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6" r:id="rId4"/>
    <p:sldId id="325" r:id="rId5"/>
    <p:sldId id="374" r:id="rId6"/>
    <p:sldId id="375" r:id="rId7"/>
    <p:sldId id="328" r:id="rId8"/>
    <p:sldId id="378" r:id="rId9"/>
    <p:sldId id="380" r:id="rId10"/>
    <p:sldId id="381" r:id="rId11"/>
    <p:sldId id="382" r:id="rId12"/>
    <p:sldId id="321" r:id="rId13"/>
    <p:sldId id="331" r:id="rId14"/>
    <p:sldId id="383" r:id="rId15"/>
    <p:sldId id="330" r:id="rId16"/>
    <p:sldId id="329" r:id="rId17"/>
    <p:sldId id="332" r:id="rId18"/>
    <p:sldId id="333" r:id="rId19"/>
    <p:sldId id="334" r:id="rId20"/>
    <p:sldId id="335" r:id="rId21"/>
    <p:sldId id="337" r:id="rId22"/>
    <p:sldId id="385" r:id="rId23"/>
    <p:sldId id="386" r:id="rId24"/>
    <p:sldId id="355" r:id="rId25"/>
    <p:sldId id="356" r:id="rId26"/>
    <p:sldId id="358" r:id="rId27"/>
    <p:sldId id="359" r:id="rId28"/>
    <p:sldId id="360" r:id="rId29"/>
    <p:sldId id="364" r:id="rId30"/>
    <p:sldId id="362" r:id="rId31"/>
    <p:sldId id="365" r:id="rId32"/>
    <p:sldId id="366" r:id="rId33"/>
    <p:sldId id="346" r:id="rId34"/>
    <p:sldId id="367" r:id="rId35"/>
    <p:sldId id="369" r:id="rId36"/>
    <p:sldId id="370" r:id="rId37"/>
    <p:sldId id="371" r:id="rId38"/>
    <p:sldId id="372" r:id="rId39"/>
    <p:sldId id="373" r:id="rId40"/>
    <p:sldId id="353" r:id="rId41"/>
    <p:sldId id="38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75468" autoAdjust="0"/>
  </p:normalViewPr>
  <p:slideViewPr>
    <p:cSldViewPr snapToGrid="0">
      <p:cViewPr varScale="1">
        <p:scale>
          <a:sx n="51" d="100"/>
          <a:sy n="51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F8925-B1AC-4908-B624-45306937F404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8A77-9E4D-49B2-AF08-EB5C7A5B5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01625" y="357188"/>
            <a:ext cx="5249863" cy="2954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Times New Roman" pitchFamily="18" charset="0"/>
              </a:rPr>
              <a:t>MTA</a:t>
            </a:r>
            <a:r>
              <a:rPr kumimoji="1" lang="zh-CN" altLang="en-US" dirty="0" smtClean="0">
                <a:latin typeface="Times New Roman" pitchFamily="18" charset="0"/>
              </a:rPr>
              <a:t>在传递</a:t>
            </a:r>
            <a:r>
              <a:rPr kumimoji="1" lang="en-US" altLang="zh-CN" dirty="0" smtClean="0">
                <a:latin typeface="Times New Roman" pitchFamily="18" charset="0"/>
              </a:rPr>
              <a:t>UA</a:t>
            </a:r>
            <a:r>
              <a:rPr kumimoji="1" lang="zh-CN" altLang="en-US" dirty="0" smtClean="0">
                <a:latin typeface="Times New Roman" pitchFamily="18" charset="0"/>
              </a:rPr>
              <a:t>邮件时，先缓冲，然后再尝试传递，有限次尝试失败后发送一个出错邮件给发送者。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87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starttls</a:t>
            </a:r>
            <a:r>
              <a:rPr lang="en-US" altLang="zh-CN" baseline="0" dirty="0" smtClean="0"/>
              <a:t> :  SSL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8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隐式的</a:t>
            </a:r>
            <a:r>
              <a:rPr lang="en-US" altLang="zh-CN" dirty="0" smtClean="0"/>
              <a:t>POP3-SSL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，即</a:t>
            </a:r>
            <a:r>
              <a:rPr lang="en-US" altLang="zh-CN" baseline="0" dirty="0" smtClean="0"/>
              <a:t>SSL</a:t>
            </a:r>
            <a:r>
              <a:rPr lang="zh-CN" altLang="en-US" baseline="0" dirty="0" smtClean="0"/>
              <a:t>保护整个</a:t>
            </a:r>
            <a:r>
              <a:rPr lang="en-US" altLang="zh-CN" baseline="0" dirty="0" smtClean="0"/>
              <a:t>POP3</a:t>
            </a:r>
            <a:r>
              <a:rPr lang="zh-CN" altLang="en-US" baseline="0" dirty="0" smtClean="0"/>
              <a:t>会话 </a:t>
            </a:r>
            <a:endParaRPr lang="en-US" altLang="zh-CN" baseline="0" dirty="0" smtClean="0"/>
          </a:p>
          <a:p>
            <a:r>
              <a:rPr lang="en-US" altLang="zh-CN" baseline="0" dirty="0" smtClean="0"/>
              <a:t>STAT</a:t>
            </a:r>
            <a:r>
              <a:rPr lang="zh-CN" altLang="en-US" baseline="0" dirty="0" smtClean="0"/>
              <a:t>： 返回消息个数等</a:t>
            </a:r>
            <a:endParaRPr lang="en-US" altLang="zh-CN" baseline="0" dirty="0" smtClean="0"/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+OK 2 574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C: UIDL S: +OK S: 1 whqtswO00WBw418f9t5JxYwZ S: 2 QhdPYR:00WBw1Ph7x7 S: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14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8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以前的电子邮件、</a:t>
            </a:r>
            <a:r>
              <a:rPr lang="en-US" altLang="zh-CN" dirty="0" err="1" smtClean="0"/>
              <a:t>netnews</a:t>
            </a:r>
            <a:r>
              <a:rPr lang="en-US" altLang="zh-CN" baseline="0" dirty="0" smtClean="0"/>
              <a:t>, gopher</a:t>
            </a:r>
            <a:r>
              <a:rPr lang="zh-CN" altLang="en-US" dirty="0" smtClean="0"/>
              <a:t>等 </a:t>
            </a:r>
            <a:endParaRPr lang="en-US" altLang="zh-CN" dirty="0" smtClean="0"/>
          </a:p>
          <a:p>
            <a:r>
              <a:rPr lang="zh-CN" altLang="en-US" dirty="0" smtClean="0"/>
              <a:t>超文本给出了信息之间的关联手段，从而将各种资源有机地联系起来，成为一个</a:t>
            </a:r>
            <a:r>
              <a:rPr lang="en-US" altLang="zh-CN" dirty="0" smtClean="0"/>
              <a:t>world wide web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5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并没有说明如何获取资源，而是仅仅标识 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最常见的表现形式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不仅仅标识， 它明确说明如何从一个精准、固定的位置获取资源</a:t>
            </a:r>
            <a:endParaRPr lang="en-US" altLang="zh-CN" dirty="0" smtClean="0"/>
          </a:p>
          <a:p>
            <a:r>
              <a:rPr lang="en-US" altLang="zh-CN" dirty="0" err="1" smtClean="0"/>
              <a:t>URN:Uniform</a:t>
            </a:r>
            <a:r>
              <a:rPr lang="en-US" altLang="zh-CN" dirty="0" smtClean="0"/>
              <a:t> Resource Name (</a:t>
            </a:r>
            <a:r>
              <a:rPr lang="zh-CN" altLang="en-US" dirty="0" smtClean="0"/>
              <a:t>统一资源名称</a:t>
            </a:r>
            <a:r>
              <a:rPr lang="en-US" altLang="zh-CN" dirty="0" smtClean="0"/>
              <a:t>):URN</a:t>
            </a:r>
            <a:r>
              <a:rPr lang="zh-CN" altLang="en-US" dirty="0" smtClean="0"/>
              <a:t>作为特定内容的唯一名称使用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与目前的资源所在地无关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使用这些与位置无关的</a:t>
            </a:r>
            <a:r>
              <a:rPr lang="en-US" altLang="zh-CN" dirty="0" smtClean="0"/>
              <a:t>URN,</a:t>
            </a:r>
            <a:r>
              <a:rPr lang="zh-CN" altLang="en-US" dirty="0" smtClean="0"/>
              <a:t>就可以将资源到处搬移</a:t>
            </a:r>
            <a:br>
              <a:rPr lang="zh-CN" altLang="en-US" dirty="0" smtClean="0"/>
            </a:br>
            <a:r>
              <a:rPr lang="zh-CN" altLang="en-US" dirty="0" smtClean="0"/>
              <a:t>也就是</a:t>
            </a:r>
            <a:r>
              <a:rPr lang="en-US" altLang="zh-CN" b="1" dirty="0" smtClean="0"/>
              <a:t>I know the resource name and get the </a:t>
            </a:r>
            <a:r>
              <a:rPr lang="en-US" altLang="zh-CN" b="1" dirty="0" err="1" smtClean="0"/>
              <a:t>resource,but</a:t>
            </a:r>
            <a:r>
              <a:rPr lang="en-US" altLang="zh-CN" b="1" dirty="0" smtClean="0"/>
              <a:t> you don't need to know how can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do.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通过</a:t>
            </a:r>
            <a:r>
              <a:rPr lang="en-US" altLang="zh-CN" dirty="0" smtClean="0"/>
              <a:t>URN,</a:t>
            </a:r>
            <a:r>
              <a:rPr lang="zh-CN" altLang="en-US" dirty="0" smtClean="0"/>
              <a:t>可以使用相同一个名字通过多种网络访问协议来访问资源</a:t>
            </a:r>
            <a:br>
              <a:rPr lang="zh-CN" altLang="en-US" dirty="0" smtClean="0"/>
            </a:br>
            <a:r>
              <a:rPr lang="zh-CN" altLang="en-US" b="1" dirty="0" smtClean="0"/>
              <a:t>不过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现在还只是试验阶段</a:t>
            </a:r>
            <a:r>
              <a:rPr lang="en-US" altLang="zh-CN" b="1" dirty="0" smtClean="0"/>
              <a:t>,</a:t>
            </a:r>
            <a:r>
              <a:rPr lang="zh-CN" altLang="en-US" dirty="0" smtClean="0"/>
              <a:t>并没有大规模使用</a:t>
            </a:r>
            <a:r>
              <a:rPr lang="en-US" altLang="zh-CN" dirty="0" smtClean="0"/>
              <a:t>..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URN</a:t>
            </a:r>
            <a:r>
              <a:rPr lang="zh-CN" altLang="en-US" dirty="0" smtClean="0"/>
              <a:t>需要一个支撑架构来解析资源的位置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目前还缺乏类似的架构支持</a:t>
            </a:r>
            <a:br>
              <a:rPr lang="zh-CN" altLang="en-US" dirty="0" smtClean="0"/>
            </a:br>
            <a:r>
              <a:rPr lang="en-US" altLang="zh-CN" dirty="0" smtClean="0"/>
              <a:t>URN</a:t>
            </a:r>
            <a:r>
              <a:rPr lang="zh-CN" altLang="en-US" dirty="0" smtClean="0"/>
              <a:t>一般都是</a:t>
            </a:r>
            <a:r>
              <a:rPr lang="en-US" altLang="zh-CN" b="1" dirty="0" smtClean="0"/>
              <a:t>urn: </a:t>
            </a:r>
            <a:r>
              <a:rPr lang="zh-CN" altLang="en-US" b="1" dirty="0" smtClean="0"/>
              <a:t>作为开头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并没有说明如何获取资源，而是仅仅标识 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最常见的表现形式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不仅仅标识， 它明确说明如何从一个精准、固定的位置获取资源</a:t>
            </a:r>
            <a:endParaRPr lang="en-US" altLang="zh-CN" dirty="0" smtClean="0"/>
          </a:p>
          <a:p>
            <a:r>
              <a:rPr lang="en-US" altLang="zh-CN" dirty="0" err="1" smtClean="0"/>
              <a:t>URN:Uniform</a:t>
            </a:r>
            <a:r>
              <a:rPr lang="en-US" altLang="zh-CN" dirty="0" smtClean="0"/>
              <a:t> Resource Name (</a:t>
            </a:r>
            <a:r>
              <a:rPr lang="zh-CN" altLang="en-US" dirty="0" smtClean="0"/>
              <a:t>统一资源名称</a:t>
            </a:r>
            <a:r>
              <a:rPr lang="en-US" altLang="zh-CN" dirty="0" smtClean="0"/>
              <a:t>):URN</a:t>
            </a:r>
            <a:r>
              <a:rPr lang="zh-CN" altLang="en-US" dirty="0" smtClean="0"/>
              <a:t>作为特定内容的唯一名称使用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与目前的资源所在地无关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使用这些与位置无关的</a:t>
            </a:r>
            <a:r>
              <a:rPr lang="en-US" altLang="zh-CN" dirty="0" smtClean="0"/>
              <a:t>URN,</a:t>
            </a:r>
            <a:r>
              <a:rPr lang="zh-CN" altLang="en-US" dirty="0" smtClean="0"/>
              <a:t>就可以将资源到处搬移</a:t>
            </a:r>
            <a:br>
              <a:rPr lang="zh-CN" altLang="en-US" dirty="0" smtClean="0"/>
            </a:br>
            <a:r>
              <a:rPr lang="zh-CN" altLang="en-US" dirty="0" smtClean="0"/>
              <a:t>也就是</a:t>
            </a:r>
            <a:r>
              <a:rPr lang="en-US" altLang="zh-CN" b="1" dirty="0" smtClean="0"/>
              <a:t>I know the resource name and get the </a:t>
            </a:r>
            <a:r>
              <a:rPr lang="en-US" altLang="zh-CN" b="1" dirty="0" err="1" smtClean="0"/>
              <a:t>resource,but</a:t>
            </a:r>
            <a:r>
              <a:rPr lang="en-US" altLang="zh-CN" b="1" dirty="0" smtClean="0"/>
              <a:t> you don't need to know how can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do.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通过</a:t>
            </a:r>
            <a:r>
              <a:rPr lang="en-US" altLang="zh-CN" dirty="0" smtClean="0"/>
              <a:t>URN,</a:t>
            </a:r>
            <a:r>
              <a:rPr lang="zh-CN" altLang="en-US" dirty="0" smtClean="0"/>
              <a:t>可以使用相同一个名字通过多种网络访问协议来访问资源</a:t>
            </a:r>
            <a:br>
              <a:rPr lang="zh-CN" altLang="en-US" dirty="0" smtClean="0"/>
            </a:br>
            <a:r>
              <a:rPr lang="zh-CN" altLang="en-US" b="1" dirty="0" smtClean="0"/>
              <a:t>不过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现在还只是试验阶段</a:t>
            </a:r>
            <a:r>
              <a:rPr lang="en-US" altLang="zh-CN" b="1" dirty="0" smtClean="0"/>
              <a:t>,</a:t>
            </a:r>
            <a:r>
              <a:rPr lang="zh-CN" altLang="en-US" dirty="0" smtClean="0"/>
              <a:t>并没有大规模使用</a:t>
            </a:r>
            <a:r>
              <a:rPr lang="en-US" altLang="zh-CN" dirty="0" smtClean="0"/>
              <a:t>..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URN</a:t>
            </a:r>
            <a:r>
              <a:rPr lang="zh-CN" altLang="en-US" dirty="0" smtClean="0"/>
              <a:t>需要一个支撑架构来解析资源的位置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目前还缺乏类似的架构支持</a:t>
            </a:r>
            <a:br>
              <a:rPr lang="zh-CN" altLang="en-US" dirty="0" smtClean="0"/>
            </a:br>
            <a:r>
              <a:rPr lang="en-US" altLang="zh-CN" dirty="0" smtClean="0"/>
              <a:t>URN</a:t>
            </a:r>
            <a:r>
              <a:rPr lang="zh-CN" altLang="en-US" dirty="0" smtClean="0"/>
              <a:t>一般都是</a:t>
            </a:r>
            <a:r>
              <a:rPr lang="en-US" altLang="zh-CN" b="1" dirty="0" smtClean="0"/>
              <a:t>urn: </a:t>
            </a:r>
            <a:r>
              <a:rPr lang="zh-CN" altLang="en-US" b="1" dirty="0" smtClean="0"/>
              <a:t>作为开头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主机部分为一个域名或者主机名，也可以是点十进制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地址，也可以是</a:t>
            </a:r>
            <a:r>
              <a:rPr lang="en-US" altLang="zh-CN" dirty="0" smtClean="0"/>
              <a:t>[ipv6]</a:t>
            </a:r>
            <a:r>
              <a:rPr lang="zh-CN" altLang="en-US" dirty="0" smtClean="0"/>
              <a:t>地址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scheme: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:port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]][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lang="en-US" altLang="zh-CN" sz="1200" dirty="0" smtClean="0">
                <a:latin typeface="Arial Unicode MS"/>
              </a:rPr>
              <a:t>[;</a:t>
            </a:r>
            <a:r>
              <a:rPr lang="en-US" altLang="zh-CN" sz="1200" dirty="0" err="1" smtClean="0">
                <a:latin typeface="Arial Unicode MS"/>
              </a:rPr>
              <a:t>params</a:t>
            </a:r>
            <a:r>
              <a:rPr lang="en-US" altLang="zh-CN" sz="1200" dirty="0" smtClean="0">
                <a:latin typeface="Arial Unicode MS"/>
              </a:rPr>
              <a:t>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[?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][#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/>
              <a:t>nginx</a:t>
            </a:r>
            <a:r>
              <a:rPr lang="en-US" altLang="zh-CN" dirty="0" smtClean="0"/>
              <a:t>/’</a:t>
            </a:r>
            <a:r>
              <a:rPr lang="en-US" altLang="zh-CN" dirty="0" err="1" smtClean="0"/>
              <a:t>ɛndʒɪnˌɛks</a:t>
            </a:r>
            <a:r>
              <a:rPr lang="en-US" altLang="zh-CN" dirty="0" smtClean="0"/>
              <a:t>/ </a:t>
            </a:r>
          </a:p>
          <a:p>
            <a:endParaRPr lang="en-US" altLang="zh-CN" dirty="0" smtClean="0"/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dirty="0" smtClean="0"/>
              <a:t>客户端（用户）获取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资源的工具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dirty="0" smtClean="0"/>
              <a:t>根据用户给出的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，发送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请求，接收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响应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dirty="0" smtClean="0"/>
              <a:t>将通过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协议收到的基于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页面呈现给用户，它是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的解释器（字体、表格、图像等）和内嵌代码执行容器</a:t>
            </a:r>
            <a:endParaRPr lang="en-US" altLang="zh-CN" sz="1200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zh-CN" sz="1200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dirty="0" smtClean="0"/>
              <a:t>WWW</a:t>
            </a:r>
            <a:r>
              <a:rPr lang="zh-CN" altLang="en-US" sz="1800" dirty="0" smtClean="0"/>
              <a:t>的发展和浏览器的进步是紧密相关的：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dirty="0" smtClean="0"/>
              <a:t>1993</a:t>
            </a:r>
            <a:r>
              <a:rPr lang="zh-CN" altLang="en-US" sz="1800" dirty="0" smtClean="0"/>
              <a:t>年，</a:t>
            </a:r>
            <a:r>
              <a:rPr lang="en-US" altLang="zh-CN" sz="1800" dirty="0" smtClean="0"/>
              <a:t>NCSA(National Center for Supercomputing Applications)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Marc </a:t>
            </a:r>
            <a:r>
              <a:rPr lang="en-US" altLang="zh-CN" sz="1800" dirty="0" err="1" smtClean="0"/>
              <a:t>Andressen</a:t>
            </a:r>
            <a:r>
              <a:rPr lang="zh-CN" altLang="en-US" sz="1800" dirty="0" smtClean="0"/>
              <a:t>开发了第一个现代意义上的浏览器：</a:t>
            </a:r>
            <a:r>
              <a:rPr lang="en-US" altLang="zh-CN" sz="1800" dirty="0" smtClean="0"/>
              <a:t>Mosaic</a:t>
            </a:r>
            <a:r>
              <a:rPr lang="zh-CN" altLang="en-US" sz="1800" dirty="0" smtClean="0"/>
              <a:t>。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dirty="0" smtClean="0"/>
              <a:t>1993</a:t>
            </a:r>
            <a:r>
              <a:rPr lang="zh-CN" altLang="en-US" sz="1800" dirty="0" smtClean="0"/>
              <a:t>年，</a:t>
            </a:r>
            <a:r>
              <a:rPr lang="en-US" altLang="zh-CN" sz="1800" dirty="0" smtClean="0"/>
              <a:t>Jim Clark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Marc </a:t>
            </a:r>
            <a:r>
              <a:rPr lang="en-US" altLang="zh-CN" sz="1800" dirty="0" err="1" smtClean="0"/>
              <a:t>Andressen</a:t>
            </a:r>
            <a:r>
              <a:rPr lang="zh-CN" altLang="en-US" sz="1800" dirty="0" smtClean="0"/>
              <a:t>创建</a:t>
            </a:r>
            <a:r>
              <a:rPr lang="en-US" altLang="zh-CN" sz="1800" dirty="0" smtClean="0"/>
              <a:t>Mosaic</a:t>
            </a:r>
            <a:r>
              <a:rPr lang="zh-CN" altLang="en-US" sz="1800" dirty="0" smtClean="0"/>
              <a:t>通信公司</a:t>
            </a:r>
            <a:r>
              <a:rPr lang="zh-CN" altLang="en-US" sz="1800" dirty="0" smtClean="0">
                <a:sym typeface="Symbol" pitchFamily="18" charset="2"/>
              </a:rPr>
              <a:t></a:t>
            </a:r>
            <a:r>
              <a:rPr lang="en-US" altLang="zh-CN" sz="1800" dirty="0" smtClean="0">
                <a:sym typeface="Symbol" pitchFamily="18" charset="2"/>
              </a:rPr>
              <a:t>1994</a:t>
            </a:r>
            <a:r>
              <a:rPr lang="zh-CN" altLang="en-US" sz="1800" dirty="0" smtClean="0">
                <a:sym typeface="Symbol" pitchFamily="18" charset="2"/>
              </a:rPr>
              <a:t>年，</a:t>
            </a:r>
            <a:r>
              <a:rPr lang="zh-CN" altLang="en-US" sz="1800" dirty="0" smtClean="0"/>
              <a:t>更名为</a:t>
            </a:r>
            <a:r>
              <a:rPr lang="en-US" altLang="zh-CN" sz="1800" dirty="0" smtClean="0"/>
              <a:t>Netscape</a:t>
            </a:r>
            <a:r>
              <a:rPr lang="zh-CN" altLang="en-US" sz="1800" dirty="0" smtClean="0"/>
              <a:t>通信公司（曾经非常成功）</a:t>
            </a:r>
            <a:r>
              <a:rPr lang="zh-CN" altLang="en-US" sz="1800" dirty="0" smtClean="0">
                <a:sym typeface="Symbol" pitchFamily="18" charset="2"/>
              </a:rPr>
              <a:t></a:t>
            </a:r>
            <a:r>
              <a:rPr lang="en-US" altLang="zh-CN" sz="1800" dirty="0" smtClean="0">
                <a:sym typeface="Symbol" pitchFamily="18" charset="2"/>
              </a:rPr>
              <a:t>1998</a:t>
            </a:r>
            <a:r>
              <a:rPr lang="zh-CN" altLang="en-US" sz="1800" dirty="0" smtClean="0">
                <a:sym typeface="Symbol" pitchFamily="18" charset="2"/>
              </a:rPr>
              <a:t>年，被</a:t>
            </a:r>
            <a:r>
              <a:rPr lang="en-US" altLang="zh-CN" sz="1800" dirty="0" smtClean="0">
                <a:sym typeface="Symbol" pitchFamily="18" charset="2"/>
              </a:rPr>
              <a:t>AOL Time-Warner</a:t>
            </a:r>
            <a:r>
              <a:rPr lang="zh-CN" altLang="en-US" sz="1800" dirty="0" smtClean="0">
                <a:sym typeface="Symbol" pitchFamily="18" charset="2"/>
              </a:rPr>
              <a:t>收购（但看中的是其</a:t>
            </a:r>
            <a:r>
              <a:rPr lang="en-US" altLang="zh-CN" sz="1800" dirty="0" err="1" smtClean="0">
                <a:sym typeface="Symbol" pitchFamily="18" charset="2"/>
              </a:rPr>
              <a:t>NetCenter</a:t>
            </a:r>
            <a:r>
              <a:rPr lang="zh-CN" altLang="en-US" sz="1800" dirty="0" smtClean="0">
                <a:sym typeface="Symbol" pitchFamily="18" charset="2"/>
              </a:rPr>
              <a:t>网站）。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dirty="0" smtClean="0">
                <a:sym typeface="Symbol" pitchFamily="18" charset="2"/>
              </a:rPr>
              <a:t>Mosaic Browser  Netscape </a:t>
            </a:r>
            <a:r>
              <a:rPr lang="en-US" altLang="zh-CN" sz="1800" dirty="0" err="1" smtClean="0">
                <a:sym typeface="Symbol" pitchFamily="18" charset="2"/>
              </a:rPr>
              <a:t>NavigatorNetscape</a:t>
            </a:r>
            <a:r>
              <a:rPr lang="en-US" altLang="zh-CN" sz="1800" dirty="0" smtClean="0">
                <a:sym typeface="Symbol" pitchFamily="18" charset="2"/>
              </a:rPr>
              <a:t> Communicator</a:t>
            </a:r>
            <a:r>
              <a:rPr lang="zh-CN" altLang="en-US" sz="1800" dirty="0" smtClean="0">
                <a:sym typeface="Symbol" pitchFamily="18" charset="2"/>
              </a:rPr>
              <a:t>。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dirty="0" smtClean="0">
                <a:sym typeface="Symbol" pitchFamily="18" charset="2"/>
              </a:rPr>
              <a:t>1996</a:t>
            </a:r>
            <a:r>
              <a:rPr lang="zh-CN" altLang="en-US" sz="1800" dirty="0" smtClean="0">
                <a:sym typeface="Symbol" pitchFamily="18" charset="2"/>
              </a:rPr>
              <a:t>年，</a:t>
            </a:r>
            <a:r>
              <a:rPr lang="en-US" altLang="zh-CN" sz="1800" dirty="0" smtClean="0">
                <a:sym typeface="Symbol" pitchFamily="18" charset="2"/>
              </a:rPr>
              <a:t>Microsoft</a:t>
            </a:r>
            <a:r>
              <a:rPr lang="zh-CN" altLang="en-US" sz="1800" dirty="0" smtClean="0">
                <a:sym typeface="Symbol" pitchFamily="18" charset="2"/>
              </a:rPr>
              <a:t>发现了</a:t>
            </a:r>
            <a:r>
              <a:rPr lang="en-US" altLang="zh-CN" sz="1800" dirty="0" smtClean="0">
                <a:sym typeface="Symbol" pitchFamily="18" charset="2"/>
              </a:rPr>
              <a:t>Internet</a:t>
            </a:r>
            <a:r>
              <a:rPr lang="zh-CN" altLang="en-US" sz="1800" dirty="0" smtClean="0">
                <a:sym typeface="Symbol" pitchFamily="18" charset="2"/>
              </a:rPr>
              <a:t>和浏览器的价值，介入浏览器市场，推出</a:t>
            </a:r>
            <a:r>
              <a:rPr lang="en-US" altLang="zh-CN" sz="1800" dirty="0" smtClean="0">
                <a:sym typeface="Symbol" pitchFamily="18" charset="2"/>
              </a:rPr>
              <a:t>IE(Internet Explorer)</a:t>
            </a:r>
            <a:r>
              <a:rPr lang="zh-CN" altLang="en-US" sz="1800" dirty="0" smtClean="0">
                <a:sym typeface="Symbol" pitchFamily="18" charset="2"/>
              </a:rPr>
              <a:t>。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dirty="0" smtClean="0">
                <a:sym typeface="Symbol" pitchFamily="18" charset="2"/>
              </a:rPr>
              <a:t>目前其它的浏览器如</a:t>
            </a:r>
            <a:r>
              <a:rPr lang="en-US" altLang="zh-CN" sz="1800" dirty="0" smtClean="0">
                <a:sym typeface="Symbol" pitchFamily="18" charset="2"/>
              </a:rPr>
              <a:t>Safari</a:t>
            </a:r>
            <a:r>
              <a:rPr lang="zh-CN" altLang="en-US" sz="1800" dirty="0" smtClean="0">
                <a:sym typeface="Symbol" pitchFamily="18" charset="2"/>
              </a:rPr>
              <a:t>、</a:t>
            </a:r>
            <a:r>
              <a:rPr lang="en-US" altLang="zh-CN" sz="1800" dirty="0" smtClean="0">
                <a:sym typeface="Symbol" pitchFamily="18" charset="2"/>
              </a:rPr>
              <a:t>Chrome</a:t>
            </a:r>
            <a:r>
              <a:rPr lang="zh-CN" altLang="en-US" sz="1800" dirty="0" smtClean="0">
                <a:sym typeface="Symbol" pitchFamily="18" charset="2"/>
              </a:rPr>
              <a:t>、</a:t>
            </a:r>
            <a:r>
              <a:rPr lang="en-US" altLang="zh-CN" sz="1800" dirty="0" smtClean="0">
                <a:sym typeface="Symbol" pitchFamily="18" charset="2"/>
              </a:rPr>
              <a:t>Firefox</a:t>
            </a:r>
            <a:r>
              <a:rPr lang="zh-CN" altLang="en-US" sz="1800" dirty="0" smtClean="0">
                <a:sym typeface="Symbol" pitchFamily="18" charset="2"/>
              </a:rPr>
              <a:t>、</a:t>
            </a:r>
            <a:r>
              <a:rPr lang="en-US" altLang="zh-CN" sz="1800" dirty="0" smtClean="0">
                <a:sym typeface="Symbol" pitchFamily="18" charset="2"/>
              </a:rPr>
              <a:t>Opera</a:t>
            </a:r>
            <a:r>
              <a:rPr lang="zh-CN" altLang="en-US" sz="1800" dirty="0" smtClean="0">
                <a:sym typeface="Symbol" pitchFamily="18" charset="2"/>
              </a:rPr>
              <a:t>、</a:t>
            </a:r>
            <a:r>
              <a:rPr lang="en-US" altLang="zh-CN" sz="1800" dirty="0" smtClean="0">
                <a:sym typeface="Symbol" pitchFamily="18" charset="2"/>
              </a:rPr>
              <a:t>360</a:t>
            </a:r>
            <a:r>
              <a:rPr lang="zh-CN" altLang="en-US" sz="1800" dirty="0" smtClean="0">
                <a:sym typeface="Symbol" pitchFamily="18" charset="2"/>
              </a:rPr>
              <a:t>等。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9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讲到这里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61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0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并行连接，允许到一个主机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个连接</a:t>
            </a:r>
            <a:endParaRPr lang="en-US" altLang="zh-CN" dirty="0" smtClean="0"/>
          </a:p>
          <a:p>
            <a:r>
              <a:rPr lang="zh-CN" altLang="en-US" dirty="0" smtClean="0"/>
              <a:t>总共连接个数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管道化为什么缺省关闭？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响应要能够隔离开来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8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82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采用代理时，发送完整的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一般情况下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http://www.myfavoritewebsite.com:8080/chatware/chatroom.php HTTP/1.1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请求头部：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请求行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General Header(Data/Connection…) + Request header + entity header(body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部分）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gzip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deflate    </a:t>
            </a:r>
            <a:r>
              <a:rPr lang="en-US" altLang="zh-CN" baseline="0" dirty="0" err="1" smtClean="0"/>
              <a:t>gzip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zlib</a:t>
            </a:r>
            <a:r>
              <a:rPr lang="zh-CN" altLang="en-US" baseline="0" dirty="0" smtClean="0"/>
              <a:t>方式压缩</a:t>
            </a:r>
            <a:endParaRPr lang="en-US" altLang="zh-CN" baseline="0" dirty="0" smtClean="0"/>
          </a:p>
          <a:p>
            <a:r>
              <a:rPr lang="en-US" altLang="zh-CN" baseline="0" dirty="0" smtClean="0"/>
              <a:t>DNT : do not trace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curl  </a:t>
            </a:r>
          </a:p>
          <a:p>
            <a:r>
              <a:rPr lang="en-US" altLang="zh-CN" baseline="0" dirty="0" smtClean="0"/>
              <a:t>--http1.0/1.1/2 </a:t>
            </a:r>
            <a:r>
              <a:rPr lang="zh-CN" altLang="en-US" baseline="0" dirty="0" smtClean="0"/>
              <a:t>版本，缺省</a:t>
            </a:r>
            <a:r>
              <a:rPr lang="en-US" altLang="zh-CN" baseline="0" dirty="0" smtClean="0"/>
              <a:t>1.1 </a:t>
            </a:r>
          </a:p>
          <a:p>
            <a:r>
              <a:rPr lang="en-US" altLang="zh-CN" dirty="0" smtClean="0"/>
              <a:t>-A, --user-agent &lt;agent string&gt;</a:t>
            </a:r>
          </a:p>
          <a:p>
            <a:r>
              <a:rPr lang="en-US" altLang="zh-CN" dirty="0" smtClean="0"/>
              <a:t>-b, --cookie &lt;name1=data1&gt;;&lt;name2=data2&gt;…</a:t>
            </a:r>
          </a:p>
          <a:p>
            <a:r>
              <a:rPr lang="en-US" altLang="zh-CN" dirty="0" smtClean="0"/>
              <a:t> -c, --cookie-jar &lt;file name&gt;   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在文件中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-H, --header &lt;header&gt;</a:t>
            </a:r>
          </a:p>
          <a:p>
            <a:r>
              <a:rPr lang="en-US" altLang="zh-CN" dirty="0" smtClean="0"/>
              <a:t>curl -H "X-First-Name: Joe" http://192.168.0.1/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-F, --form &lt;name=content&gt;</a:t>
            </a:r>
          </a:p>
          <a:p>
            <a:r>
              <a:rPr lang="en-US" altLang="zh-CN" dirty="0" smtClean="0"/>
              <a:t>  curl -F password=@/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www.mypasswords.com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54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代理服务器：客户发送请求给代理服务器，如果有缓冲发送结果给客户，否则代理发送请求给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服务器，获得结果后发送给客户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1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"...Only </a:t>
            </a:r>
            <a:r>
              <a:rPr lang="en-US" altLang="zh-CN" dirty="0" err="1" smtClean="0"/>
              <a:t>alphanumerics</a:t>
            </a:r>
            <a:r>
              <a:rPr lang="en-US" altLang="zh-CN" dirty="0" smtClean="0"/>
              <a:t> [0-9a-zA-Z], the special characters "$-_.+!*'()," [not including the quotes -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], and reserved characters used for their reserved purposes may be used </a:t>
            </a:r>
            <a:r>
              <a:rPr lang="en-US" altLang="zh-CN" dirty="0" err="1" smtClean="0"/>
              <a:t>unencoded</a:t>
            </a:r>
            <a:r>
              <a:rPr lang="en-US" altLang="zh-CN" dirty="0" smtClean="0"/>
              <a:t> within a URL."</a:t>
            </a:r>
          </a:p>
          <a:p>
            <a:r>
              <a:rPr lang="en-US" altLang="zh-CN" dirty="0" smtClean="0"/>
              <a:t>"</a:t>
            </a:r>
            <a:r>
              <a:rPr lang="zh-CN" altLang="en-US" dirty="0" smtClean="0"/>
              <a:t>只有字母和数字</a:t>
            </a:r>
            <a:r>
              <a:rPr lang="en-US" altLang="zh-CN" dirty="0" smtClean="0"/>
              <a:t>[0-9a-zA-Z]</a:t>
            </a:r>
            <a:r>
              <a:rPr lang="zh-CN" altLang="en-US" dirty="0" smtClean="0"/>
              <a:t>、一些特殊符号</a:t>
            </a:r>
            <a:r>
              <a:rPr lang="en-US" altLang="zh-CN" dirty="0" smtClean="0"/>
              <a:t>"$-_.+!*'(),"[</a:t>
            </a:r>
            <a:r>
              <a:rPr lang="zh-CN" altLang="en-US" dirty="0" smtClean="0"/>
              <a:t>不包括双引号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、以及某些保留字，才可以不经过编码直接用于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52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访问复旦页面定向到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的页面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92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If-Modified-Since</a:t>
            </a:r>
            <a:br>
              <a:rPr lang="en-US" altLang="zh-CN" dirty="0" smtClean="0"/>
            </a:br>
            <a:r>
              <a:rPr lang="en-US" altLang="zh-CN" dirty="0" smtClean="0"/>
              <a:t>If-None-Match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If-Match</a:t>
            </a:r>
            <a:br>
              <a:rPr lang="en-US" altLang="zh-CN" dirty="0" smtClean="0"/>
            </a:br>
            <a:r>
              <a:rPr lang="en-US" altLang="zh-CN" dirty="0" smtClean="0"/>
              <a:t>If-Range</a:t>
            </a:r>
            <a:br>
              <a:rPr lang="en-US" altLang="zh-CN" dirty="0" smtClean="0"/>
            </a:br>
            <a:r>
              <a:rPr lang="en-US" altLang="zh-CN" dirty="0" smtClean="0"/>
              <a:t>If-Unmodified-Since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http://www.cisco.com/web/about/ac123/ac147/ac174/ac199/about_cisco_ipj_archive_article09186a00800c8903.html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5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61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0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　　</a:t>
            </a:r>
            <a:r>
              <a:rPr lang="zh-CN" altLang="en-US" sz="1200" b="1" dirty="0" smtClean="0"/>
              <a:t>使用</a:t>
            </a:r>
            <a:r>
              <a:rPr lang="en-US" altLang="zh-CN" sz="1200" b="1" dirty="0" smtClean="0"/>
              <a:t>REST</a:t>
            </a:r>
            <a:r>
              <a:rPr lang="zh-CN" altLang="en-US" sz="1200" b="1" dirty="0" smtClean="0"/>
              <a:t>架构</a:t>
            </a:r>
            <a:endParaRPr lang="zh-CN" altLang="en-US" sz="1200" dirty="0" smtClean="0"/>
          </a:p>
          <a:p>
            <a:r>
              <a:rPr lang="zh-CN" altLang="en-US" sz="1200" dirty="0" smtClean="0"/>
              <a:t>　 　对于开发人员来说，关心的是如何使用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架构，这里我们来简单谈谈这个问题。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不仅仅是一种崭新的架构，它带来的更是一种全新的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开发过 程中的思维方式：通过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来设计系统结构。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是一套简单的设计原则、一种架构风格（或模式），不是一种具体的标准或架构。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有很多成功的使 用案例，著名的</a:t>
            </a:r>
            <a:r>
              <a:rPr lang="en-US" altLang="zh-CN" sz="1200" dirty="0" smtClean="0"/>
              <a:t>Delicious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Flickr</a:t>
            </a:r>
            <a:r>
              <a:rPr lang="zh-CN" altLang="en-US" sz="1200" dirty="0" smtClean="0"/>
              <a:t>都提供基于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风格的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使用，客户端调用也极其方便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AC6-4215-4A4F-AB6C-5B9177C450C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8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mixed, alternative, parallel, digest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echo 5rWL6K+V6YKu5Lu2 | base64 –d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5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algn="just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：成功</a:t>
            </a:r>
            <a:r>
              <a:rPr lang="en-US" altLang="zh-CN" sz="2400" dirty="0" smtClean="0">
                <a:ea typeface="宋体" panose="02010600030101010101" pitchFamily="2" charset="-122"/>
              </a:rPr>
              <a:t>/3:</a:t>
            </a:r>
            <a:r>
              <a:rPr lang="zh-CN" altLang="en-US" sz="2400" dirty="0" smtClean="0">
                <a:ea typeface="宋体" panose="02010600030101010101" pitchFamily="2" charset="-122"/>
              </a:rPr>
              <a:t>成功，但是需要进一步的命令</a:t>
            </a:r>
          </a:p>
          <a:p>
            <a:pPr lvl="3" algn="just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：临时拒绝</a:t>
            </a:r>
            <a:r>
              <a:rPr lang="en-US" altLang="zh-CN" sz="2400" dirty="0" smtClean="0">
                <a:ea typeface="宋体" panose="02010600030101010101" pitchFamily="2" charset="-122"/>
              </a:rPr>
              <a:t>/5</a:t>
            </a:r>
            <a:r>
              <a:rPr lang="zh-CN" altLang="en-US" sz="2400" dirty="0" smtClean="0">
                <a:ea typeface="宋体" panose="02010600030101010101" pitchFamily="2" charset="-122"/>
              </a:rPr>
              <a:t>：永久拒绝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0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dig fudan.edu.cn MX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7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服务器收到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后保存到</a:t>
            </a:r>
            <a:r>
              <a:rPr lang="en-US" altLang="zh-CN" dirty="0" smtClean="0"/>
              <a:t>spool</a:t>
            </a:r>
            <a:r>
              <a:rPr lang="zh-CN" altLang="en-US" dirty="0" smtClean="0"/>
              <a:t>中，但是可能</a:t>
            </a:r>
            <a:r>
              <a:rPr lang="en-US" altLang="zh-CN" dirty="0" smtClean="0"/>
              <a:t>250 OK</a:t>
            </a:r>
            <a:r>
              <a:rPr lang="zh-CN" altLang="en-US" dirty="0" smtClean="0"/>
              <a:t>没有被发送者收到，这样会认为邮件递交不成功，以后会再次发送，从而出现重复邮件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dig fudan.edu.cn TXT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黑名单列表 </a:t>
            </a:r>
            <a:endParaRPr lang="en-US" altLang="zh-CN" dirty="0" smtClean="0"/>
          </a:p>
          <a:p>
            <a:r>
              <a:rPr lang="en-US" altLang="zh-CN" dirty="0" smtClean="0"/>
              <a:t>rbl.anti-spam.cn                                                       </a:t>
            </a:r>
            <a:br>
              <a:rPr lang="en-US" altLang="zh-CN" dirty="0" smtClean="0"/>
            </a:br>
            <a:r>
              <a:rPr lang="en-US" altLang="zh-CN" dirty="0" smtClean="0"/>
              <a:t>cblless.anti-spam.org.cn                                               </a:t>
            </a:r>
            <a:br>
              <a:rPr lang="en-US" altLang="zh-CN" dirty="0" smtClean="0"/>
            </a:br>
            <a:r>
              <a:rPr lang="en-US" altLang="zh-CN" dirty="0" smtClean="0"/>
              <a:t>zen.spamhaus.org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等支持</a:t>
            </a:r>
            <a:r>
              <a:rPr lang="en-US" altLang="zh-CN" dirty="0" smtClean="0"/>
              <a:t>DKIM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$ORIGIN _domainkey.example.org. </a:t>
            </a:r>
            <a:r>
              <a:rPr lang="en-US" altLang="zh-CN" dirty="0" err="1" smtClean="0"/>
              <a:t>brisbane</a:t>
            </a:r>
            <a:r>
              <a:rPr lang="en-US" altLang="zh-CN" dirty="0" smtClean="0"/>
              <a:t> IN TXT ("v=DKIM1; p=MIGfMA0GCSqGSIb3DQEBAQUAA4GNADCBiQ" "</a:t>
            </a:r>
            <a:r>
              <a:rPr lang="en-US" altLang="zh-CN" dirty="0" err="1" smtClean="0"/>
              <a:t>KBgQDwIRP</a:t>
            </a:r>
            <a:r>
              <a:rPr lang="en-US" altLang="zh-CN" dirty="0" smtClean="0"/>
              <a:t>/UC3SBsEmGqZ9ZJW3/DkMoGeLnQg1fWn7/</a:t>
            </a:r>
            <a:r>
              <a:rPr lang="en-US" altLang="zh-CN" dirty="0" err="1" smtClean="0"/>
              <a:t>zYt</a:t>
            </a:r>
            <a:r>
              <a:rPr lang="en-US" altLang="zh-CN" dirty="0" smtClean="0"/>
              <a:t>" "IxN2SnFCjxOCKG9v3b4jYfcTNh5ijSsq631uBItLa7od+v" "/RtdC2UzJ1lWT947qR+Rcac2gbto/NMqJ0fzfVjH4OuKhi" "tdY9tf6mcwGjaNBcWToIMmPSPDdQPNUYckcQ2QIDAQAB")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48A77-9E4D-49B2-AF08-EB5C7A5B53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1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8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8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1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B1BE-BCAA-4F8F-AE03-D2DC4A54543D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FF38-9742-42A6-9AD3-4B123CE60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9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NSB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marc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rp.fudan.edu.cn:88/index.jsp" TargetMode="External"/><Relationship Id="rId4" Type="http://schemas.openxmlformats.org/officeDocument/2006/relationships/hyperlink" Target="https://tools.ietf.org/html/rfc204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第七章 网络应用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Content-Transfer-Encoding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4835"/>
            <a:ext cx="10770634" cy="316100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7bit</a:t>
            </a:r>
            <a:r>
              <a:rPr lang="zh-CN" altLang="en-US" sz="2400" dirty="0" smtClean="0"/>
              <a:t>： 该头部没有时使用的缺省方式，即</a:t>
            </a:r>
            <a:r>
              <a:rPr lang="en-US" altLang="zh-CN" sz="2400" dirty="0" smtClean="0"/>
              <a:t>RFC 822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r>
              <a:rPr lang="en-US" altLang="zh-CN" sz="2400" dirty="0" smtClean="0"/>
              <a:t>8bit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binary</a:t>
            </a:r>
            <a:r>
              <a:rPr lang="zh-CN" altLang="en-US" sz="2400" dirty="0" smtClean="0"/>
              <a:t>：二进制方式，用于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 </a:t>
            </a:r>
            <a:endParaRPr lang="en-US" altLang="zh-CN" sz="2400" dirty="0" smtClean="0"/>
          </a:p>
          <a:p>
            <a:r>
              <a:rPr lang="en-US" altLang="zh-CN" sz="2400" dirty="0" smtClean="0"/>
              <a:t>quoted-printable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用于</a:t>
            </a:r>
            <a:r>
              <a:rPr lang="zh-CN" altLang="en-US" sz="2000" dirty="0"/>
              <a:t>只有少量的非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字符的</a:t>
            </a:r>
            <a:r>
              <a:rPr lang="zh-CN" altLang="en-US" sz="2000" dirty="0" smtClean="0"/>
              <a:t>情况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非</a:t>
            </a:r>
            <a:r>
              <a:rPr lang="en-US" altLang="zh-CN" sz="2000" dirty="0"/>
              <a:t>ASCII</a:t>
            </a:r>
            <a:r>
              <a:rPr lang="zh-CN" altLang="en-US" sz="2000" dirty="0"/>
              <a:t>可打印字符转换</a:t>
            </a:r>
            <a:r>
              <a:rPr lang="zh-CN" altLang="en-US" sz="2000" dirty="0" smtClean="0"/>
              <a:t>成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个字符： “</a:t>
            </a:r>
            <a:r>
              <a:rPr lang="en-US" altLang="zh-CN" sz="2000" dirty="0" smtClean="0"/>
              <a:t>=”</a:t>
            </a:r>
            <a:r>
              <a:rPr lang="en-US" altLang="zh-CN" sz="2000" dirty="0"/>
              <a:t>+</a:t>
            </a:r>
            <a:r>
              <a:rPr lang="zh-CN" altLang="en-US" sz="2000" dirty="0"/>
              <a:t>该字符</a:t>
            </a:r>
            <a:r>
              <a:rPr lang="en-US" altLang="zh-CN" sz="2000" dirty="0"/>
              <a:t>16</a:t>
            </a:r>
            <a:r>
              <a:rPr lang="zh-CN" altLang="en-US" sz="2000" dirty="0"/>
              <a:t>进制描述的</a:t>
            </a:r>
            <a:r>
              <a:rPr lang="en-US" altLang="zh-CN" sz="2000" dirty="0"/>
              <a:t>ASCII</a:t>
            </a:r>
            <a:r>
              <a:rPr lang="zh-CN" altLang="en-US" sz="2000" dirty="0" smtClean="0"/>
              <a:t>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原来的字符</a:t>
            </a:r>
            <a:r>
              <a:rPr lang="en-US" altLang="zh-CN" sz="2000" dirty="0" smtClean="0"/>
              <a:t>=(0011 1101)</a:t>
            </a:r>
            <a:r>
              <a:rPr lang="zh-CN" altLang="en-US" sz="2000" dirty="0" smtClean="0"/>
              <a:t>转换为</a:t>
            </a:r>
            <a:r>
              <a:rPr lang="en-US" altLang="zh-CN" sz="2000" dirty="0" smtClean="0"/>
              <a:t>=3D</a:t>
            </a:r>
          </a:p>
          <a:p>
            <a:r>
              <a:rPr lang="en-US" altLang="zh-CN" sz="2400" dirty="0" smtClean="0"/>
              <a:t>base64</a:t>
            </a:r>
            <a:endParaRPr lang="zh-CN" alt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2034" y="4605628"/>
            <a:ext cx="4876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01001100  </a:t>
            </a:r>
            <a:r>
              <a:rPr lang="en-US" altLang="zh-CN" sz="2400" b="1" dirty="0">
                <a:solidFill>
                  <a:srgbClr val="1800C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00111001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7234" y="6053428"/>
            <a:ext cx="1828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00111101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56034" y="6053428"/>
            <a:ext cx="1828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00111001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084834" y="6053428"/>
            <a:ext cx="1828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01000100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7265434" y="4986628"/>
            <a:ext cx="129540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9170434" y="498662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80034" y="4986628"/>
            <a:ext cx="121920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94034" y="567242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(=)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170434" y="5672428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(9)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923034" y="567242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</a:p>
        </p:txBody>
      </p:sp>
      <p:sp>
        <p:nvSpPr>
          <p:cNvPr id="14" name="矩形 13"/>
          <p:cNvSpPr/>
          <p:nvPr/>
        </p:nvSpPr>
        <p:spPr>
          <a:xfrm>
            <a:off x="201059" y="466928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头部</a:t>
            </a:r>
            <a:r>
              <a:rPr lang="en-US" altLang="zh-CN" sz="2000" dirty="0"/>
              <a:t>Value</a:t>
            </a:r>
            <a:r>
              <a:rPr lang="zh-CN" altLang="en-US" sz="2000" dirty="0"/>
              <a:t>部分包含非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字符时需要转换为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字符： 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指出采用的编码方式和字符集</a:t>
            </a:r>
            <a:r>
              <a:rPr lang="en-US" altLang="zh-CN" sz="2000" dirty="0"/>
              <a:t>: </a:t>
            </a:r>
            <a:r>
              <a:rPr lang="en-US" altLang="zh-CN" sz="2000" dirty="0">
                <a:ea typeface="宋体" panose="02010600030101010101" pitchFamily="2" charset="-122"/>
              </a:rPr>
              <a:t>=?</a:t>
            </a:r>
            <a:r>
              <a:rPr lang="en-US" altLang="zh-CN" sz="2000" dirty="0" err="1">
                <a:ea typeface="宋体" panose="02010600030101010101" pitchFamily="2" charset="-122"/>
              </a:rPr>
              <a:t>charset?encoding?text</a:t>
            </a:r>
            <a:r>
              <a:rPr lang="en-US" altLang="zh-CN" sz="2000" dirty="0">
                <a:ea typeface="宋体" panose="02010600030101010101" pitchFamily="2" charset="-122"/>
              </a:rPr>
              <a:t>?=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ea typeface="宋体" panose="02010600030101010101" pitchFamily="2" charset="-122"/>
              </a:rPr>
              <a:t>表示</a:t>
            </a:r>
            <a:r>
              <a:rPr lang="en-US" altLang="zh-CN" sz="2000" dirty="0">
                <a:ea typeface="宋体" panose="02010600030101010101" pitchFamily="2" charset="-122"/>
              </a:rPr>
              <a:t>Base64</a:t>
            </a:r>
            <a:r>
              <a:rPr lang="zh-CN" altLang="en-US" sz="2000" dirty="0">
                <a:ea typeface="宋体" panose="02010600030101010101" pitchFamily="2" charset="-122"/>
              </a:rPr>
              <a:t>，而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表示</a:t>
            </a:r>
            <a:r>
              <a:rPr lang="en-US" altLang="zh-CN" sz="2000" dirty="0" smtClean="0">
                <a:ea typeface="宋体" panose="02010600030101010101" pitchFamily="2" charset="-122"/>
              </a:rPr>
              <a:t>quoted-encoding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369008" y="6397106"/>
            <a:ext cx="45320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Subject: =?UTF-8?B?5rWL6K+V6YKu5Lu2?=</a:t>
            </a:r>
          </a:p>
        </p:txBody>
      </p:sp>
    </p:spTree>
    <p:extLst>
      <p:ext uri="{BB962C8B-B14F-4D97-AF65-F5344CB8AC3E}">
        <p14:creationId xmlns:p14="http://schemas.microsoft.com/office/powerpoint/2010/main" val="24732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Content-Transfer-Encoding: </a:t>
            </a:r>
            <a:r>
              <a:rPr lang="en-US" altLang="zh-CN" dirty="0"/>
              <a:t>Base64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4" y="1407545"/>
            <a:ext cx="10515600" cy="4351338"/>
          </a:xfrm>
        </p:spPr>
        <p:txBody>
          <a:bodyPr/>
          <a:lstStyle/>
          <a:p>
            <a:pPr marL="285750" indent="-285750"/>
            <a:r>
              <a:rPr lang="zh-CN" altLang="en-US" sz="2400" dirty="0"/>
              <a:t>先把</a:t>
            </a:r>
            <a:r>
              <a:rPr lang="en-US" altLang="zh-CN" sz="2400" dirty="0"/>
              <a:t>3</a:t>
            </a:r>
            <a:r>
              <a:rPr lang="zh-CN" altLang="en-US" sz="2400" dirty="0"/>
              <a:t>个字节排列成</a:t>
            </a:r>
            <a:r>
              <a:rPr lang="en-US" altLang="zh-CN" sz="2400" dirty="0"/>
              <a:t>24</a:t>
            </a:r>
            <a:r>
              <a:rPr lang="zh-CN" altLang="en-US" sz="2400" dirty="0"/>
              <a:t>比特，不够时添加足够的</a:t>
            </a:r>
            <a:r>
              <a:rPr lang="en-US" altLang="zh-CN" sz="2400" dirty="0"/>
              <a:t>'\0'</a:t>
            </a:r>
          </a:p>
          <a:p>
            <a:pPr marL="285750" indent="-285750"/>
            <a:r>
              <a:rPr lang="zh-CN" altLang="en-US" sz="2400" dirty="0"/>
              <a:t>每</a:t>
            </a:r>
            <a:r>
              <a:rPr lang="en-US" altLang="zh-CN" sz="2400" dirty="0"/>
              <a:t>6</a:t>
            </a:r>
            <a:r>
              <a:rPr lang="zh-CN" altLang="en-US" sz="2400" dirty="0"/>
              <a:t>比特为一组变成</a:t>
            </a:r>
            <a:r>
              <a:rPr lang="en-US" altLang="zh-CN" sz="2400" dirty="0"/>
              <a:t>4</a:t>
            </a:r>
            <a:r>
              <a:rPr lang="zh-CN" altLang="en-US" sz="2400" dirty="0"/>
              <a:t>组。</a:t>
            </a:r>
            <a:r>
              <a:rPr lang="en-US" altLang="zh-CN" sz="2400" dirty="0"/>
              <a:t>6</a:t>
            </a:r>
            <a:r>
              <a:rPr lang="zh-CN" altLang="en-US" sz="2400" dirty="0"/>
              <a:t>比特对应的</a:t>
            </a:r>
            <a:r>
              <a:rPr lang="en-US" altLang="zh-CN" sz="2400" dirty="0"/>
              <a:t>64</a:t>
            </a:r>
            <a:r>
              <a:rPr lang="zh-CN" altLang="en-US" sz="2400" dirty="0"/>
              <a:t>个值依次用字符</a:t>
            </a:r>
            <a:r>
              <a:rPr lang="en-US" altLang="zh-CN" sz="2400" dirty="0"/>
              <a:t>A~Z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a~z</a:t>
            </a:r>
            <a:r>
              <a:rPr lang="zh-CN" altLang="en-US" sz="2400" dirty="0"/>
              <a:t>、</a:t>
            </a:r>
            <a:r>
              <a:rPr lang="en-US" altLang="zh-CN" sz="2400" dirty="0"/>
              <a:t>0~9</a:t>
            </a:r>
            <a:r>
              <a:rPr lang="zh-CN" altLang="en-US" sz="2400" dirty="0"/>
              <a:t>、</a:t>
            </a:r>
            <a:r>
              <a:rPr lang="en-US" altLang="zh-CN" sz="2400" dirty="0"/>
              <a:t>+</a:t>
            </a:r>
            <a:r>
              <a:rPr lang="zh-CN" altLang="en-US" sz="2400" dirty="0"/>
              <a:t>和</a:t>
            </a:r>
            <a:r>
              <a:rPr lang="en-US" altLang="zh-CN" sz="2400" dirty="0"/>
              <a:t>/</a:t>
            </a:r>
            <a:r>
              <a:rPr lang="zh-CN" altLang="en-US" sz="2400" dirty="0"/>
              <a:t>表示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每</a:t>
            </a:r>
            <a:r>
              <a:rPr lang="en-US" altLang="zh-CN" sz="2400" dirty="0"/>
              <a:t>3</a:t>
            </a:r>
            <a:r>
              <a:rPr lang="zh-CN" altLang="en-US" sz="2400" dirty="0"/>
              <a:t>个字节编码转换成了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ASCII</a:t>
            </a:r>
            <a:r>
              <a:rPr lang="zh-CN" altLang="en-US" sz="2400" dirty="0"/>
              <a:t>可打印字符</a:t>
            </a:r>
            <a:endParaRPr lang="en-US" altLang="zh-CN" sz="2400" dirty="0"/>
          </a:p>
          <a:p>
            <a:pPr marL="285750" indent="-285750"/>
            <a:r>
              <a:rPr lang="zh-CN" altLang="en-US" sz="2400" dirty="0"/>
              <a:t>最后填充的部分以</a:t>
            </a:r>
            <a:r>
              <a:rPr lang="en-US" altLang="zh-CN" sz="2400" dirty="0"/>
              <a:t>=</a:t>
            </a:r>
            <a:r>
              <a:rPr lang="zh-CN" altLang="en-US" sz="2400" dirty="0" smtClean="0"/>
              <a:t>代替，显然如果最后</a:t>
            </a:r>
            <a:r>
              <a:rPr lang="en-US" altLang="zh-CN" sz="2400" dirty="0" smtClean="0"/>
              <a:t>==</a:t>
            </a:r>
            <a:r>
              <a:rPr lang="zh-CN" altLang="en-US" sz="2400" dirty="0" smtClean="0"/>
              <a:t>，表示原来多余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个字节，如果一个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，则多余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</a:t>
            </a:r>
            <a:endParaRPr lang="en-US" altLang="zh-CN" sz="2400" dirty="0" smtClean="0"/>
          </a:p>
          <a:p>
            <a:pPr marL="285750" indent="-285750"/>
            <a:r>
              <a:rPr lang="en-US" altLang="zh-CN" sz="2400" dirty="0"/>
              <a:t>Base64</a:t>
            </a:r>
            <a:r>
              <a:rPr lang="zh-CN" altLang="en-US" sz="2400" dirty="0"/>
              <a:t>编码后的邮件</a:t>
            </a:r>
            <a:r>
              <a:rPr lang="zh-CN" altLang="en-US" sz="2400" dirty="0" smtClean="0"/>
              <a:t>体只用了</a:t>
            </a:r>
            <a:r>
              <a:rPr lang="en-US" altLang="zh-CN" sz="2400" dirty="0" smtClean="0"/>
              <a:t>65</a:t>
            </a:r>
            <a:r>
              <a:rPr lang="zh-CN" altLang="en-US" sz="2400" dirty="0" smtClean="0"/>
              <a:t>个不同字符，从而可以自由地</a:t>
            </a:r>
            <a:r>
              <a:rPr lang="zh-CN" altLang="en-US" sz="2400" dirty="0"/>
              <a:t>（每</a:t>
            </a:r>
            <a:r>
              <a:rPr lang="en-US" altLang="zh-CN" sz="2400" dirty="0"/>
              <a:t>76</a:t>
            </a:r>
            <a:r>
              <a:rPr lang="zh-CN" altLang="en-US" sz="2400" dirty="0"/>
              <a:t>字符）</a:t>
            </a:r>
            <a:r>
              <a:rPr lang="zh-CN" altLang="en-US" sz="2400" dirty="0" smtClean="0"/>
              <a:t>添加换行符</a:t>
            </a:r>
            <a:endParaRPr lang="en-US" altLang="zh-CN" sz="2400" dirty="0"/>
          </a:p>
          <a:p>
            <a:pPr marL="285750" indent="-285750"/>
            <a:endParaRPr lang="en-US" altLang="zh-CN" sz="2400" dirty="0"/>
          </a:p>
          <a:p>
            <a:pPr marL="742950" lvl="1" indent="-285750"/>
            <a:endParaRPr lang="zh-CN" altLang="en-US" sz="2000" dirty="0"/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033384" y="4423906"/>
            <a:ext cx="7315200" cy="2209800"/>
            <a:chOff x="812" y="2809"/>
            <a:chExt cx="4608" cy="139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580" y="2809"/>
              <a:ext cx="307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11001100  10000001  00111001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80" y="3289"/>
              <a:ext cx="307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110011   001000   000100   111001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12" y="3961"/>
              <a:ext cx="115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01111010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64" y="3961"/>
              <a:ext cx="115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01001001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16" y="3961"/>
              <a:ext cx="115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01000101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68" y="3961"/>
              <a:ext cx="1152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00110101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3116" y="3049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40" y="3529"/>
              <a:ext cx="67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540" y="3529"/>
              <a:ext cx="2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452" y="3529"/>
              <a:ext cx="2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20" y="3529"/>
              <a:ext cx="67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436" y="3481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(51)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732" y="3481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(8)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212" y="3481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364" y="3481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(57)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100" y="3721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(z)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52" y="3721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(I)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644" y="372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(E)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844" y="3721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2020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5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SMTP(</a:t>
            </a:r>
            <a:r>
              <a:rPr lang="en-US" altLang="zh-CN" dirty="0">
                <a:ea typeface="宋体" panose="02010600030101010101" pitchFamily="2" charset="-122"/>
              </a:rPr>
              <a:t>Simple Mail Transfer </a:t>
            </a:r>
            <a:r>
              <a:rPr lang="en-US" altLang="zh-CN" dirty="0" smtClean="0">
                <a:ea typeface="宋体" panose="02010600030101010101" pitchFamily="2" charset="-122"/>
              </a:rPr>
              <a:t>Protocol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955" y="1470841"/>
            <a:ext cx="10811004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RFC 821/2821/5321</a:t>
            </a:r>
            <a:r>
              <a:rPr lang="zh-CN" altLang="en-US" sz="2000" dirty="0" smtClean="0"/>
              <a:t>给出了</a:t>
            </a:r>
            <a:r>
              <a:rPr lang="en-US" altLang="zh-CN" sz="2000" dirty="0" smtClean="0"/>
              <a:t>SMTP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C/S</a:t>
            </a:r>
            <a:r>
              <a:rPr lang="zh-CN" altLang="en-US" sz="2000" dirty="0" smtClean="0"/>
              <a:t>模型，建立在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之上，端口号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。端口号</a:t>
            </a:r>
            <a:r>
              <a:rPr lang="en-US" altLang="zh-CN" sz="2000" dirty="0" smtClean="0"/>
              <a:t>465</a:t>
            </a:r>
            <a:r>
              <a:rPr lang="zh-CN" altLang="en-US" sz="2000" dirty="0" smtClean="0"/>
              <a:t>要求采用</a:t>
            </a:r>
            <a:r>
              <a:rPr lang="en-US" altLang="zh-CN" sz="2000" dirty="0" smtClean="0"/>
              <a:t>SSL</a:t>
            </a:r>
          </a:p>
          <a:p>
            <a:r>
              <a:rPr lang="en-US" altLang="zh-CN" sz="2000" dirty="0" smtClean="0"/>
              <a:t>Push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邮件从用户逐步推送经过多个邮件服务器，直到到达最终用户所在的邮件服务器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每</a:t>
            </a:r>
            <a:r>
              <a:rPr lang="zh-CN" altLang="en-US" sz="2000" dirty="0" smtClean="0"/>
              <a:t>一跳采用</a:t>
            </a:r>
            <a:r>
              <a:rPr lang="en-US" altLang="zh-CN" sz="2000" dirty="0" smtClean="0"/>
              <a:t>SMTP</a:t>
            </a:r>
            <a:r>
              <a:rPr lang="zh-CN" altLang="en-US" sz="2000" dirty="0" smtClean="0"/>
              <a:t>协议来可靠递交邮件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7-bit ASCII</a:t>
            </a:r>
            <a:r>
              <a:rPr lang="zh-CN" altLang="en-US" sz="2000" dirty="0" smtClean="0"/>
              <a:t>文本的请求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响应协议： 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Client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 HELO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MAIL FROM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RCPT 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Server</a:t>
            </a:r>
            <a:r>
              <a:rPr lang="zh-CN" altLang="en-US" dirty="0" smtClean="0"/>
              <a:t>发送响应，响应最前面为表示请求执行是否成功的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个数字的状态码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个数字为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表示成功，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5</a:t>
            </a:r>
            <a:r>
              <a:rPr lang="zh-CN" altLang="en-US" dirty="0" smtClean="0"/>
              <a:t>拒绝），后面为文字说明</a:t>
            </a:r>
            <a:endParaRPr lang="en-US" altLang="zh-CN" dirty="0" smtClean="0"/>
          </a:p>
          <a:p>
            <a:pPr lvl="3"/>
            <a:r>
              <a:rPr lang="en-US" altLang="zh-CN" sz="2000" dirty="0" smtClean="0"/>
              <a:t>2</a:t>
            </a:r>
            <a:r>
              <a:rPr lang="zh-CN" altLang="en-US" sz="2000" dirty="0" smtClean="0"/>
              <a:t>表示成功，而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表示成功，但是需要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继续发送，比如收到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请求</a:t>
            </a:r>
            <a:r>
              <a:rPr lang="zh-CN" altLang="en-US" sz="2000" dirty="0" smtClean="0"/>
              <a:t>时</a:t>
            </a:r>
            <a:endParaRPr lang="en-US" altLang="zh-CN" sz="2000" dirty="0" smtClean="0"/>
          </a:p>
          <a:p>
            <a:pPr lvl="3"/>
            <a:r>
              <a:rPr lang="en-US" altLang="zh-CN" sz="2000" dirty="0" smtClean="0"/>
              <a:t>4</a:t>
            </a:r>
            <a:r>
              <a:rPr lang="zh-CN" altLang="en-US" sz="2000" dirty="0" smtClean="0"/>
              <a:t>表示临时拒绝</a:t>
            </a:r>
            <a:endParaRPr lang="en-US" altLang="zh-CN" sz="2000" dirty="0" smtClean="0"/>
          </a:p>
          <a:p>
            <a:pPr lvl="3"/>
            <a:r>
              <a:rPr lang="en-US" altLang="zh-CN" sz="2000" dirty="0" smtClean="0"/>
              <a:t>5</a:t>
            </a:r>
            <a:r>
              <a:rPr lang="zh-CN" altLang="en-US" sz="2000" dirty="0" smtClean="0"/>
              <a:t>表示永久拒绝</a:t>
            </a:r>
            <a:endParaRPr lang="en-US" altLang="zh-CN" sz="2000" dirty="0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32013" y="6232525"/>
            <a:ext cx="1306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248650" y="5937250"/>
            <a:ext cx="719138" cy="590550"/>
            <a:chOff x="4186" y="817"/>
            <a:chExt cx="527" cy="37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186" y="817"/>
              <a:ext cx="527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user</a:t>
              </a:r>
            </a:p>
            <a:p>
              <a:pPr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agent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230563" y="5910263"/>
            <a:ext cx="1235075" cy="935037"/>
            <a:chOff x="1685" y="1266"/>
            <a:chExt cx="778" cy="589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685" y="1643"/>
              <a:ext cx="7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mail server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818" y="1266"/>
              <a:ext cx="510" cy="35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842" y="1338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891" y="1366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00" y="136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55" y="1367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112" y="136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173" y="136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229" y="136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44" y="1366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850" y="1505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936" y="1505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022" y="1504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119" y="150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15" y="150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401763" y="5937250"/>
            <a:ext cx="719137" cy="590550"/>
            <a:chOff x="4186" y="817"/>
            <a:chExt cx="527" cy="372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186" y="817"/>
              <a:ext cx="527" cy="3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user</a:t>
              </a:r>
            </a:p>
            <a:p>
              <a:pPr algn="ctr"/>
              <a:r>
                <a: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agent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244975" y="6232525"/>
            <a:ext cx="1881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895975" y="5910263"/>
            <a:ext cx="1235075" cy="935037"/>
            <a:chOff x="2849" y="1260"/>
            <a:chExt cx="778" cy="589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849" y="1637"/>
              <a:ext cx="7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mail server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982" y="1260"/>
              <a:ext cx="510" cy="35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006" y="1332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55" y="1360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164" y="135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219" y="1361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276" y="135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337" y="135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393" y="1359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108" y="1360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014" y="149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100" y="149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186" y="1498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283" y="1496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379" y="1496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6932613" y="6232525"/>
            <a:ext cx="1306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2247900" y="5759450"/>
            <a:ext cx="1031875" cy="457200"/>
            <a:chOff x="3745" y="2537"/>
            <a:chExt cx="650" cy="288"/>
          </a:xfrm>
        </p:grpSpPr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SMTP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4595813" y="5756275"/>
            <a:ext cx="1031875" cy="457200"/>
            <a:chOff x="3745" y="2537"/>
            <a:chExt cx="650" cy="288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SMTP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905626" y="5838037"/>
            <a:ext cx="1394878" cy="2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access</a:t>
            </a:r>
          </a:p>
          <a:p>
            <a:pPr algn="ctr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protocol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7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027" y="2207028"/>
            <a:ext cx="9906003" cy="40690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发给</a:t>
            </a:r>
            <a:r>
              <a:rPr lang="en-US" altLang="zh-CN" sz="2400" dirty="0" err="1" smtClean="0"/>
              <a:t>user@domain</a:t>
            </a:r>
            <a:r>
              <a:rPr lang="zh-CN" altLang="en-US" sz="2400" dirty="0" smtClean="0"/>
              <a:t>的邮件应该经过哪些邮件服务器？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查询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MX</a:t>
            </a:r>
            <a:r>
              <a:rPr lang="zh-CN" altLang="en-US" dirty="0" smtClean="0"/>
              <a:t>纪录（优先级  邮件服务器）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如果没有</a:t>
            </a:r>
            <a:r>
              <a:rPr lang="en-US" altLang="zh-CN" dirty="0" smtClean="0"/>
              <a:t>MX</a:t>
            </a:r>
            <a:r>
              <a:rPr lang="zh-CN" altLang="en-US" dirty="0" smtClean="0"/>
              <a:t>纪录查询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纪录，相当于</a:t>
            </a:r>
            <a:r>
              <a:rPr lang="en-US" altLang="zh-CN" dirty="0" smtClean="0"/>
              <a:t>MX</a:t>
            </a:r>
            <a:r>
              <a:rPr lang="zh-CN" altLang="en-US" dirty="0" smtClean="0"/>
              <a:t>纪录</a:t>
            </a:r>
            <a:r>
              <a:rPr lang="en-US" altLang="zh-CN" dirty="0" smtClean="0"/>
              <a:t>(0 </a:t>
            </a:r>
            <a:r>
              <a:rPr lang="en-US" altLang="zh-CN" dirty="0" err="1" smtClean="0"/>
              <a:t>ipaddr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优先级取值越小表示越靠近最终用户邮箱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将邮件逐步推送到最终的用户邮箱： 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发送邮件时优先尝试优先级最小的邮件服务器，如果当前无法连接时尝试第二小的邮件服务器</a:t>
            </a:r>
            <a:r>
              <a:rPr lang="en-US" altLang="zh-CN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不会将邮件再推送到远离用户邮箱的方向：即过滤掉那些优先级比</a:t>
            </a:r>
            <a:r>
              <a:rPr lang="en-US" altLang="zh-CN" dirty="0"/>
              <a:t>MX</a:t>
            </a:r>
            <a:r>
              <a:rPr lang="zh-CN" altLang="en-US" dirty="0"/>
              <a:t>纪录列表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当前主机的优先级还要大的邮件服务器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915891" y="613884"/>
            <a:ext cx="496388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fudan.edu.cn. </a:t>
            </a:r>
            <a:r>
              <a:rPr lang="zh-CN" altLang="en-US" dirty="0" smtClean="0"/>
              <a:t>MX      </a:t>
            </a:r>
            <a:r>
              <a:rPr lang="zh-CN" altLang="en-US" dirty="0"/>
              <a:t>10 webmail.fudan.edu.cn.</a:t>
            </a:r>
          </a:p>
          <a:p>
            <a:r>
              <a:rPr lang="zh-CN" altLang="en-US" dirty="0"/>
              <a:t>fudan.edu.cn. </a:t>
            </a:r>
            <a:r>
              <a:rPr lang="zh-CN" altLang="en-US" dirty="0" smtClean="0"/>
              <a:t>MX      </a:t>
            </a:r>
            <a:r>
              <a:rPr lang="zh-CN" altLang="en-US" dirty="0"/>
              <a:t>3 gateway.fudan.edu.cn.</a:t>
            </a:r>
          </a:p>
          <a:p>
            <a:r>
              <a:rPr lang="zh-CN" altLang="en-US" dirty="0"/>
              <a:t>fudan.edu.cn. </a:t>
            </a:r>
            <a:r>
              <a:rPr lang="zh-CN" altLang="en-US" dirty="0" smtClean="0"/>
              <a:t>MX      </a:t>
            </a:r>
            <a:r>
              <a:rPr lang="zh-CN" altLang="en-US" dirty="0"/>
              <a:t>2 mailrelay2.fudan.edu.cn.</a:t>
            </a:r>
          </a:p>
          <a:p>
            <a:r>
              <a:rPr lang="zh-CN" altLang="en-US" dirty="0"/>
              <a:t>fudan.edu.cn. </a:t>
            </a:r>
            <a:r>
              <a:rPr lang="zh-CN" altLang="en-US" dirty="0" smtClean="0"/>
              <a:t>MX      </a:t>
            </a:r>
            <a:r>
              <a:rPr lang="zh-CN" altLang="en-US" dirty="0"/>
              <a:t>1 mailrelay1.fudan.edu.cn.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03198" y="5362638"/>
            <a:ext cx="10493832" cy="13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5915891" y="180459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dig fudan.edu.cn </a:t>
            </a:r>
            <a:r>
              <a:rPr lang="en-US" altLang="zh-CN" dirty="0" smtClean="0"/>
              <a:t>MX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MX</a:t>
            </a:r>
            <a:r>
              <a:rPr lang="zh-CN" altLang="en-US" dirty="0" smtClean="0"/>
              <a:t>纪录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432203"/>
              </p:ext>
            </p:extLst>
          </p:nvPr>
        </p:nvGraphicFramePr>
        <p:xfrm>
          <a:off x="186612" y="1553096"/>
          <a:ext cx="7010919" cy="368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92">
                  <a:extLst>
                    <a:ext uri="{9D8B030D-6E8A-4147-A177-3AD203B41FA5}">
                      <a16:colId xmlns:a16="http://schemas.microsoft.com/office/drawing/2014/main" val="810396530"/>
                    </a:ext>
                  </a:extLst>
                </a:gridCol>
                <a:gridCol w="4696927">
                  <a:extLst>
                    <a:ext uri="{9D8B030D-6E8A-4147-A177-3AD203B41FA5}">
                      <a16:colId xmlns:a16="http://schemas.microsoft.com/office/drawing/2014/main" val="11304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9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HELO domain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打招呼，现在被</a:t>
                      </a:r>
                      <a:r>
                        <a:rPr lang="en-US" altLang="zh-CN" dirty="0" smtClean="0"/>
                        <a:t>EHELO</a:t>
                      </a:r>
                      <a:r>
                        <a:rPr lang="zh-CN" altLang="en-US" dirty="0" smtClean="0"/>
                        <a:t>代替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EHLO</a:t>
                      </a:r>
                      <a:r>
                        <a:rPr lang="en-US" altLang="zh-CN" baseline="0" dirty="0" smtClean="0"/>
                        <a:t> domain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打招呼，</a:t>
                      </a:r>
                      <a:r>
                        <a:rPr lang="en-US" altLang="zh-CN" dirty="0" smtClean="0"/>
                        <a:t>RFC2821</a:t>
                      </a:r>
                      <a:r>
                        <a:rPr lang="zh-CN" altLang="en-US" dirty="0" smtClean="0"/>
                        <a:t>定义，通知发送者的</a:t>
                      </a:r>
                      <a:r>
                        <a:rPr lang="en-US" altLang="zh-CN" dirty="0" smtClean="0"/>
                        <a:t>domain</a:t>
                      </a:r>
                      <a:r>
                        <a:rPr lang="zh-CN" altLang="en-US" dirty="0" smtClean="0"/>
                        <a:t>，同时支持</a:t>
                      </a:r>
                      <a:r>
                        <a:rPr lang="en-US" altLang="zh-CN" dirty="0" smtClean="0"/>
                        <a:t>SMTP</a:t>
                      </a:r>
                      <a:r>
                        <a:rPr lang="zh-CN" altLang="en-US" dirty="0" smtClean="0"/>
                        <a:t>扩展。响应中给出了所支持的扩展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MAIL FROM:</a:t>
                      </a:r>
                      <a:r>
                        <a:rPr lang="en-US" altLang="zh-CN" baseline="0" dirty="0" smtClean="0"/>
                        <a:t> &lt;</a:t>
                      </a:r>
                      <a:r>
                        <a:rPr lang="en-US" altLang="zh-CN" baseline="0" dirty="0" err="1" smtClean="0"/>
                        <a:t>addr</a:t>
                      </a:r>
                      <a:r>
                        <a:rPr lang="en-US" altLang="zh-CN" baseline="0" dirty="0" smtClean="0"/>
                        <a:t>&gt;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发送者邮件地址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00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RCPT TO:&lt;</a:t>
                      </a:r>
                      <a:r>
                        <a:rPr lang="en-US" altLang="zh-CN" dirty="0" err="1" smtClean="0"/>
                        <a:t>addr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接收方邮件地址，可发送多个</a:t>
                      </a:r>
                      <a:r>
                        <a:rPr lang="en-US" altLang="zh-CN" dirty="0" smtClean="0"/>
                        <a:t>RCPT TO</a:t>
                      </a:r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接下来是邮件部分，直到只有一个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的行结束，即</a:t>
                      </a:r>
                      <a:r>
                        <a:rPr lang="en-US" altLang="zh-CN" dirty="0" smtClean="0"/>
                        <a:t>CRLF.CRLF</a:t>
                      </a:r>
                      <a:r>
                        <a:rPr lang="zh-CN" altLang="en-US" dirty="0" smtClean="0"/>
                        <a:t>出现。如果邮件部分行首为字符点</a:t>
                      </a:r>
                      <a:r>
                        <a:rPr lang="en-US" altLang="zh-CN" dirty="0" smtClean="0"/>
                        <a:t>. </a:t>
                      </a:r>
                      <a:r>
                        <a:rPr lang="zh-CN" altLang="en-US" dirty="0" smtClean="0"/>
                        <a:t>替代以两个点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79560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90836" y="383786"/>
            <a:ext cx="4807857" cy="44590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solidFill>
                  <a:srgbClr val="FF3300"/>
                </a:solidFill>
              </a:rPr>
              <a:t>Helo</a:t>
            </a:r>
            <a:r>
              <a:rPr lang="en-US" altLang="zh-CN" sz="2000" dirty="0" smtClean="0"/>
              <a:t> fudan.edu.cn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250 fudan.edu.cn Hello fudan.edu.cn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pleased to meet you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3300"/>
                </a:solidFill>
              </a:rPr>
              <a:t>MAIL FROM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&lt;xiucao@fudan.edu.cn&gt;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250 xiucao@fudan.edu.cn... Sender ok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3300"/>
                </a:solidFill>
              </a:rPr>
              <a:t>RCPT TO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&lt;wang@pku.edu.cn&gt;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250 wang@pku.edu.cn... Recipient ok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RCPT TO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&lt;zhang@tsinghua.edu.cn&gt;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250 zhang@tsinghua.edu.cn... Recipient ok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3300"/>
                </a:solidFill>
              </a:rPr>
              <a:t>DATA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354 Enter mail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end with "." on a line by itself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Blah </a:t>
            </a:r>
            <a:r>
              <a:rPr lang="en-US" altLang="zh-CN" sz="2000" dirty="0" err="1" smtClean="0"/>
              <a:t>blah</a:t>
            </a:r>
            <a:r>
              <a:rPr lang="en-US" altLang="zh-CN" sz="2000" dirty="0" smtClean="0"/>
              <a:t> blah……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…………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250 Ok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3300"/>
                </a:solidFill>
              </a:rPr>
              <a:t>QUIT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221 fudan.edu.cn closing connection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4281" y="5337677"/>
            <a:ext cx="522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SNMP</a:t>
            </a:r>
            <a:r>
              <a:rPr lang="zh-CN" altLang="en-US" sz="2000" dirty="0" smtClean="0"/>
              <a:t>响应一般为一行，但也可支持多行：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行以</a:t>
            </a:r>
            <a:r>
              <a:rPr lang="zh-CN" altLang="en-US" sz="2000" dirty="0"/>
              <a:t>状态</a:t>
            </a:r>
            <a:r>
              <a:rPr lang="zh-CN" altLang="en-US" sz="2000" dirty="0" smtClean="0"/>
              <a:t>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开始，后面是文字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最后一行以状态码开始，后面是文字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530461" y="5273493"/>
            <a:ext cx="3334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Calibri" panose="020F0502020204030204" pitchFamily="34" charset="0"/>
              </a:rPr>
              <a:t>250-mail</a:t>
            </a:r>
          </a:p>
          <a:p>
            <a:r>
              <a:rPr lang="zh-CN" altLang="zh-CN" dirty="0">
                <a:solidFill>
                  <a:srgbClr val="FF0000"/>
                </a:solidFill>
                <a:ea typeface="Calibri" panose="020F0502020204030204" pitchFamily="34" charset="0"/>
              </a:rPr>
              <a:t>250-AUTH=LOGIN PLAIN</a:t>
            </a:r>
          </a:p>
          <a:p>
            <a:r>
              <a:rPr lang="zh-CN" altLang="zh-CN" u="sng" dirty="0" smtClean="0">
                <a:solidFill>
                  <a:srgbClr val="FF0000"/>
                </a:solidFill>
                <a:ea typeface="Calibri" panose="020F0502020204030204" pitchFamily="34" charset="0"/>
              </a:rPr>
              <a:t>250</a:t>
            </a:r>
            <a:r>
              <a:rPr lang="zh-CN" altLang="zh-CN" u="sng" dirty="0">
                <a:solidFill>
                  <a:srgbClr val="FF0000"/>
                </a:solidFill>
                <a:ea typeface="Calibri" panose="020F0502020204030204" pitchFamily="34" charset="0"/>
              </a:rPr>
              <a:t>-STARTTLS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250-SMTPUTF8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250 8BITMIME</a:t>
            </a:r>
          </a:p>
        </p:txBody>
      </p:sp>
    </p:spTree>
    <p:extLst>
      <p:ext uri="{BB962C8B-B14F-4D97-AF65-F5344CB8AC3E}">
        <p14:creationId xmlns:p14="http://schemas.microsoft.com/office/powerpoint/2010/main" val="21140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4482" y="1853797"/>
            <a:ext cx="7384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邮件服务器通过</a:t>
            </a:r>
            <a:r>
              <a:rPr lang="en-US" altLang="zh-CN" sz="2400" dirty="0"/>
              <a:t>SMTP</a:t>
            </a:r>
            <a:r>
              <a:rPr lang="zh-CN" altLang="en-US" sz="2400" dirty="0"/>
              <a:t>收到邮件后： </a:t>
            </a:r>
            <a:endParaRPr lang="en-US" altLang="zh-CN" sz="2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添加</a:t>
            </a:r>
            <a:r>
              <a:rPr lang="en-US" altLang="zh-CN" sz="2400" dirty="0"/>
              <a:t>Received</a:t>
            </a:r>
            <a:r>
              <a:rPr lang="zh-CN" altLang="en-US" sz="2400" dirty="0"/>
              <a:t>头部，打上邮戳，可了解邮件经过的路径以及避免回路</a:t>
            </a:r>
            <a:endParaRPr lang="en-US" altLang="zh-CN" sz="2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如果没有</a:t>
            </a:r>
            <a:r>
              <a:rPr lang="en-US" altLang="zh-CN" sz="2400" dirty="0"/>
              <a:t>Return-Path</a:t>
            </a:r>
            <a:r>
              <a:rPr lang="zh-CN" altLang="en-US" sz="2400" dirty="0"/>
              <a:t>头部时添加</a:t>
            </a:r>
            <a:r>
              <a:rPr lang="en-US" altLang="zh-CN" sz="2400" dirty="0"/>
              <a:t>Return-Path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来自于</a:t>
            </a:r>
            <a:r>
              <a:rPr lang="en-US" altLang="zh-CN" sz="2400" dirty="0"/>
              <a:t>SMTP</a:t>
            </a:r>
            <a:r>
              <a:rPr lang="zh-CN" altLang="en-US" sz="2400" dirty="0"/>
              <a:t>的</a:t>
            </a:r>
            <a:r>
              <a:rPr lang="en-US" altLang="zh-CN" sz="2400" dirty="0"/>
              <a:t>MAIL FROM</a:t>
            </a:r>
            <a:r>
              <a:rPr lang="zh-CN" altLang="en-US" sz="2400" dirty="0" smtClean="0"/>
              <a:t>请求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7951" y="3904758"/>
            <a:ext cx="9810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在邮件递交出现问题时发送</a:t>
            </a:r>
            <a:r>
              <a:rPr lang="zh-CN" altLang="en-US" sz="2400" dirty="0" smtClean="0"/>
              <a:t>通知</a:t>
            </a:r>
            <a:r>
              <a:rPr lang="en-US" altLang="zh-CN" sz="2400" dirty="0" smtClean="0"/>
              <a:t>(Bounce)</a:t>
            </a:r>
            <a:r>
              <a:rPr lang="zh-CN" altLang="en-US" sz="2400" dirty="0" smtClean="0"/>
              <a:t>邮件</a:t>
            </a:r>
            <a:r>
              <a:rPr lang="zh-CN" altLang="en-US" sz="2400" dirty="0"/>
              <a:t>到该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Bounce</a:t>
            </a:r>
            <a:r>
              <a:rPr lang="zh-CN" altLang="en-US" sz="2400" dirty="0"/>
              <a:t>邮件的</a:t>
            </a:r>
            <a:r>
              <a:rPr lang="en-US" altLang="zh-CN" sz="2400" dirty="0"/>
              <a:t>Return-Path: &lt;&gt;</a:t>
            </a:r>
            <a:r>
              <a:rPr lang="zh-CN" altLang="en-US" sz="2400" dirty="0"/>
              <a:t>，即不会对该邮件再发送</a:t>
            </a:r>
            <a:r>
              <a:rPr lang="en-US" altLang="zh-CN" sz="2400" dirty="0"/>
              <a:t>Bounce</a:t>
            </a:r>
            <a:r>
              <a:rPr lang="zh-CN" altLang="en-US" sz="2400" dirty="0" smtClean="0"/>
              <a:t>邮件</a:t>
            </a:r>
            <a:endParaRPr lang="en-US" altLang="zh-CN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邮件</a:t>
            </a:r>
            <a:r>
              <a:rPr lang="zh-CN" altLang="en-US" sz="2400" dirty="0" smtClean="0"/>
              <a:t>组发送的邮件递交出错时也不会发送</a:t>
            </a:r>
            <a:r>
              <a:rPr lang="en-US" altLang="zh-CN" sz="2400" dirty="0" smtClean="0"/>
              <a:t>Bounce</a:t>
            </a:r>
            <a:r>
              <a:rPr lang="zh-CN" altLang="en-US" sz="2400" dirty="0" smtClean="0"/>
              <a:t>邮件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4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0" y="63500"/>
            <a:ext cx="59537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FF0000"/>
                </a:solidFill>
                <a:ea typeface="Calibri" panose="020F0502020204030204" pitchFamily="34" charset="0"/>
              </a:rPr>
              <a:t>Return</a:t>
            </a:r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-Path: &lt;dlmao@fudan.edu.cn&gt;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Received: from barracuda.fudan.edu.cn ([2001:da8:8001:2:225:90ff:fed8:bb36])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        by mx.google.com with ESMTP id ih4si31738720pab.37.2016.10.18.17.51.42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        for &lt;dilin.mao@gmail.com&gt;;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        Tue, 18 Oct 2016 17:51:42 -0700 (PDT)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Received-SPF: pass (google.com: domain of dlmao@fudan.edu.cn designates 2001:da8:8001:2:225:90ff:fed8:bb36 as permitted sender) client-ip=2001:da8:8001:2:225:90ff:fed8:bb36;</a:t>
            </a:r>
          </a:p>
          <a:p>
            <a:r>
              <a:rPr lang="zh-CN" altLang="zh-CN" sz="1600" dirty="0" smtClean="0">
                <a:solidFill>
                  <a:srgbClr val="FF0000"/>
                </a:solidFill>
                <a:ea typeface="Calibri" panose="020F0502020204030204" pitchFamily="34" charset="0"/>
              </a:rPr>
              <a:t>Received</a:t>
            </a:r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: from fudan.edu.cn ([61.129.42.33]) by barracuda.fudan.edu.cn with ESMTP id RS3ftwxAzlsG4KD7 for &lt;dilin.mao@gmail.com&gt;; Wed, 19 Oct 2016 08:51:40 +0800 (CST)</a:t>
            </a:r>
          </a:p>
          <a:p>
            <a:r>
              <a:rPr lang="zh-CN" altLang="zh-CN" sz="1600" dirty="0" smtClean="0">
                <a:solidFill>
                  <a:srgbClr val="FF0000"/>
                </a:solidFill>
                <a:ea typeface="Calibri" panose="020F0502020204030204" pitchFamily="34" charset="0"/>
              </a:rPr>
              <a:t>Received</a:t>
            </a:r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: by ajax-webmail-app3 (Coremail) ; Wed, 19 Oct 2016 08:49:30 +0800</a:t>
            </a:r>
          </a:p>
          <a:p>
            <a:r>
              <a:rPr lang="zh-CN" altLang="zh-CN" sz="1600" dirty="0">
                <a:solidFill>
                  <a:srgbClr val="FF0000"/>
                </a:solidFill>
                <a:ea typeface="Calibri" panose="020F0502020204030204" pitchFamily="34" charset="0"/>
              </a:rPr>
              <a:t> (GMT+08:00)</a:t>
            </a:r>
          </a:p>
          <a:p>
            <a:r>
              <a:rPr lang="zh-CN" altLang="zh-CN" sz="1600" dirty="0" smtClean="0">
                <a:ea typeface="Calibri" panose="020F0502020204030204" pitchFamily="34" charset="0"/>
              </a:rPr>
              <a:t>Date</a:t>
            </a:r>
            <a:r>
              <a:rPr lang="zh-CN" altLang="zh-CN" sz="1600" dirty="0">
                <a:ea typeface="Calibri" panose="020F0502020204030204" pitchFamily="34" charset="0"/>
              </a:rPr>
              <a:t>: Wed, 19 Oct 2016 08:49:30 +0800 (GMT+08:00)</a:t>
            </a:r>
          </a:p>
          <a:p>
            <a:r>
              <a:rPr lang="zh-CN" altLang="zh-CN" sz="1600" dirty="0" smtClean="0">
                <a:ea typeface="Calibri" panose="020F0502020204030204" pitchFamily="34" charset="0"/>
              </a:rPr>
              <a:t>From</a:t>
            </a:r>
            <a:r>
              <a:rPr lang="zh-CN" altLang="zh-CN" sz="1600" dirty="0">
                <a:ea typeface="Calibri" panose="020F0502020204030204" pitchFamily="34" charset="0"/>
              </a:rPr>
              <a:t>: "Mao Dilin" &lt;dlmao@fudan.edu.cn&gt;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To: dilin.mao@gmail.com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Subject: hello from dlmao</a:t>
            </a:r>
          </a:p>
          <a:p>
            <a:r>
              <a:rPr lang="zh-CN" altLang="zh-CN" sz="1600" dirty="0" smtClean="0">
                <a:ea typeface="Calibri" panose="020F0502020204030204" pitchFamily="34" charset="0"/>
              </a:rPr>
              <a:t>Content</a:t>
            </a:r>
            <a:r>
              <a:rPr lang="zh-CN" altLang="zh-CN" sz="1600" dirty="0">
                <a:ea typeface="Calibri" panose="020F0502020204030204" pitchFamily="34" charset="0"/>
              </a:rPr>
              <a:t>-Type: multipart/mixed;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ea typeface="Calibri" panose="020F0502020204030204" pitchFamily="34" charset="0"/>
              </a:rPr>
              <a:t>boundary="----=_Part_366479_1777208066.1476838170514"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MIME-Version: 1.0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Message-ID: &lt;28a53653.1ac5e.157da6a1f92.Coremail.dlmao@fudan.edu.cn</a:t>
            </a:r>
            <a:r>
              <a:rPr lang="zh-CN" altLang="zh-CN" sz="1600" dirty="0" smtClean="0">
                <a:ea typeface="Calibri" panose="020F0502020204030204" pitchFamily="34" charset="0"/>
              </a:rPr>
              <a:t>&gt;</a:t>
            </a:r>
            <a:endParaRPr lang="zh-CN" altLang="zh-CN" sz="1600" dirty="0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6787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ea typeface="Calibri" panose="020F0502020204030204" pitchFamily="34" charset="0"/>
              </a:rPr>
              <a:t>------=_Part_366479_1777208066.1476838170514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Content-Type: text/plain; charset=UTF-8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Content-Transfer-Encoding: 7bit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Dear Dilin, 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   </a:t>
            </a:r>
            <a:r>
              <a:rPr lang="zh-CN" altLang="zh-CN" sz="1600" dirty="0" smtClean="0">
                <a:ea typeface="Calibri" panose="020F0502020204030204" pitchFamily="34" charset="0"/>
              </a:rPr>
              <a:t>Th</a:t>
            </a:r>
            <a:r>
              <a:rPr lang="en-US" altLang="zh-CN" sz="1600" dirty="0" smtClean="0">
                <a:ea typeface="Calibri" panose="020F0502020204030204" pitchFamily="34" charset="0"/>
              </a:rPr>
              <a:t>is</a:t>
            </a:r>
            <a:r>
              <a:rPr lang="en-US" altLang="zh-CN" sz="1600" dirty="0">
                <a:ea typeface="Calibri" panose="020F0502020204030204" pitchFamily="34" charset="0"/>
              </a:rPr>
              <a:t> </a:t>
            </a:r>
            <a:r>
              <a:rPr lang="en-US" altLang="zh-CN" sz="1600" dirty="0" smtClean="0">
                <a:ea typeface="Calibri" panose="020F0502020204030204" pitchFamily="34" charset="0"/>
              </a:rPr>
              <a:t>i</a:t>
            </a:r>
            <a:r>
              <a:rPr lang="zh-CN" altLang="zh-CN" sz="1600" dirty="0" smtClean="0">
                <a:ea typeface="Calibri" panose="020F0502020204030204" pitchFamily="34" charset="0"/>
              </a:rPr>
              <a:t>s </a:t>
            </a:r>
            <a:r>
              <a:rPr lang="zh-CN" altLang="zh-CN" sz="1600" dirty="0">
                <a:ea typeface="Calibri" panose="020F0502020204030204" pitchFamily="34" charset="0"/>
              </a:rPr>
              <a:t>a test message, please ignore it. 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Mao Dilin 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------=_Part_366479_1777208066.1476838170514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Content-Type: text/plain; name="dummy.txt"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Content-Transfer-Encoding: base64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Content-Disposition: attachment; filename="dummy.txt"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YWJjZGVmZ2hpamtsbW4=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------=_Part_366479_1777208066.1476838170514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Content-Type: image/png; name="project5.png"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Content-Transfer-Encoding: base64</a:t>
            </a:r>
          </a:p>
          <a:p>
            <a:r>
              <a:rPr lang="zh-CN" altLang="zh-CN" sz="1600" dirty="0">
                <a:ea typeface="Calibri" panose="020F0502020204030204" pitchFamily="34" charset="0"/>
              </a:rPr>
              <a:t>Content-Disposition: attachment; filename="project5.png</a:t>
            </a:r>
            <a:r>
              <a:rPr lang="zh-CN" altLang="zh-CN" sz="1600" dirty="0" smtClean="0">
                <a:ea typeface="Calibri" panose="020F0502020204030204" pitchFamily="34" charset="0"/>
              </a:rPr>
              <a:t>"</a:t>
            </a:r>
            <a:endParaRPr lang="en-US" altLang="zh-CN" sz="1600" dirty="0" smtClean="0">
              <a:ea typeface="Calibri" panose="020F0502020204030204" pitchFamily="34" charset="0"/>
            </a:endParaRPr>
          </a:p>
          <a:p>
            <a:endParaRPr lang="en-US" altLang="zh-CN" sz="1600" dirty="0">
              <a:ea typeface="Calibri" panose="020F0502020204030204" pitchFamily="34" charset="0"/>
            </a:endParaRPr>
          </a:p>
          <a:p>
            <a:r>
              <a:rPr lang="zh-CN" altLang="zh-CN" sz="1600" dirty="0"/>
              <a:t>iVBORw0KGgoAAAANSUhEUgAAAVYAAAA9CAIAAAEOjuZvAAAAAXNSR0IArs4c6QAAAARnQU1BAACx</a:t>
            </a:r>
          </a:p>
          <a:p>
            <a:r>
              <a:rPr lang="zh-CN" altLang="zh-CN" sz="1600" dirty="0"/>
              <a:t>jwv8YQUAAAAJcEhZcwAADsMAAA7DAcdvqGQAABDWSURBVHhe7Z1/TFX1G8fdYqPFgjRwiuScqUFz</a:t>
            </a:r>
          </a:p>
          <a:p>
            <a:r>
              <a:rPr lang="zh-CN" altLang="zh-CN" sz="1600" dirty="0"/>
              <a:t>------=_Part_366479_1777208066.1476838170514</a:t>
            </a:r>
            <a:r>
              <a:rPr lang="zh-CN" altLang="zh-CN" sz="1600" dirty="0" smtClean="0"/>
              <a:t>--</a:t>
            </a:r>
            <a:endParaRPr lang="zh-CN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93160" y="50800"/>
            <a:ext cx="242824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信封上的内容：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Return-Path:</a:t>
            </a:r>
            <a:r>
              <a:rPr lang="zh-CN" altLang="en-US" sz="1600" dirty="0" smtClean="0"/>
              <a:t>递交有问题时通知该用户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Received: </a:t>
            </a:r>
            <a:r>
              <a:rPr lang="zh-CN" altLang="en-US" sz="1600" dirty="0" smtClean="0"/>
              <a:t>类似于邮戳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008" y="159853"/>
            <a:ext cx="5805196" cy="1146434"/>
          </a:xfrm>
        </p:spPr>
        <p:txBody>
          <a:bodyPr/>
          <a:lstStyle/>
          <a:p>
            <a:r>
              <a:rPr lang="zh-CN" altLang="en-US" dirty="0" smtClean="0"/>
              <a:t>防垃圾邮件</a:t>
            </a:r>
            <a:r>
              <a:rPr lang="en-US" altLang="zh-CN" dirty="0" smtClean="0"/>
              <a:t>(anti-spam)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008" y="1949197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基于</a:t>
            </a:r>
            <a:r>
              <a:rPr lang="en-US" altLang="zh-CN" sz="2000" dirty="0" smtClean="0">
                <a:ea typeface="宋体" panose="02010600030101010101" pitchFamily="2" charset="-122"/>
              </a:rPr>
              <a:t>DNS</a:t>
            </a:r>
            <a:r>
              <a:rPr lang="zh-CN" altLang="en-US" sz="2000" dirty="0" smtClean="0">
                <a:ea typeface="宋体" panose="02010600030101010101" pitchFamily="2" charset="-122"/>
              </a:rPr>
              <a:t>的黑名单列表（</a:t>
            </a:r>
            <a:r>
              <a:rPr lang="en-US" altLang="zh-CN" sz="2000" dirty="0" smtClean="0">
                <a:ea typeface="宋体" panose="02010600030101010101" pitchFamily="2" charset="-122"/>
              </a:rPr>
              <a:t>DNS-based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Blackhole</a:t>
            </a:r>
            <a:r>
              <a:rPr lang="en-US" altLang="zh-CN" sz="2000" dirty="0">
                <a:ea typeface="宋体" panose="02010600030101010101" pitchFamily="2" charset="-122"/>
              </a:rPr>
              <a:t> List): 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/>
              <a:t>RFC5782 </a:t>
            </a:r>
            <a:r>
              <a:rPr lang="en-US" altLang="zh-CN" sz="2000" dirty="0" smtClean="0">
                <a:ea typeface="宋体" panose="02010600030101010101" pitchFamily="2" charset="-122"/>
                <a:hlinkClick r:id="rId3"/>
              </a:rPr>
              <a:t>https</a:t>
            </a:r>
            <a:r>
              <a:rPr lang="en-US" altLang="zh-CN" sz="2000" dirty="0">
                <a:ea typeface="宋体" panose="02010600030101010101" pitchFamily="2" charset="-122"/>
                <a:hlinkClick r:id="rId3"/>
              </a:rPr>
              <a:t>://</a:t>
            </a:r>
            <a:r>
              <a:rPr lang="en-US" altLang="zh-CN" sz="2000" dirty="0" smtClean="0">
                <a:ea typeface="宋体" panose="02010600030101010101" pitchFamily="2" charset="-122"/>
                <a:hlinkClick r:id="rId3"/>
              </a:rPr>
              <a:t>en.wikipedia.org/wiki/DNSBL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将</a:t>
            </a:r>
            <a:r>
              <a:rPr lang="en-US" altLang="zh-CN" sz="2000" dirty="0" smtClean="0">
                <a:ea typeface="宋体" panose="02010600030101010101" pitchFamily="2" charset="-122"/>
              </a:rPr>
              <a:t>IP</a:t>
            </a:r>
            <a:r>
              <a:rPr lang="zh-CN" altLang="en-US" sz="2000" dirty="0" smtClean="0">
                <a:ea typeface="宋体" panose="02010600030101010101" pitchFamily="2" charset="-122"/>
              </a:rPr>
              <a:t>地址转换为域名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zh-CN" altLang="en-US" sz="2000" dirty="0" smtClean="0">
                <a:ea typeface="宋体" panose="02010600030101010101" pitchFamily="2" charset="-122"/>
              </a:rPr>
              <a:t>比如</a:t>
            </a:r>
            <a:r>
              <a:rPr lang="en-US" altLang="zh-CN" sz="2000" dirty="0" smtClean="0">
                <a:ea typeface="宋体" panose="02010600030101010101" pitchFamily="2" charset="-122"/>
              </a:rPr>
              <a:t>202.120.224.10 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 10.224.120.202.dnsbl.foo.org</a:t>
            </a: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查询其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RR</a:t>
            </a:r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，如果找到（地址一般为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127.0.0.2)</a:t>
            </a:r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说明在黑名单里，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TXT RR</a:t>
            </a:r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给出了原因</a:t>
            </a:r>
            <a:endParaRPr lang="en-US" altLang="zh-CN" sz="20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有多个组织维护了黑名单列表，其也是垃圾邮件发送者的诉讼对象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SMTP</a:t>
            </a:r>
            <a:r>
              <a:rPr lang="zh-CN" altLang="en-US" sz="2000" dirty="0">
                <a:ea typeface="宋体" panose="02010600030101010101" pitchFamily="2" charset="-122"/>
              </a:rPr>
              <a:t>增加认证</a:t>
            </a:r>
            <a:r>
              <a:rPr lang="zh-CN" altLang="en-US" sz="2000" dirty="0" smtClean="0">
                <a:ea typeface="宋体" panose="02010600030101010101" pitchFamily="2" charset="-122"/>
              </a:rPr>
              <a:t>机制，不再允许随意的邮件中继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只为其所在域的用户提供邮件传输服务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要求验证发送者身份或者验证发送者的</a:t>
            </a:r>
            <a:r>
              <a:rPr lang="en-US" altLang="zh-CN" sz="2000" dirty="0" smtClean="0">
                <a:ea typeface="宋体" panose="02010600030101010101" pitchFamily="2" charset="-122"/>
              </a:rPr>
              <a:t>IP</a:t>
            </a:r>
            <a:r>
              <a:rPr lang="zh-CN" altLang="en-US" sz="2000" dirty="0" smtClean="0">
                <a:ea typeface="宋体" panose="02010600030101010101" pitchFamily="2" charset="-122"/>
              </a:rPr>
              <a:t>地址的确为其所在域的邮件服务器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本地用户要通过该服务器发送邮件时需要验证发送者的确是其用户：</a:t>
            </a:r>
            <a:r>
              <a:rPr lang="en-US" altLang="zh-CN" sz="2000" dirty="0" smtClean="0">
                <a:ea typeface="宋体" panose="02010600030101010101" pitchFamily="2" charset="-122"/>
              </a:rPr>
              <a:t>SMTP </a:t>
            </a:r>
            <a:r>
              <a:rPr lang="en-US" altLang="zh-CN" sz="2000" dirty="0">
                <a:ea typeface="宋体" panose="02010600030101010101" pitchFamily="2" charset="-122"/>
              </a:rPr>
              <a:t>AUTH (RFC </a:t>
            </a:r>
            <a:r>
              <a:rPr lang="en-US" altLang="zh-CN" sz="2000" dirty="0" smtClean="0">
                <a:ea typeface="宋体" panose="02010600030101010101" pitchFamily="2" charset="-122"/>
              </a:rPr>
              <a:t>4954)</a:t>
            </a: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要接收其他服务器发送过来的邮件时要验证对方的</a:t>
            </a:r>
            <a:r>
              <a:rPr lang="en-US" altLang="zh-CN" sz="2000" dirty="0" smtClean="0">
                <a:ea typeface="宋体" panose="02010600030101010101" pitchFamily="2" charset="-122"/>
              </a:rPr>
              <a:t>IP</a:t>
            </a:r>
            <a:r>
              <a:rPr lang="zh-CN" altLang="en-US" sz="2000" dirty="0" smtClean="0">
                <a:ea typeface="宋体" panose="02010600030101010101" pitchFamily="2" charset="-122"/>
              </a:rPr>
              <a:t>地址：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158204" y="-29029"/>
            <a:ext cx="58347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$ dig fudan.edu.cn TXT</a:t>
            </a:r>
          </a:p>
          <a:p>
            <a:r>
              <a:rPr lang="zh-CN" altLang="en-US" dirty="0" smtClean="0"/>
              <a:t>fudan</a:t>
            </a:r>
            <a:r>
              <a:rPr lang="zh-CN" altLang="en-US" dirty="0"/>
              <a:t>.edu.cn.           36000   IN      TXT     "v=spf1 MS=ms13882628 ip4:202.120.224.10 ip4:61.129.42.10 ip4:61.129.42.33 ip4:202.120.224.107 ip4:61.129.42.68 ip6:2001:da8:8001:2:e61f:13ff:fe43:b708/64 ip6:2001:da8:8001:5:e61f:13ff:fe43:b70a ip6:2001:da8:8001:5:21b:21ff:fe4a:6269 ~all"</a:t>
            </a:r>
          </a:p>
        </p:txBody>
      </p:sp>
      <p:sp>
        <p:nvSpPr>
          <p:cNvPr id="5" name="矩形 4"/>
          <p:cNvSpPr/>
          <p:nvPr/>
        </p:nvSpPr>
        <p:spPr>
          <a:xfrm>
            <a:off x="8514184" y="5334505"/>
            <a:ext cx="3126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https://dmarc.org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Domain-based </a:t>
            </a:r>
            <a:r>
              <a:rPr lang="en-US" altLang="zh-CN" dirty="0"/>
              <a:t>Message Authentication, Reporting &amp; Conformance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924" y="5599615"/>
            <a:ext cx="8084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Sender Policy Framework (SPF) </a:t>
            </a:r>
            <a:r>
              <a:rPr lang="en-US" altLang="zh-CN" dirty="0"/>
              <a:t>: RFC 4408 </a:t>
            </a:r>
            <a:r>
              <a:rPr lang="zh-CN" altLang="en-US" dirty="0"/>
              <a:t>查询其</a:t>
            </a:r>
            <a:r>
              <a:rPr lang="en-US" altLang="zh-CN" dirty="0"/>
              <a:t>DNS TXT</a:t>
            </a:r>
            <a:r>
              <a:rPr lang="zh-CN" altLang="en-US" dirty="0"/>
              <a:t>纪录得到发送者可能使用的</a:t>
            </a:r>
            <a:r>
              <a:rPr lang="en-US" altLang="zh-CN" dirty="0"/>
              <a:t>IP</a:t>
            </a:r>
            <a:r>
              <a:rPr lang="zh-CN" altLang="en-US" dirty="0"/>
              <a:t>地址列表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DKIM(Domain Keys Identified Mail): RFC 6376,</a:t>
            </a:r>
            <a:r>
              <a:rPr lang="zh-CN" altLang="en-US" dirty="0">
                <a:ea typeface="宋体" panose="02010600030101010101" pitchFamily="2" charset="-122"/>
              </a:rPr>
              <a:t>邮件头部插入</a:t>
            </a:r>
            <a:r>
              <a:rPr lang="en-US" altLang="zh-CN" dirty="0">
                <a:ea typeface="宋体" panose="02010600030101010101" pitchFamily="2" charset="-122"/>
              </a:rPr>
              <a:t>DKIM-Signature</a:t>
            </a:r>
            <a:r>
              <a:rPr lang="zh-CN" altLang="en-US" dirty="0">
                <a:ea typeface="宋体" panose="02010600030101010101" pitchFamily="2" charset="-122"/>
              </a:rPr>
              <a:t>，接收方查询</a:t>
            </a:r>
            <a:r>
              <a:rPr lang="en-US" altLang="zh-CN" dirty="0">
                <a:ea typeface="宋体" panose="02010600030101010101" pitchFamily="2" charset="-122"/>
              </a:rPr>
              <a:t>DNS</a:t>
            </a:r>
            <a:r>
              <a:rPr lang="zh-CN" altLang="en-US" dirty="0">
                <a:ea typeface="宋体" panose="02010600030101010101" pitchFamily="2" charset="-122"/>
              </a:rPr>
              <a:t>得到公钥来验证该邮件的合法性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 AUTH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50" y="132093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Calibri" panose="020F0502020204030204" pitchFamily="34" charset="0"/>
              </a:rPr>
              <a:t>demo@mars:~$ telnet mail.fudan.edu.cn 25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Trying 61.129.42.10...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Connected to mail.fudan.edu.cn.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Escape character is '^]'.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220 fudan.edu.cn Anti-spam GT for Coremail System </a:t>
            </a:r>
            <a:endParaRPr lang="en-US" altLang="zh-CN" dirty="0" smtClean="0">
              <a:ea typeface="Calibri" panose="020F0502020204030204" pitchFamily="34" charset="0"/>
            </a:endParaRPr>
          </a:p>
          <a:p>
            <a:r>
              <a:rPr lang="zh-CN" altLang="zh-CN" u="sng" dirty="0" smtClean="0">
                <a:solidFill>
                  <a:srgbClr val="FF0000"/>
                </a:solidFill>
                <a:ea typeface="Calibri" panose="020F0502020204030204" pitchFamily="34" charset="0"/>
              </a:rPr>
              <a:t>ehlo mars</a:t>
            </a:r>
            <a:endParaRPr lang="zh-CN" altLang="zh-CN" u="sng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ea typeface="Calibri" panose="020F0502020204030204" pitchFamily="34" charset="0"/>
              </a:rPr>
              <a:t>250-mail</a:t>
            </a:r>
          </a:p>
          <a:p>
            <a:r>
              <a:rPr lang="zh-CN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250</a:t>
            </a:r>
            <a:r>
              <a:rPr lang="zh-CN" altLang="zh-CN" dirty="0">
                <a:solidFill>
                  <a:srgbClr val="FF0000"/>
                </a:solidFill>
                <a:ea typeface="Calibri" panose="020F0502020204030204" pitchFamily="34" charset="0"/>
              </a:rPr>
              <a:t>-AUTH=LOGIN PLAIN</a:t>
            </a:r>
          </a:p>
          <a:p>
            <a:r>
              <a:rPr lang="zh-CN" altLang="zh-CN" dirty="0" smtClean="0">
                <a:ea typeface="Calibri" panose="020F0502020204030204" pitchFamily="34" charset="0"/>
              </a:rPr>
              <a:t>250-coremail 1Uxr2xKj7kG0xkI17xGrUDI0s8FY2U3Uj8Cz28x1UUUUU7Ic2I0Y2Ur7Q3t2UCa0xDrUUUUj</a:t>
            </a:r>
          </a:p>
          <a:p>
            <a:r>
              <a:rPr lang="zh-CN" altLang="zh-CN" u="sng" dirty="0" smtClean="0">
                <a:solidFill>
                  <a:srgbClr val="FF0000"/>
                </a:solidFill>
                <a:ea typeface="Calibri" panose="020F0502020204030204" pitchFamily="34" charset="0"/>
              </a:rPr>
              <a:t>250</a:t>
            </a:r>
            <a:r>
              <a:rPr lang="zh-CN" altLang="zh-CN" u="sng" dirty="0">
                <a:solidFill>
                  <a:srgbClr val="FF0000"/>
                </a:solidFill>
                <a:ea typeface="Calibri" panose="020F0502020204030204" pitchFamily="34" charset="0"/>
              </a:rPr>
              <a:t>-STARTTLS</a:t>
            </a:r>
          </a:p>
          <a:p>
            <a:r>
              <a:rPr lang="zh-CN" altLang="zh-CN" dirty="0" smtClean="0">
                <a:ea typeface="Calibri" panose="020F0502020204030204" pitchFamily="34" charset="0"/>
              </a:rPr>
              <a:t>250-SMTPUTF8</a:t>
            </a:r>
          </a:p>
          <a:p>
            <a:r>
              <a:rPr lang="zh-CN" altLang="zh-CN" dirty="0" smtClean="0">
                <a:ea typeface="Calibri" panose="020F0502020204030204" pitchFamily="34" charset="0"/>
              </a:rPr>
              <a:t>250 </a:t>
            </a:r>
            <a:r>
              <a:rPr lang="zh-CN" altLang="zh-CN" dirty="0">
                <a:ea typeface="Calibri" panose="020F0502020204030204" pitchFamily="34" charset="0"/>
              </a:rPr>
              <a:t>8BITMIME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auth login</a:t>
            </a:r>
          </a:p>
          <a:p>
            <a:r>
              <a:rPr lang="zh-CN" altLang="zh-CN" dirty="0">
                <a:solidFill>
                  <a:srgbClr val="FF0000"/>
                </a:solidFill>
                <a:ea typeface="Calibri" panose="020F0502020204030204" pitchFamily="34" charset="0"/>
              </a:rPr>
              <a:t>334 dXNlcm5hbWU</a:t>
            </a:r>
            <a:r>
              <a:rPr lang="zh-CN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      </a:t>
            </a:r>
            <a:endParaRPr lang="zh-CN" altLang="zh-CN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r>
              <a:rPr lang="zh-CN" altLang="zh-CN" dirty="0">
                <a:solidFill>
                  <a:srgbClr val="002060"/>
                </a:solidFill>
                <a:ea typeface="Calibri" panose="020F0502020204030204" pitchFamily="34" charset="0"/>
              </a:rPr>
              <a:t>ZGxtYW8=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334 UGFzc3dvcmQ6</a:t>
            </a:r>
          </a:p>
          <a:p>
            <a:r>
              <a:rPr lang="en-US" altLang="zh-CN" dirty="0" err="1">
                <a:solidFill>
                  <a:srgbClr val="002060"/>
                </a:solidFill>
                <a:ea typeface="Calibri" panose="020F0502020204030204" pitchFamily="34" charset="0"/>
              </a:rPr>
              <a:t>xxxxxxx</a:t>
            </a:r>
            <a:r>
              <a:rPr lang="en-US" altLang="zh-CN" dirty="0">
                <a:solidFill>
                  <a:srgbClr val="002060"/>
                </a:solidFill>
                <a:ea typeface="Calibri" panose="020F0502020204030204" pitchFamily="34" charset="0"/>
              </a:rPr>
              <a:t>   password here 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235 Authentication </a:t>
            </a:r>
            <a:r>
              <a:rPr lang="zh-CN" altLang="zh-CN" dirty="0" smtClean="0">
                <a:ea typeface="Calibri" panose="020F0502020204030204" pitchFamily="34" charset="0"/>
              </a:rPr>
              <a:t>successful</a:t>
            </a:r>
            <a:endParaRPr lang="zh-CN" altLang="zh-CN" dirty="0"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43675" y="88952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 smtClean="0">
                <a:solidFill>
                  <a:srgbClr val="0070C0"/>
                </a:solidFill>
                <a:ea typeface="Calibri" panose="020F0502020204030204" pitchFamily="34" charset="0"/>
              </a:rPr>
              <a:t>mail </a:t>
            </a:r>
            <a:r>
              <a:rPr lang="zh-CN" altLang="zh-CN" b="1" dirty="0">
                <a:solidFill>
                  <a:srgbClr val="0070C0"/>
                </a:solidFill>
                <a:ea typeface="Calibri" panose="020F0502020204030204" pitchFamily="34" charset="0"/>
              </a:rPr>
              <a:t>from: &lt;dlmao@fudan.edu.cn&gt;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250 Mail OK</a:t>
            </a:r>
          </a:p>
          <a:p>
            <a:r>
              <a:rPr lang="zh-CN" altLang="zh-CN" b="1" dirty="0">
                <a:solidFill>
                  <a:srgbClr val="0070C0"/>
                </a:solidFill>
                <a:ea typeface="Calibri" panose="020F0502020204030204" pitchFamily="34" charset="0"/>
              </a:rPr>
              <a:t>rcpt to: &lt;dlmao@fudan.edu.cn&gt;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250 Mail OK</a:t>
            </a:r>
          </a:p>
          <a:p>
            <a:r>
              <a:rPr lang="zh-CN" altLang="zh-CN" b="1" dirty="0">
                <a:solidFill>
                  <a:srgbClr val="0070C0"/>
                </a:solidFill>
                <a:ea typeface="Calibri" panose="020F0502020204030204" pitchFamily="34" charset="0"/>
              </a:rPr>
              <a:t>data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354 End data with &lt;CR&gt;&lt;LF&gt;.&lt;CR&gt;&lt;LF&gt;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From: dlmao@gmail.com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To: dlmao@fudan.edu.cn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Subject: fake email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Hello yes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...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bye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.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250 Mail OK queued as AwUFCkBZ0Ut50wZYehG7AA--.4225S2</a:t>
            </a:r>
          </a:p>
          <a:p>
            <a:r>
              <a:rPr lang="zh-CN" altLang="zh-CN" b="1" dirty="0">
                <a:solidFill>
                  <a:srgbClr val="0070C0"/>
                </a:solidFill>
                <a:ea typeface="Calibri" panose="020F0502020204030204" pitchFamily="34" charset="0"/>
              </a:rPr>
              <a:t>quit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221 Bye</a:t>
            </a:r>
          </a:p>
          <a:p>
            <a:r>
              <a:rPr lang="zh-CN" altLang="zh-CN" dirty="0">
                <a:ea typeface="Calibri" panose="020F0502020204030204" pitchFamily="34" charset="0"/>
              </a:rPr>
              <a:t>Connection closed by foreign host.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14650" y="5405573"/>
            <a:ext cx="2914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Username: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00136" y="5965717"/>
            <a:ext cx="2914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Password: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3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POP3</a:t>
            </a:r>
            <a:r>
              <a:rPr lang="en-US" altLang="zh-CN" sz="4000" dirty="0"/>
              <a:t>(</a:t>
            </a:r>
            <a:r>
              <a:rPr lang="en-US" altLang="zh-CN" sz="4000" dirty="0" smtClean="0"/>
              <a:t>Post </a:t>
            </a:r>
            <a:r>
              <a:rPr lang="en-US" altLang="zh-CN" sz="4000" dirty="0"/>
              <a:t>Office Protocol Version </a:t>
            </a:r>
            <a:r>
              <a:rPr lang="en-US" altLang="zh-CN" sz="4000" dirty="0" smtClean="0"/>
              <a:t>3) RFC 1939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351" y="1727532"/>
            <a:ext cx="5045075" cy="4156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u="sng" dirty="0" smtClean="0">
                <a:solidFill>
                  <a:srgbClr val="0070C0"/>
                </a:solidFill>
              </a:rPr>
              <a:t>认证阶段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/>
              <a:t>客户</a:t>
            </a:r>
            <a:r>
              <a:rPr lang="zh-CN" altLang="en-US" sz="1800" dirty="0" smtClean="0"/>
              <a:t>方请求：</a:t>
            </a:r>
            <a:endParaRPr lang="en-US" altLang="zh-CN" sz="1800" dirty="0"/>
          </a:p>
          <a:p>
            <a:pPr lvl="2"/>
            <a:r>
              <a:rPr lang="en-US" altLang="zh-CN" sz="1800" dirty="0"/>
              <a:t>user: </a:t>
            </a:r>
            <a:r>
              <a:rPr lang="zh-CN" altLang="en-US" sz="1800" dirty="0" smtClean="0"/>
              <a:t>登录用户名</a:t>
            </a:r>
            <a:endParaRPr lang="en-US" altLang="zh-CN" sz="1800" dirty="0"/>
          </a:p>
          <a:p>
            <a:pPr lvl="2"/>
            <a:r>
              <a:rPr lang="en-US" altLang="zh-CN" sz="1800" dirty="0"/>
              <a:t>pass: </a:t>
            </a:r>
            <a:r>
              <a:rPr lang="zh-CN" altLang="en-US" sz="1800" dirty="0"/>
              <a:t>密码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服务方响应：</a:t>
            </a:r>
            <a:endParaRPr lang="en-US" altLang="zh-CN" sz="1800" dirty="0"/>
          </a:p>
          <a:p>
            <a:pPr lvl="2"/>
            <a:r>
              <a:rPr lang="en-US" altLang="zh-CN" sz="1800" dirty="0"/>
              <a:t>+OK</a:t>
            </a:r>
          </a:p>
          <a:p>
            <a:pPr lvl="2"/>
            <a:r>
              <a:rPr lang="en-US" altLang="zh-CN" sz="1800" dirty="0"/>
              <a:t>-ERR</a:t>
            </a:r>
          </a:p>
          <a:p>
            <a:pPr marL="0" indent="0">
              <a:buNone/>
            </a:pPr>
            <a:r>
              <a:rPr lang="zh-CN" altLang="en-US" sz="2000" u="sng" dirty="0">
                <a:solidFill>
                  <a:srgbClr val="0070C0"/>
                </a:solidFill>
              </a:rPr>
              <a:t>事务阶段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/>
              <a:t>list: </a:t>
            </a:r>
            <a:r>
              <a:rPr lang="zh-CN" altLang="en-US" sz="1800" dirty="0" smtClean="0"/>
              <a:t>列出邮件，编号和长度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retr</a:t>
            </a:r>
            <a:r>
              <a:rPr lang="en-US" altLang="zh-CN" sz="1800" dirty="0"/>
              <a:t>: </a:t>
            </a:r>
            <a:r>
              <a:rPr lang="zh-CN" altLang="en-US" sz="1800" dirty="0" smtClean="0"/>
              <a:t>读该编号对应的邮件</a:t>
            </a:r>
            <a:endParaRPr lang="en-US" altLang="zh-CN" sz="1800" dirty="0"/>
          </a:p>
          <a:p>
            <a:pPr lvl="1"/>
            <a:r>
              <a:rPr lang="en-US" altLang="zh-CN" sz="1800" dirty="0"/>
              <a:t>dele: </a:t>
            </a:r>
            <a:r>
              <a:rPr lang="zh-CN" altLang="en-US" sz="1800" dirty="0" smtClean="0"/>
              <a:t>给该编号对应邮件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打上删除标记</a:t>
            </a:r>
            <a:endParaRPr lang="en-US" altLang="zh-CN" sz="1800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top: </a:t>
            </a:r>
            <a:r>
              <a:rPr lang="en-US" altLang="zh-CN" sz="1800" dirty="0"/>
              <a:t>TOP &lt;n&gt; &lt;m&gt;: </a:t>
            </a:r>
            <a:r>
              <a:rPr lang="zh-CN" altLang="en-US" sz="1800" dirty="0"/>
              <a:t>列出第</a:t>
            </a:r>
            <a:r>
              <a:rPr lang="en-US" altLang="zh-CN" sz="1800" dirty="0"/>
              <a:t>n</a:t>
            </a:r>
            <a:r>
              <a:rPr lang="zh-CN" altLang="en-US" sz="1800" dirty="0"/>
              <a:t>条消息的前</a:t>
            </a:r>
            <a:r>
              <a:rPr lang="en-US" altLang="zh-CN" sz="1800" dirty="0"/>
              <a:t>m</a:t>
            </a:r>
            <a:r>
              <a:rPr lang="zh-CN" altLang="en-US" sz="1800" dirty="0"/>
              <a:t>行内容</a:t>
            </a:r>
            <a:r>
              <a:rPr lang="en-US" altLang="zh-CN" sz="1800" dirty="0"/>
              <a:t>(</a:t>
            </a:r>
            <a:r>
              <a:rPr lang="zh-CN" altLang="en-US" sz="1800" dirty="0"/>
              <a:t>不包括头部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uidl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列出所有邮件或者某个邮件的唯一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2000" u="sng" dirty="0">
                <a:solidFill>
                  <a:srgbClr val="0070C0"/>
                </a:solidFill>
              </a:rPr>
              <a:t>更新阶段</a:t>
            </a:r>
            <a:r>
              <a:rPr lang="en-US" altLang="zh-CN" sz="2200" dirty="0" smtClean="0"/>
              <a:t>:</a:t>
            </a:r>
          </a:p>
          <a:p>
            <a:pPr lvl="1"/>
            <a:r>
              <a:rPr lang="en-US" altLang="zh-CN" sz="1800" dirty="0" smtClean="0"/>
              <a:t>quit</a:t>
            </a:r>
            <a:r>
              <a:rPr lang="en-US" altLang="zh-CN" sz="1800" dirty="0"/>
              <a:t>: 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删除</a:t>
            </a:r>
            <a:r>
              <a:rPr lang="zh-CN" altLang="en-US" sz="1800" dirty="0" smtClean="0"/>
              <a:t>打过标记的邮件并退出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26225" y="2830513"/>
            <a:ext cx="4268788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r>
              <a:rPr lang="en-US" altLang="en-GB" sz="2400">
                <a:latin typeface="Times New Roman" panose="02020603050405020304" pitchFamily="18" charset="0"/>
              </a:rPr>
              <a:t>         </a:t>
            </a:r>
            <a:r>
              <a:rPr lang="en-US" altLang="en-GB" b="1">
                <a:latin typeface="Courier New" panose="02070309020205020404" pitchFamily="49" charset="0"/>
              </a:rPr>
              <a:t>C: list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1 498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2 912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.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C: retr 1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&lt;message 1 contents&gt;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.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C: dele 1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C: retr 2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&lt;message 1 contents&gt;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.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C: dele 2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C: quit </a:t>
            </a:r>
          </a:p>
          <a:p>
            <a:r>
              <a:rPr lang="en-US" altLang="en-GB" b="1">
                <a:latin typeface="Courier New" panose="02070309020205020404" pitchFamily="49" charset="0"/>
              </a:rPr>
              <a:t>     S: +OK </a:t>
            </a:r>
            <a:r>
              <a:rPr lang="en-US" altLang="en-GB" sz="1400" b="1">
                <a:latin typeface="Courier New" panose="02070309020205020404" pitchFamily="49" charset="0"/>
              </a:rPr>
              <a:t>POP3 server signing off</a:t>
            </a:r>
            <a:endParaRPr lang="en-US" altLang="en-GB" b="1">
              <a:latin typeface="Courier New" panose="02070309020205020404" pitchFamily="49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7258050" y="13684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172200" y="1937475"/>
            <a:ext cx="1000125" cy="21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248525" y="2949575"/>
            <a:ext cx="371475" cy="33115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883275" y="4394200"/>
            <a:ext cx="1289050" cy="79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271544" y="1085850"/>
            <a:ext cx="3981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 altLang="en-GB" b="1" dirty="0">
              <a:latin typeface="Courier New" panose="02070309020205020404" pitchFamily="49" charset="0"/>
            </a:endParaRPr>
          </a:p>
          <a:p>
            <a:r>
              <a:rPr lang="en-US" altLang="en-GB" b="1" dirty="0">
                <a:latin typeface="Courier New" panose="02070309020205020404" pitchFamily="49" charset="0"/>
              </a:rPr>
              <a:t>S: +OK POP3 server ready </a:t>
            </a:r>
          </a:p>
          <a:p>
            <a:r>
              <a:rPr lang="en-US" altLang="en-GB" b="1" dirty="0">
                <a:latin typeface="Courier New" panose="02070309020205020404" pitchFamily="49" charset="0"/>
              </a:rPr>
              <a:t>C: user </a:t>
            </a:r>
            <a:r>
              <a:rPr lang="en-US" altLang="en-GB" b="1" dirty="0" err="1">
                <a:latin typeface="Courier New" panose="02070309020205020404" pitchFamily="49" charset="0"/>
              </a:rPr>
              <a:t>alice</a:t>
            </a:r>
            <a:r>
              <a:rPr lang="en-US" altLang="en-GB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en-GB" b="1" dirty="0">
                <a:latin typeface="Courier New" panose="02070309020205020404" pitchFamily="49" charset="0"/>
              </a:rPr>
              <a:t>S: +OK </a:t>
            </a:r>
          </a:p>
          <a:p>
            <a:r>
              <a:rPr lang="en-US" altLang="en-GB" b="1" dirty="0">
                <a:latin typeface="Courier New" panose="02070309020205020404" pitchFamily="49" charset="0"/>
              </a:rPr>
              <a:t>C: pass hungry </a:t>
            </a:r>
          </a:p>
          <a:p>
            <a:r>
              <a:rPr lang="en-US" altLang="en-GB" b="1" dirty="0">
                <a:latin typeface="Courier New" panose="02070309020205020404" pitchFamily="49" charset="0"/>
              </a:rPr>
              <a:t>S: +OK</a:t>
            </a:r>
            <a:r>
              <a:rPr lang="en-US" altLang="en-GB" sz="1400" b="1" dirty="0">
                <a:latin typeface="Courier New" panose="02070309020205020404" pitchFamily="49" charset="0"/>
              </a:rPr>
              <a:t> user successfully logged on</a:t>
            </a:r>
            <a:endParaRPr lang="en-US" altLang="en-GB" sz="24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36" y="1264260"/>
            <a:ext cx="6362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基于文本方式的请求</a:t>
            </a:r>
            <a:r>
              <a:rPr lang="en-US" altLang="zh-CN" dirty="0"/>
              <a:t>/</a:t>
            </a:r>
            <a:r>
              <a:rPr lang="zh-CN" altLang="en-US" dirty="0"/>
              <a:t>响应协议，</a:t>
            </a:r>
            <a:r>
              <a:rPr lang="en-US" altLang="zh-CN" dirty="0"/>
              <a:t>TCP</a:t>
            </a:r>
            <a:r>
              <a:rPr lang="zh-CN" altLang="en-US" dirty="0"/>
              <a:t>端口</a:t>
            </a:r>
            <a:r>
              <a:rPr lang="en-US" altLang="zh-CN" dirty="0" smtClean="0"/>
              <a:t>110 or 995(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SSL)</a:t>
            </a:r>
            <a:endParaRPr lang="en-US" altLang="zh-CN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883275" y="6116637"/>
            <a:ext cx="1289050" cy="411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11971" y="2032821"/>
            <a:ext cx="274716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UIDL</a:t>
            </a:r>
            <a:r>
              <a:rPr lang="zh-CN" altLang="en-US" u="sng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POP3 Client</a:t>
            </a:r>
            <a:r>
              <a:rPr lang="zh-CN" altLang="en-US" dirty="0" smtClean="0"/>
              <a:t>允许保存邮件在</a:t>
            </a:r>
            <a:r>
              <a:rPr lang="en-US" altLang="zh-CN" dirty="0" smtClean="0"/>
              <a:t>POP3</a:t>
            </a:r>
            <a:r>
              <a:rPr lang="zh-CN" altLang="en-US" dirty="0" smtClean="0"/>
              <a:t>服务器的原因，通过比较本地的</a:t>
            </a:r>
            <a:r>
              <a:rPr lang="en-US" altLang="zh-CN" dirty="0" smtClean="0"/>
              <a:t>UIDL</a:t>
            </a:r>
            <a:r>
              <a:rPr lang="zh-CN" altLang="en-US" dirty="0" smtClean="0"/>
              <a:t>列表与服务器返回的</a:t>
            </a:r>
            <a:r>
              <a:rPr lang="en-US" altLang="zh-CN" dirty="0" smtClean="0"/>
              <a:t>UIDL</a:t>
            </a:r>
            <a:r>
              <a:rPr lang="zh-CN" altLang="en-US" dirty="0" smtClean="0"/>
              <a:t>列表，可以知道哪些邮件需要下载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77" y="5736507"/>
            <a:ext cx="621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POP3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CAPA</a:t>
            </a:r>
            <a:r>
              <a:rPr lang="zh-CN" altLang="en-US" dirty="0" smtClean="0"/>
              <a:t>： 列出服务方支持的能力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STAT</a:t>
            </a:r>
            <a:r>
              <a:rPr lang="zh-CN" altLang="en-US" dirty="0" smtClean="0"/>
              <a:t>： 返回邮件个数和总长度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STLS: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TLS</a:t>
            </a:r>
            <a:r>
              <a:rPr lang="zh-CN" altLang="en-US" dirty="0" smtClean="0"/>
              <a:t>协商，以后的会话被</a:t>
            </a:r>
            <a:r>
              <a:rPr lang="en-US" altLang="zh-CN" dirty="0" smtClean="0"/>
              <a:t>TLS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8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域名服务（</a:t>
            </a:r>
            <a:r>
              <a:rPr lang="en-US" altLang="zh-CN" dirty="0" smtClean="0"/>
              <a:t>7.1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主机名和域名</a:t>
            </a:r>
          </a:p>
          <a:p>
            <a:pPr lvl="1"/>
            <a:r>
              <a:rPr lang="zh-CN" altLang="en-US" dirty="0" smtClean="0"/>
              <a:t>域名注册和管理</a:t>
            </a:r>
          </a:p>
          <a:p>
            <a:pPr lvl="1"/>
            <a:r>
              <a:rPr lang="zh-CN" altLang="en-US" dirty="0" smtClean="0"/>
              <a:t>域名解析服务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域名和</a:t>
            </a:r>
            <a:r>
              <a:rPr lang="en-US" altLang="zh-CN" dirty="0" smtClean="0"/>
              <a:t>URL</a:t>
            </a:r>
          </a:p>
          <a:p>
            <a:r>
              <a:rPr lang="zh-CN" altLang="en-US" dirty="0" smtClean="0"/>
              <a:t>传统应用（</a:t>
            </a:r>
            <a:r>
              <a:rPr lang="en-US" altLang="zh-CN" dirty="0" smtClean="0"/>
              <a:t>7.2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FTP</a:t>
            </a:r>
          </a:p>
          <a:p>
            <a:pPr lvl="1"/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/>
              <a:t>WWW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 Mail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576388"/>
            <a:ext cx="6885628" cy="4371975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1800" dirty="0"/>
              <a:t>POP3</a:t>
            </a:r>
            <a:r>
              <a:rPr lang="zh-CN" altLang="en-US" sz="1800" dirty="0"/>
              <a:t>协议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 smtClean="0"/>
              <a:t>邮件</a:t>
            </a:r>
            <a:r>
              <a:rPr lang="zh-CN" altLang="en-US" sz="1800" dirty="0"/>
              <a:t>下载到本地，在本地组织</a:t>
            </a:r>
            <a:r>
              <a:rPr lang="zh-CN" altLang="en-US" sz="1800" dirty="0" smtClean="0"/>
              <a:t>管理，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也可保留在服务器，通过</a:t>
            </a:r>
            <a:r>
              <a:rPr lang="en-US" altLang="zh-CN" sz="1800" dirty="0" smtClean="0"/>
              <a:t>UIDL</a:t>
            </a:r>
            <a:r>
              <a:rPr lang="zh-CN" altLang="en-US" sz="1800" dirty="0" smtClean="0"/>
              <a:t>知道哪些已经在本地下载</a:t>
            </a:r>
            <a:r>
              <a:rPr lang="en-US" altLang="zh-CN" sz="18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800" dirty="0" smtClean="0"/>
              <a:t>用户在不同机器上的</a:t>
            </a:r>
            <a:r>
              <a:rPr lang="en-US" altLang="zh-CN" sz="1800" dirty="0" smtClean="0"/>
              <a:t>POP3</a:t>
            </a:r>
            <a:r>
              <a:rPr lang="zh-CN" altLang="en-US" sz="1800" dirty="0" smtClean="0"/>
              <a:t>客户方独自管理已经下载到本地的邮件</a:t>
            </a:r>
            <a:endParaRPr lang="en-US" altLang="zh-CN" sz="1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 smtClean="0"/>
              <a:t>一般下载邮件的所有部分，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后来也可采用</a:t>
            </a:r>
            <a:r>
              <a:rPr lang="en-US" altLang="zh-CN" sz="1800" dirty="0" smtClean="0"/>
              <a:t>TOP</a:t>
            </a:r>
            <a:r>
              <a:rPr lang="zh-CN" altLang="en-US" sz="1800" dirty="0" smtClean="0"/>
              <a:t>来查看部分内容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228600" lvl="1">
              <a:spcBef>
                <a:spcPts val="10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Internet </a:t>
            </a:r>
            <a:r>
              <a:rPr lang="en-US" altLang="zh-CN" sz="1800" dirty="0">
                <a:ea typeface="宋体" panose="02010600030101010101" pitchFamily="2" charset="-122"/>
              </a:rPr>
              <a:t>Mail Access Protocol [RFC </a:t>
            </a:r>
            <a:r>
              <a:rPr lang="en-US" altLang="zh-CN" sz="1800" dirty="0" smtClean="0">
                <a:ea typeface="宋体" panose="02010600030101010101" pitchFamily="2" charset="-122"/>
              </a:rPr>
              <a:t>3501]: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800" dirty="0"/>
              <a:t>基于文本方式的请求</a:t>
            </a:r>
            <a:r>
              <a:rPr lang="en-US" altLang="zh-CN" sz="1800" dirty="0"/>
              <a:t>/</a:t>
            </a:r>
            <a:r>
              <a:rPr lang="zh-CN" altLang="en-US" sz="1800" dirty="0"/>
              <a:t>响应协议，</a:t>
            </a:r>
            <a:r>
              <a:rPr lang="en-US" altLang="zh-CN" sz="1800" dirty="0"/>
              <a:t>TCP</a:t>
            </a:r>
            <a:r>
              <a:rPr lang="zh-CN" altLang="en-US" sz="1800" dirty="0"/>
              <a:t>端口</a:t>
            </a:r>
            <a:r>
              <a:rPr lang="en-US" altLang="zh-CN" sz="1800" dirty="0" smtClean="0"/>
              <a:t>143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993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IMAP with SSL)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800" dirty="0" smtClean="0"/>
              <a:t>IMAP</a:t>
            </a:r>
            <a:r>
              <a:rPr lang="zh-CN" altLang="en-US" sz="1800" dirty="0" smtClean="0"/>
              <a:t>协议中，</a:t>
            </a:r>
            <a:endParaRPr lang="en-US" altLang="zh-CN" sz="1800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 smtClean="0"/>
              <a:t>邮件在服务方存储，在服务方管理，可以创建文件夹来组织文件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 smtClean="0"/>
              <a:t>允许不同主机对于邮件有统一的访问体验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 smtClean="0"/>
              <a:t>客户方可选择仅下载邮件的头部，打开时再下载邮件的内容</a:t>
            </a:r>
            <a:endParaRPr lang="en-US" altLang="zh-CN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7063428" y="1576388"/>
            <a:ext cx="49507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anose="02010600030101010101" pitchFamily="2" charset="-122"/>
              </a:rPr>
              <a:t>Web Mail: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a typeface="宋体" panose="02010600030101010101" pitchFamily="2" charset="-122"/>
              </a:rPr>
              <a:t>无需邮件客户方，一个</a:t>
            </a:r>
            <a:r>
              <a:rPr lang="en-US" altLang="zh-CN" sz="2000" dirty="0" smtClean="0"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ea typeface="宋体" panose="02010600030101010101" pitchFamily="2" charset="-122"/>
              </a:rPr>
              <a:t>浏览器就可以了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a typeface="宋体" panose="02010600030101010101" pitchFamily="2" charset="-122"/>
              </a:rPr>
              <a:t>邮件的发送和阅读都采用</a:t>
            </a:r>
            <a:r>
              <a:rPr lang="en-US" altLang="zh-CN" sz="2000" dirty="0" smtClean="0">
                <a:ea typeface="宋体" panose="02010600030101010101" pitchFamily="2" charset="-122"/>
              </a:rPr>
              <a:t>HTTP</a:t>
            </a:r>
            <a:r>
              <a:rPr lang="zh-CN" altLang="en-US" sz="2000" dirty="0" smtClean="0">
                <a:ea typeface="宋体" panose="02010600030101010101" pitchFamily="2" charset="-122"/>
              </a:rPr>
              <a:t>协议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anose="02010600030101010101" pitchFamily="2" charset="-122"/>
              </a:rPr>
              <a:t>gmail,qq,163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ea typeface="宋体" panose="02010600030101010101" pitchFamily="2" charset="-122"/>
              </a:rPr>
              <a:t>outlook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万维网</a:t>
            </a:r>
            <a:r>
              <a:rPr lang="en-US" altLang="zh-CN" dirty="0" err="1"/>
              <a:t>WWW</a:t>
            </a:r>
            <a:r>
              <a:rPr lang="en-US" altLang="zh-CN" dirty="0"/>
              <a:t>(World Wide </a:t>
            </a:r>
            <a:r>
              <a:rPr lang="en-US" altLang="zh-CN" dirty="0" smtClean="0"/>
              <a:t>Web)</a:t>
            </a:r>
          </a:p>
          <a:p>
            <a:pPr lvl="1"/>
            <a:r>
              <a:rPr lang="zh-CN" altLang="en-US" dirty="0" smtClean="0"/>
              <a:t>九十年代初欧洲</a:t>
            </a:r>
            <a:r>
              <a:rPr lang="zh-CN" altLang="en-US" dirty="0"/>
              <a:t>粒子物理研究中心</a:t>
            </a:r>
            <a:r>
              <a:rPr lang="en-US" altLang="zh-CN" dirty="0"/>
              <a:t>(</a:t>
            </a:r>
            <a:r>
              <a:rPr lang="en-US" altLang="zh-CN" dirty="0" smtClean="0"/>
              <a:t>CERN)</a:t>
            </a:r>
            <a:r>
              <a:rPr lang="zh-CN" altLang="en-US" dirty="0" smtClean="0"/>
              <a:t>的</a:t>
            </a:r>
            <a:r>
              <a:rPr lang="en-US" altLang="zh-CN" dirty="0"/>
              <a:t>Tim </a:t>
            </a:r>
            <a:r>
              <a:rPr lang="en-US" altLang="zh-CN" dirty="0" smtClean="0"/>
              <a:t>Berners-Lee</a:t>
            </a:r>
            <a:r>
              <a:rPr lang="zh-CN" altLang="en-US" dirty="0" smtClean="0"/>
              <a:t>提出的</a:t>
            </a:r>
            <a:r>
              <a:rPr lang="zh-CN" altLang="en-US" dirty="0"/>
              <a:t>一种</a:t>
            </a:r>
            <a:r>
              <a:rPr lang="en-US" altLang="zh-CN" dirty="0"/>
              <a:t>Internet</a:t>
            </a:r>
            <a:r>
              <a:rPr lang="zh-CN" altLang="en-US" dirty="0"/>
              <a:t>信息浏览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信息</a:t>
            </a:r>
            <a:r>
              <a:rPr lang="zh-CN" altLang="en-US" dirty="0" smtClean="0"/>
              <a:t>（资源）</a:t>
            </a:r>
            <a:r>
              <a:rPr lang="en-US" altLang="zh-CN" dirty="0" err="1" smtClean="0"/>
              <a:t>之间通过超链接</a:t>
            </a:r>
            <a:r>
              <a:rPr lang="en-US" altLang="zh-CN" dirty="0" err="1"/>
              <a:t>（Hyperlink</a:t>
            </a:r>
            <a:r>
              <a:rPr lang="zh-CN" altLang="en-US" dirty="0"/>
              <a:t>）</a:t>
            </a:r>
            <a:r>
              <a:rPr lang="en-US" altLang="zh-CN" dirty="0" err="1" smtClean="0"/>
              <a:t>关联起来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(page)</a:t>
            </a:r>
            <a:r>
              <a:rPr lang="zh-CN" altLang="en-US" dirty="0" smtClean="0"/>
              <a:t>是一个采用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en-US" altLang="zh-CN" dirty="0" smtClean="0"/>
              <a:t>(Hypertext Markup Language)</a:t>
            </a:r>
            <a:r>
              <a:rPr lang="zh-CN" altLang="en-US" dirty="0" smtClean="0"/>
              <a:t>描述的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文件进一步通过超链接连接了多个对象，这些对象可以是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文件、音频、视频和图像等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/>
              <a:t>（</a:t>
            </a:r>
            <a:r>
              <a:rPr lang="en-US" altLang="zh-CN" dirty="0"/>
              <a:t>Hyper Text Transfer Protocol</a:t>
            </a:r>
            <a:r>
              <a:rPr lang="zh-CN" altLang="en-US" dirty="0"/>
              <a:t>，</a:t>
            </a:r>
            <a:r>
              <a:rPr lang="zh-CN" altLang="en-US" dirty="0">
                <a:latin typeface="宋体" pitchFamily="2" charset="-122"/>
              </a:rPr>
              <a:t>超文本传输协议</a:t>
            </a:r>
            <a:r>
              <a:rPr lang="zh-CN" altLang="en-US" dirty="0" smtClean="0"/>
              <a:t>）给出了通过网络传输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页面以及其他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对象的协议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上的资源通过</a:t>
            </a:r>
            <a:r>
              <a:rPr lang="en-US" altLang="zh-CN" dirty="0" smtClean="0">
                <a:solidFill>
                  <a:srgbClr val="FF0000"/>
                </a:solidFill>
              </a:rPr>
              <a:t>URI</a:t>
            </a:r>
            <a:r>
              <a:rPr lang="en-US" altLang="zh-CN" dirty="0" smtClean="0"/>
              <a:t>(Uniform </a:t>
            </a:r>
            <a:r>
              <a:rPr lang="en-US" altLang="zh-CN" dirty="0"/>
              <a:t>Resource Identifier)</a:t>
            </a:r>
            <a:r>
              <a:rPr lang="zh-CN" altLang="en-US" dirty="0"/>
              <a:t>来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用户只要拥有一个标准的浏览器</a:t>
            </a:r>
            <a:r>
              <a:rPr lang="en-US" altLang="zh-CN" dirty="0" err="1"/>
              <a:t>（Browser</a:t>
            </a:r>
            <a:r>
              <a:rPr lang="en-US" altLang="zh-CN" dirty="0"/>
              <a:t>），</a:t>
            </a:r>
            <a:r>
              <a:rPr lang="en-US" altLang="zh-CN" dirty="0" err="1" smtClean="0"/>
              <a:t>就可访问Web</a:t>
            </a:r>
            <a:r>
              <a:rPr lang="zh-CN" altLang="en-US" dirty="0" smtClean="0"/>
              <a:t>上的资源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Uniform Resource Identifier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URI</a:t>
            </a:r>
            <a:r>
              <a:rPr lang="zh-CN" altLang="en-US" sz="2400" dirty="0" smtClean="0"/>
              <a:t>）： 标识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上的抽象或物理资源</a:t>
            </a:r>
            <a:endParaRPr lang="en-US" altLang="zh-CN" sz="2400" dirty="0" smtClean="0"/>
          </a:p>
          <a:p>
            <a:r>
              <a:rPr lang="en-US" altLang="zh-CN" sz="2400" dirty="0" smtClean="0"/>
              <a:t>Uniform Resource Location (URL)</a:t>
            </a:r>
            <a:r>
              <a:rPr lang="zh-CN" altLang="en-US" sz="2400" dirty="0" smtClean="0"/>
              <a:t>：是</a:t>
            </a:r>
            <a:r>
              <a:rPr lang="en-US" altLang="zh-CN" sz="2400" dirty="0" smtClean="0"/>
              <a:t>URI</a:t>
            </a:r>
            <a:r>
              <a:rPr lang="zh-CN" altLang="en-US" sz="2400" dirty="0" smtClean="0"/>
              <a:t>的一个子集，它不仅仅提供了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上的资源的标识，而且描述了如何获取该资源</a:t>
            </a:r>
            <a:endParaRPr lang="en-US" altLang="zh-CN" sz="2400" dirty="0" smtClean="0"/>
          </a:p>
          <a:p>
            <a:r>
              <a:rPr lang="en-US" altLang="zh-CN" sz="2400" dirty="0" smtClean="0"/>
              <a:t>Uniform Resource Name(URN): </a:t>
            </a:r>
            <a:r>
              <a:rPr lang="zh-CN" altLang="en-US" sz="2400" dirty="0" smtClean="0"/>
              <a:t>资源的名称，该名称与目前的资源所在地无关，允许资源到处搬移。</a:t>
            </a:r>
            <a:r>
              <a:rPr lang="en-US" altLang="zh-CN" sz="2400" dirty="0" smtClean="0"/>
              <a:t>URN</a:t>
            </a:r>
            <a:r>
              <a:rPr lang="zh-CN" altLang="en-US" sz="2400" dirty="0" smtClean="0"/>
              <a:t>需要一个支撑架构来解析资源的位置，以</a:t>
            </a:r>
            <a:r>
              <a:rPr lang="en-US" altLang="zh-CN" sz="2400" dirty="0" smtClean="0"/>
              <a:t>urn:</a:t>
            </a:r>
            <a:r>
              <a:rPr lang="zh-CN" altLang="en-US" sz="2400" dirty="0" smtClean="0"/>
              <a:t>开头，比如</a:t>
            </a:r>
            <a:r>
              <a:rPr lang="en-US" altLang="zh-CN" sz="2400" dirty="0" smtClean="0"/>
              <a:t>urn:isbn:0451450523</a:t>
            </a:r>
            <a:r>
              <a:rPr lang="zh-CN" altLang="en-US" sz="2400" dirty="0" smtClean="0"/>
              <a:t>表示相应</a:t>
            </a:r>
            <a:r>
              <a:rPr lang="en-US" altLang="zh-CN" sz="2400" dirty="0" smtClean="0"/>
              <a:t>ISBN</a:t>
            </a:r>
            <a:r>
              <a:rPr lang="zh-CN" altLang="en-US" sz="2400" dirty="0" smtClean="0"/>
              <a:t>编号的书籍</a:t>
            </a:r>
            <a:endParaRPr lang="en-US" altLang="zh-CN" sz="2400" dirty="0" smtClean="0"/>
          </a:p>
          <a:p>
            <a:r>
              <a:rPr lang="en-US" altLang="zh-CN" sz="2400" dirty="0" smtClean="0"/>
              <a:t>URI</a:t>
            </a:r>
            <a:r>
              <a:rPr lang="zh-CN" altLang="en-US" sz="2400" dirty="0" smtClean="0"/>
              <a:t>包括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URN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044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93" y="4382871"/>
            <a:ext cx="7277100" cy="2295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633"/>
            <a:ext cx="10395857" cy="178619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通用的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格式如下：  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scheme</a:t>
            </a:r>
            <a:r>
              <a:rPr lang="zh-CN" altLang="en-US" sz="1600" dirty="0"/>
              <a:t>模式</a:t>
            </a:r>
            <a:r>
              <a:rPr lang="en-US" altLang="zh-CN" sz="1600" dirty="0"/>
              <a:t>/</a:t>
            </a:r>
            <a:r>
              <a:rPr lang="zh-CN" altLang="en-US" sz="1600" dirty="0"/>
              <a:t>协议：给出了如何访问该</a:t>
            </a:r>
            <a:r>
              <a:rPr lang="zh-CN" altLang="en-US" sz="1600" dirty="0" smtClean="0"/>
              <a:t>资源，常用的协议包括</a:t>
            </a:r>
            <a:r>
              <a:rPr lang="en-US" altLang="zh-CN" sz="1600" dirty="0" smtClean="0"/>
              <a:t>http(s), ftp, mail, file</a:t>
            </a:r>
            <a:r>
              <a:rPr lang="zh-CN" altLang="en-US" sz="1600" dirty="0" smtClean="0"/>
              <a:t>等，缺省</a:t>
            </a:r>
            <a:r>
              <a:rPr lang="en-US" altLang="zh-CN" sz="1600" dirty="0" smtClean="0"/>
              <a:t>http</a:t>
            </a:r>
            <a:endParaRPr lang="en-US" altLang="zh-CN" sz="1600" dirty="0"/>
          </a:p>
          <a:p>
            <a:pPr lvl="1"/>
            <a:r>
              <a:rPr lang="en-US" altLang="zh-CN" sz="1600" dirty="0"/>
              <a:t>authority</a:t>
            </a:r>
            <a:r>
              <a:rPr lang="zh-CN" altLang="en-US" sz="1600" dirty="0"/>
              <a:t>部分：给出了资源所在的主机，包括可选的端口号，以及可选的用户名和密码等认证信息</a:t>
            </a:r>
            <a:endParaRPr lang="en-US" altLang="zh-CN" sz="1600" dirty="0"/>
          </a:p>
          <a:p>
            <a:pPr lvl="1"/>
            <a:r>
              <a:rPr lang="en-US" altLang="zh-CN" sz="1600" dirty="0"/>
              <a:t>path: </a:t>
            </a:r>
            <a:r>
              <a:rPr lang="zh-CN" altLang="en-US" sz="1600" dirty="0"/>
              <a:t>给出资源在主机中的位置，虽然采用类似于文件系统的目录形式，但并不一定与其对应</a:t>
            </a:r>
            <a:endParaRPr lang="en-US" altLang="zh-CN" sz="1600" dirty="0"/>
          </a:p>
          <a:p>
            <a:pPr lvl="1"/>
            <a:r>
              <a:rPr lang="en-US" altLang="zh-CN" sz="1600" dirty="0"/>
              <a:t>query: </a:t>
            </a:r>
            <a:r>
              <a:rPr lang="zh-CN" altLang="en-US" sz="1600" dirty="0"/>
              <a:t>查询字符串，一般采用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=value</a:t>
            </a:r>
            <a:r>
              <a:rPr lang="zh-CN" altLang="en-US" sz="1600" dirty="0"/>
              <a:t>，之间以</a:t>
            </a:r>
            <a:r>
              <a:rPr lang="en-US" altLang="zh-CN" sz="1600" dirty="0"/>
              <a:t>&amp;</a:t>
            </a:r>
            <a:r>
              <a:rPr lang="zh-CN" altLang="en-US" sz="1600" dirty="0"/>
              <a:t>隔开</a:t>
            </a:r>
            <a:endParaRPr lang="en-US" altLang="zh-CN" sz="1600" dirty="0"/>
          </a:p>
          <a:p>
            <a:pPr lvl="1"/>
            <a:r>
              <a:rPr lang="en-US" altLang="zh-CN" sz="1600" dirty="0"/>
              <a:t>fragment: </a:t>
            </a:r>
            <a:r>
              <a:rPr lang="zh-CN" altLang="en-US" sz="1600" dirty="0"/>
              <a:t>描述资源中的子资源</a:t>
            </a:r>
          </a:p>
          <a:p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939800" y="3560683"/>
            <a:ext cx="10515601" cy="1203397"/>
            <a:chOff x="852714" y="4441367"/>
            <a:chExt cx="10515601" cy="120339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52714" y="4441367"/>
              <a:ext cx="1051560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scheme: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[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//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[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user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[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:password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@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host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[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:port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]][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/path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</a:t>
              </a:r>
              <a:r>
                <a:rPr lang="en-US" altLang="zh-CN" sz="2400" dirty="0" smtClean="0">
                  <a:latin typeface="Arial Unicode MS"/>
                </a:rPr>
                <a:t> 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[?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query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][#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fragment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]</a:t>
              </a:r>
              <a:r>
                <a:rPr kumimoji="0" lang="zh-CN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 rot="16200000">
              <a:off x="4749222" y="2957958"/>
              <a:ext cx="134937" cy="42713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6916" y="5267393"/>
              <a:ext cx="1727200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authority</a:t>
              </a:r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275942" y="105798"/>
            <a:ext cx="6077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hlinkClick r:id="rId4"/>
              </a:rPr>
              <a:t>https://tools.ietf.org/html/rfc2045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http://www.urp.fudan.edu.cn:88/index.jsp</a:t>
            </a:r>
            <a:endParaRPr lang="en-US" altLang="zh-CN" sz="2400" dirty="0" smtClean="0"/>
          </a:p>
          <a:p>
            <a:r>
              <a:rPr lang="en-US" altLang="zh-CN" sz="2400" dirty="0" smtClean="0"/>
              <a:t>mailto: </a:t>
            </a:r>
            <a:r>
              <a:rPr lang="en-US" altLang="zh-CN" sz="2400" dirty="0" err="1" smtClean="0"/>
              <a:t>dlmao@fudan.edu.cn@subject</a:t>
            </a:r>
            <a:r>
              <a:rPr lang="en-US" altLang="zh-CN" sz="2400" dirty="0" smtClean="0"/>
              <a:t>=test</a:t>
            </a:r>
          </a:p>
          <a:p>
            <a:r>
              <a:rPr lang="en-US" altLang="zh-CN" sz="2400" dirty="0" smtClean="0"/>
              <a:t>ssh://dlmao@mars</a:t>
            </a:r>
            <a:endParaRPr lang="zh-CN" altLang="en-US" sz="2400" dirty="0"/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107042" y="4382871"/>
            <a:ext cx="4629151" cy="254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URI references</a:t>
            </a:r>
            <a:r>
              <a:rPr lang="zh-CN" altLang="en-US" sz="2400" dirty="0" smtClean="0"/>
              <a:t>可能是：</a:t>
            </a:r>
            <a:endParaRPr lang="en-US" altLang="zh-CN" sz="2400" dirty="0" smtClean="0"/>
          </a:p>
          <a:p>
            <a:pPr marL="742950" lvl="1" indent="-285750"/>
            <a:r>
              <a:rPr lang="zh-CN" altLang="en-US" sz="2000" dirty="0" smtClean="0"/>
              <a:t>完整的</a:t>
            </a:r>
            <a:r>
              <a:rPr lang="en-US" altLang="zh-CN" sz="2000" dirty="0" smtClean="0"/>
              <a:t>URI</a:t>
            </a:r>
          </a:p>
          <a:p>
            <a:pPr marL="742950" lvl="1" indent="-285750"/>
            <a:r>
              <a:rPr lang="en-US" altLang="zh-CN" sz="2000" dirty="0" smtClean="0"/>
              <a:t>scheme-specific</a:t>
            </a:r>
            <a:r>
              <a:rPr lang="zh-CN" altLang="en-US" sz="2000" dirty="0" smtClean="0"/>
              <a:t>部分</a:t>
            </a:r>
            <a:endParaRPr lang="en-US" altLang="zh-CN" sz="2000" dirty="0" smtClean="0"/>
          </a:p>
          <a:p>
            <a:pPr marL="742950" lvl="1" indent="-285750"/>
            <a:r>
              <a:rPr lang="zh-CN" altLang="en-US" sz="2000" dirty="0" smtClean="0"/>
              <a:t>完整的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中后面截取的部分</a:t>
            </a:r>
            <a:endParaRPr lang="en-US" altLang="zh-CN" sz="2000" dirty="0" smtClean="0"/>
          </a:p>
          <a:p>
            <a:pPr marL="742950" lvl="1" indent="-285750"/>
            <a:r>
              <a:rPr lang="zh-CN" altLang="en-US" sz="2000" dirty="0" smtClean="0"/>
              <a:t>需要将相对的</a:t>
            </a:r>
            <a:r>
              <a:rPr lang="en-US" altLang="zh-CN" sz="2000" dirty="0" smtClean="0"/>
              <a:t>URI references</a:t>
            </a:r>
            <a:r>
              <a:rPr lang="zh-CN" altLang="en-US" sz="2000" dirty="0" smtClean="0"/>
              <a:t>转换为完整的</a:t>
            </a:r>
            <a:r>
              <a:rPr lang="en-US" altLang="zh-CN" sz="2000" dirty="0" smtClean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38608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服务器和应用服务器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dirty="0"/>
              <a:t>浏览器</a:t>
            </a:r>
            <a:r>
              <a:rPr lang="en-US" altLang="zh-CN" sz="2400" dirty="0"/>
              <a:t>(Browser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lvl="1">
              <a:spcBef>
                <a:spcPct val="10000"/>
              </a:spcBef>
            </a:pPr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协议与</a:t>
            </a:r>
            <a:r>
              <a:rPr lang="en-US" altLang="zh-CN" dirty="0" smtClean="0"/>
              <a:t>Web(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HTTP</a:t>
            </a:r>
            <a:r>
              <a:rPr lang="en-US" altLang="zh-CN" dirty="0"/>
              <a:t>)</a:t>
            </a:r>
            <a:r>
              <a:rPr lang="zh-CN" altLang="en-US" dirty="0" smtClean="0"/>
              <a:t>服务器通信得到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>
              <a:spcBef>
                <a:spcPct val="10000"/>
              </a:spcBef>
            </a:pPr>
            <a:r>
              <a:rPr lang="zh-CN" altLang="en-US" dirty="0" smtClean="0"/>
              <a:t>将用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语言描述的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对象呈现给用户</a:t>
            </a:r>
            <a:endParaRPr lang="en-US" altLang="zh-CN" dirty="0" smtClean="0"/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sym typeface="Symbol" pitchFamily="18" charset="2"/>
              </a:rPr>
              <a:t>常用浏览器有</a:t>
            </a:r>
            <a:r>
              <a:rPr lang="en-US" altLang="zh-CN" dirty="0" smtClean="0">
                <a:sym typeface="Symbol" pitchFamily="18" charset="2"/>
              </a:rPr>
              <a:t>Safari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Chrome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Firefox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IE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Edge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QQ</a:t>
            </a:r>
            <a:r>
              <a:rPr lang="zh-CN" altLang="en-US" dirty="0" smtClean="0">
                <a:sym typeface="Symbol" pitchFamily="18" charset="2"/>
              </a:rPr>
              <a:t>浏览器、</a:t>
            </a:r>
            <a:r>
              <a:rPr lang="en-US" altLang="zh-CN" dirty="0" smtClean="0">
                <a:sym typeface="Symbol" pitchFamily="18" charset="2"/>
              </a:rPr>
              <a:t>360</a:t>
            </a:r>
            <a:r>
              <a:rPr lang="zh-CN" altLang="en-US" dirty="0" smtClean="0">
                <a:sym typeface="Symbol" pitchFamily="18" charset="2"/>
              </a:rPr>
              <a:t>等</a:t>
            </a:r>
            <a:endParaRPr lang="en-US" altLang="zh-CN" dirty="0" smtClean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400" dirty="0" smtClean="0">
                <a:sym typeface="Symbol" pitchFamily="18" charset="2"/>
              </a:rPr>
              <a:t>Web</a:t>
            </a:r>
            <a:r>
              <a:rPr lang="zh-CN" altLang="en-US" sz="2400" dirty="0" smtClean="0">
                <a:sym typeface="Symbol" pitchFamily="18" charset="2"/>
              </a:rPr>
              <a:t>服务器或</a:t>
            </a:r>
            <a:r>
              <a:rPr lang="en-US" altLang="zh-CN" sz="2400" dirty="0" smtClean="0">
                <a:sym typeface="Symbol" pitchFamily="18" charset="2"/>
              </a:rPr>
              <a:t>HTTP</a:t>
            </a:r>
            <a:r>
              <a:rPr lang="zh-CN" altLang="en-US" sz="2400" dirty="0" smtClean="0">
                <a:sym typeface="Symbol" pitchFamily="18" charset="2"/>
              </a:rPr>
              <a:t>服务器，</a:t>
            </a:r>
            <a:r>
              <a:rPr lang="zh-CN" altLang="en-US" sz="2400" dirty="0"/>
              <a:t>俗称网站</a:t>
            </a:r>
            <a:r>
              <a:rPr lang="en-US" altLang="zh-CN" sz="2400" dirty="0"/>
              <a:t>(website)</a:t>
            </a:r>
            <a:endParaRPr lang="en-US" altLang="zh-CN" sz="2400" dirty="0" smtClean="0">
              <a:sym typeface="Symbol" pitchFamily="18" charset="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sym typeface="Symbol" pitchFamily="18" charset="2"/>
              </a:rPr>
              <a:t>接收来自于客户方的</a:t>
            </a:r>
            <a:r>
              <a:rPr lang="en-US" altLang="zh-CN" dirty="0" smtClean="0">
                <a:sym typeface="Symbol" pitchFamily="18" charset="2"/>
              </a:rPr>
              <a:t>HTTP</a:t>
            </a:r>
            <a:r>
              <a:rPr lang="zh-CN" altLang="en-US" dirty="0" smtClean="0">
                <a:sym typeface="Symbol" pitchFamily="18" charset="2"/>
              </a:rPr>
              <a:t>请求，发送</a:t>
            </a:r>
            <a:r>
              <a:rPr lang="en-US" altLang="zh-CN" dirty="0" smtClean="0">
                <a:sym typeface="Symbol" pitchFamily="18" charset="2"/>
              </a:rPr>
              <a:t>HTTP</a:t>
            </a:r>
            <a:r>
              <a:rPr lang="zh-CN" altLang="en-US" dirty="0" smtClean="0">
                <a:sym typeface="Symbol" pitchFamily="18" charset="2"/>
              </a:rPr>
              <a:t>响应，</a:t>
            </a:r>
            <a:r>
              <a:rPr lang="en-US" altLang="zh-CN" dirty="0" smtClean="0">
                <a:sym typeface="Symbol" pitchFamily="18" charset="2"/>
              </a:rPr>
              <a:t>HTTP</a:t>
            </a:r>
            <a:r>
              <a:rPr lang="zh-CN" altLang="en-US" dirty="0" smtClean="0">
                <a:sym typeface="Symbol" pitchFamily="18" charset="2"/>
              </a:rPr>
              <a:t>响应中包含客户方请求的资源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sym typeface="Symbol" pitchFamily="18" charset="2"/>
              </a:rPr>
              <a:t>常用服务器包括</a:t>
            </a:r>
            <a:r>
              <a:rPr lang="en-US" altLang="zh-CN" dirty="0" smtClean="0">
                <a:sym typeface="Symbol" pitchFamily="18" charset="2"/>
              </a:rPr>
              <a:t>Apache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Nginx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IIS</a:t>
            </a:r>
            <a:r>
              <a:rPr lang="zh-CN" altLang="en-US" dirty="0" smtClean="0">
                <a:sym typeface="Symbol" pitchFamily="18" charset="2"/>
              </a:rPr>
              <a:t>等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zh-CN" altLang="en-US" sz="2400" dirty="0"/>
              <a:t>浏览器端</a:t>
            </a:r>
            <a:r>
              <a:rPr lang="zh-CN" altLang="en-US" sz="2400" dirty="0" smtClean="0"/>
              <a:t>扩展：各种</a:t>
            </a:r>
            <a:r>
              <a:rPr lang="zh-CN" altLang="en-US" sz="2400" dirty="0"/>
              <a:t>浏览器都</a:t>
            </a:r>
            <a:r>
              <a:rPr lang="zh-CN" altLang="en-US" sz="2400" dirty="0" smtClean="0"/>
              <a:t>支持，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</a:t>
            </a:r>
            <a:r>
              <a:rPr lang="zh-CN" altLang="en-US" sz="2400" dirty="0" smtClean="0">
                <a:solidFill>
                  <a:srgbClr val="FF0000"/>
                </a:solidFill>
              </a:rPr>
              <a:t>内</a:t>
            </a:r>
            <a:r>
              <a:rPr lang="zh-CN" altLang="en-US" sz="2400" dirty="0">
                <a:solidFill>
                  <a:srgbClr val="FF0000"/>
                </a:solidFill>
              </a:rPr>
              <a:t>嵌浏览器端执行的解释型代码</a:t>
            </a:r>
            <a:r>
              <a:rPr lang="zh-CN" altLang="en-US" sz="2400" dirty="0"/>
              <a:t>的形式，如</a:t>
            </a:r>
            <a:r>
              <a:rPr lang="en-US" altLang="zh-CN" sz="2400" dirty="0"/>
              <a:t>Java applet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、</a:t>
            </a:r>
            <a:r>
              <a:rPr lang="en-US" altLang="zh-CN" sz="2400" dirty="0"/>
              <a:t>Plug-in</a:t>
            </a:r>
            <a:r>
              <a:rPr lang="zh-CN" altLang="en-US" sz="2400" dirty="0"/>
              <a:t>等，一般</a:t>
            </a:r>
            <a:r>
              <a:rPr lang="zh-CN" altLang="en-US" sz="2400" dirty="0">
                <a:solidFill>
                  <a:srgbClr val="FF0000"/>
                </a:solidFill>
              </a:rPr>
              <a:t>浏览器有这些代码的执行</a:t>
            </a:r>
            <a:r>
              <a:rPr lang="zh-CN" altLang="en-US" sz="2400" dirty="0" smtClean="0">
                <a:solidFill>
                  <a:srgbClr val="FF0000"/>
                </a:solidFill>
              </a:rPr>
              <a:t>环境。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3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服务器扩展：三层</a:t>
            </a:r>
            <a:r>
              <a:rPr lang="en-US" altLang="zh-CN" dirty="0"/>
              <a:t>C/S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服务器收到请求后返回的页面可以是：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/>
              <a:t>可以是动态生成的</a:t>
            </a:r>
            <a:r>
              <a:rPr lang="en-US" altLang="zh-CN" dirty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早期的</a:t>
            </a:r>
            <a:r>
              <a:rPr lang="en-US" altLang="zh-CN" dirty="0"/>
              <a:t>CGI</a:t>
            </a:r>
            <a:r>
              <a:rPr lang="en-US" altLang="zh-CN" sz="2400" dirty="0"/>
              <a:t>(Common Gateway Interface)</a:t>
            </a:r>
            <a:r>
              <a:rPr lang="zh-CN" altLang="en-US" sz="2400" dirty="0" smtClean="0"/>
              <a:t>调用一个外部程序来产生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 lvl="2"/>
            <a:r>
              <a:rPr lang="zh-CN" altLang="en-US" sz="2400" dirty="0" smtClean="0"/>
              <a:t>服务器扩展：在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文件里面嵌套脚本，包括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ASP</a:t>
            </a:r>
            <a:r>
              <a:rPr lang="zh-CN" altLang="en-US" sz="2400" dirty="0" smtClean="0"/>
              <a:t>等</a:t>
            </a:r>
            <a:endParaRPr lang="en-US" altLang="zh-CN" dirty="0">
              <a:sym typeface="Symbol" pitchFamily="18" charset="2"/>
            </a:endParaRPr>
          </a:p>
          <a:p>
            <a:endParaRPr lang="zh-CN" altLang="en-US" dirty="0"/>
          </a:p>
        </p:txBody>
      </p:sp>
      <p:graphicFrame>
        <p:nvGraphicFramePr>
          <p:cNvPr id="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34517"/>
              </p:ext>
            </p:extLst>
          </p:nvPr>
        </p:nvGraphicFramePr>
        <p:xfrm>
          <a:off x="1485900" y="4462463"/>
          <a:ext cx="84645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Visio" r:id="rId3" imgW="8618591" imgH="1746090" progId="Visio.Drawing.11">
                  <p:embed/>
                </p:oleObj>
              </mc:Choice>
              <mc:Fallback>
                <p:oleObj name="Visio" r:id="rId3" imgW="8618591" imgH="1746090" progId="Visio.Drawing.11">
                  <p:embed/>
                  <p:pic>
                    <p:nvPicPr>
                      <p:cNvPr id="31749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462463"/>
                        <a:ext cx="84645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</a:t>
            </a:r>
            <a:r>
              <a:rPr lang="zh-CN" altLang="en-US" sz="3200" dirty="0"/>
              <a:t>（</a:t>
            </a:r>
            <a:r>
              <a:rPr lang="en-US" altLang="zh-CN" sz="3200" dirty="0"/>
              <a:t>Hyper Text Transfer Protocol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itchFamily="2" charset="-122"/>
              </a:rPr>
              <a:t>超文本传输协议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采用</a:t>
            </a:r>
            <a:r>
              <a:rPr lang="en-US" altLang="zh-CN" sz="2000" dirty="0"/>
              <a:t>TCP</a:t>
            </a:r>
            <a:r>
              <a:rPr lang="zh-CN" altLang="en-US" sz="2000" dirty="0"/>
              <a:t>，缺省端口为</a:t>
            </a:r>
            <a:r>
              <a:rPr lang="en-US" altLang="zh-CN" sz="2000" dirty="0"/>
              <a:t>80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基于文本的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响应模式：客户机向服务器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服务器发送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响应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无</a:t>
            </a:r>
            <a:r>
              <a:rPr lang="zh-CN" altLang="en-US" sz="2000" dirty="0"/>
              <a:t>状态的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HTTP</a:t>
            </a:r>
            <a:r>
              <a:rPr lang="zh-CN" altLang="en-US" sz="2000" dirty="0" smtClean="0"/>
              <a:t>服务器并不维护之前收到的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请求的状态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简化了服务器的设计，容易支持大量并发的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协议提供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机制来传递状态信息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RFC 1945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HTTP1.0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RFC2068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HTTP1.1</a:t>
            </a:r>
            <a:r>
              <a:rPr lang="zh-CN" altLang="en-US" sz="2000" dirty="0" smtClean="0"/>
              <a:t>，最新的标准在</a:t>
            </a:r>
            <a:r>
              <a:rPr lang="en-US" altLang="zh-CN" sz="2000" dirty="0" smtClean="0"/>
              <a:t>RFC 7230-7235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HTTP1.1</a:t>
            </a:r>
            <a:r>
              <a:rPr lang="zh-CN" altLang="en-US" sz="2000" dirty="0" smtClean="0"/>
              <a:t>引入了虚拟主机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一台主机可以提供多个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站点）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持续连接、请求管道化、块编码、字节范围的请求、内容协商、摘要认证、更好的缓存和代理支持等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RFC7540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HTTP/2</a:t>
            </a:r>
            <a:r>
              <a:rPr lang="zh-CN" altLang="en-US" sz="2000" dirty="0" smtClean="0"/>
              <a:t>，仍使用原有的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消息，只是在底层重新定义了新的封装和传输方法，提高了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消息的传输性能。还支持服务方推送、头部压缩、请求优先级等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59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持续连接和持续连接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7135814" cy="461327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HTTP1.0</a:t>
            </a:r>
            <a:r>
              <a:rPr lang="zh-CN" altLang="en-US" sz="2400" dirty="0" smtClean="0"/>
              <a:t>采用非持续</a:t>
            </a:r>
            <a:r>
              <a:rPr lang="en-US" altLang="zh-CN" sz="2400" dirty="0">
                <a:solidFill>
                  <a:srgbClr val="FF0000"/>
                </a:solidFill>
              </a:rPr>
              <a:t>(Non-persistent)</a:t>
            </a:r>
            <a:r>
              <a:rPr lang="zh-CN" altLang="en-US" sz="2400" dirty="0" smtClean="0"/>
              <a:t>连接方式：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每次发送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请求都要新建一条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连接，然后发送请求，服务方发送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响应，客户方在收到响应后关闭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连接建立需要额外的</a:t>
            </a:r>
            <a:r>
              <a:rPr lang="en-US" altLang="zh-CN" dirty="0" smtClean="0"/>
              <a:t>1RTT</a:t>
            </a:r>
            <a:r>
              <a:rPr lang="zh-CN" altLang="en-US" dirty="0" smtClean="0"/>
              <a:t>的时间，新建的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连接拥塞窗口为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，初始不能发送大量数据。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页面包含了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个同一服务器上的其他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对象，假设这些对象都可容纳在一个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段中，响应时间为</a:t>
            </a:r>
            <a:r>
              <a:rPr lang="en-US" altLang="zh-CN" dirty="0" smtClean="0"/>
              <a:t>: (N+1)*2RTT + </a:t>
            </a:r>
            <a:r>
              <a:rPr lang="zh-CN" altLang="en-US" dirty="0" smtClean="0"/>
              <a:t>传输时间</a:t>
            </a:r>
            <a:endParaRPr lang="en-US" altLang="zh-CN" dirty="0" smtClean="0"/>
          </a:p>
          <a:p>
            <a:r>
              <a:rPr lang="zh-CN" altLang="en-US" sz="2400" dirty="0" smtClean="0"/>
              <a:t>有些浏览器支持并行连接方式，同时建立多条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连接，通过这些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连接发送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9426575" y="259873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11117262" y="259238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9440862" y="28305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H="1">
            <a:off x="9426575" y="326866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9434512" y="37766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H="1">
            <a:off x="9450387" y="425926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1"/>
          <p:cNvSpPr>
            <a:spLocks/>
          </p:cNvSpPr>
          <p:nvPr/>
        </p:nvSpPr>
        <p:spPr bwMode="auto">
          <a:xfrm>
            <a:off x="11196637" y="417512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1150600" y="3871913"/>
            <a:ext cx="1128835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CC0000"/>
                </a:solidFill>
              </a:rPr>
              <a:t>HTTP</a:t>
            </a:r>
            <a:r>
              <a:rPr lang="zh-CN" altLang="en-US" sz="1600" dirty="0" smtClean="0">
                <a:solidFill>
                  <a:srgbClr val="CC0000"/>
                </a:solidFill>
              </a:rPr>
              <a:t>响应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9036050" y="280511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905750" y="2517775"/>
            <a:ext cx="1414170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rgbClr val="CC0000"/>
                </a:solidFill>
              </a:rPr>
              <a:t>建立</a:t>
            </a:r>
            <a:r>
              <a:rPr lang="en-US" altLang="zh-CN" sz="1600" dirty="0" smtClean="0">
                <a:solidFill>
                  <a:srgbClr val="CC0000"/>
                </a:solidFill>
              </a:rPr>
              <a:t>TCP</a:t>
            </a:r>
            <a:r>
              <a:rPr lang="zh-CN" altLang="en-US" sz="1600" dirty="0" smtClean="0">
                <a:solidFill>
                  <a:srgbClr val="CC0000"/>
                </a:solidFill>
              </a:rPr>
              <a:t>连接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14" name="AutoShape 25"/>
          <p:cNvSpPr>
            <a:spLocks/>
          </p:cNvSpPr>
          <p:nvPr/>
        </p:nvSpPr>
        <p:spPr bwMode="auto">
          <a:xfrm>
            <a:off x="9170987" y="285591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zh-CN" altLang="zh-CN" sz="240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688387" y="306705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RTT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9085262" y="370998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8201025" y="3467100"/>
            <a:ext cx="1128835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CC0000"/>
                </a:solidFill>
              </a:rPr>
              <a:t>HTTP</a:t>
            </a:r>
            <a:r>
              <a:rPr lang="zh-CN" altLang="en-US" sz="1600" dirty="0" smtClean="0">
                <a:solidFill>
                  <a:srgbClr val="CC0000"/>
                </a:solidFill>
              </a:rPr>
              <a:t>请求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9177337" y="376555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zh-CN" altLang="zh-CN" sz="2400"/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8707437" y="398938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RTT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 flipH="1">
            <a:off x="9096375" y="469900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8343900" y="4470400"/>
            <a:ext cx="1005403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rgbClr val="CC0000"/>
                </a:solidFill>
              </a:rPr>
              <a:t>响应收到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9201150" y="5445125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time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10879137" y="54276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time</a:t>
            </a:r>
          </a:p>
        </p:txBody>
      </p: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10917237" y="1825625"/>
            <a:ext cx="423863" cy="684213"/>
            <a:chOff x="4140" y="429"/>
            <a:chExt cx="1425" cy="2396"/>
          </a:xfrm>
        </p:grpSpPr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7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30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6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1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32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4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3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35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2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0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9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2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4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5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6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8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57" name="Group 76"/>
          <p:cNvGrpSpPr>
            <a:grpSpLocks/>
          </p:cNvGrpSpPr>
          <p:nvPr/>
        </p:nvGrpSpPr>
        <p:grpSpPr bwMode="auto">
          <a:xfrm>
            <a:off x="8915400" y="1847850"/>
            <a:ext cx="698500" cy="709613"/>
            <a:chOff x="-44" y="1473"/>
            <a:chExt cx="981" cy="1105"/>
          </a:xfrm>
        </p:grpSpPr>
        <p:pic>
          <p:nvPicPr>
            <p:cNvPr id="5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H</a:t>
            </a:r>
            <a:r>
              <a:rPr lang="en-US" altLang="zh-CN" dirty="0"/>
              <a:t>TTP</a:t>
            </a:r>
            <a:r>
              <a:rPr lang="zh-CN" altLang="en-US" dirty="0"/>
              <a:t>协议</a:t>
            </a:r>
            <a:r>
              <a:rPr lang="zh-CN" altLang="en-US" dirty="0" smtClean="0"/>
              <a:t>：持续连接</a:t>
            </a:r>
            <a:endParaRPr lang="en-US" altLang="zh-CN" dirty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52320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smtClean="0"/>
              <a:t>HTTP 1.1 </a:t>
            </a:r>
            <a:r>
              <a:rPr lang="zh-CN" altLang="en-US" sz="2200" dirty="0" smtClean="0"/>
              <a:t>引入持续</a:t>
            </a:r>
            <a:r>
              <a:rPr lang="en-US" altLang="zh-CN" sz="2200" dirty="0" smtClean="0"/>
              <a:t>(persistent)</a:t>
            </a:r>
            <a:r>
              <a:rPr lang="zh-CN" altLang="en-US" sz="2200" dirty="0" smtClean="0"/>
              <a:t>连接方式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在收到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响应时暂时不关闭</a:t>
            </a:r>
            <a:r>
              <a:rPr lang="en-US" altLang="zh-CN" sz="2200" dirty="0" smtClean="0"/>
              <a:t>TCP</a:t>
            </a:r>
            <a:r>
              <a:rPr lang="zh-CN" altLang="en-US" sz="2200" dirty="0" smtClean="0"/>
              <a:t>连接，而是等待一段时间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如果持续连接在超时</a:t>
            </a:r>
            <a:r>
              <a:rPr lang="en-US" altLang="zh-CN" sz="2200" dirty="0" smtClean="0"/>
              <a:t>(keep-</a:t>
            </a:r>
            <a:r>
              <a:rPr lang="en-US" altLang="zh-CN" sz="2200" dirty="0" err="1" smtClean="0"/>
              <a:t>alive.timeout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前一直空闲则关闭</a:t>
            </a:r>
            <a:r>
              <a:rPr lang="en-US" altLang="zh-CN" sz="2200" dirty="0"/>
              <a:t>TCP</a:t>
            </a:r>
            <a:r>
              <a:rPr lang="zh-CN" altLang="en-US" sz="2200" dirty="0"/>
              <a:t>连接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在此期间如果</a:t>
            </a:r>
            <a:r>
              <a:rPr lang="zh-CN" altLang="en-US" sz="2200" dirty="0"/>
              <a:t>有到该服务器的新请求可以重用该</a:t>
            </a:r>
            <a:r>
              <a:rPr lang="zh-CN" altLang="en-US" sz="2200" dirty="0" smtClean="0"/>
              <a:t>连接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如果短时间内</a:t>
            </a:r>
            <a:r>
              <a:rPr lang="zh-CN" altLang="en-US" sz="2200" dirty="0"/>
              <a:t>有</a:t>
            </a:r>
            <a:r>
              <a:rPr lang="zh-CN" altLang="en-US" sz="2200" dirty="0" smtClean="0"/>
              <a:t>多个到同一个服务器的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请求，可避免连接建立的开销，拥塞窗口也不用每次从初始的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开始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如果一个</a:t>
            </a:r>
            <a:r>
              <a:rPr lang="en-US" altLang="zh-CN" sz="2200" dirty="0"/>
              <a:t>HTML</a:t>
            </a:r>
            <a:r>
              <a:rPr lang="zh-CN" altLang="en-US" sz="2200" dirty="0"/>
              <a:t>页面包含了</a:t>
            </a:r>
            <a:r>
              <a:rPr lang="en-US" altLang="zh-CN" sz="2200" dirty="0"/>
              <a:t>N</a:t>
            </a:r>
            <a:r>
              <a:rPr lang="zh-CN" altLang="en-US" sz="2200" dirty="0"/>
              <a:t>个同一服务器上的</a:t>
            </a:r>
            <a:r>
              <a:rPr lang="zh-CN" altLang="en-US" sz="2200" dirty="0" smtClean="0"/>
              <a:t>其他小的</a:t>
            </a:r>
            <a:r>
              <a:rPr lang="en-US" altLang="zh-CN" sz="2200" dirty="0" smtClean="0"/>
              <a:t>Web</a:t>
            </a:r>
            <a:r>
              <a:rPr lang="zh-CN" altLang="en-US" sz="2200" dirty="0" smtClean="0"/>
              <a:t>对象，响应时间为： </a:t>
            </a:r>
            <a:r>
              <a:rPr lang="en-US" altLang="zh-CN" sz="2200" dirty="0" smtClean="0"/>
              <a:t>(N+2)RTT + </a:t>
            </a:r>
            <a:r>
              <a:rPr lang="zh-CN" altLang="en-US" sz="2200" dirty="0" smtClean="0"/>
              <a:t>传输时间</a:t>
            </a:r>
            <a:endParaRPr lang="en-US" altLang="zh-CN" sz="2200" dirty="0" smtClean="0"/>
          </a:p>
          <a:p>
            <a:pPr>
              <a:lnSpc>
                <a:spcPct val="110000"/>
              </a:lnSpc>
            </a:pPr>
            <a:r>
              <a:rPr lang="en-US" altLang="zh-CN" sz="2200" dirty="0" smtClean="0"/>
              <a:t>HTTP 1.1</a:t>
            </a:r>
            <a:r>
              <a:rPr lang="zh-CN" altLang="en-US" sz="2200" dirty="0" smtClean="0"/>
              <a:t>在持续连接方式中还引入了流水线方式</a:t>
            </a:r>
            <a:r>
              <a:rPr lang="en-US" altLang="zh-CN" sz="2200" dirty="0" smtClean="0"/>
              <a:t>(pipelining)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非流水线方式：发送请求收到响应，然后发送请求收到响应</a:t>
            </a:r>
            <a:r>
              <a:rPr lang="en-US" altLang="zh-CN" sz="2200" dirty="0" smtClean="0"/>
              <a:t>….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可以一次发送多个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请求，然后逐个接收</a:t>
            </a:r>
            <a:r>
              <a:rPr lang="en-US" altLang="zh-CN" sz="2200" dirty="0" smtClean="0"/>
              <a:t>HTTP</a:t>
            </a:r>
            <a:r>
              <a:rPr lang="zh-CN" altLang="en-US" sz="2200" dirty="0" smtClean="0"/>
              <a:t>响应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缺省为关闭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50" y="349467"/>
            <a:ext cx="5574450" cy="13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请求和响应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基于文本的请求响应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请求中的方法一般为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，而消息体部分一般为空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头部用于传递请求或者响应相关的辅助信息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1.1</a:t>
            </a:r>
            <a:r>
              <a:rPr lang="zh-CN" altLang="en-US" dirty="0" smtClean="0"/>
              <a:t>中要求必须有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头部，除此之外头部都是可选的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46" y="3792606"/>
            <a:ext cx="5181256" cy="2917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4" y="3845088"/>
            <a:ext cx="4973739" cy="28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CFA5499-7625-4455-892F-78299924F208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66703" y="1549400"/>
            <a:ext cx="7678739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电子邮件是最早的</a:t>
            </a:r>
            <a:r>
              <a:rPr lang="en-US" altLang="zh-CN" sz="2000" dirty="0"/>
              <a:t>TCP/IP</a:t>
            </a:r>
            <a:r>
              <a:rPr lang="zh-CN" altLang="en-US" sz="2000" dirty="0"/>
              <a:t>应用</a:t>
            </a:r>
            <a:r>
              <a:rPr lang="zh-CN" altLang="en-US" sz="2000" dirty="0" smtClean="0"/>
              <a:t>之一</a:t>
            </a:r>
            <a:endParaRPr lang="en-US" altLang="zh-CN" sz="2000" dirty="0" smtClean="0"/>
          </a:p>
          <a:p>
            <a:pPr marL="457200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E</a:t>
            </a:r>
            <a:r>
              <a:rPr lang="zh-CN" altLang="zh-CN" sz="2000" dirty="0"/>
              <a:t>-mail地址格式：user</a:t>
            </a:r>
            <a:r>
              <a:rPr lang="zh-CN" altLang="zh-CN" sz="2000" dirty="0" smtClean="0"/>
              <a:t>@</a:t>
            </a:r>
            <a:r>
              <a:rPr lang="en-US" altLang="zh-CN" sz="2000" dirty="0" smtClean="0"/>
              <a:t>domain,  user</a:t>
            </a:r>
            <a:r>
              <a:rPr lang="zh-CN" altLang="en-US" sz="2000" dirty="0" smtClean="0"/>
              <a:t>为本地解释，可能大小写相关</a:t>
            </a:r>
            <a:r>
              <a:rPr lang="en-US" altLang="zh-CN" sz="2000" dirty="0" smtClean="0"/>
              <a:t>, domain</a:t>
            </a:r>
            <a:r>
              <a:rPr lang="zh-CN" altLang="en-US" sz="2000" dirty="0" smtClean="0"/>
              <a:t>用于查询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，大小写无关</a:t>
            </a:r>
            <a:endParaRPr lang="en-US" altLang="zh-CN" sz="2000" dirty="0" smtClean="0"/>
          </a:p>
          <a:p>
            <a:pPr algn="just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dirty="0"/>
              <a:t>四</a:t>
            </a:r>
            <a:r>
              <a:rPr lang="zh-CN" altLang="en-US" sz="2000" dirty="0" smtClean="0"/>
              <a:t>个主要部件</a:t>
            </a:r>
            <a:endParaRPr lang="en-US" altLang="zh-CN" sz="2000" dirty="0" smtClean="0"/>
          </a:p>
          <a:p>
            <a:pPr algn="just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u="sng" dirty="0" smtClean="0">
                <a:solidFill>
                  <a:srgbClr val="FF0000"/>
                </a:solidFill>
              </a:rPr>
              <a:t>用户代理</a:t>
            </a:r>
            <a:r>
              <a:rPr lang="zh-CN" altLang="en-US" sz="2000" dirty="0" smtClean="0"/>
              <a:t>：即“电子邮件应用程序</a:t>
            </a:r>
            <a:r>
              <a:rPr lang="en-US" altLang="zh-CN" sz="2000" dirty="0" smtClean="0"/>
              <a:t>"</a:t>
            </a:r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撰写、阅读邮件</a:t>
            </a:r>
            <a:endParaRPr lang="en-US" altLang="zh-CN" sz="2000" dirty="0" smtClean="0"/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Outlook,Thunderbird</a:t>
            </a:r>
            <a:r>
              <a:rPr lang="en-US" altLang="zh-CN" sz="2000" dirty="0" smtClean="0"/>
              <a:t>, iPhone/Android</a:t>
            </a:r>
            <a:r>
              <a:rPr lang="zh-CN" altLang="en-US" sz="2000" dirty="0" smtClean="0"/>
              <a:t>邮件客户方</a:t>
            </a:r>
            <a:endParaRPr lang="en-US" altLang="zh-CN" sz="2000" dirty="0" smtClean="0"/>
          </a:p>
          <a:p>
            <a:pPr algn="just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u="sng" dirty="0" smtClean="0">
                <a:solidFill>
                  <a:srgbClr val="FF0000"/>
                </a:solidFill>
              </a:rPr>
              <a:t>邮件服务器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邮箱：送达给用户的到来邮件</a:t>
            </a:r>
            <a:endParaRPr lang="en-US" altLang="zh-CN" sz="2000" dirty="0" smtClean="0"/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邮件队列：要发送给其他用户的邮件</a:t>
            </a:r>
            <a:endParaRPr lang="en-US" altLang="zh-CN" sz="2000" dirty="0" smtClean="0"/>
          </a:p>
          <a:p>
            <a:pPr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2000" u="sng" dirty="0" smtClean="0">
                <a:solidFill>
                  <a:srgbClr val="FF0000"/>
                </a:solidFill>
              </a:rPr>
              <a:t>SMTP</a:t>
            </a:r>
            <a:r>
              <a:rPr lang="zh-CN" altLang="en-US" sz="2000" u="sng" dirty="0" smtClean="0">
                <a:solidFill>
                  <a:srgbClr val="FF0000"/>
                </a:solidFill>
              </a:rPr>
              <a:t>协议</a:t>
            </a:r>
            <a:r>
              <a:rPr lang="zh-CN" altLang="en-US" sz="2000" dirty="0" smtClean="0"/>
              <a:t>：邮件服务器之间传递邮件</a:t>
            </a:r>
            <a:endParaRPr lang="en-US" altLang="zh-CN" sz="2000" dirty="0" smtClean="0"/>
          </a:p>
          <a:p>
            <a:pPr algn="just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u="sng" dirty="0" smtClean="0">
                <a:solidFill>
                  <a:srgbClr val="FF0000"/>
                </a:solidFill>
              </a:rPr>
              <a:t>邮件访问协议</a:t>
            </a:r>
            <a:r>
              <a:rPr lang="zh-CN" altLang="en-US" sz="2000" dirty="0" smtClean="0"/>
              <a:t>：获得邮件服务器上的邮箱中的邮件</a:t>
            </a:r>
            <a:endParaRPr lang="en-US" altLang="zh-CN" sz="2000" dirty="0" smtClean="0"/>
          </a:p>
          <a:p>
            <a:pPr marL="914400" lvl="1" indent="-457200" algn="just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POP3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IMAP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 Email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zh-CN" altLang="en-US" dirty="0" smtClean="0"/>
              <a:t>传统应用：</a:t>
            </a:r>
            <a:r>
              <a:rPr lang="en-US" altLang="zh-CN" dirty="0" smtClean="0"/>
              <a:t>E-mail(</a:t>
            </a:r>
            <a:r>
              <a:rPr lang="en-US" altLang="zh-CN" dirty="0"/>
              <a:t>Electronic </a:t>
            </a:r>
            <a:r>
              <a:rPr lang="en-US" altLang="zh-CN" dirty="0" smtClean="0"/>
              <a:t>mail)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77450" y="128270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153663" y="1252541"/>
            <a:ext cx="1736728" cy="957263"/>
            <a:chOff x="4458" y="3335"/>
            <a:chExt cx="1094" cy="60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783" y="3725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用户邮箱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919" y="3335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r"/>
              <a:r>
                <a:rPr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待发送</a:t>
              </a:r>
              <a:endParaRPr lang="en-US" altLang="zh-CN" sz="16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6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邮件</a:t>
              </a:r>
              <a:r>
                <a:rPr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队列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924925" y="29718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317163" y="2898775"/>
            <a:ext cx="355600" cy="933450"/>
            <a:chOff x="4180" y="783"/>
            <a:chExt cx="150" cy="307"/>
          </a:xfrm>
        </p:grpSpPr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0074275" y="3351213"/>
            <a:ext cx="822325" cy="1049337"/>
            <a:chOff x="4288" y="2627"/>
            <a:chExt cx="518" cy="66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邮件</a:t>
              </a:r>
              <a:endParaRPr lang="en-US" altLang="zh-CN" sz="16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服务器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0801350" y="2489200"/>
            <a:ext cx="652462" cy="706438"/>
            <a:chOff x="4338" y="290"/>
            <a:chExt cx="411" cy="445"/>
          </a:xfrm>
        </p:grpSpPr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6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205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4231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029950" y="3498850"/>
            <a:ext cx="652462" cy="706438"/>
            <a:chOff x="4338" y="290"/>
            <a:chExt cx="411" cy="445"/>
          </a:xfrm>
        </p:grpSpPr>
        <p:graphicFrame>
          <p:nvGraphicFramePr>
            <p:cNvPr id="5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7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205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4231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11101388" y="5389563"/>
            <a:ext cx="652463" cy="706437"/>
            <a:chOff x="4338" y="290"/>
            <a:chExt cx="411" cy="445"/>
          </a:xfrm>
        </p:grpSpPr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8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205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Text Box 58"/>
              <p:cNvSpPr txBox="1">
                <a:spLocks noChangeArrowheads="1"/>
              </p:cNvSpPr>
              <p:nvPr/>
            </p:nvSpPr>
            <p:spPr bwMode="auto">
              <a:xfrm>
                <a:off x="4231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74025" y="4308475"/>
            <a:ext cx="822325" cy="1501775"/>
            <a:chOff x="3484" y="2522"/>
            <a:chExt cx="518" cy="946"/>
          </a:xfrm>
        </p:grpSpPr>
        <p:grpSp>
          <p:nvGrpSpPr>
            <p:cNvPr id="61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8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2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邮件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服务器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9029700" y="5413375"/>
            <a:ext cx="652462" cy="706438"/>
            <a:chOff x="4338" y="290"/>
            <a:chExt cx="411" cy="445"/>
          </a:xfrm>
        </p:grpSpPr>
        <p:graphicFrame>
          <p:nvGraphicFramePr>
            <p:cNvPr id="87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9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205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4229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8191510" y="5918200"/>
            <a:ext cx="668338" cy="706438"/>
            <a:chOff x="4338" y="290"/>
            <a:chExt cx="421" cy="445"/>
          </a:xfrm>
        </p:grpSpPr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0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2051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4377" y="367"/>
              <a:ext cx="382" cy="368"/>
              <a:chOff x="4224" y="817"/>
              <a:chExt cx="444" cy="368"/>
            </a:xfrm>
          </p:grpSpPr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Text Box 94"/>
              <p:cNvSpPr txBox="1">
                <a:spLocks noChangeArrowheads="1"/>
              </p:cNvSpPr>
              <p:nvPr/>
            </p:nvSpPr>
            <p:spPr bwMode="auto">
              <a:xfrm>
                <a:off x="4225" y="817"/>
                <a:ext cx="43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8072442" y="2051050"/>
            <a:ext cx="823913" cy="1501775"/>
            <a:chOff x="3483" y="2522"/>
            <a:chExt cx="519" cy="946"/>
          </a:xfrm>
        </p:grpSpPr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1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8" name="Group 105"/>
            <p:cNvGrpSpPr>
              <a:grpSpLocks/>
            </p:cNvGrpSpPr>
            <p:nvPr/>
          </p:nvGrpSpPr>
          <p:grpSpPr bwMode="auto">
            <a:xfrm>
              <a:off x="3483" y="2807"/>
              <a:ext cx="519" cy="661"/>
              <a:chOff x="4287" y="2627"/>
              <a:chExt cx="519" cy="661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Text Box 107"/>
              <p:cNvSpPr txBox="1">
                <a:spLocks noChangeArrowheads="1"/>
              </p:cNvSpPr>
              <p:nvPr/>
            </p:nvSpPr>
            <p:spPr bwMode="auto">
              <a:xfrm>
                <a:off x="4287" y="2627"/>
                <a:ext cx="5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邮件</a:t>
                </a:r>
                <a:endParaRPr lang="en-US" altLang="zh-CN" sz="16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服务器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8820150" y="1793875"/>
            <a:ext cx="652462" cy="706438"/>
            <a:chOff x="4338" y="290"/>
            <a:chExt cx="411" cy="445"/>
          </a:xfrm>
        </p:grpSpPr>
        <p:graphicFrame>
          <p:nvGraphicFramePr>
            <p:cNvPr id="123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1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205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" name="Group 123"/>
            <p:cNvGrpSpPr>
              <a:grpSpLocks/>
            </p:cNvGrpSpPr>
            <p:nvPr/>
          </p:nvGrpSpPr>
          <p:grpSpPr bwMode="auto">
            <a:xfrm>
              <a:off x="4368" y="367"/>
              <a:ext cx="381" cy="368"/>
              <a:chOff x="4224" y="817"/>
              <a:chExt cx="444" cy="368"/>
            </a:xfrm>
          </p:grpSpPr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Text Box 125"/>
              <p:cNvSpPr txBox="1">
                <a:spLocks noChangeArrowheads="1"/>
              </p:cNvSpPr>
              <p:nvPr/>
            </p:nvSpPr>
            <p:spPr bwMode="auto">
              <a:xfrm>
                <a:off x="4231" y="817"/>
                <a:ext cx="4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Gulim" panose="020B0600000101010101" pitchFamily="34" charset="-127"/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用户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代理</a:t>
                </a:r>
                <a:endPara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7" name="Line 126"/>
          <p:cNvSpPr>
            <a:spLocks noChangeShapeType="1"/>
          </p:cNvSpPr>
          <p:nvPr/>
        </p:nvSpPr>
        <p:spPr bwMode="auto">
          <a:xfrm flipV="1">
            <a:off x="8924925" y="40957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 flipH="1" flipV="1">
            <a:off x="8181975" y="35718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9021763" y="4389438"/>
            <a:ext cx="1031875" cy="457200"/>
            <a:chOff x="3745" y="2537"/>
            <a:chExt cx="650" cy="288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Text Box 130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SMTP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8983663" y="3132138"/>
            <a:ext cx="1031875" cy="457200"/>
            <a:chOff x="3745" y="2537"/>
            <a:chExt cx="650" cy="288"/>
          </a:xfrm>
        </p:grpSpPr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Text Box 133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SMTP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7659688" y="3846513"/>
            <a:ext cx="1031875" cy="457200"/>
            <a:chOff x="3745" y="2537"/>
            <a:chExt cx="650" cy="288"/>
          </a:xfrm>
        </p:grpSpPr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Text Box 136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SMTP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10691813" y="4392613"/>
            <a:ext cx="527050" cy="1038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9928223" y="4699004"/>
            <a:ext cx="2032001" cy="461963"/>
            <a:chOff x="3434" y="2537"/>
            <a:chExt cx="1280" cy="291"/>
          </a:xfrm>
        </p:grpSpPr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Text Box 140"/>
            <p:cNvSpPr txBox="1">
              <a:spLocks noChangeArrowheads="1"/>
            </p:cNvSpPr>
            <p:nvPr/>
          </p:nvSpPr>
          <p:spPr bwMode="auto">
            <a:xfrm>
              <a:off x="3434" y="2537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Gulim" panose="020B0600000101010101" pitchFamily="34" charset="-127"/>
                </a:defRPr>
              </a:lvl9pPr>
            </a:lstStyle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邮件访问协议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0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-15994"/>
            <a:ext cx="10515600" cy="1325563"/>
          </a:xfrm>
        </p:spPr>
        <p:txBody>
          <a:bodyPr/>
          <a:lstStyle/>
          <a:p>
            <a:r>
              <a:rPr lang="zh-CN" altLang="zh-CN" dirty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91567" y="1117901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F0000"/>
                </a:solidFill>
              </a:rPr>
              <a:t>GET /2016/index.html HTTP/1.1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Host: www.fudan.edu.cn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User-Agent: </a:t>
            </a:r>
            <a:r>
              <a:rPr lang="en-US" altLang="zh-CN" sz="1200" dirty="0">
                <a:solidFill>
                  <a:srgbClr val="7F0000"/>
                </a:solidFill>
              </a:rPr>
              <a:t>Mozilla/5.0 (Windows NT 10.0; Win64; x64; rv:47.0) Gecko/20100101 Firefox/47.0</a:t>
            </a:r>
            <a:endParaRPr lang="en-US" altLang="zh-CN" sz="1200" dirty="0"/>
          </a:p>
          <a:p>
            <a:r>
              <a:rPr lang="en-US" altLang="zh-CN" dirty="0">
                <a:solidFill>
                  <a:srgbClr val="7F0000"/>
                </a:solidFill>
              </a:rPr>
              <a:t>Accept: text/</a:t>
            </a:r>
            <a:r>
              <a:rPr lang="en-US" altLang="zh-CN" dirty="0" err="1">
                <a:solidFill>
                  <a:srgbClr val="7F0000"/>
                </a:solidFill>
              </a:rPr>
              <a:t>html,application</a:t>
            </a:r>
            <a:r>
              <a:rPr lang="en-US" altLang="zh-CN" dirty="0">
                <a:solidFill>
                  <a:srgbClr val="7F0000"/>
                </a:solidFill>
              </a:rPr>
              <a:t>/</a:t>
            </a:r>
            <a:r>
              <a:rPr lang="en-US" altLang="zh-CN" dirty="0" err="1">
                <a:solidFill>
                  <a:srgbClr val="7F0000"/>
                </a:solidFill>
              </a:rPr>
              <a:t>xhtml+xml,application</a:t>
            </a:r>
            <a:r>
              <a:rPr lang="en-US" altLang="zh-CN" dirty="0">
                <a:solidFill>
                  <a:srgbClr val="7F0000"/>
                </a:solidFill>
              </a:rPr>
              <a:t>/</a:t>
            </a:r>
            <a:r>
              <a:rPr lang="en-US" altLang="zh-CN" dirty="0" err="1">
                <a:solidFill>
                  <a:srgbClr val="7F0000"/>
                </a:solidFill>
              </a:rPr>
              <a:t>xml;q</a:t>
            </a:r>
            <a:r>
              <a:rPr lang="en-US" altLang="zh-CN" dirty="0">
                <a:solidFill>
                  <a:srgbClr val="7F0000"/>
                </a:solidFill>
              </a:rPr>
              <a:t>=0.9,*/*;q=0.8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Accept-Language: </a:t>
            </a:r>
            <a:r>
              <a:rPr lang="en-US" altLang="zh-CN" dirty="0" err="1">
                <a:solidFill>
                  <a:srgbClr val="7F0000"/>
                </a:solidFill>
              </a:rPr>
              <a:t>zh-CN,zh;q</a:t>
            </a:r>
            <a:r>
              <a:rPr lang="en-US" altLang="zh-CN" dirty="0">
                <a:solidFill>
                  <a:srgbClr val="7F0000"/>
                </a:solidFill>
              </a:rPr>
              <a:t>=0.8,en-US;q=0.5,en;q=0.3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Accept-Encoding: </a:t>
            </a:r>
            <a:r>
              <a:rPr lang="en-US" altLang="zh-CN" dirty="0" err="1">
                <a:solidFill>
                  <a:srgbClr val="7F0000"/>
                </a:solidFill>
              </a:rPr>
              <a:t>gzip</a:t>
            </a:r>
            <a:r>
              <a:rPr lang="en-US" altLang="zh-CN" dirty="0">
                <a:solidFill>
                  <a:srgbClr val="7F0000"/>
                </a:solidFill>
              </a:rPr>
              <a:t>, deflate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Cookie: </a:t>
            </a:r>
            <a:r>
              <a:rPr lang="en-US" altLang="zh-CN" dirty="0" err="1">
                <a:solidFill>
                  <a:srgbClr val="7F0000"/>
                </a:solidFill>
              </a:rPr>
              <a:t>amlbcookie</a:t>
            </a:r>
            <a:r>
              <a:rPr lang="en-US" altLang="zh-CN" dirty="0">
                <a:solidFill>
                  <a:srgbClr val="7F0000"/>
                </a:solidFill>
              </a:rPr>
              <a:t>=01; </a:t>
            </a:r>
            <a:r>
              <a:rPr lang="en-US" altLang="zh-CN" dirty="0" err="1" smtClean="0">
                <a:solidFill>
                  <a:srgbClr val="7F0000"/>
                </a:solidFill>
              </a:rPr>
              <a:t>iPlanetDirectoryPro</a:t>
            </a:r>
            <a:r>
              <a:rPr lang="en-US" altLang="zh-CN" dirty="0" smtClean="0">
                <a:solidFill>
                  <a:srgbClr val="7F0000"/>
                </a:solidFill>
              </a:rPr>
              <a:t>=</a:t>
            </a:r>
            <a:r>
              <a:rPr lang="en-US" altLang="zh-CN" dirty="0" err="1" smtClean="0">
                <a:solidFill>
                  <a:srgbClr val="7F0000"/>
                </a:solidFill>
              </a:rPr>
              <a:t>xxxxxxxxxxxxxxx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DNT: 1</a:t>
            </a:r>
            <a:endParaRPr lang="en-US" altLang="zh-CN" dirty="0"/>
          </a:p>
          <a:p>
            <a:r>
              <a:rPr lang="en-US" altLang="zh-CN" dirty="0">
                <a:solidFill>
                  <a:srgbClr val="7F0000"/>
                </a:solidFill>
              </a:rPr>
              <a:t>Connection: keep-alive</a:t>
            </a:r>
            <a:endParaRPr lang="en-US" altLang="zh-CN" dirty="0"/>
          </a:p>
          <a:p>
            <a:endParaRPr lang="en-US" altLang="zh-CN" dirty="0">
              <a:solidFill>
                <a:srgbClr val="7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2055" y="974321"/>
            <a:ext cx="34483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请求行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(GET/POST/HEAD </a:t>
            </a:r>
            <a:r>
              <a:rPr lang="zh-CN" altLang="en-US" dirty="0" smtClean="0">
                <a:solidFill>
                  <a:srgbClr val="000099"/>
                </a:solidFill>
              </a:rPr>
              <a:t>主要方法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PUT/DELETE/TRACE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OPTIONS/CONNECT)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46942" y="1247901"/>
            <a:ext cx="856494" cy="9718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226467" y="1583149"/>
            <a:ext cx="149225" cy="195738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85763" y="235906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头部行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546942" y="3601843"/>
            <a:ext cx="856494" cy="10345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94625" y="3144308"/>
            <a:ext cx="3080564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空行表示头部部分的结束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\r\n\r\n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81850" y="113752"/>
            <a:ext cx="4933950" cy="1029216"/>
            <a:chOff x="7181850" y="266435"/>
            <a:chExt cx="4933950" cy="1029216"/>
          </a:xfrm>
        </p:grpSpPr>
        <p:sp>
          <p:nvSpPr>
            <p:cNvPr id="11" name="文本框 10"/>
            <p:cNvSpPr txBox="1"/>
            <p:nvPr/>
          </p:nvSpPr>
          <p:spPr>
            <a:xfrm>
              <a:off x="7181850" y="266435"/>
              <a:ext cx="4933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实际访问的</a:t>
              </a:r>
              <a:r>
                <a:rPr lang="en-US" altLang="zh-CN" sz="2000" dirty="0" smtClean="0"/>
                <a:t>URL</a:t>
              </a:r>
              <a:r>
                <a:rPr lang="zh-CN" altLang="en-US" sz="2000" dirty="0" smtClean="0"/>
                <a:t>为： </a:t>
              </a:r>
              <a:r>
                <a:rPr lang="en-US" altLang="zh-CN" sz="2000" dirty="0" smtClean="0"/>
                <a:t>http://</a:t>
              </a:r>
              <a:r>
                <a:rPr lang="en-US" altLang="zh-CN" sz="2000" u="sng" dirty="0" smtClean="0">
                  <a:solidFill>
                    <a:srgbClr val="FF0000"/>
                  </a:solidFill>
                </a:rPr>
                <a:t>www.fudan.edu.cn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/2016/index.html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5980" y="926319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>
                  <a:solidFill>
                    <a:srgbClr val="FF0000"/>
                  </a:solidFill>
                </a:rPr>
                <a:t>来自于</a:t>
              </a:r>
              <a:r>
                <a:rPr lang="en-US" altLang="zh-CN" u="sng" dirty="0" smtClean="0">
                  <a:solidFill>
                    <a:srgbClr val="FF0000"/>
                  </a:solidFill>
                </a:rPr>
                <a:t>Host</a:t>
              </a:r>
              <a:r>
                <a:rPr lang="zh-CN" altLang="en-US" u="sng" dirty="0" smtClean="0">
                  <a:solidFill>
                    <a:srgbClr val="FF0000"/>
                  </a:solidFill>
                </a:rPr>
                <a:t>头部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03392" y="903384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>
                  <a:solidFill>
                    <a:srgbClr val="0070C0"/>
                  </a:solidFill>
                </a:rPr>
                <a:t>来自于请求行</a:t>
              </a:r>
              <a:endParaRPr lang="zh-CN" altLang="en-US" u="sng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59805"/>
              </p:ext>
            </p:extLst>
          </p:nvPr>
        </p:nvGraphicFramePr>
        <p:xfrm>
          <a:off x="1104900" y="3886570"/>
          <a:ext cx="98679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999">
                  <a:extLst>
                    <a:ext uri="{9D8B030D-6E8A-4147-A177-3AD203B41FA5}">
                      <a16:colId xmlns:a16="http://schemas.microsoft.com/office/drawing/2014/main" val="2421499217"/>
                    </a:ext>
                  </a:extLst>
                </a:gridCol>
                <a:gridCol w="5676901">
                  <a:extLst>
                    <a:ext uri="{9D8B030D-6E8A-4147-A177-3AD203B41FA5}">
                      <a16:colId xmlns:a16="http://schemas.microsoft.com/office/drawing/2014/main" val="1350644001"/>
                    </a:ext>
                  </a:extLst>
                </a:gridCol>
              </a:tblGrid>
              <a:tr h="20106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头部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4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Host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服务器可能支持多个虚拟网站，访问哪个网站上的资源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User-Agent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浏览器的相关信息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8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Accept/Accept-Language/Accept-Encoding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内容协商：客户方可接受的资源类型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语言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压缩方式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If-Modified-Since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条件</a:t>
                      </a:r>
                      <a:r>
                        <a:rPr lang="en-US" altLang="zh-CN" sz="1600" dirty="0" smtClean="0"/>
                        <a:t>Get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3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Authorization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认证信息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4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Cookie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Cookie</a:t>
                      </a:r>
                      <a:r>
                        <a:rPr lang="zh-CN" altLang="en-US" sz="1600" dirty="0" smtClean="0"/>
                        <a:t>信息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Connection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收到</a:t>
                      </a:r>
                      <a:r>
                        <a:rPr lang="en-US" altLang="zh-CN" sz="1600" dirty="0" smtClean="0"/>
                        <a:t>HTTP</a:t>
                      </a:r>
                      <a:r>
                        <a:rPr lang="zh-CN" altLang="en-US" sz="1600" dirty="0" smtClean="0"/>
                        <a:t>响应后是否关闭， </a:t>
                      </a:r>
                      <a:r>
                        <a:rPr lang="en-US" altLang="zh-CN" sz="1600" dirty="0" smtClean="0"/>
                        <a:t>keep-alive</a:t>
                      </a:r>
                      <a:r>
                        <a:rPr lang="zh-CN" altLang="en-US" sz="1600" dirty="0" smtClean="0"/>
                        <a:t>或者</a:t>
                      </a:r>
                      <a:r>
                        <a:rPr lang="en-US" altLang="zh-CN" sz="1600" dirty="0" smtClean="0"/>
                        <a:t>close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854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46942" y="285750"/>
            <a:ext cx="332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中为完整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，即包含了主机部分的内容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265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7F"/>
                </a:solidFill>
              </a:rPr>
              <a:t>HTTP/1.1 200 OK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Server: </a:t>
            </a:r>
            <a:r>
              <a:rPr lang="en-US" altLang="zh-CN" dirty="0" err="1">
                <a:solidFill>
                  <a:srgbClr val="00007F"/>
                </a:solidFill>
              </a:rPr>
              <a:t>nginx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Date: Thu, 20 Oct 2016 00:41:27 GMT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Content-Type: text/html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Content-Length: 75643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Last-Modified: Tue, 18 Oct 2016 09:58:11 GMT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7F"/>
                </a:solidFill>
              </a:rPr>
              <a:t>ETag</a:t>
            </a:r>
            <a:r>
              <a:rPr lang="en-US" altLang="zh-CN" dirty="0">
                <a:solidFill>
                  <a:srgbClr val="00007F"/>
                </a:solidFill>
              </a:rPr>
              <a:t>: "5805f233-1277b"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Accept-Ranges: bytes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X-Cache: MISS from 2ndDomainSrv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X-Cache-Lookup: MISS from 2ndDomainSrv:80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Via: 1.1 2ndDomainSrv (squid)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>Connection: keep-alive</a:t>
            </a:r>
            <a:endParaRPr lang="en-US" altLang="zh-CN" dirty="0"/>
          </a:p>
          <a:p>
            <a:r>
              <a:rPr lang="en-US" altLang="zh-CN" dirty="0">
                <a:solidFill>
                  <a:srgbClr val="00007F"/>
                </a:solidFill>
              </a:rPr>
              <a:t/>
            </a:r>
            <a:br>
              <a:rPr lang="en-US" altLang="zh-CN" dirty="0">
                <a:solidFill>
                  <a:srgbClr val="00007F"/>
                </a:solidFill>
              </a:rPr>
            </a:br>
            <a:endParaRPr lang="en-US" altLang="zh-CN" dirty="0">
              <a:solidFill>
                <a:srgbClr val="00007F"/>
              </a:solidFill>
            </a:endParaRPr>
          </a:p>
          <a:p>
            <a:r>
              <a:rPr lang="en-US" altLang="zh-CN" dirty="0">
                <a:solidFill>
                  <a:srgbClr val="00007F"/>
                </a:solidFill>
              </a:rPr>
              <a:t>...&lt;!DOCTYPE HTML&gt;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77375" y="4763713"/>
            <a:ext cx="222885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状态码：</a:t>
            </a:r>
            <a:endParaRPr lang="zh-CN" altLang="en-US" dirty="0"/>
          </a:p>
          <a:p>
            <a:r>
              <a:rPr lang="zh-CN" altLang="en-US" dirty="0"/>
              <a:t>1XX – informational</a:t>
            </a:r>
          </a:p>
          <a:p>
            <a:r>
              <a:rPr lang="zh-CN" altLang="en-US" dirty="0"/>
              <a:t>2XX – success</a:t>
            </a:r>
          </a:p>
          <a:p>
            <a:r>
              <a:rPr lang="zh-CN" altLang="en-US" dirty="0"/>
              <a:t>3XX – redirection</a:t>
            </a:r>
          </a:p>
          <a:p>
            <a:r>
              <a:rPr lang="zh-CN" altLang="en-US" dirty="0"/>
              <a:t>4XX – client error</a:t>
            </a:r>
          </a:p>
          <a:p>
            <a:r>
              <a:rPr lang="zh-CN" altLang="en-US" dirty="0"/>
              <a:t>5XX – server error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934075" y="158375"/>
            <a:ext cx="5772150" cy="14795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200 OK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301 Moved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Permanently   </a:t>
            </a:r>
            <a:r>
              <a:rPr lang="en-US" altLang="zh-CN" b="1" dirty="0" smtClean="0">
                <a:solidFill>
                  <a:srgbClr val="FF0000"/>
                </a:solidFill>
              </a:rPr>
              <a:t>Location</a:t>
            </a:r>
            <a:r>
              <a:rPr lang="zh-CN" altLang="en-US" b="1" dirty="0">
                <a:solidFill>
                  <a:srgbClr val="FF0000"/>
                </a:solidFill>
              </a:rPr>
              <a:t>头部给出新的位置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401 Unauthorized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404 Not Found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505 HTTP Version Not Supported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67736"/>
              </p:ext>
            </p:extLst>
          </p:nvPr>
        </p:nvGraphicFramePr>
        <p:xfrm>
          <a:off x="155575" y="1489831"/>
          <a:ext cx="5702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525006263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161775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服务器的相关信息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响应发送时的时间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Content-Encoding</a:t>
                      </a:r>
                    </a:p>
                    <a:p>
                      <a:r>
                        <a:rPr lang="en-US" altLang="zh-CN" sz="1400" dirty="0" smtClean="0"/>
                        <a:t>Content-Language</a:t>
                      </a:r>
                    </a:p>
                    <a:p>
                      <a:r>
                        <a:rPr lang="en-US" altLang="zh-CN" sz="1400" dirty="0" smtClean="0"/>
                        <a:t>Content-Type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返回的内容的压缩方式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语言和类型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0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Content-Length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响应的消息体部分长度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6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Transfer-Encoding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消息体传输采用的编码方式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6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Last-modified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资源上次修改的时间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Expires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资源过期时间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唯一表示资源内容的</a:t>
                      </a:r>
                      <a:r>
                        <a:rPr lang="en-US" altLang="zh-CN" dirty="0" smtClean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客户方应该发送请求的新</a:t>
                      </a:r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是否关闭连接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0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Set-Cookie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</a:t>
                      </a:r>
                      <a:r>
                        <a:rPr lang="en-US" altLang="zh-CN" dirty="0" smtClean="0"/>
                        <a:t>Cookie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3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 authenticate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支持的认证方式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5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4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56791"/>
            <a:ext cx="97726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采用</a:t>
            </a:r>
            <a:r>
              <a:rPr lang="en-US" altLang="zh-CN" sz="2400" dirty="0"/>
              <a:t>GET</a:t>
            </a:r>
            <a:r>
              <a:rPr lang="zh-CN" altLang="en-US" sz="2400" dirty="0"/>
              <a:t>方法，将通过</a:t>
            </a:r>
            <a:r>
              <a:rPr lang="en-US" altLang="zh-CN" sz="2400" dirty="0"/>
              <a:t>HTTP URL</a:t>
            </a:r>
            <a:r>
              <a:rPr lang="zh-CN" altLang="en-US" sz="2400" dirty="0"/>
              <a:t>来传递</a:t>
            </a:r>
            <a:r>
              <a:rPr lang="en-US" altLang="zh-CN" sz="2400" dirty="0"/>
              <a:t>form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数据作为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最后面的查询字符串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可能超过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的限制，且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会被纪录到访问历史中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http://www.foo.com/myProg.cgi?surname=Mao&amp;firstname=Dilin</a:t>
            </a:r>
          </a:p>
          <a:p>
            <a:r>
              <a:rPr lang="zh-CN" altLang="en-US" sz="2400" dirty="0"/>
              <a:t>采用</a:t>
            </a:r>
            <a:r>
              <a:rPr lang="en-US" altLang="zh-CN" sz="2400" dirty="0"/>
              <a:t>POST</a:t>
            </a:r>
            <a:r>
              <a:rPr lang="zh-CN" altLang="en-US" sz="2400" dirty="0"/>
              <a:t>方法，查询字符串将通过消息体</a:t>
            </a:r>
            <a:r>
              <a:rPr lang="zh-CN" altLang="en-US" sz="2400" dirty="0" smtClean="0"/>
              <a:t>传递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方法后的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为处理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的页面</a:t>
            </a:r>
            <a:endParaRPr lang="en-US" altLang="zh-CN" dirty="0" smtClean="0"/>
          </a:p>
          <a:p>
            <a:pPr lvl="1"/>
            <a:r>
              <a:rPr lang="en-US" altLang="zh-CN" dirty="0"/>
              <a:t>Content-Length: </a:t>
            </a:r>
            <a:r>
              <a:rPr lang="zh-CN" altLang="en-US" dirty="0"/>
              <a:t>给出</a:t>
            </a:r>
            <a:r>
              <a:rPr lang="en-US" altLang="zh-CN" dirty="0"/>
              <a:t>POST</a:t>
            </a:r>
            <a:r>
              <a:rPr lang="zh-CN" altLang="en-US" dirty="0"/>
              <a:t>请求中的消息体长度</a:t>
            </a:r>
            <a:endParaRPr lang="en-US" altLang="zh-CN" dirty="0"/>
          </a:p>
          <a:p>
            <a:pPr lvl="1"/>
            <a:r>
              <a:rPr lang="en-US" altLang="zh-CN" dirty="0"/>
              <a:t>Content-Type: application/x-www-form-</a:t>
            </a:r>
            <a:r>
              <a:rPr lang="en-US" altLang="zh-CN" dirty="0" err="1"/>
              <a:t>urlencoded</a:t>
            </a:r>
            <a:r>
              <a:rPr lang="zh-CN" altLang="en-US" dirty="0"/>
              <a:t>，说明查询字符串采用了</a:t>
            </a:r>
            <a:r>
              <a:rPr lang="en-US" altLang="zh-CN" dirty="0"/>
              <a:t>URL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非</a:t>
            </a:r>
            <a:r>
              <a:rPr lang="en-US" altLang="zh-CN" sz="2400" dirty="0" smtClean="0"/>
              <a:t>7-bitASCII</a:t>
            </a:r>
            <a:r>
              <a:rPr lang="zh-CN" altLang="en-US" sz="2400" dirty="0" smtClean="0"/>
              <a:t>字符以及空格</a:t>
            </a:r>
            <a:r>
              <a:rPr lang="en-US" altLang="zh-CN" sz="2400" dirty="0" smtClean="0"/>
              <a:t>&amp;?=/</a:t>
            </a:r>
            <a:r>
              <a:rPr lang="zh-CN" altLang="en-US" sz="2400" dirty="0" smtClean="0"/>
              <a:t>等元字符等转换为</a:t>
            </a:r>
            <a:r>
              <a:rPr lang="en-US" altLang="zh-CN" sz="2400" dirty="0" smtClean="0"/>
              <a:t>%XX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XX</a:t>
            </a:r>
            <a:r>
              <a:rPr lang="zh-CN" altLang="en-US" sz="2400" dirty="0" smtClean="0"/>
              <a:t>为该字符的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码的十六进制表示</a:t>
            </a:r>
            <a:endParaRPr lang="zh-CN" altLang="en-US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118" y="213360"/>
            <a:ext cx="6644481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&lt;form action="</a:t>
            </a:r>
            <a:r>
              <a:rPr lang="en-US" altLang="zh-CN" dirty="0">
                <a:solidFill>
                  <a:srgbClr val="FF5050"/>
                </a:solidFill>
                <a:ea typeface="宋体" pitchFamily="2" charset="-122"/>
              </a:rPr>
              <a:t>http://www.foo.com/myProg.cgi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" </a:t>
            </a:r>
            <a:r>
              <a:rPr lang="en-US" altLang="zh-CN" u="sng" dirty="0">
                <a:solidFill>
                  <a:srgbClr val="0070C0"/>
                </a:solidFill>
                <a:ea typeface="宋体" pitchFamily="2" charset="-122"/>
              </a:rPr>
              <a:t>method="get"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&gt;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Surname:  &lt;input type="text" </a:t>
            </a:r>
            <a:r>
              <a:rPr lang="en-US" altLang="zh-CN" dirty="0">
                <a:solidFill>
                  <a:srgbClr val="FF5050"/>
                </a:solidFill>
                <a:ea typeface="宋体" pitchFamily="2" charset="-122"/>
              </a:rPr>
              <a:t>name=”surname”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&gt;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err="1">
                <a:solidFill>
                  <a:schemeClr val="accent2"/>
                </a:solidFill>
                <a:ea typeface="宋体" pitchFamily="2" charset="-122"/>
              </a:rPr>
              <a:t>Firstname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:  &lt;input type="text" </a:t>
            </a:r>
            <a:r>
              <a:rPr lang="en-US" altLang="zh-CN" dirty="0">
                <a:solidFill>
                  <a:srgbClr val="FF5050"/>
                </a:solidFill>
                <a:ea typeface="宋体" pitchFamily="2" charset="-122"/>
              </a:rPr>
              <a:t>name=“</a:t>
            </a:r>
            <a:r>
              <a:rPr lang="en-US" altLang="zh-CN" dirty="0" err="1">
                <a:solidFill>
                  <a:srgbClr val="FF5050"/>
                </a:solidFill>
                <a:ea typeface="宋体" pitchFamily="2" charset="-122"/>
              </a:rPr>
              <a:t>firstname</a:t>
            </a:r>
            <a:r>
              <a:rPr lang="en-US" altLang="zh-CN" dirty="0">
                <a:solidFill>
                  <a:srgbClr val="FF5050"/>
                </a:solidFill>
                <a:ea typeface="宋体" pitchFamily="2" charset="-122"/>
              </a:rPr>
              <a:t>”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&gt;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&lt;button type="submit"&gt; Send data &lt;/button&gt;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&lt;/form&gt;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5788" y="1842453"/>
            <a:ext cx="7777162" cy="414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24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消息例子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A36D-B37A-4D83-8528-A0EB221AC040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7528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POST 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myProg.cgi</a:t>
            </a:r>
            <a:r>
              <a:rPr lang="en-US" altLang="zh-CN" sz="1800" dirty="0" smtClean="0">
                <a:solidFill>
                  <a:srgbClr val="FF0000"/>
                </a:solidFill>
              </a:rPr>
              <a:t> HTTP/1.1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User-Agent: Mozilla/5.0 (Windows; U; Windows NT 5.1; </a:t>
            </a:r>
            <a:r>
              <a:rPr lang="en-US" altLang="zh-CN" sz="1800" dirty="0" err="1" smtClean="0"/>
              <a:t>en</a:t>
            </a:r>
            <a:r>
              <a:rPr lang="en-US" altLang="zh-CN" sz="1800" dirty="0" smtClean="0"/>
              <a:t>-US) </a:t>
            </a:r>
            <a:r>
              <a:rPr lang="en-US" altLang="zh-CN" sz="1800" dirty="0" err="1" smtClean="0"/>
              <a:t>AppleWebKit</a:t>
            </a:r>
            <a:r>
              <a:rPr lang="en-US" altLang="zh-CN" sz="1800" dirty="0" smtClean="0"/>
              <a:t>/525.19 (KHTML, like Gecko) Chrome/1.0.154.43 Safari/525.19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Cache-Control: max-age=0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Content-Type: application/x-www-form-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urlencoded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Accept: text/</a:t>
            </a:r>
            <a:r>
              <a:rPr lang="en-US" altLang="zh-CN" sz="1800" dirty="0" err="1" smtClean="0"/>
              <a:t>xml,application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xml,application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xhtml+xml,text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html;q</a:t>
            </a:r>
            <a:r>
              <a:rPr lang="en-US" altLang="zh-CN" sz="1800" dirty="0" smtClean="0"/>
              <a:t>=0.9,text/</a:t>
            </a:r>
            <a:r>
              <a:rPr lang="en-US" altLang="zh-CN" sz="1800" dirty="0" err="1" smtClean="0"/>
              <a:t>plain;q</a:t>
            </a:r>
            <a:r>
              <a:rPr lang="en-US" altLang="zh-CN" sz="1800" dirty="0" smtClean="0"/>
              <a:t>=0.8,image/</a:t>
            </a:r>
            <a:r>
              <a:rPr lang="en-US" altLang="zh-CN" sz="1800" dirty="0" err="1" smtClean="0"/>
              <a:t>png</a:t>
            </a:r>
            <a:r>
              <a:rPr lang="en-US" altLang="zh-CN" sz="1800" dirty="0" smtClean="0"/>
              <a:t>,*/*;q=0.5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Accept-Encoding: gzip,deflate,bzip2,sdch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Accept-Language: </a:t>
            </a:r>
            <a:r>
              <a:rPr lang="en-US" altLang="zh-CN" sz="1800" dirty="0" err="1" smtClean="0"/>
              <a:t>en-US,en</a:t>
            </a:r>
            <a:endParaRPr lang="en-US" altLang="zh-CN" sz="1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Accept-Charset: ISO-8859-1,*,utf-8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Host: www.foo.com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Content-Length: 27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Connection: Keep-Alive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smtClean="0"/>
              <a:t>surname=</a:t>
            </a:r>
            <a:r>
              <a:rPr lang="en-US" altLang="zh-CN" sz="1800" dirty="0" err="1" smtClean="0"/>
              <a:t>Mao&amp;firstname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Dilin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86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HTTP:</a:t>
            </a:r>
            <a:r>
              <a:rPr lang="zh-CN" altLang="en-US" dirty="0" smtClean="0"/>
              <a:t>块编码</a:t>
            </a:r>
            <a:r>
              <a:rPr lang="en-US" altLang="zh-CN" dirty="0" smtClean="0"/>
              <a:t>(chunked encoding)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690688"/>
            <a:ext cx="5619750" cy="4727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客户方发送请求后如何知道返回的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的结束？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服务方关闭了</a:t>
            </a:r>
            <a:r>
              <a:rPr lang="en-US" altLang="zh-CN" dirty="0" smtClean="0"/>
              <a:t>TCP</a:t>
            </a:r>
            <a:r>
              <a:rPr lang="zh-CN" altLang="en-US" dirty="0"/>
              <a:t>连接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服务方响应中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给出了对象的长度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服务</a:t>
            </a:r>
            <a:r>
              <a:rPr lang="zh-CN" altLang="en-US" dirty="0" smtClean="0"/>
              <a:t>方响应</a:t>
            </a:r>
            <a:r>
              <a:rPr lang="en-US" altLang="zh-CN" dirty="0" smtClean="0"/>
              <a:t>Transfer-Encoding: chunked</a:t>
            </a:r>
            <a:r>
              <a:rPr lang="zh-CN" altLang="en-US" dirty="0" smtClean="0"/>
              <a:t>指出采用块编码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sz="2400" dirty="0" smtClean="0"/>
              <a:t>对象被分隔成多个块，分多次传输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一次一块</a:t>
            </a:r>
            <a:endParaRPr lang="en-US" altLang="zh-CN" sz="2400" dirty="0" smtClean="0"/>
          </a:p>
          <a:p>
            <a:pPr lvl="2">
              <a:lnSpc>
                <a:spcPct val="110000"/>
              </a:lnSpc>
            </a:pPr>
            <a:r>
              <a:rPr lang="zh-CN" altLang="en-US" sz="2400" dirty="0" smtClean="0"/>
              <a:t>每个</a:t>
            </a:r>
            <a:r>
              <a:rPr lang="en-US" altLang="zh-CN" sz="2400" dirty="0" smtClean="0"/>
              <a:t>chunk</a:t>
            </a:r>
            <a:r>
              <a:rPr lang="zh-CN" altLang="en-US" sz="2400" dirty="0" smtClean="0"/>
              <a:t>的最开始包含一个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进制表示的</a:t>
            </a:r>
            <a:r>
              <a:rPr lang="en-US" altLang="zh-CN" sz="2400" dirty="0" smtClean="0"/>
              <a:t>chunk</a:t>
            </a: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 lvl="2">
              <a:lnSpc>
                <a:spcPct val="110000"/>
              </a:lnSpc>
            </a:pPr>
            <a:r>
              <a:rPr lang="zh-CN" altLang="en-US" sz="2400" dirty="0" smtClean="0"/>
              <a:t>长度为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chunk</a:t>
            </a:r>
            <a:r>
              <a:rPr lang="zh-CN" altLang="en-US" sz="2400" dirty="0" smtClean="0"/>
              <a:t>表示所有的块都已发送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6362700" y="123832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HTTP/1.1 </a:t>
            </a:r>
            <a:r>
              <a:rPr lang="zh-CN" altLang="en-US" u="sng" dirty="0">
                <a:solidFill>
                  <a:srgbClr val="0070C0"/>
                </a:solidFill>
              </a:rPr>
              <a:t>302 Moved Temporarily</a:t>
            </a:r>
          </a:p>
          <a:p>
            <a:r>
              <a:rPr lang="zh-CN" altLang="en-US" dirty="0"/>
              <a:t>Server: nginx</a:t>
            </a:r>
          </a:p>
          <a:p>
            <a:r>
              <a:rPr lang="zh-CN" altLang="en-US" dirty="0"/>
              <a:t>Date: Thu, 20 Oct 2016 00:41:27 GMT</a:t>
            </a:r>
          </a:p>
          <a:p>
            <a:r>
              <a:rPr lang="zh-CN" altLang="en-US" dirty="0"/>
              <a:t>Content-Type: text/html; charset=UTF-8</a:t>
            </a:r>
          </a:p>
          <a:p>
            <a:r>
              <a:rPr lang="zh-CN" altLang="en-US" u="sng" dirty="0">
                <a:solidFill>
                  <a:srgbClr val="0070C0"/>
                </a:solidFill>
              </a:rPr>
              <a:t>Location: 2016/index.html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Transfer</a:t>
            </a:r>
            <a:r>
              <a:rPr lang="zh-CN" altLang="en-US" dirty="0">
                <a:solidFill>
                  <a:srgbClr val="FF0000"/>
                </a:solidFill>
              </a:rPr>
              <a:t>-Encoding: chunked</a:t>
            </a:r>
          </a:p>
          <a:p>
            <a:r>
              <a:rPr lang="zh-CN" altLang="en-US" dirty="0" smtClean="0"/>
              <a:t>Connection</a:t>
            </a:r>
            <a:r>
              <a:rPr lang="zh-CN" altLang="en-US" dirty="0"/>
              <a:t>: keep-alive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A1</a:t>
            </a:r>
          </a:p>
          <a:p>
            <a:r>
              <a:rPr lang="zh-CN" altLang="en-US" dirty="0"/>
              <a:t>	</a:t>
            </a:r>
          </a:p>
          <a:p>
            <a:endParaRPr lang="zh-CN" altLang="en-US" dirty="0"/>
          </a:p>
          <a:p>
            <a:r>
              <a:rPr lang="zh-CN" altLang="en-US" dirty="0"/>
              <a:t>&lt;!--[if lt ie 9]&gt;</a:t>
            </a:r>
          </a:p>
          <a:p>
            <a:r>
              <a:rPr lang="zh-CN" altLang="en-US" dirty="0"/>
              <a:t>  &lt;script language="JavaScript" type="text/javascript"&gt;</a:t>
            </a:r>
          </a:p>
          <a:p>
            <a:r>
              <a:rPr lang="zh-CN" altLang="en-US" dirty="0"/>
              <a:t>           window.location.href="index.html"; </a:t>
            </a:r>
          </a:p>
          <a:p>
            <a:r>
              <a:rPr lang="zh-CN" altLang="en-US" dirty="0"/>
              <a:t>  &lt;/script&gt;</a:t>
            </a:r>
          </a:p>
          <a:p>
            <a:r>
              <a:rPr lang="zh-CN" altLang="en-US" dirty="0"/>
              <a:t>&lt;![endif]--&gt;</a:t>
            </a:r>
          </a:p>
          <a:p>
            <a:r>
              <a:rPr lang="zh-CN" altLang="en-US" dirty="0"/>
              <a:t>	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82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822" y="1657351"/>
            <a:ext cx="4105954" cy="4495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Gill Sans MT" charset="0"/>
              </a:rPr>
              <a:t>许多</a:t>
            </a:r>
            <a:r>
              <a:rPr lang="en-US" altLang="zh-CN" sz="2000" dirty="0" smtClean="0">
                <a:latin typeface="Gill Sans MT" charset="0"/>
              </a:rPr>
              <a:t>Web</a:t>
            </a:r>
            <a:r>
              <a:rPr lang="zh-CN" altLang="en-US" sz="2000" dirty="0" smtClean="0">
                <a:latin typeface="Gill Sans MT" charset="0"/>
              </a:rPr>
              <a:t>站点采用</a:t>
            </a:r>
            <a:r>
              <a:rPr lang="en-US" altLang="zh-CN" sz="2000" dirty="0" smtClean="0">
                <a:latin typeface="Gill Sans MT" charset="0"/>
              </a:rPr>
              <a:t>Cookie</a:t>
            </a:r>
            <a:r>
              <a:rPr lang="zh-CN" altLang="en-US" sz="2000" dirty="0" smtClean="0">
                <a:latin typeface="Gill Sans MT" charset="0"/>
              </a:rPr>
              <a:t>来维护客户的状态信息</a:t>
            </a:r>
            <a:endParaRPr lang="en-US" altLang="zh-CN" sz="2000" dirty="0" smtClean="0">
              <a:latin typeface="Gill Sans MT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Gill Sans MT" charset="0"/>
              </a:rPr>
              <a:t>HTTP</a:t>
            </a:r>
            <a:r>
              <a:rPr lang="zh-CN" altLang="en-US" sz="2000" dirty="0" smtClean="0">
                <a:latin typeface="Gill Sans MT" charset="0"/>
              </a:rPr>
              <a:t>提供了传递</a:t>
            </a:r>
            <a:r>
              <a:rPr lang="en-US" altLang="zh-CN" sz="2000" dirty="0" smtClean="0">
                <a:latin typeface="Gill Sans MT" charset="0"/>
              </a:rPr>
              <a:t>Cookie</a:t>
            </a:r>
            <a:r>
              <a:rPr lang="zh-CN" altLang="en-US" sz="2000" dirty="0" smtClean="0">
                <a:latin typeface="Gill Sans MT" charset="0"/>
              </a:rPr>
              <a:t>的机制： </a:t>
            </a:r>
            <a:r>
              <a:rPr lang="en-US" altLang="zh-CN" sz="2000" dirty="0" smtClean="0">
                <a:latin typeface="Gill Sans MT" charset="0"/>
              </a:rPr>
              <a:t>HTTP</a:t>
            </a:r>
            <a:r>
              <a:rPr lang="zh-CN" altLang="en-US" sz="2000" dirty="0" smtClean="0">
                <a:latin typeface="Gill Sans MT" charset="0"/>
              </a:rPr>
              <a:t>请求的</a:t>
            </a:r>
            <a:r>
              <a:rPr lang="en-US" altLang="zh-CN" sz="2000" dirty="0" smtClean="0">
                <a:latin typeface="Gill Sans MT" charset="0"/>
              </a:rPr>
              <a:t>Cookie</a:t>
            </a:r>
            <a:r>
              <a:rPr lang="zh-CN" altLang="en-US" sz="2000" dirty="0" smtClean="0">
                <a:latin typeface="Gill Sans MT" charset="0"/>
              </a:rPr>
              <a:t>头部和</a:t>
            </a:r>
            <a:r>
              <a:rPr lang="en-US" altLang="zh-CN" sz="2000" dirty="0" smtClean="0">
                <a:latin typeface="Gill Sans MT" charset="0"/>
              </a:rPr>
              <a:t>HTTP</a:t>
            </a:r>
            <a:r>
              <a:rPr lang="zh-CN" altLang="en-US" sz="2000" dirty="0" smtClean="0">
                <a:latin typeface="Gill Sans MT" charset="0"/>
              </a:rPr>
              <a:t>响应的</a:t>
            </a:r>
            <a:r>
              <a:rPr lang="en-US" altLang="zh-CN" sz="2000" dirty="0" smtClean="0">
                <a:latin typeface="Gill Sans MT" charset="0"/>
              </a:rPr>
              <a:t> Set-Cookie</a:t>
            </a:r>
            <a:r>
              <a:rPr lang="zh-CN" altLang="en-US" sz="2000" dirty="0" smtClean="0">
                <a:latin typeface="Gill Sans MT" charset="0"/>
              </a:rPr>
              <a:t>头部</a:t>
            </a:r>
            <a:endParaRPr lang="en-US" altLang="zh-CN" sz="2000" dirty="0" smtClean="0">
              <a:latin typeface="Gill Sans MT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Gill Sans MT" charset="0"/>
              </a:rPr>
              <a:t>浏览器保存</a:t>
            </a:r>
            <a:r>
              <a:rPr lang="en-US" altLang="zh-CN" sz="2000" dirty="0" smtClean="0">
                <a:latin typeface="Gill Sans MT" charset="0"/>
              </a:rPr>
              <a:t>cookie</a:t>
            </a:r>
          </a:p>
          <a:p>
            <a:pPr lvl="2">
              <a:lnSpc>
                <a:spcPct val="100000"/>
              </a:lnSpc>
            </a:pPr>
            <a:r>
              <a:rPr lang="en-US" altLang="zh-CN" sz="1600" dirty="0" smtClean="0">
                <a:latin typeface="Gill Sans MT" charset="0"/>
              </a:rPr>
              <a:t>Firefox</a:t>
            </a:r>
            <a:r>
              <a:rPr lang="en-US" altLang="zh-CN" sz="1600" dirty="0" smtClean="0">
                <a:latin typeface="Gill Sans MT" charset="0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latin typeface="Gill Sans MT" charset="0"/>
                <a:sym typeface="Wingdings" panose="05000000000000000000" pitchFamily="2" charset="2"/>
              </a:rPr>
              <a:t>设置</a:t>
            </a:r>
            <a:r>
              <a:rPr lang="en-US" altLang="zh-CN" sz="1600" dirty="0" smtClean="0">
                <a:latin typeface="Gill Sans MT" charset="0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latin typeface="Gill Sans MT" charset="0"/>
                <a:sym typeface="Wingdings" panose="05000000000000000000" pitchFamily="2" charset="2"/>
              </a:rPr>
              <a:t>隐私</a:t>
            </a:r>
            <a:r>
              <a:rPr lang="en-US" altLang="zh-CN" sz="1600" dirty="0" smtClean="0">
                <a:latin typeface="Gill Sans MT" charset="0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latin typeface="Gill Sans MT" charset="0"/>
                <a:sym typeface="Wingdings" panose="05000000000000000000" pitchFamily="2" charset="2"/>
              </a:rPr>
              <a:t>历史纪录</a:t>
            </a:r>
            <a:r>
              <a:rPr lang="en-US" altLang="zh-CN" sz="1600" dirty="0" smtClean="0">
                <a:latin typeface="Gill Sans MT" charset="0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latin typeface="Gill Sans MT" charset="0"/>
                <a:sym typeface="Wingdings" panose="05000000000000000000" pitchFamily="2" charset="2"/>
              </a:rPr>
              <a:t>自定义</a:t>
            </a:r>
            <a:r>
              <a:rPr lang="en-US" altLang="zh-CN" sz="1600" dirty="0" smtClean="0">
                <a:latin typeface="Gill Sans MT" charset="0"/>
                <a:sym typeface="Wingdings" panose="05000000000000000000" pitchFamily="2" charset="2"/>
              </a:rPr>
              <a:t>Cookie</a:t>
            </a:r>
            <a:r>
              <a:rPr lang="zh-CN" altLang="en-US" sz="1600" dirty="0" smtClean="0">
                <a:latin typeface="Gill Sans MT" charset="0"/>
                <a:sym typeface="Wingdings" panose="05000000000000000000" pitchFamily="2" charset="2"/>
              </a:rPr>
              <a:t>设置</a:t>
            </a:r>
            <a:endParaRPr lang="en-US" altLang="ja-JP" sz="1600" dirty="0">
              <a:latin typeface="Gill Sans MT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Gill Sans MT" charset="0"/>
              </a:rPr>
              <a:t>Web</a:t>
            </a:r>
            <a:r>
              <a:rPr lang="zh-CN" altLang="en-US" sz="2000" dirty="0" smtClean="0">
                <a:latin typeface="Gill Sans MT" charset="0"/>
              </a:rPr>
              <a:t>站点</a:t>
            </a:r>
            <a:r>
              <a:rPr lang="zh-CN" altLang="en-US" sz="2000" dirty="0">
                <a:latin typeface="Gill Sans MT" charset="0"/>
              </a:rPr>
              <a:t>的</a:t>
            </a:r>
            <a:r>
              <a:rPr lang="zh-CN" altLang="en-US" sz="2000" dirty="0" smtClean="0">
                <a:latin typeface="Gill Sans MT" charset="0"/>
              </a:rPr>
              <a:t>后台服务器生成和处理</a:t>
            </a:r>
            <a:r>
              <a:rPr lang="en-US" altLang="zh-CN" sz="2000" dirty="0" smtClean="0">
                <a:latin typeface="Gill Sans MT" charset="0"/>
              </a:rPr>
              <a:t>Cookie</a:t>
            </a:r>
            <a:endParaRPr lang="en-US" altLang="zh-CN" sz="2000" dirty="0">
              <a:latin typeface="Gill Sans MT" charset="0"/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24364" y="827089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45613" y="873126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5572126" y="3827463"/>
            <a:ext cx="3305175" cy="381000"/>
            <a:chOff x="1386" y="2663"/>
            <a:chExt cx="2082" cy="24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08"/>
              <a:chOff x="3268" y="2846"/>
              <a:chExt cx="1743" cy="208"/>
            </a:xfrm>
          </p:grpSpPr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HTTP</a:t>
                </a:r>
                <a:r>
                  <a:rPr lang="zh-CN" altLang="en-US" sz="1800" dirty="0"/>
                  <a:t>响应</a:t>
                </a:r>
                <a:endParaRPr lang="en-US" altLang="zh-CN" sz="1800" dirty="0"/>
              </a:p>
            </p:txBody>
          </p:sp>
        </p:grp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581651" y="5745171"/>
            <a:ext cx="3305175" cy="381000"/>
            <a:chOff x="1392" y="3605"/>
            <a:chExt cx="2082" cy="240"/>
          </a:xfrm>
        </p:grpSpPr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08"/>
              <a:chOff x="3268" y="2846"/>
              <a:chExt cx="1743" cy="208"/>
            </a:xfrm>
          </p:grpSpPr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HTTP</a:t>
                </a:r>
                <a:r>
                  <a:rPr lang="zh-CN" altLang="en-US" sz="1800" dirty="0"/>
                  <a:t>响应</a:t>
                </a:r>
                <a:endParaRPr lang="en-US" altLang="zh-CN" sz="1800" dirty="0"/>
              </a:p>
            </p:txBody>
          </p:sp>
        </p:grpSp>
      </p:grp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4352926" y="205422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cookie</a:t>
            </a:r>
            <a:r>
              <a:rPr lang="zh-CN" altLang="en-US" sz="1600" dirty="0" smtClean="0"/>
              <a:t>文件</a:t>
            </a:r>
            <a:endParaRPr lang="en-US" altLang="zh-CN" sz="1600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4377571" y="441351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一天之后</a:t>
            </a:r>
            <a:endParaRPr lang="en-US" altLang="zh-CN" sz="1800" dirty="0"/>
          </a:p>
        </p:txBody>
      </p:sp>
      <p:grpSp>
        <p:nvGrpSpPr>
          <p:cNvPr id="19" name="Group 89"/>
          <p:cNvGrpSpPr>
            <a:grpSpLocks/>
          </p:cNvGrpSpPr>
          <p:nvPr/>
        </p:nvGrpSpPr>
        <p:grpSpPr bwMode="auto">
          <a:xfrm>
            <a:off x="5581650" y="3189288"/>
            <a:ext cx="5638800" cy="758825"/>
            <a:chOff x="1392" y="2261"/>
            <a:chExt cx="3552" cy="478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HTTP</a:t>
              </a:r>
              <a:r>
                <a:rPr lang="zh-CN" altLang="en-US" sz="1800" dirty="0"/>
                <a:t>请求</a:t>
              </a:r>
              <a:endParaRPr lang="en-US" altLang="zh-CN" sz="1800" dirty="0"/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 smtClean="0"/>
                <a:t>cookie</a:t>
              </a:r>
              <a:r>
                <a:rPr lang="en-US" altLang="zh-CN" b="1" dirty="0"/>
                <a:t>: 1678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3443" y="2332"/>
              <a:ext cx="82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rgbClr val="000099"/>
                  </a:solidFill>
                </a:rPr>
                <a:t>根据</a:t>
              </a:r>
              <a:r>
                <a:rPr lang="en-US" altLang="zh-CN" sz="1800" dirty="0" smtClean="0">
                  <a:solidFill>
                    <a:srgbClr val="000099"/>
                  </a:solidFill>
                </a:rPr>
                <a:t>cookie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rgbClr val="000099"/>
                  </a:solidFill>
                </a:rPr>
                <a:t>执行动作</a:t>
              </a:r>
              <a:endParaRPr lang="en-US" altLang="zh-CN" sz="1800" dirty="0">
                <a:solidFill>
                  <a:srgbClr val="000099"/>
                </a:solidFill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83"/>
            <p:cNvGrpSpPr>
              <a:grpSpLocks/>
            </p:cNvGrpSpPr>
            <p:nvPr/>
          </p:nvGrpSpPr>
          <p:grpSpPr bwMode="auto">
            <a:xfrm>
              <a:off x="4306" y="2363"/>
              <a:ext cx="487" cy="233"/>
              <a:chOff x="4306" y="2273"/>
              <a:chExt cx="487" cy="233"/>
            </a:xfrm>
          </p:grpSpPr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4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 smtClean="0"/>
                  <a:t>访问</a:t>
                </a:r>
                <a:endParaRPr lang="en-US" altLang="zh-CN" sz="1800" dirty="0"/>
              </a:p>
            </p:txBody>
          </p:sp>
        </p:grp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4308475" y="1522413"/>
            <a:ext cx="1068388" cy="565150"/>
            <a:chOff x="476" y="1047"/>
            <a:chExt cx="906" cy="486"/>
          </a:xfrm>
        </p:grpSpPr>
        <p:sp>
          <p:nvSpPr>
            <p:cNvPr id="28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8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ebay 8734</a:t>
              </a:r>
            </a:p>
          </p:txBody>
        </p:sp>
      </p:grp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5572126" y="1706564"/>
            <a:ext cx="5851525" cy="1296987"/>
            <a:chOff x="1386" y="1327"/>
            <a:chExt cx="3686" cy="817"/>
          </a:xfrm>
        </p:grpSpPr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/>
                <a:t>HTTP</a:t>
              </a:r>
              <a:r>
                <a:rPr lang="zh-CN" altLang="en-US" sz="1800" dirty="0" smtClean="0"/>
                <a:t>请求</a:t>
              </a:r>
              <a:endParaRPr lang="en-US" altLang="zh-CN" sz="1800" dirty="0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508" y="1378"/>
              <a:ext cx="102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99"/>
                  </a:solidFill>
                </a:rPr>
                <a:t>Amazon </a:t>
              </a:r>
              <a:r>
                <a:rPr lang="zh-CN" altLang="en-US" sz="1800" dirty="0" smtClean="0">
                  <a:solidFill>
                    <a:srgbClr val="000099"/>
                  </a:solidFill>
                </a:rPr>
                <a:t>生成</a:t>
              </a:r>
              <a:endParaRPr lang="en-US" altLang="zh-CN" sz="1800" dirty="0" smtClean="0">
                <a:solidFill>
                  <a:srgbClr val="000099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rgbClr val="000099"/>
                  </a:solidFill>
                </a:rPr>
                <a:t>新的状态</a:t>
              </a:r>
              <a:r>
                <a:rPr lang="en-US" altLang="zh-CN" sz="1800" dirty="0" smtClean="0">
                  <a:solidFill>
                    <a:srgbClr val="000099"/>
                  </a:solidFill>
                </a:rPr>
                <a:t>1678</a:t>
              </a:r>
              <a:endParaRPr lang="en-US" altLang="zh-CN" sz="1800" dirty="0">
                <a:solidFill>
                  <a:srgbClr val="000099"/>
                </a:solidFill>
              </a:endParaRPr>
            </a:p>
          </p:txBody>
        </p:sp>
        <p:grpSp>
          <p:nvGrpSpPr>
            <p:cNvPr id="34" name="Group 82"/>
            <p:cNvGrpSpPr>
              <a:grpSpLocks/>
            </p:cNvGrpSpPr>
            <p:nvPr/>
          </p:nvGrpSpPr>
          <p:grpSpPr bwMode="auto">
            <a:xfrm>
              <a:off x="4337" y="1730"/>
              <a:ext cx="735" cy="414"/>
              <a:chOff x="4337" y="1640"/>
              <a:chExt cx="735" cy="414"/>
            </a:xfrm>
          </p:grpSpPr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7" name="Text Box 41"/>
              <p:cNvSpPr txBox="1">
                <a:spLocks noChangeArrowheads="1"/>
              </p:cNvSpPr>
              <p:nvPr/>
            </p:nvSpPr>
            <p:spPr bwMode="auto">
              <a:xfrm>
                <a:off x="4337" y="1822"/>
                <a:ext cx="735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 smtClean="0"/>
                  <a:t>存储状态</a:t>
                </a:r>
                <a:endParaRPr lang="en-US" altLang="zh-CN" sz="1800" dirty="0"/>
              </a:p>
            </p:txBody>
          </p:sp>
        </p:grpSp>
      </p:grpSp>
      <p:grpSp>
        <p:nvGrpSpPr>
          <p:cNvPr id="38" name="Group 88"/>
          <p:cNvGrpSpPr>
            <a:grpSpLocks/>
          </p:cNvGrpSpPr>
          <p:nvPr/>
        </p:nvGrpSpPr>
        <p:grpSpPr bwMode="auto">
          <a:xfrm>
            <a:off x="4291013" y="2276475"/>
            <a:ext cx="4392612" cy="877888"/>
            <a:chOff x="459" y="1637"/>
            <a:chExt cx="3027" cy="709"/>
          </a:xfrm>
        </p:grpSpPr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/>
                <a:t>HTTP</a:t>
              </a:r>
              <a:r>
                <a:rPr lang="zh-CN" altLang="en-US" sz="1800" dirty="0" smtClean="0"/>
                <a:t>响应</a:t>
              </a:r>
              <a:endParaRPr lang="en-US" altLang="zh-CN" sz="1800" dirty="0"/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/>
                <a:t>set-cookie: 1678</a:t>
              </a:r>
              <a:r>
                <a:rPr lang="en-US" altLang="zh-CN" b="1" dirty="0">
                  <a:latin typeface="Courier New" panose="02070309020205020404" pitchFamily="49" charset="0"/>
                </a:rPr>
                <a:t> </a:t>
              </a:r>
            </a:p>
          </p:txBody>
        </p:sp>
        <p:grpSp>
          <p:nvGrpSpPr>
            <p:cNvPr id="41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42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</a:rPr>
                  <a:t>amazon 1678</a:t>
                </a:r>
              </a:p>
            </p:txBody>
          </p:sp>
        </p:grpSp>
      </p:grp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5553076" y="4203701"/>
            <a:ext cx="5705475" cy="1631950"/>
            <a:chOff x="1374" y="2641"/>
            <a:chExt cx="3594" cy="1028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HTTP</a:t>
              </a:r>
              <a:r>
                <a:rPr lang="zh-CN" altLang="en-US" sz="1800" dirty="0"/>
                <a:t>请求</a:t>
              </a:r>
              <a:endParaRPr lang="en-US" altLang="zh-CN" sz="1800" dirty="0"/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 smtClean="0"/>
                <a:t>cookie</a:t>
              </a:r>
              <a:r>
                <a:rPr lang="en-US" altLang="zh-CN" b="1" dirty="0"/>
                <a:t>: 1678</a:t>
              </a:r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3468" y="3262"/>
              <a:ext cx="82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99"/>
                  </a:solidFill>
                </a:rPr>
                <a:t>根据</a:t>
              </a:r>
              <a:r>
                <a:rPr lang="en-US" altLang="zh-CN" sz="1800" dirty="0">
                  <a:solidFill>
                    <a:srgbClr val="000099"/>
                  </a:solidFill>
                </a:rPr>
                <a:t>cookie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99"/>
                  </a:solidFill>
                </a:rPr>
                <a:t>执行动作</a:t>
              </a:r>
              <a:endParaRPr lang="en-US" altLang="zh-CN" sz="1800" dirty="0">
                <a:solidFill>
                  <a:srgbClr val="000099"/>
                </a:solidFill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407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/>
                <a:t>访问</a:t>
              </a:r>
              <a:endParaRPr lang="en-US" altLang="zh-CN" sz="1800" dirty="0"/>
            </a:p>
          </p:txBody>
        </p:sp>
      </p:grpSp>
      <p:grpSp>
        <p:nvGrpSpPr>
          <p:cNvPr id="50" name="Group 77"/>
          <p:cNvGrpSpPr>
            <a:grpSpLocks/>
          </p:cNvGrpSpPr>
          <p:nvPr/>
        </p:nvGrpSpPr>
        <p:grpSpPr bwMode="auto">
          <a:xfrm>
            <a:off x="4237038" y="4951414"/>
            <a:ext cx="1389062" cy="636587"/>
            <a:chOff x="684" y="1746"/>
            <a:chExt cx="1004" cy="488"/>
          </a:xfrm>
        </p:grpSpPr>
        <p:sp>
          <p:nvSpPr>
            <p:cNvPr id="5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amazon 1678</a:t>
              </a:r>
            </a:p>
          </p:txBody>
        </p:sp>
      </p:grp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11214100" y="2292350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CC0000"/>
                </a:solidFill>
              </a:rPr>
              <a:t>后台</a:t>
            </a:r>
            <a:endParaRPr lang="en-US" altLang="zh-CN" sz="1800" dirty="0" smtClean="0">
              <a:solidFill>
                <a:srgbClr val="CC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CC0000"/>
                </a:solidFill>
              </a:rPr>
              <a:t>数据库</a:t>
            </a:r>
            <a:endParaRPr lang="en-US" altLang="zh-CN" sz="1800" dirty="0">
              <a:solidFill>
                <a:srgbClr val="CC0000"/>
              </a:solidFill>
            </a:endParaRPr>
          </a:p>
        </p:txBody>
      </p:sp>
      <p:sp>
        <p:nvSpPr>
          <p:cNvPr id="54" name="AutoShape 327"/>
          <p:cNvSpPr>
            <a:spLocks noChangeArrowheads="1"/>
          </p:cNvSpPr>
          <p:nvPr/>
        </p:nvSpPr>
        <p:spPr bwMode="auto">
          <a:xfrm>
            <a:off x="11483975" y="291306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5" name="Group 63"/>
          <p:cNvGrpSpPr>
            <a:grpSpLocks/>
          </p:cNvGrpSpPr>
          <p:nvPr/>
        </p:nvGrpSpPr>
        <p:grpSpPr bwMode="auto">
          <a:xfrm>
            <a:off x="8847138" y="719139"/>
            <a:ext cx="411162" cy="771525"/>
            <a:chOff x="4140" y="429"/>
            <a:chExt cx="1425" cy="2396"/>
          </a:xfrm>
        </p:grpSpPr>
        <p:sp>
          <p:nvSpPr>
            <p:cNvPr id="56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61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87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63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4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66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83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67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81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69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0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3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5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6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7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5178425" y="717550"/>
            <a:ext cx="687388" cy="731838"/>
            <a:chOff x="-44" y="1473"/>
            <a:chExt cx="981" cy="1105"/>
          </a:xfrm>
        </p:grpSpPr>
        <p:pic>
          <p:nvPicPr>
            <p:cNvPr id="8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4884929" y="195186"/>
            <a:ext cx="681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格式一般为"</a:t>
            </a:r>
            <a:r>
              <a:rPr lang="zh-CN" altLang="en-US" dirty="0"/>
              <a:t>NAME1=VALUE1; NAME2=VALUE2"</a:t>
            </a:r>
          </a:p>
        </p:txBody>
      </p:sp>
    </p:spTree>
    <p:extLst>
      <p:ext uri="{BB962C8B-B14F-4D97-AF65-F5344CB8AC3E}">
        <p14:creationId xmlns:p14="http://schemas.microsoft.com/office/powerpoint/2010/main" val="404650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6227763" cy="4765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浏览器一般会缓存最近</a:t>
            </a:r>
            <a:r>
              <a:rPr lang="en-US" altLang="zh-CN" dirty="0" smtClean="0"/>
              <a:t>GET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响应中包含：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Cache-Control</a:t>
            </a:r>
            <a:r>
              <a:rPr lang="en-US" altLang="zh-CN" dirty="0"/>
              <a:t>: </a:t>
            </a:r>
            <a:r>
              <a:rPr lang="zh-CN" altLang="en-US" dirty="0" smtClean="0"/>
              <a:t>可以缓存的时间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Expires: </a:t>
            </a:r>
            <a:r>
              <a:rPr lang="zh-CN" altLang="en-US" dirty="0" smtClean="0"/>
              <a:t>什么时候过期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Last-Modified</a:t>
            </a:r>
            <a:r>
              <a:rPr lang="en-US" altLang="zh-CN" dirty="0"/>
              <a:t>: </a:t>
            </a:r>
            <a:r>
              <a:rPr lang="zh-CN" altLang="en-US" dirty="0" smtClean="0"/>
              <a:t>上次修改的时间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Etag</a:t>
            </a:r>
            <a:r>
              <a:rPr lang="en-US" altLang="zh-CN" dirty="0"/>
              <a:t>: </a:t>
            </a:r>
            <a:r>
              <a:rPr lang="zh-CN" altLang="en-US" dirty="0" smtClean="0"/>
              <a:t>资源唯一的散列值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如果缓存中有且没有过期，可以发送条件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检查是否资源有更新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If-Modified-Since: </a:t>
            </a:r>
            <a:r>
              <a:rPr lang="zh-CN" altLang="en-US" dirty="0" smtClean="0"/>
              <a:t>在此之后修改过时返回新的资源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If-None-Match</a:t>
            </a:r>
            <a:r>
              <a:rPr lang="zh-CN" altLang="en-US" dirty="0" smtClean="0"/>
              <a:t>：散列值改变时返回新资源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35850" y="22288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742238" y="21129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HTTP request </a:t>
            </a:r>
            <a:r>
              <a:rPr lang="en-US" altLang="zh-CN" sz="1800" dirty="0" err="1"/>
              <a:t>msg</a:t>
            </a:r>
            <a:endParaRPr lang="en-US" altLang="zh-CN" sz="18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If-modified-since: &lt;date&gt;</a:t>
            </a:r>
            <a:endParaRPr lang="en-US" altLang="zh-CN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7454900" y="29749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723188" y="2968625"/>
            <a:ext cx="2643187" cy="865188"/>
            <a:chOff x="2698" y="2036"/>
            <a:chExt cx="1665" cy="545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 smtClean="0"/>
                <a:t>HTTP/1.1 </a:t>
              </a:r>
              <a:endParaRPr lang="en-US" altLang="zh-CN" sz="1600" b="1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304 Not Modified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10396601" y="2605643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000099"/>
                </a:solidFill>
              </a:rPr>
              <a:t>资源没有更新时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7192963" y="41941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7502525" y="47926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7747000" y="46767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/>
              <a:t>If-modified-since: &lt;date&gt;</a:t>
            </a:r>
            <a:endParaRPr lang="en-US" altLang="zh-CN" b="1"/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 flipH="1">
            <a:off x="7521575" y="5572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7766050" y="55165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smtClean="0"/>
              <a:t>HTTP/1.1 </a:t>
            </a:r>
            <a:r>
              <a:rPr lang="en-US" altLang="zh-CN" sz="1600" b="1" dirty="0"/>
              <a:t>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&lt;data&gt;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0741025" y="518822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000099"/>
                </a:solidFill>
              </a:rPr>
              <a:t>资源更新时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0398125" y="11715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9988550" y="1092200"/>
            <a:ext cx="422275" cy="685800"/>
            <a:chOff x="4140" y="429"/>
            <a:chExt cx="1425" cy="2396"/>
          </a:xfrm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4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0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8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6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4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3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9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0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51" name="Group 67"/>
          <p:cNvGrpSpPr>
            <a:grpSpLocks/>
          </p:cNvGrpSpPr>
          <p:nvPr/>
        </p:nvGrpSpPr>
        <p:grpSpPr bwMode="auto">
          <a:xfrm>
            <a:off x="7288213" y="1136650"/>
            <a:ext cx="742950" cy="742950"/>
            <a:chOff x="-44" y="1473"/>
            <a:chExt cx="981" cy="1105"/>
          </a:xfrm>
        </p:grpSpPr>
        <p:pic>
          <p:nvPicPr>
            <p:cNvPr id="52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8112230" y="1225551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client</a:t>
            </a:r>
            <a:endParaRPr lang="en-US" altLang="zh-CN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缓存或代理服务器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0989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/>
              <a:t>浏览器设置代理服务器的地址</a:t>
            </a:r>
            <a:endParaRPr lang="en-US" altLang="zh-CN" sz="2600" dirty="0" smtClean="0"/>
          </a:p>
          <a:p>
            <a:pPr marL="233363" indent="-233363">
              <a:lnSpc>
                <a:spcPct val="110000"/>
              </a:lnSpc>
            </a:pPr>
            <a:r>
              <a:rPr lang="zh-CN" altLang="en-US" sz="2600" dirty="0" smtClean="0">
                <a:latin typeface="Gill Sans MT" charset="0"/>
              </a:rPr>
              <a:t>用户浏览器访问</a:t>
            </a:r>
            <a:r>
              <a:rPr lang="en-US" altLang="zh-CN" sz="2600" dirty="0" smtClean="0">
                <a:latin typeface="Gill Sans MT" charset="0"/>
              </a:rPr>
              <a:t>HTTP</a:t>
            </a:r>
            <a:r>
              <a:rPr lang="zh-CN" altLang="en-US" sz="2600" dirty="0" smtClean="0">
                <a:latin typeface="Gill Sans MT" charset="0"/>
              </a:rPr>
              <a:t>服务器时</a:t>
            </a:r>
            <a:r>
              <a:rPr lang="en-US" altLang="zh-CN" sz="2600" dirty="0">
                <a:latin typeface="Gill Sans MT" charset="0"/>
              </a:rPr>
              <a:t>HTTP</a:t>
            </a:r>
            <a:r>
              <a:rPr lang="zh-CN" altLang="en-US" sz="2600" dirty="0" smtClean="0">
                <a:latin typeface="Gill Sans MT" charset="0"/>
              </a:rPr>
              <a:t>请求发送给代理服务器</a:t>
            </a:r>
            <a:endParaRPr lang="en-US" altLang="zh-CN" sz="2600" dirty="0" smtClean="0">
              <a:latin typeface="Gill Sans MT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 smtClean="0">
                <a:latin typeface="Gill Sans MT" charset="0"/>
              </a:rPr>
              <a:t>如果代理服务器的缓存中已有该资源，则返回给用户</a:t>
            </a:r>
            <a:endParaRPr lang="en-US" altLang="zh-CN" sz="2600" dirty="0" smtClean="0">
              <a:latin typeface="Gill Sans MT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 smtClean="0">
                <a:latin typeface="Gill Sans MT" charset="0"/>
              </a:rPr>
              <a:t>否则代理服务器作为</a:t>
            </a:r>
            <a:r>
              <a:rPr lang="en-US" altLang="zh-CN" sz="2600" dirty="0" smtClean="0">
                <a:latin typeface="Gill Sans MT" charset="0"/>
              </a:rPr>
              <a:t>HTTP</a:t>
            </a:r>
            <a:r>
              <a:rPr lang="zh-CN" altLang="en-US" sz="2600" dirty="0" smtClean="0">
                <a:latin typeface="Gill Sans MT" charset="0"/>
              </a:rPr>
              <a:t>协议的客户方发送请求给服务器，在收到资源后再发送</a:t>
            </a:r>
            <a:r>
              <a:rPr lang="en-US" altLang="zh-CN" sz="2600" dirty="0" smtClean="0">
                <a:latin typeface="Gill Sans MT" charset="0"/>
              </a:rPr>
              <a:t>HTTP</a:t>
            </a:r>
            <a:r>
              <a:rPr lang="zh-CN" altLang="en-US" sz="2600" dirty="0" smtClean="0">
                <a:latin typeface="Gill Sans MT" charset="0"/>
              </a:rPr>
              <a:t>响应给用户</a:t>
            </a:r>
            <a:endParaRPr lang="en-US" altLang="zh-CN" sz="2600" dirty="0" smtClean="0">
              <a:latin typeface="Gill Sans MT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代理服务器减少了响应时间</a:t>
            </a:r>
            <a:endParaRPr lang="en-US" altLang="zh-CN" dirty="0" smtClean="0"/>
          </a:p>
          <a:p>
            <a:r>
              <a:rPr lang="zh-CN" altLang="en-US" dirty="0" smtClean="0"/>
              <a:t>代理服务器减少了外出链路的负载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171"/>
          <p:cNvGrpSpPr>
            <a:grpSpLocks/>
          </p:cNvGrpSpPr>
          <p:nvPr/>
        </p:nvGrpSpPr>
        <p:grpSpPr bwMode="auto">
          <a:xfrm>
            <a:off x="7210425" y="1514475"/>
            <a:ext cx="687387" cy="763588"/>
            <a:chOff x="-44" y="1473"/>
            <a:chExt cx="981" cy="1105"/>
          </a:xfrm>
        </p:grpSpPr>
        <p:pic>
          <p:nvPicPr>
            <p:cNvPr id="5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7275512" y="3387725"/>
            <a:ext cx="687388" cy="763588"/>
            <a:chOff x="-44" y="1473"/>
            <a:chExt cx="981" cy="1105"/>
          </a:xfrm>
        </p:grpSpPr>
        <p:pic>
          <p:nvPicPr>
            <p:cNvPr id="8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38"/>
          <p:cNvGrpSpPr>
            <a:grpSpLocks/>
          </p:cNvGrpSpPr>
          <p:nvPr/>
        </p:nvGrpSpPr>
        <p:grpSpPr bwMode="auto">
          <a:xfrm>
            <a:off x="9413875" y="2276475"/>
            <a:ext cx="400050" cy="715963"/>
            <a:chOff x="4140" y="429"/>
            <a:chExt cx="1425" cy="2396"/>
          </a:xfrm>
        </p:grpSpPr>
        <p:sp>
          <p:nvSpPr>
            <p:cNvPr id="11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3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6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7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8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0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9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0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21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8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6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24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5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1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2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4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43" name="Group 105"/>
          <p:cNvGrpSpPr>
            <a:grpSpLocks/>
          </p:cNvGrpSpPr>
          <p:nvPr/>
        </p:nvGrpSpPr>
        <p:grpSpPr bwMode="auto">
          <a:xfrm>
            <a:off x="11361737" y="1655763"/>
            <a:ext cx="433388" cy="715962"/>
            <a:chOff x="4140" y="429"/>
            <a:chExt cx="1425" cy="2396"/>
          </a:xfrm>
        </p:grpSpPr>
        <p:sp>
          <p:nvSpPr>
            <p:cNvPr id="44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6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5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0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51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3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2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3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54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1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5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9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7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8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1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3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4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5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6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7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7354887" y="21875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client</a:t>
            </a:r>
            <a:endParaRPr lang="en-US" altLang="zh-CN" sz="2400" dirty="0"/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8722140" y="167029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代理服务器</a:t>
            </a:r>
            <a:endParaRPr lang="en-US" altLang="zh-CN" sz="2400" dirty="0"/>
          </a:p>
        </p:txBody>
      </p:sp>
      <p:sp>
        <p:nvSpPr>
          <p:cNvPr id="78" name="Text Box 21"/>
          <p:cNvSpPr txBox="1">
            <a:spLocks noChangeArrowheads="1"/>
          </p:cNvSpPr>
          <p:nvPr/>
        </p:nvSpPr>
        <p:spPr bwMode="auto">
          <a:xfrm>
            <a:off x="7477125" y="41592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client</a:t>
            </a:r>
            <a:endParaRPr lang="en-US" altLang="zh-CN" sz="2400"/>
          </a:p>
        </p:txBody>
      </p:sp>
      <p:grpSp>
        <p:nvGrpSpPr>
          <p:cNvPr id="79" name="Group 53"/>
          <p:cNvGrpSpPr>
            <a:grpSpLocks/>
          </p:cNvGrpSpPr>
          <p:nvPr/>
        </p:nvGrpSpPr>
        <p:grpSpPr bwMode="auto">
          <a:xfrm>
            <a:off x="7780337" y="2914650"/>
            <a:ext cx="1563688" cy="760413"/>
            <a:chOff x="2896" y="2580"/>
            <a:chExt cx="985" cy="479"/>
          </a:xfrm>
        </p:grpSpPr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2" name="Group 54"/>
          <p:cNvGrpSpPr>
            <a:grpSpLocks/>
          </p:cNvGrpSpPr>
          <p:nvPr/>
        </p:nvGrpSpPr>
        <p:grpSpPr bwMode="auto">
          <a:xfrm>
            <a:off x="7964487" y="3001963"/>
            <a:ext cx="1604963" cy="785812"/>
            <a:chOff x="3012" y="2635"/>
            <a:chExt cx="1011" cy="495"/>
          </a:xfrm>
        </p:grpSpPr>
        <p:sp>
          <p:nvSpPr>
            <p:cNvPr id="83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85" name="Group 49"/>
          <p:cNvGrpSpPr>
            <a:grpSpLocks/>
          </p:cNvGrpSpPr>
          <p:nvPr/>
        </p:nvGrpSpPr>
        <p:grpSpPr bwMode="auto">
          <a:xfrm>
            <a:off x="7948612" y="1943100"/>
            <a:ext cx="3251200" cy="730250"/>
            <a:chOff x="3002" y="1979"/>
            <a:chExt cx="2048" cy="460"/>
          </a:xfrm>
        </p:grpSpPr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11250489" y="2400113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/>
              <a:t>服务器</a:t>
            </a:r>
            <a:endParaRPr lang="en-US" altLang="zh-CN" sz="2400" dirty="0"/>
          </a:p>
        </p:txBody>
      </p:sp>
      <p:sp>
        <p:nvSpPr>
          <p:cNvPr id="91" name="Rectangle 55"/>
          <p:cNvSpPr>
            <a:spLocks noChangeArrowheads="1"/>
          </p:cNvSpPr>
          <p:nvPr/>
        </p:nvSpPr>
        <p:spPr bwMode="auto">
          <a:xfrm>
            <a:off x="10129837" y="31686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400">
              <a:latin typeface="Comic Sans MS" panose="030F0702030302020204" pitchFamily="66" charset="0"/>
            </a:endParaRPr>
          </a:p>
        </p:txBody>
      </p:sp>
      <p:pic>
        <p:nvPicPr>
          <p:cNvPr id="92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0" y="14509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175500" y="1490663"/>
            <a:ext cx="4178300" cy="1814512"/>
            <a:chOff x="2515" y="1687"/>
            <a:chExt cx="2632" cy="1143"/>
          </a:xfrm>
        </p:grpSpPr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sp>
          <p:nvSpPr>
            <p:cNvPr id="96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pic>
          <p:nvPicPr>
            <p:cNvPr id="97" name="Picture 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9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34321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Group 69"/>
          <p:cNvGrpSpPr>
            <a:grpSpLocks/>
          </p:cNvGrpSpPr>
          <p:nvPr/>
        </p:nvGrpSpPr>
        <p:grpSpPr bwMode="auto">
          <a:xfrm>
            <a:off x="11295062" y="3582988"/>
            <a:ext cx="433388" cy="715962"/>
            <a:chOff x="4140" y="429"/>
            <a:chExt cx="1425" cy="2396"/>
          </a:xfrm>
        </p:grpSpPr>
        <p:sp>
          <p:nvSpPr>
            <p:cNvPr id="101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3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06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32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08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30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09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11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28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12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26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14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0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1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2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24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133" name="Text Box 48"/>
          <p:cNvSpPr txBox="1">
            <a:spLocks noChangeArrowheads="1"/>
          </p:cNvSpPr>
          <p:nvPr/>
        </p:nvSpPr>
        <p:spPr bwMode="auto">
          <a:xfrm>
            <a:off x="11115822" y="4457872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/>
              <a:t>服务器</a:t>
            </a:r>
            <a:endParaRPr lang="en-US" altLang="zh-CN" sz="2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7496175" y="5109092"/>
            <a:ext cx="406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代理服务器对于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来说充当了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方的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服务器的角色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服务器而言，代理服务器充当了</a:t>
            </a:r>
            <a:r>
              <a:rPr lang="zh-CN" altLang="en-US" sz="2000" dirty="0"/>
              <a:t>客户</a:t>
            </a:r>
            <a:r>
              <a:rPr lang="zh-CN" altLang="en-US" sz="2000" dirty="0" smtClean="0"/>
              <a:t>方的角色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76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704" y="26820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隧道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704" y="3310240"/>
            <a:ext cx="9250608" cy="290713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HTTP Connect</a:t>
            </a:r>
            <a:r>
              <a:rPr lang="zh-CN" altLang="en-US" sz="2400" dirty="0" smtClean="0"/>
              <a:t>方法建立从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到服务器间的隧道</a:t>
            </a:r>
            <a:endParaRPr lang="en-US" altLang="zh-CN" sz="2400" dirty="0" smtClean="0"/>
          </a:p>
          <a:p>
            <a:r>
              <a:rPr lang="en-US" altLang="zh-CN" sz="2400" dirty="0" smtClean="0"/>
              <a:t>client</a:t>
            </a:r>
            <a:r>
              <a:rPr lang="zh-CN" altLang="en-US" sz="2400" dirty="0" smtClean="0"/>
              <a:t>发送的任何数据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不一定是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请求）通过原连接到达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后通过隧道转发到</a:t>
            </a:r>
            <a:r>
              <a:rPr lang="en-US" altLang="zh-CN" sz="2400" dirty="0" smtClean="0"/>
              <a:t>Server</a:t>
            </a:r>
          </a:p>
          <a:p>
            <a:r>
              <a:rPr lang="en-US" altLang="zh-CN" sz="2400" dirty="0" smtClean="0"/>
              <a:t>Server</a:t>
            </a:r>
            <a:r>
              <a:rPr lang="zh-CN" altLang="en-US" sz="2400" dirty="0" smtClean="0"/>
              <a:t>来的分组通过隧道到达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然后转发给</a:t>
            </a:r>
            <a:r>
              <a:rPr lang="en-US" altLang="zh-CN" sz="2400" dirty="0" smtClean="0"/>
              <a:t>client</a:t>
            </a:r>
          </a:p>
          <a:p>
            <a:r>
              <a:rPr lang="zh-CN" altLang="en-US" sz="2400" dirty="0" smtClean="0"/>
              <a:t>不是所有的代理服务器支持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隧道，即便支持一般也限制其连接的端口号或者地址，比如仅仅限制连接到</a:t>
            </a:r>
            <a:r>
              <a:rPr lang="en-US" altLang="zh-CN" sz="2400" dirty="0" smtClean="0"/>
              <a:t>443</a:t>
            </a:r>
            <a:r>
              <a:rPr lang="zh-CN" altLang="en-US" sz="2400" dirty="0" smtClean="0"/>
              <a:t>号，即支持</a:t>
            </a:r>
            <a:r>
              <a:rPr lang="en-US" altLang="zh-CN" sz="2400" dirty="0" smtClean="0"/>
              <a:t>HTTPS</a:t>
            </a:r>
            <a:r>
              <a:rPr lang="zh-CN" altLang="en-US" sz="2400" dirty="0" smtClean="0"/>
              <a:t>负载的转发</a:t>
            </a:r>
            <a:endParaRPr lang="en-US" altLang="zh-CN" sz="2400" dirty="0" smtClean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7575550" y="1471502"/>
            <a:ext cx="411162" cy="771525"/>
            <a:chOff x="4140" y="429"/>
            <a:chExt cx="1425" cy="2396"/>
          </a:xfrm>
        </p:grpSpPr>
        <p:sp>
          <p:nvSpPr>
            <p:cNvPr id="5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6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1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4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3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2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6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0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18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9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4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5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6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37" name="Group 96"/>
          <p:cNvGrpSpPr>
            <a:grpSpLocks/>
          </p:cNvGrpSpPr>
          <p:nvPr/>
        </p:nvGrpSpPr>
        <p:grpSpPr bwMode="auto">
          <a:xfrm>
            <a:off x="4035425" y="1489074"/>
            <a:ext cx="687388" cy="731838"/>
            <a:chOff x="-44" y="1473"/>
            <a:chExt cx="981" cy="1105"/>
          </a:xfrm>
        </p:grpSpPr>
        <p:pic>
          <p:nvPicPr>
            <p:cNvPr id="3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" name="Group 63"/>
          <p:cNvGrpSpPr>
            <a:grpSpLocks/>
          </p:cNvGrpSpPr>
          <p:nvPr/>
        </p:nvGrpSpPr>
        <p:grpSpPr bwMode="auto">
          <a:xfrm>
            <a:off x="10839450" y="1490663"/>
            <a:ext cx="411162" cy="771525"/>
            <a:chOff x="4140" y="429"/>
            <a:chExt cx="1425" cy="2396"/>
          </a:xfrm>
        </p:grpSpPr>
        <p:sp>
          <p:nvSpPr>
            <p:cNvPr id="41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3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6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2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8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70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0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8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2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66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54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5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8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1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2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4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cxnSp>
        <p:nvCxnSpPr>
          <p:cNvPr id="74" name="直接箭头连接符 73"/>
          <p:cNvCxnSpPr/>
          <p:nvPr/>
        </p:nvCxnSpPr>
        <p:spPr>
          <a:xfrm>
            <a:off x="4914900" y="1829894"/>
            <a:ext cx="24765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4662553" y="662640"/>
            <a:ext cx="46251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 server.example.com: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443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HTTP/1.1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Host: server.example.com: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Proxy-Authorization: basic aGVsbG86d29ybGQ=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8134350" y="1829894"/>
            <a:ext cx="24765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"/>
          <p:cNvSpPr>
            <a:spLocks noChangeArrowheads="1"/>
          </p:cNvSpPr>
          <p:nvPr/>
        </p:nvSpPr>
        <p:spPr bwMode="auto">
          <a:xfrm>
            <a:off x="9122716" y="1866477"/>
            <a:ext cx="15463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建立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连接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708371" y="734194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Arial Unicode MS"/>
              </a:rPr>
              <a:t>server.example.</a:t>
            </a:r>
            <a:r>
              <a:rPr lang="zh-CN" altLang="zh-CN" dirty="0" smtClean="0">
                <a:latin typeface="Arial Unicode MS"/>
              </a:rPr>
              <a:t>com</a:t>
            </a:r>
            <a:endParaRPr lang="en-US" altLang="zh-CN" dirty="0" smtClean="0">
              <a:latin typeface="Arial Unicode MS"/>
            </a:endParaRPr>
          </a:p>
          <a:p>
            <a:pPr algn="ctr"/>
            <a:r>
              <a:rPr lang="en-US" altLang="zh-CN" dirty="0" smtClean="0">
                <a:latin typeface="Arial Unicode MS"/>
              </a:rPr>
              <a:t>port 443</a:t>
            </a:r>
            <a:r>
              <a:rPr lang="zh-CN" altLang="zh-CN" dirty="0" smtClean="0">
                <a:latin typeface="Arial Unicode MS"/>
              </a:rPr>
              <a:t> 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911691" y="2065387"/>
            <a:ext cx="2479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"/>
          <p:cNvSpPr>
            <a:spLocks noChangeArrowheads="1"/>
          </p:cNvSpPr>
          <p:nvPr/>
        </p:nvSpPr>
        <p:spPr bwMode="auto">
          <a:xfrm>
            <a:off x="4391224" y="2294398"/>
            <a:ext cx="3743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HTTP/1.1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200 Connection Established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927966" y="183980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Unicode MS"/>
              </a:rPr>
              <a:t>proxy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470131" y="14605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Unicode MS"/>
              </a:rPr>
              <a:t>client</a:t>
            </a:r>
            <a:endParaRPr lang="zh-CN" altLang="en-US" dirty="0"/>
          </a:p>
        </p:txBody>
      </p:sp>
      <p:sp>
        <p:nvSpPr>
          <p:cNvPr id="97" name="立方体 96"/>
          <p:cNvSpPr/>
          <p:nvPr/>
        </p:nvSpPr>
        <p:spPr>
          <a:xfrm>
            <a:off x="4722813" y="2731247"/>
            <a:ext cx="188878" cy="294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立方体 97"/>
          <p:cNvSpPr/>
          <p:nvPr/>
        </p:nvSpPr>
        <p:spPr>
          <a:xfrm>
            <a:off x="10696702" y="2731247"/>
            <a:ext cx="188878" cy="294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827891" y="2731247"/>
            <a:ext cx="6015651" cy="633285"/>
            <a:chOff x="4827891" y="2731247"/>
            <a:chExt cx="6015651" cy="633285"/>
          </a:xfrm>
        </p:grpSpPr>
        <p:sp>
          <p:nvSpPr>
            <p:cNvPr id="88" name="圆柱形 87"/>
            <p:cNvSpPr/>
            <p:nvPr/>
          </p:nvSpPr>
          <p:spPr>
            <a:xfrm rot="16200000">
              <a:off x="9204821" y="1283868"/>
              <a:ext cx="191341" cy="30861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Rectangle 1"/>
            <p:cNvSpPr>
              <a:spLocks noChangeArrowheads="1"/>
            </p:cNvSpPr>
            <p:nvPr/>
          </p:nvSpPr>
          <p:spPr bwMode="auto">
            <a:xfrm>
              <a:off x="9040258" y="3025978"/>
              <a:ext cx="6804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隧道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4827891" y="2860979"/>
              <a:ext cx="2912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7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49401 -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48998 1.85185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85" grpId="0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604"/>
            <a:ext cx="6800850" cy="280828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主机通过网络来远程调用某个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r>
              <a:rPr lang="zh-CN" altLang="en-US" sz="2400" dirty="0"/>
              <a:t>采用</a:t>
            </a:r>
            <a:r>
              <a:rPr lang="zh-CN" altLang="en-US" sz="2400" dirty="0" smtClean="0"/>
              <a:t>轻量级</a:t>
            </a:r>
            <a:r>
              <a:rPr lang="zh-CN" altLang="en-US" sz="2400" dirty="0"/>
              <a:t>的、与厂商无关的</a:t>
            </a:r>
            <a:r>
              <a:rPr lang="zh-CN" altLang="en-US" sz="2400" dirty="0" smtClean="0"/>
              <a:t>通信协议</a:t>
            </a:r>
            <a:endParaRPr lang="en-US" altLang="zh-CN" sz="2400" dirty="0" smtClean="0"/>
          </a:p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extensible markup language)</a:t>
            </a:r>
            <a:r>
              <a:rPr lang="zh-CN" altLang="en-US" sz="2400" dirty="0" smtClean="0"/>
              <a:t>构建的分布式</a:t>
            </a:r>
            <a:r>
              <a:rPr lang="zh-CN" altLang="en-US" sz="2400" dirty="0"/>
              <a:t>计算技术和中间件</a:t>
            </a:r>
            <a:r>
              <a:rPr lang="zh-CN" altLang="en-US" sz="2400" dirty="0" smtClean="0"/>
              <a:t>技术</a:t>
            </a:r>
            <a:endParaRPr lang="en-US" altLang="zh-CN" sz="2400" dirty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种松散耦合的、面向服务的架构</a:t>
            </a:r>
            <a:r>
              <a:rPr lang="en-US" altLang="zh-CN" sz="2400" dirty="0"/>
              <a:t>(SOA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zh-CN" altLang="en-US" sz="2400" dirty="0" smtClean="0"/>
              <a:t>建立</a:t>
            </a:r>
            <a:r>
              <a:rPr lang="zh-CN" altLang="en-US" sz="2400" dirty="0"/>
              <a:t>可互操作的分布式应用程序的新平台。</a:t>
            </a:r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47701"/>
              </p:ext>
            </p:extLst>
          </p:nvPr>
        </p:nvGraphicFramePr>
        <p:xfrm>
          <a:off x="1897064" y="4498975"/>
          <a:ext cx="43195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Visio" r:id="rId4" imgW="5555554" imgH="2481840" progId="Visio.Drawing.11">
                  <p:embed/>
                </p:oleObj>
              </mc:Choice>
              <mc:Fallback>
                <p:oleObj name="Visio" r:id="rId4" imgW="5555554" imgH="2481840" progId="Visio.Drawing.11">
                  <p:embed/>
                  <p:pic>
                    <p:nvPicPr>
                      <p:cNvPr id="3789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98975"/>
                        <a:ext cx="431958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38687"/>
              </p:ext>
            </p:extLst>
          </p:nvPr>
        </p:nvGraphicFramePr>
        <p:xfrm>
          <a:off x="5951538" y="4622801"/>
          <a:ext cx="43307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Visio" r:id="rId6" imgW="3381490" imgH="1295634" progId="Visio.Drawing.11">
                  <p:embed/>
                </p:oleObj>
              </mc:Choice>
              <mc:Fallback>
                <p:oleObj name="Visio" r:id="rId6" imgW="3381490" imgH="1295634" progId="Visio.Drawing.11">
                  <p:embed/>
                  <p:pic>
                    <p:nvPicPr>
                      <p:cNvPr id="3789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622801"/>
                        <a:ext cx="43307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948782" y="64039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体系结构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8356600" y="6400009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协议栈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24687" y="317006"/>
            <a:ext cx="4995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SOAP: Simple Object Access Protocol</a:t>
            </a:r>
            <a:r>
              <a:rPr lang="zh-CN" altLang="en-US" sz="2400" dirty="0" smtClean="0"/>
              <a:t>，基于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，定义了进行远程过程调用的消息交互协议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WSDL: Web Services Description Language</a:t>
            </a:r>
            <a:r>
              <a:rPr lang="zh-CN" altLang="en-US" sz="2400" dirty="0" smtClean="0"/>
              <a:t>，描述和定位</a:t>
            </a:r>
            <a:r>
              <a:rPr lang="en-US" altLang="zh-CN" sz="2400" dirty="0" smtClean="0"/>
              <a:t>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UDDI: Universal Description Discovery and Integration</a:t>
            </a:r>
            <a:r>
              <a:rPr lang="zh-CN" altLang="en-US" sz="2400" dirty="0" smtClean="0"/>
              <a:t>提供发布和查找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服务的方法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21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939761" cy="46323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RFC 822/2822</a:t>
            </a:r>
            <a:r>
              <a:rPr lang="zh-CN" altLang="en-US" sz="2000" dirty="0" smtClean="0"/>
              <a:t>定义了邮件格式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u="sng" dirty="0" smtClean="0">
                <a:solidFill>
                  <a:srgbClr val="FF0000"/>
                </a:solidFill>
              </a:rPr>
              <a:t>头部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7-bit </a:t>
            </a:r>
            <a:r>
              <a:rPr lang="en-US" altLang="zh-CN" sz="2000" dirty="0"/>
              <a:t>U.S. ASCII text</a:t>
            </a:r>
          </a:p>
          <a:p>
            <a:pPr lvl="1"/>
            <a:r>
              <a:rPr lang="zh-CN" altLang="en-US" sz="1800" dirty="0"/>
              <a:t>多</a:t>
            </a:r>
            <a:r>
              <a:rPr lang="zh-CN" altLang="en-US" sz="1800" dirty="0" smtClean="0"/>
              <a:t>行文本，每行包含</a:t>
            </a:r>
            <a:r>
              <a:rPr lang="en-US" altLang="zh-CN" sz="1800" dirty="0" smtClean="0"/>
              <a:t>type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，中间以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分割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定义了许多常用的邮件头部类型</a:t>
            </a:r>
            <a:r>
              <a:rPr lang="en-US" altLang="zh-CN" sz="1800" dirty="0" smtClean="0"/>
              <a:t>(From</a:t>
            </a:r>
            <a:r>
              <a:rPr lang="en-US" altLang="zh-CN" sz="1800" dirty="0"/>
              <a:t>:</a:t>
            </a:r>
            <a:r>
              <a:rPr lang="zh-CN" altLang="en-US" sz="1800" dirty="0"/>
              <a:t>、</a:t>
            </a:r>
            <a:r>
              <a:rPr lang="en-US" altLang="zh-CN" sz="1800" dirty="0"/>
              <a:t>To:</a:t>
            </a:r>
            <a:r>
              <a:rPr lang="zh-CN" altLang="en-US" sz="1800" dirty="0"/>
              <a:t>、</a:t>
            </a:r>
            <a:r>
              <a:rPr lang="en-US" altLang="zh-CN" sz="1800" dirty="0"/>
              <a:t>CC:</a:t>
            </a:r>
            <a:r>
              <a:rPr lang="zh-CN" altLang="en-US" sz="1800" dirty="0"/>
              <a:t>、</a:t>
            </a:r>
            <a:r>
              <a:rPr lang="en-US" altLang="zh-CN" sz="1800" dirty="0"/>
              <a:t>Reply-To: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Subject)</a:t>
            </a:r>
          </a:p>
          <a:p>
            <a:pPr lvl="1"/>
            <a:r>
              <a:rPr lang="zh-CN" altLang="en-US" sz="1800" dirty="0" smtClean="0"/>
              <a:t>如：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“To: dlmao@fudan.edu.cn” and “Subject:  Schedule</a:t>
            </a:r>
            <a:r>
              <a:rPr lang="en-US" altLang="zh-CN" sz="1800" dirty="0" smtClean="0"/>
              <a:t>”</a:t>
            </a:r>
            <a:endParaRPr lang="en-US" altLang="zh-CN" sz="20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u="sng" dirty="0" smtClean="0">
                <a:solidFill>
                  <a:srgbClr val="FF0000"/>
                </a:solidFill>
              </a:rPr>
              <a:t>邮件体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 </a:t>
            </a:r>
            <a:r>
              <a:rPr lang="en-US" altLang="zh-CN" sz="2000" dirty="0"/>
              <a:t>7-bit U.S. ASCII </a:t>
            </a:r>
            <a:r>
              <a:rPr lang="en-US" altLang="zh-CN" sz="2000" dirty="0" smtClean="0"/>
              <a:t>text</a:t>
            </a:r>
          </a:p>
          <a:p>
            <a:pPr lvl="1"/>
            <a:r>
              <a:rPr lang="zh-CN" altLang="en-US" sz="1800" dirty="0" smtClean="0"/>
              <a:t>头部和邮件体之间包含一个空行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邮件内容没有任何其他限制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zh-CN" altLang="en-US" sz="2000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184362" y="3090862"/>
            <a:ext cx="4051304" cy="3073400"/>
            <a:chOff x="3161" y="1721"/>
            <a:chExt cx="2552" cy="193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89" y="1793"/>
              <a:ext cx="178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9pPr>
            </a:lstStyle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邮件头部</a:t>
              </a:r>
              <a:endPara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89" y="2305"/>
              <a:ext cx="1784" cy="10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9pPr>
            </a:lstStyle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邮件体</a:t>
              </a:r>
              <a:endPara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61" y="1721"/>
              <a:ext cx="2040" cy="1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74" y="2024"/>
              <a:ext cx="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空行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4721" y="2209"/>
              <a:ext cx="6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Gulim" pitchFamily="34" charset="-127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79704" y="835492"/>
            <a:ext cx="436166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每行</a:t>
            </a:r>
            <a:r>
              <a:rPr lang="zh-CN" altLang="en-US" dirty="0"/>
              <a:t>（不包括</a:t>
            </a:r>
            <a:r>
              <a:rPr lang="en-US" altLang="zh-CN" dirty="0"/>
              <a:t>CRLF</a:t>
            </a:r>
            <a:r>
              <a:rPr lang="zh-CN" altLang="en-US" dirty="0" smtClean="0"/>
              <a:t>）字符个数建议小于等于</a:t>
            </a:r>
            <a:r>
              <a:rPr lang="en-US" altLang="zh-CN" dirty="0" smtClean="0"/>
              <a:t>78</a:t>
            </a:r>
            <a:r>
              <a:rPr lang="zh-CN" altLang="en-US" dirty="0" smtClean="0"/>
              <a:t>，最长不能超过</a:t>
            </a:r>
            <a:r>
              <a:rPr lang="en-US" altLang="zh-CN" dirty="0" smtClean="0"/>
              <a:t>998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27864" y="4645193"/>
            <a:ext cx="6609515" cy="226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&lt;header name&gt;: &lt;head value&gt;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 smtClean="0"/>
              <a:t>如果一行太长时，可以多行，后面的行以空格或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开始</a:t>
            </a:r>
            <a:endParaRPr lang="en-US" altLang="zh-C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&lt;header name&gt;: &lt;header value part1&gt;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&lt;white-space&gt; &lt;header value part2&gt;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&lt;white-space&gt;&lt;header value part3&gt;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48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RESTful Web Service</a:t>
            </a:r>
            <a:r>
              <a:rPr lang="zh-CN" altLang="en-US" dirty="0" smtClean="0"/>
              <a:t>：代表性</a:t>
            </a:r>
            <a:r>
              <a:rPr lang="zh-CN" altLang="en-US" dirty="0"/>
              <a:t>状态传输</a:t>
            </a:r>
            <a:r>
              <a:rPr lang="en-US" altLang="zh-CN" dirty="0"/>
              <a:t>(Representational State </a:t>
            </a:r>
            <a:r>
              <a:rPr lang="en-US" altLang="zh-CN" dirty="0" err="1"/>
              <a:t>Transfer,</a:t>
            </a:r>
            <a:r>
              <a:rPr lang="en-US" altLang="zh-CN" i="1" dirty="0" err="1"/>
              <a:t>REST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872B-571A-4F56-8A4E-7221158C17B4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REST</a:t>
            </a:r>
            <a:r>
              <a:rPr lang="zh-CN" altLang="en-US" sz="2000" b="1" dirty="0"/>
              <a:t>的设计准则</a:t>
            </a:r>
            <a:endParaRPr lang="zh-CN" altLang="en-US" sz="2000" dirty="0"/>
          </a:p>
          <a:p>
            <a:pPr lvl="1"/>
            <a:r>
              <a:rPr lang="zh-CN" altLang="en-US" sz="2000" dirty="0"/>
              <a:t>网络上的所有事物都被抽象为资源（</a:t>
            </a:r>
            <a:r>
              <a:rPr lang="en-US" altLang="zh-CN" sz="2000" dirty="0"/>
              <a:t>resource</a:t>
            </a:r>
            <a:r>
              <a:rPr lang="zh-CN" altLang="en-US" sz="2000" dirty="0"/>
              <a:t>）；</a:t>
            </a:r>
          </a:p>
          <a:p>
            <a:pPr lvl="1"/>
            <a:r>
              <a:rPr lang="zh-CN" altLang="en-US" sz="2000" dirty="0"/>
              <a:t>每个资源对应一个唯一的资源标识符（</a:t>
            </a:r>
            <a:r>
              <a:rPr lang="en-US" altLang="zh-CN" sz="2000" dirty="0"/>
              <a:t>resource identifier</a:t>
            </a:r>
            <a:r>
              <a:rPr lang="zh-CN" altLang="en-US" sz="2000" dirty="0"/>
              <a:t>）；</a:t>
            </a:r>
          </a:p>
          <a:p>
            <a:pPr lvl="1"/>
            <a:r>
              <a:rPr lang="zh-CN" altLang="en-US" sz="2000" dirty="0"/>
              <a:t>通过通用的连接器接口（</a:t>
            </a:r>
            <a:r>
              <a:rPr lang="en-US" altLang="zh-CN" sz="2000" dirty="0"/>
              <a:t>generic connector interface</a:t>
            </a:r>
            <a:r>
              <a:rPr lang="zh-CN" altLang="en-US" sz="2000" dirty="0"/>
              <a:t>）对资源进行操作；</a:t>
            </a:r>
          </a:p>
          <a:p>
            <a:pPr lvl="1"/>
            <a:r>
              <a:rPr lang="zh-CN" altLang="en-US" sz="2000" dirty="0"/>
              <a:t>对资源的各种操作不会改变资源标识符；</a:t>
            </a:r>
          </a:p>
          <a:p>
            <a:pPr lvl="1"/>
            <a:r>
              <a:rPr lang="zh-CN" altLang="en-US" sz="2000" dirty="0"/>
              <a:t>所有的操作都是无状态的（</a:t>
            </a:r>
            <a:r>
              <a:rPr lang="en-US" altLang="zh-CN" sz="2000" dirty="0"/>
              <a:t>stateless</a:t>
            </a:r>
            <a:r>
              <a:rPr lang="zh-CN" altLang="en-US" sz="2000" dirty="0"/>
              <a:t>）。</a:t>
            </a:r>
          </a:p>
          <a:p>
            <a:r>
              <a:rPr lang="en-US" altLang="zh-CN" sz="2000" dirty="0"/>
              <a:t>REST</a:t>
            </a:r>
            <a:r>
              <a:rPr lang="zh-CN" altLang="en-US" sz="2000" dirty="0"/>
              <a:t>架构遵循了</a:t>
            </a:r>
            <a:r>
              <a:rPr lang="en-US" altLang="zh-CN" sz="2000" dirty="0"/>
              <a:t>CRUD</a:t>
            </a:r>
            <a:r>
              <a:rPr lang="zh-CN" altLang="en-US" sz="2000" dirty="0"/>
              <a:t>原则</a:t>
            </a:r>
            <a:r>
              <a:rPr lang="en-US" altLang="zh-CN" sz="2000" dirty="0"/>
              <a:t>: </a:t>
            </a:r>
          </a:p>
          <a:p>
            <a:pPr lvl="1"/>
            <a:r>
              <a:rPr lang="zh-CN" altLang="en-US" sz="2000" dirty="0"/>
              <a:t>对于资源的操作只需要</a:t>
            </a:r>
            <a:r>
              <a:rPr lang="en-US" altLang="zh-CN" sz="2000" dirty="0"/>
              <a:t>Create</a:t>
            </a:r>
            <a:r>
              <a:rPr lang="zh-CN" altLang="en-US" sz="2000" dirty="0"/>
              <a:t>（创建）、</a:t>
            </a:r>
            <a:r>
              <a:rPr lang="en-US" altLang="zh-CN" sz="2000" dirty="0"/>
              <a:t>Read</a:t>
            </a:r>
            <a:r>
              <a:rPr lang="zh-CN" altLang="en-US" sz="2000" dirty="0"/>
              <a:t>（读取）、</a:t>
            </a:r>
            <a:r>
              <a:rPr lang="en-US" altLang="zh-CN" sz="2000" dirty="0"/>
              <a:t>Update</a:t>
            </a:r>
            <a:r>
              <a:rPr lang="zh-CN" altLang="en-US" sz="2000" dirty="0"/>
              <a:t>（更新）和</a:t>
            </a:r>
            <a:r>
              <a:rPr lang="en-US" altLang="zh-CN" sz="2000" dirty="0"/>
              <a:t>Delete</a:t>
            </a:r>
            <a:r>
              <a:rPr lang="zh-CN" altLang="en-US" sz="2000" dirty="0"/>
              <a:t>（删除）就可以了。</a:t>
            </a:r>
            <a:endParaRPr lang="en-US" altLang="zh-CN" sz="2000" dirty="0"/>
          </a:p>
          <a:p>
            <a:pPr lvl="1"/>
            <a:r>
              <a:rPr lang="zh-CN" altLang="en-US" sz="2000" dirty="0"/>
              <a:t>四个操作是一种原子操作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不</a:t>
            </a:r>
            <a:r>
              <a:rPr lang="zh-CN" altLang="en-US" sz="2000" dirty="0"/>
              <a:t>需要使用</a:t>
            </a:r>
            <a:r>
              <a:rPr lang="en-US" altLang="zh-CN" sz="2000" dirty="0"/>
              <a:t>SOAP</a:t>
            </a:r>
            <a:r>
              <a:rPr lang="zh-CN" altLang="en-US" sz="2000" dirty="0"/>
              <a:t>，而是直接使用</a:t>
            </a:r>
            <a:r>
              <a:rPr lang="en-US" altLang="zh-CN" sz="2000" dirty="0"/>
              <a:t>HTTP</a:t>
            </a:r>
            <a:r>
              <a:rPr lang="zh-CN" altLang="en-US" sz="2000" dirty="0"/>
              <a:t>，通过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协议提供的</a:t>
            </a:r>
            <a:r>
              <a:rPr lang="en-US" altLang="zh-CN" sz="2000" dirty="0"/>
              <a:t>GET</a:t>
            </a:r>
            <a:r>
              <a:rPr lang="zh-CN" altLang="en-US" sz="2000" dirty="0"/>
              <a:t>、</a:t>
            </a:r>
            <a:r>
              <a:rPr lang="en-US" altLang="zh-CN" sz="2000" dirty="0"/>
              <a:t>POST</a:t>
            </a:r>
            <a:r>
              <a:rPr lang="zh-CN" altLang="en-US" sz="2000" dirty="0"/>
              <a:t>、</a:t>
            </a:r>
            <a:r>
              <a:rPr lang="en-US" altLang="zh-CN" sz="2000" dirty="0"/>
              <a:t>PUT</a:t>
            </a:r>
            <a:r>
              <a:rPr lang="zh-CN" altLang="en-US" sz="2000" dirty="0"/>
              <a:t>和</a:t>
            </a:r>
            <a:r>
              <a:rPr lang="en-US" altLang="zh-CN" sz="2000" dirty="0"/>
              <a:t>DELETE</a:t>
            </a:r>
            <a:r>
              <a:rPr lang="zh-CN" altLang="en-US" sz="2000" dirty="0"/>
              <a:t>方法来完成资源的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r>
              <a:rPr lang="zh-CN" altLang="en-US" sz="2000" dirty="0" smtClean="0"/>
              <a:t>可采用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来替代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描述数据</a:t>
            </a:r>
            <a:endParaRPr lang="en-US" altLang="zh-CN" sz="2000" dirty="0"/>
          </a:p>
          <a:p>
            <a:r>
              <a:rPr lang="en-US" altLang="zh-CN" sz="2000" dirty="0"/>
              <a:t>REST</a:t>
            </a:r>
            <a:r>
              <a:rPr lang="zh-CN" altLang="en-US" sz="2000" dirty="0"/>
              <a:t>不仅仅是一种崭新的架构，它带来的更是一种全新的</a:t>
            </a:r>
            <a:r>
              <a:rPr lang="en-US" altLang="zh-CN" sz="2000" dirty="0"/>
              <a:t>Web</a:t>
            </a:r>
            <a:r>
              <a:rPr lang="zh-CN" altLang="en-US" sz="2000" dirty="0"/>
              <a:t>开发过 程中的思维方式：通过</a:t>
            </a:r>
            <a:r>
              <a:rPr lang="en-US" altLang="zh-CN" sz="2000" dirty="0"/>
              <a:t>URL</a:t>
            </a:r>
            <a:r>
              <a:rPr lang="zh-CN" altLang="en-US" sz="2000" dirty="0"/>
              <a:t>来设计系统结构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0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7.15</a:t>
            </a:r>
          </a:p>
          <a:p>
            <a:r>
              <a:rPr lang="en-US" altLang="zh-CN" dirty="0" smtClean="0"/>
              <a:t>7.22</a:t>
            </a:r>
          </a:p>
          <a:p>
            <a:r>
              <a:rPr lang="en-US" altLang="zh-CN" dirty="0" smtClean="0"/>
              <a:t>7.25</a:t>
            </a:r>
          </a:p>
          <a:p>
            <a:r>
              <a:rPr lang="en-US" altLang="zh-CN" dirty="0" smtClean="0"/>
              <a:t>7.33</a:t>
            </a:r>
          </a:p>
        </p:txBody>
      </p:sp>
    </p:spTree>
    <p:extLst>
      <p:ext uri="{BB962C8B-B14F-4D97-AF65-F5344CB8AC3E}">
        <p14:creationId xmlns:p14="http://schemas.microsoft.com/office/powerpoint/2010/main" val="9327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328" y="155643"/>
            <a:ext cx="5257800" cy="953311"/>
          </a:xfrm>
        </p:spPr>
        <p:txBody>
          <a:bodyPr/>
          <a:lstStyle/>
          <a:p>
            <a:r>
              <a:rPr lang="en-US" altLang="zh-CN" dirty="0" smtClean="0"/>
              <a:t>RFC 822</a:t>
            </a:r>
            <a:r>
              <a:rPr lang="zh-CN" altLang="en-US" dirty="0" smtClean="0"/>
              <a:t>主要头部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27097"/>
              </p:ext>
            </p:extLst>
          </p:nvPr>
        </p:nvGraphicFramePr>
        <p:xfrm>
          <a:off x="310328" y="1291677"/>
          <a:ext cx="11571343" cy="552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90">
                  <a:extLst>
                    <a:ext uri="{9D8B030D-6E8A-4147-A177-3AD203B41FA5}">
                      <a16:colId xmlns:a16="http://schemas.microsoft.com/office/drawing/2014/main" val="152997261"/>
                    </a:ext>
                  </a:extLst>
                </a:gridCol>
                <a:gridCol w="1676833">
                  <a:extLst>
                    <a:ext uri="{9D8B030D-6E8A-4147-A177-3AD203B41FA5}">
                      <a16:colId xmlns:a16="http://schemas.microsoft.com/office/drawing/2014/main" val="711432951"/>
                    </a:ext>
                  </a:extLst>
                </a:gridCol>
                <a:gridCol w="1577607">
                  <a:extLst>
                    <a:ext uri="{9D8B030D-6E8A-4147-A177-3AD203B41FA5}">
                      <a16:colId xmlns:a16="http://schemas.microsoft.com/office/drawing/2014/main" val="1664104121"/>
                    </a:ext>
                  </a:extLst>
                </a:gridCol>
                <a:gridCol w="1126682">
                  <a:extLst>
                    <a:ext uri="{9D8B030D-6E8A-4147-A177-3AD203B41FA5}">
                      <a16:colId xmlns:a16="http://schemas.microsoft.com/office/drawing/2014/main" val="113408241"/>
                    </a:ext>
                  </a:extLst>
                </a:gridCol>
                <a:gridCol w="6064531">
                  <a:extLst>
                    <a:ext uri="{9D8B030D-6E8A-4147-A177-3AD203B41FA5}">
                      <a16:colId xmlns:a16="http://schemas.microsoft.com/office/drawing/2014/main" val="375043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头部名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必须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可选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6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Date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邮件开始发送的时间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205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From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邮件的源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发送者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), </a:t>
                      </a:r>
                      <a:r>
                        <a:rPr lang="en-US" altLang="zh-CN" sz="1600" dirty="0" err="1" smtClean="0"/>
                        <a:t>user@domain</a:t>
                      </a:r>
                      <a:r>
                        <a:rPr lang="zh-CN" altLang="en-US" sz="1600" baseline="0" dirty="0" smtClean="0"/>
                        <a:t>或</a:t>
                      </a:r>
                      <a:r>
                        <a:rPr lang="en-US" altLang="zh-CN" sz="1600" dirty="0" smtClean="0"/>
                        <a:t>description &lt;</a:t>
                      </a:r>
                      <a:r>
                        <a:rPr lang="en-US" altLang="zh-CN" sz="1600" dirty="0" err="1" smtClean="0"/>
                        <a:t>user@domain</a:t>
                      </a:r>
                      <a:r>
                        <a:rPr lang="en-US" altLang="zh-CN" sz="1600" dirty="0" smtClean="0"/>
                        <a:t>&gt; 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361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邮件的实际发送者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8874"/>
                  </a:ext>
                </a:extLst>
              </a:tr>
              <a:tr h="4307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Reply-To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在回信时应该回送给谁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492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To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邮件的接收者，可以多个，之间以逗号隔开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56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Cc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邮件的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抄送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接收者，可以多个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76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邮件的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密送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接收者，该头部在其他接收者处被移走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49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消息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Message-ID: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唯一标识该邮件，在发送时生成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54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In-Reply-To: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在回信时一般会包括，指出所回信件的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84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References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包含了多封信件的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，指出这封信是对于多封新建的回复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Subject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信件主题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171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跟踪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Received: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MTA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无限制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类似于邮戳的功能，纪录邮件经过的服务器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44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Return-Path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MTA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信件无法递交时发送通知给谁，如果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From</a:t>
                      </a:r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头部没有，则可采用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Return-Path</a:t>
                      </a:r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作为发送者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8625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26330" y="77822"/>
            <a:ext cx="230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M: Mandatory</a:t>
            </a:r>
          </a:p>
          <a:p>
            <a:r>
              <a:rPr lang="en-US" altLang="zh-CN" dirty="0" smtClean="0"/>
              <a:t>O: Optional</a:t>
            </a:r>
          </a:p>
          <a:p>
            <a:r>
              <a:rPr lang="en-US" altLang="zh-CN" dirty="0" smtClean="0"/>
              <a:t>N: Normally present</a:t>
            </a:r>
          </a:p>
          <a:p>
            <a:r>
              <a:rPr lang="en-US" altLang="zh-CN" dirty="0" smtClean="0"/>
              <a:t>S: should be present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20959" y="155643"/>
            <a:ext cx="40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用户也可以自定义自己的头部，一般以</a:t>
            </a:r>
            <a:r>
              <a:rPr lang="en-US" altLang="zh-CN" dirty="0" smtClean="0"/>
              <a:t>X-</a:t>
            </a:r>
            <a:r>
              <a:rPr lang="zh-CN" altLang="en-US" dirty="0" smtClean="0"/>
              <a:t>开头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7699" y="106442"/>
            <a:ext cx="9734145" cy="6709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Received: by ajax-webmail-app1 (Coremail) ; Thu, 28 Sep 2017 14:35:35 +0800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 (GMT+08:00)</a:t>
            </a:r>
          </a:p>
          <a:p>
            <a:r>
              <a:rPr lang="zh-CN" altLang="en-US" sz="1600" dirty="0"/>
              <a:t>X-Originating-IP: [10.230.3.18]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Date: Thu, 28 Sep 2017 14:35:35 +0800 (GMT+08:00)</a:t>
            </a:r>
          </a:p>
          <a:p>
            <a:r>
              <a:rPr lang="zh-CN" altLang="en-US" sz="1600" dirty="0"/>
              <a:t>X-CM-HeaderCharset: UTF-8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From: "Mao Dilin" &lt;dlmao@fudan.edu.cn&gt;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To: dlmao@fudan.edu.cn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Cc: dilin.mao@outlook.com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Subject: </a:t>
            </a:r>
            <a:r>
              <a:rPr lang="zh-CN" altLang="en-US" sz="1600" b="1" u="sng" dirty="0">
                <a:solidFill>
                  <a:srgbClr val="0070C0"/>
                </a:solidFill>
              </a:rPr>
              <a:t>=?UTF-8?B?5rWL6K+V6YKu5Lu2?=</a:t>
            </a:r>
          </a:p>
          <a:p>
            <a:r>
              <a:rPr lang="zh-CN" altLang="en-US" sz="1600" dirty="0"/>
              <a:t>X-Priority: 3</a:t>
            </a:r>
          </a:p>
          <a:p>
            <a:r>
              <a:rPr lang="zh-CN" altLang="en-US" sz="1600" dirty="0"/>
              <a:t>X-Mailer: Coremail Webmail Server Version XT3.0.8 dev build</a:t>
            </a:r>
          </a:p>
          <a:p>
            <a:r>
              <a:rPr lang="zh-CN" altLang="en-US" sz="1600" dirty="0"/>
              <a:t> 20160401(82936.8581) Copyright (c) 2002-2017 www.mailtech.cn fudan</a:t>
            </a:r>
          </a:p>
          <a:p>
            <a:r>
              <a:rPr lang="zh-CN" altLang="en-US" sz="1600" dirty="0"/>
              <a:t>X-SendMailWithSms: false</a:t>
            </a:r>
          </a:p>
          <a:p>
            <a:r>
              <a:rPr lang="zh-CN" altLang="en-US" sz="1600" b="1" dirty="0">
                <a:solidFill>
                  <a:srgbClr val="00B050"/>
                </a:solidFill>
              </a:rPr>
              <a:t>Content-Transfer-Encoding: 7bit</a:t>
            </a:r>
          </a:p>
          <a:p>
            <a:r>
              <a:rPr lang="zh-CN" altLang="en-US" sz="1600" dirty="0"/>
              <a:t>X-CM-CTRLDATA: +PeSDGZvb3Rlcl90eHQ9NDE6MTA=</a:t>
            </a:r>
          </a:p>
          <a:p>
            <a:r>
              <a:rPr lang="zh-CN" altLang="en-US" sz="1600" b="1" dirty="0">
                <a:solidFill>
                  <a:srgbClr val="00B050"/>
                </a:solidFill>
              </a:rPr>
              <a:t>Content-Type: text/plain; charset=UTF-8</a:t>
            </a:r>
          </a:p>
          <a:p>
            <a:r>
              <a:rPr lang="zh-CN" altLang="en-US" sz="1600" b="1" dirty="0">
                <a:solidFill>
                  <a:srgbClr val="00B050"/>
                </a:solidFill>
              </a:rPr>
              <a:t>MIME-Version: 1.0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Message-ID: &lt;58e9e7b0.25eb4.15ec7329a32.Coremail.dlmao@fudan.edu.cn&gt;</a:t>
            </a:r>
          </a:p>
          <a:p>
            <a:r>
              <a:rPr lang="zh-CN" altLang="en-US" sz="1600" dirty="0"/>
              <a:t>X-Coremail-Locale: zh_CN</a:t>
            </a:r>
          </a:p>
          <a:p>
            <a:r>
              <a:rPr lang="zh-CN" altLang="en-US" sz="1600" dirty="0"/>
              <a:t>X-CM-TRANSID:AQUFCkBJ8kU4mMxZqliNAA--.14714W</a:t>
            </a:r>
          </a:p>
          <a:p>
            <a:r>
              <a:rPr lang="zh-CN" altLang="en-US" sz="1600" dirty="0"/>
              <a:t>X-CM-SenderInfo: 5gopt0w6ixvtvqohv3gofq/1tbiAgMRAFKpx0+8BgABsY</a:t>
            </a:r>
          </a:p>
          <a:p>
            <a:r>
              <a:rPr lang="zh-CN" altLang="en-US" sz="1600" dirty="0"/>
              <a:t>X-Coremail-Antispam: 1Ur529EdanIXcx71UUUUU7IcSsGvfJ3iIAIbVAYjsxI4VWUJw</a:t>
            </a:r>
          </a:p>
          <a:p>
            <a:r>
              <a:rPr lang="zh-CN" altLang="en-US" sz="1600" dirty="0"/>
              <a:t>	CS07vEb4IE77IF4wCS07vE1I0E4x80FVAKz4kxMIAIbVAFxVCaYxvI4VCIwcAKzIAtYxBI</a:t>
            </a:r>
          </a:p>
          <a:p>
            <a:r>
              <a:rPr lang="zh-CN" altLang="en-US" sz="1600" dirty="0"/>
              <a:t>	daVFxhVjvjDU=</a:t>
            </a:r>
          </a:p>
          <a:p>
            <a:endParaRPr lang="zh-CN" altLang="en-US" sz="1600" dirty="0"/>
          </a:p>
          <a:p>
            <a:r>
              <a:rPr lang="zh-CN" altLang="en-US" sz="1600" dirty="0"/>
              <a:t>Just a test email, please ignore it.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499" y="10644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邮件服务器递交过程中生成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499" y="330314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绿颜色为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499" y="571500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CRLFCRLF</a:t>
            </a:r>
            <a:r>
              <a:rPr lang="zh-CN" altLang="en-US" dirty="0" smtClean="0"/>
              <a:t>表示下面为消息体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537611"/>
            <a:ext cx="191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撰写邮件时有</a:t>
            </a:r>
            <a:r>
              <a:rPr lang="en-US" altLang="zh-CN" dirty="0" smtClean="0"/>
              <a:t>Bcc</a:t>
            </a:r>
            <a:r>
              <a:rPr lang="zh-CN" altLang="en-US" dirty="0" smtClean="0"/>
              <a:t>，一般接收者该头部被移走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057" y="510267"/>
            <a:ext cx="10515600" cy="73796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MIME(Multipurpose Internet Mail Extension</a:t>
            </a:r>
            <a:r>
              <a:rPr lang="zh-CN" altLang="en-US" sz="3600" dirty="0"/>
              <a:t>，</a:t>
            </a:r>
            <a:r>
              <a:rPr lang="en-US" altLang="zh-CN" sz="3600" dirty="0" smtClean="0"/>
              <a:t>RFC2045-2049)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428" y="1600719"/>
            <a:ext cx="11231466" cy="48374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/>
              <a:t>RFC822</a:t>
            </a:r>
            <a:r>
              <a:rPr lang="zh-CN" altLang="en-US" sz="2200" dirty="0" smtClean="0"/>
              <a:t>邮件格式在需要发送附件或者发送非英文文本邮件时，不能胜任</a:t>
            </a:r>
            <a:endParaRPr lang="en-US" altLang="zh-CN" sz="2200" dirty="0" smtClean="0"/>
          </a:p>
          <a:p>
            <a:pPr>
              <a:lnSpc>
                <a:spcPct val="100000"/>
              </a:lnSpc>
            </a:pPr>
            <a:r>
              <a:rPr lang="en-US" altLang="zh-CN" sz="2200" dirty="0" smtClean="0"/>
              <a:t>MIME</a:t>
            </a:r>
            <a:r>
              <a:rPr lang="zh-CN" altLang="en-US" sz="2200" dirty="0" smtClean="0"/>
              <a:t>在设计时，要求 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仍然采用原有的</a:t>
            </a:r>
            <a:r>
              <a:rPr lang="en-US" altLang="zh-CN" sz="2200" dirty="0" smtClean="0"/>
              <a:t>RFC 822</a:t>
            </a:r>
            <a:r>
              <a:rPr lang="zh-CN" altLang="en-US" sz="2200" dirty="0" smtClean="0"/>
              <a:t>邮件格式，仍然采用原有的邮件传输和访问协议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在撰写邮件时将非</a:t>
            </a:r>
            <a:r>
              <a:rPr lang="en-US" altLang="zh-CN" sz="2200" dirty="0" smtClean="0"/>
              <a:t>ASCII</a:t>
            </a:r>
            <a:r>
              <a:rPr lang="zh-CN" altLang="en-US" sz="2200" dirty="0" smtClean="0"/>
              <a:t>文本进行编码后转变为</a:t>
            </a:r>
            <a:r>
              <a:rPr lang="en-US" altLang="zh-CN" sz="2200" dirty="0" smtClean="0"/>
              <a:t>ASCII</a:t>
            </a:r>
            <a:r>
              <a:rPr lang="zh-CN" altLang="en-US" sz="2200" dirty="0" smtClean="0"/>
              <a:t>文本，在邮件阅读时转换回来 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支持多个附件、消息文本整合在一起，即多个部分</a:t>
            </a:r>
            <a:r>
              <a:rPr lang="en-US" altLang="zh-CN" sz="2200" dirty="0" smtClean="0"/>
              <a:t>(body)</a:t>
            </a:r>
            <a:r>
              <a:rPr lang="zh-CN" altLang="en-US" sz="2200" dirty="0" smtClean="0"/>
              <a:t>组合在一起成为一个邮件</a:t>
            </a:r>
            <a:r>
              <a:rPr lang="en-US" altLang="zh-CN" sz="2200" dirty="0" smtClean="0"/>
              <a:t>(message)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对于原有</a:t>
            </a:r>
            <a:r>
              <a:rPr lang="en-US" altLang="zh-CN" sz="2200" dirty="0"/>
              <a:t>RFC 822</a:t>
            </a:r>
            <a:r>
              <a:rPr lang="zh-CN" altLang="en-US" sz="2200" dirty="0"/>
              <a:t>邮件格式扩展，引入了多个</a:t>
            </a:r>
            <a:r>
              <a:rPr lang="en-US" altLang="zh-CN" sz="2200" dirty="0"/>
              <a:t>MIME</a:t>
            </a:r>
            <a:r>
              <a:rPr lang="zh-CN" altLang="en-US" sz="2200" dirty="0"/>
              <a:t>头部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en-US" altLang="zh-CN" sz="2200" dirty="0" smtClean="0"/>
              <a:t>MIME</a:t>
            </a:r>
            <a:r>
              <a:rPr lang="zh-CN" altLang="en-US" sz="2200" dirty="0" smtClean="0"/>
              <a:t>实体</a:t>
            </a:r>
            <a:r>
              <a:rPr lang="en-US" altLang="zh-CN" sz="2200" dirty="0" smtClean="0"/>
              <a:t>(entity)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整个邮件是一个</a:t>
            </a:r>
            <a:r>
              <a:rPr lang="en-US" altLang="zh-CN" sz="2200" dirty="0" smtClean="0"/>
              <a:t>MIME Entity</a:t>
            </a:r>
            <a:r>
              <a:rPr lang="zh-CN" altLang="en-US" sz="2200" dirty="0" smtClean="0"/>
              <a:t>，通过</a:t>
            </a:r>
            <a:r>
              <a:rPr lang="en-US" altLang="zh-CN" sz="2200" dirty="0"/>
              <a:t>MIME</a:t>
            </a:r>
            <a:r>
              <a:rPr lang="zh-CN" altLang="en-US" sz="2200" dirty="0"/>
              <a:t>头部描述整个消息的组织</a:t>
            </a:r>
            <a:r>
              <a:rPr lang="zh-CN" altLang="en-US" sz="2200" dirty="0" smtClean="0"/>
              <a:t>和编码等信息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在邮件为</a:t>
            </a:r>
            <a:r>
              <a:rPr lang="en-US" altLang="zh-CN" sz="2200" dirty="0" err="1" smtClean="0"/>
              <a:t>martpart</a:t>
            </a:r>
            <a:r>
              <a:rPr lang="zh-CN" altLang="en-US" sz="2200" dirty="0" smtClean="0"/>
              <a:t>类型时，即多个子消息组成一个大消息时，每个子消息是一个</a:t>
            </a:r>
            <a:r>
              <a:rPr lang="en-US" altLang="zh-CN" sz="2200" dirty="0" smtClean="0"/>
              <a:t>MIME Entity</a:t>
            </a:r>
            <a:r>
              <a:rPr lang="zh-CN" altLang="en-US" sz="2200" dirty="0" smtClean="0"/>
              <a:t>，增加相应的</a:t>
            </a:r>
            <a:r>
              <a:rPr lang="en-US" altLang="zh-CN" sz="2200" dirty="0" smtClean="0"/>
              <a:t>MIME</a:t>
            </a:r>
            <a:r>
              <a:rPr lang="zh-CN" altLang="en-US" sz="2200" dirty="0" smtClean="0"/>
              <a:t>头部</a:t>
            </a:r>
            <a:endParaRPr lang="en-US" altLang="zh-CN" sz="2200" dirty="0" smtClean="0"/>
          </a:p>
          <a:p>
            <a:pPr lvl="2">
              <a:lnSpc>
                <a:spcPct val="100000"/>
              </a:lnSpc>
            </a:pPr>
            <a:endParaRPr lang="en-US" altLang="zh-CN" sz="2200" dirty="0" smtClean="0"/>
          </a:p>
          <a:p>
            <a:pPr lvl="2">
              <a:lnSpc>
                <a:spcPct val="100000"/>
              </a:lnSpc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6587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656"/>
              </p:ext>
            </p:extLst>
          </p:nvPr>
        </p:nvGraphicFramePr>
        <p:xfrm>
          <a:off x="609600" y="2987040"/>
          <a:ext cx="10972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229">
                  <a:extLst>
                    <a:ext uri="{9D8B030D-6E8A-4147-A177-3AD203B41FA5}">
                      <a16:colId xmlns:a16="http://schemas.microsoft.com/office/drawing/2014/main" val="1981742936"/>
                    </a:ext>
                  </a:extLst>
                </a:gridCol>
                <a:gridCol w="7565571">
                  <a:extLst>
                    <a:ext uri="{9D8B030D-6E8A-4147-A177-3AD203B41FA5}">
                      <a16:colId xmlns:a16="http://schemas.microsoft.com/office/drawing/2014/main" val="929971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头部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1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MIME-Version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版本号，目前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1.0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，只在整个消息头部中出现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4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Content-Type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内容的类型，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type/subtype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，可能还包含多个参数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en-US" altLang="zh-CN" sz="2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zh-CN" altLang="en-US" sz="2000" b="1" baseline="0" dirty="0" smtClean="0">
                          <a:solidFill>
                            <a:srgbClr val="0070C0"/>
                          </a:solidFill>
                        </a:rPr>
                        <a:t>如</a:t>
                      </a:r>
                      <a:r>
                        <a:rPr lang="en-US" altLang="zh-CN" sz="2000" b="1" baseline="0" dirty="0" smtClean="0">
                          <a:solidFill>
                            <a:srgbClr val="0070C0"/>
                          </a:solidFill>
                        </a:rPr>
                        <a:t>text/html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2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Content-Transfer-Encoding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编码方式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</a:rPr>
                        <a:t>，可选，缺省为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Content-ID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可选，用于</a:t>
                      </a:r>
                      <a:r>
                        <a:rPr lang="en-US" altLang="zh-CN" sz="2000" dirty="0" smtClean="0"/>
                        <a:t>multipart</a:t>
                      </a:r>
                      <a:r>
                        <a:rPr lang="zh-CN" altLang="en-US" sz="2000" dirty="0" smtClean="0"/>
                        <a:t>类型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Content-Description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可选，内容的简短描述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Content-Disposition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协议使用，对文件怎样处理，</a:t>
                      </a:r>
                      <a:r>
                        <a:rPr lang="en-US" altLang="zh-CN" sz="2000" dirty="0" smtClean="0"/>
                        <a:t>inline</a:t>
                      </a:r>
                      <a:r>
                        <a:rPr lang="zh-CN" altLang="en-US" sz="2000" dirty="0" smtClean="0"/>
                        <a:t>表示内嵌显示，而</a:t>
                      </a:r>
                      <a:r>
                        <a:rPr lang="en-US" altLang="zh-CN" sz="2000" dirty="0" smtClean="0"/>
                        <a:t>attachment</a:t>
                      </a:r>
                      <a:r>
                        <a:rPr lang="zh-CN" altLang="en-US" sz="2000" dirty="0" smtClean="0"/>
                        <a:t>表示另外保存，如 </a:t>
                      </a:r>
                      <a:r>
                        <a:rPr lang="en-US" altLang="zh-CN" sz="2000" dirty="0" smtClean="0"/>
                        <a:t>attachment;</a:t>
                      </a:r>
                      <a:r>
                        <a:rPr lang="en-US" altLang="zh-CN" sz="2000" baseline="0" dirty="0" smtClean="0"/>
                        <a:t> filename="http.pptx"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3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Content-Location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给出该</a:t>
                      </a:r>
                      <a:r>
                        <a:rPr lang="en-US" altLang="zh-CN" sz="2000" dirty="0" smtClean="0"/>
                        <a:t>MIME</a:t>
                      </a:r>
                      <a:r>
                        <a:rPr lang="en-US" altLang="zh-CN" sz="2000" baseline="0" dirty="0" smtClean="0"/>
                        <a:t> entity</a:t>
                      </a:r>
                      <a:r>
                        <a:rPr lang="zh-CN" altLang="en-US" sz="2000" baseline="0" dirty="0" smtClean="0"/>
                        <a:t>的</a:t>
                      </a:r>
                      <a:r>
                        <a:rPr lang="en-US" altLang="zh-CN" sz="2000" baseline="0" dirty="0" smtClean="0"/>
                        <a:t>URL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7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Content-Length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常用于</a:t>
                      </a:r>
                      <a:r>
                        <a:rPr lang="en-US" altLang="zh-CN" sz="2000" dirty="0" smtClean="0"/>
                        <a:t>HTTP</a:t>
                      </a:r>
                      <a:r>
                        <a:rPr lang="zh-CN" altLang="en-US" sz="2000" dirty="0" smtClean="0"/>
                        <a:t>协议，给出</a:t>
                      </a:r>
                      <a:r>
                        <a:rPr lang="en-US" altLang="zh-CN" sz="2000" dirty="0" smtClean="0"/>
                        <a:t>MIME entity</a:t>
                      </a:r>
                      <a:r>
                        <a:rPr lang="zh-CN" altLang="en-US" sz="2000" dirty="0" smtClean="0"/>
                        <a:t>的长度，以字节为单位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48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9223"/>
              </p:ext>
            </p:extLst>
          </p:nvPr>
        </p:nvGraphicFramePr>
        <p:xfrm>
          <a:off x="5926493" y="0"/>
          <a:ext cx="612865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62">
                  <a:extLst>
                    <a:ext uri="{9D8B030D-6E8A-4147-A177-3AD203B41FA5}">
                      <a16:colId xmlns:a16="http://schemas.microsoft.com/office/drawing/2014/main" val="880364182"/>
                    </a:ext>
                  </a:extLst>
                </a:gridCol>
                <a:gridCol w="4814595">
                  <a:extLst>
                    <a:ext uri="{9D8B030D-6E8A-4147-A177-3AD203B41FA5}">
                      <a16:colId xmlns:a16="http://schemas.microsoft.com/office/drawing/2014/main" val="326527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8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plain,html,enriched,css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0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jpg,gif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basic,mp3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6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mpeg,mp4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5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octet-</a:t>
                      </a:r>
                      <a:r>
                        <a:rPr lang="en-US" altLang="zh-CN" dirty="0" err="1" smtClean="0"/>
                        <a:t>stream,zip,pdf,msword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vnd.ms-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9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multipart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mixed, alternative, parallel, digest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rfc822,partial</a:t>
                      </a:r>
                      <a:r>
                        <a:rPr lang="zh-CN" altLang="en-US" dirty="0" smtClean="0"/>
                        <a:t>一些邮件组成的邮件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76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1690688"/>
            <a:ext cx="47500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Content-Type: text/plain; charset=UTF-</a:t>
            </a:r>
            <a:r>
              <a:rPr lang="zh-CN" altLang="en-US" dirty="0" smtClean="0"/>
              <a:t>8</a:t>
            </a:r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en-US" altLang="zh-CN" dirty="0"/>
              <a:t>: image/jpeg; name</a:t>
            </a:r>
            <a:r>
              <a:rPr lang="en-US" altLang="zh-CN" dirty="0" smtClean="0"/>
              <a:t>="fudan.jpg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6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MIME: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multipart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66" y="1366984"/>
            <a:ext cx="3995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子类型</a:t>
            </a:r>
            <a:endParaRPr lang="en-US" altLang="zh-CN" sz="2400" dirty="0" smtClean="0"/>
          </a:p>
          <a:p>
            <a:r>
              <a:rPr lang="en-US" altLang="zh-CN" sz="2400" dirty="0" smtClean="0"/>
              <a:t>mixed:</a:t>
            </a:r>
            <a:r>
              <a:rPr lang="zh-CN" altLang="en-US" sz="2400" dirty="0" smtClean="0"/>
              <a:t>各个独立的子部分组合在一起</a:t>
            </a:r>
            <a:endParaRPr lang="en-US" altLang="zh-CN" sz="2400" dirty="0" smtClean="0"/>
          </a:p>
          <a:p>
            <a:r>
              <a:rPr lang="en-US" altLang="zh-CN" sz="2400" dirty="0" smtClean="0"/>
              <a:t>alternative:</a:t>
            </a:r>
            <a:r>
              <a:rPr lang="zh-CN" altLang="en-US" sz="2400" dirty="0" smtClean="0"/>
              <a:t>同一内容的不同表示</a:t>
            </a:r>
            <a:endParaRPr lang="en-US" altLang="zh-CN" sz="2400" dirty="0" smtClean="0"/>
          </a:p>
          <a:p>
            <a:r>
              <a:rPr lang="en-US" altLang="zh-CN" sz="2400" dirty="0" smtClean="0"/>
              <a:t>parallel: </a:t>
            </a:r>
            <a:r>
              <a:rPr lang="zh-CN" altLang="en-US" sz="2400" dirty="0" smtClean="0"/>
              <a:t>各个子部分应该同时使用</a:t>
            </a:r>
            <a:endParaRPr lang="en-US" altLang="zh-CN" sz="2400" dirty="0" smtClean="0"/>
          </a:p>
          <a:p>
            <a:r>
              <a:rPr lang="en-US" altLang="zh-CN" sz="2400" dirty="0" smtClean="0"/>
              <a:t>digest:</a:t>
            </a:r>
            <a:r>
              <a:rPr lang="zh-CN" altLang="en-US" sz="2400" dirty="0" smtClean="0"/>
              <a:t>多个邮件组成，一般用于邮件组</a:t>
            </a:r>
            <a:r>
              <a:rPr lang="en-US" altLang="zh-CN" sz="2400" dirty="0" smtClean="0"/>
              <a:t>mailing list</a:t>
            </a:r>
          </a:p>
          <a:p>
            <a:pPr marL="0" indent="0">
              <a:buNone/>
            </a:pPr>
            <a:r>
              <a:rPr lang="zh-CN" altLang="en-US" sz="2400" dirty="0" smtClean="0"/>
              <a:t>参数</a:t>
            </a:r>
            <a:r>
              <a:rPr lang="en-US" altLang="zh-CN" sz="2400" dirty="0" smtClean="0"/>
              <a:t>boundary</a:t>
            </a:r>
            <a:r>
              <a:rPr lang="zh-CN" altLang="en-US" sz="2400" dirty="0" smtClean="0"/>
              <a:t>给出了各个子部分的边界，该字符串随机选择，不在消息体中出现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4030823" y="1463579"/>
            <a:ext cx="8125411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Mime-Version: 1.0						</a:t>
            </a:r>
          </a:p>
          <a:p>
            <a:r>
              <a:rPr lang="zh-CN" altLang="en-US" dirty="0"/>
              <a:t>Content-Type: multipart/mixed</a:t>
            </a:r>
            <a:r>
              <a:rPr lang="zh-CN" altLang="en-US" dirty="0" smtClean="0"/>
              <a:t>; boundary</a:t>
            </a:r>
            <a:r>
              <a:rPr lang="zh-CN" altLang="en-US" dirty="0"/>
              <a:t>="==001_Dragon614750641803_=="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--==001_Dragon614750641803_==</a:t>
            </a:r>
          </a:p>
          <a:p>
            <a:r>
              <a:rPr lang="zh-CN" altLang="en-US" dirty="0"/>
              <a:t>Content-Type: text/plain;charset="gb2312"</a:t>
            </a:r>
          </a:p>
          <a:p>
            <a:r>
              <a:rPr lang="zh-CN" altLang="en-US" dirty="0"/>
              <a:t>Content-Transfer-Encoding: base64				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1eLKx9K7t+Ky4srU0………..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--==001_Dragon614750641803_==</a:t>
            </a:r>
          </a:p>
          <a:p>
            <a:r>
              <a:rPr lang="zh-CN" altLang="en-US" dirty="0"/>
              <a:t>Content-Type: application/octet-stream</a:t>
            </a:r>
            <a:r>
              <a:rPr lang="zh-CN" altLang="en-US" dirty="0" smtClean="0"/>
              <a:t>; name</a:t>
            </a:r>
            <a:r>
              <a:rPr lang="zh-CN" altLang="en-US" dirty="0"/>
              <a:t>="test.doc"</a:t>
            </a:r>
          </a:p>
          <a:p>
            <a:r>
              <a:rPr lang="zh-CN" altLang="en-US" dirty="0"/>
              <a:t>Content-Transfer-Encoding: base64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UEsDBBQABgAIAAAAIQ…………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--==001_Dragon614750641803_==--	</a:t>
            </a:r>
          </a:p>
        </p:txBody>
      </p:sp>
      <p:sp>
        <p:nvSpPr>
          <p:cNvPr id="6" name="矩形 5"/>
          <p:cNvSpPr/>
          <p:nvPr/>
        </p:nvSpPr>
        <p:spPr>
          <a:xfrm>
            <a:off x="379444" y="6081199"/>
            <a:ext cx="6991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--</a:t>
            </a:r>
            <a:r>
              <a:rPr lang="zh-CN" altLang="en-US" sz="2000" dirty="0"/>
              <a:t>后紧跟边界字符组成的行表示为子部分的边界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--boundary--</a:t>
            </a:r>
            <a:r>
              <a:rPr lang="zh-CN" altLang="en-US" sz="2000" dirty="0"/>
              <a:t>表示子部分全部结束</a:t>
            </a:r>
          </a:p>
        </p:txBody>
      </p:sp>
    </p:spTree>
    <p:extLst>
      <p:ext uri="{BB962C8B-B14F-4D97-AF65-F5344CB8AC3E}">
        <p14:creationId xmlns:p14="http://schemas.microsoft.com/office/powerpoint/2010/main" val="21703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7256</Words>
  <Application>Microsoft Office PowerPoint</Application>
  <PresentationFormat>宽屏</PresentationFormat>
  <Paragraphs>994</Paragraphs>
  <Slides>41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 Unicode MS</vt:lpstr>
      <vt:lpstr>Gill Sans MT</vt:lpstr>
      <vt:lpstr>Gulim</vt:lpstr>
      <vt:lpstr>MS PGothic</vt:lpstr>
      <vt:lpstr>游ゴシック</vt:lpstr>
      <vt:lpstr>等线</vt:lpstr>
      <vt:lpstr>等线 Light</vt:lpstr>
      <vt:lpstr>宋体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Office 主题​​</vt:lpstr>
      <vt:lpstr>Clip</vt:lpstr>
      <vt:lpstr>Visio</vt:lpstr>
      <vt:lpstr>第七章 网络应用</vt:lpstr>
      <vt:lpstr>主要内容</vt:lpstr>
      <vt:lpstr>传统应用：E-mail(Electronic mail)</vt:lpstr>
      <vt:lpstr>邮件格式</vt:lpstr>
      <vt:lpstr>RFC 822主要头部</vt:lpstr>
      <vt:lpstr>PowerPoint 演示文稿</vt:lpstr>
      <vt:lpstr>MIME(Multipurpose Internet Mail Extension，RFC2045-2049)</vt:lpstr>
      <vt:lpstr>MIME头部</vt:lpstr>
      <vt:lpstr>MIME: 类型multipart</vt:lpstr>
      <vt:lpstr>Content-Transfer-Encoding</vt:lpstr>
      <vt:lpstr>Content-Transfer-Encoding: Base64</vt:lpstr>
      <vt:lpstr>SMTP(Simple Mail Transfer Protocol）</vt:lpstr>
      <vt:lpstr>SMTP与DNS</vt:lpstr>
      <vt:lpstr>SMTP命令</vt:lpstr>
      <vt:lpstr>SMTP消息</vt:lpstr>
      <vt:lpstr>PowerPoint 演示文稿</vt:lpstr>
      <vt:lpstr>防垃圾邮件(anti-spam)</vt:lpstr>
      <vt:lpstr>SMTP AUTH </vt:lpstr>
      <vt:lpstr>POP3(Post Office Protocol Version 3) RFC 1939</vt:lpstr>
      <vt:lpstr>IMAP和Web Mail </vt:lpstr>
      <vt:lpstr>Web和HTTP</vt:lpstr>
      <vt:lpstr>URI、URL和URN</vt:lpstr>
      <vt:lpstr>URI、URL和URN</vt:lpstr>
      <vt:lpstr>浏览器、Web服务器和应用服务器</vt:lpstr>
      <vt:lpstr>服务器扩展：三层C/S结构</vt:lpstr>
      <vt:lpstr>HTTP（Hyper Text Transfer Protocol，超文本传输协议）</vt:lpstr>
      <vt:lpstr>非持续连接和持续连接</vt:lpstr>
      <vt:lpstr>HTTP协议：持续连接</vt:lpstr>
      <vt:lpstr>HTTP请求和响应</vt:lpstr>
      <vt:lpstr>HTTP请求</vt:lpstr>
      <vt:lpstr>HTTP响应</vt:lpstr>
      <vt:lpstr>HTTP GET和POST</vt:lpstr>
      <vt:lpstr>POST消息例子</vt:lpstr>
      <vt:lpstr>HTTP:块编码(chunked encoding)</vt:lpstr>
      <vt:lpstr>Cookie</vt:lpstr>
      <vt:lpstr>条件GET</vt:lpstr>
      <vt:lpstr>Web缓存或代理服务器</vt:lpstr>
      <vt:lpstr>HTTP隧道</vt:lpstr>
      <vt:lpstr>Web Service</vt:lpstr>
      <vt:lpstr>RESTful Web Service：代表性状态传输(Representational State Transfer,REST)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网络应用</dc:title>
  <dc:creator>dlmao</dc:creator>
  <cp:lastModifiedBy>Dilin Mao</cp:lastModifiedBy>
  <cp:revision>286</cp:revision>
  <dcterms:created xsi:type="dcterms:W3CDTF">2016-10-12T05:51:33Z</dcterms:created>
  <dcterms:modified xsi:type="dcterms:W3CDTF">2017-09-29T23:59:05Z</dcterms:modified>
</cp:coreProperties>
</file>