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6" r:id="rId1"/>
  </p:sldMasterIdLst>
  <p:notesMasterIdLst>
    <p:notesMasterId r:id="rId67"/>
  </p:notesMasterIdLst>
  <p:handoutMasterIdLst>
    <p:handoutMasterId r:id="rId68"/>
  </p:handoutMasterIdLst>
  <p:sldIdLst>
    <p:sldId id="438" r:id="rId2"/>
    <p:sldId id="325" r:id="rId3"/>
    <p:sldId id="435" r:id="rId4"/>
    <p:sldId id="335" r:id="rId5"/>
    <p:sldId id="392" r:id="rId6"/>
    <p:sldId id="336" r:id="rId7"/>
    <p:sldId id="407" r:id="rId8"/>
    <p:sldId id="387" r:id="rId9"/>
    <p:sldId id="406" r:id="rId10"/>
    <p:sldId id="434" r:id="rId11"/>
    <p:sldId id="331" r:id="rId12"/>
    <p:sldId id="332" r:id="rId13"/>
    <p:sldId id="436" r:id="rId14"/>
    <p:sldId id="337" r:id="rId15"/>
    <p:sldId id="437" r:id="rId16"/>
    <p:sldId id="356" r:id="rId17"/>
    <p:sldId id="398" r:id="rId18"/>
    <p:sldId id="357" r:id="rId19"/>
    <p:sldId id="358" r:id="rId20"/>
    <p:sldId id="359" r:id="rId21"/>
    <p:sldId id="360" r:id="rId22"/>
    <p:sldId id="364" r:id="rId23"/>
    <p:sldId id="408" r:id="rId24"/>
    <p:sldId id="365" r:id="rId25"/>
    <p:sldId id="366" r:id="rId26"/>
    <p:sldId id="367" r:id="rId27"/>
    <p:sldId id="370" r:id="rId28"/>
    <p:sldId id="371" r:id="rId29"/>
    <p:sldId id="373" r:id="rId30"/>
    <p:sldId id="372" r:id="rId31"/>
    <p:sldId id="421" r:id="rId32"/>
    <p:sldId id="379" r:id="rId33"/>
    <p:sldId id="380" r:id="rId34"/>
    <p:sldId id="439" r:id="rId35"/>
    <p:sldId id="440" r:id="rId36"/>
    <p:sldId id="441" r:id="rId37"/>
    <p:sldId id="442" r:id="rId38"/>
    <p:sldId id="443" r:id="rId39"/>
    <p:sldId id="444" r:id="rId40"/>
    <p:sldId id="445" r:id="rId41"/>
    <p:sldId id="446" r:id="rId42"/>
    <p:sldId id="447" r:id="rId43"/>
    <p:sldId id="448" r:id="rId44"/>
    <p:sldId id="449" r:id="rId45"/>
    <p:sldId id="450" r:id="rId46"/>
    <p:sldId id="451" r:id="rId47"/>
    <p:sldId id="452" r:id="rId48"/>
    <p:sldId id="453" r:id="rId49"/>
    <p:sldId id="454" r:id="rId50"/>
    <p:sldId id="455" r:id="rId51"/>
    <p:sldId id="456" r:id="rId52"/>
    <p:sldId id="457" r:id="rId53"/>
    <p:sldId id="458" r:id="rId54"/>
    <p:sldId id="459" r:id="rId55"/>
    <p:sldId id="460" r:id="rId56"/>
    <p:sldId id="461" r:id="rId57"/>
    <p:sldId id="462" r:id="rId58"/>
    <p:sldId id="463" r:id="rId59"/>
    <p:sldId id="464" r:id="rId60"/>
    <p:sldId id="465" r:id="rId61"/>
    <p:sldId id="466" r:id="rId62"/>
    <p:sldId id="467" r:id="rId63"/>
    <p:sldId id="468" r:id="rId64"/>
    <p:sldId id="469" r:id="rId65"/>
    <p:sldId id="470" r:id="rId66"/>
  </p:sldIdLst>
  <p:sldSz cx="12192000" cy="6858000"/>
  <p:notesSz cx="7302500" cy="9588500"/>
  <p:defaultTextStyle>
    <a:defPPr>
      <a:defRPr lang="en-US"/>
    </a:defPPr>
    <a:lvl1pPr algn="l" rtl="0" eaLnBrk="0" fontAlgn="base" hangingPunct="0">
      <a:spcBef>
        <a:spcPct val="0"/>
      </a:spcBef>
      <a:spcAft>
        <a:spcPct val="0"/>
      </a:spcAft>
      <a:defRPr kern="1200">
        <a:solidFill>
          <a:schemeClr val="tx1"/>
        </a:solidFill>
        <a:latin typeface="Helvetica"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Helvetica"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Helvetica"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Helvetica"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Helvetica" pitchFamily="34" charset="0"/>
        <a:ea typeface="宋体" pitchFamily="2" charset="-122"/>
        <a:cs typeface="+mn-cs"/>
      </a:defRPr>
    </a:lvl5pPr>
    <a:lvl6pPr marL="2286000" algn="l" defTabSz="914400" rtl="0" eaLnBrk="1" latinLnBrk="0" hangingPunct="1">
      <a:defRPr kern="1200">
        <a:solidFill>
          <a:schemeClr val="tx1"/>
        </a:solidFill>
        <a:latin typeface="Helvetica" pitchFamily="34" charset="0"/>
        <a:ea typeface="宋体" pitchFamily="2" charset="-122"/>
        <a:cs typeface="+mn-cs"/>
      </a:defRPr>
    </a:lvl6pPr>
    <a:lvl7pPr marL="2743200" algn="l" defTabSz="914400" rtl="0" eaLnBrk="1" latinLnBrk="0" hangingPunct="1">
      <a:defRPr kern="1200">
        <a:solidFill>
          <a:schemeClr val="tx1"/>
        </a:solidFill>
        <a:latin typeface="Helvetica" pitchFamily="34" charset="0"/>
        <a:ea typeface="宋体" pitchFamily="2" charset="-122"/>
        <a:cs typeface="+mn-cs"/>
      </a:defRPr>
    </a:lvl7pPr>
    <a:lvl8pPr marL="3200400" algn="l" defTabSz="914400" rtl="0" eaLnBrk="1" latinLnBrk="0" hangingPunct="1">
      <a:defRPr kern="1200">
        <a:solidFill>
          <a:schemeClr val="tx1"/>
        </a:solidFill>
        <a:latin typeface="Helvetica" pitchFamily="34" charset="0"/>
        <a:ea typeface="宋体" pitchFamily="2" charset="-122"/>
        <a:cs typeface="+mn-cs"/>
      </a:defRPr>
    </a:lvl8pPr>
    <a:lvl9pPr marL="3657600" algn="l" defTabSz="914400" rtl="0" eaLnBrk="1" latinLnBrk="0" hangingPunct="1">
      <a:defRPr kern="1200">
        <a:solidFill>
          <a:schemeClr val="tx1"/>
        </a:solidFill>
        <a:latin typeface="Helvetica"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0">
          <p15:clr>
            <a:srgbClr val="A4A3A4"/>
          </p15:clr>
        </p15:guide>
        <p15:guide id="2" pos="23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33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40" autoAdjust="0"/>
    <p:restoredTop sz="84229" autoAdjust="0"/>
  </p:normalViewPr>
  <p:slideViewPr>
    <p:cSldViewPr>
      <p:cViewPr varScale="1">
        <p:scale>
          <a:sx n="74" d="100"/>
          <a:sy n="74" d="100"/>
        </p:scale>
        <p:origin x="690" y="27"/>
      </p:cViewPr>
      <p:guideLst>
        <p:guide orient="horz" pos="2160"/>
        <p:guide pos="3840"/>
      </p:guideLst>
    </p:cSldViewPr>
  </p:slideViewPr>
  <p:outlineViewPr>
    <p:cViewPr>
      <p:scale>
        <a:sx n="33" d="100"/>
        <a:sy n="33" d="100"/>
      </p:scale>
      <p:origin x="0" y="90486"/>
    </p:cViewPr>
  </p:outlineViewPr>
  <p:notesTextViewPr>
    <p:cViewPr>
      <p:scale>
        <a:sx n="100" d="100"/>
        <a:sy n="100" d="100"/>
      </p:scale>
      <p:origin x="0" y="0"/>
    </p:cViewPr>
  </p:notesTextViewPr>
  <p:sorterViewPr>
    <p:cViewPr>
      <p:scale>
        <a:sx n="66" d="100"/>
        <a:sy n="66" d="100"/>
      </p:scale>
      <p:origin x="0" y="8674"/>
    </p:cViewPr>
  </p:sorterViewPr>
  <p:notesViewPr>
    <p:cSldViewPr>
      <p:cViewPr varScale="1">
        <p:scale>
          <a:sx n="49" d="100"/>
          <a:sy n="49" d="100"/>
        </p:scale>
        <p:origin x="-2214" y="-102"/>
      </p:cViewPr>
      <p:guideLst>
        <p:guide orient="horz" pos="3020"/>
        <p:guide pos="230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defRPr sz="1200"/>
            </a:lvl1pPr>
          </a:lstStyle>
          <a:p>
            <a:pPr>
              <a:defRPr/>
            </a:pPr>
            <a:endParaRPr lang="zh-CN" altLang="en-US"/>
          </a:p>
        </p:txBody>
      </p:sp>
      <p:sp>
        <p:nvSpPr>
          <p:cNvPr id="46083" name="Rectangle 3"/>
          <p:cNvSpPr>
            <a:spLocks noGrp="1" noChangeArrowheads="1"/>
          </p:cNvSpPr>
          <p:nvPr>
            <p:ph type="dt" sz="quarter" idx="1"/>
          </p:nvPr>
        </p:nvSpPr>
        <p:spPr bwMode="auto">
          <a:xfrm>
            <a:off x="4114800" y="0"/>
            <a:ext cx="32004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sz="1200"/>
            </a:lvl1pPr>
          </a:lstStyle>
          <a:p>
            <a:pPr>
              <a:defRPr/>
            </a:pPr>
            <a:endParaRPr lang="en-US" altLang="zh-CN"/>
          </a:p>
        </p:txBody>
      </p:sp>
      <p:sp>
        <p:nvSpPr>
          <p:cNvPr id="46084" name="Rectangle 4"/>
          <p:cNvSpPr>
            <a:spLocks noGrp="1" noChangeArrowheads="1"/>
          </p:cNvSpPr>
          <p:nvPr>
            <p:ph type="ftr" sz="quarter" idx="2"/>
          </p:nvPr>
        </p:nvSpPr>
        <p:spPr bwMode="auto">
          <a:xfrm>
            <a:off x="0" y="9144000"/>
            <a:ext cx="32004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46085" name="Rectangle 5"/>
          <p:cNvSpPr>
            <a:spLocks noGrp="1" noChangeArrowheads="1"/>
          </p:cNvSpPr>
          <p:nvPr>
            <p:ph type="sldNum" sz="quarter" idx="3"/>
          </p:nvPr>
        </p:nvSpPr>
        <p:spPr bwMode="auto">
          <a:xfrm>
            <a:off x="4114800" y="9144000"/>
            <a:ext cx="32004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defRPr sz="1200"/>
            </a:lvl1pPr>
          </a:lstStyle>
          <a:p>
            <a:pPr>
              <a:defRPr/>
            </a:pPr>
            <a:fld id="{F14A8B64-4432-4B5A-A593-1C3EBD96AE6B}" type="slidenum">
              <a:rPr lang="zh-CN" altLang="en-US"/>
              <a:pPr>
                <a:defRPr/>
              </a:pPr>
              <a:t>‹#›</a:t>
            </a:fld>
            <a:endParaRPr lang="en-US" altLang="zh-CN"/>
          </a:p>
        </p:txBody>
      </p:sp>
    </p:spTree>
    <p:extLst>
      <p:ext uri="{BB962C8B-B14F-4D97-AF65-F5344CB8AC3E}">
        <p14:creationId xmlns:p14="http://schemas.microsoft.com/office/powerpoint/2010/main" val="370417304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none" lIns="96515" tIns="48257" rIns="96515" bIns="48257" numCol="1" anchor="ctr" anchorCtr="0" compatLnSpc="1">
            <a:prstTxWarp prst="textNoShape">
              <a:avLst/>
            </a:prstTxWarp>
          </a:bodyPr>
          <a:lstStyle>
            <a:lvl1pPr defTabSz="965200">
              <a:defRPr sz="1300">
                <a:latin typeface="Times New Roman" pitchFamily="18" charset="0"/>
              </a:defRPr>
            </a:lvl1pPr>
          </a:lstStyle>
          <a:p>
            <a:pPr>
              <a:defRPr/>
            </a:pPr>
            <a:endParaRPr lang="zh-CN" altLang="en-US"/>
          </a:p>
        </p:txBody>
      </p:sp>
      <p:sp>
        <p:nvSpPr>
          <p:cNvPr id="6147" name="Rectangle 3"/>
          <p:cNvSpPr>
            <a:spLocks noGrp="1" noChangeArrowheads="1"/>
          </p:cNvSpPr>
          <p:nvPr>
            <p:ph type="dt" idx="1"/>
          </p:nvPr>
        </p:nvSpPr>
        <p:spPr bwMode="auto">
          <a:xfrm>
            <a:off x="4138613" y="0"/>
            <a:ext cx="3163887" cy="479425"/>
          </a:xfrm>
          <a:prstGeom prst="rect">
            <a:avLst/>
          </a:prstGeom>
          <a:noFill/>
          <a:ln w="9525">
            <a:noFill/>
            <a:miter lim="800000"/>
            <a:headEnd/>
            <a:tailEnd/>
          </a:ln>
          <a:effectLst/>
        </p:spPr>
        <p:txBody>
          <a:bodyPr vert="horz" wrap="none" lIns="96515" tIns="48257" rIns="96515" bIns="48257" numCol="1" anchor="ctr" anchorCtr="0" compatLnSpc="1">
            <a:prstTxWarp prst="textNoShape">
              <a:avLst/>
            </a:prstTxWarp>
          </a:bodyPr>
          <a:lstStyle>
            <a:lvl1pPr algn="r" defTabSz="965200">
              <a:defRPr sz="1300">
                <a:latin typeface="Times New Roman" pitchFamily="18" charset="0"/>
              </a:defRPr>
            </a:lvl1pPr>
          </a:lstStyle>
          <a:p>
            <a:pPr>
              <a:defRPr/>
            </a:pPr>
            <a:endParaRPr lang="en-US" altLang="zh-CN"/>
          </a:p>
        </p:txBody>
      </p:sp>
      <p:sp>
        <p:nvSpPr>
          <p:cNvPr id="83972" name="Rectangle 4"/>
          <p:cNvSpPr>
            <a:spLocks noGrp="1" noRot="1" noChangeAspect="1" noChangeArrowheads="1" noTextEdit="1"/>
          </p:cNvSpPr>
          <p:nvPr>
            <p:ph type="sldImg" idx="2"/>
          </p:nvPr>
        </p:nvSpPr>
        <p:spPr bwMode="auto">
          <a:xfrm>
            <a:off x="455613" y="719138"/>
            <a:ext cx="6391275" cy="3595687"/>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73138" y="4554538"/>
            <a:ext cx="5356225" cy="4314825"/>
          </a:xfrm>
          <a:prstGeom prst="rect">
            <a:avLst/>
          </a:prstGeom>
          <a:noFill/>
          <a:ln w="9525">
            <a:noFill/>
            <a:miter lim="800000"/>
            <a:headEnd/>
            <a:tailEnd/>
          </a:ln>
          <a:effectLst/>
        </p:spPr>
        <p:txBody>
          <a:bodyPr vert="horz" wrap="none" lIns="96515" tIns="48257" rIns="96515" bIns="48257" numCol="1" anchor="ctr"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6150" name="Rectangle 6"/>
          <p:cNvSpPr>
            <a:spLocks noGrp="1" noChangeArrowheads="1"/>
          </p:cNvSpPr>
          <p:nvPr>
            <p:ph type="ftr" sz="quarter" idx="4"/>
          </p:nvPr>
        </p:nvSpPr>
        <p:spPr bwMode="auto">
          <a:xfrm>
            <a:off x="0" y="9109075"/>
            <a:ext cx="3163888" cy="479425"/>
          </a:xfrm>
          <a:prstGeom prst="rect">
            <a:avLst/>
          </a:prstGeom>
          <a:noFill/>
          <a:ln w="9525">
            <a:noFill/>
            <a:miter lim="800000"/>
            <a:headEnd/>
            <a:tailEnd/>
          </a:ln>
          <a:effectLst/>
        </p:spPr>
        <p:txBody>
          <a:bodyPr vert="horz" wrap="none" lIns="96515" tIns="48257" rIns="96515" bIns="48257" numCol="1" anchor="b" anchorCtr="0" compatLnSpc="1">
            <a:prstTxWarp prst="textNoShape">
              <a:avLst/>
            </a:prstTxWarp>
          </a:bodyPr>
          <a:lstStyle>
            <a:lvl1pPr defTabSz="965200">
              <a:defRPr sz="1300">
                <a:latin typeface="Times New Roman" pitchFamily="18" charset="0"/>
              </a:defRPr>
            </a:lvl1pPr>
          </a:lstStyle>
          <a:p>
            <a:pPr>
              <a:defRPr/>
            </a:pPr>
            <a:endParaRPr lang="en-US" altLang="zh-CN"/>
          </a:p>
        </p:txBody>
      </p:sp>
      <p:sp>
        <p:nvSpPr>
          <p:cNvPr id="6151" name="Rectangle 7"/>
          <p:cNvSpPr>
            <a:spLocks noGrp="1" noChangeArrowheads="1"/>
          </p:cNvSpPr>
          <p:nvPr>
            <p:ph type="sldNum" sz="quarter" idx="5"/>
          </p:nvPr>
        </p:nvSpPr>
        <p:spPr bwMode="auto">
          <a:xfrm>
            <a:off x="4138613" y="9109075"/>
            <a:ext cx="3163887" cy="479425"/>
          </a:xfrm>
          <a:prstGeom prst="rect">
            <a:avLst/>
          </a:prstGeom>
          <a:noFill/>
          <a:ln w="9525">
            <a:noFill/>
            <a:miter lim="800000"/>
            <a:headEnd/>
            <a:tailEnd/>
          </a:ln>
          <a:effectLst/>
        </p:spPr>
        <p:txBody>
          <a:bodyPr vert="horz" wrap="none" lIns="96515" tIns="48257" rIns="96515" bIns="48257" numCol="1" anchor="b" anchorCtr="0" compatLnSpc="1">
            <a:prstTxWarp prst="textNoShape">
              <a:avLst/>
            </a:prstTxWarp>
          </a:bodyPr>
          <a:lstStyle>
            <a:lvl1pPr algn="r" defTabSz="965200">
              <a:defRPr sz="1300">
                <a:latin typeface="Times New Roman" pitchFamily="18" charset="0"/>
              </a:defRPr>
            </a:lvl1pPr>
          </a:lstStyle>
          <a:p>
            <a:pPr>
              <a:defRPr/>
            </a:pPr>
            <a:fld id="{68ABB6CF-476D-47CA-A182-B153F602EDCD}" type="slidenum">
              <a:rPr lang="zh-CN" altLang="en-US"/>
              <a:pPr>
                <a:defRPr/>
              </a:pPr>
              <a:t>‹#›</a:t>
            </a:fld>
            <a:endParaRPr lang="en-US" altLang="zh-CN"/>
          </a:p>
        </p:txBody>
      </p:sp>
    </p:spTree>
    <p:extLst>
      <p:ext uri="{BB962C8B-B14F-4D97-AF65-F5344CB8AC3E}">
        <p14:creationId xmlns:p14="http://schemas.microsoft.com/office/powerpoint/2010/main" val="3404045930"/>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man7.org/linux/man-pages/man2/sched_setattr.2.html"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www.man7.org/linux/man-pages/man2/sched_getattr.2.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527633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816413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1688059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26130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Rot="1" noChangeAspect="1" noChangeArrowheads="1" noTextEdit="1"/>
          </p:cNvSpPr>
          <p:nvPr>
            <p:ph type="sldImg"/>
          </p:nvPr>
        </p:nvSpPr>
        <p:spPr>
          <a:xfrm>
            <a:off x="455613" y="719138"/>
            <a:ext cx="6391275" cy="3595687"/>
          </a:xfrm>
          <a:ln/>
        </p:spPr>
      </p:sp>
      <p:sp>
        <p:nvSpPr>
          <p:cNvPr id="84996" name="Rectangle 3"/>
          <p:cNvSpPr>
            <a:spLocks noGrp="1" noChangeArrowheads="1"/>
          </p:cNvSpPr>
          <p:nvPr>
            <p:ph type="body" idx="1"/>
          </p:nvPr>
        </p:nvSpPr>
        <p:spPr>
          <a:noFill/>
          <a:ln/>
        </p:spPr>
        <p:txBody>
          <a:bodyPr/>
          <a:lstStyle/>
          <a:p>
            <a:r>
              <a:rPr lang="en-US" altLang="zh-CN" dirty="0" smtClean="0"/>
              <a:t>TASK_WAKEKILL </a:t>
            </a:r>
            <a:r>
              <a:rPr lang="zh-CN" altLang="en-US" dirty="0" smtClean="0"/>
              <a:t>用于在接收到</a:t>
            </a:r>
            <a:r>
              <a:rPr lang="en-US" altLang="zh-CN" dirty="0" smtClean="0"/>
              <a:t>kill</a:t>
            </a:r>
            <a:r>
              <a:rPr lang="zh-CN" altLang="en-US" dirty="0" smtClean="0"/>
              <a:t>信号时唤醒进程。 </a:t>
            </a:r>
            <a:endParaRPr lang="en-US" altLang="zh-CN" dirty="0" smtClean="0"/>
          </a:p>
          <a:p>
            <a:r>
              <a:rPr lang="en-US" altLang="zh-CN" dirty="0" smtClean="0"/>
              <a:t>Linux kernel 2.6.25 </a:t>
            </a:r>
            <a:r>
              <a:rPr lang="zh-CN" altLang="en-US" dirty="0" smtClean="0"/>
              <a:t>引入了一种新的进程状态，名为 </a:t>
            </a:r>
            <a:r>
              <a:rPr lang="en-US" altLang="zh-CN" dirty="0" smtClean="0"/>
              <a:t>TASK_WAKEKILL</a:t>
            </a:r>
            <a:r>
              <a:rPr lang="zh-CN" altLang="en-US" dirty="0" smtClean="0"/>
              <a:t>，用于将进程置为睡眠状态，它可以替代有效但可能无法终止的 </a:t>
            </a:r>
            <a:r>
              <a:rPr lang="en-US" altLang="zh-CN" dirty="0" smtClean="0"/>
              <a:t>TASK_UNINTERRUPTIBLE </a:t>
            </a:r>
            <a:r>
              <a:rPr lang="zh-CN" altLang="en-US" dirty="0" smtClean="0"/>
              <a:t>进程状态，以及易于唤醒但更加安全的 </a:t>
            </a:r>
            <a:r>
              <a:rPr lang="en-US" altLang="zh-CN" dirty="0" smtClean="0"/>
              <a:t>TASK_INTERRUPTIBLE </a:t>
            </a:r>
            <a:r>
              <a:rPr lang="zh-CN" altLang="en-US" dirty="0" smtClean="0"/>
              <a:t>进程状态。</a:t>
            </a:r>
            <a:r>
              <a:rPr lang="en-US" altLang="zh-CN" dirty="0" smtClean="0"/>
              <a:t>2002 </a:t>
            </a:r>
            <a:r>
              <a:rPr lang="zh-CN" altLang="en-US" dirty="0" smtClean="0"/>
              <a:t>年，</a:t>
            </a:r>
            <a:r>
              <a:rPr lang="en-US" altLang="zh-CN" dirty="0" err="1" smtClean="0"/>
              <a:t>OpenAFS</a:t>
            </a:r>
            <a:r>
              <a:rPr lang="en-US" altLang="zh-CN" dirty="0" smtClean="0"/>
              <a:t> </a:t>
            </a:r>
            <a:r>
              <a:rPr lang="zh-CN" altLang="en-US" dirty="0" smtClean="0"/>
              <a:t>文件系统驱动程序在阻塞所有信号之后等待事件中断时遇到了问题，而 </a:t>
            </a:r>
            <a:r>
              <a:rPr lang="en-US" altLang="zh-CN" dirty="0" smtClean="0"/>
              <a:t>TASK_WAKEKILL </a:t>
            </a:r>
            <a:r>
              <a:rPr lang="zh-CN" altLang="en-US" dirty="0" smtClean="0"/>
              <a:t>就是因此而被推出的。这种新的睡眠状态允许 </a:t>
            </a:r>
            <a:r>
              <a:rPr lang="en-US" altLang="zh-CN" dirty="0" smtClean="0"/>
              <a:t>TASK_UNINTERRUPTIBLE </a:t>
            </a:r>
            <a:r>
              <a:rPr lang="zh-CN" altLang="en-US" dirty="0" smtClean="0"/>
              <a:t>响应致命信号。</a:t>
            </a:r>
          </a:p>
          <a:p>
            <a:r>
              <a:rPr lang="zh-CN" altLang="en-US" dirty="0" smtClean="0"/>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Rot="1" noChangeAspect="1" noChangeArrowheads="1" noTextEdit="1"/>
          </p:cNvSpPr>
          <p:nvPr>
            <p:ph type="sldImg"/>
          </p:nvPr>
        </p:nvSpPr>
        <p:spPr>
          <a:xfrm>
            <a:off x="455613" y="719138"/>
            <a:ext cx="6391275" cy="3595687"/>
          </a:xfrm>
          <a:ln/>
        </p:spPr>
      </p:sp>
      <p:sp>
        <p:nvSpPr>
          <p:cNvPr id="84996" name="Rectangle 3"/>
          <p:cNvSpPr>
            <a:spLocks noGrp="1" noChangeArrowheads="1"/>
          </p:cNvSpPr>
          <p:nvPr>
            <p:ph type="body" idx="1"/>
          </p:nvPr>
        </p:nvSpPr>
        <p:spPr>
          <a:noFill/>
          <a:ln/>
        </p:spPr>
        <p:txBody>
          <a:bodyPr/>
          <a:lstStyle/>
          <a:p>
            <a:r>
              <a:rPr lang="en-US" altLang="zh-CN" dirty="0" smtClean="0"/>
              <a:t>TASK_WAKEKILL </a:t>
            </a:r>
            <a:r>
              <a:rPr lang="zh-CN" altLang="en-US" dirty="0" smtClean="0"/>
              <a:t>用于在接收到</a:t>
            </a:r>
            <a:r>
              <a:rPr lang="en-US" altLang="zh-CN" dirty="0" smtClean="0"/>
              <a:t>kill</a:t>
            </a:r>
            <a:r>
              <a:rPr lang="zh-CN" altLang="en-US" dirty="0" smtClean="0"/>
              <a:t>信号时唤醒进程。 </a:t>
            </a:r>
            <a:endParaRPr lang="en-US" altLang="zh-CN" dirty="0" smtClean="0"/>
          </a:p>
          <a:p>
            <a:r>
              <a:rPr lang="en-US" altLang="zh-CN" dirty="0" smtClean="0"/>
              <a:t>Linux kernel 2.6.25 </a:t>
            </a:r>
            <a:r>
              <a:rPr lang="zh-CN" altLang="en-US" dirty="0" smtClean="0"/>
              <a:t>引入了一种新的进程状态，名为 </a:t>
            </a:r>
            <a:r>
              <a:rPr lang="en-US" altLang="zh-CN" dirty="0" smtClean="0"/>
              <a:t>TASK_WAKEKILL</a:t>
            </a:r>
            <a:r>
              <a:rPr lang="zh-CN" altLang="en-US" dirty="0" smtClean="0"/>
              <a:t>，用于将进程置为睡眠状态，它可以替代有效但可能无法终止的 </a:t>
            </a:r>
            <a:r>
              <a:rPr lang="en-US" altLang="zh-CN" dirty="0" smtClean="0"/>
              <a:t>TASK_UNINTERRUPTIBLE </a:t>
            </a:r>
            <a:r>
              <a:rPr lang="zh-CN" altLang="en-US" dirty="0" smtClean="0"/>
              <a:t>进程状态，以及易于唤醒但更加安全的 </a:t>
            </a:r>
            <a:r>
              <a:rPr lang="en-US" altLang="zh-CN" dirty="0" smtClean="0"/>
              <a:t>TASK_INTERRUPTIBLE </a:t>
            </a:r>
            <a:r>
              <a:rPr lang="zh-CN" altLang="en-US" dirty="0" smtClean="0"/>
              <a:t>进程状态。</a:t>
            </a:r>
            <a:r>
              <a:rPr lang="en-US" altLang="zh-CN" dirty="0" smtClean="0"/>
              <a:t>2002 </a:t>
            </a:r>
            <a:r>
              <a:rPr lang="zh-CN" altLang="en-US" dirty="0" smtClean="0"/>
              <a:t>年，</a:t>
            </a:r>
            <a:r>
              <a:rPr lang="en-US" altLang="zh-CN" dirty="0" err="1" smtClean="0"/>
              <a:t>OpenAFS</a:t>
            </a:r>
            <a:r>
              <a:rPr lang="en-US" altLang="zh-CN" dirty="0" smtClean="0"/>
              <a:t> </a:t>
            </a:r>
            <a:r>
              <a:rPr lang="zh-CN" altLang="en-US" dirty="0" smtClean="0"/>
              <a:t>文件系统驱动程序在阻塞所有信号之后等待事件中断时遇到了问题，而 </a:t>
            </a:r>
            <a:r>
              <a:rPr lang="en-US" altLang="zh-CN" dirty="0" smtClean="0"/>
              <a:t>TASK_WAKEKILL </a:t>
            </a:r>
            <a:r>
              <a:rPr lang="zh-CN" altLang="en-US" dirty="0" smtClean="0"/>
              <a:t>就是因此而被推出的。这种新的睡眠状态允许 </a:t>
            </a:r>
            <a:r>
              <a:rPr lang="en-US" altLang="zh-CN" dirty="0" smtClean="0"/>
              <a:t>TASK_UNINTERRUPTIBLE </a:t>
            </a:r>
            <a:r>
              <a:rPr lang="zh-CN" altLang="en-US" dirty="0" smtClean="0"/>
              <a:t>响应致命信号。</a:t>
            </a:r>
          </a:p>
          <a:p>
            <a:r>
              <a:rPr lang="zh-CN" altLang="en-US" dirty="0" smtClean="0"/>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19138"/>
            <a:ext cx="6391275" cy="3595687"/>
          </a:xfrm>
        </p:spPr>
      </p:sp>
      <p:sp>
        <p:nvSpPr>
          <p:cNvPr id="3" name="备注占位符 2"/>
          <p:cNvSpPr>
            <a:spLocks noGrp="1"/>
          </p:cNvSpPr>
          <p:nvPr>
            <p:ph type="body" idx="1"/>
          </p:nvPr>
        </p:nvSpPr>
        <p:spPr/>
        <p:txBody>
          <a:bodyPr>
            <a:normAutofit/>
          </a:bodyPr>
          <a:lstStyle/>
          <a:p>
            <a:r>
              <a:rPr lang="en-US" sz="1200" dirty="0" smtClean="0">
                <a:solidFill>
                  <a:srgbClr val="0000CC"/>
                </a:solidFill>
              </a:rPr>
              <a:t>SCHED_RESET_ON_FORK</a:t>
            </a:r>
            <a:r>
              <a:rPr lang="zh-CN" altLang="en-US" sz="1200" dirty="0" smtClean="0">
                <a:solidFill>
                  <a:srgbClr val="0000CC"/>
                </a:solidFill>
              </a:rPr>
              <a:t>调度策略重置</a:t>
            </a:r>
            <a:endParaRPr lang="en-US" altLang="zh-CN" sz="1200" dirty="0" smtClean="0">
              <a:solidFill>
                <a:srgbClr val="0000CC"/>
              </a:solidFill>
            </a:endParaRPr>
          </a:p>
          <a:p>
            <a:endParaRPr lang="en-US" altLang="zh-CN" sz="1200" dirty="0" smtClean="0">
              <a:solidFill>
                <a:srgbClr val="0000CC"/>
              </a:solidFill>
            </a:endParaRPr>
          </a:p>
          <a:p>
            <a:r>
              <a:rPr lang="en-US" altLang="zh-CN" dirty="0" smtClean="0">
                <a:effectLst/>
              </a:rPr>
              <a:t>SCHED_DEADLINE</a:t>
            </a:r>
            <a:r>
              <a:rPr lang="zh-CN" altLang="en-US" dirty="0" smtClean="0">
                <a:effectLst/>
              </a:rPr>
              <a:t>调度</a:t>
            </a:r>
            <a:r>
              <a:rPr lang="en-US" altLang="zh-CN" dirty="0" smtClean="0">
                <a:effectLst/>
              </a:rPr>
              <a:t>,EDF</a:t>
            </a:r>
            <a:r>
              <a:rPr lang="zh-CN" altLang="en-US" dirty="0" smtClean="0">
                <a:effectLst/>
              </a:rPr>
              <a:t>（</a:t>
            </a:r>
            <a:r>
              <a:rPr lang="en-US" altLang="zh-CN" dirty="0" smtClean="0">
                <a:effectLst/>
              </a:rPr>
              <a:t>Earliest </a:t>
            </a:r>
            <a:r>
              <a:rPr lang="en-US" altLang="zh-CN" dirty="0" err="1" smtClean="0">
                <a:effectLst/>
              </a:rPr>
              <a:t>DeadlineFirst</a:t>
            </a:r>
            <a:r>
              <a:rPr lang="zh-CN" altLang="en-US" dirty="0" smtClean="0">
                <a:effectLst/>
              </a:rPr>
              <a:t>）它是一种最早到期优先的调度算法。</a:t>
            </a:r>
            <a:endParaRPr lang="en-US" altLang="zh-CN" dirty="0" smtClean="0">
              <a:effectLst/>
            </a:endParaRPr>
          </a:p>
          <a:p>
            <a:r>
              <a:rPr lang="en-US" altLang="zh-CN" dirty="0" smtClean="0">
                <a:effectLst/>
              </a:rPr>
              <a:t>EDF</a:t>
            </a:r>
            <a:r>
              <a:rPr lang="zh-CN" altLang="en-US" dirty="0" smtClean="0">
                <a:effectLst/>
              </a:rPr>
              <a:t>算法是以</a:t>
            </a:r>
            <a:r>
              <a:rPr lang="en-US" altLang="zh-CN" dirty="0" smtClean="0">
                <a:effectLst/>
              </a:rPr>
              <a:t>deadline</a:t>
            </a:r>
            <a:r>
              <a:rPr lang="zh-CN" altLang="en-US" dirty="0" smtClean="0">
                <a:effectLst/>
              </a:rPr>
              <a:t>为优先级，在</a:t>
            </a:r>
            <a:r>
              <a:rPr lang="en-US" altLang="zh-CN" dirty="0" smtClean="0">
                <a:effectLst/>
              </a:rPr>
              <a:t>deadline</a:t>
            </a:r>
            <a:r>
              <a:rPr lang="zh-CN" altLang="en-US" dirty="0" smtClean="0">
                <a:effectLst/>
              </a:rPr>
              <a:t>期间内必须运行完预定的配额。精度区别于时钟，</a:t>
            </a:r>
            <a:r>
              <a:rPr lang="en-US" altLang="zh-CN" dirty="0" smtClean="0">
                <a:effectLst/>
              </a:rPr>
              <a:t>x86</a:t>
            </a:r>
            <a:r>
              <a:rPr lang="zh-CN" altLang="en-US" dirty="0" smtClean="0">
                <a:effectLst/>
              </a:rPr>
              <a:t>的时钟是很精确的。每个</a:t>
            </a:r>
            <a:r>
              <a:rPr lang="en-US" altLang="zh-CN" dirty="0" err="1" smtClean="0">
                <a:effectLst/>
              </a:rPr>
              <a:t>cpu</a:t>
            </a:r>
            <a:r>
              <a:rPr lang="zh-CN" altLang="en-US" dirty="0" smtClean="0">
                <a:effectLst/>
              </a:rPr>
              <a:t>都有专门的定时器。</a:t>
            </a:r>
            <a:endParaRPr lang="en-US" altLang="zh-CN" dirty="0" smtClean="0">
              <a:effectLst/>
            </a:endParaRPr>
          </a:p>
          <a:p>
            <a:r>
              <a:rPr lang="en-US" altLang="zh-CN" b="1" dirty="0" smtClean="0"/>
              <a:t>SCHED_DEADLINE: Sporadic task model deadline scheduling</a:t>
            </a:r>
            <a:r>
              <a:rPr lang="en-US" altLang="zh-CN" dirty="0" smtClean="0"/>
              <a:t> Since version 3.14, Linux provides a deadline scheduling policy (</a:t>
            </a:r>
            <a:r>
              <a:rPr lang="en-US" altLang="zh-CN" b="1" dirty="0" smtClean="0"/>
              <a:t>SCHED_DEADLINE</a:t>
            </a:r>
            <a:r>
              <a:rPr lang="en-US" altLang="zh-CN" dirty="0" smtClean="0"/>
              <a:t>). This policy is currently implemented using GEDF (Global Earliest Deadline First) in conjunction with CBS (Constant Bandwidth Server). To set and fetch this policy and associated attributes, one must use the Linux-specific </a:t>
            </a:r>
            <a:r>
              <a:rPr lang="en-US" altLang="zh-CN" dirty="0" err="1" smtClean="0">
                <a:hlinkClick r:id="rId3"/>
              </a:rPr>
              <a:t>sched_setattr</a:t>
            </a:r>
            <a:r>
              <a:rPr lang="en-US" altLang="zh-CN" dirty="0" smtClean="0">
                <a:hlinkClick r:id="rId3"/>
              </a:rPr>
              <a:t>(2)</a:t>
            </a:r>
            <a:r>
              <a:rPr lang="en-US" altLang="zh-CN" dirty="0" smtClean="0"/>
              <a:t> and </a:t>
            </a:r>
            <a:r>
              <a:rPr lang="en-US" altLang="zh-CN" dirty="0" err="1" smtClean="0">
                <a:hlinkClick r:id="rId4"/>
              </a:rPr>
              <a:t>sched_getattr</a:t>
            </a:r>
            <a:r>
              <a:rPr lang="en-US" altLang="zh-CN" dirty="0" smtClean="0">
                <a:hlinkClick r:id="rId4"/>
              </a:rPr>
              <a:t>(2)</a:t>
            </a:r>
            <a:r>
              <a:rPr lang="en-US" altLang="zh-CN" dirty="0" smtClean="0"/>
              <a:t> system calls.</a:t>
            </a:r>
            <a:endParaRPr lang="zh-CN" altLang="en-US" dirty="0"/>
          </a:p>
        </p:txBody>
      </p:sp>
      <p:sp>
        <p:nvSpPr>
          <p:cNvPr id="4" name="灯片编号占位符 3"/>
          <p:cNvSpPr>
            <a:spLocks noGrp="1"/>
          </p:cNvSpPr>
          <p:nvPr>
            <p:ph type="sldNum" sz="quarter" idx="10"/>
          </p:nvPr>
        </p:nvSpPr>
        <p:spPr/>
        <p:txBody>
          <a:bodyPr/>
          <a:lstStyle/>
          <a:p>
            <a:pPr>
              <a:defRPr/>
            </a:pPr>
            <a:fld id="{68ABB6CF-476D-47CA-A182-B153F602EDCD}" type="slidenum">
              <a:rPr lang="zh-CN" altLang="en-US" smtClean="0"/>
              <a:pPr>
                <a:defRPr/>
              </a:pPr>
              <a:t>36</a:t>
            </a:fld>
            <a:endParaRPr lang="en-US" altLang="zh-CN"/>
          </a:p>
        </p:txBody>
      </p:sp>
    </p:spTree>
    <p:extLst>
      <p:ext uri="{BB962C8B-B14F-4D97-AF65-F5344CB8AC3E}">
        <p14:creationId xmlns:p14="http://schemas.microsoft.com/office/powerpoint/2010/main" val="21994162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3" name="Group 3"/>
          <p:cNvGrpSpPr>
            <a:grpSpLocks/>
          </p:cNvGrpSpPr>
          <p:nvPr/>
        </p:nvGrpSpPr>
        <p:grpSpPr bwMode="auto">
          <a:xfrm>
            <a:off x="263352" y="4077072"/>
            <a:ext cx="11480800" cy="93340"/>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a:effectLst/>
          </p:spPr>
          <p:txBody>
            <a:bodyPr wrap="none" anchor="ctr"/>
            <a:lstStyle/>
            <a:p>
              <a:pPr>
                <a:defRPr/>
              </a:pPr>
              <a:endParaRPr lang="zh-CN" altLang="zh-CN"/>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a:effectLst/>
          </p:spPr>
          <p:txBody>
            <a:bodyPr wrap="none" anchor="ctr"/>
            <a:lstStyle/>
            <a:p>
              <a:pPr>
                <a:defRPr/>
              </a:pPr>
              <a:endParaRPr lang="zh-CN" altLang="zh-CN"/>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a:effectLst/>
          </p:spPr>
          <p:txBody>
            <a:bodyPr wrap="none" anchor="ctr"/>
            <a:lstStyle/>
            <a:p>
              <a:pPr>
                <a:defRPr/>
              </a:pPr>
              <a:endParaRPr lang="zh-CN" altLang="zh-CN"/>
            </a:p>
          </p:txBody>
        </p:sp>
      </p:grpSp>
      <p:grpSp>
        <p:nvGrpSpPr>
          <p:cNvPr id="2" name="组合 1"/>
          <p:cNvGrpSpPr/>
          <p:nvPr userDrawn="1"/>
        </p:nvGrpSpPr>
        <p:grpSpPr>
          <a:xfrm>
            <a:off x="4943872" y="4797152"/>
            <a:ext cx="1776132" cy="1097236"/>
            <a:chOff x="4324351" y="4006850"/>
            <a:chExt cx="3115733" cy="1887538"/>
          </a:xfrm>
        </p:grpSpPr>
        <p:pic>
          <p:nvPicPr>
            <p:cNvPr id="7" name="Picture 9" descr="dino_4"/>
            <p:cNvPicPr>
              <a:picLocks noChangeAspect="1" noChangeArrowheads="1"/>
            </p:cNvPicPr>
            <p:nvPr/>
          </p:nvPicPr>
          <p:blipFill>
            <a:blip r:embed="rId2"/>
            <a:srcRect/>
            <a:stretch>
              <a:fillRect/>
            </a:stretch>
          </p:blipFill>
          <p:spPr bwMode="auto">
            <a:xfrm>
              <a:off x="4480984" y="4157663"/>
              <a:ext cx="2749549" cy="1593850"/>
            </a:xfrm>
            <a:prstGeom prst="rect">
              <a:avLst/>
            </a:prstGeom>
            <a:noFill/>
            <a:ln w="76200">
              <a:solidFill>
                <a:srgbClr val="336699"/>
              </a:solidFill>
              <a:miter lim="800000"/>
              <a:headEnd/>
              <a:tailEnd/>
            </a:ln>
          </p:spPr>
        </p:pic>
        <p:sp>
          <p:nvSpPr>
            <p:cNvPr id="8" name="Rectangle 10"/>
            <p:cNvSpPr>
              <a:spLocks noChangeArrowheads="1"/>
            </p:cNvSpPr>
            <p:nvPr/>
          </p:nvSpPr>
          <p:spPr bwMode="auto">
            <a:xfrm>
              <a:off x="4324351" y="4006850"/>
              <a:ext cx="3115733" cy="1887538"/>
            </a:xfrm>
            <a:prstGeom prst="rect">
              <a:avLst/>
            </a:prstGeom>
            <a:noFill/>
            <a:ln w="57150" cmpd="thinThick">
              <a:solidFill>
                <a:srgbClr val="66CCFF"/>
              </a:solidFill>
              <a:miter lim="800000"/>
              <a:headEnd/>
              <a:tailEnd/>
            </a:ln>
            <a:effectLst/>
          </p:spPr>
          <p:txBody>
            <a:bodyPr wrap="none" anchor="ctr"/>
            <a:lstStyle/>
            <a:p>
              <a:pPr>
                <a:defRPr/>
              </a:pPr>
              <a:endParaRPr lang="zh-CN" altLang="zh-CN"/>
            </a:p>
          </p:txBody>
        </p:sp>
      </p:grpSp>
      <p:sp>
        <p:nvSpPr>
          <p:cNvPr id="121858" name="Rectangle 2"/>
          <p:cNvSpPr>
            <a:spLocks noGrp="1" noChangeArrowheads="1"/>
          </p:cNvSpPr>
          <p:nvPr>
            <p:ph type="ctrTitle"/>
          </p:nvPr>
        </p:nvSpPr>
        <p:spPr>
          <a:xfrm>
            <a:off x="914400" y="685800"/>
            <a:ext cx="10363200" cy="2127250"/>
          </a:xfrm>
        </p:spPr>
        <p:txBody>
          <a:bodyPr/>
          <a:lstStyle>
            <a:lvl1pPr>
              <a:defRPr sz="4300"/>
            </a:lvl1pPr>
          </a:lstStyle>
          <a:p>
            <a:r>
              <a:rPr lang="zh-CN" altLang="en-US" smtClean="0"/>
              <a:t>单击此处编辑母版标题样式</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split orient="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0"/>
            <a:ext cx="10769600"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56167" y="1054101"/>
            <a:ext cx="5344584" cy="5235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03951" y="1054101"/>
            <a:ext cx="5346700" cy="5235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0"/>
            <a:ext cx="10769600"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56167" y="1054101"/>
            <a:ext cx="5344584" cy="5235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203951" y="1054100"/>
            <a:ext cx="5346700" cy="2541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203951" y="3748089"/>
            <a:ext cx="5346700" cy="25415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plit orient="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0"/>
            <a:ext cx="10769600" cy="6096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56167" y="1054101"/>
            <a:ext cx="10894484" cy="5235575"/>
          </a:xfrm>
        </p:spPr>
        <p:txBody>
          <a:bodyPr/>
          <a:lstStyle/>
          <a:p>
            <a:pPr lvl="0"/>
            <a:endParaRPr lang="zh-CN" altLang="en-US" noProof="0" smtClean="0"/>
          </a:p>
        </p:txBody>
      </p:sp>
    </p:spTree>
  </p:cSld>
  <p:clrMapOvr>
    <a:masterClrMapping/>
  </p:clrMapOvr>
  <p:transition>
    <p:split orient="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1833"/>
            <a:ext cx="9144000" cy="2387600"/>
          </a:xfrm>
        </p:spPr>
        <p:txBody>
          <a:bodyPr/>
          <a:lstStyle>
            <a:lvl1pPr algn="ctr">
              <a:defRPr sz="8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524000" y="3602568"/>
            <a:ext cx="9144000" cy="165523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noProof="1" smtClean="0"/>
              <a:t>单击以编辑母版副标题样式</a:t>
            </a:r>
            <a:endParaRPr lang="zh-CN" altLang="en-US" noProof="1"/>
          </a:p>
        </p:txBody>
      </p:sp>
    </p:spTree>
    <p:extLst>
      <p:ext uri="{BB962C8B-B14F-4D97-AF65-F5344CB8AC3E}">
        <p14:creationId xmlns:p14="http://schemas.microsoft.com/office/powerpoint/2010/main" val="1554839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框 3"/>
          <p:cNvSpPr txBox="1"/>
          <p:nvPr userDrawn="1"/>
        </p:nvSpPr>
        <p:spPr>
          <a:xfrm>
            <a:off x="5893904" y="6738730"/>
            <a:ext cx="184731" cy="369332"/>
          </a:xfrm>
          <a:prstGeom prst="rect">
            <a:avLst/>
          </a:prstGeom>
          <a:noFill/>
        </p:spPr>
        <p:txBody>
          <a:bodyPr wrap="none" rtlCol="0">
            <a:spAutoFit/>
          </a:bodyPr>
          <a:lstStyle/>
          <a:p>
            <a:endParaRPr kumimoji="1" lang="zh-CN" altLang="en-US" dirty="0"/>
          </a:p>
        </p:txBody>
      </p:sp>
    </p:spTree>
  </p:cSld>
  <p:clrMapOvr>
    <a:masterClrMapping/>
  </p:clrMapOvr>
  <p:transition>
    <p:split orient="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split orient="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1075267" y="1233489"/>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6663267" y="1233489"/>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Tree>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4" name="Picture 2" descr="dino_3"/>
          <p:cNvPicPr>
            <a:picLocks noChangeAspect="1" noChangeArrowheads="1"/>
          </p:cNvPicPr>
          <p:nvPr/>
        </p:nvPicPr>
        <p:blipFill>
          <a:blip r:embed="rId17"/>
          <a:srcRect/>
          <a:stretch>
            <a:fillRect/>
          </a:stretch>
        </p:blipFill>
        <p:spPr bwMode="auto">
          <a:xfrm>
            <a:off x="381001" y="0"/>
            <a:ext cx="1167482" cy="665139"/>
          </a:xfrm>
          <a:prstGeom prst="rect">
            <a:avLst/>
          </a:prstGeom>
          <a:noFill/>
          <a:ln w="9525">
            <a:noFill/>
            <a:miter lim="800000"/>
            <a:headEnd/>
            <a:tailEnd/>
          </a:ln>
        </p:spPr>
      </p:pic>
      <p:sp>
        <p:nvSpPr>
          <p:cNvPr id="8195" name="Rectangle 3"/>
          <p:cNvSpPr>
            <a:spLocks noGrp="1" noChangeArrowheads="1"/>
          </p:cNvSpPr>
          <p:nvPr>
            <p:ph type="title"/>
          </p:nvPr>
        </p:nvSpPr>
        <p:spPr bwMode="auto">
          <a:xfrm>
            <a:off x="609600" y="277813"/>
            <a:ext cx="10972800" cy="5762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endParaRPr lang="en-US" altLang="zh-CN" smtClean="0"/>
          </a:p>
        </p:txBody>
      </p:sp>
      <p:sp>
        <p:nvSpPr>
          <p:cNvPr id="8196" name="Rectangle 4"/>
          <p:cNvSpPr>
            <a:spLocks noGrp="1" noChangeArrowheads="1"/>
          </p:cNvSpPr>
          <p:nvPr>
            <p:ph type="body" idx="1"/>
          </p:nvPr>
        </p:nvSpPr>
        <p:spPr bwMode="auto">
          <a:xfrm>
            <a:off x="609600" y="1185863"/>
            <a:ext cx="109728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120837" name="Rectangle 5"/>
          <p:cNvSpPr>
            <a:spLocks noChangeArrowheads="1"/>
          </p:cNvSpPr>
          <p:nvPr/>
        </p:nvSpPr>
        <p:spPr bwMode="auto">
          <a:xfrm>
            <a:off x="0" y="0"/>
            <a:ext cx="304800" cy="2286000"/>
          </a:xfrm>
          <a:prstGeom prst="rect">
            <a:avLst/>
          </a:prstGeom>
          <a:solidFill>
            <a:srgbClr val="336699"/>
          </a:solidFill>
          <a:ln w="9525">
            <a:noFill/>
            <a:miter lim="800000"/>
            <a:headEnd/>
            <a:tailEnd/>
          </a:ln>
          <a:effectLst/>
        </p:spPr>
        <p:txBody>
          <a:bodyPr wrap="none" anchor="ctr"/>
          <a:lstStyle/>
          <a:p>
            <a:pPr algn="ctr" eaLnBrk="1" hangingPunct="1">
              <a:defRPr/>
            </a:pPr>
            <a:endParaRPr lang="zh-CN" altLang="zh-CN" sz="2400">
              <a:latin typeface="Times New Roman" pitchFamily="18" charset="0"/>
            </a:endParaRPr>
          </a:p>
        </p:txBody>
      </p:sp>
      <p:sp>
        <p:nvSpPr>
          <p:cNvPr id="120838" name="Line 6"/>
          <p:cNvSpPr>
            <a:spLocks noChangeShapeType="1"/>
          </p:cNvSpPr>
          <p:nvPr/>
        </p:nvSpPr>
        <p:spPr bwMode="auto">
          <a:xfrm>
            <a:off x="609600" y="860425"/>
            <a:ext cx="10769600" cy="0"/>
          </a:xfrm>
          <a:prstGeom prst="line">
            <a:avLst/>
          </a:prstGeom>
          <a:noFill/>
          <a:ln w="19050">
            <a:solidFill>
              <a:srgbClr val="336699"/>
            </a:solidFill>
            <a:round/>
            <a:headEnd/>
            <a:tailEnd/>
          </a:ln>
          <a:effectLst/>
        </p:spPr>
        <p:txBody>
          <a:bodyPr/>
          <a:lstStyle/>
          <a:p>
            <a:pPr>
              <a:defRPr/>
            </a:pPr>
            <a:endParaRPr lang="en-US">
              <a:latin typeface="Verdana" charset="0"/>
              <a:ea typeface="+mn-ea"/>
            </a:endParaRPr>
          </a:p>
        </p:txBody>
      </p:sp>
      <p:sp>
        <p:nvSpPr>
          <p:cNvPr id="120839" name="Rectangle 7"/>
          <p:cNvSpPr>
            <a:spLocks noChangeArrowheads="1"/>
          </p:cNvSpPr>
          <p:nvPr/>
        </p:nvSpPr>
        <p:spPr bwMode="auto">
          <a:xfrm>
            <a:off x="0" y="2286000"/>
            <a:ext cx="304800" cy="2286000"/>
          </a:xfrm>
          <a:prstGeom prst="rect">
            <a:avLst/>
          </a:prstGeom>
          <a:solidFill>
            <a:srgbClr val="99CCFF"/>
          </a:solidFill>
          <a:ln w="9525">
            <a:noFill/>
            <a:miter lim="800000"/>
            <a:headEnd/>
            <a:tailEnd/>
          </a:ln>
          <a:effectLst/>
        </p:spPr>
        <p:txBody>
          <a:bodyPr wrap="none" anchor="ctr"/>
          <a:lstStyle/>
          <a:p>
            <a:pPr algn="ctr" eaLnBrk="1" hangingPunct="1">
              <a:defRPr/>
            </a:pPr>
            <a:endParaRPr lang="zh-CN" altLang="zh-CN" sz="2400">
              <a:latin typeface="Times New Roman" pitchFamily="18" charset="0"/>
            </a:endParaRPr>
          </a:p>
        </p:txBody>
      </p:sp>
      <p:sp>
        <p:nvSpPr>
          <p:cNvPr id="120840" name="Rectangle 8"/>
          <p:cNvSpPr>
            <a:spLocks noChangeArrowheads="1"/>
          </p:cNvSpPr>
          <p:nvPr/>
        </p:nvSpPr>
        <p:spPr bwMode="auto">
          <a:xfrm>
            <a:off x="0" y="4572000"/>
            <a:ext cx="304800" cy="2286000"/>
          </a:xfrm>
          <a:prstGeom prst="rect">
            <a:avLst/>
          </a:prstGeom>
          <a:solidFill>
            <a:srgbClr val="336699"/>
          </a:solidFill>
          <a:ln w="9525">
            <a:noFill/>
            <a:miter lim="800000"/>
            <a:headEnd/>
            <a:tailEnd/>
          </a:ln>
          <a:effectLst/>
        </p:spPr>
        <p:txBody>
          <a:bodyPr wrap="none" anchor="ctr"/>
          <a:lstStyle/>
          <a:p>
            <a:pPr algn="ctr" eaLnBrk="1" hangingPunct="1">
              <a:defRPr/>
            </a:pPr>
            <a:endParaRPr lang="zh-CN" altLang="zh-CN" sz="2400">
              <a:latin typeface="Times New Roman" pitchFamily="18" charset="0"/>
            </a:endParaRPr>
          </a:p>
        </p:txBody>
      </p:sp>
      <p:sp>
        <p:nvSpPr>
          <p:cNvPr id="120841" name="Text Box 9"/>
          <p:cNvSpPr txBox="1">
            <a:spLocks noChangeArrowheads="1"/>
          </p:cNvSpPr>
          <p:nvPr/>
        </p:nvSpPr>
        <p:spPr bwMode="auto">
          <a:xfrm>
            <a:off x="5733563" y="6613526"/>
            <a:ext cx="341760" cy="246221"/>
          </a:xfrm>
          <a:prstGeom prst="rect">
            <a:avLst/>
          </a:prstGeom>
          <a:noFill/>
          <a:ln w="9525">
            <a:noFill/>
            <a:miter lim="800000"/>
            <a:headEnd/>
            <a:tailEnd/>
          </a:ln>
          <a:effectLst/>
        </p:spPr>
        <p:txBody>
          <a:bodyPr wrap="none">
            <a:spAutoFit/>
          </a:bodyPr>
          <a:lstStyle/>
          <a:p>
            <a:pPr algn="ctr">
              <a:spcBef>
                <a:spcPct val="50000"/>
              </a:spcBef>
              <a:defRPr/>
            </a:pPr>
            <a:fld id="{97137FF8-224B-46A1-BB91-C56AE830A7D9}" type="slidenum">
              <a:rPr lang="en-US" altLang="zh-CN" sz="1000" b="1">
                <a:solidFill>
                  <a:srgbClr val="006699"/>
                </a:solidFill>
              </a:rPr>
              <a:pPr algn="ctr">
                <a:spcBef>
                  <a:spcPct val="50000"/>
                </a:spcBef>
                <a:defRPr/>
              </a:pPr>
              <a:t>‹#›</a:t>
            </a:fld>
            <a:endParaRPr lang="en-US" altLang="zh-CN" sz="1000" b="1" dirty="0">
              <a:solidFill>
                <a:srgbClr val="006699"/>
              </a:solidFill>
            </a:endParaRPr>
          </a:p>
        </p:txBody>
      </p:sp>
      <p:pic>
        <p:nvPicPr>
          <p:cNvPr id="8202" name="Picture 12" descr="dino_6"/>
          <p:cNvPicPr>
            <a:picLocks noChangeAspect="1" noChangeArrowheads="1"/>
          </p:cNvPicPr>
          <p:nvPr/>
        </p:nvPicPr>
        <p:blipFill>
          <a:blip r:embed="rId18"/>
          <a:srcRect/>
          <a:stretch>
            <a:fillRect/>
          </a:stretch>
        </p:blipFill>
        <p:spPr bwMode="auto">
          <a:xfrm>
            <a:off x="11202688" y="6237312"/>
            <a:ext cx="875013" cy="404788"/>
          </a:xfrm>
          <a:prstGeom prst="rect">
            <a:avLst/>
          </a:prstGeom>
          <a:noFill/>
          <a:ln w="9525">
            <a:noFill/>
            <a:miter lim="800000"/>
            <a:headEnd/>
            <a:tailEnd/>
          </a:ln>
        </p:spPr>
      </p:pic>
      <p:sp>
        <p:nvSpPr>
          <p:cNvPr id="2" name="TextBox 1"/>
          <p:cNvSpPr txBox="1"/>
          <p:nvPr userDrawn="1"/>
        </p:nvSpPr>
        <p:spPr>
          <a:xfrm>
            <a:off x="609600" y="6613526"/>
            <a:ext cx="3182144" cy="276999"/>
          </a:xfrm>
          <a:prstGeom prst="rect">
            <a:avLst/>
          </a:prstGeom>
          <a:noFill/>
        </p:spPr>
        <p:txBody>
          <a:bodyPr wrap="square" rtlCol="0">
            <a:spAutoFit/>
          </a:bodyPr>
          <a:lstStyle/>
          <a:p>
            <a:r>
              <a:rPr lang="zh-CN" altLang="en-US" sz="1200" dirty="0" smtClean="0"/>
              <a:t>  </a:t>
            </a:r>
            <a:endParaRPr lang="zh-CN" altLang="en-US" sz="1200" dirty="0"/>
          </a:p>
        </p:txBody>
      </p:sp>
    </p:spTree>
  </p:cSld>
  <p:clrMap bg1="lt1" tx1="dk1" bg2="lt2" tx2="dk2" accent1="accent1" accent2="accent2" accent3="accent3" accent4="accent4" accent5="accent5" accent6="accent6" hlink="hlink" folHlink="folHlink"/>
  <p:sldLayoutIdLst>
    <p:sldLayoutId id="2147483778"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9" r:id="rId15"/>
  </p:sldLayoutIdLst>
  <p:transition>
    <p:split orient="vert"/>
  </p:transition>
  <p:timing>
    <p:tnLst>
      <p:par>
        <p:cTn id="1" dur="indefinite" restart="never" nodeType="tmRoot"/>
      </p:par>
    </p:tnLst>
  </p:timing>
  <p:hf sldNum="0" hdr="0" dt="0"/>
  <p:txStyles>
    <p:titleStyle>
      <a:lvl1pPr algn="ctr" rtl="0" eaLnBrk="0" fontAlgn="base" hangingPunct="0">
        <a:spcBef>
          <a:spcPct val="0"/>
        </a:spcBef>
        <a:spcAft>
          <a:spcPct val="0"/>
        </a:spcAft>
        <a:defRPr sz="3200" b="1">
          <a:solidFill>
            <a:srgbClr val="C00000"/>
          </a:solidFill>
          <a:latin typeface="宋体" pitchFamily="2" charset="-122"/>
          <a:ea typeface="宋体" pitchFamily="2" charset="-122"/>
          <a:cs typeface="宋体" pitchFamily="2" charset="-122"/>
        </a:defRPr>
      </a:lvl1pPr>
      <a:lvl2pPr algn="ctr" rtl="0" eaLnBrk="0" fontAlgn="base" hangingPunct="0">
        <a:spcBef>
          <a:spcPct val="0"/>
        </a:spcBef>
        <a:spcAft>
          <a:spcPct val="0"/>
        </a:spcAft>
        <a:defRPr sz="3200" b="1">
          <a:solidFill>
            <a:srgbClr val="C00000"/>
          </a:solidFill>
          <a:latin typeface="宋体" pitchFamily="2" charset="-122"/>
          <a:ea typeface="宋体" pitchFamily="2" charset="-122"/>
          <a:cs typeface="ＭＳ Ｐゴシック" charset="-128"/>
        </a:defRPr>
      </a:lvl2pPr>
      <a:lvl3pPr algn="ctr" rtl="0" eaLnBrk="0" fontAlgn="base" hangingPunct="0">
        <a:spcBef>
          <a:spcPct val="0"/>
        </a:spcBef>
        <a:spcAft>
          <a:spcPct val="0"/>
        </a:spcAft>
        <a:defRPr sz="3200" b="1">
          <a:solidFill>
            <a:srgbClr val="C00000"/>
          </a:solidFill>
          <a:latin typeface="宋体" pitchFamily="2" charset="-122"/>
          <a:ea typeface="宋体" pitchFamily="2" charset="-122"/>
          <a:cs typeface="ＭＳ Ｐゴシック" charset="-128"/>
        </a:defRPr>
      </a:lvl3pPr>
      <a:lvl4pPr algn="ctr" rtl="0" eaLnBrk="0" fontAlgn="base" hangingPunct="0">
        <a:spcBef>
          <a:spcPct val="0"/>
        </a:spcBef>
        <a:spcAft>
          <a:spcPct val="0"/>
        </a:spcAft>
        <a:defRPr sz="3200" b="1">
          <a:solidFill>
            <a:srgbClr val="C00000"/>
          </a:solidFill>
          <a:latin typeface="宋体" pitchFamily="2" charset="-122"/>
          <a:ea typeface="宋体" pitchFamily="2" charset="-122"/>
          <a:cs typeface="ＭＳ Ｐゴシック" charset="-128"/>
        </a:defRPr>
      </a:lvl4pPr>
      <a:lvl5pPr algn="ctr" rtl="0" eaLnBrk="0" fontAlgn="base" hangingPunct="0">
        <a:spcBef>
          <a:spcPct val="0"/>
        </a:spcBef>
        <a:spcAft>
          <a:spcPct val="0"/>
        </a:spcAft>
        <a:defRPr sz="3200" b="1">
          <a:solidFill>
            <a:srgbClr val="C00000"/>
          </a:solidFill>
          <a:latin typeface="宋体" pitchFamily="2" charset="-122"/>
          <a:ea typeface="宋体" pitchFamily="2" charset="-122"/>
          <a:cs typeface="ＭＳ Ｐゴシック"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400" b="0">
          <a:solidFill>
            <a:schemeClr val="tx1"/>
          </a:solidFill>
          <a:latin typeface="Arial" charset="0"/>
          <a:ea typeface="楷体" pitchFamily="49" charset="-122"/>
          <a:cs typeface="楷体" pitchFamily="49" charset="-122"/>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b="0">
          <a:solidFill>
            <a:schemeClr val="tx1"/>
          </a:solidFill>
          <a:latin typeface="Arial" charset="0"/>
          <a:ea typeface="楷体" pitchFamily="49" charset="-122"/>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b="0">
          <a:solidFill>
            <a:schemeClr val="tx1"/>
          </a:solidFill>
          <a:latin typeface="Arial" charset="0"/>
          <a:ea typeface="楷体" pitchFamily="49" charset="-122"/>
        </a:defRPr>
      </a:lvl3pPr>
      <a:lvl4pPr marL="1428750" indent="-228600" algn="l" rtl="0" eaLnBrk="0" fontAlgn="base" hangingPunct="0">
        <a:spcBef>
          <a:spcPct val="35000"/>
        </a:spcBef>
        <a:spcAft>
          <a:spcPct val="0"/>
        </a:spcAft>
        <a:buClr>
          <a:schemeClr val="hlink"/>
        </a:buClr>
        <a:buSzPct val="75000"/>
        <a:buChar char="–"/>
        <a:defRPr kumimoji="1" sz="2000" b="0">
          <a:solidFill>
            <a:schemeClr val="tx1"/>
          </a:solidFill>
          <a:latin typeface="Arial" charset="0"/>
          <a:ea typeface="楷体" pitchFamily="49" charset="-122"/>
        </a:defRPr>
      </a:lvl4pPr>
      <a:lvl5pPr marL="1771650" indent="-228600" algn="l" rtl="0" eaLnBrk="0" fontAlgn="base" hangingPunct="0">
        <a:spcBef>
          <a:spcPct val="35000"/>
        </a:spcBef>
        <a:spcAft>
          <a:spcPct val="0"/>
        </a:spcAft>
        <a:buClr>
          <a:srgbClr val="FF0066"/>
        </a:buClr>
        <a:buSzPct val="75000"/>
        <a:buChar char="»"/>
        <a:defRPr kumimoji="1" sz="2000" b="0">
          <a:solidFill>
            <a:schemeClr val="tx1"/>
          </a:solidFill>
          <a:latin typeface="Arial" charset="0"/>
          <a:ea typeface="楷体" pitchFamily="49" charset="-122"/>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hyperlink" Target="https://git.kernel.org/cgit/linux/kernel/git/stable/linux-stable.git/tree/include/linux/sched.h?h=linux-3.12.y&amp;id=v3.12.3"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Linux%202.6%20&#35843;&#24230;&#31995;&#32479;&#20998;&#26512;.lnk"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kernel.org/cgit/linux/kernel/git/stable/linux-stable.git/tree/include/linux/sched.h?h=linux-3.12.y&amp;id=v3.12.3"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p:cNvGrpSpPr>
            <a:grpSpLocks/>
          </p:cNvGrpSpPr>
          <p:nvPr/>
        </p:nvGrpSpPr>
        <p:grpSpPr bwMode="auto">
          <a:xfrm>
            <a:off x="264584" y="5295901"/>
            <a:ext cx="11480800" cy="201084"/>
            <a:chOff x="0" y="0"/>
            <a:chExt cx="5424" cy="127"/>
          </a:xfrm>
        </p:grpSpPr>
        <p:sp>
          <p:nvSpPr>
            <p:cNvPr id="4102" name="Rectangle 4"/>
            <p:cNvSpPr>
              <a:spLocks noChangeArrowheads="1"/>
            </p:cNvSpPr>
            <p:nvPr/>
          </p:nvSpPr>
          <p:spPr bwMode="auto">
            <a:xfrm>
              <a:off x="0" y="0"/>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6247" tIns="53123" rIns="106247" bIns="53123" anchor="ctr"/>
            <a:lstStyle>
              <a:lvl1pPr>
                <a:buFont typeface="Arial" charset="0"/>
                <a:defRPr sz="1500">
                  <a:solidFill>
                    <a:schemeClr val="tx1"/>
                  </a:solidFill>
                  <a:latin typeface="Verdana" charset="0"/>
                  <a:ea typeface="宋体" charset="-122"/>
                  <a:cs typeface="宋体" charset="-122"/>
                </a:defRPr>
              </a:lvl1pPr>
              <a:lvl2pPr marL="742950" indent="-285750">
                <a:buFont typeface="Arial" charset="0"/>
                <a:defRPr sz="1500">
                  <a:solidFill>
                    <a:schemeClr val="tx1"/>
                  </a:solidFill>
                  <a:latin typeface="Verdana" charset="0"/>
                  <a:ea typeface="宋体" charset="-122"/>
                  <a:cs typeface="宋体" charset="-122"/>
                </a:defRPr>
              </a:lvl2pPr>
              <a:lvl3pPr marL="1143000" indent="-228600">
                <a:buFont typeface="Arial" charset="0"/>
                <a:defRPr sz="1500">
                  <a:solidFill>
                    <a:schemeClr val="tx1"/>
                  </a:solidFill>
                  <a:latin typeface="Verdana" charset="0"/>
                  <a:ea typeface="宋体" charset="-122"/>
                  <a:cs typeface="宋体" charset="-122"/>
                </a:defRPr>
              </a:lvl3pPr>
              <a:lvl4pPr marL="1600200" indent="-228600">
                <a:buFont typeface="Arial" charset="0"/>
                <a:defRPr sz="1500">
                  <a:solidFill>
                    <a:schemeClr val="tx1"/>
                  </a:solidFill>
                  <a:latin typeface="Verdana" charset="0"/>
                  <a:ea typeface="宋体" charset="-122"/>
                  <a:cs typeface="宋体" charset="-122"/>
                </a:defRPr>
              </a:lvl4pPr>
              <a:lvl5pPr marL="2057400" indent="-228600">
                <a:buFont typeface="Arial" charset="0"/>
                <a:defRPr sz="1500">
                  <a:solidFill>
                    <a:schemeClr val="tx1"/>
                  </a:solidFill>
                  <a:latin typeface="Verdana" charset="0"/>
                  <a:ea typeface="宋体" charset="-122"/>
                  <a:cs typeface="宋体" charset="-122"/>
                </a:defRPr>
              </a:lvl5pPr>
              <a:lvl6pPr marL="2514600" indent="-228600" eaLnBrk="0" fontAlgn="base" hangingPunct="0">
                <a:spcBef>
                  <a:spcPct val="0"/>
                </a:spcBef>
                <a:spcAft>
                  <a:spcPct val="0"/>
                </a:spcAft>
                <a:buFont typeface="Arial" charset="0"/>
                <a:defRPr sz="1500">
                  <a:solidFill>
                    <a:schemeClr val="tx1"/>
                  </a:solidFill>
                  <a:latin typeface="Verdana" charset="0"/>
                  <a:ea typeface="宋体" charset="-122"/>
                  <a:cs typeface="宋体" charset="-122"/>
                </a:defRPr>
              </a:lvl6pPr>
              <a:lvl7pPr marL="2971800" indent="-228600" eaLnBrk="0" fontAlgn="base" hangingPunct="0">
                <a:spcBef>
                  <a:spcPct val="0"/>
                </a:spcBef>
                <a:spcAft>
                  <a:spcPct val="0"/>
                </a:spcAft>
                <a:buFont typeface="Arial" charset="0"/>
                <a:defRPr sz="1500">
                  <a:solidFill>
                    <a:schemeClr val="tx1"/>
                  </a:solidFill>
                  <a:latin typeface="Verdana" charset="0"/>
                  <a:ea typeface="宋体" charset="-122"/>
                  <a:cs typeface="宋体" charset="-122"/>
                </a:defRPr>
              </a:lvl7pPr>
              <a:lvl8pPr marL="3429000" indent="-228600" eaLnBrk="0" fontAlgn="base" hangingPunct="0">
                <a:spcBef>
                  <a:spcPct val="0"/>
                </a:spcBef>
                <a:spcAft>
                  <a:spcPct val="0"/>
                </a:spcAft>
                <a:buFont typeface="Arial" charset="0"/>
                <a:defRPr sz="1500">
                  <a:solidFill>
                    <a:schemeClr val="tx1"/>
                  </a:solidFill>
                  <a:latin typeface="Verdana" charset="0"/>
                  <a:ea typeface="宋体" charset="-122"/>
                  <a:cs typeface="宋体" charset="-122"/>
                </a:defRPr>
              </a:lvl8pPr>
              <a:lvl9pPr marL="3886200" indent="-228600" eaLnBrk="0" fontAlgn="base" hangingPunct="0">
                <a:spcBef>
                  <a:spcPct val="0"/>
                </a:spcBef>
                <a:spcAft>
                  <a:spcPct val="0"/>
                </a:spcAft>
                <a:buFont typeface="Arial" charset="0"/>
                <a:defRPr sz="1500">
                  <a:solidFill>
                    <a:schemeClr val="tx1"/>
                  </a:solidFill>
                  <a:latin typeface="Verdana" charset="0"/>
                  <a:ea typeface="宋体" charset="-122"/>
                  <a:cs typeface="宋体" charset="-122"/>
                </a:defRPr>
              </a:lvl9pPr>
            </a:lstStyle>
            <a:p>
              <a:endParaRPr lang="zh-CN" altLang="zh-CN" sz="2000">
                <a:solidFill>
                  <a:srgbClr val="000000"/>
                </a:solidFill>
                <a:ea typeface="MS PGothic" charset="-128"/>
                <a:sym typeface="Helvetica" charset="0"/>
              </a:endParaRPr>
            </a:p>
          </p:txBody>
        </p:sp>
        <p:sp>
          <p:nvSpPr>
            <p:cNvPr id="4103" name="Rectangle 5"/>
            <p:cNvSpPr>
              <a:spLocks noChangeArrowheads="1"/>
            </p:cNvSpPr>
            <p:nvPr/>
          </p:nvSpPr>
          <p:spPr bwMode="auto">
            <a:xfrm>
              <a:off x="1808" y="0"/>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6247" tIns="53123" rIns="106247" bIns="53123" anchor="ctr"/>
            <a:lstStyle>
              <a:lvl1pPr>
                <a:buFont typeface="Arial" charset="0"/>
                <a:defRPr sz="1500">
                  <a:solidFill>
                    <a:schemeClr val="tx1"/>
                  </a:solidFill>
                  <a:latin typeface="Verdana" charset="0"/>
                  <a:ea typeface="宋体" charset="-122"/>
                  <a:cs typeface="宋体" charset="-122"/>
                </a:defRPr>
              </a:lvl1pPr>
              <a:lvl2pPr marL="742950" indent="-285750">
                <a:buFont typeface="Arial" charset="0"/>
                <a:defRPr sz="1500">
                  <a:solidFill>
                    <a:schemeClr val="tx1"/>
                  </a:solidFill>
                  <a:latin typeface="Verdana" charset="0"/>
                  <a:ea typeface="宋体" charset="-122"/>
                  <a:cs typeface="宋体" charset="-122"/>
                </a:defRPr>
              </a:lvl2pPr>
              <a:lvl3pPr marL="1143000" indent="-228600">
                <a:buFont typeface="Arial" charset="0"/>
                <a:defRPr sz="1500">
                  <a:solidFill>
                    <a:schemeClr val="tx1"/>
                  </a:solidFill>
                  <a:latin typeface="Verdana" charset="0"/>
                  <a:ea typeface="宋体" charset="-122"/>
                  <a:cs typeface="宋体" charset="-122"/>
                </a:defRPr>
              </a:lvl3pPr>
              <a:lvl4pPr marL="1600200" indent="-228600">
                <a:buFont typeface="Arial" charset="0"/>
                <a:defRPr sz="1500">
                  <a:solidFill>
                    <a:schemeClr val="tx1"/>
                  </a:solidFill>
                  <a:latin typeface="Verdana" charset="0"/>
                  <a:ea typeface="宋体" charset="-122"/>
                  <a:cs typeface="宋体" charset="-122"/>
                </a:defRPr>
              </a:lvl4pPr>
              <a:lvl5pPr marL="2057400" indent="-228600">
                <a:buFont typeface="Arial" charset="0"/>
                <a:defRPr sz="1500">
                  <a:solidFill>
                    <a:schemeClr val="tx1"/>
                  </a:solidFill>
                  <a:latin typeface="Verdana" charset="0"/>
                  <a:ea typeface="宋体" charset="-122"/>
                  <a:cs typeface="宋体" charset="-122"/>
                </a:defRPr>
              </a:lvl5pPr>
              <a:lvl6pPr marL="2514600" indent="-228600" eaLnBrk="0" fontAlgn="base" hangingPunct="0">
                <a:spcBef>
                  <a:spcPct val="0"/>
                </a:spcBef>
                <a:spcAft>
                  <a:spcPct val="0"/>
                </a:spcAft>
                <a:buFont typeface="Arial" charset="0"/>
                <a:defRPr sz="1500">
                  <a:solidFill>
                    <a:schemeClr val="tx1"/>
                  </a:solidFill>
                  <a:latin typeface="Verdana" charset="0"/>
                  <a:ea typeface="宋体" charset="-122"/>
                  <a:cs typeface="宋体" charset="-122"/>
                </a:defRPr>
              </a:lvl6pPr>
              <a:lvl7pPr marL="2971800" indent="-228600" eaLnBrk="0" fontAlgn="base" hangingPunct="0">
                <a:spcBef>
                  <a:spcPct val="0"/>
                </a:spcBef>
                <a:spcAft>
                  <a:spcPct val="0"/>
                </a:spcAft>
                <a:buFont typeface="Arial" charset="0"/>
                <a:defRPr sz="1500">
                  <a:solidFill>
                    <a:schemeClr val="tx1"/>
                  </a:solidFill>
                  <a:latin typeface="Verdana" charset="0"/>
                  <a:ea typeface="宋体" charset="-122"/>
                  <a:cs typeface="宋体" charset="-122"/>
                </a:defRPr>
              </a:lvl7pPr>
              <a:lvl8pPr marL="3429000" indent="-228600" eaLnBrk="0" fontAlgn="base" hangingPunct="0">
                <a:spcBef>
                  <a:spcPct val="0"/>
                </a:spcBef>
                <a:spcAft>
                  <a:spcPct val="0"/>
                </a:spcAft>
                <a:buFont typeface="Arial" charset="0"/>
                <a:defRPr sz="1500">
                  <a:solidFill>
                    <a:schemeClr val="tx1"/>
                  </a:solidFill>
                  <a:latin typeface="Verdana" charset="0"/>
                  <a:ea typeface="宋体" charset="-122"/>
                  <a:cs typeface="宋体" charset="-122"/>
                </a:defRPr>
              </a:lvl8pPr>
              <a:lvl9pPr marL="3886200" indent="-228600" eaLnBrk="0" fontAlgn="base" hangingPunct="0">
                <a:spcBef>
                  <a:spcPct val="0"/>
                </a:spcBef>
                <a:spcAft>
                  <a:spcPct val="0"/>
                </a:spcAft>
                <a:buFont typeface="Arial" charset="0"/>
                <a:defRPr sz="1500">
                  <a:solidFill>
                    <a:schemeClr val="tx1"/>
                  </a:solidFill>
                  <a:latin typeface="Verdana" charset="0"/>
                  <a:ea typeface="宋体" charset="-122"/>
                  <a:cs typeface="宋体" charset="-122"/>
                </a:defRPr>
              </a:lvl9pPr>
            </a:lstStyle>
            <a:p>
              <a:endParaRPr lang="zh-CN" altLang="zh-CN" sz="2000">
                <a:solidFill>
                  <a:srgbClr val="000000"/>
                </a:solidFill>
                <a:ea typeface="MS PGothic" charset="-128"/>
                <a:sym typeface="Helvetica" charset="0"/>
              </a:endParaRPr>
            </a:p>
          </p:txBody>
        </p:sp>
        <p:sp>
          <p:nvSpPr>
            <p:cNvPr id="4104" name="Rectangle 6"/>
            <p:cNvSpPr>
              <a:spLocks noChangeArrowheads="1"/>
            </p:cNvSpPr>
            <p:nvPr/>
          </p:nvSpPr>
          <p:spPr bwMode="auto">
            <a:xfrm>
              <a:off x="3616" y="0"/>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6247" tIns="53123" rIns="106247" bIns="53123" anchor="ctr"/>
            <a:lstStyle>
              <a:lvl1pPr>
                <a:buFont typeface="Arial" charset="0"/>
                <a:defRPr sz="1500">
                  <a:solidFill>
                    <a:schemeClr val="tx1"/>
                  </a:solidFill>
                  <a:latin typeface="Verdana" charset="0"/>
                  <a:ea typeface="宋体" charset="-122"/>
                  <a:cs typeface="宋体" charset="-122"/>
                </a:defRPr>
              </a:lvl1pPr>
              <a:lvl2pPr marL="742950" indent="-285750">
                <a:buFont typeface="Arial" charset="0"/>
                <a:defRPr sz="1500">
                  <a:solidFill>
                    <a:schemeClr val="tx1"/>
                  </a:solidFill>
                  <a:latin typeface="Verdana" charset="0"/>
                  <a:ea typeface="宋体" charset="-122"/>
                  <a:cs typeface="宋体" charset="-122"/>
                </a:defRPr>
              </a:lvl2pPr>
              <a:lvl3pPr marL="1143000" indent="-228600">
                <a:buFont typeface="Arial" charset="0"/>
                <a:defRPr sz="1500">
                  <a:solidFill>
                    <a:schemeClr val="tx1"/>
                  </a:solidFill>
                  <a:latin typeface="Verdana" charset="0"/>
                  <a:ea typeface="宋体" charset="-122"/>
                  <a:cs typeface="宋体" charset="-122"/>
                </a:defRPr>
              </a:lvl3pPr>
              <a:lvl4pPr marL="1600200" indent="-228600">
                <a:buFont typeface="Arial" charset="0"/>
                <a:defRPr sz="1500">
                  <a:solidFill>
                    <a:schemeClr val="tx1"/>
                  </a:solidFill>
                  <a:latin typeface="Verdana" charset="0"/>
                  <a:ea typeface="宋体" charset="-122"/>
                  <a:cs typeface="宋体" charset="-122"/>
                </a:defRPr>
              </a:lvl4pPr>
              <a:lvl5pPr marL="2057400" indent="-228600">
                <a:buFont typeface="Arial" charset="0"/>
                <a:defRPr sz="1500">
                  <a:solidFill>
                    <a:schemeClr val="tx1"/>
                  </a:solidFill>
                  <a:latin typeface="Verdana" charset="0"/>
                  <a:ea typeface="宋体" charset="-122"/>
                  <a:cs typeface="宋体" charset="-122"/>
                </a:defRPr>
              </a:lvl5pPr>
              <a:lvl6pPr marL="2514600" indent="-228600" eaLnBrk="0" fontAlgn="base" hangingPunct="0">
                <a:spcBef>
                  <a:spcPct val="0"/>
                </a:spcBef>
                <a:spcAft>
                  <a:spcPct val="0"/>
                </a:spcAft>
                <a:buFont typeface="Arial" charset="0"/>
                <a:defRPr sz="1500">
                  <a:solidFill>
                    <a:schemeClr val="tx1"/>
                  </a:solidFill>
                  <a:latin typeface="Verdana" charset="0"/>
                  <a:ea typeface="宋体" charset="-122"/>
                  <a:cs typeface="宋体" charset="-122"/>
                </a:defRPr>
              </a:lvl6pPr>
              <a:lvl7pPr marL="2971800" indent="-228600" eaLnBrk="0" fontAlgn="base" hangingPunct="0">
                <a:spcBef>
                  <a:spcPct val="0"/>
                </a:spcBef>
                <a:spcAft>
                  <a:spcPct val="0"/>
                </a:spcAft>
                <a:buFont typeface="Arial" charset="0"/>
                <a:defRPr sz="1500">
                  <a:solidFill>
                    <a:schemeClr val="tx1"/>
                  </a:solidFill>
                  <a:latin typeface="Verdana" charset="0"/>
                  <a:ea typeface="宋体" charset="-122"/>
                  <a:cs typeface="宋体" charset="-122"/>
                </a:defRPr>
              </a:lvl7pPr>
              <a:lvl8pPr marL="3429000" indent="-228600" eaLnBrk="0" fontAlgn="base" hangingPunct="0">
                <a:spcBef>
                  <a:spcPct val="0"/>
                </a:spcBef>
                <a:spcAft>
                  <a:spcPct val="0"/>
                </a:spcAft>
                <a:buFont typeface="Arial" charset="0"/>
                <a:defRPr sz="1500">
                  <a:solidFill>
                    <a:schemeClr val="tx1"/>
                  </a:solidFill>
                  <a:latin typeface="Verdana" charset="0"/>
                  <a:ea typeface="宋体" charset="-122"/>
                  <a:cs typeface="宋体" charset="-122"/>
                </a:defRPr>
              </a:lvl8pPr>
              <a:lvl9pPr marL="3886200" indent="-228600" eaLnBrk="0" fontAlgn="base" hangingPunct="0">
                <a:spcBef>
                  <a:spcPct val="0"/>
                </a:spcBef>
                <a:spcAft>
                  <a:spcPct val="0"/>
                </a:spcAft>
                <a:buFont typeface="Arial" charset="0"/>
                <a:defRPr sz="1500">
                  <a:solidFill>
                    <a:schemeClr val="tx1"/>
                  </a:solidFill>
                  <a:latin typeface="Verdana" charset="0"/>
                  <a:ea typeface="宋体" charset="-122"/>
                  <a:cs typeface="宋体" charset="-122"/>
                </a:defRPr>
              </a:lvl9pPr>
            </a:lstStyle>
            <a:p>
              <a:endParaRPr lang="zh-CN" altLang="zh-CN" sz="2000">
                <a:solidFill>
                  <a:srgbClr val="000000"/>
                </a:solidFill>
                <a:ea typeface="MS PGothic" charset="-128"/>
                <a:sym typeface="Helvetica" charset="0"/>
              </a:endParaRPr>
            </a:p>
          </p:txBody>
        </p:sp>
      </p:grpSp>
      <p:sp>
        <p:nvSpPr>
          <p:cNvPr id="4099" name="Text Box 7"/>
          <p:cNvSpPr>
            <a:spLocks noChangeArrowheads="1"/>
          </p:cNvSpPr>
          <p:nvPr/>
        </p:nvSpPr>
        <p:spPr bwMode="auto">
          <a:xfrm>
            <a:off x="8652933" y="6589184"/>
            <a:ext cx="3617384" cy="27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247" tIns="53123" rIns="106247" bIns="53123">
            <a:spAutoFit/>
          </a:bodyPr>
          <a:lstStyle>
            <a:lvl1pPr>
              <a:buFont typeface="Arial" charset="0"/>
              <a:defRPr sz="1500">
                <a:solidFill>
                  <a:schemeClr val="tx1"/>
                </a:solidFill>
                <a:latin typeface="Verdana" charset="0"/>
                <a:ea typeface="宋体" charset="-122"/>
                <a:cs typeface="宋体" charset="-122"/>
              </a:defRPr>
            </a:lvl1pPr>
            <a:lvl2pPr marL="742950" indent="-285750">
              <a:buFont typeface="Arial" charset="0"/>
              <a:defRPr sz="1500">
                <a:solidFill>
                  <a:schemeClr val="tx1"/>
                </a:solidFill>
                <a:latin typeface="Verdana" charset="0"/>
                <a:ea typeface="宋体" charset="-122"/>
                <a:cs typeface="宋体" charset="-122"/>
              </a:defRPr>
            </a:lvl2pPr>
            <a:lvl3pPr marL="1143000" indent="-228600">
              <a:buFont typeface="Arial" charset="0"/>
              <a:defRPr sz="1500">
                <a:solidFill>
                  <a:schemeClr val="tx1"/>
                </a:solidFill>
                <a:latin typeface="Verdana" charset="0"/>
                <a:ea typeface="宋体" charset="-122"/>
                <a:cs typeface="宋体" charset="-122"/>
              </a:defRPr>
            </a:lvl3pPr>
            <a:lvl4pPr marL="1600200" indent="-228600">
              <a:buFont typeface="Arial" charset="0"/>
              <a:defRPr sz="1500">
                <a:solidFill>
                  <a:schemeClr val="tx1"/>
                </a:solidFill>
                <a:latin typeface="Verdana" charset="0"/>
                <a:ea typeface="宋体" charset="-122"/>
                <a:cs typeface="宋体" charset="-122"/>
              </a:defRPr>
            </a:lvl4pPr>
            <a:lvl5pPr marL="2057400" indent="-228600">
              <a:buFont typeface="Arial" charset="0"/>
              <a:defRPr sz="1500">
                <a:solidFill>
                  <a:schemeClr val="tx1"/>
                </a:solidFill>
                <a:latin typeface="Verdana" charset="0"/>
                <a:ea typeface="宋体" charset="-122"/>
                <a:cs typeface="宋体" charset="-122"/>
              </a:defRPr>
            </a:lvl5pPr>
            <a:lvl6pPr marL="2514600" indent="-228600" eaLnBrk="0" fontAlgn="base" hangingPunct="0">
              <a:spcBef>
                <a:spcPct val="0"/>
              </a:spcBef>
              <a:spcAft>
                <a:spcPct val="0"/>
              </a:spcAft>
              <a:buFont typeface="Arial" charset="0"/>
              <a:defRPr sz="1500">
                <a:solidFill>
                  <a:schemeClr val="tx1"/>
                </a:solidFill>
                <a:latin typeface="Verdana" charset="0"/>
                <a:ea typeface="宋体" charset="-122"/>
                <a:cs typeface="宋体" charset="-122"/>
              </a:defRPr>
            </a:lvl6pPr>
            <a:lvl7pPr marL="2971800" indent="-228600" eaLnBrk="0" fontAlgn="base" hangingPunct="0">
              <a:spcBef>
                <a:spcPct val="0"/>
              </a:spcBef>
              <a:spcAft>
                <a:spcPct val="0"/>
              </a:spcAft>
              <a:buFont typeface="Arial" charset="0"/>
              <a:defRPr sz="1500">
                <a:solidFill>
                  <a:schemeClr val="tx1"/>
                </a:solidFill>
                <a:latin typeface="Verdana" charset="0"/>
                <a:ea typeface="宋体" charset="-122"/>
                <a:cs typeface="宋体" charset="-122"/>
              </a:defRPr>
            </a:lvl7pPr>
            <a:lvl8pPr marL="3429000" indent="-228600" eaLnBrk="0" fontAlgn="base" hangingPunct="0">
              <a:spcBef>
                <a:spcPct val="0"/>
              </a:spcBef>
              <a:spcAft>
                <a:spcPct val="0"/>
              </a:spcAft>
              <a:buFont typeface="Arial" charset="0"/>
              <a:defRPr sz="1500">
                <a:solidFill>
                  <a:schemeClr val="tx1"/>
                </a:solidFill>
                <a:latin typeface="Verdana" charset="0"/>
                <a:ea typeface="宋体" charset="-122"/>
                <a:cs typeface="宋体" charset="-122"/>
              </a:defRPr>
            </a:lvl8pPr>
            <a:lvl9pPr marL="3886200" indent="-228600" eaLnBrk="0" fontAlgn="base" hangingPunct="0">
              <a:spcBef>
                <a:spcPct val="0"/>
              </a:spcBef>
              <a:spcAft>
                <a:spcPct val="0"/>
              </a:spcAft>
              <a:buFont typeface="Arial" charset="0"/>
              <a:defRPr sz="1500">
                <a:solidFill>
                  <a:schemeClr val="tx1"/>
                </a:solidFill>
                <a:latin typeface="Verdana" charset="0"/>
                <a:ea typeface="宋体" charset="-122"/>
                <a:cs typeface="宋体" charset="-122"/>
              </a:defRPr>
            </a:lvl9pPr>
          </a:lstStyle>
          <a:p>
            <a:endParaRPr lang="zh-CN" altLang="zh-CN" sz="1067" b="1">
              <a:solidFill>
                <a:srgbClr val="336699"/>
              </a:solidFill>
              <a:latin typeface="Helvetica" charset="0"/>
              <a:ea typeface="MS PGothic" charset="-128"/>
              <a:sym typeface="Helvetica" charset="0"/>
            </a:endParaRPr>
          </a:p>
        </p:txBody>
      </p:sp>
      <p:sp>
        <p:nvSpPr>
          <p:cNvPr id="4100" name="Rectangle 4"/>
          <p:cNvSpPr>
            <a:spLocks noGrp="1" noChangeArrowheads="1"/>
          </p:cNvSpPr>
          <p:nvPr>
            <p:ph type="ctrTitle"/>
          </p:nvPr>
        </p:nvSpPr>
        <p:spPr>
          <a:xfrm>
            <a:off x="495300" y="1143000"/>
            <a:ext cx="11073307" cy="1143000"/>
          </a:xfrm>
        </p:spPr>
        <p:txBody>
          <a:bodyPr/>
          <a:lstStyle/>
          <a:p>
            <a:pPr algn="l" eaLnBrk="1" hangingPunct="1"/>
            <a:r>
              <a:rPr lang="zh-CN" altLang="en-US" sz="3733" dirty="0" smtClean="0">
                <a:solidFill>
                  <a:srgbClr val="FF0000"/>
                </a:solidFill>
                <a:latin typeface="楷体" charset="-122"/>
                <a:ea typeface="楷体" charset="-122"/>
                <a:sym typeface="楷体" charset="-122"/>
              </a:rPr>
              <a:t>研究报告</a:t>
            </a:r>
            <a:r>
              <a:rPr lang="en-US" altLang="zh-CN" sz="3733" dirty="0" smtClean="0">
                <a:solidFill>
                  <a:srgbClr val="FF0000"/>
                </a:solidFill>
                <a:latin typeface="楷体" charset="-122"/>
                <a:ea typeface="楷体" charset="-122"/>
                <a:sym typeface="楷体" charset="-122"/>
              </a:rPr>
              <a:t>1</a:t>
            </a:r>
            <a:r>
              <a:rPr lang="zh-CN" altLang="en-US" sz="3733" dirty="0" smtClean="0">
                <a:solidFill>
                  <a:srgbClr val="FF0000"/>
                </a:solidFill>
                <a:latin typeface="楷体" charset="-122"/>
                <a:ea typeface="楷体" charset="-122"/>
                <a:sym typeface="楷体" charset="-122"/>
              </a:rPr>
              <a:t>：</a:t>
            </a:r>
            <a:r>
              <a:rPr lang="en-US" altLang="zh-CN" sz="3733" dirty="0" smtClean="0">
                <a:solidFill>
                  <a:srgbClr val="FF0000"/>
                </a:solidFill>
                <a:latin typeface="楷体" charset="-122"/>
                <a:ea typeface="楷体" charset="-122"/>
                <a:sym typeface="楷体" charset="-122"/>
              </a:rPr>
              <a:t>Linux</a:t>
            </a:r>
            <a:r>
              <a:rPr lang="zh-CN" altLang="en-US" sz="3733" dirty="0" smtClean="0">
                <a:solidFill>
                  <a:srgbClr val="FF0000"/>
                </a:solidFill>
                <a:latin typeface="楷体" charset="-122"/>
                <a:ea typeface="楷体" charset="-122"/>
                <a:sym typeface="楷体" charset="-122"/>
              </a:rPr>
              <a:t>进程管理</a:t>
            </a:r>
            <a:endParaRPr lang="zh-CN" altLang="en-US" sz="3733" dirty="0">
              <a:solidFill>
                <a:srgbClr val="FF0000"/>
              </a:solidFill>
              <a:latin typeface="楷体" charset="-122"/>
              <a:ea typeface="楷体" charset="-122"/>
              <a:sym typeface="楷体" charset="-122"/>
            </a:endParaRPr>
          </a:p>
        </p:txBody>
      </p:sp>
      <p:sp>
        <p:nvSpPr>
          <p:cNvPr id="4101" name="Rectangle 4"/>
          <p:cNvSpPr>
            <a:spLocks noChangeArrowheads="1"/>
          </p:cNvSpPr>
          <p:nvPr/>
        </p:nvSpPr>
        <p:spPr bwMode="auto">
          <a:xfrm>
            <a:off x="556684" y="3274484"/>
            <a:ext cx="8337549"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247" tIns="53123" rIns="106247" bIns="53123" anchor="b"/>
          <a:lstStyle>
            <a:lvl1pPr>
              <a:buFont typeface="Arial" charset="0"/>
              <a:defRPr sz="1500">
                <a:solidFill>
                  <a:schemeClr val="tx1"/>
                </a:solidFill>
                <a:latin typeface="Verdana" charset="0"/>
                <a:ea typeface="宋体" charset="-122"/>
                <a:cs typeface="宋体" charset="-122"/>
              </a:defRPr>
            </a:lvl1pPr>
            <a:lvl2pPr marL="742950" indent="-285750">
              <a:buFont typeface="Arial" charset="0"/>
              <a:defRPr sz="1500">
                <a:solidFill>
                  <a:schemeClr val="tx1"/>
                </a:solidFill>
                <a:latin typeface="Verdana" charset="0"/>
                <a:ea typeface="宋体" charset="-122"/>
                <a:cs typeface="宋体" charset="-122"/>
              </a:defRPr>
            </a:lvl2pPr>
            <a:lvl3pPr marL="1143000" indent="-228600">
              <a:buFont typeface="Arial" charset="0"/>
              <a:defRPr sz="1500">
                <a:solidFill>
                  <a:schemeClr val="tx1"/>
                </a:solidFill>
                <a:latin typeface="Verdana" charset="0"/>
                <a:ea typeface="宋体" charset="-122"/>
                <a:cs typeface="宋体" charset="-122"/>
              </a:defRPr>
            </a:lvl3pPr>
            <a:lvl4pPr marL="1600200" indent="-228600">
              <a:buFont typeface="Arial" charset="0"/>
              <a:defRPr sz="1500">
                <a:solidFill>
                  <a:schemeClr val="tx1"/>
                </a:solidFill>
                <a:latin typeface="Verdana" charset="0"/>
                <a:ea typeface="宋体" charset="-122"/>
                <a:cs typeface="宋体" charset="-122"/>
              </a:defRPr>
            </a:lvl4pPr>
            <a:lvl5pPr marL="2057400" indent="-228600">
              <a:buFont typeface="Arial" charset="0"/>
              <a:defRPr sz="1500">
                <a:solidFill>
                  <a:schemeClr val="tx1"/>
                </a:solidFill>
                <a:latin typeface="Verdana" charset="0"/>
                <a:ea typeface="宋体" charset="-122"/>
                <a:cs typeface="宋体" charset="-122"/>
              </a:defRPr>
            </a:lvl5pPr>
            <a:lvl6pPr marL="2514600" indent="-228600" eaLnBrk="0" fontAlgn="base" hangingPunct="0">
              <a:spcBef>
                <a:spcPct val="0"/>
              </a:spcBef>
              <a:spcAft>
                <a:spcPct val="0"/>
              </a:spcAft>
              <a:buFont typeface="Arial" charset="0"/>
              <a:defRPr sz="1500">
                <a:solidFill>
                  <a:schemeClr val="tx1"/>
                </a:solidFill>
                <a:latin typeface="Verdana" charset="0"/>
                <a:ea typeface="宋体" charset="-122"/>
                <a:cs typeface="宋体" charset="-122"/>
              </a:defRPr>
            </a:lvl6pPr>
            <a:lvl7pPr marL="2971800" indent="-228600" eaLnBrk="0" fontAlgn="base" hangingPunct="0">
              <a:spcBef>
                <a:spcPct val="0"/>
              </a:spcBef>
              <a:spcAft>
                <a:spcPct val="0"/>
              </a:spcAft>
              <a:buFont typeface="Arial" charset="0"/>
              <a:defRPr sz="1500">
                <a:solidFill>
                  <a:schemeClr val="tx1"/>
                </a:solidFill>
                <a:latin typeface="Verdana" charset="0"/>
                <a:ea typeface="宋体" charset="-122"/>
                <a:cs typeface="宋体" charset="-122"/>
              </a:defRPr>
            </a:lvl7pPr>
            <a:lvl8pPr marL="3429000" indent="-228600" eaLnBrk="0" fontAlgn="base" hangingPunct="0">
              <a:spcBef>
                <a:spcPct val="0"/>
              </a:spcBef>
              <a:spcAft>
                <a:spcPct val="0"/>
              </a:spcAft>
              <a:buFont typeface="Arial" charset="0"/>
              <a:defRPr sz="1500">
                <a:solidFill>
                  <a:schemeClr val="tx1"/>
                </a:solidFill>
                <a:latin typeface="Verdana" charset="0"/>
                <a:ea typeface="宋体" charset="-122"/>
                <a:cs typeface="宋体" charset="-122"/>
              </a:defRPr>
            </a:lvl8pPr>
            <a:lvl9pPr marL="3886200" indent="-228600" eaLnBrk="0" fontAlgn="base" hangingPunct="0">
              <a:spcBef>
                <a:spcPct val="0"/>
              </a:spcBef>
              <a:spcAft>
                <a:spcPct val="0"/>
              </a:spcAft>
              <a:buFont typeface="Arial" charset="0"/>
              <a:defRPr sz="1500">
                <a:solidFill>
                  <a:schemeClr val="tx1"/>
                </a:solidFill>
                <a:latin typeface="Verdana" charset="0"/>
                <a:ea typeface="宋体" charset="-122"/>
                <a:cs typeface="宋体" charset="-122"/>
              </a:defRPr>
            </a:lvl9pPr>
          </a:lstStyle>
          <a:p>
            <a:pPr eaLnBrk="1" hangingPunct="1"/>
            <a:r>
              <a:rPr lang="zh-CN" altLang="en-US" sz="3200" b="1" dirty="0">
                <a:solidFill>
                  <a:srgbClr val="3A02C6"/>
                </a:solidFill>
                <a:latin typeface="楷体" charset="-122"/>
                <a:ea typeface="楷体" charset="-122"/>
                <a:sym typeface="楷体" charset="-122"/>
              </a:rPr>
              <a:t>主讲教师：夏莹杰</a:t>
            </a:r>
            <a:endParaRPr lang="en-US" altLang="zh-CN" sz="3200" b="1" dirty="0">
              <a:solidFill>
                <a:srgbClr val="3A02C6"/>
              </a:solidFill>
              <a:latin typeface="楷体" charset="-122"/>
              <a:ea typeface="楷体" charset="-122"/>
              <a:sym typeface="楷体" charset="-122"/>
            </a:endParaRPr>
          </a:p>
          <a:p>
            <a:pPr eaLnBrk="1" hangingPunct="1"/>
            <a:r>
              <a:rPr lang="en-US" altLang="zh-CN" sz="2400" b="1" dirty="0" err="1">
                <a:solidFill>
                  <a:srgbClr val="3A02C6"/>
                </a:solidFill>
                <a:latin typeface="Times New Roman" charset="0"/>
                <a:ea typeface="楷体" charset="-122"/>
                <a:sym typeface="楷体" charset="-122"/>
              </a:rPr>
              <a:t>xiayingjie@zju.edu.cn</a:t>
            </a:r>
            <a:r>
              <a:rPr lang="en-US" altLang="zh-CN" sz="2400" b="1" dirty="0">
                <a:solidFill>
                  <a:srgbClr val="3A02C6"/>
                </a:solidFill>
                <a:latin typeface="Times New Roman" charset="0"/>
                <a:ea typeface="楷体" charset="-122"/>
                <a:sym typeface="楷体" charset="-122"/>
              </a:rPr>
              <a:t> </a:t>
            </a:r>
            <a:endParaRPr lang="zh-CN" altLang="en-US" sz="2400" dirty="0">
              <a:latin typeface="Times New Roman" charset="0"/>
              <a:ea typeface="MS PGothic" charset="-128"/>
            </a:endParaRPr>
          </a:p>
        </p:txBody>
      </p:sp>
    </p:spTree>
    <p:extLst>
      <p:ext uri="{BB962C8B-B14F-4D97-AF65-F5344CB8AC3E}">
        <p14:creationId xmlns:p14="http://schemas.microsoft.com/office/powerpoint/2010/main" val="1608409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pPr eaLnBrk="1" hangingPunct="1">
              <a:defRPr/>
            </a:pPr>
            <a:r>
              <a:rPr lang="en-US" altLang="zh-CN" b="0" dirty="0" smtClean="0">
                <a:solidFill>
                  <a:srgbClr val="FF3300"/>
                </a:solidFill>
                <a:latin typeface="+mn-lt"/>
                <a:ea typeface="楷体" pitchFamily="49" charset="-122"/>
                <a:hlinkClick r:id="rId3"/>
              </a:rPr>
              <a:t>include/</a:t>
            </a:r>
            <a:r>
              <a:rPr lang="en-US" altLang="zh-CN" b="0" dirty="0" err="1" smtClean="0">
                <a:solidFill>
                  <a:srgbClr val="FF3300"/>
                </a:solidFill>
                <a:latin typeface="+mn-lt"/>
                <a:ea typeface="楷体" pitchFamily="49" charset="-122"/>
                <a:hlinkClick r:id="rId3"/>
              </a:rPr>
              <a:t>linux</a:t>
            </a:r>
            <a:r>
              <a:rPr lang="en-US" altLang="zh-CN" b="0" dirty="0" smtClean="0">
                <a:solidFill>
                  <a:srgbClr val="FF3300"/>
                </a:solidFill>
                <a:latin typeface="+mn-lt"/>
                <a:ea typeface="楷体" pitchFamily="49" charset="-122"/>
                <a:hlinkClick r:id="rId3"/>
              </a:rPr>
              <a:t>/</a:t>
            </a:r>
            <a:r>
              <a:rPr lang="en-US" altLang="zh-CN" b="0" dirty="0" err="1" smtClean="0">
                <a:solidFill>
                  <a:srgbClr val="FF3300"/>
                </a:solidFill>
                <a:latin typeface="+mn-lt"/>
                <a:ea typeface="楷体" pitchFamily="49" charset="-122"/>
                <a:hlinkClick r:id="rId3"/>
              </a:rPr>
              <a:t>sched.h</a:t>
            </a:r>
            <a:r>
              <a:rPr lang="zh-CN" altLang="en-US" b="0" dirty="0" smtClean="0">
                <a:solidFill>
                  <a:srgbClr val="FF3300"/>
                </a:solidFill>
                <a:latin typeface="+mn-lt"/>
                <a:ea typeface="楷体" pitchFamily="49" charset="-122"/>
              </a:rPr>
              <a:t>（</a:t>
            </a:r>
            <a:r>
              <a:rPr lang="en-US" altLang="zh-CN" b="0" dirty="0" smtClean="0">
                <a:solidFill>
                  <a:srgbClr val="FF3300"/>
                </a:solidFill>
                <a:latin typeface="+mn-lt"/>
                <a:ea typeface="楷体" pitchFamily="49" charset="-122"/>
              </a:rPr>
              <a:t>4.19</a:t>
            </a:r>
            <a:r>
              <a:rPr lang="zh-CN" altLang="en-US" b="0" dirty="0" smtClean="0">
                <a:solidFill>
                  <a:srgbClr val="FF3300"/>
                </a:solidFill>
                <a:latin typeface="+mn-lt"/>
                <a:ea typeface="楷体" pitchFamily="49" charset="-122"/>
              </a:rPr>
              <a:t>）</a:t>
            </a:r>
          </a:p>
        </p:txBody>
      </p:sp>
      <p:sp>
        <p:nvSpPr>
          <p:cNvPr id="18435" name="Rectangle 3"/>
          <p:cNvSpPr>
            <a:spLocks noGrp="1" noChangeArrowheads="1"/>
          </p:cNvSpPr>
          <p:nvPr>
            <p:ph idx="1"/>
          </p:nvPr>
        </p:nvSpPr>
        <p:spPr/>
        <p:txBody>
          <a:bodyPr/>
          <a:lstStyle/>
          <a:p>
            <a:pPr>
              <a:buNone/>
            </a:pPr>
            <a:endParaRPr lang="en-US" sz="1200" dirty="0"/>
          </a:p>
        </p:txBody>
      </p:sp>
      <p:pic>
        <p:nvPicPr>
          <p:cNvPr id="2" name="图片 1"/>
          <p:cNvPicPr>
            <a:picLocks noChangeAspect="1"/>
          </p:cNvPicPr>
          <p:nvPr/>
        </p:nvPicPr>
        <p:blipFill>
          <a:blip r:embed="rId4"/>
          <a:stretch>
            <a:fillRect/>
          </a:stretch>
        </p:blipFill>
        <p:spPr>
          <a:xfrm>
            <a:off x="637796" y="1031875"/>
            <a:ext cx="10210732" cy="5565506"/>
          </a:xfrm>
          <a:prstGeom prst="rect">
            <a:avLst/>
          </a:prstGeom>
        </p:spPr>
      </p:pic>
    </p:spTree>
    <p:extLst>
      <p:ext uri="{BB962C8B-B14F-4D97-AF65-F5344CB8AC3E}">
        <p14:creationId xmlns:p14="http://schemas.microsoft.com/office/powerpoint/2010/main" val="914578042"/>
      </p:ext>
    </p:extLst>
  </p:cSld>
  <p:clrMapOvr>
    <a:masterClrMapping/>
  </p:clrMapOvr>
  <p:transition>
    <p:split orient="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eaLnBrk="1" hangingPunct="1">
              <a:defRPr/>
            </a:pPr>
            <a:r>
              <a:rPr lang="en-US" altLang="zh-CN" smtClean="0">
                <a:solidFill>
                  <a:schemeClr val="tx2"/>
                </a:solidFill>
                <a:latin typeface="+mn-lt"/>
                <a:ea typeface="楷体" pitchFamily="49" charset="-122"/>
              </a:rPr>
              <a:t>Linux</a:t>
            </a:r>
            <a:r>
              <a:rPr lang="zh-CN" altLang="en-US" smtClean="0">
                <a:solidFill>
                  <a:schemeClr val="tx2"/>
                </a:solidFill>
                <a:latin typeface="+mn-lt"/>
                <a:ea typeface="楷体" pitchFamily="49" charset="-122"/>
              </a:rPr>
              <a:t>进程状态</a:t>
            </a:r>
          </a:p>
        </p:txBody>
      </p:sp>
      <p:sp>
        <p:nvSpPr>
          <p:cNvPr id="19459" name="Rectangle 3"/>
          <p:cNvSpPr>
            <a:spLocks noGrp="1" noChangeArrowheads="1"/>
          </p:cNvSpPr>
          <p:nvPr>
            <p:ph idx="1"/>
          </p:nvPr>
        </p:nvSpPr>
        <p:spPr/>
        <p:txBody>
          <a:bodyPr/>
          <a:lstStyle/>
          <a:p>
            <a:pPr marL="0" indent="0" eaLnBrk="1" hangingPunct="1">
              <a:lnSpc>
                <a:spcPct val="90000"/>
              </a:lnSpc>
            </a:pPr>
            <a:r>
              <a:rPr lang="en-US" altLang="zh-CN" sz="2000" b="0" dirty="0">
                <a:solidFill>
                  <a:srgbClr val="FF3300"/>
                </a:solidFill>
                <a:latin typeface="Arial" pitchFamily="34" charset="0"/>
              </a:rPr>
              <a:t>TASK_RUNNING</a:t>
            </a:r>
            <a:r>
              <a:rPr lang="zh-CN" altLang="en-US" sz="2000" b="0" dirty="0">
                <a:latin typeface="Arial" pitchFamily="34" charset="0"/>
              </a:rPr>
              <a:t>：正在运行的进程即系统的当前进程或准备运行的进程即在</a:t>
            </a:r>
            <a:r>
              <a:rPr lang="en-US" altLang="zh-CN" sz="2000" b="0" dirty="0">
                <a:latin typeface="Arial" pitchFamily="34" charset="0"/>
              </a:rPr>
              <a:t>Running</a:t>
            </a:r>
            <a:r>
              <a:rPr lang="zh-CN" altLang="en-US" sz="2000" b="0" dirty="0">
                <a:latin typeface="Arial" pitchFamily="34" charset="0"/>
              </a:rPr>
              <a:t>队列中的进程。只有处于该状态的进程才实际参与进程调度。</a:t>
            </a:r>
          </a:p>
          <a:p>
            <a:pPr marL="0" indent="0" eaLnBrk="1" hangingPunct="1">
              <a:lnSpc>
                <a:spcPct val="90000"/>
              </a:lnSpc>
            </a:pPr>
            <a:r>
              <a:rPr lang="en-US" altLang="zh-CN" sz="2000" b="0" dirty="0">
                <a:solidFill>
                  <a:srgbClr val="FF3300"/>
                </a:solidFill>
                <a:latin typeface="Arial" pitchFamily="34" charset="0"/>
              </a:rPr>
              <a:t>TASK_INTERRUPTIBLE</a:t>
            </a:r>
            <a:r>
              <a:rPr lang="zh-CN" altLang="en-US" sz="2000" b="0" dirty="0">
                <a:solidFill>
                  <a:srgbClr val="FF3300"/>
                </a:solidFill>
                <a:latin typeface="Arial" pitchFamily="34" charset="0"/>
              </a:rPr>
              <a:t>：</a:t>
            </a:r>
            <a:r>
              <a:rPr lang="zh-CN" altLang="en-US" sz="2000" b="0" dirty="0">
                <a:latin typeface="Arial" pitchFamily="34" charset="0"/>
              </a:rPr>
              <a:t>处于等待资源状态中的进程，当等待的资源有效时被唤醒，也可以被其他进程或内核用信号、中断唤醒后进入就绪状态。</a:t>
            </a:r>
          </a:p>
          <a:p>
            <a:pPr marL="0" indent="0" eaLnBrk="1" hangingPunct="1">
              <a:lnSpc>
                <a:spcPct val="90000"/>
              </a:lnSpc>
            </a:pPr>
            <a:r>
              <a:rPr lang="en-US" altLang="zh-CN" sz="2000" b="0" dirty="0">
                <a:solidFill>
                  <a:srgbClr val="FF3300"/>
                </a:solidFill>
                <a:latin typeface="Arial" pitchFamily="34" charset="0"/>
              </a:rPr>
              <a:t>TASK_UNINTERRUPTIBLE</a:t>
            </a:r>
            <a:r>
              <a:rPr lang="zh-CN" altLang="en-US" sz="2000" b="0" dirty="0">
                <a:solidFill>
                  <a:srgbClr val="FF3300"/>
                </a:solidFill>
                <a:latin typeface="Arial" pitchFamily="34" charset="0"/>
              </a:rPr>
              <a:t>：</a:t>
            </a:r>
            <a:r>
              <a:rPr lang="zh-CN" altLang="en-US" sz="2000" b="0" dirty="0">
                <a:latin typeface="Arial" pitchFamily="34" charset="0"/>
              </a:rPr>
              <a:t>处于等待资源状态中的进程，当等待的资源有效时被唤醒，不可以被其它进程或内核通过信号、中断唤醒。</a:t>
            </a:r>
          </a:p>
          <a:p>
            <a:pPr marL="0" indent="0" eaLnBrk="1" hangingPunct="1">
              <a:lnSpc>
                <a:spcPct val="90000"/>
              </a:lnSpc>
            </a:pPr>
            <a:r>
              <a:rPr lang="en-US" altLang="zh-CN" sz="2000" b="0" dirty="0">
                <a:solidFill>
                  <a:srgbClr val="FF3300"/>
                </a:solidFill>
                <a:latin typeface="Arial" pitchFamily="34" charset="0"/>
              </a:rPr>
              <a:t>TASK_STOPPED</a:t>
            </a:r>
            <a:r>
              <a:rPr lang="zh-CN" altLang="en-US" sz="2000" b="0" dirty="0">
                <a:solidFill>
                  <a:srgbClr val="FF3300"/>
                </a:solidFill>
                <a:latin typeface="Arial" pitchFamily="34" charset="0"/>
              </a:rPr>
              <a:t>：</a:t>
            </a:r>
            <a:r>
              <a:rPr lang="zh-CN" altLang="en-US" sz="2000" b="0" dirty="0">
                <a:latin typeface="Arial" pitchFamily="34" charset="0"/>
              </a:rPr>
              <a:t>进程被暂停，一般当进程收到下列信号之一时进入这个状态：</a:t>
            </a:r>
            <a:r>
              <a:rPr lang="en-US" altLang="zh-CN" sz="2000" b="0" dirty="0">
                <a:latin typeface="Arial" pitchFamily="34" charset="0"/>
              </a:rPr>
              <a:t>SIGSTOP</a:t>
            </a:r>
            <a:r>
              <a:rPr lang="zh-CN" altLang="en-US" sz="2000" b="0" dirty="0">
                <a:latin typeface="Arial" pitchFamily="34" charset="0"/>
              </a:rPr>
              <a:t>，</a:t>
            </a:r>
            <a:r>
              <a:rPr lang="en-US" altLang="zh-CN" sz="2000" b="0" dirty="0">
                <a:latin typeface="Arial" pitchFamily="34" charset="0"/>
              </a:rPr>
              <a:t>SIGTSTP</a:t>
            </a:r>
            <a:r>
              <a:rPr lang="zh-CN" altLang="en-US" sz="2000" b="0" dirty="0">
                <a:latin typeface="Arial" pitchFamily="34" charset="0"/>
              </a:rPr>
              <a:t>，</a:t>
            </a:r>
            <a:r>
              <a:rPr lang="en-US" altLang="zh-CN" sz="2000" b="0" dirty="0">
                <a:latin typeface="Arial" pitchFamily="34" charset="0"/>
              </a:rPr>
              <a:t>SIGTTIN</a:t>
            </a:r>
            <a:r>
              <a:rPr lang="zh-CN" altLang="en-US" sz="2000" b="0" dirty="0">
                <a:latin typeface="Arial" pitchFamily="34" charset="0"/>
              </a:rPr>
              <a:t>或者</a:t>
            </a:r>
            <a:r>
              <a:rPr lang="en-US" altLang="zh-CN" sz="2000" b="0" dirty="0">
                <a:latin typeface="Arial" pitchFamily="34" charset="0"/>
              </a:rPr>
              <a:t>SIGTTOU</a:t>
            </a:r>
            <a:r>
              <a:rPr lang="zh-CN" altLang="en-US" sz="2000" b="0" dirty="0">
                <a:latin typeface="Arial" pitchFamily="34" charset="0"/>
              </a:rPr>
              <a:t>。通过其它进程的信号才能唤醒。</a:t>
            </a:r>
          </a:p>
          <a:p>
            <a:pPr marL="0" indent="0" eaLnBrk="1" hangingPunct="1">
              <a:lnSpc>
                <a:spcPct val="90000"/>
              </a:lnSpc>
            </a:pPr>
            <a:r>
              <a:rPr lang="en-US" altLang="zh-CN" sz="2000" b="0" dirty="0">
                <a:solidFill>
                  <a:srgbClr val="FF3300"/>
                </a:solidFill>
                <a:latin typeface="Arial" pitchFamily="34" charset="0"/>
              </a:rPr>
              <a:t>TASK_TRACED</a:t>
            </a:r>
            <a:r>
              <a:rPr lang="zh-CN" altLang="en-US" sz="2000" b="0" dirty="0">
                <a:solidFill>
                  <a:srgbClr val="FF3300"/>
                </a:solidFill>
                <a:latin typeface="Arial" pitchFamily="34" charset="0"/>
              </a:rPr>
              <a:t>：</a:t>
            </a:r>
            <a:r>
              <a:rPr lang="zh-CN" altLang="en-US" sz="2000" b="0" dirty="0">
                <a:latin typeface="Arial" pitchFamily="34" charset="0"/>
              </a:rPr>
              <a:t>进程被跟踪，一般在调试的时候用到。</a:t>
            </a:r>
          </a:p>
          <a:p>
            <a:pPr marL="0" indent="0" eaLnBrk="1" hangingPunct="1">
              <a:lnSpc>
                <a:spcPct val="90000"/>
              </a:lnSpc>
            </a:pPr>
            <a:r>
              <a:rPr lang="en-US" altLang="zh-CN" sz="2000" b="0" dirty="0">
                <a:solidFill>
                  <a:srgbClr val="FF3300"/>
                </a:solidFill>
                <a:latin typeface="Arial" pitchFamily="34" charset="0"/>
              </a:rPr>
              <a:t>EXIT_ZOMBIE</a:t>
            </a:r>
            <a:r>
              <a:rPr lang="zh-CN" altLang="en-US" sz="2000" b="0" dirty="0">
                <a:solidFill>
                  <a:srgbClr val="FF3300"/>
                </a:solidFill>
                <a:latin typeface="Arial" pitchFamily="34" charset="0"/>
              </a:rPr>
              <a:t>：</a:t>
            </a:r>
            <a:r>
              <a:rPr lang="zh-CN" altLang="en-US" sz="2000" b="0" dirty="0">
                <a:latin typeface="Arial" pitchFamily="34" charset="0"/>
              </a:rPr>
              <a:t>正在终止的进程，等待父进程调用</a:t>
            </a:r>
            <a:r>
              <a:rPr lang="en-US" altLang="zh-CN" sz="2000" b="0" dirty="0">
                <a:latin typeface="Arial" pitchFamily="34" charset="0"/>
              </a:rPr>
              <a:t>wait4()</a:t>
            </a:r>
            <a:r>
              <a:rPr lang="zh-CN" altLang="en-US" sz="2000" b="0" dirty="0">
                <a:latin typeface="Arial" pitchFamily="34" charset="0"/>
              </a:rPr>
              <a:t>或者</a:t>
            </a:r>
            <a:r>
              <a:rPr lang="en-US" altLang="zh-CN" sz="2000" b="0" dirty="0" err="1">
                <a:latin typeface="Arial" pitchFamily="34" charset="0"/>
              </a:rPr>
              <a:t>waitpid</a:t>
            </a:r>
            <a:r>
              <a:rPr lang="en-US" altLang="zh-CN" sz="2000" b="0" dirty="0">
                <a:latin typeface="Arial" pitchFamily="34" charset="0"/>
              </a:rPr>
              <a:t>()</a:t>
            </a:r>
            <a:r>
              <a:rPr lang="zh-CN" altLang="en-US" sz="2000" b="0" dirty="0">
                <a:latin typeface="Arial" pitchFamily="34" charset="0"/>
              </a:rPr>
              <a:t>回收信息。是进程结束运行前的一个过度状态（僵死状态）。虽然此时已经释放了内存、文件等资源，但是在内核中仍然保留一些这个进程的数据结构（比如</a:t>
            </a:r>
            <a:r>
              <a:rPr lang="en-US" altLang="zh-CN" sz="2000" b="0" dirty="0" err="1">
                <a:latin typeface="Arial" pitchFamily="34" charset="0"/>
              </a:rPr>
              <a:t>task_struct</a:t>
            </a:r>
            <a:r>
              <a:rPr lang="zh-CN" altLang="en-US" sz="2000" b="0" dirty="0">
                <a:latin typeface="Arial" pitchFamily="34" charset="0"/>
              </a:rPr>
              <a:t>）等待父进程回收。</a:t>
            </a:r>
          </a:p>
          <a:p>
            <a:pPr marL="0" indent="0" eaLnBrk="1" hangingPunct="1">
              <a:lnSpc>
                <a:spcPct val="90000"/>
              </a:lnSpc>
            </a:pPr>
            <a:r>
              <a:rPr lang="en-US" altLang="zh-CN" sz="2000" b="0" dirty="0">
                <a:solidFill>
                  <a:srgbClr val="FF3300"/>
                </a:solidFill>
                <a:latin typeface="Arial" pitchFamily="34" charset="0"/>
              </a:rPr>
              <a:t>EXIT_DEAD</a:t>
            </a:r>
            <a:r>
              <a:rPr lang="zh-CN" altLang="en-US" sz="2000" b="0" dirty="0">
                <a:solidFill>
                  <a:srgbClr val="FF3300"/>
                </a:solidFill>
                <a:latin typeface="Arial" pitchFamily="34" charset="0"/>
              </a:rPr>
              <a:t>：</a:t>
            </a:r>
            <a:r>
              <a:rPr lang="zh-CN" altLang="en-US" sz="2000" b="0" dirty="0">
                <a:latin typeface="Arial" pitchFamily="34" charset="0"/>
              </a:rPr>
              <a:t>进程消亡前的最后一个状态，表示父进程已经获得了该进程的记账信息，该进程可以被销毁了。</a:t>
            </a:r>
          </a:p>
          <a:p>
            <a:pPr marL="0" indent="0" eaLnBrk="1" hangingPunct="1">
              <a:lnSpc>
                <a:spcPct val="90000"/>
              </a:lnSpc>
            </a:pPr>
            <a:endParaRPr lang="zh-CN" altLang="en-US" sz="1800" b="0" dirty="0">
              <a:latin typeface="Arial" pitchFamily="34" charset="0"/>
            </a:endParaRPr>
          </a:p>
        </p:txBody>
      </p:sp>
    </p:spTree>
  </p:cSld>
  <p:clrMapOvr>
    <a:masterClrMapping/>
  </p:clrMapOvr>
  <p:transition>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pPr eaLnBrk="1" hangingPunct="1">
              <a:defRPr/>
            </a:pPr>
            <a:r>
              <a:rPr lang="en-US" altLang="zh-CN" smtClean="0">
                <a:latin typeface="+mn-lt"/>
                <a:ea typeface="楷体" pitchFamily="49" charset="-122"/>
              </a:rPr>
              <a:t>Linux</a:t>
            </a:r>
            <a:r>
              <a:rPr lang="zh-CN" altLang="en-US" smtClean="0">
                <a:latin typeface="+mn-lt"/>
                <a:ea typeface="楷体" pitchFamily="49" charset="-122"/>
              </a:rPr>
              <a:t>进程状态转换</a:t>
            </a:r>
            <a:endParaRPr lang="en-US" altLang="zh-CN" smtClean="0">
              <a:latin typeface="+mn-lt"/>
              <a:ea typeface="楷体" pitchFamily="49" charset="-122"/>
            </a:endParaRPr>
          </a:p>
        </p:txBody>
      </p:sp>
      <p:sp>
        <p:nvSpPr>
          <p:cNvPr id="2" name="内容占位符 1"/>
          <p:cNvSpPr>
            <a:spLocks noGrp="1"/>
          </p:cNvSpPr>
          <p:nvPr>
            <p:ph idx="1"/>
          </p:nvPr>
        </p:nvSpPr>
        <p:spPr/>
        <p:txBody>
          <a:bodyPr/>
          <a:lstStyle/>
          <a:p>
            <a:pPr marL="0" indent="0">
              <a:buNone/>
            </a:pPr>
            <a:endParaRPr lang="zh-CN" altLang="en-US" dirty="0"/>
          </a:p>
        </p:txBody>
      </p:sp>
      <p:sp>
        <p:nvSpPr>
          <p:cNvPr id="1028" name="Rectangle 208"/>
          <p:cNvSpPr>
            <a:spLocks noChangeArrowheads="1"/>
          </p:cNvSpPr>
          <p:nvPr/>
        </p:nvSpPr>
        <p:spPr bwMode="auto">
          <a:xfrm>
            <a:off x="1524000" y="1629847"/>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1026" name="Object 207"/>
          <p:cNvGraphicFramePr>
            <a:graphicFrameLocks noChangeAspect="1"/>
          </p:cNvGraphicFramePr>
          <p:nvPr>
            <p:extLst>
              <p:ext uri="{D42A27DB-BD31-4B8C-83A1-F6EECF244321}">
                <p14:modId xmlns:p14="http://schemas.microsoft.com/office/powerpoint/2010/main" val="2614023541"/>
              </p:ext>
            </p:extLst>
          </p:nvPr>
        </p:nvGraphicFramePr>
        <p:xfrm>
          <a:off x="1199456" y="924713"/>
          <a:ext cx="9721080" cy="5933287"/>
        </p:xfrm>
        <a:graphic>
          <a:graphicData uri="http://schemas.openxmlformats.org/presentationml/2006/ole">
            <mc:AlternateContent xmlns:mc="http://schemas.openxmlformats.org/markup-compatibility/2006">
              <mc:Choice xmlns:v="urn:schemas-microsoft-com:vml" Requires="v">
                <p:oleObj spid="_x0000_s1119" r:id="rId3" imgW="5451954" imgH="3343691" progId="">
                  <p:embed/>
                </p:oleObj>
              </mc:Choice>
              <mc:Fallback>
                <p:oleObj r:id="rId3" imgW="5451954" imgH="3343691" progId="">
                  <p:embed/>
                  <p:pic>
                    <p:nvPicPr>
                      <p:cNvPr id="0" name="Object 20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9456" y="924713"/>
                        <a:ext cx="9721080" cy="5933287"/>
                      </a:xfrm>
                      <a:prstGeom prst="rect">
                        <a:avLst/>
                      </a:prstGeom>
                      <a:noFill/>
                      <a:extLst/>
                    </p:spPr>
                  </p:pic>
                </p:oleObj>
              </mc:Fallback>
            </mc:AlternateContent>
          </a:graphicData>
        </a:graphic>
      </p:graphicFrame>
    </p:spTree>
  </p:cSld>
  <p:clrMapOvr>
    <a:masterClrMapping/>
  </p:clrMapOvr>
  <p:transition>
    <p:split orient="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err="1" smtClean="0">
                <a:solidFill>
                  <a:srgbClr val="0070C0"/>
                </a:solidFill>
                <a:latin typeface="楷体" panose="02010609060101010101" pitchFamily="49" charset="-122"/>
                <a:ea typeface="楷体" panose="02010609060101010101" pitchFamily="49" charset="-122"/>
              </a:rPr>
              <a:t>task_struct</a:t>
            </a:r>
            <a:r>
              <a:rPr lang="zh-CN" altLang="en-US" dirty="0">
                <a:solidFill>
                  <a:srgbClr val="0070C0"/>
                </a:solidFill>
                <a:latin typeface="楷体" panose="02010609060101010101" pitchFamily="49" charset="-122"/>
                <a:ea typeface="楷体" panose="02010609060101010101" pitchFamily="49" charset="-122"/>
              </a:rPr>
              <a:t>结构</a:t>
            </a:r>
          </a:p>
        </p:txBody>
      </p:sp>
    </p:spTree>
    <p:extLst>
      <p:ext uri="{BB962C8B-B14F-4D97-AF65-F5344CB8AC3E}">
        <p14:creationId xmlns:p14="http://schemas.microsoft.com/office/powerpoint/2010/main" val="3472328068"/>
      </p:ext>
    </p:extLst>
  </p:cSld>
  <p:clrMapOvr>
    <a:masterClrMapping/>
  </p:clrMapOvr>
  <p:transition>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pPr eaLnBrk="1" hangingPunct="1">
              <a:defRPr/>
            </a:pPr>
            <a:r>
              <a:rPr lang="en-US" altLang="zh-CN" sz="3600" b="0" dirty="0" err="1" smtClean="0">
                <a:solidFill>
                  <a:srgbClr val="FF3300"/>
                </a:solidFill>
                <a:latin typeface="+mn-lt"/>
                <a:ea typeface="楷体" pitchFamily="49" charset="-122"/>
              </a:rPr>
              <a:t>task_struct</a:t>
            </a:r>
            <a:endParaRPr lang="zh-CN" altLang="en-US" sz="3600" b="0" dirty="0">
              <a:solidFill>
                <a:srgbClr val="FF3300"/>
              </a:solidFill>
              <a:latin typeface="+mn-lt"/>
              <a:ea typeface="楷体" pitchFamily="49" charset="-122"/>
            </a:endParaRPr>
          </a:p>
        </p:txBody>
      </p:sp>
      <p:sp>
        <p:nvSpPr>
          <p:cNvPr id="2052" name="Rectangle 3"/>
          <p:cNvSpPr>
            <a:spLocks noGrp="1" noChangeArrowheads="1"/>
          </p:cNvSpPr>
          <p:nvPr>
            <p:ph idx="1"/>
          </p:nvPr>
        </p:nvSpPr>
        <p:spPr/>
        <p:txBody>
          <a:bodyPr/>
          <a:lstStyle/>
          <a:p>
            <a:pPr eaLnBrk="1" hangingPunct="1"/>
            <a:r>
              <a:rPr lang="zh-CN" altLang="en-US" sz="2400" b="0" dirty="0">
                <a:latin typeface="Arial" pitchFamily="34" charset="0"/>
              </a:rPr>
              <a:t>进程控制块</a:t>
            </a:r>
            <a:r>
              <a:rPr lang="en-US" altLang="zh-CN" sz="2400" b="0" dirty="0">
                <a:latin typeface="Arial" pitchFamily="34" charset="0"/>
              </a:rPr>
              <a:t>PCB</a:t>
            </a:r>
            <a:r>
              <a:rPr lang="zh-CN" altLang="en-US" sz="2400" b="0" dirty="0">
                <a:latin typeface="Arial" pitchFamily="34" charset="0"/>
              </a:rPr>
              <a:t>是名字为</a:t>
            </a:r>
            <a:r>
              <a:rPr lang="en-US" altLang="zh-CN" sz="2400" b="0" dirty="0" err="1">
                <a:solidFill>
                  <a:srgbClr val="FF3300"/>
                </a:solidFill>
                <a:latin typeface="Arial" pitchFamily="34" charset="0"/>
              </a:rPr>
              <a:t>task_struct</a:t>
            </a:r>
            <a:r>
              <a:rPr lang="zh-CN" altLang="en-US" sz="2400" b="0" dirty="0">
                <a:latin typeface="Arial" pitchFamily="34" charset="0"/>
              </a:rPr>
              <a:t>的数据结构。</a:t>
            </a:r>
            <a:r>
              <a:rPr lang="zh-CN" altLang="en-US" sz="2400" b="0" dirty="0">
                <a:solidFill>
                  <a:srgbClr val="FF3300"/>
                </a:solidFill>
                <a:latin typeface="Arial" pitchFamily="34" charset="0"/>
              </a:rPr>
              <a:t>进程的</a:t>
            </a:r>
            <a:r>
              <a:rPr lang="en-US" altLang="zh-CN" sz="2400" b="0" dirty="0" err="1">
                <a:solidFill>
                  <a:srgbClr val="FF3300"/>
                </a:solidFill>
                <a:latin typeface="Arial" pitchFamily="34" charset="0"/>
              </a:rPr>
              <a:t>task_struct</a:t>
            </a:r>
            <a:r>
              <a:rPr lang="zh-CN" altLang="en-US" sz="2400" b="0" dirty="0">
                <a:solidFill>
                  <a:srgbClr val="FF3300"/>
                </a:solidFill>
                <a:latin typeface="Arial" pitchFamily="34" charset="0"/>
              </a:rPr>
              <a:t>是进程存在的唯一标志。</a:t>
            </a:r>
            <a:endParaRPr lang="zh-CN" altLang="en-US" sz="2400" b="0" dirty="0">
              <a:latin typeface="Arial" pitchFamily="34" charset="0"/>
            </a:endParaRPr>
          </a:p>
          <a:p>
            <a:pPr eaLnBrk="1" hangingPunct="1"/>
            <a:r>
              <a:rPr lang="zh-CN" altLang="en-US" sz="2400" b="0" dirty="0">
                <a:latin typeface="Arial" pitchFamily="34" charset="0"/>
              </a:rPr>
              <a:t>当一个进程被创建时，系统就为该进程建立一个</a:t>
            </a:r>
            <a:r>
              <a:rPr lang="en-US" altLang="zh-CN" sz="2400" b="0" dirty="0" err="1">
                <a:latin typeface="Arial" pitchFamily="34" charset="0"/>
              </a:rPr>
              <a:t>task_struct</a:t>
            </a:r>
            <a:r>
              <a:rPr lang="zh-CN" altLang="en-US" sz="2400" b="0" dirty="0">
                <a:latin typeface="Arial" pitchFamily="34" charset="0"/>
              </a:rPr>
              <a:t>进程控制块。当进程运行结束时，系统撤消该进程的</a:t>
            </a:r>
            <a:r>
              <a:rPr lang="en-US" altLang="zh-CN" sz="2400" b="0" dirty="0" err="1">
                <a:latin typeface="Arial" pitchFamily="34" charset="0"/>
              </a:rPr>
              <a:t>task_struct</a:t>
            </a:r>
            <a:r>
              <a:rPr lang="zh-CN" altLang="en-US" sz="2400" b="0" dirty="0">
                <a:latin typeface="Arial" pitchFamily="34" charset="0"/>
              </a:rPr>
              <a:t> 。</a:t>
            </a:r>
          </a:p>
          <a:p>
            <a:pPr eaLnBrk="1" hangingPunct="1"/>
            <a:r>
              <a:rPr lang="en-US" altLang="zh-CN" sz="2400" b="0" dirty="0">
                <a:latin typeface="Arial" pitchFamily="34" charset="0"/>
              </a:rPr>
              <a:t>Linux</a:t>
            </a:r>
            <a:r>
              <a:rPr lang="zh-CN" altLang="en-US" sz="2400" b="0" dirty="0">
                <a:latin typeface="Arial" pitchFamily="34" charset="0"/>
              </a:rPr>
              <a:t>在内存空间中开辟了一个专门的区域存放所有进程的</a:t>
            </a:r>
            <a:r>
              <a:rPr lang="en-US" altLang="zh-CN" sz="2400" b="0" dirty="0" err="1">
                <a:latin typeface="Arial" pitchFamily="34" charset="0"/>
              </a:rPr>
              <a:t>task_struct</a:t>
            </a:r>
            <a:r>
              <a:rPr lang="zh-CN" altLang="en-US" sz="2400" b="0" dirty="0">
                <a:latin typeface="Arial" pitchFamily="34" charset="0"/>
              </a:rPr>
              <a:t> 。系统中的最多进程数目受</a:t>
            </a:r>
            <a:r>
              <a:rPr lang="en-US" altLang="zh-CN" sz="2400" b="0" dirty="0">
                <a:latin typeface="Arial" pitchFamily="34" charset="0"/>
              </a:rPr>
              <a:t>task </a:t>
            </a:r>
            <a:r>
              <a:rPr lang="zh-CN" altLang="en-US" sz="2400" b="0" dirty="0">
                <a:latin typeface="Arial" pitchFamily="34" charset="0"/>
              </a:rPr>
              <a:t>数组大小的限制。 </a:t>
            </a:r>
            <a:r>
              <a:rPr lang="en-US" altLang="zh-CN" sz="2400" b="0" dirty="0" err="1">
                <a:solidFill>
                  <a:srgbClr val="FF0000"/>
                </a:solidFill>
                <a:latin typeface="Arial" pitchFamily="34" charset="0"/>
              </a:rPr>
              <a:t>ulimit</a:t>
            </a:r>
            <a:r>
              <a:rPr lang="en-US" altLang="zh-CN" sz="2400" b="0" dirty="0">
                <a:solidFill>
                  <a:srgbClr val="FF0000"/>
                </a:solidFill>
                <a:latin typeface="Arial" pitchFamily="34" charset="0"/>
              </a:rPr>
              <a:t> –u</a:t>
            </a:r>
            <a:r>
              <a:rPr lang="zh-CN" altLang="en-US" sz="2400" b="0" dirty="0">
                <a:latin typeface="Arial" pitchFamily="34" charset="0"/>
              </a:rPr>
              <a:t>显示用户可以同时执行的最大进程个数</a:t>
            </a:r>
          </a:p>
          <a:p>
            <a:pPr eaLnBrk="1" hangingPunct="1"/>
            <a:r>
              <a:rPr lang="en-US" altLang="zh-CN" sz="2400" b="0" dirty="0" err="1">
                <a:latin typeface="Arial" pitchFamily="34" charset="0"/>
              </a:rPr>
              <a:t>task_struct</a:t>
            </a:r>
            <a:r>
              <a:rPr lang="zh-CN" altLang="en-US" sz="2400" b="0" dirty="0">
                <a:latin typeface="Arial" pitchFamily="34" charset="0"/>
              </a:rPr>
              <a:t>结构是一个复杂的结构，</a:t>
            </a:r>
            <a:r>
              <a:rPr lang="en-US" altLang="zh-CN" sz="2400" b="0" dirty="0">
                <a:latin typeface="Arial" pitchFamily="34" charset="0"/>
              </a:rPr>
              <a:t>32</a:t>
            </a:r>
            <a:r>
              <a:rPr lang="zh-CN" altLang="en-US" sz="2400" b="0" dirty="0">
                <a:latin typeface="Arial" pitchFamily="34" charset="0"/>
              </a:rPr>
              <a:t>位机器上它大约</a:t>
            </a:r>
            <a:r>
              <a:rPr lang="en-US" altLang="zh-CN" sz="2400" b="0" dirty="0">
                <a:latin typeface="Arial" pitchFamily="34" charset="0"/>
              </a:rPr>
              <a:t>2k</a:t>
            </a:r>
            <a:r>
              <a:rPr lang="zh-CN" altLang="en-US" sz="2400" b="0" dirty="0">
                <a:latin typeface="Arial" pitchFamily="34" charset="0"/>
              </a:rPr>
              <a:t>字节，其各个成员用来准确描述进程在各方面的信息</a:t>
            </a:r>
            <a:r>
              <a:rPr lang="zh-CN" altLang="en-US" sz="2400" b="0" dirty="0" smtClean="0">
                <a:latin typeface="Arial" pitchFamily="34" charset="0"/>
              </a:rPr>
              <a:t>.参考以下文件（</a:t>
            </a:r>
            <a:r>
              <a:rPr lang="en-US" altLang="zh-CN" sz="2400" b="0" dirty="0">
                <a:solidFill>
                  <a:schemeClr val="tx2"/>
                </a:solidFill>
                <a:latin typeface="Arial" pitchFamily="34" charset="0"/>
              </a:rPr>
              <a:t>include/</a:t>
            </a:r>
            <a:r>
              <a:rPr lang="en-US" altLang="zh-CN" sz="2400" b="0" dirty="0" err="1">
                <a:solidFill>
                  <a:schemeClr val="tx2"/>
                </a:solidFill>
                <a:latin typeface="Arial" pitchFamily="34" charset="0"/>
              </a:rPr>
              <a:t>linux</a:t>
            </a:r>
            <a:r>
              <a:rPr lang="en-US" altLang="zh-CN" sz="2400" b="0" dirty="0">
                <a:solidFill>
                  <a:schemeClr val="tx2"/>
                </a:solidFill>
                <a:latin typeface="Arial" pitchFamily="34" charset="0"/>
              </a:rPr>
              <a:t>/</a:t>
            </a:r>
            <a:r>
              <a:rPr lang="en-US" altLang="zh-CN" sz="2400" b="0" dirty="0" err="1">
                <a:solidFill>
                  <a:schemeClr val="tx2"/>
                </a:solidFill>
                <a:latin typeface="Arial" pitchFamily="34" charset="0"/>
              </a:rPr>
              <a:t>sched.h</a:t>
            </a:r>
            <a:r>
              <a:rPr lang="zh-CN" altLang="en-US" sz="2400" b="0" dirty="0">
                <a:solidFill>
                  <a:schemeClr val="tx2"/>
                </a:solidFill>
                <a:latin typeface="Arial" pitchFamily="34" charset="0"/>
              </a:rPr>
              <a:t>文件</a:t>
            </a:r>
            <a:r>
              <a:rPr lang="zh-CN" altLang="en-US" sz="2400" b="0" dirty="0" smtClean="0">
                <a:latin typeface="Arial" pitchFamily="34" charset="0"/>
              </a:rPr>
              <a:t>）</a:t>
            </a:r>
            <a:endParaRPr lang="zh-CN" altLang="en-US" sz="2400" b="0" dirty="0">
              <a:latin typeface="Arial" pitchFamily="34" charset="0"/>
            </a:endParaRPr>
          </a:p>
        </p:txBody>
      </p:sp>
    </p:spTree>
  </p:cSld>
  <p:clrMapOvr>
    <a:masterClrMapping/>
  </p:clrMapOvr>
  <p:transition>
    <p:split orient="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0" name="Rectangle 4"/>
          <p:cNvSpPr>
            <a:spLocks noGrp="1" noChangeArrowheads="1"/>
          </p:cNvSpPr>
          <p:nvPr>
            <p:ph type="ctrTitle"/>
          </p:nvPr>
        </p:nvSpPr>
        <p:spPr/>
        <p:txBody>
          <a:bodyPr/>
          <a:lstStyle/>
          <a:p>
            <a:pPr eaLnBrk="1" hangingPunct="1">
              <a:defRPr/>
            </a:pPr>
            <a:r>
              <a:rPr lang="zh-CN" altLang="en-US" sz="4400" dirty="0" smtClean="0">
                <a:solidFill>
                  <a:srgbClr val="0070C0"/>
                </a:solidFill>
                <a:ea typeface="楷体" pitchFamily="49" charset="-122"/>
              </a:rPr>
              <a:t>进程创建</a:t>
            </a:r>
            <a:endParaRPr lang="zh-CN" altLang="en-US" sz="4400" dirty="0">
              <a:solidFill>
                <a:srgbClr val="0070C0"/>
              </a:solidFill>
              <a:latin typeface="+mn-lt"/>
              <a:ea typeface="楷体" pitchFamily="49" charset="-122"/>
            </a:endParaRPr>
          </a:p>
        </p:txBody>
      </p:sp>
    </p:spTree>
    <p:extLst>
      <p:ext uri="{BB962C8B-B14F-4D97-AF65-F5344CB8AC3E}">
        <p14:creationId xmlns:p14="http://schemas.microsoft.com/office/powerpoint/2010/main" val="2388414874"/>
      </p:ext>
    </p:extLst>
  </p:cSld>
  <p:clrMapOvr>
    <a:masterClrMapping/>
  </p:clrMapOvr>
  <p:transition>
    <p:split orient="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eaLnBrk="1" hangingPunct="1">
              <a:defRPr/>
            </a:pPr>
            <a:r>
              <a:rPr lang="zh-CN" altLang="en-US" smtClean="0">
                <a:solidFill>
                  <a:srgbClr val="FF3300"/>
                </a:solidFill>
                <a:latin typeface="+mn-lt"/>
                <a:ea typeface="楷体" pitchFamily="49" charset="-122"/>
              </a:rPr>
              <a:t> </a:t>
            </a:r>
            <a:r>
              <a:rPr lang="en-US" altLang="zh-CN" smtClean="0">
                <a:solidFill>
                  <a:srgbClr val="FF3300"/>
                </a:solidFill>
                <a:latin typeface="+mn-lt"/>
                <a:ea typeface="楷体" pitchFamily="49" charset="-122"/>
              </a:rPr>
              <a:t>Linux</a:t>
            </a:r>
            <a:r>
              <a:rPr lang="zh-CN" altLang="en-US" smtClean="0">
                <a:solidFill>
                  <a:srgbClr val="FF3300"/>
                </a:solidFill>
                <a:latin typeface="+mn-lt"/>
                <a:ea typeface="楷体" pitchFamily="49" charset="-122"/>
              </a:rPr>
              <a:t>进程的创建</a:t>
            </a:r>
            <a:r>
              <a:rPr lang="zh-CN" altLang="en-US" sz="2800">
                <a:latin typeface="+mn-lt"/>
                <a:ea typeface="楷体" pitchFamily="49" charset="-122"/>
              </a:rPr>
              <a:t> </a:t>
            </a:r>
          </a:p>
        </p:txBody>
      </p:sp>
      <p:sp>
        <p:nvSpPr>
          <p:cNvPr id="36867" name="Rectangle 3"/>
          <p:cNvSpPr>
            <a:spLocks noGrp="1" noChangeArrowheads="1"/>
          </p:cNvSpPr>
          <p:nvPr>
            <p:ph idx="1"/>
          </p:nvPr>
        </p:nvSpPr>
        <p:spPr/>
        <p:txBody>
          <a:bodyPr/>
          <a:lstStyle/>
          <a:p>
            <a:pPr eaLnBrk="1" hangingPunct="1">
              <a:buFont typeface="Monotype Sorts" pitchFamily="2" charset="2"/>
              <a:buNone/>
            </a:pPr>
            <a:r>
              <a:rPr lang="zh-CN" altLang="en-US" sz="2400" b="0" dirty="0">
                <a:solidFill>
                  <a:srgbClr val="FF3300"/>
                </a:solidFill>
                <a:latin typeface="Arial" pitchFamily="34" charset="0"/>
              </a:rPr>
              <a:t>进程创建的原理：</a:t>
            </a:r>
          </a:p>
          <a:p>
            <a:pPr eaLnBrk="1" hangingPunct="1"/>
            <a:r>
              <a:rPr lang="zh-CN" altLang="en-US" sz="2400" b="0" dirty="0">
                <a:latin typeface="Arial" pitchFamily="34" charset="0"/>
              </a:rPr>
              <a:t>系统创建的第</a:t>
            </a:r>
            <a:r>
              <a:rPr lang="en-US" altLang="zh-CN" sz="2400" b="0" dirty="0">
                <a:latin typeface="Arial" pitchFamily="34" charset="0"/>
              </a:rPr>
              <a:t>1</a:t>
            </a:r>
            <a:r>
              <a:rPr lang="zh-CN" altLang="en-US" sz="2400" b="0" dirty="0">
                <a:latin typeface="Arial" pitchFamily="34" charset="0"/>
              </a:rPr>
              <a:t>个真正进程是</a:t>
            </a:r>
            <a:r>
              <a:rPr lang="en-US" altLang="zh-CN" sz="2400" b="0" dirty="0" err="1">
                <a:solidFill>
                  <a:srgbClr val="FF3300"/>
                </a:solidFill>
                <a:latin typeface="Arial" pitchFamily="34" charset="0"/>
              </a:rPr>
              <a:t>init</a:t>
            </a:r>
            <a:r>
              <a:rPr lang="zh-CN" altLang="en-US" sz="2400" b="0" dirty="0">
                <a:solidFill>
                  <a:srgbClr val="FF3300"/>
                </a:solidFill>
                <a:latin typeface="Arial" pitchFamily="34" charset="0"/>
              </a:rPr>
              <a:t>进程，</a:t>
            </a:r>
            <a:r>
              <a:rPr lang="en-US" altLang="zh-CN" sz="2400" b="0" dirty="0" err="1">
                <a:solidFill>
                  <a:srgbClr val="FF3300"/>
                </a:solidFill>
                <a:latin typeface="Arial" pitchFamily="34" charset="0"/>
              </a:rPr>
              <a:t>pid</a:t>
            </a:r>
            <a:r>
              <a:rPr lang="en-US" altLang="zh-CN" sz="2400" b="0" dirty="0">
                <a:solidFill>
                  <a:srgbClr val="FF3300"/>
                </a:solidFill>
                <a:latin typeface="Arial" pitchFamily="34" charset="0"/>
              </a:rPr>
              <a:t>=1</a:t>
            </a:r>
            <a:r>
              <a:rPr lang="zh-CN" altLang="en-US" sz="2400" b="0" dirty="0">
                <a:latin typeface="Arial" pitchFamily="34" charset="0"/>
              </a:rPr>
              <a:t>。</a:t>
            </a:r>
            <a:endParaRPr lang="en-US" altLang="zh-CN" sz="2400" b="0" dirty="0">
              <a:latin typeface="Arial" pitchFamily="34" charset="0"/>
            </a:endParaRPr>
          </a:p>
          <a:p>
            <a:pPr eaLnBrk="1" hangingPunct="1"/>
            <a:r>
              <a:rPr lang="zh-CN" altLang="en-US" sz="2400" b="0" dirty="0">
                <a:latin typeface="Arial" pitchFamily="34" charset="0"/>
              </a:rPr>
              <a:t>系统中所有的进程都是由进程使用</a:t>
            </a:r>
            <a:r>
              <a:rPr lang="zh-CN" altLang="en-US" sz="2400" b="0" dirty="0">
                <a:solidFill>
                  <a:srgbClr val="FF3300"/>
                </a:solidFill>
                <a:latin typeface="Arial" pitchFamily="34" charset="0"/>
              </a:rPr>
              <a:t>系统调用</a:t>
            </a:r>
            <a:r>
              <a:rPr lang="en-US" altLang="zh-CN" sz="2400" b="0" dirty="0">
                <a:solidFill>
                  <a:srgbClr val="FF3300"/>
                </a:solidFill>
                <a:latin typeface="Arial" pitchFamily="34" charset="0"/>
              </a:rPr>
              <a:t>fork()</a:t>
            </a:r>
            <a:r>
              <a:rPr lang="zh-CN" altLang="en-US" sz="2400" b="0" dirty="0">
                <a:latin typeface="Arial" pitchFamily="34" charset="0"/>
              </a:rPr>
              <a:t>创建的。</a:t>
            </a:r>
          </a:p>
          <a:p>
            <a:pPr eaLnBrk="1" hangingPunct="1"/>
            <a:r>
              <a:rPr lang="zh-CN" altLang="en-US" sz="2400" b="0" dirty="0">
                <a:latin typeface="Arial" pitchFamily="34" charset="0"/>
              </a:rPr>
              <a:t>子进程被创建后继承了父进程的资源。子进程共享父进程的虚存空间（</a:t>
            </a:r>
            <a:r>
              <a:rPr lang="zh-CN" altLang="en-US" sz="2400" b="0" dirty="0">
                <a:solidFill>
                  <a:srgbClr val="FF3300"/>
                </a:solidFill>
                <a:latin typeface="Arial" pitchFamily="34" charset="0"/>
              </a:rPr>
              <a:t>只读方式</a:t>
            </a:r>
            <a:r>
              <a:rPr lang="zh-CN" altLang="en-US" sz="2400" b="0" dirty="0">
                <a:latin typeface="Arial" pitchFamily="34" charset="0"/>
              </a:rPr>
              <a:t>）。</a:t>
            </a:r>
          </a:p>
          <a:p>
            <a:pPr eaLnBrk="1" hangingPunct="1"/>
            <a:r>
              <a:rPr lang="zh-CN" altLang="en-US" sz="2400" b="0" dirty="0">
                <a:solidFill>
                  <a:srgbClr val="FF3300"/>
                </a:solidFill>
                <a:latin typeface="Arial" pitchFamily="34" charset="0"/>
              </a:rPr>
              <a:t>写时拷贝</a:t>
            </a:r>
            <a:r>
              <a:rPr lang="zh-CN" altLang="en-US" sz="2400" b="0" dirty="0">
                <a:latin typeface="Arial" pitchFamily="34" charset="0"/>
              </a:rPr>
              <a:t> </a:t>
            </a:r>
            <a:r>
              <a:rPr lang="en-US" altLang="zh-CN" sz="2400" b="0" dirty="0">
                <a:latin typeface="Arial" pitchFamily="34" charset="0"/>
              </a:rPr>
              <a:t>(copy on write)</a:t>
            </a:r>
            <a:r>
              <a:rPr lang="zh-CN" altLang="en-US" sz="2400" b="0" dirty="0">
                <a:latin typeface="Arial" pitchFamily="34" charset="0"/>
              </a:rPr>
              <a:t>：子进程在创建后共享父进程的虚存内存空间，只是在两个进程中某一个进程需要向虚拟内存</a:t>
            </a:r>
            <a:r>
              <a:rPr lang="zh-CN" altLang="en-US" sz="2400" b="0" dirty="0">
                <a:solidFill>
                  <a:srgbClr val="FF3300"/>
                </a:solidFill>
                <a:latin typeface="Arial" pitchFamily="34" charset="0"/>
              </a:rPr>
              <a:t>写入数据</a:t>
            </a:r>
            <a:r>
              <a:rPr lang="zh-CN" altLang="en-US" sz="2400" b="0" dirty="0">
                <a:latin typeface="Arial" pitchFamily="34" charset="0"/>
              </a:rPr>
              <a:t>时才拷贝相应部分的虚拟内存。</a:t>
            </a:r>
          </a:p>
          <a:p>
            <a:pPr eaLnBrk="1" hangingPunct="1"/>
            <a:r>
              <a:rPr lang="zh-CN" altLang="en-US" sz="2400" b="0" dirty="0">
                <a:latin typeface="Arial" pitchFamily="34" charset="0"/>
              </a:rPr>
              <a:t>子进程在创建后执行的是父进程的程序代码。子进程通过</a:t>
            </a:r>
            <a:r>
              <a:rPr lang="zh-CN" altLang="en-US" sz="2400" b="0" dirty="0">
                <a:solidFill>
                  <a:srgbClr val="FF3300"/>
                </a:solidFill>
                <a:latin typeface="Arial" pitchFamily="34" charset="0"/>
              </a:rPr>
              <a:t>调用</a:t>
            </a:r>
            <a:r>
              <a:rPr lang="en-US" altLang="zh-CN" sz="2400" b="0" dirty="0">
                <a:solidFill>
                  <a:srgbClr val="FF3300"/>
                </a:solidFill>
                <a:latin typeface="Arial" pitchFamily="34" charset="0"/>
              </a:rPr>
              <a:t>exec</a:t>
            </a:r>
            <a:r>
              <a:rPr lang="zh-CN" altLang="en-US" sz="2400" b="0" dirty="0">
                <a:latin typeface="Arial" pitchFamily="34" charset="0"/>
              </a:rPr>
              <a:t>系列函数执行真正的任务。</a:t>
            </a:r>
          </a:p>
        </p:txBody>
      </p:sp>
    </p:spTree>
  </p:cSld>
  <p:clrMapOvr>
    <a:masterClrMapping/>
  </p:clrMapOvr>
  <p:transition>
    <p:split orient="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eaLnBrk="1" hangingPunct="1">
              <a:defRPr/>
            </a:pPr>
            <a:r>
              <a:rPr lang="zh-CN" altLang="en-US" smtClean="0">
                <a:latin typeface="+mn-lt"/>
                <a:ea typeface="楷体" pitchFamily="49" charset="-122"/>
              </a:rPr>
              <a:t>相关系统调用</a:t>
            </a:r>
            <a:endParaRPr lang="en-US" altLang="zh-CN" smtClean="0">
              <a:latin typeface="+mn-lt"/>
              <a:ea typeface="楷体" pitchFamily="49" charset="-122"/>
            </a:endParaRPr>
          </a:p>
        </p:txBody>
      </p:sp>
      <p:sp>
        <p:nvSpPr>
          <p:cNvPr id="37891" name="Rectangle 3"/>
          <p:cNvSpPr>
            <a:spLocks noGrp="1" noChangeArrowheads="1"/>
          </p:cNvSpPr>
          <p:nvPr>
            <p:ph idx="1"/>
          </p:nvPr>
        </p:nvSpPr>
        <p:spPr/>
        <p:txBody>
          <a:bodyPr/>
          <a:lstStyle/>
          <a:p>
            <a:pPr eaLnBrk="1" hangingPunct="1"/>
            <a:r>
              <a:rPr lang="en-US" altLang="zh-CN" b="0" dirty="0" smtClean="0">
                <a:solidFill>
                  <a:srgbClr val="FF3300"/>
                </a:solidFill>
                <a:latin typeface="Arial" pitchFamily="34" charset="0"/>
              </a:rPr>
              <a:t>fork()</a:t>
            </a:r>
            <a:r>
              <a:rPr lang="en-US" altLang="zh-CN" b="0" dirty="0" smtClean="0">
                <a:latin typeface="Arial" pitchFamily="34" charset="0"/>
              </a:rPr>
              <a:t> </a:t>
            </a:r>
            <a:r>
              <a:rPr lang="zh-CN" altLang="en-US" b="0" dirty="0" smtClean="0">
                <a:latin typeface="Arial" pitchFamily="34" charset="0"/>
              </a:rPr>
              <a:t>通过复制调用进程来建立新的进程，是最基本的进程建立过程</a:t>
            </a:r>
          </a:p>
          <a:p>
            <a:pPr eaLnBrk="1" hangingPunct="1"/>
            <a:r>
              <a:rPr lang="en-US" altLang="zh-CN" b="0" dirty="0" smtClean="0">
                <a:solidFill>
                  <a:srgbClr val="FF3300"/>
                </a:solidFill>
                <a:latin typeface="Arial" pitchFamily="34" charset="0"/>
              </a:rPr>
              <a:t>exec()</a:t>
            </a:r>
            <a:r>
              <a:rPr lang="zh-CN" altLang="en-US" b="0" dirty="0" smtClean="0">
                <a:latin typeface="Arial" pitchFamily="34" charset="0"/>
              </a:rPr>
              <a:t> 包括一系列系统调用，它们都是通过用一个新的程序覆盖原来的内存空间，实现进程的转变</a:t>
            </a:r>
          </a:p>
          <a:p>
            <a:pPr eaLnBrk="1" hangingPunct="1"/>
            <a:r>
              <a:rPr lang="en-US" altLang="zh-CN" b="0" dirty="0" smtClean="0">
                <a:solidFill>
                  <a:srgbClr val="FF3300"/>
                </a:solidFill>
                <a:latin typeface="Arial" pitchFamily="34" charset="0"/>
              </a:rPr>
              <a:t>wait()</a:t>
            </a:r>
            <a:r>
              <a:rPr lang="en-US" altLang="zh-CN" b="0" dirty="0" smtClean="0">
                <a:latin typeface="Arial" pitchFamily="34" charset="0"/>
              </a:rPr>
              <a:t> </a:t>
            </a:r>
            <a:r>
              <a:rPr lang="zh-CN" altLang="en-US" b="0" dirty="0" smtClean="0">
                <a:latin typeface="Arial" pitchFamily="34" charset="0"/>
              </a:rPr>
              <a:t>提供初级的进程同步措施，能使一个进程等待，直到另外一个进程结束为止。</a:t>
            </a:r>
          </a:p>
          <a:p>
            <a:pPr eaLnBrk="1" hangingPunct="1"/>
            <a:r>
              <a:rPr lang="en-US" altLang="zh-CN" b="0" dirty="0" smtClean="0">
                <a:solidFill>
                  <a:srgbClr val="FF3300"/>
                </a:solidFill>
                <a:latin typeface="Arial" pitchFamily="34" charset="0"/>
              </a:rPr>
              <a:t>exit()</a:t>
            </a:r>
            <a:r>
              <a:rPr lang="en-US" altLang="zh-CN" b="0" dirty="0" smtClean="0">
                <a:latin typeface="Arial" pitchFamily="34" charset="0"/>
              </a:rPr>
              <a:t> </a:t>
            </a:r>
            <a:r>
              <a:rPr lang="zh-CN" altLang="en-US" b="0" dirty="0" smtClean="0">
                <a:latin typeface="Arial" pitchFamily="34" charset="0"/>
              </a:rPr>
              <a:t>该系统调用用来终止一个进程的运行</a:t>
            </a:r>
          </a:p>
          <a:p>
            <a:pPr eaLnBrk="1" hangingPunct="1"/>
            <a:endParaRPr lang="zh-CN" altLang="en-US" b="0" dirty="0" smtClean="0">
              <a:latin typeface="Arial" pitchFamily="34" charset="0"/>
            </a:endParaRPr>
          </a:p>
          <a:p>
            <a:pPr eaLnBrk="1" hangingPunct="1"/>
            <a:endParaRPr lang="zh-CN" altLang="en-US" b="0" dirty="0" smtClean="0">
              <a:latin typeface="Arial" pitchFamily="34" charset="0"/>
            </a:endParaRPr>
          </a:p>
        </p:txBody>
      </p:sp>
    </p:spTree>
  </p:cSld>
  <p:clrMapOvr>
    <a:masterClrMapping/>
  </p:clrMapOvr>
  <p:transition>
    <p:split orient="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7" name="Rectangle 5"/>
          <p:cNvSpPr>
            <a:spLocks noGrp="1" noChangeArrowheads="1"/>
          </p:cNvSpPr>
          <p:nvPr>
            <p:ph type="title"/>
          </p:nvPr>
        </p:nvSpPr>
        <p:spPr/>
        <p:txBody>
          <a:bodyPr/>
          <a:lstStyle/>
          <a:p>
            <a:pPr eaLnBrk="1" hangingPunct="1">
              <a:defRPr/>
            </a:pPr>
            <a:r>
              <a:rPr lang="en-US" altLang="zh-CN" sz="2800">
                <a:latin typeface="+mn-lt"/>
                <a:ea typeface="楷体" pitchFamily="49" charset="-122"/>
              </a:rPr>
              <a:t>fork</a:t>
            </a:r>
            <a:r>
              <a:rPr lang="zh-CN" altLang="en-US" sz="2800">
                <a:latin typeface="+mn-lt"/>
                <a:ea typeface="楷体" pitchFamily="49" charset="-122"/>
              </a:rPr>
              <a:t>实例</a:t>
            </a:r>
          </a:p>
        </p:txBody>
      </p:sp>
      <p:graphicFrame>
        <p:nvGraphicFramePr>
          <p:cNvPr id="5122" name="Object 4"/>
          <p:cNvGraphicFramePr>
            <a:graphicFrameLocks noGrp="1" noChangeAspect="1"/>
          </p:cNvGraphicFramePr>
          <p:nvPr>
            <p:ph idx="1"/>
            <p:extLst>
              <p:ext uri="{D42A27DB-BD31-4B8C-83A1-F6EECF244321}">
                <p14:modId xmlns:p14="http://schemas.microsoft.com/office/powerpoint/2010/main" val="2508304782"/>
              </p:ext>
            </p:extLst>
          </p:nvPr>
        </p:nvGraphicFramePr>
        <p:xfrm>
          <a:off x="2135560" y="1052736"/>
          <a:ext cx="7056784" cy="4972645"/>
        </p:xfrm>
        <a:graphic>
          <a:graphicData uri="http://schemas.openxmlformats.org/presentationml/2006/ole">
            <mc:AlternateContent xmlns:mc="http://schemas.openxmlformats.org/markup-compatibility/2006">
              <mc:Choice xmlns:v="urn:schemas-microsoft-com:vml" Requires="v">
                <p:oleObj spid="_x0000_s5215" name="图片" r:id="rId3" imgW="4047480" imgH="4228560" progId="Word.Picture.8">
                  <p:embed/>
                </p:oleObj>
              </mc:Choice>
              <mc:Fallback>
                <p:oleObj name="图片" r:id="rId3" imgW="4047480" imgH="422856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5560" y="1052736"/>
                        <a:ext cx="7056784" cy="4972645"/>
                      </a:xfrm>
                      <a:prstGeom prst="rect">
                        <a:avLst/>
                      </a:prstGeom>
                      <a:noFill/>
                      <a:extLst/>
                    </p:spPr>
                  </p:pic>
                </p:oleObj>
              </mc:Fallback>
            </mc:AlternateContent>
          </a:graphicData>
        </a:graphic>
      </p:graphicFrame>
    </p:spTree>
  </p:cSld>
  <p:clrMapOvr>
    <a:masterClrMapping/>
  </p:clrMapOvr>
  <p:transition>
    <p:split orient="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pPr eaLnBrk="1" hangingPunct="1">
              <a:defRPr/>
            </a:pPr>
            <a:r>
              <a:rPr lang="en-US" altLang="zh-CN" sz="2800">
                <a:latin typeface="+mn-lt"/>
                <a:ea typeface="楷体" pitchFamily="49" charset="-122"/>
              </a:rPr>
              <a:t>fork</a:t>
            </a:r>
            <a:r>
              <a:rPr lang="zh-CN" altLang="en-US" sz="2800">
                <a:latin typeface="+mn-lt"/>
                <a:ea typeface="楷体" pitchFamily="49" charset="-122"/>
              </a:rPr>
              <a:t>实例</a:t>
            </a:r>
            <a:endParaRPr lang="en-US" altLang="zh-CN" sz="2800">
              <a:latin typeface="+mn-lt"/>
              <a:ea typeface="楷体" pitchFamily="49" charset="-122"/>
            </a:endParaRPr>
          </a:p>
        </p:txBody>
      </p:sp>
      <p:sp>
        <p:nvSpPr>
          <p:cNvPr id="38915" name="Rectangle 3"/>
          <p:cNvSpPr>
            <a:spLocks noGrp="1" noChangeArrowheads="1"/>
          </p:cNvSpPr>
          <p:nvPr>
            <p:ph idx="1"/>
          </p:nvPr>
        </p:nvSpPr>
        <p:spPr/>
        <p:txBody>
          <a:bodyPr/>
          <a:lstStyle/>
          <a:p>
            <a:pPr eaLnBrk="1" hangingPunct="1"/>
            <a:r>
              <a:rPr lang="zh-CN" altLang="en-US" sz="1800" b="0" dirty="0">
                <a:solidFill>
                  <a:srgbClr val="FF3300"/>
                </a:solidFill>
                <a:latin typeface="Arial" pitchFamily="34" charset="0"/>
              </a:rPr>
              <a:t>父进程执行</a:t>
            </a:r>
            <a:r>
              <a:rPr lang="en-US" altLang="zh-CN" sz="1800" b="0" dirty="0">
                <a:solidFill>
                  <a:srgbClr val="FF3300"/>
                </a:solidFill>
                <a:latin typeface="Arial" pitchFamily="34" charset="0"/>
              </a:rPr>
              <a:t>fork()</a:t>
            </a:r>
            <a:r>
              <a:rPr lang="zh-CN" altLang="en-US" sz="1800" b="0" dirty="0">
                <a:solidFill>
                  <a:srgbClr val="FF3300"/>
                </a:solidFill>
                <a:latin typeface="Arial" pitchFamily="34" charset="0"/>
              </a:rPr>
              <a:t>返值是子进程的</a:t>
            </a:r>
            <a:r>
              <a:rPr lang="en-US" altLang="zh-CN" sz="1800" b="0" dirty="0">
                <a:solidFill>
                  <a:srgbClr val="FF3300"/>
                </a:solidFill>
                <a:latin typeface="Arial" pitchFamily="34" charset="0"/>
              </a:rPr>
              <a:t>PID</a:t>
            </a:r>
            <a:r>
              <a:rPr lang="zh-CN" altLang="en-US" sz="1800" b="0" dirty="0">
                <a:solidFill>
                  <a:srgbClr val="FF3300"/>
                </a:solidFill>
                <a:latin typeface="Arial" pitchFamily="34" charset="0"/>
              </a:rPr>
              <a:t>值，子进程执行</a:t>
            </a:r>
            <a:r>
              <a:rPr lang="en-US" altLang="zh-CN" sz="1800" b="0" dirty="0">
                <a:solidFill>
                  <a:srgbClr val="FF3300"/>
                </a:solidFill>
                <a:latin typeface="Arial" pitchFamily="34" charset="0"/>
              </a:rPr>
              <a:t>fork()</a:t>
            </a:r>
            <a:r>
              <a:rPr lang="zh-CN" altLang="en-US" sz="1800" b="0" dirty="0">
                <a:solidFill>
                  <a:srgbClr val="FF3300"/>
                </a:solidFill>
                <a:latin typeface="Arial" pitchFamily="34" charset="0"/>
              </a:rPr>
              <a:t>的返值是</a:t>
            </a:r>
            <a:r>
              <a:rPr lang="en-US" altLang="zh-CN" sz="1800" b="0" dirty="0">
                <a:solidFill>
                  <a:srgbClr val="FF3300"/>
                </a:solidFill>
                <a:latin typeface="Arial" pitchFamily="34" charset="0"/>
              </a:rPr>
              <a:t>0</a:t>
            </a:r>
            <a:r>
              <a:rPr lang="zh-CN" altLang="en-US" sz="1800" b="0" dirty="0">
                <a:latin typeface="Arial" pitchFamily="34" charset="0"/>
              </a:rPr>
              <a:t>。</a:t>
            </a:r>
          </a:p>
          <a:p>
            <a:pPr eaLnBrk="1" hangingPunct="1">
              <a:buFont typeface="Monotype Sorts" pitchFamily="2" charset="2"/>
              <a:buNone/>
            </a:pPr>
            <a:r>
              <a:rPr lang="zh-CN" altLang="en-US" sz="2400" b="0" dirty="0">
                <a:latin typeface="Arial" pitchFamily="34" charset="0"/>
              </a:rPr>
              <a:t>	</a:t>
            </a:r>
            <a:r>
              <a:rPr lang="en-US" altLang="zh-CN" sz="1800" b="0" dirty="0">
                <a:latin typeface="Arial" pitchFamily="34" charset="0"/>
              </a:rPr>
              <a:t>#include &lt;sys/</a:t>
            </a:r>
            <a:r>
              <a:rPr lang="en-US" altLang="zh-CN" sz="1800" b="0" dirty="0" err="1">
                <a:latin typeface="Arial" pitchFamily="34" charset="0"/>
              </a:rPr>
              <a:t>type.h</a:t>
            </a:r>
            <a:r>
              <a:rPr lang="en-US" altLang="zh-CN" sz="1600" b="0" dirty="0">
                <a:latin typeface="Arial" pitchFamily="34" charset="0"/>
              </a:rPr>
              <a:t>&gt;</a:t>
            </a:r>
            <a:r>
              <a:rPr lang="en-US" altLang="zh-CN" sz="1400" b="0" dirty="0">
                <a:solidFill>
                  <a:schemeClr val="tx2"/>
                </a:solidFill>
                <a:latin typeface="Arial" pitchFamily="34" charset="0"/>
              </a:rPr>
              <a:t>/* </a:t>
            </a:r>
            <a:r>
              <a:rPr lang="zh-CN" altLang="en-US" sz="1400" b="0" dirty="0">
                <a:solidFill>
                  <a:schemeClr val="tx2"/>
                </a:solidFill>
                <a:latin typeface="Arial" pitchFamily="34" charset="0"/>
              </a:rPr>
              <a:t>提供类型</a:t>
            </a:r>
            <a:r>
              <a:rPr lang="en-US" altLang="zh-CN" sz="1400" b="0" dirty="0" err="1">
                <a:solidFill>
                  <a:schemeClr val="tx2"/>
                </a:solidFill>
                <a:latin typeface="Arial" pitchFamily="34" charset="0"/>
              </a:rPr>
              <a:t>pid_t</a:t>
            </a:r>
            <a:r>
              <a:rPr lang="zh-CN" altLang="en-US" sz="1400" b="0" dirty="0">
                <a:solidFill>
                  <a:schemeClr val="tx2"/>
                </a:solidFill>
                <a:latin typeface="Arial" pitchFamily="34" charset="0"/>
              </a:rPr>
              <a:t>的定义</a:t>
            </a:r>
            <a:r>
              <a:rPr lang="en-US" altLang="zh-CN" sz="1400" b="0" dirty="0">
                <a:solidFill>
                  <a:schemeClr val="tx2"/>
                </a:solidFill>
                <a:latin typeface="Arial" pitchFamily="34" charset="0"/>
              </a:rPr>
              <a:t>,</a:t>
            </a:r>
            <a:r>
              <a:rPr lang="zh-CN" altLang="en-US" sz="1400" b="0" dirty="0">
                <a:solidFill>
                  <a:schemeClr val="tx2"/>
                </a:solidFill>
                <a:latin typeface="Arial" pitchFamily="34" charset="0"/>
              </a:rPr>
              <a:t>在</a:t>
            </a:r>
            <a:r>
              <a:rPr lang="en-US" altLang="zh-CN" sz="1400" b="0" dirty="0">
                <a:solidFill>
                  <a:schemeClr val="tx2"/>
                </a:solidFill>
                <a:latin typeface="Arial" pitchFamily="34" charset="0"/>
              </a:rPr>
              <a:t>PC</a:t>
            </a:r>
            <a:r>
              <a:rPr lang="zh-CN" altLang="en-US" sz="1400" b="0" dirty="0">
                <a:solidFill>
                  <a:schemeClr val="tx2"/>
                </a:solidFill>
                <a:latin typeface="Arial" pitchFamily="34" charset="0"/>
              </a:rPr>
              <a:t>机上与</a:t>
            </a:r>
            <a:r>
              <a:rPr lang="en-US" altLang="zh-CN" sz="1400" b="0" dirty="0" err="1">
                <a:solidFill>
                  <a:schemeClr val="tx2"/>
                </a:solidFill>
                <a:latin typeface="Arial" pitchFamily="34" charset="0"/>
              </a:rPr>
              <a:t>int</a:t>
            </a:r>
            <a:r>
              <a:rPr lang="zh-CN" altLang="en-US" sz="1400" b="0" dirty="0">
                <a:solidFill>
                  <a:schemeClr val="tx2"/>
                </a:solidFill>
                <a:latin typeface="Arial" pitchFamily="34" charset="0"/>
              </a:rPr>
              <a:t>型相同*</a:t>
            </a:r>
            <a:r>
              <a:rPr lang="en-US" altLang="zh-CN" sz="1400" b="0" dirty="0">
                <a:solidFill>
                  <a:schemeClr val="tx2"/>
                </a:solidFill>
                <a:latin typeface="Arial" pitchFamily="34" charset="0"/>
              </a:rPr>
              <a:t>/</a:t>
            </a:r>
          </a:p>
          <a:p>
            <a:pPr eaLnBrk="1" hangingPunct="1">
              <a:buFont typeface="Monotype Sorts" pitchFamily="2" charset="2"/>
              <a:buNone/>
            </a:pPr>
            <a:r>
              <a:rPr lang="en-US" altLang="zh-CN" sz="1800" b="0" dirty="0">
                <a:latin typeface="Arial" pitchFamily="34" charset="0"/>
              </a:rPr>
              <a:t>	#include &lt;</a:t>
            </a:r>
            <a:r>
              <a:rPr lang="en-US" altLang="zh-CN" sz="1800" b="0" dirty="0" err="1">
                <a:latin typeface="Arial" pitchFamily="34" charset="0"/>
              </a:rPr>
              <a:t>unistd.h</a:t>
            </a:r>
            <a:r>
              <a:rPr lang="en-US" altLang="zh-CN" sz="1800" b="0" dirty="0">
                <a:latin typeface="Arial" pitchFamily="34" charset="0"/>
              </a:rPr>
              <a:t>&gt; </a:t>
            </a:r>
            <a:r>
              <a:rPr lang="en-US" altLang="zh-CN" sz="1400" b="0" dirty="0">
                <a:solidFill>
                  <a:schemeClr val="tx2"/>
                </a:solidFill>
                <a:latin typeface="Arial" pitchFamily="34" charset="0"/>
              </a:rPr>
              <a:t>/* </a:t>
            </a:r>
            <a:r>
              <a:rPr lang="zh-CN" altLang="en-US" sz="1400" b="0" dirty="0">
                <a:solidFill>
                  <a:schemeClr val="tx2"/>
                </a:solidFill>
                <a:latin typeface="Arial" pitchFamily="34" charset="0"/>
              </a:rPr>
              <a:t>提供系统调用的定义 *</a:t>
            </a:r>
            <a:r>
              <a:rPr lang="en-US" altLang="zh-CN" sz="1400" b="0" dirty="0">
                <a:solidFill>
                  <a:schemeClr val="tx2"/>
                </a:solidFill>
                <a:latin typeface="Arial" pitchFamily="34" charset="0"/>
              </a:rPr>
              <a:t>/</a:t>
            </a:r>
            <a:r>
              <a:rPr lang="en-US" altLang="zh-CN" sz="1800" b="0" dirty="0">
                <a:latin typeface="Arial" pitchFamily="34" charset="0"/>
              </a:rPr>
              <a:t> </a:t>
            </a:r>
          </a:p>
          <a:p>
            <a:pPr eaLnBrk="1" hangingPunct="1">
              <a:buFont typeface="Monotype Sorts" pitchFamily="2" charset="2"/>
              <a:buNone/>
            </a:pPr>
            <a:r>
              <a:rPr lang="en-US" altLang="zh-CN" sz="1800" b="0" dirty="0">
                <a:latin typeface="Arial" pitchFamily="34" charset="0"/>
              </a:rPr>
              <a:t>	#include &lt;</a:t>
            </a:r>
            <a:r>
              <a:rPr lang="en-US" altLang="zh-CN" sz="1800" b="0" dirty="0" err="1">
                <a:latin typeface="Arial" pitchFamily="34" charset="0"/>
              </a:rPr>
              <a:t>stdio.h</a:t>
            </a:r>
            <a:r>
              <a:rPr lang="en-US" altLang="zh-CN" sz="1800" b="0" dirty="0">
                <a:latin typeface="Arial" pitchFamily="34" charset="0"/>
              </a:rPr>
              <a:t>&gt;</a:t>
            </a:r>
          </a:p>
          <a:p>
            <a:pPr eaLnBrk="1" hangingPunct="1">
              <a:buFont typeface="Monotype Sorts" pitchFamily="2" charset="2"/>
              <a:buNone/>
            </a:pPr>
            <a:r>
              <a:rPr lang="en-US" altLang="zh-CN" sz="1800" b="0" dirty="0">
                <a:latin typeface="Arial" pitchFamily="34" charset="0"/>
              </a:rPr>
              <a:t>	main()</a:t>
            </a:r>
          </a:p>
          <a:p>
            <a:pPr eaLnBrk="1" hangingPunct="1">
              <a:buFont typeface="Monotype Sorts" pitchFamily="2" charset="2"/>
              <a:buNone/>
            </a:pPr>
            <a:r>
              <a:rPr lang="en-US" altLang="zh-CN" sz="2400" b="0" dirty="0">
                <a:latin typeface="Arial" pitchFamily="34" charset="0"/>
              </a:rPr>
              <a:t>	</a:t>
            </a:r>
            <a:r>
              <a:rPr lang="en-US" altLang="zh-CN" sz="1800" b="0" dirty="0">
                <a:latin typeface="Arial" pitchFamily="34" charset="0"/>
              </a:rPr>
              <a:t>{</a:t>
            </a:r>
            <a:r>
              <a:rPr lang="en-US" altLang="zh-CN" sz="1800" b="0" dirty="0" err="1">
                <a:latin typeface="Arial" pitchFamily="34" charset="0"/>
              </a:rPr>
              <a:t>pid_t</a:t>
            </a:r>
            <a:r>
              <a:rPr lang="en-US" altLang="zh-CN" sz="1800" b="0" dirty="0">
                <a:latin typeface="Arial" pitchFamily="34" charset="0"/>
              </a:rPr>
              <a:t> </a:t>
            </a:r>
            <a:r>
              <a:rPr lang="en-US" altLang="zh-CN" sz="1800" b="0" dirty="0" err="1">
                <a:latin typeface="Arial" pitchFamily="34" charset="0"/>
              </a:rPr>
              <a:t>pid</a:t>
            </a:r>
            <a:r>
              <a:rPr lang="en-US" altLang="zh-CN" sz="1800" b="0" dirty="0">
                <a:latin typeface="Arial" pitchFamily="34" charset="0"/>
              </a:rPr>
              <a:t>;</a:t>
            </a:r>
          </a:p>
          <a:p>
            <a:pPr eaLnBrk="1" hangingPunct="1">
              <a:buFont typeface="Monotype Sorts" pitchFamily="2" charset="2"/>
              <a:buNone/>
            </a:pPr>
            <a:r>
              <a:rPr lang="en-US" altLang="zh-CN" sz="1800" b="0" dirty="0">
                <a:latin typeface="Arial" pitchFamily="34" charset="0"/>
              </a:rPr>
              <a:t>	 </a:t>
            </a:r>
            <a:r>
              <a:rPr lang="en-US" altLang="zh-CN" sz="1800" b="0" dirty="0" err="1">
                <a:latin typeface="Arial" pitchFamily="34" charset="0"/>
              </a:rPr>
              <a:t>printf</a:t>
            </a:r>
            <a:r>
              <a:rPr lang="en-US" altLang="zh-CN" sz="1800" b="0" dirty="0">
                <a:latin typeface="Arial" pitchFamily="34" charset="0"/>
              </a:rPr>
              <a:t>("PID before fork():%d\n",(</a:t>
            </a:r>
            <a:r>
              <a:rPr lang="en-US" altLang="zh-CN" sz="1800" b="0" dirty="0" err="1">
                <a:latin typeface="Arial" pitchFamily="34" charset="0"/>
              </a:rPr>
              <a:t>int</a:t>
            </a:r>
            <a:r>
              <a:rPr lang="en-US" altLang="zh-CN" sz="1800" b="0" dirty="0">
                <a:latin typeface="Arial" pitchFamily="34" charset="0"/>
              </a:rPr>
              <a:t>)</a:t>
            </a:r>
            <a:r>
              <a:rPr lang="en-US" altLang="zh-CN" sz="1800" b="0" dirty="0" err="1">
                <a:latin typeface="Arial" pitchFamily="34" charset="0"/>
              </a:rPr>
              <a:t>getpid</a:t>
            </a:r>
            <a:r>
              <a:rPr lang="en-US" altLang="zh-CN" sz="1800" b="0" dirty="0">
                <a:latin typeface="Arial" pitchFamily="34" charset="0"/>
              </a:rPr>
              <a:t>());</a:t>
            </a:r>
          </a:p>
          <a:p>
            <a:pPr lvl="1" eaLnBrk="1" hangingPunct="1">
              <a:buFont typeface="Monotype Sorts" pitchFamily="2" charset="2"/>
              <a:buNone/>
            </a:pPr>
            <a:r>
              <a:rPr lang="en-US" altLang="zh-CN" sz="2000" b="0" dirty="0" err="1">
                <a:solidFill>
                  <a:srgbClr val="FF3300"/>
                </a:solidFill>
                <a:latin typeface="Arial" pitchFamily="34" charset="0"/>
              </a:rPr>
              <a:t>pid</a:t>
            </a:r>
            <a:r>
              <a:rPr lang="en-US" altLang="zh-CN" sz="2000" b="0" dirty="0">
                <a:solidFill>
                  <a:srgbClr val="FF3300"/>
                </a:solidFill>
                <a:latin typeface="Arial" pitchFamily="34" charset="0"/>
              </a:rPr>
              <a:t>=fork()</a:t>
            </a:r>
            <a:r>
              <a:rPr lang="zh-CN" altLang="en-US" sz="2000" b="0" dirty="0">
                <a:solidFill>
                  <a:srgbClr val="FF3300"/>
                </a:solidFill>
                <a:latin typeface="Arial" pitchFamily="34" charset="0"/>
              </a:rPr>
              <a:t>；</a:t>
            </a:r>
          </a:p>
          <a:p>
            <a:pPr lvl="1" eaLnBrk="1" hangingPunct="1">
              <a:buFont typeface="Monotype Sorts" pitchFamily="2" charset="2"/>
              <a:buNone/>
            </a:pPr>
            <a:r>
              <a:rPr lang="en-US" altLang="zh-CN" sz="1400" b="0" dirty="0">
                <a:solidFill>
                  <a:schemeClr val="tx2"/>
                </a:solidFill>
                <a:latin typeface="Arial" pitchFamily="34" charset="0"/>
              </a:rPr>
              <a:t>/*</a:t>
            </a:r>
            <a:r>
              <a:rPr lang="zh-CN" altLang="en-US" sz="1400" b="0" dirty="0">
                <a:solidFill>
                  <a:schemeClr val="tx2"/>
                </a:solidFill>
                <a:latin typeface="Arial" pitchFamily="34" charset="0"/>
              </a:rPr>
              <a:t>此时已经有两个进程在同时运行*</a:t>
            </a:r>
            <a:r>
              <a:rPr lang="en-US" altLang="zh-CN" sz="1400" b="0" dirty="0">
                <a:solidFill>
                  <a:schemeClr val="tx2"/>
                </a:solidFill>
                <a:latin typeface="Arial" pitchFamily="34" charset="0"/>
              </a:rPr>
              <a:t>/</a:t>
            </a:r>
            <a:endParaRPr lang="zh-CN" altLang="en-US" sz="1400" b="0" dirty="0">
              <a:solidFill>
                <a:schemeClr val="tx2"/>
              </a:solidFill>
              <a:latin typeface="Arial" pitchFamily="34" charset="0"/>
            </a:endParaRPr>
          </a:p>
          <a:p>
            <a:pPr eaLnBrk="1" hangingPunct="1">
              <a:buFont typeface="Monotype Sorts" pitchFamily="2" charset="2"/>
              <a:buNone/>
            </a:pPr>
            <a:r>
              <a:rPr lang="en-US" altLang="zh-CN" sz="1800" b="0" dirty="0">
                <a:latin typeface="Arial" pitchFamily="34" charset="0"/>
              </a:rPr>
              <a:t>	 if(</a:t>
            </a:r>
            <a:r>
              <a:rPr lang="en-US" altLang="zh-CN" sz="1800" b="0" dirty="0" err="1">
                <a:latin typeface="Arial" pitchFamily="34" charset="0"/>
              </a:rPr>
              <a:t>pid</a:t>
            </a:r>
            <a:r>
              <a:rPr lang="en-US" altLang="zh-CN" sz="1800" b="0" dirty="0">
                <a:latin typeface="Arial" pitchFamily="34" charset="0"/>
              </a:rPr>
              <a:t>==0) </a:t>
            </a:r>
            <a:r>
              <a:rPr lang="en-US" altLang="zh-CN" sz="1600" b="0" dirty="0">
                <a:latin typeface="Arial" pitchFamily="34" charset="0"/>
              </a:rPr>
              <a:t>/*</a:t>
            </a:r>
            <a:r>
              <a:rPr lang="zh-CN" altLang="en-US" sz="1600" b="0" dirty="0">
                <a:latin typeface="Arial" pitchFamily="34" charset="0"/>
              </a:rPr>
              <a:t>子进程执行进入此部分*/</a:t>
            </a:r>
            <a:endParaRPr lang="en-US" altLang="zh-CN" sz="1800" b="0" dirty="0">
              <a:latin typeface="Arial" pitchFamily="34" charset="0"/>
            </a:endParaRPr>
          </a:p>
          <a:p>
            <a:pPr eaLnBrk="1" hangingPunct="1">
              <a:buFont typeface="Monotype Sorts" pitchFamily="2" charset="2"/>
              <a:buNone/>
            </a:pPr>
            <a:r>
              <a:rPr lang="en-US" altLang="zh-CN" sz="1800" b="0" dirty="0">
                <a:latin typeface="Arial" pitchFamily="34" charset="0"/>
              </a:rPr>
              <a:t>		</a:t>
            </a:r>
            <a:r>
              <a:rPr lang="en-US" altLang="zh-CN" sz="1800" b="0" dirty="0" err="1">
                <a:latin typeface="Arial" pitchFamily="34" charset="0"/>
              </a:rPr>
              <a:t>printf</a:t>
            </a:r>
            <a:r>
              <a:rPr lang="en-US" altLang="zh-CN" sz="1800" b="0" dirty="0">
                <a:latin typeface="Arial" pitchFamily="34" charset="0"/>
              </a:rPr>
              <a:t>(" child process PID:%d\n",(</a:t>
            </a:r>
            <a:r>
              <a:rPr lang="en-US" altLang="zh-CN" sz="1800" b="0" dirty="0" err="1">
                <a:latin typeface="Arial" pitchFamily="34" charset="0"/>
              </a:rPr>
              <a:t>int</a:t>
            </a:r>
            <a:r>
              <a:rPr lang="en-US" altLang="zh-CN" sz="1800" b="0" dirty="0">
                <a:latin typeface="Arial" pitchFamily="34" charset="0"/>
              </a:rPr>
              <a:t>)</a:t>
            </a:r>
            <a:r>
              <a:rPr lang="en-US" altLang="zh-CN" sz="1800" b="0" dirty="0" err="1">
                <a:latin typeface="Arial" pitchFamily="34" charset="0"/>
              </a:rPr>
              <a:t>getpid</a:t>
            </a:r>
            <a:r>
              <a:rPr lang="en-US" altLang="zh-CN" sz="1800" b="0" dirty="0">
                <a:latin typeface="Arial" pitchFamily="34" charset="0"/>
              </a:rPr>
              <a:t>());</a:t>
            </a:r>
          </a:p>
          <a:p>
            <a:pPr eaLnBrk="1" hangingPunct="1">
              <a:buFont typeface="Monotype Sorts" pitchFamily="2" charset="2"/>
              <a:buNone/>
            </a:pPr>
            <a:r>
              <a:rPr lang="en-US" altLang="zh-CN" sz="1800" b="0" dirty="0">
                <a:latin typeface="Arial" pitchFamily="34" charset="0"/>
              </a:rPr>
              <a:t>	  else   </a:t>
            </a:r>
            <a:r>
              <a:rPr lang="en-US" altLang="zh-CN" sz="1600" b="0" dirty="0">
                <a:latin typeface="Arial" pitchFamily="34" charset="0"/>
              </a:rPr>
              <a:t>/*</a:t>
            </a:r>
            <a:r>
              <a:rPr lang="zh-CN" altLang="en-US" sz="1600" b="0" dirty="0">
                <a:latin typeface="Arial" pitchFamily="34" charset="0"/>
              </a:rPr>
              <a:t>父进程*/</a:t>
            </a:r>
            <a:endParaRPr lang="en-US" altLang="zh-CN" sz="1800" b="0" dirty="0">
              <a:latin typeface="Arial" pitchFamily="34" charset="0"/>
            </a:endParaRPr>
          </a:p>
          <a:p>
            <a:pPr eaLnBrk="1" hangingPunct="1">
              <a:buFont typeface="Monotype Sorts" pitchFamily="2" charset="2"/>
              <a:buNone/>
            </a:pPr>
            <a:r>
              <a:rPr lang="en-US" altLang="zh-CN" sz="1800" b="0" dirty="0">
                <a:latin typeface="Arial" pitchFamily="34" charset="0"/>
              </a:rPr>
              <a:t>		</a:t>
            </a:r>
            <a:r>
              <a:rPr lang="en-US" altLang="zh-CN" sz="1800" b="0" dirty="0" err="1">
                <a:latin typeface="Arial" pitchFamily="34" charset="0"/>
              </a:rPr>
              <a:t>printf</a:t>
            </a:r>
            <a:r>
              <a:rPr lang="en-US" altLang="zh-CN" sz="1800" b="0" dirty="0">
                <a:latin typeface="Arial" pitchFamily="34" charset="0"/>
              </a:rPr>
              <a:t>(" parent process PID:%d\n",(</a:t>
            </a:r>
            <a:r>
              <a:rPr lang="en-US" altLang="zh-CN" sz="1800" b="0" dirty="0" err="1">
                <a:latin typeface="Arial" pitchFamily="34" charset="0"/>
              </a:rPr>
              <a:t>int</a:t>
            </a:r>
            <a:r>
              <a:rPr lang="en-US" altLang="zh-CN" sz="1800" b="0" dirty="0">
                <a:latin typeface="Arial" pitchFamily="34" charset="0"/>
              </a:rPr>
              <a:t>)</a:t>
            </a:r>
            <a:r>
              <a:rPr lang="en-US" altLang="zh-CN" sz="1800" b="0" dirty="0" err="1">
                <a:latin typeface="Arial" pitchFamily="34" charset="0"/>
              </a:rPr>
              <a:t>getpid</a:t>
            </a:r>
            <a:r>
              <a:rPr lang="en-US" altLang="zh-CN" sz="1800" b="0" dirty="0">
                <a:latin typeface="Arial" pitchFamily="34" charset="0"/>
              </a:rPr>
              <a:t>());</a:t>
            </a:r>
          </a:p>
          <a:p>
            <a:pPr eaLnBrk="1" hangingPunct="1">
              <a:buFont typeface="Monotype Sorts" pitchFamily="2" charset="2"/>
              <a:buNone/>
            </a:pPr>
            <a:r>
              <a:rPr lang="en-US" altLang="zh-CN" sz="1600" b="0" dirty="0">
                <a:latin typeface="Arial" pitchFamily="34" charset="0"/>
              </a:rPr>
              <a:t>	</a:t>
            </a:r>
            <a:r>
              <a:rPr lang="en-US" altLang="zh-CN" sz="1800" b="0" dirty="0">
                <a:latin typeface="Arial" pitchFamily="34" charset="0"/>
              </a:rPr>
              <a:t>}</a:t>
            </a:r>
            <a:endParaRPr lang="zh-CN" altLang="en-US" sz="1800" b="0" dirty="0">
              <a:latin typeface="Arial" pitchFamily="34" charset="0"/>
            </a:endParaRPr>
          </a:p>
        </p:txBody>
      </p:sp>
    </p:spTree>
  </p:cSld>
  <p:clrMapOvr>
    <a:masterClrMapping/>
  </p:clrMapOvr>
  <p:transition>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pPr eaLnBrk="1" hangingPunct="1">
              <a:defRPr/>
            </a:pPr>
            <a:r>
              <a:rPr lang="zh-CN" altLang="en-US" sz="3600">
                <a:solidFill>
                  <a:srgbClr val="FF3300"/>
                </a:solidFill>
                <a:latin typeface="+mn-lt"/>
                <a:ea typeface="楷体" pitchFamily="49" charset="-122"/>
              </a:rPr>
              <a:t>本章内容</a:t>
            </a:r>
          </a:p>
        </p:txBody>
      </p:sp>
      <p:sp>
        <p:nvSpPr>
          <p:cNvPr id="12291" name="Rectangle 3"/>
          <p:cNvSpPr>
            <a:spLocks noGrp="1" noChangeArrowheads="1"/>
          </p:cNvSpPr>
          <p:nvPr>
            <p:ph idx="1"/>
          </p:nvPr>
        </p:nvSpPr>
        <p:spPr/>
        <p:txBody>
          <a:bodyPr/>
          <a:lstStyle/>
          <a:p>
            <a:pPr eaLnBrk="1" hangingPunct="1"/>
            <a:r>
              <a:rPr lang="zh-CN" altLang="en-US" dirty="0" smtClean="0">
                <a:latin typeface="Arial" pitchFamily="34" charset="0"/>
              </a:rPr>
              <a:t> </a:t>
            </a:r>
            <a:r>
              <a:rPr lang="zh-CN" altLang="en-US" sz="3200" dirty="0">
                <a:solidFill>
                  <a:srgbClr val="FF3300"/>
                </a:solidFill>
                <a:latin typeface="Arial" pitchFamily="34" charset="0"/>
              </a:rPr>
              <a:t>本章内容：</a:t>
            </a:r>
          </a:p>
          <a:p>
            <a:pPr lvl="1" eaLnBrk="1" hangingPunct="1"/>
            <a:r>
              <a:rPr lang="zh-CN" altLang="en-US" sz="3200" dirty="0">
                <a:latin typeface="Arial" pitchFamily="34" charset="0"/>
              </a:rPr>
              <a:t> </a:t>
            </a:r>
            <a:r>
              <a:rPr lang="en-US" altLang="zh-CN" sz="3200" dirty="0">
                <a:latin typeface="Arial" pitchFamily="34" charset="0"/>
              </a:rPr>
              <a:t>Linux</a:t>
            </a:r>
            <a:r>
              <a:rPr lang="zh-CN" altLang="en-US" sz="3200" dirty="0">
                <a:latin typeface="Arial" pitchFamily="34" charset="0"/>
              </a:rPr>
              <a:t>进程概念</a:t>
            </a:r>
          </a:p>
          <a:p>
            <a:pPr lvl="1" eaLnBrk="1" hangingPunct="1"/>
            <a:r>
              <a:rPr lang="zh-CN" altLang="en-US" sz="3200" dirty="0">
                <a:latin typeface="Arial" pitchFamily="34" charset="0"/>
              </a:rPr>
              <a:t> 进程控制块 </a:t>
            </a:r>
            <a:r>
              <a:rPr lang="en-US" altLang="zh-CN" sz="2800" dirty="0" err="1">
                <a:solidFill>
                  <a:srgbClr val="FF3300"/>
                </a:solidFill>
                <a:latin typeface="Arial" pitchFamily="34" charset="0"/>
              </a:rPr>
              <a:t>task_struct</a:t>
            </a:r>
            <a:r>
              <a:rPr lang="zh-CN" altLang="en-US" sz="2800" dirty="0">
                <a:latin typeface="Arial" pitchFamily="34" charset="0"/>
              </a:rPr>
              <a:t>结构</a:t>
            </a:r>
            <a:endParaRPr lang="zh-CN" altLang="en-US" sz="4000" dirty="0">
              <a:latin typeface="Arial" pitchFamily="34" charset="0"/>
            </a:endParaRPr>
          </a:p>
          <a:p>
            <a:pPr lvl="1" eaLnBrk="1" hangingPunct="1"/>
            <a:r>
              <a:rPr lang="zh-CN" altLang="en-US" sz="3200" dirty="0">
                <a:latin typeface="Arial" pitchFamily="34" charset="0"/>
              </a:rPr>
              <a:t> </a:t>
            </a:r>
            <a:r>
              <a:rPr lang="en-US" altLang="zh-CN" sz="3200" dirty="0">
                <a:latin typeface="Arial" pitchFamily="34" charset="0"/>
              </a:rPr>
              <a:t>Linux</a:t>
            </a:r>
            <a:r>
              <a:rPr lang="zh-CN" altLang="en-US" sz="3200" dirty="0">
                <a:latin typeface="Arial" pitchFamily="34" charset="0"/>
              </a:rPr>
              <a:t>进程的创建 </a:t>
            </a:r>
          </a:p>
          <a:p>
            <a:pPr lvl="1" eaLnBrk="1" hangingPunct="1"/>
            <a:r>
              <a:rPr lang="en-US" altLang="zh-CN" sz="3200" dirty="0">
                <a:latin typeface="Arial" pitchFamily="34" charset="0"/>
              </a:rPr>
              <a:t> Linux</a:t>
            </a:r>
            <a:r>
              <a:rPr lang="zh-CN" altLang="en-US" sz="3200" dirty="0">
                <a:latin typeface="Arial" pitchFamily="34" charset="0"/>
              </a:rPr>
              <a:t>进程调度</a:t>
            </a:r>
          </a:p>
        </p:txBody>
      </p:sp>
    </p:spTree>
  </p:cSld>
  <p:clrMapOvr>
    <a:masterClrMapping/>
  </p:clrMapOvr>
  <p:transition>
    <p:split orient="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pPr eaLnBrk="1" hangingPunct="1">
              <a:defRPr/>
            </a:pPr>
            <a:r>
              <a:rPr lang="en-US" altLang="zh-CN" sz="2800">
                <a:latin typeface="+mn-lt"/>
                <a:ea typeface="楷体" pitchFamily="49" charset="-122"/>
              </a:rPr>
              <a:t>fork</a:t>
            </a:r>
          </a:p>
        </p:txBody>
      </p:sp>
      <p:sp>
        <p:nvSpPr>
          <p:cNvPr id="39939" name="Rectangle 3"/>
          <p:cNvSpPr>
            <a:spLocks noGrp="1" noChangeArrowheads="1"/>
          </p:cNvSpPr>
          <p:nvPr>
            <p:ph idx="1"/>
          </p:nvPr>
        </p:nvSpPr>
        <p:spPr/>
        <p:txBody>
          <a:bodyPr/>
          <a:lstStyle/>
          <a:p>
            <a:pPr eaLnBrk="1" hangingPunct="1"/>
            <a:r>
              <a:rPr lang="zh-CN" altLang="en-US" b="0" dirty="0" smtClean="0">
                <a:latin typeface="Arial" pitchFamily="34" charset="0"/>
              </a:rPr>
              <a:t> 该程序的执行结果：</a:t>
            </a:r>
          </a:p>
          <a:p>
            <a:pPr lvl="1" eaLnBrk="1" hangingPunct="1"/>
            <a:r>
              <a:rPr lang="en-US" altLang="zh-CN" b="0" dirty="0" smtClean="0">
                <a:latin typeface="Arial" pitchFamily="34" charset="0"/>
              </a:rPr>
              <a:t>PID before fork():2367</a:t>
            </a:r>
          </a:p>
          <a:p>
            <a:pPr lvl="1" eaLnBrk="1" hangingPunct="1"/>
            <a:r>
              <a:rPr lang="en-US" altLang="zh-CN" b="0" dirty="0" smtClean="0">
                <a:latin typeface="Arial" pitchFamily="34" charset="0"/>
              </a:rPr>
              <a:t>parent process PID:2367</a:t>
            </a:r>
          </a:p>
          <a:p>
            <a:pPr lvl="1" eaLnBrk="1" hangingPunct="1"/>
            <a:r>
              <a:rPr lang="en-US" altLang="zh-CN" b="0" dirty="0" smtClean="0">
                <a:latin typeface="Arial" pitchFamily="34" charset="0"/>
              </a:rPr>
              <a:t>child process PID:2368</a:t>
            </a:r>
          </a:p>
          <a:p>
            <a:pPr lvl="1" eaLnBrk="1" hangingPunct="1">
              <a:buFont typeface="Monotype Sorts" pitchFamily="2" charset="2"/>
              <a:buNone/>
            </a:pPr>
            <a:endParaRPr lang="zh-CN" altLang="en-US" b="0" dirty="0" smtClean="0">
              <a:solidFill>
                <a:schemeClr val="tx2"/>
              </a:solidFill>
              <a:latin typeface="Arial" pitchFamily="34" charset="0"/>
            </a:endParaRPr>
          </a:p>
          <a:p>
            <a:pPr lvl="1" eaLnBrk="1" hangingPunct="1">
              <a:buFont typeface="Monotype Sorts" pitchFamily="2" charset="2"/>
              <a:buNone/>
            </a:pPr>
            <a:endParaRPr lang="zh-CN" altLang="en-US" b="0" dirty="0" smtClean="0">
              <a:solidFill>
                <a:schemeClr val="tx2"/>
              </a:solidFill>
              <a:latin typeface="Arial" pitchFamily="34" charset="0"/>
            </a:endParaRPr>
          </a:p>
          <a:p>
            <a:pPr lvl="1" eaLnBrk="1" hangingPunct="1">
              <a:buFont typeface="Monotype Sorts" pitchFamily="2" charset="2"/>
              <a:buNone/>
            </a:pPr>
            <a:r>
              <a:rPr lang="zh-CN" altLang="en-US" b="0" dirty="0" smtClean="0">
                <a:solidFill>
                  <a:schemeClr val="tx2"/>
                </a:solidFill>
                <a:latin typeface="Arial" pitchFamily="34" charset="0"/>
              </a:rPr>
              <a:t>再运行一遍，输出结果可能不同。为什么？</a:t>
            </a:r>
          </a:p>
        </p:txBody>
      </p:sp>
    </p:spTree>
  </p:cSld>
  <p:clrMapOvr>
    <a:masterClrMapping/>
  </p:clrMapOvr>
  <p:transition>
    <p:split orient="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pPr eaLnBrk="1" hangingPunct="1">
              <a:defRPr/>
            </a:pPr>
            <a:r>
              <a:rPr lang="en-US" altLang="zh-CN" sz="2800">
                <a:latin typeface="+mn-lt"/>
                <a:ea typeface="楷体" pitchFamily="49" charset="-122"/>
              </a:rPr>
              <a:t>fork()</a:t>
            </a:r>
            <a:r>
              <a:rPr lang="zh-CN" altLang="en-US" sz="2800">
                <a:latin typeface="+mn-lt"/>
                <a:ea typeface="楷体" pitchFamily="49" charset="-122"/>
              </a:rPr>
              <a:t>函数</a:t>
            </a:r>
          </a:p>
        </p:txBody>
      </p:sp>
      <p:sp>
        <p:nvSpPr>
          <p:cNvPr id="40963" name="Rectangle 3"/>
          <p:cNvSpPr>
            <a:spLocks noGrp="1" noChangeArrowheads="1"/>
          </p:cNvSpPr>
          <p:nvPr>
            <p:ph idx="1"/>
          </p:nvPr>
        </p:nvSpPr>
        <p:spPr/>
        <p:txBody>
          <a:bodyPr/>
          <a:lstStyle/>
          <a:p>
            <a:pPr marL="457200" indent="-457200" eaLnBrk="1" hangingPunct="1"/>
            <a:r>
              <a:rPr lang="zh-CN" altLang="en-US" b="0" dirty="0" smtClean="0">
                <a:latin typeface="Arial" pitchFamily="34" charset="0"/>
              </a:rPr>
              <a:t>进程创建的过程</a:t>
            </a:r>
            <a:r>
              <a:rPr lang="en-US" altLang="zh-CN" b="0" dirty="0" smtClean="0">
                <a:latin typeface="Arial" pitchFamily="34" charset="0"/>
              </a:rPr>
              <a:t>:</a:t>
            </a:r>
          </a:p>
          <a:p>
            <a:pPr marL="838200" lvl="1" indent="-381000" eaLnBrk="1" hangingPunct="1">
              <a:buFont typeface="Monotype Sorts" pitchFamily="2" charset="2"/>
              <a:buAutoNum type="arabicPeriod"/>
            </a:pPr>
            <a:r>
              <a:rPr lang="zh-CN" altLang="en-US" b="0" dirty="0" smtClean="0">
                <a:latin typeface="Arial" pitchFamily="34" charset="0"/>
              </a:rPr>
              <a:t>为新进程分配</a:t>
            </a:r>
            <a:r>
              <a:rPr lang="en-US" altLang="zh-CN" b="0" dirty="0" err="1" smtClean="0">
                <a:latin typeface="Arial" pitchFamily="34" charset="0"/>
              </a:rPr>
              <a:t>task_struct</a:t>
            </a:r>
            <a:r>
              <a:rPr lang="zh-CN" altLang="en-US" b="0" dirty="0" smtClean="0">
                <a:latin typeface="Arial" pitchFamily="34" charset="0"/>
              </a:rPr>
              <a:t>内存空间</a:t>
            </a:r>
            <a:r>
              <a:rPr lang="en-US" altLang="zh-CN" b="0" dirty="0" smtClean="0">
                <a:latin typeface="Arial" pitchFamily="34" charset="0"/>
              </a:rPr>
              <a:t>;</a:t>
            </a:r>
          </a:p>
          <a:p>
            <a:pPr marL="838200" lvl="1" indent="-381000" eaLnBrk="1" hangingPunct="1">
              <a:buFont typeface="Monotype Sorts" pitchFamily="2" charset="2"/>
              <a:buAutoNum type="arabicPeriod"/>
            </a:pPr>
            <a:r>
              <a:rPr lang="en-US" altLang="zh-CN" b="0" dirty="0" smtClean="0">
                <a:latin typeface="Arial" pitchFamily="34" charset="0"/>
              </a:rPr>
              <a:t> </a:t>
            </a:r>
            <a:r>
              <a:rPr lang="zh-CN" altLang="en-US" b="0" dirty="0" smtClean="0">
                <a:latin typeface="Arial" pitchFamily="34" charset="0"/>
              </a:rPr>
              <a:t>把</a:t>
            </a:r>
            <a:r>
              <a:rPr lang="zh-CN" altLang="en-US" dirty="0" smtClean="0">
                <a:solidFill>
                  <a:srgbClr val="FF0000"/>
                </a:solidFill>
                <a:latin typeface="Arial" pitchFamily="34" charset="0"/>
              </a:rPr>
              <a:t>父进程</a:t>
            </a:r>
            <a:r>
              <a:rPr lang="en-US" altLang="zh-CN" b="0" dirty="0" err="1" smtClean="0">
                <a:latin typeface="Arial" pitchFamily="34" charset="0"/>
              </a:rPr>
              <a:t>task_struct</a:t>
            </a:r>
            <a:r>
              <a:rPr lang="zh-CN" altLang="en-US" b="0" dirty="0" smtClean="0">
                <a:latin typeface="Arial" pitchFamily="34" charset="0"/>
              </a:rPr>
              <a:t>拷贝到</a:t>
            </a:r>
            <a:r>
              <a:rPr lang="zh-CN" altLang="en-US" dirty="0" smtClean="0">
                <a:solidFill>
                  <a:srgbClr val="FF0000"/>
                </a:solidFill>
                <a:latin typeface="Arial" pitchFamily="34" charset="0"/>
              </a:rPr>
              <a:t>子进程</a:t>
            </a:r>
            <a:r>
              <a:rPr lang="zh-CN" altLang="en-US" b="0" dirty="0" smtClean="0">
                <a:latin typeface="Arial" pitchFamily="34" charset="0"/>
              </a:rPr>
              <a:t>的</a:t>
            </a:r>
            <a:r>
              <a:rPr lang="en-US" altLang="zh-CN" b="0" dirty="0" err="1" smtClean="0">
                <a:latin typeface="Arial" pitchFamily="34" charset="0"/>
              </a:rPr>
              <a:t>task_struct</a:t>
            </a:r>
            <a:r>
              <a:rPr lang="en-US" altLang="zh-CN" b="0" dirty="0" smtClean="0">
                <a:latin typeface="Arial" pitchFamily="34" charset="0"/>
              </a:rPr>
              <a:t>;</a:t>
            </a:r>
          </a:p>
          <a:p>
            <a:pPr marL="838200" lvl="1" indent="-381000" eaLnBrk="1" hangingPunct="1">
              <a:buFont typeface="Monotype Sorts" pitchFamily="2" charset="2"/>
              <a:buAutoNum type="arabicPeriod"/>
            </a:pPr>
            <a:r>
              <a:rPr lang="en-US" altLang="zh-CN" b="0" dirty="0" smtClean="0">
                <a:latin typeface="Arial" pitchFamily="34" charset="0"/>
              </a:rPr>
              <a:t> </a:t>
            </a:r>
            <a:r>
              <a:rPr lang="zh-CN" altLang="en-US" b="0" dirty="0" smtClean="0">
                <a:latin typeface="Arial" pitchFamily="34" charset="0"/>
              </a:rPr>
              <a:t>为新进程在其虚拟内存建立内核堆栈</a:t>
            </a:r>
            <a:r>
              <a:rPr lang="en-US" altLang="zh-CN" b="0" dirty="0" smtClean="0">
                <a:latin typeface="Arial" pitchFamily="34" charset="0"/>
              </a:rPr>
              <a:t>;</a:t>
            </a:r>
          </a:p>
          <a:p>
            <a:pPr marL="838200" lvl="1" indent="-381000" eaLnBrk="1" hangingPunct="1">
              <a:buFont typeface="Monotype Sorts" pitchFamily="2" charset="2"/>
              <a:buAutoNum type="arabicPeriod"/>
            </a:pPr>
            <a:r>
              <a:rPr lang="en-US" altLang="zh-CN" b="0" dirty="0" smtClean="0">
                <a:latin typeface="Arial" pitchFamily="34" charset="0"/>
              </a:rPr>
              <a:t> </a:t>
            </a:r>
            <a:r>
              <a:rPr lang="zh-CN" altLang="en-US" b="0" dirty="0" smtClean="0">
                <a:latin typeface="Arial" pitchFamily="34" charset="0"/>
              </a:rPr>
              <a:t>对子进程</a:t>
            </a:r>
            <a:r>
              <a:rPr lang="en-US" altLang="zh-CN" b="0" dirty="0" err="1" smtClean="0">
                <a:latin typeface="Arial" pitchFamily="34" charset="0"/>
              </a:rPr>
              <a:t>task_struct</a:t>
            </a:r>
            <a:r>
              <a:rPr lang="zh-CN" altLang="en-US" b="0" dirty="0" smtClean="0">
                <a:latin typeface="Arial" pitchFamily="34" charset="0"/>
              </a:rPr>
              <a:t>中部分进行初始化设置</a:t>
            </a:r>
          </a:p>
          <a:p>
            <a:pPr marL="838200" lvl="1" indent="-381000" eaLnBrk="1" hangingPunct="1">
              <a:buFont typeface="Monotype Sorts" pitchFamily="2" charset="2"/>
              <a:buAutoNum type="arabicPeriod"/>
            </a:pPr>
            <a:r>
              <a:rPr lang="en-US" altLang="zh-CN" b="0" dirty="0" smtClean="0">
                <a:latin typeface="Arial" pitchFamily="34" charset="0"/>
              </a:rPr>
              <a:t> </a:t>
            </a:r>
            <a:r>
              <a:rPr lang="zh-CN" altLang="en-US" b="0" dirty="0" smtClean="0">
                <a:latin typeface="Arial" pitchFamily="34" charset="0"/>
              </a:rPr>
              <a:t>把父进程的有关信息拷贝给子进程，建立共享关系</a:t>
            </a:r>
            <a:r>
              <a:rPr lang="en-US" altLang="zh-CN" b="0" dirty="0" smtClean="0">
                <a:latin typeface="Arial" pitchFamily="34" charset="0"/>
              </a:rPr>
              <a:t>;</a:t>
            </a:r>
          </a:p>
          <a:p>
            <a:pPr marL="838200" lvl="1" indent="-381000" eaLnBrk="1" hangingPunct="1">
              <a:buFont typeface="Monotype Sorts" pitchFamily="2" charset="2"/>
              <a:buAutoNum type="arabicPeriod"/>
            </a:pPr>
            <a:r>
              <a:rPr lang="en-US" altLang="zh-CN" b="0" dirty="0" smtClean="0">
                <a:latin typeface="Arial" pitchFamily="34" charset="0"/>
              </a:rPr>
              <a:t> </a:t>
            </a:r>
            <a:r>
              <a:rPr lang="zh-CN" altLang="en-US" sz="2000" b="0" i="1" dirty="0">
                <a:latin typeface="Arial" pitchFamily="34" charset="0"/>
              </a:rPr>
              <a:t>把子进程的</a:t>
            </a:r>
            <a:r>
              <a:rPr lang="en-US" altLang="zh-CN" sz="2000" b="0" i="1" dirty="0">
                <a:latin typeface="Arial" pitchFamily="34" charset="0"/>
              </a:rPr>
              <a:t>counter</a:t>
            </a:r>
            <a:r>
              <a:rPr lang="zh-CN" altLang="en-US" sz="2000" b="0" i="1" dirty="0">
                <a:latin typeface="Arial" pitchFamily="34" charset="0"/>
              </a:rPr>
              <a:t>设为父进程</a:t>
            </a:r>
            <a:r>
              <a:rPr lang="en-US" altLang="zh-CN" sz="2000" b="0" i="1" dirty="0">
                <a:latin typeface="Arial" pitchFamily="34" charset="0"/>
              </a:rPr>
              <a:t>counter</a:t>
            </a:r>
            <a:r>
              <a:rPr lang="zh-CN" altLang="en-US" sz="2000" b="0" i="1" dirty="0">
                <a:latin typeface="Arial" pitchFamily="34" charset="0"/>
              </a:rPr>
              <a:t>值的一半</a:t>
            </a:r>
            <a:r>
              <a:rPr lang="en-US" altLang="zh-CN" sz="2000" b="0" i="1" dirty="0">
                <a:latin typeface="Arial" pitchFamily="34" charset="0"/>
              </a:rPr>
              <a:t>;</a:t>
            </a:r>
          </a:p>
          <a:p>
            <a:pPr marL="838200" lvl="1" indent="-381000" eaLnBrk="1" hangingPunct="1">
              <a:buFont typeface="Monotype Sorts" pitchFamily="2" charset="2"/>
              <a:buAutoNum type="arabicPeriod"/>
            </a:pPr>
            <a:r>
              <a:rPr lang="en-US" altLang="zh-CN" b="0" dirty="0" smtClean="0">
                <a:latin typeface="Arial" pitchFamily="34" charset="0"/>
              </a:rPr>
              <a:t> </a:t>
            </a:r>
            <a:r>
              <a:rPr lang="zh-CN" altLang="en-US" b="0" dirty="0" smtClean="0">
                <a:latin typeface="Arial" pitchFamily="34" charset="0"/>
              </a:rPr>
              <a:t>把子进程加入到可运行队列中</a:t>
            </a:r>
            <a:r>
              <a:rPr lang="en-US" altLang="zh-CN" b="0" dirty="0" smtClean="0">
                <a:latin typeface="Arial" pitchFamily="34" charset="0"/>
              </a:rPr>
              <a:t>;</a:t>
            </a:r>
          </a:p>
          <a:p>
            <a:pPr marL="838200" lvl="1" indent="-381000" eaLnBrk="1" hangingPunct="1">
              <a:buFont typeface="Monotype Sorts" pitchFamily="2" charset="2"/>
              <a:buAutoNum type="arabicPeriod"/>
            </a:pPr>
            <a:r>
              <a:rPr lang="en-US" altLang="zh-CN" b="0" dirty="0" smtClean="0">
                <a:latin typeface="Arial" pitchFamily="34" charset="0"/>
              </a:rPr>
              <a:t> </a:t>
            </a:r>
            <a:r>
              <a:rPr lang="zh-CN" altLang="en-US" b="0" dirty="0" smtClean="0">
                <a:latin typeface="Arial" pitchFamily="34" charset="0"/>
              </a:rPr>
              <a:t>结束</a:t>
            </a:r>
            <a:r>
              <a:rPr lang="en-US" altLang="zh-CN" b="0" dirty="0" err="1" smtClean="0">
                <a:latin typeface="Arial" pitchFamily="34" charset="0"/>
              </a:rPr>
              <a:t>do_fork</a:t>
            </a:r>
            <a:r>
              <a:rPr lang="en-US" altLang="zh-CN" b="0" dirty="0" smtClean="0">
                <a:latin typeface="Arial" pitchFamily="34" charset="0"/>
              </a:rPr>
              <a:t>()</a:t>
            </a:r>
            <a:r>
              <a:rPr lang="zh-CN" altLang="en-US" b="0" dirty="0" smtClean="0">
                <a:latin typeface="Arial" pitchFamily="34" charset="0"/>
              </a:rPr>
              <a:t>函数返回</a:t>
            </a:r>
            <a:r>
              <a:rPr lang="en-US" altLang="zh-CN" b="0" dirty="0" smtClean="0">
                <a:latin typeface="Arial" pitchFamily="34" charset="0"/>
              </a:rPr>
              <a:t>PID</a:t>
            </a:r>
            <a:r>
              <a:rPr lang="zh-CN" altLang="en-US" b="0" dirty="0" smtClean="0">
                <a:latin typeface="Arial" pitchFamily="34" charset="0"/>
              </a:rPr>
              <a:t>值</a:t>
            </a:r>
            <a:r>
              <a:rPr lang="en-US" altLang="zh-CN" b="0" dirty="0" smtClean="0">
                <a:latin typeface="Arial" pitchFamily="34" charset="0"/>
              </a:rPr>
              <a:t>.</a:t>
            </a:r>
          </a:p>
        </p:txBody>
      </p:sp>
    </p:spTree>
  </p:cSld>
  <p:clrMapOvr>
    <a:masterClrMapping/>
  </p:clrMapOvr>
  <p:transition>
    <p:split orient="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pPr eaLnBrk="1" hangingPunct="1">
              <a:defRPr/>
            </a:pPr>
            <a:r>
              <a:rPr lang="en-US" altLang="zh-CN" smtClean="0">
                <a:solidFill>
                  <a:srgbClr val="FF3300"/>
                </a:solidFill>
                <a:latin typeface="+mn-lt"/>
                <a:ea typeface="楷体" pitchFamily="49" charset="-122"/>
              </a:rPr>
              <a:t>Linux</a:t>
            </a:r>
            <a:r>
              <a:rPr lang="zh-CN" altLang="en-US" smtClean="0">
                <a:solidFill>
                  <a:srgbClr val="FF3300"/>
                </a:solidFill>
                <a:latin typeface="+mn-lt"/>
                <a:ea typeface="楷体" pitchFamily="49" charset="-122"/>
              </a:rPr>
              <a:t>进程的执行</a:t>
            </a:r>
          </a:p>
        </p:txBody>
      </p:sp>
      <p:sp>
        <p:nvSpPr>
          <p:cNvPr id="46083" name="Rectangle 3"/>
          <p:cNvSpPr>
            <a:spLocks noGrp="1" noChangeArrowheads="1"/>
          </p:cNvSpPr>
          <p:nvPr>
            <p:ph idx="1"/>
          </p:nvPr>
        </p:nvSpPr>
        <p:spPr/>
        <p:txBody>
          <a:bodyPr/>
          <a:lstStyle/>
          <a:p>
            <a:pPr eaLnBrk="1" hangingPunct="1"/>
            <a:r>
              <a:rPr lang="zh-CN" altLang="en-US" sz="2400" b="0" dirty="0">
                <a:latin typeface="Arial" pitchFamily="34" charset="0"/>
              </a:rPr>
              <a:t>在系统中创建一个进程的目的是需要该进程完成一定的任务，需要该进程执行它的程序代码。</a:t>
            </a:r>
          </a:p>
          <a:p>
            <a:pPr eaLnBrk="1" hangingPunct="1"/>
            <a:r>
              <a:rPr lang="zh-CN" altLang="en-US" sz="2400" b="0" dirty="0">
                <a:latin typeface="Arial" pitchFamily="34" charset="0"/>
              </a:rPr>
              <a:t>在</a:t>
            </a:r>
            <a:r>
              <a:rPr lang="en-US" altLang="zh-CN" sz="2400" b="0" dirty="0">
                <a:latin typeface="Arial" pitchFamily="34" charset="0"/>
              </a:rPr>
              <a:t>Linux</a:t>
            </a:r>
            <a:r>
              <a:rPr lang="zh-CN" altLang="en-US" sz="2400" b="0" dirty="0">
                <a:latin typeface="Arial" pitchFamily="34" charset="0"/>
              </a:rPr>
              <a:t>系统中，使程序执行的唯一方法是使用系统调用</a:t>
            </a:r>
            <a:r>
              <a:rPr lang="en-US" altLang="zh-CN" sz="2400" b="0" dirty="0">
                <a:solidFill>
                  <a:srgbClr val="FF3300"/>
                </a:solidFill>
                <a:latin typeface="Arial" pitchFamily="34" charset="0"/>
              </a:rPr>
              <a:t>exec()</a:t>
            </a:r>
            <a:r>
              <a:rPr lang="zh-CN" altLang="en-US" sz="2400" b="0" dirty="0">
                <a:latin typeface="Arial" pitchFamily="34" charset="0"/>
              </a:rPr>
              <a:t>。</a:t>
            </a:r>
          </a:p>
          <a:p>
            <a:pPr eaLnBrk="1" hangingPunct="1"/>
            <a:r>
              <a:rPr lang="zh-CN" altLang="en-US" sz="2400" b="0" dirty="0">
                <a:latin typeface="Arial" pitchFamily="34" charset="0"/>
              </a:rPr>
              <a:t>系统调用</a:t>
            </a:r>
            <a:r>
              <a:rPr lang="en-US" altLang="zh-CN" sz="2400" b="0" dirty="0">
                <a:latin typeface="Arial" pitchFamily="34" charset="0"/>
              </a:rPr>
              <a:t>exec()</a:t>
            </a:r>
            <a:r>
              <a:rPr lang="zh-CN" altLang="en-US" sz="2400" b="0" dirty="0">
                <a:latin typeface="Arial" pitchFamily="34" charset="0"/>
              </a:rPr>
              <a:t>有多种使用形式，称为</a:t>
            </a:r>
            <a:r>
              <a:rPr lang="en-US" altLang="zh-CN" sz="2400" b="0" dirty="0">
                <a:solidFill>
                  <a:srgbClr val="FF3300"/>
                </a:solidFill>
                <a:latin typeface="Arial" pitchFamily="34" charset="0"/>
              </a:rPr>
              <a:t>exec()</a:t>
            </a:r>
            <a:r>
              <a:rPr lang="zh-CN" altLang="en-US" sz="2400" b="0" dirty="0">
                <a:solidFill>
                  <a:srgbClr val="FF3300"/>
                </a:solidFill>
                <a:latin typeface="Arial" pitchFamily="34" charset="0"/>
              </a:rPr>
              <a:t>族</a:t>
            </a:r>
            <a:r>
              <a:rPr lang="zh-CN" altLang="en-US" sz="2400" b="0" dirty="0">
                <a:latin typeface="Arial" pitchFamily="34" charset="0"/>
              </a:rPr>
              <a:t>，它们只是在参数上不同，而功能是相同的。如：</a:t>
            </a:r>
          </a:p>
          <a:p>
            <a:pPr lvl="1" eaLnBrk="1" hangingPunct="1">
              <a:buFont typeface="Monotype Sorts" pitchFamily="2" charset="2"/>
              <a:buNone/>
            </a:pPr>
            <a:r>
              <a:rPr lang="en-US" altLang="zh-CN" b="0" dirty="0" err="1" smtClean="0">
                <a:latin typeface="Arial" pitchFamily="34" charset="0"/>
              </a:rPr>
              <a:t>int</a:t>
            </a:r>
            <a:r>
              <a:rPr lang="en-US" altLang="zh-CN" b="0" dirty="0" smtClean="0">
                <a:latin typeface="Arial" pitchFamily="34" charset="0"/>
              </a:rPr>
              <a:t> </a:t>
            </a:r>
            <a:r>
              <a:rPr lang="en-US" altLang="zh-CN" b="0" dirty="0" err="1" smtClean="0">
                <a:latin typeface="Arial" pitchFamily="34" charset="0"/>
              </a:rPr>
              <a:t>execl</a:t>
            </a:r>
            <a:r>
              <a:rPr lang="en-US" altLang="zh-CN" b="0" dirty="0" smtClean="0">
                <a:latin typeface="Arial" pitchFamily="34" charset="0"/>
              </a:rPr>
              <a:t>(</a:t>
            </a:r>
            <a:r>
              <a:rPr lang="en-US" altLang="zh-CN" b="0" dirty="0" err="1" smtClean="0">
                <a:latin typeface="Arial" pitchFamily="34" charset="0"/>
              </a:rPr>
              <a:t>const</a:t>
            </a:r>
            <a:r>
              <a:rPr lang="en-US" altLang="zh-CN" b="0" dirty="0" smtClean="0">
                <a:latin typeface="Arial" pitchFamily="34" charset="0"/>
              </a:rPr>
              <a:t> char * path, </a:t>
            </a:r>
            <a:r>
              <a:rPr lang="en-US" altLang="zh-CN" b="0" dirty="0" err="1" smtClean="0">
                <a:latin typeface="Arial" pitchFamily="34" charset="0"/>
              </a:rPr>
              <a:t>const</a:t>
            </a:r>
            <a:r>
              <a:rPr lang="en-US" altLang="zh-CN" b="0" dirty="0" smtClean="0">
                <a:latin typeface="Arial" pitchFamily="34" charset="0"/>
              </a:rPr>
              <a:t>  char *arg0,..., </a:t>
            </a:r>
            <a:r>
              <a:rPr lang="en-US" altLang="zh-CN" b="0" dirty="0" err="1" smtClean="0">
                <a:latin typeface="Arial" pitchFamily="34" charset="0"/>
              </a:rPr>
              <a:t>const</a:t>
            </a:r>
            <a:r>
              <a:rPr lang="en-US" altLang="zh-CN" b="0" dirty="0" smtClean="0">
                <a:latin typeface="Arial" pitchFamily="34" charset="0"/>
              </a:rPr>
              <a:t>  char *</a:t>
            </a:r>
            <a:r>
              <a:rPr lang="en-US" altLang="zh-CN" b="0" dirty="0" err="1" smtClean="0">
                <a:latin typeface="Arial" pitchFamily="34" charset="0"/>
              </a:rPr>
              <a:t>argn</a:t>
            </a:r>
            <a:r>
              <a:rPr lang="en-US" altLang="zh-CN" b="0" dirty="0" smtClean="0">
                <a:latin typeface="Arial" pitchFamily="34" charset="0"/>
              </a:rPr>
              <a:t>,(char*)0)</a:t>
            </a:r>
          </a:p>
          <a:p>
            <a:pPr lvl="2" eaLnBrk="1" hangingPunct="1"/>
            <a:r>
              <a:rPr lang="en-US" altLang="zh-CN" b="0" dirty="0" smtClean="0">
                <a:latin typeface="Arial" pitchFamily="34" charset="0"/>
              </a:rPr>
              <a:t>path: </a:t>
            </a:r>
            <a:r>
              <a:rPr lang="zh-CN" altLang="en-US" b="0" dirty="0" smtClean="0">
                <a:latin typeface="Arial" pitchFamily="34" charset="0"/>
              </a:rPr>
              <a:t>要执行的程序文件的完整路径名</a:t>
            </a:r>
          </a:p>
          <a:p>
            <a:pPr lvl="2" eaLnBrk="1" hangingPunct="1"/>
            <a:r>
              <a:rPr lang="en-US" altLang="zh-CN" b="0" dirty="0" smtClean="0">
                <a:latin typeface="Arial" pitchFamily="34" charset="0"/>
              </a:rPr>
              <a:t>arg0: </a:t>
            </a:r>
            <a:r>
              <a:rPr lang="zh-CN" altLang="en-US" b="0" dirty="0" smtClean="0">
                <a:latin typeface="Arial" pitchFamily="34" charset="0"/>
              </a:rPr>
              <a:t>要执行程序的文件名或命令名</a:t>
            </a:r>
          </a:p>
          <a:p>
            <a:pPr lvl="2" eaLnBrk="1" hangingPunct="1"/>
            <a:r>
              <a:rPr lang="en-US" altLang="zh-CN" b="0" dirty="0" smtClean="0">
                <a:latin typeface="Arial" pitchFamily="34" charset="0"/>
              </a:rPr>
              <a:t>arg1,...,</a:t>
            </a:r>
            <a:r>
              <a:rPr lang="en-US" altLang="zh-CN" b="0" dirty="0" err="1" smtClean="0">
                <a:latin typeface="Arial" pitchFamily="34" charset="0"/>
              </a:rPr>
              <a:t>argn</a:t>
            </a:r>
            <a:r>
              <a:rPr lang="en-US" altLang="zh-CN" b="0" dirty="0" smtClean="0">
                <a:latin typeface="Arial" pitchFamily="34" charset="0"/>
              </a:rPr>
              <a:t>: </a:t>
            </a:r>
            <a:r>
              <a:rPr lang="zh-CN" altLang="en-US" b="0" dirty="0" smtClean="0">
                <a:latin typeface="Arial" pitchFamily="34" charset="0"/>
              </a:rPr>
              <a:t>执行程序所需的参数</a:t>
            </a:r>
          </a:p>
        </p:txBody>
      </p:sp>
    </p:spTree>
  </p:cSld>
  <p:clrMapOvr>
    <a:masterClrMapping/>
  </p:clrMapOvr>
  <p:transition>
    <p:split orient="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pPr eaLnBrk="1" hangingPunct="1">
              <a:defRPr/>
            </a:pPr>
            <a:r>
              <a:rPr lang="en-US" altLang="zh-CN" smtClean="0">
                <a:latin typeface="+mn-lt"/>
                <a:ea typeface="楷体" pitchFamily="49" charset="-122"/>
              </a:rPr>
              <a:t>Linux</a:t>
            </a:r>
            <a:r>
              <a:rPr lang="zh-CN" altLang="en-US" smtClean="0">
                <a:latin typeface="+mn-lt"/>
                <a:ea typeface="楷体" pitchFamily="49" charset="-122"/>
              </a:rPr>
              <a:t>进程的执行</a:t>
            </a:r>
            <a:r>
              <a:rPr lang="en-US" altLang="zh-CN" sz="2400">
                <a:latin typeface="+mn-lt"/>
                <a:ea typeface="楷体" pitchFamily="49" charset="-122"/>
              </a:rPr>
              <a:t>(</a:t>
            </a:r>
            <a:r>
              <a:rPr lang="zh-CN" altLang="en-US" sz="2400">
                <a:latin typeface="+mn-lt"/>
                <a:ea typeface="楷体" pitchFamily="49" charset="-122"/>
              </a:rPr>
              <a:t>续</a:t>
            </a:r>
            <a:r>
              <a:rPr lang="en-US" altLang="zh-CN" sz="2400">
                <a:latin typeface="+mn-lt"/>
                <a:ea typeface="楷体" pitchFamily="49" charset="-122"/>
              </a:rPr>
              <a:t>)</a:t>
            </a:r>
            <a:endParaRPr lang="zh-CN" altLang="en-US" sz="2400">
              <a:latin typeface="+mn-lt"/>
              <a:ea typeface="楷体" pitchFamily="49" charset="-122"/>
            </a:endParaRPr>
          </a:p>
        </p:txBody>
      </p:sp>
      <p:sp>
        <p:nvSpPr>
          <p:cNvPr id="47107" name="Rectangle 3"/>
          <p:cNvSpPr>
            <a:spLocks noGrp="1" noChangeArrowheads="1"/>
          </p:cNvSpPr>
          <p:nvPr>
            <p:ph idx="1"/>
          </p:nvPr>
        </p:nvSpPr>
        <p:spPr/>
        <p:txBody>
          <a:bodyPr/>
          <a:lstStyle/>
          <a:p>
            <a:pPr eaLnBrk="1" hangingPunct="1"/>
            <a:r>
              <a:rPr lang="en-US" altLang="zh-CN" sz="2400" b="0" dirty="0">
                <a:latin typeface="Arial" pitchFamily="34" charset="0"/>
              </a:rPr>
              <a:t>exec</a:t>
            </a:r>
            <a:r>
              <a:rPr lang="zh-CN" altLang="en-US" sz="2400" b="0" dirty="0">
                <a:latin typeface="Arial" pitchFamily="34" charset="0"/>
              </a:rPr>
              <a:t>有一系列的系统调用：</a:t>
            </a:r>
          </a:p>
          <a:p>
            <a:pPr lvl="1" eaLnBrk="1" hangingPunct="1">
              <a:buFont typeface="Monotype Sorts" pitchFamily="2" charset="2"/>
              <a:buNone/>
            </a:pPr>
            <a:r>
              <a:rPr lang="en-US" altLang="zh-CN" sz="2000" b="0" dirty="0">
                <a:latin typeface="Arial" pitchFamily="34" charset="0"/>
              </a:rPr>
              <a:t>#include &lt;</a:t>
            </a:r>
            <a:r>
              <a:rPr lang="en-US" altLang="zh-CN" sz="2000" b="0" dirty="0" err="1">
                <a:latin typeface="Arial" pitchFamily="34" charset="0"/>
              </a:rPr>
              <a:t>unistd.h</a:t>
            </a:r>
            <a:r>
              <a:rPr lang="en-US" altLang="zh-CN" sz="2000" b="0" dirty="0">
                <a:latin typeface="Arial" pitchFamily="34" charset="0"/>
              </a:rPr>
              <a:t>&gt;</a:t>
            </a:r>
          </a:p>
          <a:p>
            <a:pPr lvl="1" eaLnBrk="1" hangingPunct="1">
              <a:buFont typeface="Monotype Sorts" pitchFamily="2" charset="2"/>
              <a:buNone/>
            </a:pPr>
            <a:r>
              <a:rPr lang="en-US" altLang="zh-CN" sz="2000" b="0" dirty="0">
                <a:latin typeface="Arial" pitchFamily="34" charset="0"/>
              </a:rPr>
              <a:t>extern char **environ;</a:t>
            </a:r>
          </a:p>
          <a:p>
            <a:pPr lvl="1" eaLnBrk="1" hangingPunct="1">
              <a:buFont typeface="Monotype Sorts" pitchFamily="2" charset="2"/>
              <a:buNone/>
            </a:pPr>
            <a:r>
              <a:rPr lang="en-US" altLang="zh-CN" sz="2000" b="0" dirty="0" err="1">
                <a:latin typeface="Arial" pitchFamily="34" charset="0"/>
              </a:rPr>
              <a:t>int</a:t>
            </a:r>
            <a:r>
              <a:rPr lang="en-US" altLang="zh-CN" sz="2000" b="0" dirty="0">
                <a:solidFill>
                  <a:srgbClr val="FF3300"/>
                </a:solidFill>
                <a:latin typeface="Arial" pitchFamily="34" charset="0"/>
              </a:rPr>
              <a:t> </a:t>
            </a:r>
            <a:r>
              <a:rPr lang="en-US" altLang="zh-CN" sz="2000" b="0" dirty="0" err="1">
                <a:solidFill>
                  <a:srgbClr val="FF3300"/>
                </a:solidFill>
                <a:latin typeface="Arial" pitchFamily="34" charset="0"/>
              </a:rPr>
              <a:t>execl</a:t>
            </a:r>
            <a:r>
              <a:rPr lang="en-US" altLang="zh-CN" sz="2000" b="0" dirty="0">
                <a:latin typeface="Arial" pitchFamily="34" charset="0"/>
              </a:rPr>
              <a:t>(</a:t>
            </a:r>
            <a:r>
              <a:rPr lang="en-US" altLang="zh-CN" sz="2000" b="0" dirty="0" err="1">
                <a:latin typeface="Arial" pitchFamily="34" charset="0"/>
              </a:rPr>
              <a:t>const</a:t>
            </a:r>
            <a:r>
              <a:rPr lang="en-US" altLang="zh-CN" sz="2000" b="0" dirty="0">
                <a:latin typeface="Arial" pitchFamily="34" charset="0"/>
              </a:rPr>
              <a:t> char *path, </a:t>
            </a:r>
            <a:r>
              <a:rPr lang="en-US" altLang="zh-CN" sz="2000" b="0" dirty="0" err="1">
                <a:latin typeface="Arial" pitchFamily="34" charset="0"/>
              </a:rPr>
              <a:t>const</a:t>
            </a:r>
            <a:r>
              <a:rPr lang="en-US" altLang="zh-CN" sz="2000" b="0" dirty="0">
                <a:latin typeface="Arial" pitchFamily="34" charset="0"/>
              </a:rPr>
              <a:t> char *</a:t>
            </a:r>
            <a:r>
              <a:rPr lang="en-US" altLang="zh-CN" sz="2000" b="0" dirty="0" err="1">
                <a:latin typeface="Arial" pitchFamily="34" charset="0"/>
              </a:rPr>
              <a:t>arg</a:t>
            </a:r>
            <a:r>
              <a:rPr lang="en-US" altLang="zh-CN" sz="2000" b="0" dirty="0">
                <a:latin typeface="Arial" pitchFamily="34" charset="0"/>
              </a:rPr>
              <a:t>, ...);</a:t>
            </a:r>
          </a:p>
          <a:p>
            <a:pPr lvl="1" eaLnBrk="1" hangingPunct="1">
              <a:buFont typeface="Monotype Sorts" pitchFamily="2" charset="2"/>
              <a:buNone/>
            </a:pPr>
            <a:r>
              <a:rPr lang="en-US" altLang="zh-CN" sz="2000" b="0" dirty="0" err="1">
                <a:latin typeface="Arial" pitchFamily="34" charset="0"/>
              </a:rPr>
              <a:t>int</a:t>
            </a:r>
            <a:r>
              <a:rPr lang="en-US" altLang="zh-CN" sz="2000" b="0" dirty="0">
                <a:latin typeface="Arial" pitchFamily="34" charset="0"/>
              </a:rPr>
              <a:t> </a:t>
            </a:r>
            <a:r>
              <a:rPr lang="en-US" altLang="zh-CN" sz="2000" b="0" dirty="0" err="1">
                <a:solidFill>
                  <a:srgbClr val="FF3300"/>
                </a:solidFill>
                <a:latin typeface="Arial" pitchFamily="34" charset="0"/>
              </a:rPr>
              <a:t>execlp</a:t>
            </a:r>
            <a:r>
              <a:rPr lang="en-US" altLang="zh-CN" sz="2000" b="0" dirty="0">
                <a:latin typeface="Arial" pitchFamily="34" charset="0"/>
              </a:rPr>
              <a:t>(</a:t>
            </a:r>
            <a:r>
              <a:rPr lang="en-US" altLang="zh-CN" sz="2000" b="0" dirty="0" err="1">
                <a:latin typeface="Arial" pitchFamily="34" charset="0"/>
              </a:rPr>
              <a:t>const</a:t>
            </a:r>
            <a:r>
              <a:rPr lang="en-US" altLang="zh-CN" sz="2000" b="0" dirty="0">
                <a:latin typeface="Arial" pitchFamily="34" charset="0"/>
              </a:rPr>
              <a:t> char *file, </a:t>
            </a:r>
            <a:r>
              <a:rPr lang="en-US" altLang="zh-CN" sz="2000" b="0" dirty="0" err="1">
                <a:latin typeface="Arial" pitchFamily="34" charset="0"/>
              </a:rPr>
              <a:t>const</a:t>
            </a:r>
            <a:r>
              <a:rPr lang="en-US" altLang="zh-CN" sz="2000" b="0" dirty="0">
                <a:latin typeface="Arial" pitchFamily="34" charset="0"/>
              </a:rPr>
              <a:t> char *</a:t>
            </a:r>
            <a:r>
              <a:rPr lang="en-US" altLang="zh-CN" sz="2000" b="0" dirty="0" err="1">
                <a:latin typeface="Arial" pitchFamily="34" charset="0"/>
              </a:rPr>
              <a:t>arg</a:t>
            </a:r>
            <a:r>
              <a:rPr lang="en-US" altLang="zh-CN" sz="2000" b="0" dirty="0">
                <a:latin typeface="Arial" pitchFamily="34" charset="0"/>
              </a:rPr>
              <a:t>, ...);</a:t>
            </a:r>
          </a:p>
          <a:p>
            <a:pPr lvl="1" eaLnBrk="1" hangingPunct="1">
              <a:buFont typeface="Monotype Sorts" pitchFamily="2" charset="2"/>
              <a:buNone/>
            </a:pPr>
            <a:r>
              <a:rPr lang="en-US" altLang="zh-CN" sz="2000" b="0" dirty="0" err="1">
                <a:latin typeface="Arial" pitchFamily="34" charset="0"/>
              </a:rPr>
              <a:t>int</a:t>
            </a:r>
            <a:r>
              <a:rPr lang="en-US" altLang="zh-CN" sz="2000" b="0" dirty="0">
                <a:latin typeface="Arial" pitchFamily="34" charset="0"/>
              </a:rPr>
              <a:t> </a:t>
            </a:r>
            <a:r>
              <a:rPr lang="en-US" altLang="zh-CN" sz="2000" b="0" dirty="0" err="1">
                <a:solidFill>
                  <a:srgbClr val="FF3300"/>
                </a:solidFill>
                <a:latin typeface="Arial" pitchFamily="34" charset="0"/>
              </a:rPr>
              <a:t>execle</a:t>
            </a:r>
            <a:r>
              <a:rPr lang="en-US" altLang="zh-CN" sz="2000" b="0" dirty="0">
                <a:latin typeface="Arial" pitchFamily="34" charset="0"/>
              </a:rPr>
              <a:t>(</a:t>
            </a:r>
            <a:r>
              <a:rPr lang="en-US" altLang="zh-CN" sz="2000" b="0" dirty="0" err="1">
                <a:latin typeface="Arial" pitchFamily="34" charset="0"/>
              </a:rPr>
              <a:t>const</a:t>
            </a:r>
            <a:r>
              <a:rPr lang="en-US" altLang="zh-CN" sz="2000" b="0" dirty="0">
                <a:latin typeface="Arial" pitchFamily="34" charset="0"/>
              </a:rPr>
              <a:t>  char*path,	</a:t>
            </a:r>
            <a:r>
              <a:rPr lang="en-US" altLang="zh-CN" sz="2000" b="0" dirty="0" err="1">
                <a:latin typeface="Arial" pitchFamily="34" charset="0"/>
              </a:rPr>
              <a:t>const</a:t>
            </a:r>
            <a:r>
              <a:rPr lang="en-US" altLang="zh-CN" sz="2000" b="0" dirty="0">
                <a:latin typeface="Arial" pitchFamily="34" charset="0"/>
              </a:rPr>
              <a:t>  char  *</a:t>
            </a:r>
            <a:r>
              <a:rPr lang="en-US" altLang="zh-CN" sz="2000" b="0" dirty="0" err="1">
                <a:latin typeface="Arial" pitchFamily="34" charset="0"/>
              </a:rPr>
              <a:t>arg</a:t>
            </a:r>
            <a:r>
              <a:rPr lang="en-US" altLang="zh-CN" sz="2000" b="0" dirty="0">
                <a:latin typeface="Arial" pitchFamily="34" charset="0"/>
              </a:rPr>
              <a:t>  , ..., char * </a:t>
            </a:r>
            <a:r>
              <a:rPr lang="en-US" altLang="zh-CN" sz="2000" b="0" dirty="0" err="1">
                <a:latin typeface="Arial" pitchFamily="34" charset="0"/>
              </a:rPr>
              <a:t>const</a:t>
            </a:r>
            <a:r>
              <a:rPr lang="en-US" altLang="zh-CN" sz="2000" b="0" dirty="0">
                <a:latin typeface="Arial" pitchFamily="34" charset="0"/>
              </a:rPr>
              <a:t> </a:t>
            </a:r>
            <a:r>
              <a:rPr lang="en-US" altLang="zh-CN" sz="2000" b="0" dirty="0" err="1">
                <a:latin typeface="Arial" pitchFamily="34" charset="0"/>
              </a:rPr>
              <a:t>envp</a:t>
            </a:r>
            <a:r>
              <a:rPr lang="en-US" altLang="zh-CN" sz="2000" b="0" dirty="0">
                <a:latin typeface="Arial" pitchFamily="34" charset="0"/>
              </a:rPr>
              <a:t>[]);</a:t>
            </a:r>
          </a:p>
          <a:p>
            <a:pPr lvl="1" eaLnBrk="1" hangingPunct="1">
              <a:buFont typeface="Monotype Sorts" pitchFamily="2" charset="2"/>
              <a:buNone/>
            </a:pPr>
            <a:r>
              <a:rPr lang="en-US" altLang="zh-CN" sz="2000" b="0" dirty="0" err="1">
                <a:latin typeface="Arial" pitchFamily="34" charset="0"/>
              </a:rPr>
              <a:t>int</a:t>
            </a:r>
            <a:r>
              <a:rPr lang="en-US" altLang="zh-CN" sz="2000" b="0" dirty="0">
                <a:latin typeface="Arial" pitchFamily="34" charset="0"/>
              </a:rPr>
              <a:t> </a:t>
            </a:r>
            <a:r>
              <a:rPr lang="en-US" altLang="zh-CN" sz="2000" b="0" dirty="0" err="1">
                <a:solidFill>
                  <a:srgbClr val="FF3300"/>
                </a:solidFill>
                <a:latin typeface="Arial" pitchFamily="34" charset="0"/>
              </a:rPr>
              <a:t>execv</a:t>
            </a:r>
            <a:r>
              <a:rPr lang="en-US" altLang="zh-CN" sz="2000" b="0" dirty="0">
                <a:latin typeface="Arial" pitchFamily="34" charset="0"/>
              </a:rPr>
              <a:t>(</a:t>
            </a:r>
            <a:r>
              <a:rPr lang="en-US" altLang="zh-CN" sz="2000" b="0" dirty="0" err="1">
                <a:latin typeface="Arial" pitchFamily="34" charset="0"/>
              </a:rPr>
              <a:t>const</a:t>
            </a:r>
            <a:r>
              <a:rPr lang="en-US" altLang="zh-CN" sz="2000" b="0" dirty="0">
                <a:latin typeface="Arial" pitchFamily="34" charset="0"/>
              </a:rPr>
              <a:t> char *path, char *</a:t>
            </a:r>
            <a:r>
              <a:rPr lang="en-US" altLang="zh-CN" sz="2000" b="0" dirty="0" err="1">
                <a:latin typeface="Arial" pitchFamily="34" charset="0"/>
              </a:rPr>
              <a:t>const</a:t>
            </a:r>
            <a:r>
              <a:rPr lang="en-US" altLang="zh-CN" sz="2000" b="0" dirty="0">
                <a:latin typeface="Arial" pitchFamily="34" charset="0"/>
              </a:rPr>
              <a:t> </a:t>
            </a:r>
            <a:r>
              <a:rPr lang="en-US" altLang="zh-CN" sz="2000" b="0" dirty="0" err="1">
                <a:latin typeface="Arial" pitchFamily="34" charset="0"/>
              </a:rPr>
              <a:t>argv</a:t>
            </a:r>
            <a:r>
              <a:rPr lang="en-US" altLang="zh-CN" sz="2000" b="0" dirty="0">
                <a:latin typeface="Arial" pitchFamily="34" charset="0"/>
              </a:rPr>
              <a:t>[]);</a:t>
            </a:r>
          </a:p>
          <a:p>
            <a:pPr lvl="1" eaLnBrk="1" hangingPunct="1">
              <a:buFont typeface="Monotype Sorts" pitchFamily="2" charset="2"/>
              <a:buNone/>
            </a:pPr>
            <a:r>
              <a:rPr lang="en-US" altLang="zh-CN" sz="2000" b="0" dirty="0" err="1">
                <a:latin typeface="Arial" pitchFamily="34" charset="0"/>
              </a:rPr>
              <a:t>int</a:t>
            </a:r>
            <a:r>
              <a:rPr lang="en-US" altLang="zh-CN" sz="2000" b="0" dirty="0">
                <a:latin typeface="Arial" pitchFamily="34" charset="0"/>
              </a:rPr>
              <a:t> </a:t>
            </a:r>
            <a:r>
              <a:rPr lang="en-US" altLang="zh-CN" sz="2000" b="0" dirty="0" err="1">
                <a:solidFill>
                  <a:srgbClr val="FF3300"/>
                </a:solidFill>
                <a:latin typeface="Arial" pitchFamily="34" charset="0"/>
              </a:rPr>
              <a:t>execvp</a:t>
            </a:r>
            <a:r>
              <a:rPr lang="en-US" altLang="zh-CN" sz="2000" b="0" dirty="0">
                <a:latin typeface="Arial" pitchFamily="34" charset="0"/>
              </a:rPr>
              <a:t>(</a:t>
            </a:r>
            <a:r>
              <a:rPr lang="en-US" altLang="zh-CN" sz="2000" b="0" dirty="0" err="1">
                <a:latin typeface="Arial" pitchFamily="34" charset="0"/>
              </a:rPr>
              <a:t>const</a:t>
            </a:r>
            <a:r>
              <a:rPr lang="en-US" altLang="zh-CN" sz="2000" b="0" dirty="0">
                <a:latin typeface="Arial" pitchFamily="34" charset="0"/>
              </a:rPr>
              <a:t> char *file, char *</a:t>
            </a:r>
            <a:r>
              <a:rPr lang="en-US" altLang="zh-CN" sz="2000" b="0" dirty="0" err="1">
                <a:latin typeface="Arial" pitchFamily="34" charset="0"/>
              </a:rPr>
              <a:t>const</a:t>
            </a:r>
            <a:r>
              <a:rPr lang="en-US" altLang="zh-CN" sz="2000" b="0" dirty="0">
                <a:latin typeface="Arial" pitchFamily="34" charset="0"/>
              </a:rPr>
              <a:t> </a:t>
            </a:r>
            <a:r>
              <a:rPr lang="en-US" altLang="zh-CN" sz="2000" b="0" dirty="0" err="1">
                <a:latin typeface="Arial" pitchFamily="34" charset="0"/>
              </a:rPr>
              <a:t>argv</a:t>
            </a:r>
            <a:r>
              <a:rPr lang="en-US" altLang="zh-CN" sz="2000" b="0" dirty="0">
                <a:latin typeface="Arial" pitchFamily="34" charset="0"/>
              </a:rPr>
              <a:t>[]);</a:t>
            </a:r>
          </a:p>
          <a:p>
            <a:pPr lvl="1" eaLnBrk="1" hangingPunct="1">
              <a:buFont typeface="Monotype Sorts" pitchFamily="2" charset="2"/>
              <a:buNone/>
            </a:pPr>
            <a:r>
              <a:rPr lang="en-US" altLang="zh-CN" sz="2000" b="0" dirty="0" err="1">
                <a:latin typeface="Arial" pitchFamily="34" charset="0"/>
              </a:rPr>
              <a:t>int</a:t>
            </a:r>
            <a:r>
              <a:rPr lang="en-US" altLang="zh-CN" sz="2000" b="0" dirty="0">
                <a:latin typeface="Arial" pitchFamily="34" charset="0"/>
              </a:rPr>
              <a:t>  </a:t>
            </a:r>
            <a:r>
              <a:rPr lang="en-US" altLang="zh-CN" sz="2000" b="0" dirty="0" err="1">
                <a:solidFill>
                  <a:srgbClr val="FF3300"/>
                </a:solidFill>
                <a:latin typeface="Arial" pitchFamily="34" charset="0"/>
              </a:rPr>
              <a:t>execve</a:t>
            </a:r>
            <a:r>
              <a:rPr lang="en-US" altLang="zh-CN" sz="2000" b="0" dirty="0">
                <a:latin typeface="Arial" pitchFamily="34" charset="0"/>
              </a:rPr>
              <a:t>(</a:t>
            </a:r>
            <a:r>
              <a:rPr lang="en-US" altLang="zh-CN" sz="2000" b="0" dirty="0" err="1">
                <a:latin typeface="Arial" pitchFamily="34" charset="0"/>
              </a:rPr>
              <a:t>const</a:t>
            </a:r>
            <a:r>
              <a:rPr lang="en-US" altLang="zh-CN" sz="2000" b="0" dirty="0">
                <a:latin typeface="Arial" pitchFamily="34" charset="0"/>
              </a:rPr>
              <a:t>  char	*filename,  char  *</a:t>
            </a:r>
            <a:r>
              <a:rPr lang="en-US" altLang="zh-CN" sz="2000" b="0" dirty="0" err="1">
                <a:latin typeface="Arial" pitchFamily="34" charset="0"/>
              </a:rPr>
              <a:t>const</a:t>
            </a:r>
            <a:r>
              <a:rPr lang="en-US" altLang="zh-CN" sz="2000" b="0" dirty="0">
                <a:latin typeface="Arial" pitchFamily="34" charset="0"/>
              </a:rPr>
              <a:t>  </a:t>
            </a:r>
            <a:r>
              <a:rPr lang="en-US" altLang="zh-CN" sz="2000" b="0" dirty="0" err="1">
                <a:latin typeface="Arial" pitchFamily="34" charset="0"/>
              </a:rPr>
              <a:t>argv</a:t>
            </a:r>
            <a:r>
              <a:rPr lang="en-US" altLang="zh-CN" sz="2000" b="0" dirty="0">
                <a:latin typeface="Arial" pitchFamily="34" charset="0"/>
              </a:rPr>
              <a:t> [], char *</a:t>
            </a:r>
            <a:r>
              <a:rPr lang="en-US" altLang="zh-CN" sz="2000" b="0" dirty="0" err="1">
                <a:latin typeface="Arial" pitchFamily="34" charset="0"/>
              </a:rPr>
              <a:t>const</a:t>
            </a:r>
            <a:r>
              <a:rPr lang="en-US" altLang="zh-CN" sz="2000" b="0" dirty="0">
                <a:latin typeface="Arial" pitchFamily="34" charset="0"/>
              </a:rPr>
              <a:t> </a:t>
            </a:r>
            <a:r>
              <a:rPr lang="en-US" altLang="zh-CN" sz="2000" b="0" dirty="0" err="1">
                <a:latin typeface="Arial" pitchFamily="34" charset="0"/>
              </a:rPr>
              <a:t>envp</a:t>
            </a:r>
            <a:r>
              <a:rPr lang="en-US" altLang="zh-CN" sz="2000" b="0" dirty="0" smtClean="0">
                <a:latin typeface="Arial" pitchFamily="34" charset="0"/>
              </a:rPr>
              <a:t>[]);</a:t>
            </a:r>
          </a:p>
          <a:p>
            <a:pPr lvl="1" eaLnBrk="1" hangingPunct="1"/>
            <a:endParaRPr lang="en-US" altLang="zh-CN" sz="2000" b="0" dirty="0" smtClean="0">
              <a:latin typeface="Arial" pitchFamily="34" charset="0"/>
            </a:endParaRPr>
          </a:p>
          <a:p>
            <a:pPr lvl="1" eaLnBrk="1" hangingPunct="1"/>
            <a:r>
              <a:rPr lang="zh-CN" altLang="en-US" sz="2000" b="0" dirty="0" smtClean="0">
                <a:latin typeface="Arial" pitchFamily="34" charset="0"/>
              </a:rPr>
              <a:t>前面</a:t>
            </a:r>
            <a:r>
              <a:rPr lang="zh-CN" altLang="en-US" sz="2000" b="0" dirty="0">
                <a:latin typeface="Arial" pitchFamily="34" charset="0"/>
              </a:rPr>
              <a:t>几个函数都是通过调用</a:t>
            </a:r>
            <a:r>
              <a:rPr lang="en-US" altLang="zh-CN" sz="2000" b="0" dirty="0" err="1">
                <a:latin typeface="Arial" pitchFamily="34" charset="0"/>
              </a:rPr>
              <a:t>execve</a:t>
            </a:r>
            <a:r>
              <a:rPr lang="zh-CN" altLang="en-US" sz="2000" b="0" dirty="0">
                <a:latin typeface="Arial" pitchFamily="34" charset="0"/>
              </a:rPr>
              <a:t>来实现的。请看教材中</a:t>
            </a:r>
            <a:r>
              <a:rPr lang="en-US" altLang="zh-CN" sz="2000" b="0" dirty="0" err="1">
                <a:latin typeface="Arial" pitchFamily="34" charset="0"/>
              </a:rPr>
              <a:t>execve</a:t>
            </a:r>
            <a:r>
              <a:rPr lang="zh-CN" altLang="en-US" sz="2000" b="0" dirty="0">
                <a:latin typeface="Arial" pitchFamily="34" charset="0"/>
              </a:rPr>
              <a:t>实现的分析。 </a:t>
            </a:r>
          </a:p>
        </p:txBody>
      </p:sp>
    </p:spTree>
  </p:cSld>
  <p:clrMapOvr>
    <a:masterClrMapping/>
  </p:clrMapOvr>
  <p:transition>
    <p:split orient="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pPr eaLnBrk="1" hangingPunct="1">
              <a:defRPr/>
            </a:pPr>
            <a:r>
              <a:rPr lang="en-US" altLang="zh-CN" smtClean="0">
                <a:latin typeface="+mn-lt"/>
                <a:ea typeface="楷体" pitchFamily="49" charset="-122"/>
              </a:rPr>
              <a:t>Linux</a:t>
            </a:r>
            <a:r>
              <a:rPr lang="zh-CN" altLang="en-US" smtClean="0">
                <a:latin typeface="+mn-lt"/>
                <a:ea typeface="楷体" pitchFamily="49" charset="-122"/>
              </a:rPr>
              <a:t>进程的执行</a:t>
            </a:r>
            <a:r>
              <a:rPr lang="en-US" altLang="zh-CN" sz="2400">
                <a:latin typeface="+mn-lt"/>
                <a:ea typeface="楷体" pitchFamily="49" charset="-122"/>
              </a:rPr>
              <a:t>(</a:t>
            </a:r>
            <a:r>
              <a:rPr lang="zh-CN" altLang="en-US" sz="2400">
                <a:latin typeface="+mn-lt"/>
                <a:ea typeface="楷体" pitchFamily="49" charset="-122"/>
              </a:rPr>
              <a:t>续</a:t>
            </a:r>
            <a:r>
              <a:rPr lang="en-US" altLang="zh-CN" sz="2400">
                <a:latin typeface="+mn-lt"/>
                <a:ea typeface="楷体" pitchFamily="49" charset="-122"/>
              </a:rPr>
              <a:t>)</a:t>
            </a:r>
          </a:p>
        </p:txBody>
      </p:sp>
      <p:sp>
        <p:nvSpPr>
          <p:cNvPr id="48131" name="Rectangle 3"/>
          <p:cNvSpPr>
            <a:spLocks noGrp="1" noChangeArrowheads="1"/>
          </p:cNvSpPr>
          <p:nvPr>
            <p:ph idx="1"/>
          </p:nvPr>
        </p:nvSpPr>
        <p:spPr/>
        <p:txBody>
          <a:bodyPr/>
          <a:lstStyle/>
          <a:p>
            <a:pPr eaLnBrk="1" hangingPunct="1">
              <a:lnSpc>
                <a:spcPct val="90000"/>
              </a:lnSpc>
            </a:pPr>
            <a:r>
              <a:rPr lang="en-US" altLang="zh-CN" sz="2400" dirty="0">
                <a:solidFill>
                  <a:srgbClr val="FF3300"/>
                </a:solidFill>
                <a:latin typeface="Arial" pitchFamily="34" charset="0"/>
              </a:rPr>
              <a:t>exec()</a:t>
            </a:r>
            <a:r>
              <a:rPr lang="zh-CN" altLang="en-US" sz="2400" dirty="0">
                <a:solidFill>
                  <a:srgbClr val="FF3300"/>
                </a:solidFill>
                <a:latin typeface="Arial" pitchFamily="34" charset="0"/>
              </a:rPr>
              <a:t>函数返值：</a:t>
            </a:r>
          </a:p>
          <a:p>
            <a:pPr lvl="2" eaLnBrk="1" hangingPunct="1">
              <a:lnSpc>
                <a:spcPct val="90000"/>
              </a:lnSpc>
            </a:pPr>
            <a:r>
              <a:rPr lang="zh-CN" altLang="en-US" b="0" dirty="0" smtClean="0">
                <a:solidFill>
                  <a:srgbClr val="FF3300"/>
                </a:solidFill>
                <a:latin typeface="Arial" pitchFamily="34" charset="0"/>
              </a:rPr>
              <a:t>该系统调用将引起另一个程序的执行，成功调用后并不需要返回</a:t>
            </a:r>
            <a:r>
              <a:rPr lang="zh-CN" altLang="en-US" b="0" dirty="0" smtClean="0">
                <a:latin typeface="Arial" pitchFamily="34" charset="0"/>
              </a:rPr>
              <a:t>。</a:t>
            </a:r>
          </a:p>
          <a:p>
            <a:pPr lvl="2" eaLnBrk="1" hangingPunct="1">
              <a:lnSpc>
                <a:spcPct val="90000"/>
              </a:lnSpc>
            </a:pPr>
            <a:r>
              <a:rPr lang="zh-CN" altLang="en-US" b="0" dirty="0" smtClean="0">
                <a:latin typeface="Arial" pitchFamily="34" charset="0"/>
              </a:rPr>
              <a:t>调用失败时，返值为</a:t>
            </a:r>
            <a:r>
              <a:rPr lang="en-US" altLang="zh-CN" b="0" dirty="0" smtClean="0">
                <a:latin typeface="Arial" pitchFamily="34" charset="0"/>
              </a:rPr>
              <a:t>-1</a:t>
            </a:r>
            <a:r>
              <a:rPr lang="zh-CN" altLang="en-US" b="0" dirty="0" smtClean="0">
                <a:latin typeface="Arial" pitchFamily="34" charset="0"/>
              </a:rPr>
              <a:t>。</a:t>
            </a:r>
          </a:p>
          <a:p>
            <a:pPr eaLnBrk="1" hangingPunct="1">
              <a:lnSpc>
                <a:spcPct val="90000"/>
              </a:lnSpc>
            </a:pPr>
            <a:r>
              <a:rPr lang="zh-CN" altLang="en-US" sz="2400" b="0" dirty="0">
                <a:latin typeface="Arial" pitchFamily="34" charset="0"/>
              </a:rPr>
              <a:t>例：</a:t>
            </a:r>
          </a:p>
          <a:p>
            <a:pPr lvl="2" eaLnBrk="1" hangingPunct="1">
              <a:lnSpc>
                <a:spcPct val="90000"/>
              </a:lnSpc>
              <a:buFont typeface="Webdings" pitchFamily="18" charset="2"/>
              <a:buNone/>
            </a:pPr>
            <a:r>
              <a:rPr lang="en-US" altLang="zh-CN" sz="1800" b="0" dirty="0">
                <a:latin typeface="Arial" pitchFamily="34" charset="0"/>
              </a:rPr>
              <a:t>#include &lt;</a:t>
            </a:r>
            <a:r>
              <a:rPr lang="en-US" altLang="zh-CN" sz="1800" b="0" dirty="0" err="1">
                <a:latin typeface="Arial" pitchFamily="34" charset="0"/>
              </a:rPr>
              <a:t>stdio.h</a:t>
            </a:r>
            <a:r>
              <a:rPr lang="en-US" altLang="zh-CN" sz="1800" b="0" dirty="0">
                <a:latin typeface="Arial" pitchFamily="34" charset="0"/>
              </a:rPr>
              <a:t>&gt;</a:t>
            </a:r>
          </a:p>
          <a:p>
            <a:pPr lvl="2" eaLnBrk="1" hangingPunct="1">
              <a:lnSpc>
                <a:spcPct val="90000"/>
              </a:lnSpc>
              <a:buFont typeface="Webdings" pitchFamily="18" charset="2"/>
              <a:buNone/>
            </a:pPr>
            <a:r>
              <a:rPr lang="en-US" altLang="zh-CN" sz="1800" b="0" dirty="0">
                <a:latin typeface="Arial" pitchFamily="34" charset="0"/>
              </a:rPr>
              <a:t>main( )</a:t>
            </a:r>
          </a:p>
          <a:p>
            <a:pPr lvl="2" eaLnBrk="1" hangingPunct="1">
              <a:lnSpc>
                <a:spcPct val="90000"/>
              </a:lnSpc>
              <a:buFont typeface="Webdings" pitchFamily="18" charset="2"/>
              <a:buNone/>
            </a:pPr>
            <a:r>
              <a:rPr lang="en-US" altLang="zh-CN" sz="1800" b="0" dirty="0">
                <a:latin typeface="Arial" pitchFamily="34" charset="0"/>
              </a:rPr>
              <a:t>{</a:t>
            </a:r>
          </a:p>
          <a:p>
            <a:pPr lvl="2" eaLnBrk="1" hangingPunct="1">
              <a:lnSpc>
                <a:spcPct val="90000"/>
              </a:lnSpc>
              <a:buFont typeface="Webdings" pitchFamily="18" charset="2"/>
              <a:buNone/>
            </a:pPr>
            <a:r>
              <a:rPr lang="en-US" altLang="zh-CN" sz="1800" b="0" dirty="0" err="1">
                <a:latin typeface="Arial" pitchFamily="34" charset="0"/>
              </a:rPr>
              <a:t>execl</a:t>
            </a:r>
            <a:r>
              <a:rPr lang="en-US" altLang="zh-CN" sz="1800" b="0" dirty="0">
                <a:latin typeface="Arial" pitchFamily="34" charset="0"/>
              </a:rPr>
              <a:t>(“/bin/ls”,”ls”,”-l”,0);</a:t>
            </a:r>
          </a:p>
          <a:p>
            <a:pPr lvl="2" eaLnBrk="1" hangingPunct="1">
              <a:lnSpc>
                <a:spcPct val="90000"/>
              </a:lnSpc>
              <a:buFont typeface="Webdings" pitchFamily="18" charset="2"/>
              <a:buNone/>
            </a:pPr>
            <a:r>
              <a:rPr lang="en-US" altLang="zh-CN" sz="1800" b="0" dirty="0" err="1">
                <a:latin typeface="Arial" pitchFamily="34" charset="0"/>
              </a:rPr>
              <a:t>printf</a:t>
            </a:r>
            <a:r>
              <a:rPr lang="en-US" altLang="zh-CN" sz="1800" b="0" dirty="0">
                <a:latin typeface="Arial" pitchFamily="34" charset="0"/>
              </a:rPr>
              <a:t>(“Can only get here on error/n”);</a:t>
            </a:r>
          </a:p>
          <a:p>
            <a:pPr lvl="2" eaLnBrk="1" hangingPunct="1">
              <a:lnSpc>
                <a:spcPct val="90000"/>
              </a:lnSpc>
              <a:buFont typeface="Webdings" pitchFamily="18" charset="2"/>
              <a:buNone/>
            </a:pPr>
            <a:r>
              <a:rPr lang="en-US" altLang="zh-CN" sz="1800" b="0" dirty="0">
                <a:latin typeface="Arial" pitchFamily="34" charset="0"/>
              </a:rPr>
              <a:t>}</a:t>
            </a:r>
          </a:p>
          <a:p>
            <a:pPr eaLnBrk="1" hangingPunct="1">
              <a:lnSpc>
                <a:spcPct val="90000"/>
              </a:lnSpc>
            </a:pPr>
            <a:r>
              <a:rPr lang="zh-CN" altLang="en-US" sz="2400" b="0" dirty="0">
                <a:latin typeface="Arial" pitchFamily="34" charset="0"/>
              </a:rPr>
              <a:t>在</a:t>
            </a:r>
            <a:r>
              <a:rPr lang="en-US" altLang="zh-CN" sz="2400" b="0" dirty="0">
                <a:latin typeface="Arial" pitchFamily="34" charset="0"/>
              </a:rPr>
              <a:t>Linux</a:t>
            </a:r>
            <a:r>
              <a:rPr lang="zh-CN" altLang="en-US" sz="2400" b="0" dirty="0">
                <a:latin typeface="Arial" pitchFamily="34" charset="0"/>
              </a:rPr>
              <a:t>多进程程序设计中，一个进程使用</a:t>
            </a:r>
            <a:r>
              <a:rPr lang="en-US" altLang="zh-CN" sz="2400" b="0" dirty="0">
                <a:latin typeface="Arial" pitchFamily="34" charset="0"/>
              </a:rPr>
              <a:t>fork()</a:t>
            </a:r>
            <a:r>
              <a:rPr lang="zh-CN" altLang="en-US" sz="2400" b="0" dirty="0">
                <a:latin typeface="Arial" pitchFamily="34" charset="0"/>
              </a:rPr>
              <a:t>建立子进程后，让子进程执行另一个程序的方法也是通过使用</a:t>
            </a:r>
            <a:r>
              <a:rPr lang="en-US" altLang="zh-CN" sz="2400" b="0" dirty="0">
                <a:latin typeface="Arial" pitchFamily="34" charset="0"/>
              </a:rPr>
              <a:t>exec()</a:t>
            </a:r>
            <a:r>
              <a:rPr lang="zh-CN" altLang="en-US" sz="2400" b="0" dirty="0">
                <a:latin typeface="Arial" pitchFamily="34" charset="0"/>
              </a:rPr>
              <a:t>系统调用。</a:t>
            </a:r>
          </a:p>
        </p:txBody>
      </p:sp>
    </p:spTree>
  </p:cSld>
  <p:clrMapOvr>
    <a:masterClrMapping/>
  </p:clrMapOvr>
  <p:transition>
    <p:split orient="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pPr eaLnBrk="1" hangingPunct="1">
              <a:defRPr/>
            </a:pPr>
            <a:r>
              <a:rPr lang="en-US" altLang="zh-CN" smtClean="0">
                <a:latin typeface="+mn-lt"/>
                <a:ea typeface="楷体" pitchFamily="49" charset="-122"/>
              </a:rPr>
              <a:t>Linux</a:t>
            </a:r>
            <a:r>
              <a:rPr lang="zh-CN" altLang="en-US" smtClean="0">
                <a:latin typeface="+mn-lt"/>
                <a:ea typeface="楷体" pitchFamily="49" charset="-122"/>
              </a:rPr>
              <a:t>进程的等待和唤醒</a:t>
            </a:r>
          </a:p>
        </p:txBody>
      </p:sp>
      <p:sp>
        <p:nvSpPr>
          <p:cNvPr id="49155" name="Rectangle 3"/>
          <p:cNvSpPr>
            <a:spLocks noGrp="1" noChangeArrowheads="1"/>
          </p:cNvSpPr>
          <p:nvPr>
            <p:ph idx="1"/>
          </p:nvPr>
        </p:nvSpPr>
        <p:spPr/>
        <p:txBody>
          <a:bodyPr/>
          <a:lstStyle/>
          <a:p>
            <a:pPr eaLnBrk="1" hangingPunct="1"/>
            <a:r>
              <a:rPr lang="en-US" altLang="zh-CN" sz="2400" b="0" dirty="0">
                <a:latin typeface="Arial" pitchFamily="34" charset="0"/>
              </a:rPr>
              <a:t>Linux</a:t>
            </a:r>
            <a:r>
              <a:rPr lang="zh-CN" altLang="en-US" sz="2400" b="0" dirty="0">
                <a:latin typeface="Arial" pitchFamily="34" charset="0"/>
              </a:rPr>
              <a:t>的等待态，又称为睡眠态。等待态的进程又称睡眠进程，它们被加到等待该事件的</a:t>
            </a:r>
            <a:r>
              <a:rPr lang="zh-CN" altLang="en-US" sz="2400" dirty="0">
                <a:solidFill>
                  <a:srgbClr val="FF3300"/>
                </a:solidFill>
                <a:latin typeface="Arial" pitchFamily="34" charset="0"/>
              </a:rPr>
              <a:t>等待队列</a:t>
            </a:r>
            <a:r>
              <a:rPr lang="zh-CN" altLang="en-US" sz="2400" b="0" dirty="0">
                <a:latin typeface="Arial" pitchFamily="34" charset="0"/>
              </a:rPr>
              <a:t>中。</a:t>
            </a:r>
          </a:p>
          <a:p>
            <a:pPr eaLnBrk="1" hangingPunct="1"/>
            <a:r>
              <a:rPr lang="zh-CN" altLang="en-US" sz="2400" b="0" dirty="0">
                <a:latin typeface="Arial" pitchFamily="34" charset="0"/>
              </a:rPr>
              <a:t>当等待的事件出现后，睡眠进程被唤醒，然后加入到可运行队列中，</a:t>
            </a:r>
          </a:p>
          <a:p>
            <a:pPr eaLnBrk="1" hangingPunct="1"/>
            <a:r>
              <a:rPr lang="en-US" altLang="zh-CN" sz="2400" b="0" dirty="0">
                <a:latin typeface="Arial" pitchFamily="34" charset="0"/>
              </a:rPr>
              <a:t>Linux</a:t>
            </a:r>
            <a:r>
              <a:rPr lang="zh-CN" altLang="en-US" sz="2400" b="0" dirty="0">
                <a:latin typeface="Arial" pitchFamily="34" charset="0"/>
              </a:rPr>
              <a:t>内核中设置了用于进程睡眠、进程唤醒和对等待队列进行管理的控制机制，它们主要是若干内核函数和数据结构。</a:t>
            </a:r>
          </a:p>
        </p:txBody>
      </p:sp>
    </p:spTree>
  </p:cSld>
  <p:clrMapOvr>
    <a:masterClrMapping/>
  </p:clrMapOvr>
  <p:transition>
    <p:split orient="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pPr eaLnBrk="1" hangingPunct="1">
              <a:defRPr/>
            </a:pPr>
            <a:r>
              <a:rPr lang="zh-CN" altLang="en-US" sz="2800">
                <a:solidFill>
                  <a:srgbClr val="FF3300"/>
                </a:solidFill>
                <a:latin typeface="+mn-lt"/>
                <a:ea typeface="楷体" pitchFamily="49" charset="-122"/>
              </a:rPr>
              <a:t>等待队列及操作</a:t>
            </a:r>
          </a:p>
        </p:txBody>
      </p:sp>
      <p:sp>
        <p:nvSpPr>
          <p:cNvPr id="50179" name="Rectangle 3"/>
          <p:cNvSpPr>
            <a:spLocks noGrp="1" noChangeArrowheads="1"/>
          </p:cNvSpPr>
          <p:nvPr>
            <p:ph idx="1"/>
          </p:nvPr>
        </p:nvSpPr>
        <p:spPr/>
        <p:txBody>
          <a:bodyPr/>
          <a:lstStyle/>
          <a:p>
            <a:pPr eaLnBrk="1" hangingPunct="1"/>
            <a:r>
              <a:rPr lang="zh-CN" altLang="en-US" sz="2400" b="0" dirty="0">
                <a:latin typeface="Arial" pitchFamily="34" charset="0"/>
              </a:rPr>
              <a:t>为了便于对等待状态的进程进行管理和控制， </a:t>
            </a:r>
            <a:r>
              <a:rPr lang="en-US" altLang="zh-CN" sz="2400" b="0" dirty="0">
                <a:latin typeface="Arial" pitchFamily="34" charset="0"/>
              </a:rPr>
              <a:t>Linux</a:t>
            </a:r>
            <a:r>
              <a:rPr lang="zh-CN" altLang="en-US" sz="2400" b="0" dirty="0">
                <a:latin typeface="Arial" pitchFamily="34" charset="0"/>
              </a:rPr>
              <a:t>设置了</a:t>
            </a:r>
            <a:r>
              <a:rPr lang="zh-CN" altLang="en-US" sz="2400" b="0" dirty="0">
                <a:solidFill>
                  <a:srgbClr val="FF3300"/>
                </a:solidFill>
                <a:latin typeface="Arial" pitchFamily="34" charset="0"/>
              </a:rPr>
              <a:t>等待队列</a:t>
            </a:r>
            <a:r>
              <a:rPr lang="zh-CN" altLang="en-US" sz="2400" b="0" dirty="0">
                <a:latin typeface="Arial" pitchFamily="34" charset="0"/>
              </a:rPr>
              <a:t>和面向等待队列的</a:t>
            </a:r>
            <a:r>
              <a:rPr lang="zh-CN" altLang="en-US" sz="2400" b="0" dirty="0">
                <a:solidFill>
                  <a:srgbClr val="FF3300"/>
                </a:solidFill>
                <a:latin typeface="Arial" pitchFamily="34" charset="0"/>
              </a:rPr>
              <a:t>操作函数</a:t>
            </a:r>
            <a:r>
              <a:rPr lang="zh-CN" altLang="en-US" sz="2400" b="0" dirty="0">
                <a:latin typeface="Arial" pitchFamily="34" charset="0"/>
              </a:rPr>
              <a:t>。</a:t>
            </a:r>
          </a:p>
          <a:p>
            <a:pPr eaLnBrk="1" hangingPunct="1"/>
            <a:r>
              <a:rPr lang="zh-CN" altLang="en-US" sz="2400" b="0" dirty="0">
                <a:latin typeface="Arial" pitchFamily="34" charset="0"/>
              </a:rPr>
              <a:t>当运行状态进程因等待某个事件成为等待状态后，由内核函数把它插入到等待队列中。</a:t>
            </a:r>
          </a:p>
          <a:p>
            <a:pPr eaLnBrk="1" hangingPunct="1"/>
            <a:r>
              <a:rPr lang="zh-CN" altLang="en-US" sz="2400" b="0" dirty="0">
                <a:latin typeface="Arial" pitchFamily="34" charset="0"/>
              </a:rPr>
              <a:t>当进程等待的事件发生后，内核函数再把它从等待队列中删除。</a:t>
            </a:r>
          </a:p>
          <a:p>
            <a:pPr eaLnBrk="1" hangingPunct="1"/>
            <a:r>
              <a:rPr lang="en-US" altLang="zh-CN" sz="2400" b="0" dirty="0">
                <a:latin typeface="Arial" pitchFamily="34" charset="0"/>
              </a:rPr>
              <a:t>Linux</a:t>
            </a:r>
            <a:r>
              <a:rPr lang="zh-CN" altLang="en-US" sz="2400" b="0" dirty="0">
                <a:latin typeface="Arial" pitchFamily="34" charset="0"/>
              </a:rPr>
              <a:t>中对应于每种等待事件都有一个等待队列。</a:t>
            </a:r>
            <a:r>
              <a:rPr lang="zh-CN" altLang="en-US" sz="2400" b="0" dirty="0">
                <a:solidFill>
                  <a:srgbClr val="FF3300"/>
                </a:solidFill>
                <a:latin typeface="Arial" pitchFamily="34" charset="0"/>
              </a:rPr>
              <a:t>等待状态进程根据等待事件的不同排在不同的等待队列中</a:t>
            </a:r>
            <a:r>
              <a:rPr lang="en-US" altLang="zh-CN" sz="2400" b="0" dirty="0">
                <a:latin typeface="Arial" pitchFamily="34" charset="0"/>
              </a:rPr>
              <a:t>.</a:t>
            </a:r>
          </a:p>
          <a:p>
            <a:pPr eaLnBrk="1" hangingPunct="1"/>
            <a:r>
              <a:rPr lang="zh-CN" altLang="en-US" sz="2400" b="0" dirty="0">
                <a:latin typeface="Arial" pitchFamily="34" charset="0"/>
              </a:rPr>
              <a:t>系统中同时存在着多个等待队列。各个等待队列都是使用</a:t>
            </a:r>
            <a:r>
              <a:rPr lang="en-US" altLang="zh-CN" sz="2400" b="0" dirty="0" err="1">
                <a:latin typeface="Arial" pitchFamily="34" charset="0"/>
              </a:rPr>
              <a:t>wait_queue</a:t>
            </a:r>
            <a:r>
              <a:rPr lang="zh-CN" altLang="en-US" sz="2400" b="0" dirty="0">
                <a:latin typeface="Arial" pitchFamily="34" charset="0"/>
              </a:rPr>
              <a:t>结构体链接而成的循环链表</a:t>
            </a:r>
          </a:p>
        </p:txBody>
      </p:sp>
    </p:spTree>
  </p:cSld>
  <p:clrMapOvr>
    <a:masterClrMapping/>
  </p:clrMapOvr>
  <p:transition>
    <p:split orient="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pPr eaLnBrk="1" hangingPunct="1">
              <a:defRPr/>
            </a:pPr>
            <a:r>
              <a:rPr lang="zh-CN" altLang="en-US" dirty="0" smtClean="0">
                <a:solidFill>
                  <a:srgbClr val="FF3300"/>
                </a:solidFill>
                <a:latin typeface="+mn-lt"/>
                <a:ea typeface="楷体" pitchFamily="49" charset="-122"/>
              </a:rPr>
              <a:t>进程等待的机制</a:t>
            </a:r>
          </a:p>
        </p:txBody>
      </p:sp>
      <p:sp>
        <p:nvSpPr>
          <p:cNvPr id="53251" name="Rectangle 3"/>
          <p:cNvSpPr>
            <a:spLocks noGrp="1" noChangeArrowheads="1"/>
          </p:cNvSpPr>
          <p:nvPr>
            <p:ph idx="1"/>
          </p:nvPr>
        </p:nvSpPr>
        <p:spPr/>
        <p:txBody>
          <a:bodyPr/>
          <a:lstStyle/>
          <a:p>
            <a:pPr eaLnBrk="1" hangingPunct="1"/>
            <a:r>
              <a:rPr lang="en-US" altLang="zh-CN" sz="2000" dirty="0">
                <a:latin typeface="Arial" pitchFamily="34" charset="0"/>
              </a:rPr>
              <a:t>Linux</a:t>
            </a:r>
            <a:r>
              <a:rPr lang="zh-CN" altLang="en-US" sz="2000" dirty="0">
                <a:latin typeface="Arial" pitchFamily="34" charset="0"/>
              </a:rPr>
              <a:t>提供了多种使进程进入等待态的机制，如：</a:t>
            </a:r>
            <a:r>
              <a:rPr lang="en-US" altLang="zh-CN" sz="2000" dirty="0">
                <a:latin typeface="Arial" pitchFamily="34" charset="0"/>
              </a:rPr>
              <a:t>wait</a:t>
            </a:r>
            <a:r>
              <a:rPr lang="zh-CN" altLang="en-US" sz="2000" dirty="0">
                <a:latin typeface="Arial" pitchFamily="34" charset="0"/>
              </a:rPr>
              <a:t>、</a:t>
            </a:r>
            <a:r>
              <a:rPr lang="en-US" altLang="zh-CN" sz="2000" dirty="0">
                <a:latin typeface="Arial" pitchFamily="34" charset="0"/>
              </a:rPr>
              <a:t>sleep</a:t>
            </a:r>
            <a:r>
              <a:rPr lang="zh-CN" altLang="en-US" sz="2000" dirty="0">
                <a:latin typeface="Arial" pitchFamily="34" charset="0"/>
              </a:rPr>
              <a:t>等</a:t>
            </a:r>
          </a:p>
          <a:p>
            <a:pPr eaLnBrk="1" hangingPunct="1"/>
            <a:r>
              <a:rPr lang="zh-CN" altLang="en-US" sz="2000" b="0" dirty="0">
                <a:latin typeface="Arial" pitchFamily="34" charset="0"/>
              </a:rPr>
              <a:t>内核函数</a:t>
            </a:r>
            <a:r>
              <a:rPr lang="en-US" altLang="zh-CN" sz="2000" dirty="0">
                <a:latin typeface="Arial" pitchFamily="34" charset="0"/>
              </a:rPr>
              <a:t>sys_wait4()</a:t>
            </a:r>
            <a:r>
              <a:rPr lang="zh-CN" altLang="en-US" sz="2000" b="0" dirty="0">
                <a:latin typeface="Arial" pitchFamily="34" charset="0"/>
              </a:rPr>
              <a:t>的功能就是使进程进入等待态。</a:t>
            </a:r>
          </a:p>
          <a:p>
            <a:pPr eaLnBrk="1" hangingPunct="1"/>
            <a:r>
              <a:rPr lang="zh-CN" altLang="en-US" sz="2000" b="0" dirty="0">
                <a:latin typeface="Arial" pitchFamily="34" charset="0"/>
              </a:rPr>
              <a:t>当前进程在运行过程中需要等待它的子进程终止时，调用该函数使其状态</a:t>
            </a:r>
            <a:r>
              <a:rPr lang="zh-CN" altLang="en-US" sz="2000" b="0" dirty="0">
                <a:solidFill>
                  <a:srgbClr val="FF3300"/>
                </a:solidFill>
                <a:latin typeface="Arial" pitchFamily="34" charset="0"/>
              </a:rPr>
              <a:t>从运行态转换成可中断的等待态</a:t>
            </a:r>
            <a:r>
              <a:rPr lang="en-US" altLang="zh-CN" sz="2000" b="0" dirty="0">
                <a:solidFill>
                  <a:srgbClr val="FF3300"/>
                </a:solidFill>
                <a:latin typeface="Arial" pitchFamily="34" charset="0"/>
              </a:rPr>
              <a:t>(INTERUPTIBLE)</a:t>
            </a:r>
            <a:r>
              <a:rPr lang="zh-CN" altLang="en-US" sz="2000" b="0" dirty="0">
                <a:solidFill>
                  <a:srgbClr val="FF3300"/>
                </a:solidFill>
                <a:latin typeface="Arial" pitchFamily="34" charset="0"/>
              </a:rPr>
              <a:t>，并加入到等待队列中</a:t>
            </a:r>
            <a:r>
              <a:rPr lang="zh-CN" altLang="en-US" sz="2000" b="0" dirty="0">
                <a:latin typeface="Arial" pitchFamily="34" charset="0"/>
              </a:rPr>
              <a:t>。</a:t>
            </a:r>
          </a:p>
          <a:p>
            <a:pPr eaLnBrk="1" hangingPunct="1"/>
            <a:r>
              <a:rPr lang="zh-CN" altLang="en-US" sz="2000" b="0" dirty="0">
                <a:latin typeface="Arial" pitchFamily="34" charset="0"/>
              </a:rPr>
              <a:t>当被等待的子进程运行终止后，发出信号通知处于等待态的父进程，把父进程唤醒，使父进程继续运行。</a:t>
            </a:r>
          </a:p>
          <a:p>
            <a:pPr lvl="1" eaLnBrk="1" hangingPunct="1">
              <a:buFont typeface="Monotype Sorts" pitchFamily="2" charset="2"/>
              <a:buNone/>
            </a:pPr>
            <a:r>
              <a:rPr lang="en-US" altLang="zh-CN" sz="1800" b="0" dirty="0" err="1">
                <a:latin typeface="Arial" pitchFamily="34" charset="0"/>
              </a:rPr>
              <a:t>int</a:t>
            </a:r>
            <a:r>
              <a:rPr lang="en-US" altLang="zh-CN" sz="1800" b="0" dirty="0">
                <a:latin typeface="Arial" pitchFamily="34" charset="0"/>
              </a:rPr>
              <a:t> sys_wait4(</a:t>
            </a:r>
            <a:r>
              <a:rPr lang="en-US" altLang="zh-CN" sz="1800" b="0" dirty="0" err="1">
                <a:latin typeface="Arial" pitchFamily="34" charset="0"/>
              </a:rPr>
              <a:t>pid_t</a:t>
            </a:r>
            <a:r>
              <a:rPr lang="en-US" altLang="zh-CN" sz="1800" b="0" dirty="0">
                <a:latin typeface="Arial" pitchFamily="34" charset="0"/>
              </a:rPr>
              <a:t> </a:t>
            </a:r>
            <a:r>
              <a:rPr lang="en-US" altLang="zh-CN" sz="1800" b="0" dirty="0" err="1">
                <a:latin typeface="Arial" pitchFamily="34" charset="0"/>
              </a:rPr>
              <a:t>pid,unsigned</a:t>
            </a:r>
            <a:r>
              <a:rPr lang="en-US" altLang="zh-CN" sz="1800" b="0" dirty="0">
                <a:latin typeface="Arial" pitchFamily="34" charset="0"/>
              </a:rPr>
              <a:t> </a:t>
            </a:r>
            <a:r>
              <a:rPr lang="en-US" altLang="zh-CN" sz="1800" b="0" dirty="0" err="1">
                <a:latin typeface="Arial" pitchFamily="34" charset="0"/>
              </a:rPr>
              <a:t>int</a:t>
            </a:r>
            <a:r>
              <a:rPr lang="en-US" altLang="zh-CN" sz="1800" b="0" dirty="0">
                <a:latin typeface="Arial" pitchFamily="34" charset="0"/>
              </a:rPr>
              <a:t> * </a:t>
            </a:r>
            <a:r>
              <a:rPr lang="en-US" altLang="zh-CN" sz="1800" b="0" dirty="0" err="1">
                <a:latin typeface="Arial" pitchFamily="34" charset="0"/>
              </a:rPr>
              <a:t>stat_addr</a:t>
            </a:r>
            <a:r>
              <a:rPr lang="en-US" altLang="zh-CN" sz="1800" b="0" dirty="0">
                <a:latin typeface="Arial" pitchFamily="34" charset="0"/>
              </a:rPr>
              <a:t>,</a:t>
            </a:r>
          </a:p>
          <a:p>
            <a:pPr lvl="1" eaLnBrk="1" hangingPunct="1">
              <a:buFont typeface="Monotype Sorts" pitchFamily="2" charset="2"/>
              <a:buNone/>
            </a:pPr>
            <a:r>
              <a:rPr lang="en-US" altLang="zh-CN" sz="1800" b="0" dirty="0" err="1">
                <a:latin typeface="Arial" pitchFamily="34" charset="0"/>
              </a:rPr>
              <a:t>int</a:t>
            </a:r>
            <a:r>
              <a:rPr lang="en-US" altLang="zh-CN" sz="1800" b="0" dirty="0">
                <a:latin typeface="Arial" pitchFamily="34" charset="0"/>
              </a:rPr>
              <a:t> </a:t>
            </a:r>
            <a:r>
              <a:rPr lang="en-US" altLang="zh-CN" sz="1800" b="0" dirty="0" err="1">
                <a:latin typeface="Arial" pitchFamily="34" charset="0"/>
              </a:rPr>
              <a:t>options,struct</a:t>
            </a:r>
            <a:r>
              <a:rPr lang="en-US" altLang="zh-CN" sz="1800" b="0" dirty="0">
                <a:latin typeface="Arial" pitchFamily="34" charset="0"/>
              </a:rPr>
              <a:t> </a:t>
            </a:r>
            <a:r>
              <a:rPr lang="en-US" altLang="zh-CN" sz="1800" b="0" dirty="0" err="1">
                <a:latin typeface="Arial" pitchFamily="34" charset="0"/>
              </a:rPr>
              <a:t>rusage</a:t>
            </a:r>
            <a:r>
              <a:rPr lang="en-US" altLang="zh-CN" sz="1800" b="0" dirty="0">
                <a:latin typeface="Arial" pitchFamily="34" charset="0"/>
              </a:rPr>
              <a:t> * </a:t>
            </a:r>
            <a:r>
              <a:rPr lang="en-US" altLang="zh-CN" sz="1800" b="0" dirty="0" err="1">
                <a:latin typeface="Arial" pitchFamily="34" charset="0"/>
              </a:rPr>
              <a:t>ru</a:t>
            </a:r>
            <a:r>
              <a:rPr lang="en-US" altLang="zh-CN" sz="1800" b="0" dirty="0">
                <a:latin typeface="Arial" pitchFamily="34" charset="0"/>
              </a:rPr>
              <a:t>)</a:t>
            </a:r>
          </a:p>
          <a:p>
            <a:pPr lvl="1" eaLnBrk="1" hangingPunct="1"/>
            <a:r>
              <a:rPr lang="en-US" altLang="zh-CN" b="0" dirty="0" err="1" smtClean="0">
                <a:solidFill>
                  <a:srgbClr val="FF3300"/>
                </a:solidFill>
                <a:latin typeface="Arial" pitchFamily="34" charset="0"/>
              </a:rPr>
              <a:t>pid</a:t>
            </a:r>
            <a:r>
              <a:rPr lang="zh-CN" altLang="en-US" sz="1600" b="0" dirty="0">
                <a:latin typeface="Arial" pitchFamily="34" charset="0"/>
              </a:rPr>
              <a:t>：</a:t>
            </a:r>
          </a:p>
          <a:p>
            <a:pPr lvl="2" eaLnBrk="1" hangingPunct="1"/>
            <a:r>
              <a:rPr lang="en-US" altLang="zh-CN" sz="1600" b="0" dirty="0" err="1">
                <a:latin typeface="Arial" pitchFamily="34" charset="0"/>
              </a:rPr>
              <a:t>pid</a:t>
            </a:r>
            <a:r>
              <a:rPr lang="en-US" altLang="zh-CN" sz="1600" b="0" dirty="0">
                <a:latin typeface="Arial" pitchFamily="34" charset="0"/>
              </a:rPr>
              <a:t> &gt; 0 </a:t>
            </a:r>
            <a:r>
              <a:rPr lang="zh-CN" altLang="en-US" sz="1600" b="0" dirty="0">
                <a:latin typeface="Arial" pitchFamily="34" charset="0"/>
              </a:rPr>
              <a:t>等待进程标识为</a:t>
            </a:r>
            <a:r>
              <a:rPr lang="en-US" altLang="zh-CN" sz="1600" b="0" dirty="0" err="1">
                <a:latin typeface="Arial" pitchFamily="34" charset="0"/>
              </a:rPr>
              <a:t>pid</a:t>
            </a:r>
            <a:r>
              <a:rPr lang="zh-CN" altLang="en-US" sz="1600" b="0" dirty="0">
                <a:latin typeface="Arial" pitchFamily="34" charset="0"/>
              </a:rPr>
              <a:t>的子进程。</a:t>
            </a:r>
          </a:p>
          <a:p>
            <a:pPr lvl="2" eaLnBrk="1" hangingPunct="1"/>
            <a:r>
              <a:rPr lang="en-US" altLang="zh-CN" sz="1600" b="0" dirty="0" err="1">
                <a:latin typeface="Arial" pitchFamily="34" charset="0"/>
              </a:rPr>
              <a:t>pid</a:t>
            </a:r>
            <a:r>
              <a:rPr lang="en-US" altLang="zh-CN" sz="1600" b="0" dirty="0">
                <a:latin typeface="Arial" pitchFamily="34" charset="0"/>
              </a:rPr>
              <a:t> = 0 </a:t>
            </a:r>
            <a:r>
              <a:rPr lang="zh-CN" altLang="en-US" sz="1600" b="0" dirty="0">
                <a:latin typeface="Arial" pitchFamily="34" charset="0"/>
              </a:rPr>
              <a:t>等待与当前进程属于同一个用户组的子进程。</a:t>
            </a:r>
          </a:p>
          <a:p>
            <a:pPr lvl="2" eaLnBrk="1" hangingPunct="1"/>
            <a:r>
              <a:rPr lang="en-US" altLang="zh-CN" sz="1600" b="0" dirty="0" err="1">
                <a:latin typeface="Arial" pitchFamily="34" charset="0"/>
              </a:rPr>
              <a:t>pid</a:t>
            </a:r>
            <a:r>
              <a:rPr lang="en-US" altLang="zh-CN" sz="1600" b="0" dirty="0">
                <a:latin typeface="Arial" pitchFamily="34" charset="0"/>
              </a:rPr>
              <a:t> &lt; -1 </a:t>
            </a:r>
            <a:r>
              <a:rPr lang="zh-CN" altLang="en-US" sz="1600" b="0" dirty="0">
                <a:latin typeface="Arial" pitchFamily="34" charset="0"/>
              </a:rPr>
              <a:t>等待最早创建的子进程终止。</a:t>
            </a:r>
          </a:p>
          <a:p>
            <a:pPr lvl="2" eaLnBrk="1" hangingPunct="1"/>
            <a:r>
              <a:rPr lang="en-US" altLang="zh-CN" sz="1600" b="0" dirty="0" err="1">
                <a:latin typeface="Arial" pitchFamily="34" charset="0"/>
              </a:rPr>
              <a:t>pid</a:t>
            </a:r>
            <a:r>
              <a:rPr lang="en-US" altLang="zh-CN" sz="1600" b="0" dirty="0">
                <a:latin typeface="Arial" pitchFamily="34" charset="0"/>
              </a:rPr>
              <a:t> = -1 </a:t>
            </a:r>
            <a:r>
              <a:rPr lang="zh-CN" altLang="en-US" sz="1600" b="0" dirty="0">
                <a:latin typeface="Arial" pitchFamily="34" charset="0"/>
              </a:rPr>
              <a:t>等待所有子进程的终止。</a:t>
            </a:r>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2065" y="4045938"/>
            <a:ext cx="3888431" cy="108301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plit orient="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pPr eaLnBrk="1" hangingPunct="1">
              <a:defRPr/>
            </a:pPr>
            <a:r>
              <a:rPr lang="zh-CN" altLang="en-US" smtClean="0">
                <a:latin typeface="+mn-lt"/>
                <a:ea typeface="楷体" pitchFamily="49" charset="-122"/>
              </a:rPr>
              <a:t>进程等待的机制</a:t>
            </a:r>
            <a:r>
              <a:rPr lang="zh-CN" altLang="en-US" sz="2000">
                <a:latin typeface="+mn-lt"/>
                <a:ea typeface="楷体" pitchFamily="49" charset="-122"/>
              </a:rPr>
              <a:t>（续）</a:t>
            </a:r>
          </a:p>
        </p:txBody>
      </p:sp>
      <p:sp>
        <p:nvSpPr>
          <p:cNvPr id="54275" name="Rectangle 3"/>
          <p:cNvSpPr>
            <a:spLocks noGrp="1" noChangeArrowheads="1"/>
          </p:cNvSpPr>
          <p:nvPr>
            <p:ph idx="1"/>
          </p:nvPr>
        </p:nvSpPr>
        <p:spPr/>
        <p:txBody>
          <a:bodyPr/>
          <a:lstStyle/>
          <a:p>
            <a:pPr lvl="1" eaLnBrk="1" hangingPunct="1"/>
            <a:r>
              <a:rPr lang="en-US" altLang="zh-CN" b="0" dirty="0" err="1" smtClean="0">
                <a:solidFill>
                  <a:srgbClr val="FF3300"/>
                </a:solidFill>
                <a:latin typeface="Arial" pitchFamily="34" charset="0"/>
              </a:rPr>
              <a:t>state_addr</a:t>
            </a:r>
            <a:r>
              <a:rPr lang="zh-CN" altLang="en-US" b="0" dirty="0" smtClean="0">
                <a:latin typeface="Arial" pitchFamily="34" charset="0"/>
              </a:rPr>
              <a:t>：状态变量的地址：</a:t>
            </a:r>
          </a:p>
          <a:p>
            <a:pPr lvl="2" eaLnBrk="1" hangingPunct="1"/>
            <a:r>
              <a:rPr lang="zh-CN" altLang="en-US" b="0" dirty="0" smtClean="0">
                <a:latin typeface="Arial" pitchFamily="34" charset="0"/>
              </a:rPr>
              <a:t>函数执行时的状态代码存放在该变量中，待函数返回时，可以通过对这个变量的值的检测，了解到子进程终止的原因是正常终止、还是因信号被终止或因信号而暂停。</a:t>
            </a:r>
          </a:p>
          <a:p>
            <a:pPr lvl="1" eaLnBrk="1" hangingPunct="1"/>
            <a:r>
              <a:rPr lang="en-US" altLang="zh-CN" b="0" dirty="0" smtClean="0">
                <a:solidFill>
                  <a:srgbClr val="FF3300"/>
                </a:solidFill>
                <a:latin typeface="Arial" pitchFamily="34" charset="0"/>
              </a:rPr>
              <a:t>option</a:t>
            </a:r>
            <a:r>
              <a:rPr lang="zh-CN" altLang="en-US" b="0" dirty="0" smtClean="0">
                <a:latin typeface="Arial" pitchFamily="34" charset="0"/>
              </a:rPr>
              <a:t>：控制选项</a:t>
            </a:r>
          </a:p>
          <a:p>
            <a:pPr lvl="2" eaLnBrk="1" hangingPunct="1"/>
            <a:r>
              <a:rPr lang="zh-CN" altLang="en-US" b="0" dirty="0" smtClean="0">
                <a:latin typeface="Arial" pitchFamily="34" charset="0"/>
              </a:rPr>
              <a:t>用于指定调用该函数的进程中是等待子进程的结束，还是不需等待子进程的结束而继续运行。</a:t>
            </a:r>
          </a:p>
          <a:p>
            <a:pPr lvl="1" eaLnBrk="1" hangingPunct="1"/>
            <a:r>
              <a:rPr lang="en-US" altLang="zh-CN" b="0" dirty="0" err="1" smtClean="0">
                <a:solidFill>
                  <a:srgbClr val="FF3300"/>
                </a:solidFill>
                <a:latin typeface="Arial" pitchFamily="34" charset="0"/>
              </a:rPr>
              <a:t>ru</a:t>
            </a:r>
            <a:r>
              <a:rPr lang="zh-CN" altLang="en-US" b="0" dirty="0" smtClean="0">
                <a:latin typeface="Arial" pitchFamily="34" charset="0"/>
              </a:rPr>
              <a:t>：传递使用资源结构体。</a:t>
            </a:r>
          </a:p>
          <a:p>
            <a:pPr lvl="2" eaLnBrk="1" hangingPunct="1"/>
            <a:r>
              <a:rPr lang="zh-CN" altLang="en-US" b="0" dirty="0" smtClean="0">
                <a:latin typeface="Arial" pitchFamily="34" charset="0"/>
              </a:rPr>
              <a:t>在执行</a:t>
            </a:r>
            <a:r>
              <a:rPr lang="en-US" altLang="zh-CN" b="0" dirty="0" smtClean="0">
                <a:latin typeface="Arial" pitchFamily="34" charset="0"/>
              </a:rPr>
              <a:t>sys_wait4( )</a:t>
            </a:r>
            <a:r>
              <a:rPr lang="zh-CN" altLang="en-US" b="0" dirty="0" smtClean="0">
                <a:latin typeface="Arial" pitchFamily="34" charset="0"/>
              </a:rPr>
              <a:t>过程中，把进程及其子进程使用资源的有关信息写入该结构体中。在函数返回后，可以从该结构体中得到这些信息。</a:t>
            </a:r>
          </a:p>
        </p:txBody>
      </p:sp>
    </p:spTree>
  </p:cSld>
  <p:clrMapOvr>
    <a:masterClrMapping/>
  </p:clrMapOvr>
  <p:transition>
    <p:split orient="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pPr eaLnBrk="1" hangingPunct="1">
              <a:defRPr/>
            </a:pPr>
            <a:r>
              <a:rPr lang="zh-CN" altLang="en-US" smtClean="0">
                <a:solidFill>
                  <a:srgbClr val="FF3300"/>
                </a:solidFill>
                <a:latin typeface="+mn-lt"/>
                <a:ea typeface="楷体" pitchFamily="49" charset="-122"/>
              </a:rPr>
              <a:t>进程的睡眠和唤醒</a:t>
            </a:r>
          </a:p>
        </p:txBody>
      </p:sp>
      <p:sp>
        <p:nvSpPr>
          <p:cNvPr id="7173" name="Rectangle 3"/>
          <p:cNvSpPr>
            <a:spLocks noGrp="1" noChangeArrowheads="1"/>
          </p:cNvSpPr>
          <p:nvPr>
            <p:ph idx="1"/>
          </p:nvPr>
        </p:nvSpPr>
        <p:spPr/>
        <p:txBody>
          <a:bodyPr/>
          <a:lstStyle/>
          <a:p>
            <a:pPr eaLnBrk="1" hangingPunct="1"/>
            <a:r>
              <a:rPr lang="zh-CN" altLang="en-US" sz="2400" b="0" dirty="0">
                <a:latin typeface="Arial" pitchFamily="34" charset="0"/>
              </a:rPr>
              <a:t>进程的睡眠</a:t>
            </a:r>
          </a:p>
          <a:p>
            <a:pPr lvl="1" eaLnBrk="1" hangingPunct="1"/>
            <a:r>
              <a:rPr lang="zh-CN" altLang="en-US" sz="2000" b="0" dirty="0">
                <a:latin typeface="Arial" pitchFamily="34" charset="0"/>
              </a:rPr>
              <a:t>当前进程在运行过程中还可以通过系统调用函数</a:t>
            </a:r>
            <a:r>
              <a:rPr lang="en-US" altLang="zh-CN" sz="2000" b="0" dirty="0" err="1">
                <a:solidFill>
                  <a:srgbClr val="FF3300"/>
                </a:solidFill>
                <a:latin typeface="Arial" pitchFamily="34" charset="0"/>
              </a:rPr>
              <a:t>sleep_on</a:t>
            </a:r>
            <a:r>
              <a:rPr lang="en-US" altLang="zh-CN" sz="2000" b="0" dirty="0">
                <a:latin typeface="Arial" pitchFamily="34" charset="0"/>
              </a:rPr>
              <a:t>()</a:t>
            </a:r>
            <a:r>
              <a:rPr lang="zh-CN" altLang="en-US" sz="2000" b="0" dirty="0">
                <a:latin typeface="Arial" pitchFamily="34" charset="0"/>
              </a:rPr>
              <a:t>和</a:t>
            </a:r>
            <a:r>
              <a:rPr lang="en-US" altLang="zh-CN" sz="2000" b="0" dirty="0" err="1">
                <a:solidFill>
                  <a:srgbClr val="FF3300"/>
                </a:solidFill>
                <a:latin typeface="Arial" pitchFamily="34" charset="0"/>
              </a:rPr>
              <a:t>interruptible_sleep_on</a:t>
            </a:r>
            <a:r>
              <a:rPr lang="en-US" altLang="zh-CN" sz="2000" b="0" dirty="0">
                <a:latin typeface="Arial" pitchFamily="34" charset="0"/>
              </a:rPr>
              <a:t>()</a:t>
            </a:r>
            <a:r>
              <a:rPr lang="zh-CN" altLang="en-US" sz="2000" b="0" dirty="0">
                <a:latin typeface="Arial" pitchFamily="34" charset="0"/>
              </a:rPr>
              <a:t>使其从运行态转换为等待状态。</a:t>
            </a:r>
          </a:p>
          <a:p>
            <a:pPr lvl="1" eaLnBrk="1" hangingPunct="1"/>
            <a:r>
              <a:rPr lang="zh-CN" altLang="en-US" sz="2000" b="0" dirty="0">
                <a:latin typeface="Arial" pitchFamily="34" charset="0"/>
              </a:rPr>
              <a:t>把使用这些</a:t>
            </a:r>
            <a:r>
              <a:rPr lang="zh-CN" altLang="en-US" sz="2000" b="0" dirty="0">
                <a:solidFill>
                  <a:srgbClr val="FF3300"/>
                </a:solidFill>
                <a:latin typeface="Arial" pitchFamily="34" charset="0"/>
              </a:rPr>
              <a:t>函数进入的等待态又称为睡眠态</a:t>
            </a:r>
            <a:r>
              <a:rPr lang="zh-CN" altLang="en-US" sz="2000" b="0" dirty="0">
                <a:latin typeface="Arial" pitchFamily="34" charset="0"/>
              </a:rPr>
              <a:t>。</a:t>
            </a:r>
            <a:endParaRPr lang="en-US" altLang="zh-CN" sz="2000" b="0" dirty="0">
              <a:latin typeface="Arial" pitchFamily="34" charset="0"/>
            </a:endParaRPr>
          </a:p>
          <a:p>
            <a:pPr eaLnBrk="1" hangingPunct="1"/>
            <a:r>
              <a:rPr lang="zh-CN" altLang="en-US" sz="2400" b="0" dirty="0">
                <a:latin typeface="Arial" pitchFamily="34" charset="0"/>
              </a:rPr>
              <a:t>进程的唤醒</a:t>
            </a:r>
          </a:p>
          <a:p>
            <a:pPr lvl="1" eaLnBrk="1" hangingPunct="1"/>
            <a:r>
              <a:rPr lang="zh-CN" altLang="en-US" sz="2000" b="0" dirty="0">
                <a:latin typeface="Arial" pitchFamily="34" charset="0"/>
              </a:rPr>
              <a:t>在等待队列中处于睡眠状态的进程，在等待的事件发生后需要使用内核函数把它们唤醒。</a:t>
            </a:r>
          </a:p>
          <a:p>
            <a:pPr lvl="1" eaLnBrk="1" hangingPunct="1"/>
            <a:r>
              <a:rPr lang="en-US" altLang="zh-CN" sz="2000" b="0" dirty="0" err="1">
                <a:solidFill>
                  <a:srgbClr val="FF3300"/>
                </a:solidFill>
                <a:latin typeface="Arial" pitchFamily="34" charset="0"/>
              </a:rPr>
              <a:t>wake_up</a:t>
            </a:r>
            <a:r>
              <a:rPr lang="en-US" altLang="zh-CN" sz="2000" b="0" dirty="0">
                <a:latin typeface="Arial" pitchFamily="34" charset="0"/>
              </a:rPr>
              <a:t>()</a:t>
            </a:r>
            <a:r>
              <a:rPr lang="zh-CN" altLang="en-US" sz="2000" b="0" dirty="0">
                <a:latin typeface="Arial" pitchFamily="34" charset="0"/>
              </a:rPr>
              <a:t>：唤醒等待队列中的可中断态和不可中断态的进程</a:t>
            </a:r>
          </a:p>
          <a:p>
            <a:pPr lvl="1" eaLnBrk="1" hangingPunct="1"/>
            <a:r>
              <a:rPr lang="en-US" altLang="zh-CN" sz="2000" b="0" dirty="0" err="1">
                <a:solidFill>
                  <a:srgbClr val="FF3300"/>
                </a:solidFill>
                <a:latin typeface="Arial" pitchFamily="34" charset="0"/>
              </a:rPr>
              <a:t>wake_up_interruptible</a:t>
            </a:r>
            <a:r>
              <a:rPr lang="en-US" altLang="zh-CN" sz="2000" b="0" dirty="0">
                <a:latin typeface="Arial" pitchFamily="34" charset="0"/>
              </a:rPr>
              <a:t>()</a:t>
            </a:r>
            <a:r>
              <a:rPr lang="zh-CN" altLang="en-US" sz="2000" b="0" dirty="0">
                <a:latin typeface="Arial" pitchFamily="34" charset="0"/>
              </a:rPr>
              <a:t>：唤醒可中断态进程。</a:t>
            </a:r>
          </a:p>
        </p:txBody>
      </p:sp>
    </p:spTree>
  </p:cSld>
  <p:clrMapOvr>
    <a:masterClrMapping/>
  </p:clrMapOvr>
  <p:transition>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a:latin typeface="楷体" panose="02010609060101010101" pitchFamily="49" charset="-122"/>
                <a:ea typeface="楷体" panose="02010609060101010101" pitchFamily="49" charset="-122"/>
              </a:rPr>
              <a:t> </a:t>
            </a:r>
            <a:r>
              <a:rPr lang="en-US" altLang="zh-CN" dirty="0">
                <a:solidFill>
                  <a:srgbClr val="0070C0"/>
                </a:solidFill>
                <a:latin typeface="楷体" panose="02010609060101010101" pitchFamily="49" charset="-122"/>
                <a:ea typeface="楷体" panose="02010609060101010101" pitchFamily="49" charset="-122"/>
              </a:rPr>
              <a:t>Linux</a:t>
            </a:r>
            <a:r>
              <a:rPr lang="zh-CN" altLang="en-US" dirty="0">
                <a:solidFill>
                  <a:srgbClr val="0070C0"/>
                </a:solidFill>
                <a:latin typeface="楷体" panose="02010609060101010101" pitchFamily="49" charset="-122"/>
                <a:ea typeface="楷体" panose="02010609060101010101" pitchFamily="49" charset="-122"/>
              </a:rPr>
              <a:t>进程</a:t>
            </a:r>
            <a:r>
              <a:rPr lang="zh-CN" altLang="en-US" dirty="0" smtClean="0">
                <a:solidFill>
                  <a:srgbClr val="0070C0"/>
                </a:solidFill>
                <a:latin typeface="楷体" panose="02010609060101010101" pitchFamily="49" charset="-122"/>
                <a:ea typeface="楷体" panose="02010609060101010101" pitchFamily="49" charset="-122"/>
              </a:rPr>
              <a:t>概念</a:t>
            </a:r>
            <a:endParaRPr lang="zh-CN" altLang="en-US" dirty="0">
              <a:solidFill>
                <a:srgbClr val="0070C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864707949"/>
      </p:ext>
    </p:extLst>
  </p:cSld>
  <p:clrMapOvr>
    <a:masterClrMapping/>
  </p:clrMapOvr>
  <p:transition>
    <p:split orient="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pPr eaLnBrk="1" hangingPunct="1">
              <a:defRPr/>
            </a:pPr>
            <a:r>
              <a:rPr lang="zh-CN" altLang="en-US" sz="2800">
                <a:solidFill>
                  <a:srgbClr val="FF3300"/>
                </a:solidFill>
                <a:latin typeface="+mn-lt"/>
                <a:ea typeface="楷体" pitchFamily="49" charset="-122"/>
              </a:rPr>
              <a:t>进程的终止和撤消</a:t>
            </a:r>
          </a:p>
        </p:txBody>
      </p:sp>
      <p:sp>
        <p:nvSpPr>
          <p:cNvPr id="55299" name="Rectangle 3"/>
          <p:cNvSpPr>
            <a:spLocks noGrp="1" noChangeArrowheads="1"/>
          </p:cNvSpPr>
          <p:nvPr>
            <p:ph idx="1"/>
          </p:nvPr>
        </p:nvSpPr>
        <p:spPr/>
        <p:txBody>
          <a:bodyPr/>
          <a:lstStyle/>
          <a:p>
            <a:pPr eaLnBrk="1" hangingPunct="1"/>
            <a:r>
              <a:rPr lang="zh-CN" altLang="en-US" b="0" dirty="0" smtClean="0">
                <a:latin typeface="Arial" pitchFamily="34" charset="0"/>
              </a:rPr>
              <a:t>进程完成本身的任务，自动终止</a:t>
            </a:r>
          </a:p>
          <a:p>
            <a:pPr eaLnBrk="1" hangingPunct="1"/>
            <a:r>
              <a:rPr lang="zh-CN" altLang="en-US" b="0" dirty="0" smtClean="0">
                <a:latin typeface="Arial" pitchFamily="34" charset="0"/>
              </a:rPr>
              <a:t>进程被内核强制终止</a:t>
            </a:r>
          </a:p>
          <a:p>
            <a:pPr eaLnBrk="1" hangingPunct="1"/>
            <a:r>
              <a:rPr lang="zh-CN" altLang="en-US" b="0" dirty="0" smtClean="0">
                <a:latin typeface="Arial" pitchFamily="34" charset="0"/>
              </a:rPr>
              <a:t>进程终止：</a:t>
            </a:r>
            <a:r>
              <a:rPr lang="en-US" altLang="zh-CN" b="0" dirty="0" err="1" smtClean="0">
                <a:solidFill>
                  <a:srgbClr val="FF3300"/>
                </a:solidFill>
                <a:latin typeface="Arial" pitchFamily="34" charset="0"/>
              </a:rPr>
              <a:t>do_exit</a:t>
            </a:r>
            <a:r>
              <a:rPr lang="en-US" altLang="zh-CN" b="0" dirty="0" smtClean="0">
                <a:latin typeface="Arial" pitchFamily="34" charset="0"/>
              </a:rPr>
              <a:t>()</a:t>
            </a:r>
          </a:p>
          <a:p>
            <a:pPr lvl="1" eaLnBrk="1" hangingPunct="1"/>
            <a:r>
              <a:rPr lang="en-US" altLang="zh-CN" b="0" dirty="0" smtClean="0">
                <a:latin typeface="Arial" pitchFamily="34" charset="0"/>
              </a:rPr>
              <a:t>(1)</a:t>
            </a:r>
            <a:r>
              <a:rPr lang="zh-CN" altLang="en-US" b="0" dirty="0" smtClean="0">
                <a:latin typeface="Arial" pitchFamily="34" charset="0"/>
              </a:rPr>
              <a:t>设定当前进程的标志</a:t>
            </a:r>
          </a:p>
          <a:p>
            <a:pPr lvl="1" eaLnBrk="1" hangingPunct="1"/>
            <a:r>
              <a:rPr lang="en-US" altLang="zh-CN" b="0" dirty="0" smtClean="0">
                <a:latin typeface="Arial" pitchFamily="34" charset="0"/>
              </a:rPr>
              <a:t>(2)</a:t>
            </a:r>
            <a:r>
              <a:rPr lang="zh-CN" altLang="en-US" b="0" dirty="0" smtClean="0">
                <a:latin typeface="Arial" pitchFamily="34" charset="0"/>
              </a:rPr>
              <a:t>释放系统中该进程在各种管理队列中的任务结构体</a:t>
            </a:r>
          </a:p>
          <a:p>
            <a:pPr lvl="1" eaLnBrk="1" hangingPunct="1"/>
            <a:r>
              <a:rPr lang="en-US" altLang="zh-CN" b="0" dirty="0" smtClean="0">
                <a:latin typeface="Arial" pitchFamily="34" charset="0"/>
              </a:rPr>
              <a:t>(3)</a:t>
            </a:r>
            <a:r>
              <a:rPr lang="zh-CN" altLang="en-US" b="0" dirty="0" smtClean="0">
                <a:latin typeface="Arial" pitchFamily="34" charset="0"/>
              </a:rPr>
              <a:t>释放进程使用的各种资源</a:t>
            </a:r>
          </a:p>
          <a:p>
            <a:pPr lvl="1" eaLnBrk="1" hangingPunct="1"/>
            <a:r>
              <a:rPr lang="en-US" altLang="zh-CN" b="0" dirty="0" smtClean="0">
                <a:latin typeface="Arial" pitchFamily="34" charset="0"/>
              </a:rPr>
              <a:t>(4)</a:t>
            </a:r>
            <a:r>
              <a:rPr lang="zh-CN" altLang="en-US" b="0" dirty="0" smtClean="0">
                <a:latin typeface="Arial" pitchFamily="34" charset="0"/>
              </a:rPr>
              <a:t>把进程的状态转为僵死态</a:t>
            </a:r>
          </a:p>
          <a:p>
            <a:pPr lvl="1" eaLnBrk="1" hangingPunct="1"/>
            <a:r>
              <a:rPr lang="en-US" altLang="zh-CN" b="0" dirty="0" smtClean="0">
                <a:latin typeface="Arial" pitchFamily="34" charset="0"/>
              </a:rPr>
              <a:t>(5)</a:t>
            </a:r>
            <a:r>
              <a:rPr lang="zh-CN" altLang="en-US" b="0" dirty="0" smtClean="0">
                <a:latin typeface="Arial" pitchFamily="34" charset="0"/>
              </a:rPr>
              <a:t>把退出码置入任务结构体</a:t>
            </a:r>
          </a:p>
          <a:p>
            <a:pPr lvl="1" eaLnBrk="1" hangingPunct="1"/>
            <a:r>
              <a:rPr lang="en-US" altLang="zh-CN" b="0" dirty="0" smtClean="0">
                <a:latin typeface="Arial" pitchFamily="34" charset="0"/>
              </a:rPr>
              <a:t>(6)</a:t>
            </a:r>
            <a:r>
              <a:rPr lang="zh-CN" altLang="en-US" b="0" dirty="0" smtClean="0">
                <a:latin typeface="Arial" pitchFamily="34" charset="0"/>
              </a:rPr>
              <a:t>变更进程族亲关系</a:t>
            </a:r>
          </a:p>
          <a:p>
            <a:pPr lvl="1" eaLnBrk="1" hangingPunct="1"/>
            <a:r>
              <a:rPr lang="en-US" altLang="zh-CN" b="0" dirty="0" smtClean="0">
                <a:latin typeface="Arial" pitchFamily="34" charset="0"/>
              </a:rPr>
              <a:t>(7)</a:t>
            </a:r>
            <a:r>
              <a:rPr lang="zh-CN" altLang="en-US" b="0" dirty="0" smtClean="0">
                <a:latin typeface="Arial" pitchFamily="34" charset="0"/>
              </a:rPr>
              <a:t>执行进程，选择下一个使用</a:t>
            </a:r>
            <a:r>
              <a:rPr lang="en-US" altLang="zh-CN" b="0" dirty="0" smtClean="0">
                <a:latin typeface="Arial" pitchFamily="34" charset="0"/>
              </a:rPr>
              <a:t>CPU</a:t>
            </a:r>
            <a:r>
              <a:rPr lang="zh-CN" altLang="en-US" b="0" dirty="0" smtClean="0">
                <a:latin typeface="Arial" pitchFamily="34" charset="0"/>
              </a:rPr>
              <a:t>的进程。</a:t>
            </a:r>
          </a:p>
        </p:txBody>
      </p:sp>
    </p:spTree>
  </p:cSld>
  <p:clrMapOvr>
    <a:masterClrMapping/>
  </p:clrMapOvr>
  <p:transition>
    <p:split orient="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楷体" pitchFamily="49" charset="-122"/>
              </a:rPr>
              <a:t>Linux</a:t>
            </a:r>
            <a:r>
              <a:rPr lang="zh-CN" altLang="en-US" dirty="0" smtClean="0">
                <a:ea typeface="楷体" pitchFamily="49" charset="-122"/>
              </a:rPr>
              <a:t>内核线程</a:t>
            </a:r>
            <a:endParaRPr lang="zh-CN" altLang="en-US" dirty="0"/>
          </a:p>
        </p:txBody>
      </p:sp>
      <p:sp>
        <p:nvSpPr>
          <p:cNvPr id="3" name="内容占位符 2"/>
          <p:cNvSpPr>
            <a:spLocks noGrp="1"/>
          </p:cNvSpPr>
          <p:nvPr>
            <p:ph idx="1"/>
          </p:nvPr>
        </p:nvSpPr>
        <p:spPr/>
        <p:txBody>
          <a:bodyPr/>
          <a:lstStyle/>
          <a:p>
            <a:pPr eaLnBrk="1" hangingPunct="1">
              <a:lnSpc>
                <a:spcPct val="90000"/>
              </a:lnSpc>
            </a:pPr>
            <a:r>
              <a:rPr lang="en-US" altLang="zh-CN" sz="2400" b="0" dirty="0">
                <a:latin typeface="Arial" pitchFamily="34" charset="0"/>
              </a:rPr>
              <a:t>Linux</a:t>
            </a:r>
            <a:r>
              <a:rPr lang="zh-CN" altLang="en-US" sz="2400" b="0" dirty="0">
                <a:latin typeface="Arial" pitchFamily="34" charset="0"/>
              </a:rPr>
              <a:t>把线程和进程一视同仁，</a:t>
            </a:r>
            <a:r>
              <a:rPr lang="zh-CN" altLang="en-US" sz="2400" b="0" dirty="0">
                <a:solidFill>
                  <a:srgbClr val="FF3300"/>
                </a:solidFill>
                <a:latin typeface="Arial" pitchFamily="34" charset="0"/>
              </a:rPr>
              <a:t>每个线程拥有唯一属于自己的</a:t>
            </a:r>
            <a:r>
              <a:rPr lang="en-US" altLang="zh-CN" sz="2400" b="0" dirty="0" err="1">
                <a:solidFill>
                  <a:srgbClr val="FF3300"/>
                </a:solidFill>
                <a:latin typeface="Arial" pitchFamily="34" charset="0"/>
              </a:rPr>
              <a:t>task_struct</a:t>
            </a:r>
            <a:r>
              <a:rPr lang="zh-CN" altLang="en-US" sz="2400" b="0" dirty="0">
                <a:solidFill>
                  <a:srgbClr val="FF3300"/>
                </a:solidFill>
                <a:latin typeface="Arial" pitchFamily="34" charset="0"/>
              </a:rPr>
              <a:t>结构。</a:t>
            </a:r>
            <a:r>
              <a:rPr lang="zh-CN" altLang="en-US" sz="2400" b="0" dirty="0">
                <a:latin typeface="Arial" pitchFamily="34" charset="0"/>
              </a:rPr>
              <a:t>不过线程本身拥有的资源少，共享进程的资源，如：共享地址空间、文件系统资源、文件描述符和信号处理程序。</a:t>
            </a:r>
          </a:p>
          <a:p>
            <a:pPr eaLnBrk="1" hangingPunct="1">
              <a:lnSpc>
                <a:spcPct val="90000"/>
              </a:lnSpc>
            </a:pPr>
            <a:r>
              <a:rPr lang="en-US" altLang="zh-CN" sz="2400" dirty="0">
                <a:solidFill>
                  <a:srgbClr val="FF3300"/>
                </a:solidFill>
                <a:latin typeface="Arial" pitchFamily="34" charset="0"/>
              </a:rPr>
              <a:t>Linux</a:t>
            </a:r>
            <a:r>
              <a:rPr lang="zh-CN" altLang="en-US" sz="2400" dirty="0">
                <a:solidFill>
                  <a:srgbClr val="FF3300"/>
                </a:solidFill>
                <a:latin typeface="Arial" pitchFamily="34" charset="0"/>
              </a:rPr>
              <a:t>内核线程</a:t>
            </a:r>
            <a:r>
              <a:rPr lang="zh-CN" altLang="en-US" sz="2400" dirty="0">
                <a:latin typeface="Arial" pitchFamily="34" charset="0"/>
              </a:rPr>
              <a:t>－ 在内核态下创建、独立执行的一个内核函数：</a:t>
            </a:r>
          </a:p>
          <a:p>
            <a:pPr lvl="1" eaLnBrk="1" hangingPunct="1">
              <a:lnSpc>
                <a:spcPct val="90000"/>
              </a:lnSpc>
              <a:buNone/>
            </a:pPr>
            <a:r>
              <a:rPr lang="en-US" altLang="zh-CN" sz="1800" b="0" dirty="0" err="1">
                <a:latin typeface="Arial" pitchFamily="34" charset="0"/>
              </a:rPr>
              <a:t>int</a:t>
            </a:r>
            <a:r>
              <a:rPr lang="en-US" altLang="zh-CN" sz="1800" b="0" dirty="0">
                <a:latin typeface="Arial" pitchFamily="34" charset="0"/>
              </a:rPr>
              <a:t> </a:t>
            </a:r>
            <a:r>
              <a:rPr lang="en-US" altLang="zh-CN" sz="1800" b="0" dirty="0" err="1">
                <a:latin typeface="Arial" pitchFamily="34" charset="0"/>
              </a:rPr>
              <a:t>kernel_thread</a:t>
            </a:r>
            <a:r>
              <a:rPr lang="en-US" altLang="zh-CN" sz="1800" b="0" dirty="0">
                <a:latin typeface="Arial" pitchFamily="34" charset="0"/>
              </a:rPr>
              <a:t>(</a:t>
            </a:r>
            <a:r>
              <a:rPr lang="en-US" altLang="zh-CN" sz="1800" b="0" dirty="0" err="1">
                <a:latin typeface="Arial" pitchFamily="34" charset="0"/>
              </a:rPr>
              <a:t>int</a:t>
            </a:r>
            <a:r>
              <a:rPr lang="en-US" altLang="zh-CN" sz="1800" b="0" dirty="0">
                <a:latin typeface="Arial" pitchFamily="34" charset="0"/>
              </a:rPr>
              <a:t> (*fn)(void *), void * </a:t>
            </a:r>
            <a:r>
              <a:rPr lang="en-US" altLang="zh-CN" sz="1800" b="0" dirty="0" err="1">
                <a:latin typeface="Arial" pitchFamily="34" charset="0"/>
              </a:rPr>
              <a:t>arg</a:t>
            </a:r>
            <a:r>
              <a:rPr lang="en-US" altLang="zh-CN" sz="1800" b="0" dirty="0">
                <a:latin typeface="Arial" pitchFamily="34" charset="0"/>
              </a:rPr>
              <a:t>,  unsigned long flags) </a:t>
            </a:r>
          </a:p>
          <a:p>
            <a:pPr lvl="1" eaLnBrk="1" hangingPunct="1">
              <a:lnSpc>
                <a:spcPct val="90000"/>
              </a:lnSpc>
              <a:buNone/>
            </a:pPr>
            <a:r>
              <a:rPr lang="en-US" altLang="zh-CN" sz="1800" b="0" dirty="0">
                <a:latin typeface="Arial" pitchFamily="34" charset="0"/>
              </a:rPr>
              <a:t>{   </a:t>
            </a:r>
            <a:r>
              <a:rPr lang="en-US" altLang="zh-CN" sz="1800" b="0" dirty="0" err="1">
                <a:latin typeface="Arial" pitchFamily="34" charset="0"/>
              </a:rPr>
              <a:t>pid_t</a:t>
            </a:r>
            <a:r>
              <a:rPr lang="en-US" altLang="zh-CN" sz="1800" b="0" dirty="0">
                <a:latin typeface="Arial" pitchFamily="34" charset="0"/>
              </a:rPr>
              <a:t> p; </a:t>
            </a:r>
          </a:p>
          <a:p>
            <a:pPr lvl="1" eaLnBrk="1" hangingPunct="1">
              <a:lnSpc>
                <a:spcPct val="90000"/>
              </a:lnSpc>
              <a:buNone/>
            </a:pPr>
            <a:r>
              <a:rPr lang="en-US" altLang="zh-CN" sz="1800" b="0" dirty="0">
                <a:latin typeface="Arial" pitchFamily="34" charset="0"/>
              </a:rPr>
              <a:t>    p =</a:t>
            </a:r>
            <a:r>
              <a:rPr lang="en-US" altLang="zh-CN" sz="1800" b="0" dirty="0">
                <a:solidFill>
                  <a:srgbClr val="FF3300"/>
                </a:solidFill>
                <a:latin typeface="Arial" pitchFamily="34" charset="0"/>
              </a:rPr>
              <a:t> clone</a:t>
            </a:r>
            <a:r>
              <a:rPr lang="en-US" altLang="zh-CN" sz="1800" b="0" dirty="0">
                <a:latin typeface="Arial" pitchFamily="34" charset="0"/>
              </a:rPr>
              <a:t>( 0, flags | CLONE_VM ); </a:t>
            </a:r>
          </a:p>
          <a:p>
            <a:pPr lvl="1" eaLnBrk="1" hangingPunct="1">
              <a:lnSpc>
                <a:spcPct val="90000"/>
              </a:lnSpc>
              <a:buNone/>
            </a:pPr>
            <a:r>
              <a:rPr lang="en-US" altLang="zh-CN" sz="1800" b="0" dirty="0">
                <a:latin typeface="Arial" pitchFamily="34" charset="0"/>
              </a:rPr>
              <a:t>    if ( p )        /* </a:t>
            </a:r>
            <a:r>
              <a:rPr lang="zh-CN" altLang="en-US" sz="1800" b="0" dirty="0">
                <a:latin typeface="Arial" pitchFamily="34" charset="0"/>
              </a:rPr>
              <a:t>父*</a:t>
            </a:r>
            <a:r>
              <a:rPr lang="en-US" altLang="zh-CN" sz="1800" b="0" dirty="0">
                <a:latin typeface="Arial" pitchFamily="34" charset="0"/>
              </a:rPr>
              <a:t>/ </a:t>
            </a:r>
          </a:p>
          <a:p>
            <a:pPr lvl="1" eaLnBrk="1" hangingPunct="1">
              <a:lnSpc>
                <a:spcPct val="90000"/>
              </a:lnSpc>
              <a:buNone/>
            </a:pPr>
            <a:r>
              <a:rPr lang="en-US" altLang="zh-CN" sz="1800" b="0" dirty="0">
                <a:latin typeface="Arial" pitchFamily="34" charset="0"/>
              </a:rPr>
              <a:t>        return p; </a:t>
            </a:r>
          </a:p>
          <a:p>
            <a:pPr lvl="1" eaLnBrk="1" hangingPunct="1">
              <a:lnSpc>
                <a:spcPct val="90000"/>
              </a:lnSpc>
              <a:buNone/>
            </a:pPr>
            <a:r>
              <a:rPr lang="en-US" altLang="zh-CN" sz="1800" b="0" dirty="0">
                <a:latin typeface="Arial" pitchFamily="34" charset="0"/>
              </a:rPr>
              <a:t>    else {          /* </a:t>
            </a:r>
            <a:r>
              <a:rPr lang="zh-CN" altLang="en-US" sz="1800" b="0" dirty="0">
                <a:latin typeface="Arial" pitchFamily="34" charset="0"/>
              </a:rPr>
              <a:t>子*</a:t>
            </a:r>
            <a:r>
              <a:rPr lang="en-US" altLang="zh-CN" sz="1800" b="0" dirty="0">
                <a:latin typeface="Arial" pitchFamily="34" charset="0"/>
              </a:rPr>
              <a:t>/ </a:t>
            </a:r>
          </a:p>
          <a:p>
            <a:pPr lvl="1" eaLnBrk="1" hangingPunct="1">
              <a:lnSpc>
                <a:spcPct val="90000"/>
              </a:lnSpc>
              <a:buNone/>
            </a:pPr>
            <a:r>
              <a:rPr lang="en-US" altLang="zh-CN" sz="1800" b="0" dirty="0">
                <a:latin typeface="Arial" pitchFamily="34" charset="0"/>
              </a:rPr>
              <a:t>        fn(</a:t>
            </a:r>
            <a:r>
              <a:rPr lang="en-US" altLang="zh-CN" sz="1800" b="0" dirty="0" err="1">
                <a:latin typeface="Arial" pitchFamily="34" charset="0"/>
              </a:rPr>
              <a:t>arg</a:t>
            </a:r>
            <a:r>
              <a:rPr lang="en-US" altLang="zh-CN" sz="1800" b="0" dirty="0">
                <a:latin typeface="Arial" pitchFamily="34" charset="0"/>
              </a:rPr>
              <a:t>);   exit(  );      </a:t>
            </a:r>
          </a:p>
          <a:p>
            <a:pPr lvl="1" eaLnBrk="1" hangingPunct="1">
              <a:lnSpc>
                <a:spcPct val="90000"/>
              </a:lnSpc>
              <a:buNone/>
            </a:pPr>
            <a:r>
              <a:rPr lang="en-US" altLang="zh-CN" sz="1800" b="0" dirty="0">
                <a:latin typeface="Arial" pitchFamily="34" charset="0"/>
              </a:rPr>
              <a:t>   }   } </a:t>
            </a:r>
            <a:endParaRPr lang="zh-CN" altLang="en-US" sz="1800" b="0" dirty="0">
              <a:latin typeface="Arial" pitchFamily="34" charset="0"/>
            </a:endParaRPr>
          </a:p>
        </p:txBody>
      </p:sp>
    </p:spTree>
  </p:cSld>
  <p:clrMapOvr>
    <a:masterClrMapping/>
  </p:clrMapOvr>
  <p:transition>
    <p:split orient="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pPr eaLnBrk="1" hangingPunct="1">
              <a:defRPr/>
            </a:pPr>
            <a:r>
              <a:rPr lang="zh-CN" altLang="en-US" smtClean="0">
                <a:latin typeface="+mn-lt"/>
                <a:ea typeface="楷体" pitchFamily="49" charset="-122"/>
              </a:rPr>
              <a:t>内核线程</a:t>
            </a:r>
          </a:p>
        </p:txBody>
      </p:sp>
      <p:sp>
        <p:nvSpPr>
          <p:cNvPr id="57347" name="Rectangle 3"/>
          <p:cNvSpPr>
            <a:spLocks noGrp="1" noChangeArrowheads="1"/>
          </p:cNvSpPr>
          <p:nvPr>
            <p:ph idx="1"/>
          </p:nvPr>
        </p:nvSpPr>
        <p:spPr/>
        <p:txBody>
          <a:bodyPr/>
          <a:lstStyle/>
          <a:p>
            <a:pPr eaLnBrk="1" hangingPunct="1"/>
            <a:r>
              <a:rPr lang="zh-CN" altLang="en-US" sz="2400" b="0" dirty="0">
                <a:latin typeface="Arial" pitchFamily="34" charset="0"/>
              </a:rPr>
              <a:t>内核线程是通过</a:t>
            </a:r>
            <a:r>
              <a:rPr lang="zh-CN" altLang="en-US" sz="2400" b="0" dirty="0">
                <a:solidFill>
                  <a:srgbClr val="FF3300"/>
                </a:solidFill>
                <a:latin typeface="Arial" pitchFamily="34" charset="0"/>
              </a:rPr>
              <a:t>系统调用</a:t>
            </a:r>
            <a:r>
              <a:rPr lang="en-US" altLang="zh-CN" sz="2400" b="0" dirty="0">
                <a:solidFill>
                  <a:srgbClr val="FF3300"/>
                </a:solidFill>
                <a:latin typeface="Arial" pitchFamily="34" charset="0"/>
              </a:rPr>
              <a:t>clone()</a:t>
            </a:r>
            <a:r>
              <a:rPr lang="zh-CN" altLang="en-US" sz="2400" b="0" dirty="0">
                <a:solidFill>
                  <a:srgbClr val="FF3300"/>
                </a:solidFill>
                <a:latin typeface="Arial" pitchFamily="34" charset="0"/>
              </a:rPr>
              <a:t>来实现</a:t>
            </a:r>
            <a:r>
              <a:rPr lang="zh-CN" altLang="en-US" sz="2400" b="0" dirty="0">
                <a:latin typeface="Arial" pitchFamily="34" charset="0"/>
              </a:rPr>
              <a:t>的</a:t>
            </a:r>
            <a:r>
              <a:rPr lang="en-US" altLang="zh-CN" sz="2400" b="0" dirty="0">
                <a:latin typeface="Arial" pitchFamily="34" charset="0"/>
              </a:rPr>
              <a:t>,</a:t>
            </a:r>
            <a:r>
              <a:rPr lang="zh-CN" altLang="en-US" sz="2400" b="0" dirty="0">
                <a:latin typeface="Arial" pitchFamily="34" charset="0"/>
              </a:rPr>
              <a:t>使用</a:t>
            </a:r>
            <a:r>
              <a:rPr lang="en-US" altLang="zh-CN" sz="2400" b="0" dirty="0">
                <a:latin typeface="Arial" pitchFamily="34" charset="0"/>
              </a:rPr>
              <a:t>CLONE_VM</a:t>
            </a:r>
            <a:r>
              <a:rPr lang="zh-CN" altLang="en-US" sz="2400" b="0" dirty="0">
                <a:latin typeface="Arial" pitchFamily="34" charset="0"/>
              </a:rPr>
              <a:t>标志说明内核线程与调用它的进程</a:t>
            </a:r>
            <a:r>
              <a:rPr lang="en-US" altLang="zh-CN" sz="2400" b="0" dirty="0">
                <a:latin typeface="Arial" pitchFamily="34" charset="0"/>
              </a:rPr>
              <a:t>(current)</a:t>
            </a:r>
            <a:r>
              <a:rPr lang="zh-CN" altLang="en-US" sz="2400" b="0" dirty="0">
                <a:latin typeface="Arial" pitchFamily="34" charset="0"/>
              </a:rPr>
              <a:t>具有相同的进程地址空间</a:t>
            </a:r>
            <a:r>
              <a:rPr lang="en-US" altLang="zh-CN" sz="2400" b="0" dirty="0">
                <a:latin typeface="Arial" pitchFamily="34" charset="0"/>
              </a:rPr>
              <a:t>.</a:t>
            </a:r>
          </a:p>
          <a:p>
            <a:pPr eaLnBrk="1" hangingPunct="1"/>
            <a:r>
              <a:rPr lang="en-US" altLang="zh-CN" sz="2400" b="0" dirty="0">
                <a:latin typeface="Arial" pitchFamily="34" charset="0"/>
              </a:rPr>
              <a:t> </a:t>
            </a:r>
            <a:r>
              <a:rPr lang="zh-CN" altLang="en-US" sz="2400" b="0" dirty="0">
                <a:latin typeface="Arial" pitchFamily="34" charset="0"/>
              </a:rPr>
              <a:t>由于调用进程是在内核中调用</a:t>
            </a:r>
            <a:r>
              <a:rPr lang="en-US" altLang="zh-CN" sz="2400" b="0" dirty="0" err="1">
                <a:latin typeface="Arial" pitchFamily="34" charset="0"/>
              </a:rPr>
              <a:t>kernel_thread</a:t>
            </a:r>
            <a:r>
              <a:rPr lang="en-US" altLang="zh-CN" sz="2400" b="0" dirty="0">
                <a:latin typeface="Arial" pitchFamily="34" charset="0"/>
              </a:rPr>
              <a:t>(),</a:t>
            </a:r>
            <a:r>
              <a:rPr lang="zh-CN" altLang="en-US" sz="2400" b="0" dirty="0">
                <a:latin typeface="Arial" pitchFamily="34" charset="0"/>
              </a:rPr>
              <a:t>因此当系统调用返回时</a:t>
            </a:r>
            <a:r>
              <a:rPr lang="en-US" altLang="zh-CN" sz="2400" b="0" dirty="0">
                <a:latin typeface="Arial" pitchFamily="34" charset="0"/>
              </a:rPr>
              <a:t>,</a:t>
            </a:r>
            <a:r>
              <a:rPr lang="zh-CN" altLang="en-US" sz="2400" b="0" dirty="0">
                <a:latin typeface="Arial" pitchFamily="34" charset="0"/>
              </a:rPr>
              <a:t>子进程也处于内核态中</a:t>
            </a:r>
            <a:r>
              <a:rPr lang="en-US" altLang="zh-CN" sz="2400" b="0" dirty="0">
                <a:latin typeface="Arial" pitchFamily="34" charset="0"/>
              </a:rPr>
              <a:t>,</a:t>
            </a:r>
            <a:r>
              <a:rPr lang="zh-CN" altLang="en-US" sz="2400" b="0" dirty="0">
                <a:latin typeface="Arial" pitchFamily="34" charset="0"/>
              </a:rPr>
              <a:t>而子进程随后调用</a:t>
            </a:r>
            <a:r>
              <a:rPr lang="en-US" altLang="zh-CN" sz="2400" b="0" dirty="0" err="1">
                <a:solidFill>
                  <a:srgbClr val="FF3300"/>
                </a:solidFill>
                <a:latin typeface="Arial" pitchFamily="34" charset="0"/>
              </a:rPr>
              <a:t>fn</a:t>
            </a:r>
            <a:r>
              <a:rPr lang="en-US" altLang="zh-CN" sz="2400" b="0" dirty="0">
                <a:latin typeface="Arial" pitchFamily="34" charset="0"/>
              </a:rPr>
              <a:t>,</a:t>
            </a:r>
            <a:r>
              <a:rPr lang="zh-CN" altLang="en-US" sz="2400" b="0" dirty="0">
                <a:latin typeface="Arial" pitchFamily="34" charset="0"/>
              </a:rPr>
              <a:t>当</a:t>
            </a:r>
            <a:r>
              <a:rPr lang="en-US" altLang="zh-CN" sz="2400" b="0" dirty="0" err="1">
                <a:latin typeface="Arial" pitchFamily="34" charset="0"/>
              </a:rPr>
              <a:t>fn</a:t>
            </a:r>
            <a:r>
              <a:rPr lang="zh-CN" altLang="en-US" sz="2400" b="0" dirty="0">
                <a:latin typeface="Arial" pitchFamily="34" charset="0"/>
              </a:rPr>
              <a:t>退出时</a:t>
            </a:r>
            <a:r>
              <a:rPr lang="en-US" altLang="zh-CN" sz="2400" b="0" dirty="0">
                <a:latin typeface="Arial" pitchFamily="34" charset="0"/>
              </a:rPr>
              <a:t>,</a:t>
            </a:r>
            <a:r>
              <a:rPr lang="zh-CN" altLang="en-US" sz="2400" b="0" dirty="0">
                <a:latin typeface="Arial" pitchFamily="34" charset="0"/>
              </a:rPr>
              <a:t>子进程调用</a:t>
            </a:r>
            <a:r>
              <a:rPr lang="en-US" altLang="zh-CN" sz="2400" b="0" dirty="0">
                <a:latin typeface="Arial" pitchFamily="34" charset="0"/>
              </a:rPr>
              <a:t>exit()</a:t>
            </a:r>
            <a:r>
              <a:rPr lang="zh-CN" altLang="en-US" sz="2400" b="0" dirty="0">
                <a:latin typeface="Arial" pitchFamily="34" charset="0"/>
              </a:rPr>
              <a:t>退出</a:t>
            </a:r>
            <a:r>
              <a:rPr lang="en-US" altLang="zh-CN" sz="2400" b="0" dirty="0">
                <a:latin typeface="Arial" pitchFamily="34" charset="0"/>
              </a:rPr>
              <a:t>,</a:t>
            </a:r>
            <a:r>
              <a:rPr lang="zh-CN" altLang="en-US" sz="2400" b="0" dirty="0">
                <a:latin typeface="Arial" pitchFamily="34" charset="0"/>
              </a:rPr>
              <a:t>所以子进程是在内核态运行的</a:t>
            </a:r>
            <a:r>
              <a:rPr lang="en-US" altLang="zh-CN" sz="2400" b="0" dirty="0">
                <a:latin typeface="Arial" pitchFamily="34" charset="0"/>
              </a:rPr>
              <a:t>. </a:t>
            </a:r>
          </a:p>
          <a:p>
            <a:pPr eaLnBrk="1" hangingPunct="1"/>
            <a:r>
              <a:rPr lang="zh-CN" altLang="en-US" sz="2400" b="0" dirty="0">
                <a:latin typeface="Arial" pitchFamily="34" charset="0"/>
              </a:rPr>
              <a:t>由于内核线程是在内核态运行的</a:t>
            </a:r>
            <a:r>
              <a:rPr lang="en-US" altLang="zh-CN" sz="2400" b="0" dirty="0">
                <a:latin typeface="Arial" pitchFamily="34" charset="0"/>
              </a:rPr>
              <a:t>,</a:t>
            </a:r>
            <a:r>
              <a:rPr lang="zh-CN" altLang="en-US" sz="2400" b="0" dirty="0">
                <a:latin typeface="Arial" pitchFamily="34" charset="0"/>
              </a:rPr>
              <a:t>因此内核线程可以访问内核中数据</a:t>
            </a:r>
            <a:r>
              <a:rPr lang="en-US" altLang="zh-CN" sz="2400" b="0" dirty="0">
                <a:latin typeface="Arial" pitchFamily="34" charset="0"/>
              </a:rPr>
              <a:t>,</a:t>
            </a:r>
            <a:r>
              <a:rPr lang="zh-CN" altLang="en-US" sz="2400" b="0" dirty="0">
                <a:latin typeface="Arial" pitchFamily="34" charset="0"/>
              </a:rPr>
              <a:t>调用内核函数</a:t>
            </a:r>
            <a:r>
              <a:rPr lang="en-US" altLang="zh-CN" sz="2400" b="0" dirty="0">
                <a:latin typeface="Arial" pitchFamily="34" charset="0"/>
              </a:rPr>
              <a:t>.</a:t>
            </a:r>
          </a:p>
          <a:p>
            <a:pPr eaLnBrk="1" hangingPunct="1"/>
            <a:r>
              <a:rPr lang="zh-CN" altLang="en-US" sz="2400" b="0" dirty="0">
                <a:latin typeface="Arial" pitchFamily="34" charset="0"/>
              </a:rPr>
              <a:t>内核线程也可以叫</a:t>
            </a:r>
            <a:r>
              <a:rPr lang="zh-CN" altLang="en-US" sz="2400" b="0" dirty="0">
                <a:solidFill>
                  <a:srgbClr val="FF3300"/>
                </a:solidFill>
                <a:latin typeface="Arial" pitchFamily="34" charset="0"/>
              </a:rPr>
              <a:t>内核任务</a:t>
            </a:r>
            <a:r>
              <a:rPr lang="zh-CN" altLang="en-US" sz="2400" b="0" dirty="0">
                <a:latin typeface="Arial" pitchFamily="34" charset="0"/>
              </a:rPr>
              <a:t>，它们一般用于周期性地执行某项工作，例如，</a:t>
            </a:r>
            <a:r>
              <a:rPr lang="zh-CN" altLang="en-US" sz="2400" dirty="0">
                <a:solidFill>
                  <a:srgbClr val="0000CC"/>
                </a:solidFill>
                <a:latin typeface="Arial" pitchFamily="34" charset="0"/>
              </a:rPr>
              <a:t>磁盘高速缓存的刷新，网络连接的维护，页面的换入换出</a:t>
            </a:r>
            <a:r>
              <a:rPr lang="zh-CN" altLang="en-US" sz="2400" b="0" dirty="0">
                <a:latin typeface="Arial" pitchFamily="34" charset="0"/>
              </a:rPr>
              <a:t>等等。 </a:t>
            </a:r>
          </a:p>
        </p:txBody>
      </p:sp>
    </p:spTree>
  </p:cSld>
  <p:clrMapOvr>
    <a:masterClrMapping/>
  </p:clrMapOvr>
  <p:transition>
    <p:split orient="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pPr eaLnBrk="1" hangingPunct="1">
              <a:defRPr/>
            </a:pPr>
            <a:r>
              <a:rPr lang="zh-CN" altLang="en-US" smtClean="0">
                <a:latin typeface="+mn-lt"/>
                <a:ea typeface="楷体" pitchFamily="49" charset="-122"/>
              </a:rPr>
              <a:t>几个特殊身份的内核线程</a:t>
            </a:r>
          </a:p>
        </p:txBody>
      </p:sp>
      <p:sp>
        <p:nvSpPr>
          <p:cNvPr id="58371" name="Rectangle 3"/>
          <p:cNvSpPr>
            <a:spLocks noGrp="1" noChangeArrowheads="1"/>
          </p:cNvSpPr>
          <p:nvPr>
            <p:ph idx="1"/>
          </p:nvPr>
        </p:nvSpPr>
        <p:spPr/>
        <p:txBody>
          <a:bodyPr/>
          <a:lstStyle/>
          <a:p>
            <a:pPr eaLnBrk="1" hangingPunct="1"/>
            <a:r>
              <a:rPr lang="en-US" altLang="zh-CN" sz="2000" dirty="0">
                <a:solidFill>
                  <a:srgbClr val="FF3300"/>
                </a:solidFill>
                <a:latin typeface="Arial" pitchFamily="34" charset="0"/>
              </a:rPr>
              <a:t>swapper</a:t>
            </a:r>
            <a:r>
              <a:rPr lang="zh-CN" altLang="en-US" sz="2000" dirty="0">
                <a:solidFill>
                  <a:srgbClr val="FF3300"/>
                </a:solidFill>
                <a:latin typeface="Arial" pitchFamily="34" charset="0"/>
              </a:rPr>
              <a:t>（或</a:t>
            </a:r>
            <a:r>
              <a:rPr lang="en-US" altLang="zh-CN" sz="2000" dirty="0" err="1">
                <a:solidFill>
                  <a:srgbClr val="FF3300"/>
                </a:solidFill>
                <a:latin typeface="Arial" pitchFamily="34" charset="0"/>
              </a:rPr>
              <a:t>idel</a:t>
            </a:r>
            <a:r>
              <a:rPr lang="zh-CN" altLang="en-US" sz="2000" dirty="0">
                <a:solidFill>
                  <a:srgbClr val="FF3300"/>
                </a:solidFill>
                <a:latin typeface="Arial" pitchFamily="34" charset="0"/>
              </a:rPr>
              <a:t>）进程</a:t>
            </a:r>
            <a:r>
              <a:rPr lang="en-US" altLang="zh-CN" sz="2000" dirty="0">
                <a:solidFill>
                  <a:srgbClr val="FF3300"/>
                </a:solidFill>
                <a:latin typeface="Arial" pitchFamily="34" charset="0"/>
              </a:rPr>
              <a:t>(</a:t>
            </a:r>
            <a:r>
              <a:rPr lang="en-US" altLang="zh-CN" sz="2000" dirty="0" err="1">
                <a:solidFill>
                  <a:srgbClr val="FF3300"/>
                </a:solidFill>
                <a:latin typeface="Arial" pitchFamily="34" charset="0"/>
              </a:rPr>
              <a:t>init_task</a:t>
            </a:r>
            <a:r>
              <a:rPr lang="en-US" altLang="zh-CN" sz="2000" dirty="0">
                <a:solidFill>
                  <a:srgbClr val="FF3300"/>
                </a:solidFill>
                <a:latin typeface="Arial" pitchFamily="34" charset="0"/>
              </a:rPr>
              <a:t>)</a:t>
            </a:r>
            <a:r>
              <a:rPr lang="zh-CN" altLang="en-US" sz="2000" b="0" dirty="0">
                <a:latin typeface="Arial" pitchFamily="34" charset="0"/>
              </a:rPr>
              <a:t>，</a:t>
            </a:r>
            <a:r>
              <a:rPr lang="en-US" altLang="zh-CN" sz="2000" b="0" dirty="0">
                <a:latin typeface="Arial" pitchFamily="34" charset="0"/>
              </a:rPr>
              <a:t>0</a:t>
            </a:r>
            <a:r>
              <a:rPr lang="zh-CN" altLang="en-US" sz="2000" b="0" dirty="0">
                <a:latin typeface="Arial" pitchFamily="34" charset="0"/>
              </a:rPr>
              <a:t>号进程（</a:t>
            </a:r>
            <a:r>
              <a:rPr lang="en-US" altLang="zh-CN" sz="2000" b="0" i="1" dirty="0" err="1">
                <a:solidFill>
                  <a:srgbClr val="0000CC"/>
                </a:solidFill>
                <a:latin typeface="Arial" pitchFamily="34" charset="0"/>
              </a:rPr>
              <a:t>pid</a:t>
            </a:r>
            <a:r>
              <a:rPr lang="en-US" altLang="zh-CN" sz="2000" b="0" i="1" dirty="0">
                <a:solidFill>
                  <a:srgbClr val="0000CC"/>
                </a:solidFill>
                <a:latin typeface="Arial" pitchFamily="34" charset="0"/>
              </a:rPr>
              <a:t>=0</a:t>
            </a:r>
            <a:r>
              <a:rPr lang="zh-CN" altLang="en-US" sz="2000" b="0" dirty="0">
                <a:latin typeface="Arial" pitchFamily="34" charset="0"/>
              </a:rPr>
              <a:t>）－从无到有诞生的第一个线程，执行</a:t>
            </a:r>
            <a:r>
              <a:rPr lang="en-US" altLang="zh-CN" sz="2000" b="0" dirty="0" err="1">
                <a:latin typeface="Arial" pitchFamily="34" charset="0"/>
              </a:rPr>
              <a:t>cpu_idle</a:t>
            </a:r>
            <a:r>
              <a:rPr lang="en-US" altLang="zh-CN" sz="2000" b="0" dirty="0">
                <a:latin typeface="Arial" pitchFamily="34" charset="0"/>
              </a:rPr>
              <a:t>()</a:t>
            </a:r>
            <a:r>
              <a:rPr lang="zh-CN" altLang="en-US" sz="2000" b="0" dirty="0">
                <a:latin typeface="Arial" pitchFamily="34" charset="0"/>
              </a:rPr>
              <a:t>函数。它只有在</a:t>
            </a:r>
            <a:r>
              <a:rPr lang="en-US" altLang="zh-CN" sz="2000" b="0" dirty="0">
                <a:latin typeface="Arial" pitchFamily="34" charset="0"/>
              </a:rPr>
              <a:t>CPU</a:t>
            </a:r>
            <a:r>
              <a:rPr lang="zh-CN" altLang="en-US" sz="2000" b="0" dirty="0">
                <a:latin typeface="Arial" pitchFamily="34" charset="0"/>
              </a:rPr>
              <a:t>不能执行其他进程时才执行</a:t>
            </a:r>
          </a:p>
          <a:p>
            <a:pPr eaLnBrk="1" hangingPunct="1"/>
            <a:r>
              <a:rPr lang="zh-CN" altLang="en-US" sz="2000" b="0" dirty="0">
                <a:latin typeface="Arial" pitchFamily="34" charset="0"/>
              </a:rPr>
              <a:t> </a:t>
            </a:r>
            <a:r>
              <a:rPr lang="en-US" altLang="zh-CN" sz="2000" dirty="0" err="1">
                <a:solidFill>
                  <a:srgbClr val="FF3300"/>
                </a:solidFill>
                <a:latin typeface="Arial" pitchFamily="34" charset="0"/>
              </a:rPr>
              <a:t>init</a:t>
            </a:r>
            <a:r>
              <a:rPr lang="en-US" altLang="zh-CN" sz="2000" i="1" dirty="0">
                <a:latin typeface="Arial" pitchFamily="34" charset="0"/>
              </a:rPr>
              <a:t>(</a:t>
            </a:r>
            <a:r>
              <a:rPr lang="en-US" altLang="zh-CN" sz="2000" i="1" dirty="0" err="1">
                <a:solidFill>
                  <a:srgbClr val="0000CC"/>
                </a:solidFill>
                <a:latin typeface="Arial" pitchFamily="34" charset="0"/>
              </a:rPr>
              <a:t>pid</a:t>
            </a:r>
            <a:r>
              <a:rPr lang="en-US" altLang="zh-CN" sz="2000" i="1" dirty="0">
                <a:solidFill>
                  <a:srgbClr val="0000CC"/>
                </a:solidFill>
                <a:latin typeface="Arial" pitchFamily="34" charset="0"/>
              </a:rPr>
              <a:t>=1</a:t>
            </a:r>
            <a:r>
              <a:rPr lang="en-US" altLang="zh-CN" sz="2000" i="1" dirty="0">
                <a:latin typeface="Arial" pitchFamily="34" charset="0"/>
              </a:rPr>
              <a:t>)</a:t>
            </a:r>
            <a:r>
              <a:rPr lang="zh-CN" altLang="en-US" sz="2000" b="0" dirty="0">
                <a:latin typeface="Arial" pitchFamily="34" charset="0"/>
              </a:rPr>
              <a:t>进程</a:t>
            </a:r>
            <a:r>
              <a:rPr lang="zh-CN" altLang="en-US" sz="2000" b="0" i="1" dirty="0">
                <a:latin typeface="Arial" pitchFamily="34" charset="0"/>
              </a:rPr>
              <a:t>，</a:t>
            </a:r>
            <a:r>
              <a:rPr lang="zh-CN" altLang="en-US" sz="2000" b="0" dirty="0">
                <a:latin typeface="Arial" pitchFamily="34" charset="0"/>
              </a:rPr>
              <a:t>既是内核线程也是</a:t>
            </a:r>
            <a:r>
              <a:rPr lang="en-US" altLang="zh-CN" sz="2000" b="0" dirty="0">
                <a:latin typeface="Arial" pitchFamily="34" charset="0"/>
              </a:rPr>
              <a:t>1</a:t>
            </a:r>
            <a:r>
              <a:rPr lang="zh-CN" altLang="en-US" sz="2000" b="0" dirty="0">
                <a:latin typeface="Arial" pitchFamily="34" charset="0"/>
              </a:rPr>
              <a:t>号用户进程的</a:t>
            </a:r>
            <a:r>
              <a:rPr lang="zh-CN" altLang="en-US" sz="2000" b="0" i="1" dirty="0">
                <a:latin typeface="Arial" pitchFamily="34" charset="0"/>
              </a:rPr>
              <a:t>。</a:t>
            </a:r>
            <a:r>
              <a:rPr lang="en-US" altLang="zh-CN" sz="2000" b="0" dirty="0" err="1">
                <a:latin typeface="Arial" pitchFamily="34" charset="0"/>
              </a:rPr>
              <a:t>init</a:t>
            </a:r>
            <a:r>
              <a:rPr lang="zh-CN" altLang="en-US" sz="2000" b="0" dirty="0">
                <a:latin typeface="Arial" pitchFamily="34" charset="0"/>
              </a:rPr>
              <a:t>进程创建和监控操作系统外层所有进程的活动。 </a:t>
            </a:r>
          </a:p>
          <a:p>
            <a:pPr eaLnBrk="1" hangingPunct="1"/>
            <a:r>
              <a:rPr lang="zh-CN" altLang="en-US" sz="2000" b="0" dirty="0">
                <a:latin typeface="Arial" pitchFamily="34" charset="0"/>
              </a:rPr>
              <a:t>还有另外几个内核线程，他们是守护进程（运行于后台的系统进程）：</a:t>
            </a:r>
          </a:p>
          <a:p>
            <a:pPr lvl="1" eaLnBrk="1" hangingPunct="1"/>
            <a:r>
              <a:rPr lang="en-US" altLang="zh-CN" sz="1800" b="0" dirty="0" err="1">
                <a:solidFill>
                  <a:srgbClr val="FF3300"/>
                </a:solidFill>
                <a:latin typeface="Arial" pitchFamily="34" charset="0"/>
              </a:rPr>
              <a:t>kflushd</a:t>
            </a:r>
            <a:r>
              <a:rPr lang="en-US" altLang="zh-CN" sz="1800" b="0" dirty="0">
                <a:solidFill>
                  <a:srgbClr val="FF3300"/>
                </a:solidFill>
                <a:latin typeface="Arial" pitchFamily="34" charset="0"/>
              </a:rPr>
              <a:t> (</a:t>
            </a:r>
            <a:r>
              <a:rPr lang="zh-CN" altLang="en-US" sz="1800" b="0" dirty="0">
                <a:solidFill>
                  <a:srgbClr val="FF3300"/>
                </a:solidFill>
                <a:latin typeface="Arial" pitchFamily="34" charset="0"/>
              </a:rPr>
              <a:t>即</a:t>
            </a:r>
            <a:r>
              <a:rPr lang="en-US" altLang="zh-CN" sz="1800" b="0" dirty="0" err="1">
                <a:solidFill>
                  <a:srgbClr val="FF3300"/>
                </a:solidFill>
                <a:latin typeface="Arial" pitchFamily="34" charset="0"/>
              </a:rPr>
              <a:t>bdflush</a:t>
            </a:r>
            <a:r>
              <a:rPr lang="en-US" altLang="zh-CN" sz="1800" b="0" dirty="0">
                <a:solidFill>
                  <a:srgbClr val="FF3300"/>
                </a:solidFill>
                <a:latin typeface="Arial" pitchFamily="34" charset="0"/>
              </a:rPr>
              <a:t>)</a:t>
            </a:r>
            <a:r>
              <a:rPr lang="zh-CN" altLang="en-US" sz="1800" b="0" dirty="0">
                <a:solidFill>
                  <a:srgbClr val="FF3300"/>
                </a:solidFill>
                <a:latin typeface="Arial" pitchFamily="34" charset="0"/>
              </a:rPr>
              <a:t>线程</a:t>
            </a:r>
            <a:r>
              <a:rPr lang="zh-CN" altLang="en-US" sz="1800" b="0" dirty="0">
                <a:latin typeface="Arial" pitchFamily="34" charset="0"/>
              </a:rPr>
              <a:t>：刷新“脏”缓冲区中的内容到磁盘以归还内存。</a:t>
            </a:r>
          </a:p>
          <a:p>
            <a:pPr lvl="1" eaLnBrk="1" hangingPunct="1"/>
            <a:r>
              <a:rPr lang="en-US" altLang="zh-CN" sz="1800" b="0" dirty="0" err="1">
                <a:solidFill>
                  <a:srgbClr val="FF3300"/>
                </a:solidFill>
                <a:latin typeface="Arial" pitchFamily="34" charset="0"/>
              </a:rPr>
              <a:t>kupdate</a:t>
            </a:r>
            <a:r>
              <a:rPr lang="zh-CN" altLang="en-US" sz="1800" b="0" dirty="0">
                <a:solidFill>
                  <a:srgbClr val="FF3300"/>
                </a:solidFill>
                <a:latin typeface="Arial" pitchFamily="34" charset="0"/>
              </a:rPr>
              <a:t>线程</a:t>
            </a:r>
            <a:r>
              <a:rPr lang="zh-CN" altLang="en-US" sz="1800" b="0" dirty="0">
                <a:latin typeface="Arial" pitchFamily="34" charset="0"/>
              </a:rPr>
              <a:t>：刷新旧的“脏”缓冲区中的内容到磁盘以减少文件系统不一致的风险。 </a:t>
            </a:r>
          </a:p>
          <a:p>
            <a:pPr lvl="1" eaLnBrk="1" hangingPunct="1"/>
            <a:r>
              <a:rPr lang="en-US" altLang="zh-CN" sz="1800" b="0" dirty="0" err="1">
                <a:solidFill>
                  <a:srgbClr val="FF3300"/>
                </a:solidFill>
                <a:latin typeface="Arial" pitchFamily="34" charset="0"/>
              </a:rPr>
              <a:t>kpiod</a:t>
            </a:r>
            <a:r>
              <a:rPr lang="zh-CN" altLang="en-US" sz="1800" b="0" dirty="0">
                <a:solidFill>
                  <a:srgbClr val="FF3300"/>
                </a:solidFill>
                <a:latin typeface="Arial" pitchFamily="34" charset="0"/>
              </a:rPr>
              <a:t>线程</a:t>
            </a:r>
            <a:r>
              <a:rPr lang="zh-CN" altLang="en-US" sz="1800" b="0" dirty="0">
                <a:latin typeface="Arial" pitchFamily="34" charset="0"/>
              </a:rPr>
              <a:t>：把属于共享内存映射的页面交换出去。 </a:t>
            </a:r>
          </a:p>
          <a:p>
            <a:pPr lvl="1" eaLnBrk="1" hangingPunct="1"/>
            <a:r>
              <a:rPr lang="en-US" altLang="zh-CN" sz="1800" b="0" dirty="0" err="1">
                <a:solidFill>
                  <a:srgbClr val="FF3300"/>
                </a:solidFill>
                <a:latin typeface="Arial" pitchFamily="34" charset="0"/>
              </a:rPr>
              <a:t>kswapd</a:t>
            </a:r>
            <a:r>
              <a:rPr lang="zh-CN" altLang="en-US" sz="1800" b="0" dirty="0">
                <a:solidFill>
                  <a:srgbClr val="FF3300"/>
                </a:solidFill>
                <a:latin typeface="Arial" pitchFamily="34" charset="0"/>
              </a:rPr>
              <a:t>线程</a:t>
            </a:r>
            <a:r>
              <a:rPr lang="zh-CN" altLang="en-US" sz="1800" b="0" dirty="0">
                <a:latin typeface="Arial" pitchFamily="34" charset="0"/>
              </a:rPr>
              <a:t>：执行内存回收功能。</a:t>
            </a:r>
          </a:p>
          <a:p>
            <a:pPr eaLnBrk="1" hangingPunct="1"/>
            <a:r>
              <a:rPr lang="zh-CN" altLang="en-US" sz="2000" b="0" dirty="0">
                <a:latin typeface="Arial" pitchFamily="34" charset="0"/>
              </a:rPr>
              <a:t>用命令</a:t>
            </a:r>
            <a:r>
              <a:rPr lang="en-US" altLang="zh-CN" sz="2000" b="0" dirty="0" err="1">
                <a:solidFill>
                  <a:srgbClr val="FF3300"/>
                </a:solidFill>
                <a:latin typeface="Arial" pitchFamily="34" charset="0"/>
              </a:rPr>
              <a:t>ps</a:t>
            </a:r>
            <a:r>
              <a:rPr lang="en-US" altLang="zh-CN" sz="2000" b="0" dirty="0">
                <a:solidFill>
                  <a:srgbClr val="FF3300"/>
                </a:solidFill>
                <a:latin typeface="Arial" pitchFamily="34" charset="0"/>
              </a:rPr>
              <a:t> aux</a:t>
            </a:r>
            <a:r>
              <a:rPr lang="zh-CN" altLang="en-US" sz="2000" b="0" dirty="0">
                <a:latin typeface="Arial" pitchFamily="34" charset="0"/>
              </a:rPr>
              <a:t>参看所有进程，包括守护进程。</a:t>
            </a:r>
            <a:endParaRPr lang="en-US" altLang="zh-CN" sz="2000" b="0" dirty="0">
              <a:latin typeface="Arial" pitchFamily="34" charset="0"/>
            </a:endParaRPr>
          </a:p>
        </p:txBody>
      </p:sp>
    </p:spTree>
  </p:cSld>
  <p:clrMapOvr>
    <a:masterClrMapping/>
  </p:clrMapOvr>
  <p:transition>
    <p:split orient="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0" name="Rectangle 4"/>
          <p:cNvSpPr>
            <a:spLocks noGrp="1" noChangeArrowheads="1"/>
          </p:cNvSpPr>
          <p:nvPr>
            <p:ph type="ctrTitle"/>
          </p:nvPr>
        </p:nvSpPr>
        <p:spPr/>
        <p:txBody>
          <a:bodyPr/>
          <a:lstStyle/>
          <a:p>
            <a:pPr eaLnBrk="1" hangingPunct="1">
              <a:defRPr/>
            </a:pPr>
            <a:r>
              <a:rPr lang="en-US" altLang="zh-CN" sz="4400" dirty="0" smtClean="0">
                <a:solidFill>
                  <a:srgbClr val="0070C0"/>
                </a:solidFill>
                <a:ea typeface="楷体" pitchFamily="49" charset="-122"/>
              </a:rPr>
              <a:t>Linux</a:t>
            </a:r>
            <a:r>
              <a:rPr lang="zh-CN" altLang="en-US" sz="4400" dirty="0" smtClean="0">
                <a:solidFill>
                  <a:srgbClr val="0070C0"/>
                </a:solidFill>
                <a:ea typeface="楷体" pitchFamily="49" charset="-122"/>
              </a:rPr>
              <a:t>进程调度</a:t>
            </a:r>
            <a:r>
              <a:rPr lang="zh-CN" altLang="en-US" sz="4400" dirty="0">
                <a:solidFill>
                  <a:srgbClr val="0070C0"/>
                </a:solidFill>
                <a:ea typeface="楷体" pitchFamily="49" charset="-122"/>
              </a:rPr>
              <a:t>概述</a:t>
            </a:r>
            <a:endParaRPr lang="zh-CN" altLang="en-US" sz="4400" dirty="0">
              <a:solidFill>
                <a:srgbClr val="0070C0"/>
              </a:solidFill>
              <a:latin typeface="+mn-lt"/>
              <a:ea typeface="楷体" pitchFamily="49" charset="-122"/>
            </a:endParaRPr>
          </a:p>
        </p:txBody>
      </p:sp>
    </p:spTree>
    <p:extLst>
      <p:ext uri="{BB962C8B-B14F-4D97-AF65-F5344CB8AC3E}">
        <p14:creationId xmlns:p14="http://schemas.microsoft.com/office/powerpoint/2010/main" val="1402847676"/>
      </p:ext>
    </p:extLst>
  </p:cSld>
  <p:clrMapOvr>
    <a:masterClrMapping/>
  </p:clrMapOvr>
  <p:transition>
    <p:split orient="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eaLnBrk="1" hangingPunct="1">
              <a:defRPr/>
            </a:pPr>
            <a:r>
              <a:rPr lang="en-US" altLang="zh-CN" smtClean="0">
                <a:solidFill>
                  <a:srgbClr val="FF3300"/>
                </a:solidFill>
                <a:latin typeface="+mn-lt"/>
                <a:ea typeface="楷体" pitchFamily="49" charset="-122"/>
              </a:rPr>
              <a:t>Linux</a:t>
            </a:r>
            <a:r>
              <a:rPr lang="zh-CN" altLang="en-US" smtClean="0">
                <a:solidFill>
                  <a:srgbClr val="FF3300"/>
                </a:solidFill>
                <a:latin typeface="+mn-lt"/>
                <a:ea typeface="楷体" pitchFamily="49" charset="-122"/>
              </a:rPr>
              <a:t>的进程调度</a:t>
            </a:r>
            <a:r>
              <a:rPr lang="zh-CN" altLang="en-US" smtClean="0">
                <a:latin typeface="+mn-lt"/>
                <a:ea typeface="楷体" pitchFamily="49" charset="-122"/>
              </a:rPr>
              <a:t> </a:t>
            </a:r>
          </a:p>
        </p:txBody>
      </p:sp>
      <p:sp>
        <p:nvSpPr>
          <p:cNvPr id="60419" name="Rectangle 3"/>
          <p:cNvSpPr>
            <a:spLocks noGrp="1" noChangeArrowheads="1"/>
          </p:cNvSpPr>
          <p:nvPr>
            <p:ph idx="1"/>
          </p:nvPr>
        </p:nvSpPr>
        <p:spPr/>
        <p:txBody>
          <a:bodyPr/>
          <a:lstStyle/>
          <a:p>
            <a:pPr eaLnBrk="1" hangingPunct="1">
              <a:buFont typeface="Monotype Sorts" pitchFamily="2" charset="2"/>
              <a:buNone/>
            </a:pPr>
            <a:r>
              <a:rPr lang="en-US" altLang="zh-CN" dirty="0" smtClean="0">
                <a:solidFill>
                  <a:srgbClr val="0000CC"/>
                </a:solidFill>
                <a:latin typeface="Arial" pitchFamily="34" charset="0"/>
              </a:rPr>
              <a:t>Linux</a:t>
            </a:r>
            <a:r>
              <a:rPr lang="zh-CN" altLang="en-US" dirty="0" smtClean="0">
                <a:solidFill>
                  <a:srgbClr val="0000CC"/>
                </a:solidFill>
                <a:latin typeface="Arial" pitchFamily="34" charset="0"/>
              </a:rPr>
              <a:t>进程调度方式：</a:t>
            </a:r>
          </a:p>
          <a:p>
            <a:pPr eaLnBrk="1" hangingPunct="1"/>
            <a:r>
              <a:rPr lang="en-US" altLang="zh-CN" sz="2400" b="0" dirty="0">
                <a:latin typeface="Arial" pitchFamily="34" charset="0"/>
              </a:rPr>
              <a:t>Linux</a:t>
            </a:r>
            <a:r>
              <a:rPr lang="zh-CN" altLang="en-US" sz="2400" b="0" dirty="0">
                <a:latin typeface="Arial" pitchFamily="34" charset="0"/>
              </a:rPr>
              <a:t>系统采用</a:t>
            </a:r>
            <a:r>
              <a:rPr lang="zh-CN" altLang="en-US" sz="2400" b="0" dirty="0">
                <a:solidFill>
                  <a:srgbClr val="FF3300"/>
                </a:solidFill>
                <a:latin typeface="Arial" pitchFamily="34" charset="0"/>
              </a:rPr>
              <a:t>抢占调度</a:t>
            </a:r>
            <a:r>
              <a:rPr lang="zh-CN" altLang="en-US" sz="2400" b="0" dirty="0">
                <a:latin typeface="Arial" pitchFamily="34" charset="0"/>
              </a:rPr>
              <a:t>方式。</a:t>
            </a:r>
            <a:r>
              <a:rPr lang="en-US" altLang="zh-CN" sz="2400" b="0" dirty="0">
                <a:solidFill>
                  <a:srgbClr val="FF3300"/>
                </a:solidFill>
                <a:latin typeface="Arial" pitchFamily="34" charset="0"/>
              </a:rPr>
              <a:t>Linux2.6</a:t>
            </a:r>
            <a:r>
              <a:rPr lang="zh-CN" altLang="en-US" sz="2400" b="0" dirty="0">
                <a:solidFill>
                  <a:srgbClr val="FF3300"/>
                </a:solidFill>
                <a:latin typeface="Arial" pitchFamily="34" charset="0"/>
              </a:rPr>
              <a:t>内核是抢占式的</a:t>
            </a:r>
            <a:r>
              <a:rPr lang="zh-CN" altLang="en-US" sz="2400" b="0" dirty="0">
                <a:latin typeface="Arial" pitchFamily="34" charset="0"/>
              </a:rPr>
              <a:t>，这意味着进程无论是处于内核态还是用户态，都可能被抢占。</a:t>
            </a:r>
          </a:p>
          <a:p>
            <a:pPr eaLnBrk="1" hangingPunct="1"/>
            <a:r>
              <a:rPr lang="en-US" altLang="zh-CN" sz="2400" b="0" dirty="0">
                <a:latin typeface="Arial" pitchFamily="34" charset="0"/>
              </a:rPr>
              <a:t>Linux</a:t>
            </a:r>
            <a:r>
              <a:rPr lang="zh-CN" altLang="en-US" sz="2400" b="0" dirty="0">
                <a:latin typeface="Arial" pitchFamily="34" charset="0"/>
              </a:rPr>
              <a:t>的调度基于</a:t>
            </a:r>
            <a:r>
              <a:rPr lang="zh-CN" altLang="en-US" sz="2400" b="0" dirty="0">
                <a:solidFill>
                  <a:srgbClr val="FF3300"/>
                </a:solidFill>
                <a:latin typeface="Arial" pitchFamily="34" charset="0"/>
              </a:rPr>
              <a:t>分时技术</a:t>
            </a:r>
            <a:r>
              <a:rPr lang="zh-CN" altLang="en-US" sz="2400" b="0" dirty="0">
                <a:latin typeface="Arial" pitchFamily="34" charset="0"/>
              </a:rPr>
              <a:t>（</a:t>
            </a:r>
            <a:r>
              <a:rPr lang="en-US" altLang="zh-CN" sz="2400" b="0" dirty="0">
                <a:latin typeface="Arial" pitchFamily="34" charset="0"/>
              </a:rPr>
              <a:t>time-sharing</a:t>
            </a:r>
            <a:r>
              <a:rPr lang="zh-CN" altLang="en-US" sz="2400" b="0" dirty="0">
                <a:latin typeface="Arial" pitchFamily="34" charset="0"/>
              </a:rPr>
              <a:t>）。对于优先级相同进程进程采用</a:t>
            </a:r>
            <a:r>
              <a:rPr lang="zh-CN" altLang="en-US" sz="2400" b="0" dirty="0">
                <a:solidFill>
                  <a:srgbClr val="FF3300"/>
                </a:solidFill>
                <a:latin typeface="Arial" pitchFamily="34" charset="0"/>
              </a:rPr>
              <a:t>时间片轮转法</a:t>
            </a:r>
            <a:r>
              <a:rPr lang="zh-CN" altLang="en-US" sz="2400" b="0" dirty="0">
                <a:latin typeface="Arial" pitchFamily="34" charset="0"/>
              </a:rPr>
              <a:t>。</a:t>
            </a:r>
          </a:p>
          <a:p>
            <a:pPr eaLnBrk="1" hangingPunct="1"/>
            <a:r>
              <a:rPr lang="zh-CN" altLang="en-US" sz="2400" b="0" dirty="0">
                <a:latin typeface="Arial" pitchFamily="34" charset="0"/>
              </a:rPr>
              <a:t>根据进程的优先级对它们进行分类。进程的优先级是</a:t>
            </a:r>
            <a:r>
              <a:rPr lang="zh-CN" altLang="en-US" sz="2400" b="0" dirty="0">
                <a:solidFill>
                  <a:srgbClr val="FF3300"/>
                </a:solidFill>
                <a:latin typeface="Arial" pitchFamily="34" charset="0"/>
              </a:rPr>
              <a:t>动态的。</a:t>
            </a:r>
          </a:p>
        </p:txBody>
      </p:sp>
      <p:pic>
        <p:nvPicPr>
          <p:cNvPr id="70658" name="Picture 2"/>
          <p:cNvPicPr>
            <a:picLocks noChangeAspect="1" noChangeArrowheads="1"/>
          </p:cNvPicPr>
          <p:nvPr/>
        </p:nvPicPr>
        <p:blipFill>
          <a:blip r:embed="rId2"/>
          <a:srcRect/>
          <a:stretch>
            <a:fillRect/>
          </a:stretch>
        </p:blipFill>
        <p:spPr bwMode="auto">
          <a:xfrm>
            <a:off x="5000642" y="4077072"/>
            <a:ext cx="3524250" cy="1790700"/>
          </a:xfrm>
          <a:prstGeom prst="rect">
            <a:avLst/>
          </a:prstGeom>
          <a:noFill/>
          <a:ln w="9525">
            <a:noFill/>
            <a:miter lim="800000"/>
            <a:headEnd/>
            <a:tailEnd/>
          </a:ln>
          <a:effectLst/>
        </p:spPr>
      </p:pic>
      <p:sp>
        <p:nvSpPr>
          <p:cNvPr id="7" name="TextBox 6"/>
          <p:cNvSpPr txBox="1"/>
          <p:nvPr/>
        </p:nvSpPr>
        <p:spPr>
          <a:xfrm>
            <a:off x="4667240" y="5911147"/>
            <a:ext cx="3857652" cy="369332"/>
          </a:xfrm>
          <a:prstGeom prst="rect">
            <a:avLst/>
          </a:prstGeom>
          <a:noFill/>
        </p:spPr>
        <p:txBody>
          <a:bodyPr wrap="square" rtlCol="0">
            <a:spAutoFit/>
          </a:bodyPr>
          <a:lstStyle/>
          <a:p>
            <a:r>
              <a:rPr lang="zh-CN" altLang="en-US" b="1" dirty="0" smtClean="0">
                <a:solidFill>
                  <a:srgbClr val="0000CC"/>
                </a:solidFill>
                <a:latin typeface="黑体" pitchFamily="49" charset="-122"/>
                <a:ea typeface="黑体" pitchFamily="49" charset="-122"/>
              </a:rPr>
              <a:t>不同的进程分配不同的时间片份额</a:t>
            </a:r>
            <a:endParaRPr lang="zh-CN" altLang="en-US" b="1" dirty="0">
              <a:solidFill>
                <a:srgbClr val="0000CC"/>
              </a:solidFill>
              <a:latin typeface="黑体" pitchFamily="49" charset="-122"/>
              <a:ea typeface="黑体" pitchFamily="49" charset="-122"/>
            </a:endParaRPr>
          </a:p>
        </p:txBody>
      </p:sp>
    </p:spTree>
    <p:extLst>
      <p:ext uri="{BB962C8B-B14F-4D97-AF65-F5344CB8AC3E}">
        <p14:creationId xmlns:p14="http://schemas.microsoft.com/office/powerpoint/2010/main" val="3589969650"/>
      </p:ext>
    </p:extLst>
  </p:cSld>
  <p:clrMapOvr>
    <a:masterClrMapping/>
  </p:clrMapOvr>
  <p:transition>
    <p:split orient="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pPr eaLnBrk="1" hangingPunct="1">
              <a:defRPr/>
            </a:pPr>
            <a:r>
              <a:rPr lang="en-US" altLang="zh-CN" smtClean="0">
                <a:solidFill>
                  <a:srgbClr val="FF3300"/>
                </a:solidFill>
                <a:latin typeface="+mn-lt"/>
                <a:ea typeface="楷体" pitchFamily="49" charset="-122"/>
              </a:rPr>
              <a:t>Linux</a:t>
            </a:r>
            <a:r>
              <a:rPr lang="zh-CN" altLang="en-US" smtClean="0">
                <a:solidFill>
                  <a:srgbClr val="FF3300"/>
                </a:solidFill>
                <a:latin typeface="+mn-lt"/>
                <a:ea typeface="楷体" pitchFamily="49" charset="-122"/>
              </a:rPr>
              <a:t>进程调度策略</a:t>
            </a:r>
          </a:p>
        </p:txBody>
      </p:sp>
      <p:sp>
        <p:nvSpPr>
          <p:cNvPr id="61443" name="Rectangle 3"/>
          <p:cNvSpPr>
            <a:spLocks noGrp="1" noChangeArrowheads="1"/>
          </p:cNvSpPr>
          <p:nvPr>
            <p:ph idx="1"/>
          </p:nvPr>
        </p:nvSpPr>
        <p:spPr/>
        <p:txBody>
          <a:bodyPr/>
          <a:lstStyle/>
          <a:p>
            <a:pPr eaLnBrk="1" hangingPunct="1">
              <a:lnSpc>
                <a:spcPct val="90000"/>
              </a:lnSpc>
            </a:pPr>
            <a:r>
              <a:rPr lang="en-US" altLang="zh-CN" sz="2400" dirty="0" err="1">
                <a:latin typeface="Arial" pitchFamily="34" charset="0"/>
              </a:rPr>
              <a:t>task_struct</a:t>
            </a:r>
            <a:r>
              <a:rPr lang="zh-CN" altLang="en-US" sz="2400" dirty="0">
                <a:latin typeface="Arial" pitchFamily="34" charset="0"/>
              </a:rPr>
              <a:t>中与进程调度相关的一些变量有：</a:t>
            </a:r>
          </a:p>
          <a:p>
            <a:pPr lvl="1" eaLnBrk="1" hangingPunct="1">
              <a:lnSpc>
                <a:spcPct val="90000"/>
              </a:lnSpc>
              <a:buFont typeface="Monotype Sorts" pitchFamily="2" charset="2"/>
              <a:buNone/>
            </a:pPr>
            <a:r>
              <a:rPr lang="en-US" altLang="zh-CN" sz="2000" dirty="0">
                <a:latin typeface="Arial" pitchFamily="34" charset="0"/>
              </a:rPr>
              <a:t>unsigned long policy: </a:t>
            </a:r>
            <a:r>
              <a:rPr lang="zh-CN" altLang="en-US" sz="2000" dirty="0">
                <a:latin typeface="Arial" pitchFamily="34" charset="0"/>
              </a:rPr>
              <a:t>进程调度策略</a:t>
            </a:r>
          </a:p>
          <a:p>
            <a:pPr eaLnBrk="1" hangingPunct="1">
              <a:lnSpc>
                <a:spcPct val="90000"/>
              </a:lnSpc>
            </a:pPr>
            <a:r>
              <a:rPr lang="en-US" altLang="zh-CN" sz="2400" dirty="0">
                <a:latin typeface="Arial" pitchFamily="34" charset="0"/>
              </a:rPr>
              <a:t>Linux</a:t>
            </a:r>
            <a:r>
              <a:rPr lang="zh-CN" altLang="en-US" sz="2400" dirty="0">
                <a:latin typeface="Arial" pitchFamily="34" charset="0"/>
              </a:rPr>
              <a:t>中现在有四种类型的调度策略：</a:t>
            </a:r>
          </a:p>
          <a:p>
            <a:pPr eaLnBrk="1" hangingPunct="1">
              <a:lnSpc>
                <a:spcPct val="90000"/>
              </a:lnSpc>
              <a:buFont typeface="Monotype Sorts" pitchFamily="2" charset="2"/>
              <a:buNone/>
            </a:pPr>
            <a:r>
              <a:rPr lang="en-US" altLang="zh-CN" sz="2400" b="0" i="1" dirty="0">
                <a:latin typeface="Arial" pitchFamily="34" charset="0"/>
              </a:rPr>
              <a:t>include/</a:t>
            </a:r>
            <a:r>
              <a:rPr lang="en-US" altLang="zh-CN" sz="2400" b="0" i="1" dirty="0" err="1">
                <a:latin typeface="Arial" pitchFamily="34" charset="0"/>
              </a:rPr>
              <a:t>uaip</a:t>
            </a:r>
            <a:r>
              <a:rPr lang="en-US" altLang="zh-CN" sz="2400" b="0" i="1" dirty="0">
                <a:latin typeface="Arial" pitchFamily="34" charset="0"/>
              </a:rPr>
              <a:t>/</a:t>
            </a:r>
            <a:r>
              <a:rPr lang="en-US" altLang="zh-CN" sz="2400" b="0" i="1" dirty="0" err="1">
                <a:latin typeface="Arial" pitchFamily="34" charset="0"/>
              </a:rPr>
              <a:t>linux</a:t>
            </a:r>
            <a:r>
              <a:rPr lang="en-US" altLang="zh-CN" sz="2400" b="0" i="1" dirty="0">
                <a:latin typeface="Arial" pitchFamily="34" charset="0"/>
              </a:rPr>
              <a:t>/</a:t>
            </a:r>
            <a:r>
              <a:rPr lang="en-US" altLang="zh-CN" sz="2400" b="0" i="1" dirty="0" err="1">
                <a:latin typeface="Arial" pitchFamily="34" charset="0"/>
              </a:rPr>
              <a:t>sched.h</a:t>
            </a:r>
            <a:r>
              <a:rPr lang="en-US" altLang="zh-CN" sz="2400" b="0" i="1" dirty="0">
                <a:latin typeface="Arial" pitchFamily="34" charset="0"/>
              </a:rPr>
              <a:t>, </a:t>
            </a:r>
            <a:r>
              <a:rPr lang="zh-CN" altLang="en-US" sz="2400" b="0" i="1" dirty="0" smtClean="0">
                <a:latin typeface="Arial" pitchFamily="34" charset="0"/>
              </a:rPr>
              <a:t>（</a:t>
            </a:r>
            <a:r>
              <a:rPr lang="en-US" altLang="zh-CN" sz="2400" b="0" i="1" dirty="0" smtClean="0">
                <a:latin typeface="Arial" pitchFamily="34" charset="0"/>
              </a:rPr>
              <a:t>V4.x</a:t>
            </a:r>
            <a:r>
              <a:rPr lang="zh-CN" altLang="en-US" sz="2400" b="0" i="1" dirty="0" smtClean="0">
                <a:latin typeface="Arial" pitchFamily="34" charset="0"/>
              </a:rPr>
              <a:t>）</a:t>
            </a:r>
            <a:endParaRPr lang="en-US" altLang="zh-CN" sz="2400" b="0" i="1" dirty="0">
              <a:latin typeface="Arial" pitchFamily="34" charset="0"/>
            </a:endParaRPr>
          </a:p>
          <a:p>
            <a:pPr lvl="1">
              <a:buNone/>
            </a:pPr>
            <a:r>
              <a:rPr lang="en-US" sz="2000" b="0" dirty="0">
                <a:solidFill>
                  <a:srgbClr val="0000CC"/>
                </a:solidFill>
              </a:rPr>
              <a:t>#define SCHED_NORMAL</a:t>
            </a:r>
            <a:r>
              <a:rPr lang="en-US" sz="2000" b="0">
                <a:solidFill>
                  <a:srgbClr val="0000CC"/>
                </a:solidFill>
              </a:rPr>
              <a:t>	</a:t>
            </a:r>
            <a:r>
              <a:rPr lang="en-US" sz="2000" b="0" smtClean="0">
                <a:solidFill>
                  <a:srgbClr val="0000CC"/>
                </a:solidFill>
              </a:rPr>
              <a:t>	0</a:t>
            </a:r>
            <a:endParaRPr lang="en-US" sz="2000" b="0" dirty="0">
              <a:solidFill>
                <a:srgbClr val="0000CC"/>
              </a:solidFill>
            </a:endParaRPr>
          </a:p>
          <a:p>
            <a:pPr lvl="1">
              <a:buNone/>
            </a:pPr>
            <a:r>
              <a:rPr lang="en-US" sz="2000" b="0" dirty="0">
                <a:solidFill>
                  <a:srgbClr val="0000CC"/>
                </a:solidFill>
              </a:rPr>
              <a:t>#define SCHED_FIFO		1</a:t>
            </a:r>
          </a:p>
          <a:p>
            <a:pPr lvl="1">
              <a:buNone/>
            </a:pPr>
            <a:r>
              <a:rPr lang="en-US" sz="2000" b="0" dirty="0">
                <a:solidFill>
                  <a:srgbClr val="0000CC"/>
                </a:solidFill>
              </a:rPr>
              <a:t>#define SCHED_RR		2</a:t>
            </a:r>
          </a:p>
          <a:p>
            <a:pPr lvl="1">
              <a:buNone/>
            </a:pPr>
            <a:r>
              <a:rPr lang="en-US" sz="2000" b="0" dirty="0">
                <a:solidFill>
                  <a:srgbClr val="0000CC"/>
                </a:solidFill>
              </a:rPr>
              <a:t>#define SCHED_BATCH		3</a:t>
            </a:r>
          </a:p>
          <a:p>
            <a:pPr lvl="1">
              <a:buNone/>
            </a:pPr>
            <a:endParaRPr lang="en-US" sz="2000" b="0" dirty="0">
              <a:solidFill>
                <a:srgbClr val="0000CC"/>
              </a:solidFill>
            </a:endParaRPr>
          </a:p>
          <a:p>
            <a:pPr lvl="1">
              <a:buNone/>
            </a:pPr>
            <a:r>
              <a:rPr lang="en-US" sz="2000" b="0" dirty="0">
                <a:solidFill>
                  <a:srgbClr val="0000CC"/>
                </a:solidFill>
              </a:rPr>
              <a:t>#define SCHED_IDLE		5</a:t>
            </a:r>
            <a:r>
              <a:rPr lang="zh-CN" altLang="en-US" sz="2000" b="0" dirty="0">
                <a:solidFill>
                  <a:srgbClr val="0000CC"/>
                </a:solidFill>
              </a:rPr>
              <a:t>  </a:t>
            </a:r>
            <a:r>
              <a:rPr lang="en-US" altLang="zh-CN" sz="2000" b="0" dirty="0">
                <a:solidFill>
                  <a:srgbClr val="C00000"/>
                </a:solidFill>
              </a:rPr>
              <a:t>//</a:t>
            </a:r>
            <a:r>
              <a:rPr lang="zh-CN" altLang="en-US" sz="2000" b="0" dirty="0">
                <a:solidFill>
                  <a:srgbClr val="C00000"/>
                </a:solidFill>
              </a:rPr>
              <a:t>最不重要的进程</a:t>
            </a:r>
            <a:endParaRPr lang="en-US" altLang="zh-CN" sz="2000" b="0" dirty="0">
              <a:solidFill>
                <a:srgbClr val="C00000"/>
              </a:solidFill>
            </a:endParaRPr>
          </a:p>
          <a:p>
            <a:pPr lvl="1">
              <a:buNone/>
            </a:pPr>
            <a:r>
              <a:rPr lang="en-US" altLang="zh-CN" sz="2000" b="0" dirty="0">
                <a:solidFill>
                  <a:srgbClr val="0000CC"/>
                </a:solidFill>
              </a:rPr>
              <a:t>#define SCHED_DEADLINE             6 </a:t>
            </a:r>
            <a:r>
              <a:rPr lang="en-US" altLang="zh-CN" sz="2000" b="0" dirty="0">
                <a:solidFill>
                  <a:srgbClr val="C00000"/>
                </a:solidFill>
              </a:rPr>
              <a:t>//</a:t>
            </a:r>
            <a:r>
              <a:rPr lang="zh-CN" altLang="en-US" sz="2000" b="0" dirty="0">
                <a:solidFill>
                  <a:srgbClr val="C00000"/>
                </a:solidFill>
              </a:rPr>
              <a:t>实时进程调度算法，最早到期优先</a:t>
            </a:r>
          </a:p>
          <a:p>
            <a:pPr lvl="1" eaLnBrk="1" hangingPunct="1">
              <a:lnSpc>
                <a:spcPct val="90000"/>
              </a:lnSpc>
              <a:buFont typeface="Monotype Sorts" pitchFamily="2" charset="2"/>
              <a:buNone/>
            </a:pPr>
            <a:endParaRPr lang="zh-CN" altLang="en-US" sz="2000" dirty="0">
              <a:latin typeface="Arial" pitchFamily="34" charset="0"/>
            </a:endParaRPr>
          </a:p>
        </p:txBody>
      </p:sp>
    </p:spTree>
    <p:extLst>
      <p:ext uri="{BB962C8B-B14F-4D97-AF65-F5344CB8AC3E}">
        <p14:creationId xmlns:p14="http://schemas.microsoft.com/office/powerpoint/2010/main" val="1608344597"/>
      </p:ext>
    </p:extLst>
  </p:cSld>
  <p:clrMapOvr>
    <a:masterClrMapping/>
  </p:clrMapOvr>
  <p:transition>
    <p:split orient="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pPr eaLnBrk="1" hangingPunct="1">
              <a:defRPr/>
            </a:pPr>
            <a:r>
              <a:rPr lang="en-US" altLang="zh-CN" smtClean="0">
                <a:latin typeface="+mn-lt"/>
                <a:ea typeface="楷体" pitchFamily="49" charset="-122"/>
              </a:rPr>
              <a:t>Linux</a:t>
            </a:r>
            <a:r>
              <a:rPr lang="zh-CN" altLang="en-US" smtClean="0">
                <a:latin typeface="+mn-lt"/>
                <a:ea typeface="楷体" pitchFamily="49" charset="-122"/>
              </a:rPr>
              <a:t>进程调度策略</a:t>
            </a:r>
          </a:p>
        </p:txBody>
      </p:sp>
      <p:sp>
        <p:nvSpPr>
          <p:cNvPr id="62467" name="Rectangle 3"/>
          <p:cNvSpPr>
            <a:spLocks noGrp="1" noChangeArrowheads="1"/>
          </p:cNvSpPr>
          <p:nvPr>
            <p:ph idx="1"/>
          </p:nvPr>
        </p:nvSpPr>
        <p:spPr/>
        <p:txBody>
          <a:bodyPr/>
          <a:lstStyle/>
          <a:p>
            <a:pPr eaLnBrk="1" hangingPunct="1"/>
            <a:r>
              <a:rPr lang="en-US" altLang="zh-CN" sz="1800" b="0" dirty="0">
                <a:latin typeface="Arial" pitchFamily="34" charset="0"/>
              </a:rPr>
              <a:t>Linux</a:t>
            </a:r>
            <a:r>
              <a:rPr lang="zh-CN" altLang="en-US" sz="1800" b="0" dirty="0">
                <a:latin typeface="Arial" pitchFamily="34" charset="0"/>
              </a:rPr>
              <a:t>的进程分为</a:t>
            </a:r>
            <a:r>
              <a:rPr lang="zh-CN" altLang="en-US" sz="1800" b="0" dirty="0">
                <a:solidFill>
                  <a:srgbClr val="FF3300"/>
                </a:solidFill>
                <a:latin typeface="Arial" pitchFamily="34" charset="0"/>
              </a:rPr>
              <a:t>普通进程</a:t>
            </a:r>
            <a:r>
              <a:rPr lang="zh-CN" altLang="en-US" sz="1800" b="0" dirty="0">
                <a:latin typeface="Arial" pitchFamily="34" charset="0"/>
              </a:rPr>
              <a:t>和</a:t>
            </a:r>
            <a:r>
              <a:rPr lang="zh-CN" altLang="en-US" sz="1800" b="0" dirty="0">
                <a:solidFill>
                  <a:srgbClr val="FF3300"/>
                </a:solidFill>
                <a:latin typeface="Arial" pitchFamily="34" charset="0"/>
              </a:rPr>
              <a:t>实时进程</a:t>
            </a:r>
            <a:r>
              <a:rPr lang="zh-CN" altLang="en-US" sz="1800" b="0" dirty="0">
                <a:latin typeface="Arial" pitchFamily="34" charset="0"/>
              </a:rPr>
              <a:t>，实时进程的优先级高于普通进程</a:t>
            </a:r>
          </a:p>
          <a:p>
            <a:pPr eaLnBrk="1" hangingPunct="1"/>
            <a:r>
              <a:rPr lang="en-US" altLang="zh-CN" sz="1800" b="0" dirty="0">
                <a:latin typeface="Arial" pitchFamily="34" charset="0"/>
              </a:rPr>
              <a:t>Linux</a:t>
            </a:r>
            <a:r>
              <a:rPr lang="zh-CN" altLang="en-US" sz="1800" b="0" dirty="0">
                <a:latin typeface="Arial" pitchFamily="34" charset="0"/>
              </a:rPr>
              <a:t>进程的策略</a:t>
            </a:r>
            <a:r>
              <a:rPr lang="en-US" altLang="zh-CN" sz="1600" b="0" i="1" dirty="0">
                <a:latin typeface="Arial" pitchFamily="34" charset="0"/>
              </a:rPr>
              <a:t>policy</a:t>
            </a:r>
            <a:r>
              <a:rPr lang="zh-CN" altLang="en-US" sz="1800" b="0" dirty="0">
                <a:latin typeface="Arial" pitchFamily="34" charset="0"/>
              </a:rPr>
              <a:t>有</a:t>
            </a:r>
            <a:r>
              <a:rPr lang="en-US" altLang="zh-CN" sz="1800" b="0" dirty="0">
                <a:latin typeface="Arial" pitchFamily="34" charset="0"/>
              </a:rPr>
              <a:t>:</a:t>
            </a:r>
          </a:p>
          <a:p>
            <a:pPr eaLnBrk="1" hangingPunct="1"/>
            <a:endParaRPr lang="zh-CN" altLang="en-US" sz="1800" b="0" dirty="0">
              <a:latin typeface="Arial" pitchFamily="34" charset="0"/>
            </a:endParaRPr>
          </a:p>
          <a:p>
            <a:pPr eaLnBrk="1" hangingPunct="1"/>
            <a:endParaRPr lang="zh-CN" altLang="en-US" sz="1800" b="0" dirty="0">
              <a:latin typeface="Arial" pitchFamily="34" charset="0"/>
            </a:endParaRPr>
          </a:p>
          <a:p>
            <a:pPr eaLnBrk="1" hangingPunct="1"/>
            <a:endParaRPr lang="zh-CN" altLang="en-US" sz="1800" b="0" dirty="0">
              <a:latin typeface="Arial" pitchFamily="34" charset="0"/>
            </a:endParaRPr>
          </a:p>
          <a:p>
            <a:pPr eaLnBrk="1" hangingPunct="1"/>
            <a:endParaRPr lang="zh-CN" altLang="en-US" sz="1800" b="0" dirty="0">
              <a:latin typeface="Arial" pitchFamily="34" charset="0"/>
            </a:endParaRPr>
          </a:p>
          <a:p>
            <a:pPr eaLnBrk="1" hangingPunct="1"/>
            <a:endParaRPr lang="zh-CN" altLang="en-US" sz="1600" b="0" dirty="0">
              <a:latin typeface="Arial" pitchFamily="34" charset="0"/>
            </a:endParaRPr>
          </a:p>
          <a:p>
            <a:pPr eaLnBrk="1" hangingPunct="1"/>
            <a:endParaRPr lang="zh-CN" altLang="en-US" sz="1800" b="0" dirty="0">
              <a:latin typeface="Arial" pitchFamily="34" charset="0"/>
            </a:endParaRPr>
          </a:p>
          <a:p>
            <a:pPr eaLnBrk="1" hangingPunct="1"/>
            <a:r>
              <a:rPr lang="zh-CN" altLang="en-US" sz="1800" b="0" dirty="0">
                <a:latin typeface="Arial" pitchFamily="34" charset="0"/>
              </a:rPr>
              <a:t>普通进程按照</a:t>
            </a:r>
            <a:r>
              <a:rPr lang="en-US" altLang="zh-CN" sz="1800" b="0" dirty="0">
                <a:latin typeface="Arial" pitchFamily="34" charset="0"/>
              </a:rPr>
              <a:t>SCHED_NORMAL</a:t>
            </a:r>
            <a:r>
              <a:rPr lang="zh-CN" altLang="en-US" sz="1800" b="0" dirty="0">
                <a:latin typeface="Arial" pitchFamily="34" charset="0"/>
              </a:rPr>
              <a:t>调度策略进行进程调度。</a:t>
            </a:r>
          </a:p>
          <a:p>
            <a:pPr eaLnBrk="1" hangingPunct="1"/>
            <a:r>
              <a:rPr lang="zh-CN" altLang="en-US" sz="1800" b="0" dirty="0">
                <a:latin typeface="Arial" pitchFamily="34" charset="0"/>
              </a:rPr>
              <a:t>实时进程按照</a:t>
            </a:r>
            <a:r>
              <a:rPr lang="en-US" altLang="zh-CN" sz="1800" b="0" dirty="0">
                <a:latin typeface="Arial" pitchFamily="34" charset="0"/>
              </a:rPr>
              <a:t>SCHED_FIFO</a:t>
            </a:r>
            <a:r>
              <a:rPr lang="zh-CN" altLang="en-US" sz="1800" b="0" dirty="0">
                <a:latin typeface="Arial" pitchFamily="34" charset="0"/>
              </a:rPr>
              <a:t>或</a:t>
            </a:r>
            <a:r>
              <a:rPr lang="en-US" altLang="zh-CN" sz="1800" b="0" dirty="0">
                <a:latin typeface="Arial" pitchFamily="34" charset="0"/>
              </a:rPr>
              <a:t>SCHED_RR</a:t>
            </a:r>
            <a:r>
              <a:rPr lang="zh-CN" altLang="en-US" sz="1800" b="0" dirty="0">
                <a:latin typeface="Arial" pitchFamily="34" charset="0"/>
              </a:rPr>
              <a:t>策略进行调度。</a:t>
            </a:r>
          </a:p>
          <a:p>
            <a:pPr eaLnBrk="1" hangingPunct="1"/>
            <a:r>
              <a:rPr lang="en-US" altLang="zh-CN" sz="1800" b="0" dirty="0">
                <a:solidFill>
                  <a:srgbClr val="FF3300"/>
                </a:solidFill>
                <a:latin typeface="Arial" pitchFamily="34" charset="0"/>
              </a:rPr>
              <a:t>SCHED_BATCH</a:t>
            </a:r>
            <a:r>
              <a:rPr lang="zh-CN" altLang="en-US" sz="1800" b="0" dirty="0">
                <a:latin typeface="Arial" pitchFamily="34" charset="0"/>
              </a:rPr>
              <a:t>是</a:t>
            </a:r>
            <a:r>
              <a:rPr lang="en-US" altLang="zh-CN" sz="1800" b="0" dirty="0">
                <a:latin typeface="Arial" pitchFamily="34" charset="0"/>
              </a:rPr>
              <a:t>2.6</a:t>
            </a:r>
            <a:r>
              <a:rPr lang="zh-CN" altLang="en-US" sz="1800" b="0" dirty="0">
                <a:latin typeface="Arial" pitchFamily="34" charset="0"/>
              </a:rPr>
              <a:t>新加入的调度策略，这种类型的进程一般都是</a:t>
            </a:r>
            <a:r>
              <a:rPr lang="zh-CN" altLang="en-US" sz="1800" b="0" dirty="0">
                <a:solidFill>
                  <a:srgbClr val="FF3300"/>
                </a:solidFill>
                <a:latin typeface="Arial" pitchFamily="34" charset="0"/>
              </a:rPr>
              <a:t>后台处理进程</a:t>
            </a:r>
            <a:r>
              <a:rPr lang="zh-CN" altLang="en-US" sz="1800" b="0" dirty="0">
                <a:latin typeface="Arial" pitchFamily="34" charset="0"/>
              </a:rPr>
              <a:t>，总是倾向于跑完自己的时间片，没有交互性。所以对于这种调度策略的进程，调度器一般给的优先级比较低，这样系统就能在没什么事情做的时候运行这些进程，而一旦有交互性的进程需要运行，则立刻切换到交互性的进程，从用户的角度来看，系统的响应性</a:t>
            </a:r>
            <a:r>
              <a:rPr lang="en-US" altLang="zh-CN" sz="1800" b="0" dirty="0">
                <a:latin typeface="Arial" pitchFamily="34" charset="0"/>
              </a:rPr>
              <a:t>/</a:t>
            </a:r>
            <a:r>
              <a:rPr lang="zh-CN" altLang="en-US" sz="1800" b="0" dirty="0">
                <a:latin typeface="Arial" pitchFamily="34" charset="0"/>
              </a:rPr>
              <a:t>交互性就很好。 </a:t>
            </a:r>
          </a:p>
        </p:txBody>
      </p:sp>
      <p:graphicFrame>
        <p:nvGraphicFramePr>
          <p:cNvPr id="195754" name="Group 170"/>
          <p:cNvGraphicFramePr>
            <a:graphicFrameLocks noGrp="1"/>
          </p:cNvGraphicFramePr>
          <p:nvPr>
            <p:ph sz="quarter" idx="4294967295"/>
            <p:extLst/>
          </p:nvPr>
        </p:nvGraphicFramePr>
        <p:xfrm>
          <a:off x="1199456" y="2132856"/>
          <a:ext cx="7464152" cy="1981200"/>
        </p:xfrm>
        <a:graphic>
          <a:graphicData uri="http://schemas.openxmlformats.org/drawingml/2006/table">
            <a:tbl>
              <a:tblPr/>
              <a:tblGrid>
                <a:gridCol w="3732076">
                  <a:extLst>
                    <a:ext uri="{9D8B030D-6E8A-4147-A177-3AD203B41FA5}">
                      <a16:colId xmlns:a16="http://schemas.microsoft.com/office/drawing/2014/main" val="20000"/>
                    </a:ext>
                  </a:extLst>
                </a:gridCol>
                <a:gridCol w="3732076">
                  <a:extLst>
                    <a:ext uri="{9D8B030D-6E8A-4147-A177-3AD203B41FA5}">
                      <a16:colId xmlns:a16="http://schemas.microsoft.com/office/drawing/2014/main" val="20001"/>
                    </a:ext>
                  </a:extLst>
                </a:gridCol>
              </a:tblGrid>
              <a:tr h="3241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folHlink"/>
                          </a:solidFill>
                          <a:effectLst/>
                          <a:latin typeface="Helvetica" pitchFamily="34" charset="0"/>
                          <a:ea typeface="楷体_GB2312" pitchFamily="49" charset="-122"/>
                        </a:rPr>
                        <a:t>符号常量</a:t>
                      </a:r>
                      <a:endParaRPr kumimoji="0" lang="zh-CN" altLang="en-US" sz="1800" b="0" i="0" u="none" strike="noStrike" cap="none" normalizeH="0" baseline="0" dirty="0" smtClean="0">
                        <a:ln>
                          <a:noFill/>
                        </a:ln>
                        <a:solidFill>
                          <a:schemeClr val="tx1"/>
                        </a:solidFill>
                        <a:effectLst/>
                        <a:latin typeface="Helvetic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folHlink"/>
                          </a:solidFill>
                          <a:effectLst/>
                          <a:latin typeface="Helvetica" pitchFamily="34" charset="0"/>
                          <a:ea typeface="楷体_GB2312" pitchFamily="49" charset="-122"/>
                        </a:rPr>
                        <a:t>意义</a:t>
                      </a:r>
                      <a:endParaRPr kumimoji="0" lang="zh-CN" altLang="en-US" sz="1800" b="0" i="0" u="none" strike="noStrike" cap="none" normalizeH="0" baseline="0" smtClean="0">
                        <a:ln>
                          <a:noFill/>
                        </a:ln>
                        <a:solidFill>
                          <a:schemeClr val="tx1"/>
                        </a:solidFill>
                        <a:effectLst/>
                        <a:latin typeface="Helvetic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41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FF3300"/>
                          </a:solidFill>
                          <a:effectLst/>
                          <a:latin typeface="Helvetica" pitchFamily="34" charset="0"/>
                          <a:ea typeface="楷体_GB2312" pitchFamily="49" charset="-122"/>
                        </a:rPr>
                        <a:t>SCHED_NORMAL</a:t>
                      </a:r>
                      <a:endParaRPr kumimoji="0" lang="en-US" altLang="zh-CN" sz="1800" b="0" i="0" u="none" strike="noStrike" cap="none" normalizeH="0" baseline="0" dirty="0" smtClean="0">
                        <a:ln>
                          <a:noFill/>
                        </a:ln>
                        <a:solidFill>
                          <a:schemeClr val="tx1"/>
                        </a:solidFill>
                        <a:effectLst/>
                        <a:latin typeface="Helvetic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Helvetica" pitchFamily="34" charset="0"/>
                          <a:ea typeface="楷体_GB2312" pitchFamily="49" charset="-122"/>
                        </a:rPr>
                        <a:t>普通进程的时间片轮转算法</a:t>
                      </a:r>
                      <a:endParaRPr kumimoji="0" lang="zh-CN" altLang="en-US" sz="1800" b="0" i="0" u="none" strike="noStrike" cap="none" normalizeH="0" baseline="0" smtClean="0">
                        <a:ln>
                          <a:noFill/>
                        </a:ln>
                        <a:solidFill>
                          <a:schemeClr val="tx1"/>
                        </a:solidFill>
                        <a:effectLst/>
                        <a:latin typeface="Helvetic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41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FF3300"/>
                          </a:solidFill>
                          <a:effectLst/>
                          <a:latin typeface="Helvetica" pitchFamily="34" charset="0"/>
                          <a:ea typeface="楷体_GB2312" pitchFamily="49" charset="-122"/>
                        </a:rPr>
                        <a:t>SCHED_FIFO</a:t>
                      </a:r>
                      <a:endParaRPr kumimoji="0" lang="en-US" altLang="zh-CN" sz="1800" b="0" i="0" u="none" strike="noStrike" cap="none" normalizeH="0" baseline="0" smtClean="0">
                        <a:ln>
                          <a:noFill/>
                        </a:ln>
                        <a:solidFill>
                          <a:schemeClr val="tx1"/>
                        </a:solidFill>
                        <a:effectLst/>
                        <a:latin typeface="Helvetic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Helvetica" pitchFamily="34" charset="0"/>
                          <a:ea typeface="楷体_GB2312" pitchFamily="49" charset="-122"/>
                        </a:rPr>
                        <a:t>实时进程的先进先出算法</a:t>
                      </a:r>
                      <a:endParaRPr kumimoji="0" lang="zh-CN" altLang="en-US" sz="1800" b="0" i="0" u="none" strike="noStrike" cap="none" normalizeH="0" baseline="0" smtClean="0">
                        <a:ln>
                          <a:noFill/>
                        </a:ln>
                        <a:solidFill>
                          <a:schemeClr val="tx1"/>
                        </a:solidFill>
                        <a:effectLst/>
                        <a:latin typeface="Helvetic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41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FF3300"/>
                          </a:solidFill>
                          <a:effectLst/>
                          <a:latin typeface="Helvetica" pitchFamily="34" charset="0"/>
                          <a:ea typeface="楷体_GB2312" pitchFamily="49" charset="-122"/>
                        </a:rPr>
                        <a:t>SCHED_RR</a:t>
                      </a:r>
                      <a:endParaRPr kumimoji="0" lang="en-US" altLang="zh-CN" sz="1800" b="0" i="0" u="none" strike="noStrike" cap="none" normalizeH="0" baseline="0" dirty="0" smtClean="0">
                        <a:ln>
                          <a:noFill/>
                        </a:ln>
                        <a:solidFill>
                          <a:schemeClr val="tx1"/>
                        </a:solidFill>
                        <a:effectLst/>
                        <a:latin typeface="Helvetic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Helvetica" pitchFamily="34" charset="0"/>
                          <a:ea typeface="楷体_GB2312" pitchFamily="49" charset="-122"/>
                        </a:rPr>
                        <a:t>实时进程的时间片轮转算法</a:t>
                      </a:r>
                      <a:endParaRPr kumimoji="0" lang="zh-CN" altLang="en-US" sz="1800" b="0" i="0" u="none" strike="noStrike" cap="none" normalizeH="0" baseline="0" dirty="0" smtClean="0">
                        <a:ln>
                          <a:noFill/>
                        </a:ln>
                        <a:solidFill>
                          <a:schemeClr val="tx1"/>
                        </a:solidFill>
                        <a:effectLst/>
                        <a:latin typeface="Helvetic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4113">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en-US" altLang="zh-CN" sz="2000" b="1" i="0" u="none" strike="noStrike" cap="none" normalizeH="0" baseline="0" dirty="0" smtClean="0">
                          <a:ln>
                            <a:noFill/>
                          </a:ln>
                          <a:solidFill>
                            <a:srgbClr val="FF3300"/>
                          </a:solidFill>
                          <a:effectLst/>
                          <a:latin typeface="Helvetica" pitchFamily="34" charset="0"/>
                          <a:ea typeface="楷体_GB2312" pitchFamily="49" charset="-122"/>
                        </a:rPr>
                        <a:t>SCHED_BATCH</a:t>
                      </a:r>
                      <a:endParaRPr kumimoji="1" lang="zh-CN" altLang="en-US" sz="2000" b="1" i="0" u="none" strike="noStrike" cap="none" normalizeH="0" baseline="0" dirty="0" smtClean="0">
                        <a:ln>
                          <a:noFill/>
                        </a:ln>
                        <a:solidFill>
                          <a:srgbClr val="FF3300"/>
                        </a:solidFill>
                        <a:effectLst/>
                        <a:latin typeface="Helvetica"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1" lang="zh-CN" altLang="en-US" sz="2000" b="0" i="0" u="none" strike="noStrike" cap="none" normalizeH="0" baseline="0" dirty="0" smtClean="0">
                          <a:ln>
                            <a:noFill/>
                          </a:ln>
                          <a:solidFill>
                            <a:schemeClr val="tx1"/>
                          </a:solidFill>
                          <a:effectLst/>
                          <a:latin typeface="Helvetica" pitchFamily="34" charset="0"/>
                          <a:ea typeface="楷体_GB2312" pitchFamily="49" charset="-122"/>
                        </a:rPr>
                        <a:t>后台处理进程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92370491"/>
      </p:ext>
    </p:extLst>
  </p:cSld>
  <p:clrMapOvr>
    <a:masterClrMapping/>
  </p:clrMapOvr>
  <p:transition>
    <p:split orient="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pPr eaLnBrk="1" hangingPunct="1">
              <a:defRPr/>
            </a:pPr>
            <a:r>
              <a:rPr lang="zh-CN" altLang="en-US" sz="2800">
                <a:solidFill>
                  <a:srgbClr val="FF3300"/>
                </a:solidFill>
                <a:latin typeface="+mn-lt"/>
                <a:ea typeface="楷体" pitchFamily="49" charset="-122"/>
              </a:rPr>
              <a:t>进程的调度算法</a:t>
            </a:r>
          </a:p>
        </p:txBody>
      </p:sp>
      <p:sp>
        <p:nvSpPr>
          <p:cNvPr id="63491" name="Rectangle 3"/>
          <p:cNvSpPr>
            <a:spLocks noGrp="1" noChangeArrowheads="1"/>
          </p:cNvSpPr>
          <p:nvPr>
            <p:ph idx="1"/>
          </p:nvPr>
        </p:nvSpPr>
        <p:spPr/>
        <p:txBody>
          <a:bodyPr/>
          <a:lstStyle/>
          <a:p>
            <a:pPr eaLnBrk="1" hangingPunct="1"/>
            <a:r>
              <a:rPr lang="zh-CN" altLang="en-US" sz="2400" b="0" dirty="0">
                <a:latin typeface="Arial" pitchFamily="34" charset="0"/>
              </a:rPr>
              <a:t>调度程序源代码在</a:t>
            </a:r>
            <a:r>
              <a:rPr lang="en-US" altLang="zh-CN" sz="2400" b="0" dirty="0">
                <a:solidFill>
                  <a:srgbClr val="0000CC"/>
                </a:solidFill>
                <a:latin typeface="Arial" pitchFamily="34" charset="0"/>
              </a:rPr>
              <a:t>kernel/</a:t>
            </a:r>
            <a:r>
              <a:rPr lang="en-US" altLang="zh-CN" sz="2400" b="0" dirty="0" err="1">
                <a:solidFill>
                  <a:srgbClr val="0000CC"/>
                </a:solidFill>
                <a:latin typeface="Arial" pitchFamily="34" charset="0"/>
              </a:rPr>
              <a:t>sched.c</a:t>
            </a:r>
            <a:r>
              <a:rPr lang="zh-CN" altLang="en-US" sz="2400" b="0" dirty="0">
                <a:latin typeface="Arial" pitchFamily="34" charset="0"/>
              </a:rPr>
              <a:t>文件中。</a:t>
            </a:r>
          </a:p>
          <a:p>
            <a:pPr eaLnBrk="1" hangingPunct="1"/>
            <a:endParaRPr lang="zh-CN" altLang="en-US" sz="2400" b="0" dirty="0">
              <a:solidFill>
                <a:srgbClr val="FF3300"/>
              </a:solidFill>
              <a:latin typeface="Arial" pitchFamily="34" charset="0"/>
            </a:endParaRPr>
          </a:p>
          <a:p>
            <a:pPr eaLnBrk="1" hangingPunct="1"/>
            <a:r>
              <a:rPr lang="en-US" altLang="zh-CN" sz="2400" b="0" dirty="0">
                <a:solidFill>
                  <a:srgbClr val="FF3300"/>
                </a:solidFill>
                <a:latin typeface="Arial" pitchFamily="34" charset="0"/>
              </a:rPr>
              <a:t>Linux 2.4</a:t>
            </a:r>
            <a:r>
              <a:rPr lang="zh-CN" altLang="en-US" sz="2400" b="0" dirty="0">
                <a:solidFill>
                  <a:srgbClr val="FF3300"/>
                </a:solidFill>
                <a:latin typeface="Arial" pitchFamily="34" charset="0"/>
              </a:rPr>
              <a:t>的调度算法：</a:t>
            </a:r>
          </a:p>
          <a:p>
            <a:pPr lvl="1" eaLnBrk="1" hangingPunct="1"/>
            <a:r>
              <a:rPr lang="zh-CN" altLang="en-US" sz="2000" b="0" dirty="0">
                <a:latin typeface="Arial" pitchFamily="34" charset="0"/>
              </a:rPr>
              <a:t>遍历进程可运行队列，算法时间</a:t>
            </a:r>
            <a:r>
              <a:rPr lang="en-US" altLang="zh-CN" sz="2000" b="0" dirty="0">
                <a:latin typeface="Arial" pitchFamily="34" charset="0"/>
              </a:rPr>
              <a:t>O(n)</a:t>
            </a:r>
          </a:p>
          <a:p>
            <a:pPr lvl="1" eaLnBrk="1" hangingPunct="1"/>
            <a:r>
              <a:rPr lang="zh-CN" altLang="en-US" sz="2000" b="0" dirty="0">
                <a:latin typeface="Arial" pitchFamily="34" charset="0"/>
              </a:rPr>
              <a:t>时间片，动态优先级</a:t>
            </a:r>
          </a:p>
          <a:p>
            <a:pPr eaLnBrk="1" hangingPunct="1"/>
            <a:r>
              <a:rPr lang="en-US" altLang="zh-CN" sz="2400" b="0" dirty="0">
                <a:solidFill>
                  <a:srgbClr val="FF3300"/>
                </a:solidFill>
                <a:latin typeface="Arial" pitchFamily="34" charset="0"/>
              </a:rPr>
              <a:t>Linux 2.6.1-2.6.22 </a:t>
            </a:r>
            <a:r>
              <a:rPr lang="zh-CN" altLang="en-US" sz="2400" b="0" dirty="0">
                <a:solidFill>
                  <a:srgbClr val="FF3300"/>
                </a:solidFill>
                <a:latin typeface="Arial" pitchFamily="34" charset="0"/>
              </a:rPr>
              <a:t>调度算法（</a:t>
            </a:r>
            <a:r>
              <a:rPr lang="en-US" altLang="zh-CN" sz="2400" b="0" dirty="0">
                <a:solidFill>
                  <a:srgbClr val="0000CC"/>
                </a:solidFill>
                <a:latin typeface="Arial" pitchFamily="34" charset="0"/>
              </a:rPr>
              <a:t>O(1)</a:t>
            </a:r>
            <a:r>
              <a:rPr lang="zh-CN" altLang="en-US" sz="2400" b="0" dirty="0">
                <a:solidFill>
                  <a:srgbClr val="0000CC"/>
                </a:solidFill>
                <a:latin typeface="Arial" pitchFamily="34" charset="0"/>
              </a:rPr>
              <a:t>算法</a:t>
            </a:r>
            <a:r>
              <a:rPr lang="zh-CN" altLang="en-US" sz="2400" b="0" dirty="0">
                <a:solidFill>
                  <a:srgbClr val="FF3300"/>
                </a:solidFill>
                <a:latin typeface="Arial" pitchFamily="34" charset="0"/>
              </a:rPr>
              <a:t>）：</a:t>
            </a:r>
          </a:p>
          <a:p>
            <a:pPr lvl="1" eaLnBrk="1" hangingPunct="1"/>
            <a:r>
              <a:rPr lang="zh-CN" altLang="en-US" sz="2000" b="0" dirty="0">
                <a:latin typeface="Arial" pitchFamily="34" charset="0"/>
              </a:rPr>
              <a:t>优先级</a:t>
            </a:r>
            <a:r>
              <a:rPr lang="en-US" altLang="zh-CN" sz="2000" b="0" dirty="0">
                <a:latin typeface="Arial" pitchFamily="34" charset="0"/>
              </a:rPr>
              <a:t>0-139</a:t>
            </a:r>
            <a:r>
              <a:rPr lang="zh-CN" altLang="en-US" sz="2000" b="0" dirty="0">
                <a:latin typeface="Arial" pitchFamily="34" charset="0"/>
              </a:rPr>
              <a:t>，使用</a:t>
            </a:r>
            <a:r>
              <a:rPr lang="en-US" altLang="zh-CN" sz="2000" b="0" dirty="0">
                <a:latin typeface="Arial" pitchFamily="34" charset="0"/>
              </a:rPr>
              <a:t>active</a:t>
            </a:r>
            <a:r>
              <a:rPr lang="zh-CN" altLang="en-US" sz="2000" b="0" dirty="0">
                <a:latin typeface="Arial" pitchFamily="34" charset="0"/>
              </a:rPr>
              <a:t>和</a:t>
            </a:r>
            <a:r>
              <a:rPr lang="en-US" altLang="zh-CN" sz="2000" b="0" dirty="0">
                <a:latin typeface="Arial" pitchFamily="34" charset="0"/>
              </a:rPr>
              <a:t>expire</a:t>
            </a:r>
            <a:r>
              <a:rPr lang="zh-CN" altLang="en-US" sz="2000" b="0" dirty="0">
                <a:latin typeface="Arial" pitchFamily="34" charset="0"/>
              </a:rPr>
              <a:t>两个队列，按照优先级调度，算法时间</a:t>
            </a:r>
            <a:r>
              <a:rPr lang="en-US" altLang="zh-CN" sz="2000" b="0" dirty="0">
                <a:latin typeface="Arial" pitchFamily="34" charset="0"/>
              </a:rPr>
              <a:t>O(1)</a:t>
            </a:r>
          </a:p>
          <a:p>
            <a:pPr eaLnBrk="1" hangingPunct="1"/>
            <a:r>
              <a:rPr lang="en-US" altLang="zh-CN" sz="2400" b="0" dirty="0">
                <a:solidFill>
                  <a:srgbClr val="FF3300"/>
                </a:solidFill>
                <a:latin typeface="Arial" pitchFamily="34" charset="0"/>
              </a:rPr>
              <a:t>Linux 2.6.23- </a:t>
            </a:r>
            <a:r>
              <a:rPr lang="zh-CN" altLang="en-US" sz="2400" b="0" dirty="0">
                <a:solidFill>
                  <a:srgbClr val="FF3300"/>
                </a:solidFill>
                <a:latin typeface="Arial" pitchFamily="34" charset="0"/>
              </a:rPr>
              <a:t>调度算法（</a:t>
            </a:r>
            <a:r>
              <a:rPr lang="en-US" altLang="zh-CN" sz="2400" b="0" dirty="0">
                <a:solidFill>
                  <a:srgbClr val="0000CC"/>
                </a:solidFill>
                <a:latin typeface="Arial" pitchFamily="34" charset="0"/>
              </a:rPr>
              <a:t>CFS</a:t>
            </a:r>
            <a:r>
              <a:rPr lang="zh-CN" altLang="en-US" sz="2400" b="0" dirty="0">
                <a:solidFill>
                  <a:srgbClr val="0000CC"/>
                </a:solidFill>
                <a:latin typeface="Arial" pitchFamily="34" charset="0"/>
              </a:rPr>
              <a:t>算法</a:t>
            </a:r>
            <a:r>
              <a:rPr lang="zh-CN" altLang="en-US" sz="2400" b="0" dirty="0">
                <a:solidFill>
                  <a:srgbClr val="FF3300"/>
                </a:solidFill>
                <a:latin typeface="Arial" pitchFamily="34" charset="0"/>
              </a:rPr>
              <a:t>） ：</a:t>
            </a:r>
          </a:p>
          <a:p>
            <a:pPr lvl="1" eaLnBrk="1" hangingPunct="1"/>
            <a:r>
              <a:rPr lang="zh-CN" altLang="en-US" sz="2000" b="0" dirty="0">
                <a:latin typeface="Arial" pitchFamily="34" charset="0"/>
              </a:rPr>
              <a:t>非实时： </a:t>
            </a:r>
            <a:r>
              <a:rPr lang="en-US" altLang="zh-CN" sz="2000" b="0" dirty="0">
                <a:solidFill>
                  <a:srgbClr val="FF3300"/>
                </a:solidFill>
                <a:latin typeface="Arial" pitchFamily="34" charset="0"/>
              </a:rPr>
              <a:t>CFS</a:t>
            </a:r>
            <a:r>
              <a:rPr lang="en-US" altLang="zh-CN" sz="2000" b="0" dirty="0">
                <a:latin typeface="Arial" pitchFamily="34" charset="0"/>
              </a:rPr>
              <a:t> (</a:t>
            </a:r>
            <a:r>
              <a:rPr lang="zh-CN" altLang="en-US" sz="2000" b="0" dirty="0">
                <a:solidFill>
                  <a:srgbClr val="FF3300"/>
                </a:solidFill>
                <a:latin typeface="Arial" pitchFamily="34" charset="0"/>
              </a:rPr>
              <a:t>完全公平调度器</a:t>
            </a:r>
            <a:r>
              <a:rPr lang="zh-CN" altLang="en-US" sz="2000" b="0" dirty="0">
                <a:latin typeface="Arial" pitchFamily="34" charset="0"/>
              </a:rPr>
              <a:t>）进程调度器</a:t>
            </a:r>
            <a:r>
              <a:rPr lang="en-US" altLang="zh-CN" sz="2000" b="0" dirty="0">
                <a:latin typeface="Arial" pitchFamily="34" charset="0"/>
              </a:rPr>
              <a:t> </a:t>
            </a:r>
            <a:r>
              <a:rPr lang="zh-CN" altLang="en-US" sz="2000" b="0" dirty="0">
                <a:latin typeface="Arial" pitchFamily="34" charset="0"/>
              </a:rPr>
              <a:t>，使用</a:t>
            </a:r>
            <a:r>
              <a:rPr lang="zh-CN" altLang="en-US" sz="2000" b="0" dirty="0">
                <a:solidFill>
                  <a:srgbClr val="0000CC"/>
                </a:solidFill>
                <a:latin typeface="Arial" pitchFamily="34" charset="0"/>
              </a:rPr>
              <a:t>红黑树</a:t>
            </a:r>
            <a:r>
              <a:rPr lang="zh-CN" altLang="en-US" sz="2000" b="0" dirty="0">
                <a:latin typeface="Arial" pitchFamily="34" charset="0"/>
              </a:rPr>
              <a:t>选取下一个被调度进程 ，</a:t>
            </a:r>
            <a:r>
              <a:rPr lang="en-US" altLang="zh-CN" sz="2000" b="0" dirty="0">
                <a:solidFill>
                  <a:srgbClr val="0000CC"/>
                </a:solidFill>
                <a:latin typeface="Arial" pitchFamily="34" charset="0"/>
              </a:rPr>
              <a:t>O(</a:t>
            </a:r>
            <a:r>
              <a:rPr lang="en-US" altLang="zh-CN" sz="2000" b="0" dirty="0" err="1">
                <a:solidFill>
                  <a:srgbClr val="0000CC"/>
                </a:solidFill>
                <a:latin typeface="Arial" pitchFamily="34" charset="0"/>
              </a:rPr>
              <a:t>lg</a:t>
            </a:r>
            <a:r>
              <a:rPr lang="en-US" altLang="zh-CN" sz="2000" b="0" dirty="0">
                <a:solidFill>
                  <a:srgbClr val="0000CC"/>
                </a:solidFill>
                <a:latin typeface="Arial" pitchFamily="34" charset="0"/>
              </a:rPr>
              <a:t> N) </a:t>
            </a:r>
            <a:endParaRPr lang="zh-CN" altLang="en-US" sz="2000" b="0" dirty="0">
              <a:solidFill>
                <a:srgbClr val="0000CC"/>
              </a:solidFill>
              <a:latin typeface="Arial" pitchFamily="34" charset="0"/>
            </a:endParaRPr>
          </a:p>
          <a:p>
            <a:pPr lvl="1" eaLnBrk="1" hangingPunct="1"/>
            <a:r>
              <a:rPr lang="zh-CN" altLang="en-US" sz="2000" b="0" dirty="0">
                <a:latin typeface="Arial" pitchFamily="34" charset="0"/>
              </a:rPr>
              <a:t>实时：优先级队列</a:t>
            </a:r>
          </a:p>
          <a:p>
            <a:pPr eaLnBrk="1" hangingPunct="1"/>
            <a:endParaRPr lang="zh-CN" altLang="en-US" sz="2400" b="0" dirty="0">
              <a:solidFill>
                <a:srgbClr val="FF3300"/>
              </a:solidFill>
              <a:latin typeface="Arial" pitchFamily="34" charset="0"/>
            </a:endParaRPr>
          </a:p>
        </p:txBody>
      </p:sp>
    </p:spTree>
    <p:extLst>
      <p:ext uri="{BB962C8B-B14F-4D97-AF65-F5344CB8AC3E}">
        <p14:creationId xmlns:p14="http://schemas.microsoft.com/office/powerpoint/2010/main" val="2718936841"/>
      </p:ext>
    </p:extLst>
  </p:cSld>
  <p:clrMapOvr>
    <a:masterClrMapping/>
  </p:clrMapOvr>
  <p:transition>
    <p:split orient="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3300"/>
                </a:solidFill>
              </a:rPr>
              <a:t>一、</a:t>
            </a:r>
            <a:r>
              <a:rPr lang="en-US" altLang="zh-CN" dirty="0" smtClean="0">
                <a:solidFill>
                  <a:srgbClr val="FF3300"/>
                </a:solidFill>
              </a:rPr>
              <a:t>CFS</a:t>
            </a:r>
            <a:r>
              <a:rPr lang="zh-CN" altLang="en-US" dirty="0" smtClean="0">
                <a:solidFill>
                  <a:srgbClr val="FF3300"/>
                </a:solidFill>
              </a:rPr>
              <a:t>调度算法</a:t>
            </a:r>
            <a:endParaRPr lang="zh-CN" altLang="en-US" dirty="0">
              <a:solidFill>
                <a:srgbClr val="FF3300"/>
              </a:solidFill>
            </a:endParaRPr>
          </a:p>
        </p:txBody>
      </p:sp>
      <p:sp>
        <p:nvSpPr>
          <p:cNvPr id="3" name="内容占位符 2"/>
          <p:cNvSpPr>
            <a:spLocks noGrp="1"/>
          </p:cNvSpPr>
          <p:nvPr>
            <p:ph idx="1"/>
          </p:nvPr>
        </p:nvSpPr>
        <p:spPr/>
        <p:txBody>
          <a:bodyPr/>
          <a:lstStyle/>
          <a:p>
            <a:r>
              <a:rPr lang="zh-CN" altLang="en-US" b="0" dirty="0" smtClean="0"/>
              <a:t>在</a:t>
            </a:r>
            <a:r>
              <a:rPr lang="en-US" altLang="zh-CN" b="0" dirty="0" smtClean="0"/>
              <a:t>Linux 2.6.23 </a:t>
            </a:r>
            <a:r>
              <a:rPr lang="zh-CN" altLang="en-US" b="0" dirty="0" smtClean="0"/>
              <a:t>内核中发布了一种新的调度算法</a:t>
            </a:r>
            <a:r>
              <a:rPr lang="en-US" altLang="zh-CN" b="0" dirty="0" smtClean="0">
                <a:solidFill>
                  <a:srgbClr val="FF0000"/>
                </a:solidFill>
              </a:rPr>
              <a:t>CFS</a:t>
            </a:r>
            <a:r>
              <a:rPr lang="zh-CN" altLang="en-US" b="0" dirty="0" smtClean="0">
                <a:solidFill>
                  <a:srgbClr val="FF0000"/>
                </a:solidFill>
              </a:rPr>
              <a:t>算法</a:t>
            </a:r>
            <a:r>
              <a:rPr lang="zh-CN" altLang="en-US" b="0" dirty="0" smtClean="0"/>
              <a:t>（</a:t>
            </a:r>
            <a:r>
              <a:rPr lang="en-US" altLang="zh-CN" sz="2400" b="0" dirty="0"/>
              <a:t>Completely Fair Scheduler</a:t>
            </a:r>
            <a:r>
              <a:rPr lang="zh-CN" altLang="en-US" sz="2400" b="0" dirty="0"/>
              <a:t> 完全公平调度算法</a:t>
            </a:r>
            <a:r>
              <a:rPr lang="zh-CN" altLang="en-US" b="0" dirty="0" smtClean="0"/>
              <a:t>）。</a:t>
            </a:r>
            <a:endParaRPr lang="zh-CN" altLang="en-US" b="0" dirty="0"/>
          </a:p>
        </p:txBody>
      </p:sp>
      <p:pic>
        <p:nvPicPr>
          <p:cNvPr id="71682" name="Picture 2"/>
          <p:cNvPicPr>
            <a:picLocks noChangeAspect="1" noChangeArrowheads="1"/>
          </p:cNvPicPr>
          <p:nvPr/>
        </p:nvPicPr>
        <p:blipFill>
          <a:blip r:embed="rId2"/>
          <a:srcRect/>
          <a:stretch>
            <a:fillRect/>
          </a:stretch>
        </p:blipFill>
        <p:spPr bwMode="auto">
          <a:xfrm>
            <a:off x="1703512" y="2283321"/>
            <a:ext cx="7678636" cy="3712669"/>
          </a:xfrm>
          <a:prstGeom prst="rect">
            <a:avLst/>
          </a:prstGeom>
          <a:noFill/>
          <a:ln w="9525">
            <a:noFill/>
            <a:miter lim="800000"/>
            <a:headEnd/>
            <a:tailEnd/>
          </a:ln>
          <a:effectLst/>
        </p:spPr>
      </p:pic>
    </p:spTree>
    <p:extLst>
      <p:ext uri="{BB962C8B-B14F-4D97-AF65-F5344CB8AC3E}">
        <p14:creationId xmlns:p14="http://schemas.microsoft.com/office/powerpoint/2010/main" val="2744290185"/>
      </p:ext>
    </p:extLst>
  </p:cSld>
  <p:clrMapOvr>
    <a:masterClrMapping/>
  </p:clrMapOvr>
  <p:transition>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eaLnBrk="1" hangingPunct="1">
              <a:defRPr/>
            </a:pPr>
            <a:r>
              <a:rPr lang="zh-CN" altLang="en-US" smtClean="0">
                <a:solidFill>
                  <a:srgbClr val="FF3300"/>
                </a:solidFill>
                <a:latin typeface="+mn-lt"/>
                <a:ea typeface="楷体" pitchFamily="49" charset="-122"/>
              </a:rPr>
              <a:t>进程概念</a:t>
            </a:r>
          </a:p>
        </p:txBody>
      </p:sp>
      <p:sp>
        <p:nvSpPr>
          <p:cNvPr id="13315" name="Rectangle 3"/>
          <p:cNvSpPr>
            <a:spLocks noGrp="1" noChangeArrowheads="1"/>
          </p:cNvSpPr>
          <p:nvPr>
            <p:ph idx="1"/>
          </p:nvPr>
        </p:nvSpPr>
        <p:spPr/>
        <p:txBody>
          <a:bodyPr/>
          <a:lstStyle/>
          <a:p>
            <a:pPr eaLnBrk="1" hangingPunct="1"/>
            <a:r>
              <a:rPr lang="en-US" altLang="zh-CN" sz="2400" dirty="0">
                <a:latin typeface="Arial" pitchFamily="34" charset="0"/>
              </a:rPr>
              <a:t>Linux</a:t>
            </a:r>
            <a:r>
              <a:rPr lang="zh-CN" altLang="en-US" sz="2400" dirty="0">
                <a:latin typeface="Arial" pitchFamily="34" charset="0"/>
              </a:rPr>
              <a:t>是一个多任务多用户操作系统。</a:t>
            </a:r>
          </a:p>
          <a:p>
            <a:pPr eaLnBrk="1" hangingPunct="1"/>
            <a:r>
              <a:rPr lang="zh-CN" altLang="en-US" sz="2400" dirty="0">
                <a:latin typeface="Arial" pitchFamily="34" charset="0"/>
              </a:rPr>
              <a:t>一个</a:t>
            </a:r>
            <a:r>
              <a:rPr lang="zh-CN" altLang="en-US" sz="2400" dirty="0">
                <a:solidFill>
                  <a:srgbClr val="FF0000"/>
                </a:solidFill>
                <a:latin typeface="Arial" pitchFamily="34" charset="0"/>
              </a:rPr>
              <a:t>任务</a:t>
            </a:r>
            <a:r>
              <a:rPr lang="en-US" altLang="zh-CN" sz="2400" dirty="0">
                <a:solidFill>
                  <a:srgbClr val="FF0000"/>
                </a:solidFill>
                <a:latin typeface="Arial" pitchFamily="34" charset="0"/>
              </a:rPr>
              <a:t>(task)</a:t>
            </a:r>
            <a:r>
              <a:rPr lang="zh-CN" altLang="en-US" sz="2400" dirty="0">
                <a:latin typeface="Arial" pitchFamily="34" charset="0"/>
              </a:rPr>
              <a:t>就是一个进程</a:t>
            </a:r>
            <a:r>
              <a:rPr lang="en-US" altLang="zh-CN" sz="2400" dirty="0">
                <a:latin typeface="Arial" pitchFamily="34" charset="0"/>
              </a:rPr>
              <a:t>(process)</a:t>
            </a:r>
            <a:r>
              <a:rPr lang="zh-CN" altLang="en-US" sz="2400" dirty="0">
                <a:latin typeface="Arial" pitchFamily="34" charset="0"/>
              </a:rPr>
              <a:t>。每一个进程都具有一定的功能和权限，它们都运行在各自独立的虚拟地址空间。</a:t>
            </a:r>
          </a:p>
          <a:p>
            <a:pPr eaLnBrk="1" hangingPunct="1"/>
            <a:r>
              <a:rPr lang="zh-CN" altLang="en-US" sz="2400" dirty="0">
                <a:latin typeface="Arial" pitchFamily="34" charset="0"/>
              </a:rPr>
              <a:t>在</a:t>
            </a:r>
            <a:r>
              <a:rPr lang="en-US" altLang="zh-CN" sz="2400" dirty="0">
                <a:latin typeface="Arial" pitchFamily="34" charset="0"/>
              </a:rPr>
              <a:t>Linux</a:t>
            </a:r>
            <a:r>
              <a:rPr lang="zh-CN" altLang="en-US" sz="2400" dirty="0">
                <a:latin typeface="Arial" pitchFamily="34" charset="0"/>
              </a:rPr>
              <a:t>中，进程是系统资源分配的基本单位，也是使用</a:t>
            </a:r>
            <a:r>
              <a:rPr lang="en-US" altLang="zh-CN" sz="2400" dirty="0">
                <a:latin typeface="Arial" pitchFamily="34" charset="0"/>
              </a:rPr>
              <a:t>CPU</a:t>
            </a:r>
            <a:r>
              <a:rPr lang="zh-CN" altLang="en-US" sz="2400" dirty="0">
                <a:latin typeface="Arial" pitchFamily="34" charset="0"/>
              </a:rPr>
              <a:t>运行的基本调度单位。</a:t>
            </a:r>
          </a:p>
          <a:p>
            <a:pPr eaLnBrk="1" hangingPunct="1"/>
            <a:r>
              <a:rPr lang="en-US" altLang="zh-CN" sz="2400" dirty="0">
                <a:latin typeface="Arial" pitchFamily="34" charset="0"/>
              </a:rPr>
              <a:t>Linux</a:t>
            </a:r>
            <a:r>
              <a:rPr lang="zh-CN" altLang="en-US" sz="2400" dirty="0">
                <a:latin typeface="Arial" pitchFamily="34" charset="0"/>
              </a:rPr>
              <a:t>进程与传统</a:t>
            </a:r>
            <a:r>
              <a:rPr lang="en-US" altLang="zh-CN" sz="2400" dirty="0">
                <a:latin typeface="Arial" pitchFamily="34" charset="0"/>
              </a:rPr>
              <a:t>UNIX</a:t>
            </a:r>
            <a:r>
              <a:rPr lang="zh-CN" altLang="en-US" sz="2400" dirty="0">
                <a:latin typeface="Arial" pitchFamily="34" charset="0"/>
              </a:rPr>
              <a:t>进程的概念没有多大区别。 没有真正意义上的线程概念。但</a:t>
            </a:r>
            <a:r>
              <a:rPr lang="en-US" altLang="zh-CN" sz="2400" dirty="0">
                <a:latin typeface="Arial" pitchFamily="34" charset="0"/>
              </a:rPr>
              <a:t>Linux</a:t>
            </a:r>
            <a:r>
              <a:rPr lang="zh-CN" altLang="en-US" sz="2400" dirty="0">
                <a:latin typeface="Arial" pitchFamily="34" charset="0"/>
              </a:rPr>
              <a:t>通过</a:t>
            </a:r>
            <a:r>
              <a:rPr lang="en-US" altLang="zh-CN" sz="2400" dirty="0">
                <a:latin typeface="Arial" pitchFamily="34" charset="0"/>
              </a:rPr>
              <a:t>clone()</a:t>
            </a:r>
            <a:r>
              <a:rPr lang="zh-CN" altLang="en-US" sz="2400" dirty="0">
                <a:latin typeface="Arial" pitchFamily="34" charset="0"/>
              </a:rPr>
              <a:t>系统调用支持轻量级</a:t>
            </a:r>
            <a:r>
              <a:rPr lang="en-US" altLang="zh-CN" sz="2400" dirty="0">
                <a:latin typeface="Arial" pitchFamily="34" charset="0"/>
              </a:rPr>
              <a:t>(Lightweight process)</a:t>
            </a:r>
            <a:r>
              <a:rPr lang="zh-CN" altLang="en-US" sz="2400" dirty="0">
                <a:latin typeface="Arial" pitchFamily="34" charset="0"/>
              </a:rPr>
              <a:t>进程</a:t>
            </a:r>
            <a:r>
              <a:rPr lang="en-US" altLang="zh-CN" sz="2400" dirty="0">
                <a:latin typeface="Arial" pitchFamily="34" charset="0"/>
              </a:rPr>
              <a:t>(</a:t>
            </a:r>
            <a:r>
              <a:rPr lang="zh-CN" altLang="en-US" sz="2400" dirty="0">
                <a:latin typeface="Arial" pitchFamily="34" charset="0"/>
              </a:rPr>
              <a:t>线程</a:t>
            </a:r>
            <a:r>
              <a:rPr lang="en-US" altLang="zh-CN" sz="2400" dirty="0">
                <a:latin typeface="Arial" pitchFamily="34" charset="0"/>
              </a:rPr>
              <a:t>)</a:t>
            </a:r>
            <a:r>
              <a:rPr lang="zh-CN" altLang="en-US" sz="2400" dirty="0">
                <a:latin typeface="Arial" pitchFamily="34" charset="0"/>
              </a:rPr>
              <a:t>，</a:t>
            </a:r>
            <a:r>
              <a:rPr lang="zh-CN" altLang="en-US" sz="2400" dirty="0">
                <a:solidFill>
                  <a:srgbClr val="FF6600"/>
                </a:solidFill>
                <a:latin typeface="Arial" pitchFamily="34" charset="0"/>
              </a:rPr>
              <a:t>两个轻量级进程可以共享如</a:t>
            </a:r>
            <a:r>
              <a:rPr lang="en-US" altLang="zh-CN" sz="2400" dirty="0">
                <a:solidFill>
                  <a:srgbClr val="FF6600"/>
                </a:solidFill>
                <a:latin typeface="Arial" pitchFamily="34" charset="0"/>
              </a:rPr>
              <a:t>:</a:t>
            </a:r>
            <a:r>
              <a:rPr lang="zh-CN" altLang="en-US" sz="2400" dirty="0">
                <a:solidFill>
                  <a:srgbClr val="FF6600"/>
                </a:solidFill>
                <a:latin typeface="Arial" pitchFamily="34" charset="0"/>
              </a:rPr>
              <a:t>地址空间、打开文件等资源</a:t>
            </a:r>
            <a:r>
              <a:rPr lang="en-US" altLang="zh-CN" sz="2400" dirty="0">
                <a:latin typeface="Arial" pitchFamily="34" charset="0"/>
              </a:rPr>
              <a:t>;</a:t>
            </a:r>
          </a:p>
          <a:p>
            <a:pPr eaLnBrk="1" hangingPunct="1"/>
            <a:r>
              <a:rPr lang="zh-CN" altLang="en-US" sz="2400" dirty="0">
                <a:latin typeface="Arial" pitchFamily="34" charset="0"/>
              </a:rPr>
              <a:t> </a:t>
            </a:r>
            <a:r>
              <a:rPr lang="en-US" altLang="zh-CN" sz="2400" dirty="0">
                <a:latin typeface="Arial" pitchFamily="34" charset="0"/>
              </a:rPr>
              <a:t>Linux</a:t>
            </a:r>
            <a:r>
              <a:rPr lang="zh-CN" altLang="en-US" sz="2400" dirty="0">
                <a:latin typeface="Arial" pitchFamily="34" charset="0"/>
              </a:rPr>
              <a:t>还支持内核线程，内核线程永远在内核态运行，没有用户空间。</a:t>
            </a:r>
          </a:p>
        </p:txBody>
      </p:sp>
    </p:spTree>
  </p:cSld>
  <p:clrMapOvr>
    <a:masterClrMapping/>
  </p:clrMapOvr>
  <p:transition>
    <p:split orient="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pPr eaLnBrk="1" hangingPunct="1">
              <a:defRPr/>
            </a:pPr>
            <a:r>
              <a:rPr lang="zh-CN" altLang="en-US" sz="2800" dirty="0">
                <a:solidFill>
                  <a:srgbClr val="FF3300"/>
                </a:solidFill>
                <a:latin typeface="+mn-lt"/>
                <a:ea typeface="楷体" pitchFamily="49" charset="-122"/>
              </a:rPr>
              <a:t>二、</a:t>
            </a:r>
            <a:r>
              <a:rPr lang="en-US" altLang="zh-CN" sz="2800" dirty="0">
                <a:solidFill>
                  <a:srgbClr val="FF3300"/>
                </a:solidFill>
                <a:latin typeface="+mn-lt"/>
                <a:ea typeface="楷体" pitchFamily="49" charset="-122"/>
              </a:rPr>
              <a:t>Linux 2.6  </a:t>
            </a:r>
            <a:r>
              <a:rPr lang="en-US" altLang="zh-CN" sz="2800" b="0" dirty="0">
                <a:solidFill>
                  <a:srgbClr val="FF3300"/>
                </a:solidFill>
                <a:latin typeface="+mn-lt"/>
                <a:ea typeface="楷体" pitchFamily="49" charset="-122"/>
              </a:rPr>
              <a:t>O(1)</a:t>
            </a:r>
            <a:r>
              <a:rPr lang="zh-CN" altLang="en-US" sz="2800" dirty="0">
                <a:solidFill>
                  <a:srgbClr val="FF3300"/>
                </a:solidFill>
                <a:latin typeface="+mn-lt"/>
                <a:ea typeface="楷体" pitchFamily="49" charset="-122"/>
              </a:rPr>
              <a:t>进程调度</a:t>
            </a:r>
          </a:p>
        </p:txBody>
      </p:sp>
      <p:sp>
        <p:nvSpPr>
          <p:cNvPr id="65539" name="Rectangle 3"/>
          <p:cNvSpPr>
            <a:spLocks noGrp="1" noChangeArrowheads="1"/>
          </p:cNvSpPr>
          <p:nvPr>
            <p:ph idx="1"/>
          </p:nvPr>
        </p:nvSpPr>
        <p:spPr/>
        <p:txBody>
          <a:bodyPr/>
          <a:lstStyle/>
          <a:p>
            <a:pPr eaLnBrk="1" hangingPunct="1"/>
            <a:r>
              <a:rPr lang="zh-CN" altLang="en-US" dirty="0" smtClean="0">
                <a:solidFill>
                  <a:srgbClr val="FF3300"/>
                </a:solidFill>
                <a:latin typeface="Arial" pitchFamily="34" charset="0"/>
              </a:rPr>
              <a:t>特性</a:t>
            </a:r>
            <a:r>
              <a:rPr lang="zh-CN" altLang="en-US" dirty="0" smtClean="0">
                <a:latin typeface="Arial" pitchFamily="34" charset="0"/>
              </a:rPr>
              <a:t>： </a:t>
            </a:r>
          </a:p>
          <a:p>
            <a:pPr lvl="2" eaLnBrk="1" hangingPunct="1"/>
            <a:r>
              <a:rPr lang="en-US" altLang="zh-CN" sz="2400" b="0" dirty="0">
                <a:latin typeface="Arial" pitchFamily="34" charset="0"/>
              </a:rPr>
              <a:t>O(1)</a:t>
            </a:r>
            <a:r>
              <a:rPr lang="zh-CN" altLang="en-US" sz="2400" b="0" dirty="0">
                <a:latin typeface="Arial" pitchFamily="34" charset="0"/>
              </a:rPr>
              <a:t>调度算法，调度器开销恒定（与当前系统负载无关），实时性能更好 </a:t>
            </a:r>
          </a:p>
          <a:p>
            <a:pPr lvl="2" eaLnBrk="1" hangingPunct="1"/>
            <a:r>
              <a:rPr lang="zh-CN" altLang="en-US" sz="2400" b="0" dirty="0">
                <a:latin typeface="Arial" pitchFamily="34" charset="0"/>
              </a:rPr>
              <a:t>高可扩展性</a:t>
            </a:r>
            <a:endParaRPr lang="en-US" altLang="zh-CN" sz="2400" b="0" dirty="0">
              <a:latin typeface="Arial" pitchFamily="34" charset="0"/>
            </a:endParaRPr>
          </a:p>
          <a:p>
            <a:pPr lvl="2" eaLnBrk="1" hangingPunct="1"/>
            <a:r>
              <a:rPr lang="zh-CN" altLang="en-US" sz="2400" b="0" dirty="0">
                <a:latin typeface="Arial" pitchFamily="34" charset="0"/>
              </a:rPr>
              <a:t>新设计的 </a:t>
            </a:r>
            <a:r>
              <a:rPr lang="en-US" altLang="zh-CN" sz="2400" b="0" dirty="0">
                <a:latin typeface="Arial" pitchFamily="34" charset="0"/>
              </a:rPr>
              <a:t>SMP </a:t>
            </a:r>
            <a:r>
              <a:rPr lang="zh-CN" altLang="en-US" sz="2400" b="0" dirty="0">
                <a:latin typeface="Arial" pitchFamily="34" charset="0"/>
              </a:rPr>
              <a:t>亲合方法 </a:t>
            </a:r>
          </a:p>
          <a:p>
            <a:pPr lvl="2" eaLnBrk="1" hangingPunct="1"/>
            <a:r>
              <a:rPr lang="zh-CN" altLang="en-US" sz="2400" b="0" dirty="0">
                <a:latin typeface="Arial" pitchFamily="34" charset="0"/>
              </a:rPr>
              <a:t>优化计算密集型的批处理作业的调度 </a:t>
            </a:r>
          </a:p>
          <a:p>
            <a:pPr lvl="2" eaLnBrk="1" hangingPunct="1"/>
            <a:r>
              <a:rPr lang="zh-CN" altLang="en-US" sz="2400" b="0" dirty="0">
                <a:latin typeface="Arial" pitchFamily="34" charset="0"/>
              </a:rPr>
              <a:t>重载条件下调度器工作更平滑 </a:t>
            </a:r>
          </a:p>
          <a:p>
            <a:pPr lvl="2" eaLnBrk="1" hangingPunct="1"/>
            <a:r>
              <a:rPr lang="zh-CN" altLang="en-US" sz="2400" b="0" dirty="0">
                <a:latin typeface="Arial" pitchFamily="34" charset="0"/>
              </a:rPr>
              <a:t>子进程先于父进程运行等其他改进 </a:t>
            </a:r>
          </a:p>
          <a:p>
            <a:pPr lvl="2" eaLnBrk="1" hangingPunct="1"/>
            <a:endParaRPr lang="zh-CN" altLang="en-US" sz="2400" dirty="0">
              <a:latin typeface="Arial" pitchFamily="34" charset="0"/>
            </a:endParaRPr>
          </a:p>
          <a:p>
            <a:pPr eaLnBrk="1" hangingPunct="1"/>
            <a:r>
              <a:rPr lang="en-US" altLang="zh-CN" sz="2400" dirty="0">
                <a:latin typeface="Arial" pitchFamily="34" charset="0"/>
                <a:hlinkClick r:id="rId2" action="ppaction://hlinkfile"/>
              </a:rPr>
              <a:t>Linux 2.6  </a:t>
            </a:r>
            <a:r>
              <a:rPr lang="zh-CN" altLang="en-US" sz="2400" dirty="0">
                <a:latin typeface="Arial" pitchFamily="34" charset="0"/>
                <a:hlinkClick r:id="rId2" action="ppaction://hlinkfile"/>
              </a:rPr>
              <a:t>调度系统分析</a:t>
            </a:r>
            <a:r>
              <a:rPr lang="en-US" altLang="zh-CN" sz="2400" dirty="0">
                <a:latin typeface="Arial" pitchFamily="34" charset="0"/>
              </a:rPr>
              <a:t>O(1)</a:t>
            </a:r>
            <a:endParaRPr lang="zh-CN" altLang="en-US" sz="2400" dirty="0">
              <a:latin typeface="Arial" pitchFamily="34" charset="0"/>
            </a:endParaRPr>
          </a:p>
        </p:txBody>
      </p:sp>
    </p:spTree>
    <p:extLst>
      <p:ext uri="{BB962C8B-B14F-4D97-AF65-F5344CB8AC3E}">
        <p14:creationId xmlns:p14="http://schemas.microsoft.com/office/powerpoint/2010/main" val="1833295323"/>
      </p:ext>
    </p:extLst>
  </p:cSld>
  <p:clrMapOvr>
    <a:masterClrMapping/>
  </p:clrMapOvr>
  <p:transition>
    <p:split orient="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pPr eaLnBrk="1" hangingPunct="1">
              <a:defRPr/>
            </a:pPr>
            <a:r>
              <a:rPr lang="en-US" altLang="zh-CN" smtClean="0">
                <a:solidFill>
                  <a:schemeClr val="tx2"/>
                </a:solidFill>
                <a:latin typeface="+mn-lt"/>
                <a:ea typeface="楷体" pitchFamily="49" charset="-122"/>
              </a:rPr>
              <a:t>Linux 2.6  </a:t>
            </a:r>
            <a:r>
              <a:rPr lang="en-US" altLang="zh-CN" sz="2800" b="0">
                <a:latin typeface="+mn-lt"/>
                <a:ea typeface="楷体" pitchFamily="49" charset="-122"/>
              </a:rPr>
              <a:t>O(1)</a:t>
            </a:r>
            <a:r>
              <a:rPr lang="zh-CN" altLang="en-US" smtClean="0">
                <a:solidFill>
                  <a:schemeClr val="tx2"/>
                </a:solidFill>
                <a:latin typeface="+mn-lt"/>
                <a:ea typeface="楷体" pitchFamily="49" charset="-122"/>
              </a:rPr>
              <a:t>进程调度</a:t>
            </a:r>
          </a:p>
        </p:txBody>
      </p:sp>
      <p:sp>
        <p:nvSpPr>
          <p:cNvPr id="66563" name="Rectangle 3"/>
          <p:cNvSpPr>
            <a:spLocks noGrp="1" noChangeArrowheads="1"/>
          </p:cNvSpPr>
          <p:nvPr>
            <p:ph idx="1"/>
          </p:nvPr>
        </p:nvSpPr>
        <p:spPr/>
        <p:txBody>
          <a:bodyPr/>
          <a:lstStyle/>
          <a:p>
            <a:pPr eaLnBrk="1" hangingPunct="1"/>
            <a:r>
              <a:rPr lang="en-US" altLang="zh-CN" sz="2400" b="0" dirty="0">
                <a:latin typeface="Arial" pitchFamily="34" charset="0"/>
              </a:rPr>
              <a:t>Linux 2.6</a:t>
            </a:r>
            <a:r>
              <a:rPr lang="zh-CN" altLang="en-US" sz="2400" b="0" dirty="0">
                <a:latin typeface="Arial" pitchFamily="34" charset="0"/>
              </a:rPr>
              <a:t>的进程设置</a:t>
            </a:r>
            <a:r>
              <a:rPr lang="en-US" altLang="zh-CN" sz="2400" b="0" dirty="0">
                <a:solidFill>
                  <a:srgbClr val="FF3300"/>
                </a:solidFill>
                <a:latin typeface="Arial" pitchFamily="34" charset="0"/>
              </a:rPr>
              <a:t>140</a:t>
            </a:r>
            <a:r>
              <a:rPr lang="zh-CN" altLang="en-US" sz="2400" b="0" dirty="0">
                <a:latin typeface="Arial" pitchFamily="34" charset="0"/>
              </a:rPr>
              <a:t>个优先级。实时进程优先级为</a:t>
            </a:r>
            <a:r>
              <a:rPr lang="en-US" altLang="zh-CN" sz="2400" b="0" dirty="0">
                <a:solidFill>
                  <a:srgbClr val="FF3300"/>
                </a:solidFill>
                <a:latin typeface="Arial" pitchFamily="34" charset="0"/>
              </a:rPr>
              <a:t>0-99</a:t>
            </a:r>
            <a:r>
              <a:rPr lang="zh-CN" altLang="en-US" sz="2400" b="0" dirty="0">
                <a:latin typeface="Arial" pitchFamily="34" charset="0"/>
              </a:rPr>
              <a:t>，普通进程优先级</a:t>
            </a:r>
            <a:r>
              <a:rPr lang="en-US" altLang="zh-CN" sz="2400" b="0" dirty="0">
                <a:solidFill>
                  <a:srgbClr val="FF3300"/>
                </a:solidFill>
                <a:latin typeface="Arial" pitchFamily="34" charset="0"/>
              </a:rPr>
              <a:t>100-139</a:t>
            </a:r>
            <a:r>
              <a:rPr lang="zh-CN" altLang="en-US" sz="2400" b="0" dirty="0">
                <a:latin typeface="Arial" pitchFamily="34" charset="0"/>
              </a:rPr>
              <a:t>的数。</a:t>
            </a:r>
            <a:r>
              <a:rPr lang="en-US" altLang="zh-CN" sz="2400" b="0" dirty="0">
                <a:latin typeface="Arial" pitchFamily="34" charset="0"/>
              </a:rPr>
              <a:t>0</a:t>
            </a:r>
            <a:r>
              <a:rPr lang="zh-CN" altLang="en-US" sz="2400" b="0" dirty="0">
                <a:latin typeface="Arial" pitchFamily="34" charset="0"/>
              </a:rPr>
              <a:t>为最高优先权，</a:t>
            </a:r>
            <a:r>
              <a:rPr lang="en-US" altLang="zh-CN" sz="2400" b="0" dirty="0">
                <a:latin typeface="Arial" pitchFamily="34" charset="0"/>
              </a:rPr>
              <a:t>139</a:t>
            </a:r>
            <a:r>
              <a:rPr lang="zh-CN" altLang="en-US" sz="2400" b="0" dirty="0">
                <a:latin typeface="Arial" pitchFamily="34" charset="0"/>
              </a:rPr>
              <a:t>为最低优先权。</a:t>
            </a:r>
          </a:p>
          <a:p>
            <a:pPr eaLnBrk="1" hangingPunct="1"/>
            <a:r>
              <a:rPr lang="zh-CN" altLang="en-US" sz="2400" b="0" dirty="0">
                <a:latin typeface="Arial" pitchFamily="34" charset="0"/>
              </a:rPr>
              <a:t>优先级分为</a:t>
            </a:r>
            <a:r>
              <a:rPr lang="zh-CN" altLang="en-US" sz="2400" b="0" dirty="0">
                <a:solidFill>
                  <a:srgbClr val="FF3300"/>
                </a:solidFill>
                <a:latin typeface="Arial" pitchFamily="34" charset="0"/>
              </a:rPr>
              <a:t>静态优先级</a:t>
            </a:r>
            <a:r>
              <a:rPr lang="zh-CN" altLang="en-US" sz="2400" b="0" dirty="0">
                <a:latin typeface="Arial" pitchFamily="34" charset="0"/>
              </a:rPr>
              <a:t>和</a:t>
            </a:r>
            <a:r>
              <a:rPr lang="zh-CN" altLang="en-US" sz="2400" b="0" dirty="0">
                <a:solidFill>
                  <a:srgbClr val="FF3300"/>
                </a:solidFill>
                <a:latin typeface="Arial" pitchFamily="34" charset="0"/>
              </a:rPr>
              <a:t>动态优先级</a:t>
            </a:r>
          </a:p>
          <a:p>
            <a:pPr eaLnBrk="1" hangingPunct="1"/>
            <a:r>
              <a:rPr lang="zh-CN" altLang="en-US" sz="2400" b="0" dirty="0">
                <a:latin typeface="Arial" pitchFamily="34" charset="0"/>
              </a:rPr>
              <a:t>调度程序根据</a:t>
            </a:r>
            <a:r>
              <a:rPr lang="zh-CN" altLang="en-US" sz="2400" b="0" dirty="0">
                <a:solidFill>
                  <a:srgbClr val="FF3300"/>
                </a:solidFill>
                <a:latin typeface="Arial" pitchFamily="34" charset="0"/>
              </a:rPr>
              <a:t>动态优先级</a:t>
            </a:r>
            <a:r>
              <a:rPr lang="zh-CN" altLang="en-US" sz="2400" b="0" dirty="0">
                <a:latin typeface="Arial" pitchFamily="34" charset="0"/>
              </a:rPr>
              <a:t>来</a:t>
            </a:r>
            <a:r>
              <a:rPr lang="zh-CN" altLang="en-US" sz="2400" b="0" dirty="0">
                <a:solidFill>
                  <a:srgbClr val="FF3300"/>
                </a:solidFill>
                <a:latin typeface="Arial" pitchFamily="34" charset="0"/>
              </a:rPr>
              <a:t>选择新进程运行</a:t>
            </a:r>
            <a:r>
              <a:rPr lang="zh-CN" altLang="en-US" sz="2400" b="0" dirty="0">
                <a:latin typeface="Arial" pitchFamily="34" charset="0"/>
              </a:rPr>
              <a:t>。</a:t>
            </a:r>
          </a:p>
          <a:p>
            <a:pPr eaLnBrk="1" hangingPunct="1"/>
            <a:r>
              <a:rPr lang="zh-CN" altLang="en-US" sz="2400" b="0" dirty="0">
                <a:latin typeface="Arial" pitchFamily="34" charset="0"/>
              </a:rPr>
              <a:t>基本时间片：</a:t>
            </a:r>
          </a:p>
          <a:p>
            <a:pPr lvl="1" eaLnBrk="1" hangingPunct="1"/>
            <a:r>
              <a:rPr lang="zh-CN" altLang="en-US" sz="2000" b="0" dirty="0">
                <a:latin typeface="Arial" pitchFamily="34" charset="0"/>
              </a:rPr>
              <a:t>静态优先权本质上决定了进程的基本时间片，即进程用完了以前的时间片时，系统分配给进程的时间片长度。</a:t>
            </a:r>
            <a:r>
              <a:rPr lang="zh-CN" altLang="en-US" sz="2000" b="0" dirty="0">
                <a:solidFill>
                  <a:srgbClr val="FF3300"/>
                </a:solidFill>
                <a:latin typeface="Arial" pitchFamily="34" charset="0"/>
              </a:rPr>
              <a:t>静态优先权和基本时间片的关系</a:t>
            </a:r>
            <a:r>
              <a:rPr lang="zh-CN" altLang="en-US" sz="2000" b="0" dirty="0">
                <a:latin typeface="Arial" pitchFamily="34" charset="0"/>
              </a:rPr>
              <a:t>用下列公式确定：</a:t>
            </a:r>
          </a:p>
          <a:p>
            <a:pPr lvl="1" eaLnBrk="1" hangingPunct="1">
              <a:buFont typeface="Monotype Sorts" pitchFamily="2" charset="2"/>
              <a:buNone/>
            </a:pPr>
            <a:r>
              <a:rPr lang="en-US" altLang="zh-CN" sz="2000" b="0" dirty="0">
                <a:solidFill>
                  <a:srgbClr val="FF3300"/>
                </a:solidFill>
                <a:latin typeface="Arial" pitchFamily="34" charset="0"/>
              </a:rPr>
              <a:t>base time quantum</a:t>
            </a:r>
            <a:r>
              <a:rPr lang="en-US" altLang="zh-CN" sz="2000" b="0" dirty="0">
                <a:latin typeface="Arial" pitchFamily="34" charset="0"/>
              </a:rPr>
              <a:t> </a:t>
            </a:r>
            <a:r>
              <a:rPr lang="zh-CN" altLang="en-US" sz="2000" b="0" dirty="0">
                <a:latin typeface="Arial" pitchFamily="34" charset="0"/>
              </a:rPr>
              <a:t>（</a:t>
            </a:r>
            <a:r>
              <a:rPr lang="en-US" altLang="zh-CN" sz="2000" b="0" dirty="0" err="1">
                <a:latin typeface="Arial" pitchFamily="34" charset="0"/>
              </a:rPr>
              <a:t>ms</a:t>
            </a:r>
            <a:r>
              <a:rPr lang="zh-CN" altLang="en-US" sz="2000" b="0" dirty="0">
                <a:latin typeface="Arial" pitchFamily="34" charset="0"/>
              </a:rPr>
              <a:t>）：</a:t>
            </a:r>
          </a:p>
          <a:p>
            <a:pPr lvl="2" eaLnBrk="1" hangingPunct="1"/>
            <a:r>
              <a:rPr lang="zh-CN" altLang="en-US" sz="1800" b="0" dirty="0">
                <a:latin typeface="Arial" pitchFamily="34" charset="0"/>
              </a:rPr>
              <a:t>（</a:t>
            </a:r>
            <a:r>
              <a:rPr lang="en-US" altLang="zh-CN" sz="1800" b="0" dirty="0">
                <a:latin typeface="Arial" pitchFamily="34" charset="0"/>
              </a:rPr>
              <a:t>140-static_priority</a:t>
            </a:r>
            <a:r>
              <a:rPr lang="zh-CN" altLang="en-US" sz="1800" b="0" dirty="0">
                <a:latin typeface="Arial" pitchFamily="34" charset="0"/>
              </a:rPr>
              <a:t>）*</a:t>
            </a:r>
            <a:r>
              <a:rPr lang="en-US" altLang="zh-CN" sz="1800" b="0" dirty="0">
                <a:latin typeface="Arial" pitchFamily="34" charset="0"/>
              </a:rPr>
              <a:t>20   if </a:t>
            </a:r>
            <a:r>
              <a:rPr lang="en-US" altLang="zh-CN" sz="1800" b="0" dirty="0" err="1">
                <a:latin typeface="Arial" pitchFamily="34" charset="0"/>
              </a:rPr>
              <a:t>static_priority</a:t>
            </a:r>
            <a:r>
              <a:rPr lang="en-US" altLang="zh-CN" sz="1800" b="0" dirty="0">
                <a:latin typeface="Arial" pitchFamily="34" charset="0"/>
              </a:rPr>
              <a:t> &lt;120</a:t>
            </a:r>
          </a:p>
          <a:p>
            <a:pPr lvl="2" eaLnBrk="1" hangingPunct="1"/>
            <a:r>
              <a:rPr lang="zh-CN" altLang="en-US" sz="1800" b="0" dirty="0">
                <a:latin typeface="Arial" pitchFamily="34" charset="0"/>
              </a:rPr>
              <a:t>（</a:t>
            </a:r>
            <a:r>
              <a:rPr lang="en-US" altLang="zh-CN" sz="1800" b="0" dirty="0">
                <a:latin typeface="Arial" pitchFamily="34" charset="0"/>
              </a:rPr>
              <a:t>140-static_priority</a:t>
            </a:r>
            <a:r>
              <a:rPr lang="zh-CN" altLang="en-US" sz="1800" b="0" dirty="0">
                <a:latin typeface="Arial" pitchFamily="34" charset="0"/>
              </a:rPr>
              <a:t>）*</a:t>
            </a:r>
            <a:r>
              <a:rPr lang="en-US" altLang="zh-CN" sz="1800" b="0" dirty="0">
                <a:latin typeface="Arial" pitchFamily="34" charset="0"/>
              </a:rPr>
              <a:t>5   if </a:t>
            </a:r>
            <a:r>
              <a:rPr lang="en-US" altLang="zh-CN" sz="1800" b="0" dirty="0" err="1">
                <a:latin typeface="Arial" pitchFamily="34" charset="0"/>
              </a:rPr>
              <a:t>static_priority</a:t>
            </a:r>
            <a:r>
              <a:rPr lang="en-US" altLang="zh-CN" sz="1800" b="0" dirty="0">
                <a:latin typeface="Arial" pitchFamily="34" charset="0"/>
              </a:rPr>
              <a:t> &gt;=120 </a:t>
            </a:r>
          </a:p>
        </p:txBody>
      </p:sp>
      <p:sp>
        <p:nvSpPr>
          <p:cNvPr id="66564" name="AutoShape 7" descr="understandlk_in_0701"/>
          <p:cNvSpPr>
            <a:spLocks noChangeAspect="1" noChangeArrowheads="1"/>
          </p:cNvSpPr>
          <p:nvPr/>
        </p:nvSpPr>
        <p:spPr bwMode="auto">
          <a:xfrm>
            <a:off x="3629025" y="3219450"/>
            <a:ext cx="4933950" cy="419100"/>
          </a:xfrm>
          <a:prstGeom prst="rect">
            <a:avLst/>
          </a:prstGeom>
          <a:noFill/>
          <a:ln w="9525">
            <a:noFill/>
            <a:miter lim="800000"/>
            <a:headEnd/>
            <a:tailEnd/>
          </a:ln>
        </p:spPr>
        <p:txBody>
          <a:bodyPr/>
          <a:lstStyle/>
          <a:p>
            <a:endParaRPr lang="zh-CN" altLang="en-US"/>
          </a:p>
        </p:txBody>
      </p:sp>
    </p:spTree>
    <p:extLst>
      <p:ext uri="{BB962C8B-B14F-4D97-AF65-F5344CB8AC3E}">
        <p14:creationId xmlns:p14="http://schemas.microsoft.com/office/powerpoint/2010/main" val="3582975493"/>
      </p:ext>
    </p:extLst>
  </p:cSld>
  <p:clrMapOvr>
    <a:masterClrMapping/>
  </p:clrMapOvr>
  <p:transition>
    <p:split orient="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pPr eaLnBrk="1" hangingPunct="1">
              <a:defRPr/>
            </a:pPr>
            <a:r>
              <a:rPr lang="zh-CN" altLang="en-US" b="0" smtClean="0">
                <a:solidFill>
                  <a:schemeClr val="tx2"/>
                </a:solidFill>
                <a:latin typeface="+mn-lt"/>
                <a:ea typeface="楷体" pitchFamily="49" charset="-122"/>
              </a:rPr>
              <a:t> </a:t>
            </a:r>
            <a:r>
              <a:rPr lang="en-US" altLang="zh-CN" b="0" smtClean="0">
                <a:solidFill>
                  <a:schemeClr val="tx2"/>
                </a:solidFill>
                <a:latin typeface="+mn-lt"/>
                <a:ea typeface="楷体" pitchFamily="49" charset="-122"/>
              </a:rPr>
              <a:t>task_struct </a:t>
            </a:r>
            <a:r>
              <a:rPr lang="zh-CN" altLang="en-US" b="0" smtClean="0">
                <a:solidFill>
                  <a:schemeClr val="tx2"/>
                </a:solidFill>
                <a:latin typeface="+mn-lt"/>
                <a:ea typeface="楷体" pitchFamily="49" charset="-122"/>
              </a:rPr>
              <a:t>相关域</a:t>
            </a:r>
            <a:endParaRPr lang="en-US" altLang="zh-CN" b="0" smtClean="0">
              <a:solidFill>
                <a:schemeClr val="tx2"/>
              </a:solidFill>
              <a:latin typeface="+mn-lt"/>
              <a:ea typeface="楷体" pitchFamily="49" charset="-122"/>
            </a:endParaRPr>
          </a:p>
        </p:txBody>
      </p:sp>
      <p:sp>
        <p:nvSpPr>
          <p:cNvPr id="67587" name="Rectangle 3"/>
          <p:cNvSpPr>
            <a:spLocks noGrp="1" noChangeArrowheads="1"/>
          </p:cNvSpPr>
          <p:nvPr>
            <p:ph idx="1"/>
          </p:nvPr>
        </p:nvSpPr>
        <p:spPr/>
        <p:txBody>
          <a:bodyPr/>
          <a:lstStyle/>
          <a:p>
            <a:pPr eaLnBrk="1" hangingPunct="1"/>
            <a:r>
              <a:rPr lang="en-US" altLang="zh-CN" b="0" dirty="0" err="1" smtClean="0">
                <a:solidFill>
                  <a:srgbClr val="FF3300"/>
                </a:solidFill>
                <a:latin typeface="Arial" pitchFamily="34" charset="0"/>
              </a:rPr>
              <a:t>sleep_avg</a:t>
            </a:r>
            <a:endParaRPr lang="en-US" altLang="zh-CN" b="0" dirty="0" smtClean="0">
              <a:solidFill>
                <a:srgbClr val="FF3300"/>
              </a:solidFill>
              <a:latin typeface="Arial" pitchFamily="34" charset="0"/>
            </a:endParaRPr>
          </a:p>
          <a:p>
            <a:pPr lvl="1" eaLnBrk="1" hangingPunct="1"/>
            <a:r>
              <a:rPr lang="zh-CN" altLang="en-US" sz="2000" b="0" dirty="0">
                <a:latin typeface="Arial" pitchFamily="34" charset="0"/>
              </a:rPr>
              <a:t>进程的平均等待时间（</a:t>
            </a:r>
            <a:r>
              <a:rPr lang="en-US" altLang="zh-CN" sz="2000" b="0" dirty="0">
                <a:latin typeface="Arial" pitchFamily="34" charset="0"/>
              </a:rPr>
              <a:t>nanosecond</a:t>
            </a:r>
            <a:r>
              <a:rPr lang="zh-CN" altLang="en-US" sz="2000" b="0" dirty="0">
                <a:latin typeface="Arial" pitchFamily="34" charset="0"/>
              </a:rPr>
              <a:t>）</a:t>
            </a:r>
          </a:p>
          <a:p>
            <a:pPr lvl="1" eaLnBrk="1" hangingPunct="1"/>
            <a:r>
              <a:rPr lang="zh-CN" altLang="en-US" sz="2000" b="0" dirty="0">
                <a:latin typeface="Arial" pitchFamily="34" charset="0"/>
              </a:rPr>
              <a:t>反映交互式进程优先与分时系统的公平共享</a:t>
            </a:r>
          </a:p>
          <a:p>
            <a:pPr lvl="1" eaLnBrk="1" hangingPunct="1"/>
            <a:r>
              <a:rPr lang="zh-CN" altLang="en-US" sz="2000" b="0" dirty="0">
                <a:latin typeface="Arial" pitchFamily="34" charset="0"/>
              </a:rPr>
              <a:t>值越大，计算出来的进程优先级也越高</a:t>
            </a:r>
          </a:p>
          <a:p>
            <a:pPr eaLnBrk="1" hangingPunct="1"/>
            <a:r>
              <a:rPr lang="en-US" altLang="zh-CN" sz="2400" b="0" dirty="0" err="1">
                <a:solidFill>
                  <a:srgbClr val="FF3300"/>
                </a:solidFill>
                <a:latin typeface="Arial" pitchFamily="34" charset="0"/>
              </a:rPr>
              <a:t>run_list</a:t>
            </a:r>
            <a:endParaRPr lang="en-US" altLang="zh-CN" sz="2400" b="0" dirty="0">
              <a:solidFill>
                <a:srgbClr val="FF3300"/>
              </a:solidFill>
              <a:latin typeface="Arial" pitchFamily="34" charset="0"/>
            </a:endParaRPr>
          </a:p>
          <a:p>
            <a:pPr lvl="1" eaLnBrk="1" hangingPunct="1"/>
            <a:r>
              <a:rPr lang="zh-CN" altLang="en-US" sz="2000" b="0" dirty="0">
                <a:latin typeface="Arial" pitchFamily="34" charset="0"/>
              </a:rPr>
              <a:t>串连在优先级队列中</a:t>
            </a:r>
          </a:p>
          <a:p>
            <a:pPr lvl="1" eaLnBrk="1" hangingPunct="1"/>
            <a:r>
              <a:rPr lang="zh-CN" altLang="en-US" sz="2000" b="0" dirty="0">
                <a:latin typeface="Arial" pitchFamily="34" charset="0"/>
              </a:rPr>
              <a:t>优先级数组</a:t>
            </a:r>
            <a:r>
              <a:rPr lang="en-US" altLang="zh-CN" sz="2000" b="0" dirty="0" err="1">
                <a:latin typeface="Arial" pitchFamily="34" charset="0"/>
              </a:rPr>
              <a:t>prio_array</a:t>
            </a:r>
            <a:r>
              <a:rPr lang="zh-CN" altLang="en-US" sz="2000" b="0" dirty="0">
                <a:latin typeface="Arial" pitchFamily="34" charset="0"/>
              </a:rPr>
              <a:t>中按顺序排列了各个优先级下的所有进程</a:t>
            </a:r>
          </a:p>
          <a:p>
            <a:pPr lvl="1" eaLnBrk="1" hangingPunct="1"/>
            <a:r>
              <a:rPr lang="zh-CN" altLang="en-US" sz="2000" b="0" dirty="0">
                <a:latin typeface="Arial" pitchFamily="34" charset="0"/>
              </a:rPr>
              <a:t>调度器在</a:t>
            </a:r>
            <a:r>
              <a:rPr lang="en-US" altLang="zh-CN" sz="2000" b="0" dirty="0" err="1">
                <a:latin typeface="Arial" pitchFamily="34" charset="0"/>
              </a:rPr>
              <a:t>prio_arrary</a:t>
            </a:r>
            <a:r>
              <a:rPr lang="zh-CN" altLang="en-US" sz="2000" b="0" dirty="0">
                <a:latin typeface="Arial" pitchFamily="34" charset="0"/>
              </a:rPr>
              <a:t>中找到相应的</a:t>
            </a:r>
            <a:r>
              <a:rPr lang="en-US" altLang="zh-CN" sz="2000" b="0" dirty="0" err="1">
                <a:latin typeface="Arial" pitchFamily="34" charset="0"/>
              </a:rPr>
              <a:t>run_list</a:t>
            </a:r>
            <a:r>
              <a:rPr lang="zh-CN" altLang="en-US" sz="2000" b="0" dirty="0">
                <a:latin typeface="Arial" pitchFamily="34" charset="0"/>
              </a:rPr>
              <a:t>，从而找到其宿主结构</a:t>
            </a:r>
            <a:r>
              <a:rPr lang="en-US" altLang="zh-CN" sz="2000" b="0" dirty="0" err="1">
                <a:latin typeface="Arial" pitchFamily="34" charset="0"/>
              </a:rPr>
              <a:t>task_struct</a:t>
            </a:r>
            <a:endParaRPr lang="en-US" altLang="zh-CN" sz="2000" b="0" dirty="0">
              <a:latin typeface="Arial" pitchFamily="34" charset="0"/>
            </a:endParaRPr>
          </a:p>
          <a:p>
            <a:pPr eaLnBrk="1" hangingPunct="1">
              <a:buFont typeface="Monotype Sorts" pitchFamily="2" charset="2"/>
              <a:buNone/>
            </a:pPr>
            <a:endParaRPr lang="en-US" altLang="zh-CN" sz="2400" b="0" dirty="0">
              <a:latin typeface="Arial" pitchFamily="34" charset="0"/>
            </a:endParaRPr>
          </a:p>
        </p:txBody>
      </p:sp>
    </p:spTree>
    <p:extLst>
      <p:ext uri="{BB962C8B-B14F-4D97-AF65-F5344CB8AC3E}">
        <p14:creationId xmlns:p14="http://schemas.microsoft.com/office/powerpoint/2010/main" val="1930633092"/>
      </p:ext>
    </p:extLst>
  </p:cSld>
  <p:clrMapOvr>
    <a:masterClrMapping/>
  </p:clrMapOvr>
  <p:transition>
    <p:split orient="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pPr eaLnBrk="1" hangingPunct="1">
              <a:defRPr/>
            </a:pPr>
            <a:r>
              <a:rPr lang="zh-CN" altLang="en-US" b="0" smtClean="0">
                <a:solidFill>
                  <a:schemeClr val="tx2"/>
                </a:solidFill>
                <a:latin typeface="+mn-lt"/>
                <a:ea typeface="楷体" pitchFamily="49" charset="-122"/>
              </a:rPr>
              <a:t> </a:t>
            </a:r>
            <a:r>
              <a:rPr lang="en-US" altLang="zh-CN" b="0" smtClean="0">
                <a:solidFill>
                  <a:schemeClr val="tx2"/>
                </a:solidFill>
                <a:latin typeface="+mn-lt"/>
                <a:ea typeface="楷体" pitchFamily="49" charset="-122"/>
              </a:rPr>
              <a:t>task_struct </a:t>
            </a:r>
            <a:r>
              <a:rPr lang="zh-CN" altLang="en-US" b="0" smtClean="0">
                <a:solidFill>
                  <a:schemeClr val="tx2"/>
                </a:solidFill>
                <a:latin typeface="+mn-lt"/>
                <a:ea typeface="楷体" pitchFamily="49" charset="-122"/>
              </a:rPr>
              <a:t>相关域</a:t>
            </a:r>
          </a:p>
        </p:txBody>
      </p:sp>
      <p:sp>
        <p:nvSpPr>
          <p:cNvPr id="68611" name="Rectangle 3"/>
          <p:cNvSpPr>
            <a:spLocks noGrp="1" noChangeArrowheads="1"/>
          </p:cNvSpPr>
          <p:nvPr>
            <p:ph idx="1"/>
          </p:nvPr>
        </p:nvSpPr>
        <p:spPr/>
        <p:txBody>
          <a:bodyPr/>
          <a:lstStyle/>
          <a:p>
            <a:pPr eaLnBrk="1" hangingPunct="1"/>
            <a:r>
              <a:rPr lang="en-US" altLang="zh-CN" b="0" dirty="0" err="1" smtClean="0">
                <a:solidFill>
                  <a:srgbClr val="FF3300"/>
                </a:solidFill>
                <a:latin typeface="Arial" pitchFamily="34" charset="0"/>
              </a:rPr>
              <a:t>time_slice</a:t>
            </a:r>
            <a:endParaRPr lang="en-US" altLang="zh-CN" b="0" dirty="0" smtClean="0">
              <a:solidFill>
                <a:srgbClr val="FF3300"/>
              </a:solidFill>
              <a:latin typeface="Arial" pitchFamily="34" charset="0"/>
            </a:endParaRPr>
          </a:p>
          <a:p>
            <a:pPr lvl="1" eaLnBrk="1" hangingPunct="1"/>
            <a:r>
              <a:rPr lang="zh-CN" altLang="en-US" sz="2000" b="0" dirty="0">
                <a:latin typeface="Arial" pitchFamily="34" charset="0"/>
              </a:rPr>
              <a:t>进程的运行时间片剩余大小</a:t>
            </a:r>
          </a:p>
          <a:p>
            <a:pPr lvl="1" eaLnBrk="1" hangingPunct="1"/>
            <a:r>
              <a:rPr lang="zh-CN" altLang="en-US" sz="2000" b="0" dirty="0">
                <a:latin typeface="Arial" pitchFamily="34" charset="0"/>
              </a:rPr>
              <a:t>进程的默认时间片与进程的静态优先级相关</a:t>
            </a:r>
          </a:p>
          <a:p>
            <a:pPr lvl="1" eaLnBrk="1" hangingPunct="1"/>
            <a:r>
              <a:rPr lang="zh-CN" altLang="en-US" sz="2000" b="0" dirty="0">
                <a:latin typeface="Arial" pitchFamily="34" charset="0"/>
              </a:rPr>
              <a:t>进程创建时，与父进程平分时间片</a:t>
            </a:r>
          </a:p>
          <a:p>
            <a:pPr lvl="1" eaLnBrk="1" hangingPunct="1"/>
            <a:r>
              <a:rPr lang="zh-CN" altLang="en-US" sz="2000" b="0" dirty="0">
                <a:latin typeface="Arial" pitchFamily="34" charset="0"/>
              </a:rPr>
              <a:t>运行过程中递减，一旦归零，则重置时间片，并请求调度</a:t>
            </a:r>
          </a:p>
          <a:p>
            <a:pPr lvl="1" eaLnBrk="1" hangingPunct="1"/>
            <a:r>
              <a:rPr lang="zh-CN" altLang="en-US" sz="2000" b="0" dirty="0">
                <a:latin typeface="Arial" pitchFamily="34" charset="0"/>
              </a:rPr>
              <a:t>递减和重置在时钟中断中进行（</a:t>
            </a:r>
            <a:r>
              <a:rPr lang="en-US" altLang="zh-CN" sz="2000" b="0" dirty="0" err="1">
                <a:latin typeface="Arial" pitchFamily="34" charset="0"/>
              </a:rPr>
              <a:t>scheduler_tick</a:t>
            </a:r>
            <a:r>
              <a:rPr lang="en-US" altLang="zh-CN" sz="2000" b="0" dirty="0">
                <a:latin typeface="Arial" pitchFamily="34" charset="0"/>
              </a:rPr>
              <a:t>()</a:t>
            </a:r>
            <a:r>
              <a:rPr lang="zh-CN" altLang="en-US" sz="2000" b="0" dirty="0">
                <a:latin typeface="Arial" pitchFamily="34" charset="0"/>
              </a:rPr>
              <a:t>）</a:t>
            </a:r>
          </a:p>
          <a:p>
            <a:pPr lvl="1" eaLnBrk="1" hangingPunct="1"/>
            <a:r>
              <a:rPr lang="zh-CN" altLang="en-US" sz="2000" b="0" dirty="0">
                <a:latin typeface="Arial" pitchFamily="34" charset="0"/>
              </a:rPr>
              <a:t>进程退出时，如果自身并未被重新分配时间片，则将自己剩余的时间片返还给父进程</a:t>
            </a:r>
          </a:p>
          <a:p>
            <a:pPr eaLnBrk="1" hangingPunct="1"/>
            <a:endParaRPr lang="zh-CN" altLang="en-US" sz="2400" b="0" dirty="0">
              <a:latin typeface="Arial" pitchFamily="34" charset="0"/>
            </a:endParaRPr>
          </a:p>
          <a:p>
            <a:pPr eaLnBrk="1" hangingPunct="1"/>
            <a:endParaRPr lang="zh-CN" altLang="en-US" sz="2400" b="0" dirty="0">
              <a:latin typeface="Arial" pitchFamily="34" charset="0"/>
            </a:endParaRPr>
          </a:p>
        </p:txBody>
      </p:sp>
    </p:spTree>
    <p:extLst>
      <p:ext uri="{BB962C8B-B14F-4D97-AF65-F5344CB8AC3E}">
        <p14:creationId xmlns:p14="http://schemas.microsoft.com/office/powerpoint/2010/main" val="2255729972"/>
      </p:ext>
    </p:extLst>
  </p:cSld>
  <p:clrMapOvr>
    <a:masterClrMapping/>
  </p:clrMapOvr>
  <p:transition>
    <p:split orient="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pPr eaLnBrk="1" hangingPunct="1">
              <a:defRPr/>
            </a:pPr>
            <a:r>
              <a:rPr lang="zh-CN" altLang="en-US" b="0" smtClean="0">
                <a:solidFill>
                  <a:schemeClr val="tx2"/>
                </a:solidFill>
                <a:latin typeface="+mn-lt"/>
                <a:ea typeface="楷体" pitchFamily="49" charset="-122"/>
              </a:rPr>
              <a:t> </a:t>
            </a:r>
            <a:r>
              <a:rPr lang="en-US" altLang="zh-CN" b="0" smtClean="0">
                <a:solidFill>
                  <a:schemeClr val="tx2"/>
                </a:solidFill>
                <a:latin typeface="+mn-lt"/>
                <a:ea typeface="楷体" pitchFamily="49" charset="-122"/>
              </a:rPr>
              <a:t>task_struct </a:t>
            </a:r>
            <a:r>
              <a:rPr lang="zh-CN" altLang="en-US" b="0" smtClean="0">
                <a:solidFill>
                  <a:schemeClr val="tx2"/>
                </a:solidFill>
                <a:latin typeface="+mn-lt"/>
                <a:ea typeface="楷体" pitchFamily="49" charset="-122"/>
              </a:rPr>
              <a:t>相关域</a:t>
            </a:r>
          </a:p>
        </p:txBody>
      </p:sp>
      <p:sp>
        <p:nvSpPr>
          <p:cNvPr id="69635" name="Rectangle 3"/>
          <p:cNvSpPr>
            <a:spLocks noGrp="1" noChangeArrowheads="1"/>
          </p:cNvSpPr>
          <p:nvPr>
            <p:ph idx="1"/>
          </p:nvPr>
        </p:nvSpPr>
        <p:spPr/>
        <p:txBody>
          <a:bodyPr/>
          <a:lstStyle/>
          <a:p>
            <a:pPr eaLnBrk="1" hangingPunct="1"/>
            <a:r>
              <a:rPr lang="en-US" altLang="zh-CN" b="0" dirty="0" err="1" smtClean="0">
                <a:solidFill>
                  <a:srgbClr val="FF3300"/>
                </a:solidFill>
                <a:latin typeface="Arial" pitchFamily="34" charset="0"/>
              </a:rPr>
              <a:t>static_prio</a:t>
            </a:r>
            <a:r>
              <a:rPr lang="zh-CN" altLang="en-US" b="0" dirty="0" smtClean="0">
                <a:latin typeface="Arial" pitchFamily="34" charset="0"/>
              </a:rPr>
              <a:t>静态优先级</a:t>
            </a:r>
          </a:p>
          <a:p>
            <a:pPr lvl="1" eaLnBrk="1" hangingPunct="1"/>
            <a:r>
              <a:rPr lang="zh-CN" altLang="en-US" sz="2000" b="0" dirty="0">
                <a:latin typeface="Arial" pitchFamily="34" charset="0"/>
              </a:rPr>
              <a:t>与</a:t>
            </a:r>
            <a:r>
              <a:rPr lang="en-US" altLang="zh-CN" sz="2000" b="0" dirty="0">
                <a:latin typeface="Arial" pitchFamily="34" charset="0"/>
              </a:rPr>
              <a:t>2.4</a:t>
            </a:r>
            <a:r>
              <a:rPr lang="zh-CN" altLang="en-US" sz="2000" b="0" dirty="0">
                <a:latin typeface="Arial" pitchFamily="34" charset="0"/>
              </a:rPr>
              <a:t>版本中的</a:t>
            </a:r>
            <a:r>
              <a:rPr lang="en-US" altLang="zh-CN" sz="2000" b="0" dirty="0">
                <a:latin typeface="Arial" pitchFamily="34" charset="0"/>
              </a:rPr>
              <a:t>nice</a:t>
            </a:r>
            <a:r>
              <a:rPr lang="zh-CN" altLang="en-US" sz="2000" b="0" dirty="0">
                <a:latin typeface="Arial" pitchFamily="34" charset="0"/>
              </a:rPr>
              <a:t>值意义相同，但取值区间不同，是用户可影响的优先级</a:t>
            </a:r>
          </a:p>
          <a:p>
            <a:pPr lvl="1" eaLnBrk="1" hangingPunct="1"/>
            <a:r>
              <a:rPr lang="zh-CN" altLang="en-US" sz="2000" b="0" dirty="0">
                <a:latin typeface="Arial" pitchFamily="34" charset="0"/>
              </a:rPr>
              <a:t>通过</a:t>
            </a:r>
            <a:r>
              <a:rPr lang="en-US" altLang="zh-CN" sz="2000" b="0" dirty="0" err="1">
                <a:latin typeface="Arial" pitchFamily="34" charset="0"/>
              </a:rPr>
              <a:t>set_user_nice</a:t>
            </a:r>
            <a:r>
              <a:rPr lang="en-US" altLang="zh-CN" sz="2000" b="0" dirty="0">
                <a:latin typeface="Arial" pitchFamily="34" charset="0"/>
              </a:rPr>
              <a:t>()</a:t>
            </a:r>
            <a:r>
              <a:rPr lang="zh-CN" altLang="en-US" sz="2000" b="0" dirty="0">
                <a:latin typeface="Arial" pitchFamily="34" charset="0"/>
              </a:rPr>
              <a:t>来改变</a:t>
            </a:r>
          </a:p>
          <a:p>
            <a:pPr lvl="1" eaLnBrk="1" hangingPunct="1"/>
            <a:r>
              <a:rPr lang="en-US" altLang="zh-CN" sz="2000" b="0" dirty="0" err="1">
                <a:latin typeface="Arial" pitchFamily="34" charset="0"/>
              </a:rPr>
              <a:t>static_prio</a:t>
            </a:r>
            <a:r>
              <a:rPr lang="en-US" altLang="zh-CN" sz="2000" b="0" dirty="0">
                <a:latin typeface="Arial" pitchFamily="34" charset="0"/>
              </a:rPr>
              <a:t>= MAX_RT_PRIO + nice + 20 </a:t>
            </a:r>
          </a:p>
          <a:p>
            <a:pPr lvl="2" eaLnBrk="1" hangingPunct="1"/>
            <a:r>
              <a:rPr lang="en-US" altLang="zh-CN" sz="1800" b="0" dirty="0">
                <a:latin typeface="Arial" pitchFamily="34" charset="0"/>
              </a:rPr>
              <a:t>MAX_RT_PRIO </a:t>
            </a:r>
            <a:r>
              <a:rPr lang="zh-CN" altLang="en-US" sz="1800" b="0" dirty="0">
                <a:latin typeface="Arial" pitchFamily="34" charset="0"/>
              </a:rPr>
              <a:t>定义为</a:t>
            </a:r>
            <a:r>
              <a:rPr lang="en-US" altLang="zh-CN" sz="1800" b="0" dirty="0">
                <a:latin typeface="Arial" pitchFamily="34" charset="0"/>
              </a:rPr>
              <a:t>100</a:t>
            </a:r>
            <a:endParaRPr lang="en-US" altLang="zh-CN" b="0" dirty="0" smtClean="0">
              <a:latin typeface="Arial" pitchFamily="34" charset="0"/>
            </a:endParaRPr>
          </a:p>
          <a:p>
            <a:pPr lvl="1" eaLnBrk="1" hangingPunct="1"/>
            <a:r>
              <a:rPr lang="zh-CN" altLang="en-US" sz="2000" b="0" dirty="0">
                <a:latin typeface="Arial" pitchFamily="34" charset="0"/>
              </a:rPr>
              <a:t>进程初始时间片的大小仅决定于进程的静态优先级</a:t>
            </a:r>
          </a:p>
          <a:p>
            <a:pPr lvl="1" eaLnBrk="1" hangingPunct="1"/>
            <a:r>
              <a:rPr lang="zh-CN" altLang="en-US" sz="2000" b="0" dirty="0">
                <a:latin typeface="Arial" pitchFamily="34" charset="0"/>
              </a:rPr>
              <a:t>核心将</a:t>
            </a:r>
            <a:r>
              <a:rPr lang="en-US" altLang="zh-CN" sz="2000" b="0" dirty="0">
                <a:latin typeface="Arial" pitchFamily="34" charset="0"/>
              </a:rPr>
              <a:t>100~139</a:t>
            </a:r>
            <a:r>
              <a:rPr lang="zh-CN" altLang="en-US" sz="2000" b="0" dirty="0">
                <a:latin typeface="Arial" pitchFamily="34" charset="0"/>
              </a:rPr>
              <a:t>的优先级映射到</a:t>
            </a:r>
            <a:r>
              <a:rPr lang="en-US" altLang="zh-CN" sz="2000" b="0" dirty="0">
                <a:latin typeface="Arial" pitchFamily="34" charset="0"/>
              </a:rPr>
              <a:t>200ms~10ms</a:t>
            </a:r>
            <a:r>
              <a:rPr lang="zh-CN" altLang="en-US" sz="2000" b="0" dirty="0">
                <a:latin typeface="Arial" pitchFamily="34" charset="0"/>
              </a:rPr>
              <a:t>的时间片上</a:t>
            </a:r>
          </a:p>
          <a:p>
            <a:pPr lvl="1" eaLnBrk="1" hangingPunct="1"/>
            <a:r>
              <a:rPr lang="zh-CN" altLang="en-US" sz="2000" b="0" dirty="0">
                <a:solidFill>
                  <a:srgbClr val="FF3300"/>
                </a:solidFill>
                <a:latin typeface="Arial" pitchFamily="34" charset="0"/>
              </a:rPr>
              <a:t>优先级数值越大，优先级越低，分配的时间片越少</a:t>
            </a:r>
          </a:p>
          <a:p>
            <a:pPr lvl="1" eaLnBrk="1" hangingPunct="1"/>
            <a:r>
              <a:rPr lang="zh-CN" altLang="en-US" sz="2000" b="0" dirty="0">
                <a:solidFill>
                  <a:srgbClr val="FF3300"/>
                </a:solidFill>
                <a:latin typeface="Arial" pitchFamily="34" charset="0"/>
              </a:rPr>
              <a:t>实时进程的</a:t>
            </a:r>
            <a:r>
              <a:rPr lang="en-US" altLang="zh-CN" sz="2000" b="0" dirty="0" err="1">
                <a:solidFill>
                  <a:srgbClr val="FF3300"/>
                </a:solidFill>
                <a:latin typeface="Arial" pitchFamily="34" charset="0"/>
              </a:rPr>
              <a:t>static_prio</a:t>
            </a:r>
            <a:r>
              <a:rPr lang="zh-CN" altLang="en-US" sz="2000" b="0" dirty="0">
                <a:solidFill>
                  <a:srgbClr val="FF3300"/>
                </a:solidFill>
                <a:latin typeface="Arial" pitchFamily="34" charset="0"/>
              </a:rPr>
              <a:t>不参与优先级</a:t>
            </a:r>
            <a:r>
              <a:rPr lang="en-US" altLang="zh-CN" sz="2000" b="0" dirty="0" err="1">
                <a:solidFill>
                  <a:srgbClr val="FF3300"/>
                </a:solidFill>
                <a:latin typeface="Arial" pitchFamily="34" charset="0"/>
              </a:rPr>
              <a:t>prio</a:t>
            </a:r>
            <a:r>
              <a:rPr lang="zh-CN" altLang="en-US" sz="2000" b="0" dirty="0">
                <a:solidFill>
                  <a:srgbClr val="FF3300"/>
                </a:solidFill>
                <a:latin typeface="Arial" pitchFamily="34" charset="0"/>
              </a:rPr>
              <a:t>的计算</a:t>
            </a:r>
          </a:p>
          <a:p>
            <a:pPr eaLnBrk="1" hangingPunct="1"/>
            <a:endParaRPr lang="zh-CN" altLang="en-US" sz="2400" b="0" dirty="0">
              <a:latin typeface="Arial" pitchFamily="34" charset="0"/>
            </a:endParaRPr>
          </a:p>
        </p:txBody>
      </p:sp>
    </p:spTree>
    <p:extLst>
      <p:ext uri="{BB962C8B-B14F-4D97-AF65-F5344CB8AC3E}">
        <p14:creationId xmlns:p14="http://schemas.microsoft.com/office/powerpoint/2010/main" val="4003762722"/>
      </p:ext>
    </p:extLst>
  </p:cSld>
  <p:clrMapOvr>
    <a:masterClrMapping/>
  </p:clrMapOvr>
  <p:transition>
    <p:split orient="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pPr eaLnBrk="1" hangingPunct="1">
              <a:defRPr/>
            </a:pPr>
            <a:r>
              <a:rPr lang="zh-CN" altLang="en-US" sz="3600" b="0">
                <a:solidFill>
                  <a:schemeClr val="tx2"/>
                </a:solidFill>
                <a:latin typeface="+mn-lt"/>
                <a:ea typeface="楷体" pitchFamily="49" charset="-122"/>
              </a:rPr>
              <a:t> </a:t>
            </a:r>
            <a:r>
              <a:rPr lang="en-US" altLang="zh-CN" sz="3600" b="0">
                <a:solidFill>
                  <a:schemeClr val="tx2"/>
                </a:solidFill>
                <a:latin typeface="+mn-lt"/>
                <a:ea typeface="楷体" pitchFamily="49" charset="-122"/>
              </a:rPr>
              <a:t>task_struct </a:t>
            </a:r>
            <a:r>
              <a:rPr lang="zh-CN" altLang="en-US" sz="3600" b="0">
                <a:solidFill>
                  <a:schemeClr val="tx2"/>
                </a:solidFill>
                <a:latin typeface="+mn-lt"/>
                <a:ea typeface="楷体" pitchFamily="49" charset="-122"/>
              </a:rPr>
              <a:t>相关域</a:t>
            </a:r>
          </a:p>
        </p:txBody>
      </p:sp>
      <p:sp>
        <p:nvSpPr>
          <p:cNvPr id="70659" name="Rectangle 3"/>
          <p:cNvSpPr>
            <a:spLocks noGrp="1" noChangeArrowheads="1"/>
          </p:cNvSpPr>
          <p:nvPr>
            <p:ph idx="1"/>
          </p:nvPr>
        </p:nvSpPr>
        <p:spPr/>
        <p:txBody>
          <a:bodyPr/>
          <a:lstStyle/>
          <a:p>
            <a:pPr eaLnBrk="1" hangingPunct="1">
              <a:lnSpc>
                <a:spcPct val="90000"/>
              </a:lnSpc>
            </a:pPr>
            <a:r>
              <a:rPr lang="en-US" altLang="zh-CN" b="0" dirty="0" err="1" smtClean="0">
                <a:solidFill>
                  <a:srgbClr val="FF3300"/>
                </a:solidFill>
                <a:latin typeface="Arial" pitchFamily="34" charset="0"/>
              </a:rPr>
              <a:t>prio</a:t>
            </a:r>
            <a:r>
              <a:rPr lang="en-US" altLang="zh-CN" b="0" dirty="0" smtClean="0">
                <a:solidFill>
                  <a:srgbClr val="FF3300"/>
                </a:solidFill>
                <a:latin typeface="Arial" pitchFamily="34" charset="0"/>
              </a:rPr>
              <a:t> </a:t>
            </a:r>
            <a:r>
              <a:rPr lang="zh-CN" altLang="en-US" sz="2400" b="0" dirty="0">
                <a:latin typeface="Arial" pitchFamily="34" charset="0"/>
              </a:rPr>
              <a:t>动态优先级</a:t>
            </a:r>
          </a:p>
          <a:p>
            <a:pPr lvl="1" eaLnBrk="1" hangingPunct="1">
              <a:lnSpc>
                <a:spcPct val="90000"/>
              </a:lnSpc>
            </a:pPr>
            <a:r>
              <a:rPr lang="zh-CN" altLang="en-US" sz="2000" b="0" dirty="0">
                <a:latin typeface="Arial" pitchFamily="34" charset="0"/>
              </a:rPr>
              <a:t>相当于 </a:t>
            </a:r>
            <a:r>
              <a:rPr lang="en-US" altLang="zh-CN" sz="2000" b="0" dirty="0">
                <a:latin typeface="Arial" pitchFamily="34" charset="0"/>
              </a:rPr>
              <a:t>2.4 </a:t>
            </a:r>
            <a:r>
              <a:rPr lang="zh-CN" altLang="en-US" sz="2000" b="0" dirty="0">
                <a:latin typeface="Arial" pitchFamily="34" charset="0"/>
              </a:rPr>
              <a:t>中 </a:t>
            </a:r>
            <a:r>
              <a:rPr lang="en-US" altLang="zh-CN" sz="2000" b="0" dirty="0">
                <a:latin typeface="Arial" pitchFamily="34" charset="0"/>
              </a:rPr>
              <a:t>goodness() </a:t>
            </a:r>
            <a:r>
              <a:rPr lang="zh-CN" altLang="en-US" sz="2000" b="0" dirty="0">
                <a:latin typeface="Arial" pitchFamily="34" charset="0"/>
              </a:rPr>
              <a:t>的计算结果，在 </a:t>
            </a:r>
            <a:r>
              <a:rPr lang="en-US" altLang="zh-CN" sz="2000" b="0" dirty="0">
                <a:latin typeface="Arial" pitchFamily="34" charset="0"/>
              </a:rPr>
              <a:t>0~MAX_PRIO-1 </a:t>
            </a:r>
            <a:r>
              <a:rPr lang="zh-CN" altLang="en-US" sz="2000" b="0" dirty="0">
                <a:latin typeface="Arial" pitchFamily="34" charset="0"/>
              </a:rPr>
              <a:t>之间取值（</a:t>
            </a:r>
            <a:r>
              <a:rPr lang="en-US" altLang="zh-CN" sz="2000" b="0" dirty="0">
                <a:solidFill>
                  <a:srgbClr val="FF3300"/>
                </a:solidFill>
                <a:latin typeface="Arial" pitchFamily="34" charset="0"/>
              </a:rPr>
              <a:t>MAX_PRIO </a:t>
            </a:r>
            <a:r>
              <a:rPr lang="zh-CN" altLang="en-US" sz="2000" b="0" dirty="0">
                <a:latin typeface="Arial" pitchFamily="34" charset="0"/>
              </a:rPr>
              <a:t>定义为 </a:t>
            </a:r>
            <a:r>
              <a:rPr lang="en-US" altLang="zh-CN" sz="2000" b="0" dirty="0">
                <a:latin typeface="Arial" pitchFamily="34" charset="0"/>
              </a:rPr>
              <a:t>140</a:t>
            </a:r>
            <a:r>
              <a:rPr lang="zh-CN" altLang="en-US" sz="2000" b="0" dirty="0">
                <a:latin typeface="Arial" pitchFamily="34" charset="0"/>
              </a:rPr>
              <a:t>），其中：</a:t>
            </a:r>
          </a:p>
          <a:p>
            <a:pPr lvl="2" eaLnBrk="1" hangingPunct="1">
              <a:lnSpc>
                <a:spcPct val="90000"/>
              </a:lnSpc>
            </a:pPr>
            <a:r>
              <a:rPr lang="zh-CN" altLang="en-US" sz="1600" b="0" dirty="0">
                <a:latin typeface="Arial" pitchFamily="34" charset="0"/>
              </a:rPr>
              <a:t> </a:t>
            </a:r>
            <a:r>
              <a:rPr lang="en-US" altLang="zh-CN" sz="1600" b="0" dirty="0">
                <a:latin typeface="Arial" pitchFamily="34" charset="0"/>
              </a:rPr>
              <a:t>0~MAX_RT_PRIO-1 </a:t>
            </a:r>
            <a:r>
              <a:rPr lang="zh-CN" altLang="en-US" sz="1600" b="0" dirty="0">
                <a:latin typeface="Arial" pitchFamily="34" charset="0"/>
              </a:rPr>
              <a:t>（</a:t>
            </a:r>
            <a:r>
              <a:rPr lang="en-US" altLang="zh-CN" sz="1600" b="0" dirty="0">
                <a:solidFill>
                  <a:srgbClr val="FF3300"/>
                </a:solidFill>
                <a:latin typeface="Arial" pitchFamily="34" charset="0"/>
              </a:rPr>
              <a:t>MAX_RT_PRIO</a:t>
            </a:r>
            <a:r>
              <a:rPr lang="en-US" altLang="zh-CN" sz="1600" b="0" dirty="0">
                <a:latin typeface="Arial" pitchFamily="34" charset="0"/>
              </a:rPr>
              <a:t> </a:t>
            </a:r>
            <a:r>
              <a:rPr lang="zh-CN" altLang="en-US" sz="1600" b="0" dirty="0">
                <a:latin typeface="Arial" pitchFamily="34" charset="0"/>
              </a:rPr>
              <a:t>定义为</a:t>
            </a:r>
            <a:r>
              <a:rPr lang="en-US" altLang="zh-CN" sz="1600" b="0" dirty="0">
                <a:latin typeface="Arial" pitchFamily="34" charset="0"/>
              </a:rPr>
              <a:t>100</a:t>
            </a:r>
            <a:r>
              <a:rPr lang="zh-CN" altLang="en-US" sz="1600" b="0" dirty="0">
                <a:latin typeface="Arial" pitchFamily="34" charset="0"/>
              </a:rPr>
              <a:t>）属于实时进程范围；</a:t>
            </a:r>
          </a:p>
          <a:p>
            <a:pPr lvl="2" eaLnBrk="1" hangingPunct="1">
              <a:lnSpc>
                <a:spcPct val="90000"/>
              </a:lnSpc>
            </a:pPr>
            <a:r>
              <a:rPr lang="en-US" altLang="zh-CN" sz="1600" b="0" dirty="0">
                <a:latin typeface="Arial" pitchFamily="34" charset="0"/>
              </a:rPr>
              <a:t>MAX_RT_PRIO~MAX_PRIO-1 </a:t>
            </a:r>
            <a:r>
              <a:rPr lang="zh-CN" altLang="en-US" sz="1600" b="0" dirty="0">
                <a:latin typeface="Arial" pitchFamily="34" charset="0"/>
              </a:rPr>
              <a:t>属于非实时进程。数值越大，表示进程优先级越小。</a:t>
            </a:r>
          </a:p>
          <a:p>
            <a:pPr lvl="1" eaLnBrk="1" hangingPunct="1">
              <a:lnSpc>
                <a:spcPct val="90000"/>
              </a:lnSpc>
            </a:pPr>
            <a:r>
              <a:rPr lang="en-US" altLang="zh-CN" sz="2000" b="0" dirty="0">
                <a:latin typeface="Arial" pitchFamily="34" charset="0"/>
              </a:rPr>
              <a:t>2.6 </a:t>
            </a:r>
            <a:r>
              <a:rPr lang="zh-CN" altLang="en-US" sz="2000" b="0" dirty="0">
                <a:latin typeface="Arial" pitchFamily="34" charset="0"/>
              </a:rPr>
              <a:t>中，动态优先级不再统一在调度器中计算和比较，而是独立计算，并存储在进程的 </a:t>
            </a:r>
            <a:r>
              <a:rPr lang="en-US" altLang="zh-CN" sz="2000" b="0" dirty="0" err="1">
                <a:latin typeface="Arial" pitchFamily="34" charset="0"/>
              </a:rPr>
              <a:t>task_struct</a:t>
            </a:r>
            <a:r>
              <a:rPr lang="en-US" altLang="zh-CN" sz="2000" b="0" dirty="0">
                <a:latin typeface="Arial" pitchFamily="34" charset="0"/>
              </a:rPr>
              <a:t> </a:t>
            </a:r>
            <a:r>
              <a:rPr lang="zh-CN" altLang="en-US" sz="2000" b="0" dirty="0">
                <a:latin typeface="Arial" pitchFamily="34" charset="0"/>
              </a:rPr>
              <a:t>中，再通过描述的 </a:t>
            </a:r>
            <a:r>
              <a:rPr lang="en-US" altLang="zh-CN" sz="2000" b="0" dirty="0" err="1">
                <a:latin typeface="Arial" pitchFamily="34" charset="0"/>
              </a:rPr>
              <a:t>priority_array</a:t>
            </a:r>
            <a:r>
              <a:rPr lang="en-US" altLang="zh-CN" sz="2000" b="0" dirty="0">
                <a:latin typeface="Arial" pitchFamily="34" charset="0"/>
              </a:rPr>
              <a:t> </a:t>
            </a:r>
            <a:r>
              <a:rPr lang="zh-CN" altLang="en-US" sz="2000" b="0" dirty="0">
                <a:latin typeface="Arial" pitchFamily="34" charset="0"/>
              </a:rPr>
              <a:t>结构自动排序。</a:t>
            </a:r>
          </a:p>
          <a:p>
            <a:pPr lvl="1" eaLnBrk="1" hangingPunct="1">
              <a:lnSpc>
                <a:spcPct val="90000"/>
              </a:lnSpc>
            </a:pPr>
            <a:r>
              <a:rPr lang="zh-CN" altLang="en-US" sz="1600" b="0" dirty="0">
                <a:latin typeface="Arial" pitchFamily="34" charset="0"/>
              </a:rPr>
              <a:t>普通进程 </a:t>
            </a:r>
            <a:r>
              <a:rPr lang="en-US" altLang="zh-CN" sz="1600" b="0" dirty="0" err="1">
                <a:latin typeface="Arial" pitchFamily="34" charset="0"/>
              </a:rPr>
              <a:t>prio</a:t>
            </a:r>
            <a:r>
              <a:rPr lang="en-US" altLang="zh-CN" sz="1600" b="0" dirty="0">
                <a:latin typeface="Arial" pitchFamily="34" charset="0"/>
              </a:rPr>
              <a:t> = max (100, min ( static priority - bonus + 5, 139)) </a:t>
            </a:r>
          </a:p>
          <a:p>
            <a:pPr lvl="1" eaLnBrk="1" hangingPunct="1">
              <a:lnSpc>
                <a:spcPct val="90000"/>
              </a:lnSpc>
            </a:pPr>
            <a:r>
              <a:rPr lang="en-US" altLang="zh-CN" sz="1600" b="0" dirty="0">
                <a:solidFill>
                  <a:srgbClr val="FF3300"/>
                </a:solidFill>
                <a:latin typeface="Arial" pitchFamily="34" charset="0"/>
              </a:rPr>
              <a:t>Bonus </a:t>
            </a:r>
            <a:r>
              <a:rPr lang="zh-CN" altLang="en-US" sz="1600" b="0" dirty="0">
                <a:solidFill>
                  <a:srgbClr val="FF3300"/>
                </a:solidFill>
                <a:latin typeface="Arial" pitchFamily="34" charset="0"/>
              </a:rPr>
              <a:t>是范围从 </a:t>
            </a:r>
            <a:r>
              <a:rPr lang="en-US" altLang="zh-CN" sz="1600" b="0" dirty="0">
                <a:solidFill>
                  <a:srgbClr val="FF3300"/>
                </a:solidFill>
                <a:latin typeface="Arial" pitchFamily="34" charset="0"/>
              </a:rPr>
              <a:t>0 </a:t>
            </a:r>
            <a:r>
              <a:rPr lang="zh-CN" altLang="en-US" sz="1600" b="0" dirty="0">
                <a:solidFill>
                  <a:srgbClr val="FF3300"/>
                </a:solidFill>
                <a:latin typeface="Arial" pitchFamily="34" charset="0"/>
              </a:rPr>
              <a:t>到 </a:t>
            </a:r>
            <a:r>
              <a:rPr lang="en-US" altLang="zh-CN" sz="1600" b="0" dirty="0">
                <a:solidFill>
                  <a:srgbClr val="FF3300"/>
                </a:solidFill>
                <a:latin typeface="Arial" pitchFamily="34" charset="0"/>
              </a:rPr>
              <a:t>10 </a:t>
            </a:r>
            <a:r>
              <a:rPr lang="zh-CN" altLang="en-US" sz="1600" b="0" dirty="0">
                <a:solidFill>
                  <a:srgbClr val="FF3300"/>
                </a:solidFill>
                <a:latin typeface="Arial" pitchFamily="34" charset="0"/>
              </a:rPr>
              <a:t>的值</a:t>
            </a:r>
            <a:r>
              <a:rPr lang="zh-CN" altLang="en-US" sz="1600" b="0" dirty="0">
                <a:latin typeface="Arial" pitchFamily="34" charset="0"/>
              </a:rPr>
              <a:t>，</a:t>
            </a:r>
            <a:r>
              <a:rPr lang="en-US" altLang="zh-CN" sz="1600" b="0" dirty="0">
                <a:latin typeface="Arial" pitchFamily="34" charset="0"/>
              </a:rPr>
              <a:t>bonus </a:t>
            </a:r>
            <a:r>
              <a:rPr lang="zh-CN" altLang="en-US" sz="1600" b="0" dirty="0">
                <a:latin typeface="Arial" pitchFamily="34" charset="0"/>
              </a:rPr>
              <a:t>的值小于 </a:t>
            </a:r>
            <a:r>
              <a:rPr lang="en-US" altLang="zh-CN" sz="1600" b="0" dirty="0">
                <a:latin typeface="Arial" pitchFamily="34" charset="0"/>
              </a:rPr>
              <a:t>5 </a:t>
            </a:r>
            <a:r>
              <a:rPr lang="zh-CN" altLang="en-US" sz="1600" b="0" dirty="0">
                <a:latin typeface="Arial" pitchFamily="34" charset="0"/>
              </a:rPr>
              <a:t>表示降低动态优先权以示惩罚，</a:t>
            </a:r>
            <a:r>
              <a:rPr lang="en-US" altLang="zh-CN" sz="1600" b="0" dirty="0">
                <a:latin typeface="Arial" pitchFamily="34" charset="0"/>
              </a:rPr>
              <a:t>bonus </a:t>
            </a:r>
            <a:r>
              <a:rPr lang="zh-CN" altLang="en-US" sz="1600" b="0" dirty="0">
                <a:latin typeface="Arial" pitchFamily="34" charset="0"/>
              </a:rPr>
              <a:t>的值大于 </a:t>
            </a:r>
            <a:r>
              <a:rPr lang="en-US" altLang="zh-CN" sz="1600" b="0" dirty="0">
                <a:latin typeface="Arial" pitchFamily="34" charset="0"/>
              </a:rPr>
              <a:t>5</a:t>
            </a:r>
            <a:r>
              <a:rPr lang="zh-CN" altLang="en-US" sz="1600" b="0" dirty="0">
                <a:latin typeface="Arial" pitchFamily="34" charset="0"/>
              </a:rPr>
              <a:t>表示增加动态优先权以示额外奖赏。</a:t>
            </a:r>
            <a:r>
              <a:rPr lang="en-US" altLang="zh-CN" sz="1600" b="0" dirty="0">
                <a:latin typeface="Arial" pitchFamily="34" charset="0"/>
              </a:rPr>
              <a:t>Bonus </a:t>
            </a:r>
            <a:r>
              <a:rPr lang="zh-CN" altLang="en-US" sz="1600" b="0" dirty="0">
                <a:latin typeface="Arial" pitchFamily="34" charset="0"/>
              </a:rPr>
              <a:t>的值依赖于进程过去的情况，说得更准确一些是与进程的平均睡眠时间相关。</a:t>
            </a:r>
            <a:endParaRPr lang="zh-CN" altLang="en-US" sz="2000" b="0" dirty="0">
              <a:latin typeface="Arial" pitchFamily="34" charset="0"/>
            </a:endParaRPr>
          </a:p>
          <a:p>
            <a:pPr lvl="1" eaLnBrk="1" hangingPunct="1">
              <a:lnSpc>
                <a:spcPct val="90000"/>
              </a:lnSpc>
            </a:pPr>
            <a:r>
              <a:rPr lang="en-US" altLang="zh-CN" sz="2000" b="0" dirty="0" err="1">
                <a:solidFill>
                  <a:srgbClr val="FF3300"/>
                </a:solidFill>
                <a:latin typeface="Arial" pitchFamily="34" charset="0"/>
              </a:rPr>
              <a:t>prio</a:t>
            </a:r>
            <a:r>
              <a:rPr lang="en-US" altLang="zh-CN" sz="2000" b="0" dirty="0">
                <a:solidFill>
                  <a:srgbClr val="FF3300"/>
                </a:solidFill>
                <a:latin typeface="Arial" pitchFamily="34" charset="0"/>
              </a:rPr>
              <a:t> </a:t>
            </a:r>
            <a:r>
              <a:rPr lang="zh-CN" altLang="en-US" sz="2000" b="0" dirty="0">
                <a:solidFill>
                  <a:srgbClr val="FF3300"/>
                </a:solidFill>
                <a:latin typeface="Arial" pitchFamily="34" charset="0"/>
              </a:rPr>
              <a:t>的计算和很多因素相关。</a:t>
            </a:r>
          </a:p>
          <a:p>
            <a:pPr lvl="2" eaLnBrk="1" hangingPunct="1">
              <a:lnSpc>
                <a:spcPct val="90000"/>
              </a:lnSpc>
            </a:pPr>
            <a:r>
              <a:rPr lang="zh-CN" altLang="en-US" sz="1600" b="0" dirty="0">
                <a:solidFill>
                  <a:srgbClr val="0000CC"/>
                </a:solidFill>
                <a:latin typeface="Arial" pitchFamily="34" charset="0"/>
              </a:rPr>
              <a:t>请参阅</a:t>
            </a:r>
            <a:r>
              <a:rPr lang="en-US" altLang="zh-CN" sz="1600" b="0" dirty="0">
                <a:solidFill>
                  <a:srgbClr val="0000CC"/>
                </a:solidFill>
                <a:latin typeface="Arial" pitchFamily="34" charset="0"/>
              </a:rPr>
              <a:t>Understanding The Linux Kernel,3</a:t>
            </a:r>
            <a:r>
              <a:rPr lang="en-US" altLang="zh-CN" sz="1600" b="0" baseline="30000" dirty="0">
                <a:solidFill>
                  <a:srgbClr val="0000CC"/>
                </a:solidFill>
                <a:latin typeface="Arial" pitchFamily="34" charset="0"/>
              </a:rPr>
              <a:t>rd</a:t>
            </a:r>
            <a:r>
              <a:rPr lang="en-US" altLang="zh-CN" sz="1600" b="0" dirty="0">
                <a:solidFill>
                  <a:srgbClr val="0000CC"/>
                </a:solidFill>
                <a:latin typeface="Arial" pitchFamily="34" charset="0"/>
              </a:rPr>
              <a:t> Edition</a:t>
            </a:r>
          </a:p>
        </p:txBody>
      </p:sp>
    </p:spTree>
    <p:extLst>
      <p:ext uri="{BB962C8B-B14F-4D97-AF65-F5344CB8AC3E}">
        <p14:creationId xmlns:p14="http://schemas.microsoft.com/office/powerpoint/2010/main" val="883382031"/>
      </p:ext>
    </p:extLst>
  </p:cSld>
  <p:clrMapOvr>
    <a:masterClrMapping/>
  </p:clrMapOvr>
  <p:transition>
    <p:split orient="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pPr eaLnBrk="1" hangingPunct="1">
              <a:defRPr/>
            </a:pPr>
            <a:r>
              <a:rPr lang="en-US" altLang="zh-CN" smtClean="0">
                <a:solidFill>
                  <a:schemeClr val="tx2"/>
                </a:solidFill>
                <a:latin typeface="+mn-lt"/>
                <a:ea typeface="楷体" pitchFamily="49" charset="-122"/>
              </a:rPr>
              <a:t>task_struct </a:t>
            </a:r>
            <a:r>
              <a:rPr lang="zh-CN" altLang="en-US" smtClean="0">
                <a:solidFill>
                  <a:schemeClr val="tx2"/>
                </a:solidFill>
                <a:latin typeface="+mn-lt"/>
                <a:ea typeface="楷体" pitchFamily="49" charset="-122"/>
              </a:rPr>
              <a:t>相关域</a:t>
            </a:r>
          </a:p>
        </p:txBody>
      </p:sp>
      <p:sp>
        <p:nvSpPr>
          <p:cNvPr id="71683" name="Rectangle 3"/>
          <p:cNvSpPr>
            <a:spLocks noGrp="1" noChangeArrowheads="1"/>
          </p:cNvSpPr>
          <p:nvPr>
            <p:ph idx="1"/>
          </p:nvPr>
        </p:nvSpPr>
        <p:spPr/>
        <p:txBody>
          <a:bodyPr/>
          <a:lstStyle/>
          <a:p>
            <a:pPr eaLnBrk="1" hangingPunct="1"/>
            <a:r>
              <a:rPr lang="en-US" altLang="zh-CN" b="0" dirty="0" smtClean="0">
                <a:latin typeface="Arial" pitchFamily="34" charset="0"/>
              </a:rPr>
              <a:t>unsigned long</a:t>
            </a:r>
            <a:r>
              <a:rPr lang="en-US" altLang="zh-CN" b="0" dirty="0" smtClean="0">
                <a:solidFill>
                  <a:srgbClr val="FF3300"/>
                </a:solidFill>
                <a:latin typeface="Arial" pitchFamily="34" charset="0"/>
              </a:rPr>
              <a:t> </a:t>
            </a:r>
            <a:r>
              <a:rPr lang="en-US" altLang="zh-CN" b="0" dirty="0" err="1" smtClean="0">
                <a:solidFill>
                  <a:srgbClr val="FF3300"/>
                </a:solidFill>
                <a:latin typeface="Arial" pitchFamily="34" charset="0"/>
              </a:rPr>
              <a:t>rt_priority</a:t>
            </a:r>
            <a:endParaRPr lang="en-US" altLang="zh-CN" b="0" dirty="0" smtClean="0">
              <a:solidFill>
                <a:srgbClr val="FF3300"/>
              </a:solidFill>
              <a:latin typeface="Arial" pitchFamily="34" charset="0"/>
            </a:endParaRPr>
          </a:p>
          <a:p>
            <a:pPr lvl="1" eaLnBrk="1" hangingPunct="1"/>
            <a:r>
              <a:rPr lang="zh-CN" altLang="en-US" b="0" dirty="0" smtClean="0">
                <a:latin typeface="Arial" pitchFamily="34" charset="0"/>
              </a:rPr>
              <a:t>实时进程的优先级</a:t>
            </a:r>
          </a:p>
          <a:p>
            <a:pPr lvl="1" eaLnBrk="1" hangingPunct="1"/>
            <a:r>
              <a:rPr lang="en-US" altLang="zh-CN" b="0" dirty="0" err="1" smtClean="0">
                <a:latin typeface="Arial" pitchFamily="34" charset="0"/>
              </a:rPr>
              <a:t>sys_sched_setschedule</a:t>
            </a:r>
            <a:r>
              <a:rPr lang="en-US" altLang="zh-CN" b="0" dirty="0" smtClean="0">
                <a:latin typeface="Arial" pitchFamily="34" charset="0"/>
              </a:rPr>
              <a:t>()</a:t>
            </a:r>
          </a:p>
          <a:p>
            <a:pPr lvl="1" eaLnBrk="1" hangingPunct="1"/>
            <a:r>
              <a:rPr lang="zh-CN" altLang="en-US" b="0" dirty="0" smtClean="0">
                <a:latin typeface="Arial" pitchFamily="34" charset="0"/>
              </a:rPr>
              <a:t>一经设定在运行时不变，作为其动态优先级</a:t>
            </a:r>
          </a:p>
          <a:p>
            <a:pPr eaLnBrk="1" hangingPunct="1"/>
            <a:r>
              <a:rPr lang="en-US" altLang="zh-CN" b="0" dirty="0" err="1" smtClean="0">
                <a:latin typeface="Arial" pitchFamily="34" charset="0"/>
              </a:rPr>
              <a:t>prio_array_t</a:t>
            </a:r>
            <a:r>
              <a:rPr lang="en-US" altLang="zh-CN" b="0" dirty="0" smtClean="0">
                <a:latin typeface="Arial" pitchFamily="34" charset="0"/>
              </a:rPr>
              <a:t> </a:t>
            </a:r>
            <a:r>
              <a:rPr lang="en-US" altLang="zh-CN" b="0" dirty="0" smtClean="0">
                <a:solidFill>
                  <a:srgbClr val="FF3300"/>
                </a:solidFill>
                <a:latin typeface="Arial" pitchFamily="34" charset="0"/>
              </a:rPr>
              <a:t>*array</a:t>
            </a:r>
          </a:p>
          <a:p>
            <a:pPr lvl="1" eaLnBrk="1" hangingPunct="1"/>
            <a:r>
              <a:rPr lang="zh-CN" altLang="en-US" b="0" dirty="0" smtClean="0">
                <a:latin typeface="Arial" pitchFamily="34" charset="0"/>
              </a:rPr>
              <a:t>记录当前</a:t>
            </a:r>
            <a:r>
              <a:rPr lang="en-US" altLang="zh-CN" b="0" dirty="0" smtClean="0">
                <a:latin typeface="Arial" pitchFamily="34" charset="0"/>
              </a:rPr>
              <a:t>CPU</a:t>
            </a:r>
            <a:r>
              <a:rPr lang="zh-CN" altLang="en-US" b="0" dirty="0" smtClean="0">
                <a:latin typeface="Arial" pitchFamily="34" charset="0"/>
              </a:rPr>
              <a:t>活动的就绪队列</a:t>
            </a:r>
          </a:p>
          <a:p>
            <a:pPr lvl="1" eaLnBrk="1" hangingPunct="1"/>
            <a:r>
              <a:rPr lang="zh-CN" altLang="en-US" b="0" dirty="0" smtClean="0">
                <a:latin typeface="Arial" pitchFamily="34" charset="0"/>
              </a:rPr>
              <a:t>以优先级为序组成数组</a:t>
            </a:r>
          </a:p>
          <a:p>
            <a:pPr eaLnBrk="1" hangingPunct="1"/>
            <a:endParaRPr lang="zh-CN" altLang="en-US" b="0" dirty="0" smtClean="0">
              <a:latin typeface="Arial" pitchFamily="34" charset="0"/>
            </a:endParaRPr>
          </a:p>
          <a:p>
            <a:pPr eaLnBrk="1" hangingPunct="1"/>
            <a:endParaRPr lang="zh-CN" altLang="en-US" b="0" dirty="0" smtClean="0">
              <a:latin typeface="Arial" pitchFamily="34" charset="0"/>
            </a:endParaRPr>
          </a:p>
        </p:txBody>
      </p:sp>
    </p:spTree>
    <p:extLst>
      <p:ext uri="{BB962C8B-B14F-4D97-AF65-F5344CB8AC3E}">
        <p14:creationId xmlns:p14="http://schemas.microsoft.com/office/powerpoint/2010/main" val="2371100381"/>
      </p:ext>
    </p:extLst>
  </p:cSld>
  <p:clrMapOvr>
    <a:masterClrMapping/>
  </p:clrMapOvr>
  <p:transition>
    <p:split orient="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defRPr/>
            </a:pPr>
            <a:r>
              <a:rPr lang="en-US" altLang="zh-CN" smtClean="0">
                <a:solidFill>
                  <a:srgbClr val="FF3300"/>
                </a:solidFill>
                <a:latin typeface="+mn-lt"/>
                <a:ea typeface="楷体" pitchFamily="49" charset="-122"/>
              </a:rPr>
              <a:t>runqueue</a:t>
            </a:r>
            <a:r>
              <a:rPr lang="zh-CN" altLang="en-US" smtClean="0">
                <a:solidFill>
                  <a:srgbClr val="FF3300"/>
                </a:solidFill>
                <a:latin typeface="+mn-lt"/>
                <a:ea typeface="楷体" pitchFamily="49" charset="-122"/>
              </a:rPr>
              <a:t>结构（</a:t>
            </a:r>
            <a:r>
              <a:rPr lang="en-US" altLang="zh-CN" smtClean="0">
                <a:solidFill>
                  <a:srgbClr val="FF3300"/>
                </a:solidFill>
                <a:latin typeface="+mn-lt"/>
                <a:ea typeface="楷体" pitchFamily="49" charset="-122"/>
              </a:rPr>
              <a:t>kernel/sched.c</a:t>
            </a:r>
            <a:r>
              <a:rPr lang="zh-CN" altLang="en-US" smtClean="0">
                <a:solidFill>
                  <a:srgbClr val="FF3300"/>
                </a:solidFill>
                <a:latin typeface="+mn-lt"/>
                <a:ea typeface="楷体" pitchFamily="49" charset="-122"/>
              </a:rPr>
              <a:t>）</a:t>
            </a:r>
          </a:p>
        </p:txBody>
      </p:sp>
      <p:sp>
        <p:nvSpPr>
          <p:cNvPr id="72707" name="Rectangle 3"/>
          <p:cNvSpPr>
            <a:spLocks noGrp="1" noChangeArrowheads="1"/>
          </p:cNvSpPr>
          <p:nvPr>
            <p:ph idx="1"/>
          </p:nvPr>
        </p:nvSpPr>
        <p:spPr/>
        <p:txBody>
          <a:bodyPr/>
          <a:lstStyle/>
          <a:p>
            <a:pPr eaLnBrk="1" hangingPunct="1"/>
            <a:r>
              <a:rPr lang="zh-CN" altLang="en-US" b="0" dirty="0" smtClean="0">
                <a:latin typeface="Arial" pitchFamily="34" charset="0"/>
              </a:rPr>
              <a:t> </a:t>
            </a:r>
            <a:r>
              <a:rPr lang="en-US" altLang="zh-CN" b="0" dirty="0" err="1" smtClean="0">
                <a:latin typeface="Arial" pitchFamily="34" charset="0"/>
              </a:rPr>
              <a:t>runqueue</a:t>
            </a:r>
            <a:r>
              <a:rPr lang="zh-CN" altLang="en-US" b="0" dirty="0" smtClean="0">
                <a:latin typeface="Arial" pitchFamily="34" charset="0"/>
              </a:rPr>
              <a:t>结构是 </a:t>
            </a:r>
            <a:r>
              <a:rPr lang="en-US" altLang="zh-CN" b="0" dirty="0" smtClean="0">
                <a:latin typeface="Arial" pitchFamily="34" charset="0"/>
              </a:rPr>
              <a:t>Linux2.6</a:t>
            </a:r>
            <a:r>
              <a:rPr lang="zh-CN" altLang="en-US" b="0" dirty="0" smtClean="0">
                <a:latin typeface="Arial" pitchFamily="34" charset="0"/>
              </a:rPr>
              <a:t>调度程序最重要的数据结构。系统中的</a:t>
            </a:r>
            <a:r>
              <a:rPr lang="zh-CN" altLang="en-US" b="0" dirty="0" smtClean="0">
                <a:solidFill>
                  <a:srgbClr val="FF3300"/>
                </a:solidFill>
                <a:latin typeface="Arial" pitchFamily="34" charset="0"/>
              </a:rPr>
              <a:t>每个 </a:t>
            </a:r>
            <a:r>
              <a:rPr lang="en-US" altLang="zh-CN" b="0" dirty="0" smtClean="0">
                <a:solidFill>
                  <a:srgbClr val="FF3300"/>
                </a:solidFill>
                <a:latin typeface="Arial" pitchFamily="34" charset="0"/>
              </a:rPr>
              <a:t>CPU</a:t>
            </a:r>
            <a:r>
              <a:rPr lang="zh-CN" altLang="en-US" b="0" dirty="0" smtClean="0">
                <a:solidFill>
                  <a:srgbClr val="FF3300"/>
                </a:solidFill>
                <a:latin typeface="Arial" pitchFamily="34" charset="0"/>
              </a:rPr>
              <a:t>都有它自己的运行队列</a:t>
            </a:r>
            <a:r>
              <a:rPr lang="zh-CN" altLang="en-US" b="0" dirty="0" smtClean="0">
                <a:latin typeface="Arial" pitchFamily="34" charset="0"/>
              </a:rPr>
              <a:t>，所有的 </a:t>
            </a:r>
            <a:r>
              <a:rPr lang="en-US" altLang="zh-CN" b="0" dirty="0" err="1" smtClean="0">
                <a:latin typeface="Arial" pitchFamily="34" charset="0"/>
              </a:rPr>
              <a:t>runqueue</a:t>
            </a:r>
            <a:r>
              <a:rPr lang="en-US" altLang="zh-CN" b="0" dirty="0" smtClean="0">
                <a:latin typeface="Arial" pitchFamily="34" charset="0"/>
              </a:rPr>
              <a:t> </a:t>
            </a:r>
            <a:r>
              <a:rPr lang="zh-CN" altLang="en-US" b="0" dirty="0" smtClean="0">
                <a:latin typeface="Arial" pitchFamily="34" charset="0"/>
              </a:rPr>
              <a:t>结构存放在 </a:t>
            </a:r>
            <a:r>
              <a:rPr lang="en-US" altLang="zh-CN" b="0" dirty="0" err="1" smtClean="0">
                <a:latin typeface="Arial" pitchFamily="34" charset="0"/>
              </a:rPr>
              <a:t>runqueues</a:t>
            </a:r>
            <a:r>
              <a:rPr lang="en-US" altLang="zh-CN" b="0" dirty="0" smtClean="0">
                <a:latin typeface="Arial" pitchFamily="34" charset="0"/>
              </a:rPr>
              <a:t> </a:t>
            </a:r>
            <a:r>
              <a:rPr lang="zh-CN" altLang="en-US" b="0" dirty="0" smtClean="0">
                <a:latin typeface="Arial" pitchFamily="34" charset="0"/>
              </a:rPr>
              <a:t>每 </a:t>
            </a:r>
            <a:r>
              <a:rPr lang="en-US" altLang="zh-CN" b="0" dirty="0" smtClean="0">
                <a:latin typeface="Arial" pitchFamily="34" charset="0"/>
              </a:rPr>
              <a:t>CPU</a:t>
            </a:r>
            <a:r>
              <a:rPr lang="zh-CN" altLang="en-US" b="0" dirty="0" smtClean="0">
                <a:latin typeface="Arial" pitchFamily="34" charset="0"/>
              </a:rPr>
              <a:t>（ </a:t>
            </a:r>
            <a:r>
              <a:rPr lang="en-US" altLang="zh-CN" b="0" dirty="0" smtClean="0">
                <a:latin typeface="Arial" pitchFamily="34" charset="0"/>
              </a:rPr>
              <a:t>per-CPU</a:t>
            </a:r>
            <a:r>
              <a:rPr lang="zh-CN" altLang="en-US" b="0" dirty="0" smtClean="0">
                <a:latin typeface="Arial" pitchFamily="34" charset="0"/>
              </a:rPr>
              <a:t>）变量中。</a:t>
            </a:r>
          </a:p>
          <a:p>
            <a:pPr eaLnBrk="1" hangingPunct="1"/>
            <a:r>
              <a:rPr lang="zh-CN" altLang="en-US" b="0" dirty="0" smtClean="0">
                <a:latin typeface="Arial" pitchFamily="34" charset="0"/>
              </a:rPr>
              <a:t>系统中的每个可运行进程属于且只属于一个运行队列。只要可运行进程保持在同一个运行队列中，它就只可能在拥有该运行队列的</a:t>
            </a:r>
            <a:r>
              <a:rPr lang="en-US" altLang="zh-CN" b="0" dirty="0" smtClean="0">
                <a:latin typeface="Arial" pitchFamily="34" charset="0"/>
              </a:rPr>
              <a:t>CPU</a:t>
            </a:r>
            <a:r>
              <a:rPr lang="zh-CN" altLang="en-US" b="0" dirty="0" smtClean="0">
                <a:latin typeface="Arial" pitchFamily="34" charset="0"/>
              </a:rPr>
              <a:t>上执行。但是，可运行进程会从一个运行队列迁移到另一个运行队列。</a:t>
            </a:r>
          </a:p>
        </p:txBody>
      </p:sp>
    </p:spTree>
    <p:extLst>
      <p:ext uri="{BB962C8B-B14F-4D97-AF65-F5344CB8AC3E}">
        <p14:creationId xmlns:p14="http://schemas.microsoft.com/office/powerpoint/2010/main" val="2161086931"/>
      </p:ext>
    </p:extLst>
  </p:cSld>
  <p:clrMapOvr>
    <a:masterClrMapping/>
  </p:clrMapOvr>
  <p:transition>
    <p:split orient="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347" name="Rectangle 195"/>
          <p:cNvSpPr>
            <a:spLocks noGrp="1" noChangeArrowheads="1"/>
          </p:cNvSpPr>
          <p:nvPr>
            <p:ph type="title"/>
          </p:nvPr>
        </p:nvSpPr>
        <p:spPr/>
        <p:txBody>
          <a:bodyPr/>
          <a:lstStyle/>
          <a:p>
            <a:pPr eaLnBrk="1" hangingPunct="1">
              <a:defRPr/>
            </a:pPr>
            <a:r>
              <a:rPr lang="en-US" altLang="zh-CN" smtClean="0">
                <a:solidFill>
                  <a:srgbClr val="FF3300"/>
                </a:solidFill>
                <a:latin typeface="+mn-lt"/>
                <a:ea typeface="楷体" pitchFamily="49" charset="-122"/>
              </a:rPr>
              <a:t>The fields of the runqueue structure</a:t>
            </a:r>
            <a:r>
              <a:rPr lang="en-US" altLang="zh-CN" smtClean="0">
                <a:latin typeface="+mn-lt"/>
                <a:ea typeface="楷体" pitchFamily="49" charset="-122"/>
              </a:rPr>
              <a:t> </a:t>
            </a:r>
            <a:endParaRPr lang="zh-CN" altLang="en-US" smtClean="0">
              <a:latin typeface="+mn-lt"/>
              <a:ea typeface="楷体" pitchFamily="49" charset="-122"/>
            </a:endParaRPr>
          </a:p>
        </p:txBody>
      </p:sp>
      <p:sp>
        <p:nvSpPr>
          <p:cNvPr id="73731" name="Rectangle 3"/>
          <p:cNvSpPr>
            <a:spLocks noGrp="1" noChangeArrowheads="1"/>
          </p:cNvSpPr>
          <p:nvPr>
            <p:ph idx="1"/>
          </p:nvPr>
        </p:nvSpPr>
        <p:spPr/>
        <p:txBody>
          <a:bodyPr/>
          <a:lstStyle/>
          <a:p>
            <a:pPr lvl="1" eaLnBrk="1" hangingPunct="1">
              <a:lnSpc>
                <a:spcPct val="80000"/>
              </a:lnSpc>
              <a:buFont typeface="Monotype Sorts" pitchFamily="2" charset="2"/>
              <a:buNone/>
            </a:pPr>
            <a:r>
              <a:rPr lang="zh-CN" altLang="en-US" sz="1200">
                <a:latin typeface="Arial" pitchFamily="34" charset="0"/>
              </a:rPr>
              <a:t> </a:t>
            </a:r>
          </a:p>
        </p:txBody>
      </p:sp>
      <p:graphicFrame>
        <p:nvGraphicFramePr>
          <p:cNvPr id="305367" name="Group 215"/>
          <p:cNvGraphicFramePr>
            <a:graphicFrameLocks noGrp="1"/>
          </p:cNvGraphicFramePr>
          <p:nvPr>
            <p:ph sz="half" idx="4294967295"/>
            <p:extLst/>
          </p:nvPr>
        </p:nvGraphicFramePr>
        <p:xfrm>
          <a:off x="1415480" y="1169653"/>
          <a:ext cx="9793087" cy="5462906"/>
        </p:xfrm>
        <a:graphic>
          <a:graphicData uri="http://schemas.openxmlformats.org/drawingml/2006/table">
            <a:tbl>
              <a:tblPr/>
              <a:tblGrid>
                <a:gridCol w="1702901">
                  <a:extLst>
                    <a:ext uri="{9D8B030D-6E8A-4147-A177-3AD203B41FA5}">
                      <a16:colId xmlns:a16="http://schemas.microsoft.com/office/drawing/2014/main" val="20000"/>
                    </a:ext>
                  </a:extLst>
                </a:gridCol>
                <a:gridCol w="2299948">
                  <a:extLst>
                    <a:ext uri="{9D8B030D-6E8A-4147-A177-3AD203B41FA5}">
                      <a16:colId xmlns:a16="http://schemas.microsoft.com/office/drawing/2014/main" val="20001"/>
                    </a:ext>
                  </a:extLst>
                </a:gridCol>
                <a:gridCol w="5790238">
                  <a:extLst>
                    <a:ext uri="{9D8B030D-6E8A-4147-A177-3AD203B41FA5}">
                      <a16:colId xmlns:a16="http://schemas.microsoft.com/office/drawing/2014/main" val="20002"/>
                    </a:ext>
                  </a:extLst>
                </a:gridCol>
              </a:tblGrid>
              <a:tr h="35877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Times New Roman" pitchFamily="18" charset="0"/>
                          <a:ea typeface="宋体" pitchFamily="2" charset="-122"/>
                        </a:rPr>
                        <a:t>Type</a:t>
                      </a:r>
                      <a:endParaRPr kumimoji="0" lang="en-US" altLang="zh-CN" sz="3600" b="1" i="0" u="none" strike="noStrike" cap="none" normalizeH="0" baseline="0" smtClean="0">
                        <a:ln>
                          <a:noFill/>
                        </a:ln>
                        <a:solidFill>
                          <a:srgbClr val="FF3300"/>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Times New Roman" pitchFamily="18" charset="0"/>
                          <a:ea typeface="宋体" pitchFamily="2" charset="-122"/>
                        </a:rPr>
                        <a:t>Name</a:t>
                      </a:r>
                      <a:endParaRPr kumimoji="0" lang="en-US" altLang="zh-CN" sz="3600" b="1" i="0" u="none" strike="noStrike" cap="none" normalizeH="0" baseline="0" smtClean="0">
                        <a:ln>
                          <a:noFill/>
                        </a:ln>
                        <a:solidFill>
                          <a:srgbClr val="FF3300"/>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3300"/>
                          </a:solidFill>
                          <a:effectLst/>
                          <a:latin typeface="Times New Roman" pitchFamily="18" charset="0"/>
                          <a:ea typeface="宋体" pitchFamily="2" charset="-122"/>
                        </a:rPr>
                        <a:t>Description</a:t>
                      </a:r>
                      <a:endParaRPr kumimoji="0" lang="en-US" altLang="zh-CN" sz="3600" b="1" i="0" u="none" strike="noStrike" cap="none" normalizeH="0" baseline="0" smtClean="0">
                        <a:ln>
                          <a:noFill/>
                        </a:ln>
                        <a:solidFill>
                          <a:srgbClr val="FF3300"/>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718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spinlock_t</a:t>
                      </a:r>
                      <a:endParaRPr kumimoji="0"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lock</a:t>
                      </a:r>
                      <a:endParaRPr kumimoji="0"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9A3300"/>
                          </a:solidFill>
                          <a:effectLst/>
                          <a:latin typeface="Times New Roman" pitchFamily="18" charset="0"/>
                          <a:ea typeface="ShanHeiSun-Uni" charset="-122"/>
                        </a:rPr>
                        <a:t>保护进程链表的自旋锁</a:t>
                      </a:r>
                      <a:endParaRPr kumimoji="0"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87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unsigned long</a:t>
                      </a:r>
                      <a:endParaRPr kumimoji="0"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nr_running</a:t>
                      </a:r>
                      <a:endParaRPr kumimoji="0"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9A3300"/>
                          </a:solidFill>
                          <a:effectLst/>
                          <a:latin typeface="Times New Roman" pitchFamily="18" charset="0"/>
                          <a:ea typeface="ShanHeiSun-Uni" charset="-122"/>
                        </a:rPr>
                        <a:t>运行队列链表中可运行进程的数量</a:t>
                      </a:r>
                      <a:endParaRPr kumimoji="0"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372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unsigned long</a:t>
                      </a:r>
                      <a:endParaRPr kumimoji="0"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cpu_load</a:t>
                      </a:r>
                      <a:endParaRPr kumimoji="0"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9A3300"/>
                          </a:solidFill>
                          <a:effectLst/>
                          <a:latin typeface="Times New Roman" pitchFamily="18" charset="0"/>
                          <a:ea typeface="ShanHeiSun-Uni" charset="-122"/>
                        </a:rPr>
                        <a:t>基于运行队列中进程的平均数量的</a:t>
                      </a:r>
                      <a:r>
                        <a:rPr kumimoji="0" lang="en-US" altLang="zh-CN" sz="1600" b="1" i="0" u="none" strike="noStrike" cap="none" normalizeH="0" baseline="0" smtClean="0">
                          <a:ln>
                            <a:noFill/>
                          </a:ln>
                          <a:solidFill>
                            <a:srgbClr val="9A3300"/>
                          </a:solidFill>
                          <a:effectLst/>
                          <a:latin typeface="Times New Roman" pitchFamily="18" charset="0"/>
                          <a:ea typeface="ShanHeiSun-Uni" charset="-122"/>
                        </a:rPr>
                        <a:t>CPU</a:t>
                      </a:r>
                      <a:r>
                        <a:rPr kumimoji="0" lang="zh-CN" altLang="en-US" sz="1600" b="1" i="0" u="none" strike="noStrike" cap="none" normalizeH="0" baseline="0" smtClean="0">
                          <a:ln>
                            <a:noFill/>
                          </a:ln>
                          <a:solidFill>
                            <a:srgbClr val="9A3300"/>
                          </a:solidFill>
                          <a:effectLst/>
                          <a:latin typeface="Times New Roman" pitchFamily="18" charset="0"/>
                          <a:ea typeface="ShanHeiSun-Uni" charset="-122"/>
                        </a:rPr>
                        <a:t>负载因子</a:t>
                      </a:r>
                      <a:endParaRPr kumimoji="0"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718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unsigned long</a:t>
                      </a:r>
                      <a:endParaRPr kumimoji="0"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nr_switches</a:t>
                      </a:r>
                      <a:endParaRPr kumimoji="0"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9A3300"/>
                          </a:solidFill>
                          <a:effectLst/>
                          <a:latin typeface="Times New Roman" pitchFamily="18" charset="0"/>
                          <a:ea typeface="ShanHeiSun-Uni" charset="-122"/>
                        </a:rPr>
                        <a:t>CPU</a:t>
                      </a:r>
                      <a:r>
                        <a:rPr kumimoji="0" lang="zh-CN" altLang="en-US" sz="1600" b="1" i="0" u="none" strike="noStrike" cap="none" normalizeH="0" baseline="0" smtClean="0">
                          <a:ln>
                            <a:noFill/>
                          </a:ln>
                          <a:solidFill>
                            <a:srgbClr val="9A3300"/>
                          </a:solidFill>
                          <a:effectLst/>
                          <a:latin typeface="Times New Roman" pitchFamily="18" charset="0"/>
                          <a:ea typeface="ShanHeiSun-Uni" charset="-122"/>
                        </a:rPr>
                        <a:t>执行进程切换的次数</a:t>
                      </a:r>
                      <a:endParaRPr kumimoji="0"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699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unsigned long</a:t>
                      </a:r>
                      <a:endParaRPr kumimoji="0"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nr_uninterruptible</a:t>
                      </a:r>
                      <a:endParaRPr kumimoji="0"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9A3300"/>
                          </a:solidFill>
                          <a:effectLst/>
                          <a:latin typeface="Times New Roman" pitchFamily="18" charset="0"/>
                          <a:ea typeface="ShanHeiSun-Uni" charset="-122"/>
                        </a:rPr>
                        <a:t>先前在运行队列链表中而现在睡眠在</a:t>
                      </a:r>
                      <a:r>
                        <a:rPr kumimoji="0" lang="en-US" altLang="zh-CN" sz="1400" b="1" i="0" u="none" strike="noStrike" cap="none" normalizeH="0" baseline="0" smtClean="0">
                          <a:ln>
                            <a:noFill/>
                          </a:ln>
                          <a:solidFill>
                            <a:srgbClr val="000000"/>
                          </a:solidFill>
                          <a:effectLst/>
                          <a:latin typeface="Times New Roman" pitchFamily="18" charset="0"/>
                          <a:ea typeface="ShanHeiSun-Uni" charset="-122"/>
                        </a:rPr>
                        <a:t>TASK_UNINTERRUPTIBLE </a:t>
                      </a:r>
                      <a:r>
                        <a:rPr kumimoji="0" lang="zh-CN" altLang="en-US" sz="1400" b="1" i="0" u="none" strike="noStrike" cap="none" normalizeH="0" baseline="0" smtClean="0">
                          <a:ln>
                            <a:noFill/>
                          </a:ln>
                          <a:solidFill>
                            <a:srgbClr val="000000"/>
                          </a:solidFill>
                          <a:effectLst/>
                          <a:latin typeface="Times New Roman" pitchFamily="18" charset="0"/>
                          <a:ea typeface="ShanHeiSun-Uni" charset="-122"/>
                        </a:rPr>
                        <a:t>状态的进程的数量（对所有运行队列来说，这些字段的总数才是有意义的）</a:t>
                      </a: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9372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unsigned long</a:t>
                      </a:r>
                      <a:endParaRPr kumimoji="0"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expired_timestamp</a:t>
                      </a:r>
                      <a:endParaRPr kumimoji="0"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9A3300"/>
                          </a:solidFill>
                          <a:effectLst/>
                          <a:latin typeface="Times New Roman" pitchFamily="18" charset="0"/>
                          <a:ea typeface="ShanHeiSun-Uni" charset="-122"/>
                        </a:rPr>
                        <a:t>过期队列中最老的进程被插入队列的时间。</a:t>
                      </a:r>
                      <a:endParaRPr kumimoji="0"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87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unsigned long long</a:t>
                      </a:r>
                      <a:endParaRPr kumimoji="0"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timestamp_last_tick</a:t>
                      </a:r>
                      <a:endParaRPr kumimoji="0"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9A3300"/>
                          </a:solidFill>
                          <a:effectLst/>
                          <a:latin typeface="Times New Roman" pitchFamily="18" charset="0"/>
                          <a:ea typeface="ShanHeiSun-Uni" charset="-122"/>
                        </a:rPr>
                        <a:t>最近一次定时器中断的时间戳的值</a:t>
                      </a:r>
                      <a:endParaRPr kumimoji="0"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9372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task_t *</a:t>
                      </a:r>
                      <a:endParaRPr kumimoji="0"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curr</a:t>
                      </a:r>
                      <a:endParaRPr kumimoji="0"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9A3300"/>
                          </a:solidFill>
                          <a:effectLst/>
                          <a:latin typeface="Times New Roman" pitchFamily="18" charset="0"/>
                          <a:ea typeface="ShanHeiSun-Uni" charset="-122"/>
                        </a:rPr>
                        <a:t>当前正在运行进程的进程描述符指针（对本地</a:t>
                      </a:r>
                      <a:r>
                        <a:rPr kumimoji="0" lang="en-US" altLang="zh-CN" sz="1600" b="1" i="0" u="none" strike="noStrike" cap="none" normalizeH="0" baseline="0" smtClean="0">
                          <a:ln>
                            <a:noFill/>
                          </a:ln>
                          <a:solidFill>
                            <a:srgbClr val="9A3300"/>
                          </a:solidFill>
                          <a:effectLst/>
                          <a:latin typeface="Times New Roman" pitchFamily="18" charset="0"/>
                          <a:ea typeface="ShanHeiSun-Uni" charset="-122"/>
                        </a:rPr>
                        <a:t>CPU</a:t>
                      </a:r>
                      <a:r>
                        <a:rPr kumimoji="0" lang="zh-CN" altLang="en-US" sz="1600" b="1" i="0" u="none" strike="noStrike" cap="none" normalizeH="0" baseline="0" smtClean="0">
                          <a:ln>
                            <a:noFill/>
                          </a:ln>
                          <a:solidFill>
                            <a:srgbClr val="9A3300"/>
                          </a:solidFill>
                          <a:effectLst/>
                          <a:latin typeface="Times New Roman" pitchFamily="18" charset="0"/>
                          <a:ea typeface="ShanHeiSun-Uni" charset="-122"/>
                        </a:rPr>
                        <a:t>，它与</a:t>
                      </a:r>
                      <a:r>
                        <a:rPr kumimoji="0" lang="en-US" altLang="zh-CN" sz="1600" b="1" i="0" u="none" strike="noStrike" cap="none" normalizeH="0" baseline="0" smtClean="0">
                          <a:ln>
                            <a:noFill/>
                          </a:ln>
                          <a:solidFill>
                            <a:srgbClr val="9A3300"/>
                          </a:solidFill>
                          <a:effectLst/>
                          <a:latin typeface="Times New Roman" pitchFamily="18" charset="0"/>
                          <a:ea typeface="ShanHeiSun-Uni" charset="-122"/>
                        </a:rPr>
                        <a:t>current</a:t>
                      </a:r>
                      <a:r>
                        <a:rPr kumimoji="0" lang="zh-CN" altLang="en-US" sz="1600" b="1" i="0" u="none" strike="noStrike" cap="none" normalizeH="0" baseline="0" smtClean="0">
                          <a:ln>
                            <a:noFill/>
                          </a:ln>
                          <a:solidFill>
                            <a:srgbClr val="9A3300"/>
                          </a:solidFill>
                          <a:effectLst/>
                          <a:latin typeface="Times New Roman" pitchFamily="18" charset="0"/>
                          <a:ea typeface="ShanHeiSun-Uni" charset="-122"/>
                        </a:rPr>
                        <a:t>相同）</a:t>
                      </a:r>
                      <a:endParaRPr kumimoji="0"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9372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task_t *</a:t>
                      </a:r>
                      <a:endParaRPr kumimoji="0"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idle</a:t>
                      </a:r>
                      <a:endParaRPr kumimoji="0"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9A3300"/>
                          </a:solidFill>
                          <a:effectLst/>
                          <a:latin typeface="Times New Roman" pitchFamily="18" charset="0"/>
                          <a:ea typeface="ShanHeiSun-Uni" charset="-122"/>
                        </a:rPr>
                        <a:t>当前</a:t>
                      </a:r>
                      <a:r>
                        <a:rPr kumimoji="0" lang="en-US" altLang="zh-CN" sz="1600" b="1" i="0" u="none" strike="noStrike" cap="none" normalizeH="0" baseline="0" dirty="0" smtClean="0">
                          <a:ln>
                            <a:noFill/>
                          </a:ln>
                          <a:solidFill>
                            <a:srgbClr val="9A3300"/>
                          </a:solidFill>
                          <a:effectLst/>
                          <a:latin typeface="Times New Roman" pitchFamily="18" charset="0"/>
                          <a:ea typeface="ShanHeiSun-Uni" charset="-122"/>
                        </a:rPr>
                        <a:t>CPU</a:t>
                      </a:r>
                      <a:r>
                        <a:rPr kumimoji="0" lang="zh-CN" altLang="en-US" sz="1600" b="1" i="0" u="none" strike="noStrike" cap="none" normalizeH="0" baseline="0" dirty="0" smtClean="0">
                          <a:ln>
                            <a:noFill/>
                          </a:ln>
                          <a:solidFill>
                            <a:srgbClr val="9A3300"/>
                          </a:solidFill>
                          <a:effectLst/>
                          <a:latin typeface="Times New Roman" pitchFamily="18" charset="0"/>
                          <a:ea typeface="ShanHeiSun-Uni" charset="-122"/>
                        </a:rPr>
                        <a:t>（</a:t>
                      </a:r>
                      <a:r>
                        <a:rPr kumimoji="0" lang="en-US" altLang="zh-CN" sz="1600" b="1" i="0" u="none" strike="noStrike" cap="none" normalizeH="0" baseline="0" dirty="0" smtClean="0">
                          <a:ln>
                            <a:noFill/>
                          </a:ln>
                          <a:solidFill>
                            <a:srgbClr val="9A3300"/>
                          </a:solidFill>
                          <a:effectLst/>
                          <a:latin typeface="Times New Roman" pitchFamily="18" charset="0"/>
                          <a:ea typeface="ShanHeiSun-Uni" charset="-122"/>
                        </a:rPr>
                        <a:t>this CPU</a:t>
                      </a:r>
                      <a:r>
                        <a:rPr kumimoji="0" lang="zh-CN" altLang="en-US" sz="1600" b="1" i="0" u="none" strike="noStrike" cap="none" normalizeH="0" baseline="0" dirty="0" smtClean="0">
                          <a:ln>
                            <a:noFill/>
                          </a:ln>
                          <a:solidFill>
                            <a:srgbClr val="9A3300"/>
                          </a:solidFill>
                          <a:effectLst/>
                          <a:latin typeface="Times New Roman" pitchFamily="18" charset="0"/>
                          <a:ea typeface="ShanHeiSun-Uni" charset="-122"/>
                        </a:rPr>
                        <a:t>）上交换进程的进程描述符指针。</a:t>
                      </a:r>
                      <a:endParaRPr kumimoji="0" lang="zh-CN" altLang="en-US" sz="3200" b="1" i="0" u="none" strike="noStrike" cap="none" normalizeH="0" baseline="0" dirty="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855918403"/>
      </p:ext>
    </p:extLst>
  </p:cSld>
  <p:clrMapOvr>
    <a:masterClrMapping/>
  </p:clrMapOvr>
  <p:transition>
    <p:split orient="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14" name="Rectangle 214"/>
          <p:cNvSpPr>
            <a:spLocks noGrp="1" noChangeArrowheads="1"/>
          </p:cNvSpPr>
          <p:nvPr>
            <p:ph type="title"/>
          </p:nvPr>
        </p:nvSpPr>
        <p:spPr/>
        <p:txBody>
          <a:bodyPr/>
          <a:lstStyle/>
          <a:p>
            <a:pPr eaLnBrk="1" hangingPunct="1">
              <a:defRPr/>
            </a:pPr>
            <a:r>
              <a:rPr lang="en-US" altLang="zh-CN" smtClean="0">
                <a:solidFill>
                  <a:schemeClr val="tx2"/>
                </a:solidFill>
                <a:latin typeface="+mn-lt"/>
                <a:ea typeface="楷体" pitchFamily="49" charset="-122"/>
              </a:rPr>
              <a:t>The fields of the runqueue structure</a:t>
            </a:r>
            <a:endParaRPr lang="zh-CN" altLang="en-US" smtClean="0">
              <a:solidFill>
                <a:schemeClr val="tx2"/>
              </a:solidFill>
              <a:latin typeface="+mn-lt"/>
              <a:ea typeface="楷体" pitchFamily="49" charset="-122"/>
            </a:endParaRPr>
          </a:p>
        </p:txBody>
      </p:sp>
      <p:graphicFrame>
        <p:nvGraphicFramePr>
          <p:cNvPr id="307421" name="Group 221"/>
          <p:cNvGraphicFramePr>
            <a:graphicFrameLocks noGrp="1"/>
          </p:cNvGraphicFramePr>
          <p:nvPr>
            <p:ph idx="1"/>
          </p:nvPr>
        </p:nvGraphicFramePr>
        <p:xfrm>
          <a:off x="609600" y="1185863"/>
          <a:ext cx="10972799" cy="5235578"/>
        </p:xfrm>
        <a:graphic>
          <a:graphicData uri="http://schemas.openxmlformats.org/drawingml/2006/table">
            <a:tbl>
              <a:tblPr/>
              <a:tblGrid>
                <a:gridCol w="2385576">
                  <a:extLst>
                    <a:ext uri="{9D8B030D-6E8A-4147-A177-3AD203B41FA5}">
                      <a16:colId xmlns:a16="http://schemas.microsoft.com/office/drawing/2014/main" val="20000"/>
                    </a:ext>
                  </a:extLst>
                </a:gridCol>
                <a:gridCol w="2707491">
                  <a:extLst>
                    <a:ext uri="{9D8B030D-6E8A-4147-A177-3AD203B41FA5}">
                      <a16:colId xmlns:a16="http://schemas.microsoft.com/office/drawing/2014/main" val="20001"/>
                    </a:ext>
                  </a:extLst>
                </a:gridCol>
                <a:gridCol w="5879732">
                  <a:extLst>
                    <a:ext uri="{9D8B030D-6E8A-4147-A177-3AD203B41FA5}">
                      <a16:colId xmlns:a16="http://schemas.microsoft.com/office/drawing/2014/main" val="20002"/>
                    </a:ext>
                  </a:extLst>
                </a:gridCol>
              </a:tblGrid>
              <a:tr h="6080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struct mm_struct *</a:t>
                      </a:r>
                      <a:endParaRPr kumimoji="0"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marL="122796" marR="1227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prev_mm</a:t>
                      </a:r>
                      <a:endParaRPr kumimoji="0"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marL="122796" marR="1227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9A3300"/>
                          </a:solidFill>
                          <a:effectLst/>
                          <a:latin typeface="Times New Roman" pitchFamily="18" charset="0"/>
                          <a:ea typeface="ShanHeiSun-Uni" charset="-122"/>
                        </a:rPr>
                        <a:t>在进程切换期间用来存放被替换进程的内存描述符的地址</a:t>
                      </a:r>
                      <a:endParaRPr kumimoji="0"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marL="122796" marR="1227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prio_array_t *</a:t>
                      </a:r>
                      <a:endParaRPr kumimoji="0"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marL="122796" marR="1227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active</a:t>
                      </a:r>
                      <a:endParaRPr kumimoji="0"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marL="122796" marR="1227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9A3300"/>
                          </a:solidFill>
                          <a:effectLst/>
                          <a:latin typeface="Times New Roman" pitchFamily="18" charset="0"/>
                          <a:ea typeface="ShanHeiSun-Uni" charset="-122"/>
                        </a:rPr>
                        <a:t>指向活动进程链表的指针</a:t>
                      </a:r>
                      <a:endParaRPr kumimoji="0"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marL="122796" marR="1227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67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prio_array_t *</a:t>
                      </a:r>
                      <a:endParaRPr kumimoji="0"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marL="122796" marR="1227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expired</a:t>
                      </a:r>
                      <a:endParaRPr kumimoji="0"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marL="122796" marR="1227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9A3300"/>
                          </a:solidFill>
                          <a:effectLst/>
                          <a:latin typeface="Times New Roman" pitchFamily="18" charset="0"/>
                          <a:ea typeface="ShanHeiSun-Uni" charset="-122"/>
                        </a:rPr>
                        <a:t>指向过期进程链表的指针</a:t>
                      </a:r>
                      <a:endParaRPr kumimoji="0"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marL="122796" marR="1227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prio_array_t [2]</a:t>
                      </a:r>
                      <a:endParaRPr kumimoji="0"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marL="122796" marR="1227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arrays</a:t>
                      </a:r>
                      <a:endParaRPr kumimoji="0"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marL="122796" marR="1227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9A3300"/>
                          </a:solidFill>
                          <a:effectLst/>
                          <a:latin typeface="Times New Roman" pitchFamily="18" charset="0"/>
                          <a:ea typeface="ShanHeiSun-Uni" charset="-122"/>
                        </a:rPr>
                        <a:t>活动和过期进程的两个集合</a:t>
                      </a:r>
                      <a:endParaRPr kumimoji="0"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marL="122796" marR="1227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80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int</a:t>
                      </a:r>
                      <a:endParaRPr kumimoji="0"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marL="122796" marR="1227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best_expired_prio</a:t>
                      </a:r>
                      <a:endParaRPr kumimoji="0"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marL="122796" marR="1227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9A3300"/>
                          </a:solidFill>
                          <a:effectLst/>
                          <a:latin typeface="Times New Roman" pitchFamily="18" charset="0"/>
                          <a:ea typeface="ShanHeiSun-Uni" charset="-122"/>
                        </a:rPr>
                        <a:t>过期进程中静态优先权最高的进程（权值最小）。</a:t>
                      </a:r>
                      <a:endParaRPr kumimoji="0"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marL="122796" marR="1227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80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atomic_t</a:t>
                      </a:r>
                      <a:endParaRPr kumimoji="0"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marL="122796" marR="1227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nr_iowait</a:t>
                      </a:r>
                      <a:endParaRPr kumimoji="0"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marL="122796" marR="1227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9A3300"/>
                          </a:solidFill>
                          <a:effectLst/>
                          <a:latin typeface="Times New Roman" pitchFamily="18" charset="0"/>
                          <a:ea typeface="ShanHeiSun-Uni" charset="-122"/>
                        </a:rPr>
                        <a:t>先前在运行队列的链表中而现在正等待磁盘</a:t>
                      </a:r>
                      <a:r>
                        <a:rPr kumimoji="0" lang="en-US" altLang="zh-CN" sz="1600" b="1" i="0" u="none" strike="noStrike" cap="none" normalizeH="0" baseline="0" smtClean="0">
                          <a:ln>
                            <a:noFill/>
                          </a:ln>
                          <a:solidFill>
                            <a:srgbClr val="9A3300"/>
                          </a:solidFill>
                          <a:effectLst/>
                          <a:latin typeface="Times New Roman" pitchFamily="18" charset="0"/>
                          <a:ea typeface="ShanHeiSun-Uni" charset="-122"/>
                        </a:rPr>
                        <a:t>I/O </a:t>
                      </a:r>
                      <a:r>
                        <a:rPr kumimoji="0" lang="zh-CN" altLang="en-US" sz="1600" b="1" i="0" u="none" strike="noStrike" cap="none" normalizeH="0" baseline="0" smtClean="0">
                          <a:ln>
                            <a:noFill/>
                          </a:ln>
                          <a:solidFill>
                            <a:srgbClr val="9A3300"/>
                          </a:solidFill>
                          <a:effectLst/>
                          <a:latin typeface="Times New Roman" pitchFamily="18" charset="0"/>
                          <a:ea typeface="ShanHeiSun-Uni" charset="-122"/>
                        </a:rPr>
                        <a:t>操作结束的进程的数量。</a:t>
                      </a:r>
                      <a:endParaRPr kumimoji="0"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marL="122796" marR="1227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struct sched_domain *</a:t>
                      </a:r>
                      <a:endParaRPr kumimoji="0"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marL="122796" marR="1227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sd</a:t>
                      </a:r>
                      <a:endParaRPr kumimoji="0"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marL="122796" marR="1227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9A3300"/>
                          </a:solidFill>
                          <a:effectLst/>
                          <a:latin typeface="Times New Roman" pitchFamily="18" charset="0"/>
                          <a:ea typeface="ShanHeiSun-Uni" charset="-122"/>
                        </a:rPr>
                        <a:t>指向当前</a:t>
                      </a:r>
                      <a:r>
                        <a:rPr kumimoji="0" lang="en-US" altLang="zh-CN" sz="1600" b="1" i="0" u="none" strike="noStrike" cap="none" normalizeH="0" baseline="0" smtClean="0">
                          <a:ln>
                            <a:noFill/>
                          </a:ln>
                          <a:solidFill>
                            <a:srgbClr val="9A3300"/>
                          </a:solidFill>
                          <a:effectLst/>
                          <a:latin typeface="Times New Roman" pitchFamily="18" charset="0"/>
                          <a:ea typeface="ShanHeiSun-Uni" charset="-122"/>
                        </a:rPr>
                        <a:t>CPU </a:t>
                      </a:r>
                      <a:r>
                        <a:rPr kumimoji="0" lang="zh-CN" altLang="en-US" sz="1600" b="1" i="0" u="none" strike="noStrike" cap="none" normalizeH="0" baseline="0" smtClean="0">
                          <a:ln>
                            <a:noFill/>
                          </a:ln>
                          <a:solidFill>
                            <a:srgbClr val="9A3300"/>
                          </a:solidFill>
                          <a:effectLst/>
                          <a:latin typeface="Times New Roman" pitchFamily="18" charset="0"/>
                          <a:ea typeface="ShanHeiSun-Uni" charset="-122"/>
                        </a:rPr>
                        <a:t>的基本调度域</a:t>
                      </a:r>
                      <a:endParaRPr kumimoji="0"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marL="122796" marR="1227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85090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int</a:t>
                      </a:r>
                      <a:endParaRPr kumimoji="0"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marL="122796" marR="1227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active_balance</a:t>
                      </a:r>
                      <a:endParaRPr kumimoji="0"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marL="122796" marR="1227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9A3300"/>
                          </a:solidFill>
                          <a:effectLst/>
                          <a:latin typeface="Times New Roman" pitchFamily="18" charset="0"/>
                          <a:ea typeface="ShanHeiSun-Uni" charset="-122"/>
                        </a:rPr>
                        <a:t>如果要把一些进程从本地运</a:t>
                      </a:r>
                      <a:endParaRPr kumimoji="0" lang="zh-CN" altLang="en-US" sz="1400" b="1" i="0" u="none" strike="noStrike" cap="none" normalizeH="0" baseline="0" smtClean="0">
                        <a:ln>
                          <a:noFill/>
                        </a:ln>
                        <a:solidFill>
                          <a:schemeClr val="tx1"/>
                        </a:solidFill>
                        <a:effectLst/>
                        <a:latin typeface="Helvetica" pitchFamily="34" charset="0"/>
                        <a:ea typeface="楷体_GB2312" pitchFamily="49"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9A3300"/>
                          </a:solidFill>
                          <a:effectLst/>
                          <a:latin typeface="Times New Roman" pitchFamily="18" charset="0"/>
                          <a:ea typeface="ShanHeiSun-Uni" charset="-122"/>
                        </a:rPr>
                        <a:t>行队列迁移到另外的运行队列（平衡运行队列），就设置这个标志。</a:t>
                      </a:r>
                      <a:endParaRPr kumimoji="0"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marL="122796" marR="1227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67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int</a:t>
                      </a:r>
                      <a:endParaRPr kumimoji="0"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marL="122796" marR="1227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push_cpu</a:t>
                      </a:r>
                      <a:endParaRPr kumimoji="0"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marL="122796" marR="1227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9A3300"/>
                          </a:solidFill>
                          <a:effectLst/>
                          <a:latin typeface="Times New Roman" pitchFamily="18" charset="0"/>
                          <a:ea typeface="ShanHeiSun-Uni" charset="-122"/>
                        </a:rPr>
                        <a:t>未使用</a:t>
                      </a:r>
                      <a:endParaRPr kumimoji="0"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marL="122796" marR="1227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12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task_t *</a:t>
                      </a:r>
                      <a:endParaRPr kumimoji="0"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marL="122796" marR="1227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migration_thread</a:t>
                      </a:r>
                      <a:endParaRPr kumimoji="0"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marL="122796" marR="1227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9A3300"/>
                          </a:solidFill>
                          <a:effectLst/>
                          <a:latin typeface="Times New Roman" pitchFamily="18" charset="0"/>
                          <a:ea typeface="ShanHeiSun-Uni" charset="-122"/>
                        </a:rPr>
                        <a:t>迁移内核线程的进程描述符指针。</a:t>
                      </a:r>
                      <a:endParaRPr kumimoji="0"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marL="122796" marR="1227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67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struct list_head</a:t>
                      </a:r>
                      <a:endParaRPr kumimoji="0"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marL="122796" marR="1227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migration_queue</a:t>
                      </a:r>
                      <a:endParaRPr kumimoji="0"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marL="122796" marR="1227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9A3300"/>
                          </a:solidFill>
                          <a:effectLst/>
                          <a:latin typeface="Times New Roman" pitchFamily="18" charset="0"/>
                          <a:ea typeface="ShanHeiSun-Uni" charset="-122"/>
                        </a:rPr>
                        <a:t>从运行队列中被删除的进程的链表</a:t>
                      </a:r>
                      <a:endParaRPr kumimoji="0"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marL="122796" marR="1227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558826540"/>
      </p:ext>
    </p:extLst>
  </p:cSld>
  <p:clrMapOvr>
    <a:masterClrMapping/>
  </p:clrMapOvr>
  <p:transition>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pPr eaLnBrk="1" hangingPunct="1">
              <a:defRPr/>
            </a:pPr>
            <a:r>
              <a:rPr lang="zh-CN" altLang="en-US" sz="3600">
                <a:solidFill>
                  <a:schemeClr val="tx2"/>
                </a:solidFill>
                <a:latin typeface="+mn-lt"/>
                <a:ea typeface="楷体" pitchFamily="49" charset="-122"/>
              </a:rPr>
              <a:t>进程概念</a:t>
            </a:r>
          </a:p>
        </p:txBody>
      </p:sp>
      <p:sp>
        <p:nvSpPr>
          <p:cNvPr id="14339" name="Rectangle 3"/>
          <p:cNvSpPr>
            <a:spLocks noGrp="1" noChangeArrowheads="1"/>
          </p:cNvSpPr>
          <p:nvPr>
            <p:ph idx="1"/>
          </p:nvPr>
        </p:nvSpPr>
        <p:spPr/>
        <p:txBody>
          <a:bodyPr/>
          <a:lstStyle/>
          <a:p>
            <a:pPr eaLnBrk="1" hangingPunct="1"/>
            <a:r>
              <a:rPr lang="en-US" altLang="zh-CN" sz="2400" b="0" dirty="0">
                <a:latin typeface="Arial" pitchFamily="34" charset="0"/>
              </a:rPr>
              <a:t>Linux</a:t>
            </a:r>
            <a:r>
              <a:rPr lang="zh-CN" altLang="en-US" sz="2400" b="0" dirty="0">
                <a:latin typeface="Arial" pitchFamily="34" charset="0"/>
              </a:rPr>
              <a:t>中运行</a:t>
            </a:r>
            <a:r>
              <a:rPr lang="en-US" altLang="zh-CN" sz="2400" b="0" dirty="0" err="1">
                <a:solidFill>
                  <a:srgbClr val="FF3300"/>
                </a:solidFill>
                <a:latin typeface="Arial" pitchFamily="34" charset="0"/>
              </a:rPr>
              <a:t>ps</a:t>
            </a:r>
            <a:r>
              <a:rPr lang="zh-CN" altLang="en-US" sz="2400" b="0" dirty="0">
                <a:latin typeface="Arial" pitchFamily="34" charset="0"/>
              </a:rPr>
              <a:t>命令，你能得到当前系统中进程的列表，比如： </a:t>
            </a:r>
            <a:endParaRPr lang="en-US" altLang="zh-CN" sz="2400" b="0" dirty="0">
              <a:latin typeface="Arial" pitchFamily="34" charset="0"/>
            </a:endParaRPr>
          </a:p>
          <a:p>
            <a:pPr eaLnBrk="1" hangingPunct="1">
              <a:buFont typeface="Monotype Sorts" pitchFamily="2" charset="2"/>
              <a:buNone/>
            </a:pPr>
            <a:r>
              <a:rPr lang="en-US" altLang="zh-CN" b="0" dirty="0" smtClean="0">
                <a:latin typeface="Arial" pitchFamily="34" charset="0"/>
              </a:rPr>
              <a:t>$ </a:t>
            </a:r>
            <a:r>
              <a:rPr lang="en-US" altLang="zh-CN" b="0" dirty="0" err="1" smtClean="0">
                <a:latin typeface="Arial" pitchFamily="34" charset="0"/>
              </a:rPr>
              <a:t>ps</a:t>
            </a:r>
            <a:r>
              <a:rPr lang="en-US" altLang="zh-CN" b="0" dirty="0" smtClean="0">
                <a:latin typeface="Arial" pitchFamily="34" charset="0"/>
              </a:rPr>
              <a:t> x</a:t>
            </a:r>
          </a:p>
          <a:p>
            <a:pPr lvl="1" eaLnBrk="1" hangingPunct="1">
              <a:buFont typeface="Monotype Sorts" pitchFamily="2" charset="2"/>
              <a:buNone/>
            </a:pPr>
            <a:r>
              <a:rPr lang="en-US" altLang="zh-CN" sz="1800" b="0" dirty="0">
                <a:latin typeface="Arial" pitchFamily="34" charset="0"/>
              </a:rPr>
              <a:t>  PID TTY      STAT   TIME COMMAND</a:t>
            </a:r>
          </a:p>
          <a:p>
            <a:pPr lvl="1" eaLnBrk="1" hangingPunct="1">
              <a:buFont typeface="Monotype Sorts" pitchFamily="2" charset="2"/>
              <a:buNone/>
            </a:pPr>
            <a:r>
              <a:rPr lang="en-US" altLang="zh-CN" sz="1800" b="0" dirty="0">
                <a:latin typeface="Arial" pitchFamily="34" charset="0"/>
              </a:rPr>
              <a:t> 1668 tty1     </a:t>
            </a:r>
            <a:r>
              <a:rPr lang="en-US" altLang="zh-CN" sz="1800" b="0" dirty="0" err="1">
                <a:latin typeface="Arial" pitchFamily="34" charset="0"/>
              </a:rPr>
              <a:t>Ss</a:t>
            </a:r>
            <a:r>
              <a:rPr lang="en-US" altLang="zh-CN" sz="1800" b="0" dirty="0">
                <a:latin typeface="Arial" pitchFamily="34" charset="0"/>
              </a:rPr>
              <a:t>     0:00 -bash</a:t>
            </a:r>
          </a:p>
          <a:p>
            <a:pPr lvl="1" eaLnBrk="1" hangingPunct="1">
              <a:buFont typeface="Monotype Sorts" pitchFamily="2" charset="2"/>
              <a:buNone/>
            </a:pPr>
            <a:r>
              <a:rPr lang="en-US" altLang="zh-CN" sz="1800" b="0" dirty="0">
                <a:latin typeface="Arial" pitchFamily="34" charset="0"/>
              </a:rPr>
              <a:t> 3209 tty1     R      0:02 </a:t>
            </a:r>
            <a:r>
              <a:rPr lang="en-US" altLang="zh-CN" sz="1800" b="0" dirty="0" err="1">
                <a:latin typeface="Arial" pitchFamily="34" charset="0"/>
              </a:rPr>
              <a:t>xterm</a:t>
            </a:r>
            <a:endParaRPr lang="en-US" altLang="zh-CN" sz="1800" b="0" dirty="0">
              <a:latin typeface="Arial" pitchFamily="34" charset="0"/>
            </a:endParaRPr>
          </a:p>
          <a:p>
            <a:pPr lvl="1" eaLnBrk="1" hangingPunct="1">
              <a:buFont typeface="Monotype Sorts" pitchFamily="2" charset="2"/>
              <a:buNone/>
            </a:pPr>
            <a:r>
              <a:rPr lang="en-US" altLang="zh-CN" sz="1800" b="0" dirty="0">
                <a:latin typeface="Arial" pitchFamily="34" charset="0"/>
              </a:rPr>
              <a:t> 3211 </a:t>
            </a:r>
            <a:r>
              <a:rPr lang="en-US" altLang="zh-CN" sz="1800" b="0" dirty="0" err="1">
                <a:latin typeface="Arial" pitchFamily="34" charset="0"/>
              </a:rPr>
              <a:t>pts</a:t>
            </a:r>
            <a:r>
              <a:rPr lang="en-US" altLang="zh-CN" sz="1800" b="0" dirty="0">
                <a:latin typeface="Arial" pitchFamily="34" charset="0"/>
              </a:rPr>
              <a:t>/0    </a:t>
            </a:r>
            <a:r>
              <a:rPr lang="en-US" altLang="zh-CN" sz="1800" b="0" dirty="0" err="1">
                <a:latin typeface="Arial" pitchFamily="34" charset="0"/>
              </a:rPr>
              <a:t>Ss</a:t>
            </a:r>
            <a:r>
              <a:rPr lang="en-US" altLang="zh-CN" sz="1800" b="0" dirty="0">
                <a:latin typeface="Arial" pitchFamily="34" charset="0"/>
              </a:rPr>
              <a:t>     0:00 bash</a:t>
            </a:r>
          </a:p>
          <a:p>
            <a:pPr lvl="1" eaLnBrk="1" hangingPunct="1">
              <a:buFont typeface="Monotype Sorts" pitchFamily="2" charset="2"/>
              <a:buNone/>
            </a:pPr>
            <a:r>
              <a:rPr lang="en-US" altLang="zh-CN" sz="1800" b="0" dirty="0">
                <a:latin typeface="Arial" pitchFamily="34" charset="0"/>
              </a:rPr>
              <a:t> 4400 </a:t>
            </a:r>
            <a:r>
              <a:rPr lang="en-US" altLang="zh-CN" sz="1800" b="0" dirty="0" err="1">
                <a:latin typeface="Arial" pitchFamily="34" charset="0"/>
              </a:rPr>
              <a:t>pts</a:t>
            </a:r>
            <a:r>
              <a:rPr lang="en-US" altLang="zh-CN" sz="1800" b="0" dirty="0">
                <a:latin typeface="Arial" pitchFamily="34" charset="0"/>
              </a:rPr>
              <a:t>/0    R+     0:00 </a:t>
            </a:r>
            <a:r>
              <a:rPr lang="en-US" altLang="zh-CN" sz="1800" b="0" dirty="0" err="1">
                <a:latin typeface="Arial" pitchFamily="34" charset="0"/>
              </a:rPr>
              <a:t>ps</a:t>
            </a:r>
            <a:r>
              <a:rPr lang="en-US" altLang="zh-CN" sz="1800" b="0" dirty="0">
                <a:latin typeface="Arial" pitchFamily="34" charset="0"/>
              </a:rPr>
              <a:t> x </a:t>
            </a:r>
          </a:p>
          <a:p>
            <a:pPr eaLnBrk="1" hangingPunct="1"/>
            <a:r>
              <a:rPr lang="en-US" altLang="zh-CN" b="0" dirty="0" err="1" smtClean="0">
                <a:solidFill>
                  <a:srgbClr val="FF3300"/>
                </a:solidFill>
                <a:latin typeface="Arial" pitchFamily="34" charset="0"/>
              </a:rPr>
              <a:t>pstree</a:t>
            </a:r>
            <a:endParaRPr lang="en-US" altLang="zh-CN" b="0" dirty="0" smtClean="0">
              <a:solidFill>
                <a:srgbClr val="FF3300"/>
              </a:solidFill>
              <a:latin typeface="Arial" pitchFamily="34" charset="0"/>
            </a:endParaRPr>
          </a:p>
        </p:txBody>
      </p:sp>
    </p:spTree>
  </p:cSld>
  <p:clrMapOvr>
    <a:masterClrMapping/>
  </p:clrMapOvr>
  <p:transition>
    <p:split orient="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pPr eaLnBrk="1" hangingPunct="1">
              <a:defRPr/>
            </a:pPr>
            <a:r>
              <a:rPr lang="en-US" altLang="zh-CN" smtClean="0">
                <a:solidFill>
                  <a:schemeClr val="tx2"/>
                </a:solidFill>
                <a:latin typeface="+mn-lt"/>
                <a:ea typeface="楷体" pitchFamily="49" charset="-122"/>
              </a:rPr>
              <a:t>The fields of the runqueue structure</a:t>
            </a:r>
            <a:endParaRPr lang="zh-CN" altLang="en-US" smtClean="0">
              <a:solidFill>
                <a:schemeClr val="tx2"/>
              </a:solidFill>
              <a:latin typeface="+mn-lt"/>
              <a:ea typeface="楷体" pitchFamily="49" charset="-122"/>
            </a:endParaRPr>
          </a:p>
        </p:txBody>
      </p:sp>
      <p:sp>
        <p:nvSpPr>
          <p:cNvPr id="75779" name="AutoShape 3"/>
          <p:cNvSpPr>
            <a:spLocks noGrp="1" noChangeArrowheads="1"/>
          </p:cNvSpPr>
          <p:nvPr>
            <p:ph idx="1"/>
          </p:nvPr>
        </p:nvSpPr>
        <p:spPr>
          <a:prstGeom prst="wedgeRoundRectCallout">
            <a:avLst>
              <a:gd name="adj1" fmla="val -43750"/>
              <a:gd name="adj2" fmla="val 70000"/>
              <a:gd name="adj3" fmla="val 16667"/>
            </a:avLst>
          </a:prstGeom>
        </p:spPr>
        <p:txBody>
          <a:bodyPr/>
          <a:lstStyle/>
          <a:p>
            <a:pPr eaLnBrk="1" hangingPunct="1"/>
            <a:r>
              <a:rPr lang="en-US" altLang="zh-CN" b="0" dirty="0" err="1" smtClean="0">
                <a:latin typeface="Arial" pitchFamily="34" charset="0"/>
              </a:rPr>
              <a:t>runqueue</a:t>
            </a:r>
            <a:r>
              <a:rPr lang="zh-CN" altLang="en-US" b="0" dirty="0" smtClean="0">
                <a:latin typeface="Arial" pitchFamily="34" charset="0"/>
              </a:rPr>
              <a:t>结构的字段：</a:t>
            </a:r>
          </a:p>
          <a:p>
            <a:pPr lvl="1" eaLnBrk="1" hangingPunct="1"/>
            <a:r>
              <a:rPr lang="en-US" altLang="zh-CN" b="0" dirty="0" err="1" smtClean="0">
                <a:latin typeface="Arial" pitchFamily="34" charset="0"/>
              </a:rPr>
              <a:t>prio_array_t</a:t>
            </a:r>
            <a:r>
              <a:rPr lang="en-US" altLang="zh-CN" b="0" dirty="0" smtClean="0">
                <a:latin typeface="Arial" pitchFamily="34" charset="0"/>
              </a:rPr>
              <a:t> *</a:t>
            </a:r>
            <a:r>
              <a:rPr lang="en-US" altLang="zh-CN" b="0" dirty="0" smtClean="0">
                <a:solidFill>
                  <a:srgbClr val="FF3300"/>
                </a:solidFill>
                <a:latin typeface="Arial" pitchFamily="34" charset="0"/>
              </a:rPr>
              <a:t>active</a:t>
            </a:r>
            <a:r>
              <a:rPr lang="en-US" altLang="zh-CN" b="0" dirty="0" smtClean="0">
                <a:latin typeface="Arial" pitchFamily="34" charset="0"/>
              </a:rPr>
              <a:t>, *</a:t>
            </a:r>
            <a:r>
              <a:rPr lang="en-US" altLang="zh-CN" b="0" dirty="0" smtClean="0">
                <a:solidFill>
                  <a:srgbClr val="FF3300"/>
                </a:solidFill>
                <a:latin typeface="Arial" pitchFamily="34" charset="0"/>
              </a:rPr>
              <a:t>expired</a:t>
            </a:r>
            <a:r>
              <a:rPr lang="en-US" altLang="zh-CN" b="0" dirty="0" smtClean="0">
                <a:latin typeface="Arial" pitchFamily="34" charset="0"/>
              </a:rPr>
              <a:t>, </a:t>
            </a:r>
            <a:r>
              <a:rPr lang="en-US" altLang="zh-CN" b="0" dirty="0" smtClean="0">
                <a:solidFill>
                  <a:srgbClr val="FF3300"/>
                </a:solidFill>
                <a:latin typeface="Arial" pitchFamily="34" charset="0"/>
              </a:rPr>
              <a:t>arrays[2]</a:t>
            </a:r>
          </a:p>
          <a:p>
            <a:pPr lvl="2" eaLnBrk="1" hangingPunct="1"/>
            <a:r>
              <a:rPr lang="zh-CN" altLang="en-US" sz="1800" b="0" dirty="0">
                <a:latin typeface="Arial" pitchFamily="34" charset="0"/>
              </a:rPr>
              <a:t>每个</a:t>
            </a:r>
            <a:r>
              <a:rPr lang="en-US" altLang="zh-CN" sz="1800" b="0" dirty="0">
                <a:latin typeface="Arial" pitchFamily="34" charset="0"/>
              </a:rPr>
              <a:t>CPU</a:t>
            </a:r>
            <a:r>
              <a:rPr lang="zh-CN" altLang="en-US" sz="1800" b="0" dirty="0">
                <a:latin typeface="Arial" pitchFamily="34" charset="0"/>
              </a:rPr>
              <a:t>均有两个具有优先级的队列，按时间片是否用完分为“</a:t>
            </a:r>
            <a:r>
              <a:rPr lang="zh-CN" altLang="en-US" sz="1800" b="0" dirty="0">
                <a:solidFill>
                  <a:srgbClr val="FF3300"/>
                </a:solidFill>
                <a:latin typeface="Arial" pitchFamily="34" charset="0"/>
              </a:rPr>
              <a:t>活动队列</a:t>
            </a:r>
            <a:r>
              <a:rPr lang="zh-CN" altLang="en-US" sz="1800" b="0" dirty="0">
                <a:latin typeface="Arial" pitchFamily="34" charset="0"/>
              </a:rPr>
              <a:t>”（</a:t>
            </a:r>
            <a:r>
              <a:rPr lang="en-US" altLang="zh-CN" sz="1800" b="0" dirty="0">
                <a:latin typeface="Arial" pitchFamily="34" charset="0"/>
              </a:rPr>
              <a:t>active</a:t>
            </a:r>
            <a:r>
              <a:rPr lang="zh-CN" altLang="en-US" sz="1800" b="0" dirty="0">
                <a:latin typeface="Arial" pitchFamily="34" charset="0"/>
              </a:rPr>
              <a:t>指针所指）和“</a:t>
            </a:r>
            <a:r>
              <a:rPr lang="zh-CN" altLang="en-US" sz="1800" b="0" dirty="0">
                <a:solidFill>
                  <a:srgbClr val="FF3300"/>
                </a:solidFill>
                <a:latin typeface="Arial" pitchFamily="34" charset="0"/>
              </a:rPr>
              <a:t>过期队列</a:t>
            </a:r>
            <a:r>
              <a:rPr lang="zh-CN" altLang="en-US" sz="1800" b="0" dirty="0">
                <a:latin typeface="Arial" pitchFamily="34" charset="0"/>
              </a:rPr>
              <a:t>”（</a:t>
            </a:r>
            <a:r>
              <a:rPr lang="en-US" altLang="zh-CN" sz="1800" b="0" dirty="0">
                <a:latin typeface="Arial" pitchFamily="34" charset="0"/>
              </a:rPr>
              <a:t>expired</a:t>
            </a:r>
            <a:r>
              <a:rPr lang="zh-CN" altLang="en-US" sz="1800" b="0" dirty="0">
                <a:latin typeface="Arial" pitchFamily="34" charset="0"/>
              </a:rPr>
              <a:t>指针所指）。</a:t>
            </a:r>
            <a:r>
              <a:rPr lang="en-US" altLang="zh-CN" sz="1800" b="0" dirty="0">
                <a:latin typeface="Arial" pitchFamily="34" charset="0"/>
              </a:rPr>
              <a:t>active </a:t>
            </a:r>
            <a:r>
              <a:rPr lang="zh-CN" altLang="en-US" sz="1800" b="0" dirty="0">
                <a:latin typeface="Arial" pitchFamily="34" charset="0"/>
              </a:rPr>
              <a:t>指向时间片没用完、当前可被调度的就绪进程，</a:t>
            </a:r>
            <a:r>
              <a:rPr lang="en-US" altLang="zh-CN" sz="1800" b="0" dirty="0">
                <a:latin typeface="Arial" pitchFamily="34" charset="0"/>
              </a:rPr>
              <a:t>expired </a:t>
            </a:r>
            <a:r>
              <a:rPr lang="zh-CN" altLang="en-US" sz="1800" b="0" dirty="0">
                <a:latin typeface="Arial" pitchFamily="34" charset="0"/>
              </a:rPr>
              <a:t>指向时间片已用完的就绪进程。 </a:t>
            </a:r>
          </a:p>
          <a:p>
            <a:pPr lvl="2" eaLnBrk="1" hangingPunct="1"/>
            <a:r>
              <a:rPr lang="zh-CN" altLang="en-US" sz="1800" b="0" dirty="0">
                <a:solidFill>
                  <a:srgbClr val="0000CC"/>
                </a:solidFill>
                <a:latin typeface="Arial" pitchFamily="34" charset="0"/>
              </a:rPr>
              <a:t>每一类队列用一个</a:t>
            </a:r>
            <a:r>
              <a:rPr lang="en-US" altLang="zh-CN" sz="1800" b="0" dirty="0" err="1">
                <a:solidFill>
                  <a:srgbClr val="0000CC"/>
                </a:solidFill>
                <a:latin typeface="Arial" pitchFamily="34" charset="0"/>
              </a:rPr>
              <a:t>struct</a:t>
            </a:r>
            <a:r>
              <a:rPr lang="en-US" altLang="zh-CN" sz="1800" b="0" dirty="0">
                <a:solidFill>
                  <a:srgbClr val="0000CC"/>
                </a:solidFill>
                <a:latin typeface="Arial" pitchFamily="34" charset="0"/>
              </a:rPr>
              <a:t> </a:t>
            </a:r>
            <a:r>
              <a:rPr lang="en-US" altLang="zh-CN" sz="1800" b="0" dirty="0" err="1">
                <a:solidFill>
                  <a:srgbClr val="0000CC"/>
                </a:solidFill>
                <a:latin typeface="Arial" pitchFamily="34" charset="0"/>
              </a:rPr>
              <a:t>prio_array</a:t>
            </a:r>
            <a:r>
              <a:rPr lang="zh-CN" altLang="en-US" sz="1800" b="0" dirty="0">
                <a:solidFill>
                  <a:srgbClr val="0000CC"/>
                </a:solidFill>
                <a:latin typeface="Arial" pitchFamily="34" charset="0"/>
              </a:rPr>
              <a:t>表示（优先级排序数组）</a:t>
            </a:r>
          </a:p>
          <a:p>
            <a:pPr lvl="2" eaLnBrk="1" hangingPunct="1"/>
            <a:r>
              <a:rPr lang="zh-CN" altLang="en-US" sz="1800" b="0" dirty="0">
                <a:solidFill>
                  <a:srgbClr val="0000CC"/>
                </a:solidFill>
                <a:latin typeface="Arial" pitchFamily="34" charset="0"/>
              </a:rPr>
              <a:t>一个任务的时间片用完后，它会被转移到“过期”的队列中</a:t>
            </a:r>
          </a:p>
          <a:p>
            <a:pPr lvl="2" eaLnBrk="1" hangingPunct="1"/>
            <a:r>
              <a:rPr lang="zh-CN" altLang="en-US" sz="1800" b="0" dirty="0">
                <a:solidFill>
                  <a:srgbClr val="0000CC"/>
                </a:solidFill>
                <a:latin typeface="Arial" pitchFamily="34" charset="0"/>
              </a:rPr>
              <a:t>在该队列中，任务仍然是按照优先级排好序的</a:t>
            </a:r>
          </a:p>
          <a:p>
            <a:pPr lvl="2" eaLnBrk="1" hangingPunct="1"/>
            <a:r>
              <a:rPr lang="zh-CN" altLang="en-US" sz="1800" b="0" dirty="0">
                <a:solidFill>
                  <a:srgbClr val="0000CC"/>
                </a:solidFill>
                <a:latin typeface="Arial" pitchFamily="34" charset="0"/>
              </a:rPr>
              <a:t>当活动队列中的任务均被执行完时，就交换两个指针</a:t>
            </a:r>
          </a:p>
        </p:txBody>
      </p:sp>
      <p:sp>
        <p:nvSpPr>
          <p:cNvPr id="75780" name="AutoShape 4"/>
          <p:cNvSpPr>
            <a:spLocks noChangeArrowheads="1"/>
          </p:cNvSpPr>
          <p:nvPr/>
        </p:nvSpPr>
        <p:spPr bwMode="auto">
          <a:xfrm>
            <a:off x="6600056" y="5140327"/>
            <a:ext cx="2641600" cy="865187"/>
          </a:xfrm>
          <a:prstGeom prst="wedgeRoundRectCallout">
            <a:avLst>
              <a:gd name="adj1" fmla="val -40324"/>
              <a:gd name="adj2" fmla="val -82843"/>
              <a:gd name="adj3" fmla="val 16667"/>
            </a:avLst>
          </a:prstGeom>
          <a:solidFill>
            <a:schemeClr val="accent1"/>
          </a:solidFill>
          <a:ln w="9525">
            <a:solidFill>
              <a:schemeClr val="tx1"/>
            </a:solidFill>
            <a:miter lim="800000"/>
            <a:headEnd/>
            <a:tailEnd/>
          </a:ln>
        </p:spPr>
        <p:txBody>
          <a:bodyPr/>
          <a:lstStyle/>
          <a:p>
            <a:pPr algn="ctr"/>
            <a:r>
              <a:rPr lang="zh-CN" altLang="en-US" b="1">
                <a:solidFill>
                  <a:srgbClr val="FF3300"/>
                </a:solidFill>
              </a:rPr>
              <a:t>这种调度方法会产生什么问题？</a:t>
            </a:r>
            <a:endParaRPr lang="en-US" altLang="zh-CN" b="1">
              <a:solidFill>
                <a:srgbClr val="FF3300"/>
              </a:solidFill>
            </a:endParaRPr>
          </a:p>
        </p:txBody>
      </p:sp>
    </p:spTree>
    <p:extLst>
      <p:ext uri="{BB962C8B-B14F-4D97-AF65-F5344CB8AC3E}">
        <p14:creationId xmlns:p14="http://schemas.microsoft.com/office/powerpoint/2010/main" val="3225301474"/>
      </p:ext>
    </p:extLst>
  </p:cSld>
  <p:clrMapOvr>
    <a:masterClrMapping/>
  </p:clrMapOvr>
  <p:transition>
    <p:split orient="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76804" name="Picture 4"/>
          <p:cNvPicPr>
            <a:picLocks noChangeAspect="1" noChangeArrowheads="1"/>
          </p:cNvPicPr>
          <p:nvPr/>
        </p:nvPicPr>
        <p:blipFill>
          <a:blip r:embed="rId2"/>
          <a:srcRect/>
          <a:stretch>
            <a:fillRect/>
          </a:stretch>
        </p:blipFill>
        <p:spPr bwMode="auto">
          <a:xfrm>
            <a:off x="2135189" y="908051"/>
            <a:ext cx="8281987" cy="5102225"/>
          </a:xfrm>
          <a:prstGeom prst="rect">
            <a:avLst/>
          </a:prstGeom>
          <a:noFill/>
          <a:ln w="9525">
            <a:noFill/>
            <a:miter lim="800000"/>
            <a:headEnd/>
            <a:tailEnd/>
          </a:ln>
        </p:spPr>
      </p:pic>
    </p:spTree>
    <p:extLst>
      <p:ext uri="{BB962C8B-B14F-4D97-AF65-F5344CB8AC3E}">
        <p14:creationId xmlns:p14="http://schemas.microsoft.com/office/powerpoint/2010/main" val="852393959"/>
      </p:ext>
    </p:extLst>
  </p:cSld>
  <p:clrMapOvr>
    <a:masterClrMapping/>
  </p:clrMapOvr>
  <p:transition>
    <p:split orient="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pPr eaLnBrk="1" hangingPunct="1">
              <a:defRPr/>
            </a:pPr>
            <a:r>
              <a:rPr lang="en-US" altLang="zh-CN" smtClean="0">
                <a:latin typeface="+mn-lt"/>
                <a:ea typeface="楷体" pitchFamily="49" charset="-122"/>
              </a:rPr>
              <a:t>prio_array</a:t>
            </a:r>
            <a:endParaRPr lang="zh-CN" altLang="en-US" smtClean="0">
              <a:latin typeface="+mn-lt"/>
              <a:ea typeface="楷体" pitchFamily="49" charset="-122"/>
            </a:endParaRPr>
          </a:p>
        </p:txBody>
      </p:sp>
      <p:sp>
        <p:nvSpPr>
          <p:cNvPr id="77827" name="Rectangle 3"/>
          <p:cNvSpPr>
            <a:spLocks noGrp="1" noChangeArrowheads="1"/>
          </p:cNvSpPr>
          <p:nvPr>
            <p:ph idx="1"/>
          </p:nvPr>
        </p:nvSpPr>
        <p:spPr/>
        <p:txBody>
          <a:bodyPr/>
          <a:lstStyle/>
          <a:p>
            <a:pPr lvl="1" eaLnBrk="1" hangingPunct="1"/>
            <a:r>
              <a:rPr lang="zh-CN" altLang="en-US" b="0" dirty="0" smtClean="0">
                <a:latin typeface="Arial" pitchFamily="34" charset="0"/>
              </a:rPr>
              <a:t>每一类就绪进程都用一个 </a:t>
            </a:r>
            <a:r>
              <a:rPr lang="en-US" altLang="zh-CN" b="0" dirty="0" err="1" smtClean="0">
                <a:latin typeface="Arial" pitchFamily="34" charset="0"/>
              </a:rPr>
              <a:t>struct</a:t>
            </a:r>
            <a:r>
              <a:rPr lang="en-US" altLang="zh-CN" b="0" dirty="0" smtClean="0">
                <a:latin typeface="Arial" pitchFamily="34" charset="0"/>
              </a:rPr>
              <a:t> </a:t>
            </a:r>
            <a:r>
              <a:rPr lang="en-US" altLang="zh-CN" b="0" dirty="0" err="1" smtClean="0">
                <a:latin typeface="Arial" pitchFamily="34" charset="0"/>
              </a:rPr>
              <a:t>prio_array</a:t>
            </a:r>
            <a:r>
              <a:rPr lang="en-US" altLang="zh-CN" b="0" dirty="0" smtClean="0">
                <a:latin typeface="Arial" pitchFamily="34" charset="0"/>
              </a:rPr>
              <a:t> </a:t>
            </a:r>
            <a:r>
              <a:rPr lang="zh-CN" altLang="en-US" b="0" dirty="0" smtClean="0">
                <a:latin typeface="Arial" pitchFamily="34" charset="0"/>
              </a:rPr>
              <a:t>的结构表示</a:t>
            </a:r>
          </a:p>
          <a:p>
            <a:pPr lvl="1" eaLnBrk="1" hangingPunct="1">
              <a:buFont typeface="Monotype Sorts" pitchFamily="2" charset="2"/>
              <a:buNone/>
            </a:pPr>
            <a:r>
              <a:rPr lang="en-US" altLang="zh-CN" b="0" dirty="0" err="1" smtClean="0">
                <a:latin typeface="Arial" pitchFamily="34" charset="0"/>
              </a:rPr>
              <a:t>struct</a:t>
            </a:r>
            <a:r>
              <a:rPr lang="en-US" altLang="zh-CN" b="0" dirty="0" smtClean="0">
                <a:latin typeface="Arial" pitchFamily="34" charset="0"/>
              </a:rPr>
              <a:t> </a:t>
            </a:r>
            <a:r>
              <a:rPr lang="en-US" altLang="zh-CN" b="0" dirty="0" err="1" smtClean="0">
                <a:solidFill>
                  <a:srgbClr val="FF3300"/>
                </a:solidFill>
                <a:latin typeface="Arial" pitchFamily="34" charset="0"/>
              </a:rPr>
              <a:t>prio_array</a:t>
            </a:r>
            <a:r>
              <a:rPr lang="en-US" altLang="zh-CN" b="0" dirty="0" smtClean="0">
                <a:latin typeface="Arial" pitchFamily="34" charset="0"/>
              </a:rPr>
              <a:t>{</a:t>
            </a:r>
          </a:p>
          <a:p>
            <a:pPr lvl="2" eaLnBrk="1" hangingPunct="1">
              <a:buFont typeface="Webdings" pitchFamily="18" charset="2"/>
              <a:buNone/>
            </a:pPr>
            <a:r>
              <a:rPr lang="en-US" altLang="zh-CN" b="0" dirty="0" smtClean="0">
                <a:latin typeface="Arial" pitchFamily="34" charset="0"/>
              </a:rPr>
              <a:t>unsigned </a:t>
            </a:r>
            <a:r>
              <a:rPr lang="en-US" altLang="zh-CN" b="0" dirty="0" err="1" smtClean="0">
                <a:latin typeface="Arial" pitchFamily="34" charset="0"/>
              </a:rPr>
              <a:t>int</a:t>
            </a:r>
            <a:r>
              <a:rPr lang="en-US" altLang="zh-CN" b="0" dirty="0" smtClean="0">
                <a:latin typeface="Arial" pitchFamily="34" charset="0"/>
              </a:rPr>
              <a:t> </a:t>
            </a:r>
            <a:r>
              <a:rPr lang="en-US" altLang="zh-CN" b="0" dirty="0" err="1" smtClean="0">
                <a:latin typeface="Arial" pitchFamily="34" charset="0"/>
              </a:rPr>
              <a:t>nr_active</a:t>
            </a:r>
            <a:r>
              <a:rPr lang="en-US" altLang="zh-CN" b="0" dirty="0" smtClean="0">
                <a:latin typeface="Arial" pitchFamily="34" charset="0"/>
              </a:rPr>
              <a:t>; /*</a:t>
            </a:r>
            <a:r>
              <a:rPr lang="zh-CN" altLang="en-US" b="0" dirty="0" smtClean="0">
                <a:latin typeface="Arial" pitchFamily="34" charset="0"/>
              </a:rPr>
              <a:t>本进程组中的进程数*</a:t>
            </a:r>
            <a:r>
              <a:rPr lang="en-US" altLang="zh-CN" b="0" dirty="0" smtClean="0">
                <a:latin typeface="Arial" pitchFamily="34" charset="0"/>
              </a:rPr>
              <a:t>/</a:t>
            </a:r>
          </a:p>
          <a:p>
            <a:pPr lvl="2" eaLnBrk="1" hangingPunct="1">
              <a:buFont typeface="Webdings" pitchFamily="18" charset="2"/>
              <a:buNone/>
            </a:pPr>
            <a:r>
              <a:rPr lang="en-US" altLang="zh-CN" b="0" dirty="0" smtClean="0">
                <a:latin typeface="Arial" pitchFamily="34" charset="0"/>
              </a:rPr>
              <a:t>unsigned long bitmap[BITMAP_SIZE];/*</a:t>
            </a:r>
            <a:r>
              <a:rPr lang="zh-CN" altLang="en-US" b="0" dirty="0" smtClean="0">
                <a:latin typeface="Arial" pitchFamily="34" charset="0"/>
              </a:rPr>
              <a:t>加速</a:t>
            </a:r>
            <a:r>
              <a:rPr lang="en-US" altLang="zh-CN" b="0" dirty="0" smtClean="0">
                <a:latin typeface="Arial" pitchFamily="34" charset="0"/>
              </a:rPr>
              <a:t>HASH</a:t>
            </a:r>
            <a:r>
              <a:rPr lang="zh-CN" altLang="en-US" b="0" dirty="0" smtClean="0">
                <a:latin typeface="Arial" pitchFamily="34" charset="0"/>
              </a:rPr>
              <a:t>表访问的位图快速定位第一个非空的就绪进程链表*</a:t>
            </a:r>
            <a:r>
              <a:rPr lang="en-US" altLang="zh-CN" b="0" dirty="0" smtClean="0">
                <a:latin typeface="Arial" pitchFamily="34" charset="0"/>
              </a:rPr>
              <a:t>/</a:t>
            </a:r>
          </a:p>
          <a:p>
            <a:pPr lvl="2" eaLnBrk="1" hangingPunct="1">
              <a:buFont typeface="Webdings" pitchFamily="18" charset="2"/>
              <a:buNone/>
            </a:pPr>
            <a:r>
              <a:rPr lang="en-US" altLang="zh-CN" b="0" dirty="0" err="1" smtClean="0">
                <a:latin typeface="Arial" pitchFamily="34" charset="0"/>
              </a:rPr>
              <a:t>struct</a:t>
            </a:r>
            <a:r>
              <a:rPr lang="en-US" altLang="zh-CN" b="0" dirty="0" smtClean="0">
                <a:latin typeface="Arial" pitchFamily="34" charset="0"/>
              </a:rPr>
              <a:t> </a:t>
            </a:r>
            <a:r>
              <a:rPr lang="en-US" altLang="zh-CN" b="0" dirty="0" err="1" smtClean="0">
                <a:latin typeface="Arial" pitchFamily="34" charset="0"/>
              </a:rPr>
              <a:t>list_headqueue</a:t>
            </a:r>
            <a:r>
              <a:rPr lang="en-US" altLang="zh-CN" b="0" dirty="0" smtClean="0">
                <a:latin typeface="Arial" pitchFamily="34" charset="0"/>
              </a:rPr>
              <a:t>[MAX_PRIO];/*</a:t>
            </a:r>
            <a:r>
              <a:rPr lang="zh-CN" altLang="en-US" b="0" dirty="0" smtClean="0">
                <a:latin typeface="Arial" pitchFamily="34" charset="0"/>
              </a:rPr>
              <a:t>以优先级为索引的</a:t>
            </a:r>
            <a:r>
              <a:rPr lang="en-US" altLang="zh-CN" b="0" dirty="0" smtClean="0">
                <a:latin typeface="Arial" pitchFamily="34" charset="0"/>
              </a:rPr>
              <a:t>HASH</a:t>
            </a:r>
            <a:r>
              <a:rPr lang="zh-CN" altLang="en-US" b="0" dirty="0" smtClean="0">
                <a:latin typeface="Arial" pitchFamily="34" charset="0"/>
              </a:rPr>
              <a:t>表*</a:t>
            </a:r>
            <a:r>
              <a:rPr lang="en-US" altLang="zh-CN" b="0" dirty="0" smtClean="0">
                <a:latin typeface="Arial" pitchFamily="34" charset="0"/>
              </a:rPr>
              <a:t>/</a:t>
            </a:r>
          </a:p>
          <a:p>
            <a:pPr lvl="2" eaLnBrk="1" hangingPunct="1">
              <a:buFont typeface="Webdings" pitchFamily="18" charset="2"/>
              <a:buNone/>
            </a:pPr>
            <a:r>
              <a:rPr lang="en-US" altLang="zh-CN" b="0" dirty="0" smtClean="0">
                <a:latin typeface="Arial" pitchFamily="34" charset="0"/>
              </a:rPr>
              <a:t>}</a:t>
            </a:r>
          </a:p>
          <a:p>
            <a:pPr eaLnBrk="1" hangingPunct="1"/>
            <a:endParaRPr lang="zh-CN" altLang="en-US" sz="2000" b="0" dirty="0">
              <a:latin typeface="Arial" pitchFamily="34" charset="0"/>
            </a:endParaRPr>
          </a:p>
        </p:txBody>
      </p:sp>
    </p:spTree>
    <p:extLst>
      <p:ext uri="{BB962C8B-B14F-4D97-AF65-F5344CB8AC3E}">
        <p14:creationId xmlns:p14="http://schemas.microsoft.com/office/powerpoint/2010/main" val="3241454100"/>
      </p:ext>
    </p:extLst>
  </p:cSld>
  <p:clrMapOvr>
    <a:masterClrMapping/>
  </p:clrMapOvr>
  <p:transition>
    <p:split orient="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r>
              <a:rPr lang="en-US" altLang="zh-CN" smtClean="0"/>
              <a:t>schedule()</a:t>
            </a:r>
            <a:r>
              <a:rPr lang="zh-CN" altLang="en-US" smtClean="0"/>
              <a:t>函数</a:t>
            </a:r>
          </a:p>
        </p:txBody>
      </p:sp>
      <p:sp>
        <p:nvSpPr>
          <p:cNvPr id="78851" name="内容占位符 2"/>
          <p:cNvSpPr>
            <a:spLocks noGrp="1"/>
          </p:cNvSpPr>
          <p:nvPr>
            <p:ph idx="1"/>
          </p:nvPr>
        </p:nvSpPr>
        <p:spPr/>
        <p:txBody>
          <a:bodyPr/>
          <a:lstStyle/>
          <a:p>
            <a:r>
              <a:rPr lang="zh-CN" altLang="en-US" b="0" dirty="0" smtClean="0">
                <a:latin typeface="Arial" pitchFamily="34" charset="0"/>
              </a:rPr>
              <a:t>进程调度由</a:t>
            </a:r>
            <a:r>
              <a:rPr lang="en-US" altLang="zh-CN" b="0" dirty="0" smtClean="0">
                <a:latin typeface="Arial" pitchFamily="34" charset="0"/>
              </a:rPr>
              <a:t>schedule()</a:t>
            </a:r>
            <a:r>
              <a:rPr lang="zh-CN" altLang="en-US" b="0" dirty="0" smtClean="0">
                <a:latin typeface="Arial" pitchFamily="34" charset="0"/>
              </a:rPr>
              <a:t>函数实现。首先，</a:t>
            </a:r>
            <a:r>
              <a:rPr lang="en-US" altLang="zh-CN" b="0" dirty="0" smtClean="0">
                <a:latin typeface="Arial" pitchFamily="34" charset="0"/>
              </a:rPr>
              <a:t>schedule()</a:t>
            </a:r>
            <a:r>
              <a:rPr lang="zh-CN" altLang="en-US" b="0" dirty="0" smtClean="0">
                <a:latin typeface="Arial" pitchFamily="34" charset="0"/>
              </a:rPr>
              <a:t>利用下面的代码定位优先级最高的就绪进程：</a:t>
            </a:r>
          </a:p>
          <a:p>
            <a:pPr lvl="1"/>
            <a:r>
              <a:rPr lang="en-US" altLang="zh-CN" b="0" dirty="0" smtClean="0">
                <a:latin typeface="Arial" pitchFamily="34" charset="0"/>
              </a:rPr>
              <a:t>prey=current</a:t>
            </a:r>
            <a:r>
              <a:rPr lang="zh-CN" altLang="en-US" b="0" dirty="0" smtClean="0">
                <a:latin typeface="Arial" pitchFamily="34" charset="0"/>
              </a:rPr>
              <a:t>；</a:t>
            </a:r>
          </a:p>
          <a:p>
            <a:pPr lvl="1"/>
            <a:r>
              <a:rPr lang="en-US" altLang="zh-CN" b="0" dirty="0" smtClean="0">
                <a:latin typeface="Arial" pitchFamily="34" charset="0"/>
              </a:rPr>
              <a:t>array=</a:t>
            </a:r>
            <a:r>
              <a:rPr lang="en-US" altLang="zh-CN" b="0" dirty="0" err="1" smtClean="0">
                <a:latin typeface="Arial" pitchFamily="34" charset="0"/>
              </a:rPr>
              <a:t>rq</a:t>
            </a:r>
            <a:r>
              <a:rPr lang="en-US" altLang="zh-CN" b="0" dirty="0" smtClean="0">
                <a:latin typeface="Arial" pitchFamily="34" charset="0"/>
              </a:rPr>
              <a:t>-&gt;active</a:t>
            </a:r>
            <a:r>
              <a:rPr lang="zh-CN" altLang="en-US" b="0" dirty="0" smtClean="0">
                <a:latin typeface="Arial" pitchFamily="34" charset="0"/>
              </a:rPr>
              <a:t>；</a:t>
            </a:r>
          </a:p>
          <a:p>
            <a:pPr lvl="1"/>
            <a:r>
              <a:rPr lang="en-US" altLang="zh-CN" b="0" dirty="0" err="1" smtClean="0">
                <a:latin typeface="Arial" pitchFamily="34" charset="0"/>
              </a:rPr>
              <a:t>idx</a:t>
            </a:r>
            <a:r>
              <a:rPr lang="en-US" altLang="zh-CN" b="0" dirty="0" smtClean="0">
                <a:latin typeface="Arial" pitchFamily="34" charset="0"/>
              </a:rPr>
              <a:t>=</a:t>
            </a:r>
            <a:r>
              <a:rPr lang="en-US" altLang="zh-CN" b="0" dirty="0" err="1" smtClean="0">
                <a:latin typeface="Arial" pitchFamily="34" charset="0"/>
              </a:rPr>
              <a:t>sched_find_first_bit</a:t>
            </a:r>
            <a:r>
              <a:rPr lang="en-US" altLang="zh-CN" b="0" dirty="0" smtClean="0">
                <a:latin typeface="Arial" pitchFamily="34" charset="0"/>
              </a:rPr>
              <a:t>(array-&gt;bitmap)</a:t>
            </a:r>
            <a:r>
              <a:rPr lang="zh-CN" altLang="en-US" b="0" dirty="0" smtClean="0">
                <a:latin typeface="Arial" pitchFamily="34" charset="0"/>
              </a:rPr>
              <a:t>：</a:t>
            </a:r>
          </a:p>
          <a:p>
            <a:pPr lvl="1"/>
            <a:r>
              <a:rPr lang="en-US" altLang="zh-CN" b="0" dirty="0" smtClean="0">
                <a:latin typeface="Arial" pitchFamily="34" charset="0"/>
              </a:rPr>
              <a:t>queue= array-</a:t>
            </a:r>
            <a:r>
              <a:rPr lang="zh-CN" altLang="en-US" b="0" dirty="0" smtClean="0">
                <a:latin typeface="Arial" pitchFamily="34" charset="0"/>
              </a:rPr>
              <a:t> </a:t>
            </a:r>
            <a:r>
              <a:rPr lang="en-US" altLang="zh-CN" b="0" dirty="0" smtClean="0">
                <a:latin typeface="Arial" pitchFamily="34" charset="0"/>
              </a:rPr>
              <a:t>&gt;</a:t>
            </a:r>
            <a:r>
              <a:rPr lang="en-US" altLang="zh-CN" b="0" dirty="0" err="1" smtClean="0">
                <a:latin typeface="Arial" pitchFamily="34" charset="0"/>
              </a:rPr>
              <a:t>queue+idx</a:t>
            </a:r>
            <a:r>
              <a:rPr lang="zh-CN" altLang="en-US" b="0" dirty="0" smtClean="0">
                <a:latin typeface="Arial" pitchFamily="34" charset="0"/>
              </a:rPr>
              <a:t>；</a:t>
            </a:r>
          </a:p>
          <a:p>
            <a:pPr lvl="1"/>
            <a:r>
              <a:rPr lang="en-US" altLang="zh-CN" b="0" dirty="0" smtClean="0">
                <a:latin typeface="Arial" pitchFamily="34" charset="0"/>
              </a:rPr>
              <a:t>next =</a:t>
            </a:r>
            <a:r>
              <a:rPr lang="en-US" altLang="zh-CN" b="0" dirty="0" err="1" smtClean="0">
                <a:latin typeface="Arial" pitchFamily="34" charset="0"/>
              </a:rPr>
              <a:t>list_entry</a:t>
            </a:r>
            <a:r>
              <a:rPr lang="en-US" altLang="zh-CN" b="0" dirty="0" smtClean="0">
                <a:latin typeface="Arial" pitchFamily="34" charset="0"/>
              </a:rPr>
              <a:t>(queue-&gt;next</a:t>
            </a:r>
            <a:r>
              <a:rPr lang="zh-CN" altLang="en-US" b="0" dirty="0" smtClean="0">
                <a:latin typeface="Arial" pitchFamily="34" charset="0"/>
              </a:rPr>
              <a:t>，</a:t>
            </a:r>
            <a:r>
              <a:rPr lang="en-US" altLang="zh-CN" b="0" dirty="0" err="1" smtClean="0">
                <a:latin typeface="Arial" pitchFamily="34" charset="0"/>
              </a:rPr>
              <a:t>struct</a:t>
            </a:r>
            <a:r>
              <a:rPr lang="en-US" altLang="zh-CN" b="0" dirty="0" smtClean="0">
                <a:latin typeface="Arial" pitchFamily="34" charset="0"/>
              </a:rPr>
              <a:t> </a:t>
            </a:r>
            <a:r>
              <a:rPr lang="en-US" altLang="zh-CN" b="0" dirty="0" err="1" smtClean="0">
                <a:latin typeface="Arial" pitchFamily="34" charset="0"/>
              </a:rPr>
              <a:t>task_struct</a:t>
            </a:r>
            <a:r>
              <a:rPr lang="zh-CN" altLang="en-US" b="0" dirty="0" smtClean="0">
                <a:latin typeface="Arial" pitchFamily="34" charset="0"/>
              </a:rPr>
              <a:t>，</a:t>
            </a:r>
            <a:r>
              <a:rPr lang="en-US" altLang="zh-CN" b="0" dirty="0" err="1" smtClean="0">
                <a:latin typeface="Arial" pitchFamily="34" charset="0"/>
              </a:rPr>
              <a:t>run_list</a:t>
            </a:r>
            <a:r>
              <a:rPr lang="en-US" altLang="zh-CN" b="0" dirty="0" smtClean="0">
                <a:latin typeface="Arial" pitchFamily="34" charset="0"/>
              </a:rPr>
              <a:t>)</a:t>
            </a:r>
            <a:r>
              <a:rPr lang="zh-CN" altLang="en-US" b="0" dirty="0" smtClean="0">
                <a:latin typeface="Arial" pitchFamily="34" charset="0"/>
              </a:rPr>
              <a:t>；</a:t>
            </a:r>
          </a:p>
        </p:txBody>
      </p:sp>
    </p:spTree>
    <p:extLst>
      <p:ext uri="{BB962C8B-B14F-4D97-AF65-F5344CB8AC3E}">
        <p14:creationId xmlns:p14="http://schemas.microsoft.com/office/powerpoint/2010/main" val="2403772357"/>
      </p:ext>
    </p:extLst>
  </p:cSld>
  <p:clrMapOvr>
    <a:masterClrMapping/>
  </p:clrMapOvr>
  <p:transition>
    <p:split orient="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en-US" altLang="zh-CN" smtClean="0"/>
              <a:t>schedule()</a:t>
            </a:r>
            <a:r>
              <a:rPr lang="zh-CN" altLang="en-US" smtClean="0"/>
              <a:t>函数</a:t>
            </a:r>
          </a:p>
        </p:txBody>
      </p:sp>
      <p:sp>
        <p:nvSpPr>
          <p:cNvPr id="79875" name="内容占位符 2"/>
          <p:cNvSpPr>
            <a:spLocks noGrp="1"/>
          </p:cNvSpPr>
          <p:nvPr>
            <p:ph idx="1"/>
          </p:nvPr>
        </p:nvSpPr>
        <p:spPr/>
        <p:txBody>
          <a:bodyPr/>
          <a:lstStyle/>
          <a:p>
            <a:r>
              <a:rPr lang="en-US" altLang="zh-CN" sz="2400" b="0" dirty="0">
                <a:latin typeface="Arial" pitchFamily="34" charset="0"/>
              </a:rPr>
              <a:t>schedule()</a:t>
            </a:r>
            <a:r>
              <a:rPr lang="zh-CN" altLang="en-US" sz="2400" b="0" dirty="0">
                <a:latin typeface="Arial" pitchFamily="34" charset="0"/>
              </a:rPr>
              <a:t>通过调用</a:t>
            </a:r>
            <a:r>
              <a:rPr lang="en-US" altLang="zh-CN" sz="2400" b="0" dirty="0" err="1">
                <a:latin typeface="Arial" pitchFamily="34" charset="0"/>
              </a:rPr>
              <a:t>sched_find_first_bit</a:t>
            </a:r>
            <a:r>
              <a:rPr lang="en-US" altLang="zh-CN" sz="2400" b="0" dirty="0">
                <a:latin typeface="Arial" pitchFamily="34" charset="0"/>
              </a:rPr>
              <a:t>()</a:t>
            </a:r>
            <a:r>
              <a:rPr lang="zh-CN" altLang="en-US" sz="2400" b="0" dirty="0">
                <a:latin typeface="Arial" pitchFamily="34" charset="0"/>
              </a:rPr>
              <a:t>函数找到当前</a:t>
            </a:r>
            <a:r>
              <a:rPr lang="en-US" altLang="zh-CN" sz="2400" b="0" dirty="0">
                <a:latin typeface="Arial" pitchFamily="34" charset="0"/>
              </a:rPr>
              <a:t>CPU</a:t>
            </a:r>
            <a:r>
              <a:rPr lang="zh-CN" altLang="en-US" sz="2400" b="0" dirty="0">
                <a:latin typeface="Arial" pitchFamily="34" charset="0"/>
              </a:rPr>
              <a:t>就绪进程队列</a:t>
            </a:r>
            <a:r>
              <a:rPr lang="en-US" altLang="zh-CN" sz="2400" b="0" dirty="0" err="1">
                <a:latin typeface="Arial" pitchFamily="34" charset="0"/>
              </a:rPr>
              <a:t>runqueue</a:t>
            </a:r>
            <a:r>
              <a:rPr lang="zh-CN" altLang="en-US" sz="2400" b="0" dirty="0">
                <a:latin typeface="Arial" pitchFamily="34" charset="0"/>
              </a:rPr>
              <a:t>的</a:t>
            </a:r>
            <a:r>
              <a:rPr lang="en-US" altLang="zh-CN" sz="2400" b="0" dirty="0">
                <a:latin typeface="Arial" pitchFamily="34" charset="0"/>
              </a:rPr>
              <a:t>active</a:t>
            </a:r>
            <a:r>
              <a:rPr lang="zh-CN" altLang="en-US" sz="2400" b="0" dirty="0">
                <a:latin typeface="Arial" pitchFamily="34" charset="0"/>
              </a:rPr>
              <a:t>进程数组中第一个非空的就绪进程链表。这个链表中的进程具有最高的优先级，</a:t>
            </a:r>
            <a:r>
              <a:rPr lang="en-US" altLang="zh-CN" sz="2400" b="0" dirty="0">
                <a:latin typeface="Arial" pitchFamily="34" charset="0"/>
              </a:rPr>
              <a:t>schedule()</a:t>
            </a:r>
            <a:r>
              <a:rPr lang="zh-CN" altLang="en-US" sz="2400" b="0" dirty="0">
                <a:latin typeface="Arial" pitchFamily="34" charset="0"/>
              </a:rPr>
              <a:t>选择链表中的第一个进程作为调度器下一时刻将要运行的进程。</a:t>
            </a:r>
            <a:endParaRPr lang="en-US" altLang="zh-CN" sz="2400" b="0" dirty="0">
              <a:latin typeface="Arial" pitchFamily="34" charset="0"/>
            </a:endParaRPr>
          </a:p>
          <a:p>
            <a:r>
              <a:rPr lang="zh-CN" altLang="en-US" sz="2400" b="0" dirty="0">
                <a:latin typeface="Arial" pitchFamily="34" charset="0"/>
              </a:rPr>
              <a:t>如果</a:t>
            </a:r>
            <a:r>
              <a:rPr lang="en-US" altLang="zh-CN" sz="2400" b="0" dirty="0" err="1">
                <a:latin typeface="Arial" pitchFamily="34" charset="0"/>
              </a:rPr>
              <a:t>prev</a:t>
            </a:r>
            <a:r>
              <a:rPr lang="en-US" altLang="zh-CN" sz="2400" b="0" dirty="0">
                <a:latin typeface="Arial" pitchFamily="34" charset="0"/>
              </a:rPr>
              <a:t>(</a:t>
            </a:r>
            <a:r>
              <a:rPr lang="zh-CN" altLang="en-US" sz="2400" b="0" dirty="0">
                <a:latin typeface="Arial" pitchFamily="34" charset="0"/>
              </a:rPr>
              <a:t>当前进程</a:t>
            </a:r>
            <a:r>
              <a:rPr lang="en-US" altLang="zh-CN" sz="2400" b="0" dirty="0">
                <a:latin typeface="Arial" pitchFamily="34" charset="0"/>
              </a:rPr>
              <a:t>)</a:t>
            </a:r>
            <a:r>
              <a:rPr lang="zh-CN" altLang="en-US" sz="2400" b="0" dirty="0">
                <a:latin typeface="Arial" pitchFamily="34" charset="0"/>
              </a:rPr>
              <a:t>和</a:t>
            </a:r>
            <a:r>
              <a:rPr lang="en-US" altLang="zh-CN" sz="2400" b="0" dirty="0">
                <a:latin typeface="Arial" pitchFamily="34" charset="0"/>
              </a:rPr>
              <a:t>next(</a:t>
            </a:r>
            <a:r>
              <a:rPr lang="zh-CN" altLang="en-US" sz="2400" b="0" dirty="0">
                <a:latin typeface="Arial" pitchFamily="34" charset="0"/>
              </a:rPr>
              <a:t>将要运行的进程</a:t>
            </a:r>
            <a:r>
              <a:rPr lang="en-US" altLang="zh-CN" sz="2400" b="0" dirty="0">
                <a:latin typeface="Arial" pitchFamily="34" charset="0"/>
              </a:rPr>
              <a:t>)</a:t>
            </a:r>
            <a:r>
              <a:rPr lang="zh-CN" altLang="en-US" sz="2400" b="0" dirty="0">
                <a:latin typeface="Arial" pitchFamily="34" charset="0"/>
              </a:rPr>
              <a:t>不是同一个进程，</a:t>
            </a:r>
            <a:r>
              <a:rPr lang="en-US" altLang="zh-CN" sz="2400" b="0" dirty="0">
                <a:latin typeface="Arial" pitchFamily="34" charset="0"/>
              </a:rPr>
              <a:t>schedule()</a:t>
            </a:r>
            <a:r>
              <a:rPr lang="zh-CN" altLang="en-US" sz="2400" b="0" dirty="0">
                <a:latin typeface="Arial" pitchFamily="34" charset="0"/>
              </a:rPr>
              <a:t>调用</a:t>
            </a:r>
            <a:r>
              <a:rPr lang="en-US" altLang="zh-CN" sz="2400" b="0" dirty="0" err="1">
                <a:latin typeface="Arial" pitchFamily="34" charset="0"/>
              </a:rPr>
              <a:t>context_switch</a:t>
            </a:r>
            <a:r>
              <a:rPr lang="en-US" altLang="zh-CN" sz="2400" b="0" dirty="0">
                <a:latin typeface="Arial" pitchFamily="34" charset="0"/>
              </a:rPr>
              <a:t>()</a:t>
            </a:r>
            <a:r>
              <a:rPr lang="zh-CN" altLang="en-US" sz="2400" b="0" dirty="0">
                <a:latin typeface="Arial" pitchFamily="34" charset="0"/>
              </a:rPr>
              <a:t>将</a:t>
            </a:r>
            <a:r>
              <a:rPr lang="en-US" altLang="zh-CN" sz="2400" b="0" dirty="0">
                <a:latin typeface="Arial" pitchFamily="34" charset="0"/>
              </a:rPr>
              <a:t>CPU</a:t>
            </a:r>
            <a:r>
              <a:rPr lang="zh-CN" altLang="en-US" sz="2400" b="0" dirty="0">
                <a:latin typeface="Arial" pitchFamily="34" charset="0"/>
              </a:rPr>
              <a:t>切换到</a:t>
            </a:r>
            <a:r>
              <a:rPr lang="en-US" altLang="zh-CN" sz="2400" b="0" dirty="0">
                <a:latin typeface="Arial" pitchFamily="34" charset="0"/>
              </a:rPr>
              <a:t>next</a:t>
            </a:r>
            <a:r>
              <a:rPr lang="zh-CN" altLang="en-US" sz="2400" b="0" dirty="0">
                <a:latin typeface="Arial" pitchFamily="34" charset="0"/>
              </a:rPr>
              <a:t>进程运行。</a:t>
            </a:r>
          </a:p>
        </p:txBody>
      </p:sp>
    </p:spTree>
    <p:extLst>
      <p:ext uri="{BB962C8B-B14F-4D97-AF65-F5344CB8AC3E}">
        <p14:creationId xmlns:p14="http://schemas.microsoft.com/office/powerpoint/2010/main" val="231194089"/>
      </p:ext>
    </p:extLst>
  </p:cSld>
  <p:clrMapOvr>
    <a:masterClrMapping/>
  </p:clrMapOvr>
  <p:transition>
    <p:split orient="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pPr eaLnBrk="1" hangingPunct="1">
              <a:defRPr/>
            </a:pPr>
            <a:r>
              <a:rPr lang="zh-CN" altLang="en-US" dirty="0" smtClean="0">
                <a:solidFill>
                  <a:srgbClr val="FF3300"/>
                </a:solidFill>
                <a:latin typeface="+mn-lt"/>
                <a:ea typeface="楷体" pitchFamily="49" charset="-122"/>
              </a:rPr>
              <a:t>调度程序所使用的函数</a:t>
            </a:r>
          </a:p>
        </p:txBody>
      </p:sp>
      <p:sp>
        <p:nvSpPr>
          <p:cNvPr id="80899" name="Rectangle 3"/>
          <p:cNvSpPr>
            <a:spLocks noGrp="1" noChangeArrowheads="1"/>
          </p:cNvSpPr>
          <p:nvPr>
            <p:ph idx="1"/>
          </p:nvPr>
        </p:nvSpPr>
        <p:spPr/>
        <p:txBody>
          <a:bodyPr/>
          <a:lstStyle/>
          <a:p>
            <a:pPr eaLnBrk="1" hangingPunct="1"/>
            <a:r>
              <a:rPr lang="zh-CN" altLang="en-US" b="0" dirty="0" smtClean="0">
                <a:latin typeface="Arial" pitchFamily="34" charset="0"/>
              </a:rPr>
              <a:t>调度程序依靠几个函数来完成调度工作，其中最重要的函数有：</a:t>
            </a:r>
          </a:p>
          <a:p>
            <a:pPr lvl="1" eaLnBrk="1" hangingPunct="1"/>
            <a:r>
              <a:rPr lang="en-US" altLang="zh-CN" b="0" dirty="0" err="1" smtClean="0">
                <a:solidFill>
                  <a:srgbClr val="FF3300"/>
                </a:solidFill>
                <a:latin typeface="Arial" pitchFamily="34" charset="0"/>
              </a:rPr>
              <a:t>scheduler_tick</a:t>
            </a:r>
            <a:r>
              <a:rPr lang="en-US" altLang="zh-CN" b="0" dirty="0" smtClean="0">
                <a:solidFill>
                  <a:srgbClr val="FF3300"/>
                </a:solidFill>
                <a:latin typeface="Arial" pitchFamily="34" charset="0"/>
              </a:rPr>
              <a:t>( )</a:t>
            </a:r>
            <a:r>
              <a:rPr lang="en-US" altLang="zh-CN" b="0" dirty="0" smtClean="0">
                <a:latin typeface="Arial" pitchFamily="34" charset="0"/>
              </a:rPr>
              <a:t> </a:t>
            </a:r>
            <a:r>
              <a:rPr lang="zh-CN" altLang="en-US" b="0" dirty="0" smtClean="0">
                <a:latin typeface="Arial" pitchFamily="34" charset="0"/>
              </a:rPr>
              <a:t>，维持当前最新的 </a:t>
            </a:r>
            <a:r>
              <a:rPr lang="en-US" altLang="zh-CN" b="0" dirty="0" err="1" smtClean="0">
                <a:latin typeface="Arial" pitchFamily="34" charset="0"/>
              </a:rPr>
              <a:t>time_slice</a:t>
            </a:r>
            <a:r>
              <a:rPr lang="en-US" altLang="zh-CN" b="0" dirty="0" smtClean="0">
                <a:latin typeface="Arial" pitchFamily="34" charset="0"/>
              </a:rPr>
              <a:t> </a:t>
            </a:r>
            <a:r>
              <a:rPr lang="zh-CN" altLang="en-US" b="0" dirty="0" smtClean="0">
                <a:latin typeface="Arial" pitchFamily="34" charset="0"/>
              </a:rPr>
              <a:t>计数器</a:t>
            </a:r>
          </a:p>
          <a:p>
            <a:pPr lvl="1" eaLnBrk="1" hangingPunct="1"/>
            <a:r>
              <a:rPr lang="en-US" altLang="zh-CN" b="0" dirty="0" err="1" smtClean="0">
                <a:solidFill>
                  <a:srgbClr val="FF3300"/>
                </a:solidFill>
                <a:latin typeface="Arial" pitchFamily="34" charset="0"/>
              </a:rPr>
              <a:t>try_to_wake_up</a:t>
            </a:r>
            <a:r>
              <a:rPr lang="en-US" altLang="zh-CN" b="0" dirty="0" smtClean="0">
                <a:solidFill>
                  <a:srgbClr val="FF3300"/>
                </a:solidFill>
                <a:latin typeface="Arial" pitchFamily="34" charset="0"/>
              </a:rPr>
              <a:t>( )</a:t>
            </a:r>
            <a:r>
              <a:rPr lang="zh-CN" altLang="en-US" b="0" dirty="0" smtClean="0">
                <a:latin typeface="Arial" pitchFamily="34" charset="0"/>
              </a:rPr>
              <a:t>，唤醒睡眠进程</a:t>
            </a:r>
          </a:p>
          <a:p>
            <a:pPr lvl="1" eaLnBrk="1" hangingPunct="1"/>
            <a:r>
              <a:rPr lang="en-US" altLang="zh-CN" b="0" dirty="0" err="1" smtClean="0">
                <a:solidFill>
                  <a:srgbClr val="FF3300"/>
                </a:solidFill>
                <a:latin typeface="Arial" pitchFamily="34" charset="0"/>
              </a:rPr>
              <a:t>recalc_task_prio</a:t>
            </a:r>
            <a:r>
              <a:rPr lang="en-US" altLang="zh-CN" b="0" dirty="0" smtClean="0">
                <a:solidFill>
                  <a:srgbClr val="FF3300"/>
                </a:solidFill>
                <a:latin typeface="Arial" pitchFamily="34" charset="0"/>
              </a:rPr>
              <a:t>( )</a:t>
            </a:r>
            <a:r>
              <a:rPr lang="zh-CN" altLang="en-US" b="0" dirty="0" smtClean="0">
                <a:latin typeface="Arial" pitchFamily="34" charset="0"/>
              </a:rPr>
              <a:t>，更新进程的动态优先权</a:t>
            </a:r>
          </a:p>
          <a:p>
            <a:pPr lvl="1" eaLnBrk="1" hangingPunct="1"/>
            <a:r>
              <a:rPr lang="en-US" altLang="zh-CN" b="0" dirty="0" smtClean="0">
                <a:solidFill>
                  <a:srgbClr val="FF3300"/>
                </a:solidFill>
                <a:latin typeface="Arial" pitchFamily="34" charset="0"/>
              </a:rPr>
              <a:t>schedule( )</a:t>
            </a:r>
            <a:r>
              <a:rPr lang="zh-CN" altLang="en-US" b="0" dirty="0" smtClean="0">
                <a:latin typeface="Arial" pitchFamily="34" charset="0"/>
              </a:rPr>
              <a:t>，选择要被执行的新进程</a:t>
            </a:r>
          </a:p>
          <a:p>
            <a:pPr lvl="1" eaLnBrk="1" hangingPunct="1"/>
            <a:r>
              <a:rPr lang="en-US" altLang="zh-CN" b="0" dirty="0" err="1" smtClean="0">
                <a:solidFill>
                  <a:srgbClr val="FF3300"/>
                </a:solidFill>
                <a:latin typeface="Arial" pitchFamily="34" charset="0"/>
              </a:rPr>
              <a:t>load_balance</a:t>
            </a:r>
            <a:r>
              <a:rPr lang="en-US" altLang="zh-CN" b="0" dirty="0" smtClean="0">
                <a:solidFill>
                  <a:srgbClr val="FF3300"/>
                </a:solidFill>
                <a:latin typeface="Arial" pitchFamily="34" charset="0"/>
              </a:rPr>
              <a:t>()</a:t>
            </a:r>
            <a:r>
              <a:rPr lang="zh-CN" altLang="en-US" b="0" dirty="0" smtClean="0">
                <a:latin typeface="Arial" pitchFamily="34" charset="0"/>
              </a:rPr>
              <a:t>，维持多处理器系统中运行队列的平衡。</a:t>
            </a:r>
          </a:p>
        </p:txBody>
      </p:sp>
    </p:spTree>
    <p:extLst>
      <p:ext uri="{BB962C8B-B14F-4D97-AF65-F5344CB8AC3E}">
        <p14:creationId xmlns:p14="http://schemas.microsoft.com/office/powerpoint/2010/main" val="1469519376"/>
      </p:ext>
    </p:extLst>
  </p:cSld>
  <p:clrMapOvr>
    <a:masterClrMapping/>
  </p:clrMapOvr>
  <p:transition>
    <p:split orient="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ltLang="zh-CN" sz="2800" dirty="0">
                <a:ea typeface="楷体_GB2312" pitchFamily="49" charset="-122"/>
              </a:rPr>
              <a:t> </a:t>
            </a:r>
            <a:r>
              <a:rPr lang="zh-CN" altLang="en-US" sz="2800" dirty="0">
                <a:solidFill>
                  <a:srgbClr val="FF0000"/>
                </a:solidFill>
                <a:ea typeface="楷体_GB2312" pitchFamily="49" charset="-122"/>
              </a:rPr>
              <a:t>三、</a:t>
            </a:r>
            <a:r>
              <a:rPr lang="en-US" altLang="zh-CN" sz="2800" dirty="0">
                <a:solidFill>
                  <a:srgbClr val="FF0000"/>
                </a:solidFill>
                <a:ea typeface="楷体_GB2312" pitchFamily="49" charset="-122"/>
              </a:rPr>
              <a:t>Linux</a:t>
            </a:r>
            <a:r>
              <a:rPr lang="zh-CN" altLang="en-US" sz="2800" dirty="0">
                <a:solidFill>
                  <a:srgbClr val="FF0000"/>
                </a:solidFill>
                <a:ea typeface="楷体_GB2312" pitchFamily="49" charset="-122"/>
              </a:rPr>
              <a:t>进程调度算法（</a:t>
            </a:r>
            <a:r>
              <a:rPr lang="en-US" altLang="zh-CN" sz="2800" dirty="0">
                <a:solidFill>
                  <a:srgbClr val="FF0000"/>
                </a:solidFill>
                <a:ea typeface="楷体_GB2312" pitchFamily="49" charset="-122"/>
              </a:rPr>
              <a:t>2.4</a:t>
            </a:r>
            <a:r>
              <a:rPr lang="zh-CN" altLang="en-US" sz="2800" dirty="0">
                <a:solidFill>
                  <a:srgbClr val="FF0000"/>
                </a:solidFill>
                <a:ea typeface="楷体_GB2312" pitchFamily="49" charset="-122"/>
              </a:rPr>
              <a:t>） </a:t>
            </a:r>
          </a:p>
        </p:txBody>
      </p:sp>
      <p:sp>
        <p:nvSpPr>
          <p:cNvPr id="211971" name="Rectangle 3"/>
          <p:cNvSpPr>
            <a:spLocks noGrp="1" noChangeArrowheads="1"/>
          </p:cNvSpPr>
          <p:nvPr>
            <p:ph idx="1"/>
          </p:nvPr>
        </p:nvSpPr>
        <p:spPr/>
        <p:txBody>
          <a:bodyPr/>
          <a:lstStyle/>
          <a:p>
            <a:pPr>
              <a:lnSpc>
                <a:spcPct val="90000"/>
              </a:lnSpc>
            </a:pPr>
            <a:r>
              <a:rPr kumimoji="0" lang="en-US" altLang="zh-CN" sz="2400" b="0" dirty="0"/>
              <a:t>Linux</a:t>
            </a:r>
            <a:r>
              <a:rPr kumimoji="0" lang="zh-CN" altLang="en-US" sz="2400" b="0" dirty="0"/>
              <a:t>的进程调度程序是内核中的</a:t>
            </a:r>
            <a:r>
              <a:rPr kumimoji="0" lang="en-US" altLang="zh-CN" sz="2400" b="0" dirty="0"/>
              <a:t>schedule()</a:t>
            </a:r>
            <a:r>
              <a:rPr kumimoji="0" lang="zh-CN" altLang="en-US" sz="2400" b="0" dirty="0"/>
              <a:t>函数。</a:t>
            </a:r>
            <a:r>
              <a:rPr kumimoji="0" lang="en-US" altLang="zh-CN" sz="2400" b="0" dirty="0"/>
              <a:t>schedule()</a:t>
            </a:r>
            <a:r>
              <a:rPr kumimoji="0" lang="zh-CN" altLang="en-US" sz="2400" b="0" dirty="0"/>
              <a:t>函数需要确定：</a:t>
            </a:r>
          </a:p>
          <a:p>
            <a:pPr lvl="1">
              <a:lnSpc>
                <a:spcPct val="90000"/>
              </a:lnSpc>
            </a:pPr>
            <a:r>
              <a:rPr lang="en-US" altLang="zh-CN" sz="2000" b="0" dirty="0">
                <a:solidFill>
                  <a:srgbClr val="FF3300"/>
                </a:solidFill>
              </a:rPr>
              <a:t>policy</a:t>
            </a:r>
            <a:r>
              <a:rPr lang="en-US" altLang="zh-CN" sz="2000" b="0" dirty="0"/>
              <a:t> </a:t>
            </a:r>
            <a:r>
              <a:rPr lang="zh-CN" altLang="en-US" sz="2000" b="0" dirty="0"/>
              <a:t>进程的调度策略</a:t>
            </a:r>
          </a:p>
          <a:p>
            <a:pPr lvl="2">
              <a:lnSpc>
                <a:spcPct val="90000"/>
              </a:lnSpc>
            </a:pPr>
            <a:r>
              <a:rPr lang="zh-CN" altLang="en-US" b="0" dirty="0"/>
              <a:t>  </a:t>
            </a:r>
            <a:r>
              <a:rPr lang="en-US" altLang="zh-CN" b="0" dirty="0"/>
              <a:t>SCHED_FIFO</a:t>
            </a:r>
            <a:r>
              <a:rPr lang="zh-CN" altLang="en-US" b="0" dirty="0"/>
              <a:t>、</a:t>
            </a:r>
            <a:r>
              <a:rPr lang="en-US" altLang="zh-CN" b="0" dirty="0"/>
              <a:t>SCHED_RR</a:t>
            </a:r>
            <a:r>
              <a:rPr lang="zh-CN" altLang="en-US" b="0" dirty="0"/>
              <a:t>的是实时进程，</a:t>
            </a:r>
          </a:p>
          <a:p>
            <a:pPr lvl="2">
              <a:lnSpc>
                <a:spcPct val="90000"/>
              </a:lnSpc>
            </a:pPr>
            <a:r>
              <a:rPr lang="zh-CN" altLang="en-US" b="0" dirty="0"/>
              <a:t>  </a:t>
            </a:r>
            <a:r>
              <a:rPr lang="en-US" altLang="zh-CN" b="0" dirty="0"/>
              <a:t>SCHED_NORMAL</a:t>
            </a:r>
            <a:r>
              <a:rPr lang="zh-CN" altLang="en-US" b="0" dirty="0"/>
              <a:t>是普通进程。</a:t>
            </a:r>
          </a:p>
          <a:p>
            <a:pPr lvl="1">
              <a:lnSpc>
                <a:spcPct val="90000"/>
              </a:lnSpc>
            </a:pPr>
            <a:r>
              <a:rPr lang="en-US" altLang="zh-CN" sz="2000" b="0" dirty="0" err="1">
                <a:solidFill>
                  <a:srgbClr val="FF3300"/>
                </a:solidFill>
              </a:rPr>
              <a:t>rt_priority</a:t>
            </a:r>
            <a:r>
              <a:rPr lang="en-US" altLang="zh-CN" sz="2000" b="0" dirty="0"/>
              <a:t> </a:t>
            </a:r>
            <a:r>
              <a:rPr lang="zh-CN" altLang="en-US" sz="2000" b="0" dirty="0"/>
              <a:t>实时进程优先级。</a:t>
            </a:r>
            <a:r>
              <a:rPr lang="en-US" altLang="zh-CN" sz="2000" b="0" dirty="0"/>
              <a:t>Linux2.6</a:t>
            </a:r>
            <a:r>
              <a:rPr lang="zh-CN" altLang="en-US" sz="2000" b="0" dirty="0"/>
              <a:t>默认的变化范围</a:t>
            </a:r>
            <a:r>
              <a:rPr lang="en-US" altLang="zh-CN" sz="2000" b="0" dirty="0"/>
              <a:t>[0,99]</a:t>
            </a:r>
            <a:r>
              <a:rPr lang="zh-CN" altLang="en-US" sz="2000" b="0" dirty="0"/>
              <a:t>。</a:t>
            </a:r>
          </a:p>
          <a:p>
            <a:pPr lvl="1">
              <a:lnSpc>
                <a:spcPct val="90000"/>
              </a:lnSpc>
            </a:pPr>
            <a:r>
              <a:rPr lang="en-US" altLang="zh-CN" sz="2000" b="0" dirty="0">
                <a:solidFill>
                  <a:srgbClr val="FF3300"/>
                </a:solidFill>
              </a:rPr>
              <a:t>nice </a:t>
            </a:r>
            <a:r>
              <a:rPr lang="en-US" altLang="zh-CN" sz="2000" b="0" dirty="0"/>
              <a:t> </a:t>
            </a:r>
            <a:r>
              <a:rPr lang="zh-CN" altLang="en-US" sz="2000" b="0" dirty="0"/>
              <a:t>普通进程的优先级，取值</a:t>
            </a:r>
            <a:r>
              <a:rPr lang="en-US" altLang="zh-CN" sz="2000" b="0" dirty="0"/>
              <a:t>[-20,19]</a:t>
            </a:r>
            <a:r>
              <a:rPr lang="zh-CN" altLang="en-US" sz="2000" b="0" dirty="0"/>
              <a:t>，默认</a:t>
            </a:r>
            <a:r>
              <a:rPr lang="en-US" altLang="zh-CN" sz="2000" b="0" dirty="0"/>
              <a:t>0;nice</a:t>
            </a:r>
            <a:r>
              <a:rPr lang="zh-CN" altLang="en-US" sz="2000" b="0" dirty="0"/>
              <a:t>为</a:t>
            </a:r>
            <a:r>
              <a:rPr lang="en-US" altLang="zh-CN" sz="2000" b="0" dirty="0"/>
              <a:t>-20</a:t>
            </a:r>
            <a:r>
              <a:rPr lang="zh-CN" altLang="en-US" sz="2000" b="0" dirty="0"/>
              <a:t>的进程获得时间片最长。</a:t>
            </a:r>
            <a:r>
              <a:rPr lang="en-US" altLang="zh-CN" sz="2000" b="0" dirty="0">
                <a:solidFill>
                  <a:schemeClr val="tx2"/>
                </a:solidFill>
              </a:rPr>
              <a:t>2.6</a:t>
            </a:r>
            <a:r>
              <a:rPr lang="zh-CN" altLang="en-US" sz="2000" b="0" dirty="0">
                <a:solidFill>
                  <a:schemeClr val="tx2"/>
                </a:solidFill>
              </a:rPr>
              <a:t>为</a:t>
            </a:r>
            <a:r>
              <a:rPr lang="en-US" altLang="zh-CN" sz="2000" b="0" dirty="0" err="1">
                <a:solidFill>
                  <a:schemeClr val="tx2"/>
                </a:solidFill>
              </a:rPr>
              <a:t>static_prio</a:t>
            </a:r>
            <a:r>
              <a:rPr lang="zh-CN" altLang="en-US" sz="2000" b="0" dirty="0">
                <a:solidFill>
                  <a:schemeClr val="tx2"/>
                </a:solidFill>
              </a:rPr>
              <a:t>，静态优先级，不参与优先级计算</a:t>
            </a:r>
            <a:r>
              <a:rPr lang="zh-CN" altLang="en-US" b="0" dirty="0"/>
              <a:t> </a:t>
            </a:r>
            <a:endParaRPr lang="zh-CN" altLang="en-US" sz="2000" b="0" dirty="0"/>
          </a:p>
          <a:p>
            <a:pPr lvl="1">
              <a:lnSpc>
                <a:spcPct val="90000"/>
              </a:lnSpc>
            </a:pPr>
            <a:r>
              <a:rPr lang="en-US" altLang="zh-CN" sz="2000" b="0" dirty="0">
                <a:solidFill>
                  <a:srgbClr val="FF3300"/>
                </a:solidFill>
              </a:rPr>
              <a:t>counter </a:t>
            </a:r>
            <a:r>
              <a:rPr lang="zh-CN" altLang="en-US" sz="2000" b="0" dirty="0"/>
              <a:t>进程使用</a:t>
            </a:r>
            <a:r>
              <a:rPr lang="en-US" altLang="zh-CN" sz="2000" b="0" dirty="0"/>
              <a:t>CPU</a:t>
            </a:r>
            <a:r>
              <a:rPr lang="zh-CN" altLang="en-US" sz="2000" b="0" dirty="0"/>
              <a:t>运行时间的计数值</a:t>
            </a:r>
            <a:r>
              <a:rPr lang="en-US" altLang="zh-CN" sz="2000" b="0" dirty="0"/>
              <a:t>(</a:t>
            </a:r>
            <a:r>
              <a:rPr lang="zh-CN" altLang="en-US" sz="2000" b="0" dirty="0"/>
              <a:t>保存在</a:t>
            </a:r>
            <a:r>
              <a:rPr lang="en-US" altLang="zh-CN" sz="2000" b="0" dirty="0"/>
              <a:t>jiffies </a:t>
            </a:r>
            <a:r>
              <a:rPr lang="zh-CN" altLang="en-US" sz="2000" b="0" dirty="0"/>
              <a:t>中</a:t>
            </a:r>
            <a:r>
              <a:rPr lang="en-US" altLang="zh-CN" sz="2000" b="0" dirty="0"/>
              <a:t>)</a:t>
            </a:r>
            <a:r>
              <a:rPr lang="zh-CN" altLang="en-US" sz="2000" b="0" dirty="0"/>
              <a:t>。进程首次运行时为进程优先级的数值，它随时间变化递减，随时钟滴答减</a:t>
            </a:r>
            <a:r>
              <a:rPr lang="en-US" altLang="zh-CN" sz="2000" b="0" dirty="0"/>
              <a:t>1 </a:t>
            </a:r>
            <a:r>
              <a:rPr lang="zh-CN" altLang="en-US" sz="2000" b="0" dirty="0"/>
              <a:t>（即时钟中断的间隔时间，为</a:t>
            </a:r>
            <a:r>
              <a:rPr lang="en-US" altLang="zh-CN" sz="2000" b="0" dirty="0"/>
              <a:t>10ms</a:t>
            </a:r>
            <a:r>
              <a:rPr lang="zh-CN" altLang="en-US" sz="2000" b="0" dirty="0"/>
              <a:t>或</a:t>
            </a:r>
            <a:r>
              <a:rPr lang="en-US" altLang="zh-CN" sz="2000" b="0" dirty="0"/>
              <a:t>1ms</a:t>
            </a:r>
            <a:r>
              <a:rPr lang="zh-CN" altLang="en-US" sz="2000" b="0" dirty="0"/>
              <a:t>）</a:t>
            </a:r>
            <a:r>
              <a:rPr lang="en-US" altLang="zh-CN" sz="2000" b="0" dirty="0"/>
              <a:t> </a:t>
            </a:r>
            <a:r>
              <a:rPr lang="zh-CN" altLang="en-US" sz="2000" b="0" dirty="0"/>
              <a:t>。</a:t>
            </a:r>
            <a:r>
              <a:rPr lang="en-US" altLang="zh-CN" sz="2000" b="0" dirty="0"/>
              <a:t>counter=0</a:t>
            </a:r>
            <a:r>
              <a:rPr lang="zh-CN" altLang="en-US" sz="2000" b="0" dirty="0"/>
              <a:t>时，进程的时间片已用完。</a:t>
            </a:r>
          </a:p>
        </p:txBody>
      </p:sp>
    </p:spTree>
    <p:extLst>
      <p:ext uri="{BB962C8B-B14F-4D97-AF65-F5344CB8AC3E}">
        <p14:creationId xmlns:p14="http://schemas.microsoft.com/office/powerpoint/2010/main" val="3123167212"/>
      </p:ext>
    </p:extLst>
  </p:cSld>
  <p:clrMapOvr>
    <a:masterClrMapping/>
  </p:clrMapOvr>
  <p:transition>
    <p:split orient="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ltLang="zh-CN" sz="2800" dirty="0">
                <a:ea typeface="楷体_GB2312" pitchFamily="49" charset="-122"/>
              </a:rPr>
              <a:t>Linux</a:t>
            </a:r>
            <a:r>
              <a:rPr lang="zh-CN" altLang="en-US" sz="2800" dirty="0">
                <a:ea typeface="楷体_GB2312" pitchFamily="49" charset="-122"/>
              </a:rPr>
              <a:t>进程调度方法（</a:t>
            </a:r>
            <a:r>
              <a:rPr lang="en-US" altLang="zh-CN" sz="2800" dirty="0">
                <a:ea typeface="楷体_GB2312" pitchFamily="49" charset="-122"/>
              </a:rPr>
              <a:t>2.4</a:t>
            </a:r>
            <a:r>
              <a:rPr lang="zh-CN" altLang="en-US" sz="2800" dirty="0">
                <a:ea typeface="楷体_GB2312" pitchFamily="49" charset="-122"/>
              </a:rPr>
              <a:t>） </a:t>
            </a:r>
          </a:p>
        </p:txBody>
      </p:sp>
      <p:sp>
        <p:nvSpPr>
          <p:cNvPr id="214019" name="Rectangle 3"/>
          <p:cNvSpPr>
            <a:spLocks noGrp="1" noChangeArrowheads="1"/>
          </p:cNvSpPr>
          <p:nvPr>
            <p:ph idx="1"/>
          </p:nvPr>
        </p:nvSpPr>
        <p:spPr/>
        <p:txBody>
          <a:bodyPr/>
          <a:lstStyle/>
          <a:p>
            <a:pPr>
              <a:lnSpc>
                <a:spcPct val="90000"/>
              </a:lnSpc>
            </a:pPr>
            <a:r>
              <a:rPr lang="en-US" altLang="zh-CN" sz="2400" b="0" dirty="0"/>
              <a:t>Linux</a:t>
            </a:r>
            <a:r>
              <a:rPr lang="zh-CN" altLang="en-US" sz="2400" b="0" dirty="0"/>
              <a:t>进程调度采用动态优先级法，调度对象是</a:t>
            </a:r>
            <a:r>
              <a:rPr lang="zh-CN" altLang="en-US" sz="2400" b="0" dirty="0">
                <a:solidFill>
                  <a:srgbClr val="FF3300"/>
                </a:solidFill>
              </a:rPr>
              <a:t>可运行队列</a:t>
            </a:r>
            <a:r>
              <a:rPr lang="zh-CN" altLang="en-US" sz="2400" b="0" dirty="0"/>
              <a:t>，</a:t>
            </a:r>
            <a:r>
              <a:rPr lang="zh-CN" altLang="en-US" sz="2400" b="0" dirty="0">
                <a:solidFill>
                  <a:srgbClr val="FF3300"/>
                </a:solidFill>
              </a:rPr>
              <a:t>每个处理器有一个可运行队列</a:t>
            </a:r>
            <a:r>
              <a:rPr lang="zh-CN" altLang="en-US" sz="2400" b="0" dirty="0"/>
              <a:t>；可运行队列中优先级大的进程首先得到</a:t>
            </a:r>
            <a:r>
              <a:rPr lang="en-US" altLang="zh-CN" sz="2400" b="0" dirty="0"/>
              <a:t>CPU</a:t>
            </a:r>
            <a:r>
              <a:rPr lang="zh-CN" altLang="en-US" sz="2400" b="0" dirty="0"/>
              <a:t>投入运行。</a:t>
            </a:r>
            <a:endParaRPr lang="en-US" altLang="zh-CN" sz="2400" b="0" dirty="0">
              <a:solidFill>
                <a:srgbClr val="FF3300"/>
              </a:solidFill>
            </a:endParaRPr>
          </a:p>
          <a:p>
            <a:pPr>
              <a:lnSpc>
                <a:spcPct val="90000"/>
              </a:lnSpc>
            </a:pPr>
            <a:r>
              <a:rPr lang="zh-CN" altLang="en-US" sz="2400" b="0" dirty="0"/>
              <a:t>进程在运行中，</a:t>
            </a:r>
            <a:r>
              <a:rPr lang="en-US" altLang="zh-CN" sz="2400" b="0" dirty="0"/>
              <a:t>counter</a:t>
            </a:r>
            <a:r>
              <a:rPr lang="zh-CN" altLang="en-US" sz="2400" b="0" dirty="0"/>
              <a:t>的代表进程的动态优先级。</a:t>
            </a:r>
          </a:p>
          <a:p>
            <a:pPr>
              <a:lnSpc>
                <a:spcPct val="90000"/>
              </a:lnSpc>
            </a:pPr>
            <a:r>
              <a:rPr lang="en-US" altLang="zh-CN" sz="2400" b="0" dirty="0"/>
              <a:t>Linux</a:t>
            </a:r>
            <a:r>
              <a:rPr lang="zh-CN" altLang="en-US" sz="2400" b="0" dirty="0"/>
              <a:t>采取了加权的方法来保证实时进程优先于普通进程。</a:t>
            </a:r>
          </a:p>
          <a:p>
            <a:pPr>
              <a:lnSpc>
                <a:spcPct val="90000"/>
              </a:lnSpc>
            </a:pPr>
            <a:r>
              <a:rPr lang="zh-CN" altLang="en-US" sz="2400" b="0" dirty="0">
                <a:solidFill>
                  <a:srgbClr val="FF3300"/>
                </a:solidFill>
              </a:rPr>
              <a:t>普通进程的权值就是它的</a:t>
            </a:r>
            <a:r>
              <a:rPr lang="en-US" altLang="zh-CN" sz="2400" b="0" dirty="0">
                <a:solidFill>
                  <a:srgbClr val="FF3300"/>
                </a:solidFill>
              </a:rPr>
              <a:t>counter</a:t>
            </a:r>
            <a:r>
              <a:rPr lang="zh-CN" altLang="en-US" sz="2400" b="0" dirty="0">
                <a:solidFill>
                  <a:srgbClr val="FF3300"/>
                </a:solidFill>
              </a:rPr>
              <a:t>的值，而实时进程的权值是它的</a:t>
            </a:r>
            <a:r>
              <a:rPr lang="en-US" altLang="zh-CN" sz="2400" b="0" dirty="0" err="1">
                <a:solidFill>
                  <a:srgbClr val="FF3300"/>
                </a:solidFill>
              </a:rPr>
              <a:t>rt_priority</a:t>
            </a:r>
            <a:r>
              <a:rPr lang="zh-CN" altLang="en-US" sz="2400" b="0" dirty="0">
                <a:solidFill>
                  <a:srgbClr val="FF3300"/>
                </a:solidFill>
              </a:rPr>
              <a:t>的值加</a:t>
            </a:r>
            <a:r>
              <a:rPr lang="en-US" altLang="zh-CN" sz="2400" b="0" dirty="0">
                <a:solidFill>
                  <a:srgbClr val="FF3300"/>
                </a:solidFill>
              </a:rPr>
              <a:t>1000</a:t>
            </a:r>
            <a:r>
              <a:rPr lang="en-US" altLang="zh-CN" sz="2400" b="0" dirty="0"/>
              <a:t> </a:t>
            </a:r>
            <a:r>
              <a:rPr lang="zh-CN" altLang="en-US" sz="2400" b="0" dirty="0"/>
              <a:t>（</a:t>
            </a:r>
            <a:r>
              <a:rPr lang="en-US" altLang="zh-CN" sz="2400" b="0" dirty="0"/>
              <a:t>2.4</a:t>
            </a:r>
            <a:r>
              <a:rPr lang="zh-CN" altLang="en-US" sz="2400" b="0" dirty="0"/>
              <a:t>）。</a:t>
            </a:r>
          </a:p>
          <a:p>
            <a:pPr>
              <a:lnSpc>
                <a:spcPct val="90000"/>
              </a:lnSpc>
            </a:pPr>
            <a:r>
              <a:rPr lang="zh-CN" altLang="en-US" sz="2400" b="0" dirty="0"/>
              <a:t>在调度过程中，调度程序检查可运行队列中所有进程的权值，选择其中权值最大的进程做为下一个运行进程。</a:t>
            </a:r>
          </a:p>
          <a:p>
            <a:pPr>
              <a:lnSpc>
                <a:spcPct val="90000"/>
              </a:lnSpc>
            </a:pPr>
            <a:endParaRPr lang="en-US" altLang="zh-CN" sz="2400" b="0" dirty="0"/>
          </a:p>
        </p:txBody>
      </p:sp>
    </p:spTree>
    <p:extLst>
      <p:ext uri="{BB962C8B-B14F-4D97-AF65-F5344CB8AC3E}">
        <p14:creationId xmlns:p14="http://schemas.microsoft.com/office/powerpoint/2010/main" val="16682690"/>
      </p:ext>
    </p:extLst>
  </p:cSld>
  <p:clrMapOvr>
    <a:masterClrMapping/>
  </p:clrMapOvr>
  <p:transition>
    <p:split orient="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ltLang="zh-CN" sz="2800" dirty="0">
                <a:ea typeface="楷体_GB2312" pitchFamily="49" charset="-122"/>
              </a:rPr>
              <a:t> </a:t>
            </a:r>
            <a:r>
              <a:rPr lang="zh-CN" altLang="en-US" sz="2800" dirty="0">
                <a:ea typeface="楷体_GB2312" pitchFamily="49" charset="-122"/>
              </a:rPr>
              <a:t>进程切换时机</a:t>
            </a:r>
          </a:p>
        </p:txBody>
      </p:sp>
      <p:sp>
        <p:nvSpPr>
          <p:cNvPr id="215043" name="Rectangle 3"/>
          <p:cNvSpPr>
            <a:spLocks noGrp="1" noChangeArrowheads="1"/>
          </p:cNvSpPr>
          <p:nvPr>
            <p:ph idx="1"/>
          </p:nvPr>
        </p:nvSpPr>
        <p:spPr/>
        <p:txBody>
          <a:bodyPr/>
          <a:lstStyle/>
          <a:p>
            <a:pPr>
              <a:buFont typeface="Monotype Sorts" pitchFamily="2" charset="2"/>
              <a:buNone/>
            </a:pPr>
            <a:r>
              <a:rPr lang="zh-CN" altLang="en-US" sz="2400" b="0" dirty="0"/>
              <a:t>当前进程放弃</a:t>
            </a:r>
            <a:r>
              <a:rPr lang="en-US" altLang="zh-CN" sz="2400" b="0" dirty="0"/>
              <a:t>CPU</a:t>
            </a:r>
            <a:r>
              <a:rPr lang="zh-CN" altLang="en-US" sz="2400" b="0" dirty="0"/>
              <a:t>的情况可以分为两种。</a:t>
            </a:r>
          </a:p>
          <a:p>
            <a:r>
              <a:rPr lang="zh-CN" altLang="en-US" sz="2400" b="0" dirty="0"/>
              <a:t> </a:t>
            </a:r>
            <a:r>
              <a:rPr lang="zh-CN" altLang="en-US" sz="2400" b="0" dirty="0">
                <a:solidFill>
                  <a:srgbClr val="FF3300"/>
                </a:solidFill>
              </a:rPr>
              <a:t>进程主动地放弃</a:t>
            </a:r>
            <a:r>
              <a:rPr lang="en-US" altLang="zh-CN" sz="2400" b="0" dirty="0">
                <a:solidFill>
                  <a:srgbClr val="FF3300"/>
                </a:solidFill>
              </a:rPr>
              <a:t>CPU</a:t>
            </a:r>
            <a:r>
              <a:rPr lang="zh-CN" altLang="en-US" sz="2400" b="0" dirty="0">
                <a:solidFill>
                  <a:srgbClr val="FF3300"/>
                </a:solidFill>
              </a:rPr>
              <a:t>。</a:t>
            </a:r>
            <a:r>
              <a:rPr lang="zh-CN" altLang="en-US" sz="2400" b="0" dirty="0"/>
              <a:t>大体可以分为两类：</a:t>
            </a:r>
          </a:p>
          <a:p>
            <a:pPr lvl="1"/>
            <a:r>
              <a:rPr lang="zh-CN" altLang="en-US" sz="2000" b="0" dirty="0"/>
              <a:t>隐式地主动放弃</a:t>
            </a:r>
            <a:r>
              <a:rPr lang="en-US" altLang="zh-CN" sz="2000" b="0" dirty="0"/>
              <a:t>CPU。</a:t>
            </a:r>
            <a:r>
              <a:rPr lang="zh-CN" altLang="en-US" sz="2000" b="0" dirty="0"/>
              <a:t>往往是因为需要的资源目前不能获取，如执行</a:t>
            </a:r>
            <a:r>
              <a:rPr lang="en-US" altLang="zh-CN" sz="2000" b="0" dirty="0"/>
              <a:t>read( )</a:t>
            </a:r>
            <a:r>
              <a:rPr lang="zh-CN" altLang="en-US" sz="2000" b="0" dirty="0"/>
              <a:t>等系统调用的过程中,这种情况下的处理过程如下：</a:t>
            </a:r>
          </a:p>
          <a:p>
            <a:pPr lvl="2"/>
            <a:r>
              <a:rPr lang="zh-CN" altLang="en-US" sz="1800" b="0" dirty="0"/>
              <a:t> 将进程加入合适的等待队列。</a:t>
            </a:r>
          </a:p>
          <a:p>
            <a:pPr lvl="2"/>
            <a:r>
              <a:rPr lang="zh-CN" altLang="en-US" sz="1800" b="0" dirty="0"/>
              <a:t> 把当前进程的状态改为</a:t>
            </a:r>
            <a:r>
              <a:rPr lang="en-US" altLang="zh-CN" sz="1800" b="0" dirty="0"/>
              <a:t>TASK_INTERRUTIBLE</a:t>
            </a:r>
            <a:r>
              <a:rPr lang="zh-CN" altLang="en-US" sz="1800" b="0" dirty="0"/>
              <a:t>或</a:t>
            </a:r>
            <a:r>
              <a:rPr lang="en-US" altLang="zh-CN" sz="1800" b="0" dirty="0"/>
              <a:t>TASK_UNINTERRUTIBLE。</a:t>
            </a:r>
          </a:p>
          <a:p>
            <a:pPr lvl="2"/>
            <a:r>
              <a:rPr lang="en-US" altLang="zh-CN" sz="1800" b="0" dirty="0"/>
              <a:t> </a:t>
            </a:r>
            <a:r>
              <a:rPr lang="zh-CN" altLang="en-US" sz="1800" b="0" dirty="0"/>
              <a:t>调用</a:t>
            </a:r>
            <a:r>
              <a:rPr lang="en-US" altLang="zh-CN" sz="1800" b="0" dirty="0"/>
              <a:t>schedule( )</a:t>
            </a:r>
            <a:r>
              <a:rPr lang="zh-CN" altLang="en-US" sz="1800" b="0" dirty="0"/>
              <a:t>函数，该函数的执行结果往往是当前进程放弃</a:t>
            </a:r>
            <a:r>
              <a:rPr lang="en-US" altLang="zh-CN" sz="1800" b="0" dirty="0"/>
              <a:t>CPU。</a:t>
            </a:r>
          </a:p>
          <a:p>
            <a:pPr lvl="2"/>
            <a:r>
              <a:rPr lang="zh-CN" altLang="en-US" sz="1800" b="0" dirty="0"/>
              <a:t> 检查资源是否可用，如果不可用，则跳转到第</a:t>
            </a:r>
            <a:r>
              <a:rPr lang="en-US" altLang="zh-CN" sz="1800" b="0" dirty="0"/>
              <a:t>2)</a:t>
            </a:r>
            <a:r>
              <a:rPr lang="zh-CN" altLang="en-US" sz="1800" b="0" dirty="0"/>
              <a:t>步.</a:t>
            </a:r>
          </a:p>
          <a:p>
            <a:pPr lvl="2"/>
            <a:r>
              <a:rPr lang="zh-CN" altLang="en-US" sz="1800" b="0" dirty="0"/>
              <a:t> 资源已可用，将该进程从等待队列中移去。</a:t>
            </a:r>
          </a:p>
          <a:p>
            <a:pPr lvl="1"/>
            <a:r>
              <a:rPr lang="zh-CN" altLang="en-US" sz="2000" b="0" dirty="0"/>
              <a:t>进程显式地主动放弃</a:t>
            </a:r>
            <a:r>
              <a:rPr lang="en-US" altLang="zh-CN" sz="2000" b="0" dirty="0"/>
              <a:t>CPU，</a:t>
            </a:r>
            <a:r>
              <a:rPr lang="zh-CN" altLang="en-US" sz="1800" b="0" dirty="0"/>
              <a:t>如系统调用</a:t>
            </a:r>
            <a:r>
              <a:rPr lang="en-US" altLang="zh-CN" sz="1800" b="0" dirty="0" err="1"/>
              <a:t>sched_yield</a:t>
            </a:r>
            <a:r>
              <a:rPr lang="en-US" altLang="zh-CN" sz="1800" b="0" dirty="0"/>
              <a:t>( ),</a:t>
            </a:r>
            <a:r>
              <a:rPr lang="en-US" altLang="zh-CN" sz="1800" b="0" dirty="0" err="1"/>
              <a:t>sched_setscheduler</a:t>
            </a:r>
            <a:r>
              <a:rPr lang="en-US" altLang="zh-CN" sz="1800" b="0" dirty="0"/>
              <a:t>( ),pause( ) </a:t>
            </a:r>
            <a:r>
              <a:rPr lang="zh-CN" altLang="en-US" sz="1800" b="0" dirty="0"/>
              <a:t>及</a:t>
            </a:r>
            <a:r>
              <a:rPr lang="en-US" altLang="zh-CN" sz="1800" b="0" dirty="0" err="1"/>
              <a:t>nanosleep</a:t>
            </a:r>
            <a:r>
              <a:rPr lang="en-US" altLang="zh-CN" sz="1800" b="0" dirty="0"/>
              <a:t>（）</a:t>
            </a:r>
            <a:r>
              <a:rPr lang="zh-CN" altLang="en-US" sz="1800" b="0" dirty="0"/>
              <a:t>均会导致当前进程让出</a:t>
            </a:r>
            <a:r>
              <a:rPr lang="en-US" altLang="zh-CN" sz="1800" b="0" dirty="0"/>
              <a:t>CPU</a:t>
            </a:r>
            <a:r>
              <a:rPr lang="zh-CN" altLang="en-US" sz="1800" b="0" dirty="0"/>
              <a:t>。</a:t>
            </a:r>
          </a:p>
        </p:txBody>
      </p:sp>
    </p:spTree>
    <p:extLst>
      <p:ext uri="{BB962C8B-B14F-4D97-AF65-F5344CB8AC3E}">
        <p14:creationId xmlns:p14="http://schemas.microsoft.com/office/powerpoint/2010/main" val="1942841183"/>
      </p:ext>
    </p:extLst>
  </p:cSld>
  <p:clrMapOvr>
    <a:masterClrMapping/>
  </p:clrMapOvr>
  <p:transition>
    <p:split orient="ver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zh-CN" altLang="en-US" sz="2800">
                <a:ea typeface="楷体_GB2312" pitchFamily="49" charset="-122"/>
              </a:rPr>
              <a:t>进程切换时机</a:t>
            </a:r>
          </a:p>
        </p:txBody>
      </p:sp>
      <p:sp>
        <p:nvSpPr>
          <p:cNvPr id="216067" name="Rectangle 3"/>
          <p:cNvSpPr>
            <a:spLocks noGrp="1" noChangeArrowheads="1"/>
          </p:cNvSpPr>
          <p:nvPr>
            <p:ph idx="1"/>
          </p:nvPr>
        </p:nvSpPr>
        <p:spPr/>
        <p:txBody>
          <a:bodyPr/>
          <a:lstStyle/>
          <a:p>
            <a:pPr marL="457200" lvl="1" indent="0">
              <a:buNone/>
            </a:pPr>
            <a:endParaRPr lang="zh-CN" altLang="en-US" b="0" dirty="0"/>
          </a:p>
          <a:p>
            <a:r>
              <a:rPr lang="zh-CN" altLang="en-US" sz="2400" b="0" dirty="0">
                <a:solidFill>
                  <a:srgbClr val="FF3300"/>
                </a:solidFill>
              </a:rPr>
              <a:t>进程被动放弃</a:t>
            </a:r>
            <a:r>
              <a:rPr lang="en-US" altLang="zh-CN" sz="2400" b="0" dirty="0">
                <a:solidFill>
                  <a:srgbClr val="FF3300"/>
                </a:solidFill>
              </a:rPr>
              <a:t>CPU</a:t>
            </a:r>
            <a:r>
              <a:rPr lang="zh-CN" altLang="en-US" sz="2400" b="0" dirty="0">
                <a:solidFill>
                  <a:srgbClr val="FF3300"/>
                </a:solidFill>
              </a:rPr>
              <a:t>。</a:t>
            </a:r>
            <a:r>
              <a:rPr lang="zh-CN" altLang="en-US" sz="2400" b="0" dirty="0"/>
              <a:t>下面两种情形均会导致当前进程控制块的</a:t>
            </a:r>
            <a:r>
              <a:rPr lang="en-US" altLang="zh-CN" sz="2400" b="0" dirty="0" err="1"/>
              <a:t>need_resched</a:t>
            </a:r>
            <a:r>
              <a:rPr lang="zh-CN" altLang="en-US" sz="2400" b="0" dirty="0"/>
              <a:t>被置1。</a:t>
            </a:r>
          </a:p>
          <a:p>
            <a:pPr lvl="1"/>
            <a:r>
              <a:rPr lang="zh-CN" altLang="en-US" sz="2000" b="0" dirty="0"/>
              <a:t>当前进程的时间片已经用完；</a:t>
            </a:r>
          </a:p>
          <a:p>
            <a:pPr lvl="1"/>
            <a:r>
              <a:rPr lang="zh-CN" altLang="en-US" sz="2000" b="0" dirty="0"/>
              <a:t>刚被唤醒进程的优先级别高于当前进程。</a:t>
            </a:r>
          </a:p>
          <a:p>
            <a:endParaRPr lang="zh-CN" altLang="en-US" b="0" dirty="0"/>
          </a:p>
        </p:txBody>
      </p:sp>
    </p:spTree>
    <p:extLst>
      <p:ext uri="{BB962C8B-B14F-4D97-AF65-F5344CB8AC3E}">
        <p14:creationId xmlns:p14="http://schemas.microsoft.com/office/powerpoint/2010/main" val="2515879098"/>
      </p:ext>
    </p:extLst>
  </p:cSld>
  <p:clrMapOvr>
    <a:masterClrMapping/>
  </p:clrMapOvr>
  <p:transition>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eaLnBrk="1" hangingPunct="1">
              <a:defRPr/>
            </a:pPr>
            <a:r>
              <a:rPr lang="en-US" altLang="zh-CN" sz="2800">
                <a:solidFill>
                  <a:srgbClr val="FF3300"/>
                </a:solidFill>
                <a:latin typeface="+mn-lt"/>
                <a:ea typeface="楷体" pitchFamily="49" charset="-122"/>
              </a:rPr>
              <a:t>Linux</a:t>
            </a:r>
            <a:r>
              <a:rPr lang="zh-CN" altLang="en-US" sz="2800">
                <a:solidFill>
                  <a:srgbClr val="FF3300"/>
                </a:solidFill>
                <a:latin typeface="+mn-lt"/>
                <a:ea typeface="楷体" pitchFamily="49" charset="-122"/>
              </a:rPr>
              <a:t>进程的组成</a:t>
            </a:r>
            <a:r>
              <a:rPr lang="zh-CN" altLang="en-US" sz="2800">
                <a:latin typeface="+mn-lt"/>
                <a:ea typeface="楷体" pitchFamily="49" charset="-122"/>
              </a:rPr>
              <a:t> </a:t>
            </a:r>
          </a:p>
        </p:txBody>
      </p:sp>
      <p:sp>
        <p:nvSpPr>
          <p:cNvPr id="15363" name="Rectangle 3"/>
          <p:cNvSpPr>
            <a:spLocks noGrp="1" noChangeArrowheads="1"/>
          </p:cNvSpPr>
          <p:nvPr>
            <p:ph idx="1"/>
          </p:nvPr>
        </p:nvSpPr>
        <p:spPr/>
        <p:txBody>
          <a:bodyPr/>
          <a:lstStyle/>
          <a:p>
            <a:pPr eaLnBrk="1" hangingPunct="1"/>
            <a:r>
              <a:rPr lang="zh-CN" altLang="en-US" sz="2400" b="0" dirty="0">
                <a:latin typeface="Arial" pitchFamily="34" charset="0"/>
              </a:rPr>
              <a:t>存放在磁盘上的可执行文件的代码和数据的集合称为</a:t>
            </a:r>
            <a:r>
              <a:rPr lang="zh-CN" altLang="en-US" sz="2400" b="0" dirty="0">
                <a:solidFill>
                  <a:srgbClr val="FF3300"/>
                </a:solidFill>
                <a:latin typeface="Arial" pitchFamily="34" charset="0"/>
              </a:rPr>
              <a:t>可执行映象</a:t>
            </a:r>
            <a:r>
              <a:rPr lang="en-US" altLang="zh-CN" sz="2400" b="0" dirty="0">
                <a:solidFill>
                  <a:srgbClr val="FF3300"/>
                </a:solidFill>
                <a:latin typeface="Arial" pitchFamily="34" charset="0"/>
              </a:rPr>
              <a:t>(Executable Image)</a:t>
            </a:r>
            <a:r>
              <a:rPr lang="zh-CN" altLang="en-US" sz="2400" b="0" dirty="0">
                <a:latin typeface="Arial" pitchFamily="34" charset="0"/>
              </a:rPr>
              <a:t>。</a:t>
            </a:r>
          </a:p>
          <a:p>
            <a:pPr eaLnBrk="1" hangingPunct="1"/>
            <a:r>
              <a:rPr lang="zh-CN" altLang="en-US" sz="2400" b="0" dirty="0">
                <a:latin typeface="Arial" pitchFamily="34" charset="0"/>
              </a:rPr>
              <a:t>当一个程序装入系统中运行时，它就形成了一个进程。</a:t>
            </a:r>
          </a:p>
          <a:p>
            <a:pPr eaLnBrk="1" hangingPunct="1"/>
            <a:r>
              <a:rPr lang="zh-CN" altLang="en-US" sz="2400" b="0" dirty="0">
                <a:latin typeface="Arial" pitchFamily="34" charset="0"/>
              </a:rPr>
              <a:t>进程是由</a:t>
            </a:r>
            <a:r>
              <a:rPr lang="zh-CN" altLang="en-US" sz="2400" b="0" dirty="0">
                <a:solidFill>
                  <a:srgbClr val="FF3300"/>
                </a:solidFill>
                <a:latin typeface="Arial" pitchFamily="34" charset="0"/>
              </a:rPr>
              <a:t>正文段</a:t>
            </a:r>
            <a:r>
              <a:rPr lang="en-US" altLang="zh-CN" sz="2400" b="0" dirty="0">
                <a:solidFill>
                  <a:srgbClr val="FF3300"/>
                </a:solidFill>
                <a:latin typeface="Arial" pitchFamily="34" charset="0"/>
              </a:rPr>
              <a:t>(text)</a:t>
            </a:r>
            <a:r>
              <a:rPr lang="zh-CN" altLang="en-US" sz="2400" b="0" dirty="0">
                <a:solidFill>
                  <a:srgbClr val="FF3300"/>
                </a:solidFill>
                <a:latin typeface="Arial" pitchFamily="34" charset="0"/>
              </a:rPr>
              <a:t>、用户数据段</a:t>
            </a:r>
            <a:r>
              <a:rPr lang="en-US" altLang="zh-CN" sz="2400" b="0" dirty="0">
                <a:solidFill>
                  <a:srgbClr val="FF3300"/>
                </a:solidFill>
                <a:latin typeface="Arial" pitchFamily="34" charset="0"/>
              </a:rPr>
              <a:t>(user segment)</a:t>
            </a:r>
            <a:r>
              <a:rPr lang="zh-CN" altLang="en-US" sz="2400" b="0" dirty="0">
                <a:solidFill>
                  <a:srgbClr val="FF3300"/>
                </a:solidFill>
                <a:latin typeface="Arial" pitchFamily="34" charset="0"/>
              </a:rPr>
              <a:t>和系统数据段、堆栈段</a:t>
            </a:r>
            <a:r>
              <a:rPr lang="en-US" altLang="zh-CN" sz="2400" b="0" dirty="0">
                <a:solidFill>
                  <a:srgbClr val="FF3300"/>
                </a:solidFill>
                <a:latin typeface="Arial" pitchFamily="34" charset="0"/>
              </a:rPr>
              <a:t>(system segment)</a:t>
            </a:r>
            <a:r>
              <a:rPr lang="zh-CN" altLang="en-US" sz="2400" b="0" dirty="0">
                <a:solidFill>
                  <a:srgbClr val="FF3300"/>
                </a:solidFill>
                <a:latin typeface="Arial" pitchFamily="34" charset="0"/>
              </a:rPr>
              <a:t>组成</a:t>
            </a:r>
            <a:r>
              <a:rPr lang="zh-CN" altLang="en-US" sz="2400" b="0" dirty="0">
                <a:latin typeface="Arial" pitchFamily="34" charset="0"/>
              </a:rPr>
              <a:t>的一个动态实体。</a:t>
            </a:r>
          </a:p>
          <a:p>
            <a:pPr lvl="1" eaLnBrk="1" hangingPunct="1"/>
            <a:r>
              <a:rPr lang="zh-CN" altLang="en-US" sz="2000" b="0" dirty="0">
                <a:solidFill>
                  <a:srgbClr val="FF3300"/>
                </a:solidFill>
                <a:latin typeface="Arial" pitchFamily="34" charset="0"/>
              </a:rPr>
              <a:t>正文段</a:t>
            </a:r>
            <a:r>
              <a:rPr lang="zh-CN" altLang="en-US" sz="2000" b="0" dirty="0">
                <a:latin typeface="Arial" pitchFamily="34" charset="0"/>
              </a:rPr>
              <a:t>中存放着进程要执行的指令代码，具有只读的属性。</a:t>
            </a:r>
          </a:p>
          <a:p>
            <a:pPr lvl="1" eaLnBrk="1" hangingPunct="1"/>
            <a:r>
              <a:rPr lang="zh-CN" altLang="en-US" sz="2000" b="0" dirty="0">
                <a:solidFill>
                  <a:srgbClr val="FF3300"/>
                </a:solidFill>
                <a:latin typeface="Arial" pitchFamily="34" charset="0"/>
              </a:rPr>
              <a:t>用户数据段</a:t>
            </a:r>
            <a:r>
              <a:rPr lang="zh-CN" altLang="en-US" sz="2000" b="0" dirty="0">
                <a:latin typeface="Arial" pitchFamily="34" charset="0"/>
              </a:rPr>
              <a:t>是进程在运行过程中处理数据的集合，它们是进程直接进行操作的所有数据， 以及进程使用的进程堆栈。</a:t>
            </a:r>
          </a:p>
          <a:p>
            <a:pPr lvl="1" eaLnBrk="1" hangingPunct="1"/>
            <a:r>
              <a:rPr lang="zh-CN" altLang="en-US" sz="2000" b="0" dirty="0">
                <a:solidFill>
                  <a:srgbClr val="FF3300"/>
                </a:solidFill>
                <a:latin typeface="Arial" pitchFamily="34" charset="0"/>
              </a:rPr>
              <a:t>系统数据段</a:t>
            </a:r>
            <a:r>
              <a:rPr lang="zh-CN" altLang="en-US" sz="2000" b="0" dirty="0">
                <a:latin typeface="Arial" pitchFamily="34" charset="0"/>
              </a:rPr>
              <a:t>存放着进程的控制信息。其中包括进程控制块</a:t>
            </a:r>
            <a:r>
              <a:rPr lang="en-US" altLang="zh-CN" sz="2000" b="0" dirty="0">
                <a:latin typeface="Arial" pitchFamily="34" charset="0"/>
              </a:rPr>
              <a:t>PCB</a:t>
            </a:r>
            <a:r>
              <a:rPr lang="zh-CN" altLang="en-US" sz="2000" b="0" dirty="0">
                <a:latin typeface="Arial" pitchFamily="34" charset="0"/>
              </a:rPr>
              <a:t>。</a:t>
            </a:r>
          </a:p>
        </p:txBody>
      </p:sp>
    </p:spTree>
  </p:cSld>
  <p:clrMapOvr>
    <a:masterClrMapping/>
  </p:clrMapOvr>
  <p:transition>
    <p:split orient="ver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zh-CN" altLang="en-US" sz="2800" dirty="0">
                <a:ea typeface="楷体_GB2312" pitchFamily="49" charset="-122"/>
              </a:rPr>
              <a:t>进程的调度时机</a:t>
            </a:r>
          </a:p>
        </p:txBody>
      </p:sp>
      <p:sp>
        <p:nvSpPr>
          <p:cNvPr id="217091" name="Rectangle 3"/>
          <p:cNvSpPr>
            <a:spLocks noGrp="1" noChangeArrowheads="1"/>
          </p:cNvSpPr>
          <p:nvPr>
            <p:ph idx="1"/>
          </p:nvPr>
        </p:nvSpPr>
        <p:spPr/>
        <p:txBody>
          <a:bodyPr/>
          <a:lstStyle/>
          <a:p>
            <a:r>
              <a:rPr lang="zh-CN" altLang="en-US" sz="2400" b="0" dirty="0"/>
              <a:t>进程的调度时机分成两种情形：</a:t>
            </a:r>
          </a:p>
          <a:p>
            <a:pPr lvl="1"/>
            <a:r>
              <a:rPr lang="zh-CN" altLang="en-US" sz="2000" b="0" dirty="0"/>
              <a:t>直接调用</a:t>
            </a:r>
            <a:r>
              <a:rPr lang="en-US" altLang="zh-CN" sz="2000" b="0" dirty="0"/>
              <a:t>schedule()</a:t>
            </a:r>
            <a:r>
              <a:rPr lang="zh-CN" altLang="en-US" sz="2000" b="0" dirty="0"/>
              <a:t>调度函数，        例如进程主动放弃</a:t>
            </a:r>
            <a:r>
              <a:rPr lang="en-US" altLang="zh-CN" sz="2000" b="0" dirty="0"/>
              <a:t>CPU</a:t>
            </a:r>
            <a:r>
              <a:rPr lang="zh-CN" altLang="en-US" sz="2000" b="0" dirty="0"/>
              <a:t>的第一类情形；</a:t>
            </a:r>
          </a:p>
          <a:p>
            <a:pPr lvl="1"/>
            <a:r>
              <a:rPr lang="zh-CN" altLang="en-US" sz="2000" b="0" dirty="0"/>
              <a:t> 间接调用</a:t>
            </a:r>
            <a:r>
              <a:rPr lang="en-US" altLang="zh-CN" sz="2000" b="0" dirty="0"/>
              <a:t>schedule()。</a:t>
            </a:r>
            <a:endParaRPr lang="zh-CN" altLang="en-US" sz="2000" b="0" dirty="0"/>
          </a:p>
          <a:p>
            <a:r>
              <a:rPr lang="zh-CN" altLang="en-US" sz="2400" b="0" dirty="0"/>
              <a:t>例如，进程被动放弃</a:t>
            </a:r>
            <a:r>
              <a:rPr lang="en-US" altLang="zh-CN" sz="2400" b="0" dirty="0"/>
              <a:t>CPU</a:t>
            </a:r>
            <a:r>
              <a:rPr lang="zh-CN" altLang="en-US" sz="2400" b="0" dirty="0"/>
              <a:t>的情形。当进程控制块的</a:t>
            </a:r>
            <a:r>
              <a:rPr lang="en-US" altLang="zh-CN" sz="2400" b="0" dirty="0" err="1"/>
              <a:t>need_resched</a:t>
            </a:r>
            <a:r>
              <a:rPr lang="zh-CN" altLang="en-US" sz="2400" b="0" dirty="0"/>
              <a:t>被置1时，并不立即直接调用</a:t>
            </a:r>
            <a:r>
              <a:rPr lang="en-US" altLang="zh-CN" sz="2400" b="0" dirty="0"/>
              <a:t>schedule()</a:t>
            </a:r>
            <a:r>
              <a:rPr lang="zh-CN" altLang="en-US" sz="2400" b="0" dirty="0"/>
              <a:t>调度函数。而是在随后的某个时刻，当进程从内核态返回用户态之前检查</a:t>
            </a:r>
            <a:r>
              <a:rPr lang="en-US" altLang="zh-CN" sz="2400" b="0" dirty="0" err="1"/>
              <a:t>need_resched</a:t>
            </a:r>
            <a:r>
              <a:rPr lang="zh-CN" altLang="en-US" sz="2400" b="0" dirty="0"/>
              <a:t>是否为1，如果为1，则调用</a:t>
            </a:r>
            <a:r>
              <a:rPr lang="en-US" altLang="zh-CN" sz="2400" b="0" dirty="0"/>
              <a:t>schedule()</a:t>
            </a:r>
            <a:r>
              <a:rPr lang="zh-CN" altLang="en-US" sz="2400" b="0" dirty="0"/>
              <a:t>调度函数。</a:t>
            </a:r>
          </a:p>
        </p:txBody>
      </p:sp>
    </p:spTree>
    <p:extLst>
      <p:ext uri="{BB962C8B-B14F-4D97-AF65-F5344CB8AC3E}">
        <p14:creationId xmlns:p14="http://schemas.microsoft.com/office/powerpoint/2010/main" val="1565787746"/>
      </p:ext>
    </p:extLst>
  </p:cSld>
  <p:clrMapOvr>
    <a:masterClrMapping/>
  </p:clrMapOvr>
  <p:transition>
    <p:split orient="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zh-CN" altLang="en-US" sz="2800" dirty="0">
                <a:solidFill>
                  <a:srgbClr val="FF3300"/>
                </a:solidFill>
                <a:ea typeface="楷体_GB2312" pitchFamily="49" charset="-122"/>
              </a:rPr>
              <a:t>进程的调度算法</a:t>
            </a:r>
            <a:r>
              <a:rPr lang="en-US" altLang="zh-CN" sz="2800" dirty="0">
                <a:solidFill>
                  <a:srgbClr val="FF3300"/>
                </a:solidFill>
                <a:ea typeface="楷体_GB2312" pitchFamily="49" charset="-122"/>
              </a:rPr>
              <a:t>(2.4)</a:t>
            </a:r>
            <a:endParaRPr lang="zh-CN" altLang="en-US" sz="2800" dirty="0">
              <a:solidFill>
                <a:srgbClr val="FF3300"/>
              </a:solidFill>
              <a:ea typeface="楷体_GB2312" pitchFamily="49" charset="-122"/>
            </a:endParaRPr>
          </a:p>
        </p:txBody>
      </p:sp>
      <p:sp>
        <p:nvSpPr>
          <p:cNvPr id="218115" name="Rectangle 3"/>
          <p:cNvSpPr>
            <a:spLocks noGrp="1" noChangeArrowheads="1"/>
          </p:cNvSpPr>
          <p:nvPr>
            <p:ph idx="1"/>
          </p:nvPr>
        </p:nvSpPr>
        <p:spPr/>
        <p:txBody>
          <a:bodyPr/>
          <a:lstStyle/>
          <a:p>
            <a:pPr>
              <a:lnSpc>
                <a:spcPct val="90000"/>
              </a:lnSpc>
            </a:pPr>
            <a:r>
              <a:rPr lang="zh-CN" altLang="en-US" sz="2400" b="0" dirty="0"/>
              <a:t>调度程序源代码见</a:t>
            </a:r>
            <a:r>
              <a:rPr lang="en-US" altLang="zh-CN" sz="2400" b="0" dirty="0"/>
              <a:t>kernel/</a:t>
            </a:r>
            <a:r>
              <a:rPr lang="en-US" altLang="zh-CN" sz="2400" b="0" dirty="0" err="1"/>
              <a:t>sched.c</a:t>
            </a:r>
            <a:r>
              <a:rPr lang="zh-CN" altLang="en-US" sz="2400" b="0" dirty="0"/>
              <a:t>文件。</a:t>
            </a:r>
            <a:r>
              <a:rPr lang="zh-CN" altLang="en-US" sz="2000" b="0" dirty="0">
                <a:solidFill>
                  <a:srgbClr val="FF3300"/>
                </a:solidFill>
              </a:rPr>
              <a:t>调度程序的算法和相关的代码大部分都在</a:t>
            </a:r>
            <a:r>
              <a:rPr lang="en-US" altLang="zh-CN" sz="2000" b="0" dirty="0">
                <a:solidFill>
                  <a:srgbClr val="FF3300"/>
                </a:solidFill>
              </a:rPr>
              <a:t>2.5</a:t>
            </a:r>
            <a:r>
              <a:rPr lang="zh-CN" altLang="en-US" sz="2000" b="0" dirty="0">
                <a:solidFill>
                  <a:srgbClr val="FF3300"/>
                </a:solidFill>
              </a:rPr>
              <a:t>版内核的开发版中备重写了。</a:t>
            </a:r>
          </a:p>
          <a:p>
            <a:pPr>
              <a:lnSpc>
                <a:spcPct val="90000"/>
              </a:lnSpc>
            </a:pPr>
            <a:r>
              <a:rPr lang="zh-CN" altLang="en-US" sz="2400" b="0" dirty="0"/>
              <a:t>核心函数是</a:t>
            </a:r>
            <a:r>
              <a:rPr lang="en-US" altLang="zh-CN" sz="2400" b="0" dirty="0"/>
              <a:t>schedule( ),</a:t>
            </a:r>
            <a:r>
              <a:rPr lang="zh-CN" altLang="en-US" sz="2400" b="0" dirty="0"/>
              <a:t>该函数的任务是选出一个可运行的进程。</a:t>
            </a:r>
          </a:p>
          <a:p>
            <a:pPr>
              <a:lnSpc>
                <a:spcPct val="90000"/>
              </a:lnSpc>
            </a:pPr>
            <a:r>
              <a:rPr lang="zh-CN" altLang="en-US" sz="2400" b="0" dirty="0"/>
              <a:t>对于普通进程来讲</a:t>
            </a:r>
            <a:r>
              <a:rPr lang="en-US" altLang="zh-CN" sz="2400" b="0" dirty="0"/>
              <a:t>CPU</a:t>
            </a:r>
            <a:r>
              <a:rPr lang="zh-CN" altLang="en-US" sz="2400" b="0" dirty="0"/>
              <a:t>时间的分配是典型的时间片策略。</a:t>
            </a:r>
          </a:p>
          <a:p>
            <a:pPr>
              <a:lnSpc>
                <a:spcPct val="90000"/>
              </a:lnSpc>
            </a:pPr>
            <a:r>
              <a:rPr lang="zh-CN" altLang="en-US" sz="2400" b="0" dirty="0"/>
              <a:t>在某个时刻，运行队列中的每个进程都有一个</a:t>
            </a:r>
            <a:r>
              <a:rPr lang="en-US" altLang="zh-CN" sz="2400" b="0" dirty="0"/>
              <a:t>counter</a:t>
            </a:r>
            <a:r>
              <a:rPr lang="zh-CN" altLang="en-US" sz="2400" b="0" dirty="0"/>
              <a:t>值，</a:t>
            </a:r>
            <a:r>
              <a:rPr lang="zh-CN" altLang="en-US" sz="2400" b="0" dirty="0">
                <a:solidFill>
                  <a:srgbClr val="FF3300"/>
                </a:solidFill>
              </a:rPr>
              <a:t>当运行队列中进程的</a:t>
            </a:r>
            <a:r>
              <a:rPr lang="en-US" altLang="zh-CN" sz="2400" b="0" dirty="0">
                <a:solidFill>
                  <a:srgbClr val="FF3300"/>
                </a:solidFill>
              </a:rPr>
              <a:t>counter</a:t>
            </a:r>
            <a:r>
              <a:rPr lang="zh-CN" altLang="en-US" sz="2400" b="0" dirty="0">
                <a:solidFill>
                  <a:srgbClr val="FF3300"/>
                </a:solidFill>
              </a:rPr>
              <a:t>值都变为0以后</a:t>
            </a:r>
            <a:r>
              <a:rPr lang="zh-CN" altLang="en-US" sz="2400" b="0" dirty="0"/>
              <a:t>，表明一轮已经结束，每个进程的</a:t>
            </a:r>
            <a:r>
              <a:rPr lang="en-US" altLang="zh-CN" sz="2400" b="0" dirty="0"/>
              <a:t>counter</a:t>
            </a:r>
            <a:r>
              <a:rPr lang="zh-CN" altLang="en-US" sz="2400" b="0" dirty="0"/>
              <a:t>根据其</a:t>
            </a:r>
            <a:r>
              <a:rPr lang="en-US" altLang="zh-CN" sz="2400" b="0" dirty="0"/>
              <a:t>nice</a:t>
            </a:r>
            <a:r>
              <a:rPr lang="zh-CN" altLang="en-US" sz="2400" b="0" dirty="0"/>
              <a:t>重新赋值，开始新的一轮执行过程。拥有</a:t>
            </a:r>
            <a:r>
              <a:rPr lang="en-US" altLang="zh-CN" sz="2400" b="0" dirty="0"/>
              <a:t>CPU</a:t>
            </a:r>
            <a:r>
              <a:rPr lang="zh-CN" altLang="en-US" sz="2400" b="0" dirty="0"/>
              <a:t>的进程每次“时钟滴答” </a:t>
            </a:r>
            <a:r>
              <a:rPr lang="en-US" altLang="zh-CN" sz="2400" b="0" dirty="0"/>
              <a:t>counter</a:t>
            </a:r>
            <a:r>
              <a:rPr lang="zh-CN" altLang="en-US" sz="2400" b="0" dirty="0"/>
              <a:t>值减一。</a:t>
            </a:r>
          </a:p>
          <a:p>
            <a:pPr>
              <a:lnSpc>
                <a:spcPct val="90000"/>
              </a:lnSpc>
            </a:pPr>
            <a:r>
              <a:rPr lang="en-US" altLang="zh-CN" sz="2400" b="0" dirty="0"/>
              <a:t>Linux 2.4</a:t>
            </a:r>
            <a:r>
              <a:rPr lang="zh-CN" altLang="en-US" sz="2400" b="0" dirty="0"/>
              <a:t>内核设定“时钟滴答”是</a:t>
            </a:r>
            <a:r>
              <a:rPr lang="en-US" altLang="zh-CN" sz="2400" b="0" dirty="0"/>
              <a:t>10ms</a:t>
            </a:r>
            <a:r>
              <a:rPr lang="zh-CN" altLang="en-US" sz="2400" b="0" dirty="0"/>
              <a:t>，普通进程</a:t>
            </a:r>
            <a:r>
              <a:rPr lang="en-US" altLang="zh-CN" sz="2400" b="0" dirty="0"/>
              <a:t>counter</a:t>
            </a:r>
            <a:r>
              <a:rPr lang="zh-CN" altLang="en-US" sz="2400" b="0" dirty="0"/>
              <a:t>初值为</a:t>
            </a:r>
            <a:r>
              <a:rPr lang="en-US" altLang="zh-CN" sz="2400" b="0" dirty="0"/>
              <a:t>21</a:t>
            </a:r>
            <a:r>
              <a:rPr lang="zh-CN" altLang="en-US" sz="2400" b="0" dirty="0"/>
              <a:t>（计算公式：</a:t>
            </a:r>
            <a:r>
              <a:rPr lang="en-US" altLang="zh-CN" sz="2400" b="0" dirty="0">
                <a:solidFill>
                  <a:srgbClr val="FF3300"/>
                </a:solidFill>
              </a:rPr>
              <a:t>20</a:t>
            </a:r>
            <a:r>
              <a:rPr lang="en-US" altLang="zh-CN" sz="2400" b="0" dirty="0"/>
              <a:t>-(</a:t>
            </a:r>
            <a:r>
              <a:rPr lang="en-US" altLang="zh-CN" sz="2400" b="0" dirty="0">
                <a:solidFill>
                  <a:srgbClr val="FF3300"/>
                </a:solidFill>
              </a:rPr>
              <a:t>nice</a:t>
            </a:r>
            <a:r>
              <a:rPr lang="en-US" altLang="zh-CN" sz="2400" b="0" dirty="0"/>
              <a:t>))+1</a:t>
            </a:r>
            <a:r>
              <a:rPr lang="zh-CN" altLang="en-US" sz="2400" b="0" dirty="0"/>
              <a:t>），所以默认的时间片为</a:t>
            </a:r>
            <a:r>
              <a:rPr lang="en-US" altLang="zh-CN" sz="2400" b="0" dirty="0"/>
              <a:t>210ms</a:t>
            </a:r>
            <a:r>
              <a:rPr lang="zh-CN" altLang="en-US" sz="2400" b="0" dirty="0"/>
              <a:t>。</a:t>
            </a:r>
          </a:p>
        </p:txBody>
      </p:sp>
    </p:spTree>
    <p:extLst>
      <p:ext uri="{BB962C8B-B14F-4D97-AF65-F5344CB8AC3E}">
        <p14:creationId xmlns:p14="http://schemas.microsoft.com/office/powerpoint/2010/main" val="3325903083"/>
      </p:ext>
    </p:extLst>
  </p:cSld>
  <p:clrMapOvr>
    <a:masterClrMapping/>
  </p:clrMapOvr>
  <p:transition>
    <p:split orient="ver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algn="l"/>
            <a:r>
              <a:rPr lang="en-US" altLang="zh-CN" sz="2800" dirty="0">
                <a:solidFill>
                  <a:srgbClr val="FF3300"/>
                </a:solidFill>
                <a:ea typeface="楷体_GB2312" pitchFamily="49" charset="-122"/>
              </a:rPr>
              <a:t>schedule()</a:t>
            </a:r>
            <a:r>
              <a:rPr lang="zh-CN" altLang="en-US" sz="2800" dirty="0">
                <a:solidFill>
                  <a:srgbClr val="FF3300"/>
                </a:solidFill>
                <a:ea typeface="楷体_GB2312" pitchFamily="49" charset="-122"/>
              </a:rPr>
              <a:t>函数执行过程</a:t>
            </a:r>
            <a:r>
              <a:rPr lang="en-US" altLang="zh-CN" sz="2800" dirty="0">
                <a:solidFill>
                  <a:srgbClr val="FF3300"/>
                </a:solidFill>
                <a:ea typeface="楷体_GB2312" pitchFamily="49" charset="-122"/>
              </a:rPr>
              <a:t>:</a:t>
            </a:r>
          </a:p>
        </p:txBody>
      </p:sp>
      <p:sp>
        <p:nvSpPr>
          <p:cNvPr id="219139" name="Rectangle 3"/>
          <p:cNvSpPr>
            <a:spLocks noGrp="1" noChangeArrowheads="1"/>
          </p:cNvSpPr>
          <p:nvPr>
            <p:ph idx="1"/>
          </p:nvPr>
        </p:nvSpPr>
        <p:spPr/>
        <p:txBody>
          <a:bodyPr/>
          <a:lstStyle/>
          <a:p>
            <a:r>
              <a:rPr lang="zh-CN" altLang="en-US" sz="2400" b="0" dirty="0"/>
              <a:t>1) 检查是否有软中断服务请求，如果有，则先执行这些请求。</a:t>
            </a:r>
          </a:p>
          <a:p>
            <a:r>
              <a:rPr lang="zh-CN" altLang="en-US" sz="2400" b="0" dirty="0"/>
              <a:t>2) 若当前进程调度策略是</a:t>
            </a:r>
            <a:r>
              <a:rPr lang="en-US" altLang="zh-CN" sz="2400" b="0" dirty="0"/>
              <a:t>SCHED_RR， </a:t>
            </a:r>
            <a:r>
              <a:rPr lang="zh-CN" altLang="en-US" sz="2400" b="0" dirty="0"/>
              <a:t>且 </a:t>
            </a:r>
            <a:r>
              <a:rPr lang="en-US" altLang="zh-CN" sz="2400" b="0" dirty="0"/>
              <a:t>counter</a:t>
            </a:r>
            <a:r>
              <a:rPr lang="zh-CN" altLang="en-US" sz="2400" b="0" dirty="0"/>
              <a:t>为0，则将该进程移到可执行进程队列的尾部并对</a:t>
            </a:r>
            <a:r>
              <a:rPr lang="en-US" altLang="zh-CN" sz="2400" b="0" dirty="0"/>
              <a:t>counter</a:t>
            </a:r>
            <a:r>
              <a:rPr lang="zh-CN" altLang="en-US" sz="2400" b="0" dirty="0"/>
              <a:t>重新赋值。</a:t>
            </a:r>
          </a:p>
          <a:p>
            <a:r>
              <a:rPr lang="zh-CN" altLang="en-US" sz="2400" b="0" dirty="0"/>
              <a:t>3) 检查当前进程的状态，如为 </a:t>
            </a:r>
            <a:r>
              <a:rPr lang="en-US" altLang="zh-CN" sz="2400" b="0" dirty="0"/>
              <a:t>TASK_INTERRUPTIBLE， </a:t>
            </a:r>
            <a:r>
              <a:rPr lang="zh-CN" altLang="en-US" sz="2400" b="0" dirty="0"/>
              <a:t>且该进程有信号接收，则将进程状态置为 </a:t>
            </a:r>
            <a:r>
              <a:rPr lang="en-US" altLang="zh-CN" sz="2400" b="0" dirty="0"/>
              <a:t>TASK_RUNNING。</a:t>
            </a:r>
          </a:p>
          <a:p>
            <a:r>
              <a:rPr lang="en-US" altLang="zh-CN" sz="2400" b="0" dirty="0"/>
              <a:t>4) </a:t>
            </a:r>
            <a:r>
              <a:rPr lang="zh-CN" altLang="en-US" sz="2400" b="0" dirty="0"/>
              <a:t>当前进程的状态不是</a:t>
            </a:r>
            <a:r>
              <a:rPr lang="en-US" altLang="zh-CN" sz="2400" b="0" dirty="0"/>
              <a:t>TASK_RUNNING，</a:t>
            </a:r>
            <a:r>
              <a:rPr lang="zh-CN" altLang="en-US" sz="2400" b="0" dirty="0"/>
              <a:t>则将其从可执行进程队列中移出，然后将当前进程控制块的</a:t>
            </a:r>
            <a:r>
              <a:rPr lang="en-US" altLang="zh-CN" sz="2400" b="0" dirty="0" err="1"/>
              <a:t>need_resched</a:t>
            </a:r>
            <a:r>
              <a:rPr lang="zh-CN" altLang="en-US" sz="2400" b="0" dirty="0"/>
              <a:t>恢复成0。</a:t>
            </a:r>
          </a:p>
        </p:txBody>
      </p:sp>
    </p:spTree>
    <p:extLst>
      <p:ext uri="{BB962C8B-B14F-4D97-AF65-F5344CB8AC3E}">
        <p14:creationId xmlns:p14="http://schemas.microsoft.com/office/powerpoint/2010/main" val="1464064025"/>
      </p:ext>
    </p:extLst>
  </p:cSld>
  <p:clrMapOvr>
    <a:masterClrMapping/>
  </p:clrMapOvr>
  <p:transition>
    <p:split orient="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altLang="zh-CN">
                <a:ea typeface="楷体_GB2312" pitchFamily="49" charset="-122"/>
              </a:rPr>
              <a:t>schedule()</a:t>
            </a:r>
            <a:r>
              <a:rPr lang="zh-CN" altLang="en-US">
                <a:ea typeface="楷体_GB2312" pitchFamily="49" charset="-122"/>
              </a:rPr>
              <a:t>函数执行过程</a:t>
            </a:r>
          </a:p>
        </p:txBody>
      </p:sp>
      <p:sp>
        <p:nvSpPr>
          <p:cNvPr id="220163" name="Rectangle 3"/>
          <p:cNvSpPr>
            <a:spLocks noGrp="1" noChangeArrowheads="1"/>
          </p:cNvSpPr>
          <p:nvPr>
            <p:ph idx="1"/>
          </p:nvPr>
        </p:nvSpPr>
        <p:spPr/>
        <p:txBody>
          <a:bodyPr/>
          <a:lstStyle/>
          <a:p>
            <a:r>
              <a:rPr lang="zh-CN" altLang="en-US" sz="2400" b="0" dirty="0"/>
              <a:t>5) 进入函数的核心部分。可运行进程队列的每个进程都将被计算出一个权值，主要是利用</a:t>
            </a:r>
            <a:r>
              <a:rPr lang="en-US" altLang="zh-CN" sz="2400" b="0" dirty="0">
                <a:solidFill>
                  <a:srgbClr val="FF3300"/>
                </a:solidFill>
              </a:rPr>
              <a:t>goodness()</a:t>
            </a:r>
            <a:r>
              <a:rPr lang="zh-CN" altLang="en-US" sz="2400" b="0" dirty="0"/>
              <a:t>函数。最终最大的权值保存在变量</a:t>
            </a:r>
            <a:r>
              <a:rPr lang="en-US" altLang="zh-CN" sz="2400" b="0" i="1" dirty="0"/>
              <a:t>c</a:t>
            </a:r>
            <a:r>
              <a:rPr lang="zh-CN" altLang="en-US" sz="2400" b="0" dirty="0"/>
              <a:t>中，与之对应的进程控制块保存在变量</a:t>
            </a:r>
            <a:r>
              <a:rPr lang="en-US" altLang="zh-CN" sz="2400" b="0" dirty="0"/>
              <a:t>next</a:t>
            </a:r>
            <a:r>
              <a:rPr lang="zh-CN" altLang="en-US" sz="2400" b="0" dirty="0"/>
              <a:t>中。</a:t>
            </a:r>
          </a:p>
          <a:p>
            <a:r>
              <a:rPr lang="zh-CN" altLang="en-US" sz="2400" b="0" dirty="0"/>
              <a:t>6) 检查</a:t>
            </a:r>
            <a:r>
              <a:rPr lang="en-US" altLang="zh-CN" sz="2400" b="0" i="1" dirty="0"/>
              <a:t>c</a:t>
            </a:r>
            <a:r>
              <a:rPr lang="zh-CN" altLang="en-US" sz="2400" b="0" dirty="0"/>
              <a:t>是否为0。若为0则表明所有可执行进程的时间配额都已用完，因而对所有进程的</a:t>
            </a:r>
            <a:r>
              <a:rPr lang="en-US" altLang="zh-CN" sz="2400" b="0" dirty="0"/>
              <a:t>counter</a:t>
            </a:r>
            <a:r>
              <a:rPr lang="zh-CN" altLang="en-US" sz="2400" b="0" dirty="0"/>
              <a:t>重新计算（赋值）。</a:t>
            </a:r>
          </a:p>
          <a:p>
            <a:r>
              <a:rPr lang="zh-CN" altLang="en-US" sz="2400" b="0" dirty="0"/>
              <a:t>7) 如果</a:t>
            </a:r>
            <a:r>
              <a:rPr lang="en-US" altLang="zh-CN" sz="2400" b="0" dirty="0"/>
              <a:t>next</a:t>
            </a:r>
            <a:r>
              <a:rPr lang="zh-CN" altLang="en-US" sz="2400" b="0" dirty="0"/>
              <a:t>进程就是当前进程,则结束</a:t>
            </a:r>
            <a:r>
              <a:rPr lang="en-US" altLang="zh-CN" sz="2400" b="0" dirty="0" err="1"/>
              <a:t>shedule</a:t>
            </a:r>
            <a:r>
              <a:rPr lang="en-US" altLang="zh-CN" sz="2400" b="0" dirty="0"/>
              <a:t>()</a:t>
            </a:r>
            <a:r>
              <a:rPr lang="zh-CN" altLang="en-US" sz="2400" b="0" dirty="0"/>
              <a:t>的运行。否则进行进程切换，</a:t>
            </a:r>
            <a:r>
              <a:rPr lang="en-US" altLang="zh-CN" sz="2400" b="0" dirty="0"/>
              <a:t>CPU</a:t>
            </a:r>
            <a:r>
              <a:rPr lang="zh-CN" altLang="en-US" sz="2400" b="0" dirty="0"/>
              <a:t>改由</a:t>
            </a:r>
            <a:r>
              <a:rPr lang="en-US" altLang="zh-CN" sz="2400" b="0" dirty="0"/>
              <a:t>next</a:t>
            </a:r>
            <a:r>
              <a:rPr lang="zh-CN" altLang="en-US" sz="2400" b="0" dirty="0"/>
              <a:t>进程占据。</a:t>
            </a:r>
          </a:p>
        </p:txBody>
      </p:sp>
    </p:spTree>
    <p:extLst>
      <p:ext uri="{BB962C8B-B14F-4D97-AF65-F5344CB8AC3E}">
        <p14:creationId xmlns:p14="http://schemas.microsoft.com/office/powerpoint/2010/main" val="1705966292"/>
      </p:ext>
    </p:extLst>
  </p:cSld>
  <p:clrMapOvr>
    <a:masterClrMapping/>
  </p:clrMapOvr>
  <p:transition>
    <p:split orient="ver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ltLang="zh-CN" sz="2800">
                <a:solidFill>
                  <a:srgbClr val="FF3300"/>
                </a:solidFill>
                <a:ea typeface="楷体_GB2312" pitchFamily="49" charset="-122"/>
              </a:rPr>
              <a:t>goodness()</a:t>
            </a:r>
            <a:r>
              <a:rPr lang="zh-CN" altLang="en-US" sz="2800">
                <a:solidFill>
                  <a:srgbClr val="FF3300"/>
                </a:solidFill>
                <a:ea typeface="楷体_GB2312" pitchFamily="49" charset="-122"/>
              </a:rPr>
              <a:t>函数</a:t>
            </a:r>
          </a:p>
        </p:txBody>
      </p:sp>
      <p:sp>
        <p:nvSpPr>
          <p:cNvPr id="221187" name="Rectangle 3"/>
          <p:cNvSpPr>
            <a:spLocks noGrp="1" noChangeArrowheads="1"/>
          </p:cNvSpPr>
          <p:nvPr>
            <p:ph idx="1"/>
          </p:nvPr>
        </p:nvSpPr>
        <p:spPr/>
        <p:txBody>
          <a:bodyPr/>
          <a:lstStyle/>
          <a:p>
            <a:r>
              <a:rPr lang="en-US" altLang="zh-CN" sz="2400" b="0" dirty="0">
                <a:solidFill>
                  <a:srgbClr val="FF3300"/>
                </a:solidFill>
              </a:rPr>
              <a:t>goodness()</a:t>
            </a:r>
            <a:r>
              <a:rPr lang="zh-CN" altLang="en-US" sz="2400" b="0" dirty="0"/>
              <a:t>函数计算进程的当前权值。该函数的第一个参数是待估进程的控制块。</a:t>
            </a:r>
          </a:p>
          <a:p>
            <a:pPr lvl="1"/>
            <a:r>
              <a:rPr lang="zh-CN" altLang="en-US" sz="2000" b="0" dirty="0"/>
              <a:t>如果该进程是实时进程，它的权值为   1000＋</a:t>
            </a:r>
            <a:r>
              <a:rPr lang="en-US" altLang="zh-CN" sz="2000" b="0" dirty="0"/>
              <a:t>rt_priority，1000</a:t>
            </a:r>
            <a:r>
              <a:rPr lang="zh-CN" altLang="en-US" sz="2000" b="0" dirty="0"/>
              <a:t>是普通进程权值无法到达的数字，因而实时进程总可以优先得到执行。</a:t>
            </a:r>
          </a:p>
          <a:p>
            <a:pPr lvl="1"/>
            <a:r>
              <a:rPr lang="zh-CN" altLang="en-US" sz="2000" b="0" dirty="0"/>
              <a:t> 对于普通进程，它的权值为</a:t>
            </a:r>
            <a:r>
              <a:rPr lang="en-US" altLang="zh-CN" sz="2000" b="0" dirty="0"/>
              <a:t>counter，</a:t>
            </a:r>
            <a:r>
              <a:rPr lang="zh-CN" altLang="en-US" sz="2000" b="0" dirty="0"/>
              <a:t>如果其又是内核线程，由于无需切换用户空间，则将权值加一作为奖励。</a:t>
            </a:r>
          </a:p>
        </p:txBody>
      </p:sp>
    </p:spTree>
    <p:extLst>
      <p:ext uri="{BB962C8B-B14F-4D97-AF65-F5344CB8AC3E}">
        <p14:creationId xmlns:p14="http://schemas.microsoft.com/office/powerpoint/2010/main" val="4002110351"/>
      </p:ext>
    </p:extLst>
  </p:cSld>
  <p:clrMapOvr>
    <a:masterClrMapping/>
  </p:clrMapOvr>
  <p:transition>
    <p:split orient="ver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ltLang="zh-CN" dirty="0">
                <a:ea typeface="楷体_GB2312" pitchFamily="49" charset="-122"/>
              </a:rPr>
              <a:t>goodness()</a:t>
            </a:r>
            <a:endParaRPr lang="zh-CN" altLang="en-US" dirty="0">
              <a:ea typeface="楷体_GB2312" pitchFamily="49" charset="-122"/>
            </a:endParaRPr>
          </a:p>
        </p:txBody>
      </p:sp>
      <p:sp>
        <p:nvSpPr>
          <p:cNvPr id="212995" name="Rectangle 3"/>
          <p:cNvSpPr>
            <a:spLocks noGrp="1" noChangeArrowheads="1"/>
          </p:cNvSpPr>
          <p:nvPr>
            <p:ph idx="1"/>
          </p:nvPr>
        </p:nvSpPr>
        <p:spPr/>
        <p:txBody>
          <a:bodyPr/>
          <a:lstStyle/>
          <a:p>
            <a:pPr>
              <a:lnSpc>
                <a:spcPct val="80000"/>
              </a:lnSpc>
              <a:buFont typeface="Monotype Sorts" pitchFamily="2" charset="2"/>
              <a:buNone/>
            </a:pPr>
            <a:r>
              <a:rPr lang="en-US" altLang="zh-CN" sz="1800" dirty="0"/>
              <a:t>static inline </a:t>
            </a:r>
            <a:r>
              <a:rPr lang="en-US" altLang="zh-CN" sz="1800" dirty="0" err="1"/>
              <a:t>int</a:t>
            </a:r>
            <a:r>
              <a:rPr lang="en-US" altLang="zh-CN" sz="1800" dirty="0"/>
              <a:t> </a:t>
            </a:r>
            <a:r>
              <a:rPr lang="en-US" altLang="zh-CN" sz="1800" dirty="0">
                <a:solidFill>
                  <a:srgbClr val="FF0000"/>
                </a:solidFill>
              </a:rPr>
              <a:t>goodness</a:t>
            </a:r>
            <a:r>
              <a:rPr lang="en-US" altLang="zh-CN" sz="1800" dirty="0"/>
              <a:t>(</a:t>
            </a:r>
            <a:r>
              <a:rPr lang="en-US" altLang="zh-CN" sz="1800" dirty="0" err="1"/>
              <a:t>struct</a:t>
            </a:r>
            <a:r>
              <a:rPr lang="en-US" altLang="zh-CN" sz="1800" dirty="0"/>
              <a:t> </a:t>
            </a:r>
            <a:r>
              <a:rPr lang="en-US" altLang="zh-CN" sz="1800" dirty="0" err="1"/>
              <a:t>task_struct</a:t>
            </a:r>
            <a:r>
              <a:rPr lang="en-US" altLang="zh-CN" sz="1800" dirty="0"/>
              <a:t> * p, </a:t>
            </a:r>
            <a:r>
              <a:rPr lang="en-US" altLang="zh-CN" sz="1800" dirty="0" err="1"/>
              <a:t>int</a:t>
            </a:r>
            <a:r>
              <a:rPr lang="en-US" altLang="zh-CN" sz="1800" dirty="0"/>
              <a:t> </a:t>
            </a:r>
            <a:r>
              <a:rPr lang="en-US" altLang="zh-CN" sz="1800" dirty="0" err="1"/>
              <a:t>this_cpu</a:t>
            </a:r>
            <a:r>
              <a:rPr lang="en-US" altLang="zh-CN" sz="1800" dirty="0"/>
              <a:t>, </a:t>
            </a:r>
            <a:r>
              <a:rPr lang="en-US" altLang="zh-CN" sz="1800" dirty="0" err="1"/>
              <a:t>struct</a:t>
            </a:r>
            <a:r>
              <a:rPr lang="en-US" altLang="zh-CN" sz="1800" dirty="0"/>
              <a:t> </a:t>
            </a:r>
            <a:r>
              <a:rPr lang="en-US" altLang="zh-CN" sz="1800" dirty="0" err="1"/>
              <a:t>mm_task</a:t>
            </a:r>
            <a:r>
              <a:rPr lang="en-US" altLang="zh-CN" sz="1800" dirty="0"/>
              <a:t> *</a:t>
            </a:r>
            <a:r>
              <a:rPr lang="en-US" altLang="zh-CN" sz="1800" dirty="0" err="1"/>
              <a:t>this_mm</a:t>
            </a:r>
            <a:r>
              <a:rPr lang="en-US" altLang="zh-CN" sz="1800" dirty="0"/>
              <a:t>)</a:t>
            </a:r>
          </a:p>
          <a:p>
            <a:pPr>
              <a:lnSpc>
                <a:spcPct val="80000"/>
              </a:lnSpc>
              <a:buFont typeface="Monotype Sorts" pitchFamily="2" charset="2"/>
              <a:buNone/>
            </a:pPr>
            <a:r>
              <a:rPr lang="en-US" altLang="zh-CN" sz="1800" dirty="0"/>
              <a:t>{	</a:t>
            </a:r>
            <a:r>
              <a:rPr lang="en-US" altLang="zh-CN" sz="1800" dirty="0" err="1"/>
              <a:t>int</a:t>
            </a:r>
            <a:r>
              <a:rPr lang="en-US" altLang="zh-CN" sz="1800" dirty="0"/>
              <a:t> weight;</a:t>
            </a:r>
          </a:p>
          <a:p>
            <a:pPr>
              <a:lnSpc>
                <a:spcPct val="80000"/>
              </a:lnSpc>
              <a:buFont typeface="Monotype Sorts" pitchFamily="2" charset="2"/>
              <a:buNone/>
            </a:pPr>
            <a:r>
              <a:rPr lang="en-US" altLang="zh-CN" sz="1800" dirty="0"/>
              <a:t>	if (p-&gt;policy &amp; SCHED_YIELD) </a:t>
            </a:r>
          </a:p>
          <a:p>
            <a:pPr>
              <a:lnSpc>
                <a:spcPct val="80000"/>
              </a:lnSpc>
              <a:buFont typeface="Monotype Sorts" pitchFamily="2" charset="2"/>
              <a:buNone/>
            </a:pPr>
            <a:r>
              <a:rPr lang="en-US" altLang="zh-CN" sz="1800" dirty="0"/>
              <a:t>          </a:t>
            </a:r>
            <a:r>
              <a:rPr lang="en-US" altLang="zh-CN" sz="1800" dirty="0" err="1"/>
              <a:t>goto</a:t>
            </a:r>
            <a:r>
              <a:rPr lang="en-US" altLang="zh-CN" sz="1800" dirty="0"/>
              <a:t> out       </a:t>
            </a:r>
            <a:r>
              <a:rPr lang="en-US" altLang="zh-CN" sz="1800" dirty="0">
                <a:solidFill>
                  <a:schemeClr val="folHlink"/>
                </a:solidFill>
              </a:rPr>
              <a:t>//</a:t>
            </a:r>
            <a:r>
              <a:rPr lang="zh-CN" altLang="en-US" sz="1800" dirty="0">
                <a:solidFill>
                  <a:schemeClr val="folHlink"/>
                </a:solidFill>
              </a:rPr>
              <a:t>如果设置的是</a:t>
            </a:r>
            <a:r>
              <a:rPr lang="en-US" altLang="zh-CN" sz="1800" dirty="0">
                <a:solidFill>
                  <a:schemeClr val="folHlink"/>
                </a:solidFill>
              </a:rPr>
              <a:t>SCHED_YIELD</a:t>
            </a:r>
            <a:r>
              <a:rPr lang="zh-CN" altLang="en-US" sz="1800" dirty="0">
                <a:solidFill>
                  <a:schemeClr val="folHlink"/>
                </a:solidFill>
              </a:rPr>
              <a:t>标志，则</a:t>
            </a:r>
            <a:r>
              <a:rPr lang="en-US" altLang="zh-CN" sz="1800" dirty="0">
                <a:solidFill>
                  <a:schemeClr val="folHlink"/>
                </a:solidFill>
              </a:rPr>
              <a:t>p</a:t>
            </a:r>
            <a:r>
              <a:rPr lang="zh-CN" altLang="en-US" sz="1800" dirty="0">
                <a:solidFill>
                  <a:schemeClr val="folHlink"/>
                </a:solidFill>
              </a:rPr>
              <a:t>自愿放弃</a:t>
            </a:r>
            <a:r>
              <a:rPr lang="en-US" altLang="zh-CN" sz="1800" dirty="0">
                <a:solidFill>
                  <a:schemeClr val="folHlink"/>
                </a:solidFill>
              </a:rPr>
              <a:t>CPU</a:t>
            </a:r>
          </a:p>
          <a:p>
            <a:pPr>
              <a:lnSpc>
                <a:spcPct val="80000"/>
              </a:lnSpc>
              <a:buFont typeface="Monotype Sorts" pitchFamily="2" charset="2"/>
              <a:buNone/>
            </a:pPr>
            <a:r>
              <a:rPr lang="en-US" altLang="zh-CN" sz="1800" dirty="0"/>
              <a:t>    if (p-&gt;policy == SCHED_NORMAL){</a:t>
            </a:r>
          </a:p>
          <a:p>
            <a:pPr>
              <a:lnSpc>
                <a:spcPct val="80000"/>
              </a:lnSpc>
              <a:buFont typeface="Monotype Sorts" pitchFamily="2" charset="2"/>
              <a:buNone/>
            </a:pPr>
            <a:r>
              <a:rPr lang="en-US" altLang="zh-CN" sz="1800" dirty="0"/>
              <a:t>                                </a:t>
            </a:r>
            <a:r>
              <a:rPr lang="en-US" altLang="zh-CN" sz="1800" dirty="0">
                <a:solidFill>
                  <a:schemeClr val="folHlink"/>
                </a:solidFill>
              </a:rPr>
              <a:t>//</a:t>
            </a:r>
            <a:r>
              <a:rPr lang="zh-CN" altLang="en-US" sz="1800" dirty="0">
                <a:solidFill>
                  <a:schemeClr val="folHlink"/>
                </a:solidFill>
              </a:rPr>
              <a:t>对于非实时进程，则返回当前的</a:t>
            </a:r>
            <a:r>
              <a:rPr lang="en-US" altLang="zh-CN" sz="1800" dirty="0">
                <a:solidFill>
                  <a:schemeClr val="folHlink"/>
                </a:solidFill>
              </a:rPr>
              <a:t>counter</a:t>
            </a:r>
            <a:r>
              <a:rPr lang="zh-CN" altLang="en-US" sz="1800" dirty="0">
                <a:solidFill>
                  <a:schemeClr val="folHlink"/>
                </a:solidFill>
              </a:rPr>
              <a:t>值</a:t>
            </a:r>
          </a:p>
          <a:p>
            <a:pPr>
              <a:lnSpc>
                <a:spcPct val="80000"/>
              </a:lnSpc>
              <a:buFont typeface="Monotype Sorts" pitchFamily="2" charset="2"/>
              <a:buNone/>
            </a:pPr>
            <a:r>
              <a:rPr lang="en-US" altLang="zh-CN" sz="1800" dirty="0"/>
              <a:t>	 weight = p-&gt;counter;</a:t>
            </a:r>
            <a:r>
              <a:rPr lang="zh-CN" altLang="en-US" sz="1800" dirty="0"/>
              <a:t> </a:t>
            </a:r>
          </a:p>
          <a:p>
            <a:pPr>
              <a:lnSpc>
                <a:spcPct val="80000"/>
              </a:lnSpc>
              <a:buFont typeface="Monotype Sorts" pitchFamily="2" charset="2"/>
              <a:buNone/>
            </a:pPr>
            <a:r>
              <a:rPr lang="zh-CN" altLang="en-US" sz="1800" dirty="0"/>
              <a:t>	 </a:t>
            </a:r>
            <a:r>
              <a:rPr lang="en-US" altLang="zh-CN" sz="1800" dirty="0"/>
              <a:t>if(!weight)</a:t>
            </a:r>
          </a:p>
          <a:p>
            <a:pPr>
              <a:lnSpc>
                <a:spcPct val="80000"/>
              </a:lnSpc>
              <a:buFont typeface="Monotype Sorts" pitchFamily="2" charset="2"/>
              <a:buNone/>
            </a:pPr>
            <a:r>
              <a:rPr lang="en-US" altLang="zh-CN" sz="1800" dirty="0"/>
              <a:t> 	     </a:t>
            </a:r>
            <a:r>
              <a:rPr lang="en-US" altLang="zh-CN" sz="1800" dirty="0" err="1"/>
              <a:t>goto</a:t>
            </a:r>
            <a:r>
              <a:rPr lang="en-US" altLang="zh-CN" sz="1800" dirty="0"/>
              <a:t> out; </a:t>
            </a:r>
            <a:r>
              <a:rPr lang="en-US" altLang="zh-CN" sz="1800" dirty="0">
                <a:solidFill>
                  <a:schemeClr val="folHlink"/>
                </a:solidFill>
              </a:rPr>
              <a:t>//</a:t>
            </a:r>
            <a:r>
              <a:rPr lang="zh-CN" altLang="en-US" sz="1800" dirty="0">
                <a:solidFill>
                  <a:schemeClr val="folHlink"/>
                </a:solidFill>
              </a:rPr>
              <a:t>如果权值</a:t>
            </a:r>
            <a:r>
              <a:rPr lang="en-US" altLang="zh-CN" sz="1800" dirty="0">
                <a:solidFill>
                  <a:schemeClr val="folHlink"/>
                </a:solidFill>
              </a:rPr>
              <a:t>weight</a:t>
            </a:r>
            <a:r>
              <a:rPr lang="zh-CN" altLang="en-US" sz="1800" dirty="0">
                <a:solidFill>
                  <a:schemeClr val="folHlink"/>
                </a:solidFill>
              </a:rPr>
              <a:t>为</a:t>
            </a:r>
            <a:r>
              <a:rPr lang="en-US" altLang="zh-CN" sz="1800" dirty="0">
                <a:solidFill>
                  <a:schemeClr val="folHlink"/>
                </a:solidFill>
              </a:rPr>
              <a:t>0</a:t>
            </a:r>
            <a:r>
              <a:rPr lang="zh-CN" altLang="en-US" sz="1800" dirty="0">
                <a:solidFill>
                  <a:schemeClr val="folHlink"/>
                </a:solidFill>
              </a:rPr>
              <a:t>，则进程的时间片以用完，直接返回。</a:t>
            </a:r>
          </a:p>
          <a:p>
            <a:pPr>
              <a:lnSpc>
                <a:spcPct val="80000"/>
              </a:lnSpc>
              <a:buFont typeface="Monotype Sorts" pitchFamily="2" charset="2"/>
              <a:buNone/>
            </a:pPr>
            <a:r>
              <a:rPr lang="en-US" altLang="zh-CN" sz="1800" dirty="0"/>
              <a:t>	 ……  	</a:t>
            </a:r>
            <a:r>
              <a:rPr lang="en-US" altLang="zh-CN" sz="1800" dirty="0">
                <a:solidFill>
                  <a:schemeClr val="folHlink"/>
                </a:solidFill>
              </a:rPr>
              <a:t>//</a:t>
            </a:r>
            <a:r>
              <a:rPr lang="zh-CN" altLang="en-US" sz="1800" dirty="0">
                <a:solidFill>
                  <a:schemeClr val="folHlink"/>
                </a:solidFill>
              </a:rPr>
              <a:t>对称多处理机代码</a:t>
            </a:r>
          </a:p>
          <a:p>
            <a:pPr>
              <a:lnSpc>
                <a:spcPct val="80000"/>
              </a:lnSpc>
              <a:buFont typeface="Monotype Sorts" pitchFamily="2" charset="2"/>
              <a:buNone/>
            </a:pPr>
            <a:r>
              <a:rPr lang="en-US" altLang="zh-CN" sz="1800" dirty="0"/>
              <a:t>      if(p-&gt;mm==</a:t>
            </a:r>
            <a:r>
              <a:rPr lang="en-US" altLang="zh-CN" sz="1800" dirty="0" err="1"/>
              <a:t>this_mm</a:t>
            </a:r>
            <a:r>
              <a:rPr lang="en-US" altLang="zh-CN" sz="1800" dirty="0"/>
              <a:t> || !p-&gt;mm) </a:t>
            </a:r>
          </a:p>
          <a:p>
            <a:pPr>
              <a:lnSpc>
                <a:spcPct val="80000"/>
              </a:lnSpc>
              <a:buFont typeface="Monotype Sorts" pitchFamily="2" charset="2"/>
              <a:buNone/>
            </a:pPr>
            <a:r>
              <a:rPr lang="en-US" altLang="zh-CN" sz="1800" dirty="0"/>
              <a:t>				</a:t>
            </a:r>
            <a:r>
              <a:rPr lang="en-US" altLang="zh-CN" sz="1800" dirty="0">
                <a:solidFill>
                  <a:schemeClr val="folHlink"/>
                </a:solidFill>
              </a:rPr>
              <a:t>//</a:t>
            </a:r>
            <a:r>
              <a:rPr lang="zh-CN" altLang="en-US" sz="1800" dirty="0">
                <a:solidFill>
                  <a:schemeClr val="folHlink"/>
                </a:solidFill>
              </a:rPr>
              <a:t>对于使用同一</a:t>
            </a:r>
            <a:r>
              <a:rPr lang="en-US" altLang="zh-CN" sz="1800" dirty="0" err="1">
                <a:solidFill>
                  <a:schemeClr val="folHlink"/>
                </a:solidFill>
              </a:rPr>
              <a:t>struct</a:t>
            </a:r>
            <a:r>
              <a:rPr lang="en-US" altLang="zh-CN" sz="1800" dirty="0">
                <a:solidFill>
                  <a:schemeClr val="folHlink"/>
                </a:solidFill>
              </a:rPr>
              <a:t> </a:t>
            </a:r>
            <a:r>
              <a:rPr lang="en-US" altLang="zh-CN" sz="1800" dirty="0" err="1">
                <a:solidFill>
                  <a:schemeClr val="folHlink"/>
                </a:solidFill>
              </a:rPr>
              <a:t>mm_task</a:t>
            </a:r>
            <a:r>
              <a:rPr lang="en-US" altLang="zh-CN" sz="1800" dirty="0">
                <a:solidFill>
                  <a:schemeClr val="folHlink"/>
                </a:solidFill>
              </a:rPr>
              <a:t> </a:t>
            </a:r>
            <a:r>
              <a:rPr lang="zh-CN" altLang="en-US" sz="1800" dirty="0">
                <a:solidFill>
                  <a:schemeClr val="folHlink"/>
                </a:solidFill>
              </a:rPr>
              <a:t>结构的进程</a:t>
            </a:r>
          </a:p>
          <a:p>
            <a:pPr>
              <a:lnSpc>
                <a:spcPct val="80000"/>
              </a:lnSpc>
              <a:buFont typeface="Monotype Sorts" pitchFamily="2" charset="2"/>
              <a:buNone/>
            </a:pPr>
            <a:r>
              <a:rPr lang="en-US" altLang="zh-CN" sz="1800" dirty="0"/>
              <a:t>               weight+=1;     </a:t>
            </a:r>
            <a:r>
              <a:rPr lang="en-US" altLang="zh-CN" sz="1800" dirty="0">
                <a:solidFill>
                  <a:schemeClr val="folHlink"/>
                </a:solidFill>
              </a:rPr>
              <a:t>//</a:t>
            </a:r>
            <a:r>
              <a:rPr lang="zh-CN" altLang="en-US" sz="1800" dirty="0">
                <a:solidFill>
                  <a:schemeClr val="folHlink"/>
                </a:solidFill>
              </a:rPr>
              <a:t>将增加少许权值，因为他们使用同一页表，</a:t>
            </a:r>
          </a:p>
          <a:p>
            <a:pPr>
              <a:lnSpc>
                <a:spcPct val="80000"/>
              </a:lnSpc>
              <a:buFont typeface="Monotype Sorts" pitchFamily="2" charset="2"/>
              <a:buNone/>
            </a:pPr>
            <a:r>
              <a:rPr lang="en-US" altLang="zh-CN" sz="1800" dirty="0"/>
              <a:t>		</a:t>
            </a:r>
            <a:r>
              <a:rPr lang="en-US" altLang="zh-CN" sz="1800" dirty="0" err="1"/>
              <a:t>goto</a:t>
            </a:r>
            <a:r>
              <a:rPr lang="en-US" altLang="zh-CN" sz="1800" dirty="0"/>
              <a:t> out;          </a:t>
            </a:r>
            <a:r>
              <a:rPr lang="en-US" altLang="zh-CN" sz="1800" dirty="0">
                <a:solidFill>
                  <a:schemeClr val="folHlink"/>
                </a:solidFill>
              </a:rPr>
              <a:t>//</a:t>
            </a:r>
            <a:r>
              <a:rPr lang="zh-CN" altLang="en-US" sz="1800" dirty="0">
                <a:solidFill>
                  <a:schemeClr val="folHlink"/>
                </a:solidFill>
              </a:rPr>
              <a:t>减少在</a:t>
            </a:r>
            <a:r>
              <a:rPr lang="en-US" altLang="zh-CN" sz="1800" dirty="0">
                <a:solidFill>
                  <a:schemeClr val="folHlink"/>
                </a:solidFill>
              </a:rPr>
              <a:t>MMU</a:t>
            </a:r>
            <a:r>
              <a:rPr lang="zh-CN" altLang="en-US" sz="1800" dirty="0">
                <a:solidFill>
                  <a:schemeClr val="folHlink"/>
                </a:solidFill>
              </a:rPr>
              <a:t>上进行的上下文切换所花费的时间开销</a:t>
            </a:r>
          </a:p>
          <a:p>
            <a:pPr>
              <a:lnSpc>
                <a:spcPct val="80000"/>
              </a:lnSpc>
              <a:buFont typeface="Monotype Sorts" pitchFamily="2" charset="2"/>
              <a:buNone/>
            </a:pPr>
            <a:r>
              <a:rPr lang="en-US" altLang="zh-CN" sz="1800" dirty="0"/>
              <a:t>       }</a:t>
            </a:r>
          </a:p>
          <a:p>
            <a:pPr>
              <a:lnSpc>
                <a:spcPct val="80000"/>
              </a:lnSpc>
              <a:buFont typeface="Monotype Sorts" pitchFamily="2" charset="2"/>
              <a:buNone/>
            </a:pPr>
            <a:r>
              <a:rPr lang="en-US" altLang="zh-CN" sz="1800" dirty="0"/>
              <a:t>     weight= 1000 + p-&gt;</a:t>
            </a:r>
            <a:r>
              <a:rPr lang="en-US" altLang="zh-CN" sz="1800" dirty="0" err="1"/>
              <a:t>rt_priority</a:t>
            </a:r>
            <a:r>
              <a:rPr lang="en-US" altLang="zh-CN" sz="1800" dirty="0"/>
              <a:t>;</a:t>
            </a:r>
          </a:p>
          <a:p>
            <a:pPr>
              <a:lnSpc>
                <a:spcPct val="80000"/>
              </a:lnSpc>
              <a:buFont typeface="Monotype Sorts" pitchFamily="2" charset="2"/>
              <a:buNone/>
            </a:pPr>
            <a:r>
              <a:rPr lang="en-US" altLang="zh-CN" sz="1800" dirty="0"/>
              <a:t>                              </a:t>
            </a:r>
            <a:r>
              <a:rPr lang="en-US" altLang="zh-CN" sz="1800" dirty="0">
                <a:solidFill>
                  <a:schemeClr val="folHlink"/>
                </a:solidFill>
              </a:rPr>
              <a:t>//</a:t>
            </a:r>
            <a:r>
              <a:rPr lang="zh-CN" altLang="en-US" sz="1800" dirty="0">
                <a:solidFill>
                  <a:schemeClr val="folHlink"/>
                </a:solidFill>
              </a:rPr>
              <a:t>如果</a:t>
            </a:r>
            <a:r>
              <a:rPr lang="en-US" altLang="zh-CN" sz="1800" dirty="0">
                <a:solidFill>
                  <a:schemeClr val="folHlink"/>
                </a:solidFill>
              </a:rPr>
              <a:t>p</a:t>
            </a:r>
            <a:r>
              <a:rPr lang="zh-CN" altLang="en-US" sz="1800" dirty="0">
                <a:solidFill>
                  <a:schemeClr val="folHlink"/>
                </a:solidFill>
              </a:rPr>
              <a:t>是实时进程，则权值的</a:t>
            </a:r>
            <a:r>
              <a:rPr lang="en-US" altLang="zh-CN" sz="1800" dirty="0">
                <a:solidFill>
                  <a:schemeClr val="folHlink"/>
                </a:solidFill>
              </a:rPr>
              <a:t>weight</a:t>
            </a:r>
            <a:r>
              <a:rPr lang="zh-CN" altLang="en-US" sz="1800" dirty="0">
                <a:solidFill>
                  <a:schemeClr val="folHlink"/>
                </a:solidFill>
              </a:rPr>
              <a:t>基值为</a:t>
            </a:r>
            <a:r>
              <a:rPr lang="en-US" altLang="zh-CN" sz="1800" dirty="0">
                <a:solidFill>
                  <a:schemeClr val="folHlink"/>
                </a:solidFill>
              </a:rPr>
              <a:t>1000</a:t>
            </a:r>
            <a:r>
              <a:rPr lang="zh-CN" altLang="en-US" sz="1800" dirty="0">
                <a:solidFill>
                  <a:schemeClr val="folHlink"/>
                </a:solidFill>
              </a:rPr>
              <a:t>。</a:t>
            </a:r>
          </a:p>
          <a:p>
            <a:pPr>
              <a:lnSpc>
                <a:spcPct val="80000"/>
              </a:lnSpc>
              <a:buFont typeface="Monotype Sorts" pitchFamily="2" charset="2"/>
              <a:buNone/>
            </a:pPr>
            <a:r>
              <a:rPr lang="en-US" altLang="zh-CN" sz="1800" dirty="0"/>
              <a:t>	out:</a:t>
            </a:r>
          </a:p>
          <a:p>
            <a:pPr>
              <a:lnSpc>
                <a:spcPct val="80000"/>
              </a:lnSpc>
              <a:buFont typeface="Monotype Sorts" pitchFamily="2" charset="2"/>
              <a:buNone/>
            </a:pPr>
            <a:r>
              <a:rPr lang="en-US" altLang="zh-CN" sz="1800" dirty="0"/>
              <a:t>	return weight; }</a:t>
            </a:r>
            <a:endParaRPr lang="zh-CN" altLang="en-US" sz="1800" dirty="0"/>
          </a:p>
        </p:txBody>
      </p:sp>
      <p:sp>
        <p:nvSpPr>
          <p:cNvPr id="212998" name="AutoShape 6"/>
          <p:cNvSpPr>
            <a:spLocks noChangeArrowheads="1"/>
          </p:cNvSpPr>
          <p:nvPr/>
        </p:nvSpPr>
        <p:spPr bwMode="auto">
          <a:xfrm>
            <a:off x="4295800" y="3029239"/>
            <a:ext cx="4681289" cy="433388"/>
          </a:xfrm>
          <a:prstGeom prst="wedgeRoundRectCallout">
            <a:avLst>
              <a:gd name="adj1" fmla="val -63574"/>
              <a:gd name="adj2" fmla="val -1919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1400" b="1" dirty="0"/>
              <a:t>普通进程</a:t>
            </a:r>
            <a:r>
              <a:rPr kumimoji="1" lang="en-US" altLang="zh-CN" sz="1400" b="1" dirty="0"/>
              <a:t>counter</a:t>
            </a:r>
            <a:r>
              <a:rPr kumimoji="1" lang="zh-CN" altLang="en-US" sz="1400" b="1" dirty="0"/>
              <a:t>初值为</a:t>
            </a:r>
            <a:r>
              <a:rPr kumimoji="1" lang="en-US" altLang="zh-CN" sz="1400" b="1" dirty="0"/>
              <a:t>21</a:t>
            </a:r>
            <a:r>
              <a:rPr kumimoji="1" lang="zh-CN" altLang="en-US" sz="1400" b="1" dirty="0"/>
              <a:t>（计算公式：</a:t>
            </a:r>
            <a:r>
              <a:rPr kumimoji="1" lang="en-US" altLang="zh-CN" sz="1400" b="1" dirty="0">
                <a:solidFill>
                  <a:srgbClr val="FF3300"/>
                </a:solidFill>
              </a:rPr>
              <a:t>20</a:t>
            </a:r>
            <a:r>
              <a:rPr kumimoji="1" lang="en-US" altLang="zh-CN" sz="1400" b="1" dirty="0"/>
              <a:t>-(</a:t>
            </a:r>
            <a:r>
              <a:rPr kumimoji="1" lang="en-US" altLang="zh-CN" sz="1400" b="1" dirty="0">
                <a:solidFill>
                  <a:srgbClr val="FF3300"/>
                </a:solidFill>
              </a:rPr>
              <a:t>nice</a:t>
            </a:r>
            <a:r>
              <a:rPr kumimoji="1" lang="en-US" altLang="zh-CN" sz="1400" b="1" dirty="0"/>
              <a:t>))+1</a:t>
            </a:r>
            <a:r>
              <a:rPr kumimoji="1" lang="zh-CN" altLang="en-US" sz="1400" b="1" dirty="0"/>
              <a:t>）</a:t>
            </a:r>
          </a:p>
        </p:txBody>
      </p:sp>
    </p:spTree>
    <p:extLst>
      <p:ext uri="{BB962C8B-B14F-4D97-AF65-F5344CB8AC3E}">
        <p14:creationId xmlns:p14="http://schemas.microsoft.com/office/powerpoint/2010/main" val="46276800"/>
      </p:ext>
    </p:extLst>
  </p:cSld>
  <p:clrMapOvr>
    <a:masterClrMapping/>
  </p:clrMapOvr>
  <p:transition>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pPr eaLnBrk="1" hangingPunct="1">
              <a:defRPr/>
            </a:pPr>
            <a:r>
              <a:rPr lang="en-US" altLang="zh-CN" smtClean="0">
                <a:solidFill>
                  <a:srgbClr val="FF3300"/>
                </a:solidFill>
                <a:latin typeface="+mn-lt"/>
                <a:ea typeface="楷体" pitchFamily="49" charset="-122"/>
              </a:rPr>
              <a:t>Linux</a:t>
            </a:r>
            <a:r>
              <a:rPr lang="zh-CN" altLang="en-US" smtClean="0">
                <a:solidFill>
                  <a:srgbClr val="FF3300"/>
                </a:solidFill>
                <a:latin typeface="+mn-lt"/>
                <a:ea typeface="楷体" pitchFamily="49" charset="-122"/>
              </a:rPr>
              <a:t>进程状态</a:t>
            </a:r>
          </a:p>
        </p:txBody>
      </p:sp>
      <p:sp>
        <p:nvSpPr>
          <p:cNvPr id="16387" name="Rectangle 3"/>
          <p:cNvSpPr>
            <a:spLocks noGrp="1" noChangeArrowheads="1"/>
          </p:cNvSpPr>
          <p:nvPr>
            <p:ph idx="1"/>
          </p:nvPr>
        </p:nvSpPr>
        <p:spPr/>
        <p:txBody>
          <a:bodyPr/>
          <a:lstStyle/>
          <a:p>
            <a:pPr eaLnBrk="1" hangingPunct="1"/>
            <a:r>
              <a:rPr lang="en-US" altLang="zh-CN" b="0" dirty="0" err="1" smtClean="0">
                <a:latin typeface="Arial" pitchFamily="34" charset="0"/>
              </a:rPr>
              <a:t>task_struct</a:t>
            </a:r>
            <a:r>
              <a:rPr lang="zh-CN" altLang="en-US" b="0" dirty="0" smtClean="0">
                <a:latin typeface="Arial" pitchFamily="34" charset="0"/>
              </a:rPr>
              <a:t>结构中定义：</a:t>
            </a:r>
          </a:p>
          <a:p>
            <a:pPr lvl="2" eaLnBrk="1" hangingPunct="1">
              <a:spcBef>
                <a:spcPct val="0"/>
              </a:spcBef>
              <a:buClrTx/>
              <a:buSzTx/>
              <a:buFontTx/>
              <a:buNone/>
            </a:pPr>
            <a:r>
              <a:rPr lang="en-US" altLang="zh-CN" sz="2400" b="0" dirty="0">
                <a:solidFill>
                  <a:srgbClr val="0000CC"/>
                </a:solidFill>
                <a:latin typeface="Arial" pitchFamily="34" charset="0"/>
              </a:rPr>
              <a:t>volatile long state;</a:t>
            </a:r>
          </a:p>
          <a:p>
            <a:pPr lvl="2" eaLnBrk="1" hangingPunct="1">
              <a:spcBef>
                <a:spcPct val="0"/>
              </a:spcBef>
              <a:buClrTx/>
              <a:buSzTx/>
              <a:buFontTx/>
              <a:buNone/>
            </a:pPr>
            <a:r>
              <a:rPr lang="en-US" altLang="zh-CN" sz="2400" b="0" dirty="0" err="1">
                <a:solidFill>
                  <a:srgbClr val="0000CC"/>
                </a:solidFill>
                <a:latin typeface="Arial" pitchFamily="34" charset="0"/>
              </a:rPr>
              <a:t>int</a:t>
            </a:r>
            <a:r>
              <a:rPr lang="en-US" altLang="zh-CN" sz="2400" b="0" dirty="0">
                <a:solidFill>
                  <a:srgbClr val="0000CC"/>
                </a:solidFill>
                <a:latin typeface="Arial" pitchFamily="34" charset="0"/>
              </a:rPr>
              <a:t> </a:t>
            </a:r>
            <a:r>
              <a:rPr lang="en-US" altLang="zh-CN" sz="2400" b="0" dirty="0" err="1">
                <a:solidFill>
                  <a:srgbClr val="0000CC"/>
                </a:solidFill>
                <a:latin typeface="Arial" pitchFamily="34" charset="0"/>
              </a:rPr>
              <a:t>exit_state</a:t>
            </a:r>
            <a:r>
              <a:rPr lang="en-US" altLang="zh-CN" sz="2400" b="0" dirty="0">
                <a:solidFill>
                  <a:srgbClr val="0000CC"/>
                </a:solidFill>
                <a:latin typeface="Arial" pitchFamily="34" charset="0"/>
              </a:rPr>
              <a:t>; </a:t>
            </a:r>
          </a:p>
          <a:p>
            <a:pPr lvl="1" eaLnBrk="1" hangingPunct="1"/>
            <a:r>
              <a:rPr lang="zh-CN" altLang="en-US" sz="2800" b="0" dirty="0">
                <a:latin typeface="Arial" pitchFamily="34" charset="0"/>
              </a:rPr>
              <a:t>用于表示进程的状态</a:t>
            </a:r>
          </a:p>
          <a:p>
            <a:pPr lvl="2" eaLnBrk="1" hangingPunct="1"/>
            <a:r>
              <a:rPr lang="zh-CN" altLang="en-US" sz="2400" b="0" dirty="0">
                <a:latin typeface="Arial" pitchFamily="34" charset="0"/>
              </a:rPr>
              <a:t>前者表示用来表征</a:t>
            </a:r>
            <a:r>
              <a:rPr lang="zh-CN" altLang="en-US" sz="2400" b="0" dirty="0">
                <a:solidFill>
                  <a:srgbClr val="00B050"/>
                </a:solidFill>
                <a:latin typeface="Arial" pitchFamily="34" charset="0"/>
              </a:rPr>
              <a:t>进程的可运行性</a:t>
            </a:r>
            <a:r>
              <a:rPr lang="zh-CN" altLang="en-US" sz="2400" b="0" dirty="0">
                <a:latin typeface="Arial" pitchFamily="34" charset="0"/>
              </a:rPr>
              <a:t>，</a:t>
            </a:r>
          </a:p>
          <a:p>
            <a:pPr lvl="2" eaLnBrk="1" hangingPunct="1"/>
            <a:r>
              <a:rPr lang="zh-CN" altLang="en-US" sz="2400" b="0" dirty="0">
                <a:latin typeface="Arial" pitchFamily="34" charset="0"/>
              </a:rPr>
              <a:t>后者表征进程</a:t>
            </a:r>
            <a:r>
              <a:rPr lang="zh-CN" altLang="en-US" sz="2400" b="0" dirty="0">
                <a:solidFill>
                  <a:srgbClr val="00B050"/>
                </a:solidFill>
                <a:latin typeface="Arial" pitchFamily="34" charset="0"/>
              </a:rPr>
              <a:t>退出时候的状态</a:t>
            </a:r>
            <a:r>
              <a:rPr lang="zh-CN" altLang="en-US" b="0" dirty="0" smtClean="0">
                <a:latin typeface="Arial" pitchFamily="34" charset="0"/>
              </a:rPr>
              <a:t>。</a:t>
            </a:r>
          </a:p>
        </p:txBody>
      </p:sp>
    </p:spTree>
  </p:cSld>
  <p:clrMapOvr>
    <a:masterClrMapping/>
  </p:clrMapOvr>
  <p:transition>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pPr eaLnBrk="1" hangingPunct="1">
              <a:defRPr/>
            </a:pPr>
            <a:r>
              <a:rPr lang="en-US" altLang="zh-CN" smtClean="0">
                <a:solidFill>
                  <a:srgbClr val="FF3300"/>
                </a:solidFill>
                <a:latin typeface="+mn-lt"/>
                <a:ea typeface="楷体" pitchFamily="49" charset="-122"/>
              </a:rPr>
              <a:t>Linux</a:t>
            </a:r>
            <a:r>
              <a:rPr lang="zh-CN" altLang="en-US" smtClean="0">
                <a:solidFill>
                  <a:srgbClr val="FF3300"/>
                </a:solidFill>
                <a:latin typeface="+mn-lt"/>
                <a:ea typeface="楷体" pitchFamily="49" charset="-122"/>
              </a:rPr>
              <a:t>进程状态</a:t>
            </a:r>
          </a:p>
        </p:txBody>
      </p:sp>
      <p:sp>
        <p:nvSpPr>
          <p:cNvPr id="17411" name="Rectangle 3"/>
          <p:cNvSpPr>
            <a:spLocks noGrp="1" noChangeArrowheads="1"/>
          </p:cNvSpPr>
          <p:nvPr>
            <p:ph idx="1"/>
          </p:nvPr>
        </p:nvSpPr>
        <p:spPr/>
        <p:txBody>
          <a:bodyPr/>
          <a:lstStyle/>
          <a:p>
            <a:pPr eaLnBrk="1" hangingPunct="1">
              <a:lnSpc>
                <a:spcPct val="80000"/>
              </a:lnSpc>
            </a:pPr>
            <a:r>
              <a:rPr lang="en-US" altLang="zh-CN" sz="1800" dirty="0">
                <a:solidFill>
                  <a:srgbClr val="FF3300"/>
                </a:solidFill>
                <a:latin typeface="Arial" pitchFamily="34" charset="0"/>
              </a:rPr>
              <a:t>include/</a:t>
            </a:r>
            <a:r>
              <a:rPr lang="en-US" altLang="zh-CN" sz="1800" dirty="0" err="1">
                <a:solidFill>
                  <a:srgbClr val="FF3300"/>
                </a:solidFill>
                <a:latin typeface="Arial" pitchFamily="34" charset="0"/>
              </a:rPr>
              <a:t>linux</a:t>
            </a:r>
            <a:r>
              <a:rPr lang="en-US" altLang="zh-CN" sz="1800" dirty="0">
                <a:solidFill>
                  <a:srgbClr val="FF3300"/>
                </a:solidFill>
                <a:latin typeface="Arial" pitchFamily="34" charset="0"/>
              </a:rPr>
              <a:t>/</a:t>
            </a:r>
            <a:r>
              <a:rPr lang="en-US" altLang="zh-CN" sz="1800" dirty="0" err="1">
                <a:solidFill>
                  <a:srgbClr val="FF3300"/>
                </a:solidFill>
                <a:latin typeface="Arial" pitchFamily="34" charset="0"/>
              </a:rPr>
              <a:t>sched.h</a:t>
            </a:r>
            <a:r>
              <a:rPr lang="zh-CN" altLang="en-US" sz="1800" dirty="0">
                <a:solidFill>
                  <a:srgbClr val="FF3300"/>
                </a:solidFill>
                <a:latin typeface="Arial" pitchFamily="34" charset="0"/>
              </a:rPr>
              <a:t>（</a:t>
            </a:r>
            <a:r>
              <a:rPr lang="en-US" altLang="zh-CN" sz="1800" dirty="0">
                <a:solidFill>
                  <a:srgbClr val="FF3300"/>
                </a:solidFill>
                <a:latin typeface="Arial" pitchFamily="34" charset="0"/>
              </a:rPr>
              <a:t>2.6.15</a:t>
            </a:r>
            <a:r>
              <a:rPr lang="zh-CN" altLang="en-US" sz="1800" dirty="0">
                <a:solidFill>
                  <a:srgbClr val="FF3300"/>
                </a:solidFill>
                <a:latin typeface="Arial" pitchFamily="34" charset="0"/>
              </a:rPr>
              <a:t>）</a:t>
            </a:r>
          </a:p>
          <a:p>
            <a:pPr lvl="1" eaLnBrk="1" hangingPunct="1">
              <a:lnSpc>
                <a:spcPct val="80000"/>
              </a:lnSpc>
              <a:buFont typeface="Monotype Sorts" pitchFamily="2" charset="2"/>
              <a:buNone/>
            </a:pPr>
            <a:r>
              <a:rPr lang="en-US" altLang="zh-CN" sz="1200" dirty="0">
                <a:latin typeface="Arial" pitchFamily="34" charset="0"/>
              </a:rPr>
              <a:t>114 /*</a:t>
            </a:r>
          </a:p>
          <a:p>
            <a:pPr lvl="1" eaLnBrk="1" hangingPunct="1">
              <a:lnSpc>
                <a:spcPct val="80000"/>
              </a:lnSpc>
              <a:buFont typeface="Monotype Sorts" pitchFamily="2" charset="2"/>
              <a:buNone/>
            </a:pPr>
            <a:r>
              <a:rPr lang="en-US" altLang="zh-CN" sz="1200" dirty="0">
                <a:latin typeface="Arial" pitchFamily="34" charset="0"/>
              </a:rPr>
              <a:t>115  * Task state bitmask. NOTE! These bits are also</a:t>
            </a:r>
          </a:p>
          <a:p>
            <a:pPr lvl="1" eaLnBrk="1" hangingPunct="1">
              <a:lnSpc>
                <a:spcPct val="80000"/>
              </a:lnSpc>
              <a:buFont typeface="Monotype Sorts" pitchFamily="2" charset="2"/>
              <a:buNone/>
            </a:pPr>
            <a:r>
              <a:rPr lang="en-US" altLang="zh-CN" sz="1200" dirty="0">
                <a:latin typeface="Arial" pitchFamily="34" charset="0"/>
              </a:rPr>
              <a:t>116  * encoded in </a:t>
            </a:r>
            <a:r>
              <a:rPr lang="en-US" altLang="zh-CN" sz="1200" dirty="0" err="1">
                <a:latin typeface="Arial" pitchFamily="34" charset="0"/>
              </a:rPr>
              <a:t>fs</a:t>
            </a:r>
            <a:r>
              <a:rPr lang="en-US" altLang="zh-CN" sz="1200" dirty="0">
                <a:latin typeface="Arial" pitchFamily="34" charset="0"/>
              </a:rPr>
              <a:t>/</a:t>
            </a:r>
            <a:r>
              <a:rPr lang="en-US" altLang="zh-CN" sz="1200" dirty="0" err="1">
                <a:latin typeface="Arial" pitchFamily="34" charset="0"/>
              </a:rPr>
              <a:t>proc</a:t>
            </a:r>
            <a:r>
              <a:rPr lang="en-US" altLang="zh-CN" sz="1200" dirty="0">
                <a:latin typeface="Arial" pitchFamily="34" charset="0"/>
              </a:rPr>
              <a:t>/</a:t>
            </a:r>
            <a:r>
              <a:rPr lang="en-US" altLang="zh-CN" sz="1200" dirty="0" err="1">
                <a:latin typeface="Arial" pitchFamily="34" charset="0"/>
              </a:rPr>
              <a:t>array.c</a:t>
            </a:r>
            <a:r>
              <a:rPr lang="en-US" altLang="zh-CN" sz="1200" dirty="0">
                <a:latin typeface="Arial" pitchFamily="34" charset="0"/>
              </a:rPr>
              <a:t>: </a:t>
            </a:r>
            <a:r>
              <a:rPr lang="en-US" altLang="zh-CN" sz="1200" dirty="0" err="1">
                <a:latin typeface="Arial" pitchFamily="34" charset="0"/>
              </a:rPr>
              <a:t>get_task_state</a:t>
            </a:r>
            <a:r>
              <a:rPr lang="en-US" altLang="zh-CN" sz="1200" dirty="0">
                <a:latin typeface="Arial" pitchFamily="34" charset="0"/>
              </a:rPr>
              <a:t>().</a:t>
            </a:r>
            <a:fld id="{36612D9E-1EC9-4612-B268-F1594A888DC4}" type="slidenum">
              <a:rPr lang="en-US" altLang="zh-CN" sz="1200">
                <a:latin typeface="Arial" pitchFamily="34" charset="0"/>
              </a:rPr>
              <a:pPr lvl="1" eaLnBrk="1" hangingPunct="1">
                <a:lnSpc>
                  <a:spcPct val="80000"/>
                </a:lnSpc>
                <a:buFont typeface="Monotype Sorts" pitchFamily="2" charset="2"/>
                <a:buNone/>
              </a:pPr>
              <a:t>8</a:t>
            </a:fld>
            <a:endParaRPr lang="en-US" altLang="zh-CN" sz="1200" dirty="0">
              <a:latin typeface="Arial" pitchFamily="34" charset="0"/>
            </a:endParaRPr>
          </a:p>
          <a:p>
            <a:pPr lvl="1" eaLnBrk="1" hangingPunct="1">
              <a:lnSpc>
                <a:spcPct val="80000"/>
              </a:lnSpc>
              <a:buFont typeface="Monotype Sorts" pitchFamily="2" charset="2"/>
              <a:buNone/>
            </a:pPr>
            <a:r>
              <a:rPr lang="en-US" altLang="zh-CN" sz="1200" dirty="0">
                <a:latin typeface="Arial" pitchFamily="34" charset="0"/>
              </a:rPr>
              <a:t>117  *</a:t>
            </a:r>
          </a:p>
          <a:p>
            <a:pPr lvl="1" eaLnBrk="1" hangingPunct="1">
              <a:lnSpc>
                <a:spcPct val="80000"/>
              </a:lnSpc>
              <a:buFont typeface="Monotype Sorts" pitchFamily="2" charset="2"/>
              <a:buNone/>
            </a:pPr>
            <a:r>
              <a:rPr lang="en-US" altLang="zh-CN" sz="1200" dirty="0">
                <a:latin typeface="Arial" pitchFamily="34" charset="0"/>
              </a:rPr>
              <a:t>118  * We have two separate sets of flags: task-&gt;state</a:t>
            </a:r>
          </a:p>
          <a:p>
            <a:pPr lvl="1" eaLnBrk="1" hangingPunct="1">
              <a:lnSpc>
                <a:spcPct val="80000"/>
              </a:lnSpc>
              <a:buFont typeface="Monotype Sorts" pitchFamily="2" charset="2"/>
              <a:buNone/>
            </a:pPr>
            <a:r>
              <a:rPr lang="en-US" altLang="zh-CN" sz="1200" dirty="0">
                <a:latin typeface="Arial" pitchFamily="34" charset="0"/>
              </a:rPr>
              <a:t>119  * is about </a:t>
            </a:r>
            <a:r>
              <a:rPr lang="en-US" altLang="zh-CN" sz="1200" dirty="0" err="1">
                <a:latin typeface="Arial" pitchFamily="34" charset="0"/>
              </a:rPr>
              <a:t>runnability</a:t>
            </a:r>
            <a:r>
              <a:rPr lang="en-US" altLang="zh-CN" sz="1200" dirty="0">
                <a:latin typeface="Arial" pitchFamily="34" charset="0"/>
              </a:rPr>
              <a:t>, while task-&gt;</a:t>
            </a:r>
            <a:r>
              <a:rPr lang="en-US" altLang="zh-CN" sz="1200" dirty="0" err="1">
                <a:latin typeface="Arial" pitchFamily="34" charset="0"/>
              </a:rPr>
              <a:t>exit_state</a:t>
            </a:r>
            <a:r>
              <a:rPr lang="en-US" altLang="zh-CN" sz="1200" dirty="0">
                <a:latin typeface="Arial" pitchFamily="34" charset="0"/>
              </a:rPr>
              <a:t> are</a:t>
            </a:r>
          </a:p>
          <a:p>
            <a:pPr lvl="1" eaLnBrk="1" hangingPunct="1">
              <a:lnSpc>
                <a:spcPct val="80000"/>
              </a:lnSpc>
              <a:buFont typeface="Monotype Sorts" pitchFamily="2" charset="2"/>
              <a:buNone/>
            </a:pPr>
            <a:r>
              <a:rPr lang="en-US" altLang="zh-CN" sz="1200" dirty="0">
                <a:latin typeface="Arial" pitchFamily="34" charset="0"/>
              </a:rPr>
              <a:t>120  * about the task exiting. Confusing, but this way</a:t>
            </a:r>
          </a:p>
          <a:p>
            <a:pPr lvl="1" eaLnBrk="1" hangingPunct="1">
              <a:lnSpc>
                <a:spcPct val="80000"/>
              </a:lnSpc>
              <a:buFont typeface="Monotype Sorts" pitchFamily="2" charset="2"/>
              <a:buNone/>
            </a:pPr>
            <a:r>
              <a:rPr lang="en-US" altLang="zh-CN" sz="1200" dirty="0">
                <a:latin typeface="Arial" pitchFamily="34" charset="0"/>
              </a:rPr>
              <a:t>121  * modifying one set can't modify the other one by</a:t>
            </a:r>
          </a:p>
          <a:p>
            <a:pPr lvl="1" eaLnBrk="1" hangingPunct="1">
              <a:lnSpc>
                <a:spcPct val="80000"/>
              </a:lnSpc>
              <a:buFont typeface="Monotype Sorts" pitchFamily="2" charset="2"/>
              <a:buNone/>
            </a:pPr>
            <a:r>
              <a:rPr lang="en-US" altLang="zh-CN" sz="1200" dirty="0">
                <a:latin typeface="Arial" pitchFamily="34" charset="0"/>
              </a:rPr>
              <a:t>122  * mistake.</a:t>
            </a:r>
          </a:p>
          <a:p>
            <a:pPr lvl="1" eaLnBrk="1" hangingPunct="1">
              <a:lnSpc>
                <a:spcPct val="80000"/>
              </a:lnSpc>
              <a:buFont typeface="Monotype Sorts" pitchFamily="2" charset="2"/>
              <a:buNone/>
            </a:pPr>
            <a:r>
              <a:rPr lang="en-US" altLang="zh-CN" sz="1200" dirty="0">
                <a:latin typeface="Arial" pitchFamily="34" charset="0"/>
              </a:rPr>
              <a:t>123  */</a:t>
            </a:r>
          </a:p>
          <a:p>
            <a:pPr lvl="1" eaLnBrk="1" hangingPunct="1">
              <a:lnSpc>
                <a:spcPct val="80000"/>
              </a:lnSpc>
              <a:buFont typeface="Monotype Sorts" pitchFamily="2" charset="2"/>
              <a:buNone/>
            </a:pPr>
            <a:r>
              <a:rPr lang="en-US" altLang="zh-CN" sz="1600" dirty="0">
                <a:solidFill>
                  <a:srgbClr val="0000CC"/>
                </a:solidFill>
                <a:latin typeface="Arial" pitchFamily="34" charset="0"/>
              </a:rPr>
              <a:t>124 #define TASK_RUNNING           </a:t>
            </a:r>
            <a:r>
              <a:rPr lang="en-US" altLang="zh-CN" sz="1600" dirty="0" smtClean="0">
                <a:solidFill>
                  <a:srgbClr val="0000CC"/>
                </a:solidFill>
                <a:latin typeface="Arial" pitchFamily="34" charset="0"/>
              </a:rPr>
              <a:t>	 </a:t>
            </a:r>
            <a:r>
              <a:rPr lang="en-US" altLang="zh-CN" sz="1600" dirty="0">
                <a:solidFill>
                  <a:srgbClr val="0000CC"/>
                </a:solidFill>
                <a:latin typeface="Arial" pitchFamily="34" charset="0"/>
              </a:rPr>
              <a:t>0</a:t>
            </a:r>
          </a:p>
          <a:p>
            <a:pPr lvl="1" eaLnBrk="1" hangingPunct="1">
              <a:lnSpc>
                <a:spcPct val="80000"/>
              </a:lnSpc>
              <a:buFont typeface="Monotype Sorts" pitchFamily="2" charset="2"/>
              <a:buNone/>
            </a:pPr>
            <a:r>
              <a:rPr lang="en-US" altLang="zh-CN" sz="1600" dirty="0">
                <a:solidFill>
                  <a:srgbClr val="0000CC"/>
                </a:solidFill>
                <a:latin typeface="Arial" pitchFamily="34" charset="0"/>
              </a:rPr>
              <a:t>125 #define TASK_INTERRUPTIBLE     </a:t>
            </a:r>
            <a:r>
              <a:rPr lang="en-US" altLang="zh-CN" sz="1600" dirty="0" smtClean="0">
                <a:solidFill>
                  <a:srgbClr val="0000CC"/>
                </a:solidFill>
                <a:latin typeface="Arial" pitchFamily="34" charset="0"/>
              </a:rPr>
              <a:t>	 </a:t>
            </a:r>
            <a:r>
              <a:rPr lang="en-US" altLang="zh-CN" sz="1600" dirty="0">
                <a:solidFill>
                  <a:srgbClr val="0000CC"/>
                </a:solidFill>
                <a:latin typeface="Arial" pitchFamily="34" charset="0"/>
              </a:rPr>
              <a:t>1</a:t>
            </a:r>
          </a:p>
          <a:p>
            <a:pPr lvl="1" eaLnBrk="1" hangingPunct="1">
              <a:lnSpc>
                <a:spcPct val="80000"/>
              </a:lnSpc>
              <a:buFont typeface="Monotype Sorts" pitchFamily="2" charset="2"/>
              <a:buNone/>
            </a:pPr>
            <a:r>
              <a:rPr lang="en-US" altLang="zh-CN" sz="1600" dirty="0">
                <a:solidFill>
                  <a:srgbClr val="0000CC"/>
                </a:solidFill>
                <a:latin typeface="Arial" pitchFamily="34" charset="0"/>
              </a:rPr>
              <a:t>126 #define TASK_UNINTERRUPTIBLE  </a:t>
            </a:r>
            <a:r>
              <a:rPr lang="en-US" altLang="zh-CN" sz="1600" dirty="0" smtClean="0">
                <a:solidFill>
                  <a:srgbClr val="0000CC"/>
                </a:solidFill>
                <a:latin typeface="Arial" pitchFamily="34" charset="0"/>
              </a:rPr>
              <a:t>	 2</a:t>
            </a:r>
            <a:endParaRPr lang="en-US" altLang="zh-CN" sz="1600" dirty="0">
              <a:solidFill>
                <a:srgbClr val="0000CC"/>
              </a:solidFill>
              <a:latin typeface="Arial" pitchFamily="34" charset="0"/>
            </a:endParaRPr>
          </a:p>
          <a:p>
            <a:pPr lvl="1" eaLnBrk="1" hangingPunct="1">
              <a:lnSpc>
                <a:spcPct val="80000"/>
              </a:lnSpc>
              <a:buFont typeface="Monotype Sorts" pitchFamily="2" charset="2"/>
              <a:buNone/>
            </a:pPr>
            <a:r>
              <a:rPr lang="en-US" altLang="zh-CN" sz="1600" dirty="0">
                <a:solidFill>
                  <a:srgbClr val="0000CC"/>
                </a:solidFill>
                <a:latin typeface="Arial" pitchFamily="34" charset="0"/>
              </a:rPr>
              <a:t>127 #define TASK_STOPPED           </a:t>
            </a:r>
            <a:r>
              <a:rPr lang="en-US" altLang="zh-CN" sz="1600" dirty="0" smtClean="0">
                <a:solidFill>
                  <a:srgbClr val="0000CC"/>
                </a:solidFill>
                <a:latin typeface="Arial" pitchFamily="34" charset="0"/>
              </a:rPr>
              <a:t>	 </a:t>
            </a:r>
            <a:r>
              <a:rPr lang="en-US" altLang="zh-CN" sz="1600" dirty="0">
                <a:solidFill>
                  <a:srgbClr val="0000CC"/>
                </a:solidFill>
                <a:latin typeface="Arial" pitchFamily="34" charset="0"/>
              </a:rPr>
              <a:t>4</a:t>
            </a:r>
          </a:p>
          <a:p>
            <a:pPr lvl="1" eaLnBrk="1" hangingPunct="1">
              <a:lnSpc>
                <a:spcPct val="80000"/>
              </a:lnSpc>
              <a:buFont typeface="Monotype Sorts" pitchFamily="2" charset="2"/>
              <a:buNone/>
            </a:pPr>
            <a:r>
              <a:rPr lang="en-US" altLang="zh-CN" sz="1600" dirty="0">
                <a:solidFill>
                  <a:srgbClr val="0000CC"/>
                </a:solidFill>
                <a:latin typeface="Arial" pitchFamily="34" charset="0"/>
              </a:rPr>
              <a:t>128 #define TASK_TRACED            </a:t>
            </a:r>
            <a:r>
              <a:rPr lang="en-US" altLang="zh-CN" sz="1600" dirty="0" smtClean="0">
                <a:solidFill>
                  <a:srgbClr val="0000CC"/>
                </a:solidFill>
                <a:latin typeface="Arial" pitchFamily="34" charset="0"/>
              </a:rPr>
              <a:t>	 </a:t>
            </a:r>
            <a:r>
              <a:rPr lang="en-US" altLang="zh-CN" sz="1600" dirty="0">
                <a:solidFill>
                  <a:srgbClr val="0000CC"/>
                </a:solidFill>
                <a:latin typeface="Arial" pitchFamily="34" charset="0"/>
              </a:rPr>
              <a:t>8</a:t>
            </a:r>
          </a:p>
          <a:p>
            <a:pPr lvl="1" eaLnBrk="1" hangingPunct="1">
              <a:lnSpc>
                <a:spcPct val="80000"/>
              </a:lnSpc>
              <a:buFont typeface="Monotype Sorts" pitchFamily="2" charset="2"/>
              <a:buNone/>
            </a:pPr>
            <a:r>
              <a:rPr lang="en-US" altLang="zh-CN" sz="1600" dirty="0">
                <a:latin typeface="Arial" pitchFamily="34" charset="0"/>
              </a:rPr>
              <a:t>129 /* in tsk-&gt;</a:t>
            </a:r>
            <a:r>
              <a:rPr lang="en-US" altLang="zh-CN" sz="1600" dirty="0" err="1">
                <a:latin typeface="Arial" pitchFamily="34" charset="0"/>
              </a:rPr>
              <a:t>exit_state</a:t>
            </a:r>
            <a:r>
              <a:rPr lang="en-US" altLang="zh-CN" sz="1600" dirty="0">
                <a:latin typeface="Arial" pitchFamily="34" charset="0"/>
              </a:rPr>
              <a:t> */</a:t>
            </a:r>
          </a:p>
          <a:p>
            <a:pPr lvl="1" eaLnBrk="1" hangingPunct="1">
              <a:lnSpc>
                <a:spcPct val="80000"/>
              </a:lnSpc>
              <a:buFont typeface="Monotype Sorts" pitchFamily="2" charset="2"/>
              <a:buNone/>
            </a:pPr>
            <a:r>
              <a:rPr lang="en-US" altLang="zh-CN" sz="1600" dirty="0">
                <a:solidFill>
                  <a:srgbClr val="0000CC"/>
                </a:solidFill>
                <a:latin typeface="Arial" pitchFamily="34" charset="0"/>
              </a:rPr>
              <a:t>130 #define EXIT_ZOMBIE             </a:t>
            </a:r>
            <a:r>
              <a:rPr lang="en-US" altLang="zh-CN" sz="1600" dirty="0" smtClean="0">
                <a:solidFill>
                  <a:srgbClr val="0000CC"/>
                </a:solidFill>
                <a:latin typeface="Arial" pitchFamily="34" charset="0"/>
              </a:rPr>
              <a:t>	16</a:t>
            </a:r>
            <a:endParaRPr lang="en-US" altLang="zh-CN" sz="1600" dirty="0">
              <a:solidFill>
                <a:srgbClr val="0000CC"/>
              </a:solidFill>
              <a:latin typeface="Arial" pitchFamily="34" charset="0"/>
            </a:endParaRPr>
          </a:p>
          <a:p>
            <a:pPr lvl="1" eaLnBrk="1" hangingPunct="1">
              <a:lnSpc>
                <a:spcPct val="80000"/>
              </a:lnSpc>
              <a:buFont typeface="Monotype Sorts" pitchFamily="2" charset="2"/>
              <a:buNone/>
            </a:pPr>
            <a:r>
              <a:rPr lang="en-US" altLang="zh-CN" sz="1600" dirty="0">
                <a:solidFill>
                  <a:srgbClr val="0000CC"/>
                </a:solidFill>
                <a:latin typeface="Arial" pitchFamily="34" charset="0"/>
              </a:rPr>
              <a:t>131 #define EXIT_DEAD               </a:t>
            </a:r>
            <a:r>
              <a:rPr lang="en-US" altLang="zh-CN" sz="1600" dirty="0" smtClean="0">
                <a:solidFill>
                  <a:srgbClr val="0000CC"/>
                </a:solidFill>
                <a:latin typeface="Arial" pitchFamily="34" charset="0"/>
              </a:rPr>
              <a:t>		32</a:t>
            </a:r>
            <a:endParaRPr lang="en-US" altLang="zh-CN" sz="1600" dirty="0">
              <a:solidFill>
                <a:srgbClr val="0000CC"/>
              </a:solidFill>
              <a:latin typeface="Arial" pitchFamily="34" charset="0"/>
            </a:endParaRPr>
          </a:p>
          <a:p>
            <a:pPr lvl="1" eaLnBrk="1" hangingPunct="1">
              <a:lnSpc>
                <a:spcPct val="80000"/>
              </a:lnSpc>
              <a:buFont typeface="Monotype Sorts" pitchFamily="2" charset="2"/>
              <a:buNone/>
            </a:pPr>
            <a:r>
              <a:rPr lang="en-US" altLang="zh-CN" sz="1600" dirty="0">
                <a:latin typeface="Arial" pitchFamily="34" charset="0"/>
              </a:rPr>
              <a:t>132 /* in tsk-&gt;state again */</a:t>
            </a:r>
          </a:p>
          <a:p>
            <a:pPr lvl="1" eaLnBrk="1" hangingPunct="1">
              <a:lnSpc>
                <a:spcPct val="80000"/>
              </a:lnSpc>
              <a:buFont typeface="Monotype Sorts" pitchFamily="2" charset="2"/>
              <a:buNone/>
            </a:pPr>
            <a:r>
              <a:rPr lang="en-US" altLang="zh-CN" sz="1600" dirty="0">
                <a:solidFill>
                  <a:srgbClr val="0000CC"/>
                </a:solidFill>
                <a:latin typeface="Arial" pitchFamily="34" charset="0"/>
              </a:rPr>
              <a:t>133 #define TASK_NONINTERACTIVE    </a:t>
            </a:r>
            <a:r>
              <a:rPr lang="en-US" altLang="zh-CN" sz="1600" dirty="0" smtClean="0">
                <a:solidFill>
                  <a:srgbClr val="0000CC"/>
                </a:solidFill>
                <a:latin typeface="Arial" pitchFamily="34" charset="0"/>
              </a:rPr>
              <a:t>	 </a:t>
            </a:r>
            <a:r>
              <a:rPr lang="en-US" altLang="zh-CN" sz="1600" dirty="0">
                <a:solidFill>
                  <a:srgbClr val="0000CC"/>
                </a:solidFill>
                <a:latin typeface="Arial" pitchFamily="34" charset="0"/>
              </a:rPr>
              <a:t>64</a:t>
            </a:r>
            <a:endParaRPr lang="zh-CN" altLang="en-US" sz="1600" dirty="0">
              <a:solidFill>
                <a:srgbClr val="0000CC"/>
              </a:solidFill>
              <a:latin typeface="Arial" pitchFamily="34" charset="0"/>
            </a:endParaRPr>
          </a:p>
        </p:txBody>
      </p:sp>
    </p:spTree>
  </p:cSld>
  <p:clrMapOvr>
    <a:masterClrMapping/>
  </p:clrMapOvr>
  <p:transition>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pPr eaLnBrk="1" hangingPunct="1">
              <a:defRPr/>
            </a:pPr>
            <a:r>
              <a:rPr lang="en-US" altLang="zh-CN" b="0" dirty="0" smtClean="0">
                <a:solidFill>
                  <a:srgbClr val="FF3300"/>
                </a:solidFill>
                <a:latin typeface="+mn-lt"/>
                <a:ea typeface="楷体" pitchFamily="49" charset="-122"/>
                <a:hlinkClick r:id="rId3"/>
              </a:rPr>
              <a:t>include/</a:t>
            </a:r>
            <a:r>
              <a:rPr lang="en-US" altLang="zh-CN" b="0" dirty="0" err="1" smtClean="0">
                <a:solidFill>
                  <a:srgbClr val="FF3300"/>
                </a:solidFill>
                <a:latin typeface="+mn-lt"/>
                <a:ea typeface="楷体" pitchFamily="49" charset="-122"/>
                <a:hlinkClick r:id="rId3"/>
              </a:rPr>
              <a:t>linux</a:t>
            </a:r>
            <a:r>
              <a:rPr lang="en-US" altLang="zh-CN" b="0" dirty="0" smtClean="0">
                <a:solidFill>
                  <a:srgbClr val="FF3300"/>
                </a:solidFill>
                <a:latin typeface="+mn-lt"/>
                <a:ea typeface="楷体" pitchFamily="49" charset="-122"/>
                <a:hlinkClick r:id="rId3"/>
              </a:rPr>
              <a:t>/</a:t>
            </a:r>
            <a:r>
              <a:rPr lang="en-US" altLang="zh-CN" b="0" dirty="0" err="1" smtClean="0">
                <a:solidFill>
                  <a:srgbClr val="FF3300"/>
                </a:solidFill>
                <a:latin typeface="+mn-lt"/>
                <a:ea typeface="楷体" pitchFamily="49" charset="-122"/>
                <a:hlinkClick r:id="rId3"/>
              </a:rPr>
              <a:t>sched.h</a:t>
            </a:r>
            <a:r>
              <a:rPr lang="zh-CN" altLang="en-US" b="0" dirty="0" smtClean="0">
                <a:solidFill>
                  <a:srgbClr val="FF3300"/>
                </a:solidFill>
                <a:latin typeface="+mn-lt"/>
                <a:ea typeface="楷体" pitchFamily="49" charset="-122"/>
              </a:rPr>
              <a:t>（</a:t>
            </a:r>
            <a:r>
              <a:rPr lang="en-US" altLang="zh-CN" b="0" dirty="0" smtClean="0">
                <a:solidFill>
                  <a:srgbClr val="FF3300"/>
                </a:solidFill>
                <a:latin typeface="+mn-lt"/>
                <a:ea typeface="楷体" pitchFamily="49" charset="-122"/>
              </a:rPr>
              <a:t>4.19</a:t>
            </a:r>
            <a:r>
              <a:rPr lang="zh-CN" altLang="en-US" b="0" dirty="0" smtClean="0">
                <a:solidFill>
                  <a:srgbClr val="FF3300"/>
                </a:solidFill>
                <a:latin typeface="+mn-lt"/>
                <a:ea typeface="楷体" pitchFamily="49" charset="-122"/>
              </a:rPr>
              <a:t>）</a:t>
            </a:r>
          </a:p>
        </p:txBody>
      </p:sp>
      <p:sp>
        <p:nvSpPr>
          <p:cNvPr id="18435" name="Rectangle 3"/>
          <p:cNvSpPr>
            <a:spLocks noGrp="1" noChangeArrowheads="1"/>
          </p:cNvSpPr>
          <p:nvPr>
            <p:ph idx="1"/>
          </p:nvPr>
        </p:nvSpPr>
        <p:spPr>
          <a:xfrm>
            <a:off x="609600" y="1185863"/>
            <a:ext cx="10972800" cy="5195465"/>
          </a:xfrm>
        </p:spPr>
        <p:txBody>
          <a:bodyPr/>
          <a:lstStyle/>
          <a:p>
            <a:pPr>
              <a:buNone/>
            </a:pPr>
            <a:endParaRPr lang="en-US" sz="1400" dirty="0">
              <a:solidFill>
                <a:srgbClr val="0000CC"/>
              </a:solidFill>
            </a:endParaRPr>
          </a:p>
        </p:txBody>
      </p:sp>
      <p:pic>
        <p:nvPicPr>
          <p:cNvPr id="2" name="图片 1"/>
          <p:cNvPicPr>
            <a:picLocks noChangeAspect="1"/>
          </p:cNvPicPr>
          <p:nvPr/>
        </p:nvPicPr>
        <p:blipFill>
          <a:blip r:embed="rId4"/>
          <a:stretch>
            <a:fillRect/>
          </a:stretch>
        </p:blipFill>
        <p:spPr>
          <a:xfrm>
            <a:off x="609600" y="1124744"/>
            <a:ext cx="10022904" cy="5075793"/>
          </a:xfrm>
          <a:prstGeom prst="rect">
            <a:avLst/>
          </a:prstGeom>
        </p:spPr>
      </p:pic>
    </p:spTree>
  </p:cSld>
  <p:clrMapOvr>
    <a:masterClrMapping/>
  </p:clrMapOvr>
  <p:transition>
    <p:split orient="vert"/>
  </p:transition>
  <p:timing>
    <p:tnLst>
      <p:par>
        <p:cTn id="1" dur="indefinite" restart="never" nodeType="tmRoot"/>
      </p:par>
    </p:tnLst>
  </p:timing>
</p:sld>
</file>

<file path=ppt/theme/theme1.xml><?xml version="1.0" encoding="utf-8"?>
<a:theme xmlns:a="http://schemas.openxmlformats.org/drawingml/2006/main" name="osc">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6155</TotalTime>
  <Words>6098</Words>
  <Application>Microsoft Office PowerPoint</Application>
  <PresentationFormat>宽屏</PresentationFormat>
  <Paragraphs>537</Paragraphs>
  <Slides>65</Slides>
  <Notes>7</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65</vt:i4>
      </vt:variant>
    </vt:vector>
  </HeadingPairs>
  <TitlesOfParts>
    <vt:vector size="80" baseType="lpstr">
      <vt:lpstr>Monotype Sorts</vt:lpstr>
      <vt:lpstr>MS PGothic</vt:lpstr>
      <vt:lpstr>MS PGothic</vt:lpstr>
      <vt:lpstr>ShanHeiSun-Uni</vt:lpstr>
      <vt:lpstr>黑体</vt:lpstr>
      <vt:lpstr>楷体</vt:lpstr>
      <vt:lpstr>楷体_GB2312</vt:lpstr>
      <vt:lpstr>宋体</vt:lpstr>
      <vt:lpstr>Arial</vt:lpstr>
      <vt:lpstr>Helvetica</vt:lpstr>
      <vt:lpstr>Times New Roman</vt:lpstr>
      <vt:lpstr>Verdana</vt:lpstr>
      <vt:lpstr>Webdings</vt:lpstr>
      <vt:lpstr>osc</vt:lpstr>
      <vt:lpstr>图片</vt:lpstr>
      <vt:lpstr>研究报告1：Linux进程管理</vt:lpstr>
      <vt:lpstr>本章内容</vt:lpstr>
      <vt:lpstr> Linux进程概念</vt:lpstr>
      <vt:lpstr>进程概念</vt:lpstr>
      <vt:lpstr>进程概念</vt:lpstr>
      <vt:lpstr>Linux进程的组成 </vt:lpstr>
      <vt:lpstr>Linux进程状态</vt:lpstr>
      <vt:lpstr>Linux进程状态</vt:lpstr>
      <vt:lpstr>include/linux/sched.h（4.19）</vt:lpstr>
      <vt:lpstr>include/linux/sched.h（4.19）</vt:lpstr>
      <vt:lpstr>Linux进程状态</vt:lpstr>
      <vt:lpstr>Linux进程状态转换</vt:lpstr>
      <vt:lpstr>task_struct结构</vt:lpstr>
      <vt:lpstr>task_struct</vt:lpstr>
      <vt:lpstr>进程创建</vt:lpstr>
      <vt:lpstr> Linux进程的创建 </vt:lpstr>
      <vt:lpstr>相关系统调用</vt:lpstr>
      <vt:lpstr>fork实例</vt:lpstr>
      <vt:lpstr>fork实例</vt:lpstr>
      <vt:lpstr>fork</vt:lpstr>
      <vt:lpstr>fork()函数</vt:lpstr>
      <vt:lpstr>Linux进程的执行</vt:lpstr>
      <vt:lpstr>Linux进程的执行(续)</vt:lpstr>
      <vt:lpstr>Linux进程的执行(续)</vt:lpstr>
      <vt:lpstr>Linux进程的等待和唤醒</vt:lpstr>
      <vt:lpstr>等待队列及操作</vt:lpstr>
      <vt:lpstr>进程等待的机制</vt:lpstr>
      <vt:lpstr>进程等待的机制（续）</vt:lpstr>
      <vt:lpstr>进程的睡眠和唤醒</vt:lpstr>
      <vt:lpstr>进程的终止和撤消</vt:lpstr>
      <vt:lpstr>Linux内核线程</vt:lpstr>
      <vt:lpstr>内核线程</vt:lpstr>
      <vt:lpstr>几个特殊身份的内核线程</vt:lpstr>
      <vt:lpstr>Linux进程调度概述</vt:lpstr>
      <vt:lpstr>Linux的进程调度 </vt:lpstr>
      <vt:lpstr>Linux进程调度策略</vt:lpstr>
      <vt:lpstr>Linux进程调度策略</vt:lpstr>
      <vt:lpstr>进程的调度算法</vt:lpstr>
      <vt:lpstr>一、CFS调度算法</vt:lpstr>
      <vt:lpstr>二、Linux 2.6  O(1)进程调度</vt:lpstr>
      <vt:lpstr>Linux 2.6  O(1)进程调度</vt:lpstr>
      <vt:lpstr> task_struct 相关域</vt:lpstr>
      <vt:lpstr> task_struct 相关域</vt:lpstr>
      <vt:lpstr> task_struct 相关域</vt:lpstr>
      <vt:lpstr> task_struct 相关域</vt:lpstr>
      <vt:lpstr>task_struct 相关域</vt:lpstr>
      <vt:lpstr>runqueue结构（kernel/sched.c）</vt:lpstr>
      <vt:lpstr>The fields of the runqueue structure </vt:lpstr>
      <vt:lpstr>The fields of the runqueue structure</vt:lpstr>
      <vt:lpstr>The fields of the runqueue structure</vt:lpstr>
      <vt:lpstr>PowerPoint 演示文稿</vt:lpstr>
      <vt:lpstr>prio_array</vt:lpstr>
      <vt:lpstr>schedule()函数</vt:lpstr>
      <vt:lpstr>schedule()函数</vt:lpstr>
      <vt:lpstr>调度程序所使用的函数</vt:lpstr>
      <vt:lpstr> 三、Linux进程调度算法（2.4） </vt:lpstr>
      <vt:lpstr>Linux进程调度方法（2.4） </vt:lpstr>
      <vt:lpstr> 进程切换时机</vt:lpstr>
      <vt:lpstr>进程切换时机</vt:lpstr>
      <vt:lpstr>进程的调度时机</vt:lpstr>
      <vt:lpstr>进程的调度算法(2.4)</vt:lpstr>
      <vt:lpstr>schedule()函数执行过程:</vt:lpstr>
      <vt:lpstr>schedule()函数执行过程</vt:lpstr>
      <vt:lpstr>goodness()函数</vt:lpstr>
      <vt:lpstr>goodness()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dc:title>
  <dc:subject/>
  <dc:creator/>
  <cp:keywords/>
  <dc:description/>
  <cp:lastModifiedBy>xtommy</cp:lastModifiedBy>
  <cp:revision>311</cp:revision>
  <cp:lastPrinted>2001-06-14T13:58:17Z</cp:lastPrinted>
  <dcterms:created xsi:type="dcterms:W3CDTF">2003-11-25T13:23:56Z</dcterms:created>
  <dcterms:modified xsi:type="dcterms:W3CDTF">2021-12-24T10:51:55Z</dcterms:modified>
  <cp:category/>
</cp:coreProperties>
</file>