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53"/>
  </p:notesMasterIdLst>
  <p:handoutMasterIdLst>
    <p:handoutMasterId r:id="rId54"/>
  </p:handoutMasterIdLst>
  <p:sldIdLst>
    <p:sldId id="317" r:id="rId6"/>
    <p:sldId id="344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318" r:id="rId16"/>
    <p:sldId id="325" r:id="rId17"/>
    <p:sldId id="272" r:id="rId18"/>
    <p:sldId id="326" r:id="rId19"/>
    <p:sldId id="327" r:id="rId20"/>
    <p:sldId id="328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4" r:id="rId30"/>
    <p:sldId id="293" r:id="rId31"/>
    <p:sldId id="295" r:id="rId32"/>
    <p:sldId id="296" r:id="rId33"/>
    <p:sldId id="297" r:id="rId34"/>
    <p:sldId id="329" r:id="rId35"/>
    <p:sldId id="330" r:id="rId36"/>
    <p:sldId id="301" r:id="rId37"/>
    <p:sldId id="332" r:id="rId38"/>
    <p:sldId id="302" r:id="rId39"/>
    <p:sldId id="304" r:id="rId40"/>
    <p:sldId id="305" r:id="rId41"/>
    <p:sldId id="306" r:id="rId42"/>
    <p:sldId id="307" r:id="rId43"/>
    <p:sldId id="309" r:id="rId44"/>
    <p:sldId id="310" r:id="rId45"/>
    <p:sldId id="312" r:id="rId46"/>
    <p:sldId id="335" r:id="rId47"/>
    <p:sldId id="336" r:id="rId48"/>
    <p:sldId id="338" r:id="rId49"/>
    <p:sldId id="337" r:id="rId50"/>
    <p:sldId id="339" r:id="rId51"/>
    <p:sldId id="324" r:id="rId52"/>
  </p:sldIdLst>
  <p:sldSz cx="9144000" cy="6858000" type="screen4x3"/>
  <p:notesSz cx="9866313" cy="673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6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4003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29DB0-2C84-4FF6-9DF7-8193DA418BF2}" type="datetimeFigureOut">
              <a:rPr lang="zh-CN" altLang="en-US" smtClean="0"/>
              <a:t>2016-02-19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7B17-087B-4DE6-AE60-F744AF15F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6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gerlehner.ch/intel/IntelCodeTable.pdf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ECNU</a:t>
            </a:r>
            <a:endParaRPr lang="en-US" sz="1200" dirty="0">
              <a:solidFill>
                <a:srgbClr val="FFFFFF"/>
              </a:solidFill>
              <a:latin typeface="Times New Roman" charset="0"/>
              <a:cs typeface="Times New Roman" charset="0"/>
              <a:sym typeface="Times New Roman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000000"/>
                </a:solidFill>
              </a:rPr>
              <a:t>Machine-Level Programming II: Arithmetic &amp; Control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Computer 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Systems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5</a:t>
            </a:r>
            <a:r>
              <a:rPr lang="en-US" sz="2000" baseline="30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th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Lecture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altLang="zh-CN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</a:p>
          <a:p>
            <a:pPr algn="l"/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Addr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8492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93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8498" name="Rectangle 6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Understanding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>
              <a:latin typeface="Courier New Bold" charset="0"/>
              <a:sym typeface="Courier New Bold" charset="0"/>
            </a:endParaRPr>
          </a:p>
        </p:txBody>
      </p:sp>
      <p:sp>
        <p:nvSpPr>
          <p:cNvPr id="18499" name="Rectangle 67"/>
          <p:cNvSpPr>
            <a:spLocks/>
          </p:cNvSpPr>
          <p:nvPr/>
        </p:nvSpPr>
        <p:spPr bwMode="auto">
          <a:xfrm>
            <a:off x="304800" y="4419600"/>
            <a:ext cx="67945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01" name="Rectangle 69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502" name="Rectangle 70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8504" name="Rectangle 72"/>
          <p:cNvSpPr>
            <a:spLocks/>
          </p:cNvSpPr>
          <p:nvPr/>
        </p:nvSpPr>
        <p:spPr bwMode="auto">
          <a:xfrm>
            <a:off x="381000" y="13716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Group 1"/>
          <p:cNvGraphicFramePr>
            <a:graphicFrameLocks noGrp="1"/>
          </p:cNvGraphicFramePr>
          <p:nvPr/>
        </p:nvGraphicFramePr>
        <p:xfrm>
          <a:off x="5930900" y="558800"/>
          <a:ext cx="1905000" cy="3556000"/>
        </p:xfrm>
        <a:graphic>
          <a:graphicData uri="http://schemas.openxmlformats.org/drawingml/2006/table">
            <a:tbl>
              <a:tblPr/>
              <a:tblGrid>
                <a:gridCol w="635000"/>
                <a:gridCol w="12700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Arial Black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3" charset="0"/>
                        <a:cs typeface="Courier New" pitchFamily="49" charset="0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Black" charset="0"/>
                          <a:cs typeface="Courier New" pitchFamily="49" charset="0"/>
                          <a:sym typeface="Arial Black" charset="0"/>
                        </a:rPr>
                        <a:t>•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y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Rtn Addr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Old 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H="1">
            <a:off x="7897813" y="38989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21" name="Rectangle 65"/>
          <p:cNvSpPr>
            <a:spLocks/>
          </p:cNvSpPr>
          <p:nvPr/>
        </p:nvSpPr>
        <p:spPr bwMode="auto">
          <a:xfrm>
            <a:off x="8351838" y="3727450"/>
            <a:ext cx="638175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19522" name="Rectangle 66"/>
          <p:cNvSpPr>
            <a:spLocks/>
          </p:cNvSpPr>
          <p:nvPr/>
        </p:nvSpPr>
        <p:spPr bwMode="auto">
          <a:xfrm>
            <a:off x="5802313" y="1498600"/>
            <a:ext cx="665162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Offset</a:t>
            </a:r>
          </a:p>
        </p:txBody>
      </p:sp>
      <p:sp>
        <p:nvSpPr>
          <p:cNvPr id="19523" name="Rectangle 67"/>
          <p:cNvSpPr>
            <a:spLocks/>
          </p:cNvSpPr>
          <p:nvPr/>
        </p:nvSpPr>
        <p:spPr bwMode="auto">
          <a:xfrm>
            <a:off x="7897813" y="546100"/>
            <a:ext cx="593725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sp>
        <p:nvSpPr>
          <p:cNvPr id="19524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6" name="Rectangle 60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517" name="Rectangle 61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9518" name="Rectangle 6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arith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0" y="1219200"/>
            <a:ext cx="3962400" cy="31242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lvl="1"/>
            <a:r>
              <a:rPr lang="en-US" dirty="0" smtClean="0"/>
              <a:t>Instructions in different order from C code</a:t>
            </a:r>
          </a:p>
          <a:p>
            <a:pPr lvl="1"/>
            <a:r>
              <a:rPr lang="en-US" dirty="0" smtClean="0"/>
              <a:t>Some expressions require multiple instructions</a:t>
            </a:r>
          </a:p>
          <a:p>
            <a:pPr lvl="1"/>
            <a:r>
              <a:rPr lang="en-US" dirty="0" smtClean="0"/>
              <a:t>Some instructions cover multiple expressions</a:t>
            </a:r>
          </a:p>
          <a:p>
            <a:pPr lvl="1"/>
            <a:r>
              <a:rPr lang="en-US" dirty="0" smtClean="0"/>
              <a:t>Get exact same code when compile: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)*(x+4+48*y)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7"/>
          <p:cNvSpPr>
            <a:spLocks/>
          </p:cNvSpPr>
          <p:nvPr/>
        </p:nvSpPr>
        <p:spPr bwMode="auto">
          <a:xfrm>
            <a:off x="304800" y="4419600"/>
            <a:ext cx="7239000" cy="210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ea typeface="Monaco" charset="0"/>
                <a:cs typeface="Monaco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y*3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92D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*= 16 (t4)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t4 +x+4 (t5)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(t1)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z (t2)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114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</p:txBody>
      </p:sp>
      <p:sp>
        <p:nvSpPr>
          <p:cNvPr id="8" name="Rectangle 68"/>
          <p:cNvSpPr>
            <a:spLocks/>
          </p:cNvSpPr>
          <p:nvPr/>
        </p:nvSpPr>
        <p:spPr bwMode="auto">
          <a:xfrm>
            <a:off x="381000" y="1447800"/>
            <a:ext cx="4419600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arith(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z+t1;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t3 = x+4;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t4 = y * 48;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t5 = t3 + t4;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* t5;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683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196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Another Example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381000" y="1447800"/>
            <a:ext cx="3746500" cy="2362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logical(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t1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t2 = t1 &gt;&gt; 17;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mask = (1&lt;&lt;13) - 7;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t2 &amp; mask;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432300" y="825500"/>
            <a:ext cx="4127500" cy="386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logical: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esp,%ebp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</a:t>
            </a:r>
          </a:p>
          <a:p>
            <a:pPr lvl="0"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7670800" y="2159000"/>
            <a:ext cx="304800" cy="1193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8077200" y="25781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>
            <a:off x="7670800" y="12827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8013700" y="11938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21514" name="AutoShape 10"/>
          <p:cNvSpPr>
            <a:spLocks/>
          </p:cNvSpPr>
          <p:nvPr/>
        </p:nvSpPr>
        <p:spPr bwMode="auto">
          <a:xfrm>
            <a:off x="7670800" y="3429000"/>
            <a:ext cx="304800" cy="685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11"/>
          <p:cNvSpPr>
            <a:spLocks/>
          </p:cNvSpPr>
          <p:nvPr/>
        </p:nvSpPr>
        <p:spPr bwMode="auto">
          <a:xfrm>
            <a:off x="8077200" y="35941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21516" name="Rectangle 12"/>
          <p:cNvSpPr>
            <a:spLocks/>
          </p:cNvSpPr>
          <p:nvPr/>
        </p:nvSpPr>
        <p:spPr bwMode="auto">
          <a:xfrm>
            <a:off x="889000" y="5054600"/>
            <a:ext cx="7035800" cy="132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xorl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x^y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(t1)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sarl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$17,%eax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t1&gt;&gt;17    (t2)</a:t>
            </a:r>
          </a:p>
          <a:p>
            <a:pPr algn="l">
              <a:tabLst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  <a:tab pos="114300" algn="l"/>
                <a:tab pos="3149600" algn="l"/>
                <a:tab pos="4978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$8185,%eax	#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&amp;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mask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  <a:endParaRPr lang="en-US" sz="1800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33400" y="4267200"/>
            <a:ext cx="3124200" cy="276999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= 8192, 2</a:t>
            </a:r>
            <a:r>
              <a:rPr lang="en-US" sz="1800" baseline="30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13</a:t>
            </a: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– 7 = 8185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Processor State (IA32,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/>
              <a:t>,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3911600" y="5334000"/>
            <a:ext cx="2540000" cy="38100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6996113" y="2362200"/>
            <a:ext cx="1836737" cy="6858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General purpose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6554788" y="41021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6572250" y="4554538"/>
            <a:ext cx="2163763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frame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570663" y="5313363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39052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45783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2514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5924550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6580188" y="6019800"/>
            <a:ext cx="26543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3911600" y="1370013"/>
            <a:ext cx="2540000" cy="3581400"/>
            <a:chOff x="0" y="0"/>
            <a:chExt cx="1600" cy="2255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288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33810" name="Rectangle 18"/>
            <p:cNvSpPr>
              <a:spLocks/>
            </p:cNvSpPr>
            <p:nvPr/>
          </p:nvSpPr>
          <p:spPr bwMode="auto">
            <a:xfrm>
              <a:off x="0" y="576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33811" name="Rectangle 19"/>
            <p:cNvSpPr>
              <a:spLocks/>
            </p:cNvSpPr>
            <p:nvPr/>
          </p:nvSpPr>
          <p:spPr bwMode="auto">
            <a:xfrm>
              <a:off x="0" y="864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33812" name="Rectangle 20"/>
            <p:cNvSpPr>
              <a:spLocks/>
            </p:cNvSpPr>
            <p:nvPr/>
          </p:nvSpPr>
          <p:spPr bwMode="auto">
            <a:xfrm>
              <a:off x="0" y="1152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33813" name="Rectangle 21"/>
            <p:cNvSpPr>
              <a:spLocks/>
            </p:cNvSpPr>
            <p:nvPr/>
          </p:nvSpPr>
          <p:spPr bwMode="auto">
            <a:xfrm>
              <a:off x="0" y="1440"/>
              <a:ext cx="1600" cy="24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33814" name="Rectangle 22"/>
            <p:cNvSpPr>
              <a:spLocks/>
            </p:cNvSpPr>
            <p:nvPr/>
          </p:nvSpPr>
          <p:spPr bwMode="auto">
            <a:xfrm>
              <a:off x="0" y="1728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33815" name="Rectangle 23"/>
            <p:cNvSpPr>
              <a:spLocks/>
            </p:cNvSpPr>
            <p:nvPr/>
          </p:nvSpPr>
          <p:spPr bwMode="auto">
            <a:xfrm>
              <a:off x="0" y="2015"/>
              <a:ext cx="1600" cy="24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</p:grpSp>
      <p:sp>
        <p:nvSpPr>
          <p:cNvPr id="33816" name="AutoShape 24"/>
          <p:cNvSpPr>
            <a:spLocks/>
          </p:cNvSpPr>
          <p:nvPr/>
        </p:nvSpPr>
        <p:spPr bwMode="auto">
          <a:xfrm>
            <a:off x="6553200" y="1371600"/>
            <a:ext cx="269875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576"/>
                  <a:pt x="10800" y="1286"/>
                </a:cubicBezTo>
                <a:lnTo>
                  <a:pt x="10800" y="9514"/>
                </a:lnTo>
                <a:cubicBezTo>
                  <a:pt x="10800" y="10224"/>
                  <a:pt x="15635" y="10800"/>
                  <a:pt x="21600" y="10800"/>
                </a:cubicBezTo>
                <a:cubicBezTo>
                  <a:pt x="15635" y="10800"/>
                  <a:pt x="10800" y="11376"/>
                  <a:pt x="10800" y="12086"/>
                </a:cubicBezTo>
                <a:lnTo>
                  <a:pt x="10800" y="20314"/>
                </a:lnTo>
                <a:cubicBezTo>
                  <a:pt x="10800" y="2102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</a:t>
            </a:r>
            <a:r>
              <a:rPr lang="en-US" altLang="zh-CN" dirty="0" err="1" smtClean="0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instruction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hlinkClick r:id="rId2"/>
              </a:rPr>
              <a:t>Full documentation </a:t>
            </a:r>
            <a:r>
              <a:rPr lang="en-US" dirty="0"/>
              <a:t>(</a:t>
            </a:r>
            <a:r>
              <a:rPr lang="en-US" dirty="0" smtClean="0"/>
              <a:t>IA32)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Complete addressing mode, address computation (</a:t>
            </a:r>
            <a:r>
              <a:rPr lang="en-US" dirty="0" err="1"/>
              <a:t>leal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operations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/>
              <a:t>/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/>
            <a:r>
              <a:rPr lang="en-US" dirty="0"/>
              <a:t>Useful to have one of the operands be a mask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 single byte based on combinations of condition codes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493963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57912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	# Compare x :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	# al = x &gt; y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al,%eax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Zero rest of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3327400"/>
          </a:xfrm>
          <a:ln/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8 addressable byte registers</a:t>
            </a:r>
          </a:p>
          <a:p>
            <a:pPr marL="552450" lvl="1"/>
            <a:r>
              <a:rPr lang="en-US" dirty="0"/>
              <a:t>Does not alter remaining 3 bytes</a:t>
            </a:r>
          </a:p>
          <a:p>
            <a:pPr marL="552450" lvl="1"/>
            <a:r>
              <a:rPr lang="en-US" dirty="0"/>
              <a:t>Typically use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/>
              <a:t> to finish job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763588" y="35052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277813" y="4795838"/>
            <a:ext cx="116840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Body</a:t>
            </a:r>
          </a:p>
        </p:txBody>
      </p:sp>
      <p:graphicFrame>
        <p:nvGraphicFramePr>
          <p:cNvPr id="38924" name="Group 12"/>
          <p:cNvGraphicFramePr>
            <a:graphicFrameLocks noGrp="1"/>
          </p:cNvGraphicFramePr>
          <p:nvPr/>
        </p:nvGraphicFramePr>
        <p:xfrm>
          <a:off x="6388100" y="1143000"/>
          <a:ext cx="2540000" cy="5638800"/>
        </p:xfrm>
        <a:graphic>
          <a:graphicData uri="http://schemas.openxmlformats.org/drawingml/2006/table">
            <a:tbl>
              <a:tblPr/>
              <a:tblGrid>
                <a:gridCol w="1270000"/>
                <a:gridCol w="635000"/>
                <a:gridCol w="635000"/>
              </a:tblGrid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%eax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%al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%cl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%dl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%ebx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%bh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%bl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%edi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%esp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06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ebp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Codes: x86-64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611188" y="2762250"/>
            <a:ext cx="3822700" cy="12763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457200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500062" y="4279900"/>
            <a:ext cx="5367337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Bodies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573588" y="2762250"/>
            <a:ext cx="4051300" cy="12763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44600"/>
          </a:xfrm>
          <a:ln/>
        </p:spPr>
        <p:txBody>
          <a:bodyPr/>
          <a:lstStyle/>
          <a:p>
            <a:r>
              <a:rPr lang="en-US"/>
              <a:t>SetX Instructions: </a:t>
            </a:r>
          </a:p>
          <a:p>
            <a:pPr marL="552450" lvl="1"/>
            <a:r>
              <a:rPr lang="en-US"/>
              <a:t>Set single byte based on combination of condition codes</a:t>
            </a:r>
          </a:p>
          <a:p>
            <a:pPr marL="552450" lvl="1"/>
            <a:r>
              <a:rPr lang="en-US"/>
              <a:t>Does not alter remaining 3 bytes</a:t>
            </a:r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569913" y="5794375"/>
            <a:ext cx="5211762" cy="698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Is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zero?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Yes: 32-bit instructions set high order 32 bits to 0!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3128963" y="4800600"/>
            <a:ext cx="2357437" cy="863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</a:t>
            </a:r>
          </a:p>
          <a:p>
            <a:pPr algn="l">
              <a:tabLst>
                <a:tab pos="3086100" algn="l"/>
                <a:tab pos="3086100" algn="l"/>
                <a:tab pos="3086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/>
              <a:t>Conditional </a:t>
            </a:r>
            <a:r>
              <a:rPr lang="en-US" dirty="0" smtClean="0"/>
              <a:t>branches &amp; Moves</a:t>
            </a:r>
            <a:endParaRPr lang="en-US" dirty="0"/>
          </a:p>
          <a:p>
            <a:r>
              <a:rPr lang="en-US" dirty="0" smtClean="0">
                <a:solidFill>
                  <a:srgbClr val="B3B3B3"/>
                </a:solidFill>
              </a:rPr>
              <a:t>Loops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/>
                <a:gridCol w="2216150"/>
                <a:gridCol w="27701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139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3970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12(%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.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.L7</a:t>
            </a:r>
            <a:endParaRPr lang="en-US" b="1" dirty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L6: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L7: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7848600" y="23622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8215313" y="2941638"/>
            <a:ext cx="674687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Body1</a:t>
            </a:r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7848600" y="1752600"/>
            <a:ext cx="2286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957"/>
                  <a:pt x="10800" y="4371"/>
                </a:cubicBezTo>
                <a:lnTo>
                  <a:pt x="10800" y="6429"/>
                </a:lnTo>
                <a:cubicBezTo>
                  <a:pt x="10800" y="8843"/>
                  <a:pt x="15635" y="10800"/>
                  <a:pt x="21600" y="10800"/>
                </a:cubicBezTo>
                <a:cubicBezTo>
                  <a:pt x="15635" y="10800"/>
                  <a:pt x="10800" y="12757"/>
                  <a:pt x="10800" y="15171"/>
                </a:cubicBezTo>
                <a:lnTo>
                  <a:pt x="10800" y="17229"/>
                </a:lnTo>
                <a:cubicBezTo>
                  <a:pt x="10800" y="19643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7" name="Rectangle 9"/>
          <p:cNvSpPr>
            <a:spLocks/>
          </p:cNvSpPr>
          <p:nvPr/>
        </p:nvSpPr>
        <p:spPr bwMode="auto">
          <a:xfrm>
            <a:off x="8215313" y="1828800"/>
            <a:ext cx="62230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Setup</a:t>
            </a:r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7848600" y="44196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9" name="Rectangle 11"/>
          <p:cNvSpPr>
            <a:spLocks/>
          </p:cNvSpPr>
          <p:nvPr/>
        </p:nvSpPr>
        <p:spPr bwMode="auto">
          <a:xfrm>
            <a:off x="8215313" y="5207000"/>
            <a:ext cx="628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7848600" y="5105400"/>
            <a:ext cx="3048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1612"/>
                  <a:pt x="10800" y="3600"/>
                </a:cubicBezTo>
                <a:lnTo>
                  <a:pt x="10800" y="7200"/>
                </a:lnTo>
                <a:cubicBezTo>
                  <a:pt x="10800" y="9188"/>
                  <a:pt x="15635" y="10800"/>
                  <a:pt x="21600" y="10800"/>
                </a:cubicBezTo>
                <a:cubicBezTo>
                  <a:pt x="15635" y="10800"/>
                  <a:pt x="10800" y="12412"/>
                  <a:pt x="10800" y="14400"/>
                </a:cubicBezTo>
                <a:lnTo>
                  <a:pt x="10800" y="18000"/>
                </a:lnTo>
                <a:cubicBezTo>
                  <a:pt x="10800" y="19988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1" name="Rectangle 13"/>
          <p:cNvSpPr>
            <a:spLocks/>
          </p:cNvSpPr>
          <p:nvPr/>
        </p:nvSpPr>
        <p:spPr bwMode="auto">
          <a:xfrm>
            <a:off x="8215313" y="4495800"/>
            <a:ext cx="7886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Body2b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7848600" y="3276600"/>
            <a:ext cx="304800" cy="914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04"/>
                  <a:pt x="10800" y="1350"/>
                </a:cubicBezTo>
                <a:lnTo>
                  <a:pt x="10800" y="9450"/>
                </a:lnTo>
                <a:cubicBezTo>
                  <a:pt x="10800" y="10196"/>
                  <a:pt x="15635" y="10800"/>
                  <a:pt x="21600" y="10800"/>
                </a:cubicBezTo>
                <a:cubicBezTo>
                  <a:pt x="15635" y="10800"/>
                  <a:pt x="10800" y="11404"/>
                  <a:pt x="10800" y="12150"/>
                </a:cubicBezTo>
                <a:lnTo>
                  <a:pt x="10800" y="20250"/>
                </a:lnTo>
                <a:cubicBezTo>
                  <a:pt x="10800" y="20996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8229600" y="3530600"/>
            <a:ext cx="77745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Body2a</a:t>
            </a:r>
            <a:endParaRPr lang="en-US" sz="1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3975100" cy="2273300"/>
          </a:xfrm>
          <a:ln/>
        </p:spPr>
        <p:txBody>
          <a:bodyPr/>
          <a:lstStyle/>
          <a:p>
            <a:r>
              <a:rPr lang="en-US" dirty="0"/>
              <a:t>C allows “</a:t>
            </a:r>
            <a:r>
              <a:rPr lang="en-US" dirty="0" err="1"/>
              <a:t>goto</a:t>
            </a:r>
            <a:r>
              <a:rPr lang="en-US" dirty="0"/>
              <a:t>” as means of 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r>
              <a:rPr lang="en-US" dirty="0"/>
              <a:t>Generally considered bad coding style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45000" y="1397000"/>
            <a:ext cx="4562057" cy="4813300"/>
            <a:chOff x="4445000" y="1397000"/>
            <a:chExt cx="4562057" cy="4813300"/>
          </a:xfrm>
        </p:grpSpPr>
        <p:sp>
          <p:nvSpPr>
            <p:cNvPr id="18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9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21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23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25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8215313" y="4495800"/>
              <a:ext cx="78867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27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8229600" y="3530600"/>
              <a:ext cx="77745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x-y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Complete Memory Addressing Modes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Most General Form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Rb,Ri,S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D: 	Constant “displacement” 1, 2, or 4 bytes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8 integer registers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esp</a:t>
            </a:r>
            <a:endParaRPr lang="en-US" dirty="0"/>
          </a:p>
          <a:p>
            <a:pPr marL="838200" lvl="2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Unlikely you’d use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/>
              <a:t>, either</a:t>
            </a:r>
          </a:p>
          <a:p>
            <a:pPr marL="552450" lvl="1"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S: 	Scale: 1, 2, 4, or 8 (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why these numbers?</a:t>
            </a:r>
            <a:r>
              <a:rPr lang="en-US" dirty="0"/>
              <a:t>)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endParaRPr lang="en-US" dirty="0"/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Special Cases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D(</a:t>
            </a:r>
            <a:r>
              <a:rPr lang="en-US" dirty="0" err="1"/>
              <a:t>Rb,Ri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>
              <a:tabLst>
                <a:tab pos="860425" algn="l"/>
                <a:tab pos="860425" algn="l"/>
                <a:tab pos="860425" algn="l"/>
              </a:tabLst>
            </a:pPr>
            <a:r>
              <a:rPr lang="en-US" dirty="0"/>
              <a:t>(</a:t>
            </a:r>
            <a:r>
              <a:rPr lang="en-US" dirty="0" err="1"/>
              <a:t>Rb,Ri,S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Conditional Branch Example (Cont.)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08000" y="1143000"/>
            <a:ext cx="3670300" cy="3124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goto_ad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&lt;= y)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Exit;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  <a:endParaRPr lang="en-US" sz="2400" b="1" dirty="0">
              <a:solidFill>
                <a:srgbClr val="7030A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Exit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445000" y="1397000"/>
            <a:ext cx="4578087" cy="4813300"/>
            <a:chOff x="4445000" y="1397000"/>
            <a:chExt cx="4578087" cy="4813300"/>
          </a:xfrm>
        </p:grpSpPr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4445000" y="1397000"/>
              <a:ext cx="4394200" cy="48133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absdiff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pushl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esp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8(%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12(%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), %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cmpl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jle</a:t>
              </a:r>
              <a:r>
                <a:rPr lang="en-US" sz="1800" b="1" dirty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 .</a:t>
              </a:r>
              <a:r>
                <a:rPr lang="en-US" sz="1800" b="1" dirty="0" smtClean="0">
                  <a:solidFill>
                    <a:srgbClr val="C0000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movl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  %</a:t>
              </a:r>
              <a:r>
                <a:rPr lang="en-US" sz="1800" b="1" dirty="0" err="1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jmp</a:t>
              </a:r>
              <a:r>
                <a:rPr lang="en-US" sz="1800" b="1" dirty="0" smtClean="0">
                  <a:solidFill>
                    <a:srgbClr val="0070C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.L7</a:t>
              </a:r>
              <a:endParaRPr lang="en-US" b="1" dirty="0">
                <a:solidFill>
                  <a:srgbClr val="0070C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L6: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subl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edx</a:t>
              </a:r>
              <a:r>
                <a:rPr lang="en-US" sz="1800" b="1" dirty="0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, %</a:t>
              </a:r>
              <a:r>
                <a:rPr lang="en-US" sz="1800" b="1" dirty="0" err="1" smtClean="0">
                  <a:solidFill>
                    <a:srgbClr val="7030A0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eax</a:t>
              </a:r>
              <a:endPara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.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L7: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popl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 %</a:t>
              </a:r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ebp</a:t>
              </a:r>
              <a:endPara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  <a:p>
              <a:pPr algn="l">
                <a:tabLst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  <a:tab pos="1828800" algn="l"/>
                  <a:tab pos="457200" algn="l"/>
                  <a:tab pos="13716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	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onaco" charset="0"/>
                  <a:cs typeface="Courier New" pitchFamily="49" charset="0"/>
                  <a:sym typeface="Monaco" charset="0"/>
                </a:rPr>
                <a:t>ret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endParaRPr>
            </a:p>
          </p:txBody>
        </p:sp>
        <p:sp>
          <p:nvSpPr>
            <p:cNvPr id="10" name="AutoShape 6"/>
            <p:cNvSpPr>
              <a:spLocks/>
            </p:cNvSpPr>
            <p:nvPr/>
          </p:nvSpPr>
          <p:spPr bwMode="auto">
            <a:xfrm>
              <a:off x="7848600" y="23622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8215313" y="2941638"/>
              <a:ext cx="674687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Body1</a:t>
              </a:r>
            </a:p>
          </p:txBody>
        </p:sp>
        <p:sp>
          <p:nvSpPr>
            <p:cNvPr id="12" name="AutoShape 8"/>
            <p:cNvSpPr>
              <a:spLocks/>
            </p:cNvSpPr>
            <p:nvPr/>
          </p:nvSpPr>
          <p:spPr bwMode="auto">
            <a:xfrm>
              <a:off x="7848600" y="1752600"/>
              <a:ext cx="228600" cy="533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957"/>
                    <a:pt x="10800" y="4371"/>
                  </a:cubicBezTo>
                  <a:lnTo>
                    <a:pt x="10800" y="6429"/>
                  </a:lnTo>
                  <a:cubicBezTo>
                    <a:pt x="10800" y="8843"/>
                    <a:pt x="15635" y="10800"/>
                    <a:pt x="21600" y="10800"/>
                  </a:cubicBezTo>
                  <a:cubicBezTo>
                    <a:pt x="15635" y="10800"/>
                    <a:pt x="10800" y="12757"/>
                    <a:pt x="10800" y="15171"/>
                  </a:cubicBezTo>
                  <a:lnTo>
                    <a:pt x="10800" y="17229"/>
                  </a:lnTo>
                  <a:cubicBezTo>
                    <a:pt x="10800" y="19643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8215313" y="1828800"/>
              <a:ext cx="62230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Setup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7848600" y="44196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15313" y="5207000"/>
              <a:ext cx="628650" cy="3556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Finish</a:t>
              </a:r>
            </a:p>
          </p:txBody>
        </p:sp>
        <p:sp>
          <p:nvSpPr>
            <p:cNvPr id="16" name="AutoShape 12"/>
            <p:cNvSpPr>
              <a:spLocks/>
            </p:cNvSpPr>
            <p:nvPr/>
          </p:nvSpPr>
          <p:spPr bwMode="auto">
            <a:xfrm>
              <a:off x="7848600" y="5105400"/>
              <a:ext cx="304800" cy="4572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1612"/>
                    <a:pt x="10800" y="3600"/>
                  </a:cubicBezTo>
                  <a:lnTo>
                    <a:pt x="10800" y="7200"/>
                  </a:lnTo>
                  <a:cubicBezTo>
                    <a:pt x="10800" y="9188"/>
                    <a:pt x="15635" y="10800"/>
                    <a:pt x="21600" y="10800"/>
                  </a:cubicBezTo>
                  <a:cubicBezTo>
                    <a:pt x="15635" y="10800"/>
                    <a:pt x="10800" y="12412"/>
                    <a:pt x="10800" y="14400"/>
                  </a:cubicBezTo>
                  <a:lnTo>
                    <a:pt x="10800" y="18000"/>
                  </a:lnTo>
                  <a:cubicBezTo>
                    <a:pt x="10800" y="1998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8215313" y="4495800"/>
              <a:ext cx="803105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Body2b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7848600" y="3276600"/>
              <a:ext cx="304800" cy="91440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5965" y="0"/>
                    <a:pt x="10800" y="604"/>
                    <a:pt x="10800" y="1350"/>
                  </a:cubicBezTo>
                  <a:lnTo>
                    <a:pt x="10800" y="9450"/>
                  </a:lnTo>
                  <a:cubicBezTo>
                    <a:pt x="10800" y="10196"/>
                    <a:pt x="15635" y="10800"/>
                    <a:pt x="21600" y="10800"/>
                  </a:cubicBezTo>
                  <a:cubicBezTo>
                    <a:pt x="15635" y="10800"/>
                    <a:pt x="10800" y="11404"/>
                    <a:pt x="10800" y="12150"/>
                  </a:cubicBezTo>
                  <a:lnTo>
                    <a:pt x="10800" y="20250"/>
                  </a:lnTo>
                  <a:cubicBezTo>
                    <a:pt x="10800" y="20996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b="1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8229600" y="3530600"/>
              <a:ext cx="793487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 b="1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Body2a</a:t>
              </a:r>
              <a:endParaRPr lang="en-US" sz="1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Conditional Expression Translation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2794000"/>
            <a:ext cx="4432300" cy="4038600"/>
          </a:xfrm>
          <a:ln/>
        </p:spPr>
        <p:txBody>
          <a:bodyPr/>
          <a:lstStyle/>
          <a:p>
            <a:pPr marL="552450" lvl="1"/>
            <a:r>
              <a:rPr lang="en-US" dirty="0"/>
              <a:t>Test is expression returning integer</a:t>
            </a:r>
          </a:p>
          <a:p>
            <a:pPr marL="838200" lvl="2"/>
            <a:r>
              <a:rPr lang="en-US" dirty="0"/>
              <a:t>= 0 interpreted as false</a:t>
            </a:r>
          </a:p>
          <a:p>
            <a:pPr marL="838200" lvl="2"/>
            <a:r>
              <a:rPr lang="en-US" dirty="0"/>
              <a:t>≠ 0 interpreted as true</a:t>
            </a:r>
          </a:p>
          <a:p>
            <a:pPr marL="552450" lvl="1"/>
            <a:r>
              <a:rPr lang="en-US" dirty="0"/>
              <a:t>Create 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 = Test;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(t)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tval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does not always use them</a:t>
            </a:r>
          </a:p>
          <a:p>
            <a:pPr marL="838200" lvl="2"/>
            <a:r>
              <a:rPr lang="en-US" dirty="0" smtClean="0"/>
              <a:t>Wants to preserve compatibility with ancient processors</a:t>
            </a:r>
          </a:p>
          <a:p>
            <a:pPr marL="838200" lvl="2"/>
            <a:r>
              <a:rPr lang="en-US" dirty="0" smtClean="0"/>
              <a:t>Enabled for x86-64</a:t>
            </a:r>
          </a:p>
          <a:p>
            <a:pPr marL="838200" lvl="2"/>
            <a:r>
              <a:rPr lang="en-US" dirty="0" smtClean="0"/>
              <a:t>Use switch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march=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686</a:t>
            </a:r>
            <a:r>
              <a:rPr lang="en-US" dirty="0" smtClean="0"/>
              <a:t> </a:t>
            </a:r>
            <a:r>
              <a:rPr lang="en-US" dirty="0" smtClean="0"/>
              <a:t>for IA32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 do not require control transfer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Example: </a:t>
            </a:r>
            <a:r>
              <a:rPr lang="en-US" dirty="0"/>
              <a:t>x86-64</a:t>
            </a: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228600" y="1219200"/>
            <a:ext cx="3835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x-y;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result = y-x;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3048000" y="4038600"/>
            <a:ext cx="5880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  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result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Compare x:y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cmovg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If &gt;, result =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tval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304800" y="4279900"/>
            <a:ext cx="1295400" cy="977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edi</a:t>
            </a:r>
            <a:endParaRPr lang="en-US" sz="2000" dirty="0" smtClean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185738" indent="-185738" algn="l">
              <a:spcBef>
                <a:spcPts val="863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y in %</a:t>
            </a:r>
            <a:r>
              <a:rPr lang="en-US" sz="20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esi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>
                <a:solidFill>
                  <a:srgbClr val="B3B3B3"/>
                </a:solidFill>
              </a:rPr>
              <a:t>Arithmetic operations</a:t>
            </a:r>
          </a:p>
          <a:p>
            <a:r>
              <a:rPr lang="en-US" dirty="0">
                <a:solidFill>
                  <a:srgbClr val="B3B3B3"/>
                </a:solidFill>
              </a:rPr>
              <a:t>x86-64</a:t>
            </a:r>
          </a:p>
          <a:p>
            <a:r>
              <a:rPr lang="en-US" dirty="0">
                <a:solidFill>
                  <a:srgbClr val="B3B3B3"/>
                </a:solidFill>
              </a:rPr>
              <a:t>Control: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</a:t>
            </a:r>
            <a:r>
              <a:rPr lang="en-US" dirty="0" smtClean="0">
                <a:solidFill>
                  <a:srgbClr val="B3B3B3"/>
                </a:solidFill>
              </a:rPr>
              <a:t>branches and moves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x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52400" y="5029200"/>
            <a:ext cx="2286000" cy="850900"/>
          </a:xfrm>
          <a:solidFill>
            <a:srgbClr val="D6D6F4"/>
          </a:solidFill>
          <a:ln/>
        </p:spPr>
        <p:txBody>
          <a:bodyPr/>
          <a:lstStyle/>
          <a:p>
            <a:pPr>
              <a:spcBef>
                <a:spcPct val="0"/>
              </a:spcBef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ea typeface="Calibri" charset="0"/>
                <a:cs typeface="Calibri" charset="0"/>
              </a:rPr>
              <a:t>Registers: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endParaRPr lang="en-US" dirty="0"/>
          </a:p>
          <a:p>
            <a:pPr marL="76200" lvl="1" indent="0">
              <a:spcBef>
                <a:spcPct val="0"/>
              </a:spcBef>
              <a:buNone/>
              <a:tabLst>
                <a:tab pos="1257300" algn="l"/>
                <a:tab pos="1257300" algn="l"/>
                <a:tab pos="1257300" algn="l"/>
              </a:tabLst>
            </a:pP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latin typeface="Courier New Bold" charset="0"/>
                <a:cs typeface="Courier New Bold" charset="0"/>
                <a:sym typeface="Courier New Bold" charset="0"/>
              </a:rPr>
              <a:t>ecx</a:t>
            </a:r>
            <a:r>
              <a:rPr lang="en-US" sz="1800" dirty="0"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result</a:t>
            </a:r>
            <a:endParaRPr lang="en-US" sz="1800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743200" y="46482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$0,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loop: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$1,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t = x &amp;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result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x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.L2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 If !0,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loop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/>
          <p:cNvSpPr>
            <a:spLocks/>
          </p:cNvSpPr>
          <p:nvPr/>
        </p:nvSpPr>
        <p:spPr bwMode="auto">
          <a:xfrm>
            <a:off x="228600" y="1612901"/>
            <a:ext cx="4041775" cy="2667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234950" lvl="1"/>
            <a:r>
              <a:rPr lang="en-US" dirty="0"/>
              <a:t>= 0 interpreted as false	</a:t>
            </a:r>
          </a:p>
          <a:p>
            <a:pPr marL="23495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000" baseline="-25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…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000" baseline="-250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;</a:t>
            </a:r>
            <a:endParaRPr lang="en-US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0x8(%edx)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/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%ecx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67" name="Group 79"/>
          <p:cNvGraphicFramePr>
            <a:graphicFrameLocks noGrp="1"/>
          </p:cNvGraphicFramePr>
          <p:nvPr/>
        </p:nvGraphicFramePr>
        <p:xfrm>
          <a:off x="1066800" y="3124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(%edx,%ecx,4)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0x80(,%edx,2)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4572000" y="1354138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“While” 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8382000" cy="1536700"/>
          </a:xfrm>
          <a:ln/>
        </p:spPr>
        <p:txBody>
          <a:bodyPr/>
          <a:lstStyle/>
          <a:p>
            <a:r>
              <a:rPr lang="en-US"/>
              <a:t>Is this code equivalent to the do-while version?</a:t>
            </a:r>
          </a:p>
          <a:p>
            <a:pPr marL="552450" lvl="1"/>
            <a:r>
              <a:rPr lang="en-US"/>
              <a:t>Must jump out of loop if test fails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98449" y="5738440"/>
            <a:ext cx="4127500" cy="4191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863724"/>
            <a:ext cx="4267199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4797424" y="1863724"/>
            <a:ext cx="4041776" cy="32416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 Italic" charset="0"/>
              </a:rPr>
              <a:t> result += x &amp; 0x1;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 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1943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24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043362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“While” Translation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14637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14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/>
              <a:t>Is this code equivalent </a:t>
            </a:r>
            <a:r>
              <a:rPr lang="en-US" dirty="0" smtClean="0"/>
              <a:t>to other versions?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47800" y="1828800"/>
            <a:ext cx="53340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9050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3716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3429000"/>
            <a:ext cx="4343400" cy="1143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181600" y="4191000"/>
            <a:ext cx="3962400" cy="1143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(x &amp; mask) !=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Init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Test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Update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Body</a:t>
            </a:r>
            <a:endParaRPr lang="en-US" sz="2400" dirty="0">
              <a:solidFill>
                <a:schemeClr val="tx2"/>
              </a:solidFill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+mj-lt"/>
              </a:rPr>
              <a:t>Init</a:t>
            </a:r>
            <a:r>
              <a:rPr lang="en-US" sz="2400" i="1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 (</a:t>
            </a:r>
            <a:r>
              <a:rPr lang="en-US" sz="2400" i="1" dirty="0" smtClean="0">
                <a:latin typeface="+mj-lt"/>
              </a:rPr>
              <a:t>Test </a:t>
            </a:r>
            <a:r>
              <a:rPr lang="en-US" sz="2400" dirty="0" smtClean="0">
                <a:latin typeface="Courier New" charset="0"/>
              </a:rPr>
              <a:t>) {</a:t>
            </a:r>
            <a:endParaRPr lang="en-US" sz="24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 smtClean="0">
                <a:latin typeface="+mj-lt"/>
              </a:rPr>
              <a:t>Body</a:t>
            </a:r>
            <a:endParaRPr lang="en-US" sz="2400" i="1" dirty="0" smtClean="0"/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 smtClean="0">
                <a:latin typeface="+mj-lt"/>
              </a:rPr>
              <a:t>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…  </a:t>
            </a:r>
            <a:r>
              <a:rPr lang="en-US" dirty="0" err="1" smtClean="0">
                <a:sym typeface="Wingdings" pitchFamily="2" charset="2"/>
              </a:rPr>
              <a:t>Goto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3429000" cy="859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i="1" dirty="0">
                <a:latin typeface="+mj-lt"/>
              </a:rPr>
              <a:t>Init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Test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i="1" dirty="0">
                <a:latin typeface="+mj-lt"/>
              </a:rPr>
              <a:t>Update</a:t>
            </a:r>
            <a:r>
              <a:rPr lang="en-US" sz="2000" i="1" dirty="0"/>
              <a:t> </a:t>
            </a:r>
            <a:r>
              <a:rPr lang="en-US" sz="20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>
                <a:latin typeface="+mj-lt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3962400"/>
            <a:ext cx="2362200" cy="2244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i="1" dirty="0" smtClean="0">
                <a:latin typeface="+mj-lt"/>
              </a:rPr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 smtClean="0">
                <a:latin typeface="Courier New" charset="0"/>
              </a:rPr>
              <a:t>while (</a:t>
            </a:r>
            <a:r>
              <a:rPr lang="en-US" sz="2000" i="1" dirty="0" smtClean="0">
                <a:latin typeface="+mj-lt"/>
              </a:rPr>
              <a:t>Test </a:t>
            </a:r>
            <a:r>
              <a:rPr lang="en-US" sz="2000" dirty="0" smtClean="0">
                <a:latin typeface="Courier New" charset="0"/>
              </a:rPr>
              <a:t>) {</a:t>
            </a:r>
            <a:endParaRPr lang="en-US" sz="2000" dirty="0">
              <a:latin typeface="Courier New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i="1" dirty="0" smtClean="0">
                <a:latin typeface="+mj-lt"/>
              </a:rPr>
              <a:t>Body</a:t>
            </a:r>
            <a:endParaRPr lang="en-US" sz="2000" i="1" dirty="0" smtClean="0"/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i="1" dirty="0" smtClean="0">
                <a:latin typeface="+mj-lt"/>
              </a:rPr>
              <a:t>Update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81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1447800" y="26670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6"/>
          <p:cNvSpPr>
            <a:spLocks/>
          </p:cNvSpPr>
          <p:nvPr/>
        </p:nvSpPr>
        <p:spPr bwMode="auto">
          <a:xfrm>
            <a:off x="4495800" y="4114800"/>
            <a:ext cx="27432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6400800" y="685800"/>
            <a:ext cx="2514600" cy="2895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/>
              <a:t>Init</a:t>
            </a:r>
            <a:r>
              <a:rPr lang="en-US" sz="2000" dirty="0" smtClean="0">
                <a:latin typeface="Courier New" charset="0"/>
              </a:rPr>
              <a:t>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8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 smtClean="0">
                <a:solidFill>
                  <a:schemeClr val="tx1"/>
                </a:solidFill>
                <a:ea typeface="Calibri Bold Italic" charset="0"/>
                <a:cs typeface="Courier New" pitchFamily="49" charset="0"/>
                <a:sym typeface="Calibri Bold Italic" charset="0"/>
              </a:rPr>
              <a:t>Update</a:t>
            </a:r>
            <a:endParaRPr lang="en-US" sz="2000" i="1" dirty="0">
              <a:solidFill>
                <a:schemeClr val="tx1"/>
              </a:solidFill>
              <a:latin typeface="Courier New" pitchFamily="49" charset="0"/>
              <a:ea typeface="Calibri Bold Italic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22" name="AutoShape 11"/>
          <p:cNvSpPr>
            <a:spLocks/>
          </p:cNvSpPr>
          <p:nvPr/>
        </p:nvSpPr>
        <p:spPr bwMode="auto">
          <a:xfrm rot="16200000">
            <a:off x="3276600" y="4191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Bent-Up Arrow 32"/>
          <p:cNvSpPr/>
          <p:nvPr/>
        </p:nvSpPr>
        <p:spPr bwMode="auto">
          <a:xfrm>
            <a:off x="7391400" y="3657600"/>
            <a:ext cx="1219200" cy="1524000"/>
          </a:xfrm>
          <a:prstGeom prst="bentUpArrow">
            <a:avLst>
              <a:gd name="adj1" fmla="val 25000"/>
              <a:gd name="adj2" fmla="val 33991"/>
              <a:gd name="adj3" fmla="val 2739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295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419600" cy="30892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7244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600200"/>
            <a:ext cx="4343400" cy="480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result = 0;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mask = 1 &lt;&lt;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(x &amp; mask) != 0;</a:t>
            </a:r>
          </a:p>
          <a:p>
            <a:pPr algn="l"/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22860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7432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34406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5720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200" y="48768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7432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/>
              <a:t>Complete addressing mode, address computation (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leal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Arithmetic </a:t>
            </a:r>
            <a:r>
              <a:rPr lang="en-US" dirty="0" smtClean="0"/>
              <a:t>operations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/>
              <a:t>L</a:t>
            </a:r>
            <a:r>
              <a:rPr lang="en-US" dirty="0" smtClean="0"/>
              <a:t>oops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smtClean="0"/>
              <a:t>Switch statements</a:t>
            </a:r>
            <a:endParaRPr lang="en-US" dirty="0"/>
          </a:p>
          <a:p>
            <a:pPr marL="552450" lvl="1"/>
            <a:r>
              <a:rPr lang="en-US" dirty="0"/>
              <a:t>Stack</a:t>
            </a:r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/>
              <a:t>Procedure call discipline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leal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mul12(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leal (%eax,%eax,2), %eax  ;t &lt;- x+x*2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sall $2, %eax             ;return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Complete addressing mode, address computation (</a:t>
            </a:r>
            <a:r>
              <a:rPr lang="en-US" dirty="0" err="1">
                <a:solidFill>
                  <a:srgbClr val="B3B3B3"/>
                </a:solidFill>
              </a:rPr>
              <a:t>leal</a:t>
            </a:r>
            <a:r>
              <a:rPr lang="en-US" dirty="0">
                <a:solidFill>
                  <a:srgbClr val="B3B3B3"/>
                </a:solidFill>
              </a:rPr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smtClean="0">
                <a:solidFill>
                  <a:srgbClr val="B3B3B3"/>
                </a:solidFill>
              </a:rPr>
              <a:t>Control</a:t>
            </a:r>
            <a:r>
              <a:rPr lang="en-US" dirty="0">
                <a:solidFill>
                  <a:srgbClr val="B3B3B3"/>
                </a:solidFill>
              </a:rPr>
              <a:t>: Condition codes</a:t>
            </a:r>
          </a:p>
          <a:p>
            <a:r>
              <a:rPr lang="en-US" dirty="0">
                <a:solidFill>
                  <a:srgbClr val="B3B3B3"/>
                </a:solidFill>
              </a:rPr>
              <a:t>Conditional branches</a:t>
            </a:r>
          </a:p>
          <a:p>
            <a:r>
              <a:rPr lang="en-US" dirty="0">
                <a:solidFill>
                  <a:srgbClr val="B3B3B3"/>
                </a:solidFill>
              </a:rPr>
              <a:t>While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notl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ECNU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41910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arith(int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y,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z)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t1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t2 = z+t1;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t3 = x+4;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t4 = y * 48; 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t5 = t3 + t4;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513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pushl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esp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8(%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12(%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(%edx,%edx,2),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$4,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4(%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ecx,%eax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ecx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16(%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popl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ebp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87338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ret</a:t>
            </a:r>
          </a:p>
        </p:txBody>
      </p:sp>
      <p:sp>
        <p:nvSpPr>
          <p:cNvPr id="17414" name="AutoShape 6"/>
          <p:cNvSpPr>
            <a:spLocks/>
          </p:cNvSpPr>
          <p:nvPr/>
        </p:nvSpPr>
        <p:spPr bwMode="auto">
          <a:xfrm>
            <a:off x="8072437" y="2476500"/>
            <a:ext cx="304800" cy="2095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Rectangle 7"/>
          <p:cNvSpPr>
            <a:spLocks/>
          </p:cNvSpPr>
          <p:nvPr/>
        </p:nvSpPr>
        <p:spPr bwMode="auto">
          <a:xfrm>
            <a:off x="8478837" y="3352800"/>
            <a:ext cx="55721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Body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8072437" y="1612900"/>
            <a:ext cx="228600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8377237" y="1524000"/>
            <a:ext cx="382588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Set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Up</a:t>
            </a:r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>
            <a:off x="8072437" y="4953000"/>
            <a:ext cx="304800" cy="533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8440737" y="5029200"/>
            <a:ext cx="627063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Finish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10319</TotalTime>
  <Pages>0</Pages>
  <Words>2842</Words>
  <Characters>0</Characters>
  <Application>Microsoft Office PowerPoint</Application>
  <PresentationFormat>全屏显示(4:3)</PresentationFormat>
  <Lines>0</Lines>
  <Paragraphs>1046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47</vt:i4>
      </vt:variant>
    </vt:vector>
  </HeadingPairs>
  <TitlesOfParts>
    <vt:vector size="72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 Black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Symbol</vt:lpstr>
      <vt:lpstr>Times New Roman</vt:lpstr>
      <vt:lpstr>Wingdings</vt:lpstr>
      <vt:lpstr>Wingdings 2</vt:lpstr>
      <vt:lpstr>Title Slide</vt:lpstr>
      <vt:lpstr>Title and Content: Build</vt:lpstr>
      <vt:lpstr>Title and Content</vt:lpstr>
      <vt:lpstr>Title Only: Build</vt:lpstr>
      <vt:lpstr>Title Only</vt:lpstr>
      <vt:lpstr>Machine-Level Programming II: Arithmetic &amp; Control  Computer Systems 5th Lecture </vt:lpstr>
      <vt:lpstr>Today</vt:lpstr>
      <vt:lpstr>Complete Memory Addressing Modes</vt:lpstr>
      <vt:lpstr>Address Computation Examples</vt:lpstr>
      <vt:lpstr>Address Computation Instruction</vt:lpstr>
      <vt:lpstr>Today</vt:lpstr>
      <vt:lpstr>Some Arithmetic Operations</vt:lpstr>
      <vt:lpstr>Some Arithmetic Operations</vt:lpstr>
      <vt:lpstr>Arithmetic Expression Example</vt:lpstr>
      <vt:lpstr>Understanding arith</vt:lpstr>
      <vt:lpstr>Understanding arith</vt:lpstr>
      <vt:lpstr>Observations about arith</vt:lpstr>
      <vt:lpstr>Another Example</vt:lpstr>
      <vt:lpstr>Another Example</vt:lpstr>
      <vt:lpstr>Another Example</vt:lpstr>
      <vt:lpstr>Another Example</vt:lpstr>
      <vt:lpstr>Today</vt:lpstr>
      <vt:lpstr>Processor State (IA32,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Reading Condition Codes (Cont.)</vt:lpstr>
      <vt:lpstr>Reading Condition Codes: x86-64</vt:lpstr>
      <vt:lpstr>Today</vt:lpstr>
      <vt:lpstr>Jumping</vt:lpstr>
      <vt:lpstr>Conditional Branch Example</vt:lpstr>
      <vt:lpstr>Conditional Branch Example (Cont.)</vt:lpstr>
      <vt:lpstr>Conditional Branch Example (Cont.)</vt:lpstr>
      <vt:lpstr>Conditional Branch Example (Cont.)</vt:lpstr>
      <vt:lpstr>Conditional Branch Example (Cont.)</vt:lpstr>
      <vt:lpstr>General Conditional Expression Translation</vt:lpstr>
      <vt:lpstr>Using Conditional Moves</vt:lpstr>
      <vt:lpstr>Conditional Move Example: x86-64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“While” Loop Example</vt:lpstr>
      <vt:lpstr>General “While” Translation</vt:lpstr>
      <vt:lpstr>“For” Loop Example</vt:lpstr>
      <vt:lpstr>“For” Loop Form</vt:lpstr>
      <vt:lpstr>“For” Loop  While Loop</vt:lpstr>
      <vt:lpstr>“For” Loop  …  Goto</vt:lpstr>
      <vt:lpstr>“For” Loop Conversion 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xianzhong liu</cp:lastModifiedBy>
  <cp:revision>1011</cp:revision>
  <cp:lastPrinted>2016-02-19T05:10:21Z</cp:lastPrinted>
  <dcterms:created xsi:type="dcterms:W3CDTF">2011-01-05T21:32:11Z</dcterms:created>
  <dcterms:modified xsi:type="dcterms:W3CDTF">2016-02-19T08:19:02Z</dcterms:modified>
</cp:coreProperties>
</file>