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  <p:sldMasterId id="2147483650" r:id="rId3"/>
    <p:sldMasterId id="2147483651" r:id="rId4"/>
    <p:sldMasterId id="2147483652" r:id="rId5"/>
    <p:sldMasterId id="2147483653" r:id="rId6"/>
  </p:sldMasterIdLst>
  <p:notesMasterIdLst>
    <p:notesMasterId r:id="rId74"/>
  </p:notesMasterIdLst>
  <p:handoutMasterIdLst>
    <p:handoutMasterId r:id="rId75"/>
  </p:handoutMasterIdLst>
  <p:sldIdLst>
    <p:sldId id="335" r:id="rId7"/>
    <p:sldId id="260" r:id="rId8"/>
    <p:sldId id="269" r:id="rId9"/>
    <p:sldId id="270" r:id="rId10"/>
    <p:sldId id="271" r:id="rId11"/>
    <p:sldId id="272" r:id="rId12"/>
    <p:sldId id="273" r:id="rId13"/>
    <p:sldId id="274" r:id="rId14"/>
    <p:sldId id="365" r:id="rId15"/>
    <p:sldId id="275" r:id="rId16"/>
    <p:sldId id="353" r:id="rId17"/>
    <p:sldId id="276" r:id="rId18"/>
    <p:sldId id="277" r:id="rId19"/>
    <p:sldId id="278" r:id="rId20"/>
    <p:sldId id="279" r:id="rId21"/>
    <p:sldId id="354" r:id="rId22"/>
    <p:sldId id="280" r:id="rId23"/>
    <p:sldId id="281" r:id="rId24"/>
    <p:sldId id="287" r:id="rId25"/>
    <p:sldId id="288" r:id="rId26"/>
    <p:sldId id="289" r:id="rId27"/>
    <p:sldId id="290" r:id="rId28"/>
    <p:sldId id="256" r:id="rId29"/>
    <p:sldId id="292" r:id="rId30"/>
    <p:sldId id="293" r:id="rId31"/>
    <p:sldId id="294" r:id="rId32"/>
    <p:sldId id="295" r:id="rId33"/>
    <p:sldId id="296" r:id="rId34"/>
    <p:sldId id="297" r:id="rId35"/>
    <p:sldId id="298" r:id="rId36"/>
    <p:sldId id="336" r:id="rId37"/>
    <p:sldId id="337" r:id="rId38"/>
    <p:sldId id="338" r:id="rId39"/>
    <p:sldId id="339" r:id="rId40"/>
    <p:sldId id="340" r:id="rId41"/>
    <p:sldId id="341" r:id="rId42"/>
    <p:sldId id="342" r:id="rId43"/>
    <p:sldId id="343" r:id="rId44"/>
    <p:sldId id="344" r:id="rId45"/>
    <p:sldId id="345" r:id="rId46"/>
    <p:sldId id="309" r:id="rId47"/>
    <p:sldId id="310" r:id="rId48"/>
    <p:sldId id="311" r:id="rId49"/>
    <p:sldId id="346" r:id="rId50"/>
    <p:sldId id="312" r:id="rId51"/>
    <p:sldId id="347" r:id="rId52"/>
    <p:sldId id="348" r:id="rId53"/>
    <p:sldId id="349" r:id="rId54"/>
    <p:sldId id="324" r:id="rId55"/>
    <p:sldId id="363" r:id="rId56"/>
    <p:sldId id="325" r:id="rId57"/>
    <p:sldId id="326" r:id="rId58"/>
    <p:sldId id="327" r:id="rId59"/>
    <p:sldId id="364" r:id="rId60"/>
    <p:sldId id="328" r:id="rId61"/>
    <p:sldId id="355" r:id="rId62"/>
    <p:sldId id="356" r:id="rId63"/>
    <p:sldId id="357" r:id="rId64"/>
    <p:sldId id="358" r:id="rId65"/>
    <p:sldId id="359" r:id="rId66"/>
    <p:sldId id="366" r:id="rId67"/>
    <p:sldId id="329" r:id="rId68"/>
    <p:sldId id="361" r:id="rId69"/>
    <p:sldId id="330" r:id="rId70"/>
    <p:sldId id="362" r:id="rId71"/>
    <p:sldId id="334" r:id="rId72"/>
    <p:sldId id="367" r:id="rId73"/>
  </p:sldIdLst>
  <p:sldSz cx="9144000" cy="6858000" type="screen4x3"/>
  <p:notesSz cx="9866313" cy="6735763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4572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9144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13716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18288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22860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27432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32004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36576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35" autoAdjust="0"/>
    <p:restoredTop sz="94660"/>
  </p:normalViewPr>
  <p:slideViewPr>
    <p:cSldViewPr>
      <p:cViewPr varScale="1">
        <p:scale>
          <a:sx n="118" d="100"/>
          <a:sy n="118" d="100"/>
        </p:scale>
        <p:origin x="163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28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0.xml"/><Relationship Id="rId21" Type="http://schemas.openxmlformats.org/officeDocument/2006/relationships/slide" Target="slides/slide15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63" Type="http://schemas.openxmlformats.org/officeDocument/2006/relationships/slide" Target="slides/slide57.xml"/><Relationship Id="rId68" Type="http://schemas.openxmlformats.org/officeDocument/2006/relationships/slide" Target="slides/slide62.xml"/><Relationship Id="rId16" Type="http://schemas.openxmlformats.org/officeDocument/2006/relationships/slide" Target="slides/slide10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53" Type="http://schemas.openxmlformats.org/officeDocument/2006/relationships/slide" Target="slides/slide47.xml"/><Relationship Id="rId58" Type="http://schemas.openxmlformats.org/officeDocument/2006/relationships/slide" Target="slides/slide52.xml"/><Relationship Id="rId66" Type="http://schemas.openxmlformats.org/officeDocument/2006/relationships/slide" Target="slides/slide60.xml"/><Relationship Id="rId74" Type="http://schemas.openxmlformats.org/officeDocument/2006/relationships/notesMaster" Target="notesMasters/notesMaster1.xml"/><Relationship Id="rId79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61" Type="http://schemas.openxmlformats.org/officeDocument/2006/relationships/slide" Target="slides/slide55.xml"/><Relationship Id="rId19" Type="http://schemas.openxmlformats.org/officeDocument/2006/relationships/slide" Target="slides/slide1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56" Type="http://schemas.openxmlformats.org/officeDocument/2006/relationships/slide" Target="slides/slide50.xml"/><Relationship Id="rId64" Type="http://schemas.openxmlformats.org/officeDocument/2006/relationships/slide" Target="slides/slide58.xml"/><Relationship Id="rId69" Type="http://schemas.openxmlformats.org/officeDocument/2006/relationships/slide" Target="slides/slide63.xml"/><Relationship Id="rId77" Type="http://schemas.openxmlformats.org/officeDocument/2006/relationships/viewProps" Target="viewProps.xml"/><Relationship Id="rId8" Type="http://schemas.openxmlformats.org/officeDocument/2006/relationships/slide" Target="slides/slide2.xml"/><Relationship Id="rId51" Type="http://schemas.openxmlformats.org/officeDocument/2006/relationships/slide" Target="slides/slide45.xml"/><Relationship Id="rId72" Type="http://schemas.openxmlformats.org/officeDocument/2006/relationships/slide" Target="slides/slide66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59" Type="http://schemas.openxmlformats.org/officeDocument/2006/relationships/slide" Target="slides/slide53.xml"/><Relationship Id="rId67" Type="http://schemas.openxmlformats.org/officeDocument/2006/relationships/slide" Target="slides/slide61.xml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54" Type="http://schemas.openxmlformats.org/officeDocument/2006/relationships/slide" Target="slides/slide48.xml"/><Relationship Id="rId62" Type="http://schemas.openxmlformats.org/officeDocument/2006/relationships/slide" Target="slides/slide56.xml"/><Relationship Id="rId70" Type="http://schemas.openxmlformats.org/officeDocument/2006/relationships/slide" Target="slides/slide64.xml"/><Relationship Id="rId75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slide" Target="slides/slide43.xml"/><Relationship Id="rId57" Type="http://schemas.openxmlformats.org/officeDocument/2006/relationships/slide" Target="slides/slide51.xml"/><Relationship Id="rId10" Type="http://schemas.openxmlformats.org/officeDocument/2006/relationships/slide" Target="slides/slide4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slide" Target="slides/slide46.xml"/><Relationship Id="rId60" Type="http://schemas.openxmlformats.org/officeDocument/2006/relationships/slide" Target="slides/slide54.xml"/><Relationship Id="rId65" Type="http://schemas.openxmlformats.org/officeDocument/2006/relationships/slide" Target="slides/slide59.xml"/><Relationship Id="rId73" Type="http://schemas.openxmlformats.org/officeDocument/2006/relationships/slide" Target="slides/slide67.xml"/><Relationship Id="rId78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39" Type="http://schemas.openxmlformats.org/officeDocument/2006/relationships/slide" Target="slides/slide33.xml"/><Relationship Id="rId34" Type="http://schemas.openxmlformats.org/officeDocument/2006/relationships/slide" Target="slides/slide28.xml"/><Relationship Id="rId50" Type="http://schemas.openxmlformats.org/officeDocument/2006/relationships/slide" Target="slides/slide44.xml"/><Relationship Id="rId55" Type="http://schemas.openxmlformats.org/officeDocument/2006/relationships/slide" Target="slides/slide49.xml"/><Relationship Id="rId76" Type="http://schemas.openxmlformats.org/officeDocument/2006/relationships/presProps" Target="presProps.xml"/><Relationship Id="rId7" Type="http://schemas.openxmlformats.org/officeDocument/2006/relationships/slide" Target="slides/slide1.xml"/><Relationship Id="rId71" Type="http://schemas.openxmlformats.org/officeDocument/2006/relationships/slide" Target="slides/slide65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5402" cy="33795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588628" y="0"/>
            <a:ext cx="4275402" cy="33795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464A1A-454C-42F5-94E0-9A2850447B57}" type="datetimeFigureOut">
              <a:rPr lang="zh-CN" altLang="en-US" smtClean="0"/>
              <a:t>2016-02-19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397806"/>
            <a:ext cx="4275402" cy="337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588628" y="6397806"/>
            <a:ext cx="4275402" cy="337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4D28AE-9793-4BA2-861D-529BFCAC55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79677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5402" cy="336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588628" y="0"/>
            <a:ext cx="4275402" cy="336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484245-4571-4C90-8BD5-DFDBDCB8E868}" type="datetimeFigureOut">
              <a:rPr lang="en-US" smtClean="0"/>
              <a:pPr/>
              <a:t>2/19/2016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249613" y="504825"/>
            <a:ext cx="3367087" cy="25257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86632" y="3199488"/>
            <a:ext cx="7893050" cy="30310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397806"/>
            <a:ext cx="4275402" cy="336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588628" y="6397806"/>
            <a:ext cx="4275402" cy="336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6485A2-FA6A-46DD-B3E5-15C95E45F6C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1269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600200"/>
            <a:ext cx="2057400" cy="45259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6019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397000"/>
            <a:ext cx="4114800" cy="5435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97000"/>
            <a:ext cx="4114800" cy="5435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254000"/>
            <a:ext cx="2095500" cy="6578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254000"/>
            <a:ext cx="6134100" cy="6578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254000"/>
            <a:ext cx="2095500" cy="58721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254000"/>
            <a:ext cx="6134100" cy="58721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254000"/>
            <a:ext cx="2095500" cy="58721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254000"/>
            <a:ext cx="6134100" cy="58721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397000"/>
            <a:ext cx="4114800" cy="5435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97000"/>
            <a:ext cx="4114800" cy="5435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254000"/>
            <a:ext cx="2095500" cy="6578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254000"/>
            <a:ext cx="6134100" cy="6578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397000"/>
            <a:ext cx="4114800" cy="5435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97000"/>
            <a:ext cx="4114800" cy="5435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254000"/>
            <a:ext cx="2095500" cy="6578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254000"/>
            <a:ext cx="6134100" cy="6578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35000" y="2032000"/>
            <a:ext cx="7772400" cy="74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Calibri Bold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  <a:sym typeface="Calibri Bold" charset="0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9pPr>
    </p:titleStyle>
    <p:bodyStyle>
      <a:lvl1pPr algn="l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1pPr>
      <a:lvl2pPr marL="4572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2pPr>
      <a:lvl3pPr marL="9144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3pPr>
      <a:lvl4pPr marL="13716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4pPr>
      <a:lvl5pPr marL="18288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5pPr>
      <a:lvl6pPr marL="22860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6pPr>
      <a:lvl7pPr marL="27432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7pPr>
      <a:lvl8pPr marL="32004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8pPr>
      <a:lvl9pPr marL="36576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54000"/>
            <a:ext cx="838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>
                <a:sym typeface="Calibri Bold" charset="0"/>
              </a:rPr>
              <a:t>Click to edit Master title style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397000"/>
            <a:ext cx="8382000" cy="543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>
                <a:sym typeface="Calibri Bold" charset="0"/>
              </a:rPr>
              <a:t>Click to edit Master text styles</a:t>
            </a:r>
          </a:p>
          <a:p>
            <a:pPr lvl="1"/>
            <a:r>
              <a:rPr lang="en-US" dirty="0" smtClean="0">
                <a:sym typeface="Calibri" charset="0"/>
              </a:rPr>
              <a:t>Second level</a:t>
            </a:r>
          </a:p>
          <a:p>
            <a:pPr lvl="2"/>
            <a:r>
              <a:rPr lang="en-US" dirty="0" smtClean="0">
                <a:sym typeface="Calibri" charset="0"/>
              </a:rPr>
              <a:t>Third level</a:t>
            </a:r>
          </a:p>
          <a:p>
            <a:pPr lvl="3"/>
            <a:r>
              <a:rPr lang="en-US" dirty="0" smtClean="0">
                <a:sym typeface="Calibri" charset="0"/>
              </a:rPr>
              <a:t>Fourth level</a:t>
            </a:r>
          </a:p>
          <a:p>
            <a:pPr lvl="4"/>
            <a:r>
              <a:rPr lang="en-US" dirty="0" smtClean="0">
                <a:sym typeface="Calibri" charset="0"/>
              </a:rPr>
              <a:t>Fifth level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+mj-ea"/>
          <a:cs typeface="+mj-cs"/>
          <a:sym typeface="Calibri Bold" charset="0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9pPr>
    </p:titleStyle>
    <p:bodyStyle>
      <a:lvl1pPr marL="254000" indent="-254000" algn="l" rtl="0" fontAlgn="base">
        <a:spcBef>
          <a:spcPts val="600"/>
        </a:spcBef>
        <a:spcAft>
          <a:spcPct val="0"/>
        </a:spcAft>
        <a:buClr>
          <a:srgbClr val="990000"/>
        </a:buClr>
        <a:buSzPct val="60000"/>
        <a:buFont typeface="Wingdings 2" charset="2"/>
        <a:buChar char="¢"/>
        <a:defRPr sz="2400" b="1">
          <a:solidFill>
            <a:schemeClr val="tx1"/>
          </a:solidFill>
          <a:latin typeface="+mn-lt"/>
          <a:ea typeface="+mn-ea"/>
          <a:cs typeface="+mn-cs"/>
          <a:sym typeface="Calibri Bold" charset="0"/>
        </a:defRPr>
      </a:lvl1pPr>
      <a:lvl2pPr marL="514350" indent="-234950" algn="l" rtl="0" fontAlgn="base">
        <a:spcBef>
          <a:spcPts val="500"/>
        </a:spcBef>
        <a:spcAft>
          <a:spcPct val="0"/>
        </a:spcAft>
        <a:buClr>
          <a:srgbClr val="990000"/>
        </a:buClr>
        <a:buSzPct val="11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2pPr>
      <a:lvl3pPr marL="800100" indent="-203200" algn="l" rtl="0" fontAlgn="base">
        <a:spcBef>
          <a:spcPts val="500"/>
        </a:spcBef>
        <a:spcAft>
          <a:spcPct val="0"/>
        </a:spcAft>
        <a:buClr>
          <a:srgbClr val="000000"/>
        </a:buClr>
        <a:buSzPct val="8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3pPr>
      <a:lvl4pPr marL="11430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–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4pPr>
      <a:lvl5pPr marL="14605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5pPr>
      <a:lvl6pPr marL="19177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6pPr>
      <a:lvl7pPr marL="23749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7pPr>
      <a:lvl8pPr marL="28321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8pPr>
      <a:lvl9pPr marL="32893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54000"/>
            <a:ext cx="838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>
                <a:sym typeface="Calibri Bold" charset="0"/>
              </a:rPr>
              <a:t>Click to edit Master title style</a:t>
            </a:r>
          </a:p>
        </p:txBody>
      </p:sp>
      <p:sp>
        <p:nvSpPr>
          <p:cNvPr id="3" name="Rectangle 2"/>
          <p:cNvSpPr/>
          <p:nvPr userDrawn="1"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+mj-ea"/>
          <a:cs typeface="+mj-cs"/>
          <a:sym typeface="Calibri Bold" charset="0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9pPr>
    </p:titleStyle>
    <p:bodyStyle>
      <a:lvl1pPr marL="342900" indent="-342900" algn="l" rtl="0" fontAlgn="base">
        <a:spcBef>
          <a:spcPts val="600"/>
        </a:spcBef>
        <a:spcAft>
          <a:spcPct val="0"/>
        </a:spcAft>
        <a:buClr>
          <a:srgbClr val="990000"/>
        </a:buClr>
        <a:buSzPct val="60000"/>
        <a:buFont typeface="Wingdings 2" charset="2"/>
        <a:buChar char="¢"/>
        <a:defRPr sz="2400">
          <a:solidFill>
            <a:schemeClr val="tx1"/>
          </a:solidFill>
          <a:latin typeface="+mn-lt"/>
          <a:ea typeface="+mn-ea"/>
          <a:cs typeface="+mn-cs"/>
          <a:sym typeface="Calibri Bold" charset="0"/>
        </a:defRPr>
      </a:lvl1pPr>
      <a:lvl2pPr marL="742950" indent="-285750" algn="l" rtl="0" fontAlgn="base">
        <a:spcBef>
          <a:spcPts val="500"/>
        </a:spcBef>
        <a:spcAft>
          <a:spcPct val="0"/>
        </a:spcAft>
        <a:buClr>
          <a:srgbClr val="990000"/>
        </a:buClr>
        <a:buSzPct val="11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2pPr>
      <a:lvl3pPr marL="11430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8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3pPr>
      <a:lvl4pPr marL="16002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–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4pPr>
      <a:lvl5pPr marL="20574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5pPr>
      <a:lvl6pPr marL="25146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6pPr>
      <a:lvl7pPr marL="29718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7pPr>
      <a:lvl8pPr marL="34290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8pPr>
      <a:lvl9pPr marL="38862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54000"/>
            <a:ext cx="838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Calibri Bold" charset="0"/>
              </a:rPr>
              <a:t>Click to edit Master title style</a:t>
            </a:r>
          </a:p>
        </p:txBody>
      </p:sp>
      <p:sp>
        <p:nvSpPr>
          <p:cNvPr id="3" name="Rectangle 2"/>
          <p:cNvSpPr/>
          <p:nvPr userDrawn="1"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+mj-ea"/>
          <a:cs typeface="+mj-cs"/>
          <a:sym typeface="Calibri Bold" charset="0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9pPr>
    </p:titleStyle>
    <p:bodyStyle>
      <a:lvl1pPr marL="342900" indent="-342900" algn="l" rtl="0" fontAlgn="base">
        <a:spcBef>
          <a:spcPts val="600"/>
        </a:spcBef>
        <a:spcAft>
          <a:spcPct val="0"/>
        </a:spcAft>
        <a:buClr>
          <a:srgbClr val="990000"/>
        </a:buClr>
        <a:buSzPct val="60000"/>
        <a:buFont typeface="Wingdings 2" charset="2"/>
        <a:buChar char="¢"/>
        <a:defRPr sz="2400">
          <a:solidFill>
            <a:schemeClr val="tx1"/>
          </a:solidFill>
          <a:latin typeface="+mn-lt"/>
          <a:ea typeface="+mn-ea"/>
          <a:cs typeface="+mn-cs"/>
          <a:sym typeface="Calibri Bold" charset="0"/>
        </a:defRPr>
      </a:lvl1pPr>
      <a:lvl2pPr marL="742950" indent="-285750" algn="l" rtl="0" fontAlgn="base">
        <a:spcBef>
          <a:spcPts val="500"/>
        </a:spcBef>
        <a:spcAft>
          <a:spcPct val="0"/>
        </a:spcAft>
        <a:buClr>
          <a:srgbClr val="990000"/>
        </a:buClr>
        <a:buSzPct val="11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2pPr>
      <a:lvl3pPr marL="11430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8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3pPr>
      <a:lvl4pPr marL="16002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–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4pPr>
      <a:lvl5pPr marL="20574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5pPr>
      <a:lvl6pPr marL="25146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6pPr>
      <a:lvl7pPr marL="29718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7pPr>
      <a:lvl8pPr marL="34290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8pPr>
      <a:lvl9pPr marL="38862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54000"/>
            <a:ext cx="838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>
                <a:sym typeface="Calibri Bold" charset="0"/>
              </a:rPr>
              <a:t>Click to edit Master title style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397000"/>
            <a:ext cx="8382000" cy="543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>
                <a:sym typeface="Calibri Bold" charset="0"/>
              </a:rPr>
              <a:t>Click to edit Master text styles</a:t>
            </a:r>
          </a:p>
          <a:p>
            <a:pPr lvl="1"/>
            <a:r>
              <a:rPr lang="en-US" dirty="0" smtClean="0">
                <a:sym typeface="Calibri" charset="0"/>
              </a:rPr>
              <a:t>Second level</a:t>
            </a:r>
          </a:p>
          <a:p>
            <a:pPr lvl="2"/>
            <a:r>
              <a:rPr lang="en-US" dirty="0" smtClean="0">
                <a:sym typeface="Calibri" charset="0"/>
              </a:rPr>
              <a:t>Third level</a:t>
            </a:r>
          </a:p>
          <a:p>
            <a:pPr lvl="3"/>
            <a:r>
              <a:rPr lang="en-US" dirty="0" smtClean="0">
                <a:sym typeface="Calibri" charset="0"/>
              </a:rPr>
              <a:t>Fourth level</a:t>
            </a:r>
          </a:p>
          <a:p>
            <a:pPr lvl="4"/>
            <a:r>
              <a:rPr lang="en-US" dirty="0" smtClean="0">
                <a:sym typeface="Calibri" charset="0"/>
              </a:rPr>
              <a:t>Fifth level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+mj-ea"/>
          <a:cs typeface="+mj-cs"/>
          <a:sym typeface="Calibri Bold" charset="0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9pPr>
    </p:titleStyle>
    <p:bodyStyle>
      <a:lvl1pPr marL="254000" indent="-254000" algn="l" rtl="0" fontAlgn="base">
        <a:spcBef>
          <a:spcPts val="600"/>
        </a:spcBef>
        <a:spcAft>
          <a:spcPct val="0"/>
        </a:spcAft>
        <a:buClr>
          <a:srgbClr val="990000"/>
        </a:buClr>
        <a:buSzPct val="60000"/>
        <a:buFont typeface="Wingdings 2" charset="2"/>
        <a:buChar char="¢"/>
        <a:defRPr sz="2400" b="1">
          <a:solidFill>
            <a:schemeClr val="tx1"/>
          </a:solidFill>
          <a:latin typeface="+mn-lt"/>
          <a:ea typeface="+mn-ea"/>
          <a:cs typeface="+mn-cs"/>
          <a:sym typeface="Calibri Bold" charset="0"/>
        </a:defRPr>
      </a:lvl1pPr>
      <a:lvl2pPr marL="508000" indent="-228600" algn="l" rtl="0" fontAlgn="base">
        <a:spcBef>
          <a:spcPts val="500"/>
        </a:spcBef>
        <a:spcAft>
          <a:spcPct val="0"/>
        </a:spcAft>
        <a:buClr>
          <a:srgbClr val="990000"/>
        </a:buClr>
        <a:buSzPct val="11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2pPr>
      <a:lvl3pPr marL="774700" indent="-177800" algn="l" rtl="0" fontAlgn="base">
        <a:spcBef>
          <a:spcPts val="500"/>
        </a:spcBef>
        <a:spcAft>
          <a:spcPct val="0"/>
        </a:spcAft>
        <a:buClr>
          <a:srgbClr val="000000"/>
        </a:buClr>
        <a:buSzPct val="8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3pPr>
      <a:lvl4pPr marL="11430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–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4pPr>
      <a:lvl5pPr marL="14605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5pPr>
      <a:lvl6pPr marL="19177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6pPr>
      <a:lvl7pPr marL="23749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7pPr>
      <a:lvl8pPr marL="28321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8pPr>
      <a:lvl9pPr marL="32893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54000"/>
            <a:ext cx="838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>
                <a:sym typeface="Calibri Bold" charset="0"/>
              </a:rPr>
              <a:t>Click to edit Master title style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397000"/>
            <a:ext cx="8382000" cy="543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>
                <a:sym typeface="Calibri Bold" charset="0"/>
              </a:rPr>
              <a:t>Click to edit Master text styles</a:t>
            </a:r>
          </a:p>
          <a:p>
            <a:pPr lvl="1"/>
            <a:r>
              <a:rPr lang="en-US" dirty="0" smtClean="0">
                <a:sym typeface="Calibri" charset="0"/>
              </a:rPr>
              <a:t>Second level</a:t>
            </a:r>
          </a:p>
          <a:p>
            <a:pPr lvl="2"/>
            <a:r>
              <a:rPr lang="en-US" dirty="0" smtClean="0">
                <a:sym typeface="Calibri" charset="0"/>
              </a:rPr>
              <a:t>Third level</a:t>
            </a:r>
          </a:p>
          <a:p>
            <a:pPr lvl="3"/>
            <a:r>
              <a:rPr lang="en-US" dirty="0" smtClean="0">
                <a:sym typeface="Calibri" charset="0"/>
              </a:rPr>
              <a:t>Fourth level</a:t>
            </a:r>
          </a:p>
          <a:p>
            <a:pPr lvl="4"/>
            <a:r>
              <a:rPr lang="en-US" dirty="0" smtClean="0">
                <a:sym typeface="Calibri" charset="0"/>
              </a:rPr>
              <a:t>Fifth level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+mj-ea"/>
          <a:cs typeface="+mj-cs"/>
          <a:sym typeface="Calibri Bold" charset="0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9pPr>
    </p:titleStyle>
    <p:bodyStyle>
      <a:lvl1pPr marL="254000" indent="-254000" algn="l" rtl="0" fontAlgn="base">
        <a:spcBef>
          <a:spcPts val="600"/>
        </a:spcBef>
        <a:spcAft>
          <a:spcPct val="0"/>
        </a:spcAft>
        <a:buClr>
          <a:srgbClr val="990000"/>
        </a:buClr>
        <a:buSzPct val="60000"/>
        <a:buFont typeface="Wingdings 2" charset="2"/>
        <a:buChar char="¢"/>
        <a:defRPr sz="2400" b="1">
          <a:solidFill>
            <a:schemeClr val="tx1"/>
          </a:solidFill>
          <a:latin typeface="+mn-lt"/>
          <a:ea typeface="+mn-ea"/>
          <a:cs typeface="+mn-cs"/>
          <a:sym typeface="Calibri Bold" charset="0"/>
        </a:defRPr>
      </a:lvl1pPr>
      <a:lvl2pPr marL="514350" indent="-234950" algn="l" rtl="0" fontAlgn="base">
        <a:spcBef>
          <a:spcPts val="500"/>
        </a:spcBef>
        <a:spcAft>
          <a:spcPct val="0"/>
        </a:spcAft>
        <a:buClr>
          <a:srgbClr val="990000"/>
        </a:buClr>
        <a:buSzPct val="11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2pPr>
      <a:lvl3pPr marL="800100" indent="-203200" algn="l" rtl="0" fontAlgn="base">
        <a:spcBef>
          <a:spcPts val="500"/>
        </a:spcBef>
        <a:spcAft>
          <a:spcPct val="0"/>
        </a:spcAft>
        <a:buClr>
          <a:srgbClr val="000000"/>
        </a:buClr>
        <a:buSzPct val="8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3pPr>
      <a:lvl4pPr marL="11430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–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4pPr>
      <a:lvl5pPr marL="14605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5pPr>
      <a:lvl6pPr marL="19177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6pPr>
      <a:lvl7pPr marL="23749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7pPr>
      <a:lvl8pPr marL="28321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8pPr>
      <a:lvl9pPr marL="32893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8194" name="Rectangle 2"/>
          <p:cNvSpPr>
            <a:spLocks/>
          </p:cNvSpPr>
          <p:nvPr/>
        </p:nvSpPr>
        <p:spPr bwMode="auto">
          <a:xfrm>
            <a:off x="7897813" y="-26988"/>
            <a:ext cx="1320800" cy="25241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r>
              <a:rPr lang="en-US" sz="1200" dirty="0" smtClean="0">
                <a:solidFill>
                  <a:srgbClr val="FFFFFF"/>
                </a:solidFill>
                <a:latin typeface="Times New Roman" charset="0"/>
                <a:cs typeface="Times New Roman" charset="0"/>
                <a:sym typeface="Times New Roman" charset="0"/>
              </a:rPr>
              <a:t>ECNU</a:t>
            </a:r>
            <a:endParaRPr lang="en-US" sz="1200" dirty="0">
              <a:solidFill>
                <a:srgbClr val="FFFFFF"/>
              </a:solidFill>
              <a:latin typeface="Times New Roman" charset="0"/>
              <a:cs typeface="Times New Roman" charset="0"/>
              <a:sym typeface="Times New Roman" charset="0"/>
            </a:endParaRPr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title"/>
          </p:nvPr>
        </p:nvSpPr>
        <p:spPr>
          <a:xfrm>
            <a:off x="609600" y="1752600"/>
            <a:ext cx="8356600" cy="2590800"/>
          </a:xfrm>
          <a:ln/>
        </p:spPr>
        <p:txBody>
          <a:bodyPr/>
          <a:lstStyle/>
          <a:p>
            <a:pPr marL="119063" indent="-119063"/>
            <a:r>
              <a:rPr lang="en-US" b="1" dirty="0" smtClean="0"/>
              <a:t>Machine-Level Programming III:</a:t>
            </a:r>
            <a:br>
              <a:rPr lang="en-US" b="1" dirty="0" smtClean="0"/>
            </a:br>
            <a:r>
              <a:rPr lang="en-US" b="1" dirty="0" smtClean="0"/>
              <a:t>Switch Statements  </a:t>
            </a:r>
            <a:r>
              <a:rPr lang="en-US" b="1" dirty="0"/>
              <a:t>and </a:t>
            </a:r>
            <a:r>
              <a:rPr lang="en-US" b="1" dirty="0" smtClean="0"/>
              <a:t>IA32 Procedures</a:t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sz="2000" dirty="0" smtClean="0"/>
              <a:t>Computer </a:t>
            </a:r>
            <a:r>
              <a:rPr lang="en-US" sz="2000" dirty="0" smtClean="0"/>
              <a:t>Systems</a:t>
            </a:r>
            <a:br>
              <a:rPr lang="en-US" sz="2000" dirty="0" smtClean="0"/>
            </a:br>
            <a:r>
              <a:rPr lang="en-US" sz="2000" dirty="0" smtClean="0"/>
              <a:t>6</a:t>
            </a:r>
            <a:r>
              <a:rPr lang="en-US" sz="2000" baseline="30000" dirty="0" smtClean="0"/>
              <a:t>th</a:t>
            </a:r>
            <a:r>
              <a:rPr lang="en-US" sz="2000" dirty="0" smtClean="0"/>
              <a:t> </a:t>
            </a:r>
            <a:r>
              <a:rPr lang="en-US" sz="2000" dirty="0" smtClean="0"/>
              <a:t>Lecture</a:t>
            </a:r>
            <a:endParaRPr lang="en-US" sz="2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2765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 dirty="0" smtClean="0">
                <a:solidFill>
                  <a:srgbClr val="FFFFFF"/>
                </a:solidFill>
                <a:ea typeface="Gill Sans" charset="0"/>
                <a:cs typeface="Gill Sans" charset="0"/>
              </a:rPr>
              <a:t>ECNU</a:t>
            </a:r>
            <a:endParaRPr lang="en-US" sz="1200" dirty="0">
              <a:solidFill>
                <a:srgbClr val="FFFFFF"/>
              </a:solidFill>
              <a:ea typeface="Gill Sans" charset="0"/>
              <a:cs typeface="Gill Sans" charset="0"/>
            </a:endParaRP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Code Blocks (Partial)</a:t>
            </a:r>
          </a:p>
        </p:txBody>
      </p:sp>
      <p:sp>
        <p:nvSpPr>
          <p:cNvPr id="27652" name="Rectangle 4"/>
          <p:cNvSpPr>
            <a:spLocks/>
          </p:cNvSpPr>
          <p:nvPr/>
        </p:nvSpPr>
        <p:spPr bwMode="auto">
          <a:xfrm>
            <a:off x="4267200" y="1295400"/>
            <a:ext cx="4737100" cy="38100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.L2:		# Default</a:t>
            </a: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$2, 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# w = 2</a:t>
            </a: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jmp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.L8	#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done</a:t>
            </a: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.L5:		# x == 3</a:t>
            </a: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$1, 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# w =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1</a:t>
            </a: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jmp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.L9	#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merge</a:t>
            </a: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.L3:		# x == 1</a:t>
            </a: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16(%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ebp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# z</a:t>
            </a: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imull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12(%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ebp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# w = y*z</a:t>
            </a: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jmp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.L8		#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done</a:t>
            </a:r>
          </a:p>
        </p:txBody>
      </p:sp>
      <p:sp>
        <p:nvSpPr>
          <p:cNvPr id="27653" name="Rectangle 5"/>
          <p:cNvSpPr>
            <a:spLocks/>
          </p:cNvSpPr>
          <p:nvPr/>
        </p:nvSpPr>
        <p:spPr bwMode="auto">
          <a:xfrm>
            <a:off x="228600" y="1295400"/>
            <a:ext cx="3898900" cy="3505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switch(x) 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case 1:	  // .L3</a:t>
            </a:r>
            <a:endParaRPr lang="en-US" sz="2400" b="1" dirty="0" smtClean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= y*z;</a:t>
            </a:r>
            <a:endParaRPr lang="en-US" sz="2400" b="1" dirty="0" smtClean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break;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 . .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case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3:      // .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L5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w += z;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break;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. . .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default:     // .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L2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w = 2;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2765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 dirty="0" smtClean="0">
                <a:solidFill>
                  <a:srgbClr val="FFFFFF"/>
                </a:solidFill>
                <a:ea typeface="Gill Sans" charset="0"/>
                <a:cs typeface="Gill Sans" charset="0"/>
              </a:rPr>
              <a:t>ECNU</a:t>
            </a:r>
            <a:endParaRPr lang="en-US" sz="1200" dirty="0">
              <a:solidFill>
                <a:srgbClr val="FFFFFF"/>
              </a:solidFill>
              <a:ea typeface="Gill Sans" charset="0"/>
              <a:cs typeface="Gill Sans" charset="0"/>
            </a:endParaRP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Code Blocks </a:t>
            </a:r>
            <a:r>
              <a:rPr lang="en-US" dirty="0" smtClean="0"/>
              <a:t>(Rest)</a:t>
            </a:r>
            <a:endParaRPr lang="en-US" dirty="0"/>
          </a:p>
        </p:txBody>
      </p:sp>
      <p:sp>
        <p:nvSpPr>
          <p:cNvPr id="27652" name="Rectangle 4"/>
          <p:cNvSpPr>
            <a:spLocks/>
          </p:cNvSpPr>
          <p:nvPr/>
        </p:nvSpPr>
        <p:spPr bwMode="auto">
          <a:xfrm>
            <a:off x="4267200" y="1295400"/>
            <a:ext cx="4737100" cy="38100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.L4:		# x == 2</a:t>
            </a: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12(%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ebp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edx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edx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sarl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$31, 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edx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idivl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16(%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ebp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	# w = y/z</a:t>
            </a: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.L9:		# merge:</a:t>
            </a: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16(%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ebp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# w += z</a:t>
            </a: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jmp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.L8	#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done</a:t>
            </a: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.L6:		# x == 5, 6</a:t>
            </a: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$1, 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# w = 1</a:t>
            </a: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subl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16(%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ebp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# w = 1-z</a:t>
            </a:r>
          </a:p>
        </p:txBody>
      </p:sp>
      <p:sp>
        <p:nvSpPr>
          <p:cNvPr id="27653" name="Rectangle 5"/>
          <p:cNvSpPr>
            <a:spLocks/>
          </p:cNvSpPr>
          <p:nvPr/>
        </p:nvSpPr>
        <p:spPr bwMode="auto">
          <a:xfrm>
            <a:off x="228600" y="1295400"/>
            <a:ext cx="3898900" cy="4038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switch(x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 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.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 .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2:  // .L4</a:t>
            </a:r>
            <a:endParaRPr lang="en-US" sz="2400" b="1" dirty="0" smtClean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= y/z;</a:t>
            </a:r>
            <a:endParaRPr lang="en-US" sz="2400" b="1" dirty="0" smtClean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/* Fall Through */</a:t>
            </a:r>
            <a:endParaRPr lang="en-US" sz="2400" b="1" dirty="0" smtClean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merge:    // .L9</a:t>
            </a:r>
            <a:endParaRPr lang="en-US" sz="2400" b="1" dirty="0" smtClean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+= z;</a:t>
            </a:r>
            <a:endParaRPr lang="en-US" sz="2400" b="1" dirty="0" smtClean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break;</a:t>
            </a:r>
            <a:endParaRPr lang="en-US" sz="2400" b="1" dirty="0" smtClean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5:</a:t>
            </a:r>
            <a:endParaRPr lang="en-US" sz="2400" b="1" dirty="0" smtClean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6:  // .L6</a:t>
            </a:r>
            <a:endParaRPr lang="en-US" sz="2400" b="1" dirty="0" smtClean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-= z;</a:t>
            </a:r>
            <a:endParaRPr lang="en-US" sz="2400" b="1" dirty="0" smtClean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break; 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}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28674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 dirty="0" smtClean="0">
                <a:solidFill>
                  <a:srgbClr val="FFFFFF"/>
                </a:solidFill>
                <a:ea typeface="Gill Sans" charset="0"/>
                <a:cs typeface="Gill Sans" charset="0"/>
              </a:rPr>
              <a:t>ECNU</a:t>
            </a:r>
            <a:endParaRPr lang="en-US" sz="1200" dirty="0">
              <a:solidFill>
                <a:srgbClr val="FFFFFF"/>
              </a:solidFill>
              <a:ea typeface="Gill Sans" charset="0"/>
              <a:cs typeface="Gill Sans" charset="0"/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80963" indent="-80963"/>
            <a:r>
              <a:rPr lang="en-US" dirty="0" smtClean="0">
                <a:latin typeface="Calibri" charset="0"/>
                <a:ea typeface="Calibri" charset="0"/>
                <a:cs typeface="Calibri" charset="0"/>
                <a:sym typeface="Calibri" charset="0"/>
              </a:rPr>
              <a:t>Switch Code (Finish)</a:t>
            </a:r>
            <a:endParaRPr lang="en-US" dirty="0">
              <a:latin typeface="Calibri" charset="0"/>
              <a:ea typeface="ヒラギノ角ゴ ProN W3" charset="0"/>
              <a:cs typeface="ヒラギノ角ゴ ProN W3" charset="0"/>
              <a:sym typeface="Calibri" charset="0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381000" y="2819400"/>
            <a:ext cx="8382000" cy="4013200"/>
          </a:xfrm>
        </p:spPr>
        <p:txBody>
          <a:bodyPr/>
          <a:lstStyle/>
          <a:p>
            <a:r>
              <a:rPr lang="en-US" dirty="0" smtClean="0"/>
              <a:t>Noteworthy Features</a:t>
            </a:r>
          </a:p>
          <a:p>
            <a:pPr lvl="1"/>
            <a:r>
              <a:rPr lang="en-US" dirty="0" smtClean="0"/>
              <a:t>Jump table avoids sequencing through cases</a:t>
            </a:r>
          </a:p>
          <a:p>
            <a:pPr lvl="2"/>
            <a:r>
              <a:rPr lang="en-US" dirty="0" smtClean="0"/>
              <a:t>Constant time, rather than linear</a:t>
            </a:r>
            <a:endParaRPr lang="en-US" dirty="0"/>
          </a:p>
          <a:p>
            <a:pPr lvl="1"/>
            <a:r>
              <a:rPr lang="en-US" dirty="0" smtClean="0"/>
              <a:t>Use jump table to handle holes and duplicate tags</a:t>
            </a:r>
          </a:p>
          <a:p>
            <a:pPr lvl="1"/>
            <a:r>
              <a:rPr lang="en-US" dirty="0" smtClean="0"/>
              <a:t>Use program sequencing to handle fall-through</a:t>
            </a:r>
          </a:p>
          <a:p>
            <a:pPr lvl="1"/>
            <a:r>
              <a:rPr lang="en-US" dirty="0" smtClean="0"/>
              <a:t>Don’t initialize w = 1 unless really need it</a:t>
            </a:r>
            <a:endParaRPr lang="en-US" dirty="0"/>
          </a:p>
        </p:txBody>
      </p:sp>
      <p:sp>
        <p:nvSpPr>
          <p:cNvPr id="28677" name="Rectangle 5"/>
          <p:cNvSpPr>
            <a:spLocks/>
          </p:cNvSpPr>
          <p:nvPr/>
        </p:nvSpPr>
        <p:spPr bwMode="auto">
          <a:xfrm>
            <a:off x="228600" y="1431925"/>
            <a:ext cx="3975100" cy="473075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return w;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8" name="Rectangle 4"/>
          <p:cNvSpPr>
            <a:spLocks/>
          </p:cNvSpPr>
          <p:nvPr/>
        </p:nvSpPr>
        <p:spPr bwMode="auto">
          <a:xfrm>
            <a:off x="4267200" y="1295400"/>
            <a:ext cx="4737100" cy="12954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.L8:		# done:</a:t>
            </a: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ebp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ret</a:t>
            </a: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29698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 dirty="0" smtClean="0">
                <a:solidFill>
                  <a:srgbClr val="FFFFFF"/>
                </a:solidFill>
                <a:ea typeface="Gill Sans" charset="0"/>
                <a:cs typeface="Gill Sans" charset="0"/>
              </a:rPr>
              <a:t>ECNU</a:t>
            </a:r>
            <a:endParaRPr lang="en-US" sz="1200" dirty="0">
              <a:solidFill>
                <a:srgbClr val="FFFFFF"/>
              </a:solidFill>
              <a:ea typeface="Gill Sans" charset="0"/>
              <a:cs typeface="Gill Sans" charset="0"/>
            </a:endParaRP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x86-64 Switch Implementation</a:t>
            </a:r>
          </a:p>
        </p:txBody>
      </p:sp>
      <p:sp>
        <p:nvSpPr>
          <p:cNvPr id="29700" name="Rectangle 4"/>
          <p:cNvSpPr>
            <a:spLocks/>
          </p:cNvSpPr>
          <p:nvPr/>
        </p:nvSpPr>
        <p:spPr bwMode="auto">
          <a:xfrm>
            <a:off x="5416550" y="2865438"/>
            <a:ext cx="3517900" cy="2925762"/>
          </a:xfrm>
          <a:prstGeom prst="rect">
            <a:avLst/>
          </a:prstGeom>
          <a:solidFill>
            <a:srgbClr val="D6D6F4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228600" algn="l"/>
                <a:tab pos="149225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.section	.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rodata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228600" algn="l"/>
                <a:tab pos="149225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.align 8</a:t>
            </a:r>
          </a:p>
          <a:p>
            <a:pPr algn="l">
              <a:tabLst>
                <a:tab pos="228600" algn="l"/>
                <a:tab pos="149225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.L7:</a:t>
            </a:r>
          </a:p>
          <a:p>
            <a:pPr algn="l">
              <a:tabLst>
                <a:tab pos="228600" algn="l"/>
                <a:tab pos="149225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.L2	# x = 0</a:t>
            </a:r>
          </a:p>
          <a:p>
            <a:pPr algn="l">
              <a:tabLst>
                <a:tab pos="228600" algn="l"/>
                <a:tab pos="149225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.L3	# x = 1</a:t>
            </a:r>
          </a:p>
          <a:p>
            <a:pPr algn="l">
              <a:tabLst>
                <a:tab pos="228600" algn="l"/>
                <a:tab pos="149225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.L4	# x = 2</a:t>
            </a:r>
          </a:p>
          <a:p>
            <a:pPr algn="l">
              <a:tabLst>
                <a:tab pos="228600" algn="l"/>
                <a:tab pos="149225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.L5	# x = 3</a:t>
            </a:r>
          </a:p>
          <a:p>
            <a:pPr algn="l">
              <a:tabLst>
                <a:tab pos="228600" algn="l"/>
                <a:tab pos="149225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.L2	# x = 4</a:t>
            </a:r>
          </a:p>
          <a:p>
            <a:pPr algn="l">
              <a:tabLst>
                <a:tab pos="228600" algn="l"/>
                <a:tab pos="149225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.L6	# X = 5</a:t>
            </a:r>
          </a:p>
          <a:p>
            <a:pPr algn="l">
              <a:tabLst>
                <a:tab pos="228600" algn="l"/>
                <a:tab pos="149225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.L6	# x = 6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29701" name="Rectangle 5"/>
          <p:cNvSpPr>
            <a:spLocks/>
          </p:cNvSpPr>
          <p:nvPr/>
        </p:nvSpPr>
        <p:spPr bwMode="auto">
          <a:xfrm>
            <a:off x="5334000" y="2511425"/>
            <a:ext cx="3454400" cy="3810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638"/>
              </a:spcBef>
            </a:pPr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Jump Table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6781800" cy="1384300"/>
          </a:xfrm>
          <a:ln/>
        </p:spPr>
        <p:txBody>
          <a:bodyPr/>
          <a:lstStyle/>
          <a:p>
            <a:r>
              <a:rPr lang="en-US" dirty="0"/>
              <a:t>Same general idea, adapted to 64-bit code</a:t>
            </a:r>
          </a:p>
          <a:p>
            <a:r>
              <a:rPr lang="en-US" dirty="0"/>
              <a:t>Table entries 64 bits (pointers)</a:t>
            </a:r>
          </a:p>
          <a:p>
            <a:r>
              <a:rPr lang="en-US" dirty="0"/>
              <a:t>Cases use revised code</a:t>
            </a:r>
          </a:p>
        </p:txBody>
      </p:sp>
      <p:sp>
        <p:nvSpPr>
          <p:cNvPr id="29703" name="Rectangle 7"/>
          <p:cNvSpPr>
            <a:spLocks/>
          </p:cNvSpPr>
          <p:nvPr/>
        </p:nvSpPr>
        <p:spPr bwMode="auto">
          <a:xfrm>
            <a:off x="533400" y="4924425"/>
            <a:ext cx="4038600" cy="1371600"/>
          </a:xfrm>
          <a:prstGeom prst="rect">
            <a:avLst/>
          </a:prstGeom>
          <a:solidFill>
            <a:srgbClr val="CAF4E9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342900" algn="l"/>
                <a:tab pos="342900" algn="l"/>
                <a:tab pos="1431925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.L3:</a:t>
            </a:r>
          </a:p>
          <a:p>
            <a:pPr algn="l">
              <a:tabLst>
                <a:tab pos="342900" algn="l"/>
                <a:tab pos="342900" algn="l"/>
                <a:tab pos="1431925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rdx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342900" algn="l"/>
                <a:tab pos="342900" algn="l"/>
                <a:tab pos="1431925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imulq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rsi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342900" algn="l"/>
                <a:tab pos="342900" algn="l"/>
                <a:tab pos="1431925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ret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29704" name="Rectangle 8"/>
          <p:cNvSpPr>
            <a:spLocks/>
          </p:cNvSpPr>
          <p:nvPr/>
        </p:nvSpPr>
        <p:spPr bwMode="auto">
          <a:xfrm>
            <a:off x="533400" y="2867024"/>
            <a:ext cx="3975100" cy="1933575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switch(x) 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1:      // .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L3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= y*z;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break;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. . .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30722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 dirty="0" smtClean="0">
                <a:solidFill>
                  <a:srgbClr val="FFFFFF"/>
                </a:solidFill>
                <a:ea typeface="Gill Sans" charset="0"/>
                <a:cs typeface="Gill Sans" charset="0"/>
              </a:rPr>
              <a:t>ECNU</a:t>
            </a:r>
            <a:endParaRPr lang="en-US" sz="1200" dirty="0">
              <a:solidFill>
                <a:srgbClr val="FFFFFF"/>
              </a:solidFill>
              <a:ea typeface="Gill Sans" charset="0"/>
              <a:cs typeface="Gill Sans" charset="0"/>
            </a:endParaRP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IA32 Object Code</a:t>
            </a:r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Setup</a:t>
            </a:r>
          </a:p>
          <a:p>
            <a:pPr marL="552450" lvl="1"/>
            <a:r>
              <a:rPr lang="en-US" dirty="0"/>
              <a:t>Label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.</a:t>
            </a:r>
            <a:r>
              <a:rPr lang="en-US" dirty="0" smtClean="0">
                <a:latin typeface="Courier New Bold" charset="0"/>
                <a:cs typeface="Courier New Bold" charset="0"/>
                <a:sym typeface="Courier New Bold" charset="0"/>
              </a:rPr>
              <a:t>L2</a:t>
            </a:r>
            <a:r>
              <a:rPr lang="en-US" dirty="0" smtClean="0"/>
              <a:t> </a:t>
            </a:r>
            <a:r>
              <a:rPr lang="en-US" dirty="0"/>
              <a:t>becomes address </a:t>
            </a:r>
            <a:r>
              <a:rPr lang="en-US" sz="1800" dirty="0" smtClean="0">
                <a:latin typeface="Courier New Bold" charset="0"/>
                <a:cs typeface="Courier New Bold" charset="0"/>
                <a:sym typeface="Courier New Bold" charset="0"/>
              </a:rPr>
              <a:t>0x8048422</a:t>
            </a:r>
            <a:endParaRPr lang="en-US" dirty="0"/>
          </a:p>
          <a:p>
            <a:pPr marL="552450" lvl="1"/>
            <a:r>
              <a:rPr lang="en-US" dirty="0"/>
              <a:t>Label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.</a:t>
            </a:r>
            <a:r>
              <a:rPr lang="en-US" dirty="0" smtClean="0">
                <a:latin typeface="Courier New Bold" charset="0"/>
                <a:cs typeface="Courier New Bold" charset="0"/>
                <a:sym typeface="Courier New Bold" charset="0"/>
              </a:rPr>
              <a:t>L7</a:t>
            </a:r>
            <a:r>
              <a:rPr lang="en-US" dirty="0" smtClean="0"/>
              <a:t> </a:t>
            </a:r>
            <a:r>
              <a:rPr lang="en-US" dirty="0"/>
              <a:t>becomes address </a:t>
            </a:r>
            <a:r>
              <a:rPr lang="en-US" sz="1800" dirty="0" smtClean="0">
                <a:latin typeface="Courier New Bold" charset="0"/>
                <a:cs typeface="Courier New Bold" charset="0"/>
                <a:sym typeface="Courier New Bold" charset="0"/>
              </a:rPr>
              <a:t>0x8048660</a:t>
            </a:r>
            <a:endParaRPr lang="en-US" sz="1800" dirty="0">
              <a:latin typeface="Courier New Bold" charset="0"/>
              <a:ea typeface="ヒラギノ角ゴ ProN W6" charset="0"/>
              <a:cs typeface="ヒラギノ角ゴ ProN W6" charset="0"/>
              <a:sym typeface="Courier New Bold" charset="0"/>
            </a:endParaRPr>
          </a:p>
        </p:txBody>
      </p:sp>
      <p:sp>
        <p:nvSpPr>
          <p:cNvPr id="30725" name="Rectangle 5"/>
          <p:cNvSpPr>
            <a:spLocks/>
          </p:cNvSpPr>
          <p:nvPr/>
        </p:nvSpPr>
        <p:spPr bwMode="auto">
          <a:xfrm>
            <a:off x="457200" y="5048250"/>
            <a:ext cx="8623300" cy="1200150"/>
          </a:xfrm>
          <a:prstGeom prst="rect">
            <a:avLst/>
          </a:prstGeom>
          <a:solidFill>
            <a:srgbClr val="CAF4E9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1257300" algn="l"/>
                <a:tab pos="1257300" algn="l"/>
                <a:tab pos="3086100" algn="l"/>
                <a:tab pos="1257300" algn="l"/>
                <a:tab pos="3086100" algn="l"/>
                <a:tab pos="1257300" algn="l"/>
                <a:tab pos="3086100" algn="l"/>
                <a:tab pos="4175125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08048410 &lt;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switch_eg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&gt;:</a:t>
            </a:r>
          </a:p>
          <a:p>
            <a:pPr algn="l">
              <a:tabLst>
                <a:tab pos="1257300" algn="l"/>
                <a:tab pos="1257300" algn="l"/>
                <a:tab pos="3086100" algn="l"/>
                <a:tab pos="1257300" algn="l"/>
                <a:tab pos="3086100" algn="l"/>
                <a:tab pos="1257300" algn="l"/>
                <a:tab pos="3086100" algn="l"/>
                <a:tab pos="4175125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 . .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1257300" algn="l"/>
                <a:tab pos="1257300" algn="l"/>
                <a:tab pos="3086100" algn="l"/>
                <a:tab pos="1257300" algn="l"/>
                <a:tab pos="3086100" algn="l"/>
                <a:tab pos="1257300" algn="l"/>
                <a:tab pos="3086100" algn="l"/>
                <a:tab pos="4175125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8048419:	77 07   	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ja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8048422 &lt;switch_eg+0x12&gt;</a:t>
            </a:r>
          </a:p>
          <a:p>
            <a:pPr algn="l">
              <a:tabLst>
                <a:tab pos="1257300" algn="l"/>
                <a:tab pos="1257300" algn="l"/>
                <a:tab pos="3086100" algn="l"/>
                <a:tab pos="1257300" algn="l"/>
                <a:tab pos="3086100" algn="l"/>
                <a:tab pos="1257300" algn="l"/>
                <a:tab pos="3086100" algn="l"/>
                <a:tab pos="4175125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804841b:	ff 24 85 60 86 04 08 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jmp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*0x8048660(,%eax,4)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30726" name="Rectangle 6"/>
          <p:cNvSpPr>
            <a:spLocks/>
          </p:cNvSpPr>
          <p:nvPr/>
        </p:nvSpPr>
        <p:spPr bwMode="auto">
          <a:xfrm>
            <a:off x="469900" y="3067050"/>
            <a:ext cx="7607300" cy="1276350"/>
          </a:xfrm>
          <a:prstGeom prst="rect">
            <a:avLst/>
          </a:prstGeom>
          <a:solidFill>
            <a:srgbClr val="FFFEB2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switch_eg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. . .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342900" algn="l"/>
                <a:tab pos="342900" algn="l"/>
                <a:tab pos="1311275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ja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.L2   	# If unsigned &gt;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default</a:t>
            </a:r>
          </a:p>
          <a:p>
            <a:pPr algn="l">
              <a:tabLst>
                <a:tab pos="342900" algn="l"/>
                <a:tab pos="342900" algn="l"/>
                <a:tab pos="1311275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jmp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*.L7(,%eax,4)	#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*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JTab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[x]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30727" name="Rectangle 7"/>
          <p:cNvSpPr>
            <a:spLocks/>
          </p:cNvSpPr>
          <p:nvPr/>
        </p:nvSpPr>
        <p:spPr bwMode="auto">
          <a:xfrm>
            <a:off x="381000" y="2635250"/>
            <a:ext cx="34544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Assembly Code</a:t>
            </a:r>
          </a:p>
        </p:txBody>
      </p:sp>
      <p:sp>
        <p:nvSpPr>
          <p:cNvPr id="30728" name="Rectangle 8"/>
          <p:cNvSpPr>
            <a:spLocks/>
          </p:cNvSpPr>
          <p:nvPr/>
        </p:nvSpPr>
        <p:spPr bwMode="auto">
          <a:xfrm>
            <a:off x="346075" y="4622800"/>
            <a:ext cx="51181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Disassembled Object Code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31746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 dirty="0" smtClean="0">
                <a:solidFill>
                  <a:srgbClr val="FFFFFF"/>
                </a:solidFill>
                <a:ea typeface="Gill Sans" charset="0"/>
                <a:cs typeface="Gill Sans" charset="0"/>
              </a:rPr>
              <a:t>ECNU</a:t>
            </a:r>
            <a:endParaRPr lang="en-US" sz="1200" dirty="0">
              <a:solidFill>
                <a:srgbClr val="FFFFFF"/>
              </a:solidFill>
              <a:ea typeface="Gill Sans" charset="0"/>
              <a:cs typeface="Gill Sans" charset="0"/>
            </a:endParaRP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IA32 Object Code (cont.)</a:t>
            </a:r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193800"/>
            <a:ext cx="8382000" cy="2768600"/>
          </a:xfrm>
          <a:ln/>
        </p:spPr>
        <p:txBody>
          <a:bodyPr/>
          <a:lstStyle/>
          <a:p>
            <a:r>
              <a:rPr lang="en-US" dirty="0"/>
              <a:t>Jump Table</a:t>
            </a:r>
          </a:p>
          <a:p>
            <a:pPr marL="552450" lvl="1"/>
            <a:r>
              <a:rPr lang="en-US" dirty="0"/>
              <a:t>Doesn’t show up in disassembled code</a:t>
            </a:r>
          </a:p>
          <a:p>
            <a:pPr marL="552450" lvl="1"/>
            <a:r>
              <a:rPr lang="en-US" dirty="0"/>
              <a:t>Can inspect using GDB</a:t>
            </a:r>
          </a:p>
          <a:p>
            <a:pPr marL="552450" lvl="1"/>
            <a:r>
              <a:rPr lang="en-US" dirty="0"/>
              <a:t>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gdb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 </a:t>
            </a:r>
            <a:r>
              <a:rPr lang="en-US" dirty="0" smtClean="0">
                <a:latin typeface="Courier New Bold" charset="0"/>
                <a:cs typeface="Courier New Bold" charset="0"/>
                <a:sym typeface="Courier New Bold" charset="0"/>
              </a:rPr>
              <a:t>switch</a:t>
            </a:r>
            <a:endParaRPr lang="en-US" dirty="0"/>
          </a:p>
          <a:p>
            <a:pPr marL="552450" lvl="1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(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gdb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) x/7xw </a:t>
            </a:r>
            <a:r>
              <a:rPr lang="en-US" dirty="0" smtClean="0">
                <a:latin typeface="Courier New Bold" charset="0"/>
                <a:cs typeface="Courier New Bold" charset="0"/>
                <a:sym typeface="Courier New Bold" charset="0"/>
              </a:rPr>
              <a:t>0x8048660</a:t>
            </a:r>
            <a:endParaRPr lang="en-US" dirty="0">
              <a:latin typeface="Courier New Bold" charset="0"/>
              <a:ea typeface="ヒラギノ角ゴ ProN W6" charset="0"/>
              <a:cs typeface="ヒラギノ角ゴ ProN W6" charset="0"/>
              <a:sym typeface="Courier New Bold" charset="0"/>
            </a:endParaRPr>
          </a:p>
          <a:p>
            <a:pPr marL="838200" lvl="2"/>
            <a:r>
              <a:rPr lang="en-US" dirty="0"/>
              <a:t>E</a:t>
            </a:r>
            <a:r>
              <a:rPr lang="en-US" u="sng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x</a:t>
            </a:r>
            <a:r>
              <a:rPr lang="en-US" dirty="0"/>
              <a:t>amine </a:t>
            </a:r>
            <a:r>
              <a:rPr lang="en-US" u="sng" dirty="0"/>
              <a:t>7</a:t>
            </a:r>
            <a:r>
              <a:rPr lang="en-US" dirty="0"/>
              <a:t> he</a:t>
            </a:r>
            <a:r>
              <a:rPr lang="en-US" u="sng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x</a:t>
            </a:r>
            <a:r>
              <a:rPr lang="en-US" dirty="0"/>
              <a:t>adecimal format “</a:t>
            </a:r>
            <a:r>
              <a:rPr lang="en-US" u="sng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w</a:t>
            </a:r>
            <a:r>
              <a:rPr lang="en-US" dirty="0"/>
              <a:t>ords” (4-bytes each)</a:t>
            </a:r>
          </a:p>
          <a:p>
            <a:pPr marL="838200" lvl="2"/>
            <a:r>
              <a:rPr lang="en-US" dirty="0"/>
              <a:t>Use command “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help x</a:t>
            </a:r>
            <a:r>
              <a:rPr lang="en-US" dirty="0"/>
              <a:t>” to get format </a:t>
            </a:r>
            <a:r>
              <a:rPr lang="en-US" dirty="0" smtClean="0"/>
              <a:t>documentation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7914" y="4306669"/>
            <a:ext cx="89498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0x8048660:	0x08048422	0x08048432	0x0804843b	0x08048429</a:t>
            </a:r>
          </a:p>
          <a:p>
            <a:pPr algn="l"/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0x8048670:	0x08048422	0x0804844b	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0x0804844b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31746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 dirty="0" smtClean="0">
                <a:solidFill>
                  <a:srgbClr val="FFFFFF"/>
                </a:solidFill>
                <a:ea typeface="Gill Sans" charset="0"/>
                <a:cs typeface="Gill Sans" charset="0"/>
              </a:rPr>
              <a:t>ECNU</a:t>
            </a:r>
            <a:endParaRPr lang="en-US" sz="1200" dirty="0">
              <a:solidFill>
                <a:srgbClr val="FFFFFF"/>
              </a:solidFill>
              <a:ea typeface="Gill Sans" charset="0"/>
              <a:cs typeface="Gill Sans" charset="0"/>
            </a:endParaRP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IA32 Object Code (cont.)</a:t>
            </a:r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193800"/>
            <a:ext cx="8382000" cy="482600"/>
          </a:xfrm>
          <a:ln/>
        </p:spPr>
        <p:txBody>
          <a:bodyPr/>
          <a:lstStyle/>
          <a:p>
            <a:r>
              <a:rPr lang="en-US" dirty="0" smtClean="0"/>
              <a:t>Deciphering Jump Table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7914" y="1600200"/>
            <a:ext cx="89498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0x8048660:	0x08048422	0x08048432	0x0804843b	0x08048429</a:t>
            </a:r>
          </a:p>
          <a:p>
            <a:pPr algn="l"/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0x8048670:	0x08048422	0x0804844b	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0x0804844b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981200" y="2514600"/>
          <a:ext cx="47244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37080"/>
                <a:gridCol w="62992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Address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0x8048660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0x8048422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0x8048664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0x8048432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0x8048668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0x804843b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0x804866c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0x8048429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0x8048670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0x8048422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0x8048674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0x804844b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0x8048678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0x804844b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3277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 dirty="0" smtClean="0">
                <a:solidFill>
                  <a:srgbClr val="FFFFFF"/>
                </a:solidFill>
                <a:ea typeface="Gill Sans" charset="0"/>
                <a:cs typeface="Gill Sans" charset="0"/>
              </a:rPr>
              <a:t>ECNU</a:t>
            </a:r>
            <a:endParaRPr lang="en-US" sz="1200" dirty="0">
              <a:solidFill>
                <a:srgbClr val="FFFFFF"/>
              </a:solidFill>
              <a:ea typeface="Gill Sans" charset="0"/>
              <a:cs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Disassembled Targets</a:t>
            </a:r>
          </a:p>
        </p:txBody>
      </p:sp>
      <p:sp>
        <p:nvSpPr>
          <p:cNvPr id="32772" name="Rectangle 4"/>
          <p:cNvSpPr>
            <a:spLocks/>
          </p:cNvSpPr>
          <p:nvPr/>
        </p:nvSpPr>
        <p:spPr bwMode="auto">
          <a:xfrm>
            <a:off x="1066800" y="1209675"/>
            <a:ext cx="7391400" cy="3971925"/>
          </a:xfrm>
          <a:prstGeom prst="rect">
            <a:avLst/>
          </a:prstGeom>
          <a:solidFill>
            <a:srgbClr val="CAF4E9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 </a:t>
            </a:r>
            <a:r>
              <a:rPr lang="en-US" sz="14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8048422:</a:t>
            </a: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	b8 02 00 00 00       </a:t>
            </a:r>
            <a:r>
              <a:rPr lang="en-US" sz="14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mov</a:t>
            </a: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    $0x2,%eax</a:t>
            </a:r>
          </a:p>
          <a:p>
            <a:pPr algn="l">
              <a:tabLst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</a:tabLst>
            </a:pP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 8048427:	</a:t>
            </a:r>
            <a:r>
              <a:rPr lang="en-US" sz="14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eb</a:t>
            </a: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 2a                </a:t>
            </a:r>
            <a:r>
              <a:rPr lang="en-US" sz="14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jmp</a:t>
            </a: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    8048453 &lt;switch_eg+0x43&gt;</a:t>
            </a:r>
          </a:p>
          <a:p>
            <a:pPr algn="l">
              <a:tabLst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</a:tabLst>
            </a:pP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 </a:t>
            </a:r>
            <a:r>
              <a:rPr lang="en-US" sz="14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8048429:</a:t>
            </a: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	b8 01 00 00 00       </a:t>
            </a:r>
            <a:r>
              <a:rPr lang="en-US" sz="14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mov</a:t>
            </a: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    $0x1,%eax</a:t>
            </a:r>
          </a:p>
          <a:p>
            <a:pPr algn="l">
              <a:tabLst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</a:tabLst>
            </a:pP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 </a:t>
            </a:r>
            <a:r>
              <a:rPr lang="en-US" sz="1400" b="1" i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804842e:	66 90                </a:t>
            </a:r>
            <a:r>
              <a:rPr lang="en-US" sz="1400" b="1" i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xchg</a:t>
            </a:r>
            <a:r>
              <a:rPr lang="en-US" sz="1400" b="1" i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   %</a:t>
            </a:r>
            <a:r>
              <a:rPr lang="en-US" sz="1400" b="1" i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ax,%ax</a:t>
            </a:r>
            <a:r>
              <a:rPr lang="en-US" sz="1400" b="1" i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 # </a:t>
            </a:r>
            <a:r>
              <a:rPr lang="en-US" sz="1400" b="1" i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noop</a:t>
            </a:r>
            <a:endParaRPr lang="en-US" sz="1400" b="1" i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  <a:sym typeface="Courier New Bold Italic" charset="0"/>
            </a:endParaRPr>
          </a:p>
          <a:p>
            <a:pPr algn="l">
              <a:tabLst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</a:tabLst>
            </a:pP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 8048430:	</a:t>
            </a:r>
            <a:r>
              <a:rPr lang="en-US" sz="14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eb</a:t>
            </a: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 14                </a:t>
            </a:r>
            <a:r>
              <a:rPr lang="en-US" sz="14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jmp</a:t>
            </a: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    8048446 &lt;switch_eg+0x36&gt;</a:t>
            </a:r>
          </a:p>
          <a:p>
            <a:pPr algn="l">
              <a:tabLst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</a:tabLst>
            </a:pP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 </a:t>
            </a:r>
            <a:r>
              <a:rPr lang="en-US" sz="14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8048432:	</a:t>
            </a: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8b 45 10             </a:t>
            </a:r>
            <a:r>
              <a:rPr lang="en-US" sz="14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mov</a:t>
            </a: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    0x10(%ebp),%eax</a:t>
            </a:r>
          </a:p>
          <a:p>
            <a:pPr algn="l">
              <a:tabLst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</a:tabLst>
            </a:pP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 8048435:	0f </a:t>
            </a:r>
            <a:r>
              <a:rPr lang="en-US" sz="14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af</a:t>
            </a: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 45 0c          </a:t>
            </a:r>
            <a:r>
              <a:rPr lang="en-US" sz="14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imul</a:t>
            </a: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   0xc(%ebp),%eax</a:t>
            </a:r>
          </a:p>
          <a:p>
            <a:pPr algn="l">
              <a:tabLst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</a:tabLst>
            </a:pP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 8048439:	</a:t>
            </a:r>
            <a:r>
              <a:rPr lang="en-US" sz="14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eb</a:t>
            </a: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 18                </a:t>
            </a:r>
            <a:r>
              <a:rPr lang="en-US" sz="14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jmp</a:t>
            </a: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    8048453 &lt;switch_eg+0x43&gt;</a:t>
            </a:r>
          </a:p>
          <a:p>
            <a:pPr algn="l">
              <a:tabLst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</a:tabLst>
            </a:pP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 </a:t>
            </a:r>
            <a:r>
              <a:rPr lang="en-US" sz="14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804843b:</a:t>
            </a: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	8b 55 0c             </a:t>
            </a:r>
            <a:r>
              <a:rPr lang="en-US" sz="14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mov</a:t>
            </a: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    0xc(%ebp),%edx</a:t>
            </a:r>
          </a:p>
          <a:p>
            <a:pPr algn="l">
              <a:tabLst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</a:tabLst>
            </a:pP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 804843e:	89 d0                </a:t>
            </a:r>
            <a:r>
              <a:rPr lang="en-US" sz="14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mov</a:t>
            </a: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    %</a:t>
            </a:r>
            <a:r>
              <a:rPr lang="en-US" sz="14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edx,%eax</a:t>
            </a:r>
            <a:endParaRPr lang="en-US" sz="14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 Italic" charset="0"/>
            </a:endParaRPr>
          </a:p>
          <a:p>
            <a:pPr algn="l">
              <a:tabLst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</a:tabLst>
            </a:pP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 8048440:	c1 </a:t>
            </a:r>
            <a:r>
              <a:rPr lang="en-US" sz="14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fa</a:t>
            </a: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 1f             </a:t>
            </a:r>
            <a:r>
              <a:rPr lang="en-US" sz="14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sar</a:t>
            </a: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    $0x1f,%edx</a:t>
            </a:r>
          </a:p>
          <a:p>
            <a:pPr algn="l">
              <a:tabLst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</a:tabLst>
            </a:pP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 8048443:	f7 7d 10             </a:t>
            </a:r>
            <a:r>
              <a:rPr lang="en-US" sz="14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idivl</a:t>
            </a: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  0x10(%ebp)</a:t>
            </a:r>
          </a:p>
          <a:p>
            <a:pPr algn="l">
              <a:tabLst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</a:tabLst>
            </a:pP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 8048446:	03 45 10             add    0x10(%ebp),%eax</a:t>
            </a:r>
          </a:p>
          <a:p>
            <a:pPr algn="l">
              <a:tabLst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</a:tabLst>
            </a:pP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 8048449:	</a:t>
            </a:r>
            <a:r>
              <a:rPr lang="en-US" sz="14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eb</a:t>
            </a: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 08                </a:t>
            </a:r>
            <a:r>
              <a:rPr lang="en-US" sz="14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jmp</a:t>
            </a: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    8048453 &lt;switch_eg+0x43&gt;</a:t>
            </a:r>
          </a:p>
          <a:p>
            <a:pPr algn="l">
              <a:tabLst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</a:tabLst>
            </a:pPr>
            <a:r>
              <a:rPr lang="en-US" sz="14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 804844b:</a:t>
            </a: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	b8 01 00 00 00       </a:t>
            </a:r>
            <a:r>
              <a:rPr lang="en-US" sz="14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mov</a:t>
            </a: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    $0x1,%eax</a:t>
            </a:r>
          </a:p>
          <a:p>
            <a:pPr algn="l">
              <a:tabLst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</a:tabLst>
            </a:pP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 8048450:	2b 45 10             sub    0x10(%ebp),%eax</a:t>
            </a:r>
          </a:p>
          <a:p>
            <a:pPr algn="l">
              <a:tabLst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</a:tabLst>
            </a:pP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 8048453:	5d                   pop    %</a:t>
            </a:r>
            <a:r>
              <a:rPr lang="en-US" sz="14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ebp</a:t>
            </a:r>
            <a:endParaRPr lang="en-US" sz="14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 Italic" charset="0"/>
            </a:endParaRPr>
          </a:p>
          <a:p>
            <a:pPr algn="l">
              <a:tabLst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</a:tabLst>
            </a:pP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 8048454:	c3                   ret </a:t>
            </a:r>
            <a:endParaRPr lang="en-US" sz="1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33794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 dirty="0" smtClean="0">
                <a:solidFill>
                  <a:srgbClr val="FFFFFF"/>
                </a:solidFill>
                <a:ea typeface="Gill Sans" charset="0"/>
                <a:cs typeface="Gill Sans" charset="0"/>
              </a:rPr>
              <a:t>ECNU</a:t>
            </a:r>
            <a:endParaRPr lang="en-US" sz="1200" dirty="0">
              <a:solidFill>
                <a:srgbClr val="FFFFFF"/>
              </a:solidFill>
              <a:ea typeface="Gill Sans" charset="0"/>
              <a:cs typeface="Gill Sans" charset="0"/>
            </a:endParaRP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Matching Disassembled Targets</a:t>
            </a:r>
          </a:p>
        </p:txBody>
      </p:sp>
      <p:sp>
        <p:nvSpPr>
          <p:cNvPr id="33798" name="Freeform 6"/>
          <p:cNvSpPr>
            <a:spLocks/>
          </p:cNvSpPr>
          <p:nvPr/>
        </p:nvSpPr>
        <p:spPr bwMode="auto">
          <a:xfrm flipV="1">
            <a:off x="2336800" y="2514600"/>
            <a:ext cx="1397000" cy="531813"/>
          </a:xfrm>
          <a:custGeom>
            <a:avLst/>
            <a:gdLst/>
            <a:ahLst/>
            <a:cxnLst>
              <a:cxn ang="0">
                <a:pos x="0" y="1"/>
              </a:cxn>
              <a:cxn ang="0">
                <a:pos x="21600" y="21229"/>
              </a:cxn>
            </a:cxnLst>
            <a:rect l="0" t="0" r="r" b="b"/>
            <a:pathLst>
              <a:path w="21600" h="21230">
                <a:moveTo>
                  <a:pt x="0" y="1"/>
                </a:moveTo>
                <a:cubicBezTo>
                  <a:pt x="12634" y="-185"/>
                  <a:pt x="8558" y="21415"/>
                  <a:pt x="21600" y="21229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miter lim="800000"/>
            <a:headEnd type="oval" w="med" len="med"/>
            <a:tailEnd type="stealth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3799" name="Freeform 7"/>
          <p:cNvSpPr>
            <a:spLocks/>
          </p:cNvSpPr>
          <p:nvPr/>
        </p:nvSpPr>
        <p:spPr bwMode="auto">
          <a:xfrm>
            <a:off x="2343150" y="1346200"/>
            <a:ext cx="1339850" cy="1327150"/>
          </a:xfrm>
          <a:custGeom>
            <a:avLst/>
            <a:gdLst/>
            <a:ahLst/>
            <a:cxnLst>
              <a:cxn ang="0">
                <a:pos x="0" y="21600"/>
              </a:cxn>
              <a:cxn ang="0">
                <a:pos x="21600" y="0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cubicBezTo>
                  <a:pt x="8599" y="21497"/>
                  <a:pt x="9213" y="0"/>
                  <a:pt x="21600" y="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miter lim="800000"/>
            <a:headEnd type="oval" w="med" len="med"/>
            <a:tailEnd type="stealth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3800" name="Freeform 8"/>
          <p:cNvSpPr>
            <a:spLocks/>
          </p:cNvSpPr>
          <p:nvPr/>
        </p:nvSpPr>
        <p:spPr bwMode="auto">
          <a:xfrm>
            <a:off x="2330450" y="3124200"/>
            <a:ext cx="1327150" cy="317500"/>
          </a:xfrm>
          <a:custGeom>
            <a:avLst/>
            <a:gdLst/>
            <a:ahLst/>
            <a:cxnLst>
              <a:cxn ang="0">
                <a:pos x="0" y="21600"/>
              </a:cxn>
              <a:cxn ang="0">
                <a:pos x="21600" y="0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cubicBezTo>
                  <a:pt x="10596" y="21472"/>
                  <a:pt x="11309" y="0"/>
                  <a:pt x="21600" y="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miter lim="800000"/>
            <a:headEnd type="oval" w="med" len="med"/>
            <a:tailEnd type="stealth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3801" name="Freeform 9"/>
          <p:cNvSpPr>
            <a:spLocks/>
          </p:cNvSpPr>
          <p:nvPr/>
        </p:nvSpPr>
        <p:spPr bwMode="auto">
          <a:xfrm>
            <a:off x="2324100" y="1828800"/>
            <a:ext cx="1333500" cy="1962150"/>
          </a:xfrm>
          <a:custGeom>
            <a:avLst/>
            <a:gdLst/>
            <a:ahLst/>
            <a:cxnLst>
              <a:cxn ang="0">
                <a:pos x="0" y="21600"/>
              </a:cxn>
              <a:cxn ang="0">
                <a:pos x="21600" y="0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cubicBezTo>
                  <a:pt x="11265" y="21140"/>
                  <a:pt x="11368" y="460"/>
                  <a:pt x="21600" y="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miter lim="800000"/>
            <a:headEnd type="oval" w="med" len="med"/>
            <a:tailEnd type="stealth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3802" name="Freeform 10"/>
          <p:cNvSpPr>
            <a:spLocks/>
          </p:cNvSpPr>
          <p:nvPr/>
        </p:nvSpPr>
        <p:spPr bwMode="auto">
          <a:xfrm>
            <a:off x="2311400" y="1422400"/>
            <a:ext cx="1365250" cy="2730500"/>
          </a:xfrm>
          <a:custGeom>
            <a:avLst/>
            <a:gdLst/>
            <a:ahLst/>
            <a:cxnLst>
              <a:cxn ang="0">
                <a:pos x="0" y="21600"/>
              </a:cxn>
              <a:cxn ang="0">
                <a:pos x="21600" y="0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cubicBezTo>
                  <a:pt x="9142" y="21600"/>
                  <a:pt x="7736" y="1256"/>
                  <a:pt x="21600" y="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miter lim="800000"/>
            <a:headEnd type="oval" w="med" len="med"/>
            <a:tailEnd type="stealth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3803" name="Freeform 11"/>
          <p:cNvSpPr>
            <a:spLocks/>
          </p:cNvSpPr>
          <p:nvPr/>
        </p:nvSpPr>
        <p:spPr bwMode="auto">
          <a:xfrm>
            <a:off x="2324100" y="4343400"/>
            <a:ext cx="1333500" cy="169863"/>
          </a:xfrm>
          <a:custGeom>
            <a:avLst/>
            <a:gdLst/>
            <a:ahLst/>
            <a:cxnLst>
              <a:cxn ang="0">
                <a:pos x="0" y="15366"/>
              </a:cxn>
              <a:cxn ang="0">
                <a:pos x="21600" y="1809"/>
              </a:cxn>
            </a:cxnLst>
            <a:rect l="0" t="0" r="r" b="b"/>
            <a:pathLst>
              <a:path w="21600" h="15366">
                <a:moveTo>
                  <a:pt x="0" y="15366"/>
                </a:moveTo>
                <a:cubicBezTo>
                  <a:pt x="10596" y="15136"/>
                  <a:pt x="8864" y="-6234"/>
                  <a:pt x="21600" y="1809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miter lim="800000"/>
            <a:headEnd type="oval" w="med" len="med"/>
            <a:tailEnd type="stealth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3804" name="Freeform 12"/>
          <p:cNvSpPr>
            <a:spLocks/>
          </p:cNvSpPr>
          <p:nvPr/>
        </p:nvSpPr>
        <p:spPr bwMode="auto">
          <a:xfrm>
            <a:off x="2336800" y="4419600"/>
            <a:ext cx="1320800" cy="469900"/>
          </a:xfrm>
          <a:custGeom>
            <a:avLst/>
            <a:gdLst/>
            <a:ahLst/>
            <a:cxnLst>
              <a:cxn ang="0">
                <a:pos x="0" y="21600"/>
              </a:cxn>
              <a:cxn ang="0">
                <a:pos x="21600" y="0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cubicBezTo>
                  <a:pt x="9874" y="21386"/>
                  <a:pt x="9154" y="6630"/>
                  <a:pt x="21600" y="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miter lim="800000"/>
            <a:headEnd type="oval" w="med" len="med"/>
            <a:tailEnd type="stealth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" name="Rectangle 4"/>
          <p:cNvSpPr>
            <a:spLocks/>
          </p:cNvSpPr>
          <p:nvPr/>
        </p:nvSpPr>
        <p:spPr bwMode="auto">
          <a:xfrm>
            <a:off x="3733800" y="1295400"/>
            <a:ext cx="4876800" cy="3971925"/>
          </a:xfrm>
          <a:prstGeom prst="rect">
            <a:avLst/>
          </a:prstGeom>
          <a:solidFill>
            <a:srgbClr val="CAF4E9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 </a:t>
            </a:r>
            <a:r>
              <a:rPr lang="en-US" sz="14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8048422:</a:t>
            </a: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	</a:t>
            </a:r>
            <a:r>
              <a:rPr lang="en-US" sz="14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mov</a:t>
            </a: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    $0x2,%eax</a:t>
            </a:r>
          </a:p>
          <a:p>
            <a:pPr algn="l">
              <a:tabLst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</a:tabLst>
            </a:pP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 8048427:	</a:t>
            </a:r>
            <a:r>
              <a:rPr lang="en-US" sz="14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jmp</a:t>
            </a: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    8048453 &lt;switch_eg+0x43&gt;</a:t>
            </a:r>
          </a:p>
          <a:p>
            <a:pPr algn="l">
              <a:tabLst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</a:tabLst>
            </a:pP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 </a:t>
            </a:r>
            <a:r>
              <a:rPr lang="en-US" sz="14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8048429:</a:t>
            </a: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	</a:t>
            </a:r>
            <a:r>
              <a:rPr lang="en-US" sz="14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mov</a:t>
            </a: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    $0x1,%eax</a:t>
            </a:r>
          </a:p>
          <a:p>
            <a:pPr algn="l">
              <a:tabLst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</a:tabLst>
            </a:pP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 </a:t>
            </a:r>
            <a:r>
              <a:rPr lang="en-US" sz="1400" b="1" i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804842e:	</a:t>
            </a:r>
            <a:r>
              <a:rPr lang="en-US" sz="1400" b="1" i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xchg</a:t>
            </a:r>
            <a:r>
              <a:rPr lang="en-US" sz="1400" b="1" i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   %</a:t>
            </a:r>
            <a:r>
              <a:rPr lang="en-US" sz="1400" b="1" i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ax,%ax</a:t>
            </a:r>
            <a:endParaRPr lang="en-US" sz="1400" b="1" i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  <a:sym typeface="Courier New Bold Italic" charset="0"/>
            </a:endParaRPr>
          </a:p>
          <a:p>
            <a:pPr algn="l">
              <a:tabLst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</a:tabLst>
            </a:pP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 8048430:	</a:t>
            </a:r>
            <a:r>
              <a:rPr lang="en-US" sz="14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jmp</a:t>
            </a: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    8048446 &lt;switch_eg+0x36&gt;</a:t>
            </a:r>
          </a:p>
          <a:p>
            <a:pPr algn="l">
              <a:tabLst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</a:tabLst>
            </a:pP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 </a:t>
            </a:r>
            <a:r>
              <a:rPr lang="en-US" sz="14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8048432:	</a:t>
            </a:r>
            <a:r>
              <a:rPr lang="en-US" sz="14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mov</a:t>
            </a: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    0x10(%</a:t>
            </a:r>
            <a:r>
              <a:rPr lang="en-US" sz="14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ebp</a:t>
            </a: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),%</a:t>
            </a:r>
            <a:r>
              <a:rPr lang="en-US" sz="14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eax</a:t>
            </a:r>
            <a:endParaRPr lang="en-US" sz="14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 Italic" charset="0"/>
            </a:endParaRPr>
          </a:p>
          <a:p>
            <a:pPr algn="l">
              <a:tabLst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</a:tabLst>
            </a:pP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 8048435:	</a:t>
            </a:r>
            <a:r>
              <a:rPr lang="en-US" sz="14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imul</a:t>
            </a: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   0xc(%</a:t>
            </a:r>
            <a:r>
              <a:rPr lang="en-US" sz="14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ebp</a:t>
            </a: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),%</a:t>
            </a:r>
            <a:r>
              <a:rPr lang="en-US" sz="14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eax</a:t>
            </a:r>
            <a:endParaRPr lang="en-US" sz="14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 Italic" charset="0"/>
            </a:endParaRPr>
          </a:p>
          <a:p>
            <a:pPr algn="l">
              <a:tabLst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</a:tabLst>
            </a:pP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 8048439:	</a:t>
            </a:r>
            <a:r>
              <a:rPr lang="en-US" sz="14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jmp</a:t>
            </a: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    8048453 &lt;switch_eg+0x43&gt;</a:t>
            </a:r>
          </a:p>
          <a:p>
            <a:pPr algn="l">
              <a:tabLst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</a:tabLst>
            </a:pP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 </a:t>
            </a:r>
            <a:r>
              <a:rPr lang="en-US" sz="14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804843b:</a:t>
            </a: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	</a:t>
            </a:r>
            <a:r>
              <a:rPr lang="en-US" sz="14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mov</a:t>
            </a: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    0xc(%</a:t>
            </a:r>
            <a:r>
              <a:rPr lang="en-US" sz="14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ebp</a:t>
            </a: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),%</a:t>
            </a:r>
            <a:r>
              <a:rPr lang="en-US" sz="14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edx</a:t>
            </a:r>
            <a:endParaRPr lang="en-US" sz="14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 Italic" charset="0"/>
            </a:endParaRPr>
          </a:p>
          <a:p>
            <a:pPr algn="l">
              <a:tabLst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</a:tabLst>
            </a:pP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 804843e:	</a:t>
            </a:r>
            <a:r>
              <a:rPr lang="en-US" sz="14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mov</a:t>
            </a: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    %</a:t>
            </a:r>
            <a:r>
              <a:rPr lang="en-US" sz="14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edx,%eax</a:t>
            </a:r>
            <a:endParaRPr lang="en-US" sz="14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 Italic" charset="0"/>
            </a:endParaRPr>
          </a:p>
          <a:p>
            <a:pPr algn="l">
              <a:tabLst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</a:tabLst>
            </a:pP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 8048440:	</a:t>
            </a:r>
            <a:r>
              <a:rPr lang="en-US" sz="14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sar</a:t>
            </a: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    $0x1f,%edx</a:t>
            </a:r>
          </a:p>
          <a:p>
            <a:pPr algn="l">
              <a:tabLst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</a:tabLst>
            </a:pP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 8048443:	</a:t>
            </a:r>
            <a:r>
              <a:rPr lang="en-US" sz="14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idivl</a:t>
            </a: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  0x10(%</a:t>
            </a:r>
            <a:r>
              <a:rPr lang="en-US" sz="14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ebp</a:t>
            </a: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)</a:t>
            </a:r>
          </a:p>
          <a:p>
            <a:pPr algn="l">
              <a:tabLst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</a:tabLst>
            </a:pP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 8048446:	add    0x10(%</a:t>
            </a:r>
            <a:r>
              <a:rPr lang="en-US" sz="14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ebp</a:t>
            </a: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),%</a:t>
            </a:r>
            <a:r>
              <a:rPr lang="en-US" sz="14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eax</a:t>
            </a:r>
            <a:endParaRPr lang="en-US" sz="14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 Italic" charset="0"/>
            </a:endParaRPr>
          </a:p>
          <a:p>
            <a:pPr algn="l">
              <a:tabLst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</a:tabLst>
            </a:pP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 8048449:	</a:t>
            </a:r>
            <a:r>
              <a:rPr lang="en-US" sz="14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jmp</a:t>
            </a: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    8048453 &lt;switch_eg+0x43&gt;</a:t>
            </a:r>
          </a:p>
          <a:p>
            <a:pPr algn="l">
              <a:tabLst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</a:tabLst>
            </a:pPr>
            <a:r>
              <a:rPr lang="en-US" sz="14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 804844b:</a:t>
            </a: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	</a:t>
            </a:r>
            <a:r>
              <a:rPr lang="en-US" sz="14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mov</a:t>
            </a: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    $0x1,%eax</a:t>
            </a:r>
          </a:p>
          <a:p>
            <a:pPr algn="l">
              <a:tabLst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</a:tabLst>
            </a:pP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 8048450:	sub    0x10(%</a:t>
            </a:r>
            <a:r>
              <a:rPr lang="en-US" sz="14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ebp</a:t>
            </a: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),%</a:t>
            </a:r>
            <a:r>
              <a:rPr lang="en-US" sz="14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eax</a:t>
            </a:r>
            <a:endParaRPr lang="en-US" sz="14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 Italic" charset="0"/>
            </a:endParaRPr>
          </a:p>
          <a:p>
            <a:pPr algn="l">
              <a:tabLst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</a:tabLst>
            </a:pP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 8048453:	pop    %</a:t>
            </a:r>
            <a:r>
              <a:rPr lang="en-US" sz="14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ebp</a:t>
            </a:r>
            <a:endParaRPr lang="en-US" sz="14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 Italic" charset="0"/>
            </a:endParaRPr>
          </a:p>
          <a:p>
            <a:pPr algn="l">
              <a:tabLst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  <a:tab pos="5664200" algn="l"/>
                <a:tab pos="1257300" algn="l"/>
                <a:tab pos="3492500" algn="l"/>
              </a:tabLst>
            </a:pP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 8048454:	ret </a:t>
            </a:r>
            <a:endParaRPr lang="en-US" sz="1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228600" y="2133600"/>
          <a:ext cx="203708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70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0x8048422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0x8048432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0x804843b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0x8048429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0x8048422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0x804844b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0x804844b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39938" name="Rectangle 2"/>
          <p:cNvSpPr>
            <a:spLocks/>
          </p:cNvSpPr>
          <p:nvPr/>
        </p:nvSpPr>
        <p:spPr bwMode="auto">
          <a:xfrm>
            <a:off x="7897813" y="-26988"/>
            <a:ext cx="1320800" cy="25241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200" dirty="0" smtClean="0">
                <a:solidFill>
                  <a:srgbClr val="FFFFFF"/>
                </a:solidFill>
                <a:latin typeface="Times New Roman" charset="0"/>
                <a:cs typeface="Times New Roman" charset="0"/>
                <a:sym typeface="Times New Roman" charset="0"/>
              </a:rPr>
              <a:t>ECNU</a:t>
            </a:r>
            <a:endParaRPr lang="en-US" sz="1200" dirty="0">
              <a:solidFill>
                <a:srgbClr val="FFFFFF"/>
              </a:solidFill>
              <a:latin typeface="Times New Roman" charset="0"/>
              <a:cs typeface="Times New Roman" charset="0"/>
              <a:sym typeface="Times New Roman" charset="0"/>
            </a:endParaRP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382000" cy="1143000"/>
          </a:xfrm>
          <a:ln/>
        </p:spPr>
        <p:txBody>
          <a:bodyPr/>
          <a:lstStyle/>
          <a:p>
            <a:pPr marL="119063" indent="-119063"/>
            <a:r>
              <a:rPr lang="en-US" dirty="0"/>
              <a:t>Summarizing</a:t>
            </a:r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382000" cy="5435600"/>
          </a:xfrm>
          <a:ln/>
        </p:spPr>
        <p:txBody>
          <a:bodyPr/>
          <a:lstStyle/>
          <a:p>
            <a:r>
              <a:rPr lang="en-US" dirty="0"/>
              <a:t>C Control</a:t>
            </a:r>
          </a:p>
          <a:p>
            <a:pPr marL="546100" lvl="1"/>
            <a:r>
              <a:rPr lang="en-US" dirty="0"/>
              <a:t>if-then-else</a:t>
            </a:r>
          </a:p>
          <a:p>
            <a:pPr marL="546100" lvl="1"/>
            <a:r>
              <a:rPr lang="en-US" dirty="0"/>
              <a:t>do-while</a:t>
            </a:r>
          </a:p>
          <a:p>
            <a:pPr marL="546100" lvl="1"/>
            <a:r>
              <a:rPr lang="en-US" dirty="0"/>
              <a:t>while, for</a:t>
            </a:r>
          </a:p>
          <a:p>
            <a:pPr marL="546100" lvl="1"/>
            <a:r>
              <a:rPr lang="en-US" dirty="0" smtClean="0"/>
              <a:t>switch</a:t>
            </a:r>
            <a:endParaRPr lang="en-US" dirty="0"/>
          </a:p>
          <a:p>
            <a:r>
              <a:rPr lang="en-US" dirty="0"/>
              <a:t>Assembler Control</a:t>
            </a:r>
          </a:p>
          <a:p>
            <a:pPr marL="546100" lvl="1"/>
            <a:r>
              <a:rPr lang="en-US" dirty="0"/>
              <a:t>Conditional jump</a:t>
            </a:r>
          </a:p>
          <a:p>
            <a:pPr marL="546100" lvl="1"/>
            <a:r>
              <a:rPr lang="en-US" dirty="0"/>
              <a:t>Conditional move</a:t>
            </a:r>
          </a:p>
          <a:p>
            <a:pPr marL="546100" lvl="1"/>
            <a:r>
              <a:rPr lang="en-US" dirty="0"/>
              <a:t>Indirect jump</a:t>
            </a:r>
          </a:p>
          <a:p>
            <a:pPr marL="546100" lvl="1"/>
            <a:r>
              <a:rPr lang="en-US" dirty="0" smtClean="0"/>
              <a:t>Compiler generates code sequence </a:t>
            </a:r>
            <a:r>
              <a:rPr lang="en-US" dirty="0"/>
              <a:t>to implement more complex control</a:t>
            </a:r>
          </a:p>
          <a:p>
            <a:r>
              <a:rPr lang="en-US" dirty="0"/>
              <a:t>Standard Techniques</a:t>
            </a:r>
          </a:p>
          <a:p>
            <a:pPr marL="546100" lvl="1"/>
            <a:r>
              <a:rPr lang="en-US" dirty="0"/>
              <a:t>L</a:t>
            </a:r>
            <a:r>
              <a:rPr lang="en-US" dirty="0" smtClean="0"/>
              <a:t>oops </a:t>
            </a:r>
            <a:r>
              <a:rPr lang="en-US" dirty="0"/>
              <a:t>converted to do-while form</a:t>
            </a:r>
          </a:p>
          <a:p>
            <a:pPr marL="546100" lvl="1"/>
            <a:r>
              <a:rPr lang="en-US" dirty="0" smtClean="0"/>
              <a:t>Large </a:t>
            </a:r>
            <a:r>
              <a:rPr lang="en-US" dirty="0"/>
              <a:t>switch statements use jump tables</a:t>
            </a:r>
          </a:p>
          <a:p>
            <a:pPr marL="546100" lvl="1"/>
            <a:r>
              <a:rPr lang="en-US" dirty="0"/>
              <a:t>Sparse switch statements may use decision </a:t>
            </a:r>
            <a:r>
              <a:rPr lang="en-US" dirty="0" smtClean="0"/>
              <a:t>trees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1229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 dirty="0" smtClean="0">
                <a:solidFill>
                  <a:srgbClr val="FFFFFF"/>
                </a:solidFill>
                <a:ea typeface="Gill Sans" charset="0"/>
                <a:cs typeface="Gill Sans" charset="0"/>
              </a:rPr>
              <a:t>ECNU</a:t>
            </a:r>
            <a:endParaRPr lang="en-US" sz="1200" dirty="0">
              <a:solidFill>
                <a:srgbClr val="FFFFFF"/>
              </a:solidFill>
              <a:ea typeface="Gill Sans" charset="0"/>
              <a:cs typeface="Gill Sans" charset="0"/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Today</a:t>
            </a:r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 smtClean="0"/>
              <a:t>Switch </a:t>
            </a:r>
            <a:r>
              <a:rPr lang="en-US" dirty="0"/>
              <a:t>statements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IA 32 Procedures</a:t>
            </a:r>
          </a:p>
          <a:p>
            <a:pPr lvl="1"/>
            <a:r>
              <a:rPr lang="en-US" dirty="0" smtClean="0">
                <a:solidFill>
                  <a:srgbClr val="7F7F7F"/>
                </a:solidFill>
              </a:rPr>
              <a:t>Stack Structure</a:t>
            </a:r>
          </a:p>
          <a:p>
            <a:pPr lvl="1"/>
            <a:r>
              <a:rPr lang="en-US" dirty="0" smtClean="0">
                <a:solidFill>
                  <a:srgbClr val="7F7F7F"/>
                </a:solidFill>
              </a:rPr>
              <a:t>Calling Conventions</a:t>
            </a:r>
          </a:p>
          <a:p>
            <a:pPr lvl="1"/>
            <a:r>
              <a:rPr lang="en-US" dirty="0" smtClean="0">
                <a:solidFill>
                  <a:srgbClr val="7F7F7F"/>
                </a:solidFill>
              </a:rPr>
              <a:t>Illustrations of Recursion &amp; Pointers</a:t>
            </a:r>
            <a:endParaRPr lang="en-US" dirty="0">
              <a:solidFill>
                <a:srgbClr val="7F7F7F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40962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 dirty="0" smtClean="0">
                <a:solidFill>
                  <a:srgbClr val="FFFFFF"/>
                </a:solidFill>
                <a:ea typeface="Gill Sans" charset="0"/>
                <a:cs typeface="Gill Sans" charset="0"/>
              </a:rPr>
              <a:t>ECNU</a:t>
            </a:r>
            <a:endParaRPr lang="en-US" sz="1200" dirty="0">
              <a:solidFill>
                <a:srgbClr val="FFFFFF"/>
              </a:solidFill>
              <a:ea typeface="Gill Sans" charset="0"/>
              <a:cs typeface="Gill Sans" charset="0"/>
            </a:endParaRP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Today</a:t>
            </a:r>
          </a:p>
        </p:txBody>
      </p:sp>
      <p:sp>
        <p:nvSpPr>
          <p:cNvPr id="40964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 smtClean="0">
                <a:solidFill>
                  <a:srgbClr val="B3B3B3"/>
                </a:solidFill>
              </a:rPr>
              <a:t>Switch </a:t>
            </a:r>
            <a:r>
              <a:rPr lang="en-US" dirty="0">
                <a:solidFill>
                  <a:srgbClr val="B3B3B3"/>
                </a:solidFill>
              </a:rPr>
              <a:t>statements</a:t>
            </a:r>
          </a:p>
          <a:p>
            <a:r>
              <a:rPr lang="en-US" dirty="0" smtClean="0"/>
              <a:t>IA 32 Procedures</a:t>
            </a:r>
          </a:p>
          <a:p>
            <a:pPr lvl="1"/>
            <a:r>
              <a:rPr lang="en-US" dirty="0" smtClean="0"/>
              <a:t>Stack Structure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Calling Conventions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Illustrations of Recursion &amp; Pointers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41986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 dirty="0" smtClean="0">
                <a:solidFill>
                  <a:srgbClr val="FFFFFF"/>
                </a:solidFill>
                <a:ea typeface="Gill Sans" charset="0"/>
                <a:cs typeface="Gill Sans" charset="0"/>
              </a:rPr>
              <a:t>ECNU</a:t>
            </a:r>
            <a:endParaRPr lang="en-US" sz="1200" dirty="0">
              <a:solidFill>
                <a:srgbClr val="FFFFFF"/>
              </a:solidFill>
              <a:ea typeface="Gill Sans" charset="0"/>
              <a:cs typeface="Gill Sans" charset="0"/>
            </a:endParaRP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IA32 Stack</a:t>
            </a:r>
          </a:p>
        </p:txBody>
      </p:sp>
      <p:sp>
        <p:nvSpPr>
          <p:cNvPr id="4198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4457700" cy="5435600"/>
          </a:xfrm>
          <a:ln/>
        </p:spPr>
        <p:txBody>
          <a:bodyPr/>
          <a:lstStyle/>
          <a:p>
            <a:r>
              <a:rPr lang="en-US"/>
              <a:t>Region of memory managed with stack discipline</a:t>
            </a:r>
          </a:p>
          <a:p>
            <a:r>
              <a:rPr lang="en-US"/>
              <a:t>Grows toward lower addresses</a:t>
            </a:r>
          </a:p>
          <a:p>
            <a:endParaRPr lang="en-US"/>
          </a:p>
          <a:p>
            <a:r>
              <a:rPr lang="en-US"/>
              <a:t>Register </a:t>
            </a:r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%esp</a:t>
            </a:r>
            <a:r>
              <a:rPr lang="en-US"/>
              <a:t> contains </a:t>
            </a:r>
            <a:br>
              <a:rPr lang="en-US"/>
            </a:br>
            <a:r>
              <a:rPr lang="en-US"/>
              <a:t>lowest  stack address</a:t>
            </a:r>
          </a:p>
          <a:p>
            <a:pPr marL="552450" lvl="1"/>
            <a:r>
              <a:rPr lang="en-US"/>
              <a:t>address of “top” element</a:t>
            </a:r>
          </a:p>
        </p:txBody>
      </p:sp>
      <p:grpSp>
        <p:nvGrpSpPr>
          <p:cNvPr id="41989" name="Group 5"/>
          <p:cNvGrpSpPr>
            <a:grpSpLocks/>
          </p:cNvGrpSpPr>
          <p:nvPr/>
        </p:nvGrpSpPr>
        <p:grpSpPr bwMode="auto">
          <a:xfrm>
            <a:off x="2463800" y="1066800"/>
            <a:ext cx="6559550" cy="5013325"/>
            <a:chOff x="0" y="0"/>
            <a:chExt cx="4131" cy="3158"/>
          </a:xfrm>
        </p:grpSpPr>
        <p:sp>
          <p:nvSpPr>
            <p:cNvPr id="41990" name="Line 6"/>
            <p:cNvSpPr>
              <a:spLocks noChangeShapeType="1"/>
            </p:cNvSpPr>
            <p:nvPr/>
          </p:nvSpPr>
          <p:spPr bwMode="auto">
            <a:xfrm>
              <a:off x="1679" y="2496"/>
              <a:ext cx="320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1991" name="Rectangle 7"/>
            <p:cNvSpPr>
              <a:spLocks/>
            </p:cNvSpPr>
            <p:nvPr/>
          </p:nvSpPr>
          <p:spPr bwMode="auto">
            <a:xfrm>
              <a:off x="0" y="2350"/>
              <a:ext cx="1659" cy="28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pPr algn="r"/>
              <a:r>
                <a:rPr lang="en-US" sz="2400">
                  <a:solidFill>
                    <a:srgbClr val="262699"/>
                  </a:solidFill>
                  <a:latin typeface="Calibri Bold" charset="0"/>
                  <a:ea typeface="Calibri Bold" charset="0"/>
                  <a:cs typeface="Calibri Bold" charset="0"/>
                  <a:sym typeface="Calibri Bold" charset="0"/>
                </a:rPr>
                <a:t>Stack Pointer: </a:t>
              </a:r>
              <a:r>
                <a:rPr lang="en-US" sz="24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%esp</a:t>
              </a:r>
            </a:p>
          </p:txBody>
        </p:sp>
        <p:sp>
          <p:nvSpPr>
            <p:cNvPr id="41992" name="Rectangle 8"/>
            <p:cNvSpPr>
              <a:spLocks/>
            </p:cNvSpPr>
            <p:nvPr/>
          </p:nvSpPr>
          <p:spPr bwMode="auto">
            <a:xfrm>
              <a:off x="2073" y="576"/>
              <a:ext cx="822" cy="2016"/>
            </a:xfrm>
            <a:prstGeom prst="rect">
              <a:avLst/>
            </a:prstGeom>
            <a:solidFill>
              <a:srgbClr val="D6D6F4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dist="76199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1993" name="Line 9"/>
            <p:cNvSpPr>
              <a:spLocks noChangeShapeType="1"/>
            </p:cNvSpPr>
            <p:nvPr/>
          </p:nvSpPr>
          <p:spPr bwMode="auto">
            <a:xfrm>
              <a:off x="3418" y="1824"/>
              <a:ext cx="0" cy="864"/>
            </a:xfrm>
            <a:prstGeom prst="line">
              <a:avLst/>
            </a:prstGeom>
            <a:noFill/>
            <a:ln w="381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1994" name="Rectangle 10"/>
            <p:cNvSpPr>
              <a:spLocks/>
            </p:cNvSpPr>
            <p:nvPr/>
          </p:nvSpPr>
          <p:spPr bwMode="auto">
            <a:xfrm>
              <a:off x="3477" y="1918"/>
              <a:ext cx="512" cy="576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r>
                <a:rPr lang="en-US" sz="180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  <a:sym typeface="Calibri" charset="0"/>
                </a:rPr>
                <a:t>Stack Grows</a:t>
              </a:r>
              <a:endParaRPr lang="en-US">
                <a:solidFill>
                  <a:schemeClr val="tx1"/>
                </a:solidFill>
                <a:latin typeface="Arial Narrow" charset="0"/>
                <a:ea typeface="Lucida Grande" charset="0"/>
                <a:cs typeface="Lucida Grande" charset="0"/>
                <a:sym typeface="Arial Narrow" charset="0"/>
              </a:endParaRPr>
            </a:p>
            <a:p>
              <a:r>
                <a:rPr lang="en-US" sz="180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  <a:sym typeface="Calibri" charset="0"/>
                </a:rPr>
                <a:t>Down</a:t>
              </a:r>
            </a:p>
          </p:txBody>
        </p:sp>
        <p:sp>
          <p:nvSpPr>
            <p:cNvPr id="41995" name="Line 11"/>
            <p:cNvSpPr>
              <a:spLocks noChangeShapeType="1"/>
            </p:cNvSpPr>
            <p:nvPr/>
          </p:nvSpPr>
          <p:spPr bwMode="auto">
            <a:xfrm rot="10800000" flipH="1">
              <a:off x="3418" y="432"/>
              <a:ext cx="0" cy="912"/>
            </a:xfrm>
            <a:prstGeom prst="line">
              <a:avLst/>
            </a:prstGeom>
            <a:noFill/>
            <a:ln w="381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1996" name="Rectangle 12"/>
            <p:cNvSpPr>
              <a:spLocks/>
            </p:cNvSpPr>
            <p:nvPr/>
          </p:nvSpPr>
          <p:spPr bwMode="auto">
            <a:xfrm>
              <a:off x="3480" y="690"/>
              <a:ext cx="651" cy="4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r>
                <a:rPr lang="en-US" sz="180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  <a:sym typeface="Calibri" charset="0"/>
                </a:rPr>
                <a:t>Increasing</a:t>
              </a:r>
              <a:endParaRPr lang="en-US">
                <a:solidFill>
                  <a:schemeClr val="tx1"/>
                </a:solidFill>
                <a:latin typeface="Arial Narrow" charset="0"/>
                <a:ea typeface="Lucida Grande" charset="0"/>
                <a:cs typeface="Lucida Grande" charset="0"/>
                <a:sym typeface="Arial Narrow" charset="0"/>
              </a:endParaRPr>
            </a:p>
            <a:p>
              <a:r>
                <a:rPr lang="en-US" sz="180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  <a:sym typeface="Calibri" charset="0"/>
                </a:rPr>
                <a:t>Addresses</a:t>
              </a:r>
            </a:p>
          </p:txBody>
        </p:sp>
        <p:sp>
          <p:nvSpPr>
            <p:cNvPr id="41997" name="Rectangle 13"/>
            <p:cNvSpPr>
              <a:spLocks/>
            </p:cNvSpPr>
            <p:nvPr/>
          </p:nvSpPr>
          <p:spPr bwMode="auto">
            <a:xfrm>
              <a:off x="1994" y="2878"/>
              <a:ext cx="981" cy="280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r>
                <a:rPr lang="en-US" sz="2400">
                  <a:solidFill>
                    <a:srgbClr val="262699"/>
                  </a:solidFill>
                  <a:latin typeface="Calibri Bold" charset="0"/>
                  <a:ea typeface="Calibri Bold" charset="0"/>
                  <a:cs typeface="Calibri Bold" charset="0"/>
                  <a:sym typeface="Calibri Bold" charset="0"/>
                </a:rPr>
                <a:t>Stack “Top”</a:t>
              </a:r>
            </a:p>
          </p:txBody>
        </p:sp>
        <p:sp>
          <p:nvSpPr>
            <p:cNvPr id="41998" name="Line 14"/>
            <p:cNvSpPr>
              <a:spLocks noChangeShapeType="1"/>
            </p:cNvSpPr>
            <p:nvPr/>
          </p:nvSpPr>
          <p:spPr bwMode="auto">
            <a:xfrm>
              <a:off x="2072" y="2400"/>
              <a:ext cx="816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1999" name="Rectangle 15"/>
            <p:cNvSpPr>
              <a:spLocks/>
            </p:cNvSpPr>
            <p:nvPr/>
          </p:nvSpPr>
          <p:spPr bwMode="auto">
            <a:xfrm>
              <a:off x="1842" y="0"/>
              <a:ext cx="1285" cy="280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r>
                <a:rPr lang="en-US" sz="2400">
                  <a:solidFill>
                    <a:srgbClr val="262699"/>
                  </a:solidFill>
                  <a:latin typeface="Calibri Bold" charset="0"/>
                  <a:ea typeface="Calibri Bold" charset="0"/>
                  <a:cs typeface="Calibri Bold" charset="0"/>
                  <a:sym typeface="Calibri Bold" charset="0"/>
                </a:rPr>
                <a:t>Stack “Bottom”</a:t>
              </a:r>
            </a:p>
          </p:txBody>
        </p:sp>
        <p:sp>
          <p:nvSpPr>
            <p:cNvPr id="42000" name="AutoShape 16"/>
            <p:cNvSpPr>
              <a:spLocks/>
            </p:cNvSpPr>
            <p:nvPr/>
          </p:nvSpPr>
          <p:spPr bwMode="auto">
            <a:xfrm>
              <a:off x="2288" y="288"/>
              <a:ext cx="384" cy="240"/>
            </a:xfrm>
            <a:custGeom>
              <a:avLst/>
              <a:gdLst>
                <a:gd name="T0" fmla="*/ 10800 w 21600"/>
                <a:gd name="T1" fmla="*/ 10800 h 21600"/>
              </a:gdLst>
              <a:ahLst/>
              <a:cxnLst>
                <a:cxn ang="0">
                  <a:pos x="T0" y="T1"/>
                </a:cxn>
              </a:cxnLst>
              <a:rect l="0" t="0" r="r" b="b"/>
              <a:pathLst>
                <a:path w="21600" h="21600">
                  <a:moveTo>
                    <a:pt x="0" y="10800"/>
                  </a:moveTo>
                  <a:lnTo>
                    <a:pt x="5400" y="10800"/>
                  </a:lnTo>
                  <a:lnTo>
                    <a:pt x="5400" y="0"/>
                  </a:lnTo>
                  <a:lnTo>
                    <a:pt x="16200" y="0"/>
                  </a:lnTo>
                  <a:lnTo>
                    <a:pt x="16200" y="10800"/>
                  </a:lnTo>
                  <a:lnTo>
                    <a:pt x="21600" y="10800"/>
                  </a:lnTo>
                  <a:lnTo>
                    <a:pt x="10800" y="21600"/>
                  </a:lnTo>
                  <a:close/>
                  <a:moveTo>
                    <a:pt x="0" y="10800"/>
                  </a:moveTo>
                </a:path>
              </a:pathLst>
            </a:custGeom>
            <a:solidFill>
              <a:srgbClr val="980002"/>
            </a:solidFill>
            <a:ln w="25400" cap="flat">
              <a:noFill/>
              <a:round/>
              <a:headEnd type="none" w="med" len="med"/>
              <a:tailEnd type="triangle" w="med" len="med"/>
            </a:ln>
            <a:effectLst>
              <a:outerShdw dist="76199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2001" name="AutoShape 17"/>
            <p:cNvSpPr>
              <a:spLocks/>
            </p:cNvSpPr>
            <p:nvPr/>
          </p:nvSpPr>
          <p:spPr bwMode="auto">
            <a:xfrm rot="10800000" flipH="1">
              <a:off x="2288" y="2640"/>
              <a:ext cx="384" cy="240"/>
            </a:xfrm>
            <a:custGeom>
              <a:avLst/>
              <a:gdLst>
                <a:gd name="T0" fmla="*/ 10800 w 21600"/>
                <a:gd name="T1" fmla="*/ 10800 h 21600"/>
              </a:gdLst>
              <a:ahLst/>
              <a:cxnLst>
                <a:cxn ang="0">
                  <a:pos x="T0" y="T1"/>
                </a:cxn>
              </a:cxnLst>
              <a:rect l="0" t="0" r="r" b="b"/>
              <a:pathLst>
                <a:path w="21600" h="21600">
                  <a:moveTo>
                    <a:pt x="0" y="10800"/>
                  </a:moveTo>
                  <a:lnTo>
                    <a:pt x="5400" y="10800"/>
                  </a:lnTo>
                  <a:lnTo>
                    <a:pt x="5400" y="0"/>
                  </a:lnTo>
                  <a:lnTo>
                    <a:pt x="16200" y="0"/>
                  </a:lnTo>
                  <a:lnTo>
                    <a:pt x="16200" y="10800"/>
                  </a:lnTo>
                  <a:lnTo>
                    <a:pt x="21600" y="10800"/>
                  </a:lnTo>
                  <a:lnTo>
                    <a:pt x="10800" y="21600"/>
                  </a:lnTo>
                  <a:close/>
                  <a:moveTo>
                    <a:pt x="0" y="10800"/>
                  </a:moveTo>
                </a:path>
              </a:pathLst>
            </a:custGeom>
            <a:solidFill>
              <a:srgbClr val="980002"/>
            </a:solidFill>
            <a:ln w="25400" cap="flat">
              <a:noFill/>
              <a:round/>
              <a:headEnd type="none" w="med" len="med"/>
              <a:tailEnd type="triangle" w="med" len="med"/>
            </a:ln>
            <a:effectLst>
              <a:outerShdw dist="76199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4301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 dirty="0" smtClean="0">
                <a:solidFill>
                  <a:srgbClr val="FFFFFF"/>
                </a:solidFill>
                <a:ea typeface="Gill Sans" charset="0"/>
                <a:cs typeface="Gill Sans" charset="0"/>
              </a:rPr>
              <a:t>ECNU</a:t>
            </a:r>
            <a:endParaRPr lang="en-US" sz="1200" dirty="0">
              <a:solidFill>
                <a:srgbClr val="FFFFFF"/>
              </a:solidFill>
              <a:ea typeface="Gill Sans" charset="0"/>
              <a:cs typeface="Gill Sans" charset="0"/>
            </a:endParaRPr>
          </a:p>
        </p:txBody>
      </p:sp>
      <p:sp>
        <p:nvSpPr>
          <p:cNvPr id="43015" name="Rectangle 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IA32 Stack: Push</a:t>
            </a:r>
          </a:p>
        </p:txBody>
      </p:sp>
      <p:sp>
        <p:nvSpPr>
          <p:cNvPr id="43016" name="Rectangle 8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pushl </a:t>
            </a:r>
            <a:r>
              <a:rPr lang="en-US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Src</a:t>
            </a:r>
            <a:endParaRPr lang="en-US">
              <a:latin typeface="Courier New Bold" charset="0"/>
              <a:sym typeface="Courier New Bold" charset="0"/>
            </a:endParaRPr>
          </a:p>
          <a:p>
            <a:pPr marL="552450" lvl="1"/>
            <a:r>
              <a:rPr lang="en-US"/>
              <a:t>Fetch operand at </a:t>
            </a:r>
            <a:r>
              <a:rPr lang="en-US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</a:t>
            </a:r>
            <a:endParaRPr lang="en-US"/>
          </a:p>
          <a:p>
            <a:pPr marL="552450" lvl="1"/>
            <a:r>
              <a:rPr lang="en-US"/>
              <a:t>Decrement </a:t>
            </a:r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%esp</a:t>
            </a:r>
            <a:r>
              <a:rPr lang="en-US"/>
              <a:t> by 4</a:t>
            </a:r>
          </a:p>
          <a:p>
            <a:pPr marL="552450" lvl="1"/>
            <a:r>
              <a:rPr lang="en-US"/>
              <a:t>Write operand at address given by </a:t>
            </a:r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%esp</a:t>
            </a:r>
            <a:endParaRPr lang="en-US">
              <a:latin typeface="Courier New Bold" charset="0"/>
              <a:ea typeface="ヒラギノ角ゴ ProN W6" charset="0"/>
              <a:cs typeface="ヒラギノ角ゴ ProN W6" charset="0"/>
              <a:sym typeface="Courier New Bold" charset="0"/>
            </a:endParaRPr>
          </a:p>
        </p:txBody>
      </p:sp>
      <p:sp>
        <p:nvSpPr>
          <p:cNvPr id="43017" name="Line 9"/>
          <p:cNvSpPr>
            <a:spLocks noChangeShapeType="1"/>
          </p:cNvSpPr>
          <p:nvPr/>
        </p:nvSpPr>
        <p:spPr bwMode="auto">
          <a:xfrm>
            <a:off x="5130800" y="5029200"/>
            <a:ext cx="508000" cy="0"/>
          </a:xfrm>
          <a:prstGeom prst="line">
            <a:avLst/>
          </a:prstGeom>
          <a:noFill/>
          <a:ln w="25400" cap="flat">
            <a:solidFill>
              <a:srgbClr val="7F7F7F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3018" name="Line 10"/>
          <p:cNvSpPr>
            <a:spLocks noChangeShapeType="1"/>
          </p:cNvSpPr>
          <p:nvPr/>
        </p:nvSpPr>
        <p:spPr bwMode="auto">
          <a:xfrm>
            <a:off x="5754688" y="4876800"/>
            <a:ext cx="12954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43019" name="Group 11"/>
          <p:cNvGrpSpPr>
            <a:grpSpLocks/>
          </p:cNvGrpSpPr>
          <p:nvPr/>
        </p:nvGrpSpPr>
        <p:grpSpPr bwMode="auto">
          <a:xfrm>
            <a:off x="5040313" y="5011738"/>
            <a:ext cx="2016125" cy="474662"/>
            <a:chOff x="0" y="0"/>
            <a:chExt cx="1270" cy="298"/>
          </a:xfrm>
        </p:grpSpPr>
        <p:sp>
          <p:nvSpPr>
            <p:cNvPr id="43020" name="Rectangle 12"/>
            <p:cNvSpPr>
              <a:spLocks/>
            </p:cNvSpPr>
            <p:nvPr/>
          </p:nvSpPr>
          <p:spPr bwMode="auto">
            <a:xfrm>
              <a:off x="450" y="106"/>
              <a:ext cx="820" cy="192"/>
            </a:xfrm>
            <a:prstGeom prst="rect">
              <a:avLst/>
            </a:prstGeom>
            <a:solidFill>
              <a:srgbClr val="8484E0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3021" name="Line 13"/>
            <p:cNvSpPr>
              <a:spLocks noChangeShapeType="1"/>
            </p:cNvSpPr>
            <p:nvPr/>
          </p:nvSpPr>
          <p:spPr bwMode="auto">
            <a:xfrm>
              <a:off x="56" y="203"/>
              <a:ext cx="320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3022" name="Rectangle 14"/>
            <p:cNvSpPr>
              <a:spLocks/>
            </p:cNvSpPr>
            <p:nvPr/>
          </p:nvSpPr>
          <p:spPr bwMode="auto">
            <a:xfrm>
              <a:off x="219" y="0"/>
              <a:ext cx="160" cy="200"/>
            </a:xfrm>
            <a:prstGeom prst="rect">
              <a:avLst/>
            </a:prstGeom>
            <a:noFill/>
            <a:ln w="1905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r>
                <a:rPr lang="en-US" sz="160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  <a:sym typeface="Calibri" charset="0"/>
                </a:rPr>
                <a:t>-4</a:t>
              </a:r>
            </a:p>
          </p:txBody>
        </p:sp>
        <p:sp>
          <p:nvSpPr>
            <p:cNvPr id="43023" name="AutoShape 15"/>
            <p:cNvSpPr>
              <a:spLocks/>
            </p:cNvSpPr>
            <p:nvPr/>
          </p:nvSpPr>
          <p:spPr bwMode="auto">
            <a:xfrm>
              <a:off x="0" y="53"/>
              <a:ext cx="232" cy="120"/>
            </a:xfrm>
            <a:custGeom>
              <a:avLst/>
              <a:gdLst>
                <a:gd name="T0" fmla="*/ 10800 w 21600"/>
                <a:gd name="T1" fmla="*/ 10800 h 21600"/>
              </a:gdLst>
              <a:ahLst/>
              <a:cxnLst>
                <a:cxn ang="0">
                  <a:pos x="T0" y="T1"/>
                </a:cxn>
              </a:cxnLst>
              <a:rect l="0" t="0" r="r" b="b"/>
              <a:pathLst>
                <a:path w="21600" h="21600">
                  <a:moveTo>
                    <a:pt x="0" y="10800"/>
                  </a:moveTo>
                  <a:lnTo>
                    <a:pt x="5400" y="10800"/>
                  </a:lnTo>
                  <a:lnTo>
                    <a:pt x="5400" y="0"/>
                  </a:lnTo>
                  <a:lnTo>
                    <a:pt x="16200" y="0"/>
                  </a:lnTo>
                  <a:lnTo>
                    <a:pt x="16200" y="10800"/>
                  </a:lnTo>
                  <a:lnTo>
                    <a:pt x="21600" y="10800"/>
                  </a:lnTo>
                  <a:lnTo>
                    <a:pt x="10800" y="21600"/>
                  </a:lnTo>
                  <a:close/>
                  <a:moveTo>
                    <a:pt x="0" y="10800"/>
                  </a:moveTo>
                </a:path>
              </a:pathLst>
            </a:custGeom>
            <a:solidFill>
              <a:srgbClr val="980002"/>
            </a:solidFill>
            <a:ln w="25400" cap="flat">
              <a:noFill/>
              <a:round/>
              <a:headEnd type="none" w="med" len="med"/>
              <a:tailEnd type="triangle" w="med" len="med"/>
            </a:ln>
            <a:effectLst>
              <a:outerShdw dist="76199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43024" name="Line 16"/>
          <p:cNvSpPr>
            <a:spLocks noChangeShapeType="1"/>
          </p:cNvSpPr>
          <p:nvPr/>
        </p:nvSpPr>
        <p:spPr bwMode="auto">
          <a:xfrm>
            <a:off x="5130800" y="5029200"/>
            <a:ext cx="5080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3025" name="Rectangle 17"/>
          <p:cNvSpPr>
            <a:spLocks/>
          </p:cNvSpPr>
          <p:nvPr/>
        </p:nvSpPr>
        <p:spPr bwMode="auto">
          <a:xfrm>
            <a:off x="5756275" y="1981200"/>
            <a:ext cx="1304925" cy="3200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3026" name="Line 18"/>
          <p:cNvSpPr>
            <a:spLocks noChangeShapeType="1"/>
          </p:cNvSpPr>
          <p:nvPr/>
        </p:nvSpPr>
        <p:spPr bwMode="auto">
          <a:xfrm>
            <a:off x="7891463" y="3962400"/>
            <a:ext cx="0" cy="1371600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3027" name="Rectangle 19"/>
          <p:cNvSpPr>
            <a:spLocks/>
          </p:cNvSpPr>
          <p:nvPr/>
        </p:nvSpPr>
        <p:spPr bwMode="auto">
          <a:xfrm>
            <a:off x="7985125" y="4111625"/>
            <a:ext cx="812800" cy="9144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Stack Grows</a:t>
            </a:r>
            <a:endParaRPr lang="en-US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Down</a:t>
            </a:r>
          </a:p>
        </p:txBody>
      </p:sp>
      <p:sp>
        <p:nvSpPr>
          <p:cNvPr id="43028" name="Line 20"/>
          <p:cNvSpPr>
            <a:spLocks noChangeShapeType="1"/>
          </p:cNvSpPr>
          <p:nvPr/>
        </p:nvSpPr>
        <p:spPr bwMode="auto">
          <a:xfrm rot="10800000" flipH="1">
            <a:off x="7891463" y="1752600"/>
            <a:ext cx="0" cy="1447800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3029" name="Rectangle 21"/>
          <p:cNvSpPr>
            <a:spLocks/>
          </p:cNvSpPr>
          <p:nvPr/>
        </p:nvSpPr>
        <p:spPr bwMode="auto">
          <a:xfrm>
            <a:off x="7989888" y="2162175"/>
            <a:ext cx="1033462" cy="635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Increasing</a:t>
            </a:r>
            <a:endParaRPr lang="en-US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Addresses</a:t>
            </a:r>
          </a:p>
        </p:txBody>
      </p:sp>
      <p:sp>
        <p:nvSpPr>
          <p:cNvPr id="43030" name="Line 22"/>
          <p:cNvSpPr>
            <a:spLocks noChangeShapeType="1"/>
          </p:cNvSpPr>
          <p:nvPr/>
        </p:nvSpPr>
        <p:spPr bwMode="auto">
          <a:xfrm>
            <a:off x="5754688" y="4876800"/>
            <a:ext cx="12954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3031" name="Rectangle 23"/>
          <p:cNvSpPr>
            <a:spLocks/>
          </p:cNvSpPr>
          <p:nvPr/>
        </p:nvSpPr>
        <p:spPr bwMode="auto">
          <a:xfrm>
            <a:off x="5387975" y="1066800"/>
            <a:ext cx="2041525" cy="4445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r>
              <a:rPr lang="en-US" sz="2400">
                <a:solidFill>
                  <a:srgbClr val="262699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“Bottom”</a:t>
            </a:r>
          </a:p>
        </p:txBody>
      </p:sp>
      <p:sp>
        <p:nvSpPr>
          <p:cNvPr id="43032" name="AutoShape 24"/>
          <p:cNvSpPr>
            <a:spLocks/>
          </p:cNvSpPr>
          <p:nvPr/>
        </p:nvSpPr>
        <p:spPr bwMode="auto">
          <a:xfrm>
            <a:off x="6097588" y="1524000"/>
            <a:ext cx="609600" cy="3810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10800"/>
                </a:moveTo>
                <a:lnTo>
                  <a:pt x="5400" y="108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0800"/>
                </a:lnTo>
                <a:lnTo>
                  <a:pt x="21600" y="10800"/>
                </a:lnTo>
                <a:lnTo>
                  <a:pt x="10800" y="21600"/>
                </a:lnTo>
                <a:close/>
                <a:moveTo>
                  <a:pt x="0" y="10800"/>
                </a:moveTo>
              </a:path>
            </a:pathLst>
          </a:custGeom>
          <a:solidFill>
            <a:srgbClr val="980002"/>
          </a:solidFill>
          <a:ln w="25400" cap="flat">
            <a:noFill/>
            <a:round/>
            <a:headEnd type="none" w="med" len="med"/>
            <a:tailEnd type="triangl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43033" name="Group 25"/>
          <p:cNvGrpSpPr>
            <a:grpSpLocks/>
          </p:cNvGrpSpPr>
          <p:nvPr/>
        </p:nvGrpSpPr>
        <p:grpSpPr bwMode="auto">
          <a:xfrm>
            <a:off x="2451100" y="4759325"/>
            <a:ext cx="4735513" cy="1320800"/>
            <a:chOff x="0" y="0"/>
            <a:chExt cx="2983" cy="832"/>
          </a:xfrm>
        </p:grpSpPr>
        <p:sp>
          <p:nvSpPr>
            <p:cNvPr id="43034" name="Rectangle 26"/>
            <p:cNvSpPr>
              <a:spLocks/>
            </p:cNvSpPr>
            <p:nvPr/>
          </p:nvSpPr>
          <p:spPr bwMode="auto">
            <a:xfrm>
              <a:off x="0" y="0"/>
              <a:ext cx="1659" cy="28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en-US" sz="2400">
                  <a:solidFill>
                    <a:srgbClr val="262699"/>
                  </a:solidFill>
                  <a:latin typeface="Calibri Bold" charset="0"/>
                  <a:ea typeface="Calibri Bold" charset="0"/>
                  <a:cs typeface="Calibri Bold" charset="0"/>
                  <a:sym typeface="Calibri Bold" charset="0"/>
                </a:rPr>
                <a:t>Stack Pointer: </a:t>
              </a:r>
              <a:r>
                <a:rPr lang="en-US" sz="24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%esp</a:t>
              </a:r>
            </a:p>
          </p:txBody>
        </p:sp>
        <p:sp>
          <p:nvSpPr>
            <p:cNvPr id="43035" name="Rectangle 27"/>
            <p:cNvSpPr>
              <a:spLocks/>
            </p:cNvSpPr>
            <p:nvPr/>
          </p:nvSpPr>
          <p:spPr bwMode="auto">
            <a:xfrm>
              <a:off x="2002" y="552"/>
              <a:ext cx="981" cy="280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>
                  <a:solidFill>
                    <a:srgbClr val="262699"/>
                  </a:solidFill>
                  <a:latin typeface="Calibri Bold" charset="0"/>
                  <a:ea typeface="Calibri Bold" charset="0"/>
                  <a:cs typeface="Calibri Bold" charset="0"/>
                  <a:sym typeface="Calibri Bold" charset="0"/>
                </a:rPr>
                <a:t>Stack “Top”</a:t>
              </a:r>
            </a:p>
          </p:txBody>
        </p:sp>
        <p:sp>
          <p:nvSpPr>
            <p:cNvPr id="43036" name="AutoShape 28"/>
            <p:cNvSpPr>
              <a:spLocks/>
            </p:cNvSpPr>
            <p:nvPr/>
          </p:nvSpPr>
          <p:spPr bwMode="auto">
            <a:xfrm rot="10800000" flipH="1">
              <a:off x="2296" y="313"/>
              <a:ext cx="384" cy="240"/>
            </a:xfrm>
            <a:custGeom>
              <a:avLst/>
              <a:gdLst>
                <a:gd name="T0" fmla="*/ 10800 w 21600"/>
                <a:gd name="T1" fmla="*/ 10800 h 21600"/>
              </a:gdLst>
              <a:ahLst/>
              <a:cxnLst>
                <a:cxn ang="0">
                  <a:pos x="T0" y="T1"/>
                </a:cxn>
              </a:cxnLst>
              <a:rect l="0" t="0" r="r" b="b"/>
              <a:pathLst>
                <a:path w="21600" h="21600">
                  <a:moveTo>
                    <a:pt x="0" y="10800"/>
                  </a:moveTo>
                  <a:lnTo>
                    <a:pt x="5400" y="10800"/>
                  </a:lnTo>
                  <a:lnTo>
                    <a:pt x="5400" y="0"/>
                  </a:lnTo>
                  <a:lnTo>
                    <a:pt x="16200" y="0"/>
                  </a:lnTo>
                  <a:lnTo>
                    <a:pt x="16200" y="10800"/>
                  </a:lnTo>
                  <a:lnTo>
                    <a:pt x="21600" y="10800"/>
                  </a:lnTo>
                  <a:lnTo>
                    <a:pt x="10800" y="21600"/>
                  </a:lnTo>
                  <a:close/>
                  <a:moveTo>
                    <a:pt x="0" y="10800"/>
                  </a:moveTo>
                </a:path>
              </a:pathLst>
            </a:custGeom>
            <a:solidFill>
              <a:srgbClr val="980002"/>
            </a:solidFill>
            <a:ln w="25400" cap="flat">
              <a:noFill/>
              <a:round/>
              <a:headEnd type="none" w="med" len="med"/>
              <a:tailEnd type="triangle" w="med" len="med"/>
            </a:ln>
            <a:effectLst>
              <a:outerShdw dist="76199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7594240" presetClass="entr" presetSubtype="13902625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AutoShape 1"/>
          <p:cNvSpPr>
            <a:spLocks/>
          </p:cNvSpPr>
          <p:nvPr/>
        </p:nvSpPr>
        <p:spPr bwMode="auto">
          <a:xfrm rot="10800000" flipH="1">
            <a:off x="6108700" y="5257800"/>
            <a:ext cx="609600" cy="3810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10800"/>
                </a:moveTo>
                <a:lnTo>
                  <a:pt x="5400" y="108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0800"/>
                </a:lnTo>
                <a:lnTo>
                  <a:pt x="21600" y="10800"/>
                </a:lnTo>
                <a:lnTo>
                  <a:pt x="10800" y="21600"/>
                </a:lnTo>
                <a:close/>
                <a:moveTo>
                  <a:pt x="0" y="10800"/>
                </a:moveTo>
              </a:path>
            </a:pathLst>
          </a:custGeom>
          <a:solidFill>
            <a:srgbClr val="980002"/>
          </a:solidFill>
          <a:ln w="25400" cap="flat">
            <a:noFill/>
            <a:round/>
            <a:headEnd type="none" w="med" len="med"/>
            <a:tailEnd type="triangl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34" name="Line 2"/>
          <p:cNvSpPr>
            <a:spLocks noChangeShapeType="1"/>
          </p:cNvSpPr>
          <p:nvPr/>
        </p:nvSpPr>
        <p:spPr bwMode="auto">
          <a:xfrm>
            <a:off x="5130800" y="5029200"/>
            <a:ext cx="5080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35" name="Rectangle 3"/>
          <p:cNvSpPr>
            <a:spLocks/>
          </p:cNvSpPr>
          <p:nvPr/>
        </p:nvSpPr>
        <p:spPr bwMode="auto">
          <a:xfrm>
            <a:off x="2463800" y="4797425"/>
            <a:ext cx="2635250" cy="457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pPr algn="r"/>
            <a:r>
              <a:rPr lang="en-US" sz="2400">
                <a:solidFill>
                  <a:srgbClr val="262699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Pointer: </a:t>
            </a:r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%esp</a:t>
            </a:r>
          </a:p>
        </p:txBody>
      </p:sp>
      <p:sp>
        <p:nvSpPr>
          <p:cNvPr id="44036" name="Rectangle 4"/>
          <p:cNvSpPr>
            <a:spLocks/>
          </p:cNvSpPr>
          <p:nvPr/>
        </p:nvSpPr>
        <p:spPr bwMode="auto">
          <a:xfrm>
            <a:off x="5756275" y="1981200"/>
            <a:ext cx="1304925" cy="3200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37" name="Line 5"/>
          <p:cNvSpPr>
            <a:spLocks noChangeShapeType="1"/>
          </p:cNvSpPr>
          <p:nvPr/>
        </p:nvSpPr>
        <p:spPr bwMode="auto">
          <a:xfrm>
            <a:off x="7891463" y="3962400"/>
            <a:ext cx="0" cy="1371600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38" name="Rectangle 6"/>
          <p:cNvSpPr>
            <a:spLocks/>
          </p:cNvSpPr>
          <p:nvPr/>
        </p:nvSpPr>
        <p:spPr bwMode="auto">
          <a:xfrm>
            <a:off x="8017687" y="4191000"/>
            <a:ext cx="812800" cy="9144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r>
              <a:rPr lang="en-US" sz="18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Stack Grows</a:t>
            </a:r>
            <a:endParaRPr lang="en-US" dirty="0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r>
              <a:rPr lang="en-US" sz="18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Down</a:t>
            </a:r>
          </a:p>
        </p:txBody>
      </p:sp>
      <p:sp>
        <p:nvSpPr>
          <p:cNvPr id="44039" name="Line 7"/>
          <p:cNvSpPr>
            <a:spLocks noChangeShapeType="1"/>
          </p:cNvSpPr>
          <p:nvPr/>
        </p:nvSpPr>
        <p:spPr bwMode="auto">
          <a:xfrm rot="10800000" flipH="1">
            <a:off x="7891463" y="1752600"/>
            <a:ext cx="0" cy="1447800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40" name="Rectangle 8"/>
          <p:cNvSpPr>
            <a:spLocks/>
          </p:cNvSpPr>
          <p:nvPr/>
        </p:nvSpPr>
        <p:spPr bwMode="auto">
          <a:xfrm>
            <a:off x="7985125" y="2159000"/>
            <a:ext cx="1033462" cy="635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Increasing</a:t>
            </a:r>
            <a:endParaRPr lang="en-US" dirty="0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r>
              <a:rPr lang="en-US" sz="18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Addresses</a:t>
            </a:r>
          </a:p>
        </p:txBody>
      </p:sp>
      <p:sp>
        <p:nvSpPr>
          <p:cNvPr id="44041" name="Rectangle 9"/>
          <p:cNvSpPr>
            <a:spLocks/>
          </p:cNvSpPr>
          <p:nvPr/>
        </p:nvSpPr>
        <p:spPr bwMode="auto">
          <a:xfrm>
            <a:off x="5630863" y="5635625"/>
            <a:ext cx="1555750" cy="4445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r>
              <a:rPr lang="en-US" sz="2400">
                <a:solidFill>
                  <a:srgbClr val="262699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“Top”</a:t>
            </a:r>
          </a:p>
        </p:txBody>
      </p:sp>
      <p:sp>
        <p:nvSpPr>
          <p:cNvPr id="44042" name="Line 10"/>
          <p:cNvSpPr>
            <a:spLocks noChangeShapeType="1"/>
          </p:cNvSpPr>
          <p:nvPr/>
        </p:nvSpPr>
        <p:spPr bwMode="auto">
          <a:xfrm>
            <a:off x="5754688" y="4876800"/>
            <a:ext cx="12954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43" name="Rectangle 11"/>
          <p:cNvSpPr>
            <a:spLocks/>
          </p:cNvSpPr>
          <p:nvPr/>
        </p:nvSpPr>
        <p:spPr bwMode="auto">
          <a:xfrm>
            <a:off x="5387975" y="1066800"/>
            <a:ext cx="2041525" cy="4445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r>
              <a:rPr lang="en-US" sz="2400">
                <a:solidFill>
                  <a:srgbClr val="262699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“Bottom”</a:t>
            </a:r>
          </a:p>
        </p:txBody>
      </p:sp>
      <p:sp>
        <p:nvSpPr>
          <p:cNvPr id="44044" name="AutoShape 12"/>
          <p:cNvSpPr>
            <a:spLocks/>
          </p:cNvSpPr>
          <p:nvPr/>
        </p:nvSpPr>
        <p:spPr bwMode="auto">
          <a:xfrm>
            <a:off x="6097588" y="1524000"/>
            <a:ext cx="609600" cy="3810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10800"/>
                </a:moveTo>
                <a:lnTo>
                  <a:pt x="5400" y="108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0800"/>
                </a:lnTo>
                <a:lnTo>
                  <a:pt x="21600" y="10800"/>
                </a:lnTo>
                <a:lnTo>
                  <a:pt x="10800" y="21600"/>
                </a:lnTo>
                <a:close/>
                <a:moveTo>
                  <a:pt x="0" y="10800"/>
                </a:moveTo>
              </a:path>
            </a:pathLst>
          </a:custGeom>
          <a:solidFill>
            <a:srgbClr val="980002"/>
          </a:solidFill>
          <a:ln w="25400" cap="flat">
            <a:noFill/>
            <a:round/>
            <a:headEnd type="none" w="med" len="med"/>
            <a:tailEnd type="triangl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45" name="Rectangle 13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44046" name="Rectangle 14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 dirty="0" smtClean="0">
                <a:solidFill>
                  <a:srgbClr val="FFFFFF"/>
                </a:solidFill>
                <a:ea typeface="Gill Sans" charset="0"/>
                <a:cs typeface="Gill Sans" charset="0"/>
              </a:rPr>
              <a:t>ECNU</a:t>
            </a:r>
            <a:endParaRPr lang="en-US" sz="1200" dirty="0">
              <a:solidFill>
                <a:srgbClr val="FFFFFF"/>
              </a:solidFill>
              <a:ea typeface="Gill Sans" charset="0"/>
              <a:cs typeface="Gill Sans" charset="0"/>
            </a:endParaRPr>
          </a:p>
        </p:txBody>
      </p:sp>
      <p:sp>
        <p:nvSpPr>
          <p:cNvPr id="44051" name="Rectangle 19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IA32 Stack: Pop</a:t>
            </a:r>
          </a:p>
        </p:txBody>
      </p:sp>
      <p:sp>
        <p:nvSpPr>
          <p:cNvPr id="44052" name="Rectangle 20"/>
          <p:cNvSpPr>
            <a:spLocks/>
          </p:cNvSpPr>
          <p:nvPr/>
        </p:nvSpPr>
        <p:spPr bwMode="auto">
          <a:xfrm>
            <a:off x="5756275" y="1981200"/>
            <a:ext cx="1304925" cy="3200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53" name="Line 21"/>
          <p:cNvSpPr>
            <a:spLocks noChangeShapeType="1"/>
          </p:cNvSpPr>
          <p:nvPr/>
        </p:nvSpPr>
        <p:spPr bwMode="auto">
          <a:xfrm>
            <a:off x="5754688" y="4876800"/>
            <a:ext cx="12954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44054" name="Group 22"/>
          <p:cNvGrpSpPr>
            <a:grpSpLocks/>
          </p:cNvGrpSpPr>
          <p:nvPr/>
        </p:nvGrpSpPr>
        <p:grpSpPr bwMode="auto">
          <a:xfrm>
            <a:off x="5040313" y="4706938"/>
            <a:ext cx="641350" cy="317500"/>
            <a:chOff x="0" y="0"/>
            <a:chExt cx="404" cy="200"/>
          </a:xfrm>
        </p:grpSpPr>
        <p:sp>
          <p:nvSpPr>
            <p:cNvPr id="44055" name="Line 23"/>
            <p:cNvSpPr>
              <a:spLocks noChangeShapeType="1"/>
            </p:cNvSpPr>
            <p:nvPr/>
          </p:nvSpPr>
          <p:spPr bwMode="auto">
            <a:xfrm>
              <a:off x="56" y="10"/>
              <a:ext cx="320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4056" name="Rectangle 24"/>
            <p:cNvSpPr>
              <a:spLocks/>
            </p:cNvSpPr>
            <p:nvPr/>
          </p:nvSpPr>
          <p:spPr bwMode="auto">
            <a:xfrm>
              <a:off x="219" y="0"/>
              <a:ext cx="185" cy="200"/>
            </a:xfrm>
            <a:prstGeom prst="rect">
              <a:avLst/>
            </a:prstGeom>
            <a:noFill/>
            <a:ln w="1905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r>
                <a:rPr lang="en-US" sz="160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  <a:sym typeface="Calibri" charset="0"/>
                </a:rPr>
                <a:t>+4</a:t>
              </a:r>
            </a:p>
          </p:txBody>
        </p:sp>
        <p:sp>
          <p:nvSpPr>
            <p:cNvPr id="44057" name="AutoShape 25"/>
            <p:cNvSpPr>
              <a:spLocks/>
            </p:cNvSpPr>
            <p:nvPr/>
          </p:nvSpPr>
          <p:spPr bwMode="auto">
            <a:xfrm rot="10800000" flipH="1">
              <a:off x="0" y="53"/>
              <a:ext cx="232" cy="120"/>
            </a:xfrm>
            <a:custGeom>
              <a:avLst/>
              <a:gdLst>
                <a:gd name="T0" fmla="*/ 10800 w 21600"/>
                <a:gd name="T1" fmla="*/ 10800 h 21600"/>
              </a:gdLst>
              <a:ahLst/>
              <a:cxnLst>
                <a:cxn ang="0">
                  <a:pos x="T0" y="T1"/>
                </a:cxn>
              </a:cxnLst>
              <a:rect l="0" t="0" r="r" b="b"/>
              <a:pathLst>
                <a:path w="21600" h="21600">
                  <a:moveTo>
                    <a:pt x="0" y="10800"/>
                  </a:moveTo>
                  <a:lnTo>
                    <a:pt x="5400" y="10800"/>
                  </a:lnTo>
                  <a:lnTo>
                    <a:pt x="5400" y="0"/>
                  </a:lnTo>
                  <a:lnTo>
                    <a:pt x="16200" y="0"/>
                  </a:lnTo>
                  <a:lnTo>
                    <a:pt x="16200" y="10800"/>
                  </a:lnTo>
                  <a:lnTo>
                    <a:pt x="21600" y="10800"/>
                  </a:lnTo>
                  <a:lnTo>
                    <a:pt x="10800" y="21600"/>
                  </a:lnTo>
                  <a:close/>
                  <a:moveTo>
                    <a:pt x="0" y="10800"/>
                  </a:moveTo>
                </a:path>
              </a:pathLst>
            </a:custGeom>
            <a:solidFill>
              <a:srgbClr val="980002"/>
            </a:solidFill>
            <a:ln w="25400" cap="flat">
              <a:noFill/>
              <a:round/>
              <a:headEnd type="none" w="med" len="med"/>
              <a:tailEnd type="triangle" w="med" len="med"/>
            </a:ln>
            <a:effectLst>
              <a:outerShdw dist="76199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44058" name="Rectangle 26"/>
          <p:cNvSpPr>
            <a:spLocks/>
          </p:cNvSpPr>
          <p:nvPr/>
        </p:nvSpPr>
        <p:spPr bwMode="auto">
          <a:xfrm>
            <a:off x="5754688" y="4876800"/>
            <a:ext cx="1301750" cy="3048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59" name="Rectangle 27"/>
          <p:cNvSpPr>
            <a:spLocks/>
          </p:cNvSpPr>
          <p:nvPr/>
        </p:nvSpPr>
        <p:spPr bwMode="auto">
          <a:xfrm>
            <a:off x="5753100" y="4876800"/>
            <a:ext cx="1301750" cy="3048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60" name="Freeform 28"/>
          <p:cNvSpPr>
            <a:spLocks/>
          </p:cNvSpPr>
          <p:nvPr/>
        </p:nvSpPr>
        <p:spPr bwMode="auto">
          <a:xfrm>
            <a:off x="6107113" y="4953000"/>
            <a:ext cx="604837" cy="685800"/>
          </a:xfrm>
          <a:custGeom>
            <a:avLst/>
            <a:gdLst/>
            <a:ahLst/>
            <a:cxnLst>
              <a:cxn ang="0">
                <a:pos x="5263" y="6200"/>
              </a:cxn>
              <a:cxn ang="0">
                <a:pos x="5263" y="21600"/>
              </a:cxn>
              <a:cxn ang="0">
                <a:pos x="16144" y="21600"/>
              </a:cxn>
              <a:cxn ang="0">
                <a:pos x="16144" y="6400"/>
              </a:cxn>
              <a:cxn ang="0">
                <a:pos x="21600" y="6400"/>
              </a:cxn>
              <a:cxn ang="0">
                <a:pos x="10929" y="0"/>
              </a:cxn>
              <a:cxn ang="0">
                <a:pos x="0" y="6043"/>
              </a:cxn>
              <a:cxn ang="0">
                <a:pos x="5263" y="6200"/>
              </a:cxn>
              <a:cxn ang="0">
                <a:pos x="5263" y="6200"/>
              </a:cxn>
            </a:cxnLst>
            <a:rect l="0" t="0" r="r" b="b"/>
            <a:pathLst>
              <a:path w="21600" h="21600">
                <a:moveTo>
                  <a:pt x="5263" y="6200"/>
                </a:moveTo>
                <a:lnTo>
                  <a:pt x="5263" y="21600"/>
                </a:lnTo>
                <a:lnTo>
                  <a:pt x="16144" y="21600"/>
                </a:lnTo>
                <a:lnTo>
                  <a:pt x="16144" y="6400"/>
                </a:lnTo>
                <a:lnTo>
                  <a:pt x="21600" y="6400"/>
                </a:lnTo>
                <a:lnTo>
                  <a:pt x="10929" y="0"/>
                </a:lnTo>
                <a:lnTo>
                  <a:pt x="0" y="6043"/>
                </a:lnTo>
                <a:lnTo>
                  <a:pt x="5263" y="6200"/>
                </a:lnTo>
                <a:close/>
                <a:moveTo>
                  <a:pt x="5263" y="6200"/>
                </a:moveTo>
              </a:path>
            </a:pathLst>
          </a:custGeom>
          <a:solidFill>
            <a:srgbClr val="980002"/>
          </a:solidFill>
          <a:ln w="38100" cap="flat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7594624" presetClass="entr" presetSubtype="1395378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67594624" presetClass="entr" presetSubtype="13953796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6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1"/>
          <p:cNvSpPr>
            <a:spLocks/>
          </p:cNvSpPr>
          <p:nvPr/>
        </p:nvSpPr>
        <p:spPr bwMode="auto">
          <a:xfrm>
            <a:off x="685800" y="4167188"/>
            <a:ext cx="7937500" cy="685800"/>
          </a:xfrm>
          <a:prstGeom prst="rect">
            <a:avLst/>
          </a:prstGeom>
          <a:solidFill>
            <a:srgbClr val="CDF1C5"/>
          </a:solidFill>
          <a:ln w="127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 b="1" dirty="0"/>
          </a:p>
        </p:txBody>
      </p:sp>
      <p:sp>
        <p:nvSpPr>
          <p:cNvPr id="45058" name="Rectangle 2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45059" name="Rectangle 3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 dirty="0" smtClean="0">
                <a:solidFill>
                  <a:srgbClr val="FFFFFF"/>
                </a:solidFill>
                <a:ea typeface="Gill Sans" charset="0"/>
                <a:cs typeface="Gill Sans" charset="0"/>
              </a:rPr>
              <a:t>ECNU</a:t>
            </a:r>
            <a:endParaRPr lang="en-US" sz="1200" dirty="0">
              <a:solidFill>
                <a:srgbClr val="FFFFFF"/>
              </a:solidFill>
              <a:ea typeface="Gill Sans" charset="0"/>
              <a:cs typeface="Gill Sans" charset="0"/>
            </a:endParaRPr>
          </a:p>
        </p:txBody>
      </p:sp>
      <p:sp>
        <p:nvSpPr>
          <p:cNvPr id="45060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Procedure Control Flow</a:t>
            </a:r>
          </a:p>
        </p:txBody>
      </p:sp>
      <p:sp>
        <p:nvSpPr>
          <p:cNvPr id="45061" name="Rectangle 5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Use stack to support procedure call and return</a:t>
            </a:r>
          </a:p>
          <a:p>
            <a:r>
              <a:rPr lang="en-US" dirty="0">
                <a:solidFill>
                  <a:srgbClr val="980002"/>
                </a:solidFill>
              </a:rPr>
              <a:t>Procedure call:</a:t>
            </a:r>
            <a:r>
              <a:rPr lang="en-US" dirty="0"/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call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ea typeface="Calibri Bold Italic" charset="0"/>
                <a:cs typeface="Courier New" pitchFamily="49" charset="0"/>
                <a:sym typeface="Calibri Bold Italic" charset="0"/>
              </a:rPr>
              <a:t>label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552450" lvl="1"/>
            <a:r>
              <a:rPr lang="en-US" dirty="0"/>
              <a:t>Push return address on stack</a:t>
            </a:r>
          </a:p>
          <a:p>
            <a:pPr marL="552450" lvl="1"/>
            <a:r>
              <a:rPr lang="en-US" dirty="0"/>
              <a:t>Jump to 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label</a:t>
            </a:r>
            <a:endParaRPr lang="en-US" dirty="0"/>
          </a:p>
          <a:p>
            <a:r>
              <a:rPr lang="en-US" dirty="0"/>
              <a:t>Return address:</a:t>
            </a:r>
          </a:p>
          <a:p>
            <a:pPr marL="552450" lvl="1"/>
            <a:r>
              <a:rPr lang="en-US" dirty="0"/>
              <a:t>Address of the next instruction right after call</a:t>
            </a:r>
          </a:p>
          <a:p>
            <a:pPr marL="552450" lvl="1"/>
            <a:r>
              <a:rPr lang="en-US" dirty="0"/>
              <a:t>Example from disassembly</a:t>
            </a:r>
          </a:p>
          <a:p>
            <a:pPr marL="552450" lvl="1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804854e:</a:t>
            </a:r>
            <a:r>
              <a:rPr lang="en-US" b="1" dirty="0">
                <a:latin typeface="Courier New" pitchFamily="49" charset="0"/>
                <a:ea typeface="ヒラギノ角ゴ ProN W6" charset="0"/>
                <a:cs typeface="Courier New" pitchFamily="49" charset="0"/>
                <a:sym typeface="Courier New Bold" charset="0"/>
              </a:rPr>
              <a:t>	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e8 3d 06 00 00 </a:t>
            </a:r>
            <a:r>
              <a:rPr lang="en-US" b="1" dirty="0">
                <a:latin typeface="Courier New" pitchFamily="49" charset="0"/>
                <a:ea typeface="ヒラギノ角ゴ ProN W6" charset="0"/>
                <a:cs typeface="Courier New" pitchFamily="49" charset="0"/>
                <a:sym typeface="Courier New Bold" charset="0"/>
              </a:rPr>
              <a:t>	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call   8048b90 &lt;main&gt;</a:t>
            </a:r>
            <a:endParaRPr lang="en-US" b="1" dirty="0">
              <a:latin typeface="Courier New" pitchFamily="49" charset="0"/>
              <a:ea typeface="ヒラギノ角ゴ ProN W6" charset="0"/>
              <a:cs typeface="Courier New" pitchFamily="49" charset="0"/>
              <a:sym typeface="Courier New Bold" charset="0"/>
            </a:endParaRPr>
          </a:p>
          <a:p>
            <a:pPr marL="552450" lvl="1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8048553:</a:t>
            </a:r>
            <a:r>
              <a:rPr lang="en-US" b="1" dirty="0">
                <a:latin typeface="Courier New" pitchFamily="49" charset="0"/>
                <a:ea typeface="ヒラギノ角ゴ ProN W6" charset="0"/>
                <a:cs typeface="Courier New" pitchFamily="49" charset="0"/>
                <a:sym typeface="Courier New Bold" charset="0"/>
              </a:rPr>
              <a:t>	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50             </a:t>
            </a:r>
            <a:r>
              <a:rPr lang="en-US" b="1" dirty="0">
                <a:latin typeface="Courier New" pitchFamily="49" charset="0"/>
                <a:ea typeface="ヒラギノ角ゴ ProN W6" charset="0"/>
                <a:cs typeface="Courier New" pitchFamily="49" charset="0"/>
                <a:sym typeface="Courier New Bold" charset="0"/>
              </a:rPr>
              <a:t>	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pushl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endParaRPr lang="en-US" b="1" dirty="0">
              <a:latin typeface="Courier New" pitchFamily="49" charset="0"/>
              <a:ea typeface="ヒラギノ角ゴ ProN W6" charset="0"/>
              <a:cs typeface="Courier New" pitchFamily="49" charset="0"/>
              <a:sym typeface="Courier New Bold" charset="0"/>
            </a:endParaRPr>
          </a:p>
          <a:p>
            <a:pPr marL="552450" lvl="1"/>
            <a:r>
              <a:rPr lang="en-US" dirty="0"/>
              <a:t>Return address =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0x8048553</a:t>
            </a:r>
            <a:endParaRPr lang="en-US" dirty="0"/>
          </a:p>
          <a:p>
            <a:r>
              <a:rPr lang="en-US" dirty="0">
                <a:solidFill>
                  <a:srgbClr val="980002"/>
                </a:solidFill>
              </a:rPr>
              <a:t>Procedure return:</a:t>
            </a:r>
            <a:r>
              <a:rPr lang="en-US" dirty="0"/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ret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552450" lvl="1"/>
            <a:r>
              <a:rPr lang="en-US" dirty="0"/>
              <a:t>Pop address from stack</a:t>
            </a:r>
          </a:p>
          <a:p>
            <a:pPr marL="552450" lvl="1"/>
            <a:r>
              <a:rPr lang="en-US" dirty="0"/>
              <a:t>Jump to address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1"/>
          <p:cNvSpPr>
            <a:spLocks/>
          </p:cNvSpPr>
          <p:nvPr/>
        </p:nvSpPr>
        <p:spPr bwMode="auto">
          <a:xfrm>
            <a:off x="4381500" y="4191000"/>
            <a:ext cx="1346200" cy="381000"/>
          </a:xfrm>
          <a:prstGeom prst="rect">
            <a:avLst/>
          </a:prstGeom>
          <a:solidFill>
            <a:srgbClr val="ADADEA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0x8048553</a:t>
            </a:r>
          </a:p>
        </p:txBody>
      </p:sp>
      <p:sp>
        <p:nvSpPr>
          <p:cNvPr id="46082" name="Rectangle 2"/>
          <p:cNvSpPr>
            <a:spLocks/>
          </p:cNvSpPr>
          <p:nvPr/>
        </p:nvSpPr>
        <p:spPr bwMode="auto">
          <a:xfrm>
            <a:off x="4381500" y="4876800"/>
            <a:ext cx="1346200" cy="381000"/>
          </a:xfrm>
          <a:prstGeom prst="rect">
            <a:avLst/>
          </a:prstGeom>
          <a:solidFill>
            <a:srgbClr val="A8E799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0x104</a:t>
            </a:r>
          </a:p>
        </p:txBody>
      </p:sp>
      <p:sp>
        <p:nvSpPr>
          <p:cNvPr id="46083" name="Rectangle 3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46084" name="Rectangle 4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 dirty="0" smtClean="0">
                <a:solidFill>
                  <a:srgbClr val="FFFFFF"/>
                </a:solidFill>
                <a:ea typeface="Gill Sans" charset="0"/>
                <a:cs typeface="Gill Sans" charset="0"/>
              </a:rPr>
              <a:t>ECNU</a:t>
            </a:r>
            <a:endParaRPr lang="en-US" sz="1200" dirty="0">
              <a:solidFill>
                <a:srgbClr val="FFFFFF"/>
              </a:solidFill>
              <a:ea typeface="Gill Sans" charset="0"/>
              <a:cs typeface="Gill Sans" charset="0"/>
            </a:endParaRPr>
          </a:p>
        </p:txBody>
      </p:sp>
      <p:sp>
        <p:nvSpPr>
          <p:cNvPr id="46085" name="Rectangle 5"/>
          <p:cNvSpPr>
            <a:spLocks/>
          </p:cNvSpPr>
          <p:nvPr/>
        </p:nvSpPr>
        <p:spPr bwMode="auto">
          <a:xfrm>
            <a:off x="746125" y="4876800"/>
            <a:ext cx="638175" cy="381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%esp</a:t>
            </a:r>
          </a:p>
        </p:txBody>
      </p:sp>
      <p:sp>
        <p:nvSpPr>
          <p:cNvPr id="46086" name="Rectangle 6"/>
          <p:cNvSpPr>
            <a:spLocks/>
          </p:cNvSpPr>
          <p:nvPr/>
        </p:nvSpPr>
        <p:spPr bwMode="auto">
          <a:xfrm>
            <a:off x="746125" y="5486400"/>
            <a:ext cx="638175" cy="381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%eip</a:t>
            </a:r>
          </a:p>
        </p:txBody>
      </p:sp>
      <p:sp>
        <p:nvSpPr>
          <p:cNvPr id="46087" name="Rectangle 7"/>
          <p:cNvSpPr>
            <a:spLocks/>
          </p:cNvSpPr>
          <p:nvPr/>
        </p:nvSpPr>
        <p:spPr bwMode="auto">
          <a:xfrm>
            <a:off x="3641725" y="4876800"/>
            <a:ext cx="638175" cy="381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%esp</a:t>
            </a:r>
          </a:p>
        </p:txBody>
      </p:sp>
      <p:sp>
        <p:nvSpPr>
          <p:cNvPr id="46088" name="Rectangle 8"/>
          <p:cNvSpPr>
            <a:spLocks/>
          </p:cNvSpPr>
          <p:nvPr/>
        </p:nvSpPr>
        <p:spPr bwMode="auto">
          <a:xfrm>
            <a:off x="3641725" y="5486400"/>
            <a:ext cx="638175" cy="381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%eip</a:t>
            </a:r>
          </a:p>
        </p:txBody>
      </p:sp>
      <p:sp>
        <p:nvSpPr>
          <p:cNvPr id="46089" name="Rectangle 9"/>
          <p:cNvSpPr>
            <a:spLocks/>
          </p:cNvSpPr>
          <p:nvPr/>
        </p:nvSpPr>
        <p:spPr bwMode="auto">
          <a:xfrm>
            <a:off x="4381500" y="5486400"/>
            <a:ext cx="1347788" cy="381000"/>
          </a:xfrm>
          <a:prstGeom prst="rect">
            <a:avLst/>
          </a:prstGeom>
          <a:solidFill>
            <a:srgbClr val="FFCCCC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0x8048b90</a:t>
            </a:r>
          </a:p>
        </p:txBody>
      </p:sp>
      <p:sp>
        <p:nvSpPr>
          <p:cNvPr id="46090" name="Rectangle 10"/>
          <p:cNvSpPr>
            <a:spLocks/>
          </p:cNvSpPr>
          <p:nvPr/>
        </p:nvSpPr>
        <p:spPr bwMode="auto">
          <a:xfrm>
            <a:off x="3503613" y="3810000"/>
            <a:ext cx="776287" cy="381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0x108</a:t>
            </a:r>
          </a:p>
        </p:txBody>
      </p:sp>
      <p:sp>
        <p:nvSpPr>
          <p:cNvPr id="46091" name="Rectangle 11"/>
          <p:cNvSpPr>
            <a:spLocks/>
          </p:cNvSpPr>
          <p:nvPr/>
        </p:nvSpPr>
        <p:spPr bwMode="auto">
          <a:xfrm>
            <a:off x="3503613" y="3429000"/>
            <a:ext cx="776287" cy="381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0x10c</a:t>
            </a:r>
          </a:p>
        </p:txBody>
      </p:sp>
      <p:sp>
        <p:nvSpPr>
          <p:cNvPr id="46092" name="Rectangle 12"/>
          <p:cNvSpPr>
            <a:spLocks/>
          </p:cNvSpPr>
          <p:nvPr/>
        </p:nvSpPr>
        <p:spPr bwMode="auto">
          <a:xfrm>
            <a:off x="3503613" y="3048000"/>
            <a:ext cx="776287" cy="381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0x110</a:t>
            </a:r>
          </a:p>
        </p:txBody>
      </p:sp>
      <p:sp>
        <p:nvSpPr>
          <p:cNvPr id="46093" name="Rectangle 13"/>
          <p:cNvSpPr>
            <a:spLocks/>
          </p:cNvSpPr>
          <p:nvPr/>
        </p:nvSpPr>
        <p:spPr bwMode="auto">
          <a:xfrm>
            <a:off x="3503613" y="4191000"/>
            <a:ext cx="776287" cy="381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0x104</a:t>
            </a:r>
          </a:p>
        </p:txBody>
      </p:sp>
      <p:sp>
        <p:nvSpPr>
          <p:cNvPr id="46094" name="Rectangle 14"/>
          <p:cNvSpPr>
            <a:spLocks/>
          </p:cNvSpPr>
          <p:nvPr/>
        </p:nvSpPr>
        <p:spPr bwMode="auto">
          <a:xfrm>
            <a:off x="1460500" y="5486400"/>
            <a:ext cx="1346200" cy="381000"/>
          </a:xfrm>
          <a:prstGeom prst="rect">
            <a:avLst/>
          </a:prstGeom>
          <a:solidFill>
            <a:srgbClr val="FFCCCC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0x804854e</a:t>
            </a:r>
          </a:p>
        </p:txBody>
      </p:sp>
      <p:sp>
        <p:nvSpPr>
          <p:cNvPr id="46095" name="Rectangle 15"/>
          <p:cNvSpPr>
            <a:spLocks/>
          </p:cNvSpPr>
          <p:nvPr/>
        </p:nvSpPr>
        <p:spPr bwMode="auto">
          <a:xfrm>
            <a:off x="4381500" y="3810000"/>
            <a:ext cx="13462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123</a:t>
            </a:r>
          </a:p>
        </p:txBody>
      </p:sp>
      <p:sp>
        <p:nvSpPr>
          <p:cNvPr id="46096" name="Rectangle 16"/>
          <p:cNvSpPr>
            <a:spLocks/>
          </p:cNvSpPr>
          <p:nvPr/>
        </p:nvSpPr>
        <p:spPr bwMode="auto">
          <a:xfrm>
            <a:off x="4381500" y="2590800"/>
            <a:ext cx="1346200" cy="12192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6097" name="Rectangle 1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Procedure Call Example</a:t>
            </a:r>
          </a:p>
        </p:txBody>
      </p:sp>
      <p:sp>
        <p:nvSpPr>
          <p:cNvPr id="46098" name="Rectangle 18"/>
          <p:cNvSpPr>
            <a:spLocks/>
          </p:cNvSpPr>
          <p:nvPr/>
        </p:nvSpPr>
        <p:spPr bwMode="auto">
          <a:xfrm>
            <a:off x="608013" y="3810000"/>
            <a:ext cx="776287" cy="381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0x108</a:t>
            </a:r>
          </a:p>
        </p:txBody>
      </p:sp>
      <p:sp>
        <p:nvSpPr>
          <p:cNvPr id="46099" name="Rectangle 19"/>
          <p:cNvSpPr>
            <a:spLocks/>
          </p:cNvSpPr>
          <p:nvPr/>
        </p:nvSpPr>
        <p:spPr bwMode="auto">
          <a:xfrm>
            <a:off x="608013" y="3429000"/>
            <a:ext cx="776287" cy="381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0x10c</a:t>
            </a:r>
          </a:p>
        </p:txBody>
      </p:sp>
      <p:sp>
        <p:nvSpPr>
          <p:cNvPr id="46100" name="Rectangle 20"/>
          <p:cNvSpPr>
            <a:spLocks/>
          </p:cNvSpPr>
          <p:nvPr/>
        </p:nvSpPr>
        <p:spPr bwMode="auto">
          <a:xfrm>
            <a:off x="608013" y="3048000"/>
            <a:ext cx="776287" cy="381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0x110</a:t>
            </a:r>
          </a:p>
        </p:txBody>
      </p:sp>
      <p:sp>
        <p:nvSpPr>
          <p:cNvPr id="46101" name="Rectangle 21"/>
          <p:cNvSpPr>
            <a:spLocks/>
          </p:cNvSpPr>
          <p:nvPr/>
        </p:nvSpPr>
        <p:spPr bwMode="auto">
          <a:xfrm>
            <a:off x="1460500" y="3810000"/>
            <a:ext cx="13462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123</a:t>
            </a:r>
          </a:p>
        </p:txBody>
      </p:sp>
      <p:sp>
        <p:nvSpPr>
          <p:cNvPr id="46102" name="Rectangle 22"/>
          <p:cNvSpPr>
            <a:spLocks/>
          </p:cNvSpPr>
          <p:nvPr/>
        </p:nvSpPr>
        <p:spPr bwMode="auto">
          <a:xfrm>
            <a:off x="1460500" y="2590800"/>
            <a:ext cx="1346200" cy="12192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6103" name="Rectangle 23"/>
          <p:cNvSpPr>
            <a:spLocks/>
          </p:cNvSpPr>
          <p:nvPr/>
        </p:nvSpPr>
        <p:spPr bwMode="auto">
          <a:xfrm>
            <a:off x="1460500" y="4876800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0x108</a:t>
            </a:r>
          </a:p>
        </p:txBody>
      </p:sp>
      <p:sp>
        <p:nvSpPr>
          <p:cNvPr id="46104" name="Rectangle 24"/>
          <p:cNvSpPr>
            <a:spLocks/>
          </p:cNvSpPr>
          <p:nvPr/>
        </p:nvSpPr>
        <p:spPr bwMode="auto">
          <a:xfrm>
            <a:off x="4110038" y="2146300"/>
            <a:ext cx="1735137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>
                <a:solidFill>
                  <a:srgbClr val="C00000"/>
                </a:solidFill>
                <a:latin typeface="Courier New Bold" charset="0"/>
                <a:cs typeface="Courier New Bold" charset="0"/>
                <a:sym typeface="Courier New Bold" charset="0"/>
              </a:rPr>
              <a:t>call 8048b90</a:t>
            </a:r>
          </a:p>
        </p:txBody>
      </p:sp>
      <p:sp>
        <p:nvSpPr>
          <p:cNvPr id="46105" name="Rectangle 25"/>
          <p:cNvSpPr>
            <a:spLocks/>
          </p:cNvSpPr>
          <p:nvPr/>
        </p:nvSpPr>
        <p:spPr bwMode="auto">
          <a:xfrm>
            <a:off x="454025" y="1187450"/>
            <a:ext cx="7620000" cy="609600"/>
          </a:xfrm>
          <a:prstGeom prst="rect">
            <a:avLst/>
          </a:prstGeom>
          <a:solidFill>
            <a:srgbClr val="CDF1C5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marL="74613" algn="l"/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804854e:	e8 3d 06 00 00 	call   8048b90 &lt;main&gt;</a:t>
            </a:r>
          </a:p>
          <a:p>
            <a:pPr marL="74613" algn="l"/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8048553:	50             	pushl  %eax</a:t>
            </a:r>
          </a:p>
        </p:txBody>
      </p:sp>
      <p:sp>
        <p:nvSpPr>
          <p:cNvPr id="46106" name="Rectangle 26"/>
          <p:cNvSpPr>
            <a:spLocks/>
          </p:cNvSpPr>
          <p:nvPr/>
        </p:nvSpPr>
        <p:spPr bwMode="auto">
          <a:xfrm>
            <a:off x="361950" y="6400800"/>
            <a:ext cx="2513013" cy="3683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>
                <a:solidFill>
                  <a:srgbClr val="595959"/>
                </a:solidFill>
                <a:latin typeface="Courier New Bold Italic" charset="0"/>
                <a:cs typeface="Courier New Bold Italic" charset="0"/>
                <a:sym typeface="Courier New Bold Italic" charset="0"/>
              </a:rPr>
              <a:t>%eip: </a:t>
            </a:r>
            <a:r>
              <a:rPr lang="en-US" sz="1800">
                <a:solidFill>
                  <a:srgbClr val="595959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program counter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47106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 dirty="0" smtClean="0">
                <a:solidFill>
                  <a:srgbClr val="FFFFFF"/>
                </a:solidFill>
                <a:ea typeface="Gill Sans" charset="0"/>
                <a:cs typeface="Gill Sans" charset="0"/>
              </a:rPr>
              <a:t>ECNU</a:t>
            </a:r>
            <a:endParaRPr lang="en-US" sz="1200" dirty="0">
              <a:solidFill>
                <a:srgbClr val="FFFFFF"/>
              </a:solidFill>
              <a:ea typeface="Gill Sans" charset="0"/>
              <a:cs typeface="Gill Sans" charset="0"/>
            </a:endParaRPr>
          </a:p>
        </p:txBody>
      </p:sp>
      <p:sp>
        <p:nvSpPr>
          <p:cNvPr id="47107" name="Rectangle 3"/>
          <p:cNvSpPr>
            <a:spLocks/>
          </p:cNvSpPr>
          <p:nvPr/>
        </p:nvSpPr>
        <p:spPr bwMode="auto">
          <a:xfrm>
            <a:off x="3641725" y="4724400"/>
            <a:ext cx="638175" cy="381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%esp</a:t>
            </a:r>
          </a:p>
        </p:txBody>
      </p:sp>
      <p:sp>
        <p:nvSpPr>
          <p:cNvPr id="47108" name="Rectangle 4"/>
          <p:cNvSpPr>
            <a:spLocks/>
          </p:cNvSpPr>
          <p:nvPr/>
        </p:nvSpPr>
        <p:spPr bwMode="auto">
          <a:xfrm>
            <a:off x="3641725" y="5334000"/>
            <a:ext cx="638175" cy="381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%eip</a:t>
            </a:r>
          </a:p>
        </p:txBody>
      </p:sp>
      <p:sp>
        <p:nvSpPr>
          <p:cNvPr id="47109" name="Rectangle 5"/>
          <p:cNvSpPr>
            <a:spLocks/>
          </p:cNvSpPr>
          <p:nvPr/>
        </p:nvSpPr>
        <p:spPr bwMode="auto">
          <a:xfrm>
            <a:off x="3503613" y="4038600"/>
            <a:ext cx="776287" cy="381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0x104</a:t>
            </a:r>
          </a:p>
        </p:txBody>
      </p:sp>
      <p:sp>
        <p:nvSpPr>
          <p:cNvPr id="47110" name="Rectangle 6"/>
          <p:cNvSpPr>
            <a:spLocks/>
          </p:cNvSpPr>
          <p:nvPr/>
        </p:nvSpPr>
        <p:spPr bwMode="auto">
          <a:xfrm>
            <a:off x="6689725" y="4724400"/>
            <a:ext cx="638175" cy="381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%esp</a:t>
            </a:r>
          </a:p>
        </p:txBody>
      </p:sp>
      <p:sp>
        <p:nvSpPr>
          <p:cNvPr id="47111" name="Rectangle 7"/>
          <p:cNvSpPr>
            <a:spLocks/>
          </p:cNvSpPr>
          <p:nvPr/>
        </p:nvSpPr>
        <p:spPr bwMode="auto">
          <a:xfrm>
            <a:off x="6689725" y="5334000"/>
            <a:ext cx="638175" cy="381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%eip</a:t>
            </a:r>
          </a:p>
        </p:txBody>
      </p:sp>
      <p:sp>
        <p:nvSpPr>
          <p:cNvPr id="47112" name="Rectangle 8"/>
          <p:cNvSpPr>
            <a:spLocks/>
          </p:cNvSpPr>
          <p:nvPr/>
        </p:nvSpPr>
        <p:spPr bwMode="auto">
          <a:xfrm>
            <a:off x="4381500" y="5334000"/>
            <a:ext cx="1346200" cy="381000"/>
          </a:xfrm>
          <a:prstGeom prst="rect">
            <a:avLst/>
          </a:prstGeom>
          <a:solidFill>
            <a:srgbClr val="FFCCCC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0x8048591</a:t>
            </a:r>
          </a:p>
        </p:txBody>
      </p:sp>
      <p:sp>
        <p:nvSpPr>
          <p:cNvPr id="47113" name="Rectangle 9"/>
          <p:cNvSpPr>
            <a:spLocks/>
          </p:cNvSpPr>
          <p:nvPr/>
        </p:nvSpPr>
        <p:spPr bwMode="auto">
          <a:xfrm>
            <a:off x="4381500" y="4724400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0x104</a:t>
            </a:r>
          </a:p>
        </p:txBody>
      </p:sp>
      <p:sp>
        <p:nvSpPr>
          <p:cNvPr id="47114" name="Rectangle 10"/>
          <p:cNvSpPr>
            <a:spLocks/>
          </p:cNvSpPr>
          <p:nvPr/>
        </p:nvSpPr>
        <p:spPr bwMode="auto">
          <a:xfrm>
            <a:off x="3503613" y="3657600"/>
            <a:ext cx="776287" cy="381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0x108</a:t>
            </a:r>
          </a:p>
        </p:txBody>
      </p:sp>
      <p:sp>
        <p:nvSpPr>
          <p:cNvPr id="47115" name="Rectangle 11"/>
          <p:cNvSpPr>
            <a:spLocks/>
          </p:cNvSpPr>
          <p:nvPr/>
        </p:nvSpPr>
        <p:spPr bwMode="auto">
          <a:xfrm>
            <a:off x="3503613" y="3276600"/>
            <a:ext cx="776287" cy="381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0x10c</a:t>
            </a:r>
          </a:p>
        </p:txBody>
      </p:sp>
      <p:sp>
        <p:nvSpPr>
          <p:cNvPr id="47116" name="Rectangle 12"/>
          <p:cNvSpPr>
            <a:spLocks/>
          </p:cNvSpPr>
          <p:nvPr/>
        </p:nvSpPr>
        <p:spPr bwMode="auto">
          <a:xfrm>
            <a:off x="3503613" y="2895600"/>
            <a:ext cx="776287" cy="381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0x110</a:t>
            </a:r>
          </a:p>
        </p:txBody>
      </p:sp>
      <p:sp>
        <p:nvSpPr>
          <p:cNvPr id="47117" name="Rectangle 13"/>
          <p:cNvSpPr>
            <a:spLocks/>
          </p:cNvSpPr>
          <p:nvPr/>
        </p:nvSpPr>
        <p:spPr bwMode="auto">
          <a:xfrm>
            <a:off x="4381500" y="4038600"/>
            <a:ext cx="13462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0x8048553</a:t>
            </a:r>
          </a:p>
        </p:txBody>
      </p:sp>
      <p:sp>
        <p:nvSpPr>
          <p:cNvPr id="47118" name="Rectangle 14"/>
          <p:cNvSpPr>
            <a:spLocks/>
          </p:cNvSpPr>
          <p:nvPr/>
        </p:nvSpPr>
        <p:spPr bwMode="auto">
          <a:xfrm>
            <a:off x="4381500" y="3657600"/>
            <a:ext cx="13462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123</a:t>
            </a:r>
          </a:p>
        </p:txBody>
      </p:sp>
      <p:sp>
        <p:nvSpPr>
          <p:cNvPr id="47119" name="Rectangle 15"/>
          <p:cNvSpPr>
            <a:spLocks/>
          </p:cNvSpPr>
          <p:nvPr/>
        </p:nvSpPr>
        <p:spPr bwMode="auto">
          <a:xfrm>
            <a:off x="4381500" y="2438400"/>
            <a:ext cx="1346200" cy="12192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7120" name="Rectangle 16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Procedure Return Example</a:t>
            </a:r>
          </a:p>
        </p:txBody>
      </p:sp>
      <p:sp>
        <p:nvSpPr>
          <p:cNvPr id="47121" name="Rectangle 17"/>
          <p:cNvSpPr>
            <a:spLocks/>
          </p:cNvSpPr>
          <p:nvPr/>
        </p:nvSpPr>
        <p:spPr bwMode="auto">
          <a:xfrm>
            <a:off x="6551613" y="3657600"/>
            <a:ext cx="776287" cy="381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0x108</a:t>
            </a:r>
          </a:p>
        </p:txBody>
      </p:sp>
      <p:sp>
        <p:nvSpPr>
          <p:cNvPr id="47122" name="Rectangle 18"/>
          <p:cNvSpPr>
            <a:spLocks/>
          </p:cNvSpPr>
          <p:nvPr/>
        </p:nvSpPr>
        <p:spPr bwMode="auto">
          <a:xfrm>
            <a:off x="6551613" y="3276600"/>
            <a:ext cx="776287" cy="381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0x10c</a:t>
            </a:r>
          </a:p>
        </p:txBody>
      </p:sp>
      <p:sp>
        <p:nvSpPr>
          <p:cNvPr id="47123" name="Rectangle 19"/>
          <p:cNvSpPr>
            <a:spLocks/>
          </p:cNvSpPr>
          <p:nvPr/>
        </p:nvSpPr>
        <p:spPr bwMode="auto">
          <a:xfrm>
            <a:off x="6551613" y="2895600"/>
            <a:ext cx="776287" cy="381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0x110</a:t>
            </a:r>
          </a:p>
        </p:txBody>
      </p:sp>
      <p:sp>
        <p:nvSpPr>
          <p:cNvPr id="47124" name="Rectangle 20"/>
          <p:cNvSpPr>
            <a:spLocks/>
          </p:cNvSpPr>
          <p:nvPr/>
        </p:nvSpPr>
        <p:spPr bwMode="auto">
          <a:xfrm>
            <a:off x="7454900" y="3657600"/>
            <a:ext cx="1346200" cy="381000"/>
          </a:xfrm>
          <a:prstGeom prst="rect">
            <a:avLst/>
          </a:prstGeom>
          <a:solidFill>
            <a:srgbClr val="ACADEA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123</a:t>
            </a:r>
          </a:p>
        </p:txBody>
      </p:sp>
      <p:sp>
        <p:nvSpPr>
          <p:cNvPr id="47125" name="Rectangle 21"/>
          <p:cNvSpPr>
            <a:spLocks/>
          </p:cNvSpPr>
          <p:nvPr/>
        </p:nvSpPr>
        <p:spPr bwMode="auto">
          <a:xfrm>
            <a:off x="7454900" y="2438400"/>
            <a:ext cx="1346200" cy="12192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7126" name="Rectangle 22"/>
          <p:cNvSpPr>
            <a:spLocks/>
          </p:cNvSpPr>
          <p:nvPr/>
        </p:nvSpPr>
        <p:spPr bwMode="auto">
          <a:xfrm>
            <a:off x="7748588" y="2057400"/>
            <a:ext cx="500062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>
                <a:solidFill>
                  <a:srgbClr val="C00000"/>
                </a:solidFill>
                <a:latin typeface="Courier New Bold" charset="0"/>
                <a:cs typeface="Courier New Bold" charset="0"/>
                <a:sym typeface="Courier New Bold" charset="0"/>
              </a:rPr>
              <a:t>ret</a:t>
            </a:r>
          </a:p>
        </p:txBody>
      </p:sp>
      <p:sp>
        <p:nvSpPr>
          <p:cNvPr id="47127" name="Rectangle 23"/>
          <p:cNvSpPr>
            <a:spLocks/>
          </p:cNvSpPr>
          <p:nvPr/>
        </p:nvSpPr>
        <p:spPr bwMode="auto">
          <a:xfrm>
            <a:off x="457200" y="1371600"/>
            <a:ext cx="6515100" cy="355600"/>
          </a:xfrm>
          <a:prstGeom prst="rect">
            <a:avLst/>
          </a:prstGeom>
          <a:solidFill>
            <a:srgbClr val="CDF1C5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wrap="none" lIns="38100" tIns="38100" rIns="38100" bIns="38100">
            <a:spAutoFit/>
          </a:bodyPr>
          <a:lstStyle/>
          <a:p>
            <a:pPr marL="419100" indent="-346075" algn="l"/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8048591:	c3             	ret	</a:t>
            </a:r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" charset="0"/>
              </a:rPr>
              <a:t>	</a:t>
            </a:r>
          </a:p>
        </p:txBody>
      </p:sp>
      <p:sp>
        <p:nvSpPr>
          <p:cNvPr id="47128" name="Rectangle 24"/>
          <p:cNvSpPr>
            <a:spLocks/>
          </p:cNvSpPr>
          <p:nvPr/>
        </p:nvSpPr>
        <p:spPr bwMode="auto">
          <a:xfrm>
            <a:off x="7454900" y="4724400"/>
            <a:ext cx="1346200" cy="381000"/>
          </a:xfrm>
          <a:prstGeom prst="rect">
            <a:avLst/>
          </a:prstGeom>
          <a:solidFill>
            <a:srgbClr val="A8E799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0x108</a:t>
            </a:r>
          </a:p>
        </p:txBody>
      </p:sp>
      <p:sp>
        <p:nvSpPr>
          <p:cNvPr id="47129" name="Rectangle 25"/>
          <p:cNvSpPr>
            <a:spLocks/>
          </p:cNvSpPr>
          <p:nvPr/>
        </p:nvSpPr>
        <p:spPr bwMode="auto">
          <a:xfrm>
            <a:off x="7454900" y="5334000"/>
            <a:ext cx="1346200" cy="381000"/>
          </a:xfrm>
          <a:prstGeom prst="rect">
            <a:avLst/>
          </a:prstGeom>
          <a:solidFill>
            <a:srgbClr val="FF9999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0x8048553</a:t>
            </a:r>
          </a:p>
        </p:txBody>
      </p:sp>
      <p:sp>
        <p:nvSpPr>
          <p:cNvPr id="47130" name="Rectangle 26"/>
          <p:cNvSpPr>
            <a:spLocks/>
          </p:cNvSpPr>
          <p:nvPr/>
        </p:nvSpPr>
        <p:spPr bwMode="auto">
          <a:xfrm>
            <a:off x="7454900" y="4038600"/>
            <a:ext cx="13462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0x8048553</a:t>
            </a:r>
          </a:p>
        </p:txBody>
      </p:sp>
      <p:sp>
        <p:nvSpPr>
          <p:cNvPr id="47131" name="Rectangle 27"/>
          <p:cNvSpPr>
            <a:spLocks/>
          </p:cNvSpPr>
          <p:nvPr/>
        </p:nvSpPr>
        <p:spPr bwMode="auto">
          <a:xfrm>
            <a:off x="361950" y="6400800"/>
            <a:ext cx="2513013" cy="3683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>
                <a:solidFill>
                  <a:srgbClr val="595959"/>
                </a:solidFill>
                <a:latin typeface="Courier New Bold Italic" charset="0"/>
                <a:cs typeface="Courier New Bold Italic" charset="0"/>
                <a:sym typeface="Courier New Bold Italic" charset="0"/>
              </a:rPr>
              <a:t>%eip: </a:t>
            </a:r>
            <a:r>
              <a:rPr lang="en-US" sz="1800">
                <a:solidFill>
                  <a:srgbClr val="595959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program counter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4813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 dirty="0" smtClean="0">
                <a:solidFill>
                  <a:srgbClr val="FFFFFF"/>
                </a:solidFill>
                <a:ea typeface="Gill Sans" charset="0"/>
                <a:cs typeface="Gill Sans" charset="0"/>
              </a:rPr>
              <a:t>ECNU</a:t>
            </a:r>
            <a:endParaRPr lang="en-US" sz="1200" dirty="0">
              <a:solidFill>
                <a:srgbClr val="FFFFFF"/>
              </a:solidFill>
              <a:ea typeface="Gill Sans" charset="0"/>
              <a:cs typeface="Gill Sans" charset="0"/>
            </a:endParaRP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Stack-Based Languages</a:t>
            </a:r>
          </a:p>
        </p:txBody>
      </p:sp>
      <p:sp>
        <p:nvSpPr>
          <p:cNvPr id="4813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382000" cy="5435600"/>
          </a:xfrm>
          <a:ln/>
        </p:spPr>
        <p:txBody>
          <a:bodyPr/>
          <a:lstStyle/>
          <a:p>
            <a:r>
              <a:rPr lang="en-US" dirty="0"/>
              <a:t>Languages that support recursion</a:t>
            </a:r>
          </a:p>
          <a:p>
            <a:pPr marL="552450" lvl="1"/>
            <a:r>
              <a:rPr lang="en-US" dirty="0"/>
              <a:t>e.g., C, Pascal, Java</a:t>
            </a:r>
          </a:p>
          <a:p>
            <a:pPr marL="552450" lvl="1"/>
            <a:r>
              <a:rPr lang="en-US" dirty="0"/>
              <a:t>Code must be “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Reentrant</a:t>
            </a:r>
            <a:r>
              <a:rPr lang="en-US" dirty="0"/>
              <a:t>”</a:t>
            </a:r>
          </a:p>
          <a:p>
            <a:pPr marL="838200" lvl="2"/>
            <a:r>
              <a:rPr lang="en-US" dirty="0"/>
              <a:t>Multiple simultaneous instantiations of single procedure</a:t>
            </a:r>
          </a:p>
          <a:p>
            <a:pPr marL="552450" lvl="1"/>
            <a:r>
              <a:rPr lang="en-US" dirty="0"/>
              <a:t>Need some place to store state of each instantiation</a:t>
            </a:r>
          </a:p>
          <a:p>
            <a:pPr marL="838200" lvl="2"/>
            <a:r>
              <a:rPr lang="en-US" dirty="0"/>
              <a:t>Arguments</a:t>
            </a:r>
          </a:p>
          <a:p>
            <a:pPr marL="838200" lvl="2"/>
            <a:r>
              <a:rPr lang="en-US" dirty="0"/>
              <a:t>Local variables</a:t>
            </a:r>
          </a:p>
          <a:p>
            <a:pPr marL="838200" lvl="2"/>
            <a:r>
              <a:rPr lang="en-US" dirty="0"/>
              <a:t>Return pointer</a:t>
            </a:r>
          </a:p>
          <a:p>
            <a:r>
              <a:rPr lang="en-US" dirty="0"/>
              <a:t>Stack discipline</a:t>
            </a:r>
          </a:p>
          <a:p>
            <a:pPr marL="552450" lvl="1"/>
            <a:r>
              <a:rPr lang="en-US" dirty="0"/>
              <a:t>State for given procedure needed for limited time</a:t>
            </a:r>
          </a:p>
          <a:p>
            <a:pPr marL="838200" lvl="2"/>
            <a:r>
              <a:rPr lang="en-US" dirty="0"/>
              <a:t>From when called to when return</a:t>
            </a:r>
          </a:p>
          <a:p>
            <a:pPr marL="552450" lvl="1"/>
            <a:r>
              <a:rPr lang="en-US" dirty="0" err="1"/>
              <a:t>Callee</a:t>
            </a:r>
            <a:r>
              <a:rPr lang="en-US" dirty="0"/>
              <a:t> returns before caller does</a:t>
            </a:r>
          </a:p>
          <a:p>
            <a:r>
              <a:rPr lang="en-US" dirty="0"/>
              <a:t>Stack allocated in 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Frames</a:t>
            </a:r>
            <a:endParaRPr lang="en-US" dirty="0"/>
          </a:p>
          <a:p>
            <a:pPr marL="552450" lvl="1"/>
            <a:r>
              <a:rPr lang="en-US" dirty="0"/>
              <a:t>state for single procedure instantiation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49154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 dirty="0" smtClean="0">
                <a:solidFill>
                  <a:srgbClr val="FFFFFF"/>
                </a:solidFill>
                <a:ea typeface="Gill Sans" charset="0"/>
                <a:cs typeface="Gill Sans" charset="0"/>
              </a:rPr>
              <a:t>ECNU</a:t>
            </a:r>
            <a:endParaRPr lang="en-US" sz="1200" dirty="0">
              <a:solidFill>
                <a:srgbClr val="FFFFFF"/>
              </a:solidFill>
              <a:ea typeface="Gill Sans" charset="0"/>
              <a:cs typeface="Gill Sans" charset="0"/>
            </a:endParaRP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Call Chain Example</a:t>
            </a:r>
          </a:p>
        </p:txBody>
      </p:sp>
      <p:sp>
        <p:nvSpPr>
          <p:cNvPr id="49156" name="Rectangle 4"/>
          <p:cNvSpPr>
            <a:spLocks/>
          </p:cNvSpPr>
          <p:nvPr/>
        </p:nvSpPr>
        <p:spPr bwMode="auto">
          <a:xfrm>
            <a:off x="457200" y="1447800"/>
            <a:ext cx="1536700" cy="2133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yoo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49157" name="Rectangle 5"/>
          <p:cNvSpPr>
            <a:spLocks/>
          </p:cNvSpPr>
          <p:nvPr/>
        </p:nvSpPr>
        <p:spPr bwMode="auto">
          <a:xfrm>
            <a:off x="2286000" y="2362200"/>
            <a:ext cx="1612900" cy="21336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who(…)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 •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 •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49158" name="Rectangle 6"/>
          <p:cNvSpPr>
            <a:spLocks/>
          </p:cNvSpPr>
          <p:nvPr/>
        </p:nvSpPr>
        <p:spPr bwMode="auto">
          <a:xfrm>
            <a:off x="4191000" y="3276600"/>
            <a:ext cx="1536700" cy="22860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49159" name="Rectangle 7"/>
          <p:cNvSpPr>
            <a:spLocks/>
          </p:cNvSpPr>
          <p:nvPr/>
        </p:nvSpPr>
        <p:spPr bwMode="auto">
          <a:xfrm>
            <a:off x="6883400" y="1676400"/>
            <a:ext cx="1549400" cy="3581400"/>
          </a:xfrm>
          <a:prstGeom prst="rect">
            <a:avLst/>
          </a:prstGeom>
          <a:solidFill>
            <a:srgbClr val="D8D8D8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9160" name="Rectangle 8"/>
          <p:cNvSpPr>
            <a:spLocks/>
          </p:cNvSpPr>
          <p:nvPr/>
        </p:nvSpPr>
        <p:spPr bwMode="auto">
          <a:xfrm>
            <a:off x="7096125" y="19050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sp>
        <p:nvSpPr>
          <p:cNvPr id="49161" name="Rectangle 9"/>
          <p:cNvSpPr>
            <a:spLocks/>
          </p:cNvSpPr>
          <p:nvPr/>
        </p:nvSpPr>
        <p:spPr bwMode="auto">
          <a:xfrm>
            <a:off x="7096125" y="25908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49162" name="Rectangle 10"/>
          <p:cNvSpPr>
            <a:spLocks/>
          </p:cNvSpPr>
          <p:nvPr/>
        </p:nvSpPr>
        <p:spPr bwMode="auto">
          <a:xfrm>
            <a:off x="7085013" y="32654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49163" name="Rectangle 11"/>
          <p:cNvSpPr>
            <a:spLocks/>
          </p:cNvSpPr>
          <p:nvPr/>
        </p:nvSpPr>
        <p:spPr bwMode="auto">
          <a:xfrm>
            <a:off x="7096125" y="39624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49164" name="Rectangle 12"/>
          <p:cNvSpPr>
            <a:spLocks/>
          </p:cNvSpPr>
          <p:nvPr/>
        </p:nvSpPr>
        <p:spPr bwMode="auto">
          <a:xfrm>
            <a:off x="7096125" y="47244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49165" name="Line 13"/>
          <p:cNvSpPr>
            <a:spLocks noChangeShapeType="1"/>
          </p:cNvSpPr>
          <p:nvPr/>
        </p:nvSpPr>
        <p:spPr bwMode="auto">
          <a:xfrm>
            <a:off x="7402513" y="22098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9166" name="Line 14"/>
          <p:cNvSpPr>
            <a:spLocks noChangeShapeType="1"/>
          </p:cNvSpPr>
          <p:nvPr/>
        </p:nvSpPr>
        <p:spPr bwMode="auto">
          <a:xfrm>
            <a:off x="7402513" y="28956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9167" name="Line 15"/>
          <p:cNvSpPr>
            <a:spLocks noChangeShapeType="1"/>
          </p:cNvSpPr>
          <p:nvPr/>
        </p:nvSpPr>
        <p:spPr bwMode="auto">
          <a:xfrm>
            <a:off x="7402513" y="35814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9168" name="Line 16"/>
          <p:cNvSpPr>
            <a:spLocks noChangeShapeType="1"/>
          </p:cNvSpPr>
          <p:nvPr/>
        </p:nvSpPr>
        <p:spPr bwMode="auto">
          <a:xfrm>
            <a:off x="7402513" y="43434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9169" name="Rectangle 17"/>
          <p:cNvSpPr>
            <a:spLocks/>
          </p:cNvSpPr>
          <p:nvPr/>
        </p:nvSpPr>
        <p:spPr bwMode="auto">
          <a:xfrm>
            <a:off x="6848475" y="1066800"/>
            <a:ext cx="1020763" cy="6350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Example</a:t>
            </a:r>
            <a:endParaRPr lang="en-US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l"/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Call Chain</a:t>
            </a:r>
          </a:p>
        </p:txBody>
      </p:sp>
      <p:sp>
        <p:nvSpPr>
          <p:cNvPr id="49170" name="Rectangle 18"/>
          <p:cNvSpPr>
            <a:spLocks/>
          </p:cNvSpPr>
          <p:nvPr/>
        </p:nvSpPr>
        <p:spPr bwMode="auto">
          <a:xfrm>
            <a:off x="7762875" y="32654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49171" name="Line 19"/>
          <p:cNvSpPr>
            <a:spLocks noChangeShapeType="1"/>
          </p:cNvSpPr>
          <p:nvPr/>
        </p:nvSpPr>
        <p:spPr bwMode="auto">
          <a:xfrm>
            <a:off x="7543800" y="2895600"/>
            <a:ext cx="536575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9172" name="Rectangle 20"/>
          <p:cNvSpPr>
            <a:spLocks/>
          </p:cNvSpPr>
          <p:nvPr/>
        </p:nvSpPr>
        <p:spPr bwMode="auto">
          <a:xfrm>
            <a:off x="3505200" y="5715000"/>
            <a:ext cx="2908300" cy="3683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Procedure 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()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is recursive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50178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 dirty="0" smtClean="0">
                <a:solidFill>
                  <a:srgbClr val="FFFFFF"/>
                </a:solidFill>
                <a:ea typeface="Gill Sans" charset="0"/>
                <a:cs typeface="Gill Sans" charset="0"/>
              </a:rPr>
              <a:t>ECNU</a:t>
            </a:r>
            <a:endParaRPr lang="en-US" sz="1200" dirty="0">
              <a:solidFill>
                <a:srgbClr val="FFFFFF"/>
              </a:solidFill>
              <a:ea typeface="Gill Sans" charset="0"/>
              <a:cs typeface="Gill Sans" charset="0"/>
            </a:endParaRPr>
          </a:p>
        </p:txBody>
      </p:sp>
      <p:sp>
        <p:nvSpPr>
          <p:cNvPr id="50179" name="Line 3"/>
          <p:cNvSpPr>
            <a:spLocks noChangeShapeType="1"/>
          </p:cNvSpPr>
          <p:nvPr/>
        </p:nvSpPr>
        <p:spPr bwMode="auto">
          <a:xfrm>
            <a:off x="6324600" y="2573338"/>
            <a:ext cx="71755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0180" name="Rectangle 4"/>
          <p:cNvSpPr>
            <a:spLocks/>
          </p:cNvSpPr>
          <p:nvPr/>
        </p:nvSpPr>
        <p:spPr bwMode="auto">
          <a:xfrm>
            <a:off x="3808413" y="2386013"/>
            <a:ext cx="2439987" cy="366712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r"/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Frame Pointer: </a:t>
            </a:r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%ebp</a:t>
            </a:r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Stack Frames</a:t>
            </a:r>
          </a:p>
        </p:txBody>
      </p:sp>
      <p:sp>
        <p:nvSpPr>
          <p:cNvPr id="50182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4648200" cy="5435600"/>
          </a:xfrm>
          <a:ln/>
        </p:spPr>
        <p:txBody>
          <a:bodyPr/>
          <a:lstStyle/>
          <a:p>
            <a:r>
              <a:rPr lang="en-US"/>
              <a:t>Contents</a:t>
            </a:r>
          </a:p>
          <a:p>
            <a:pPr marL="552450" lvl="1"/>
            <a:r>
              <a:rPr lang="en-US"/>
              <a:t>Local variables</a:t>
            </a:r>
          </a:p>
          <a:p>
            <a:pPr marL="552450" lvl="1"/>
            <a:r>
              <a:rPr lang="en-US"/>
              <a:t>Return information</a:t>
            </a:r>
          </a:p>
          <a:p>
            <a:pPr marL="552450" lvl="1"/>
            <a:r>
              <a:rPr lang="en-US"/>
              <a:t>Temporary space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Management</a:t>
            </a:r>
          </a:p>
          <a:p>
            <a:pPr marL="552450" lvl="1"/>
            <a:r>
              <a:rPr lang="en-US"/>
              <a:t>Space allocated when enter procedure</a:t>
            </a:r>
          </a:p>
          <a:p>
            <a:pPr marL="838200" lvl="2"/>
            <a:r>
              <a:rPr lang="en-US"/>
              <a:t>“Set-up” code</a:t>
            </a:r>
          </a:p>
          <a:p>
            <a:pPr marL="552450" lvl="1"/>
            <a:r>
              <a:rPr lang="en-US"/>
              <a:t>Deallocated when return</a:t>
            </a:r>
          </a:p>
          <a:p>
            <a:pPr marL="838200" lvl="2"/>
            <a:r>
              <a:rPr lang="en-US"/>
              <a:t>“Finish” code</a:t>
            </a:r>
          </a:p>
        </p:txBody>
      </p:sp>
      <p:sp>
        <p:nvSpPr>
          <p:cNvPr id="50183" name="Line 7"/>
          <p:cNvSpPr>
            <a:spLocks noChangeShapeType="1"/>
          </p:cNvSpPr>
          <p:nvPr/>
        </p:nvSpPr>
        <p:spPr bwMode="auto">
          <a:xfrm>
            <a:off x="6334125" y="3943350"/>
            <a:ext cx="71755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0184" name="Rectangle 8"/>
          <p:cNvSpPr>
            <a:spLocks/>
          </p:cNvSpPr>
          <p:nvPr/>
        </p:nvSpPr>
        <p:spPr bwMode="auto">
          <a:xfrm>
            <a:off x="3857625" y="3754438"/>
            <a:ext cx="2438400" cy="366712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r"/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Pointer: </a:t>
            </a:r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%esp</a:t>
            </a:r>
          </a:p>
        </p:txBody>
      </p:sp>
      <p:sp>
        <p:nvSpPr>
          <p:cNvPr id="50185" name="Rectangle 9"/>
          <p:cNvSpPr>
            <a:spLocks/>
          </p:cNvSpPr>
          <p:nvPr/>
        </p:nvSpPr>
        <p:spPr bwMode="auto">
          <a:xfrm>
            <a:off x="6994525" y="4581525"/>
            <a:ext cx="1557338" cy="4445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rgbClr val="262699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“Top”</a:t>
            </a:r>
          </a:p>
        </p:txBody>
      </p:sp>
      <p:sp>
        <p:nvSpPr>
          <p:cNvPr id="50186" name="AutoShape 10"/>
          <p:cNvSpPr>
            <a:spLocks/>
          </p:cNvSpPr>
          <p:nvPr/>
        </p:nvSpPr>
        <p:spPr bwMode="auto">
          <a:xfrm rot="10800000" flipH="1">
            <a:off x="7461250" y="4203700"/>
            <a:ext cx="609600" cy="3810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10800"/>
                </a:moveTo>
                <a:lnTo>
                  <a:pt x="5400" y="108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0800"/>
                </a:lnTo>
                <a:lnTo>
                  <a:pt x="21600" y="10800"/>
                </a:lnTo>
                <a:lnTo>
                  <a:pt x="10800" y="21600"/>
                </a:lnTo>
                <a:close/>
                <a:moveTo>
                  <a:pt x="0" y="10800"/>
                </a:moveTo>
              </a:path>
            </a:pathLst>
          </a:custGeom>
          <a:solidFill>
            <a:srgbClr val="980002"/>
          </a:solidFill>
          <a:ln w="25400" cap="flat">
            <a:noFill/>
            <a:round/>
            <a:headEnd type="none" w="med" len="med"/>
            <a:tailEnd type="triangl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graphicFrame>
        <p:nvGraphicFramePr>
          <p:cNvPr id="50187" name="Group 11"/>
          <p:cNvGraphicFramePr>
            <a:graphicFrameLocks noGrp="1"/>
          </p:cNvGraphicFramePr>
          <p:nvPr/>
        </p:nvGraphicFramePr>
        <p:xfrm>
          <a:off x="7099300" y="698500"/>
          <a:ext cx="1320800" cy="3403600"/>
        </p:xfrm>
        <a:graphic>
          <a:graphicData uri="http://schemas.openxmlformats.org/drawingml/2006/table">
            <a:tbl>
              <a:tblPr/>
              <a:tblGrid>
                <a:gridCol w="1320800"/>
              </a:tblGrid>
              <a:tr h="170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Previous Frame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0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Frame for</a:t>
                      </a:r>
                      <a:b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</a:b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proc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21506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 dirty="0" smtClean="0">
                <a:solidFill>
                  <a:srgbClr val="FFFFFF"/>
                </a:solidFill>
                <a:ea typeface="Gill Sans" charset="0"/>
                <a:cs typeface="Gill Sans" charset="0"/>
              </a:rPr>
              <a:t>ECNU</a:t>
            </a:r>
            <a:endParaRPr lang="en-US" sz="1200" dirty="0">
              <a:solidFill>
                <a:srgbClr val="FFFFFF"/>
              </a:solidFill>
              <a:ea typeface="Gill Sans" charset="0"/>
              <a:cs typeface="Gill Sans" charset="0"/>
            </a:endParaRP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title"/>
          </p:nvPr>
        </p:nvSpPr>
        <p:spPr>
          <a:xfrm>
            <a:off x="4622800" y="254000"/>
            <a:ext cx="4140200" cy="1143000"/>
          </a:xfrm>
          <a:ln/>
        </p:spPr>
        <p:txBody>
          <a:bodyPr/>
          <a:lstStyle/>
          <a:p>
            <a:pPr marL="119063" indent="-119063"/>
            <a:r>
              <a:rPr lang="en-US"/>
              <a:t>Switch Statement Example</a:t>
            </a:r>
          </a:p>
        </p:txBody>
      </p:sp>
      <p:sp>
        <p:nvSpPr>
          <p:cNvPr id="2150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953000" y="1803400"/>
            <a:ext cx="3810000" cy="5029200"/>
          </a:xfrm>
          <a:ln/>
        </p:spPr>
        <p:txBody>
          <a:bodyPr/>
          <a:lstStyle/>
          <a:p>
            <a:r>
              <a:rPr lang="en-US" dirty="0"/>
              <a:t>Multiple case labels</a:t>
            </a:r>
          </a:p>
          <a:p>
            <a:pPr marL="552450" lvl="1"/>
            <a:r>
              <a:rPr lang="en-US" dirty="0"/>
              <a:t>Here: 5 &amp; 6</a:t>
            </a:r>
          </a:p>
          <a:p>
            <a:r>
              <a:rPr lang="en-US" dirty="0"/>
              <a:t>Fall through cases</a:t>
            </a:r>
          </a:p>
          <a:p>
            <a:pPr marL="552450" lvl="1"/>
            <a:r>
              <a:rPr lang="en-US" dirty="0"/>
              <a:t>Here: 2</a:t>
            </a:r>
          </a:p>
          <a:p>
            <a:r>
              <a:rPr lang="en-US" dirty="0"/>
              <a:t>Missing cases</a:t>
            </a:r>
          </a:p>
          <a:p>
            <a:pPr marL="552450" lvl="1"/>
            <a:r>
              <a:rPr lang="en-US" dirty="0"/>
              <a:t>Here: 4</a:t>
            </a:r>
          </a:p>
        </p:txBody>
      </p:sp>
      <p:sp>
        <p:nvSpPr>
          <p:cNvPr id="21509" name="Rectangle 5"/>
          <p:cNvSpPr>
            <a:spLocks/>
          </p:cNvSpPr>
          <p:nvPr/>
        </p:nvSpPr>
        <p:spPr bwMode="auto">
          <a:xfrm>
            <a:off x="254000" y="304800"/>
            <a:ext cx="4127500" cy="6400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switch_eg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(long x, long y, long z)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w = 1;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switch(x) 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1: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= y*z;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break;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2: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= y/z;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/* Fall Through */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3: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+= z;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break;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5: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6: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-= z;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break;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default: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= 2;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}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w;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51202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 dirty="0" smtClean="0">
                <a:solidFill>
                  <a:srgbClr val="FFFFFF"/>
                </a:solidFill>
                <a:ea typeface="Gill Sans" charset="0"/>
                <a:cs typeface="Gill Sans" charset="0"/>
              </a:rPr>
              <a:t>ECNU</a:t>
            </a:r>
            <a:endParaRPr lang="en-US" sz="1200" dirty="0">
              <a:solidFill>
                <a:srgbClr val="FFFFFF"/>
              </a:solidFill>
              <a:ea typeface="Gill Sans" charset="0"/>
              <a:cs typeface="Gill Sans" charset="0"/>
            </a:endParaRP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Example</a:t>
            </a:r>
          </a:p>
        </p:txBody>
      </p:sp>
      <p:sp>
        <p:nvSpPr>
          <p:cNvPr id="51204" name="Rectangle 4"/>
          <p:cNvSpPr>
            <a:spLocks/>
          </p:cNvSpPr>
          <p:nvPr/>
        </p:nvSpPr>
        <p:spPr bwMode="auto">
          <a:xfrm>
            <a:off x="3514725" y="1446213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sp>
        <p:nvSpPr>
          <p:cNvPr id="51205" name="Rectangle 5"/>
          <p:cNvSpPr>
            <a:spLocks/>
          </p:cNvSpPr>
          <p:nvPr/>
        </p:nvSpPr>
        <p:spPr bwMode="auto">
          <a:xfrm>
            <a:off x="3514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51206" name="Rectangle 6"/>
          <p:cNvSpPr>
            <a:spLocks/>
          </p:cNvSpPr>
          <p:nvPr/>
        </p:nvSpPr>
        <p:spPr bwMode="auto">
          <a:xfrm>
            <a:off x="3503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1207" name="Rectangle 7"/>
          <p:cNvSpPr>
            <a:spLocks/>
          </p:cNvSpPr>
          <p:nvPr/>
        </p:nvSpPr>
        <p:spPr bwMode="auto">
          <a:xfrm>
            <a:off x="3514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1208" name="Rectangle 8"/>
          <p:cNvSpPr>
            <a:spLocks/>
          </p:cNvSpPr>
          <p:nvPr/>
        </p:nvSpPr>
        <p:spPr bwMode="auto">
          <a:xfrm>
            <a:off x="3514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1209" name="Line 9"/>
          <p:cNvSpPr>
            <a:spLocks noChangeShapeType="1"/>
          </p:cNvSpPr>
          <p:nvPr/>
        </p:nvSpPr>
        <p:spPr bwMode="auto">
          <a:xfrm>
            <a:off x="3821113" y="17526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10" name="Line 10"/>
          <p:cNvSpPr>
            <a:spLocks noChangeShapeType="1"/>
          </p:cNvSpPr>
          <p:nvPr/>
        </p:nvSpPr>
        <p:spPr bwMode="auto">
          <a:xfrm>
            <a:off x="3821113" y="24384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11" name="Line 11"/>
          <p:cNvSpPr>
            <a:spLocks noChangeShapeType="1"/>
          </p:cNvSpPr>
          <p:nvPr/>
        </p:nvSpPr>
        <p:spPr bwMode="auto">
          <a:xfrm>
            <a:off x="3821113" y="3124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12" name="Line 12"/>
          <p:cNvSpPr>
            <a:spLocks noChangeShapeType="1"/>
          </p:cNvSpPr>
          <p:nvPr/>
        </p:nvSpPr>
        <p:spPr bwMode="auto">
          <a:xfrm>
            <a:off x="3821113" y="3886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13" name="Rectangle 13"/>
          <p:cNvSpPr>
            <a:spLocks/>
          </p:cNvSpPr>
          <p:nvPr/>
        </p:nvSpPr>
        <p:spPr bwMode="auto">
          <a:xfrm>
            <a:off x="4181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1214" name="Line 14"/>
          <p:cNvSpPr>
            <a:spLocks noChangeShapeType="1"/>
          </p:cNvSpPr>
          <p:nvPr/>
        </p:nvSpPr>
        <p:spPr bwMode="auto">
          <a:xfrm>
            <a:off x="3962400" y="2438400"/>
            <a:ext cx="536575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15" name="Rectangle 15"/>
          <p:cNvSpPr>
            <a:spLocks/>
          </p:cNvSpPr>
          <p:nvPr/>
        </p:nvSpPr>
        <p:spPr bwMode="auto"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endParaRPr lang="en-US" sz="1800">
              <a:solidFill>
                <a:schemeClr val="tx1"/>
              </a:solidFill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grpSp>
        <p:nvGrpSpPr>
          <p:cNvPr id="51216" name="Group 16"/>
          <p:cNvGrpSpPr>
            <a:grpSpLocks/>
          </p:cNvGrpSpPr>
          <p:nvPr/>
        </p:nvGrpSpPr>
        <p:grpSpPr bwMode="auto">
          <a:xfrm>
            <a:off x="5397500" y="1592263"/>
            <a:ext cx="1493838" cy="928687"/>
            <a:chOff x="0" y="0"/>
            <a:chExt cx="941" cy="585"/>
          </a:xfrm>
        </p:grpSpPr>
        <p:sp>
          <p:nvSpPr>
            <p:cNvPr id="51217" name="Line 17"/>
            <p:cNvSpPr>
              <a:spLocks noChangeShapeType="1"/>
            </p:cNvSpPr>
            <p:nvPr/>
          </p:nvSpPr>
          <p:spPr bwMode="auto">
            <a:xfrm>
              <a:off x="489" y="110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1218" name="Rectangle 18"/>
            <p:cNvSpPr>
              <a:spLocks/>
            </p:cNvSpPr>
            <p:nvPr/>
          </p:nvSpPr>
          <p:spPr bwMode="auto">
            <a:xfrm>
              <a:off x="1" y="0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%ebp</a:t>
              </a:r>
            </a:p>
          </p:txBody>
        </p:sp>
        <p:sp>
          <p:nvSpPr>
            <p:cNvPr id="51219" name="Line 19"/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1220" name="Rectangle 20"/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%esp</a:t>
              </a:r>
            </a:p>
          </p:txBody>
        </p:sp>
      </p:grpSp>
      <p:sp>
        <p:nvSpPr>
          <p:cNvPr id="51221" name="Rectangle 21"/>
          <p:cNvSpPr>
            <a:spLocks/>
          </p:cNvSpPr>
          <p:nvPr/>
        </p:nvSpPr>
        <p:spPr bwMode="auto"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22" name="Rectangle 22"/>
          <p:cNvSpPr>
            <a:spLocks/>
          </p:cNvSpPr>
          <p:nvPr/>
        </p:nvSpPr>
        <p:spPr bwMode="auto">
          <a:xfrm>
            <a:off x="7194550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51223" name="Group 23"/>
          <p:cNvGraphicFramePr>
            <a:graphicFrameLocks noGrp="1"/>
          </p:cNvGraphicFramePr>
          <p:nvPr/>
        </p:nvGraphicFramePr>
        <p:xfrm>
          <a:off x="6934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/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1254" name="AutoShape 54"/>
          <p:cNvSpPr>
            <a:spLocks/>
          </p:cNvSpPr>
          <p:nvPr/>
        </p:nvSpPr>
        <p:spPr bwMode="auto">
          <a:xfrm>
            <a:off x="203200" y="2032000"/>
            <a:ext cx="6858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6" name="Rectangle 4"/>
          <p:cNvSpPr>
            <a:spLocks/>
          </p:cNvSpPr>
          <p:nvPr/>
        </p:nvSpPr>
        <p:spPr bwMode="auto">
          <a:xfrm>
            <a:off x="977900" y="1524000"/>
            <a:ext cx="1536700" cy="2133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yoo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4"/>
          <p:cNvSpPr>
            <a:spLocks/>
          </p:cNvSpPr>
          <p:nvPr/>
        </p:nvSpPr>
        <p:spPr bwMode="auto">
          <a:xfrm>
            <a:off x="977900" y="1447800"/>
            <a:ext cx="1536700" cy="2133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yoo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52225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52226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 dirty="0" smtClean="0">
                <a:solidFill>
                  <a:srgbClr val="FFFFFF"/>
                </a:solidFill>
                <a:ea typeface="Gill Sans" charset="0"/>
                <a:cs typeface="Gill Sans" charset="0"/>
              </a:rPr>
              <a:t>ECNU</a:t>
            </a:r>
            <a:endParaRPr lang="en-US" sz="1200" dirty="0">
              <a:solidFill>
                <a:srgbClr val="FFFFFF"/>
              </a:solidFill>
              <a:ea typeface="Gill Sans" charset="0"/>
              <a:cs typeface="Gill Sans" charset="0"/>
            </a:endParaRP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Example</a:t>
            </a:r>
          </a:p>
        </p:txBody>
      </p:sp>
      <p:sp>
        <p:nvSpPr>
          <p:cNvPr id="52228" name="Rectangle 4"/>
          <p:cNvSpPr>
            <a:spLocks/>
          </p:cNvSpPr>
          <p:nvPr/>
        </p:nvSpPr>
        <p:spPr bwMode="auto">
          <a:xfrm>
            <a:off x="3514725" y="1446213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sp>
        <p:nvSpPr>
          <p:cNvPr id="52229" name="Rectangle 5"/>
          <p:cNvSpPr>
            <a:spLocks/>
          </p:cNvSpPr>
          <p:nvPr/>
        </p:nvSpPr>
        <p:spPr bwMode="auto">
          <a:xfrm>
            <a:off x="3514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52230" name="Rectangle 6"/>
          <p:cNvSpPr>
            <a:spLocks/>
          </p:cNvSpPr>
          <p:nvPr/>
        </p:nvSpPr>
        <p:spPr bwMode="auto">
          <a:xfrm>
            <a:off x="3503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2231" name="Rectangle 7"/>
          <p:cNvSpPr>
            <a:spLocks/>
          </p:cNvSpPr>
          <p:nvPr/>
        </p:nvSpPr>
        <p:spPr bwMode="auto">
          <a:xfrm>
            <a:off x="3514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2232" name="Rectangle 8"/>
          <p:cNvSpPr>
            <a:spLocks/>
          </p:cNvSpPr>
          <p:nvPr/>
        </p:nvSpPr>
        <p:spPr bwMode="auto">
          <a:xfrm>
            <a:off x="3514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2233" name="Line 9"/>
          <p:cNvSpPr>
            <a:spLocks noChangeShapeType="1"/>
          </p:cNvSpPr>
          <p:nvPr/>
        </p:nvSpPr>
        <p:spPr bwMode="auto">
          <a:xfrm>
            <a:off x="3821113" y="17526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2234" name="Line 10"/>
          <p:cNvSpPr>
            <a:spLocks noChangeShapeType="1"/>
          </p:cNvSpPr>
          <p:nvPr/>
        </p:nvSpPr>
        <p:spPr bwMode="auto">
          <a:xfrm>
            <a:off x="3821113" y="24384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2235" name="Line 11"/>
          <p:cNvSpPr>
            <a:spLocks noChangeShapeType="1"/>
          </p:cNvSpPr>
          <p:nvPr/>
        </p:nvSpPr>
        <p:spPr bwMode="auto">
          <a:xfrm>
            <a:off x="3821113" y="3124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2236" name="Line 12"/>
          <p:cNvSpPr>
            <a:spLocks noChangeShapeType="1"/>
          </p:cNvSpPr>
          <p:nvPr/>
        </p:nvSpPr>
        <p:spPr bwMode="auto">
          <a:xfrm>
            <a:off x="3821113" y="3886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2237" name="Rectangle 13"/>
          <p:cNvSpPr>
            <a:spLocks/>
          </p:cNvSpPr>
          <p:nvPr/>
        </p:nvSpPr>
        <p:spPr bwMode="auto">
          <a:xfrm>
            <a:off x="4181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2238" name="Line 14"/>
          <p:cNvSpPr>
            <a:spLocks noChangeShapeType="1"/>
          </p:cNvSpPr>
          <p:nvPr/>
        </p:nvSpPr>
        <p:spPr bwMode="auto">
          <a:xfrm>
            <a:off x="3962400" y="2438400"/>
            <a:ext cx="536575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2239" name="Rectangle 15"/>
          <p:cNvSpPr>
            <a:spLocks/>
          </p:cNvSpPr>
          <p:nvPr/>
        </p:nvSpPr>
        <p:spPr bwMode="auto"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endParaRPr lang="en-US" sz="1800">
              <a:solidFill>
                <a:schemeClr val="tx1"/>
              </a:solidFill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grpSp>
        <p:nvGrpSpPr>
          <p:cNvPr id="52240" name="Group 16"/>
          <p:cNvGrpSpPr>
            <a:grpSpLocks/>
          </p:cNvGrpSpPr>
          <p:nvPr/>
        </p:nvGrpSpPr>
        <p:grpSpPr bwMode="auto">
          <a:xfrm>
            <a:off x="5391150" y="2379663"/>
            <a:ext cx="1495425" cy="928687"/>
            <a:chOff x="0" y="0"/>
            <a:chExt cx="941" cy="585"/>
          </a:xfrm>
        </p:grpSpPr>
        <p:sp>
          <p:nvSpPr>
            <p:cNvPr id="52241" name="Line 17"/>
            <p:cNvSpPr>
              <a:spLocks noChangeShapeType="1"/>
            </p:cNvSpPr>
            <p:nvPr/>
          </p:nvSpPr>
          <p:spPr bwMode="auto">
            <a:xfrm>
              <a:off x="489" y="110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2242" name="Rectangle 18"/>
            <p:cNvSpPr>
              <a:spLocks/>
            </p:cNvSpPr>
            <p:nvPr/>
          </p:nvSpPr>
          <p:spPr bwMode="auto">
            <a:xfrm>
              <a:off x="1" y="0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%ebp</a:t>
              </a:r>
            </a:p>
          </p:txBody>
        </p:sp>
        <p:sp>
          <p:nvSpPr>
            <p:cNvPr id="52243" name="Line 19"/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2244" name="Rectangle 20"/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%esp</a:t>
              </a:r>
            </a:p>
          </p:txBody>
        </p:sp>
      </p:grpSp>
      <p:sp>
        <p:nvSpPr>
          <p:cNvPr id="52245" name="Rectangle 21"/>
          <p:cNvSpPr>
            <a:spLocks/>
          </p:cNvSpPr>
          <p:nvPr/>
        </p:nvSpPr>
        <p:spPr bwMode="auto"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2246" name="Rectangle 22"/>
          <p:cNvSpPr>
            <a:spLocks/>
          </p:cNvSpPr>
          <p:nvPr/>
        </p:nvSpPr>
        <p:spPr bwMode="auto">
          <a:xfrm>
            <a:off x="7194550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52247" name="Group 23"/>
          <p:cNvGraphicFramePr>
            <a:graphicFrameLocks noGrp="1"/>
          </p:cNvGraphicFramePr>
          <p:nvPr/>
        </p:nvGraphicFramePr>
        <p:xfrm>
          <a:off x="6934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/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who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2279" name="AutoShape 55"/>
          <p:cNvSpPr>
            <a:spLocks/>
          </p:cNvSpPr>
          <p:nvPr/>
        </p:nvSpPr>
        <p:spPr bwMode="auto">
          <a:xfrm>
            <a:off x="508000" y="2374900"/>
            <a:ext cx="6858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7" name="Rectangle 5"/>
          <p:cNvSpPr>
            <a:spLocks/>
          </p:cNvSpPr>
          <p:nvPr/>
        </p:nvSpPr>
        <p:spPr bwMode="auto">
          <a:xfrm>
            <a:off x="1295400" y="1676400"/>
            <a:ext cx="1612900" cy="21336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who(…)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 •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 •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4"/>
          <p:cNvSpPr>
            <a:spLocks/>
          </p:cNvSpPr>
          <p:nvPr/>
        </p:nvSpPr>
        <p:spPr bwMode="auto">
          <a:xfrm>
            <a:off x="977900" y="1447800"/>
            <a:ext cx="1536700" cy="2133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yoo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60" name="Rectangle 5"/>
          <p:cNvSpPr>
            <a:spLocks/>
          </p:cNvSpPr>
          <p:nvPr/>
        </p:nvSpPr>
        <p:spPr bwMode="auto">
          <a:xfrm>
            <a:off x="1295400" y="1676400"/>
            <a:ext cx="1612900" cy="21336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who(…)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 •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 •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53249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5325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 dirty="0" smtClean="0">
                <a:solidFill>
                  <a:srgbClr val="FFFFFF"/>
                </a:solidFill>
                <a:ea typeface="Gill Sans" charset="0"/>
                <a:cs typeface="Gill Sans" charset="0"/>
              </a:rPr>
              <a:t>ECNU</a:t>
            </a:r>
            <a:endParaRPr lang="en-US" sz="1200" dirty="0">
              <a:solidFill>
                <a:srgbClr val="FFFFFF"/>
              </a:solidFill>
              <a:ea typeface="Gill Sans" charset="0"/>
              <a:cs typeface="Gill Sans" charset="0"/>
            </a:endParaRP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Example</a:t>
            </a:r>
          </a:p>
        </p:txBody>
      </p:sp>
      <p:sp>
        <p:nvSpPr>
          <p:cNvPr id="53252" name="Rectangle 4"/>
          <p:cNvSpPr>
            <a:spLocks/>
          </p:cNvSpPr>
          <p:nvPr/>
        </p:nvSpPr>
        <p:spPr bwMode="auto">
          <a:xfrm>
            <a:off x="3514725" y="1446213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sp>
        <p:nvSpPr>
          <p:cNvPr id="53253" name="Rectangle 5"/>
          <p:cNvSpPr>
            <a:spLocks/>
          </p:cNvSpPr>
          <p:nvPr/>
        </p:nvSpPr>
        <p:spPr bwMode="auto">
          <a:xfrm>
            <a:off x="3514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53254" name="Rectangle 6"/>
          <p:cNvSpPr>
            <a:spLocks/>
          </p:cNvSpPr>
          <p:nvPr/>
        </p:nvSpPr>
        <p:spPr bwMode="auto">
          <a:xfrm>
            <a:off x="3503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3255" name="Rectangle 7"/>
          <p:cNvSpPr>
            <a:spLocks/>
          </p:cNvSpPr>
          <p:nvPr/>
        </p:nvSpPr>
        <p:spPr bwMode="auto">
          <a:xfrm>
            <a:off x="3514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3256" name="Rectangle 8"/>
          <p:cNvSpPr>
            <a:spLocks/>
          </p:cNvSpPr>
          <p:nvPr/>
        </p:nvSpPr>
        <p:spPr bwMode="auto">
          <a:xfrm>
            <a:off x="3514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3257" name="Line 9"/>
          <p:cNvSpPr>
            <a:spLocks noChangeShapeType="1"/>
          </p:cNvSpPr>
          <p:nvPr/>
        </p:nvSpPr>
        <p:spPr bwMode="auto">
          <a:xfrm>
            <a:off x="3821113" y="17526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3258" name="Line 10"/>
          <p:cNvSpPr>
            <a:spLocks noChangeShapeType="1"/>
          </p:cNvSpPr>
          <p:nvPr/>
        </p:nvSpPr>
        <p:spPr bwMode="auto">
          <a:xfrm>
            <a:off x="3821113" y="24384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3259" name="Line 11"/>
          <p:cNvSpPr>
            <a:spLocks noChangeShapeType="1"/>
          </p:cNvSpPr>
          <p:nvPr/>
        </p:nvSpPr>
        <p:spPr bwMode="auto">
          <a:xfrm>
            <a:off x="3821113" y="3124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3260" name="Line 12"/>
          <p:cNvSpPr>
            <a:spLocks noChangeShapeType="1"/>
          </p:cNvSpPr>
          <p:nvPr/>
        </p:nvSpPr>
        <p:spPr bwMode="auto">
          <a:xfrm>
            <a:off x="3821113" y="3886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3261" name="Rectangle 13"/>
          <p:cNvSpPr>
            <a:spLocks/>
          </p:cNvSpPr>
          <p:nvPr/>
        </p:nvSpPr>
        <p:spPr bwMode="auto">
          <a:xfrm>
            <a:off x="4181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3262" name="Line 14"/>
          <p:cNvSpPr>
            <a:spLocks noChangeShapeType="1"/>
          </p:cNvSpPr>
          <p:nvPr/>
        </p:nvSpPr>
        <p:spPr bwMode="auto">
          <a:xfrm>
            <a:off x="3962400" y="2438400"/>
            <a:ext cx="536575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3263" name="Rectangle 15"/>
          <p:cNvSpPr>
            <a:spLocks/>
          </p:cNvSpPr>
          <p:nvPr/>
        </p:nvSpPr>
        <p:spPr bwMode="auto"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endParaRPr lang="en-US" sz="1800">
              <a:solidFill>
                <a:schemeClr val="tx1"/>
              </a:solidFill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grpSp>
        <p:nvGrpSpPr>
          <p:cNvPr id="53264" name="Group 16"/>
          <p:cNvGrpSpPr>
            <a:grpSpLocks/>
          </p:cNvGrpSpPr>
          <p:nvPr/>
        </p:nvGrpSpPr>
        <p:grpSpPr bwMode="auto">
          <a:xfrm>
            <a:off x="5397500" y="3225800"/>
            <a:ext cx="1493838" cy="928688"/>
            <a:chOff x="0" y="0"/>
            <a:chExt cx="941" cy="585"/>
          </a:xfrm>
        </p:grpSpPr>
        <p:sp>
          <p:nvSpPr>
            <p:cNvPr id="53265" name="Line 17"/>
            <p:cNvSpPr>
              <a:spLocks noChangeShapeType="1"/>
            </p:cNvSpPr>
            <p:nvPr/>
          </p:nvSpPr>
          <p:spPr bwMode="auto">
            <a:xfrm>
              <a:off x="489" y="110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3266" name="Rectangle 18"/>
            <p:cNvSpPr>
              <a:spLocks/>
            </p:cNvSpPr>
            <p:nvPr/>
          </p:nvSpPr>
          <p:spPr bwMode="auto">
            <a:xfrm>
              <a:off x="1" y="0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%ebp</a:t>
              </a:r>
            </a:p>
          </p:txBody>
        </p:sp>
        <p:sp>
          <p:nvSpPr>
            <p:cNvPr id="53267" name="Line 19"/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3268" name="Rectangle 20"/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%esp</a:t>
              </a:r>
            </a:p>
          </p:txBody>
        </p:sp>
      </p:grpSp>
      <p:sp>
        <p:nvSpPr>
          <p:cNvPr id="53269" name="Rectangle 21"/>
          <p:cNvSpPr>
            <a:spLocks/>
          </p:cNvSpPr>
          <p:nvPr/>
        </p:nvSpPr>
        <p:spPr bwMode="auto"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3270" name="Rectangle 22"/>
          <p:cNvSpPr>
            <a:spLocks/>
          </p:cNvSpPr>
          <p:nvPr/>
        </p:nvSpPr>
        <p:spPr bwMode="auto">
          <a:xfrm>
            <a:off x="7194550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53271" name="Group 23"/>
          <p:cNvGraphicFramePr>
            <a:graphicFrameLocks noGrp="1"/>
          </p:cNvGraphicFramePr>
          <p:nvPr/>
        </p:nvGraphicFramePr>
        <p:xfrm>
          <a:off x="6934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/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who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amI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3304" name="AutoShape 56"/>
          <p:cNvSpPr>
            <a:spLocks/>
          </p:cNvSpPr>
          <p:nvPr/>
        </p:nvSpPr>
        <p:spPr bwMode="auto">
          <a:xfrm>
            <a:off x="914400" y="2730500"/>
            <a:ext cx="6858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8" name="Rectangle 6"/>
          <p:cNvSpPr>
            <a:spLocks/>
          </p:cNvSpPr>
          <p:nvPr/>
        </p:nvSpPr>
        <p:spPr bwMode="auto">
          <a:xfrm>
            <a:off x="1600200" y="2133600"/>
            <a:ext cx="1536700" cy="22860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54274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 dirty="0" smtClean="0">
                <a:solidFill>
                  <a:srgbClr val="FFFFFF"/>
                </a:solidFill>
                <a:ea typeface="Gill Sans" charset="0"/>
                <a:cs typeface="Gill Sans" charset="0"/>
              </a:rPr>
              <a:t>ECNU</a:t>
            </a:r>
            <a:endParaRPr lang="en-US" sz="1200" dirty="0">
              <a:solidFill>
                <a:srgbClr val="FFFFFF"/>
              </a:solidFill>
              <a:ea typeface="Gill Sans" charset="0"/>
              <a:cs typeface="Gill Sans" charset="0"/>
            </a:endParaRP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Example</a:t>
            </a:r>
          </a:p>
        </p:txBody>
      </p:sp>
      <p:sp>
        <p:nvSpPr>
          <p:cNvPr id="54276" name="Rectangle 4"/>
          <p:cNvSpPr>
            <a:spLocks/>
          </p:cNvSpPr>
          <p:nvPr/>
        </p:nvSpPr>
        <p:spPr bwMode="auto">
          <a:xfrm>
            <a:off x="3514725" y="1446213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sp>
        <p:nvSpPr>
          <p:cNvPr id="54277" name="Rectangle 5"/>
          <p:cNvSpPr>
            <a:spLocks/>
          </p:cNvSpPr>
          <p:nvPr/>
        </p:nvSpPr>
        <p:spPr bwMode="auto">
          <a:xfrm>
            <a:off x="3514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54278" name="Rectangle 6"/>
          <p:cNvSpPr>
            <a:spLocks/>
          </p:cNvSpPr>
          <p:nvPr/>
        </p:nvSpPr>
        <p:spPr bwMode="auto">
          <a:xfrm>
            <a:off x="3503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4279" name="Rectangle 7"/>
          <p:cNvSpPr>
            <a:spLocks/>
          </p:cNvSpPr>
          <p:nvPr/>
        </p:nvSpPr>
        <p:spPr bwMode="auto">
          <a:xfrm>
            <a:off x="3514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4280" name="Rectangle 8"/>
          <p:cNvSpPr>
            <a:spLocks/>
          </p:cNvSpPr>
          <p:nvPr/>
        </p:nvSpPr>
        <p:spPr bwMode="auto">
          <a:xfrm>
            <a:off x="3514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4281" name="Line 9"/>
          <p:cNvSpPr>
            <a:spLocks noChangeShapeType="1"/>
          </p:cNvSpPr>
          <p:nvPr/>
        </p:nvSpPr>
        <p:spPr bwMode="auto">
          <a:xfrm>
            <a:off x="3821113" y="17526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4282" name="Line 10"/>
          <p:cNvSpPr>
            <a:spLocks noChangeShapeType="1"/>
          </p:cNvSpPr>
          <p:nvPr/>
        </p:nvSpPr>
        <p:spPr bwMode="auto">
          <a:xfrm>
            <a:off x="3821113" y="24384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4283" name="Line 11"/>
          <p:cNvSpPr>
            <a:spLocks noChangeShapeType="1"/>
          </p:cNvSpPr>
          <p:nvPr/>
        </p:nvSpPr>
        <p:spPr bwMode="auto">
          <a:xfrm>
            <a:off x="3821113" y="31242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4284" name="Line 12"/>
          <p:cNvSpPr>
            <a:spLocks noChangeShapeType="1"/>
          </p:cNvSpPr>
          <p:nvPr/>
        </p:nvSpPr>
        <p:spPr bwMode="auto">
          <a:xfrm>
            <a:off x="3821113" y="3886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4285" name="Rectangle 13"/>
          <p:cNvSpPr>
            <a:spLocks/>
          </p:cNvSpPr>
          <p:nvPr/>
        </p:nvSpPr>
        <p:spPr bwMode="auto">
          <a:xfrm>
            <a:off x="4181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4286" name="Line 14"/>
          <p:cNvSpPr>
            <a:spLocks noChangeShapeType="1"/>
          </p:cNvSpPr>
          <p:nvPr/>
        </p:nvSpPr>
        <p:spPr bwMode="auto">
          <a:xfrm>
            <a:off x="3962400" y="2438400"/>
            <a:ext cx="536575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4287" name="Rectangle 15"/>
          <p:cNvSpPr>
            <a:spLocks/>
          </p:cNvSpPr>
          <p:nvPr/>
        </p:nvSpPr>
        <p:spPr bwMode="auto"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endParaRPr lang="en-US" sz="1800">
              <a:solidFill>
                <a:schemeClr val="tx1"/>
              </a:solidFill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grpSp>
        <p:nvGrpSpPr>
          <p:cNvPr id="54288" name="Group 16"/>
          <p:cNvGrpSpPr>
            <a:grpSpLocks/>
          </p:cNvGrpSpPr>
          <p:nvPr/>
        </p:nvGrpSpPr>
        <p:grpSpPr bwMode="auto">
          <a:xfrm>
            <a:off x="5391150" y="4056063"/>
            <a:ext cx="1495425" cy="928687"/>
            <a:chOff x="0" y="0"/>
            <a:chExt cx="941" cy="585"/>
          </a:xfrm>
        </p:grpSpPr>
        <p:sp>
          <p:nvSpPr>
            <p:cNvPr id="54289" name="Line 17"/>
            <p:cNvSpPr>
              <a:spLocks noChangeShapeType="1"/>
            </p:cNvSpPr>
            <p:nvPr/>
          </p:nvSpPr>
          <p:spPr bwMode="auto">
            <a:xfrm>
              <a:off x="489" y="110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4290" name="Rectangle 18"/>
            <p:cNvSpPr>
              <a:spLocks/>
            </p:cNvSpPr>
            <p:nvPr/>
          </p:nvSpPr>
          <p:spPr bwMode="auto">
            <a:xfrm>
              <a:off x="1" y="0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%ebp</a:t>
              </a:r>
            </a:p>
          </p:txBody>
        </p:sp>
        <p:sp>
          <p:nvSpPr>
            <p:cNvPr id="54291" name="Line 19"/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4292" name="Rectangle 20"/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%esp</a:t>
              </a:r>
            </a:p>
          </p:txBody>
        </p:sp>
      </p:grpSp>
      <p:sp>
        <p:nvSpPr>
          <p:cNvPr id="54293" name="Rectangle 21"/>
          <p:cNvSpPr>
            <a:spLocks/>
          </p:cNvSpPr>
          <p:nvPr/>
        </p:nvSpPr>
        <p:spPr bwMode="auto"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4294" name="Rectangle 22"/>
          <p:cNvSpPr>
            <a:spLocks/>
          </p:cNvSpPr>
          <p:nvPr/>
        </p:nvSpPr>
        <p:spPr bwMode="auto">
          <a:xfrm>
            <a:off x="7194550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54295" name="Group 23"/>
          <p:cNvGraphicFramePr>
            <a:graphicFrameLocks noGrp="1"/>
          </p:cNvGraphicFramePr>
          <p:nvPr/>
        </p:nvGraphicFramePr>
        <p:xfrm>
          <a:off x="6934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/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who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amI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amI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9" name="Rectangle 4"/>
          <p:cNvSpPr>
            <a:spLocks/>
          </p:cNvSpPr>
          <p:nvPr/>
        </p:nvSpPr>
        <p:spPr bwMode="auto">
          <a:xfrm>
            <a:off x="292100" y="1447800"/>
            <a:ext cx="1536700" cy="2133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yoo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60" name="Rectangle 5"/>
          <p:cNvSpPr>
            <a:spLocks/>
          </p:cNvSpPr>
          <p:nvPr/>
        </p:nvSpPr>
        <p:spPr bwMode="auto">
          <a:xfrm>
            <a:off x="609600" y="1676400"/>
            <a:ext cx="1612900" cy="21336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who(…)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 •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 •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2" name="Rectangle 6"/>
          <p:cNvSpPr>
            <a:spLocks/>
          </p:cNvSpPr>
          <p:nvPr/>
        </p:nvSpPr>
        <p:spPr bwMode="auto">
          <a:xfrm>
            <a:off x="914400" y="2133600"/>
            <a:ext cx="1536700" cy="22860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3" name="Rectangle 6"/>
          <p:cNvSpPr>
            <a:spLocks/>
          </p:cNvSpPr>
          <p:nvPr/>
        </p:nvSpPr>
        <p:spPr bwMode="auto">
          <a:xfrm>
            <a:off x="1358900" y="2590800"/>
            <a:ext cx="1536700" cy="22860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1" name="AutoShape 56"/>
          <p:cNvSpPr>
            <a:spLocks/>
          </p:cNvSpPr>
          <p:nvPr/>
        </p:nvSpPr>
        <p:spPr bwMode="auto">
          <a:xfrm>
            <a:off x="609600" y="2730500"/>
            <a:ext cx="6858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55299" name="Rectangle 3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 dirty="0" smtClean="0">
                <a:solidFill>
                  <a:srgbClr val="FFFFFF"/>
                </a:solidFill>
                <a:ea typeface="Gill Sans" charset="0"/>
                <a:cs typeface="Gill Sans" charset="0"/>
              </a:rPr>
              <a:t>ECNU</a:t>
            </a:r>
            <a:endParaRPr lang="en-US" sz="1200" dirty="0">
              <a:solidFill>
                <a:srgbClr val="FFFFFF"/>
              </a:solidFill>
              <a:ea typeface="Gill Sans" charset="0"/>
              <a:cs typeface="Gill Sans" charset="0"/>
            </a:endParaRPr>
          </a:p>
        </p:txBody>
      </p:sp>
      <p:sp>
        <p:nvSpPr>
          <p:cNvPr id="55300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Example</a:t>
            </a:r>
          </a:p>
        </p:txBody>
      </p:sp>
      <p:sp>
        <p:nvSpPr>
          <p:cNvPr id="55301" name="Rectangle 5"/>
          <p:cNvSpPr>
            <a:spLocks/>
          </p:cNvSpPr>
          <p:nvPr/>
        </p:nvSpPr>
        <p:spPr bwMode="auto">
          <a:xfrm>
            <a:off x="3514725" y="1446213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sp>
        <p:nvSpPr>
          <p:cNvPr id="55302" name="Rectangle 6"/>
          <p:cNvSpPr>
            <a:spLocks/>
          </p:cNvSpPr>
          <p:nvPr/>
        </p:nvSpPr>
        <p:spPr bwMode="auto">
          <a:xfrm>
            <a:off x="3514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55303" name="Rectangle 7"/>
          <p:cNvSpPr>
            <a:spLocks/>
          </p:cNvSpPr>
          <p:nvPr/>
        </p:nvSpPr>
        <p:spPr bwMode="auto">
          <a:xfrm>
            <a:off x="3503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5304" name="Rectangle 8"/>
          <p:cNvSpPr>
            <a:spLocks/>
          </p:cNvSpPr>
          <p:nvPr/>
        </p:nvSpPr>
        <p:spPr bwMode="auto">
          <a:xfrm>
            <a:off x="3514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5305" name="Rectangle 9"/>
          <p:cNvSpPr>
            <a:spLocks/>
          </p:cNvSpPr>
          <p:nvPr/>
        </p:nvSpPr>
        <p:spPr bwMode="auto">
          <a:xfrm>
            <a:off x="3514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5306" name="Line 10"/>
          <p:cNvSpPr>
            <a:spLocks noChangeShapeType="1"/>
          </p:cNvSpPr>
          <p:nvPr/>
        </p:nvSpPr>
        <p:spPr bwMode="auto">
          <a:xfrm>
            <a:off x="3821113" y="17526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5307" name="Line 11"/>
          <p:cNvSpPr>
            <a:spLocks noChangeShapeType="1"/>
          </p:cNvSpPr>
          <p:nvPr/>
        </p:nvSpPr>
        <p:spPr bwMode="auto">
          <a:xfrm>
            <a:off x="3821113" y="24384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5308" name="Line 12"/>
          <p:cNvSpPr>
            <a:spLocks noChangeShapeType="1"/>
          </p:cNvSpPr>
          <p:nvPr/>
        </p:nvSpPr>
        <p:spPr bwMode="auto">
          <a:xfrm>
            <a:off x="3821113" y="31242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5309" name="Line 13"/>
          <p:cNvSpPr>
            <a:spLocks noChangeShapeType="1"/>
          </p:cNvSpPr>
          <p:nvPr/>
        </p:nvSpPr>
        <p:spPr bwMode="auto">
          <a:xfrm>
            <a:off x="3821113" y="38862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5310" name="Rectangle 14"/>
          <p:cNvSpPr>
            <a:spLocks/>
          </p:cNvSpPr>
          <p:nvPr/>
        </p:nvSpPr>
        <p:spPr bwMode="auto">
          <a:xfrm>
            <a:off x="4181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5311" name="Line 15"/>
          <p:cNvSpPr>
            <a:spLocks noChangeShapeType="1"/>
          </p:cNvSpPr>
          <p:nvPr/>
        </p:nvSpPr>
        <p:spPr bwMode="auto">
          <a:xfrm>
            <a:off x="3962400" y="2438400"/>
            <a:ext cx="536575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5312" name="Rectangle 16"/>
          <p:cNvSpPr>
            <a:spLocks/>
          </p:cNvSpPr>
          <p:nvPr/>
        </p:nvSpPr>
        <p:spPr bwMode="auto"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endParaRPr lang="en-US" sz="1800">
              <a:solidFill>
                <a:schemeClr val="tx1"/>
              </a:solidFill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grpSp>
        <p:nvGrpSpPr>
          <p:cNvPr id="55313" name="Group 17"/>
          <p:cNvGrpSpPr>
            <a:grpSpLocks/>
          </p:cNvGrpSpPr>
          <p:nvPr/>
        </p:nvGrpSpPr>
        <p:grpSpPr bwMode="auto">
          <a:xfrm>
            <a:off x="5391150" y="4919663"/>
            <a:ext cx="1495425" cy="928687"/>
            <a:chOff x="0" y="0"/>
            <a:chExt cx="941" cy="585"/>
          </a:xfrm>
        </p:grpSpPr>
        <p:sp>
          <p:nvSpPr>
            <p:cNvPr id="55314" name="Line 18"/>
            <p:cNvSpPr>
              <a:spLocks noChangeShapeType="1"/>
            </p:cNvSpPr>
            <p:nvPr/>
          </p:nvSpPr>
          <p:spPr bwMode="auto">
            <a:xfrm>
              <a:off x="489" y="110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5315" name="Rectangle 19"/>
            <p:cNvSpPr>
              <a:spLocks/>
            </p:cNvSpPr>
            <p:nvPr/>
          </p:nvSpPr>
          <p:spPr bwMode="auto">
            <a:xfrm>
              <a:off x="1" y="0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%ebp</a:t>
              </a:r>
            </a:p>
          </p:txBody>
        </p:sp>
        <p:sp>
          <p:nvSpPr>
            <p:cNvPr id="55316" name="Line 20"/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5317" name="Rectangle 21"/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%esp</a:t>
              </a:r>
            </a:p>
          </p:txBody>
        </p:sp>
      </p:grpSp>
      <p:sp>
        <p:nvSpPr>
          <p:cNvPr id="55318" name="Rectangle 22"/>
          <p:cNvSpPr>
            <a:spLocks/>
          </p:cNvSpPr>
          <p:nvPr/>
        </p:nvSpPr>
        <p:spPr bwMode="auto"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5319" name="Rectangle 23"/>
          <p:cNvSpPr>
            <a:spLocks/>
          </p:cNvSpPr>
          <p:nvPr/>
        </p:nvSpPr>
        <p:spPr bwMode="auto">
          <a:xfrm>
            <a:off x="7194550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55320" name="Group 24"/>
          <p:cNvGraphicFramePr>
            <a:graphicFrameLocks noGrp="1"/>
          </p:cNvGraphicFramePr>
          <p:nvPr/>
        </p:nvGraphicFramePr>
        <p:xfrm>
          <a:off x="6934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/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who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amI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amI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amI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0" name="Rectangle 4"/>
          <p:cNvSpPr>
            <a:spLocks/>
          </p:cNvSpPr>
          <p:nvPr/>
        </p:nvSpPr>
        <p:spPr bwMode="auto">
          <a:xfrm>
            <a:off x="292100" y="1447800"/>
            <a:ext cx="1536700" cy="2133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yoo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61" name="Rectangle 5"/>
          <p:cNvSpPr>
            <a:spLocks/>
          </p:cNvSpPr>
          <p:nvPr/>
        </p:nvSpPr>
        <p:spPr bwMode="auto">
          <a:xfrm>
            <a:off x="609600" y="1676400"/>
            <a:ext cx="1612900" cy="21336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who(…)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 •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 •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2" name="Rectangle 6"/>
          <p:cNvSpPr>
            <a:spLocks/>
          </p:cNvSpPr>
          <p:nvPr/>
        </p:nvSpPr>
        <p:spPr bwMode="auto">
          <a:xfrm>
            <a:off x="914400" y="2133600"/>
            <a:ext cx="1536700" cy="22860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3" name="Rectangle 6"/>
          <p:cNvSpPr>
            <a:spLocks/>
          </p:cNvSpPr>
          <p:nvPr/>
        </p:nvSpPr>
        <p:spPr bwMode="auto">
          <a:xfrm>
            <a:off x="1358900" y="2590800"/>
            <a:ext cx="1536700" cy="22860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4" name="AutoShape 56"/>
          <p:cNvSpPr>
            <a:spLocks/>
          </p:cNvSpPr>
          <p:nvPr/>
        </p:nvSpPr>
        <p:spPr bwMode="auto">
          <a:xfrm>
            <a:off x="1066800" y="3733800"/>
            <a:ext cx="6858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5" name="Rectangle 6"/>
          <p:cNvSpPr>
            <a:spLocks/>
          </p:cNvSpPr>
          <p:nvPr/>
        </p:nvSpPr>
        <p:spPr bwMode="auto">
          <a:xfrm>
            <a:off x="1816100" y="3048000"/>
            <a:ext cx="1536700" cy="22860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56322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 dirty="0" smtClean="0">
                <a:solidFill>
                  <a:srgbClr val="FFFFFF"/>
                </a:solidFill>
                <a:ea typeface="Gill Sans" charset="0"/>
                <a:cs typeface="Gill Sans" charset="0"/>
              </a:rPr>
              <a:t>ECNU</a:t>
            </a:r>
            <a:endParaRPr lang="en-US" sz="1200" dirty="0">
              <a:solidFill>
                <a:srgbClr val="FFFFFF"/>
              </a:solidFill>
              <a:ea typeface="Gill Sans" charset="0"/>
              <a:cs typeface="Gill Sans" charset="0"/>
            </a:endParaRP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Example</a:t>
            </a:r>
          </a:p>
        </p:txBody>
      </p:sp>
      <p:sp>
        <p:nvSpPr>
          <p:cNvPr id="56324" name="Rectangle 4"/>
          <p:cNvSpPr>
            <a:spLocks/>
          </p:cNvSpPr>
          <p:nvPr/>
        </p:nvSpPr>
        <p:spPr bwMode="auto">
          <a:xfrm>
            <a:off x="3514725" y="1446213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sp>
        <p:nvSpPr>
          <p:cNvPr id="56325" name="Rectangle 5"/>
          <p:cNvSpPr>
            <a:spLocks/>
          </p:cNvSpPr>
          <p:nvPr/>
        </p:nvSpPr>
        <p:spPr bwMode="auto">
          <a:xfrm>
            <a:off x="3514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56326" name="Rectangle 6"/>
          <p:cNvSpPr>
            <a:spLocks/>
          </p:cNvSpPr>
          <p:nvPr/>
        </p:nvSpPr>
        <p:spPr bwMode="auto">
          <a:xfrm>
            <a:off x="3503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6327" name="Rectangle 7"/>
          <p:cNvSpPr>
            <a:spLocks/>
          </p:cNvSpPr>
          <p:nvPr/>
        </p:nvSpPr>
        <p:spPr bwMode="auto">
          <a:xfrm>
            <a:off x="3514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6328" name="Rectangle 8"/>
          <p:cNvSpPr>
            <a:spLocks/>
          </p:cNvSpPr>
          <p:nvPr/>
        </p:nvSpPr>
        <p:spPr bwMode="auto">
          <a:xfrm>
            <a:off x="3514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6329" name="Line 9"/>
          <p:cNvSpPr>
            <a:spLocks noChangeShapeType="1"/>
          </p:cNvSpPr>
          <p:nvPr/>
        </p:nvSpPr>
        <p:spPr bwMode="auto">
          <a:xfrm>
            <a:off x="3821113" y="17526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6330" name="Line 10"/>
          <p:cNvSpPr>
            <a:spLocks noChangeShapeType="1"/>
          </p:cNvSpPr>
          <p:nvPr/>
        </p:nvSpPr>
        <p:spPr bwMode="auto">
          <a:xfrm>
            <a:off x="3821113" y="24384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6331" name="Line 11"/>
          <p:cNvSpPr>
            <a:spLocks noChangeShapeType="1"/>
          </p:cNvSpPr>
          <p:nvPr/>
        </p:nvSpPr>
        <p:spPr bwMode="auto">
          <a:xfrm>
            <a:off x="3821113" y="31242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6332" name="Line 12"/>
          <p:cNvSpPr>
            <a:spLocks noChangeShapeType="1"/>
          </p:cNvSpPr>
          <p:nvPr/>
        </p:nvSpPr>
        <p:spPr bwMode="auto">
          <a:xfrm>
            <a:off x="3821113" y="3886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6333" name="Rectangle 13"/>
          <p:cNvSpPr>
            <a:spLocks/>
          </p:cNvSpPr>
          <p:nvPr/>
        </p:nvSpPr>
        <p:spPr bwMode="auto">
          <a:xfrm>
            <a:off x="4181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6334" name="Line 14"/>
          <p:cNvSpPr>
            <a:spLocks noChangeShapeType="1"/>
          </p:cNvSpPr>
          <p:nvPr/>
        </p:nvSpPr>
        <p:spPr bwMode="auto">
          <a:xfrm>
            <a:off x="3962400" y="2438400"/>
            <a:ext cx="536575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6335" name="Rectangle 15"/>
          <p:cNvSpPr>
            <a:spLocks/>
          </p:cNvSpPr>
          <p:nvPr/>
        </p:nvSpPr>
        <p:spPr bwMode="auto"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endParaRPr lang="en-US" sz="1800">
              <a:solidFill>
                <a:schemeClr val="tx1"/>
              </a:solidFill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grpSp>
        <p:nvGrpSpPr>
          <p:cNvPr id="56336" name="Group 16"/>
          <p:cNvGrpSpPr>
            <a:grpSpLocks/>
          </p:cNvGrpSpPr>
          <p:nvPr/>
        </p:nvGrpSpPr>
        <p:grpSpPr bwMode="auto">
          <a:xfrm>
            <a:off x="5391150" y="4056063"/>
            <a:ext cx="1495425" cy="928687"/>
            <a:chOff x="0" y="0"/>
            <a:chExt cx="941" cy="585"/>
          </a:xfrm>
        </p:grpSpPr>
        <p:sp>
          <p:nvSpPr>
            <p:cNvPr id="56337" name="Line 17"/>
            <p:cNvSpPr>
              <a:spLocks noChangeShapeType="1"/>
            </p:cNvSpPr>
            <p:nvPr/>
          </p:nvSpPr>
          <p:spPr bwMode="auto">
            <a:xfrm>
              <a:off x="489" y="110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6338" name="Rectangle 18"/>
            <p:cNvSpPr>
              <a:spLocks/>
            </p:cNvSpPr>
            <p:nvPr/>
          </p:nvSpPr>
          <p:spPr bwMode="auto">
            <a:xfrm>
              <a:off x="1" y="0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%ebp</a:t>
              </a:r>
            </a:p>
          </p:txBody>
        </p:sp>
        <p:sp>
          <p:nvSpPr>
            <p:cNvPr id="56339" name="Line 19"/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6340" name="Rectangle 20"/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%esp</a:t>
              </a:r>
            </a:p>
          </p:txBody>
        </p:sp>
      </p:grpSp>
      <p:sp>
        <p:nvSpPr>
          <p:cNvPr id="56341" name="Rectangle 21"/>
          <p:cNvSpPr>
            <a:spLocks/>
          </p:cNvSpPr>
          <p:nvPr/>
        </p:nvSpPr>
        <p:spPr bwMode="auto"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6342" name="Rectangle 22"/>
          <p:cNvSpPr>
            <a:spLocks/>
          </p:cNvSpPr>
          <p:nvPr/>
        </p:nvSpPr>
        <p:spPr bwMode="auto">
          <a:xfrm>
            <a:off x="7194550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56343" name="Group 23"/>
          <p:cNvGraphicFramePr>
            <a:graphicFrameLocks noGrp="1"/>
          </p:cNvGraphicFramePr>
          <p:nvPr/>
        </p:nvGraphicFramePr>
        <p:xfrm>
          <a:off x="6934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/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who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amI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amI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9" name="Rectangle 4"/>
          <p:cNvSpPr>
            <a:spLocks/>
          </p:cNvSpPr>
          <p:nvPr/>
        </p:nvSpPr>
        <p:spPr bwMode="auto">
          <a:xfrm>
            <a:off x="292100" y="1447800"/>
            <a:ext cx="1536700" cy="2133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yoo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60" name="Rectangle 5"/>
          <p:cNvSpPr>
            <a:spLocks/>
          </p:cNvSpPr>
          <p:nvPr/>
        </p:nvSpPr>
        <p:spPr bwMode="auto">
          <a:xfrm>
            <a:off x="609600" y="1676400"/>
            <a:ext cx="1612900" cy="21336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who(…)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 •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 •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1" name="Rectangle 6"/>
          <p:cNvSpPr>
            <a:spLocks/>
          </p:cNvSpPr>
          <p:nvPr/>
        </p:nvSpPr>
        <p:spPr bwMode="auto">
          <a:xfrm>
            <a:off x="914400" y="2133600"/>
            <a:ext cx="1536700" cy="22860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2" name="Rectangle 6"/>
          <p:cNvSpPr>
            <a:spLocks/>
          </p:cNvSpPr>
          <p:nvPr/>
        </p:nvSpPr>
        <p:spPr bwMode="auto">
          <a:xfrm>
            <a:off x="1358900" y="2590800"/>
            <a:ext cx="1536700" cy="22860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3" name="AutoShape 56"/>
          <p:cNvSpPr>
            <a:spLocks/>
          </p:cNvSpPr>
          <p:nvPr/>
        </p:nvSpPr>
        <p:spPr bwMode="auto">
          <a:xfrm>
            <a:off x="685800" y="3429000"/>
            <a:ext cx="6858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57346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 dirty="0" smtClean="0">
                <a:solidFill>
                  <a:srgbClr val="FFFFFF"/>
                </a:solidFill>
                <a:ea typeface="Gill Sans" charset="0"/>
                <a:cs typeface="Gill Sans" charset="0"/>
              </a:rPr>
              <a:t>ECNU</a:t>
            </a:r>
            <a:endParaRPr lang="en-US" sz="1200" dirty="0">
              <a:solidFill>
                <a:srgbClr val="FFFFFF"/>
              </a:solidFill>
              <a:ea typeface="Gill Sans" charset="0"/>
              <a:cs typeface="Gill Sans" charset="0"/>
            </a:endParaRP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Example</a:t>
            </a:r>
          </a:p>
        </p:txBody>
      </p:sp>
      <p:sp>
        <p:nvSpPr>
          <p:cNvPr id="57348" name="Rectangle 4"/>
          <p:cNvSpPr>
            <a:spLocks/>
          </p:cNvSpPr>
          <p:nvPr/>
        </p:nvSpPr>
        <p:spPr bwMode="auto">
          <a:xfrm>
            <a:off x="3514725" y="1446213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sp>
        <p:nvSpPr>
          <p:cNvPr id="57349" name="Rectangle 5"/>
          <p:cNvSpPr>
            <a:spLocks/>
          </p:cNvSpPr>
          <p:nvPr/>
        </p:nvSpPr>
        <p:spPr bwMode="auto">
          <a:xfrm>
            <a:off x="3514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57350" name="Rectangle 6"/>
          <p:cNvSpPr>
            <a:spLocks/>
          </p:cNvSpPr>
          <p:nvPr/>
        </p:nvSpPr>
        <p:spPr bwMode="auto">
          <a:xfrm>
            <a:off x="3503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7351" name="Rectangle 7"/>
          <p:cNvSpPr>
            <a:spLocks/>
          </p:cNvSpPr>
          <p:nvPr/>
        </p:nvSpPr>
        <p:spPr bwMode="auto">
          <a:xfrm>
            <a:off x="3514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7352" name="Rectangle 8"/>
          <p:cNvSpPr>
            <a:spLocks/>
          </p:cNvSpPr>
          <p:nvPr/>
        </p:nvSpPr>
        <p:spPr bwMode="auto">
          <a:xfrm>
            <a:off x="3514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7353" name="Line 9"/>
          <p:cNvSpPr>
            <a:spLocks noChangeShapeType="1"/>
          </p:cNvSpPr>
          <p:nvPr/>
        </p:nvSpPr>
        <p:spPr bwMode="auto">
          <a:xfrm>
            <a:off x="3821113" y="17526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7354" name="Line 10"/>
          <p:cNvSpPr>
            <a:spLocks noChangeShapeType="1"/>
          </p:cNvSpPr>
          <p:nvPr/>
        </p:nvSpPr>
        <p:spPr bwMode="auto">
          <a:xfrm>
            <a:off x="3821113" y="24384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7355" name="Line 11"/>
          <p:cNvSpPr>
            <a:spLocks noChangeShapeType="1"/>
          </p:cNvSpPr>
          <p:nvPr/>
        </p:nvSpPr>
        <p:spPr bwMode="auto">
          <a:xfrm>
            <a:off x="3821113" y="3124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7356" name="Line 12"/>
          <p:cNvSpPr>
            <a:spLocks noChangeShapeType="1"/>
          </p:cNvSpPr>
          <p:nvPr/>
        </p:nvSpPr>
        <p:spPr bwMode="auto">
          <a:xfrm>
            <a:off x="3821113" y="3886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7357" name="Rectangle 13"/>
          <p:cNvSpPr>
            <a:spLocks/>
          </p:cNvSpPr>
          <p:nvPr/>
        </p:nvSpPr>
        <p:spPr bwMode="auto">
          <a:xfrm>
            <a:off x="4181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7358" name="Line 14"/>
          <p:cNvSpPr>
            <a:spLocks noChangeShapeType="1"/>
          </p:cNvSpPr>
          <p:nvPr/>
        </p:nvSpPr>
        <p:spPr bwMode="auto">
          <a:xfrm>
            <a:off x="3962400" y="2438400"/>
            <a:ext cx="536575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7359" name="Rectangle 15"/>
          <p:cNvSpPr>
            <a:spLocks/>
          </p:cNvSpPr>
          <p:nvPr/>
        </p:nvSpPr>
        <p:spPr bwMode="auto"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endParaRPr lang="en-US" sz="1800">
              <a:solidFill>
                <a:schemeClr val="tx1"/>
              </a:solidFill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grpSp>
        <p:nvGrpSpPr>
          <p:cNvPr id="57360" name="Group 16"/>
          <p:cNvGrpSpPr>
            <a:grpSpLocks/>
          </p:cNvGrpSpPr>
          <p:nvPr/>
        </p:nvGrpSpPr>
        <p:grpSpPr bwMode="auto">
          <a:xfrm>
            <a:off x="5397500" y="3225800"/>
            <a:ext cx="1493838" cy="928688"/>
            <a:chOff x="0" y="0"/>
            <a:chExt cx="941" cy="585"/>
          </a:xfrm>
        </p:grpSpPr>
        <p:sp>
          <p:nvSpPr>
            <p:cNvPr id="57361" name="Line 17"/>
            <p:cNvSpPr>
              <a:spLocks noChangeShapeType="1"/>
            </p:cNvSpPr>
            <p:nvPr/>
          </p:nvSpPr>
          <p:spPr bwMode="auto">
            <a:xfrm>
              <a:off x="489" y="110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7362" name="Rectangle 18"/>
            <p:cNvSpPr>
              <a:spLocks/>
            </p:cNvSpPr>
            <p:nvPr/>
          </p:nvSpPr>
          <p:spPr bwMode="auto">
            <a:xfrm>
              <a:off x="1" y="0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%ebp</a:t>
              </a:r>
            </a:p>
          </p:txBody>
        </p:sp>
        <p:sp>
          <p:nvSpPr>
            <p:cNvPr id="57363" name="Line 19"/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7364" name="Rectangle 20"/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%esp</a:t>
              </a:r>
            </a:p>
          </p:txBody>
        </p:sp>
      </p:grpSp>
      <p:sp>
        <p:nvSpPr>
          <p:cNvPr id="57365" name="Rectangle 21"/>
          <p:cNvSpPr>
            <a:spLocks/>
          </p:cNvSpPr>
          <p:nvPr/>
        </p:nvSpPr>
        <p:spPr bwMode="auto"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7366" name="Rectangle 22"/>
          <p:cNvSpPr>
            <a:spLocks/>
          </p:cNvSpPr>
          <p:nvPr/>
        </p:nvSpPr>
        <p:spPr bwMode="auto">
          <a:xfrm>
            <a:off x="7194550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57367" name="Group 23"/>
          <p:cNvGraphicFramePr>
            <a:graphicFrameLocks noGrp="1"/>
          </p:cNvGraphicFramePr>
          <p:nvPr/>
        </p:nvGraphicFramePr>
        <p:xfrm>
          <a:off x="6934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/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who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amI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8" name="Rectangle 4"/>
          <p:cNvSpPr>
            <a:spLocks/>
          </p:cNvSpPr>
          <p:nvPr/>
        </p:nvSpPr>
        <p:spPr bwMode="auto">
          <a:xfrm>
            <a:off x="292100" y="1447800"/>
            <a:ext cx="1536700" cy="2133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yoo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59" name="Rectangle 5"/>
          <p:cNvSpPr>
            <a:spLocks/>
          </p:cNvSpPr>
          <p:nvPr/>
        </p:nvSpPr>
        <p:spPr bwMode="auto">
          <a:xfrm>
            <a:off x="609600" y="1676400"/>
            <a:ext cx="1612900" cy="21336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who(…)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 •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 •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0" name="Rectangle 6"/>
          <p:cNvSpPr>
            <a:spLocks/>
          </p:cNvSpPr>
          <p:nvPr/>
        </p:nvSpPr>
        <p:spPr bwMode="auto">
          <a:xfrm>
            <a:off x="914400" y="2133600"/>
            <a:ext cx="1536700" cy="22860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2" name="AutoShape 56"/>
          <p:cNvSpPr>
            <a:spLocks/>
          </p:cNvSpPr>
          <p:nvPr/>
        </p:nvSpPr>
        <p:spPr bwMode="auto">
          <a:xfrm>
            <a:off x="228600" y="2971800"/>
            <a:ext cx="6858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5837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 dirty="0" smtClean="0">
                <a:solidFill>
                  <a:srgbClr val="FFFFFF"/>
                </a:solidFill>
                <a:ea typeface="Gill Sans" charset="0"/>
                <a:cs typeface="Gill Sans" charset="0"/>
              </a:rPr>
              <a:t>ECNU</a:t>
            </a:r>
            <a:endParaRPr lang="en-US" sz="1200" dirty="0">
              <a:solidFill>
                <a:srgbClr val="FFFFFF"/>
              </a:solidFill>
              <a:ea typeface="Gill Sans" charset="0"/>
              <a:cs typeface="Gill Sans" charset="0"/>
            </a:endParaRP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Example</a:t>
            </a:r>
          </a:p>
        </p:txBody>
      </p:sp>
      <p:sp>
        <p:nvSpPr>
          <p:cNvPr id="58372" name="Rectangle 4"/>
          <p:cNvSpPr>
            <a:spLocks/>
          </p:cNvSpPr>
          <p:nvPr/>
        </p:nvSpPr>
        <p:spPr bwMode="auto">
          <a:xfrm>
            <a:off x="3514725" y="1446213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sp>
        <p:nvSpPr>
          <p:cNvPr id="58373" name="Rectangle 5"/>
          <p:cNvSpPr>
            <a:spLocks/>
          </p:cNvSpPr>
          <p:nvPr/>
        </p:nvSpPr>
        <p:spPr bwMode="auto">
          <a:xfrm>
            <a:off x="3514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58374" name="Rectangle 6"/>
          <p:cNvSpPr>
            <a:spLocks/>
          </p:cNvSpPr>
          <p:nvPr/>
        </p:nvSpPr>
        <p:spPr bwMode="auto">
          <a:xfrm>
            <a:off x="3503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8375" name="Rectangle 7"/>
          <p:cNvSpPr>
            <a:spLocks/>
          </p:cNvSpPr>
          <p:nvPr/>
        </p:nvSpPr>
        <p:spPr bwMode="auto">
          <a:xfrm>
            <a:off x="3514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8376" name="Rectangle 8"/>
          <p:cNvSpPr>
            <a:spLocks/>
          </p:cNvSpPr>
          <p:nvPr/>
        </p:nvSpPr>
        <p:spPr bwMode="auto">
          <a:xfrm>
            <a:off x="3514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8377" name="Line 9"/>
          <p:cNvSpPr>
            <a:spLocks noChangeShapeType="1"/>
          </p:cNvSpPr>
          <p:nvPr/>
        </p:nvSpPr>
        <p:spPr bwMode="auto">
          <a:xfrm>
            <a:off x="3821113" y="17526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8378" name="Line 10"/>
          <p:cNvSpPr>
            <a:spLocks noChangeShapeType="1"/>
          </p:cNvSpPr>
          <p:nvPr/>
        </p:nvSpPr>
        <p:spPr bwMode="auto">
          <a:xfrm>
            <a:off x="3821113" y="24384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8379" name="Line 11"/>
          <p:cNvSpPr>
            <a:spLocks noChangeShapeType="1"/>
          </p:cNvSpPr>
          <p:nvPr/>
        </p:nvSpPr>
        <p:spPr bwMode="auto">
          <a:xfrm>
            <a:off x="3821113" y="3124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8380" name="Line 12"/>
          <p:cNvSpPr>
            <a:spLocks noChangeShapeType="1"/>
          </p:cNvSpPr>
          <p:nvPr/>
        </p:nvSpPr>
        <p:spPr bwMode="auto">
          <a:xfrm>
            <a:off x="3821113" y="3886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8381" name="Rectangle 13"/>
          <p:cNvSpPr>
            <a:spLocks/>
          </p:cNvSpPr>
          <p:nvPr/>
        </p:nvSpPr>
        <p:spPr bwMode="auto">
          <a:xfrm>
            <a:off x="4181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8382" name="Line 14"/>
          <p:cNvSpPr>
            <a:spLocks noChangeShapeType="1"/>
          </p:cNvSpPr>
          <p:nvPr/>
        </p:nvSpPr>
        <p:spPr bwMode="auto">
          <a:xfrm>
            <a:off x="3962400" y="2438400"/>
            <a:ext cx="536575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8383" name="Rectangle 15"/>
          <p:cNvSpPr>
            <a:spLocks/>
          </p:cNvSpPr>
          <p:nvPr/>
        </p:nvSpPr>
        <p:spPr bwMode="auto"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endParaRPr lang="en-US" sz="1800">
              <a:solidFill>
                <a:schemeClr val="tx1"/>
              </a:solidFill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grpSp>
        <p:nvGrpSpPr>
          <p:cNvPr id="58384" name="Group 16"/>
          <p:cNvGrpSpPr>
            <a:grpSpLocks/>
          </p:cNvGrpSpPr>
          <p:nvPr/>
        </p:nvGrpSpPr>
        <p:grpSpPr bwMode="auto">
          <a:xfrm>
            <a:off x="5391150" y="2379663"/>
            <a:ext cx="1495425" cy="928687"/>
            <a:chOff x="0" y="0"/>
            <a:chExt cx="941" cy="585"/>
          </a:xfrm>
        </p:grpSpPr>
        <p:sp>
          <p:nvSpPr>
            <p:cNvPr id="58385" name="Line 17"/>
            <p:cNvSpPr>
              <a:spLocks noChangeShapeType="1"/>
            </p:cNvSpPr>
            <p:nvPr/>
          </p:nvSpPr>
          <p:spPr bwMode="auto">
            <a:xfrm>
              <a:off x="489" y="110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8386" name="Rectangle 18"/>
            <p:cNvSpPr>
              <a:spLocks/>
            </p:cNvSpPr>
            <p:nvPr/>
          </p:nvSpPr>
          <p:spPr bwMode="auto">
            <a:xfrm>
              <a:off x="1" y="0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%ebp</a:t>
              </a:r>
            </a:p>
          </p:txBody>
        </p:sp>
        <p:sp>
          <p:nvSpPr>
            <p:cNvPr id="58387" name="Line 19"/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8388" name="Rectangle 20"/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%esp</a:t>
              </a:r>
            </a:p>
          </p:txBody>
        </p:sp>
      </p:grpSp>
      <p:sp>
        <p:nvSpPr>
          <p:cNvPr id="58389" name="Rectangle 21"/>
          <p:cNvSpPr>
            <a:spLocks/>
          </p:cNvSpPr>
          <p:nvPr/>
        </p:nvSpPr>
        <p:spPr bwMode="auto"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8390" name="Rectangle 22"/>
          <p:cNvSpPr>
            <a:spLocks/>
          </p:cNvSpPr>
          <p:nvPr/>
        </p:nvSpPr>
        <p:spPr bwMode="auto">
          <a:xfrm>
            <a:off x="7194550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58391" name="Group 23"/>
          <p:cNvGraphicFramePr>
            <a:graphicFrameLocks noGrp="1"/>
          </p:cNvGraphicFramePr>
          <p:nvPr/>
        </p:nvGraphicFramePr>
        <p:xfrm>
          <a:off x="6934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/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who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7" name="Rectangle 4"/>
          <p:cNvSpPr>
            <a:spLocks/>
          </p:cNvSpPr>
          <p:nvPr/>
        </p:nvSpPr>
        <p:spPr bwMode="auto">
          <a:xfrm>
            <a:off x="292100" y="1447800"/>
            <a:ext cx="1536700" cy="2133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yoo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58" name="Rectangle 5"/>
          <p:cNvSpPr>
            <a:spLocks/>
          </p:cNvSpPr>
          <p:nvPr/>
        </p:nvSpPr>
        <p:spPr bwMode="auto">
          <a:xfrm>
            <a:off x="609600" y="1676400"/>
            <a:ext cx="1612900" cy="21336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who(…)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 •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 •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1" name="AutoShape 56"/>
          <p:cNvSpPr>
            <a:spLocks/>
          </p:cNvSpPr>
          <p:nvPr/>
        </p:nvSpPr>
        <p:spPr bwMode="auto">
          <a:xfrm>
            <a:off x="-152400" y="2514600"/>
            <a:ext cx="6858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59394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 dirty="0" smtClean="0">
                <a:solidFill>
                  <a:srgbClr val="FFFFFF"/>
                </a:solidFill>
                <a:ea typeface="Gill Sans" charset="0"/>
                <a:cs typeface="Gill Sans" charset="0"/>
              </a:rPr>
              <a:t>ECNU</a:t>
            </a:r>
            <a:endParaRPr lang="en-US" sz="1200" dirty="0">
              <a:solidFill>
                <a:srgbClr val="FFFFFF"/>
              </a:solidFill>
              <a:ea typeface="Gill Sans" charset="0"/>
              <a:cs typeface="Gill Sans" charset="0"/>
            </a:endParaRP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Example</a:t>
            </a:r>
          </a:p>
        </p:txBody>
      </p:sp>
      <p:sp>
        <p:nvSpPr>
          <p:cNvPr id="59396" name="Rectangle 4"/>
          <p:cNvSpPr>
            <a:spLocks/>
          </p:cNvSpPr>
          <p:nvPr/>
        </p:nvSpPr>
        <p:spPr bwMode="auto">
          <a:xfrm>
            <a:off x="3514725" y="1446213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sp>
        <p:nvSpPr>
          <p:cNvPr id="59397" name="Rectangle 5"/>
          <p:cNvSpPr>
            <a:spLocks/>
          </p:cNvSpPr>
          <p:nvPr/>
        </p:nvSpPr>
        <p:spPr bwMode="auto">
          <a:xfrm>
            <a:off x="3514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59398" name="Rectangle 6"/>
          <p:cNvSpPr>
            <a:spLocks/>
          </p:cNvSpPr>
          <p:nvPr/>
        </p:nvSpPr>
        <p:spPr bwMode="auto">
          <a:xfrm>
            <a:off x="3503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6A6A6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9399" name="Rectangle 7"/>
          <p:cNvSpPr>
            <a:spLocks/>
          </p:cNvSpPr>
          <p:nvPr/>
        </p:nvSpPr>
        <p:spPr bwMode="auto">
          <a:xfrm>
            <a:off x="3514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9400" name="Rectangle 8"/>
          <p:cNvSpPr>
            <a:spLocks/>
          </p:cNvSpPr>
          <p:nvPr/>
        </p:nvSpPr>
        <p:spPr bwMode="auto">
          <a:xfrm>
            <a:off x="3514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9401" name="Line 9"/>
          <p:cNvSpPr>
            <a:spLocks noChangeShapeType="1"/>
          </p:cNvSpPr>
          <p:nvPr/>
        </p:nvSpPr>
        <p:spPr bwMode="auto">
          <a:xfrm>
            <a:off x="3821113" y="17526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9402" name="Line 10"/>
          <p:cNvSpPr>
            <a:spLocks noChangeShapeType="1"/>
          </p:cNvSpPr>
          <p:nvPr/>
        </p:nvSpPr>
        <p:spPr bwMode="auto">
          <a:xfrm>
            <a:off x="3821113" y="2438400"/>
            <a:ext cx="0" cy="431800"/>
          </a:xfrm>
          <a:prstGeom prst="line">
            <a:avLst/>
          </a:prstGeom>
          <a:noFill/>
          <a:ln w="25400" cap="flat">
            <a:solidFill>
              <a:srgbClr val="A6A6A6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9403" name="Line 11"/>
          <p:cNvSpPr>
            <a:spLocks noChangeShapeType="1"/>
          </p:cNvSpPr>
          <p:nvPr/>
        </p:nvSpPr>
        <p:spPr bwMode="auto">
          <a:xfrm>
            <a:off x="3821113" y="3124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9404" name="Line 12"/>
          <p:cNvSpPr>
            <a:spLocks noChangeShapeType="1"/>
          </p:cNvSpPr>
          <p:nvPr/>
        </p:nvSpPr>
        <p:spPr bwMode="auto">
          <a:xfrm>
            <a:off x="3821113" y="3886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9405" name="Rectangle 13"/>
          <p:cNvSpPr>
            <a:spLocks/>
          </p:cNvSpPr>
          <p:nvPr/>
        </p:nvSpPr>
        <p:spPr bwMode="auto">
          <a:xfrm>
            <a:off x="4181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9406" name="Line 14"/>
          <p:cNvSpPr>
            <a:spLocks noChangeShapeType="1"/>
          </p:cNvSpPr>
          <p:nvPr/>
        </p:nvSpPr>
        <p:spPr bwMode="auto">
          <a:xfrm>
            <a:off x="3962400" y="2438400"/>
            <a:ext cx="536575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9407" name="Rectangle 15"/>
          <p:cNvSpPr>
            <a:spLocks/>
          </p:cNvSpPr>
          <p:nvPr/>
        </p:nvSpPr>
        <p:spPr bwMode="auto"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endParaRPr lang="en-US" sz="1800">
              <a:solidFill>
                <a:schemeClr val="tx1"/>
              </a:solidFill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grpSp>
        <p:nvGrpSpPr>
          <p:cNvPr id="59408" name="Group 16"/>
          <p:cNvGrpSpPr>
            <a:grpSpLocks/>
          </p:cNvGrpSpPr>
          <p:nvPr/>
        </p:nvGrpSpPr>
        <p:grpSpPr bwMode="auto">
          <a:xfrm>
            <a:off x="5397500" y="3225800"/>
            <a:ext cx="1493838" cy="928688"/>
            <a:chOff x="0" y="0"/>
            <a:chExt cx="941" cy="585"/>
          </a:xfrm>
        </p:grpSpPr>
        <p:sp>
          <p:nvSpPr>
            <p:cNvPr id="59409" name="Line 17"/>
            <p:cNvSpPr>
              <a:spLocks noChangeShapeType="1"/>
            </p:cNvSpPr>
            <p:nvPr/>
          </p:nvSpPr>
          <p:spPr bwMode="auto">
            <a:xfrm>
              <a:off x="489" y="110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9410" name="Rectangle 18"/>
            <p:cNvSpPr>
              <a:spLocks/>
            </p:cNvSpPr>
            <p:nvPr/>
          </p:nvSpPr>
          <p:spPr bwMode="auto">
            <a:xfrm>
              <a:off x="1" y="0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%ebp</a:t>
              </a:r>
            </a:p>
          </p:txBody>
        </p:sp>
        <p:sp>
          <p:nvSpPr>
            <p:cNvPr id="59411" name="Line 19"/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9412" name="Rectangle 20"/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%esp</a:t>
              </a:r>
            </a:p>
          </p:txBody>
        </p:sp>
      </p:grpSp>
      <p:sp>
        <p:nvSpPr>
          <p:cNvPr id="59413" name="Rectangle 21"/>
          <p:cNvSpPr>
            <a:spLocks/>
          </p:cNvSpPr>
          <p:nvPr/>
        </p:nvSpPr>
        <p:spPr bwMode="auto"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9414" name="Rectangle 22"/>
          <p:cNvSpPr>
            <a:spLocks/>
          </p:cNvSpPr>
          <p:nvPr/>
        </p:nvSpPr>
        <p:spPr bwMode="auto">
          <a:xfrm>
            <a:off x="7194550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59415" name="Group 23"/>
          <p:cNvGraphicFramePr>
            <a:graphicFrameLocks noGrp="1"/>
          </p:cNvGraphicFramePr>
          <p:nvPr/>
        </p:nvGraphicFramePr>
        <p:xfrm>
          <a:off x="6934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/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who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amI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8" name="Rectangle 4"/>
          <p:cNvSpPr>
            <a:spLocks/>
          </p:cNvSpPr>
          <p:nvPr/>
        </p:nvSpPr>
        <p:spPr bwMode="auto">
          <a:xfrm>
            <a:off x="292100" y="1447800"/>
            <a:ext cx="1536700" cy="2133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yoo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59" name="Rectangle 5"/>
          <p:cNvSpPr>
            <a:spLocks/>
          </p:cNvSpPr>
          <p:nvPr/>
        </p:nvSpPr>
        <p:spPr bwMode="auto">
          <a:xfrm>
            <a:off x="609600" y="1676400"/>
            <a:ext cx="1612900" cy="21336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who(…)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 •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 •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0" name="Rectangle 6"/>
          <p:cNvSpPr>
            <a:spLocks/>
          </p:cNvSpPr>
          <p:nvPr/>
        </p:nvSpPr>
        <p:spPr bwMode="auto">
          <a:xfrm>
            <a:off x="914400" y="2133600"/>
            <a:ext cx="1536700" cy="22860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1" name="AutoShape 56"/>
          <p:cNvSpPr>
            <a:spLocks/>
          </p:cNvSpPr>
          <p:nvPr/>
        </p:nvSpPr>
        <p:spPr bwMode="auto">
          <a:xfrm>
            <a:off x="228600" y="2971800"/>
            <a:ext cx="6858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60418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 dirty="0" smtClean="0">
                <a:solidFill>
                  <a:srgbClr val="FFFFFF"/>
                </a:solidFill>
                <a:ea typeface="Gill Sans" charset="0"/>
                <a:cs typeface="Gill Sans" charset="0"/>
              </a:rPr>
              <a:t>ECNU</a:t>
            </a:r>
            <a:endParaRPr lang="en-US" sz="1200" dirty="0">
              <a:solidFill>
                <a:srgbClr val="FFFFFF"/>
              </a:solidFill>
              <a:ea typeface="Gill Sans" charset="0"/>
              <a:cs typeface="Gill Sans" charset="0"/>
            </a:endParaRP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Example</a:t>
            </a:r>
          </a:p>
        </p:txBody>
      </p:sp>
      <p:sp>
        <p:nvSpPr>
          <p:cNvPr id="60420" name="Rectangle 4"/>
          <p:cNvSpPr>
            <a:spLocks/>
          </p:cNvSpPr>
          <p:nvPr/>
        </p:nvSpPr>
        <p:spPr bwMode="auto">
          <a:xfrm>
            <a:off x="3514725" y="1446213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sp>
        <p:nvSpPr>
          <p:cNvPr id="60421" name="Rectangle 5"/>
          <p:cNvSpPr>
            <a:spLocks/>
          </p:cNvSpPr>
          <p:nvPr/>
        </p:nvSpPr>
        <p:spPr bwMode="auto">
          <a:xfrm>
            <a:off x="3514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60422" name="Rectangle 6"/>
          <p:cNvSpPr>
            <a:spLocks/>
          </p:cNvSpPr>
          <p:nvPr/>
        </p:nvSpPr>
        <p:spPr bwMode="auto">
          <a:xfrm>
            <a:off x="3503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60423" name="Rectangle 7"/>
          <p:cNvSpPr>
            <a:spLocks/>
          </p:cNvSpPr>
          <p:nvPr/>
        </p:nvSpPr>
        <p:spPr bwMode="auto">
          <a:xfrm>
            <a:off x="3514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60424" name="Rectangle 8"/>
          <p:cNvSpPr>
            <a:spLocks/>
          </p:cNvSpPr>
          <p:nvPr/>
        </p:nvSpPr>
        <p:spPr bwMode="auto">
          <a:xfrm>
            <a:off x="3514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60425" name="Line 9"/>
          <p:cNvSpPr>
            <a:spLocks noChangeShapeType="1"/>
          </p:cNvSpPr>
          <p:nvPr/>
        </p:nvSpPr>
        <p:spPr bwMode="auto">
          <a:xfrm>
            <a:off x="3821113" y="17526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0426" name="Line 10"/>
          <p:cNvSpPr>
            <a:spLocks noChangeShapeType="1"/>
          </p:cNvSpPr>
          <p:nvPr/>
        </p:nvSpPr>
        <p:spPr bwMode="auto">
          <a:xfrm>
            <a:off x="3821113" y="24384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0427" name="Line 11"/>
          <p:cNvSpPr>
            <a:spLocks noChangeShapeType="1"/>
          </p:cNvSpPr>
          <p:nvPr/>
        </p:nvSpPr>
        <p:spPr bwMode="auto">
          <a:xfrm>
            <a:off x="3821113" y="3124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0428" name="Line 12"/>
          <p:cNvSpPr>
            <a:spLocks noChangeShapeType="1"/>
          </p:cNvSpPr>
          <p:nvPr/>
        </p:nvSpPr>
        <p:spPr bwMode="auto">
          <a:xfrm>
            <a:off x="3821113" y="3886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0429" name="Rectangle 13"/>
          <p:cNvSpPr>
            <a:spLocks/>
          </p:cNvSpPr>
          <p:nvPr/>
        </p:nvSpPr>
        <p:spPr bwMode="auto">
          <a:xfrm>
            <a:off x="4181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60430" name="Line 14"/>
          <p:cNvSpPr>
            <a:spLocks noChangeShapeType="1"/>
          </p:cNvSpPr>
          <p:nvPr/>
        </p:nvSpPr>
        <p:spPr bwMode="auto">
          <a:xfrm>
            <a:off x="3962400" y="2438400"/>
            <a:ext cx="536575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0431" name="Rectangle 15"/>
          <p:cNvSpPr>
            <a:spLocks/>
          </p:cNvSpPr>
          <p:nvPr/>
        </p:nvSpPr>
        <p:spPr bwMode="auto"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endParaRPr lang="en-US" sz="1800">
              <a:solidFill>
                <a:schemeClr val="tx1"/>
              </a:solidFill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grpSp>
        <p:nvGrpSpPr>
          <p:cNvPr id="60432" name="Group 16"/>
          <p:cNvGrpSpPr>
            <a:grpSpLocks/>
          </p:cNvGrpSpPr>
          <p:nvPr/>
        </p:nvGrpSpPr>
        <p:grpSpPr bwMode="auto">
          <a:xfrm>
            <a:off x="5391150" y="2379663"/>
            <a:ext cx="1495425" cy="928687"/>
            <a:chOff x="0" y="0"/>
            <a:chExt cx="941" cy="585"/>
          </a:xfrm>
        </p:grpSpPr>
        <p:sp>
          <p:nvSpPr>
            <p:cNvPr id="60433" name="Line 17"/>
            <p:cNvSpPr>
              <a:spLocks noChangeShapeType="1"/>
            </p:cNvSpPr>
            <p:nvPr/>
          </p:nvSpPr>
          <p:spPr bwMode="auto">
            <a:xfrm>
              <a:off x="489" y="110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0434" name="Rectangle 18"/>
            <p:cNvSpPr>
              <a:spLocks/>
            </p:cNvSpPr>
            <p:nvPr/>
          </p:nvSpPr>
          <p:spPr bwMode="auto">
            <a:xfrm>
              <a:off x="1" y="0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%ebp</a:t>
              </a:r>
            </a:p>
          </p:txBody>
        </p:sp>
        <p:sp>
          <p:nvSpPr>
            <p:cNvPr id="60435" name="Line 19"/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0436" name="Rectangle 20"/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%esp</a:t>
              </a:r>
            </a:p>
          </p:txBody>
        </p:sp>
      </p:grpSp>
      <p:sp>
        <p:nvSpPr>
          <p:cNvPr id="60437" name="Rectangle 21"/>
          <p:cNvSpPr>
            <a:spLocks/>
          </p:cNvSpPr>
          <p:nvPr/>
        </p:nvSpPr>
        <p:spPr bwMode="auto"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0438" name="Rectangle 22"/>
          <p:cNvSpPr>
            <a:spLocks/>
          </p:cNvSpPr>
          <p:nvPr/>
        </p:nvSpPr>
        <p:spPr bwMode="auto">
          <a:xfrm>
            <a:off x="7194550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60439" name="Group 23"/>
          <p:cNvGraphicFramePr>
            <a:graphicFrameLocks noGrp="1"/>
          </p:cNvGraphicFramePr>
          <p:nvPr/>
        </p:nvGraphicFramePr>
        <p:xfrm>
          <a:off x="6934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/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who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7" name="Rectangle 4"/>
          <p:cNvSpPr>
            <a:spLocks/>
          </p:cNvSpPr>
          <p:nvPr/>
        </p:nvSpPr>
        <p:spPr bwMode="auto">
          <a:xfrm>
            <a:off x="431800" y="1447800"/>
            <a:ext cx="1536700" cy="2133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yoo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58" name="Rectangle 5"/>
          <p:cNvSpPr>
            <a:spLocks/>
          </p:cNvSpPr>
          <p:nvPr/>
        </p:nvSpPr>
        <p:spPr bwMode="auto">
          <a:xfrm>
            <a:off x="749300" y="1676400"/>
            <a:ext cx="1612900" cy="21336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who(…)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 •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 •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0" name="AutoShape 56"/>
          <p:cNvSpPr>
            <a:spLocks/>
          </p:cNvSpPr>
          <p:nvPr/>
        </p:nvSpPr>
        <p:spPr bwMode="auto">
          <a:xfrm>
            <a:off x="139700" y="2514600"/>
            <a:ext cx="6858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2253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 dirty="0" smtClean="0">
                <a:solidFill>
                  <a:srgbClr val="FFFFFF"/>
                </a:solidFill>
                <a:ea typeface="Gill Sans" charset="0"/>
                <a:cs typeface="Gill Sans" charset="0"/>
              </a:rPr>
              <a:t>ECNU</a:t>
            </a:r>
            <a:endParaRPr lang="en-US" sz="1200" dirty="0">
              <a:solidFill>
                <a:srgbClr val="FFFFFF"/>
              </a:solidFill>
              <a:ea typeface="Gill Sans" charset="0"/>
              <a:cs typeface="Gill Sans" charset="0"/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Jump Table Structure</a:t>
            </a:r>
          </a:p>
        </p:txBody>
      </p:sp>
      <p:sp>
        <p:nvSpPr>
          <p:cNvPr id="22532" name="Rectangle 4"/>
          <p:cNvSpPr>
            <a:spLocks/>
          </p:cNvSpPr>
          <p:nvPr/>
        </p:nvSpPr>
        <p:spPr bwMode="auto">
          <a:xfrm>
            <a:off x="7235825" y="1587500"/>
            <a:ext cx="1160463" cy="838200"/>
          </a:xfrm>
          <a:prstGeom prst="rect">
            <a:avLst/>
          </a:prstGeom>
          <a:solidFill>
            <a:srgbClr val="CCFFCC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Code Block</a:t>
            </a:r>
            <a:endParaRPr lang="en-US" sz="240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0</a:t>
            </a:r>
          </a:p>
        </p:txBody>
      </p:sp>
      <p:sp>
        <p:nvSpPr>
          <p:cNvPr id="22533" name="Rectangle 5"/>
          <p:cNvSpPr>
            <a:spLocks/>
          </p:cNvSpPr>
          <p:nvPr/>
        </p:nvSpPr>
        <p:spPr bwMode="auto">
          <a:xfrm>
            <a:off x="6030913" y="1587500"/>
            <a:ext cx="1004887" cy="3683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20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Targ0:</a:t>
            </a:r>
          </a:p>
        </p:txBody>
      </p:sp>
      <p:sp>
        <p:nvSpPr>
          <p:cNvPr id="22534" name="Rectangle 6"/>
          <p:cNvSpPr>
            <a:spLocks/>
          </p:cNvSpPr>
          <p:nvPr/>
        </p:nvSpPr>
        <p:spPr bwMode="auto">
          <a:xfrm>
            <a:off x="7235825" y="2578100"/>
            <a:ext cx="1160463" cy="838200"/>
          </a:xfrm>
          <a:prstGeom prst="rect">
            <a:avLst/>
          </a:prstGeom>
          <a:solidFill>
            <a:srgbClr val="CCFFCC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Code Block</a:t>
            </a:r>
            <a:endParaRPr lang="en-US" sz="240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1</a:t>
            </a:r>
          </a:p>
        </p:txBody>
      </p:sp>
      <p:sp>
        <p:nvSpPr>
          <p:cNvPr id="22535" name="Rectangle 7"/>
          <p:cNvSpPr>
            <a:spLocks/>
          </p:cNvSpPr>
          <p:nvPr/>
        </p:nvSpPr>
        <p:spPr bwMode="auto">
          <a:xfrm>
            <a:off x="6030913" y="2578100"/>
            <a:ext cx="1004887" cy="3683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20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Targ1:</a:t>
            </a:r>
          </a:p>
        </p:txBody>
      </p:sp>
      <p:sp>
        <p:nvSpPr>
          <p:cNvPr id="22536" name="Rectangle 8"/>
          <p:cNvSpPr>
            <a:spLocks/>
          </p:cNvSpPr>
          <p:nvPr/>
        </p:nvSpPr>
        <p:spPr bwMode="auto">
          <a:xfrm>
            <a:off x="7235825" y="3568700"/>
            <a:ext cx="1160463" cy="838200"/>
          </a:xfrm>
          <a:prstGeom prst="rect">
            <a:avLst/>
          </a:prstGeom>
          <a:solidFill>
            <a:srgbClr val="CCFFCC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Code Block</a:t>
            </a:r>
            <a:endParaRPr lang="en-US" sz="240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2</a:t>
            </a:r>
          </a:p>
        </p:txBody>
      </p:sp>
      <p:sp>
        <p:nvSpPr>
          <p:cNvPr id="22537" name="Rectangle 9"/>
          <p:cNvSpPr>
            <a:spLocks/>
          </p:cNvSpPr>
          <p:nvPr/>
        </p:nvSpPr>
        <p:spPr bwMode="auto">
          <a:xfrm>
            <a:off x="6030913" y="3568700"/>
            <a:ext cx="1004887" cy="3683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20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Targ2:</a:t>
            </a:r>
          </a:p>
        </p:txBody>
      </p:sp>
      <p:sp>
        <p:nvSpPr>
          <p:cNvPr id="22538" name="Rectangle 10"/>
          <p:cNvSpPr>
            <a:spLocks/>
          </p:cNvSpPr>
          <p:nvPr/>
        </p:nvSpPr>
        <p:spPr bwMode="auto">
          <a:xfrm>
            <a:off x="7204075" y="5702300"/>
            <a:ext cx="1160463" cy="838200"/>
          </a:xfrm>
          <a:prstGeom prst="rect">
            <a:avLst/>
          </a:prstGeom>
          <a:solidFill>
            <a:srgbClr val="CCFFCC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Code Block</a:t>
            </a:r>
            <a:endParaRPr lang="en-US" sz="240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n</a:t>
            </a:r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–1</a:t>
            </a:r>
          </a:p>
        </p:txBody>
      </p:sp>
      <p:sp>
        <p:nvSpPr>
          <p:cNvPr id="22539" name="Rectangle 11"/>
          <p:cNvSpPr>
            <a:spLocks/>
          </p:cNvSpPr>
          <p:nvPr/>
        </p:nvSpPr>
        <p:spPr bwMode="auto">
          <a:xfrm>
            <a:off x="5694363" y="5702300"/>
            <a:ext cx="1309687" cy="3683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20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Targ</a:t>
            </a:r>
            <a:r>
              <a:rPr lang="en-US" sz="2000">
                <a:solidFill>
                  <a:schemeClr val="tx1"/>
                </a:solidFill>
                <a:latin typeface="Courier New Bold Italic" charset="0"/>
                <a:cs typeface="Courier New Bold Italic" charset="0"/>
                <a:sym typeface="Courier New Bold Italic" charset="0"/>
              </a:rPr>
              <a:t>n</a:t>
            </a:r>
            <a:r>
              <a:rPr lang="en-US" sz="20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-1:</a:t>
            </a:r>
          </a:p>
        </p:txBody>
      </p:sp>
      <p:sp>
        <p:nvSpPr>
          <p:cNvPr id="22540" name="Rectangle 12"/>
          <p:cNvSpPr>
            <a:spLocks/>
          </p:cNvSpPr>
          <p:nvPr/>
        </p:nvSpPr>
        <p:spPr bwMode="auto">
          <a:xfrm>
            <a:off x="7702550" y="4559300"/>
            <a:ext cx="227013" cy="9144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•</a:t>
            </a:r>
            <a:endParaRPr lang="en-US" sz="240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•</a:t>
            </a:r>
            <a:endParaRPr lang="en-US" sz="240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•</a:t>
            </a:r>
          </a:p>
        </p:txBody>
      </p:sp>
      <p:sp>
        <p:nvSpPr>
          <p:cNvPr id="22541" name="Rectangle 13"/>
          <p:cNvSpPr>
            <a:spLocks/>
          </p:cNvSpPr>
          <p:nvPr/>
        </p:nvSpPr>
        <p:spPr bwMode="auto">
          <a:xfrm>
            <a:off x="3937000" y="1714500"/>
            <a:ext cx="1270000" cy="381000"/>
          </a:xfrm>
          <a:prstGeom prst="rect">
            <a:avLst/>
          </a:prstGeom>
          <a:solidFill>
            <a:srgbClr val="D6D6F4"/>
          </a:solidFill>
          <a:ln w="2857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Targ0</a:t>
            </a:r>
          </a:p>
        </p:txBody>
      </p:sp>
      <p:sp>
        <p:nvSpPr>
          <p:cNvPr id="22542" name="Rectangle 14"/>
          <p:cNvSpPr>
            <a:spLocks/>
          </p:cNvSpPr>
          <p:nvPr/>
        </p:nvSpPr>
        <p:spPr bwMode="auto">
          <a:xfrm>
            <a:off x="3937000" y="2095500"/>
            <a:ext cx="1270000" cy="381000"/>
          </a:xfrm>
          <a:prstGeom prst="rect">
            <a:avLst/>
          </a:prstGeom>
          <a:solidFill>
            <a:srgbClr val="D6D6F4"/>
          </a:solidFill>
          <a:ln w="2857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Targ1</a:t>
            </a:r>
          </a:p>
        </p:txBody>
      </p:sp>
      <p:sp>
        <p:nvSpPr>
          <p:cNvPr id="22543" name="Rectangle 15"/>
          <p:cNvSpPr>
            <a:spLocks/>
          </p:cNvSpPr>
          <p:nvPr/>
        </p:nvSpPr>
        <p:spPr bwMode="auto">
          <a:xfrm>
            <a:off x="3937000" y="2476500"/>
            <a:ext cx="1270000" cy="381000"/>
          </a:xfrm>
          <a:prstGeom prst="rect">
            <a:avLst/>
          </a:prstGeom>
          <a:solidFill>
            <a:srgbClr val="D6D6F4"/>
          </a:solidFill>
          <a:ln w="2857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Targ2</a:t>
            </a:r>
          </a:p>
        </p:txBody>
      </p:sp>
      <p:sp>
        <p:nvSpPr>
          <p:cNvPr id="22544" name="Rectangle 16"/>
          <p:cNvSpPr>
            <a:spLocks/>
          </p:cNvSpPr>
          <p:nvPr/>
        </p:nvSpPr>
        <p:spPr bwMode="auto">
          <a:xfrm>
            <a:off x="3937000" y="3771900"/>
            <a:ext cx="1270000" cy="381000"/>
          </a:xfrm>
          <a:prstGeom prst="rect">
            <a:avLst/>
          </a:prstGeom>
          <a:solidFill>
            <a:srgbClr val="D6D6F4"/>
          </a:solidFill>
          <a:ln w="2857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Targ</a:t>
            </a:r>
            <a:r>
              <a:rPr lang="en-US" sz="1800">
                <a:solidFill>
                  <a:schemeClr val="tx1"/>
                </a:solidFill>
                <a:latin typeface="Courier New Bold Italic" charset="0"/>
                <a:cs typeface="Courier New Bold Italic" charset="0"/>
                <a:sym typeface="Courier New Bold Italic" charset="0"/>
              </a:rPr>
              <a:t>n</a:t>
            </a:r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-1</a:t>
            </a:r>
          </a:p>
        </p:txBody>
      </p:sp>
      <p:sp>
        <p:nvSpPr>
          <p:cNvPr id="22545" name="Rectangle 17"/>
          <p:cNvSpPr>
            <a:spLocks/>
          </p:cNvSpPr>
          <p:nvPr/>
        </p:nvSpPr>
        <p:spPr bwMode="auto">
          <a:xfrm>
            <a:off x="3937000" y="2857500"/>
            <a:ext cx="1270000" cy="914400"/>
          </a:xfrm>
          <a:prstGeom prst="rect">
            <a:avLst/>
          </a:prstGeom>
          <a:solidFill>
            <a:srgbClr val="D6D6F4"/>
          </a:solidFill>
          <a:ln w="2857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•</a:t>
            </a:r>
            <a:endParaRPr lang="en-US" sz="240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•</a:t>
            </a:r>
            <a:endParaRPr lang="en-US" sz="240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•</a:t>
            </a:r>
          </a:p>
        </p:txBody>
      </p:sp>
      <p:sp>
        <p:nvSpPr>
          <p:cNvPr id="22546" name="Rectangle 18"/>
          <p:cNvSpPr>
            <a:spLocks/>
          </p:cNvSpPr>
          <p:nvPr/>
        </p:nvSpPr>
        <p:spPr bwMode="auto">
          <a:xfrm>
            <a:off x="3111500" y="1701800"/>
            <a:ext cx="852488" cy="3683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0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jtab:</a:t>
            </a:r>
          </a:p>
        </p:txBody>
      </p:sp>
      <p:sp>
        <p:nvSpPr>
          <p:cNvPr id="22547" name="Rectangle 19"/>
          <p:cNvSpPr>
            <a:spLocks/>
          </p:cNvSpPr>
          <p:nvPr/>
        </p:nvSpPr>
        <p:spPr bwMode="auto">
          <a:xfrm>
            <a:off x="304800" y="5092700"/>
            <a:ext cx="2984500" cy="609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target = 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JTab</a:t>
            </a:r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[x];</a:t>
            </a:r>
            <a:endParaRPr lang="en-US" sz="2400" dirty="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l"/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goto</a:t>
            </a:r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 *target;</a:t>
            </a:r>
          </a:p>
        </p:txBody>
      </p:sp>
      <p:sp>
        <p:nvSpPr>
          <p:cNvPr id="22548" name="Rectangle 20"/>
          <p:cNvSpPr>
            <a:spLocks/>
          </p:cNvSpPr>
          <p:nvPr/>
        </p:nvSpPr>
        <p:spPr bwMode="auto">
          <a:xfrm>
            <a:off x="304800" y="1663700"/>
            <a:ext cx="2298700" cy="26035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switch(x) {</a:t>
            </a:r>
            <a:endParaRPr lang="en-US" sz="2400" dirty="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  case val_0:</a:t>
            </a:r>
            <a:endParaRPr lang="en-US" sz="2400" dirty="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    </a:t>
            </a:r>
            <a:r>
              <a:rPr lang="en-US" sz="1800" dirty="0">
                <a:solidFill>
                  <a:schemeClr val="tx1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Block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0</a:t>
            </a:r>
            <a:endParaRPr lang="en-US" sz="2400" dirty="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  case val_1:</a:t>
            </a:r>
            <a:endParaRPr lang="en-US" sz="2400" dirty="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    </a:t>
            </a:r>
            <a:r>
              <a:rPr lang="en-US" sz="1800" dirty="0">
                <a:solidFill>
                  <a:schemeClr val="tx1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Block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1</a:t>
            </a:r>
            <a:endParaRPr lang="en-US" sz="2400" dirty="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    • • •</a:t>
            </a:r>
            <a:endParaRPr lang="en-US" sz="2400" dirty="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  case val_</a:t>
            </a:r>
            <a:r>
              <a:rPr lang="en-US" sz="1800" dirty="0">
                <a:solidFill>
                  <a:schemeClr val="tx1"/>
                </a:solidFill>
                <a:latin typeface="Courier New Bold Italic" charset="0"/>
                <a:cs typeface="Courier New Bold Italic" charset="0"/>
                <a:sym typeface="Courier New Bold Italic" charset="0"/>
              </a:rPr>
              <a:t>n</a:t>
            </a:r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-1:</a:t>
            </a:r>
            <a:endParaRPr lang="en-US" sz="2400" dirty="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    </a:t>
            </a:r>
            <a:r>
              <a:rPr lang="en-US" sz="1800" dirty="0">
                <a:solidFill>
                  <a:schemeClr val="tx1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Block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n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–1</a:t>
            </a:r>
            <a:endParaRPr lang="en-US" sz="2400" dirty="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}</a:t>
            </a:r>
          </a:p>
        </p:txBody>
      </p:sp>
      <p:sp>
        <p:nvSpPr>
          <p:cNvPr id="22549" name="Rectangle 21"/>
          <p:cNvSpPr>
            <a:spLocks/>
          </p:cNvSpPr>
          <p:nvPr/>
        </p:nvSpPr>
        <p:spPr bwMode="auto">
          <a:xfrm>
            <a:off x="285750" y="1295400"/>
            <a:ext cx="1390650" cy="3810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Switch Form</a:t>
            </a:r>
          </a:p>
        </p:txBody>
      </p:sp>
      <p:sp>
        <p:nvSpPr>
          <p:cNvPr id="22550" name="Rectangle 22"/>
          <p:cNvSpPr>
            <a:spLocks/>
          </p:cNvSpPr>
          <p:nvPr/>
        </p:nvSpPr>
        <p:spPr bwMode="auto">
          <a:xfrm>
            <a:off x="271463" y="4724400"/>
            <a:ext cx="2679700" cy="3810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Approximate Translation</a:t>
            </a:r>
          </a:p>
        </p:txBody>
      </p:sp>
      <p:sp>
        <p:nvSpPr>
          <p:cNvPr id="22551" name="Rectangle 23"/>
          <p:cNvSpPr>
            <a:spLocks/>
          </p:cNvSpPr>
          <p:nvPr/>
        </p:nvSpPr>
        <p:spPr bwMode="auto">
          <a:xfrm>
            <a:off x="3725863" y="1282700"/>
            <a:ext cx="1268412" cy="3810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Jump Table</a:t>
            </a:r>
          </a:p>
        </p:txBody>
      </p:sp>
      <p:sp>
        <p:nvSpPr>
          <p:cNvPr id="22552" name="Rectangle 24"/>
          <p:cNvSpPr>
            <a:spLocks/>
          </p:cNvSpPr>
          <p:nvPr/>
        </p:nvSpPr>
        <p:spPr bwMode="auto">
          <a:xfrm>
            <a:off x="6923088" y="1219200"/>
            <a:ext cx="1462087" cy="3810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Jump Targets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61443" name="Rectangle 3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 dirty="0" smtClean="0">
                <a:solidFill>
                  <a:srgbClr val="FFFFFF"/>
                </a:solidFill>
                <a:ea typeface="Gill Sans" charset="0"/>
                <a:cs typeface="Gill Sans" charset="0"/>
              </a:rPr>
              <a:t>ECNU</a:t>
            </a:r>
            <a:endParaRPr lang="en-US" sz="1200" dirty="0">
              <a:solidFill>
                <a:srgbClr val="FFFFFF"/>
              </a:solidFill>
              <a:ea typeface="Gill Sans" charset="0"/>
              <a:cs typeface="Gill Sans" charset="0"/>
            </a:endParaRPr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Example</a:t>
            </a:r>
          </a:p>
        </p:txBody>
      </p:sp>
      <p:sp>
        <p:nvSpPr>
          <p:cNvPr id="61445" name="Rectangle 5"/>
          <p:cNvSpPr>
            <a:spLocks/>
          </p:cNvSpPr>
          <p:nvPr/>
        </p:nvSpPr>
        <p:spPr bwMode="auto">
          <a:xfrm>
            <a:off x="3514725" y="1446213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sp>
        <p:nvSpPr>
          <p:cNvPr id="61446" name="Rectangle 6"/>
          <p:cNvSpPr>
            <a:spLocks/>
          </p:cNvSpPr>
          <p:nvPr/>
        </p:nvSpPr>
        <p:spPr bwMode="auto">
          <a:xfrm>
            <a:off x="3514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61447" name="Rectangle 7"/>
          <p:cNvSpPr>
            <a:spLocks/>
          </p:cNvSpPr>
          <p:nvPr/>
        </p:nvSpPr>
        <p:spPr bwMode="auto">
          <a:xfrm>
            <a:off x="3503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61448" name="Rectangle 8"/>
          <p:cNvSpPr>
            <a:spLocks/>
          </p:cNvSpPr>
          <p:nvPr/>
        </p:nvSpPr>
        <p:spPr bwMode="auto">
          <a:xfrm>
            <a:off x="3514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61449" name="Rectangle 9"/>
          <p:cNvSpPr>
            <a:spLocks/>
          </p:cNvSpPr>
          <p:nvPr/>
        </p:nvSpPr>
        <p:spPr bwMode="auto">
          <a:xfrm>
            <a:off x="3514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61450" name="Line 10"/>
          <p:cNvSpPr>
            <a:spLocks noChangeShapeType="1"/>
          </p:cNvSpPr>
          <p:nvPr/>
        </p:nvSpPr>
        <p:spPr bwMode="auto">
          <a:xfrm>
            <a:off x="3821113" y="17526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1451" name="Line 11"/>
          <p:cNvSpPr>
            <a:spLocks noChangeShapeType="1"/>
          </p:cNvSpPr>
          <p:nvPr/>
        </p:nvSpPr>
        <p:spPr bwMode="auto">
          <a:xfrm>
            <a:off x="3821113" y="24384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1452" name="Line 12"/>
          <p:cNvSpPr>
            <a:spLocks noChangeShapeType="1"/>
          </p:cNvSpPr>
          <p:nvPr/>
        </p:nvSpPr>
        <p:spPr bwMode="auto">
          <a:xfrm>
            <a:off x="3821113" y="3124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1453" name="Line 13"/>
          <p:cNvSpPr>
            <a:spLocks noChangeShapeType="1"/>
          </p:cNvSpPr>
          <p:nvPr/>
        </p:nvSpPr>
        <p:spPr bwMode="auto">
          <a:xfrm>
            <a:off x="3821113" y="3886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1454" name="Rectangle 14"/>
          <p:cNvSpPr>
            <a:spLocks/>
          </p:cNvSpPr>
          <p:nvPr/>
        </p:nvSpPr>
        <p:spPr bwMode="auto">
          <a:xfrm>
            <a:off x="4181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61455" name="Line 15"/>
          <p:cNvSpPr>
            <a:spLocks noChangeShapeType="1"/>
          </p:cNvSpPr>
          <p:nvPr/>
        </p:nvSpPr>
        <p:spPr bwMode="auto">
          <a:xfrm>
            <a:off x="3962400" y="2438400"/>
            <a:ext cx="536575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1456" name="Rectangle 16"/>
          <p:cNvSpPr>
            <a:spLocks/>
          </p:cNvSpPr>
          <p:nvPr/>
        </p:nvSpPr>
        <p:spPr bwMode="auto"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endParaRPr lang="en-US" sz="1800">
              <a:solidFill>
                <a:schemeClr val="tx1"/>
              </a:solidFill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grpSp>
        <p:nvGrpSpPr>
          <p:cNvPr id="61457" name="Group 17"/>
          <p:cNvGrpSpPr>
            <a:grpSpLocks/>
          </p:cNvGrpSpPr>
          <p:nvPr/>
        </p:nvGrpSpPr>
        <p:grpSpPr bwMode="auto">
          <a:xfrm>
            <a:off x="5397500" y="1592263"/>
            <a:ext cx="1493838" cy="928687"/>
            <a:chOff x="0" y="0"/>
            <a:chExt cx="941" cy="585"/>
          </a:xfrm>
        </p:grpSpPr>
        <p:sp>
          <p:nvSpPr>
            <p:cNvPr id="61458" name="Line 18"/>
            <p:cNvSpPr>
              <a:spLocks noChangeShapeType="1"/>
            </p:cNvSpPr>
            <p:nvPr/>
          </p:nvSpPr>
          <p:spPr bwMode="auto">
            <a:xfrm>
              <a:off x="489" y="110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1459" name="Rectangle 19"/>
            <p:cNvSpPr>
              <a:spLocks/>
            </p:cNvSpPr>
            <p:nvPr/>
          </p:nvSpPr>
          <p:spPr bwMode="auto">
            <a:xfrm>
              <a:off x="1" y="0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%ebp</a:t>
              </a:r>
            </a:p>
          </p:txBody>
        </p:sp>
        <p:sp>
          <p:nvSpPr>
            <p:cNvPr id="61460" name="Line 20"/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1461" name="Rectangle 21"/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%esp</a:t>
              </a:r>
            </a:p>
          </p:txBody>
        </p:sp>
      </p:grpSp>
      <p:sp>
        <p:nvSpPr>
          <p:cNvPr id="61462" name="Rectangle 22"/>
          <p:cNvSpPr>
            <a:spLocks/>
          </p:cNvSpPr>
          <p:nvPr/>
        </p:nvSpPr>
        <p:spPr bwMode="auto"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1463" name="Rectangle 23"/>
          <p:cNvSpPr>
            <a:spLocks/>
          </p:cNvSpPr>
          <p:nvPr/>
        </p:nvSpPr>
        <p:spPr bwMode="auto">
          <a:xfrm>
            <a:off x="7194550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61465" name="Group 25"/>
          <p:cNvGraphicFramePr>
            <a:graphicFrameLocks noGrp="1"/>
          </p:cNvGraphicFramePr>
          <p:nvPr/>
        </p:nvGraphicFramePr>
        <p:xfrm>
          <a:off x="6934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/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6" name="Rectangle 4"/>
          <p:cNvSpPr>
            <a:spLocks/>
          </p:cNvSpPr>
          <p:nvPr/>
        </p:nvSpPr>
        <p:spPr bwMode="auto">
          <a:xfrm>
            <a:off x="825500" y="1676400"/>
            <a:ext cx="1536700" cy="2133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yoo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58" name="AutoShape 56"/>
          <p:cNvSpPr>
            <a:spLocks/>
          </p:cNvSpPr>
          <p:nvPr/>
        </p:nvSpPr>
        <p:spPr bwMode="auto">
          <a:xfrm>
            <a:off x="139700" y="2514600"/>
            <a:ext cx="6858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62466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 dirty="0" smtClean="0">
                <a:solidFill>
                  <a:srgbClr val="FFFFFF"/>
                </a:solidFill>
                <a:ea typeface="Gill Sans" charset="0"/>
                <a:cs typeface="Gill Sans" charset="0"/>
              </a:rPr>
              <a:t>ECNU</a:t>
            </a:r>
            <a:endParaRPr lang="en-US" sz="1200" dirty="0">
              <a:solidFill>
                <a:srgbClr val="FFFFFF"/>
              </a:solidFill>
              <a:ea typeface="Gill Sans" charset="0"/>
              <a:cs typeface="Gill Sans" charset="0"/>
            </a:endParaRP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IA32/Linux Stack Frame</a:t>
            </a:r>
          </a:p>
        </p:txBody>
      </p:sp>
      <p:sp>
        <p:nvSpPr>
          <p:cNvPr id="6246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5372100" cy="5435600"/>
          </a:xfrm>
          <a:ln/>
        </p:spPr>
        <p:txBody>
          <a:bodyPr/>
          <a:lstStyle/>
          <a:p>
            <a:r>
              <a:rPr lang="en-US" dirty="0"/>
              <a:t>Current Stack Frame (“Top” to Bottom)</a:t>
            </a:r>
          </a:p>
          <a:p>
            <a:pPr marL="552450" lvl="1"/>
            <a:r>
              <a:rPr lang="en-US" dirty="0"/>
              <a:t>“Argument build:”</a:t>
            </a:r>
            <a:br>
              <a:rPr lang="en-US" dirty="0"/>
            </a:br>
            <a:r>
              <a:rPr lang="en-US" dirty="0"/>
              <a:t>Parameters for function about to call</a:t>
            </a:r>
          </a:p>
          <a:p>
            <a:pPr marL="552450" lvl="1"/>
            <a:r>
              <a:rPr lang="en-US" dirty="0"/>
              <a:t>Local variables</a:t>
            </a:r>
            <a:br>
              <a:rPr lang="en-US" dirty="0"/>
            </a:br>
            <a:r>
              <a:rPr lang="en-US" dirty="0"/>
              <a:t>If can’t keep in registers</a:t>
            </a:r>
          </a:p>
          <a:p>
            <a:pPr marL="552450" lvl="1"/>
            <a:r>
              <a:rPr lang="en-US" dirty="0"/>
              <a:t>Saved register context</a:t>
            </a:r>
          </a:p>
          <a:p>
            <a:pPr marL="552450" lvl="1"/>
            <a:r>
              <a:rPr lang="en-US" dirty="0"/>
              <a:t>Old frame pointer</a:t>
            </a:r>
          </a:p>
          <a:p>
            <a:endParaRPr lang="en-US" dirty="0"/>
          </a:p>
          <a:p>
            <a:r>
              <a:rPr lang="en-US" dirty="0"/>
              <a:t>Caller Stack Frame</a:t>
            </a:r>
          </a:p>
          <a:p>
            <a:pPr marL="552450" lvl="1"/>
            <a:r>
              <a:rPr lang="en-US" dirty="0"/>
              <a:t>Return address</a:t>
            </a:r>
          </a:p>
          <a:p>
            <a:pPr marL="838200" lvl="2"/>
            <a:r>
              <a:rPr lang="en-US" dirty="0"/>
              <a:t>Pushed by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call</a:t>
            </a:r>
            <a:r>
              <a:rPr lang="en-US" dirty="0"/>
              <a:t> instruction</a:t>
            </a:r>
          </a:p>
          <a:p>
            <a:pPr marL="552450" lvl="1"/>
            <a:r>
              <a:rPr lang="en-US" dirty="0"/>
              <a:t>Arguments for this call</a:t>
            </a:r>
          </a:p>
        </p:txBody>
      </p:sp>
      <p:sp>
        <p:nvSpPr>
          <p:cNvPr id="62469" name="Rectangle 5"/>
          <p:cNvSpPr>
            <a:spLocks/>
          </p:cNvSpPr>
          <p:nvPr/>
        </p:nvSpPr>
        <p:spPr bwMode="auto">
          <a:xfrm>
            <a:off x="7366000" y="3276600"/>
            <a:ext cx="1270000" cy="304800"/>
          </a:xfrm>
          <a:prstGeom prst="rect">
            <a:avLst/>
          </a:prstGeom>
          <a:solidFill>
            <a:srgbClr val="F2F2F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Return </a:t>
            </a:r>
            <a:r>
              <a:rPr lang="en-US" sz="1800" dirty="0" err="1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Addr</a:t>
            </a:r>
            <a:endParaRPr lang="en-US" sz="18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62470" name="Rectangle 6"/>
          <p:cNvSpPr>
            <a:spLocks/>
          </p:cNvSpPr>
          <p:nvPr/>
        </p:nvSpPr>
        <p:spPr bwMode="auto">
          <a:xfrm>
            <a:off x="7366000" y="3886200"/>
            <a:ext cx="1270000" cy="18161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Saved</a:t>
            </a:r>
          </a:p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Registers</a:t>
            </a:r>
          </a:p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+</a:t>
            </a:r>
          </a:p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Local</a:t>
            </a:r>
          </a:p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Variables</a:t>
            </a:r>
          </a:p>
        </p:txBody>
      </p:sp>
      <p:sp>
        <p:nvSpPr>
          <p:cNvPr id="62471" name="Rectangle 7"/>
          <p:cNvSpPr>
            <a:spLocks/>
          </p:cNvSpPr>
          <p:nvPr/>
        </p:nvSpPr>
        <p:spPr bwMode="auto">
          <a:xfrm>
            <a:off x="7366000" y="5699125"/>
            <a:ext cx="1270000" cy="7366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Argument</a:t>
            </a:r>
          </a:p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Build</a:t>
            </a:r>
          </a:p>
        </p:txBody>
      </p:sp>
      <p:sp>
        <p:nvSpPr>
          <p:cNvPr id="62472" name="Rectangle 8"/>
          <p:cNvSpPr>
            <a:spLocks/>
          </p:cNvSpPr>
          <p:nvPr/>
        </p:nvSpPr>
        <p:spPr bwMode="auto">
          <a:xfrm>
            <a:off x="7366000" y="1295400"/>
            <a:ext cx="1270000" cy="1371600"/>
          </a:xfrm>
          <a:prstGeom prst="rect">
            <a:avLst/>
          </a:prstGeom>
          <a:solidFill>
            <a:srgbClr val="F2F2F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2473" name="Rectangle 9"/>
          <p:cNvSpPr>
            <a:spLocks/>
          </p:cNvSpPr>
          <p:nvPr/>
        </p:nvSpPr>
        <p:spPr bwMode="auto">
          <a:xfrm>
            <a:off x="7366000" y="3581400"/>
            <a:ext cx="1270000" cy="3048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Old %</a:t>
            </a:r>
            <a:r>
              <a:rPr lang="en-US" sz="1800" dirty="0" err="1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ebp</a:t>
            </a:r>
            <a:endParaRPr lang="en-US" sz="18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62474" name="Rectangle 10"/>
          <p:cNvSpPr>
            <a:spLocks/>
          </p:cNvSpPr>
          <p:nvPr/>
        </p:nvSpPr>
        <p:spPr bwMode="auto">
          <a:xfrm>
            <a:off x="7366000" y="2667000"/>
            <a:ext cx="1270000" cy="609600"/>
          </a:xfrm>
          <a:prstGeom prst="rect">
            <a:avLst/>
          </a:prstGeom>
          <a:solidFill>
            <a:srgbClr val="F2F2F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Arguments</a:t>
            </a:r>
          </a:p>
        </p:txBody>
      </p:sp>
      <p:sp>
        <p:nvSpPr>
          <p:cNvPr id="62475" name="Rectangle 11"/>
          <p:cNvSpPr>
            <a:spLocks/>
          </p:cNvSpPr>
          <p:nvPr/>
        </p:nvSpPr>
        <p:spPr bwMode="auto">
          <a:xfrm>
            <a:off x="6235700" y="2125663"/>
            <a:ext cx="684213" cy="6350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Caller</a:t>
            </a:r>
            <a:endParaRPr lang="en-US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r"/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Frame</a:t>
            </a:r>
          </a:p>
        </p:txBody>
      </p:sp>
      <p:sp>
        <p:nvSpPr>
          <p:cNvPr id="62476" name="AutoShape 12"/>
          <p:cNvSpPr>
            <a:spLocks/>
          </p:cNvSpPr>
          <p:nvPr/>
        </p:nvSpPr>
        <p:spPr bwMode="auto">
          <a:xfrm>
            <a:off x="6981825" y="1295400"/>
            <a:ext cx="228600" cy="22606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21600" y="21600"/>
                </a:moveTo>
                <a:cubicBezTo>
                  <a:pt x="15635" y="21600"/>
                  <a:pt x="10800" y="20875"/>
                  <a:pt x="10800" y="19980"/>
                </a:cubicBezTo>
                <a:lnTo>
                  <a:pt x="10800" y="12420"/>
                </a:lnTo>
                <a:cubicBezTo>
                  <a:pt x="10800" y="11525"/>
                  <a:pt x="5965" y="10800"/>
                  <a:pt x="0" y="10800"/>
                </a:cubicBezTo>
                <a:cubicBezTo>
                  <a:pt x="5965" y="10800"/>
                  <a:pt x="10800" y="10075"/>
                  <a:pt x="10800" y="9180"/>
                </a:cubicBezTo>
                <a:lnTo>
                  <a:pt x="10800" y="1620"/>
                </a:lnTo>
                <a:cubicBezTo>
                  <a:pt x="10800" y="725"/>
                  <a:pt x="15635" y="0"/>
                  <a:pt x="21600" y="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2477" name="Line 13"/>
          <p:cNvSpPr>
            <a:spLocks noChangeShapeType="1"/>
          </p:cNvSpPr>
          <p:nvPr/>
        </p:nvSpPr>
        <p:spPr bwMode="auto">
          <a:xfrm>
            <a:off x="6469063" y="3732213"/>
            <a:ext cx="71755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2478" name="Rectangle 14"/>
          <p:cNvSpPr>
            <a:spLocks/>
          </p:cNvSpPr>
          <p:nvPr/>
        </p:nvSpPr>
        <p:spPr bwMode="auto">
          <a:xfrm>
            <a:off x="4927600" y="3268663"/>
            <a:ext cx="1562100" cy="6096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r"/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Frame pointer</a:t>
            </a:r>
            <a:b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</a:br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%ebp</a:t>
            </a:r>
          </a:p>
        </p:txBody>
      </p:sp>
      <p:sp>
        <p:nvSpPr>
          <p:cNvPr id="62479" name="Line 15"/>
          <p:cNvSpPr>
            <a:spLocks noChangeShapeType="1"/>
          </p:cNvSpPr>
          <p:nvPr/>
        </p:nvSpPr>
        <p:spPr bwMode="auto">
          <a:xfrm>
            <a:off x="6478588" y="6365875"/>
            <a:ext cx="719137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2480" name="Rectangle 16"/>
          <p:cNvSpPr>
            <a:spLocks/>
          </p:cNvSpPr>
          <p:nvPr/>
        </p:nvSpPr>
        <p:spPr bwMode="auto">
          <a:xfrm>
            <a:off x="5005388" y="5897563"/>
            <a:ext cx="1485900" cy="6096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r"/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pointer</a:t>
            </a:r>
            <a:endParaRPr lang="en-US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r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%esp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6349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 dirty="0" smtClean="0">
                <a:solidFill>
                  <a:srgbClr val="FFFFFF"/>
                </a:solidFill>
                <a:ea typeface="Gill Sans" charset="0"/>
                <a:cs typeface="Gill Sans" charset="0"/>
              </a:rPr>
              <a:t>ECNU</a:t>
            </a:r>
            <a:endParaRPr lang="en-US" sz="1200" dirty="0">
              <a:solidFill>
                <a:srgbClr val="FFFFFF"/>
              </a:solidFill>
              <a:ea typeface="Gill Sans" charset="0"/>
              <a:cs typeface="Gill Sans" charset="0"/>
            </a:endParaRP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Revisiting </a:t>
            </a:r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swap</a:t>
            </a:r>
            <a:endParaRPr lang="en-US">
              <a:latin typeface="Courier New Bold" charset="0"/>
              <a:sym typeface="Courier New Bold" charset="0"/>
            </a:endParaRPr>
          </a:p>
        </p:txBody>
      </p:sp>
      <p:sp>
        <p:nvSpPr>
          <p:cNvPr id="63492" name="Rectangle 4"/>
          <p:cNvSpPr>
            <a:spLocks/>
          </p:cNvSpPr>
          <p:nvPr/>
        </p:nvSpPr>
        <p:spPr bwMode="auto">
          <a:xfrm>
            <a:off x="381000" y="4114800"/>
            <a:ext cx="3975100" cy="2057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void swap(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*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xp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*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 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t0 = *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xp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t1 = *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*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xp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t1;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*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t0;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3493" name="Rectangle 5"/>
          <p:cNvSpPr>
            <a:spLocks/>
          </p:cNvSpPr>
          <p:nvPr/>
        </p:nvSpPr>
        <p:spPr bwMode="auto">
          <a:xfrm>
            <a:off x="381000" y="1371600"/>
            <a:ext cx="3975100" cy="1879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course1 = 15213;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course2 = 18243;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void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call_swap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 {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swap(&amp;course1, &amp;course2);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63494" name="Rectangle 6"/>
          <p:cNvSpPr>
            <a:spLocks/>
          </p:cNvSpPr>
          <p:nvPr/>
        </p:nvSpPr>
        <p:spPr bwMode="auto">
          <a:xfrm>
            <a:off x="4648200" y="1447800"/>
            <a:ext cx="4279900" cy="2057400"/>
          </a:xfrm>
          <a:prstGeom prst="rect">
            <a:avLst/>
          </a:prstGeom>
          <a:solidFill>
            <a:srgbClr val="CDF1C5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call_swap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• • •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subl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$8, 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esp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$course2, 4(%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esp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>
              <a:tabLst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$course1, (%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esp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>
              <a:tabLst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call	swap</a:t>
            </a:r>
          </a:p>
          <a:p>
            <a:pPr algn="l">
              <a:tabLst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• • •</a:t>
            </a:r>
          </a:p>
        </p:txBody>
      </p:sp>
      <p:sp>
        <p:nvSpPr>
          <p:cNvPr id="63495" name="Rectangle 7"/>
          <p:cNvSpPr>
            <a:spLocks/>
          </p:cNvSpPr>
          <p:nvPr/>
        </p:nvSpPr>
        <p:spPr bwMode="auto">
          <a:xfrm>
            <a:off x="4648200" y="5334000"/>
            <a:ext cx="11557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&amp;course2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63496" name="Rectangle 8"/>
          <p:cNvSpPr>
            <a:spLocks/>
          </p:cNvSpPr>
          <p:nvPr/>
        </p:nvSpPr>
        <p:spPr bwMode="auto">
          <a:xfrm>
            <a:off x="4648200" y="5715000"/>
            <a:ext cx="11557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&amp;course1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63497" name="Rectangle 9"/>
          <p:cNvSpPr>
            <a:spLocks/>
          </p:cNvSpPr>
          <p:nvPr/>
        </p:nvSpPr>
        <p:spPr bwMode="auto">
          <a:xfrm>
            <a:off x="4648200" y="6096000"/>
            <a:ext cx="11557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err="1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adr</a:t>
            </a:r>
            <a:endParaRPr lang="en-US" sz="18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63498" name="Line 10"/>
          <p:cNvSpPr>
            <a:spLocks noChangeShapeType="1"/>
          </p:cNvSpPr>
          <p:nvPr/>
        </p:nvSpPr>
        <p:spPr bwMode="auto">
          <a:xfrm flipH="1">
            <a:off x="5870575" y="625475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3499" name="Rectangle 11"/>
          <p:cNvSpPr>
            <a:spLocks/>
          </p:cNvSpPr>
          <p:nvPr/>
        </p:nvSpPr>
        <p:spPr bwMode="auto">
          <a:xfrm>
            <a:off x="6376988" y="609600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esp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63500" name="Rectangle 12"/>
          <p:cNvSpPr>
            <a:spLocks/>
          </p:cNvSpPr>
          <p:nvPr/>
        </p:nvSpPr>
        <p:spPr bwMode="auto">
          <a:xfrm>
            <a:off x="5864225" y="3886200"/>
            <a:ext cx="1060450" cy="685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Resulting</a:t>
            </a:r>
            <a:endParaRPr lang="en-US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l"/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sp>
        <p:nvSpPr>
          <p:cNvPr id="63501" name="Rectangle 13"/>
          <p:cNvSpPr>
            <a:spLocks/>
          </p:cNvSpPr>
          <p:nvPr/>
        </p:nvSpPr>
        <p:spPr bwMode="auto">
          <a:xfrm>
            <a:off x="4648200" y="3886200"/>
            <a:ext cx="1155700" cy="14478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•</a:t>
            </a:r>
            <a:endParaRPr lang="en-US" sz="240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•</a:t>
            </a:r>
            <a:endParaRPr lang="en-US" sz="240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•</a:t>
            </a:r>
          </a:p>
        </p:txBody>
      </p:sp>
      <p:sp>
        <p:nvSpPr>
          <p:cNvPr id="63502" name="Rectangle 14"/>
          <p:cNvSpPr>
            <a:spLocks/>
          </p:cNvSpPr>
          <p:nvPr/>
        </p:nvSpPr>
        <p:spPr bwMode="auto">
          <a:xfrm>
            <a:off x="4595813" y="1066800"/>
            <a:ext cx="3455987" cy="393700"/>
          </a:xfrm>
          <a:prstGeom prst="rect">
            <a:avLst/>
          </a:prstGeom>
          <a:noFill/>
          <a:ln w="1905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Calling </a:t>
            </a:r>
            <a:r>
              <a:rPr lang="en-US" sz="20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swap</a:t>
            </a:r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from </a:t>
            </a:r>
            <a:r>
              <a:rPr lang="en-US" sz="20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call_swap</a:t>
            </a:r>
          </a:p>
        </p:txBody>
      </p:sp>
      <p:sp>
        <p:nvSpPr>
          <p:cNvPr id="16" name="Line 10"/>
          <p:cNvSpPr>
            <a:spLocks noChangeShapeType="1"/>
          </p:cNvSpPr>
          <p:nvPr/>
        </p:nvSpPr>
        <p:spPr bwMode="auto">
          <a:xfrm flipH="1">
            <a:off x="5867400" y="5187950"/>
            <a:ext cx="457200" cy="0"/>
          </a:xfrm>
          <a:prstGeom prst="line">
            <a:avLst/>
          </a:prstGeom>
          <a:noFill/>
          <a:ln w="25400" cap="flat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Rectangle 11"/>
          <p:cNvSpPr>
            <a:spLocks/>
          </p:cNvSpPr>
          <p:nvPr/>
        </p:nvSpPr>
        <p:spPr bwMode="auto">
          <a:xfrm>
            <a:off x="6373813" y="502920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 smtClean="0">
                <a:solidFill>
                  <a:schemeClr val="bg1">
                    <a:lumMod val="50000"/>
                  </a:schemeClr>
                </a:solidFill>
                <a:latin typeface="Courier New Bold" charset="0"/>
                <a:cs typeface="Courier New Bold" charset="0"/>
                <a:sym typeface="Courier New Bold" charset="0"/>
              </a:rPr>
              <a:t>esp</a:t>
            </a:r>
            <a:endParaRPr lang="en-US" sz="1800" dirty="0">
              <a:solidFill>
                <a:schemeClr val="bg1">
                  <a:lumMod val="50000"/>
                </a:schemeClr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8" name="Line 10"/>
          <p:cNvSpPr>
            <a:spLocks noChangeShapeType="1"/>
          </p:cNvSpPr>
          <p:nvPr/>
        </p:nvSpPr>
        <p:spPr bwMode="auto">
          <a:xfrm flipH="1">
            <a:off x="5867400" y="5900807"/>
            <a:ext cx="457200" cy="0"/>
          </a:xfrm>
          <a:prstGeom prst="line">
            <a:avLst/>
          </a:prstGeom>
          <a:noFill/>
          <a:ln w="25400" cap="flat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" name="Rectangle 11"/>
          <p:cNvSpPr>
            <a:spLocks/>
          </p:cNvSpPr>
          <p:nvPr/>
        </p:nvSpPr>
        <p:spPr bwMode="auto">
          <a:xfrm>
            <a:off x="6373813" y="5742057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 smtClean="0">
                <a:solidFill>
                  <a:schemeClr val="bg1">
                    <a:lumMod val="50000"/>
                  </a:schemeClr>
                </a:solidFill>
                <a:latin typeface="Courier New Bold" charset="0"/>
                <a:cs typeface="Courier New Bold" charset="0"/>
                <a:sym typeface="Courier New Bold" charset="0"/>
              </a:rPr>
              <a:t>esp</a:t>
            </a:r>
            <a:endParaRPr lang="en-US" sz="1800" dirty="0">
              <a:solidFill>
                <a:schemeClr val="bg1">
                  <a:lumMod val="50000"/>
                </a:schemeClr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0" name="Arc 19"/>
          <p:cNvSpPr/>
          <p:nvPr/>
        </p:nvSpPr>
        <p:spPr bwMode="auto">
          <a:xfrm>
            <a:off x="6934200" y="5257800"/>
            <a:ext cx="457200" cy="609600"/>
          </a:xfrm>
          <a:prstGeom prst="arc">
            <a:avLst>
              <a:gd name="adj1" fmla="val 16200000"/>
              <a:gd name="adj2" fmla="val 5488131"/>
            </a:avLst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1" name="Rectangle 11"/>
          <p:cNvSpPr>
            <a:spLocks/>
          </p:cNvSpPr>
          <p:nvPr/>
        </p:nvSpPr>
        <p:spPr bwMode="auto">
          <a:xfrm>
            <a:off x="7467600" y="5410200"/>
            <a:ext cx="762000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square" lIns="38100" tIns="38100" rIns="38100" bIns="38100">
            <a:spAutoFit/>
          </a:bodyPr>
          <a:lstStyle/>
          <a:p>
            <a:pPr algn="l"/>
            <a:r>
              <a:rPr lang="en-US" sz="18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subl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2" name="Rectangle 11"/>
          <p:cNvSpPr>
            <a:spLocks/>
          </p:cNvSpPr>
          <p:nvPr/>
        </p:nvSpPr>
        <p:spPr bwMode="auto">
          <a:xfrm>
            <a:off x="7467600" y="5894457"/>
            <a:ext cx="423193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call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3" name="Arc 22"/>
          <p:cNvSpPr/>
          <p:nvPr/>
        </p:nvSpPr>
        <p:spPr bwMode="auto">
          <a:xfrm>
            <a:off x="6934200" y="5867400"/>
            <a:ext cx="381000" cy="457200"/>
          </a:xfrm>
          <a:prstGeom prst="arc">
            <a:avLst>
              <a:gd name="adj1" fmla="val 16200000"/>
              <a:gd name="adj2" fmla="val 5488131"/>
            </a:avLst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64514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 dirty="0" smtClean="0">
                <a:solidFill>
                  <a:srgbClr val="FFFFFF"/>
                </a:solidFill>
                <a:ea typeface="Gill Sans" charset="0"/>
                <a:cs typeface="Gill Sans" charset="0"/>
              </a:rPr>
              <a:t>ECNU</a:t>
            </a:r>
            <a:endParaRPr lang="en-US" sz="1200" dirty="0">
              <a:solidFill>
                <a:srgbClr val="FFFFFF"/>
              </a:solidFill>
              <a:ea typeface="Gill Sans" charset="0"/>
              <a:cs typeface="Gill Sans" charset="0"/>
            </a:endParaRP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Revisiting </a:t>
            </a:r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swap</a:t>
            </a:r>
            <a:endParaRPr lang="en-US">
              <a:latin typeface="Courier New Bold" charset="0"/>
              <a:sym typeface="Courier New Bold" charset="0"/>
            </a:endParaRPr>
          </a:p>
        </p:txBody>
      </p:sp>
      <p:sp>
        <p:nvSpPr>
          <p:cNvPr id="64516" name="Rectangle 4"/>
          <p:cNvSpPr>
            <a:spLocks/>
          </p:cNvSpPr>
          <p:nvPr/>
        </p:nvSpPr>
        <p:spPr bwMode="auto">
          <a:xfrm>
            <a:off x="457200" y="1828800"/>
            <a:ext cx="3975100" cy="2133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void swap(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*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xp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*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 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t0 = *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xp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t1 = *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*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xp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t1;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*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t0;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4517" name="Rectangle 5"/>
          <p:cNvSpPr>
            <a:spLocks/>
          </p:cNvSpPr>
          <p:nvPr/>
        </p:nvSpPr>
        <p:spPr bwMode="auto">
          <a:xfrm>
            <a:off x="4648200" y="1308100"/>
            <a:ext cx="3365500" cy="41402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457200" algn="l"/>
                <a:tab pos="126365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swap:</a:t>
            </a:r>
          </a:p>
          <a:p>
            <a:pPr algn="l">
              <a:tabLst>
                <a:tab pos="457200" algn="l"/>
                <a:tab pos="457200" algn="l"/>
                <a:tab pos="126365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pushl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ebp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457200" algn="l"/>
                <a:tab pos="126365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esp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ebp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457200" algn="l"/>
                <a:tab pos="126365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pushl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ebx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457200" algn="l"/>
                <a:tab pos="126365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457200" algn="l"/>
                <a:tab pos="126365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8(%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ebp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edx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457200" algn="l"/>
                <a:tab pos="126365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12(%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ebp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ecx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457200" algn="l"/>
                <a:tab pos="126365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(%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edx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ebx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457200" algn="l"/>
                <a:tab pos="126365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(%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ecx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457200" algn="l"/>
                <a:tab pos="126365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(%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edx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>
              <a:tabLst>
                <a:tab pos="457200" algn="l"/>
                <a:tab pos="457200" algn="l"/>
                <a:tab pos="126365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ebx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(%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ecx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>
              <a:tabLst>
                <a:tab pos="457200" algn="l"/>
                <a:tab pos="457200" algn="l"/>
                <a:tab pos="126365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457200" algn="l"/>
                <a:tab pos="126365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ebx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457200" algn="l"/>
                <a:tab pos="126365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ebp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457200" algn="l"/>
                <a:tab pos="126365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ret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64518" name="AutoShape 6"/>
          <p:cNvSpPr>
            <a:spLocks/>
          </p:cNvSpPr>
          <p:nvPr/>
        </p:nvSpPr>
        <p:spPr bwMode="auto">
          <a:xfrm>
            <a:off x="7848600" y="2667000"/>
            <a:ext cx="228600" cy="16002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0"/>
                </a:moveTo>
                <a:cubicBezTo>
                  <a:pt x="5965" y="0"/>
                  <a:pt x="10800" y="806"/>
                  <a:pt x="10800" y="1800"/>
                </a:cubicBezTo>
                <a:lnTo>
                  <a:pt x="10800" y="9000"/>
                </a:lnTo>
                <a:cubicBezTo>
                  <a:pt x="10800" y="9994"/>
                  <a:pt x="15635" y="10800"/>
                  <a:pt x="21600" y="10800"/>
                </a:cubicBezTo>
                <a:cubicBezTo>
                  <a:pt x="15635" y="10800"/>
                  <a:pt x="10800" y="11606"/>
                  <a:pt x="10800" y="12600"/>
                </a:cubicBezTo>
                <a:lnTo>
                  <a:pt x="10800" y="19800"/>
                </a:lnTo>
                <a:cubicBezTo>
                  <a:pt x="10800" y="20794"/>
                  <a:pt x="5965" y="21600"/>
                  <a:pt x="0" y="2160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4519" name="Rectangle 7"/>
          <p:cNvSpPr>
            <a:spLocks/>
          </p:cNvSpPr>
          <p:nvPr/>
        </p:nvSpPr>
        <p:spPr bwMode="auto">
          <a:xfrm>
            <a:off x="8208963" y="3302000"/>
            <a:ext cx="569912" cy="3556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Body</a:t>
            </a:r>
          </a:p>
        </p:txBody>
      </p:sp>
      <p:sp>
        <p:nvSpPr>
          <p:cNvPr id="64520" name="AutoShape 8"/>
          <p:cNvSpPr>
            <a:spLocks/>
          </p:cNvSpPr>
          <p:nvPr/>
        </p:nvSpPr>
        <p:spPr bwMode="auto">
          <a:xfrm>
            <a:off x="7848600" y="1689100"/>
            <a:ext cx="228600" cy="6858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0"/>
                </a:moveTo>
                <a:cubicBezTo>
                  <a:pt x="5965" y="0"/>
                  <a:pt x="10800" y="806"/>
                  <a:pt x="10800" y="1800"/>
                </a:cubicBezTo>
                <a:lnTo>
                  <a:pt x="10800" y="9000"/>
                </a:lnTo>
                <a:cubicBezTo>
                  <a:pt x="10800" y="9994"/>
                  <a:pt x="15635" y="10800"/>
                  <a:pt x="21600" y="10800"/>
                </a:cubicBezTo>
                <a:cubicBezTo>
                  <a:pt x="15635" y="10800"/>
                  <a:pt x="10800" y="11606"/>
                  <a:pt x="10800" y="12600"/>
                </a:cubicBezTo>
                <a:lnTo>
                  <a:pt x="10800" y="19800"/>
                </a:lnTo>
                <a:cubicBezTo>
                  <a:pt x="10800" y="20794"/>
                  <a:pt x="5965" y="21600"/>
                  <a:pt x="0" y="2160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4521" name="Rectangle 9"/>
          <p:cNvSpPr>
            <a:spLocks/>
          </p:cNvSpPr>
          <p:nvPr/>
        </p:nvSpPr>
        <p:spPr bwMode="auto">
          <a:xfrm>
            <a:off x="8207375" y="1765300"/>
            <a:ext cx="390525" cy="6350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Set</a:t>
            </a:r>
            <a:endParaRPr lang="en-US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Up</a:t>
            </a:r>
          </a:p>
        </p:txBody>
      </p:sp>
      <p:sp>
        <p:nvSpPr>
          <p:cNvPr id="64522" name="AutoShape 10"/>
          <p:cNvSpPr>
            <a:spLocks/>
          </p:cNvSpPr>
          <p:nvPr/>
        </p:nvSpPr>
        <p:spPr bwMode="auto">
          <a:xfrm>
            <a:off x="7848600" y="4572000"/>
            <a:ext cx="228600" cy="9906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0"/>
                </a:moveTo>
                <a:cubicBezTo>
                  <a:pt x="5965" y="0"/>
                  <a:pt x="10800" y="806"/>
                  <a:pt x="10800" y="1800"/>
                </a:cubicBezTo>
                <a:lnTo>
                  <a:pt x="10800" y="9000"/>
                </a:lnTo>
                <a:cubicBezTo>
                  <a:pt x="10800" y="9994"/>
                  <a:pt x="15635" y="10800"/>
                  <a:pt x="21600" y="10800"/>
                </a:cubicBezTo>
                <a:cubicBezTo>
                  <a:pt x="15635" y="10800"/>
                  <a:pt x="10800" y="11606"/>
                  <a:pt x="10800" y="12600"/>
                </a:cubicBezTo>
                <a:lnTo>
                  <a:pt x="10800" y="19800"/>
                </a:lnTo>
                <a:cubicBezTo>
                  <a:pt x="10800" y="20794"/>
                  <a:pt x="5965" y="21600"/>
                  <a:pt x="0" y="2160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4523" name="Rectangle 11"/>
          <p:cNvSpPr>
            <a:spLocks/>
          </p:cNvSpPr>
          <p:nvPr/>
        </p:nvSpPr>
        <p:spPr bwMode="auto">
          <a:xfrm>
            <a:off x="8207375" y="4889500"/>
            <a:ext cx="642938" cy="3556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Finish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65538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 dirty="0" smtClean="0">
                <a:solidFill>
                  <a:srgbClr val="FFFFFF"/>
                </a:solidFill>
                <a:ea typeface="Gill Sans" charset="0"/>
                <a:cs typeface="Gill Sans" charset="0"/>
              </a:rPr>
              <a:t>ECNU</a:t>
            </a:r>
            <a:endParaRPr lang="en-US" sz="1200" dirty="0">
              <a:solidFill>
                <a:srgbClr val="FFFFFF"/>
              </a:solidFill>
              <a:ea typeface="Gill Sans" charset="0"/>
              <a:cs typeface="Gill Sans" charset="0"/>
            </a:endParaRP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swap</a:t>
            </a:r>
            <a:r>
              <a:rPr lang="en-US"/>
              <a:t> Setup #1</a:t>
            </a:r>
          </a:p>
        </p:txBody>
      </p:sp>
      <p:sp>
        <p:nvSpPr>
          <p:cNvPr id="65540" name="Rectangle 4"/>
          <p:cNvSpPr>
            <a:spLocks/>
          </p:cNvSpPr>
          <p:nvPr/>
        </p:nvSpPr>
        <p:spPr bwMode="auto">
          <a:xfrm>
            <a:off x="1524000" y="5105400"/>
            <a:ext cx="5041900" cy="11430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lnSpc>
                <a:spcPct val="120000"/>
              </a:lnSpc>
              <a:tabLst>
                <a:tab pos="457200" algn="l"/>
                <a:tab pos="1485900" algn="l"/>
                <a:tab pos="3149600" algn="l"/>
                <a:tab pos="457200" algn="l"/>
                <a:tab pos="1485900" algn="l"/>
                <a:tab pos="3149600" algn="l"/>
                <a:tab pos="457200" algn="l"/>
                <a:tab pos="1485900" algn="l"/>
                <a:tab pos="3149600" algn="l"/>
                <a:tab pos="457200" algn="l"/>
                <a:tab pos="1485900" algn="l"/>
                <a:tab pos="3149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swap:</a:t>
            </a:r>
            <a:endParaRPr lang="en-US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20000"/>
              </a:lnSpc>
              <a:tabLst>
                <a:tab pos="457200" algn="l"/>
                <a:tab pos="1485900" algn="l"/>
                <a:tab pos="3149600" algn="l"/>
                <a:tab pos="457200" algn="l"/>
                <a:tab pos="1485900" algn="l"/>
                <a:tab pos="3149600" algn="l"/>
                <a:tab pos="457200" algn="l"/>
                <a:tab pos="1485900" algn="l"/>
                <a:tab pos="3149600" algn="l"/>
                <a:tab pos="457200" algn="l"/>
                <a:tab pos="1485900" algn="l"/>
                <a:tab pos="3149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b="1" u="sng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pushl</a:t>
            </a:r>
            <a:r>
              <a:rPr lang="en-US" sz="1800" b="1" u="sng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%</a:t>
            </a:r>
            <a:r>
              <a:rPr lang="en-US" sz="1800" b="1" u="sng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ebp</a:t>
            </a:r>
            <a:endParaRPr lang="en-US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20000"/>
              </a:lnSpc>
              <a:tabLst>
                <a:tab pos="457200" algn="l"/>
                <a:tab pos="1485900" algn="l"/>
                <a:tab pos="3149600" algn="l"/>
                <a:tab pos="457200" algn="l"/>
                <a:tab pos="1485900" algn="l"/>
                <a:tab pos="3149600" algn="l"/>
                <a:tab pos="457200" algn="l"/>
                <a:tab pos="1485900" algn="l"/>
                <a:tab pos="3149600" algn="l"/>
                <a:tab pos="457200" algn="l"/>
                <a:tab pos="1485900" algn="l"/>
                <a:tab pos="3149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esp,%ebp</a:t>
            </a:r>
            <a:endParaRPr lang="en-US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20000"/>
              </a:lnSpc>
              <a:tabLst>
                <a:tab pos="457200" algn="l"/>
                <a:tab pos="1485900" algn="l"/>
                <a:tab pos="3149600" algn="l"/>
                <a:tab pos="457200" algn="l"/>
                <a:tab pos="1485900" algn="l"/>
                <a:tab pos="3149600" algn="l"/>
                <a:tab pos="457200" algn="l"/>
                <a:tab pos="1485900" algn="l"/>
                <a:tab pos="3149600" algn="l"/>
                <a:tab pos="457200" algn="l"/>
                <a:tab pos="1485900" algn="l"/>
                <a:tab pos="3149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pushl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ebx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65541" name="Rectangle 5"/>
          <p:cNvSpPr>
            <a:spLocks/>
          </p:cNvSpPr>
          <p:nvPr/>
        </p:nvSpPr>
        <p:spPr bwMode="auto">
          <a:xfrm>
            <a:off x="5500688" y="1274763"/>
            <a:ext cx="2057400" cy="3810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2000">
                <a:solidFill>
                  <a:srgbClr val="262699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Resulting Stack</a:t>
            </a:r>
          </a:p>
        </p:txBody>
      </p:sp>
      <p:sp>
        <p:nvSpPr>
          <p:cNvPr id="65542" name="Rectangle 6"/>
          <p:cNvSpPr>
            <a:spLocks/>
          </p:cNvSpPr>
          <p:nvPr/>
        </p:nvSpPr>
        <p:spPr bwMode="auto">
          <a:xfrm>
            <a:off x="1016000" y="3276600"/>
            <a:ext cx="12700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&amp;course2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65543" name="Rectangle 7"/>
          <p:cNvSpPr>
            <a:spLocks/>
          </p:cNvSpPr>
          <p:nvPr/>
        </p:nvSpPr>
        <p:spPr bwMode="auto">
          <a:xfrm>
            <a:off x="1016000" y="3657600"/>
            <a:ext cx="12700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&amp;course1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65544" name="Rectangle 8"/>
          <p:cNvSpPr>
            <a:spLocks/>
          </p:cNvSpPr>
          <p:nvPr/>
        </p:nvSpPr>
        <p:spPr bwMode="auto">
          <a:xfrm>
            <a:off x="1016000" y="4038600"/>
            <a:ext cx="12700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 adr</a:t>
            </a:r>
          </a:p>
        </p:txBody>
      </p:sp>
      <p:sp>
        <p:nvSpPr>
          <p:cNvPr id="65545" name="Line 9"/>
          <p:cNvSpPr>
            <a:spLocks noChangeShapeType="1"/>
          </p:cNvSpPr>
          <p:nvPr/>
        </p:nvSpPr>
        <p:spPr bwMode="auto">
          <a:xfrm flipH="1">
            <a:off x="2454275" y="419735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5546" name="Rectangle 10"/>
          <p:cNvSpPr>
            <a:spLocks/>
          </p:cNvSpPr>
          <p:nvPr/>
        </p:nvSpPr>
        <p:spPr bwMode="auto">
          <a:xfrm>
            <a:off x="3100388" y="4025900"/>
            <a:ext cx="636587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%esp</a:t>
            </a:r>
          </a:p>
        </p:txBody>
      </p:sp>
      <p:sp>
        <p:nvSpPr>
          <p:cNvPr id="65547" name="Rectangle 11"/>
          <p:cNvSpPr>
            <a:spLocks/>
          </p:cNvSpPr>
          <p:nvPr/>
        </p:nvSpPr>
        <p:spPr bwMode="auto">
          <a:xfrm>
            <a:off x="650875" y="1274763"/>
            <a:ext cx="1585913" cy="3810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000">
                <a:solidFill>
                  <a:srgbClr val="262699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Entering Stack</a:t>
            </a:r>
          </a:p>
        </p:txBody>
      </p:sp>
      <p:sp>
        <p:nvSpPr>
          <p:cNvPr id="65548" name="Rectangle 12"/>
          <p:cNvSpPr>
            <a:spLocks/>
          </p:cNvSpPr>
          <p:nvPr/>
        </p:nvSpPr>
        <p:spPr bwMode="auto">
          <a:xfrm>
            <a:off x="1016000" y="1828800"/>
            <a:ext cx="1270000" cy="14478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•</a:t>
            </a:r>
            <a:endParaRPr lang="en-US" sz="240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•</a:t>
            </a:r>
            <a:endParaRPr lang="en-US" sz="240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•</a:t>
            </a:r>
          </a:p>
        </p:txBody>
      </p:sp>
      <p:sp>
        <p:nvSpPr>
          <p:cNvPr id="65549" name="Line 13"/>
          <p:cNvSpPr>
            <a:spLocks noChangeShapeType="1"/>
          </p:cNvSpPr>
          <p:nvPr/>
        </p:nvSpPr>
        <p:spPr bwMode="auto">
          <a:xfrm flipH="1">
            <a:off x="2451100" y="19812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5550" name="Rectangle 14"/>
          <p:cNvSpPr>
            <a:spLocks/>
          </p:cNvSpPr>
          <p:nvPr/>
        </p:nvSpPr>
        <p:spPr bwMode="auto">
          <a:xfrm>
            <a:off x="3097213" y="1809750"/>
            <a:ext cx="636587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%ebp</a:t>
            </a:r>
          </a:p>
        </p:txBody>
      </p:sp>
      <p:sp>
        <p:nvSpPr>
          <p:cNvPr id="65551" name="Rectangle 15"/>
          <p:cNvSpPr>
            <a:spLocks/>
          </p:cNvSpPr>
          <p:nvPr/>
        </p:nvSpPr>
        <p:spPr bwMode="auto">
          <a:xfrm>
            <a:off x="5715000" y="3276600"/>
            <a:ext cx="12700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yp</a:t>
            </a:r>
          </a:p>
        </p:txBody>
      </p:sp>
      <p:sp>
        <p:nvSpPr>
          <p:cNvPr id="65552" name="Rectangle 16"/>
          <p:cNvSpPr>
            <a:spLocks/>
          </p:cNvSpPr>
          <p:nvPr/>
        </p:nvSpPr>
        <p:spPr bwMode="auto">
          <a:xfrm>
            <a:off x="5715000" y="3657600"/>
            <a:ext cx="12700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xp</a:t>
            </a:r>
          </a:p>
        </p:txBody>
      </p:sp>
      <p:sp>
        <p:nvSpPr>
          <p:cNvPr id="65553" name="Rectangle 17"/>
          <p:cNvSpPr>
            <a:spLocks/>
          </p:cNvSpPr>
          <p:nvPr/>
        </p:nvSpPr>
        <p:spPr bwMode="auto">
          <a:xfrm>
            <a:off x="5715000" y="4038600"/>
            <a:ext cx="12700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 adr</a:t>
            </a:r>
          </a:p>
        </p:txBody>
      </p:sp>
      <p:sp>
        <p:nvSpPr>
          <p:cNvPr id="65554" name="Rectangle 18"/>
          <p:cNvSpPr>
            <a:spLocks/>
          </p:cNvSpPr>
          <p:nvPr/>
        </p:nvSpPr>
        <p:spPr bwMode="auto">
          <a:xfrm>
            <a:off x="5715000" y="4419600"/>
            <a:ext cx="1270000" cy="381000"/>
          </a:xfrm>
          <a:prstGeom prst="rect">
            <a:avLst/>
          </a:prstGeom>
          <a:solidFill>
            <a:srgbClr val="ADADEA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Old </a:t>
            </a:r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%ebp</a:t>
            </a:r>
          </a:p>
        </p:txBody>
      </p:sp>
      <p:sp>
        <p:nvSpPr>
          <p:cNvPr id="65555" name="Line 19"/>
          <p:cNvSpPr>
            <a:spLocks noChangeShapeType="1"/>
          </p:cNvSpPr>
          <p:nvPr/>
        </p:nvSpPr>
        <p:spPr bwMode="auto">
          <a:xfrm flipH="1">
            <a:off x="7073900" y="19939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5556" name="Rectangle 20"/>
          <p:cNvSpPr>
            <a:spLocks/>
          </p:cNvSpPr>
          <p:nvPr/>
        </p:nvSpPr>
        <p:spPr bwMode="auto">
          <a:xfrm>
            <a:off x="7720013" y="1822450"/>
            <a:ext cx="636587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%ebp</a:t>
            </a:r>
          </a:p>
        </p:txBody>
      </p:sp>
      <p:sp>
        <p:nvSpPr>
          <p:cNvPr id="65557" name="Rectangle 21"/>
          <p:cNvSpPr>
            <a:spLocks/>
          </p:cNvSpPr>
          <p:nvPr/>
        </p:nvSpPr>
        <p:spPr bwMode="auto">
          <a:xfrm>
            <a:off x="5715000" y="1828800"/>
            <a:ext cx="1270000" cy="14478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•</a:t>
            </a:r>
            <a:endParaRPr lang="en-US" sz="240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•</a:t>
            </a:r>
            <a:endParaRPr lang="en-US" sz="240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•</a:t>
            </a:r>
          </a:p>
        </p:txBody>
      </p:sp>
      <p:sp>
        <p:nvSpPr>
          <p:cNvPr id="65558" name="Line 22"/>
          <p:cNvSpPr>
            <a:spLocks noChangeShapeType="1"/>
          </p:cNvSpPr>
          <p:nvPr/>
        </p:nvSpPr>
        <p:spPr bwMode="auto">
          <a:xfrm flipH="1">
            <a:off x="7064375" y="461645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5559" name="Rectangle 23"/>
          <p:cNvSpPr>
            <a:spLocks/>
          </p:cNvSpPr>
          <p:nvPr/>
        </p:nvSpPr>
        <p:spPr bwMode="auto">
          <a:xfrm>
            <a:off x="7710488" y="4445000"/>
            <a:ext cx="636587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%esp</a:t>
            </a:r>
          </a:p>
        </p:txBody>
      </p:sp>
      <p:sp>
        <p:nvSpPr>
          <p:cNvPr id="65560" name="Freeform 24"/>
          <p:cNvSpPr>
            <a:spLocks/>
          </p:cNvSpPr>
          <p:nvPr/>
        </p:nvSpPr>
        <p:spPr bwMode="auto">
          <a:xfrm>
            <a:off x="6832600" y="2057400"/>
            <a:ext cx="1016000" cy="2514600"/>
          </a:xfrm>
          <a:custGeom>
            <a:avLst/>
            <a:gdLst/>
            <a:ahLst/>
            <a:cxnLst>
              <a:cxn ang="0">
                <a:pos x="0" y="21600"/>
              </a:cxn>
              <a:cxn ang="0">
                <a:pos x="21600" y="10473"/>
              </a:cxn>
              <a:cxn ang="0">
                <a:pos x="7830" y="0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cubicBezTo>
                  <a:pt x="0" y="21600"/>
                  <a:pt x="21600" y="17345"/>
                  <a:pt x="21600" y="10473"/>
                </a:cubicBezTo>
                <a:cubicBezTo>
                  <a:pt x="21600" y="3600"/>
                  <a:pt x="7830" y="0"/>
                  <a:pt x="7830" y="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miter lim="800000"/>
            <a:headEnd type="oval" w="med" len="med"/>
            <a:tailEnd type="stealth" w="med" len="med"/>
          </a:ln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66562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 dirty="0" smtClean="0">
                <a:solidFill>
                  <a:srgbClr val="FFFFFF"/>
                </a:solidFill>
                <a:ea typeface="Gill Sans" charset="0"/>
                <a:cs typeface="Gill Sans" charset="0"/>
              </a:rPr>
              <a:t>ECNU</a:t>
            </a:r>
            <a:endParaRPr lang="en-US" sz="1200" dirty="0">
              <a:solidFill>
                <a:srgbClr val="FFFFFF"/>
              </a:solidFill>
              <a:ea typeface="Gill Sans" charset="0"/>
              <a:cs typeface="Gill Sans" charset="0"/>
            </a:endParaRP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swap</a:t>
            </a:r>
            <a:r>
              <a:rPr lang="en-US"/>
              <a:t> Setup #2</a:t>
            </a:r>
          </a:p>
        </p:txBody>
      </p:sp>
      <p:sp>
        <p:nvSpPr>
          <p:cNvPr id="66564" name="Rectangle 4"/>
          <p:cNvSpPr>
            <a:spLocks/>
          </p:cNvSpPr>
          <p:nvPr/>
        </p:nvSpPr>
        <p:spPr bwMode="auto">
          <a:xfrm>
            <a:off x="1524000" y="5105400"/>
            <a:ext cx="5041900" cy="11430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lnSpc>
                <a:spcPct val="120000"/>
              </a:lnSpc>
              <a:tabLst>
                <a:tab pos="457200" algn="l"/>
                <a:tab pos="1485900" algn="l"/>
                <a:tab pos="3149600" algn="l"/>
                <a:tab pos="457200" algn="l"/>
                <a:tab pos="1485900" algn="l"/>
                <a:tab pos="3149600" algn="l"/>
                <a:tab pos="457200" algn="l"/>
                <a:tab pos="1485900" algn="l"/>
                <a:tab pos="3149600" algn="l"/>
                <a:tab pos="457200" algn="l"/>
                <a:tab pos="1485900" algn="l"/>
                <a:tab pos="3149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swap:</a:t>
            </a:r>
            <a:endParaRPr lang="en-US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20000"/>
              </a:lnSpc>
              <a:tabLst>
                <a:tab pos="457200" algn="l"/>
                <a:tab pos="1485900" algn="l"/>
                <a:tab pos="3149600" algn="l"/>
                <a:tab pos="457200" algn="l"/>
                <a:tab pos="1485900" algn="l"/>
                <a:tab pos="3149600" algn="l"/>
                <a:tab pos="457200" algn="l"/>
                <a:tab pos="1485900" algn="l"/>
                <a:tab pos="3149600" algn="l"/>
                <a:tab pos="457200" algn="l"/>
                <a:tab pos="1485900" algn="l"/>
                <a:tab pos="3149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pushl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ebp</a:t>
            </a:r>
            <a:endParaRPr lang="en-US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20000"/>
              </a:lnSpc>
              <a:tabLst>
                <a:tab pos="457200" algn="l"/>
                <a:tab pos="1485900" algn="l"/>
                <a:tab pos="3149600" algn="l"/>
                <a:tab pos="457200" algn="l"/>
                <a:tab pos="1485900" algn="l"/>
                <a:tab pos="3149600" algn="l"/>
                <a:tab pos="457200" algn="l"/>
                <a:tab pos="1485900" algn="l"/>
                <a:tab pos="3149600" algn="l"/>
                <a:tab pos="457200" algn="l"/>
                <a:tab pos="1485900" algn="l"/>
                <a:tab pos="3149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b="1" u="sng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u="sng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%</a:t>
            </a:r>
            <a:r>
              <a:rPr lang="en-US" sz="1800" b="1" u="sng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esp,%ebp</a:t>
            </a:r>
            <a:endParaRPr lang="en-US" b="1" u="sng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20000"/>
              </a:lnSpc>
              <a:tabLst>
                <a:tab pos="457200" algn="l"/>
                <a:tab pos="1485900" algn="l"/>
                <a:tab pos="3149600" algn="l"/>
                <a:tab pos="457200" algn="l"/>
                <a:tab pos="1485900" algn="l"/>
                <a:tab pos="3149600" algn="l"/>
                <a:tab pos="457200" algn="l"/>
                <a:tab pos="1485900" algn="l"/>
                <a:tab pos="3149600" algn="l"/>
                <a:tab pos="457200" algn="l"/>
                <a:tab pos="1485900" algn="l"/>
                <a:tab pos="3149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pushl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ebx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66565" name="Rectangle 5"/>
          <p:cNvSpPr>
            <a:spLocks/>
          </p:cNvSpPr>
          <p:nvPr/>
        </p:nvSpPr>
        <p:spPr bwMode="auto">
          <a:xfrm>
            <a:off x="5500688" y="1274763"/>
            <a:ext cx="2057400" cy="3810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2000">
                <a:solidFill>
                  <a:srgbClr val="262699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Resulting Stack</a:t>
            </a:r>
          </a:p>
        </p:txBody>
      </p:sp>
      <p:sp>
        <p:nvSpPr>
          <p:cNvPr id="66566" name="Rectangle 6"/>
          <p:cNvSpPr>
            <a:spLocks/>
          </p:cNvSpPr>
          <p:nvPr/>
        </p:nvSpPr>
        <p:spPr bwMode="auto">
          <a:xfrm>
            <a:off x="1016000" y="3276600"/>
            <a:ext cx="12700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&amp;course2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66567" name="Rectangle 7"/>
          <p:cNvSpPr>
            <a:spLocks/>
          </p:cNvSpPr>
          <p:nvPr/>
        </p:nvSpPr>
        <p:spPr bwMode="auto">
          <a:xfrm>
            <a:off x="1016000" y="3657600"/>
            <a:ext cx="12700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&amp;course1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66568" name="Rectangle 8"/>
          <p:cNvSpPr>
            <a:spLocks/>
          </p:cNvSpPr>
          <p:nvPr/>
        </p:nvSpPr>
        <p:spPr bwMode="auto">
          <a:xfrm>
            <a:off x="1016000" y="4038600"/>
            <a:ext cx="12700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 adr</a:t>
            </a:r>
          </a:p>
        </p:txBody>
      </p:sp>
      <p:sp>
        <p:nvSpPr>
          <p:cNvPr id="66569" name="Line 9"/>
          <p:cNvSpPr>
            <a:spLocks noChangeShapeType="1"/>
          </p:cNvSpPr>
          <p:nvPr/>
        </p:nvSpPr>
        <p:spPr bwMode="auto">
          <a:xfrm flipH="1">
            <a:off x="2454275" y="419735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6570" name="Rectangle 10"/>
          <p:cNvSpPr>
            <a:spLocks/>
          </p:cNvSpPr>
          <p:nvPr/>
        </p:nvSpPr>
        <p:spPr bwMode="auto">
          <a:xfrm>
            <a:off x="3100388" y="4025900"/>
            <a:ext cx="636587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%esp</a:t>
            </a:r>
          </a:p>
        </p:txBody>
      </p:sp>
      <p:sp>
        <p:nvSpPr>
          <p:cNvPr id="66571" name="Rectangle 11"/>
          <p:cNvSpPr>
            <a:spLocks/>
          </p:cNvSpPr>
          <p:nvPr/>
        </p:nvSpPr>
        <p:spPr bwMode="auto">
          <a:xfrm>
            <a:off x="650875" y="1274763"/>
            <a:ext cx="1585913" cy="3810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000">
                <a:solidFill>
                  <a:srgbClr val="262699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Entering Stack</a:t>
            </a:r>
          </a:p>
        </p:txBody>
      </p:sp>
      <p:sp>
        <p:nvSpPr>
          <p:cNvPr id="66572" name="Rectangle 12"/>
          <p:cNvSpPr>
            <a:spLocks/>
          </p:cNvSpPr>
          <p:nvPr/>
        </p:nvSpPr>
        <p:spPr bwMode="auto">
          <a:xfrm>
            <a:off x="1016000" y="1828800"/>
            <a:ext cx="1270000" cy="14478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•</a:t>
            </a:r>
            <a:endParaRPr lang="en-US" sz="240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•</a:t>
            </a:r>
            <a:endParaRPr lang="en-US" sz="240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•</a:t>
            </a:r>
          </a:p>
        </p:txBody>
      </p:sp>
      <p:sp>
        <p:nvSpPr>
          <p:cNvPr id="66573" name="Line 13"/>
          <p:cNvSpPr>
            <a:spLocks noChangeShapeType="1"/>
          </p:cNvSpPr>
          <p:nvPr/>
        </p:nvSpPr>
        <p:spPr bwMode="auto">
          <a:xfrm flipH="1">
            <a:off x="2451100" y="19812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6574" name="Rectangle 14"/>
          <p:cNvSpPr>
            <a:spLocks/>
          </p:cNvSpPr>
          <p:nvPr/>
        </p:nvSpPr>
        <p:spPr bwMode="auto">
          <a:xfrm>
            <a:off x="3097213" y="1809750"/>
            <a:ext cx="636587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%ebp</a:t>
            </a:r>
          </a:p>
        </p:txBody>
      </p:sp>
      <p:sp>
        <p:nvSpPr>
          <p:cNvPr id="66575" name="Rectangle 15"/>
          <p:cNvSpPr>
            <a:spLocks/>
          </p:cNvSpPr>
          <p:nvPr/>
        </p:nvSpPr>
        <p:spPr bwMode="auto">
          <a:xfrm>
            <a:off x="5715000" y="3276600"/>
            <a:ext cx="12700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yp</a:t>
            </a:r>
          </a:p>
        </p:txBody>
      </p:sp>
      <p:sp>
        <p:nvSpPr>
          <p:cNvPr id="66576" name="Rectangle 16"/>
          <p:cNvSpPr>
            <a:spLocks/>
          </p:cNvSpPr>
          <p:nvPr/>
        </p:nvSpPr>
        <p:spPr bwMode="auto">
          <a:xfrm>
            <a:off x="5715000" y="3657600"/>
            <a:ext cx="12700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xp</a:t>
            </a:r>
          </a:p>
        </p:txBody>
      </p:sp>
      <p:sp>
        <p:nvSpPr>
          <p:cNvPr id="66577" name="Rectangle 17"/>
          <p:cNvSpPr>
            <a:spLocks/>
          </p:cNvSpPr>
          <p:nvPr/>
        </p:nvSpPr>
        <p:spPr bwMode="auto">
          <a:xfrm>
            <a:off x="5715000" y="4038600"/>
            <a:ext cx="12700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 adr</a:t>
            </a:r>
          </a:p>
        </p:txBody>
      </p:sp>
      <p:sp>
        <p:nvSpPr>
          <p:cNvPr id="66578" name="Rectangle 18"/>
          <p:cNvSpPr>
            <a:spLocks/>
          </p:cNvSpPr>
          <p:nvPr/>
        </p:nvSpPr>
        <p:spPr bwMode="auto">
          <a:xfrm>
            <a:off x="5715000" y="4419600"/>
            <a:ext cx="1270000" cy="381000"/>
          </a:xfrm>
          <a:prstGeom prst="rect">
            <a:avLst/>
          </a:prstGeom>
          <a:solidFill>
            <a:srgbClr val="ADADEA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Old </a:t>
            </a:r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%ebp</a:t>
            </a:r>
          </a:p>
        </p:txBody>
      </p:sp>
      <p:sp>
        <p:nvSpPr>
          <p:cNvPr id="66579" name="Line 19"/>
          <p:cNvSpPr>
            <a:spLocks noChangeShapeType="1"/>
          </p:cNvSpPr>
          <p:nvPr/>
        </p:nvSpPr>
        <p:spPr bwMode="auto">
          <a:xfrm flipH="1">
            <a:off x="7061200" y="4418013"/>
            <a:ext cx="454025" cy="1016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6580" name="Rectangle 20"/>
          <p:cNvSpPr>
            <a:spLocks/>
          </p:cNvSpPr>
          <p:nvPr/>
        </p:nvSpPr>
        <p:spPr bwMode="auto">
          <a:xfrm>
            <a:off x="7580313" y="4273550"/>
            <a:ext cx="636587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%ebp</a:t>
            </a:r>
          </a:p>
        </p:txBody>
      </p:sp>
      <p:sp>
        <p:nvSpPr>
          <p:cNvPr id="66581" name="Rectangle 21"/>
          <p:cNvSpPr>
            <a:spLocks/>
          </p:cNvSpPr>
          <p:nvPr/>
        </p:nvSpPr>
        <p:spPr bwMode="auto">
          <a:xfrm>
            <a:off x="5715000" y="1828800"/>
            <a:ext cx="1270000" cy="14478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•</a:t>
            </a:r>
            <a:endParaRPr lang="en-US" sz="240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•</a:t>
            </a:r>
            <a:endParaRPr lang="en-US" sz="240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•</a:t>
            </a:r>
          </a:p>
        </p:txBody>
      </p:sp>
      <p:sp>
        <p:nvSpPr>
          <p:cNvPr id="66582" name="Line 22"/>
          <p:cNvSpPr>
            <a:spLocks noChangeShapeType="1"/>
          </p:cNvSpPr>
          <p:nvPr/>
        </p:nvSpPr>
        <p:spPr bwMode="auto">
          <a:xfrm flipH="1">
            <a:off x="7064375" y="469265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6583" name="Rectangle 23"/>
          <p:cNvSpPr>
            <a:spLocks/>
          </p:cNvSpPr>
          <p:nvPr/>
        </p:nvSpPr>
        <p:spPr bwMode="auto">
          <a:xfrm>
            <a:off x="7558088" y="4533900"/>
            <a:ext cx="636587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%esp</a:t>
            </a:r>
          </a:p>
        </p:txBody>
      </p:sp>
      <p:sp>
        <p:nvSpPr>
          <p:cNvPr id="66584" name="Freeform 24"/>
          <p:cNvSpPr>
            <a:spLocks/>
          </p:cNvSpPr>
          <p:nvPr/>
        </p:nvSpPr>
        <p:spPr bwMode="auto">
          <a:xfrm>
            <a:off x="6832600" y="2057400"/>
            <a:ext cx="1016000" cy="2514600"/>
          </a:xfrm>
          <a:custGeom>
            <a:avLst/>
            <a:gdLst/>
            <a:ahLst/>
            <a:cxnLst>
              <a:cxn ang="0">
                <a:pos x="0" y="21600"/>
              </a:cxn>
              <a:cxn ang="0">
                <a:pos x="21600" y="10473"/>
              </a:cxn>
              <a:cxn ang="0">
                <a:pos x="7830" y="0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cubicBezTo>
                  <a:pt x="0" y="21600"/>
                  <a:pt x="21600" y="17345"/>
                  <a:pt x="21600" y="10473"/>
                </a:cubicBezTo>
                <a:cubicBezTo>
                  <a:pt x="21600" y="3600"/>
                  <a:pt x="7830" y="0"/>
                  <a:pt x="7830" y="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miter lim="800000"/>
            <a:headEnd type="oval" w="med" len="med"/>
            <a:tailEnd type="stealth" w="med" len="med"/>
          </a:ln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67586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 dirty="0" smtClean="0">
                <a:solidFill>
                  <a:srgbClr val="FFFFFF"/>
                </a:solidFill>
                <a:ea typeface="Gill Sans" charset="0"/>
                <a:cs typeface="Gill Sans" charset="0"/>
              </a:rPr>
              <a:t>ECNU</a:t>
            </a:r>
            <a:endParaRPr lang="en-US" sz="1200" dirty="0">
              <a:solidFill>
                <a:srgbClr val="FFFFFF"/>
              </a:solidFill>
              <a:ea typeface="Gill Sans" charset="0"/>
              <a:cs typeface="Gill Sans" charset="0"/>
            </a:endParaRP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swap</a:t>
            </a:r>
            <a:r>
              <a:rPr lang="en-US"/>
              <a:t> Setup #3</a:t>
            </a:r>
          </a:p>
        </p:txBody>
      </p:sp>
      <p:sp>
        <p:nvSpPr>
          <p:cNvPr id="67588" name="Rectangle 4"/>
          <p:cNvSpPr>
            <a:spLocks/>
          </p:cNvSpPr>
          <p:nvPr/>
        </p:nvSpPr>
        <p:spPr bwMode="auto">
          <a:xfrm>
            <a:off x="1524000" y="5105400"/>
            <a:ext cx="5041900" cy="11430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lnSpc>
                <a:spcPct val="120000"/>
              </a:lnSpc>
              <a:tabLst>
                <a:tab pos="457200" algn="l"/>
                <a:tab pos="1485900" algn="l"/>
                <a:tab pos="3149600" algn="l"/>
                <a:tab pos="457200" algn="l"/>
                <a:tab pos="1485900" algn="l"/>
                <a:tab pos="3149600" algn="l"/>
                <a:tab pos="457200" algn="l"/>
                <a:tab pos="1485900" algn="l"/>
                <a:tab pos="3149600" algn="l"/>
                <a:tab pos="457200" algn="l"/>
                <a:tab pos="1485900" algn="l"/>
                <a:tab pos="3149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swap:</a:t>
            </a:r>
            <a:endParaRPr lang="en-US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20000"/>
              </a:lnSpc>
              <a:tabLst>
                <a:tab pos="457200" algn="l"/>
                <a:tab pos="1485900" algn="l"/>
                <a:tab pos="3149600" algn="l"/>
                <a:tab pos="457200" algn="l"/>
                <a:tab pos="1485900" algn="l"/>
                <a:tab pos="3149600" algn="l"/>
                <a:tab pos="457200" algn="l"/>
                <a:tab pos="1485900" algn="l"/>
                <a:tab pos="3149600" algn="l"/>
                <a:tab pos="457200" algn="l"/>
                <a:tab pos="1485900" algn="l"/>
                <a:tab pos="3149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pushl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ebp</a:t>
            </a:r>
            <a:endParaRPr lang="en-US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20000"/>
              </a:lnSpc>
              <a:tabLst>
                <a:tab pos="457200" algn="l"/>
                <a:tab pos="1485900" algn="l"/>
                <a:tab pos="3149600" algn="l"/>
                <a:tab pos="457200" algn="l"/>
                <a:tab pos="1485900" algn="l"/>
                <a:tab pos="3149600" algn="l"/>
                <a:tab pos="457200" algn="l"/>
                <a:tab pos="1485900" algn="l"/>
                <a:tab pos="3149600" algn="l"/>
                <a:tab pos="457200" algn="l"/>
                <a:tab pos="1485900" algn="l"/>
                <a:tab pos="3149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esp,%ebp</a:t>
            </a:r>
            <a:endParaRPr lang="en-US" b="1" u="sng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20000"/>
              </a:lnSpc>
              <a:tabLst>
                <a:tab pos="457200" algn="l"/>
                <a:tab pos="1485900" algn="l"/>
                <a:tab pos="3149600" algn="l"/>
                <a:tab pos="457200" algn="l"/>
                <a:tab pos="1485900" algn="l"/>
                <a:tab pos="3149600" algn="l"/>
                <a:tab pos="457200" algn="l"/>
                <a:tab pos="1485900" algn="l"/>
                <a:tab pos="3149600" algn="l"/>
                <a:tab pos="457200" algn="l"/>
                <a:tab pos="1485900" algn="l"/>
                <a:tab pos="3149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b="1" u="sng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pushl</a:t>
            </a:r>
            <a:r>
              <a:rPr lang="en-US" sz="1800" b="1" u="sng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%</a:t>
            </a:r>
            <a:r>
              <a:rPr lang="en-US" sz="1800" b="1" u="sng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ebx</a:t>
            </a:r>
            <a:endParaRPr lang="en-US" sz="1800" b="1" u="sng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67589" name="Rectangle 5"/>
          <p:cNvSpPr>
            <a:spLocks/>
          </p:cNvSpPr>
          <p:nvPr/>
        </p:nvSpPr>
        <p:spPr bwMode="auto">
          <a:xfrm>
            <a:off x="5500688" y="1274763"/>
            <a:ext cx="2057400" cy="3810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2000">
                <a:solidFill>
                  <a:srgbClr val="262699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Resulting Stack</a:t>
            </a:r>
          </a:p>
        </p:txBody>
      </p:sp>
      <p:sp>
        <p:nvSpPr>
          <p:cNvPr id="67590" name="Rectangle 6"/>
          <p:cNvSpPr>
            <a:spLocks/>
          </p:cNvSpPr>
          <p:nvPr/>
        </p:nvSpPr>
        <p:spPr bwMode="auto">
          <a:xfrm>
            <a:off x="1016000" y="3276600"/>
            <a:ext cx="12700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&amp;course2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67591" name="Rectangle 7"/>
          <p:cNvSpPr>
            <a:spLocks/>
          </p:cNvSpPr>
          <p:nvPr/>
        </p:nvSpPr>
        <p:spPr bwMode="auto">
          <a:xfrm>
            <a:off x="1016000" y="3657600"/>
            <a:ext cx="12700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&amp;course1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67592" name="Rectangle 8"/>
          <p:cNvSpPr>
            <a:spLocks/>
          </p:cNvSpPr>
          <p:nvPr/>
        </p:nvSpPr>
        <p:spPr bwMode="auto">
          <a:xfrm>
            <a:off x="1016000" y="4038600"/>
            <a:ext cx="12700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 adr</a:t>
            </a:r>
          </a:p>
        </p:txBody>
      </p:sp>
      <p:sp>
        <p:nvSpPr>
          <p:cNvPr id="67593" name="Line 9"/>
          <p:cNvSpPr>
            <a:spLocks noChangeShapeType="1"/>
          </p:cNvSpPr>
          <p:nvPr/>
        </p:nvSpPr>
        <p:spPr bwMode="auto">
          <a:xfrm flipH="1">
            <a:off x="2454275" y="419735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7594" name="Rectangle 10"/>
          <p:cNvSpPr>
            <a:spLocks/>
          </p:cNvSpPr>
          <p:nvPr/>
        </p:nvSpPr>
        <p:spPr bwMode="auto">
          <a:xfrm>
            <a:off x="3100388" y="4025900"/>
            <a:ext cx="636587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%esp</a:t>
            </a:r>
          </a:p>
        </p:txBody>
      </p:sp>
      <p:sp>
        <p:nvSpPr>
          <p:cNvPr id="67595" name="Rectangle 11"/>
          <p:cNvSpPr>
            <a:spLocks/>
          </p:cNvSpPr>
          <p:nvPr/>
        </p:nvSpPr>
        <p:spPr bwMode="auto">
          <a:xfrm>
            <a:off x="650875" y="1274763"/>
            <a:ext cx="1585913" cy="3810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000">
                <a:solidFill>
                  <a:srgbClr val="262699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Entering Stack</a:t>
            </a:r>
          </a:p>
        </p:txBody>
      </p:sp>
      <p:sp>
        <p:nvSpPr>
          <p:cNvPr id="67596" name="Rectangle 12"/>
          <p:cNvSpPr>
            <a:spLocks/>
          </p:cNvSpPr>
          <p:nvPr/>
        </p:nvSpPr>
        <p:spPr bwMode="auto">
          <a:xfrm>
            <a:off x="1016000" y="1828800"/>
            <a:ext cx="1270000" cy="14478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•</a:t>
            </a:r>
            <a:endParaRPr lang="en-US" sz="240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•</a:t>
            </a:r>
            <a:endParaRPr lang="en-US" sz="240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•</a:t>
            </a:r>
          </a:p>
        </p:txBody>
      </p:sp>
      <p:sp>
        <p:nvSpPr>
          <p:cNvPr id="67597" name="Line 13"/>
          <p:cNvSpPr>
            <a:spLocks noChangeShapeType="1"/>
          </p:cNvSpPr>
          <p:nvPr/>
        </p:nvSpPr>
        <p:spPr bwMode="auto">
          <a:xfrm flipH="1">
            <a:off x="2451100" y="19812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7598" name="Rectangle 14"/>
          <p:cNvSpPr>
            <a:spLocks/>
          </p:cNvSpPr>
          <p:nvPr/>
        </p:nvSpPr>
        <p:spPr bwMode="auto">
          <a:xfrm>
            <a:off x="3097213" y="1809750"/>
            <a:ext cx="636587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%ebp</a:t>
            </a:r>
          </a:p>
        </p:txBody>
      </p:sp>
      <p:sp>
        <p:nvSpPr>
          <p:cNvPr id="67599" name="Rectangle 15"/>
          <p:cNvSpPr>
            <a:spLocks/>
          </p:cNvSpPr>
          <p:nvPr/>
        </p:nvSpPr>
        <p:spPr bwMode="auto">
          <a:xfrm>
            <a:off x="5715000" y="3276600"/>
            <a:ext cx="12700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yp</a:t>
            </a:r>
          </a:p>
        </p:txBody>
      </p:sp>
      <p:sp>
        <p:nvSpPr>
          <p:cNvPr id="67600" name="Rectangle 16"/>
          <p:cNvSpPr>
            <a:spLocks/>
          </p:cNvSpPr>
          <p:nvPr/>
        </p:nvSpPr>
        <p:spPr bwMode="auto">
          <a:xfrm>
            <a:off x="5715000" y="3657600"/>
            <a:ext cx="12700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xp</a:t>
            </a:r>
          </a:p>
        </p:txBody>
      </p:sp>
      <p:sp>
        <p:nvSpPr>
          <p:cNvPr id="67601" name="Rectangle 17"/>
          <p:cNvSpPr>
            <a:spLocks/>
          </p:cNvSpPr>
          <p:nvPr/>
        </p:nvSpPr>
        <p:spPr bwMode="auto">
          <a:xfrm>
            <a:off x="5715000" y="4038600"/>
            <a:ext cx="12700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 adr</a:t>
            </a:r>
          </a:p>
        </p:txBody>
      </p:sp>
      <p:sp>
        <p:nvSpPr>
          <p:cNvPr id="67602" name="Rectangle 18"/>
          <p:cNvSpPr>
            <a:spLocks/>
          </p:cNvSpPr>
          <p:nvPr/>
        </p:nvSpPr>
        <p:spPr bwMode="auto">
          <a:xfrm>
            <a:off x="5715000" y="4419600"/>
            <a:ext cx="1270000" cy="381000"/>
          </a:xfrm>
          <a:prstGeom prst="rect">
            <a:avLst/>
          </a:prstGeom>
          <a:solidFill>
            <a:srgbClr val="ADADEA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Old </a:t>
            </a:r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%ebp</a:t>
            </a:r>
          </a:p>
        </p:txBody>
      </p:sp>
      <p:sp>
        <p:nvSpPr>
          <p:cNvPr id="67603" name="Line 19"/>
          <p:cNvSpPr>
            <a:spLocks noChangeShapeType="1"/>
          </p:cNvSpPr>
          <p:nvPr/>
        </p:nvSpPr>
        <p:spPr bwMode="auto">
          <a:xfrm flipH="1">
            <a:off x="7059613" y="49911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7604" name="Rectangle 20"/>
          <p:cNvSpPr>
            <a:spLocks/>
          </p:cNvSpPr>
          <p:nvPr/>
        </p:nvSpPr>
        <p:spPr bwMode="auto">
          <a:xfrm>
            <a:off x="7593013" y="4451350"/>
            <a:ext cx="636587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%ebp</a:t>
            </a:r>
          </a:p>
        </p:txBody>
      </p:sp>
      <p:sp>
        <p:nvSpPr>
          <p:cNvPr id="67605" name="Rectangle 21"/>
          <p:cNvSpPr>
            <a:spLocks/>
          </p:cNvSpPr>
          <p:nvPr/>
        </p:nvSpPr>
        <p:spPr bwMode="auto">
          <a:xfrm>
            <a:off x="5715000" y="1828800"/>
            <a:ext cx="1270000" cy="14478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•</a:t>
            </a:r>
            <a:endParaRPr lang="en-US" sz="240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•</a:t>
            </a:r>
            <a:endParaRPr lang="en-US" sz="240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•</a:t>
            </a:r>
          </a:p>
        </p:txBody>
      </p:sp>
      <p:sp>
        <p:nvSpPr>
          <p:cNvPr id="67606" name="Line 22"/>
          <p:cNvSpPr>
            <a:spLocks noChangeShapeType="1"/>
          </p:cNvSpPr>
          <p:nvPr/>
        </p:nvSpPr>
        <p:spPr bwMode="auto">
          <a:xfrm flipH="1">
            <a:off x="7064375" y="461645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7607" name="Rectangle 23"/>
          <p:cNvSpPr>
            <a:spLocks/>
          </p:cNvSpPr>
          <p:nvPr/>
        </p:nvSpPr>
        <p:spPr bwMode="auto">
          <a:xfrm>
            <a:off x="7596188" y="4826000"/>
            <a:ext cx="636587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%esp</a:t>
            </a:r>
          </a:p>
        </p:txBody>
      </p:sp>
      <p:sp>
        <p:nvSpPr>
          <p:cNvPr id="67608" name="Freeform 24"/>
          <p:cNvSpPr>
            <a:spLocks/>
          </p:cNvSpPr>
          <p:nvPr/>
        </p:nvSpPr>
        <p:spPr bwMode="auto">
          <a:xfrm>
            <a:off x="6832600" y="2057400"/>
            <a:ext cx="1016000" cy="2514600"/>
          </a:xfrm>
          <a:custGeom>
            <a:avLst/>
            <a:gdLst/>
            <a:ahLst/>
            <a:cxnLst>
              <a:cxn ang="0">
                <a:pos x="0" y="21600"/>
              </a:cxn>
              <a:cxn ang="0">
                <a:pos x="21600" y="10473"/>
              </a:cxn>
              <a:cxn ang="0">
                <a:pos x="7830" y="0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cubicBezTo>
                  <a:pt x="0" y="21600"/>
                  <a:pt x="21600" y="17345"/>
                  <a:pt x="21600" y="10473"/>
                </a:cubicBezTo>
                <a:cubicBezTo>
                  <a:pt x="21600" y="3600"/>
                  <a:pt x="7830" y="0"/>
                  <a:pt x="7830" y="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miter lim="800000"/>
            <a:headEnd type="oval" w="med" len="med"/>
            <a:tailEnd type="stealth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7609" name="Rectangle 25"/>
          <p:cNvSpPr>
            <a:spLocks/>
          </p:cNvSpPr>
          <p:nvPr/>
        </p:nvSpPr>
        <p:spPr bwMode="auto">
          <a:xfrm>
            <a:off x="5715000" y="4800600"/>
            <a:ext cx="1270000" cy="381000"/>
          </a:xfrm>
          <a:prstGeom prst="rect">
            <a:avLst/>
          </a:prstGeom>
          <a:solidFill>
            <a:srgbClr val="ADADEA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Old </a:t>
            </a:r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%ebx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1"/>
          <p:cNvSpPr>
            <a:spLocks/>
          </p:cNvSpPr>
          <p:nvPr/>
        </p:nvSpPr>
        <p:spPr bwMode="auto">
          <a:xfrm>
            <a:off x="2298700" y="4025900"/>
            <a:ext cx="3403600" cy="381000"/>
          </a:xfrm>
          <a:prstGeom prst="rect">
            <a:avLst/>
          </a:prstGeom>
          <a:solidFill>
            <a:srgbClr val="F1C7C7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8610" name="Rectangle 2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68611" name="Rectangle 3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 dirty="0" smtClean="0">
                <a:solidFill>
                  <a:srgbClr val="FFFFFF"/>
                </a:solidFill>
                <a:ea typeface="Gill Sans" charset="0"/>
                <a:cs typeface="Gill Sans" charset="0"/>
              </a:rPr>
              <a:t>ECNU</a:t>
            </a:r>
            <a:endParaRPr lang="en-US" sz="1200" dirty="0">
              <a:solidFill>
                <a:srgbClr val="FFFFFF"/>
              </a:solidFill>
              <a:ea typeface="Gill Sans" charset="0"/>
              <a:cs typeface="Gill Sans" charset="0"/>
            </a:endParaRPr>
          </a:p>
        </p:txBody>
      </p:sp>
      <p:sp>
        <p:nvSpPr>
          <p:cNvPr id="68612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swap</a:t>
            </a:r>
            <a:r>
              <a:rPr lang="en-US"/>
              <a:t> Body</a:t>
            </a:r>
          </a:p>
        </p:txBody>
      </p:sp>
      <p:sp>
        <p:nvSpPr>
          <p:cNvPr id="68613" name="Rectangle 5"/>
          <p:cNvSpPr>
            <a:spLocks/>
          </p:cNvSpPr>
          <p:nvPr/>
        </p:nvSpPr>
        <p:spPr bwMode="auto">
          <a:xfrm>
            <a:off x="1003300" y="5359400"/>
            <a:ext cx="5041900" cy="8382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8(%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ebp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),%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edx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# get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xp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12(%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ebp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),%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ecx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# get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yp</a:t>
            </a:r>
            <a:endParaRPr lang="en-US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 .</a:t>
            </a:r>
          </a:p>
        </p:txBody>
      </p:sp>
      <p:sp>
        <p:nvSpPr>
          <p:cNvPr id="68614" name="Rectangle 6"/>
          <p:cNvSpPr>
            <a:spLocks/>
          </p:cNvSpPr>
          <p:nvPr/>
        </p:nvSpPr>
        <p:spPr bwMode="auto">
          <a:xfrm>
            <a:off x="5500688" y="1274763"/>
            <a:ext cx="2057400" cy="3810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2000">
                <a:solidFill>
                  <a:srgbClr val="262699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Resulting Stack</a:t>
            </a:r>
          </a:p>
        </p:txBody>
      </p:sp>
      <p:sp>
        <p:nvSpPr>
          <p:cNvPr id="68615" name="Rectangle 7"/>
          <p:cNvSpPr>
            <a:spLocks/>
          </p:cNvSpPr>
          <p:nvPr/>
        </p:nvSpPr>
        <p:spPr bwMode="auto">
          <a:xfrm>
            <a:off x="1016000" y="3276600"/>
            <a:ext cx="12700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&amp;course2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68616" name="Rectangle 8"/>
          <p:cNvSpPr>
            <a:spLocks/>
          </p:cNvSpPr>
          <p:nvPr/>
        </p:nvSpPr>
        <p:spPr bwMode="auto">
          <a:xfrm>
            <a:off x="1016000" y="3657600"/>
            <a:ext cx="12700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&amp;course1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68617" name="Rectangle 9"/>
          <p:cNvSpPr>
            <a:spLocks/>
          </p:cNvSpPr>
          <p:nvPr/>
        </p:nvSpPr>
        <p:spPr bwMode="auto">
          <a:xfrm>
            <a:off x="1016000" y="4038600"/>
            <a:ext cx="12700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 adr</a:t>
            </a:r>
          </a:p>
        </p:txBody>
      </p:sp>
      <p:sp>
        <p:nvSpPr>
          <p:cNvPr id="68618" name="Line 10"/>
          <p:cNvSpPr>
            <a:spLocks noChangeShapeType="1"/>
          </p:cNvSpPr>
          <p:nvPr/>
        </p:nvSpPr>
        <p:spPr bwMode="auto">
          <a:xfrm flipH="1">
            <a:off x="2454275" y="419735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8619" name="Rectangle 11"/>
          <p:cNvSpPr>
            <a:spLocks/>
          </p:cNvSpPr>
          <p:nvPr/>
        </p:nvSpPr>
        <p:spPr bwMode="auto">
          <a:xfrm>
            <a:off x="3100388" y="4025900"/>
            <a:ext cx="636587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%esp</a:t>
            </a:r>
          </a:p>
        </p:txBody>
      </p:sp>
      <p:sp>
        <p:nvSpPr>
          <p:cNvPr id="68620" name="Rectangle 12"/>
          <p:cNvSpPr>
            <a:spLocks/>
          </p:cNvSpPr>
          <p:nvPr/>
        </p:nvSpPr>
        <p:spPr bwMode="auto">
          <a:xfrm>
            <a:off x="650875" y="1274763"/>
            <a:ext cx="1585913" cy="3810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000">
                <a:solidFill>
                  <a:srgbClr val="262699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Entering Stack</a:t>
            </a:r>
          </a:p>
        </p:txBody>
      </p:sp>
      <p:sp>
        <p:nvSpPr>
          <p:cNvPr id="68621" name="Rectangle 13"/>
          <p:cNvSpPr>
            <a:spLocks/>
          </p:cNvSpPr>
          <p:nvPr/>
        </p:nvSpPr>
        <p:spPr bwMode="auto">
          <a:xfrm>
            <a:off x="1016000" y="1828800"/>
            <a:ext cx="1270000" cy="14478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•</a:t>
            </a:r>
            <a:endParaRPr lang="en-US" sz="240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•</a:t>
            </a:r>
            <a:endParaRPr lang="en-US" sz="240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•</a:t>
            </a:r>
          </a:p>
        </p:txBody>
      </p:sp>
      <p:sp>
        <p:nvSpPr>
          <p:cNvPr id="68622" name="Line 14"/>
          <p:cNvSpPr>
            <a:spLocks noChangeShapeType="1"/>
          </p:cNvSpPr>
          <p:nvPr/>
        </p:nvSpPr>
        <p:spPr bwMode="auto">
          <a:xfrm flipH="1">
            <a:off x="2451100" y="19812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8623" name="Rectangle 15"/>
          <p:cNvSpPr>
            <a:spLocks/>
          </p:cNvSpPr>
          <p:nvPr/>
        </p:nvSpPr>
        <p:spPr bwMode="auto">
          <a:xfrm>
            <a:off x="3097213" y="1809750"/>
            <a:ext cx="636587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%ebp</a:t>
            </a:r>
          </a:p>
        </p:txBody>
      </p:sp>
      <p:sp>
        <p:nvSpPr>
          <p:cNvPr id="68624" name="Rectangle 16"/>
          <p:cNvSpPr>
            <a:spLocks/>
          </p:cNvSpPr>
          <p:nvPr/>
        </p:nvSpPr>
        <p:spPr bwMode="auto">
          <a:xfrm>
            <a:off x="5715000" y="3276600"/>
            <a:ext cx="12700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yp</a:t>
            </a:r>
          </a:p>
        </p:txBody>
      </p:sp>
      <p:sp>
        <p:nvSpPr>
          <p:cNvPr id="68625" name="Rectangle 17"/>
          <p:cNvSpPr>
            <a:spLocks/>
          </p:cNvSpPr>
          <p:nvPr/>
        </p:nvSpPr>
        <p:spPr bwMode="auto">
          <a:xfrm>
            <a:off x="5715000" y="3657600"/>
            <a:ext cx="12700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xp</a:t>
            </a:r>
          </a:p>
        </p:txBody>
      </p:sp>
      <p:sp>
        <p:nvSpPr>
          <p:cNvPr id="68626" name="Rectangle 18"/>
          <p:cNvSpPr>
            <a:spLocks/>
          </p:cNvSpPr>
          <p:nvPr/>
        </p:nvSpPr>
        <p:spPr bwMode="auto">
          <a:xfrm>
            <a:off x="5715000" y="4038600"/>
            <a:ext cx="12700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 adr</a:t>
            </a:r>
          </a:p>
        </p:txBody>
      </p:sp>
      <p:sp>
        <p:nvSpPr>
          <p:cNvPr id="68627" name="Rectangle 19"/>
          <p:cNvSpPr>
            <a:spLocks/>
          </p:cNvSpPr>
          <p:nvPr/>
        </p:nvSpPr>
        <p:spPr bwMode="auto">
          <a:xfrm>
            <a:off x="5715000" y="4419600"/>
            <a:ext cx="1270000" cy="381000"/>
          </a:xfrm>
          <a:prstGeom prst="rect">
            <a:avLst/>
          </a:prstGeom>
          <a:solidFill>
            <a:srgbClr val="ADADEA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Old </a:t>
            </a:r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%ebp</a:t>
            </a:r>
          </a:p>
        </p:txBody>
      </p:sp>
      <p:sp>
        <p:nvSpPr>
          <p:cNvPr id="68628" name="Line 20"/>
          <p:cNvSpPr>
            <a:spLocks noChangeShapeType="1"/>
          </p:cNvSpPr>
          <p:nvPr/>
        </p:nvSpPr>
        <p:spPr bwMode="auto">
          <a:xfrm flipH="1">
            <a:off x="7059613" y="49911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8629" name="Rectangle 21"/>
          <p:cNvSpPr>
            <a:spLocks/>
          </p:cNvSpPr>
          <p:nvPr/>
        </p:nvSpPr>
        <p:spPr bwMode="auto">
          <a:xfrm>
            <a:off x="7593013" y="4451350"/>
            <a:ext cx="636587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%ebp</a:t>
            </a:r>
          </a:p>
        </p:txBody>
      </p:sp>
      <p:sp>
        <p:nvSpPr>
          <p:cNvPr id="68630" name="Rectangle 22"/>
          <p:cNvSpPr>
            <a:spLocks/>
          </p:cNvSpPr>
          <p:nvPr/>
        </p:nvSpPr>
        <p:spPr bwMode="auto">
          <a:xfrm>
            <a:off x="5715000" y="1828800"/>
            <a:ext cx="1270000" cy="14478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•</a:t>
            </a:r>
            <a:endParaRPr lang="en-US" sz="240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•</a:t>
            </a:r>
            <a:endParaRPr lang="en-US" sz="240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•</a:t>
            </a:r>
          </a:p>
        </p:txBody>
      </p:sp>
      <p:sp>
        <p:nvSpPr>
          <p:cNvPr id="68631" name="Line 23"/>
          <p:cNvSpPr>
            <a:spLocks noChangeShapeType="1"/>
          </p:cNvSpPr>
          <p:nvPr/>
        </p:nvSpPr>
        <p:spPr bwMode="auto">
          <a:xfrm flipH="1">
            <a:off x="7064375" y="461645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8632" name="Rectangle 24"/>
          <p:cNvSpPr>
            <a:spLocks/>
          </p:cNvSpPr>
          <p:nvPr/>
        </p:nvSpPr>
        <p:spPr bwMode="auto">
          <a:xfrm>
            <a:off x="7596188" y="4826000"/>
            <a:ext cx="636587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%esp</a:t>
            </a:r>
          </a:p>
        </p:txBody>
      </p:sp>
      <p:sp>
        <p:nvSpPr>
          <p:cNvPr id="68633" name="Freeform 25"/>
          <p:cNvSpPr>
            <a:spLocks/>
          </p:cNvSpPr>
          <p:nvPr/>
        </p:nvSpPr>
        <p:spPr bwMode="auto">
          <a:xfrm>
            <a:off x="6832600" y="2057400"/>
            <a:ext cx="1016000" cy="2514600"/>
          </a:xfrm>
          <a:custGeom>
            <a:avLst/>
            <a:gdLst/>
            <a:ahLst/>
            <a:cxnLst>
              <a:cxn ang="0">
                <a:pos x="0" y="21600"/>
              </a:cxn>
              <a:cxn ang="0">
                <a:pos x="21600" y="10473"/>
              </a:cxn>
              <a:cxn ang="0">
                <a:pos x="7830" y="0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cubicBezTo>
                  <a:pt x="0" y="21600"/>
                  <a:pt x="21600" y="17345"/>
                  <a:pt x="21600" y="10473"/>
                </a:cubicBezTo>
                <a:cubicBezTo>
                  <a:pt x="21600" y="3600"/>
                  <a:pt x="7830" y="0"/>
                  <a:pt x="7830" y="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miter lim="800000"/>
            <a:headEnd type="oval" w="med" len="med"/>
            <a:tailEnd type="stealth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8634" name="Rectangle 26"/>
          <p:cNvSpPr>
            <a:spLocks/>
          </p:cNvSpPr>
          <p:nvPr/>
        </p:nvSpPr>
        <p:spPr bwMode="auto">
          <a:xfrm>
            <a:off x="5715000" y="4800600"/>
            <a:ext cx="1270000" cy="381000"/>
          </a:xfrm>
          <a:prstGeom prst="rect">
            <a:avLst/>
          </a:prstGeom>
          <a:solidFill>
            <a:srgbClr val="ADADEA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Old </a:t>
            </a:r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%ebx</a:t>
            </a:r>
          </a:p>
        </p:txBody>
      </p:sp>
      <p:sp>
        <p:nvSpPr>
          <p:cNvPr id="68635" name="Rectangle 27"/>
          <p:cNvSpPr>
            <a:spLocks/>
          </p:cNvSpPr>
          <p:nvPr/>
        </p:nvSpPr>
        <p:spPr bwMode="auto">
          <a:xfrm>
            <a:off x="2298700" y="3276600"/>
            <a:ext cx="3403600" cy="381000"/>
          </a:xfrm>
          <a:prstGeom prst="rect">
            <a:avLst/>
          </a:prstGeom>
          <a:solidFill>
            <a:srgbClr val="CDF1C5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8636" name="Rectangle 28"/>
          <p:cNvSpPr>
            <a:spLocks/>
          </p:cNvSpPr>
          <p:nvPr/>
        </p:nvSpPr>
        <p:spPr bwMode="auto">
          <a:xfrm>
            <a:off x="2298700" y="3644900"/>
            <a:ext cx="3403600" cy="381000"/>
          </a:xfrm>
          <a:prstGeom prst="rect">
            <a:avLst/>
          </a:prstGeom>
          <a:solidFill>
            <a:srgbClr val="FFFEB2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8637" name="Rectangle 29"/>
          <p:cNvSpPr>
            <a:spLocks/>
          </p:cNvSpPr>
          <p:nvPr/>
        </p:nvSpPr>
        <p:spPr bwMode="auto">
          <a:xfrm>
            <a:off x="3446463" y="2921000"/>
            <a:ext cx="2254250" cy="355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rgbClr val="666666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Offset relative to %ebp</a:t>
            </a:r>
          </a:p>
        </p:txBody>
      </p:sp>
      <p:sp>
        <p:nvSpPr>
          <p:cNvPr id="68638" name="Rectangle 30"/>
          <p:cNvSpPr>
            <a:spLocks/>
          </p:cNvSpPr>
          <p:nvPr/>
        </p:nvSpPr>
        <p:spPr bwMode="auto">
          <a:xfrm>
            <a:off x="5327650" y="3289300"/>
            <a:ext cx="320675" cy="355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12</a:t>
            </a:r>
          </a:p>
        </p:txBody>
      </p:sp>
      <p:sp>
        <p:nvSpPr>
          <p:cNvPr id="68639" name="Rectangle 31"/>
          <p:cNvSpPr>
            <a:spLocks/>
          </p:cNvSpPr>
          <p:nvPr/>
        </p:nvSpPr>
        <p:spPr bwMode="auto">
          <a:xfrm>
            <a:off x="5441950" y="3657600"/>
            <a:ext cx="204788" cy="355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8</a:t>
            </a:r>
          </a:p>
        </p:txBody>
      </p:sp>
      <p:sp>
        <p:nvSpPr>
          <p:cNvPr id="68640" name="Rectangle 32"/>
          <p:cNvSpPr>
            <a:spLocks/>
          </p:cNvSpPr>
          <p:nvPr/>
        </p:nvSpPr>
        <p:spPr bwMode="auto">
          <a:xfrm>
            <a:off x="5448300" y="4038600"/>
            <a:ext cx="203200" cy="355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4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69634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 dirty="0" smtClean="0">
                <a:solidFill>
                  <a:srgbClr val="FFFFFF"/>
                </a:solidFill>
                <a:ea typeface="Gill Sans" charset="0"/>
                <a:cs typeface="Gill Sans" charset="0"/>
              </a:rPr>
              <a:t>ECNU</a:t>
            </a:r>
            <a:endParaRPr lang="en-US" sz="1200" dirty="0">
              <a:solidFill>
                <a:srgbClr val="FFFFFF"/>
              </a:solidFill>
              <a:ea typeface="Gill Sans" charset="0"/>
              <a:cs typeface="Gill Sans" charset="0"/>
            </a:endParaRP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swap</a:t>
            </a:r>
            <a:r>
              <a:rPr lang="en-US" dirty="0"/>
              <a:t> </a:t>
            </a:r>
            <a:r>
              <a:rPr lang="en-US" dirty="0" smtClean="0"/>
              <a:t>Finish</a:t>
            </a:r>
            <a:endParaRPr lang="en-US" dirty="0"/>
          </a:p>
        </p:txBody>
      </p:sp>
      <p:sp>
        <p:nvSpPr>
          <p:cNvPr id="69637" name="Rectangle 5"/>
          <p:cNvSpPr>
            <a:spLocks/>
          </p:cNvSpPr>
          <p:nvPr/>
        </p:nvSpPr>
        <p:spPr bwMode="auto">
          <a:xfrm>
            <a:off x="609600" y="1274763"/>
            <a:ext cx="2074863" cy="3810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000">
                <a:solidFill>
                  <a:srgbClr val="262699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Before Finish</a:t>
            </a:r>
          </a:p>
        </p:txBody>
      </p:sp>
      <p:sp>
        <p:nvSpPr>
          <p:cNvPr id="69649" name="Rectangle 17"/>
          <p:cNvSpPr>
            <a:spLocks/>
          </p:cNvSpPr>
          <p:nvPr/>
        </p:nvSpPr>
        <p:spPr bwMode="auto">
          <a:xfrm>
            <a:off x="3340100" y="2565400"/>
            <a:ext cx="3136900" cy="10922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>
              <a:tabLst>
                <a:tab pos="457200" algn="l"/>
                <a:tab pos="1485900" algn="l"/>
                <a:tab pos="3149600" algn="l"/>
                <a:tab pos="457200" algn="l"/>
                <a:tab pos="1485900" algn="l"/>
                <a:tab pos="3149600" algn="l"/>
                <a:tab pos="457200" algn="l"/>
                <a:tab pos="1485900" algn="l"/>
                <a:tab pos="3149600" algn="l"/>
                <a:tab pos="457200" algn="l"/>
                <a:tab pos="1485900" algn="l"/>
                <a:tab pos="3149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popl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ebx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3149600" algn="l"/>
                <a:tab pos="457200" algn="l"/>
                <a:tab pos="1485900" algn="l"/>
                <a:tab pos="3149600" algn="l"/>
                <a:tab pos="457200" algn="l"/>
                <a:tab pos="1485900" algn="l"/>
                <a:tab pos="3149600" algn="l"/>
                <a:tab pos="457200" algn="l"/>
                <a:tab pos="1485900" algn="l"/>
                <a:tab pos="3149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popl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ebp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3149600" algn="l"/>
                <a:tab pos="457200" algn="l"/>
                <a:tab pos="1485900" algn="l"/>
                <a:tab pos="3149600" algn="l"/>
                <a:tab pos="457200" algn="l"/>
                <a:tab pos="1485900" algn="l"/>
                <a:tab pos="3149600" algn="l"/>
                <a:tab pos="457200" algn="l"/>
                <a:tab pos="1485900" algn="l"/>
                <a:tab pos="314960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</p:txBody>
      </p:sp>
      <p:grpSp>
        <p:nvGrpSpPr>
          <p:cNvPr id="69651" name="Group 19"/>
          <p:cNvGrpSpPr>
            <a:grpSpLocks/>
          </p:cNvGrpSpPr>
          <p:nvPr/>
        </p:nvGrpSpPr>
        <p:grpSpPr bwMode="auto">
          <a:xfrm>
            <a:off x="1016000" y="1828800"/>
            <a:ext cx="2516188" cy="3352800"/>
            <a:chOff x="0" y="0"/>
            <a:chExt cx="1585" cy="2112"/>
          </a:xfrm>
        </p:grpSpPr>
        <p:sp>
          <p:nvSpPr>
            <p:cNvPr id="69652" name="Rectangle 20"/>
            <p:cNvSpPr>
              <a:spLocks/>
            </p:cNvSpPr>
            <p:nvPr/>
          </p:nvSpPr>
          <p:spPr bwMode="auto">
            <a:xfrm>
              <a:off x="0" y="912"/>
              <a:ext cx="800" cy="240"/>
            </a:xfrm>
            <a:prstGeom prst="rect">
              <a:avLst/>
            </a:prstGeom>
            <a:solidFill>
              <a:srgbClr val="D6D6F4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 anchor="ctr"/>
            <a:lstStyle/>
            <a:p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yp</a:t>
              </a:r>
            </a:p>
          </p:txBody>
        </p:sp>
        <p:sp>
          <p:nvSpPr>
            <p:cNvPr id="69653" name="Rectangle 21"/>
            <p:cNvSpPr>
              <a:spLocks/>
            </p:cNvSpPr>
            <p:nvPr/>
          </p:nvSpPr>
          <p:spPr bwMode="auto">
            <a:xfrm>
              <a:off x="0" y="1152"/>
              <a:ext cx="800" cy="240"/>
            </a:xfrm>
            <a:prstGeom prst="rect">
              <a:avLst/>
            </a:prstGeom>
            <a:solidFill>
              <a:srgbClr val="D6D6F4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 anchor="ctr"/>
            <a:lstStyle/>
            <a:p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xp</a:t>
              </a:r>
            </a:p>
          </p:txBody>
        </p:sp>
        <p:sp>
          <p:nvSpPr>
            <p:cNvPr id="69654" name="Rectangle 22"/>
            <p:cNvSpPr>
              <a:spLocks/>
            </p:cNvSpPr>
            <p:nvPr/>
          </p:nvSpPr>
          <p:spPr bwMode="auto">
            <a:xfrm>
              <a:off x="0" y="1392"/>
              <a:ext cx="800" cy="240"/>
            </a:xfrm>
            <a:prstGeom prst="rect">
              <a:avLst/>
            </a:prstGeom>
            <a:solidFill>
              <a:srgbClr val="D6D6F4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 anchor="ctr"/>
            <a:lstStyle/>
            <a:p>
              <a:r>
                <a:rPr lang="en-US" sz="1800">
                  <a:solidFill>
                    <a:schemeClr val="tx1"/>
                  </a:solidFill>
                  <a:latin typeface="Calibri Bold" charset="0"/>
                  <a:ea typeface="Calibri Bold" charset="0"/>
                  <a:cs typeface="Calibri Bold" charset="0"/>
                  <a:sym typeface="Calibri Bold" charset="0"/>
                </a:rPr>
                <a:t>Rtn adr</a:t>
              </a:r>
            </a:p>
          </p:txBody>
        </p:sp>
        <p:sp>
          <p:nvSpPr>
            <p:cNvPr id="69655" name="Rectangle 23"/>
            <p:cNvSpPr>
              <a:spLocks/>
            </p:cNvSpPr>
            <p:nvPr/>
          </p:nvSpPr>
          <p:spPr bwMode="auto">
            <a:xfrm>
              <a:off x="0" y="1632"/>
              <a:ext cx="800" cy="240"/>
            </a:xfrm>
            <a:prstGeom prst="rect">
              <a:avLst/>
            </a:prstGeom>
            <a:solidFill>
              <a:srgbClr val="ADADEA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 anchor="ctr"/>
            <a:lstStyle/>
            <a:p>
              <a:r>
                <a:rPr lang="en-US" sz="1800">
                  <a:solidFill>
                    <a:schemeClr val="tx1"/>
                  </a:solidFill>
                  <a:latin typeface="Calibri Bold" charset="0"/>
                  <a:ea typeface="Calibri Bold" charset="0"/>
                  <a:cs typeface="Calibri Bold" charset="0"/>
                  <a:sym typeface="Calibri Bold" charset="0"/>
                </a:rPr>
                <a:t>Old </a:t>
              </a:r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%ebp</a:t>
              </a:r>
            </a:p>
          </p:txBody>
        </p:sp>
        <p:sp>
          <p:nvSpPr>
            <p:cNvPr id="69656" name="Line 24"/>
            <p:cNvSpPr>
              <a:spLocks noChangeShapeType="1"/>
            </p:cNvSpPr>
            <p:nvPr/>
          </p:nvSpPr>
          <p:spPr bwMode="auto">
            <a:xfrm flipH="1">
              <a:off x="848" y="1992"/>
              <a:ext cx="288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9657" name="Rectangle 25"/>
            <p:cNvSpPr>
              <a:spLocks/>
            </p:cNvSpPr>
            <p:nvPr/>
          </p:nvSpPr>
          <p:spPr bwMode="auto">
            <a:xfrm>
              <a:off x="1184" y="1656"/>
              <a:ext cx="401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%ebp</a:t>
              </a:r>
            </a:p>
          </p:txBody>
        </p:sp>
        <p:sp>
          <p:nvSpPr>
            <p:cNvPr id="69658" name="Rectangle 26"/>
            <p:cNvSpPr>
              <a:spLocks/>
            </p:cNvSpPr>
            <p:nvPr/>
          </p:nvSpPr>
          <p:spPr bwMode="auto">
            <a:xfrm>
              <a:off x="0" y="0"/>
              <a:ext cx="800" cy="912"/>
            </a:xfrm>
            <a:prstGeom prst="rect">
              <a:avLst/>
            </a:prstGeom>
            <a:solidFill>
              <a:srgbClr val="D6D6F4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 anchor="ctr"/>
            <a:lstStyle/>
            <a:p>
              <a:r>
                <a:rPr lang="en-US" sz="1800">
                  <a:solidFill>
                    <a:schemeClr val="tx1"/>
                  </a:solidFill>
                  <a:latin typeface="Calibri Bold" charset="0"/>
                  <a:ea typeface="Calibri Bold" charset="0"/>
                  <a:cs typeface="Calibri Bold" charset="0"/>
                  <a:sym typeface="Calibri Bold" charset="0"/>
                </a:rPr>
                <a:t>•</a:t>
              </a:r>
              <a:endParaRPr lang="en-US" sz="2400">
                <a:solidFill>
                  <a:schemeClr val="tx1"/>
                </a:solidFill>
                <a:latin typeface="Arial Narrow Bold" charset="0"/>
                <a:ea typeface="Lucida Grande" charset="0"/>
                <a:cs typeface="Lucida Grande" charset="0"/>
                <a:sym typeface="Arial Narrow Bold" charset="0"/>
              </a:endParaRPr>
            </a:p>
            <a:p>
              <a:r>
                <a:rPr lang="en-US" sz="1800">
                  <a:solidFill>
                    <a:schemeClr val="tx1"/>
                  </a:solidFill>
                  <a:latin typeface="Calibri Bold" charset="0"/>
                  <a:ea typeface="Calibri Bold" charset="0"/>
                  <a:cs typeface="Calibri Bold" charset="0"/>
                  <a:sym typeface="Calibri Bold" charset="0"/>
                </a:rPr>
                <a:t>•</a:t>
              </a:r>
              <a:endParaRPr lang="en-US" sz="2400">
                <a:solidFill>
                  <a:schemeClr val="tx1"/>
                </a:solidFill>
                <a:latin typeface="Arial Narrow Bold" charset="0"/>
                <a:ea typeface="Lucida Grande" charset="0"/>
                <a:cs typeface="Lucida Grande" charset="0"/>
                <a:sym typeface="Arial Narrow Bold" charset="0"/>
              </a:endParaRPr>
            </a:p>
            <a:p>
              <a:r>
                <a:rPr lang="en-US" sz="1800">
                  <a:solidFill>
                    <a:schemeClr val="tx1"/>
                  </a:solidFill>
                  <a:latin typeface="Calibri Bold" charset="0"/>
                  <a:ea typeface="Calibri Bold" charset="0"/>
                  <a:cs typeface="Calibri Bold" charset="0"/>
                  <a:sym typeface="Calibri Bold" charset="0"/>
                </a:rPr>
                <a:t>•</a:t>
              </a:r>
            </a:p>
          </p:txBody>
        </p:sp>
        <p:sp>
          <p:nvSpPr>
            <p:cNvPr id="69659" name="Line 27"/>
            <p:cNvSpPr>
              <a:spLocks noChangeShapeType="1"/>
            </p:cNvSpPr>
            <p:nvPr/>
          </p:nvSpPr>
          <p:spPr bwMode="auto">
            <a:xfrm flipH="1">
              <a:off x="848" y="1760"/>
              <a:ext cx="288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9660" name="Rectangle 28"/>
            <p:cNvSpPr>
              <a:spLocks/>
            </p:cNvSpPr>
            <p:nvPr/>
          </p:nvSpPr>
          <p:spPr bwMode="auto">
            <a:xfrm>
              <a:off x="1184" y="1888"/>
              <a:ext cx="401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%esp</a:t>
              </a:r>
            </a:p>
          </p:txBody>
        </p:sp>
        <p:sp>
          <p:nvSpPr>
            <p:cNvPr id="69661" name="Freeform 29"/>
            <p:cNvSpPr>
              <a:spLocks/>
            </p:cNvSpPr>
            <p:nvPr/>
          </p:nvSpPr>
          <p:spPr bwMode="auto">
            <a:xfrm>
              <a:off x="704" y="144"/>
              <a:ext cx="640" cy="1584"/>
            </a:xfrm>
            <a:custGeom>
              <a:avLst/>
              <a:gdLst/>
              <a:ahLst/>
              <a:cxnLst>
                <a:cxn ang="0">
                  <a:pos x="0" y="21600"/>
                </a:cxn>
                <a:cxn ang="0">
                  <a:pos x="21600" y="10473"/>
                </a:cxn>
                <a:cxn ang="0">
                  <a:pos x="7830" y="0"/>
                </a:cxn>
              </a:cxnLst>
              <a:rect l="0" t="0" r="r" b="b"/>
              <a:pathLst>
                <a:path w="21600" h="21600">
                  <a:moveTo>
                    <a:pt x="0" y="21600"/>
                  </a:moveTo>
                  <a:cubicBezTo>
                    <a:pt x="0" y="21600"/>
                    <a:pt x="21600" y="17345"/>
                    <a:pt x="21600" y="10473"/>
                  </a:cubicBezTo>
                  <a:cubicBezTo>
                    <a:pt x="21600" y="3600"/>
                    <a:pt x="7830" y="0"/>
                    <a:pt x="7830" y="0"/>
                  </a:cubicBezTo>
                </a:path>
              </a:pathLst>
            </a:custGeom>
            <a:noFill/>
            <a:ln w="25400" cap="flat">
              <a:solidFill>
                <a:schemeClr val="tx1"/>
              </a:solidFill>
              <a:prstDash val="solid"/>
              <a:miter lim="800000"/>
              <a:headEnd type="oval" w="med" len="med"/>
              <a:tailEnd type="stealth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9662" name="Rectangle 30"/>
            <p:cNvSpPr>
              <a:spLocks/>
            </p:cNvSpPr>
            <p:nvPr/>
          </p:nvSpPr>
          <p:spPr bwMode="auto">
            <a:xfrm>
              <a:off x="0" y="1872"/>
              <a:ext cx="800" cy="240"/>
            </a:xfrm>
            <a:prstGeom prst="rect">
              <a:avLst/>
            </a:prstGeom>
            <a:solidFill>
              <a:srgbClr val="ADADEA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 anchor="ctr"/>
            <a:lstStyle/>
            <a:p>
              <a:r>
                <a:rPr lang="en-US" sz="1800">
                  <a:solidFill>
                    <a:schemeClr val="tx1"/>
                  </a:solidFill>
                  <a:latin typeface="Calibri Bold" charset="0"/>
                  <a:ea typeface="Calibri Bold" charset="0"/>
                  <a:cs typeface="Calibri Bold" charset="0"/>
                  <a:sym typeface="Calibri Bold" charset="0"/>
                </a:rPr>
                <a:t>Old </a:t>
              </a:r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%ebx</a:t>
              </a:r>
            </a:p>
          </p:txBody>
        </p:sp>
      </p:grpSp>
      <p:sp>
        <p:nvSpPr>
          <p:cNvPr id="41" name="Rectangle 4"/>
          <p:cNvSpPr>
            <a:spLocks/>
          </p:cNvSpPr>
          <p:nvPr/>
        </p:nvSpPr>
        <p:spPr bwMode="auto">
          <a:xfrm>
            <a:off x="5891213" y="1274763"/>
            <a:ext cx="2057400" cy="3810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2000">
                <a:solidFill>
                  <a:srgbClr val="262699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Resulting Stack</a:t>
            </a:r>
          </a:p>
        </p:txBody>
      </p:sp>
      <p:sp>
        <p:nvSpPr>
          <p:cNvPr id="42" name="Rectangle 6"/>
          <p:cNvSpPr>
            <a:spLocks/>
          </p:cNvSpPr>
          <p:nvPr/>
        </p:nvSpPr>
        <p:spPr bwMode="auto">
          <a:xfrm>
            <a:off x="6283325" y="3276600"/>
            <a:ext cx="12700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yp</a:t>
            </a:r>
          </a:p>
        </p:txBody>
      </p:sp>
      <p:sp>
        <p:nvSpPr>
          <p:cNvPr id="43" name="Rectangle 7"/>
          <p:cNvSpPr>
            <a:spLocks/>
          </p:cNvSpPr>
          <p:nvPr/>
        </p:nvSpPr>
        <p:spPr bwMode="auto">
          <a:xfrm>
            <a:off x="6283325" y="3657600"/>
            <a:ext cx="12700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xp</a:t>
            </a:r>
          </a:p>
        </p:txBody>
      </p:sp>
      <p:sp>
        <p:nvSpPr>
          <p:cNvPr id="44" name="Rectangle 8"/>
          <p:cNvSpPr>
            <a:spLocks/>
          </p:cNvSpPr>
          <p:nvPr/>
        </p:nvSpPr>
        <p:spPr bwMode="auto">
          <a:xfrm>
            <a:off x="6283325" y="4038600"/>
            <a:ext cx="12700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 adr</a:t>
            </a:r>
          </a:p>
        </p:txBody>
      </p:sp>
      <p:sp>
        <p:nvSpPr>
          <p:cNvPr id="45" name="Rectangle 9"/>
          <p:cNvSpPr>
            <a:spLocks/>
          </p:cNvSpPr>
          <p:nvPr/>
        </p:nvSpPr>
        <p:spPr bwMode="auto">
          <a:xfrm>
            <a:off x="6283325" y="1828800"/>
            <a:ext cx="1270000" cy="14478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•</a:t>
            </a:r>
            <a:endParaRPr lang="en-US" sz="240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•</a:t>
            </a:r>
            <a:endParaRPr lang="en-US" sz="240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•</a:t>
            </a:r>
          </a:p>
        </p:txBody>
      </p:sp>
      <p:sp>
        <p:nvSpPr>
          <p:cNvPr id="46" name="Line 23"/>
          <p:cNvSpPr>
            <a:spLocks noChangeShapeType="1"/>
          </p:cNvSpPr>
          <p:nvPr/>
        </p:nvSpPr>
        <p:spPr bwMode="auto">
          <a:xfrm flipH="1">
            <a:off x="7629525" y="1941513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7" name="Rectangle 24"/>
          <p:cNvSpPr>
            <a:spLocks/>
          </p:cNvSpPr>
          <p:nvPr/>
        </p:nvSpPr>
        <p:spPr bwMode="auto">
          <a:xfrm>
            <a:off x="8123238" y="1771650"/>
            <a:ext cx="636587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%ebp</a:t>
            </a:r>
          </a:p>
        </p:txBody>
      </p:sp>
      <p:sp>
        <p:nvSpPr>
          <p:cNvPr id="48" name="Line 25"/>
          <p:cNvSpPr>
            <a:spLocks noChangeShapeType="1"/>
          </p:cNvSpPr>
          <p:nvPr/>
        </p:nvSpPr>
        <p:spPr bwMode="auto">
          <a:xfrm flipH="1">
            <a:off x="7632700" y="426085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9" name="Rectangle 26"/>
          <p:cNvSpPr>
            <a:spLocks/>
          </p:cNvSpPr>
          <p:nvPr/>
        </p:nvSpPr>
        <p:spPr bwMode="auto">
          <a:xfrm>
            <a:off x="8126413" y="4102100"/>
            <a:ext cx="636587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%esp</a:t>
            </a:r>
          </a:p>
        </p:txBody>
      </p:sp>
      <p:sp>
        <p:nvSpPr>
          <p:cNvPr id="50" name="Rectangle 26"/>
          <p:cNvSpPr txBox="1">
            <a:spLocks noChangeArrowheads="1"/>
          </p:cNvSpPr>
          <p:nvPr/>
        </p:nvSpPr>
        <p:spPr bwMode="auto">
          <a:xfrm>
            <a:off x="4114800" y="4800600"/>
            <a:ext cx="4800600" cy="1473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marL="215900" marR="0" lvl="0" indent="-215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charset="2"/>
              <a:buChar char="¢"/>
              <a:tabLst/>
              <a:defRPr/>
            </a:pP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Calibri Bold" charset="0"/>
              </a:rPr>
              <a:t>Observation</a:t>
            </a:r>
          </a:p>
          <a:p>
            <a:pPr marL="673100" marR="0" lvl="1" indent="-254000" algn="l" defTabSz="914400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charset="2"/>
              <a:buChar char="§"/>
              <a:tabLst/>
              <a:defRPr/>
            </a:pPr>
            <a:r>
              <a: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rPr>
              <a:t>Saved and restored register </a:t>
            </a:r>
            <a:r>
              <a: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 Bold" charset="0"/>
                <a:ea typeface="ヒラギノ角ゴ ProN W3" charset="0"/>
                <a:cs typeface="Courier New Bold" charset="0"/>
                <a:sym typeface="Courier New Bold" charset="0"/>
              </a:rPr>
              <a:t>%ebx</a:t>
            </a:r>
            <a:endParaRPr kumimoji="0" lang="en-US" sz="20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charset="0"/>
              <a:ea typeface="ヒラギノ角ゴ ProN W3" charset="0"/>
              <a:cs typeface="ヒラギノ角ゴ ProN W3" charset="0"/>
              <a:sym typeface="Calibri" charset="0"/>
            </a:endParaRPr>
          </a:p>
          <a:p>
            <a:pPr marL="673100" marR="0" lvl="1" indent="-254000" algn="l" defTabSz="914400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charset="2"/>
              <a:buChar char="§"/>
              <a:tabLst/>
              <a:defRPr/>
            </a:pPr>
            <a:r>
              <a: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rPr>
              <a:t>Not so for </a:t>
            </a:r>
            <a:r>
              <a: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 Bold" charset="0"/>
                <a:ea typeface="ヒラギノ角ゴ ProN W3" charset="0"/>
                <a:cs typeface="Courier New Bold" charset="0"/>
                <a:sym typeface="Courier New Bold" charset="0"/>
              </a:rPr>
              <a:t>%eax</a:t>
            </a:r>
            <a:r>
              <a: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rPr>
              <a:t>, </a:t>
            </a:r>
            <a:r>
              <a: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 Bold" charset="0"/>
                <a:ea typeface="ヒラギノ角ゴ ProN W3" charset="0"/>
                <a:cs typeface="Courier New Bold" charset="0"/>
                <a:sym typeface="Courier New Bold" charset="0"/>
              </a:rPr>
              <a:t>%ecx</a:t>
            </a:r>
            <a:r>
              <a: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rPr>
              <a:t>, </a:t>
            </a:r>
            <a:r>
              <a: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 Bold" charset="0"/>
                <a:ea typeface="ヒラギノ角ゴ ProN W3" charset="0"/>
                <a:cs typeface="Courier New Bold" charset="0"/>
                <a:sym typeface="Courier New Bold" charset="0"/>
              </a:rPr>
              <a:t>%edx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 Bold" charset="0"/>
              <a:ea typeface="ヒラギノ角ゴ ProN W6" charset="0"/>
              <a:cs typeface="ヒラギノ角ゴ ProN W6" charset="0"/>
              <a:sym typeface="Courier New Bold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7373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 dirty="0" smtClean="0">
                <a:solidFill>
                  <a:srgbClr val="FFFFFF"/>
                </a:solidFill>
                <a:ea typeface="Gill Sans" charset="0"/>
                <a:cs typeface="Gill Sans" charset="0"/>
              </a:rPr>
              <a:t>ECNU</a:t>
            </a:r>
            <a:endParaRPr lang="en-US" sz="1200" dirty="0">
              <a:solidFill>
                <a:srgbClr val="FFFFFF"/>
              </a:solidFill>
              <a:ea typeface="Gill Sans" charset="0"/>
              <a:cs typeface="Gill Sans" charset="0"/>
            </a:endParaRP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Disassembled </a:t>
            </a:r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swap</a:t>
            </a:r>
            <a:endParaRPr lang="en-US">
              <a:latin typeface="Courier New Bold" charset="0"/>
              <a:sym typeface="Courier New Bold" charset="0"/>
            </a:endParaRPr>
          </a:p>
        </p:txBody>
      </p:sp>
      <p:sp>
        <p:nvSpPr>
          <p:cNvPr id="73732" name="Rectangle 4"/>
          <p:cNvSpPr>
            <a:spLocks/>
          </p:cNvSpPr>
          <p:nvPr/>
        </p:nvSpPr>
        <p:spPr bwMode="auto">
          <a:xfrm>
            <a:off x="457200" y="1219200"/>
            <a:ext cx="7620000" cy="33782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08048384 &lt;swap&gt;: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8048384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	55                   	push   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ebp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8048385:	89 e5                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esp,%ebp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8048387:	53                   	push   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ebx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8048388:	8b 55 08             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0x8(%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ebp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),%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edx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804838b:	8b 4d 0c             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0xc(%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ebp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),%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ecx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804838e:	8b 1a                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(%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edx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),%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ebx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8048390:	8b 01                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(%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ecx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),%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8048392:	89 02                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,(%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edx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8048394:	89 19                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ebx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,(%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ecx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8048396:	5b                   	pop    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ebx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8048397:	5d                   	pop    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ebp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8048398:	c3                   	ret 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73733" name="Rectangle 5"/>
          <p:cNvSpPr>
            <a:spLocks/>
          </p:cNvSpPr>
          <p:nvPr/>
        </p:nvSpPr>
        <p:spPr bwMode="auto">
          <a:xfrm>
            <a:off x="457200" y="5210175"/>
            <a:ext cx="8534400" cy="5842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52578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80483b4: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$0x8049658,0x4(%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esp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	# Copy &amp;course2 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52578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80483bc: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$0x8049654,(%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esp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	# Copy &amp;course1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52578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80483c3:	call   </a:t>
            </a:r>
            <a:r>
              <a:rPr lang="en-US" sz="18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8048384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&lt;swap&gt;	# Call swap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52578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80483c8:	leave 	# Prepare to return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52578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80483c9:	ret 	# Return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73734" name="Rectangle 6"/>
          <p:cNvSpPr>
            <a:spLocks/>
          </p:cNvSpPr>
          <p:nvPr/>
        </p:nvSpPr>
        <p:spPr bwMode="auto">
          <a:xfrm>
            <a:off x="319088" y="4832350"/>
            <a:ext cx="1384300" cy="381000"/>
          </a:xfrm>
          <a:prstGeom prst="rect">
            <a:avLst/>
          </a:prstGeom>
          <a:noFill/>
          <a:ln w="1905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Calling Code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rgbClr val="990000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23556" name="Rectangle 4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 dirty="0" smtClean="0">
                <a:solidFill>
                  <a:srgbClr val="FFFFFF"/>
                </a:solidFill>
                <a:ea typeface="Gill Sans" charset="0"/>
                <a:cs typeface="Gill Sans" charset="0"/>
              </a:rPr>
              <a:t>ECNU</a:t>
            </a:r>
            <a:endParaRPr lang="en-US" sz="1200" dirty="0">
              <a:solidFill>
                <a:srgbClr val="FFFFFF"/>
              </a:solidFill>
              <a:ea typeface="Gill Sans" charset="0"/>
              <a:cs typeface="Gill Sans" charset="0"/>
            </a:endParaRPr>
          </a:p>
        </p:txBody>
      </p:sp>
      <p:sp>
        <p:nvSpPr>
          <p:cNvPr id="23561" name="Rectangle 9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Switch Statement Example (IA32)</a:t>
            </a:r>
          </a:p>
        </p:txBody>
      </p:sp>
      <p:sp>
        <p:nvSpPr>
          <p:cNvPr id="23562" name="Rectangle 10"/>
          <p:cNvSpPr>
            <a:spLocks/>
          </p:cNvSpPr>
          <p:nvPr/>
        </p:nvSpPr>
        <p:spPr bwMode="auto">
          <a:xfrm>
            <a:off x="393700" y="3816350"/>
            <a:ext cx="3454400" cy="3810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638"/>
              </a:spcBef>
            </a:pPr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Setup:</a:t>
            </a:r>
          </a:p>
        </p:txBody>
      </p:sp>
      <p:sp>
        <p:nvSpPr>
          <p:cNvPr id="23563" name="Rectangle 11"/>
          <p:cNvSpPr>
            <a:spLocks/>
          </p:cNvSpPr>
          <p:nvPr/>
        </p:nvSpPr>
        <p:spPr bwMode="auto">
          <a:xfrm>
            <a:off x="457200" y="1376362"/>
            <a:ext cx="5575300" cy="2306637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switch_eg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(long x, long y, long z)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w = 1;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switch(x) 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. . .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}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w;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18" name="Rectangle 1"/>
          <p:cNvSpPr>
            <a:spLocks/>
          </p:cNvSpPr>
          <p:nvPr/>
        </p:nvSpPr>
        <p:spPr bwMode="auto">
          <a:xfrm>
            <a:off x="609600" y="4267200"/>
            <a:ext cx="7620000" cy="21590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342900" algn="l"/>
                <a:tab pos="342900" algn="l"/>
                <a:tab pos="1311275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</a:tabLst>
            </a:pP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switch_eg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>
              <a:tabLst>
                <a:tab pos="342900" algn="l"/>
                <a:tab pos="342900" algn="l"/>
                <a:tab pos="1311275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pushl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ebp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# Setup</a:t>
            </a:r>
          </a:p>
          <a:p>
            <a:pPr algn="l">
              <a:tabLst>
                <a:tab pos="342900" algn="l"/>
                <a:tab pos="342900" algn="l"/>
                <a:tab pos="1311275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esp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ebp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# Setup</a:t>
            </a:r>
          </a:p>
          <a:p>
            <a:pPr algn="l">
              <a:tabLst>
                <a:tab pos="342900" algn="l"/>
                <a:tab pos="342900" algn="l"/>
                <a:tab pos="1311275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8(%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ebp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# 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x</a:t>
            </a:r>
          </a:p>
          <a:p>
            <a:pPr algn="l">
              <a:tabLst>
                <a:tab pos="342900" algn="l"/>
                <a:tab pos="342900" algn="l"/>
                <a:tab pos="1311275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cmpl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$6, 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# Compare x:6</a:t>
            </a:r>
          </a:p>
          <a:p>
            <a:pPr algn="l">
              <a:tabLst>
                <a:tab pos="342900" algn="l"/>
                <a:tab pos="342900" algn="l"/>
                <a:tab pos="1311275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ja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.L2   	# If unsigned &gt;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default</a:t>
            </a:r>
          </a:p>
          <a:p>
            <a:pPr algn="l">
              <a:tabLst>
                <a:tab pos="342900" algn="l"/>
                <a:tab pos="342900" algn="l"/>
                <a:tab pos="1311275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jmp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*.L7(,%eax,4)	#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*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JTab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[x]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2438400" y="2667000"/>
            <a:ext cx="6705601" cy="3048000"/>
            <a:chOff x="2438400" y="2667000"/>
            <a:chExt cx="6705601" cy="3048000"/>
          </a:xfrm>
        </p:grpSpPr>
        <p:cxnSp>
          <p:nvCxnSpPr>
            <p:cNvPr id="20" name="Straight Arrow Connector 19"/>
            <p:cNvCxnSpPr/>
            <p:nvPr/>
          </p:nvCxnSpPr>
          <p:spPr bwMode="auto">
            <a:xfrm rot="10800000" flipV="1">
              <a:off x="2438400" y="3810000"/>
              <a:ext cx="4267200" cy="190500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2" name="TextBox 21"/>
            <p:cNvSpPr txBox="1"/>
            <p:nvPr/>
          </p:nvSpPr>
          <p:spPr>
            <a:xfrm>
              <a:off x="6705601" y="2667000"/>
              <a:ext cx="24384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400" dirty="0" smtClean="0">
                  <a:latin typeface="+mj-lt"/>
                </a:rPr>
                <a:t>What range of values takes default?</a:t>
              </a:r>
              <a:endParaRPr lang="en-US" sz="2400" dirty="0">
                <a:latin typeface="+mj-lt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6400800" y="5943600"/>
            <a:ext cx="2209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 smtClean="0">
                <a:solidFill>
                  <a:srgbClr val="C00000"/>
                </a:solidFill>
                <a:latin typeface="Calibri" pitchFamily="34" charset="0"/>
              </a:rPr>
              <a:t>Note that </a:t>
            </a:r>
            <a:r>
              <a:rPr lang="en-US" sz="2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w</a:t>
            </a:r>
            <a:r>
              <a:rPr lang="en-US" sz="2400" dirty="0" smtClean="0">
                <a:solidFill>
                  <a:srgbClr val="C00000"/>
                </a:solidFill>
                <a:latin typeface="Calibri" pitchFamily="34" charset="0"/>
              </a:rPr>
              <a:t> not initialized here</a:t>
            </a:r>
            <a:endParaRPr lang="en-US" sz="2400" dirty="0">
              <a:solidFill>
                <a:srgbClr val="C00000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40962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 dirty="0" smtClean="0">
                <a:solidFill>
                  <a:srgbClr val="FFFFFF"/>
                </a:solidFill>
                <a:ea typeface="Gill Sans" charset="0"/>
                <a:cs typeface="Gill Sans" charset="0"/>
              </a:rPr>
              <a:t>ECNU</a:t>
            </a:r>
            <a:endParaRPr lang="en-US" sz="1200" dirty="0">
              <a:solidFill>
                <a:srgbClr val="FFFFFF"/>
              </a:solidFill>
              <a:ea typeface="Gill Sans" charset="0"/>
              <a:cs typeface="Gill Sans" charset="0"/>
            </a:endParaRP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Today</a:t>
            </a:r>
          </a:p>
        </p:txBody>
      </p:sp>
      <p:sp>
        <p:nvSpPr>
          <p:cNvPr id="40964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 smtClean="0">
                <a:solidFill>
                  <a:srgbClr val="B3B3B3"/>
                </a:solidFill>
              </a:rPr>
              <a:t>Switch </a:t>
            </a:r>
            <a:r>
              <a:rPr lang="en-US" dirty="0">
                <a:solidFill>
                  <a:srgbClr val="B3B3B3"/>
                </a:solidFill>
              </a:rPr>
              <a:t>statements</a:t>
            </a:r>
          </a:p>
          <a:p>
            <a:r>
              <a:rPr lang="en-US" b="1" dirty="0" smtClean="0"/>
              <a:t>IA 32 Procedures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Stack Structure</a:t>
            </a:r>
          </a:p>
          <a:p>
            <a:pPr lvl="1"/>
            <a:r>
              <a:rPr lang="en-US" dirty="0" smtClean="0"/>
              <a:t>Calling Conventions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Illustrations of Recursion &amp; Pointers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74754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 dirty="0" smtClean="0">
                <a:solidFill>
                  <a:srgbClr val="FFFFFF"/>
                </a:solidFill>
                <a:ea typeface="Gill Sans" charset="0"/>
                <a:cs typeface="Gill Sans" charset="0"/>
              </a:rPr>
              <a:t>ECNU</a:t>
            </a:r>
            <a:endParaRPr lang="en-US" sz="1200" dirty="0">
              <a:solidFill>
                <a:srgbClr val="FFFFFF"/>
              </a:solidFill>
              <a:ea typeface="Gill Sans" charset="0"/>
              <a:cs typeface="Gill Sans" charset="0"/>
            </a:endParaRP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Register Saving Conventions</a:t>
            </a:r>
          </a:p>
        </p:txBody>
      </p:sp>
      <p:sp>
        <p:nvSpPr>
          <p:cNvPr id="74756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When procedure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yoo</a:t>
            </a:r>
            <a:r>
              <a:rPr lang="en-US" dirty="0"/>
              <a:t> calls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who</a:t>
            </a:r>
            <a:r>
              <a:rPr lang="en-US" dirty="0"/>
              <a:t>:</a:t>
            </a:r>
          </a:p>
          <a:p>
            <a:pPr marL="552450" lvl="1"/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yoo</a:t>
            </a:r>
            <a:r>
              <a:rPr lang="en-US" dirty="0"/>
              <a:t> is the 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caller</a:t>
            </a:r>
            <a:endParaRPr lang="en-US" dirty="0"/>
          </a:p>
          <a:p>
            <a:pPr marL="552450" lvl="1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who</a:t>
            </a:r>
            <a:r>
              <a:rPr lang="en-US" dirty="0"/>
              <a:t> is the </a:t>
            </a:r>
            <a:r>
              <a:rPr lang="en-US" dirty="0" err="1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callee</a:t>
            </a:r>
            <a:endParaRPr lang="en-US" dirty="0"/>
          </a:p>
          <a:p>
            <a:pPr>
              <a:spcBef>
                <a:spcPts val="1200"/>
              </a:spcBef>
            </a:pPr>
            <a:r>
              <a:rPr lang="en-US" dirty="0"/>
              <a:t>Can</a:t>
            </a:r>
            <a:r>
              <a:rPr lang="en-US" dirty="0" smtClean="0"/>
              <a:t> register </a:t>
            </a:r>
            <a:r>
              <a:rPr lang="en-US" dirty="0"/>
              <a:t>be used for temporary storage?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552450" lvl="1"/>
            <a:r>
              <a:rPr lang="en-US" dirty="0"/>
              <a:t>Contents of register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edx</a:t>
            </a:r>
            <a:r>
              <a:rPr lang="en-US" dirty="0"/>
              <a:t> overwritten by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who</a:t>
            </a:r>
            <a:endParaRPr lang="en-US" dirty="0">
              <a:latin typeface="Courier New Bold" charset="0"/>
              <a:ea typeface="ヒラギノ角ゴ ProN W6" charset="0"/>
              <a:cs typeface="ヒラギノ角ゴ ProN W6" charset="0"/>
              <a:sym typeface="Courier New Bold" charset="0"/>
            </a:endParaRPr>
          </a:p>
          <a:p>
            <a:pPr marL="552450" lvl="1"/>
            <a:r>
              <a:rPr lang="en-US" dirty="0">
                <a:ea typeface="Zapf Dingbats" charset="0"/>
                <a:cs typeface="Zapf Dingbats" charset="0"/>
              </a:rPr>
              <a:t>This </a:t>
            </a:r>
            <a:r>
              <a:rPr lang="en-US" dirty="0" smtClean="0">
                <a:ea typeface="Zapf Dingbats" charset="0"/>
                <a:cs typeface="Zapf Dingbats" charset="0"/>
              </a:rPr>
              <a:t>could be </a:t>
            </a:r>
            <a:r>
              <a:rPr lang="en-US" dirty="0">
                <a:ea typeface="Zapf Dingbats" charset="0"/>
                <a:cs typeface="Zapf Dingbats" charset="0"/>
              </a:rPr>
              <a:t>trouble ➙ something should be done!</a:t>
            </a:r>
            <a:endParaRPr lang="en-US" sz="1800" dirty="0"/>
          </a:p>
          <a:p>
            <a:pPr marL="838200" lvl="2"/>
            <a:r>
              <a:rPr lang="en-US" dirty="0"/>
              <a:t>Need some coordination</a:t>
            </a:r>
          </a:p>
        </p:txBody>
      </p:sp>
      <p:sp>
        <p:nvSpPr>
          <p:cNvPr id="74757" name="Rectangle 5"/>
          <p:cNvSpPr>
            <a:spLocks/>
          </p:cNvSpPr>
          <p:nvPr/>
        </p:nvSpPr>
        <p:spPr bwMode="auto">
          <a:xfrm>
            <a:off x="760413" y="3200400"/>
            <a:ext cx="3797300" cy="1976438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yoo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• • •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$15213, 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edx</a:t>
            </a:r>
            <a:endParaRPr lang="en-US" sz="2400" b="1" dirty="0">
              <a:solidFill>
                <a:srgbClr val="C00000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call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who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edx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• • •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74758" name="Rectangle 6"/>
          <p:cNvSpPr>
            <a:spLocks/>
          </p:cNvSpPr>
          <p:nvPr/>
        </p:nvSpPr>
        <p:spPr bwMode="auto">
          <a:xfrm>
            <a:off x="4751388" y="3200400"/>
            <a:ext cx="3797300" cy="19812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who: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• • •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8(%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ebp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), 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edx</a:t>
            </a:r>
            <a:endParaRPr lang="en-US" sz="2400" b="1" dirty="0">
              <a:solidFill>
                <a:srgbClr val="C00000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$18243, 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edx</a:t>
            </a:r>
            <a:endParaRPr lang="en-US" sz="2400" b="1" dirty="0">
              <a:solidFill>
                <a:srgbClr val="C00000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• • •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75778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 dirty="0" smtClean="0">
                <a:solidFill>
                  <a:srgbClr val="FFFFFF"/>
                </a:solidFill>
                <a:ea typeface="Gill Sans" charset="0"/>
                <a:cs typeface="Gill Sans" charset="0"/>
              </a:rPr>
              <a:t>ECNU</a:t>
            </a:r>
            <a:endParaRPr lang="en-US" sz="1200" dirty="0">
              <a:solidFill>
                <a:srgbClr val="FFFFFF"/>
              </a:solidFill>
              <a:ea typeface="Gill Sans" charset="0"/>
              <a:cs typeface="Gill Sans" charset="0"/>
            </a:endParaRP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Register Saving Conventions</a:t>
            </a:r>
          </a:p>
        </p:txBody>
      </p:sp>
      <p:sp>
        <p:nvSpPr>
          <p:cNvPr id="75780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When procedure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yoo</a:t>
            </a:r>
            <a:r>
              <a:rPr lang="en-US" dirty="0"/>
              <a:t> calls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who</a:t>
            </a:r>
            <a:r>
              <a:rPr lang="en-US" dirty="0"/>
              <a:t>:</a:t>
            </a:r>
          </a:p>
          <a:p>
            <a:pPr marL="552450" lvl="1"/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yoo</a:t>
            </a:r>
            <a:r>
              <a:rPr lang="en-US" dirty="0"/>
              <a:t> is the 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caller</a:t>
            </a:r>
            <a:endParaRPr lang="en-US" dirty="0"/>
          </a:p>
          <a:p>
            <a:pPr marL="552450" lvl="1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who</a:t>
            </a:r>
            <a:r>
              <a:rPr lang="en-US" dirty="0"/>
              <a:t> is the </a:t>
            </a:r>
            <a:r>
              <a:rPr lang="en-US" dirty="0" err="1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callee</a:t>
            </a:r>
            <a:endParaRPr lang="en-US" dirty="0"/>
          </a:p>
          <a:p>
            <a:pPr>
              <a:spcBef>
                <a:spcPts val="1200"/>
              </a:spcBef>
            </a:pPr>
            <a:r>
              <a:rPr lang="en-US" dirty="0"/>
              <a:t>Can</a:t>
            </a:r>
            <a:r>
              <a:rPr lang="en-US" dirty="0" smtClean="0"/>
              <a:t> register </a:t>
            </a:r>
            <a:r>
              <a:rPr lang="en-US" dirty="0"/>
              <a:t>be used for temporary storage?</a:t>
            </a:r>
          </a:p>
          <a:p>
            <a:r>
              <a:rPr lang="en-US" dirty="0"/>
              <a:t>Conventions</a:t>
            </a:r>
          </a:p>
          <a:p>
            <a:pPr marL="552450" lvl="1"/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“Caller Save”</a:t>
            </a:r>
            <a:endParaRPr lang="en-US" dirty="0">
              <a:solidFill>
                <a:srgbClr val="980002"/>
              </a:solidFill>
              <a:latin typeface="Calibri Bold Italic" charset="0"/>
              <a:ea typeface="ヒラギノ角ゴ ProN W6" charset="0"/>
              <a:cs typeface="ヒラギノ角ゴ ProN W6" charset="0"/>
              <a:sym typeface="Calibri Bold Italic" charset="0"/>
            </a:endParaRPr>
          </a:p>
          <a:p>
            <a:pPr marL="838200" lvl="2"/>
            <a:r>
              <a:rPr lang="en-US" dirty="0"/>
              <a:t>Caller saves temporary values in its frame before the call</a:t>
            </a:r>
          </a:p>
          <a:p>
            <a:pPr marL="552450" lvl="1"/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“</a:t>
            </a:r>
            <a:r>
              <a:rPr lang="en-US" dirty="0" err="1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Callee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 Save”</a:t>
            </a:r>
            <a:endParaRPr lang="en-US" dirty="0">
              <a:solidFill>
                <a:srgbClr val="980002"/>
              </a:solidFill>
              <a:latin typeface="Calibri Bold Italic" charset="0"/>
              <a:ea typeface="ヒラギノ角ゴ ProN W6" charset="0"/>
              <a:cs typeface="ヒラギノ角ゴ ProN W6" charset="0"/>
              <a:sym typeface="Calibri Bold Italic" charset="0"/>
            </a:endParaRPr>
          </a:p>
          <a:p>
            <a:pPr marL="838200" lvl="2"/>
            <a:r>
              <a:rPr lang="en-US" dirty="0" err="1"/>
              <a:t>Callee</a:t>
            </a:r>
            <a:r>
              <a:rPr lang="en-US" dirty="0"/>
              <a:t> saves temporary values in its frame before using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76802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 dirty="0" smtClean="0">
                <a:solidFill>
                  <a:srgbClr val="FFFFFF"/>
                </a:solidFill>
                <a:ea typeface="Gill Sans" charset="0"/>
                <a:cs typeface="Gill Sans" charset="0"/>
              </a:rPr>
              <a:t>ECNU</a:t>
            </a:r>
            <a:endParaRPr lang="en-US" sz="1200" dirty="0">
              <a:solidFill>
                <a:srgbClr val="FFFFFF"/>
              </a:solidFill>
              <a:ea typeface="Gill Sans" charset="0"/>
              <a:cs typeface="Gill Sans" charset="0"/>
            </a:endParaRP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IA32/</a:t>
            </a:r>
            <a:r>
              <a:rPr lang="en-US" dirty="0" err="1" smtClean="0"/>
              <a:t>Linux+Windows</a:t>
            </a:r>
            <a:r>
              <a:rPr lang="en-US" dirty="0" smtClean="0"/>
              <a:t> </a:t>
            </a:r>
            <a:r>
              <a:rPr lang="en-US" dirty="0"/>
              <a:t>Register Usage</a:t>
            </a:r>
          </a:p>
        </p:txBody>
      </p:sp>
      <p:sp>
        <p:nvSpPr>
          <p:cNvPr id="7680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4064000" cy="5435600"/>
          </a:xfrm>
          <a:ln/>
        </p:spPr>
        <p:txBody>
          <a:bodyPr/>
          <a:lstStyle/>
          <a:p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eax</a:t>
            </a:r>
            <a:r>
              <a:rPr lang="en-US" dirty="0"/>
              <a:t>,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edx</a:t>
            </a:r>
            <a:r>
              <a:rPr lang="en-US" dirty="0"/>
              <a:t>,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ecx</a:t>
            </a:r>
            <a:endParaRPr lang="en-US" dirty="0">
              <a:latin typeface="Courier New Bold" charset="0"/>
              <a:sym typeface="Courier New Bold" charset="0"/>
            </a:endParaRPr>
          </a:p>
          <a:p>
            <a:pPr marL="552450" lvl="1"/>
            <a:r>
              <a:rPr lang="en-US" dirty="0"/>
              <a:t>Caller saves prior to call if values are used later</a:t>
            </a:r>
          </a:p>
          <a:p>
            <a:pPr marL="552450" lvl="1"/>
            <a:endParaRPr lang="en-US" dirty="0"/>
          </a:p>
          <a:p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eax</a:t>
            </a:r>
            <a:endParaRPr lang="en-US" dirty="0">
              <a:latin typeface="Courier New Bold" charset="0"/>
              <a:sym typeface="Courier New Bold" charset="0"/>
            </a:endParaRPr>
          </a:p>
          <a:p>
            <a:pPr marL="552450" lvl="1"/>
            <a:r>
              <a:rPr lang="en-US" dirty="0"/>
              <a:t>also used to return integer value</a:t>
            </a:r>
          </a:p>
          <a:p>
            <a:pPr marL="552450" lvl="1"/>
            <a:endParaRPr lang="en-US" dirty="0"/>
          </a:p>
          <a:p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ebx</a:t>
            </a:r>
            <a:r>
              <a:rPr lang="en-US" dirty="0"/>
              <a:t>,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esi</a:t>
            </a:r>
            <a:r>
              <a:rPr lang="en-US" dirty="0"/>
              <a:t>,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edi</a:t>
            </a:r>
            <a:endParaRPr lang="en-US" dirty="0">
              <a:latin typeface="Courier New Bold" charset="0"/>
              <a:sym typeface="Courier New Bold" charset="0"/>
            </a:endParaRPr>
          </a:p>
          <a:p>
            <a:pPr marL="552450" lvl="1"/>
            <a:r>
              <a:rPr lang="en-US" dirty="0" err="1"/>
              <a:t>Callee</a:t>
            </a:r>
            <a:r>
              <a:rPr lang="en-US" dirty="0"/>
              <a:t> saves if wants to use them</a:t>
            </a:r>
          </a:p>
          <a:p>
            <a:pPr marL="552450" lvl="1"/>
            <a:endParaRPr lang="en-US" dirty="0"/>
          </a:p>
          <a:p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esp</a:t>
            </a:r>
            <a:r>
              <a:rPr lang="en-US" dirty="0"/>
              <a:t>,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ebp</a:t>
            </a:r>
            <a:endParaRPr lang="en-US" dirty="0">
              <a:latin typeface="Courier New Bold" charset="0"/>
              <a:sym typeface="Courier New Bold" charset="0"/>
            </a:endParaRPr>
          </a:p>
          <a:p>
            <a:pPr marL="552450" lvl="1"/>
            <a:r>
              <a:rPr lang="en-US" dirty="0" smtClean="0"/>
              <a:t>special form of </a:t>
            </a:r>
            <a:r>
              <a:rPr lang="en-US" dirty="0" err="1" smtClean="0"/>
              <a:t>callee</a:t>
            </a:r>
            <a:r>
              <a:rPr lang="en-US" dirty="0" smtClean="0"/>
              <a:t> save</a:t>
            </a:r>
          </a:p>
          <a:p>
            <a:pPr marL="552450" lvl="1"/>
            <a:r>
              <a:rPr lang="en-US" dirty="0" smtClean="0"/>
              <a:t>Restored to original values upon exit from procedure</a:t>
            </a:r>
            <a:endParaRPr lang="en-US" dirty="0"/>
          </a:p>
        </p:txBody>
      </p:sp>
      <p:sp>
        <p:nvSpPr>
          <p:cNvPr id="76805" name="Rectangle 5"/>
          <p:cNvSpPr>
            <a:spLocks/>
          </p:cNvSpPr>
          <p:nvPr/>
        </p:nvSpPr>
        <p:spPr bwMode="auto">
          <a:xfrm>
            <a:off x="6350000" y="1600200"/>
            <a:ext cx="2540000" cy="381000"/>
          </a:xfrm>
          <a:prstGeom prst="rect">
            <a:avLst/>
          </a:prstGeom>
          <a:solidFill>
            <a:srgbClr val="F6F5BD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%eax</a:t>
            </a:r>
          </a:p>
        </p:txBody>
      </p:sp>
      <p:sp>
        <p:nvSpPr>
          <p:cNvPr id="76806" name="Rectangle 6"/>
          <p:cNvSpPr>
            <a:spLocks/>
          </p:cNvSpPr>
          <p:nvPr/>
        </p:nvSpPr>
        <p:spPr bwMode="auto">
          <a:xfrm>
            <a:off x="6350000" y="2057400"/>
            <a:ext cx="2540000" cy="381000"/>
          </a:xfrm>
          <a:prstGeom prst="rect">
            <a:avLst/>
          </a:prstGeom>
          <a:solidFill>
            <a:srgbClr val="F6F5BD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%edx</a:t>
            </a:r>
          </a:p>
        </p:txBody>
      </p:sp>
      <p:sp>
        <p:nvSpPr>
          <p:cNvPr id="76807" name="Rectangle 7"/>
          <p:cNvSpPr>
            <a:spLocks/>
          </p:cNvSpPr>
          <p:nvPr/>
        </p:nvSpPr>
        <p:spPr bwMode="auto">
          <a:xfrm>
            <a:off x="6350000" y="2514600"/>
            <a:ext cx="2540000" cy="381000"/>
          </a:xfrm>
          <a:prstGeom prst="rect">
            <a:avLst/>
          </a:prstGeom>
          <a:solidFill>
            <a:srgbClr val="F6F5BD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%ecx</a:t>
            </a:r>
          </a:p>
        </p:txBody>
      </p:sp>
      <p:sp>
        <p:nvSpPr>
          <p:cNvPr id="76808" name="Rectangle 8"/>
          <p:cNvSpPr>
            <a:spLocks/>
          </p:cNvSpPr>
          <p:nvPr/>
        </p:nvSpPr>
        <p:spPr bwMode="auto">
          <a:xfrm>
            <a:off x="6350000" y="2971800"/>
            <a:ext cx="25400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%ebx</a:t>
            </a:r>
          </a:p>
        </p:txBody>
      </p:sp>
      <p:sp>
        <p:nvSpPr>
          <p:cNvPr id="76809" name="Rectangle 9"/>
          <p:cNvSpPr>
            <a:spLocks/>
          </p:cNvSpPr>
          <p:nvPr/>
        </p:nvSpPr>
        <p:spPr bwMode="auto">
          <a:xfrm>
            <a:off x="6350000" y="3429000"/>
            <a:ext cx="25400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%esi</a:t>
            </a:r>
          </a:p>
        </p:txBody>
      </p:sp>
      <p:sp>
        <p:nvSpPr>
          <p:cNvPr id="76810" name="Rectangle 10"/>
          <p:cNvSpPr>
            <a:spLocks/>
          </p:cNvSpPr>
          <p:nvPr/>
        </p:nvSpPr>
        <p:spPr bwMode="auto">
          <a:xfrm>
            <a:off x="6350000" y="3886200"/>
            <a:ext cx="25400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%edi</a:t>
            </a:r>
          </a:p>
        </p:txBody>
      </p:sp>
      <p:sp>
        <p:nvSpPr>
          <p:cNvPr id="76811" name="Rectangle 11"/>
          <p:cNvSpPr>
            <a:spLocks/>
          </p:cNvSpPr>
          <p:nvPr/>
        </p:nvSpPr>
        <p:spPr bwMode="auto">
          <a:xfrm>
            <a:off x="6350000" y="4343400"/>
            <a:ext cx="2540000" cy="381000"/>
          </a:xfrm>
          <a:prstGeom prst="rect">
            <a:avLst/>
          </a:prstGeom>
          <a:solidFill>
            <a:srgbClr val="F1C7C7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%esp</a:t>
            </a:r>
          </a:p>
        </p:txBody>
      </p:sp>
      <p:sp>
        <p:nvSpPr>
          <p:cNvPr id="76812" name="Rectangle 12"/>
          <p:cNvSpPr>
            <a:spLocks/>
          </p:cNvSpPr>
          <p:nvPr/>
        </p:nvSpPr>
        <p:spPr bwMode="auto">
          <a:xfrm>
            <a:off x="6350000" y="4800600"/>
            <a:ext cx="2540000" cy="381000"/>
          </a:xfrm>
          <a:prstGeom prst="rect">
            <a:avLst/>
          </a:prstGeom>
          <a:solidFill>
            <a:srgbClr val="F1C7C7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%ebp</a:t>
            </a:r>
          </a:p>
        </p:txBody>
      </p:sp>
      <p:sp>
        <p:nvSpPr>
          <p:cNvPr id="76813" name="AutoShape 13"/>
          <p:cNvSpPr>
            <a:spLocks/>
          </p:cNvSpPr>
          <p:nvPr/>
        </p:nvSpPr>
        <p:spPr bwMode="auto">
          <a:xfrm>
            <a:off x="5867400" y="1600200"/>
            <a:ext cx="304800" cy="12954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21600" y="21600"/>
                </a:moveTo>
                <a:cubicBezTo>
                  <a:pt x="15635" y="21600"/>
                  <a:pt x="10800" y="21140"/>
                  <a:pt x="10800" y="20571"/>
                </a:cubicBezTo>
                <a:lnTo>
                  <a:pt x="10800" y="11829"/>
                </a:lnTo>
                <a:cubicBezTo>
                  <a:pt x="10800" y="11261"/>
                  <a:pt x="5965" y="10800"/>
                  <a:pt x="0" y="10800"/>
                </a:cubicBezTo>
                <a:cubicBezTo>
                  <a:pt x="5965" y="10800"/>
                  <a:pt x="10800" y="10339"/>
                  <a:pt x="10800" y="9771"/>
                </a:cubicBezTo>
                <a:lnTo>
                  <a:pt x="10800" y="1029"/>
                </a:lnTo>
                <a:cubicBezTo>
                  <a:pt x="10800" y="461"/>
                  <a:pt x="15635" y="0"/>
                  <a:pt x="21600" y="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6814" name="AutoShape 14"/>
          <p:cNvSpPr>
            <a:spLocks/>
          </p:cNvSpPr>
          <p:nvPr/>
        </p:nvSpPr>
        <p:spPr bwMode="auto">
          <a:xfrm>
            <a:off x="5867400" y="2971800"/>
            <a:ext cx="304800" cy="12954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21600" y="21600"/>
                </a:moveTo>
                <a:cubicBezTo>
                  <a:pt x="15635" y="21600"/>
                  <a:pt x="10800" y="21140"/>
                  <a:pt x="10800" y="20571"/>
                </a:cubicBezTo>
                <a:lnTo>
                  <a:pt x="10800" y="11829"/>
                </a:lnTo>
                <a:cubicBezTo>
                  <a:pt x="10800" y="11261"/>
                  <a:pt x="5965" y="10800"/>
                  <a:pt x="0" y="10800"/>
                </a:cubicBezTo>
                <a:cubicBezTo>
                  <a:pt x="5965" y="10800"/>
                  <a:pt x="10800" y="10339"/>
                  <a:pt x="10800" y="9771"/>
                </a:cubicBezTo>
                <a:lnTo>
                  <a:pt x="10800" y="1029"/>
                </a:lnTo>
                <a:cubicBezTo>
                  <a:pt x="10800" y="461"/>
                  <a:pt x="15635" y="0"/>
                  <a:pt x="21600" y="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6815" name="AutoShape 15"/>
          <p:cNvSpPr>
            <a:spLocks/>
          </p:cNvSpPr>
          <p:nvPr/>
        </p:nvSpPr>
        <p:spPr bwMode="auto">
          <a:xfrm>
            <a:off x="5867400" y="4343400"/>
            <a:ext cx="304800" cy="8382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21600" y="21600"/>
                </a:moveTo>
                <a:cubicBezTo>
                  <a:pt x="15635" y="21600"/>
                  <a:pt x="10800" y="21139"/>
                  <a:pt x="10800" y="20571"/>
                </a:cubicBezTo>
                <a:lnTo>
                  <a:pt x="10800" y="11829"/>
                </a:lnTo>
                <a:cubicBezTo>
                  <a:pt x="10800" y="11261"/>
                  <a:pt x="5965" y="10800"/>
                  <a:pt x="0" y="10800"/>
                </a:cubicBezTo>
                <a:cubicBezTo>
                  <a:pt x="5965" y="10800"/>
                  <a:pt x="10800" y="10339"/>
                  <a:pt x="10800" y="9771"/>
                </a:cubicBezTo>
                <a:lnTo>
                  <a:pt x="10800" y="1029"/>
                </a:lnTo>
                <a:cubicBezTo>
                  <a:pt x="10800" y="461"/>
                  <a:pt x="15635" y="0"/>
                  <a:pt x="21600" y="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6816" name="Rectangle 16"/>
          <p:cNvSpPr>
            <a:spLocks/>
          </p:cNvSpPr>
          <p:nvPr/>
        </p:nvSpPr>
        <p:spPr bwMode="auto">
          <a:xfrm>
            <a:off x="4597400" y="1905000"/>
            <a:ext cx="1262063" cy="6350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Caller-Save</a:t>
            </a:r>
            <a:endParaRPr lang="en-US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r"/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Temporaries</a:t>
            </a:r>
          </a:p>
        </p:txBody>
      </p:sp>
      <p:sp>
        <p:nvSpPr>
          <p:cNvPr id="76817" name="Rectangle 17"/>
          <p:cNvSpPr>
            <a:spLocks/>
          </p:cNvSpPr>
          <p:nvPr/>
        </p:nvSpPr>
        <p:spPr bwMode="auto">
          <a:xfrm>
            <a:off x="4618038" y="3276600"/>
            <a:ext cx="1262062" cy="6350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Callee-Save</a:t>
            </a:r>
            <a:endParaRPr lang="en-US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r"/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Temporaries</a:t>
            </a:r>
          </a:p>
        </p:txBody>
      </p:sp>
      <p:sp>
        <p:nvSpPr>
          <p:cNvPr id="76818" name="Rectangle 18"/>
          <p:cNvSpPr>
            <a:spLocks/>
          </p:cNvSpPr>
          <p:nvPr/>
        </p:nvSpPr>
        <p:spPr bwMode="auto">
          <a:xfrm>
            <a:off x="5086350" y="4572000"/>
            <a:ext cx="755650" cy="3556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Special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40962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 dirty="0" smtClean="0">
                <a:solidFill>
                  <a:srgbClr val="FFFFFF"/>
                </a:solidFill>
                <a:ea typeface="Gill Sans" charset="0"/>
                <a:cs typeface="Gill Sans" charset="0"/>
              </a:rPr>
              <a:t>ECNU</a:t>
            </a:r>
            <a:endParaRPr lang="en-US" sz="1200" dirty="0">
              <a:solidFill>
                <a:srgbClr val="FFFFFF"/>
              </a:solidFill>
              <a:ea typeface="Gill Sans" charset="0"/>
              <a:cs typeface="Gill Sans" charset="0"/>
            </a:endParaRP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Today</a:t>
            </a:r>
          </a:p>
        </p:txBody>
      </p:sp>
      <p:sp>
        <p:nvSpPr>
          <p:cNvPr id="40964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 smtClean="0">
                <a:solidFill>
                  <a:srgbClr val="B3B3B3"/>
                </a:solidFill>
              </a:rPr>
              <a:t>Switch </a:t>
            </a:r>
            <a:r>
              <a:rPr lang="en-US" dirty="0">
                <a:solidFill>
                  <a:srgbClr val="B3B3B3"/>
                </a:solidFill>
              </a:rPr>
              <a:t>statements</a:t>
            </a:r>
          </a:p>
          <a:p>
            <a:r>
              <a:rPr lang="en-US" dirty="0" smtClean="0"/>
              <a:t>IA 32 Procedures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Stack Structure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Calling Conventions</a:t>
            </a:r>
          </a:p>
          <a:p>
            <a:pPr lvl="1"/>
            <a:r>
              <a:rPr lang="en-US" dirty="0" smtClean="0"/>
              <a:t>Illustrations of Recursion &amp; Pointers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7"/>
          <p:cNvSpPr>
            <a:spLocks/>
          </p:cNvSpPr>
          <p:nvPr/>
        </p:nvSpPr>
        <p:spPr bwMode="auto">
          <a:xfrm>
            <a:off x="6934200" y="2286000"/>
            <a:ext cx="685800" cy="381000"/>
          </a:xfrm>
          <a:prstGeom prst="rect">
            <a:avLst/>
          </a:prstGeom>
          <a:solidFill>
            <a:srgbClr val="F6F5BD"/>
          </a:solidFill>
          <a:ln w="25400" cap="flat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endParaRPr lang="en-US" sz="2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5" name="Rectangle 7"/>
          <p:cNvSpPr>
            <a:spLocks/>
          </p:cNvSpPr>
          <p:nvPr/>
        </p:nvSpPr>
        <p:spPr bwMode="auto">
          <a:xfrm>
            <a:off x="7086600" y="4191000"/>
            <a:ext cx="685800" cy="381000"/>
          </a:xfrm>
          <a:prstGeom prst="rect">
            <a:avLst/>
          </a:prstGeom>
          <a:solidFill>
            <a:srgbClr val="F6F5BD"/>
          </a:solidFill>
          <a:ln w="25400" cap="flat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endParaRPr lang="en-US" sz="2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9" name="Rectangle 8"/>
          <p:cNvSpPr>
            <a:spLocks/>
          </p:cNvSpPr>
          <p:nvPr/>
        </p:nvSpPr>
        <p:spPr bwMode="auto">
          <a:xfrm>
            <a:off x="6096000" y="5562600"/>
            <a:ext cx="1219200" cy="381000"/>
          </a:xfrm>
          <a:prstGeom prst="rect">
            <a:avLst/>
          </a:prstGeom>
          <a:solidFill>
            <a:srgbClr val="D5F1CF"/>
          </a:solidFill>
          <a:ln w="25400" cap="flat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endParaRPr lang="en-US" sz="2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1" name="Rectangle 8"/>
          <p:cNvSpPr>
            <a:spLocks/>
          </p:cNvSpPr>
          <p:nvPr/>
        </p:nvSpPr>
        <p:spPr bwMode="auto">
          <a:xfrm>
            <a:off x="5486400" y="1447800"/>
            <a:ext cx="1981200" cy="381000"/>
          </a:xfrm>
          <a:prstGeom prst="rect">
            <a:avLst/>
          </a:prstGeom>
          <a:solidFill>
            <a:srgbClr val="D5F1CF"/>
          </a:solidFill>
          <a:ln w="25400" cap="flat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endParaRPr lang="en-US" sz="2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2" name="Rectangle 8"/>
          <p:cNvSpPr>
            <a:spLocks/>
          </p:cNvSpPr>
          <p:nvPr/>
        </p:nvSpPr>
        <p:spPr bwMode="auto">
          <a:xfrm>
            <a:off x="7620000" y="1981200"/>
            <a:ext cx="685800" cy="381000"/>
          </a:xfrm>
          <a:prstGeom prst="rect">
            <a:avLst/>
          </a:prstGeom>
          <a:solidFill>
            <a:srgbClr val="D5F1CF"/>
          </a:solidFill>
          <a:ln w="25400" cap="flat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endParaRPr lang="en-US" sz="2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7" name="Rectangle 8"/>
          <p:cNvSpPr>
            <a:spLocks/>
          </p:cNvSpPr>
          <p:nvPr/>
        </p:nvSpPr>
        <p:spPr bwMode="auto">
          <a:xfrm>
            <a:off x="990600" y="4876800"/>
            <a:ext cx="685800" cy="381000"/>
          </a:xfrm>
          <a:prstGeom prst="rect">
            <a:avLst/>
          </a:prstGeom>
          <a:solidFill>
            <a:srgbClr val="D5F1CF"/>
          </a:solidFill>
          <a:ln w="25400" cap="flat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endParaRPr lang="en-US" sz="2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8" name="Rectangle 7"/>
          <p:cNvSpPr>
            <a:spLocks/>
          </p:cNvSpPr>
          <p:nvPr/>
        </p:nvSpPr>
        <p:spPr bwMode="auto">
          <a:xfrm>
            <a:off x="1676400" y="4191000"/>
            <a:ext cx="838200" cy="381000"/>
          </a:xfrm>
          <a:prstGeom prst="rect">
            <a:avLst/>
          </a:prstGeom>
          <a:solidFill>
            <a:srgbClr val="F6F5BD"/>
          </a:solidFill>
          <a:ln w="25400" cap="flat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endParaRPr lang="en-US" sz="2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6" name="Rectangle 7"/>
          <p:cNvSpPr>
            <a:spLocks/>
          </p:cNvSpPr>
          <p:nvPr/>
        </p:nvSpPr>
        <p:spPr bwMode="auto">
          <a:xfrm>
            <a:off x="914400" y="4191000"/>
            <a:ext cx="838200" cy="381000"/>
          </a:xfrm>
          <a:prstGeom prst="rect">
            <a:avLst/>
          </a:prstGeom>
          <a:solidFill>
            <a:srgbClr val="F6F5BD"/>
          </a:solidFill>
          <a:ln w="25400" cap="flat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endParaRPr lang="en-US" sz="2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77833" name="Rectangle 9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77834" name="Rectangle 10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 dirty="0" smtClean="0">
                <a:solidFill>
                  <a:srgbClr val="FFFFFF"/>
                </a:solidFill>
                <a:ea typeface="Gill Sans" charset="0"/>
                <a:cs typeface="Gill Sans" charset="0"/>
              </a:rPr>
              <a:t>ECNU</a:t>
            </a:r>
            <a:endParaRPr lang="en-US" sz="1200" dirty="0">
              <a:solidFill>
                <a:srgbClr val="FFFFFF"/>
              </a:solidFill>
              <a:ea typeface="Gill Sans" charset="0"/>
              <a:cs typeface="Gill Sans" charset="0"/>
            </a:endParaRPr>
          </a:p>
        </p:txBody>
      </p:sp>
      <p:sp>
        <p:nvSpPr>
          <p:cNvPr id="77835" name="Rectangle 11"/>
          <p:cNvSpPr>
            <a:spLocks/>
          </p:cNvSpPr>
          <p:nvPr/>
        </p:nvSpPr>
        <p:spPr bwMode="auto">
          <a:xfrm>
            <a:off x="228600" y="1219200"/>
            <a:ext cx="4343400" cy="2057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/* Recursive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popcount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*/</a:t>
            </a:r>
          </a:p>
          <a:p>
            <a:pPr algn="l"/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(unsigned x) {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(x == 0)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0;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else return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(x &amp; 1) +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(x &gt;&gt; 1);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  <a:p>
            <a:pPr algn="l"/>
            <a:endParaRPr lang="en-US" sz="1800" b="1" dirty="0" err="1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77836" name="Rectangle 1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Recursive </a:t>
            </a:r>
            <a:r>
              <a:rPr lang="en-US" dirty="0" smtClean="0"/>
              <a:t>Function</a:t>
            </a:r>
            <a:endParaRPr lang="en-US" dirty="0"/>
          </a:p>
        </p:txBody>
      </p:sp>
      <p:sp>
        <p:nvSpPr>
          <p:cNvPr id="77837" name="Rectangle 13"/>
          <p:cNvSpPr>
            <a:spLocks noGrp="1" noChangeArrowheads="1"/>
          </p:cNvSpPr>
          <p:nvPr>
            <p:ph type="body" idx="1"/>
          </p:nvPr>
        </p:nvSpPr>
        <p:spPr>
          <a:xfrm>
            <a:off x="381000" y="3784600"/>
            <a:ext cx="4102100" cy="2082800"/>
          </a:xfrm>
          <a:ln/>
        </p:spPr>
        <p:txBody>
          <a:bodyPr/>
          <a:lstStyle/>
          <a:p>
            <a:r>
              <a:rPr lang="en-US" dirty="0"/>
              <a:t>Registers</a:t>
            </a:r>
          </a:p>
          <a:p>
            <a:pPr marL="552450" lvl="1"/>
            <a:r>
              <a:rPr lang="en-US" dirty="0"/>
              <a:t>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 smtClean="0">
                <a:latin typeface="Courier New Bold" charset="0"/>
                <a:cs typeface="Courier New Bold" charset="0"/>
                <a:sym typeface="Courier New Bold" charset="0"/>
              </a:rPr>
              <a:t>eax</a:t>
            </a:r>
            <a:r>
              <a:rPr lang="en-US" dirty="0" smtClean="0"/>
              <a:t>, </a:t>
            </a:r>
            <a:r>
              <a:rPr lang="en-US" dirty="0" smtClean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 smtClean="0">
                <a:latin typeface="Courier New Bold" charset="0"/>
                <a:cs typeface="Courier New Bold" charset="0"/>
                <a:sym typeface="Courier New Bold" charset="0"/>
              </a:rPr>
              <a:t>edx</a:t>
            </a:r>
            <a:r>
              <a:rPr lang="en-US" dirty="0" smtClean="0">
                <a:latin typeface="Courier New Bold" charset="0"/>
                <a:cs typeface="Courier New Bold" charset="0"/>
                <a:sym typeface="Courier New Bold" charset="0"/>
              </a:rPr>
              <a:t> </a:t>
            </a:r>
            <a:r>
              <a:rPr lang="en-US" dirty="0" smtClean="0"/>
              <a:t>used </a:t>
            </a:r>
            <a:r>
              <a:rPr lang="en-US" dirty="0"/>
              <a:t>without first saving</a:t>
            </a:r>
          </a:p>
          <a:p>
            <a:pPr marL="552450" lvl="1"/>
            <a:r>
              <a:rPr lang="en-US" dirty="0"/>
              <a:t>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ebx</a:t>
            </a:r>
            <a:r>
              <a:rPr lang="en-US" dirty="0"/>
              <a:t> used, but saved at beginning &amp; restored at </a:t>
            </a:r>
            <a:r>
              <a:rPr lang="en-US" dirty="0" smtClean="0"/>
              <a:t>end</a:t>
            </a:r>
            <a:endParaRPr lang="en-US" dirty="0"/>
          </a:p>
        </p:txBody>
      </p:sp>
      <p:sp>
        <p:nvSpPr>
          <p:cNvPr id="77838" name="Rectangle 14"/>
          <p:cNvSpPr>
            <a:spLocks/>
          </p:cNvSpPr>
          <p:nvPr/>
        </p:nvSpPr>
        <p:spPr bwMode="auto">
          <a:xfrm>
            <a:off x="5029200" y="654050"/>
            <a:ext cx="3962400" cy="59182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pushl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ebp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	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esp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ebp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pushl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ebx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subl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	$4, 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esp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	8(%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ebp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ebx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	$0, 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testl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ebx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ebx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je	.L3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	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ebx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shrl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	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	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(%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esp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call	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	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ebx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edx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andl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	$1, 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edx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leal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	(%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edx,%eax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.L3: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	$4, 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esp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	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ebx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	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ebp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ret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33" name="Rectangle 9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77834" name="Rectangle 10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 dirty="0" smtClean="0">
                <a:solidFill>
                  <a:srgbClr val="FFFFFF"/>
                </a:solidFill>
                <a:ea typeface="Gill Sans" charset="0"/>
                <a:cs typeface="Gill Sans" charset="0"/>
              </a:rPr>
              <a:t>ECNU</a:t>
            </a:r>
            <a:endParaRPr lang="en-US" sz="1200" dirty="0">
              <a:solidFill>
                <a:srgbClr val="FFFFFF"/>
              </a:solidFill>
              <a:ea typeface="Gill Sans" charset="0"/>
              <a:cs typeface="Gill Sans" charset="0"/>
            </a:endParaRPr>
          </a:p>
        </p:txBody>
      </p:sp>
      <p:sp>
        <p:nvSpPr>
          <p:cNvPr id="77835" name="Rectangle 11"/>
          <p:cNvSpPr>
            <a:spLocks/>
          </p:cNvSpPr>
          <p:nvPr/>
        </p:nvSpPr>
        <p:spPr bwMode="auto">
          <a:xfrm>
            <a:off x="228600" y="1219200"/>
            <a:ext cx="4419600" cy="2057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/* Recursive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popcount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*/</a:t>
            </a:r>
          </a:p>
          <a:p>
            <a:pPr algn="l"/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(unsigned x) {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(x == 0)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0;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else return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(x &amp; 1) +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(x &gt;&gt; 1);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  <a:p>
            <a:pPr algn="l"/>
            <a:endParaRPr lang="en-US" sz="1800" b="1" dirty="0" err="1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77836" name="Rectangle 1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Recursive </a:t>
            </a:r>
            <a:r>
              <a:rPr lang="en-US" dirty="0" smtClean="0"/>
              <a:t>Call #1</a:t>
            </a:r>
            <a:endParaRPr lang="en-US" dirty="0"/>
          </a:p>
        </p:txBody>
      </p:sp>
      <p:sp>
        <p:nvSpPr>
          <p:cNvPr id="77837" name="Rectangle 13"/>
          <p:cNvSpPr>
            <a:spLocks noGrp="1" noChangeArrowheads="1"/>
          </p:cNvSpPr>
          <p:nvPr>
            <p:ph type="body" idx="1"/>
          </p:nvPr>
        </p:nvSpPr>
        <p:spPr>
          <a:xfrm>
            <a:off x="381000" y="3784600"/>
            <a:ext cx="4102100" cy="2082800"/>
          </a:xfrm>
          <a:ln/>
        </p:spPr>
        <p:txBody>
          <a:bodyPr/>
          <a:lstStyle/>
          <a:p>
            <a:r>
              <a:rPr lang="en-US" dirty="0" smtClean="0"/>
              <a:t>Actions</a:t>
            </a:r>
          </a:p>
          <a:p>
            <a:pPr lvl="1"/>
            <a:r>
              <a:rPr lang="en-US" dirty="0" smtClean="0"/>
              <a:t>Save old value of </a:t>
            </a:r>
            <a:r>
              <a:rPr lang="en-US" dirty="0" smtClean="0">
                <a:latin typeface="Courier New Bold"/>
              </a:rPr>
              <a:t>%</a:t>
            </a:r>
            <a:r>
              <a:rPr lang="en-US" dirty="0" err="1" smtClean="0">
                <a:latin typeface="Courier New Bold"/>
              </a:rPr>
              <a:t>ebx</a:t>
            </a:r>
            <a:r>
              <a:rPr lang="en-US" dirty="0" smtClean="0"/>
              <a:t> on stack</a:t>
            </a:r>
          </a:p>
          <a:p>
            <a:pPr lvl="1"/>
            <a:r>
              <a:rPr lang="en-US" dirty="0" smtClean="0"/>
              <a:t>Allocate space for argument to recursive call</a:t>
            </a:r>
          </a:p>
          <a:p>
            <a:pPr lvl="1"/>
            <a:r>
              <a:rPr lang="en-US" dirty="0" smtClean="0"/>
              <a:t>Store x in </a:t>
            </a:r>
            <a:r>
              <a:rPr lang="en-US" dirty="0" smtClean="0">
                <a:latin typeface="Courier New Bold"/>
              </a:rPr>
              <a:t>%</a:t>
            </a:r>
            <a:r>
              <a:rPr lang="en-US" dirty="0" err="1" smtClean="0">
                <a:latin typeface="Courier New Bold"/>
              </a:rPr>
              <a:t>ebx</a:t>
            </a:r>
            <a:endParaRPr lang="en-US" dirty="0">
              <a:latin typeface="Courier New Bold"/>
            </a:endParaRPr>
          </a:p>
        </p:txBody>
      </p:sp>
      <p:sp>
        <p:nvSpPr>
          <p:cNvPr id="77838" name="Rectangle 14"/>
          <p:cNvSpPr>
            <a:spLocks/>
          </p:cNvSpPr>
          <p:nvPr/>
        </p:nvSpPr>
        <p:spPr bwMode="auto">
          <a:xfrm>
            <a:off x="4876800" y="304800"/>
            <a:ext cx="3517900" cy="20574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520700" algn="l"/>
                <a:tab pos="520700" algn="l"/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082675" algn="l"/>
                <a:tab pos="1311275" algn="l"/>
                <a:tab pos="1492250" algn="l"/>
              </a:tabLst>
            </a:pP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082675" algn="l"/>
                <a:tab pos="1311275" algn="l"/>
                <a:tab pos="149225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pushl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ebp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082675" algn="l"/>
                <a:tab pos="1311275" algn="l"/>
                <a:tab pos="149225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		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esp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ebp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082675" algn="l"/>
                <a:tab pos="1311275" algn="l"/>
                <a:tab pos="149225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pushl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ebx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082675" algn="l"/>
                <a:tab pos="1311275" algn="l"/>
                <a:tab pos="149225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subl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		$4, 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esp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082675" algn="l"/>
                <a:tab pos="1311275" algn="l"/>
                <a:tab pos="149225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		8(%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ebp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ebx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082675" algn="l"/>
                <a:tab pos="1311275" algn="l"/>
                <a:tab pos="149225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• • •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26" name="Rectangle 21"/>
          <p:cNvSpPr>
            <a:spLocks/>
          </p:cNvSpPr>
          <p:nvPr/>
        </p:nvSpPr>
        <p:spPr bwMode="auto">
          <a:xfrm>
            <a:off x="5257800" y="4343400"/>
            <a:ext cx="12700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x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7" name="Rectangle 22"/>
          <p:cNvSpPr>
            <a:spLocks/>
          </p:cNvSpPr>
          <p:nvPr/>
        </p:nvSpPr>
        <p:spPr bwMode="auto">
          <a:xfrm>
            <a:off x="5257800" y="4724400"/>
            <a:ext cx="12700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 adr</a:t>
            </a:r>
          </a:p>
        </p:txBody>
      </p:sp>
      <p:sp>
        <p:nvSpPr>
          <p:cNvPr id="28" name="Rectangle 23"/>
          <p:cNvSpPr>
            <a:spLocks/>
          </p:cNvSpPr>
          <p:nvPr/>
        </p:nvSpPr>
        <p:spPr bwMode="auto">
          <a:xfrm>
            <a:off x="5257800" y="5105400"/>
            <a:ext cx="1270000" cy="381000"/>
          </a:xfrm>
          <a:prstGeom prst="rect">
            <a:avLst/>
          </a:prstGeom>
          <a:solidFill>
            <a:srgbClr val="ADADEA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Old </a:t>
            </a:r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%ebp</a:t>
            </a:r>
          </a:p>
        </p:txBody>
      </p:sp>
      <p:sp>
        <p:nvSpPr>
          <p:cNvPr id="29" name="Line 24"/>
          <p:cNvSpPr>
            <a:spLocks noChangeShapeType="1"/>
          </p:cNvSpPr>
          <p:nvPr/>
        </p:nvSpPr>
        <p:spPr bwMode="auto">
          <a:xfrm flipH="1">
            <a:off x="6604000" y="60325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0" name="Rectangle 25"/>
          <p:cNvSpPr>
            <a:spLocks/>
          </p:cNvSpPr>
          <p:nvPr/>
        </p:nvSpPr>
        <p:spPr bwMode="auto">
          <a:xfrm>
            <a:off x="7137400" y="5143500"/>
            <a:ext cx="636588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%ebp</a:t>
            </a:r>
          </a:p>
        </p:txBody>
      </p:sp>
      <p:sp>
        <p:nvSpPr>
          <p:cNvPr id="31" name="Rectangle 26"/>
          <p:cNvSpPr>
            <a:spLocks/>
          </p:cNvSpPr>
          <p:nvPr/>
        </p:nvSpPr>
        <p:spPr bwMode="auto">
          <a:xfrm>
            <a:off x="5257800" y="2895600"/>
            <a:ext cx="1270000" cy="14478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•</a:t>
            </a:r>
            <a:endParaRPr lang="en-US" sz="240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•</a:t>
            </a:r>
            <a:endParaRPr lang="en-US" sz="240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•</a:t>
            </a:r>
          </a:p>
        </p:txBody>
      </p:sp>
      <p:sp>
        <p:nvSpPr>
          <p:cNvPr id="32" name="Line 27"/>
          <p:cNvSpPr>
            <a:spLocks noChangeShapeType="1"/>
          </p:cNvSpPr>
          <p:nvPr/>
        </p:nvSpPr>
        <p:spPr bwMode="auto">
          <a:xfrm flipH="1">
            <a:off x="6604000" y="53086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3" name="Rectangle 28"/>
          <p:cNvSpPr>
            <a:spLocks/>
          </p:cNvSpPr>
          <p:nvPr/>
        </p:nvSpPr>
        <p:spPr bwMode="auto">
          <a:xfrm>
            <a:off x="7137400" y="5867400"/>
            <a:ext cx="636588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esp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34" name="Freeform 29"/>
          <p:cNvSpPr>
            <a:spLocks/>
          </p:cNvSpPr>
          <p:nvPr/>
        </p:nvSpPr>
        <p:spPr bwMode="auto">
          <a:xfrm>
            <a:off x="6375400" y="3048000"/>
            <a:ext cx="1016000" cy="2209800"/>
          </a:xfrm>
          <a:custGeom>
            <a:avLst/>
            <a:gdLst/>
            <a:ahLst/>
            <a:cxnLst>
              <a:cxn ang="0">
                <a:pos x="0" y="21600"/>
              </a:cxn>
              <a:cxn ang="0">
                <a:pos x="21600" y="10473"/>
              </a:cxn>
              <a:cxn ang="0">
                <a:pos x="7830" y="0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cubicBezTo>
                  <a:pt x="0" y="21600"/>
                  <a:pt x="21600" y="17345"/>
                  <a:pt x="21600" y="10473"/>
                </a:cubicBezTo>
                <a:cubicBezTo>
                  <a:pt x="21600" y="3600"/>
                  <a:pt x="7830" y="0"/>
                  <a:pt x="7830" y="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miter lim="800000"/>
            <a:headEnd type="oval" w="med" len="med"/>
            <a:tailEnd type="stealth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5" name="Rectangle 30"/>
          <p:cNvSpPr>
            <a:spLocks/>
          </p:cNvSpPr>
          <p:nvPr/>
        </p:nvSpPr>
        <p:spPr bwMode="auto">
          <a:xfrm>
            <a:off x="5257800" y="5486400"/>
            <a:ext cx="1270000" cy="381000"/>
          </a:xfrm>
          <a:prstGeom prst="rect">
            <a:avLst/>
          </a:prstGeom>
          <a:solidFill>
            <a:srgbClr val="ADADEA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Old </a:t>
            </a:r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ebx</a:t>
            </a:r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 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36" name="Rectangle 30"/>
          <p:cNvSpPr>
            <a:spLocks/>
          </p:cNvSpPr>
          <p:nvPr/>
        </p:nvSpPr>
        <p:spPr bwMode="auto">
          <a:xfrm>
            <a:off x="5257800" y="5867400"/>
            <a:ext cx="1270000" cy="381000"/>
          </a:xfrm>
          <a:prstGeom prst="rect">
            <a:avLst/>
          </a:prstGeom>
          <a:solidFill>
            <a:srgbClr val="ADADEA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37" name="Rectangle 30"/>
          <p:cNvSpPr>
            <a:spLocks/>
          </p:cNvSpPr>
          <p:nvPr/>
        </p:nvSpPr>
        <p:spPr bwMode="auto">
          <a:xfrm>
            <a:off x="3124200" y="5867400"/>
            <a:ext cx="1270000" cy="381000"/>
          </a:xfrm>
          <a:prstGeom prst="rect">
            <a:avLst/>
          </a:prstGeom>
          <a:solidFill>
            <a:srgbClr val="CCFFCC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x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38" name="Rectangle 28"/>
          <p:cNvSpPr>
            <a:spLocks/>
          </p:cNvSpPr>
          <p:nvPr/>
        </p:nvSpPr>
        <p:spPr bwMode="auto">
          <a:xfrm>
            <a:off x="2362200" y="5867400"/>
            <a:ext cx="685800" cy="276999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ebx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33" name="Rectangle 9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77834" name="Rectangle 10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 dirty="0" smtClean="0">
                <a:solidFill>
                  <a:srgbClr val="FFFFFF"/>
                </a:solidFill>
                <a:ea typeface="Gill Sans" charset="0"/>
                <a:cs typeface="Gill Sans" charset="0"/>
              </a:rPr>
              <a:t>ECNU</a:t>
            </a:r>
            <a:endParaRPr lang="en-US" sz="1200" dirty="0">
              <a:solidFill>
                <a:srgbClr val="FFFFFF"/>
              </a:solidFill>
              <a:ea typeface="Gill Sans" charset="0"/>
              <a:cs typeface="Gill Sans" charset="0"/>
            </a:endParaRPr>
          </a:p>
        </p:txBody>
      </p:sp>
      <p:sp>
        <p:nvSpPr>
          <p:cNvPr id="77835" name="Rectangle 11"/>
          <p:cNvSpPr>
            <a:spLocks/>
          </p:cNvSpPr>
          <p:nvPr/>
        </p:nvSpPr>
        <p:spPr bwMode="auto">
          <a:xfrm>
            <a:off x="228600" y="1219200"/>
            <a:ext cx="4419600" cy="2057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/* Recursive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popcount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*/</a:t>
            </a:r>
          </a:p>
          <a:p>
            <a:pPr algn="l"/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(unsigned x) {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if (x == 0)</a:t>
            </a:r>
          </a:p>
          <a:p>
            <a:pPr algn="l"/>
            <a:r>
              <a:rPr lang="en-US" sz="18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0;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else return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(x &amp; 1) +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(x &gt;&gt; 1);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  <a:p>
            <a:pPr algn="l"/>
            <a:endParaRPr lang="en-US" sz="1800" b="1" dirty="0" err="1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77836" name="Rectangle 1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Recursive </a:t>
            </a:r>
            <a:r>
              <a:rPr lang="en-US" dirty="0" smtClean="0"/>
              <a:t>Call #2</a:t>
            </a:r>
            <a:endParaRPr lang="en-US" dirty="0"/>
          </a:p>
        </p:txBody>
      </p:sp>
      <p:sp>
        <p:nvSpPr>
          <p:cNvPr id="77837" name="Rectangle 13"/>
          <p:cNvSpPr>
            <a:spLocks noGrp="1" noChangeArrowheads="1"/>
          </p:cNvSpPr>
          <p:nvPr>
            <p:ph type="body" idx="1"/>
          </p:nvPr>
        </p:nvSpPr>
        <p:spPr>
          <a:xfrm>
            <a:off x="381000" y="3784600"/>
            <a:ext cx="4102100" cy="2082800"/>
          </a:xfrm>
          <a:ln/>
        </p:spPr>
        <p:txBody>
          <a:bodyPr/>
          <a:lstStyle/>
          <a:p>
            <a:r>
              <a:rPr lang="en-US" dirty="0" smtClean="0"/>
              <a:t>Actions</a:t>
            </a:r>
          </a:p>
          <a:p>
            <a:pPr lvl="1"/>
            <a:r>
              <a:rPr lang="en-US" dirty="0" smtClean="0"/>
              <a:t>If x == 0, return</a:t>
            </a:r>
          </a:p>
          <a:p>
            <a:pPr lvl="2"/>
            <a:r>
              <a:rPr lang="en-US" dirty="0" smtClean="0"/>
              <a:t>with </a:t>
            </a:r>
            <a:r>
              <a:rPr lang="en-US" dirty="0" smtClean="0">
                <a:latin typeface="Courier New Bold"/>
              </a:rPr>
              <a:t>%</a:t>
            </a:r>
            <a:r>
              <a:rPr lang="en-US" dirty="0" err="1" smtClean="0">
                <a:latin typeface="Courier New Bold"/>
              </a:rPr>
              <a:t>eax</a:t>
            </a:r>
            <a:r>
              <a:rPr lang="en-US" dirty="0" smtClean="0"/>
              <a:t> set to 0</a:t>
            </a:r>
            <a:endParaRPr lang="en-US" dirty="0">
              <a:latin typeface="Courier New Bold"/>
            </a:endParaRPr>
          </a:p>
        </p:txBody>
      </p:sp>
      <p:sp>
        <p:nvSpPr>
          <p:cNvPr id="77838" name="Rectangle 14"/>
          <p:cNvSpPr>
            <a:spLocks/>
          </p:cNvSpPr>
          <p:nvPr/>
        </p:nvSpPr>
        <p:spPr bwMode="auto">
          <a:xfrm>
            <a:off x="4876800" y="762000"/>
            <a:ext cx="3517900" cy="23622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• • •</a:t>
            </a:r>
          </a:p>
          <a:p>
            <a:pPr algn="l">
              <a:tabLst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  $0, 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testl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ebx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ebx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je	.L3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082675" algn="l"/>
                <a:tab pos="1311275" algn="l"/>
                <a:tab pos="149225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• • •</a:t>
            </a:r>
          </a:p>
          <a:p>
            <a:pPr algn="l">
              <a:tabLst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.L3: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082675" algn="l"/>
                <a:tab pos="1311275" algn="l"/>
                <a:tab pos="149225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• • •</a:t>
            </a:r>
          </a:p>
          <a:p>
            <a:pPr algn="l">
              <a:tabLst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ret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082675" algn="l"/>
                <a:tab pos="1311275" algn="l"/>
                <a:tab pos="149225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37" name="Rectangle 30"/>
          <p:cNvSpPr>
            <a:spLocks/>
          </p:cNvSpPr>
          <p:nvPr/>
        </p:nvSpPr>
        <p:spPr bwMode="auto">
          <a:xfrm>
            <a:off x="3124200" y="5867400"/>
            <a:ext cx="1270000" cy="381000"/>
          </a:xfrm>
          <a:prstGeom prst="rect">
            <a:avLst/>
          </a:prstGeom>
          <a:solidFill>
            <a:srgbClr val="CCFFCC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x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38" name="Rectangle 28"/>
          <p:cNvSpPr>
            <a:spLocks/>
          </p:cNvSpPr>
          <p:nvPr/>
        </p:nvSpPr>
        <p:spPr bwMode="auto">
          <a:xfrm>
            <a:off x="2362200" y="5867400"/>
            <a:ext cx="685800" cy="276999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ebx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33" name="Rectangle 9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77834" name="Rectangle 10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 dirty="0" smtClean="0">
                <a:solidFill>
                  <a:srgbClr val="FFFFFF"/>
                </a:solidFill>
                <a:ea typeface="Gill Sans" charset="0"/>
                <a:cs typeface="Gill Sans" charset="0"/>
              </a:rPr>
              <a:t>ECNU</a:t>
            </a:r>
            <a:endParaRPr lang="en-US" sz="1200" dirty="0">
              <a:solidFill>
                <a:srgbClr val="FFFFFF"/>
              </a:solidFill>
              <a:ea typeface="Gill Sans" charset="0"/>
              <a:cs typeface="Gill Sans" charset="0"/>
            </a:endParaRPr>
          </a:p>
        </p:txBody>
      </p:sp>
      <p:sp>
        <p:nvSpPr>
          <p:cNvPr id="77835" name="Rectangle 11"/>
          <p:cNvSpPr>
            <a:spLocks/>
          </p:cNvSpPr>
          <p:nvPr/>
        </p:nvSpPr>
        <p:spPr bwMode="auto">
          <a:xfrm>
            <a:off x="228600" y="1219200"/>
            <a:ext cx="4419600" cy="1981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/* Recursive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popcount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*/</a:t>
            </a:r>
          </a:p>
          <a:p>
            <a:pPr algn="l"/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(unsigned x) {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(x == 0)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0;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else return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(x &amp; 1) + </a:t>
            </a:r>
            <a:r>
              <a:rPr lang="en-US" sz="18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(x &gt;&gt; 1)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  <a:p>
            <a:pPr algn="l"/>
            <a:endParaRPr lang="en-US" sz="1800" b="1" dirty="0" err="1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77836" name="Rectangle 1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Recursive </a:t>
            </a:r>
            <a:r>
              <a:rPr lang="en-US" dirty="0" smtClean="0"/>
              <a:t>Call #3</a:t>
            </a:r>
            <a:endParaRPr lang="en-US" dirty="0"/>
          </a:p>
        </p:txBody>
      </p:sp>
      <p:sp>
        <p:nvSpPr>
          <p:cNvPr id="77837" name="Rectangle 13"/>
          <p:cNvSpPr>
            <a:spLocks noGrp="1" noChangeArrowheads="1"/>
          </p:cNvSpPr>
          <p:nvPr>
            <p:ph type="body" idx="1"/>
          </p:nvPr>
        </p:nvSpPr>
        <p:spPr>
          <a:xfrm>
            <a:off x="381000" y="3784600"/>
            <a:ext cx="4102100" cy="2082800"/>
          </a:xfrm>
          <a:ln/>
        </p:spPr>
        <p:txBody>
          <a:bodyPr/>
          <a:lstStyle/>
          <a:p>
            <a:r>
              <a:rPr lang="en-US" dirty="0" smtClean="0"/>
              <a:t>Actions</a:t>
            </a:r>
          </a:p>
          <a:p>
            <a:pPr lvl="1"/>
            <a:r>
              <a:rPr lang="en-US" dirty="0" smtClean="0">
                <a:latin typeface="+mn-lt"/>
              </a:rPr>
              <a:t>Store x &gt;&gt; 1 on stack</a:t>
            </a:r>
          </a:p>
          <a:p>
            <a:pPr lvl="1"/>
            <a:r>
              <a:rPr lang="en-US" dirty="0" smtClean="0">
                <a:latin typeface="+mn-lt"/>
              </a:rPr>
              <a:t>Make recursive call</a:t>
            </a:r>
          </a:p>
          <a:p>
            <a:r>
              <a:rPr lang="en-US" dirty="0" smtClean="0"/>
              <a:t>Effect</a:t>
            </a:r>
          </a:p>
          <a:p>
            <a:pPr lvl="1"/>
            <a:r>
              <a:rPr lang="en-US" dirty="0" smtClean="0">
                <a:latin typeface="Courier New Bold"/>
              </a:rPr>
              <a:t>%</a:t>
            </a:r>
            <a:r>
              <a:rPr lang="en-US" dirty="0" err="1" smtClean="0">
                <a:latin typeface="Courier New Bold"/>
              </a:rPr>
              <a:t>eax</a:t>
            </a:r>
            <a:r>
              <a:rPr lang="en-US" dirty="0" smtClean="0">
                <a:latin typeface="+mn-lt"/>
              </a:rPr>
              <a:t> set to function result</a:t>
            </a:r>
          </a:p>
          <a:p>
            <a:pPr lvl="1"/>
            <a:r>
              <a:rPr lang="en-US" dirty="0" smtClean="0">
                <a:latin typeface="Courier New Bold"/>
              </a:rPr>
              <a:t>%</a:t>
            </a:r>
            <a:r>
              <a:rPr lang="en-US" dirty="0" err="1" smtClean="0">
                <a:latin typeface="Courier New Bold"/>
              </a:rPr>
              <a:t>ebx</a:t>
            </a:r>
            <a:r>
              <a:rPr lang="en-US" dirty="0" smtClean="0">
                <a:latin typeface="+mn-lt"/>
              </a:rPr>
              <a:t> still has value of x</a:t>
            </a:r>
            <a:endParaRPr lang="en-US" dirty="0">
              <a:latin typeface="+mn-lt"/>
            </a:endParaRPr>
          </a:p>
        </p:txBody>
      </p:sp>
      <p:sp>
        <p:nvSpPr>
          <p:cNvPr id="77838" name="Rectangle 14"/>
          <p:cNvSpPr>
            <a:spLocks/>
          </p:cNvSpPr>
          <p:nvPr/>
        </p:nvSpPr>
        <p:spPr bwMode="auto">
          <a:xfrm>
            <a:off x="4876800" y="685800"/>
            <a:ext cx="3517900" cy="23622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• • •</a:t>
            </a:r>
          </a:p>
          <a:p>
            <a:pPr algn="l">
              <a:tabLst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  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ebx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shrl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  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  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(%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esp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>
              <a:tabLst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call	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082675" algn="l"/>
                <a:tab pos="1311275" algn="l"/>
                <a:tab pos="149225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• • •</a:t>
            </a:r>
          </a:p>
          <a:p>
            <a:pPr algn="l">
              <a:tabLst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082675" algn="l"/>
                <a:tab pos="1311275" algn="l"/>
                <a:tab pos="149225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27" name="Rectangle 22"/>
          <p:cNvSpPr>
            <a:spLocks/>
          </p:cNvSpPr>
          <p:nvPr/>
        </p:nvSpPr>
        <p:spPr bwMode="auto">
          <a:xfrm>
            <a:off x="5561012" y="4953000"/>
            <a:ext cx="12700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 adr</a:t>
            </a:r>
          </a:p>
        </p:txBody>
      </p:sp>
      <p:sp>
        <p:nvSpPr>
          <p:cNvPr id="28" name="Rectangle 23"/>
          <p:cNvSpPr>
            <a:spLocks/>
          </p:cNvSpPr>
          <p:nvPr/>
        </p:nvSpPr>
        <p:spPr bwMode="auto">
          <a:xfrm>
            <a:off x="5561012" y="5334000"/>
            <a:ext cx="1270000" cy="381000"/>
          </a:xfrm>
          <a:prstGeom prst="rect">
            <a:avLst/>
          </a:prstGeom>
          <a:solidFill>
            <a:srgbClr val="ADADEA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Old </a:t>
            </a:r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%ebp</a:t>
            </a:r>
          </a:p>
        </p:txBody>
      </p:sp>
      <p:sp>
        <p:nvSpPr>
          <p:cNvPr id="29" name="Line 24"/>
          <p:cNvSpPr>
            <a:spLocks noChangeShapeType="1"/>
          </p:cNvSpPr>
          <p:nvPr/>
        </p:nvSpPr>
        <p:spPr bwMode="auto">
          <a:xfrm flipH="1">
            <a:off x="6907212" y="62611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0" name="Rectangle 25"/>
          <p:cNvSpPr>
            <a:spLocks/>
          </p:cNvSpPr>
          <p:nvPr/>
        </p:nvSpPr>
        <p:spPr bwMode="auto">
          <a:xfrm>
            <a:off x="7440612" y="5372100"/>
            <a:ext cx="636588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%ebp</a:t>
            </a:r>
          </a:p>
        </p:txBody>
      </p:sp>
      <p:sp>
        <p:nvSpPr>
          <p:cNvPr id="31" name="Rectangle 26"/>
          <p:cNvSpPr>
            <a:spLocks/>
          </p:cNvSpPr>
          <p:nvPr/>
        </p:nvSpPr>
        <p:spPr bwMode="auto">
          <a:xfrm>
            <a:off x="5561012" y="3505200"/>
            <a:ext cx="1270000" cy="14478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•</a:t>
            </a:r>
            <a:endParaRPr lang="en-US" sz="240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•</a:t>
            </a:r>
            <a:endParaRPr lang="en-US" sz="240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•</a:t>
            </a:r>
          </a:p>
        </p:txBody>
      </p:sp>
      <p:sp>
        <p:nvSpPr>
          <p:cNvPr id="32" name="Line 27"/>
          <p:cNvSpPr>
            <a:spLocks noChangeShapeType="1"/>
          </p:cNvSpPr>
          <p:nvPr/>
        </p:nvSpPr>
        <p:spPr bwMode="auto">
          <a:xfrm flipH="1">
            <a:off x="6907212" y="55372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3" name="Rectangle 28"/>
          <p:cNvSpPr>
            <a:spLocks/>
          </p:cNvSpPr>
          <p:nvPr/>
        </p:nvSpPr>
        <p:spPr bwMode="auto">
          <a:xfrm>
            <a:off x="7440612" y="6096000"/>
            <a:ext cx="636588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esp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34" name="Freeform 29"/>
          <p:cNvSpPr>
            <a:spLocks/>
          </p:cNvSpPr>
          <p:nvPr/>
        </p:nvSpPr>
        <p:spPr bwMode="auto">
          <a:xfrm>
            <a:off x="6678612" y="3581400"/>
            <a:ext cx="1016000" cy="1905000"/>
          </a:xfrm>
          <a:custGeom>
            <a:avLst/>
            <a:gdLst/>
            <a:ahLst/>
            <a:cxnLst>
              <a:cxn ang="0">
                <a:pos x="0" y="21600"/>
              </a:cxn>
              <a:cxn ang="0">
                <a:pos x="21600" y="10473"/>
              </a:cxn>
              <a:cxn ang="0">
                <a:pos x="7830" y="0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cubicBezTo>
                  <a:pt x="0" y="21600"/>
                  <a:pt x="21600" y="17345"/>
                  <a:pt x="21600" y="10473"/>
                </a:cubicBezTo>
                <a:cubicBezTo>
                  <a:pt x="21600" y="3600"/>
                  <a:pt x="7830" y="0"/>
                  <a:pt x="7830" y="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miter lim="800000"/>
            <a:headEnd type="oval" w="med" len="med"/>
            <a:tailEnd type="stealth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5" name="Rectangle 30"/>
          <p:cNvSpPr>
            <a:spLocks/>
          </p:cNvSpPr>
          <p:nvPr/>
        </p:nvSpPr>
        <p:spPr bwMode="auto">
          <a:xfrm>
            <a:off x="5561012" y="5715000"/>
            <a:ext cx="1270000" cy="381000"/>
          </a:xfrm>
          <a:prstGeom prst="rect">
            <a:avLst/>
          </a:prstGeom>
          <a:solidFill>
            <a:srgbClr val="ADADEA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Old </a:t>
            </a:r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ebx</a:t>
            </a:r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 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36" name="Rectangle 30"/>
          <p:cNvSpPr>
            <a:spLocks/>
          </p:cNvSpPr>
          <p:nvPr/>
        </p:nvSpPr>
        <p:spPr bwMode="auto">
          <a:xfrm>
            <a:off x="5561012" y="6096000"/>
            <a:ext cx="1270000" cy="381000"/>
          </a:xfrm>
          <a:prstGeom prst="rect">
            <a:avLst/>
          </a:prstGeom>
          <a:solidFill>
            <a:srgbClr val="ADADEA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x &gt;&gt; 1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37" name="Rectangle 30"/>
          <p:cNvSpPr>
            <a:spLocks/>
          </p:cNvSpPr>
          <p:nvPr/>
        </p:nvSpPr>
        <p:spPr bwMode="auto">
          <a:xfrm>
            <a:off x="3124200" y="6248400"/>
            <a:ext cx="1270000" cy="381000"/>
          </a:xfrm>
          <a:prstGeom prst="rect">
            <a:avLst/>
          </a:prstGeom>
          <a:solidFill>
            <a:srgbClr val="CCFFCC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x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38" name="Rectangle 28"/>
          <p:cNvSpPr>
            <a:spLocks/>
          </p:cNvSpPr>
          <p:nvPr/>
        </p:nvSpPr>
        <p:spPr bwMode="auto">
          <a:xfrm>
            <a:off x="2362200" y="6248400"/>
            <a:ext cx="685800" cy="276999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ebx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33" name="Rectangle 9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77834" name="Rectangle 10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 dirty="0" smtClean="0">
                <a:solidFill>
                  <a:srgbClr val="FFFFFF"/>
                </a:solidFill>
                <a:ea typeface="Gill Sans" charset="0"/>
                <a:cs typeface="Gill Sans" charset="0"/>
              </a:rPr>
              <a:t>ECNU</a:t>
            </a:r>
            <a:endParaRPr lang="en-US" sz="1200" dirty="0">
              <a:solidFill>
                <a:srgbClr val="FFFFFF"/>
              </a:solidFill>
              <a:ea typeface="Gill Sans" charset="0"/>
              <a:cs typeface="Gill Sans" charset="0"/>
            </a:endParaRPr>
          </a:p>
        </p:txBody>
      </p:sp>
      <p:sp>
        <p:nvSpPr>
          <p:cNvPr id="77835" name="Rectangle 11"/>
          <p:cNvSpPr>
            <a:spLocks/>
          </p:cNvSpPr>
          <p:nvPr/>
        </p:nvSpPr>
        <p:spPr bwMode="auto">
          <a:xfrm>
            <a:off x="228600" y="1219200"/>
            <a:ext cx="4419600" cy="2057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/* Recursive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popcount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*/</a:t>
            </a:r>
          </a:p>
          <a:p>
            <a:pPr algn="l"/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(unsigned x) {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(x == 0)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0;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else return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(x &amp; 1) +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(x &gt;&gt; 1);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  <a:p>
            <a:pPr algn="l"/>
            <a:endParaRPr lang="en-US" sz="1800" b="1" dirty="0" err="1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77836" name="Rectangle 1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Recursive </a:t>
            </a:r>
            <a:r>
              <a:rPr lang="en-US" dirty="0" smtClean="0"/>
              <a:t>Call #4</a:t>
            </a:r>
            <a:endParaRPr lang="en-US" dirty="0"/>
          </a:p>
        </p:txBody>
      </p:sp>
      <p:sp>
        <p:nvSpPr>
          <p:cNvPr id="77837" name="Rectangle 13"/>
          <p:cNvSpPr>
            <a:spLocks noGrp="1" noChangeArrowheads="1"/>
          </p:cNvSpPr>
          <p:nvPr>
            <p:ph type="body" idx="1"/>
          </p:nvPr>
        </p:nvSpPr>
        <p:spPr>
          <a:xfrm>
            <a:off x="381000" y="3784600"/>
            <a:ext cx="4876800" cy="2082800"/>
          </a:xfrm>
          <a:ln/>
        </p:spPr>
        <p:txBody>
          <a:bodyPr/>
          <a:lstStyle/>
          <a:p>
            <a:r>
              <a:rPr lang="en-US" dirty="0" smtClean="0"/>
              <a:t>Assume</a:t>
            </a:r>
          </a:p>
          <a:p>
            <a:pPr lvl="1"/>
            <a:r>
              <a:rPr lang="en-US" dirty="0" smtClean="0">
                <a:latin typeface="Courier New Bold"/>
              </a:rPr>
              <a:t>%</a:t>
            </a:r>
            <a:r>
              <a:rPr lang="en-US" dirty="0" err="1" smtClean="0">
                <a:latin typeface="Courier New Bold"/>
              </a:rPr>
              <a:t>eax</a:t>
            </a:r>
            <a:r>
              <a:rPr lang="en-US" dirty="0" smtClean="0"/>
              <a:t> </a:t>
            </a:r>
            <a:r>
              <a:rPr lang="en-US" dirty="0" smtClean="0">
                <a:latin typeface="+mn-lt"/>
              </a:rPr>
              <a:t>holds value from recursive call</a:t>
            </a:r>
          </a:p>
          <a:p>
            <a:pPr lvl="1"/>
            <a:r>
              <a:rPr lang="en-US" dirty="0" smtClean="0">
                <a:latin typeface="Courier New Bold"/>
              </a:rPr>
              <a:t>%</a:t>
            </a:r>
            <a:r>
              <a:rPr lang="en-US" dirty="0" err="1" smtClean="0">
                <a:latin typeface="Courier New Bold"/>
              </a:rPr>
              <a:t>ebx</a:t>
            </a:r>
            <a:r>
              <a:rPr lang="en-US" dirty="0" smtClean="0"/>
              <a:t> </a:t>
            </a:r>
            <a:r>
              <a:rPr lang="en-US" dirty="0" smtClean="0">
                <a:latin typeface="+mn-lt"/>
              </a:rPr>
              <a:t>holds x</a:t>
            </a:r>
          </a:p>
          <a:p>
            <a:r>
              <a:rPr lang="en-US" dirty="0" smtClean="0"/>
              <a:t>Actions</a:t>
            </a:r>
          </a:p>
          <a:p>
            <a:pPr lvl="1"/>
            <a:r>
              <a:rPr lang="en-US" dirty="0" smtClean="0">
                <a:latin typeface="+mn-lt"/>
              </a:rPr>
              <a:t>Compute (x &amp; 1) + computed value</a:t>
            </a:r>
          </a:p>
          <a:p>
            <a:r>
              <a:rPr lang="en-US" dirty="0" smtClean="0"/>
              <a:t>Effect</a:t>
            </a:r>
          </a:p>
          <a:p>
            <a:pPr lvl="1"/>
            <a:r>
              <a:rPr lang="en-US" dirty="0" smtClean="0">
                <a:latin typeface="Courier New Bold"/>
              </a:rPr>
              <a:t>%</a:t>
            </a:r>
            <a:r>
              <a:rPr lang="en-US" dirty="0" err="1" smtClean="0">
                <a:latin typeface="Courier New Bold"/>
              </a:rPr>
              <a:t>eax</a:t>
            </a:r>
            <a:r>
              <a:rPr lang="en-US" dirty="0" smtClean="0">
                <a:latin typeface="+mn-lt"/>
              </a:rPr>
              <a:t> set to function result</a:t>
            </a:r>
          </a:p>
        </p:txBody>
      </p:sp>
      <p:sp>
        <p:nvSpPr>
          <p:cNvPr id="77838" name="Rectangle 14"/>
          <p:cNvSpPr>
            <a:spLocks/>
          </p:cNvSpPr>
          <p:nvPr/>
        </p:nvSpPr>
        <p:spPr bwMode="auto">
          <a:xfrm>
            <a:off x="4876800" y="1295400"/>
            <a:ext cx="4038600" cy="23622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• • •</a:t>
            </a:r>
          </a:p>
          <a:p>
            <a:pPr algn="l">
              <a:tabLst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   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ebx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edx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andl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   $1, 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edx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leal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  (%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edx,%eax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 • • •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37" name="Rectangle 30"/>
          <p:cNvSpPr>
            <a:spLocks/>
          </p:cNvSpPr>
          <p:nvPr/>
        </p:nvSpPr>
        <p:spPr bwMode="auto">
          <a:xfrm>
            <a:off x="5867400" y="4572000"/>
            <a:ext cx="1270000" cy="381000"/>
          </a:xfrm>
          <a:prstGeom prst="rect">
            <a:avLst/>
          </a:prstGeom>
          <a:solidFill>
            <a:srgbClr val="CCFFCC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x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38" name="Rectangle 28"/>
          <p:cNvSpPr>
            <a:spLocks/>
          </p:cNvSpPr>
          <p:nvPr/>
        </p:nvSpPr>
        <p:spPr bwMode="auto">
          <a:xfrm>
            <a:off x="5105400" y="4572000"/>
            <a:ext cx="685800" cy="276999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ebx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24578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 dirty="0" smtClean="0">
                <a:solidFill>
                  <a:srgbClr val="FFFFFF"/>
                </a:solidFill>
                <a:ea typeface="Gill Sans" charset="0"/>
                <a:cs typeface="Gill Sans" charset="0"/>
              </a:rPr>
              <a:t>ECNU</a:t>
            </a:r>
            <a:endParaRPr lang="en-US" sz="1200" dirty="0">
              <a:solidFill>
                <a:srgbClr val="FFFFFF"/>
              </a:solidFill>
              <a:ea typeface="Gill Sans" charset="0"/>
              <a:cs typeface="Gill Sans" charset="0"/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Switch Statement Example (IA32)</a:t>
            </a:r>
          </a:p>
        </p:txBody>
      </p:sp>
      <p:sp>
        <p:nvSpPr>
          <p:cNvPr id="24580" name="Rectangle 4"/>
          <p:cNvSpPr>
            <a:spLocks/>
          </p:cNvSpPr>
          <p:nvPr/>
        </p:nvSpPr>
        <p:spPr bwMode="auto">
          <a:xfrm>
            <a:off x="457200" y="1350962"/>
            <a:ext cx="5575300" cy="2306637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switch_eg(long x, long y, long z)</a:t>
            </a:r>
            <a:endParaRPr lang="en-US" sz="24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  <a:endParaRPr lang="en-US" sz="24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w = 1;</a:t>
            </a:r>
            <a:endParaRPr lang="en-US" sz="24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switch(x) {</a:t>
            </a:r>
            <a:endParaRPr lang="en-US" sz="24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. . .</a:t>
            </a:r>
            <a:endParaRPr lang="en-US" sz="24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}</a:t>
            </a:r>
            <a:endParaRPr lang="en-US" sz="24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w;</a:t>
            </a:r>
            <a:endParaRPr lang="en-US" sz="24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24581" name="Rectangle 5"/>
          <p:cNvSpPr>
            <a:spLocks/>
          </p:cNvSpPr>
          <p:nvPr/>
        </p:nvSpPr>
        <p:spPr bwMode="auto">
          <a:xfrm>
            <a:off x="76200" y="5638800"/>
            <a:ext cx="1004888" cy="6350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Indirect </a:t>
            </a:r>
            <a:br>
              <a:rPr lang="en-US" sz="1800" dirty="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</a:br>
            <a:r>
              <a:rPr lang="en-US" sz="1800" dirty="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jump</a:t>
            </a:r>
          </a:p>
        </p:txBody>
      </p:sp>
      <p:sp>
        <p:nvSpPr>
          <p:cNvPr id="24582" name="AutoShape 6"/>
          <p:cNvSpPr>
            <a:spLocks/>
          </p:cNvSpPr>
          <p:nvPr/>
        </p:nvSpPr>
        <p:spPr bwMode="auto">
          <a:xfrm>
            <a:off x="890588" y="5918200"/>
            <a:ext cx="631825" cy="381000"/>
          </a:xfrm>
          <a:prstGeom prst="rightArrow">
            <a:avLst>
              <a:gd name="adj1" fmla="val 50000"/>
              <a:gd name="adj2" fmla="val 50019"/>
            </a:avLst>
          </a:prstGeom>
          <a:solidFill>
            <a:srgbClr val="C00000"/>
          </a:solidFill>
          <a:ln w="25400" cap="flat">
            <a:noFill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4583" name="Rectangle 7"/>
          <p:cNvSpPr>
            <a:spLocks/>
          </p:cNvSpPr>
          <p:nvPr/>
        </p:nvSpPr>
        <p:spPr bwMode="auto">
          <a:xfrm>
            <a:off x="6172200" y="2286000"/>
            <a:ext cx="1246188" cy="3810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Jump table</a:t>
            </a:r>
          </a:p>
        </p:txBody>
      </p:sp>
      <p:sp>
        <p:nvSpPr>
          <p:cNvPr id="24584" name="Rectangle 8"/>
          <p:cNvSpPr>
            <a:spLocks/>
          </p:cNvSpPr>
          <p:nvPr/>
        </p:nvSpPr>
        <p:spPr bwMode="auto">
          <a:xfrm>
            <a:off x="6248400" y="2667000"/>
            <a:ext cx="2832100" cy="2286000"/>
          </a:xfrm>
          <a:prstGeom prst="rect">
            <a:avLst/>
          </a:prstGeom>
          <a:solidFill>
            <a:srgbClr val="D6D6F4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228600" algn="l"/>
                <a:tab pos="1311275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.section	.</a:t>
            </a:r>
            <a:r>
              <a:rPr lang="en-US" sz="14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rodata</a:t>
            </a:r>
            <a:endParaRPr lang="en-US" sz="14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228600" algn="l"/>
                <a:tab pos="1311275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.align 4</a:t>
            </a:r>
          </a:p>
          <a:p>
            <a:pPr algn="l">
              <a:tabLst>
                <a:tab pos="228600" algn="l"/>
                <a:tab pos="1311275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.L7:</a:t>
            </a:r>
          </a:p>
          <a:p>
            <a:pPr algn="l">
              <a:tabLst>
                <a:tab pos="228600" algn="l"/>
                <a:tab pos="1311275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.long	.L2	# x = 0</a:t>
            </a:r>
          </a:p>
          <a:p>
            <a:pPr algn="l">
              <a:tabLst>
                <a:tab pos="228600" algn="l"/>
                <a:tab pos="1311275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.long	.L3	# x = 1</a:t>
            </a:r>
          </a:p>
          <a:p>
            <a:pPr algn="l">
              <a:tabLst>
                <a:tab pos="228600" algn="l"/>
                <a:tab pos="1311275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.long	.L4	# x = 2</a:t>
            </a:r>
          </a:p>
          <a:p>
            <a:pPr algn="l">
              <a:tabLst>
                <a:tab pos="228600" algn="l"/>
                <a:tab pos="1311275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.long	.L5	# x = 3</a:t>
            </a:r>
          </a:p>
          <a:p>
            <a:pPr algn="l">
              <a:tabLst>
                <a:tab pos="228600" algn="l"/>
                <a:tab pos="1311275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.long	.L2	# x = 4</a:t>
            </a:r>
          </a:p>
          <a:p>
            <a:pPr algn="l">
              <a:tabLst>
                <a:tab pos="228600" algn="l"/>
                <a:tab pos="1311275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.long	.L6	# x = 5</a:t>
            </a:r>
          </a:p>
          <a:p>
            <a:pPr algn="l">
              <a:tabLst>
                <a:tab pos="228600" algn="l"/>
                <a:tab pos="1311275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.long	.L6	# x = 6</a:t>
            </a:r>
            <a:endParaRPr lang="en-US" sz="14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24586" name="Rectangle 10"/>
          <p:cNvSpPr>
            <a:spLocks/>
          </p:cNvSpPr>
          <p:nvPr/>
        </p:nvSpPr>
        <p:spPr bwMode="auto">
          <a:xfrm>
            <a:off x="393700" y="3816350"/>
            <a:ext cx="3454400" cy="3810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223838" indent="-223838" algn="l">
              <a:spcBef>
                <a:spcPts val="638"/>
              </a:spcBef>
            </a:pPr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Setup:</a:t>
            </a:r>
          </a:p>
        </p:txBody>
      </p:sp>
      <p:sp>
        <p:nvSpPr>
          <p:cNvPr id="12" name="Rectangle 1"/>
          <p:cNvSpPr>
            <a:spLocks/>
          </p:cNvSpPr>
          <p:nvPr/>
        </p:nvSpPr>
        <p:spPr bwMode="auto">
          <a:xfrm>
            <a:off x="1143000" y="4241800"/>
            <a:ext cx="7620000" cy="21590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342900" algn="l"/>
                <a:tab pos="342900" algn="l"/>
                <a:tab pos="1311275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</a:tabLst>
            </a:pP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switch_eg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>
              <a:tabLst>
                <a:tab pos="342900" algn="l"/>
                <a:tab pos="342900" algn="l"/>
                <a:tab pos="1311275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pushl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ebp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# Setup</a:t>
            </a:r>
          </a:p>
          <a:p>
            <a:pPr algn="l">
              <a:tabLst>
                <a:tab pos="342900" algn="l"/>
                <a:tab pos="342900" algn="l"/>
                <a:tab pos="1311275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esp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ebp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# Setup</a:t>
            </a:r>
          </a:p>
          <a:p>
            <a:pPr algn="l">
              <a:tabLst>
                <a:tab pos="342900" algn="l"/>
                <a:tab pos="342900" algn="l"/>
                <a:tab pos="1311275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8(%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ebp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#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x</a:t>
            </a:r>
          </a:p>
          <a:p>
            <a:pPr algn="l">
              <a:tabLst>
                <a:tab pos="342900" algn="l"/>
                <a:tab pos="342900" algn="l"/>
                <a:tab pos="1311275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cmpl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$6, 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# Compare x:6</a:t>
            </a:r>
          </a:p>
          <a:p>
            <a:pPr algn="l">
              <a:tabLst>
                <a:tab pos="342900" algn="l"/>
                <a:tab pos="342900" algn="l"/>
                <a:tab pos="1311275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ja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.L2   	# If unsigned &gt;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default</a:t>
            </a:r>
          </a:p>
          <a:p>
            <a:pPr algn="l">
              <a:tabLst>
                <a:tab pos="342900" algn="l"/>
                <a:tab pos="342900" algn="l"/>
                <a:tab pos="1311275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jmp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*.L7(,%eax,4)	#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*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JTab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[x]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33" name="Rectangle 9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77834" name="Rectangle 10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 dirty="0" smtClean="0">
                <a:solidFill>
                  <a:srgbClr val="FFFFFF"/>
                </a:solidFill>
                <a:ea typeface="Gill Sans" charset="0"/>
                <a:cs typeface="Gill Sans" charset="0"/>
              </a:rPr>
              <a:t>ECNU</a:t>
            </a:r>
            <a:endParaRPr lang="en-US" sz="1200" dirty="0">
              <a:solidFill>
                <a:srgbClr val="FFFFFF"/>
              </a:solidFill>
              <a:ea typeface="Gill Sans" charset="0"/>
              <a:cs typeface="Gill Sans" charset="0"/>
            </a:endParaRPr>
          </a:p>
        </p:txBody>
      </p:sp>
      <p:sp>
        <p:nvSpPr>
          <p:cNvPr id="77835" name="Rectangle 11"/>
          <p:cNvSpPr>
            <a:spLocks/>
          </p:cNvSpPr>
          <p:nvPr/>
        </p:nvSpPr>
        <p:spPr bwMode="auto">
          <a:xfrm>
            <a:off x="228600" y="1219200"/>
            <a:ext cx="4419600" cy="2057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/* Recursive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popcount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*/</a:t>
            </a:r>
          </a:p>
          <a:p>
            <a:pPr algn="l"/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(unsigned x) {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(x == 0)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return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0;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else </a:t>
            </a: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return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(x &amp; 1) +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(x &gt;&gt; 1);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  <a:p>
            <a:pPr algn="l"/>
            <a:endParaRPr lang="en-US" sz="1800" b="1" dirty="0" err="1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77836" name="Rectangle 1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Recursive </a:t>
            </a:r>
            <a:r>
              <a:rPr lang="en-US" dirty="0" smtClean="0"/>
              <a:t>Call #5</a:t>
            </a:r>
            <a:endParaRPr lang="en-US" dirty="0"/>
          </a:p>
        </p:txBody>
      </p:sp>
      <p:sp>
        <p:nvSpPr>
          <p:cNvPr id="77837" name="Rectangle 13"/>
          <p:cNvSpPr>
            <a:spLocks noGrp="1" noChangeArrowheads="1"/>
          </p:cNvSpPr>
          <p:nvPr>
            <p:ph type="body" idx="1"/>
          </p:nvPr>
        </p:nvSpPr>
        <p:spPr>
          <a:xfrm>
            <a:off x="228600" y="3505200"/>
            <a:ext cx="2819400" cy="2514600"/>
          </a:xfrm>
          <a:ln/>
        </p:spPr>
        <p:txBody>
          <a:bodyPr/>
          <a:lstStyle/>
          <a:p>
            <a:r>
              <a:rPr lang="en-US" dirty="0" smtClean="0"/>
              <a:t>Actions</a:t>
            </a:r>
          </a:p>
          <a:p>
            <a:pPr lvl="1"/>
            <a:r>
              <a:rPr lang="en-US" dirty="0">
                <a:latin typeface="Courier New Bold"/>
              </a:rPr>
              <a:t> </a:t>
            </a:r>
            <a:r>
              <a:rPr lang="en-US" dirty="0" smtClean="0">
                <a:latin typeface="Courier New Bold"/>
              </a:rPr>
              <a:t>Restore values of %</a:t>
            </a:r>
            <a:r>
              <a:rPr lang="en-US" dirty="0" err="1" smtClean="0">
                <a:latin typeface="Courier New Bold"/>
              </a:rPr>
              <a:t>ebx</a:t>
            </a:r>
            <a:r>
              <a:rPr lang="en-US" dirty="0" smtClean="0">
                <a:latin typeface="Courier New Bold"/>
              </a:rPr>
              <a:t> and %</a:t>
            </a:r>
            <a:r>
              <a:rPr lang="en-US" dirty="0" err="1" smtClean="0">
                <a:latin typeface="Courier New Bold"/>
              </a:rPr>
              <a:t>ebp</a:t>
            </a:r>
            <a:endParaRPr lang="en-US" dirty="0" smtClean="0">
              <a:latin typeface="Courier New Bold"/>
            </a:endParaRPr>
          </a:p>
          <a:p>
            <a:pPr lvl="1"/>
            <a:r>
              <a:rPr lang="en-US" dirty="0" smtClean="0">
                <a:latin typeface="Courier New Bold"/>
              </a:rPr>
              <a:t>Restore %</a:t>
            </a:r>
            <a:r>
              <a:rPr lang="en-US" dirty="0" err="1" smtClean="0">
                <a:latin typeface="Courier New Bold"/>
              </a:rPr>
              <a:t>esp</a:t>
            </a:r>
            <a:endParaRPr lang="en-US" dirty="0">
              <a:latin typeface="Courier New Bold"/>
            </a:endParaRPr>
          </a:p>
        </p:txBody>
      </p:sp>
      <p:sp>
        <p:nvSpPr>
          <p:cNvPr id="77838" name="Rectangle 14"/>
          <p:cNvSpPr>
            <a:spLocks/>
          </p:cNvSpPr>
          <p:nvPr/>
        </p:nvSpPr>
        <p:spPr bwMode="auto">
          <a:xfrm>
            <a:off x="5105400" y="1143000"/>
            <a:ext cx="3517900" cy="15240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520700" algn="l"/>
                <a:tab pos="520700" algn="l"/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082675" algn="l"/>
                <a:tab pos="1311275" algn="l"/>
                <a:tab pos="149225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• • •</a:t>
            </a:r>
          </a:p>
          <a:p>
            <a:pPr algn="l">
              <a:tabLst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L3:</a:t>
            </a:r>
          </a:p>
          <a:p>
            <a:pPr algn="l">
              <a:tabLst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$4, 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esp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ebx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ebp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ret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082675" algn="l"/>
                <a:tab pos="1311275" algn="l"/>
                <a:tab pos="149225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27" name="Rectangle 22"/>
          <p:cNvSpPr>
            <a:spLocks/>
          </p:cNvSpPr>
          <p:nvPr/>
        </p:nvSpPr>
        <p:spPr bwMode="auto">
          <a:xfrm>
            <a:off x="3122612" y="4953000"/>
            <a:ext cx="12700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 adr</a:t>
            </a:r>
          </a:p>
        </p:txBody>
      </p:sp>
      <p:sp>
        <p:nvSpPr>
          <p:cNvPr id="28" name="Rectangle 23"/>
          <p:cNvSpPr>
            <a:spLocks/>
          </p:cNvSpPr>
          <p:nvPr/>
        </p:nvSpPr>
        <p:spPr bwMode="auto">
          <a:xfrm>
            <a:off x="3122612" y="5334000"/>
            <a:ext cx="1270000" cy="381000"/>
          </a:xfrm>
          <a:prstGeom prst="rect">
            <a:avLst/>
          </a:prstGeom>
          <a:solidFill>
            <a:srgbClr val="ADADEA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Old </a:t>
            </a:r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ebp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9" name="Line 24"/>
          <p:cNvSpPr>
            <a:spLocks noChangeShapeType="1"/>
          </p:cNvSpPr>
          <p:nvPr/>
        </p:nvSpPr>
        <p:spPr bwMode="auto">
          <a:xfrm flipH="1">
            <a:off x="4468812" y="62611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0" name="Rectangle 25"/>
          <p:cNvSpPr>
            <a:spLocks/>
          </p:cNvSpPr>
          <p:nvPr/>
        </p:nvSpPr>
        <p:spPr bwMode="auto">
          <a:xfrm>
            <a:off x="5002212" y="5372100"/>
            <a:ext cx="636588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%ebp</a:t>
            </a:r>
          </a:p>
        </p:txBody>
      </p:sp>
      <p:sp>
        <p:nvSpPr>
          <p:cNvPr id="31" name="Rectangle 26"/>
          <p:cNvSpPr>
            <a:spLocks/>
          </p:cNvSpPr>
          <p:nvPr/>
        </p:nvSpPr>
        <p:spPr bwMode="auto">
          <a:xfrm>
            <a:off x="3122612" y="3505200"/>
            <a:ext cx="1270000" cy="14478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•</a:t>
            </a:r>
            <a:endParaRPr lang="en-US" sz="240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•</a:t>
            </a:r>
            <a:endParaRPr lang="en-US" sz="240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•</a:t>
            </a:r>
          </a:p>
        </p:txBody>
      </p:sp>
      <p:sp>
        <p:nvSpPr>
          <p:cNvPr id="32" name="Line 27"/>
          <p:cNvSpPr>
            <a:spLocks noChangeShapeType="1"/>
          </p:cNvSpPr>
          <p:nvPr/>
        </p:nvSpPr>
        <p:spPr bwMode="auto">
          <a:xfrm flipH="1">
            <a:off x="4468812" y="55372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3" name="Rectangle 28"/>
          <p:cNvSpPr>
            <a:spLocks/>
          </p:cNvSpPr>
          <p:nvPr/>
        </p:nvSpPr>
        <p:spPr bwMode="auto">
          <a:xfrm>
            <a:off x="5002212" y="6096000"/>
            <a:ext cx="636588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esp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34" name="Freeform 29"/>
          <p:cNvSpPr>
            <a:spLocks/>
          </p:cNvSpPr>
          <p:nvPr/>
        </p:nvSpPr>
        <p:spPr bwMode="auto">
          <a:xfrm>
            <a:off x="4191000" y="3581400"/>
            <a:ext cx="1016000" cy="1905000"/>
          </a:xfrm>
          <a:custGeom>
            <a:avLst/>
            <a:gdLst/>
            <a:ahLst/>
            <a:cxnLst>
              <a:cxn ang="0">
                <a:pos x="0" y="21600"/>
              </a:cxn>
              <a:cxn ang="0">
                <a:pos x="21600" y="10473"/>
              </a:cxn>
              <a:cxn ang="0">
                <a:pos x="7830" y="0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cubicBezTo>
                  <a:pt x="0" y="21600"/>
                  <a:pt x="21600" y="17345"/>
                  <a:pt x="21600" y="10473"/>
                </a:cubicBezTo>
                <a:cubicBezTo>
                  <a:pt x="21600" y="3600"/>
                  <a:pt x="7830" y="0"/>
                  <a:pt x="7830" y="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miter lim="800000"/>
            <a:headEnd type="oval" w="med" len="med"/>
            <a:tailEnd type="stealth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5" name="Rectangle 30"/>
          <p:cNvSpPr>
            <a:spLocks/>
          </p:cNvSpPr>
          <p:nvPr/>
        </p:nvSpPr>
        <p:spPr bwMode="auto">
          <a:xfrm>
            <a:off x="3122612" y="5715000"/>
            <a:ext cx="1270000" cy="381000"/>
          </a:xfrm>
          <a:prstGeom prst="rect">
            <a:avLst/>
          </a:prstGeom>
          <a:solidFill>
            <a:srgbClr val="ADADEA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Old </a:t>
            </a:r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ebx</a:t>
            </a:r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 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36" name="Rectangle 30"/>
          <p:cNvSpPr>
            <a:spLocks/>
          </p:cNvSpPr>
          <p:nvPr/>
        </p:nvSpPr>
        <p:spPr bwMode="auto">
          <a:xfrm>
            <a:off x="3122612" y="6096000"/>
            <a:ext cx="1270000" cy="381000"/>
          </a:xfrm>
          <a:prstGeom prst="rect">
            <a:avLst/>
          </a:prstGeom>
          <a:solidFill>
            <a:srgbClr val="ADADEA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37" name="Rectangle 30"/>
          <p:cNvSpPr>
            <a:spLocks/>
          </p:cNvSpPr>
          <p:nvPr/>
        </p:nvSpPr>
        <p:spPr bwMode="auto">
          <a:xfrm>
            <a:off x="6399212" y="5943600"/>
            <a:ext cx="1270000" cy="381000"/>
          </a:xfrm>
          <a:prstGeom prst="rect">
            <a:avLst/>
          </a:prstGeom>
          <a:solidFill>
            <a:srgbClr val="CCFFCC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Old %</a:t>
            </a:r>
            <a:r>
              <a:rPr lang="en-US" sz="18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ebx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38" name="Rectangle 28"/>
          <p:cNvSpPr>
            <a:spLocks/>
          </p:cNvSpPr>
          <p:nvPr/>
        </p:nvSpPr>
        <p:spPr bwMode="auto">
          <a:xfrm>
            <a:off x="6400800" y="5638800"/>
            <a:ext cx="685800" cy="276999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ebx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5" name="Line 24"/>
          <p:cNvSpPr>
            <a:spLocks noChangeShapeType="1"/>
          </p:cNvSpPr>
          <p:nvPr/>
        </p:nvSpPr>
        <p:spPr bwMode="auto">
          <a:xfrm flipH="1">
            <a:off x="7669212" y="47879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9" name="Rectangle 25"/>
          <p:cNvSpPr>
            <a:spLocks/>
          </p:cNvSpPr>
          <p:nvPr/>
        </p:nvSpPr>
        <p:spPr bwMode="auto">
          <a:xfrm>
            <a:off x="8202612" y="3479800"/>
            <a:ext cx="636588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%ebp</a:t>
            </a:r>
          </a:p>
        </p:txBody>
      </p:sp>
      <p:sp>
        <p:nvSpPr>
          <p:cNvPr id="40" name="Rectangle 26"/>
          <p:cNvSpPr>
            <a:spLocks/>
          </p:cNvSpPr>
          <p:nvPr/>
        </p:nvSpPr>
        <p:spPr bwMode="auto">
          <a:xfrm>
            <a:off x="6323012" y="3479800"/>
            <a:ext cx="1270000" cy="14478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•</a:t>
            </a:r>
            <a:endParaRPr lang="en-US" sz="240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•</a:t>
            </a:r>
            <a:endParaRPr lang="en-US" sz="240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•</a:t>
            </a:r>
          </a:p>
        </p:txBody>
      </p:sp>
      <p:sp>
        <p:nvSpPr>
          <p:cNvPr id="41" name="Line 27"/>
          <p:cNvSpPr>
            <a:spLocks noChangeShapeType="1"/>
          </p:cNvSpPr>
          <p:nvPr/>
        </p:nvSpPr>
        <p:spPr bwMode="auto">
          <a:xfrm flipH="1">
            <a:off x="7669212" y="36449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2" name="Rectangle 28"/>
          <p:cNvSpPr>
            <a:spLocks/>
          </p:cNvSpPr>
          <p:nvPr/>
        </p:nvSpPr>
        <p:spPr bwMode="auto">
          <a:xfrm>
            <a:off x="8202612" y="4622800"/>
            <a:ext cx="636588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esp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4813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 dirty="0" smtClean="0">
                <a:solidFill>
                  <a:srgbClr val="FFFFFF"/>
                </a:solidFill>
                <a:ea typeface="Gill Sans" charset="0"/>
                <a:cs typeface="Gill Sans" charset="0"/>
              </a:rPr>
              <a:t>ECNU</a:t>
            </a:r>
            <a:endParaRPr lang="en-US" sz="1200" dirty="0">
              <a:solidFill>
                <a:srgbClr val="FFFFFF"/>
              </a:solidFill>
              <a:ea typeface="Gill Sans" charset="0"/>
              <a:cs typeface="Gill Sans" charset="0"/>
            </a:endParaRP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Observations About Recursion</a:t>
            </a:r>
            <a:endParaRPr lang="en-US" dirty="0"/>
          </a:p>
        </p:txBody>
      </p:sp>
      <p:sp>
        <p:nvSpPr>
          <p:cNvPr id="4813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382000" cy="5435600"/>
          </a:xfrm>
          <a:ln/>
        </p:spPr>
        <p:txBody>
          <a:bodyPr/>
          <a:lstStyle/>
          <a:p>
            <a:r>
              <a:rPr lang="en-US" dirty="0" smtClean="0"/>
              <a:t>Handled Without Special Consideration</a:t>
            </a:r>
          </a:p>
          <a:p>
            <a:pPr lvl="1"/>
            <a:r>
              <a:rPr lang="en-US" dirty="0" smtClean="0"/>
              <a:t>Stack frames mean that each function call has private storage</a:t>
            </a:r>
          </a:p>
          <a:p>
            <a:pPr lvl="2"/>
            <a:r>
              <a:rPr lang="en-US" dirty="0" smtClean="0"/>
              <a:t>Saved registers &amp; local variables</a:t>
            </a:r>
          </a:p>
          <a:p>
            <a:pPr lvl="2"/>
            <a:r>
              <a:rPr lang="en-US" dirty="0" smtClean="0"/>
              <a:t>Saved return pointer</a:t>
            </a:r>
          </a:p>
          <a:p>
            <a:pPr lvl="1"/>
            <a:r>
              <a:rPr lang="en-US" dirty="0" smtClean="0"/>
              <a:t>Register saving conventions prevent one function call from corrupting another’s data</a:t>
            </a:r>
          </a:p>
          <a:p>
            <a:pPr lvl="1"/>
            <a:r>
              <a:rPr lang="en-US" dirty="0" smtClean="0"/>
              <a:t>Stack discipline follows call / return pattern</a:t>
            </a:r>
          </a:p>
          <a:p>
            <a:pPr lvl="2"/>
            <a:r>
              <a:rPr lang="en-US" dirty="0" smtClean="0"/>
              <a:t>If P calls Q, then Q returns before P</a:t>
            </a:r>
          </a:p>
          <a:p>
            <a:pPr lvl="2"/>
            <a:r>
              <a:rPr lang="en-US" dirty="0" smtClean="0"/>
              <a:t>Last-In, First-Out</a:t>
            </a:r>
          </a:p>
          <a:p>
            <a:r>
              <a:rPr lang="en-US" dirty="0" smtClean="0"/>
              <a:t>Also works for mutual recursion</a:t>
            </a:r>
          </a:p>
          <a:p>
            <a:pPr lvl="1"/>
            <a:r>
              <a:rPr lang="en-US" dirty="0" smtClean="0"/>
              <a:t>P calls Q; Q calls P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7885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 dirty="0" smtClean="0">
                <a:solidFill>
                  <a:srgbClr val="FFFFFF"/>
                </a:solidFill>
                <a:ea typeface="Gill Sans" charset="0"/>
                <a:cs typeface="Gill Sans" charset="0"/>
              </a:rPr>
              <a:t>ECNU</a:t>
            </a:r>
            <a:endParaRPr lang="en-US" sz="1200" dirty="0">
              <a:solidFill>
                <a:srgbClr val="FFFFFF"/>
              </a:solidFill>
              <a:ea typeface="Gill Sans" charset="0"/>
              <a:cs typeface="Gill Sans" charset="0"/>
            </a:endParaRP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Pointer Code</a:t>
            </a:r>
          </a:p>
        </p:txBody>
      </p:sp>
      <p:sp>
        <p:nvSpPr>
          <p:cNvPr id="78852" name="Rectangle 4"/>
          <p:cNvSpPr>
            <a:spLocks/>
          </p:cNvSpPr>
          <p:nvPr/>
        </p:nvSpPr>
        <p:spPr bwMode="auto">
          <a:xfrm>
            <a:off x="503238" y="1981200"/>
            <a:ext cx="4068762" cy="1752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/* Compute x + 3 */</a:t>
            </a:r>
          </a:p>
          <a:p>
            <a:pPr algn="l"/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add3(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x) {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localx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x;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incrk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(&amp;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localx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3);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localx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  <a:p>
            <a:pPr algn="l"/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78855" name="Rectangle 7"/>
          <p:cNvSpPr>
            <a:spLocks/>
          </p:cNvSpPr>
          <p:nvPr/>
        </p:nvSpPr>
        <p:spPr bwMode="auto">
          <a:xfrm>
            <a:off x="446088" y="1524000"/>
            <a:ext cx="2662588" cy="446276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Generating Pointer</a:t>
            </a:r>
            <a:endParaRPr lang="en-US" sz="24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78856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381000" y="5943600"/>
            <a:ext cx="7329487" cy="685800"/>
          </a:xfrm>
          <a:ln/>
        </p:spPr>
        <p:txBody>
          <a:bodyPr/>
          <a:lstStyle/>
          <a:p>
            <a:pPr marL="304800" indent="-304800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add3</a:t>
            </a:r>
            <a:r>
              <a:rPr lang="en-US" dirty="0" smtClean="0"/>
              <a:t> creates pointer and passes it to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incrk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Rectangle 4"/>
          <p:cNvSpPr>
            <a:spLocks/>
          </p:cNvSpPr>
          <p:nvPr/>
        </p:nvSpPr>
        <p:spPr bwMode="auto">
          <a:xfrm>
            <a:off x="514350" y="4343400"/>
            <a:ext cx="4068762" cy="1371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/* Increment value by k */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void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incrk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*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ip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k) {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*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ip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+= k;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  <a:p>
            <a:pPr algn="l"/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11" name="Rectangle 7"/>
          <p:cNvSpPr>
            <a:spLocks/>
          </p:cNvSpPr>
          <p:nvPr/>
        </p:nvSpPr>
        <p:spPr bwMode="auto">
          <a:xfrm>
            <a:off x="457200" y="3886200"/>
            <a:ext cx="2800447" cy="446276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Referencing Pointer</a:t>
            </a:r>
            <a:endParaRPr lang="en-US" sz="24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79874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 dirty="0" smtClean="0">
                <a:solidFill>
                  <a:srgbClr val="FFFFFF"/>
                </a:solidFill>
                <a:ea typeface="Gill Sans" charset="0"/>
                <a:cs typeface="Gill Sans" charset="0"/>
              </a:rPr>
              <a:t>ECNU</a:t>
            </a:r>
            <a:endParaRPr lang="en-US" sz="1200" dirty="0">
              <a:solidFill>
                <a:srgbClr val="FFFFFF"/>
              </a:solidFill>
              <a:ea typeface="Gill Sans" charset="0"/>
              <a:cs typeface="Gill Sans" charset="0"/>
            </a:endParaRPr>
          </a:p>
        </p:txBody>
      </p:sp>
      <p:sp>
        <p:nvSpPr>
          <p:cNvPr id="79876" name="Line 4"/>
          <p:cNvSpPr>
            <a:spLocks noChangeShapeType="1"/>
          </p:cNvSpPr>
          <p:nvPr/>
        </p:nvSpPr>
        <p:spPr bwMode="auto">
          <a:xfrm flipH="1">
            <a:off x="7875588" y="6242050"/>
            <a:ext cx="246062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9877" name="Rectangle 5"/>
          <p:cNvSpPr>
            <a:spLocks/>
          </p:cNvSpPr>
          <p:nvPr/>
        </p:nvSpPr>
        <p:spPr bwMode="auto">
          <a:xfrm>
            <a:off x="8126413" y="6070600"/>
            <a:ext cx="636587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%esp</a:t>
            </a:r>
          </a:p>
        </p:txBody>
      </p:sp>
      <p:sp>
        <p:nvSpPr>
          <p:cNvPr id="79878" name="Rectangle 6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Creating and Initializing Local Variable</a:t>
            </a:r>
            <a:endParaRPr lang="en-US" dirty="0"/>
          </a:p>
        </p:txBody>
      </p:sp>
      <p:sp>
        <p:nvSpPr>
          <p:cNvPr id="79879" name="Rectangle 7"/>
          <p:cNvSpPr>
            <a:spLocks/>
          </p:cNvSpPr>
          <p:nvPr/>
        </p:nvSpPr>
        <p:spPr bwMode="auto">
          <a:xfrm>
            <a:off x="455613" y="1524000"/>
            <a:ext cx="3125787" cy="1447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add3(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x) {</a:t>
            </a:r>
          </a:p>
          <a:p>
            <a:pPr algn="l"/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localx</a:t>
            </a: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x;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incrk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(&amp;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localx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3);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localx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79881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4089400" y="1422400"/>
            <a:ext cx="4914900" cy="1727200"/>
          </a:xfrm>
          <a:ln/>
        </p:spPr>
        <p:txBody>
          <a:bodyPr/>
          <a:lstStyle/>
          <a:p>
            <a:r>
              <a:rPr lang="en-US" dirty="0"/>
              <a:t>Variable </a:t>
            </a:r>
            <a:r>
              <a:rPr lang="en-US" dirty="0" err="1" smtClean="0"/>
              <a:t>localx</a:t>
            </a:r>
            <a:r>
              <a:rPr lang="en-US" dirty="0" smtClean="0"/>
              <a:t> </a:t>
            </a:r>
            <a:r>
              <a:rPr lang="en-US" dirty="0"/>
              <a:t>must be stored on stack</a:t>
            </a:r>
          </a:p>
          <a:p>
            <a:pPr marL="552450" lvl="1"/>
            <a:r>
              <a:rPr lang="en-US" dirty="0"/>
              <a:t>Because: Need to create pointer to it</a:t>
            </a:r>
          </a:p>
          <a:p>
            <a:r>
              <a:rPr lang="en-US" dirty="0"/>
              <a:t>Compute pointer as -4(%</a:t>
            </a:r>
            <a:r>
              <a:rPr lang="en-US" dirty="0" err="1"/>
              <a:t>ebp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79882" name="Rectangle 10"/>
          <p:cNvSpPr>
            <a:spLocks/>
          </p:cNvSpPr>
          <p:nvPr/>
        </p:nvSpPr>
        <p:spPr bwMode="auto">
          <a:xfrm>
            <a:off x="419100" y="4038600"/>
            <a:ext cx="2011769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0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First </a:t>
            </a:r>
            <a:r>
              <a:rPr lang="en-US" sz="20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part of </a:t>
            </a:r>
            <a:r>
              <a:rPr lang="en-US" sz="20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add3</a:t>
            </a:r>
            <a:endParaRPr lang="en-US" sz="20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79883" name="Rectangle 11"/>
          <p:cNvSpPr>
            <a:spLocks/>
          </p:cNvSpPr>
          <p:nvPr/>
        </p:nvSpPr>
        <p:spPr bwMode="auto">
          <a:xfrm>
            <a:off x="6705600" y="3124200"/>
            <a:ext cx="1143000" cy="381000"/>
          </a:xfrm>
          <a:prstGeom prst="rect">
            <a:avLst/>
          </a:prstGeom>
          <a:solidFill>
            <a:srgbClr val="F2F2F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x</a:t>
            </a:r>
          </a:p>
        </p:txBody>
      </p:sp>
      <p:sp>
        <p:nvSpPr>
          <p:cNvPr id="79884" name="Rectangle 12"/>
          <p:cNvSpPr>
            <a:spLocks/>
          </p:cNvSpPr>
          <p:nvPr/>
        </p:nvSpPr>
        <p:spPr bwMode="auto">
          <a:xfrm>
            <a:off x="6705600" y="3505200"/>
            <a:ext cx="1143000" cy="381000"/>
          </a:xfrm>
          <a:prstGeom prst="rect">
            <a:avLst/>
          </a:prstGeom>
          <a:solidFill>
            <a:srgbClr val="F2F2F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 adr</a:t>
            </a:r>
          </a:p>
        </p:txBody>
      </p:sp>
      <p:sp>
        <p:nvSpPr>
          <p:cNvPr id="79885" name="Rectangle 13"/>
          <p:cNvSpPr>
            <a:spLocks/>
          </p:cNvSpPr>
          <p:nvPr/>
        </p:nvSpPr>
        <p:spPr bwMode="auto">
          <a:xfrm>
            <a:off x="6705600" y="3886200"/>
            <a:ext cx="11430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Old </a:t>
            </a:r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%ebp</a:t>
            </a:r>
          </a:p>
        </p:txBody>
      </p:sp>
      <p:sp>
        <p:nvSpPr>
          <p:cNvPr id="79886" name="Line 14"/>
          <p:cNvSpPr>
            <a:spLocks noChangeShapeType="1"/>
          </p:cNvSpPr>
          <p:nvPr/>
        </p:nvSpPr>
        <p:spPr bwMode="auto">
          <a:xfrm flipH="1">
            <a:off x="7983538" y="4071938"/>
            <a:ext cx="233362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9887" name="Rectangle 15"/>
          <p:cNvSpPr>
            <a:spLocks/>
          </p:cNvSpPr>
          <p:nvPr/>
        </p:nvSpPr>
        <p:spPr bwMode="auto">
          <a:xfrm>
            <a:off x="8237538" y="3898900"/>
            <a:ext cx="636587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%ebp</a:t>
            </a:r>
          </a:p>
        </p:txBody>
      </p:sp>
      <p:sp>
        <p:nvSpPr>
          <p:cNvPr id="79888" name="Rectangle 16"/>
          <p:cNvSpPr>
            <a:spLocks/>
          </p:cNvSpPr>
          <p:nvPr/>
        </p:nvSpPr>
        <p:spPr bwMode="auto">
          <a:xfrm>
            <a:off x="6308055" y="3886200"/>
            <a:ext cx="39754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  0 </a:t>
            </a:r>
          </a:p>
        </p:txBody>
      </p:sp>
      <p:sp>
        <p:nvSpPr>
          <p:cNvPr id="79889" name="Rectangle 17"/>
          <p:cNvSpPr>
            <a:spLocks/>
          </p:cNvSpPr>
          <p:nvPr/>
        </p:nvSpPr>
        <p:spPr bwMode="auto">
          <a:xfrm>
            <a:off x="6308055" y="3505200"/>
            <a:ext cx="39754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  4 </a:t>
            </a:r>
          </a:p>
        </p:txBody>
      </p:sp>
      <p:sp>
        <p:nvSpPr>
          <p:cNvPr id="79890" name="Rectangle 18"/>
          <p:cNvSpPr>
            <a:spLocks/>
          </p:cNvSpPr>
          <p:nvPr/>
        </p:nvSpPr>
        <p:spPr bwMode="auto">
          <a:xfrm>
            <a:off x="6308055" y="3124200"/>
            <a:ext cx="39754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  8 </a:t>
            </a:r>
          </a:p>
        </p:txBody>
      </p:sp>
      <p:sp>
        <p:nvSpPr>
          <p:cNvPr id="79891" name="Rectangle 19"/>
          <p:cNvSpPr>
            <a:spLocks/>
          </p:cNvSpPr>
          <p:nvPr/>
        </p:nvSpPr>
        <p:spPr bwMode="auto">
          <a:xfrm>
            <a:off x="6295231" y="4267200"/>
            <a:ext cx="410369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 -4 </a:t>
            </a:r>
          </a:p>
        </p:txBody>
      </p:sp>
      <p:sp>
        <p:nvSpPr>
          <p:cNvPr id="79892" name="Rectangle 20"/>
          <p:cNvSpPr>
            <a:spLocks/>
          </p:cNvSpPr>
          <p:nvPr/>
        </p:nvSpPr>
        <p:spPr bwMode="auto">
          <a:xfrm>
            <a:off x="6705600" y="4267200"/>
            <a:ext cx="11430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localx</a:t>
            </a:r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= </a:t>
            </a:r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x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79893" name="Rectangle 21"/>
          <p:cNvSpPr>
            <a:spLocks/>
          </p:cNvSpPr>
          <p:nvPr/>
        </p:nvSpPr>
        <p:spPr bwMode="auto">
          <a:xfrm>
            <a:off x="6705600" y="4648200"/>
            <a:ext cx="1143000" cy="10668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Unused</a:t>
            </a:r>
          </a:p>
        </p:txBody>
      </p:sp>
      <p:sp>
        <p:nvSpPr>
          <p:cNvPr id="79894" name="Rectangle 22"/>
          <p:cNvSpPr>
            <a:spLocks/>
          </p:cNvSpPr>
          <p:nvPr/>
        </p:nvSpPr>
        <p:spPr bwMode="auto">
          <a:xfrm>
            <a:off x="6231111" y="5029200"/>
            <a:ext cx="474489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-12 </a:t>
            </a:r>
          </a:p>
        </p:txBody>
      </p:sp>
      <p:sp>
        <p:nvSpPr>
          <p:cNvPr id="79895" name="Rectangle 23"/>
          <p:cNvSpPr>
            <a:spLocks/>
          </p:cNvSpPr>
          <p:nvPr/>
        </p:nvSpPr>
        <p:spPr bwMode="auto">
          <a:xfrm>
            <a:off x="6295231" y="4648200"/>
            <a:ext cx="410369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 -8 </a:t>
            </a:r>
          </a:p>
        </p:txBody>
      </p:sp>
      <p:sp>
        <p:nvSpPr>
          <p:cNvPr id="79896" name="Rectangle 24"/>
          <p:cNvSpPr>
            <a:spLocks/>
          </p:cNvSpPr>
          <p:nvPr/>
        </p:nvSpPr>
        <p:spPr bwMode="auto">
          <a:xfrm>
            <a:off x="6226349" y="5410200"/>
            <a:ext cx="474489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-16 </a:t>
            </a:r>
          </a:p>
        </p:txBody>
      </p:sp>
      <p:sp>
        <p:nvSpPr>
          <p:cNvPr id="79899" name="Rectangle 27"/>
          <p:cNvSpPr>
            <a:spLocks/>
          </p:cNvSpPr>
          <p:nvPr/>
        </p:nvSpPr>
        <p:spPr bwMode="auto">
          <a:xfrm>
            <a:off x="304800" y="4419600"/>
            <a:ext cx="5562600" cy="18288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342900" algn="l"/>
                <a:tab pos="342900" algn="l"/>
                <a:tab pos="342900" algn="l"/>
                <a:tab pos="1035050" algn="l"/>
                <a:tab pos="342900" algn="l"/>
                <a:tab pos="342900" algn="l"/>
                <a:tab pos="2857500" algn="l"/>
                <a:tab pos="342900" algn="l"/>
                <a:tab pos="2857500" algn="l"/>
                <a:tab pos="2863850" algn="l"/>
                <a:tab pos="2971800" algn="l"/>
                <a:tab pos="3140075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add3:</a:t>
            </a:r>
          </a:p>
          <a:p>
            <a:pPr algn="l">
              <a:tabLst>
                <a:tab pos="342900" algn="l"/>
                <a:tab pos="342900" algn="l"/>
                <a:tab pos="342900" algn="l"/>
                <a:tab pos="1035050" algn="l"/>
                <a:tab pos="342900" algn="l"/>
                <a:tab pos="342900" algn="l"/>
                <a:tab pos="2857500" algn="l"/>
                <a:tab pos="342900" algn="l"/>
                <a:tab pos="2857500" algn="l"/>
                <a:tab pos="2863850" algn="l"/>
                <a:tab pos="2971800" algn="l"/>
                <a:tab pos="3140075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pushl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ebp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342900" algn="l"/>
                <a:tab pos="342900" algn="l"/>
                <a:tab pos="342900" algn="l"/>
                <a:tab pos="1035050" algn="l"/>
                <a:tab pos="342900" algn="l"/>
                <a:tab pos="342900" algn="l"/>
                <a:tab pos="2857500" algn="l"/>
                <a:tab pos="342900" algn="l"/>
                <a:tab pos="2857500" algn="l"/>
                <a:tab pos="2863850" algn="l"/>
                <a:tab pos="2971800" algn="l"/>
                <a:tab pos="3140075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esp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ebp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342900" algn="l"/>
                <a:tab pos="342900" algn="l"/>
                <a:tab pos="342900" algn="l"/>
                <a:tab pos="1035050" algn="l"/>
                <a:tab pos="342900" algn="l"/>
                <a:tab pos="342900" algn="l"/>
                <a:tab pos="2857500" algn="l"/>
                <a:tab pos="342900" algn="l"/>
                <a:tab pos="2857500" algn="l"/>
                <a:tab pos="2863850" algn="l"/>
                <a:tab pos="2971800" algn="l"/>
                <a:tab pos="3140075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subl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$24, 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esp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		#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Alloc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 24 bytes</a:t>
            </a:r>
          </a:p>
          <a:p>
            <a:pPr algn="l">
              <a:tabLst>
                <a:tab pos="342900" algn="l"/>
                <a:tab pos="342900" algn="l"/>
                <a:tab pos="342900" algn="l"/>
                <a:tab pos="1035050" algn="l"/>
                <a:tab pos="342900" algn="l"/>
                <a:tab pos="342900" algn="l"/>
                <a:tab pos="2857500" algn="l"/>
                <a:tab pos="342900" algn="l"/>
                <a:tab pos="2857500" algn="l"/>
                <a:tab pos="2863850" algn="l"/>
                <a:tab pos="2971800" algn="l"/>
                <a:tab pos="3140075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8(%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ebp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342900" algn="l"/>
                <a:tab pos="342900" algn="l"/>
                <a:tab pos="342900" algn="l"/>
                <a:tab pos="1035050" algn="l"/>
                <a:tab pos="342900" algn="l"/>
                <a:tab pos="342900" algn="l"/>
                <a:tab pos="2857500" algn="l"/>
                <a:tab pos="342900" algn="l"/>
                <a:tab pos="2857500" algn="l"/>
                <a:tab pos="2863850" algn="l"/>
                <a:tab pos="2971800" algn="l"/>
                <a:tab pos="3140075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-4(%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ebp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	# Set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localx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to x</a:t>
            </a:r>
          </a:p>
        </p:txBody>
      </p:sp>
      <p:sp>
        <p:nvSpPr>
          <p:cNvPr id="29" name="Rectangle 24"/>
          <p:cNvSpPr>
            <a:spLocks/>
          </p:cNvSpPr>
          <p:nvPr/>
        </p:nvSpPr>
        <p:spPr bwMode="auto">
          <a:xfrm>
            <a:off x="6092824" y="5765800"/>
            <a:ext cx="609600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square" lIns="38100" tIns="38100" rIns="38100" bIns="38100">
            <a:spAutoFit/>
          </a:bodyPr>
          <a:lstStyle/>
          <a:p>
            <a:pPr algn="r"/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-20 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30" name="Rectangle 24"/>
          <p:cNvSpPr>
            <a:spLocks/>
          </p:cNvSpPr>
          <p:nvPr/>
        </p:nvSpPr>
        <p:spPr bwMode="auto">
          <a:xfrm>
            <a:off x="6121398" y="6121400"/>
            <a:ext cx="581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square" lIns="38100" tIns="38100" rIns="38100" bIns="38100">
            <a:spAutoFit/>
          </a:bodyPr>
          <a:lstStyle/>
          <a:p>
            <a:pPr algn="r"/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-24 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31" name="Rectangle 13"/>
          <p:cNvSpPr>
            <a:spLocks/>
          </p:cNvSpPr>
          <p:nvPr/>
        </p:nvSpPr>
        <p:spPr bwMode="auto">
          <a:xfrm>
            <a:off x="6705600" y="5715000"/>
            <a:ext cx="11430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32" name="Rectangle 13"/>
          <p:cNvSpPr>
            <a:spLocks/>
          </p:cNvSpPr>
          <p:nvPr/>
        </p:nvSpPr>
        <p:spPr bwMode="auto">
          <a:xfrm>
            <a:off x="6705600" y="6096000"/>
            <a:ext cx="11430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79874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 dirty="0" smtClean="0">
                <a:solidFill>
                  <a:srgbClr val="FFFFFF"/>
                </a:solidFill>
                <a:ea typeface="Gill Sans" charset="0"/>
                <a:cs typeface="Gill Sans" charset="0"/>
              </a:rPr>
              <a:t>ECNU</a:t>
            </a:r>
            <a:endParaRPr lang="en-US" sz="1200" dirty="0">
              <a:solidFill>
                <a:srgbClr val="FFFFFF"/>
              </a:solidFill>
              <a:ea typeface="Gill Sans" charset="0"/>
              <a:cs typeface="Gill Sans" charset="0"/>
            </a:endParaRPr>
          </a:p>
        </p:txBody>
      </p:sp>
      <p:sp>
        <p:nvSpPr>
          <p:cNvPr id="79876" name="Line 4"/>
          <p:cNvSpPr>
            <a:spLocks noChangeShapeType="1"/>
          </p:cNvSpPr>
          <p:nvPr/>
        </p:nvSpPr>
        <p:spPr bwMode="auto">
          <a:xfrm flipH="1">
            <a:off x="7875588" y="6242050"/>
            <a:ext cx="246062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9877" name="Rectangle 5"/>
          <p:cNvSpPr>
            <a:spLocks/>
          </p:cNvSpPr>
          <p:nvPr/>
        </p:nvSpPr>
        <p:spPr bwMode="auto">
          <a:xfrm>
            <a:off x="8126413" y="6070600"/>
            <a:ext cx="636587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%esp</a:t>
            </a:r>
          </a:p>
        </p:txBody>
      </p:sp>
      <p:sp>
        <p:nvSpPr>
          <p:cNvPr id="79878" name="Rectangle 6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Creating Pointer as Argument</a:t>
            </a:r>
            <a:endParaRPr lang="en-US" dirty="0"/>
          </a:p>
        </p:txBody>
      </p:sp>
      <p:sp>
        <p:nvSpPr>
          <p:cNvPr id="79879" name="Rectangle 7"/>
          <p:cNvSpPr>
            <a:spLocks/>
          </p:cNvSpPr>
          <p:nvPr/>
        </p:nvSpPr>
        <p:spPr bwMode="auto">
          <a:xfrm>
            <a:off x="455613" y="1524000"/>
            <a:ext cx="3125787" cy="1447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add3(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x) {</a:t>
            </a:r>
          </a:p>
          <a:p>
            <a:pPr algn="l"/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localx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x;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incrk</a:t>
            </a: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(&amp;</a:t>
            </a:r>
            <a:r>
              <a:rPr lang="en-US" sz="18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localx</a:t>
            </a: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3);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localx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79881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4089400" y="1422400"/>
            <a:ext cx="4914900" cy="1727200"/>
          </a:xfrm>
          <a:ln/>
        </p:spPr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/>
              <a:t>leal</a:t>
            </a:r>
            <a:r>
              <a:rPr lang="en-US" dirty="0" smtClean="0"/>
              <a:t> instruction to compute address of </a:t>
            </a:r>
            <a:r>
              <a:rPr lang="en-US" dirty="0" err="1" smtClean="0"/>
              <a:t>localx</a:t>
            </a:r>
            <a:endParaRPr lang="en-US" dirty="0"/>
          </a:p>
        </p:txBody>
      </p:sp>
      <p:sp>
        <p:nvSpPr>
          <p:cNvPr id="79882" name="Rectangle 10"/>
          <p:cNvSpPr>
            <a:spLocks/>
          </p:cNvSpPr>
          <p:nvPr/>
        </p:nvSpPr>
        <p:spPr bwMode="auto">
          <a:xfrm>
            <a:off x="419100" y="4038600"/>
            <a:ext cx="2269852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0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Middle </a:t>
            </a:r>
            <a:r>
              <a:rPr lang="en-US" sz="20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part of </a:t>
            </a:r>
            <a:r>
              <a:rPr lang="en-US" sz="20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add3</a:t>
            </a:r>
            <a:endParaRPr lang="en-US" sz="20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79883" name="Rectangle 11"/>
          <p:cNvSpPr>
            <a:spLocks/>
          </p:cNvSpPr>
          <p:nvPr/>
        </p:nvSpPr>
        <p:spPr bwMode="auto">
          <a:xfrm>
            <a:off x="6705600" y="3124200"/>
            <a:ext cx="1143000" cy="381000"/>
          </a:xfrm>
          <a:prstGeom prst="rect">
            <a:avLst/>
          </a:prstGeom>
          <a:solidFill>
            <a:srgbClr val="F2F2F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x</a:t>
            </a:r>
          </a:p>
        </p:txBody>
      </p:sp>
      <p:sp>
        <p:nvSpPr>
          <p:cNvPr id="79884" name="Rectangle 12"/>
          <p:cNvSpPr>
            <a:spLocks/>
          </p:cNvSpPr>
          <p:nvPr/>
        </p:nvSpPr>
        <p:spPr bwMode="auto">
          <a:xfrm>
            <a:off x="6705600" y="3505200"/>
            <a:ext cx="1143000" cy="381000"/>
          </a:xfrm>
          <a:prstGeom prst="rect">
            <a:avLst/>
          </a:prstGeom>
          <a:solidFill>
            <a:srgbClr val="F2F2F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 adr</a:t>
            </a:r>
          </a:p>
        </p:txBody>
      </p:sp>
      <p:sp>
        <p:nvSpPr>
          <p:cNvPr id="79885" name="Rectangle 13"/>
          <p:cNvSpPr>
            <a:spLocks/>
          </p:cNvSpPr>
          <p:nvPr/>
        </p:nvSpPr>
        <p:spPr bwMode="auto">
          <a:xfrm>
            <a:off x="6705600" y="3886200"/>
            <a:ext cx="11430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Old </a:t>
            </a:r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%ebp</a:t>
            </a:r>
          </a:p>
        </p:txBody>
      </p:sp>
      <p:sp>
        <p:nvSpPr>
          <p:cNvPr id="79886" name="Line 14"/>
          <p:cNvSpPr>
            <a:spLocks noChangeShapeType="1"/>
          </p:cNvSpPr>
          <p:nvPr/>
        </p:nvSpPr>
        <p:spPr bwMode="auto">
          <a:xfrm flipH="1">
            <a:off x="7983538" y="4071938"/>
            <a:ext cx="233362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9887" name="Rectangle 15"/>
          <p:cNvSpPr>
            <a:spLocks/>
          </p:cNvSpPr>
          <p:nvPr/>
        </p:nvSpPr>
        <p:spPr bwMode="auto">
          <a:xfrm>
            <a:off x="8237538" y="3898900"/>
            <a:ext cx="636587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%ebp</a:t>
            </a:r>
          </a:p>
        </p:txBody>
      </p:sp>
      <p:sp>
        <p:nvSpPr>
          <p:cNvPr id="79888" name="Rectangle 16"/>
          <p:cNvSpPr>
            <a:spLocks/>
          </p:cNvSpPr>
          <p:nvPr/>
        </p:nvSpPr>
        <p:spPr bwMode="auto">
          <a:xfrm>
            <a:off x="6308055" y="3886200"/>
            <a:ext cx="39754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  0 </a:t>
            </a:r>
          </a:p>
        </p:txBody>
      </p:sp>
      <p:sp>
        <p:nvSpPr>
          <p:cNvPr id="79889" name="Rectangle 17"/>
          <p:cNvSpPr>
            <a:spLocks/>
          </p:cNvSpPr>
          <p:nvPr/>
        </p:nvSpPr>
        <p:spPr bwMode="auto">
          <a:xfrm>
            <a:off x="6308055" y="3505200"/>
            <a:ext cx="39754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  4 </a:t>
            </a:r>
          </a:p>
        </p:txBody>
      </p:sp>
      <p:sp>
        <p:nvSpPr>
          <p:cNvPr id="79890" name="Rectangle 18"/>
          <p:cNvSpPr>
            <a:spLocks/>
          </p:cNvSpPr>
          <p:nvPr/>
        </p:nvSpPr>
        <p:spPr bwMode="auto">
          <a:xfrm>
            <a:off x="6308055" y="3124200"/>
            <a:ext cx="39754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  8 </a:t>
            </a:r>
          </a:p>
        </p:txBody>
      </p:sp>
      <p:sp>
        <p:nvSpPr>
          <p:cNvPr id="79891" name="Rectangle 19"/>
          <p:cNvSpPr>
            <a:spLocks/>
          </p:cNvSpPr>
          <p:nvPr/>
        </p:nvSpPr>
        <p:spPr bwMode="auto">
          <a:xfrm>
            <a:off x="6295231" y="4267200"/>
            <a:ext cx="410369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 -4 </a:t>
            </a:r>
          </a:p>
        </p:txBody>
      </p:sp>
      <p:sp>
        <p:nvSpPr>
          <p:cNvPr id="79892" name="Rectangle 20"/>
          <p:cNvSpPr>
            <a:spLocks/>
          </p:cNvSpPr>
          <p:nvPr/>
        </p:nvSpPr>
        <p:spPr bwMode="auto">
          <a:xfrm>
            <a:off x="6705600" y="4267200"/>
            <a:ext cx="11430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localx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79893" name="Rectangle 21"/>
          <p:cNvSpPr>
            <a:spLocks/>
          </p:cNvSpPr>
          <p:nvPr/>
        </p:nvSpPr>
        <p:spPr bwMode="auto">
          <a:xfrm>
            <a:off x="6705600" y="4648200"/>
            <a:ext cx="1143000" cy="10668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Unused</a:t>
            </a:r>
          </a:p>
        </p:txBody>
      </p:sp>
      <p:sp>
        <p:nvSpPr>
          <p:cNvPr id="79894" name="Rectangle 22"/>
          <p:cNvSpPr>
            <a:spLocks/>
          </p:cNvSpPr>
          <p:nvPr/>
        </p:nvSpPr>
        <p:spPr bwMode="auto">
          <a:xfrm>
            <a:off x="6231111" y="5029200"/>
            <a:ext cx="474489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-12 </a:t>
            </a:r>
          </a:p>
        </p:txBody>
      </p:sp>
      <p:sp>
        <p:nvSpPr>
          <p:cNvPr id="79895" name="Rectangle 23"/>
          <p:cNvSpPr>
            <a:spLocks/>
          </p:cNvSpPr>
          <p:nvPr/>
        </p:nvSpPr>
        <p:spPr bwMode="auto">
          <a:xfrm>
            <a:off x="6295231" y="4648200"/>
            <a:ext cx="410369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 -8 </a:t>
            </a:r>
          </a:p>
        </p:txBody>
      </p:sp>
      <p:sp>
        <p:nvSpPr>
          <p:cNvPr id="79896" name="Rectangle 24"/>
          <p:cNvSpPr>
            <a:spLocks/>
          </p:cNvSpPr>
          <p:nvPr/>
        </p:nvSpPr>
        <p:spPr bwMode="auto">
          <a:xfrm>
            <a:off x="6226349" y="5410200"/>
            <a:ext cx="474489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-16 </a:t>
            </a:r>
          </a:p>
        </p:txBody>
      </p:sp>
      <p:sp>
        <p:nvSpPr>
          <p:cNvPr id="79899" name="Rectangle 27"/>
          <p:cNvSpPr>
            <a:spLocks/>
          </p:cNvSpPr>
          <p:nvPr/>
        </p:nvSpPr>
        <p:spPr bwMode="auto">
          <a:xfrm>
            <a:off x="304800" y="4419600"/>
            <a:ext cx="5562600" cy="12192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342900" algn="l"/>
                <a:tab pos="342900" algn="l"/>
                <a:tab pos="342900" algn="l"/>
                <a:tab pos="1035050" algn="l"/>
                <a:tab pos="342900" algn="l"/>
                <a:tab pos="342900" algn="l"/>
                <a:tab pos="2857500" algn="l"/>
                <a:tab pos="342900" algn="l"/>
                <a:tab pos="2857500" algn="l"/>
                <a:tab pos="2863850" algn="l"/>
                <a:tab pos="2971800" algn="l"/>
                <a:tab pos="3140075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$3, 4(%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esp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			# 2</a:t>
            </a:r>
            <a:r>
              <a:rPr lang="en-US" sz="1800" b="1" baseline="30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nd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arg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3</a:t>
            </a:r>
          </a:p>
          <a:p>
            <a:pPr algn="l">
              <a:tabLst>
                <a:tab pos="342900" algn="l"/>
                <a:tab pos="342900" algn="l"/>
                <a:tab pos="342900" algn="l"/>
                <a:tab pos="1035050" algn="l"/>
                <a:tab pos="342900" algn="l"/>
                <a:tab pos="342900" algn="l"/>
                <a:tab pos="2857500" algn="l"/>
                <a:tab pos="342900" algn="l"/>
                <a:tab pos="2857500" algn="l"/>
                <a:tab pos="2863850" algn="l"/>
                <a:tab pos="2971800" algn="l"/>
                <a:tab pos="3140075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leal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-4(%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ebp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# &amp;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localx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342900" algn="l"/>
                <a:tab pos="342900" algn="l"/>
                <a:tab pos="342900" algn="l"/>
                <a:tab pos="1035050" algn="l"/>
                <a:tab pos="342900" algn="l"/>
                <a:tab pos="342900" algn="l"/>
                <a:tab pos="2857500" algn="l"/>
                <a:tab pos="342900" algn="l"/>
                <a:tab pos="2857500" algn="l"/>
                <a:tab pos="2863850" algn="l"/>
                <a:tab pos="2971800" algn="l"/>
                <a:tab pos="3140075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(%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esp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 			# 1</a:t>
            </a:r>
            <a:r>
              <a:rPr lang="en-US" sz="1800" b="1" baseline="30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arg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&amp;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localx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342900" algn="l"/>
                <a:tab pos="342900" algn="l"/>
                <a:tab pos="342900" algn="l"/>
                <a:tab pos="1035050" algn="l"/>
                <a:tab pos="342900" algn="l"/>
                <a:tab pos="342900" algn="l"/>
                <a:tab pos="2857500" algn="l"/>
                <a:tab pos="342900" algn="l"/>
                <a:tab pos="2857500" algn="l"/>
                <a:tab pos="2863850" algn="l"/>
                <a:tab pos="2971800" algn="l"/>
                <a:tab pos="3140075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call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incrk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342900" algn="l"/>
                <a:tab pos="342900" algn="l"/>
                <a:tab pos="342900" algn="l"/>
                <a:tab pos="1035050" algn="l"/>
                <a:tab pos="342900" algn="l"/>
                <a:tab pos="342900" algn="l"/>
                <a:tab pos="2857500" algn="l"/>
                <a:tab pos="342900" algn="l"/>
                <a:tab pos="2857500" algn="l"/>
                <a:tab pos="2863850" algn="l"/>
                <a:tab pos="2971800" algn="l"/>
                <a:tab pos="3140075" algn="l"/>
              </a:tabLst>
            </a:pP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29" name="Rectangle 24"/>
          <p:cNvSpPr>
            <a:spLocks/>
          </p:cNvSpPr>
          <p:nvPr/>
        </p:nvSpPr>
        <p:spPr bwMode="auto">
          <a:xfrm>
            <a:off x="6092824" y="5765800"/>
            <a:ext cx="609600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square" lIns="38100" tIns="38100" rIns="38100" bIns="38100">
            <a:spAutoFit/>
          </a:bodyPr>
          <a:lstStyle/>
          <a:p>
            <a:pPr algn="r"/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-20 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30" name="Rectangle 24"/>
          <p:cNvSpPr>
            <a:spLocks/>
          </p:cNvSpPr>
          <p:nvPr/>
        </p:nvSpPr>
        <p:spPr bwMode="auto">
          <a:xfrm>
            <a:off x="6121398" y="6121400"/>
            <a:ext cx="581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square" lIns="38100" tIns="38100" rIns="38100" bIns="38100">
            <a:spAutoFit/>
          </a:bodyPr>
          <a:lstStyle/>
          <a:p>
            <a:pPr algn="r"/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-24 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31" name="Rectangle 13"/>
          <p:cNvSpPr>
            <a:spLocks/>
          </p:cNvSpPr>
          <p:nvPr/>
        </p:nvSpPr>
        <p:spPr bwMode="auto">
          <a:xfrm>
            <a:off x="6705600" y="5715000"/>
            <a:ext cx="1143000" cy="381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3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32" name="Rectangle 13"/>
          <p:cNvSpPr>
            <a:spLocks/>
          </p:cNvSpPr>
          <p:nvPr/>
        </p:nvSpPr>
        <p:spPr bwMode="auto">
          <a:xfrm>
            <a:off x="6705600" y="6096000"/>
            <a:ext cx="1143000" cy="381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33" name="Line 4"/>
          <p:cNvSpPr>
            <a:spLocks noChangeShapeType="1"/>
          </p:cNvSpPr>
          <p:nvPr/>
        </p:nvSpPr>
        <p:spPr bwMode="auto">
          <a:xfrm flipH="1">
            <a:off x="7875588" y="5886450"/>
            <a:ext cx="246062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4" name="Rectangle 5"/>
          <p:cNvSpPr>
            <a:spLocks/>
          </p:cNvSpPr>
          <p:nvPr/>
        </p:nvSpPr>
        <p:spPr bwMode="auto">
          <a:xfrm>
            <a:off x="8126413" y="5715000"/>
            <a:ext cx="916918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esp+4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35" name="Freeform 29"/>
          <p:cNvSpPr>
            <a:spLocks/>
          </p:cNvSpPr>
          <p:nvPr/>
        </p:nvSpPr>
        <p:spPr bwMode="auto">
          <a:xfrm>
            <a:off x="7620000" y="4419600"/>
            <a:ext cx="1016000" cy="1905000"/>
          </a:xfrm>
          <a:custGeom>
            <a:avLst/>
            <a:gdLst/>
            <a:ahLst/>
            <a:cxnLst>
              <a:cxn ang="0">
                <a:pos x="0" y="21600"/>
              </a:cxn>
              <a:cxn ang="0">
                <a:pos x="21600" y="10473"/>
              </a:cxn>
              <a:cxn ang="0">
                <a:pos x="7830" y="0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cubicBezTo>
                  <a:pt x="0" y="21600"/>
                  <a:pt x="21600" y="17345"/>
                  <a:pt x="21600" y="10473"/>
                </a:cubicBezTo>
                <a:cubicBezTo>
                  <a:pt x="21600" y="3600"/>
                  <a:pt x="7830" y="0"/>
                  <a:pt x="7830" y="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miter lim="800000"/>
            <a:headEnd type="oval" w="med" len="med"/>
            <a:tailEnd type="stealth" w="med" len="med"/>
          </a:ln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79874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 dirty="0" smtClean="0">
                <a:solidFill>
                  <a:srgbClr val="FFFFFF"/>
                </a:solidFill>
                <a:ea typeface="Gill Sans" charset="0"/>
                <a:cs typeface="Gill Sans" charset="0"/>
              </a:rPr>
              <a:t>ECNU</a:t>
            </a:r>
            <a:endParaRPr lang="en-US" sz="1200" dirty="0">
              <a:solidFill>
                <a:srgbClr val="FFFFFF"/>
              </a:solidFill>
              <a:ea typeface="Gill Sans" charset="0"/>
              <a:cs typeface="Gill Sans" charset="0"/>
            </a:endParaRPr>
          </a:p>
        </p:txBody>
      </p:sp>
      <p:sp>
        <p:nvSpPr>
          <p:cNvPr id="79877" name="Rectangle 5"/>
          <p:cNvSpPr>
            <a:spLocks/>
          </p:cNvSpPr>
          <p:nvPr/>
        </p:nvSpPr>
        <p:spPr bwMode="auto">
          <a:xfrm>
            <a:off x="8126413" y="6070600"/>
            <a:ext cx="636587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%esp</a:t>
            </a:r>
          </a:p>
        </p:txBody>
      </p:sp>
      <p:sp>
        <p:nvSpPr>
          <p:cNvPr id="79878" name="Rectangle 6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Retrieving local variable</a:t>
            </a:r>
            <a:endParaRPr lang="en-US" dirty="0"/>
          </a:p>
        </p:txBody>
      </p:sp>
      <p:sp>
        <p:nvSpPr>
          <p:cNvPr id="79879" name="Rectangle 7"/>
          <p:cNvSpPr>
            <a:spLocks/>
          </p:cNvSpPr>
          <p:nvPr/>
        </p:nvSpPr>
        <p:spPr bwMode="auto">
          <a:xfrm>
            <a:off x="455613" y="1524000"/>
            <a:ext cx="3125787" cy="1447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add3(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x) {</a:t>
            </a:r>
          </a:p>
          <a:p>
            <a:pPr algn="l"/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localx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x;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incrk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(&amp;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localx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3);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return </a:t>
            </a:r>
            <a:r>
              <a:rPr lang="en-US" sz="18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localx</a:t>
            </a: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79881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4089400" y="1422400"/>
            <a:ext cx="4914900" cy="1727200"/>
          </a:xfrm>
          <a:ln/>
        </p:spPr>
        <p:txBody>
          <a:bodyPr/>
          <a:lstStyle/>
          <a:p>
            <a:r>
              <a:rPr lang="en-US" dirty="0" smtClean="0"/>
              <a:t>Retrieve </a:t>
            </a:r>
            <a:r>
              <a:rPr lang="en-US" dirty="0" err="1" smtClean="0"/>
              <a:t>localx</a:t>
            </a:r>
            <a:r>
              <a:rPr lang="en-US" dirty="0" smtClean="0"/>
              <a:t> from stack as return value</a:t>
            </a:r>
            <a:endParaRPr lang="en-US" dirty="0"/>
          </a:p>
        </p:txBody>
      </p:sp>
      <p:sp>
        <p:nvSpPr>
          <p:cNvPr id="79882" name="Rectangle 10"/>
          <p:cNvSpPr>
            <a:spLocks/>
          </p:cNvSpPr>
          <p:nvPr/>
        </p:nvSpPr>
        <p:spPr bwMode="auto">
          <a:xfrm>
            <a:off x="419100" y="4038600"/>
            <a:ext cx="2071080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0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Final </a:t>
            </a:r>
            <a:r>
              <a:rPr lang="en-US" sz="20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part of </a:t>
            </a:r>
            <a:r>
              <a:rPr lang="en-US" sz="20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add3</a:t>
            </a:r>
            <a:endParaRPr lang="en-US" sz="20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79883" name="Rectangle 11"/>
          <p:cNvSpPr>
            <a:spLocks/>
          </p:cNvSpPr>
          <p:nvPr/>
        </p:nvSpPr>
        <p:spPr bwMode="auto">
          <a:xfrm>
            <a:off x="6705600" y="3124200"/>
            <a:ext cx="1143000" cy="381000"/>
          </a:xfrm>
          <a:prstGeom prst="rect">
            <a:avLst/>
          </a:prstGeom>
          <a:solidFill>
            <a:srgbClr val="F2F2F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x</a:t>
            </a:r>
          </a:p>
        </p:txBody>
      </p:sp>
      <p:sp>
        <p:nvSpPr>
          <p:cNvPr id="79884" name="Rectangle 12"/>
          <p:cNvSpPr>
            <a:spLocks/>
          </p:cNvSpPr>
          <p:nvPr/>
        </p:nvSpPr>
        <p:spPr bwMode="auto">
          <a:xfrm>
            <a:off x="6705600" y="3505200"/>
            <a:ext cx="1143000" cy="381000"/>
          </a:xfrm>
          <a:prstGeom prst="rect">
            <a:avLst/>
          </a:prstGeom>
          <a:solidFill>
            <a:srgbClr val="F2F2F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 adr</a:t>
            </a:r>
          </a:p>
        </p:txBody>
      </p:sp>
      <p:sp>
        <p:nvSpPr>
          <p:cNvPr id="79885" name="Rectangle 13"/>
          <p:cNvSpPr>
            <a:spLocks/>
          </p:cNvSpPr>
          <p:nvPr/>
        </p:nvSpPr>
        <p:spPr bwMode="auto">
          <a:xfrm>
            <a:off x="6705600" y="3886200"/>
            <a:ext cx="11430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Old </a:t>
            </a:r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%ebp</a:t>
            </a:r>
          </a:p>
        </p:txBody>
      </p:sp>
      <p:sp>
        <p:nvSpPr>
          <p:cNvPr id="79886" name="Line 14"/>
          <p:cNvSpPr>
            <a:spLocks noChangeShapeType="1"/>
          </p:cNvSpPr>
          <p:nvPr/>
        </p:nvSpPr>
        <p:spPr bwMode="auto">
          <a:xfrm flipH="1">
            <a:off x="7983538" y="4071938"/>
            <a:ext cx="233362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9887" name="Rectangle 15"/>
          <p:cNvSpPr>
            <a:spLocks/>
          </p:cNvSpPr>
          <p:nvPr/>
        </p:nvSpPr>
        <p:spPr bwMode="auto">
          <a:xfrm>
            <a:off x="8237538" y="3898900"/>
            <a:ext cx="636587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%ebp</a:t>
            </a:r>
          </a:p>
        </p:txBody>
      </p:sp>
      <p:sp>
        <p:nvSpPr>
          <p:cNvPr id="79888" name="Rectangle 16"/>
          <p:cNvSpPr>
            <a:spLocks/>
          </p:cNvSpPr>
          <p:nvPr/>
        </p:nvSpPr>
        <p:spPr bwMode="auto">
          <a:xfrm>
            <a:off x="6308055" y="3886200"/>
            <a:ext cx="39754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  0 </a:t>
            </a:r>
          </a:p>
        </p:txBody>
      </p:sp>
      <p:sp>
        <p:nvSpPr>
          <p:cNvPr id="79889" name="Rectangle 17"/>
          <p:cNvSpPr>
            <a:spLocks/>
          </p:cNvSpPr>
          <p:nvPr/>
        </p:nvSpPr>
        <p:spPr bwMode="auto">
          <a:xfrm>
            <a:off x="6308055" y="3505200"/>
            <a:ext cx="39754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  4 </a:t>
            </a:r>
          </a:p>
        </p:txBody>
      </p:sp>
      <p:sp>
        <p:nvSpPr>
          <p:cNvPr id="79890" name="Rectangle 18"/>
          <p:cNvSpPr>
            <a:spLocks/>
          </p:cNvSpPr>
          <p:nvPr/>
        </p:nvSpPr>
        <p:spPr bwMode="auto">
          <a:xfrm>
            <a:off x="6308055" y="3124200"/>
            <a:ext cx="39754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  8 </a:t>
            </a:r>
          </a:p>
        </p:txBody>
      </p:sp>
      <p:sp>
        <p:nvSpPr>
          <p:cNvPr id="79891" name="Rectangle 19"/>
          <p:cNvSpPr>
            <a:spLocks/>
          </p:cNvSpPr>
          <p:nvPr/>
        </p:nvSpPr>
        <p:spPr bwMode="auto">
          <a:xfrm>
            <a:off x="6295231" y="4267200"/>
            <a:ext cx="410369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 -4 </a:t>
            </a:r>
          </a:p>
        </p:txBody>
      </p:sp>
      <p:sp>
        <p:nvSpPr>
          <p:cNvPr id="79892" name="Rectangle 20"/>
          <p:cNvSpPr>
            <a:spLocks/>
          </p:cNvSpPr>
          <p:nvPr/>
        </p:nvSpPr>
        <p:spPr bwMode="auto">
          <a:xfrm>
            <a:off x="6705600" y="4267200"/>
            <a:ext cx="11430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localx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79893" name="Rectangle 21"/>
          <p:cNvSpPr>
            <a:spLocks/>
          </p:cNvSpPr>
          <p:nvPr/>
        </p:nvSpPr>
        <p:spPr bwMode="auto">
          <a:xfrm>
            <a:off x="6705600" y="4648200"/>
            <a:ext cx="1143000" cy="10668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Unused</a:t>
            </a:r>
          </a:p>
        </p:txBody>
      </p:sp>
      <p:sp>
        <p:nvSpPr>
          <p:cNvPr id="79894" name="Rectangle 22"/>
          <p:cNvSpPr>
            <a:spLocks/>
          </p:cNvSpPr>
          <p:nvPr/>
        </p:nvSpPr>
        <p:spPr bwMode="auto">
          <a:xfrm>
            <a:off x="6231111" y="5029200"/>
            <a:ext cx="474489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-12 </a:t>
            </a:r>
          </a:p>
        </p:txBody>
      </p:sp>
      <p:sp>
        <p:nvSpPr>
          <p:cNvPr id="79895" name="Rectangle 23"/>
          <p:cNvSpPr>
            <a:spLocks/>
          </p:cNvSpPr>
          <p:nvPr/>
        </p:nvSpPr>
        <p:spPr bwMode="auto">
          <a:xfrm>
            <a:off x="6295231" y="4648200"/>
            <a:ext cx="410369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 -8 </a:t>
            </a:r>
          </a:p>
        </p:txBody>
      </p:sp>
      <p:sp>
        <p:nvSpPr>
          <p:cNvPr id="79896" name="Rectangle 24"/>
          <p:cNvSpPr>
            <a:spLocks/>
          </p:cNvSpPr>
          <p:nvPr/>
        </p:nvSpPr>
        <p:spPr bwMode="auto">
          <a:xfrm>
            <a:off x="6226349" y="5410200"/>
            <a:ext cx="474489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-16 </a:t>
            </a:r>
          </a:p>
        </p:txBody>
      </p:sp>
      <p:sp>
        <p:nvSpPr>
          <p:cNvPr id="79899" name="Rectangle 27"/>
          <p:cNvSpPr>
            <a:spLocks/>
          </p:cNvSpPr>
          <p:nvPr/>
        </p:nvSpPr>
        <p:spPr bwMode="auto">
          <a:xfrm>
            <a:off x="152400" y="4419600"/>
            <a:ext cx="6019800" cy="9144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342900" algn="l"/>
                <a:tab pos="342900" algn="l"/>
                <a:tab pos="342900" algn="l"/>
                <a:tab pos="1035050" algn="l"/>
                <a:tab pos="342900" algn="l"/>
                <a:tab pos="342900" algn="l"/>
                <a:tab pos="2857500" algn="l"/>
                <a:tab pos="342900" algn="l"/>
                <a:tab pos="2857500" algn="l"/>
                <a:tab pos="2863850" algn="l"/>
                <a:tab pos="2971800" algn="l"/>
                <a:tab pos="3140075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-4(%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ebp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 # Return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val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=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localx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342900" algn="l"/>
                <a:tab pos="342900" algn="l"/>
                <a:tab pos="342900" algn="l"/>
                <a:tab pos="1035050" algn="l"/>
                <a:tab pos="342900" algn="l"/>
                <a:tab pos="342900" algn="l"/>
                <a:tab pos="2857500" algn="l"/>
                <a:tab pos="342900" algn="l"/>
                <a:tab pos="2857500" algn="l"/>
                <a:tab pos="2863850" algn="l"/>
                <a:tab pos="2971800" algn="l"/>
                <a:tab pos="3140075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leave</a:t>
            </a:r>
          </a:p>
          <a:p>
            <a:pPr algn="l">
              <a:tabLst>
                <a:tab pos="342900" algn="l"/>
                <a:tab pos="342900" algn="l"/>
                <a:tab pos="342900" algn="l"/>
                <a:tab pos="1035050" algn="l"/>
                <a:tab pos="342900" algn="l"/>
                <a:tab pos="342900" algn="l"/>
                <a:tab pos="2857500" algn="l"/>
                <a:tab pos="342900" algn="l"/>
                <a:tab pos="2857500" algn="l"/>
                <a:tab pos="2863850" algn="l"/>
                <a:tab pos="2971800" algn="l"/>
                <a:tab pos="3140075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ret</a:t>
            </a:r>
          </a:p>
        </p:txBody>
      </p:sp>
      <p:sp>
        <p:nvSpPr>
          <p:cNvPr id="29" name="Rectangle 24"/>
          <p:cNvSpPr>
            <a:spLocks/>
          </p:cNvSpPr>
          <p:nvPr/>
        </p:nvSpPr>
        <p:spPr bwMode="auto">
          <a:xfrm>
            <a:off x="6092824" y="5765800"/>
            <a:ext cx="609600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square" lIns="38100" tIns="38100" rIns="38100" bIns="38100">
            <a:spAutoFit/>
          </a:bodyPr>
          <a:lstStyle/>
          <a:p>
            <a:pPr algn="r"/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-20 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30" name="Rectangle 24"/>
          <p:cNvSpPr>
            <a:spLocks/>
          </p:cNvSpPr>
          <p:nvPr/>
        </p:nvSpPr>
        <p:spPr bwMode="auto">
          <a:xfrm>
            <a:off x="6121398" y="6121400"/>
            <a:ext cx="581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square" lIns="38100" tIns="38100" rIns="38100" bIns="38100">
            <a:spAutoFit/>
          </a:bodyPr>
          <a:lstStyle/>
          <a:p>
            <a:pPr algn="r"/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-24 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31" name="Rectangle 13"/>
          <p:cNvSpPr>
            <a:spLocks/>
          </p:cNvSpPr>
          <p:nvPr/>
        </p:nvSpPr>
        <p:spPr bwMode="auto">
          <a:xfrm>
            <a:off x="6705600" y="5715000"/>
            <a:ext cx="11430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32" name="Rectangle 13"/>
          <p:cNvSpPr>
            <a:spLocks/>
          </p:cNvSpPr>
          <p:nvPr/>
        </p:nvSpPr>
        <p:spPr bwMode="auto">
          <a:xfrm>
            <a:off x="6705600" y="6096000"/>
            <a:ext cx="11430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81922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 dirty="0" smtClean="0">
                <a:solidFill>
                  <a:srgbClr val="FFFFFF"/>
                </a:solidFill>
                <a:ea typeface="Gill Sans" charset="0"/>
                <a:cs typeface="Gill Sans" charset="0"/>
              </a:rPr>
              <a:t>ECNU</a:t>
            </a:r>
            <a:endParaRPr lang="en-US" sz="1200" dirty="0">
              <a:solidFill>
                <a:srgbClr val="FFFFFF"/>
              </a:solidFill>
              <a:ea typeface="Gill Sans" charset="0"/>
              <a:cs typeface="Gill Sans" charset="0"/>
            </a:endParaRP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IA 32 Procedure Summary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idx="1"/>
          </p:nvPr>
        </p:nvSpPr>
        <p:spPr>
          <a:xfrm>
            <a:off x="381000" y="1397000"/>
            <a:ext cx="5867400" cy="5232400"/>
          </a:xfrm>
        </p:spPr>
        <p:txBody>
          <a:bodyPr/>
          <a:lstStyle/>
          <a:p>
            <a:r>
              <a:rPr lang="en-US" dirty="0" smtClean="0"/>
              <a:t>Important Points</a:t>
            </a:r>
          </a:p>
          <a:p>
            <a:pPr lvl="1"/>
            <a:r>
              <a:rPr lang="en-US" dirty="0" smtClean="0"/>
              <a:t>Stack is the right data structure for procedure call / return</a:t>
            </a:r>
          </a:p>
          <a:p>
            <a:pPr lvl="2"/>
            <a:r>
              <a:rPr lang="en-US" dirty="0" smtClean="0"/>
              <a:t>If P calls Q, then Q returns before P</a:t>
            </a:r>
          </a:p>
          <a:p>
            <a:r>
              <a:rPr lang="en-US" dirty="0" smtClean="0"/>
              <a:t>Recursion (&amp; mutual recursion) handled by normal calling conventions</a:t>
            </a:r>
          </a:p>
          <a:p>
            <a:pPr lvl="1"/>
            <a:r>
              <a:rPr lang="en-US" dirty="0" smtClean="0"/>
              <a:t>Can safely store values in local stack frame and in </a:t>
            </a:r>
            <a:r>
              <a:rPr lang="en-US" dirty="0" err="1" smtClean="0"/>
              <a:t>callee</a:t>
            </a:r>
            <a:r>
              <a:rPr lang="en-US" dirty="0" smtClean="0"/>
              <a:t>-saved registers</a:t>
            </a:r>
          </a:p>
          <a:p>
            <a:pPr lvl="1"/>
            <a:r>
              <a:rPr lang="en-US" dirty="0" smtClean="0"/>
              <a:t>Put function arguments at top of stack</a:t>
            </a:r>
          </a:p>
          <a:p>
            <a:pPr lvl="1"/>
            <a:r>
              <a:rPr lang="en-US" dirty="0" smtClean="0"/>
              <a:t>Result return in </a:t>
            </a:r>
            <a:r>
              <a:rPr lang="en-US" dirty="0" smtClean="0">
                <a:latin typeface="Courier New Bold"/>
              </a:rPr>
              <a:t>%</a:t>
            </a:r>
            <a:r>
              <a:rPr lang="en-US" dirty="0" err="1" smtClean="0">
                <a:latin typeface="Courier New Bold"/>
              </a:rPr>
              <a:t>eax</a:t>
            </a:r>
            <a:endParaRPr lang="en-US" dirty="0" smtClean="0">
              <a:latin typeface="Courier New Bold"/>
            </a:endParaRPr>
          </a:p>
          <a:p>
            <a:r>
              <a:rPr lang="en-US" dirty="0" smtClean="0">
                <a:latin typeface="Courier New Bold"/>
              </a:rPr>
              <a:t>Pointers are addresses of values</a:t>
            </a:r>
          </a:p>
          <a:p>
            <a:pPr lvl="1"/>
            <a:r>
              <a:rPr lang="en-US" dirty="0" smtClean="0">
                <a:latin typeface="Courier New Bold"/>
              </a:rPr>
              <a:t>On stack or global</a:t>
            </a:r>
          </a:p>
        </p:txBody>
      </p:sp>
      <p:sp>
        <p:nvSpPr>
          <p:cNvPr id="81924" name="Rectangle 4"/>
          <p:cNvSpPr>
            <a:spLocks/>
          </p:cNvSpPr>
          <p:nvPr/>
        </p:nvSpPr>
        <p:spPr bwMode="auto">
          <a:xfrm>
            <a:off x="7620000" y="3276600"/>
            <a:ext cx="1270000" cy="304800"/>
          </a:xfrm>
          <a:prstGeom prst="rect">
            <a:avLst/>
          </a:prstGeom>
          <a:solidFill>
            <a:srgbClr val="F2F2F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Return Addr</a:t>
            </a:r>
          </a:p>
        </p:txBody>
      </p:sp>
      <p:sp>
        <p:nvSpPr>
          <p:cNvPr id="81925" name="Rectangle 5"/>
          <p:cNvSpPr>
            <a:spLocks/>
          </p:cNvSpPr>
          <p:nvPr/>
        </p:nvSpPr>
        <p:spPr bwMode="auto">
          <a:xfrm>
            <a:off x="7620000" y="3886200"/>
            <a:ext cx="1270000" cy="18161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Saved</a:t>
            </a:r>
            <a:endParaRPr lang="en-US" sz="240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Registers</a:t>
            </a:r>
            <a:endParaRPr lang="en-US" sz="240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+</a:t>
            </a:r>
            <a:endParaRPr lang="en-US" sz="240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Local</a:t>
            </a:r>
            <a:endParaRPr lang="en-US" sz="240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Variables</a:t>
            </a:r>
          </a:p>
        </p:txBody>
      </p:sp>
      <p:sp>
        <p:nvSpPr>
          <p:cNvPr id="81926" name="Rectangle 6"/>
          <p:cNvSpPr>
            <a:spLocks/>
          </p:cNvSpPr>
          <p:nvPr/>
        </p:nvSpPr>
        <p:spPr bwMode="auto">
          <a:xfrm>
            <a:off x="7620000" y="5699125"/>
            <a:ext cx="1270000" cy="7366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Argument</a:t>
            </a:r>
            <a:endParaRPr lang="en-US" sz="240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Build</a:t>
            </a:r>
          </a:p>
        </p:txBody>
      </p:sp>
      <p:sp>
        <p:nvSpPr>
          <p:cNvPr id="81927" name="Rectangle 7"/>
          <p:cNvSpPr>
            <a:spLocks/>
          </p:cNvSpPr>
          <p:nvPr/>
        </p:nvSpPr>
        <p:spPr bwMode="auto">
          <a:xfrm>
            <a:off x="7620000" y="1295400"/>
            <a:ext cx="1270000" cy="1371600"/>
          </a:xfrm>
          <a:prstGeom prst="rect">
            <a:avLst/>
          </a:prstGeom>
          <a:solidFill>
            <a:srgbClr val="F2F2F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1928" name="Rectangle 8"/>
          <p:cNvSpPr>
            <a:spLocks/>
          </p:cNvSpPr>
          <p:nvPr/>
        </p:nvSpPr>
        <p:spPr bwMode="auto">
          <a:xfrm>
            <a:off x="7620000" y="3581400"/>
            <a:ext cx="1270000" cy="3048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Old %ebp</a:t>
            </a:r>
          </a:p>
        </p:txBody>
      </p:sp>
      <p:sp>
        <p:nvSpPr>
          <p:cNvPr id="81929" name="Rectangle 9"/>
          <p:cNvSpPr>
            <a:spLocks/>
          </p:cNvSpPr>
          <p:nvPr/>
        </p:nvSpPr>
        <p:spPr bwMode="auto">
          <a:xfrm>
            <a:off x="7620000" y="2667000"/>
            <a:ext cx="1270000" cy="609600"/>
          </a:xfrm>
          <a:prstGeom prst="rect">
            <a:avLst/>
          </a:prstGeom>
          <a:solidFill>
            <a:srgbClr val="F2F2F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Arguments</a:t>
            </a:r>
          </a:p>
        </p:txBody>
      </p:sp>
      <p:sp>
        <p:nvSpPr>
          <p:cNvPr id="81930" name="Rectangle 10"/>
          <p:cNvSpPr>
            <a:spLocks/>
          </p:cNvSpPr>
          <p:nvPr/>
        </p:nvSpPr>
        <p:spPr bwMode="auto">
          <a:xfrm>
            <a:off x="6535738" y="2125663"/>
            <a:ext cx="684212" cy="6350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Caller</a:t>
            </a:r>
            <a:endParaRPr lang="en-US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r"/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Frame</a:t>
            </a:r>
          </a:p>
        </p:txBody>
      </p:sp>
      <p:sp>
        <p:nvSpPr>
          <p:cNvPr id="81931" name="AutoShape 11"/>
          <p:cNvSpPr>
            <a:spLocks/>
          </p:cNvSpPr>
          <p:nvPr/>
        </p:nvSpPr>
        <p:spPr bwMode="auto">
          <a:xfrm>
            <a:off x="7283450" y="1295400"/>
            <a:ext cx="228600" cy="22860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21600" y="21600"/>
                </a:moveTo>
                <a:cubicBezTo>
                  <a:pt x="15635" y="21600"/>
                  <a:pt x="10800" y="20875"/>
                  <a:pt x="10800" y="19980"/>
                </a:cubicBezTo>
                <a:lnTo>
                  <a:pt x="10800" y="12420"/>
                </a:lnTo>
                <a:cubicBezTo>
                  <a:pt x="10800" y="11525"/>
                  <a:pt x="5965" y="10800"/>
                  <a:pt x="0" y="10800"/>
                </a:cubicBezTo>
                <a:cubicBezTo>
                  <a:pt x="5965" y="10800"/>
                  <a:pt x="10800" y="10075"/>
                  <a:pt x="10800" y="9180"/>
                </a:cubicBezTo>
                <a:lnTo>
                  <a:pt x="10800" y="1620"/>
                </a:lnTo>
                <a:cubicBezTo>
                  <a:pt x="10800" y="725"/>
                  <a:pt x="15635" y="0"/>
                  <a:pt x="21600" y="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1932" name="Line 12"/>
          <p:cNvSpPr>
            <a:spLocks noChangeShapeType="1"/>
          </p:cNvSpPr>
          <p:nvPr/>
        </p:nvSpPr>
        <p:spPr bwMode="auto">
          <a:xfrm>
            <a:off x="7207250" y="3732213"/>
            <a:ext cx="280988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1933" name="Rectangle 13"/>
          <p:cNvSpPr>
            <a:spLocks/>
          </p:cNvSpPr>
          <p:nvPr/>
        </p:nvSpPr>
        <p:spPr bwMode="auto">
          <a:xfrm>
            <a:off x="5646738" y="3552825"/>
            <a:ext cx="15621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r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%ebp</a:t>
            </a:r>
          </a:p>
        </p:txBody>
      </p:sp>
      <p:sp>
        <p:nvSpPr>
          <p:cNvPr id="81934" name="Line 14"/>
          <p:cNvSpPr>
            <a:spLocks noChangeShapeType="1"/>
          </p:cNvSpPr>
          <p:nvPr/>
        </p:nvSpPr>
        <p:spPr bwMode="auto">
          <a:xfrm>
            <a:off x="7207250" y="6365875"/>
            <a:ext cx="290513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1935" name="Rectangle 15"/>
          <p:cNvSpPr>
            <a:spLocks/>
          </p:cNvSpPr>
          <p:nvPr/>
        </p:nvSpPr>
        <p:spPr bwMode="auto">
          <a:xfrm>
            <a:off x="5765800" y="6184900"/>
            <a:ext cx="14859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r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%esp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81922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 dirty="0" smtClean="0">
                <a:solidFill>
                  <a:srgbClr val="FFFFFF"/>
                </a:solidFill>
                <a:ea typeface="Gill Sans" charset="0"/>
                <a:cs typeface="Gill Sans" charset="0"/>
              </a:rPr>
              <a:t>ECNU</a:t>
            </a:r>
            <a:endParaRPr lang="en-US" sz="1200" dirty="0">
              <a:solidFill>
                <a:srgbClr val="FFFFFF"/>
              </a:solidFill>
              <a:ea typeface="Gill Sans" charset="0"/>
              <a:cs typeface="Gill Sans" charset="0"/>
            </a:endParaRP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altLang="zh-CN" dirty="0" err="1" smtClean="0"/>
              <a:t>Homeworks</a:t>
            </a:r>
            <a:endParaRPr lang="en-US" dirty="0"/>
          </a:p>
        </p:txBody>
      </p:sp>
      <p:sp>
        <p:nvSpPr>
          <p:cNvPr id="17" name="Content Placeholder 16"/>
          <p:cNvSpPr>
            <a:spLocks noGrp="1"/>
          </p:cNvSpPr>
          <p:nvPr>
            <p:ph idx="1"/>
          </p:nvPr>
        </p:nvSpPr>
        <p:spPr>
          <a:xfrm>
            <a:off x="381000" y="1397000"/>
            <a:ext cx="5867400" cy="5232400"/>
          </a:xfrm>
        </p:spPr>
        <p:txBody>
          <a:bodyPr/>
          <a:lstStyle/>
          <a:p>
            <a:r>
              <a:rPr lang="en-US" dirty="0" smtClean="0"/>
              <a:t>3.59</a:t>
            </a:r>
            <a:r>
              <a:rPr lang="en-US" dirty="0" smtClean="0"/>
              <a:t>,3.62,3.66</a:t>
            </a:r>
            <a:endParaRPr lang="en-US" dirty="0" smtClean="0">
              <a:latin typeface="Courier New Bold"/>
            </a:endParaRPr>
          </a:p>
        </p:txBody>
      </p:sp>
    </p:spTree>
    <p:extLst>
      <p:ext uri="{BB962C8B-B14F-4D97-AF65-F5344CB8AC3E}">
        <p14:creationId xmlns:p14="http://schemas.microsoft.com/office/powerpoint/2010/main" val="24327730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25602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 dirty="0" smtClean="0">
                <a:solidFill>
                  <a:srgbClr val="FFFFFF"/>
                </a:solidFill>
                <a:ea typeface="Gill Sans" charset="0"/>
                <a:cs typeface="Gill Sans" charset="0"/>
              </a:rPr>
              <a:t>ECNU</a:t>
            </a:r>
            <a:endParaRPr lang="en-US" sz="1200" dirty="0">
              <a:solidFill>
                <a:srgbClr val="FFFFFF"/>
              </a:solidFill>
              <a:ea typeface="Gill Sans" charset="0"/>
              <a:cs typeface="Gill Sans" charset="0"/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Assembly Setup Explanation</a:t>
            </a:r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382000" cy="5156200"/>
          </a:xfrm>
          <a:ln/>
        </p:spPr>
        <p:txBody>
          <a:bodyPr/>
          <a:lstStyle/>
          <a:p>
            <a:r>
              <a:rPr lang="en-US" dirty="0"/>
              <a:t>Table Structure</a:t>
            </a:r>
          </a:p>
          <a:p>
            <a:pPr marL="552450" lvl="1"/>
            <a:r>
              <a:rPr lang="en-US" dirty="0"/>
              <a:t>Each target requires 4 bytes</a:t>
            </a:r>
          </a:p>
          <a:p>
            <a:pPr marL="552450" lvl="1"/>
            <a:r>
              <a:rPr lang="en-US" dirty="0"/>
              <a:t>Base address at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.</a:t>
            </a:r>
            <a:r>
              <a:rPr lang="en-US" dirty="0" smtClean="0">
                <a:latin typeface="Courier New Bold" charset="0"/>
                <a:cs typeface="Courier New Bold" charset="0"/>
                <a:sym typeface="Courier New Bold" charset="0"/>
              </a:rPr>
              <a:t>L7</a:t>
            </a:r>
            <a:endParaRPr lang="en-US" dirty="0"/>
          </a:p>
          <a:p>
            <a:endParaRPr lang="en-US" dirty="0"/>
          </a:p>
          <a:p>
            <a:r>
              <a:rPr lang="en-US" dirty="0"/>
              <a:t>Jumping</a:t>
            </a:r>
          </a:p>
          <a:p>
            <a:pPr marL="552450" lvl="1"/>
            <a:r>
              <a:rPr lang="en-US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Direct:</a:t>
            </a:r>
            <a:r>
              <a:rPr lang="en-US" dirty="0"/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jmp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.</a:t>
            </a:r>
            <a:r>
              <a:rPr lang="en-US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L2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552450" lvl="1"/>
            <a:r>
              <a:rPr lang="en-US" dirty="0"/>
              <a:t>Jump target is denoted by label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.</a:t>
            </a:r>
            <a:r>
              <a:rPr lang="en-US" dirty="0" smtClean="0">
                <a:latin typeface="Courier New Bold" charset="0"/>
                <a:cs typeface="Courier New Bold" charset="0"/>
                <a:sym typeface="Courier New Bold" charset="0"/>
              </a:rPr>
              <a:t>L2</a:t>
            </a:r>
            <a:endParaRPr lang="en-US" dirty="0"/>
          </a:p>
          <a:p>
            <a:pPr marL="552450" lvl="1"/>
            <a:endParaRPr lang="en-US" dirty="0"/>
          </a:p>
          <a:p>
            <a:pPr marL="552450" lvl="1"/>
            <a:r>
              <a:rPr lang="en-US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Indirect:</a:t>
            </a:r>
            <a:r>
              <a:rPr lang="en-US" dirty="0"/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jmp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*.</a:t>
            </a:r>
            <a:r>
              <a:rPr lang="en-US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L7(,%eax,4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552450" lvl="1"/>
            <a:r>
              <a:rPr lang="en-US" dirty="0"/>
              <a:t>Start of jump table: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.</a:t>
            </a:r>
            <a:r>
              <a:rPr lang="en-US" dirty="0" smtClean="0">
                <a:latin typeface="Courier New Bold" charset="0"/>
                <a:cs typeface="Courier New Bold" charset="0"/>
                <a:sym typeface="Courier New Bold" charset="0"/>
              </a:rPr>
              <a:t>L7</a:t>
            </a:r>
            <a:endParaRPr lang="en-US" dirty="0"/>
          </a:p>
          <a:p>
            <a:pPr marL="552450" lvl="1"/>
            <a:r>
              <a:rPr lang="en-US" dirty="0"/>
              <a:t>Must scale by factor of 4 (labels have 32-bits = 4 Bytes on IA32)</a:t>
            </a:r>
          </a:p>
          <a:p>
            <a:pPr marL="552450" lvl="1"/>
            <a:r>
              <a:rPr lang="en-US" dirty="0"/>
              <a:t>Fetch target from effective Address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.</a:t>
            </a:r>
            <a:r>
              <a:rPr lang="en-US" dirty="0" smtClean="0">
                <a:latin typeface="Courier New Bold" charset="0"/>
                <a:cs typeface="Courier New Bold" charset="0"/>
                <a:sym typeface="Courier New Bold" charset="0"/>
              </a:rPr>
              <a:t>L7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+ </a:t>
            </a:r>
            <a:r>
              <a:rPr lang="en-US" dirty="0" err="1" smtClean="0">
                <a:latin typeface="Courier New Bold" charset="0"/>
                <a:cs typeface="Courier New Bold" charset="0"/>
                <a:sym typeface="Courier New Bold" charset="0"/>
              </a:rPr>
              <a:t>eax</a:t>
            </a:r>
            <a:r>
              <a:rPr lang="en-US" dirty="0" smtClean="0">
                <a:latin typeface="Courier New Bold" charset="0"/>
                <a:cs typeface="Courier New Bold" charset="0"/>
                <a:sym typeface="Courier New Bold" charset="0"/>
              </a:rPr>
              <a:t>*4</a:t>
            </a:r>
            <a:endParaRPr lang="en-US" dirty="0"/>
          </a:p>
          <a:p>
            <a:pPr marL="838200" lvl="2"/>
            <a:r>
              <a:rPr lang="en-US" dirty="0"/>
              <a:t>Only for  0 ≤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x</a:t>
            </a:r>
            <a:r>
              <a:rPr lang="en-US" dirty="0"/>
              <a:t> ≤ 6</a:t>
            </a:r>
          </a:p>
        </p:txBody>
      </p:sp>
      <p:sp>
        <p:nvSpPr>
          <p:cNvPr id="25606" name="Rectangle 6"/>
          <p:cNvSpPr>
            <a:spLocks/>
          </p:cNvSpPr>
          <p:nvPr/>
        </p:nvSpPr>
        <p:spPr bwMode="auto">
          <a:xfrm>
            <a:off x="5257800" y="1646238"/>
            <a:ext cx="1246188" cy="3810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Jump table</a:t>
            </a:r>
          </a:p>
        </p:txBody>
      </p:sp>
      <p:sp>
        <p:nvSpPr>
          <p:cNvPr id="8" name="Rectangle 8"/>
          <p:cNvSpPr>
            <a:spLocks/>
          </p:cNvSpPr>
          <p:nvPr/>
        </p:nvSpPr>
        <p:spPr bwMode="auto">
          <a:xfrm>
            <a:off x="5257800" y="2057400"/>
            <a:ext cx="2971800" cy="2667000"/>
          </a:xfrm>
          <a:prstGeom prst="rect">
            <a:avLst/>
          </a:prstGeom>
          <a:solidFill>
            <a:srgbClr val="D6D6F4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228600" algn="l"/>
                <a:tab pos="1311275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.section	.</a:t>
            </a:r>
            <a:r>
              <a:rPr lang="en-US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rodata</a:t>
            </a:r>
            <a:endParaRPr lang="en-US" sz="16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228600" algn="l"/>
                <a:tab pos="1311275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.align 4</a:t>
            </a:r>
          </a:p>
          <a:p>
            <a:pPr algn="l">
              <a:tabLst>
                <a:tab pos="228600" algn="l"/>
                <a:tab pos="1311275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.L7:</a:t>
            </a:r>
          </a:p>
          <a:p>
            <a:pPr algn="l">
              <a:tabLst>
                <a:tab pos="228600" algn="l"/>
                <a:tab pos="1311275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.long	.L2	# x = 0</a:t>
            </a:r>
          </a:p>
          <a:p>
            <a:pPr algn="l">
              <a:tabLst>
                <a:tab pos="228600" algn="l"/>
                <a:tab pos="1311275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.long	.L3	# x = 1</a:t>
            </a:r>
          </a:p>
          <a:p>
            <a:pPr algn="l">
              <a:tabLst>
                <a:tab pos="228600" algn="l"/>
                <a:tab pos="1311275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.long	.L4	# x = 2</a:t>
            </a:r>
          </a:p>
          <a:p>
            <a:pPr algn="l">
              <a:tabLst>
                <a:tab pos="228600" algn="l"/>
                <a:tab pos="1311275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.long	.L5	# x = 3</a:t>
            </a:r>
          </a:p>
          <a:p>
            <a:pPr algn="l">
              <a:tabLst>
                <a:tab pos="228600" algn="l"/>
                <a:tab pos="1311275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.long	.L2	# x = 4</a:t>
            </a:r>
          </a:p>
          <a:p>
            <a:pPr algn="l">
              <a:tabLst>
                <a:tab pos="228600" algn="l"/>
                <a:tab pos="1311275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.long	.L6	# x = 5</a:t>
            </a:r>
          </a:p>
          <a:p>
            <a:pPr algn="l">
              <a:tabLst>
                <a:tab pos="228600" algn="l"/>
                <a:tab pos="1311275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.long	.L6	# x = 6</a:t>
            </a:r>
            <a:endParaRPr lang="en-US" sz="16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8"/>
          <p:cNvSpPr>
            <a:spLocks/>
          </p:cNvSpPr>
          <p:nvPr/>
        </p:nvSpPr>
        <p:spPr bwMode="auto">
          <a:xfrm>
            <a:off x="914400" y="1828800"/>
            <a:ext cx="2971800" cy="2667000"/>
          </a:xfrm>
          <a:prstGeom prst="rect">
            <a:avLst/>
          </a:prstGeom>
          <a:solidFill>
            <a:srgbClr val="D6D6F4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228600" algn="l"/>
                <a:tab pos="1311275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.section	.</a:t>
            </a:r>
            <a:r>
              <a:rPr lang="en-US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rodata</a:t>
            </a:r>
            <a:endParaRPr lang="en-US" sz="16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228600" algn="l"/>
                <a:tab pos="1311275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.align 4</a:t>
            </a:r>
          </a:p>
          <a:p>
            <a:pPr algn="l">
              <a:tabLst>
                <a:tab pos="228600" algn="l"/>
                <a:tab pos="1311275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.L7:</a:t>
            </a:r>
          </a:p>
          <a:p>
            <a:pPr algn="l">
              <a:tabLst>
                <a:tab pos="228600" algn="l"/>
                <a:tab pos="1311275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.long	.L2	# x = 0</a:t>
            </a:r>
          </a:p>
          <a:p>
            <a:pPr algn="l">
              <a:tabLst>
                <a:tab pos="228600" algn="l"/>
                <a:tab pos="1311275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.long	.L3	# x = 1</a:t>
            </a:r>
          </a:p>
          <a:p>
            <a:pPr algn="l">
              <a:tabLst>
                <a:tab pos="228600" algn="l"/>
                <a:tab pos="1311275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.long	.L4	# x = 2</a:t>
            </a:r>
          </a:p>
          <a:p>
            <a:pPr algn="l">
              <a:tabLst>
                <a:tab pos="228600" algn="l"/>
                <a:tab pos="1311275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.long	.L5	# x = 3</a:t>
            </a:r>
          </a:p>
          <a:p>
            <a:pPr algn="l">
              <a:tabLst>
                <a:tab pos="228600" algn="l"/>
                <a:tab pos="1311275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.long	.L2	# x = 4</a:t>
            </a:r>
          </a:p>
          <a:p>
            <a:pPr algn="l">
              <a:tabLst>
                <a:tab pos="228600" algn="l"/>
                <a:tab pos="1311275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.long	.L6	# x = 5</a:t>
            </a:r>
          </a:p>
          <a:p>
            <a:pPr algn="l">
              <a:tabLst>
                <a:tab pos="228600" algn="l"/>
                <a:tab pos="1311275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.long	.L6	# x = 6</a:t>
            </a:r>
            <a:endParaRPr lang="en-US" sz="16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26625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26626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 dirty="0" smtClean="0">
                <a:solidFill>
                  <a:srgbClr val="FFFFFF"/>
                </a:solidFill>
                <a:ea typeface="Gill Sans" charset="0"/>
                <a:cs typeface="Gill Sans" charset="0"/>
              </a:rPr>
              <a:t>ECNU</a:t>
            </a:r>
            <a:endParaRPr lang="en-US" sz="1200" dirty="0">
              <a:solidFill>
                <a:srgbClr val="FFFFFF"/>
              </a:solidFill>
              <a:ea typeface="Gill Sans" charset="0"/>
              <a:cs typeface="Gill Sans" charset="0"/>
            </a:endParaRP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Jump Table</a:t>
            </a:r>
          </a:p>
        </p:txBody>
      </p:sp>
      <p:sp>
        <p:nvSpPr>
          <p:cNvPr id="26629" name="Rectangle 5"/>
          <p:cNvSpPr>
            <a:spLocks/>
          </p:cNvSpPr>
          <p:nvPr/>
        </p:nvSpPr>
        <p:spPr bwMode="auto">
          <a:xfrm>
            <a:off x="292100" y="1371600"/>
            <a:ext cx="3454400" cy="3810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638"/>
              </a:spcBef>
            </a:pPr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Jump table</a:t>
            </a:r>
          </a:p>
        </p:txBody>
      </p:sp>
      <p:sp>
        <p:nvSpPr>
          <p:cNvPr id="26630" name="Rectangle 6"/>
          <p:cNvSpPr>
            <a:spLocks/>
          </p:cNvSpPr>
          <p:nvPr/>
        </p:nvSpPr>
        <p:spPr bwMode="auto">
          <a:xfrm>
            <a:off x="4419600" y="1600200"/>
            <a:ext cx="4432300" cy="4770437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switch(x) 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1:      // .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L3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= y*z;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break;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2:      // .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L4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= y/z;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/* Fall Through */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3:      // .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L5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+= z;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break;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5: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6:      // .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L6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-= z;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break;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default:     // .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L2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= 2;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}</a:t>
            </a:r>
          </a:p>
        </p:txBody>
      </p:sp>
      <p:sp>
        <p:nvSpPr>
          <p:cNvPr id="26631" name="Line 7"/>
          <p:cNvSpPr>
            <a:spLocks noChangeShapeType="1"/>
          </p:cNvSpPr>
          <p:nvPr/>
        </p:nvSpPr>
        <p:spPr bwMode="auto">
          <a:xfrm>
            <a:off x="3581400" y="2743200"/>
            <a:ext cx="1371600" cy="2724150"/>
          </a:xfrm>
          <a:prstGeom prst="line">
            <a:avLst/>
          </a:prstGeom>
          <a:noFill/>
          <a:ln w="25400" cap="flat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632" name="Line 8"/>
          <p:cNvSpPr>
            <a:spLocks noChangeShapeType="1"/>
          </p:cNvSpPr>
          <p:nvPr/>
        </p:nvSpPr>
        <p:spPr bwMode="auto">
          <a:xfrm rot="10800000" flipH="1">
            <a:off x="3568700" y="2146300"/>
            <a:ext cx="1390650" cy="736600"/>
          </a:xfrm>
          <a:prstGeom prst="line">
            <a:avLst/>
          </a:prstGeom>
          <a:noFill/>
          <a:ln w="25400" cap="flat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633" name="Line 9"/>
          <p:cNvSpPr>
            <a:spLocks noChangeShapeType="1"/>
          </p:cNvSpPr>
          <p:nvPr/>
        </p:nvSpPr>
        <p:spPr bwMode="auto">
          <a:xfrm rot="10800000" flipH="1">
            <a:off x="3570288" y="2906713"/>
            <a:ext cx="1392237" cy="236537"/>
          </a:xfrm>
          <a:prstGeom prst="line">
            <a:avLst/>
          </a:prstGeom>
          <a:noFill/>
          <a:ln w="25400" cap="flat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634" name="Line 10"/>
          <p:cNvSpPr>
            <a:spLocks noChangeShapeType="1"/>
          </p:cNvSpPr>
          <p:nvPr/>
        </p:nvSpPr>
        <p:spPr bwMode="auto">
          <a:xfrm>
            <a:off x="3575050" y="3403600"/>
            <a:ext cx="1390650" cy="271463"/>
          </a:xfrm>
          <a:prstGeom prst="line">
            <a:avLst/>
          </a:prstGeom>
          <a:noFill/>
          <a:ln w="25400" cap="flat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635" name="Line 11"/>
          <p:cNvSpPr>
            <a:spLocks noChangeShapeType="1"/>
          </p:cNvSpPr>
          <p:nvPr/>
        </p:nvSpPr>
        <p:spPr bwMode="auto">
          <a:xfrm>
            <a:off x="3581400" y="3670300"/>
            <a:ext cx="1373188" cy="1797050"/>
          </a:xfrm>
          <a:prstGeom prst="line">
            <a:avLst/>
          </a:prstGeom>
          <a:noFill/>
          <a:ln w="25400" cap="flat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636" name="Line 12"/>
          <p:cNvSpPr>
            <a:spLocks noChangeShapeType="1"/>
          </p:cNvSpPr>
          <p:nvPr/>
        </p:nvSpPr>
        <p:spPr bwMode="auto">
          <a:xfrm>
            <a:off x="3581400" y="3905250"/>
            <a:ext cx="1295400" cy="666750"/>
          </a:xfrm>
          <a:prstGeom prst="line">
            <a:avLst/>
          </a:prstGeom>
          <a:noFill/>
          <a:ln w="25400" cap="flat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637" name="Line 13"/>
          <p:cNvSpPr>
            <a:spLocks noChangeShapeType="1"/>
          </p:cNvSpPr>
          <p:nvPr/>
        </p:nvSpPr>
        <p:spPr bwMode="auto">
          <a:xfrm>
            <a:off x="3581400" y="4159250"/>
            <a:ext cx="1295400" cy="641350"/>
          </a:xfrm>
          <a:prstGeom prst="line">
            <a:avLst/>
          </a:prstGeom>
          <a:noFill/>
          <a:ln w="25400" cap="flat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26626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 dirty="0" smtClean="0">
                <a:solidFill>
                  <a:srgbClr val="FFFFFF"/>
                </a:solidFill>
                <a:ea typeface="Gill Sans" charset="0"/>
                <a:cs typeface="Gill Sans" charset="0"/>
              </a:rPr>
              <a:t>ECNU</a:t>
            </a:r>
            <a:endParaRPr lang="en-US" sz="1200" dirty="0">
              <a:solidFill>
                <a:srgbClr val="FFFFFF"/>
              </a:solidFill>
              <a:ea typeface="Gill Sans" charset="0"/>
              <a:cs typeface="Gill Sans" charset="0"/>
            </a:endParaRP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Handling Fall-Through</a:t>
            </a:r>
            <a:endParaRPr lang="en-US" dirty="0"/>
          </a:p>
        </p:txBody>
      </p:sp>
      <p:sp>
        <p:nvSpPr>
          <p:cNvPr id="26630" name="Rectangle 6"/>
          <p:cNvSpPr>
            <a:spLocks/>
          </p:cNvSpPr>
          <p:nvPr/>
        </p:nvSpPr>
        <p:spPr bwMode="auto">
          <a:xfrm>
            <a:off x="139700" y="1524000"/>
            <a:ext cx="3670300" cy="3505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w = 1;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 . .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switch(x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 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	. . .	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2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= y/z;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/* Fall Through */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3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+= z;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break;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 . .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}</a:t>
            </a:r>
          </a:p>
        </p:txBody>
      </p:sp>
      <p:sp>
        <p:nvSpPr>
          <p:cNvPr id="16" name="Rectangle 6"/>
          <p:cNvSpPr>
            <a:spLocks/>
          </p:cNvSpPr>
          <p:nvPr/>
        </p:nvSpPr>
        <p:spPr bwMode="auto">
          <a:xfrm>
            <a:off x="4572000" y="1676400"/>
            <a:ext cx="2743200" cy="990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case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3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Lucida Grande" charset="0"/>
                <a:cs typeface="Courier New" pitchFamily="49" charset="0"/>
                <a:sym typeface="Courier New Bold" charset="0"/>
              </a:rPr>
              <a:t>        w = 1;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merge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</p:txBody>
      </p:sp>
      <p:sp>
        <p:nvSpPr>
          <p:cNvPr id="17" name="Rectangle 6"/>
          <p:cNvSpPr>
            <a:spLocks/>
          </p:cNvSpPr>
          <p:nvPr/>
        </p:nvSpPr>
        <p:spPr bwMode="auto">
          <a:xfrm>
            <a:off x="6096000" y="3505200"/>
            <a:ext cx="2743200" cy="685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2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= y/z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</p:txBody>
      </p:sp>
      <p:sp>
        <p:nvSpPr>
          <p:cNvPr id="18" name="Rectangle 6"/>
          <p:cNvSpPr>
            <a:spLocks/>
          </p:cNvSpPr>
          <p:nvPr/>
        </p:nvSpPr>
        <p:spPr bwMode="auto">
          <a:xfrm>
            <a:off x="6096000" y="4191000"/>
            <a:ext cx="2743200" cy="685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merge: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Lucida Grande" charset="0"/>
                <a:cs typeface="Courier New" pitchFamily="49" charset="0"/>
                <a:sym typeface="Courier New Bold" charset="0"/>
              </a:rPr>
              <a:t>        w += z;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</p:txBody>
      </p:sp>
      <p:cxnSp>
        <p:nvCxnSpPr>
          <p:cNvPr id="20" name="Straight Arrow Connector 19"/>
          <p:cNvCxnSpPr/>
          <p:nvPr/>
        </p:nvCxnSpPr>
        <p:spPr bwMode="auto">
          <a:xfrm>
            <a:off x="1981200" y="2743200"/>
            <a:ext cx="4114800" cy="9144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" name="Straight Arrow Connector 20"/>
          <p:cNvCxnSpPr/>
          <p:nvPr/>
        </p:nvCxnSpPr>
        <p:spPr bwMode="auto">
          <a:xfrm flipV="1">
            <a:off x="1905000" y="1828800"/>
            <a:ext cx="2667000" cy="17526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Straight Arrow Connector 25"/>
          <p:cNvCxnSpPr/>
          <p:nvPr/>
        </p:nvCxnSpPr>
        <p:spPr bwMode="auto">
          <a:xfrm rot="16200000" flipH="1">
            <a:off x="4533900" y="2857500"/>
            <a:ext cx="1752600" cy="13716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7030A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tle Slid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Slide">
      <a:majorFont>
        <a:latin typeface="Calibri Bold"/>
        <a:ea typeface="ヒラギノ角ゴ ProN W6"/>
        <a:cs typeface="ヒラギノ角ゴ ProN W6"/>
      </a:majorFont>
      <a:minorFont>
        <a:latin typeface="Calibri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itle and Content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and Content">
      <a:majorFont>
        <a:latin typeface="Calibri Bold"/>
        <a:ea typeface="ヒラギノ角ゴ ProN W6"/>
        <a:cs typeface="ヒラギノ角ゴ ProN W6"/>
      </a:majorFont>
      <a:minorFont>
        <a:latin typeface="Calibri Bold"/>
        <a:ea typeface="ヒラギノ角ゴ ProN W6"/>
        <a:cs typeface="ヒラギノ角ゴ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and Conten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itle Only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Only">
      <a:majorFont>
        <a:latin typeface="Calibri Bold"/>
        <a:ea typeface="ヒラギノ角ゴ ProN W6"/>
        <a:cs typeface="ヒラギノ角ゴ ProN W6"/>
      </a:majorFont>
      <a:minorFont>
        <a:latin typeface="Calibri Bold"/>
        <a:ea typeface="ヒラギノ角ゴ ProN W6"/>
        <a:cs typeface="ヒラギノ角ゴ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Only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Title Only: Build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333399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Only: Build">
      <a:majorFont>
        <a:latin typeface="Calibri Bold"/>
        <a:ea typeface="ヒラギノ角ゴ ProN W6"/>
        <a:cs typeface="ヒラギノ角ゴ ProN W6"/>
      </a:majorFont>
      <a:minorFont>
        <a:latin typeface="Calibri Bold"/>
        <a:ea typeface="ヒラギノ角ゴ ProN W6"/>
        <a:cs typeface="ヒラギノ角ゴ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Only: Buil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Two Columns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wo Columns">
      <a:majorFont>
        <a:latin typeface="Calibri Bold"/>
        <a:ea typeface="ヒラギノ角ゴ ProN W6"/>
        <a:cs typeface="ヒラギノ角ゴ ProN W6"/>
      </a:majorFont>
      <a:minorFont>
        <a:latin typeface="Calibri Bold"/>
        <a:ea typeface="ヒラギノ角ゴ ProN W6"/>
        <a:cs typeface="ヒラギノ角ゴ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wo Column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Title and Content: Build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and Content: Build">
      <a:majorFont>
        <a:latin typeface="Calibri Bold"/>
        <a:ea typeface="ヒラギノ角ゴ ProN W6"/>
        <a:cs typeface="ヒラギノ角ゴ ProN W6"/>
      </a:majorFont>
      <a:minorFont>
        <a:latin typeface="Calibri Bold"/>
        <a:ea typeface="ヒラギノ角ゴ ProN W6"/>
        <a:cs typeface="ヒラギノ角ゴ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and Content: Buil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6488</TotalTime>
  <Pages>0</Pages>
  <Words>3566</Words>
  <Characters>0</Characters>
  <Application>Microsoft Office PowerPoint</Application>
  <PresentationFormat>全屏显示(4:3)</PresentationFormat>
  <Lines>0</Lines>
  <Paragraphs>1654</Paragraphs>
  <Slides>67</Slides>
  <Notes>0</Notes>
  <HiddenSlides>1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6</vt:i4>
      </vt:variant>
      <vt:variant>
        <vt:lpstr>幻灯片标题</vt:lpstr>
      </vt:variant>
      <vt:variant>
        <vt:i4>67</vt:i4>
      </vt:variant>
    </vt:vector>
  </HeadingPairs>
  <TitlesOfParts>
    <vt:vector size="92" baseType="lpstr">
      <vt:lpstr>Gill Sans</vt:lpstr>
      <vt:lpstr>Lucida Grande</vt:lpstr>
      <vt:lpstr>Monaco</vt:lpstr>
      <vt:lpstr>ＭＳ Ｐゴシック</vt:lpstr>
      <vt:lpstr>Zapf Dingbats</vt:lpstr>
      <vt:lpstr>ヒラギノ角ゴ ProN W3</vt:lpstr>
      <vt:lpstr>ヒラギノ角ゴ ProN W6</vt:lpstr>
      <vt:lpstr>Arial Narrow</vt:lpstr>
      <vt:lpstr>Arial Narrow Bold</vt:lpstr>
      <vt:lpstr>Calibri</vt:lpstr>
      <vt:lpstr>Calibri Bold</vt:lpstr>
      <vt:lpstr>Calibri Bold Italic</vt:lpstr>
      <vt:lpstr>Calibri Italic</vt:lpstr>
      <vt:lpstr>Courier New</vt:lpstr>
      <vt:lpstr>Courier New Bold</vt:lpstr>
      <vt:lpstr>Courier New Bold Italic</vt:lpstr>
      <vt:lpstr>Times New Roman</vt:lpstr>
      <vt:lpstr>Wingdings</vt:lpstr>
      <vt:lpstr>Wingdings 2</vt:lpstr>
      <vt:lpstr>Title Slide</vt:lpstr>
      <vt:lpstr>Title and Content</vt:lpstr>
      <vt:lpstr>Title Only</vt:lpstr>
      <vt:lpstr>Title Only: Build</vt:lpstr>
      <vt:lpstr>Two Columns</vt:lpstr>
      <vt:lpstr>Title and Content: Build</vt:lpstr>
      <vt:lpstr>Machine-Level Programming III: Switch Statements  and IA32 Procedures  Computer Systems 6th Lecture</vt:lpstr>
      <vt:lpstr>Today</vt:lpstr>
      <vt:lpstr>Switch Statement Example</vt:lpstr>
      <vt:lpstr>Jump Table Structure</vt:lpstr>
      <vt:lpstr>Switch Statement Example (IA32)</vt:lpstr>
      <vt:lpstr>Switch Statement Example (IA32)</vt:lpstr>
      <vt:lpstr>Assembly Setup Explanation</vt:lpstr>
      <vt:lpstr>Jump Table</vt:lpstr>
      <vt:lpstr>Handling Fall-Through</vt:lpstr>
      <vt:lpstr>Code Blocks (Partial)</vt:lpstr>
      <vt:lpstr>Code Blocks (Rest)</vt:lpstr>
      <vt:lpstr>Switch Code (Finish)</vt:lpstr>
      <vt:lpstr>x86-64 Switch Implementation</vt:lpstr>
      <vt:lpstr>IA32 Object Code</vt:lpstr>
      <vt:lpstr>IA32 Object Code (cont.)</vt:lpstr>
      <vt:lpstr>IA32 Object Code (cont.)</vt:lpstr>
      <vt:lpstr>Disassembled Targets</vt:lpstr>
      <vt:lpstr>Matching Disassembled Targets</vt:lpstr>
      <vt:lpstr>Summarizing</vt:lpstr>
      <vt:lpstr>Today</vt:lpstr>
      <vt:lpstr>IA32 Stack</vt:lpstr>
      <vt:lpstr>IA32 Stack: Push</vt:lpstr>
      <vt:lpstr>IA32 Stack: Pop</vt:lpstr>
      <vt:lpstr>Procedure Control Flow</vt:lpstr>
      <vt:lpstr>Procedure Call Example</vt:lpstr>
      <vt:lpstr>Procedure Return Example</vt:lpstr>
      <vt:lpstr>Stack-Based Languages</vt:lpstr>
      <vt:lpstr>Call Chain Example</vt:lpstr>
      <vt:lpstr>Stack Frames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IA32/Linux Stack Frame</vt:lpstr>
      <vt:lpstr>Revisiting swap</vt:lpstr>
      <vt:lpstr>Revisiting swap</vt:lpstr>
      <vt:lpstr>swap Setup #1</vt:lpstr>
      <vt:lpstr>swap Setup #2</vt:lpstr>
      <vt:lpstr>swap Setup #3</vt:lpstr>
      <vt:lpstr>swap Body</vt:lpstr>
      <vt:lpstr>swap Finish</vt:lpstr>
      <vt:lpstr>Disassembled swap</vt:lpstr>
      <vt:lpstr>Today</vt:lpstr>
      <vt:lpstr>Register Saving Conventions</vt:lpstr>
      <vt:lpstr>Register Saving Conventions</vt:lpstr>
      <vt:lpstr>IA32/Linux+Windows Register Usage</vt:lpstr>
      <vt:lpstr>Today</vt:lpstr>
      <vt:lpstr>Recursive Function</vt:lpstr>
      <vt:lpstr>Recursive Call #1</vt:lpstr>
      <vt:lpstr>Recursive Call #2</vt:lpstr>
      <vt:lpstr>Recursive Call #3</vt:lpstr>
      <vt:lpstr>Recursive Call #4</vt:lpstr>
      <vt:lpstr>Recursive Call #5</vt:lpstr>
      <vt:lpstr>Observations About Recursion</vt:lpstr>
      <vt:lpstr>Pointer Code</vt:lpstr>
      <vt:lpstr>Creating and Initializing Local Variable</vt:lpstr>
      <vt:lpstr>Creating Pointer as Argument</vt:lpstr>
      <vt:lpstr>Retrieving local variable</vt:lpstr>
      <vt:lpstr>IA 32 Procedure Summary</vt:lpstr>
      <vt:lpstr>Homeworks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</dc:title>
  <dc:creator>Markus Pueschel</dc:creator>
  <dc:description>Redesign of slides created by Randal E. Bryant and David R. O'Hallaron</dc:description>
  <cp:lastModifiedBy>xianzhong liu</cp:lastModifiedBy>
  <cp:revision>329</cp:revision>
  <cp:lastPrinted>2016-02-19T08:15:06Z</cp:lastPrinted>
  <dcterms:created xsi:type="dcterms:W3CDTF">2011-01-05T22:12:29Z</dcterms:created>
  <dcterms:modified xsi:type="dcterms:W3CDTF">2016-02-19T10:11:45Z</dcterms:modified>
</cp:coreProperties>
</file>