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notesSlides/notesSlide21.xml" ContentType="application/vnd.openxmlformats-officedocument.presentationml.notesSlide+xml"/>
  <Override PartName="/ppt/tags/tag28.xml" ContentType="application/vnd.openxmlformats-officedocument.presentationml.tags+xml"/>
  <Override PartName="/ppt/notesSlides/notesSlide22.xml" ContentType="application/vnd.openxmlformats-officedocument.presentationml.notesSlide+xml"/>
  <Override PartName="/ppt/tags/tag29.xml" ContentType="application/vnd.openxmlformats-officedocument.presentationml.tags+xml"/>
  <Override PartName="/ppt/notesSlides/notesSlide23.xml" ContentType="application/vnd.openxmlformats-officedocument.presentationml.notesSlide+xml"/>
  <Override PartName="/ppt/tags/tag30.xml" ContentType="application/vnd.openxmlformats-officedocument.presentationml.tags+xml"/>
  <Override PartName="/ppt/notesSlides/notesSlide24.xml" ContentType="application/vnd.openxmlformats-officedocument.presentationml.notesSlide+xml"/>
  <Override PartName="/ppt/tags/tag31.xml" ContentType="application/vnd.openxmlformats-officedocument.presentationml.tags+xml"/>
  <Override PartName="/ppt/notesSlides/notesSlide25.xml" ContentType="application/vnd.openxmlformats-officedocument.presentationml.notesSlide+xml"/>
  <Override PartName="/ppt/tags/tag32.xml" ContentType="application/vnd.openxmlformats-officedocument.presentationml.tags+xml"/>
  <Override PartName="/ppt/notesSlides/notesSlide26.xml" ContentType="application/vnd.openxmlformats-officedocument.presentationml.notesSlide+xml"/>
  <Override PartName="/ppt/tags/tag33.xml" ContentType="application/vnd.openxmlformats-officedocument.presentationml.tags+xml"/>
  <Override PartName="/ppt/notesSlides/notesSlide27.xml" ContentType="application/vnd.openxmlformats-officedocument.presentationml.notesSlide+xml"/>
  <Override PartName="/ppt/tags/tag34.xml" ContentType="application/vnd.openxmlformats-officedocument.presentationml.tags+xml"/>
  <Override PartName="/ppt/notesSlides/notesSlide28.xml" ContentType="application/vnd.openxmlformats-officedocument.presentationml.notesSlide+xml"/>
  <Override PartName="/ppt/tags/tag35.xml" ContentType="application/vnd.openxmlformats-officedocument.presentationml.tags+xml"/>
  <Override PartName="/ppt/notesSlides/notesSlide29.xml" ContentType="application/vnd.openxmlformats-officedocument.presentationml.notesSlide+xml"/>
  <Override PartName="/ppt/tags/tag36.xml" ContentType="application/vnd.openxmlformats-officedocument.presentationml.tags+xml"/>
  <Override PartName="/ppt/notesSlides/notesSlide30.xml" ContentType="application/vnd.openxmlformats-officedocument.presentationml.notesSlide+xml"/>
  <Override PartName="/ppt/tags/tag37.xml" ContentType="application/vnd.openxmlformats-officedocument.presentationml.tags+xml"/>
  <Override PartName="/ppt/notesSlides/notesSlide31.xml" ContentType="application/vnd.openxmlformats-officedocument.presentationml.notesSlide+xml"/>
  <Override PartName="/ppt/tags/tag38.xml" ContentType="application/vnd.openxmlformats-officedocument.presentationml.tags+xml"/>
  <Override PartName="/ppt/notesSlides/notesSlide32.xml" ContentType="application/vnd.openxmlformats-officedocument.presentationml.notesSlide+xml"/>
  <Override PartName="/ppt/tags/tag39.xml" ContentType="application/vnd.openxmlformats-officedocument.presentationml.tags+xml"/>
  <Override PartName="/ppt/notesSlides/notesSlide33.xml" ContentType="application/vnd.openxmlformats-officedocument.presentationml.notesSlide+xml"/>
  <Override PartName="/ppt/tags/tag40.xml" ContentType="application/vnd.openxmlformats-officedocument.presentationml.tags+xml"/>
  <Override PartName="/ppt/notesSlides/notesSlide34.xml" ContentType="application/vnd.openxmlformats-officedocument.presentationml.notesSlide+xml"/>
  <Override PartName="/ppt/tags/tag41.xml" ContentType="application/vnd.openxmlformats-officedocument.presentationml.tags+xml"/>
  <Override PartName="/ppt/notesSlides/notesSlide35.xml" ContentType="application/vnd.openxmlformats-officedocument.presentationml.notesSlide+xml"/>
  <Override PartName="/ppt/tags/tag42.xml" ContentType="application/vnd.openxmlformats-officedocument.presentationml.tags+xml"/>
  <Override PartName="/ppt/notesSlides/notesSlide36.xml" ContentType="application/vnd.openxmlformats-officedocument.presentationml.notesSlide+xml"/>
  <Override PartName="/ppt/tags/tag43.xml" ContentType="application/vnd.openxmlformats-officedocument.presentationml.tags+xml"/>
  <Override PartName="/ppt/notesSlides/notesSlide37.xml" ContentType="application/vnd.openxmlformats-officedocument.presentationml.notesSlide+xml"/>
  <Override PartName="/ppt/tags/tag44.xml" ContentType="application/vnd.openxmlformats-officedocument.presentationml.tags+xml"/>
  <Override PartName="/ppt/notesSlides/notesSlide38.xml" ContentType="application/vnd.openxmlformats-officedocument.presentationml.notesSlide+xml"/>
  <Override PartName="/ppt/tags/tag45.xml" ContentType="application/vnd.openxmlformats-officedocument.presentationml.tags+xml"/>
  <Override PartName="/ppt/notesSlides/notesSlide39.xml" ContentType="application/vnd.openxmlformats-officedocument.presentationml.notesSlide+xml"/>
  <Override PartName="/ppt/tags/tag46.xml" ContentType="application/vnd.openxmlformats-officedocument.presentationml.tags+xml"/>
  <Override PartName="/ppt/notesSlides/notesSlide40.xml" ContentType="application/vnd.openxmlformats-officedocument.presentationml.notesSlide+xml"/>
  <Override PartName="/ppt/tags/tag47.xml" ContentType="application/vnd.openxmlformats-officedocument.presentationml.tags+xml"/>
  <Override PartName="/ppt/notesSlides/notesSlide41.xml" ContentType="application/vnd.openxmlformats-officedocument.presentationml.notesSlide+xml"/>
  <Override PartName="/ppt/tags/tag48.xml" ContentType="application/vnd.openxmlformats-officedocument.presentationml.tags+xml"/>
  <Override PartName="/ppt/notesSlides/notesSlide42.xml" ContentType="application/vnd.openxmlformats-officedocument.presentationml.notesSlide+xml"/>
  <Override PartName="/ppt/tags/tag49.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5"/>
  </p:notesMasterIdLst>
  <p:handoutMasterIdLst>
    <p:handoutMasterId r:id="rId4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Lst>
  <p:sldSz cx="12188825" cy="6858000"/>
  <p:notesSz cx="6991350" cy="9282113"/>
  <p:custDataLst>
    <p:tags r:id="rId47"/>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orient="horz" pos="2256" userDrawn="1">
          <p15:clr>
            <a:srgbClr val="A4A3A4"/>
          </p15:clr>
        </p15:guide>
        <p15:guide id="3" pos="3839">
          <p15:clr>
            <a:srgbClr val="A4A3A4"/>
          </p15:clr>
        </p15:guide>
      </p15:sldGuideLst>
    </p:ext>
    <p:ext uri="{2D200454-40CA-4A62-9FC3-DE9A4176ACB9}">
      <p15:notesGuideLst xmlns=""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FB"/>
    <a:srgbClr val="FFF3F3"/>
    <a:srgbClr val="D9F8FF"/>
    <a:srgbClr val="FFFFFF"/>
    <a:srgbClr val="FFD54F"/>
    <a:srgbClr val="FFEBEB"/>
    <a:srgbClr val="E1F5DF"/>
    <a:srgbClr val="FFFFCC"/>
    <a:srgbClr val="FFFF71"/>
    <a:srgbClr val="A9E8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68" autoAdjust="0"/>
    <p:restoredTop sz="49254" autoAdjust="0"/>
  </p:normalViewPr>
  <p:slideViewPr>
    <p:cSldViewPr showGuides="1">
      <p:cViewPr>
        <p:scale>
          <a:sx n="66" d="100"/>
          <a:sy n="66" d="100"/>
        </p:scale>
        <p:origin x="-1302" y="-42"/>
      </p:cViewPr>
      <p:guideLst>
        <p:guide orient="horz" pos="2160"/>
        <p:guide orient="horz" pos="2256"/>
        <p:guide orient="horz" pos="960"/>
        <p:guide orient="horz" pos="384"/>
        <p:guide pos="3839"/>
        <p:guide pos="479"/>
      </p:guideLst>
    </p:cSldViewPr>
  </p:slideViewPr>
  <p:notesTextViewPr>
    <p:cViewPr>
      <p:scale>
        <a:sx n="100" d="100"/>
        <a:sy n="100" d="100"/>
      </p:scale>
      <p:origin x="0" y="1026"/>
    </p:cViewPr>
  </p:notesTextViewPr>
  <p:sorterViewPr>
    <p:cViewPr>
      <p:scale>
        <a:sx n="80" d="100"/>
        <a:sy n="80" d="100"/>
      </p:scale>
      <p:origin x="0" y="5094"/>
    </p:cViewPr>
  </p:sorterViewPr>
  <p:notesViewPr>
    <p:cSldViewPr showGuides="1">
      <p:cViewPr>
        <p:scale>
          <a:sx n="100" d="100"/>
          <a:sy n="100" d="100"/>
        </p:scale>
        <p:origin x="-1836" y="792"/>
      </p:cViewPr>
      <p:guideLst>
        <p:guide orient="horz" pos="2827"/>
        <p:guide orient="horz" pos="283"/>
        <p:guide pos="666"/>
        <p:guide pos="282"/>
        <p:guide pos="378"/>
        <p:guide pos="5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1 -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38.emf"/><Relationship Id="rId4" Type="http://schemas.openxmlformats.org/officeDocument/2006/relationships/oleObject" Target="../embeddings/Microsoft_Word_97_-_2003___1.doc"/></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67.emf"/><Relationship Id="rId4" Type="http://schemas.openxmlformats.org/officeDocument/2006/relationships/oleObject" Target="../embeddings/Microsoft_Word_97_-_2003___2.doc"/></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r>
              <a:rPr lang="zh-CN" altLang="en-US" dirty="0" smtClean="0"/>
              <a:t>介绍</a:t>
            </a:r>
            <a:endParaRPr lang="en-US" dirty="0"/>
          </a:p>
        </p:txBody>
      </p:sp>
    </p:spTree>
    <p:extLst>
      <p:ext uri="{BB962C8B-B14F-4D97-AF65-F5344CB8AC3E}">
        <p14:creationId xmlns:p14="http://schemas.microsoft.com/office/powerpoint/2010/main" val="1088415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Notes Placeholder 6"/>
          <p:cNvSpPr>
            <a:spLocks noGrp="1"/>
          </p:cNvSpPr>
          <p:nvPr>
            <p:ph type="body" idx="1"/>
          </p:nvPr>
        </p:nvSpPr>
        <p:spPr/>
        <p:txBody>
          <a:bodyPr>
            <a:normAutofit/>
          </a:bodyPr>
          <a:lstStyle/>
          <a:p>
            <a:pPr lvl="1"/>
            <a:r>
              <a:rPr lang="en-US" altLang="en-US" dirty="0" smtClean="0"/>
              <a:t>By using Oracle Database 12</a:t>
            </a:r>
            <a:r>
              <a:rPr lang="en-US" altLang="en-US" i="1" dirty="0" smtClean="0"/>
              <a:t>c</a:t>
            </a:r>
            <a:r>
              <a:rPr lang="en-US" altLang="en-US" dirty="0" smtClean="0"/>
              <a:t>, you can utilize the following features across focus areas:</a:t>
            </a:r>
          </a:p>
          <a:p>
            <a:pPr lvl="2"/>
            <a:r>
              <a:rPr lang="en-US" altLang="en-US" dirty="0" smtClean="0"/>
              <a:t>With the </a:t>
            </a:r>
            <a:r>
              <a:rPr lang="en-US" altLang="en-US" b="1" dirty="0" smtClean="0"/>
              <a:t>Infrastructure Grid </a:t>
            </a:r>
            <a:r>
              <a:rPr lang="en-US" altLang="en-US" dirty="0" smtClean="0"/>
              <a:t>technology of Oracle, you can pool low-cost servers and storage to form systems that deliver the highest quality of service in terms of manageability, high availability, and performance. Oracle Database 12</a:t>
            </a:r>
            <a:r>
              <a:rPr lang="en-US" altLang="en-US" i="1" dirty="0" smtClean="0"/>
              <a:t>c</a:t>
            </a:r>
            <a:r>
              <a:rPr lang="en-US" altLang="en-US" dirty="0" smtClean="0"/>
              <a:t> also helps you to consolidate and extend the benefits of grid computing and manage changes in a controlled and cost-effective manner.</a:t>
            </a:r>
          </a:p>
          <a:p>
            <a:pPr lvl="2"/>
            <a:r>
              <a:rPr lang="en-US" altLang="en-US" dirty="0" smtClean="0"/>
              <a:t>Oracle Database 12</a:t>
            </a:r>
            <a:r>
              <a:rPr lang="en-US" altLang="en-US" i="1" dirty="0" smtClean="0"/>
              <a:t>c</a:t>
            </a:r>
            <a:r>
              <a:rPr lang="en-US" altLang="en-US" dirty="0" smtClean="0"/>
              <a:t> enables </a:t>
            </a:r>
            <a:r>
              <a:rPr lang="en-US" altLang="en-US" b="1" dirty="0" smtClean="0"/>
              <a:t>Information Management </a:t>
            </a:r>
            <a:r>
              <a:rPr lang="en-US" altLang="en-US" dirty="0" smtClean="0"/>
              <a:t>by providing capabilities in content management, information integration, and information lifecycle management areas. You can manage content of advanced data types such as Extensible Markup Language (XML), text, spatial, multimedia, medical imaging, and semantic technologies using the features provided by Oracle.</a:t>
            </a:r>
          </a:p>
          <a:p>
            <a:pPr lvl="2"/>
            <a:r>
              <a:rPr lang="en-US" altLang="en-US" dirty="0" smtClean="0"/>
              <a:t>With Oracle Database 12</a:t>
            </a:r>
            <a:r>
              <a:rPr lang="en-US" altLang="en-US" i="1" dirty="0" smtClean="0"/>
              <a:t>c</a:t>
            </a:r>
            <a:r>
              <a:rPr lang="en-US" altLang="en-US" dirty="0" smtClean="0"/>
              <a:t>, you can manage all the major </a:t>
            </a:r>
            <a:r>
              <a:rPr lang="en-US" altLang="en-US" b="1" dirty="0" smtClean="0"/>
              <a:t>Application Development</a:t>
            </a:r>
            <a:r>
              <a:rPr lang="en-US" altLang="en-US" dirty="0" smtClean="0"/>
              <a:t> environments such as PL/SQL, Java/JDBC, .NET, Windows, PHP, SQL Developer, and Application Express.</a:t>
            </a:r>
          </a:p>
          <a:p>
            <a:pPr lvl="2"/>
            <a:r>
              <a:rPr lang="en-US" altLang="en-US" dirty="0" smtClean="0"/>
              <a:t>You can now plug into </a:t>
            </a:r>
            <a:r>
              <a:rPr lang="en-US" altLang="en-US" b="1" dirty="0" smtClean="0"/>
              <a:t>Oracle Cloud </a:t>
            </a:r>
            <a:r>
              <a:rPr lang="en-US" altLang="en-US" dirty="0" smtClean="0"/>
              <a:t>with Oracle Database 12</a:t>
            </a:r>
            <a:r>
              <a:rPr lang="en-US" altLang="en-US" i="1" dirty="0" smtClean="0"/>
              <a:t>c</a:t>
            </a:r>
            <a:r>
              <a:rPr lang="en-US" altLang="en-US" dirty="0" smtClean="0"/>
              <a:t>. This will help you to standardize, consolidate, and automate database services on the cloud</a:t>
            </a:r>
            <a:r>
              <a:rPr lang="en-US" altLang="en-US" dirty="0" smtClean="0"/>
              <a:t>.</a:t>
            </a:r>
          </a:p>
          <a:p>
            <a:pPr marL="0" lvl="1" indent="-152374">
              <a:buNone/>
            </a:pPr>
            <a:r>
              <a:rPr lang="zh-CN" altLang="en-US" dirty="0" smtClean="0"/>
              <a:t>通过使用</a:t>
            </a:r>
            <a:r>
              <a:rPr lang="en-US" altLang="zh-CN" dirty="0" smtClean="0"/>
              <a:t>Oracle</a:t>
            </a:r>
            <a:r>
              <a:rPr lang="zh-CN" altLang="en-US" dirty="0" smtClean="0"/>
              <a:t>数据库</a:t>
            </a:r>
            <a:r>
              <a:rPr lang="en-US" altLang="zh-CN" dirty="0" err="1" smtClean="0"/>
              <a:t>12c</a:t>
            </a:r>
            <a:r>
              <a:rPr lang="zh-CN" altLang="en-US" dirty="0" smtClean="0"/>
              <a:t>，您可以跨焦点区域使用以下功能：</a:t>
            </a:r>
          </a:p>
          <a:p>
            <a:pPr marL="609493" lvl="2" indent="-304747"/>
            <a:r>
              <a:rPr lang="zh-CN" altLang="en-US" dirty="0" smtClean="0"/>
              <a:t>通过</a:t>
            </a:r>
            <a:r>
              <a:rPr lang="en-US" altLang="zh-CN" dirty="0" smtClean="0"/>
              <a:t>Oracle</a:t>
            </a:r>
            <a:r>
              <a:rPr lang="zh-CN" altLang="en-US" dirty="0" smtClean="0"/>
              <a:t>的基础架构网格技术，您可以将低成本的服务器和存储集中在一起，形成在可管理性，高可用性和性能方面提供最高质量服务的系统。 </a:t>
            </a:r>
            <a:r>
              <a:rPr lang="en-US" altLang="zh-CN" dirty="0" smtClean="0"/>
              <a:t>Oracle</a:t>
            </a:r>
            <a:r>
              <a:rPr lang="zh-CN" altLang="en-US" dirty="0" smtClean="0"/>
              <a:t>数据库</a:t>
            </a:r>
            <a:r>
              <a:rPr lang="en-US" altLang="zh-CN" dirty="0" err="1" smtClean="0"/>
              <a:t>12c</a:t>
            </a:r>
            <a:r>
              <a:rPr lang="zh-CN" altLang="en-US" dirty="0" smtClean="0"/>
              <a:t>还可帮助您整合和扩展网格计算的优势，并以受控和具有成本效益的方式管理变更。</a:t>
            </a:r>
          </a:p>
          <a:p>
            <a:pPr marL="609493" lvl="2" indent="-304747"/>
            <a:r>
              <a:rPr lang="en-US" altLang="zh-CN" dirty="0" smtClean="0"/>
              <a:t>Oracle</a:t>
            </a:r>
            <a:r>
              <a:rPr lang="zh-CN" altLang="en-US" dirty="0" smtClean="0"/>
              <a:t>数据库</a:t>
            </a:r>
            <a:r>
              <a:rPr lang="en-US" altLang="zh-CN" dirty="0" err="1" smtClean="0"/>
              <a:t>12c</a:t>
            </a:r>
            <a:r>
              <a:rPr lang="zh-CN" altLang="en-US" dirty="0" smtClean="0"/>
              <a:t>通过提供内容管理，信息集成和信息生命周期管理领域的功能来实现信息管理。您可以使用</a:t>
            </a:r>
            <a:r>
              <a:rPr lang="en-US" altLang="zh-CN" dirty="0" smtClean="0"/>
              <a:t>Oracle</a:t>
            </a:r>
            <a:r>
              <a:rPr lang="zh-CN" altLang="en-US" dirty="0" smtClean="0"/>
              <a:t>提供的功能来管理高级数据类型的内容，如可扩展标记语言（</a:t>
            </a:r>
            <a:r>
              <a:rPr lang="en-US" altLang="zh-CN" dirty="0" smtClean="0"/>
              <a:t>XML</a:t>
            </a:r>
            <a:r>
              <a:rPr lang="zh-CN" altLang="en-US" dirty="0" smtClean="0"/>
              <a:t>），文本，空间，多媒体，医学成像和语义技术。</a:t>
            </a:r>
          </a:p>
          <a:p>
            <a:pPr marL="609493" lvl="2" indent="-304747"/>
            <a:r>
              <a:rPr lang="zh-CN" altLang="en-US" dirty="0" smtClean="0"/>
              <a:t>使用</a:t>
            </a:r>
            <a:r>
              <a:rPr lang="en-US" altLang="zh-CN" dirty="0" smtClean="0"/>
              <a:t>Oracle Database </a:t>
            </a:r>
            <a:r>
              <a:rPr lang="en-US" altLang="zh-CN" dirty="0" err="1" smtClean="0"/>
              <a:t>12c</a:t>
            </a:r>
            <a:r>
              <a:rPr lang="zh-CN" altLang="en-US" dirty="0" smtClean="0"/>
              <a:t>，您可以管理所有主要的应用程序开发环境，如</a:t>
            </a:r>
            <a:r>
              <a:rPr lang="en-US" altLang="zh-CN" dirty="0" smtClean="0"/>
              <a:t>PL / SQL</a:t>
            </a:r>
            <a:r>
              <a:rPr lang="zh-CN" altLang="en-US" dirty="0" smtClean="0"/>
              <a:t>，</a:t>
            </a:r>
            <a:r>
              <a:rPr lang="en-US" altLang="zh-CN" dirty="0" smtClean="0"/>
              <a:t>Java / </a:t>
            </a:r>
            <a:r>
              <a:rPr lang="en-US" altLang="zh-CN" dirty="0" err="1" smtClean="0"/>
              <a:t>JDBC</a:t>
            </a:r>
            <a:r>
              <a:rPr lang="zh-CN" altLang="en-US" dirty="0" smtClean="0"/>
              <a:t>，</a:t>
            </a:r>
            <a:r>
              <a:rPr lang="en-US" altLang="zh-CN" dirty="0" smtClean="0"/>
              <a:t>.NET</a:t>
            </a:r>
            <a:r>
              <a:rPr lang="zh-CN" altLang="en-US" dirty="0" smtClean="0"/>
              <a:t>，</a:t>
            </a:r>
            <a:r>
              <a:rPr lang="en-US" altLang="zh-CN" dirty="0" smtClean="0"/>
              <a:t>Windows</a:t>
            </a:r>
            <a:r>
              <a:rPr lang="zh-CN" altLang="en-US" dirty="0" smtClean="0"/>
              <a:t>，</a:t>
            </a:r>
            <a:r>
              <a:rPr lang="en-US" altLang="zh-CN" dirty="0" err="1" smtClean="0"/>
              <a:t>PHP</a:t>
            </a:r>
            <a:r>
              <a:rPr lang="zh-CN" altLang="en-US" dirty="0" smtClean="0"/>
              <a:t>，</a:t>
            </a:r>
            <a:r>
              <a:rPr lang="en-US" altLang="zh-CN" dirty="0" smtClean="0"/>
              <a:t>SQL Developer</a:t>
            </a:r>
            <a:r>
              <a:rPr lang="zh-CN" altLang="en-US" dirty="0" smtClean="0"/>
              <a:t>和</a:t>
            </a:r>
            <a:r>
              <a:rPr lang="en-US" altLang="zh-CN" dirty="0" smtClean="0"/>
              <a:t>Application Express</a:t>
            </a:r>
            <a:r>
              <a:rPr lang="zh-CN" altLang="en-US" dirty="0" smtClean="0"/>
              <a:t>。</a:t>
            </a:r>
          </a:p>
          <a:p>
            <a:pPr marL="609493" lvl="2" indent="-304747"/>
            <a:r>
              <a:rPr lang="zh-CN" altLang="en-US" dirty="0" smtClean="0"/>
              <a:t>您现在可以使用</a:t>
            </a:r>
            <a:r>
              <a:rPr lang="en-US" altLang="zh-CN" dirty="0" smtClean="0"/>
              <a:t>Oracle Database </a:t>
            </a:r>
            <a:r>
              <a:rPr lang="en-US" altLang="zh-CN" dirty="0" err="1" smtClean="0"/>
              <a:t>12c</a:t>
            </a:r>
            <a:r>
              <a:rPr lang="zh-CN" altLang="en-US" dirty="0" smtClean="0"/>
              <a:t>插入</a:t>
            </a:r>
            <a:r>
              <a:rPr lang="en-US" altLang="zh-CN" dirty="0" smtClean="0"/>
              <a:t>Oracle Cloud</a:t>
            </a:r>
            <a:r>
              <a:rPr lang="zh-CN" altLang="en-US" dirty="0" smtClean="0"/>
              <a:t>。这将有助于您在云上对数据库服务进行标准化，整合和自动化。</a:t>
            </a:r>
            <a:endParaRPr lang="en-US" altLang="en-US" dirty="0" smtClean="0"/>
          </a:p>
        </p:txBody>
      </p:sp>
      <p:sp>
        <p:nvSpPr>
          <p:cNvPr id="54275"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1CD1A6C0-71D9-4172-95B8-7E4176566C36}" type="slidenum">
              <a:rPr lang="en-US" altLang="en-US" smtClean="0"/>
              <a:t>10</a:t>
            </a:fld>
            <a:endParaRPr lang="en-US" altLang="en-US" dirty="0" smtClean="0"/>
          </a:p>
        </p:txBody>
      </p:sp>
      <p:sp>
        <p:nvSpPr>
          <p:cNvPr id="10" name="Slide Image Placeholder 9"/>
          <p:cNvSpPr>
            <a:spLocks noGrp="1" noRot="1" noChangeAspect="1"/>
          </p:cNvSpPr>
          <p:nvPr>
            <p:ph type="sldImg"/>
          </p:nvPr>
        </p:nvSpPr>
        <p:spPr/>
      </p:sp>
    </p:spTree>
    <p:extLst>
      <p:ext uri="{BB962C8B-B14F-4D97-AF65-F5344CB8AC3E}">
        <p14:creationId xmlns:p14="http://schemas.microsoft.com/office/powerpoint/2010/main" val="3360054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Notes Placeholder 6"/>
          <p:cNvSpPr>
            <a:spLocks noGrp="1"/>
          </p:cNvSpPr>
          <p:nvPr>
            <p:ph type="body" idx="1"/>
          </p:nvPr>
        </p:nvSpPr>
        <p:spPr/>
        <p:txBody>
          <a:bodyPr>
            <a:normAutofit/>
          </a:bodyPr>
          <a:lstStyle/>
          <a:p>
            <a:pPr lvl="1"/>
            <a:r>
              <a:rPr lang="en-US" altLang="en-US" dirty="0" smtClean="0"/>
              <a:t>Imagine you have an organization that needs to support multiple terabytes of information for users who demand fast and secure access to business applications round the clock. The database systems must be reliable and must be able to recover quickly in the event of any kind of failure. Oracle Database 12</a:t>
            </a:r>
            <a:r>
              <a:rPr lang="en-US" altLang="en-US" i="1" dirty="0" smtClean="0"/>
              <a:t>c</a:t>
            </a:r>
            <a:r>
              <a:rPr lang="en-US" altLang="en-US" dirty="0" smtClean="0"/>
              <a:t> is designed to help organizations manage infrastructure grids easily and deliver high-quality service:</a:t>
            </a:r>
          </a:p>
          <a:p>
            <a:pPr lvl="2"/>
            <a:r>
              <a:rPr lang="en-US" altLang="en-US" b="1" dirty="0" smtClean="0"/>
              <a:t>Manageability:</a:t>
            </a:r>
            <a:r>
              <a:rPr lang="en-US" altLang="en-US" dirty="0" smtClean="0"/>
              <a:t> By using some of the change assurance, management automation, and fault diagnostics features, the database administrators (DBAs) can increase their productivity, reduce costs, minimize errors, and maximize quality of service. Some of the useful features that promote better management are the Database Replay facility, the SQL Performance Analyzer, the Automatic SQL Tuning facility, and Real-Time Database Operations Monitoring.</a:t>
            </a:r>
          </a:p>
          <a:p>
            <a:pPr lvl="2">
              <a:buNone/>
            </a:pPr>
            <a:r>
              <a:rPr lang="en-US" altLang="en-US" dirty="0" smtClean="0"/>
              <a:t>	Enterprise Manager Database Express 12</a:t>
            </a:r>
            <a:r>
              <a:rPr lang="en-US" altLang="en-US" i="1" dirty="0" smtClean="0"/>
              <a:t>c</a:t>
            </a:r>
            <a:r>
              <a:rPr lang="en-US" altLang="en-US" dirty="0" smtClean="0"/>
              <a:t> is a web-based tool for managing Oracle databases. It greatly simplifies database performance diagnostics by consolidating the relevant database performance screens into a view called Database Performance Hub. DBAs get a single, consolidated view of the current real-time and historical view of the database performance across multiple dimensions such as database load, monitored SQL and PL/SQL, and Active Session History (ASH) on a single page </a:t>
            </a:r>
            <a:r>
              <a:rPr lang="en-US" altLang="en-US" dirty="0" smtClean="0"/>
              <a:t>for </a:t>
            </a:r>
            <a:r>
              <a:rPr lang="en-US" altLang="en-US" dirty="0" smtClean="0"/>
              <a:t>the selected time period</a:t>
            </a:r>
            <a:r>
              <a:rPr lang="en-US" altLang="en-US" dirty="0" smtClean="0"/>
              <a:t>.</a:t>
            </a:r>
          </a:p>
          <a:p>
            <a:pPr lvl="1">
              <a:buNone/>
            </a:pPr>
            <a:r>
              <a:rPr lang="zh-CN" altLang="en-US" dirty="0" smtClean="0"/>
              <a:t>想象一下，您有一个组织需要为需要快速安全地访问业务应用程序的用户提供多</a:t>
            </a:r>
            <a:r>
              <a:rPr lang="en-US" altLang="zh-CN" dirty="0" smtClean="0"/>
              <a:t>TB</a:t>
            </a:r>
            <a:r>
              <a:rPr lang="zh-CN" altLang="en-US" dirty="0" smtClean="0"/>
              <a:t>信息。数据库系统必须可靠，并且在发生任何故障时必须能够快速恢复。 </a:t>
            </a:r>
            <a:r>
              <a:rPr lang="en-US" altLang="zh-CN" dirty="0" smtClean="0"/>
              <a:t>Oracle</a:t>
            </a:r>
            <a:r>
              <a:rPr lang="zh-CN" altLang="en-US" dirty="0" smtClean="0"/>
              <a:t>数据库</a:t>
            </a:r>
            <a:r>
              <a:rPr lang="en-US" altLang="zh-CN" dirty="0" err="1" smtClean="0"/>
              <a:t>12c</a:t>
            </a:r>
            <a:r>
              <a:rPr lang="zh-CN" altLang="en-US" dirty="0" smtClean="0"/>
              <a:t>旨在帮助组织轻松管理基础架构网格并提供高质量的服务：</a:t>
            </a:r>
          </a:p>
          <a:p>
            <a:pPr marL="609493" lvl="2" indent="-304747"/>
            <a:r>
              <a:rPr lang="zh-CN" altLang="en-US" dirty="0" smtClean="0"/>
              <a:t>可管理性：通过使用某些变更保证，管理自动化和故障诊断功能，数据库管理员（</a:t>
            </a:r>
            <a:r>
              <a:rPr lang="en-US" altLang="zh-CN" dirty="0" err="1" smtClean="0"/>
              <a:t>DBA</a:t>
            </a:r>
            <a:r>
              <a:rPr lang="zh-CN" altLang="en-US" dirty="0" smtClean="0"/>
              <a:t>）可以提高其生产力，降低成本，最大限度地减少错误并最大限度地提高服务质量。促进更好管理的一些有用的功能是数据库重放工具，</a:t>
            </a:r>
            <a:r>
              <a:rPr lang="en-US" altLang="zh-CN" dirty="0" smtClean="0"/>
              <a:t>SQL</a:t>
            </a:r>
            <a:r>
              <a:rPr lang="zh-CN" altLang="en-US" dirty="0" smtClean="0"/>
              <a:t>性能分析器，自动</a:t>
            </a:r>
            <a:r>
              <a:rPr lang="en-US" altLang="zh-CN" dirty="0" smtClean="0"/>
              <a:t>SQL</a:t>
            </a:r>
            <a:r>
              <a:rPr lang="zh-CN" altLang="en-US" dirty="0" smtClean="0"/>
              <a:t>调优工具和实时数据库操作监控。</a:t>
            </a:r>
          </a:p>
          <a:p>
            <a:pPr marL="609493" lvl="2" indent="-304747"/>
            <a:r>
              <a:rPr lang="zh-CN" altLang="en-US" dirty="0" smtClean="0"/>
              <a:t>企业管理器数据库快速</a:t>
            </a:r>
            <a:r>
              <a:rPr lang="en-US" altLang="zh-CN" dirty="0" err="1" smtClean="0"/>
              <a:t>12c</a:t>
            </a:r>
            <a:r>
              <a:rPr lang="zh-CN" altLang="en-US" dirty="0" smtClean="0"/>
              <a:t>是一种用于管理</a:t>
            </a:r>
            <a:r>
              <a:rPr lang="en-US" altLang="zh-CN" dirty="0" smtClean="0"/>
              <a:t>Oracle</a:t>
            </a:r>
            <a:r>
              <a:rPr lang="zh-CN" altLang="en-US" dirty="0" smtClean="0"/>
              <a:t>数据库的基于</a:t>
            </a:r>
            <a:r>
              <a:rPr lang="en-US" altLang="zh-CN" dirty="0" smtClean="0"/>
              <a:t>Web</a:t>
            </a:r>
            <a:r>
              <a:rPr lang="zh-CN" altLang="en-US" dirty="0" smtClean="0"/>
              <a:t>的工具。通过将相关数据库性能屏幕合并到称为数据库性能中心的视图中，可大大简化数据库性能诊断。 </a:t>
            </a:r>
            <a:r>
              <a:rPr lang="en-US" altLang="zh-CN" dirty="0" err="1" smtClean="0"/>
              <a:t>DBA</a:t>
            </a:r>
            <a:r>
              <a:rPr lang="zh-CN" altLang="en-US" dirty="0" smtClean="0"/>
              <a:t>可以在单个页面上为所选时间获得数据库性能的多个维度的当前实时和历史视图，例如数据库加载，受监视的</a:t>
            </a:r>
            <a:r>
              <a:rPr lang="en-US" altLang="zh-CN" dirty="0" smtClean="0"/>
              <a:t>SQL</a:t>
            </a:r>
            <a:r>
              <a:rPr lang="zh-CN" altLang="en-US" dirty="0" smtClean="0"/>
              <a:t>和</a:t>
            </a:r>
            <a:r>
              <a:rPr lang="en-US" altLang="zh-CN" dirty="0" smtClean="0"/>
              <a:t>PL / SQL</a:t>
            </a:r>
            <a:r>
              <a:rPr lang="zh-CN" altLang="en-US" dirty="0" smtClean="0"/>
              <a:t>以及活动会话历史记录（</a:t>
            </a:r>
            <a:r>
              <a:rPr lang="en-US" altLang="zh-CN" dirty="0" smtClean="0"/>
              <a:t>ASH</a:t>
            </a:r>
            <a:r>
              <a:rPr lang="zh-CN" altLang="en-US" dirty="0" smtClean="0"/>
              <a:t>）期。</a:t>
            </a:r>
            <a:endParaRPr lang="en-US" altLang="en-US" dirty="0" smtClean="0"/>
          </a:p>
        </p:txBody>
      </p:sp>
      <p:sp>
        <p:nvSpPr>
          <p:cNvPr id="55299"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DDD21AC6-4B86-4D51-98CC-9B5F7311C8D4}" type="slidenum">
              <a:rPr lang="en-US" altLang="en-US" smtClean="0"/>
              <a:t>11</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4004356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body" idx="1"/>
          </p:nvPr>
        </p:nvSpPr>
        <p:spPr>
          <a:xfrm>
            <a:off x="292608" y="449263"/>
            <a:ext cx="6400800" cy="8191817"/>
          </a:xfrm>
        </p:spPr>
        <p:txBody>
          <a:bodyPr>
            <a:normAutofit/>
          </a:bodyPr>
          <a:lstStyle/>
          <a:p>
            <a:pPr lvl="2"/>
            <a:r>
              <a:rPr lang="en-US" altLang="en-US" b="1" dirty="0" smtClean="0"/>
              <a:t>High availability:</a:t>
            </a:r>
            <a:r>
              <a:rPr lang="en-US" altLang="en-US" dirty="0" smtClean="0"/>
              <a:t> By using the high availability features, you can reduce the risk of down time and data loss. These features improve online operations and enable faster database upgrades.</a:t>
            </a:r>
          </a:p>
          <a:p>
            <a:pPr lvl="2"/>
            <a:r>
              <a:rPr lang="en-US" altLang="en-US" b="1" dirty="0" smtClean="0"/>
              <a:t>Performance: </a:t>
            </a:r>
            <a:r>
              <a:rPr lang="en-US" altLang="en-US" dirty="0" smtClean="0"/>
              <a:t>By using capabilities such as </a:t>
            </a:r>
            <a:r>
              <a:rPr lang="en-US" altLang="en-US" dirty="0" err="1" smtClean="0"/>
              <a:t>SecureFiles</a:t>
            </a:r>
            <a:r>
              <a:rPr lang="en-US" altLang="en-US" dirty="0" smtClean="0"/>
              <a:t>, Result Caches, and so on, you can greatly improve the performance of your database. Oracle Database 12</a:t>
            </a:r>
            <a:r>
              <a:rPr lang="en-US" altLang="en-US" i="1" dirty="0" smtClean="0"/>
              <a:t>c</a:t>
            </a:r>
            <a:r>
              <a:rPr lang="en-US" altLang="en-US" dirty="0" smtClean="0"/>
              <a:t> enables organizations to manage large, scalable, transactional, and data warehousing systems that deliver fast data access using low-cost modular storage. </a:t>
            </a:r>
          </a:p>
          <a:p>
            <a:pPr lvl="2"/>
            <a:r>
              <a:rPr lang="en-US" altLang="en-US" b="1" dirty="0" smtClean="0"/>
              <a:t>Security: </a:t>
            </a:r>
            <a:r>
              <a:rPr lang="en-US" altLang="en-US" dirty="0" smtClean="0"/>
              <a:t>Oracle Database 12</a:t>
            </a:r>
            <a:r>
              <a:rPr lang="en-US" altLang="en-US" i="1" dirty="0" smtClean="0"/>
              <a:t>c</a:t>
            </a:r>
            <a:r>
              <a:rPr lang="en-US" altLang="en-US" dirty="0" smtClean="0"/>
              <a:t> helps in protecting your information with unique secure configurations, data encryption and masking, and sophisticated auditing capabilities. </a:t>
            </a:r>
          </a:p>
          <a:p>
            <a:pPr lvl="2"/>
            <a:r>
              <a:rPr lang="en-US" altLang="en-US" b="1" dirty="0" smtClean="0"/>
              <a:t>Information integration: </a:t>
            </a:r>
            <a:r>
              <a:rPr lang="en-US" altLang="en-US" dirty="0" smtClean="0"/>
              <a:t>You can utilize Oracle Database 12</a:t>
            </a:r>
            <a:r>
              <a:rPr lang="en-US" altLang="en-US" i="1" dirty="0" smtClean="0"/>
              <a:t>c</a:t>
            </a:r>
            <a:r>
              <a:rPr lang="en-US" altLang="en-US" dirty="0" smtClean="0"/>
              <a:t> features to integrate data throughout the enterprise in a better way. You can also </a:t>
            </a:r>
            <a:r>
              <a:rPr lang="en-US" altLang="en-US" dirty="0" smtClean="0"/>
              <a:t>manage </a:t>
            </a:r>
            <a:r>
              <a:rPr lang="en-US" altLang="en-US" dirty="0" smtClean="0"/>
              <a:t>the changing data in your database by using Oracle Database 12</a:t>
            </a:r>
            <a:r>
              <a:rPr lang="en-US" altLang="en-US" i="1" dirty="0" smtClean="0"/>
              <a:t>c</a:t>
            </a:r>
            <a:r>
              <a:rPr lang="en-US" altLang="en-US" dirty="0" smtClean="0"/>
              <a:t>’s advanced information lifecycle management capabilities</a:t>
            </a:r>
            <a:r>
              <a:rPr lang="en-US" altLang="en-US" dirty="0" smtClean="0"/>
              <a:t>.</a:t>
            </a:r>
          </a:p>
          <a:p>
            <a:pPr marL="609493" lvl="2" indent="-304747"/>
            <a:r>
              <a:rPr lang="zh-CN" altLang="en-US" dirty="0" smtClean="0"/>
              <a:t>高可用性：通过使用高可用性功能，可以降低停机时间和数据丢失的风险。 这些功能可改进在线操作，并可实现更快的数据库升级</a:t>
            </a:r>
          </a:p>
          <a:p>
            <a:pPr marL="609493" lvl="2" indent="-304747"/>
            <a:r>
              <a:rPr lang="zh-CN" altLang="en-US" dirty="0" smtClean="0"/>
              <a:t>性能：通过使用诸如</a:t>
            </a:r>
            <a:r>
              <a:rPr lang="en-US" altLang="zh-CN" dirty="0" err="1" smtClean="0"/>
              <a:t>SecureFiles</a:t>
            </a:r>
            <a:r>
              <a:rPr lang="zh-CN" altLang="en-US" dirty="0" smtClean="0"/>
              <a:t>，结果缓存等功能，可以大大提高数据库的性能。 </a:t>
            </a:r>
            <a:r>
              <a:rPr lang="en-US" altLang="zh-CN" dirty="0" smtClean="0"/>
              <a:t>Oracle</a:t>
            </a:r>
            <a:r>
              <a:rPr lang="zh-CN" altLang="en-US" dirty="0" smtClean="0"/>
              <a:t>数据库</a:t>
            </a:r>
            <a:r>
              <a:rPr lang="en-US" altLang="zh-CN" dirty="0" err="1" smtClean="0"/>
              <a:t>12c</a:t>
            </a:r>
            <a:r>
              <a:rPr lang="zh-CN" altLang="en-US" dirty="0" smtClean="0"/>
              <a:t>使组织能够管理大型，可扩展的，事务性的和数据仓库系统，可以使用低成本的模块化存储提供快速的数据访问。</a:t>
            </a:r>
          </a:p>
          <a:p>
            <a:pPr marL="609493" lvl="2" indent="-304747"/>
            <a:r>
              <a:rPr lang="zh-CN" altLang="en-US" dirty="0" smtClean="0"/>
              <a:t>安全性：</a:t>
            </a:r>
            <a:r>
              <a:rPr lang="en-US" altLang="zh-CN" dirty="0" smtClean="0"/>
              <a:t>Oracle Database </a:t>
            </a:r>
            <a:r>
              <a:rPr lang="en-US" altLang="zh-CN" dirty="0" err="1" smtClean="0"/>
              <a:t>12c</a:t>
            </a:r>
            <a:r>
              <a:rPr lang="zh-CN" altLang="en-US" dirty="0" smtClean="0"/>
              <a:t>通过独特的安全配置，数据加密和掩蔽以及复杂的审核功能，有助于保护您的信息。</a:t>
            </a:r>
          </a:p>
          <a:p>
            <a:pPr marL="609493" lvl="2" indent="-304747"/>
            <a:r>
              <a:rPr lang="zh-CN" altLang="en-US" dirty="0" smtClean="0"/>
              <a:t>信息集成：您可以利用</a:t>
            </a:r>
            <a:r>
              <a:rPr lang="en-US" altLang="zh-CN" dirty="0" smtClean="0"/>
              <a:t>Oracle Database </a:t>
            </a:r>
            <a:r>
              <a:rPr lang="en-US" altLang="zh-CN" dirty="0" err="1" smtClean="0"/>
              <a:t>12c</a:t>
            </a:r>
            <a:r>
              <a:rPr lang="zh-CN" altLang="en-US" dirty="0" smtClean="0"/>
              <a:t>功能，以更好的方式整合整个企业的数据。 您还可以使用</a:t>
            </a:r>
            <a:r>
              <a:rPr lang="en-US" altLang="zh-CN" dirty="0" smtClean="0"/>
              <a:t>Oracle Database </a:t>
            </a:r>
            <a:r>
              <a:rPr lang="en-US" altLang="zh-CN" dirty="0" err="1" smtClean="0"/>
              <a:t>12c</a:t>
            </a:r>
            <a:r>
              <a:rPr lang="zh-CN" altLang="en-US" dirty="0" smtClean="0"/>
              <a:t>的高级信息生命周期管理功能来管理数据库中不断变化的数据。</a:t>
            </a:r>
            <a:endParaRPr lang="en-US" altLang="en-US" dirty="0" smtClean="0"/>
          </a:p>
        </p:txBody>
      </p:sp>
      <p:sp>
        <p:nvSpPr>
          <p:cNvPr id="56323" name="Footer Placeholder 3"/>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FE7447D0-62E0-4240-B6A5-F2ED8A766258}" type="slidenum">
              <a:rPr lang="en-US" altLang="en-US" smtClean="0"/>
              <a:t>12</a:t>
            </a:fld>
            <a:endParaRPr lang="en-US" altLang="en-US" dirty="0" smtClean="0"/>
          </a:p>
        </p:txBody>
      </p:sp>
    </p:spTree>
    <p:extLst>
      <p:ext uri="{BB962C8B-B14F-4D97-AF65-F5344CB8AC3E}">
        <p14:creationId xmlns:p14="http://schemas.microsoft.com/office/powerpoint/2010/main" val="3077796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9C5ADCBD-1AEE-46EF-9149-6ADBA012EA34}" type="slidenum">
              <a:rPr lang="en-US" altLang="en-US" smtClean="0"/>
              <a:t>13</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zh-CN" altLang="en-US" dirty="0" smtClean="0"/>
              <a:t>关系数据库管理概念和术语概述</a:t>
            </a:r>
            <a:endParaRPr lang="en-US" dirty="0"/>
          </a:p>
        </p:txBody>
      </p:sp>
    </p:spTree>
    <p:extLst>
      <p:ext uri="{BB962C8B-B14F-4D97-AF65-F5344CB8AC3E}">
        <p14:creationId xmlns:p14="http://schemas.microsoft.com/office/powerpoint/2010/main" val="1294124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Notes Placeholder 6"/>
          <p:cNvSpPr>
            <a:spLocks noGrp="1"/>
          </p:cNvSpPr>
          <p:nvPr>
            <p:ph type="body" idx="1"/>
          </p:nvPr>
        </p:nvSpPr>
        <p:spPr/>
        <p:txBody>
          <a:bodyPr>
            <a:normAutofit/>
          </a:bodyPr>
          <a:lstStyle/>
          <a:p>
            <a:pPr lvl="1" eaLnBrk="1" hangingPunct="1"/>
            <a:r>
              <a:rPr lang="en-US" altLang="en-US" dirty="0" smtClean="0">
                <a:solidFill>
                  <a:schemeClr val="tx1"/>
                </a:solidFill>
                <a:latin typeface="Arial" charset="0"/>
              </a:rPr>
              <a:t>Consider a situation where you put all your stationery in a single drawer without organizing. When you want a pencil immediately, you tend to search the entire drawer, which consumes a lot of time. This can be compared to the normal file storage in your system. But if the amount of information is huge, this system becomes inefficient.</a:t>
            </a:r>
          </a:p>
          <a:p>
            <a:pPr lvl="1" eaLnBrk="1" hangingPunct="1"/>
            <a:r>
              <a:rPr lang="en-US" altLang="en-US" dirty="0" smtClean="0">
                <a:solidFill>
                  <a:schemeClr val="tx1"/>
                </a:solidFill>
                <a:latin typeface="Arial" charset="0"/>
              </a:rPr>
              <a:t>Now imagine that you organize your stationery such that all the pencils/pens go into the first drawer, notepads in the second, </a:t>
            </a:r>
            <a:r>
              <a:rPr lang="en-US" altLang="en-US" dirty="0" err="1" smtClean="0">
                <a:solidFill>
                  <a:schemeClr val="tx1"/>
                </a:solidFill>
                <a:latin typeface="Arial" charset="0"/>
              </a:rPr>
              <a:t>gluesticks</a:t>
            </a:r>
            <a:r>
              <a:rPr lang="en-US" altLang="en-US" dirty="0" smtClean="0">
                <a:solidFill>
                  <a:schemeClr val="tx1"/>
                </a:solidFill>
                <a:latin typeface="Arial" charset="0"/>
              </a:rPr>
              <a:t> in third, and so on. Now when you want to fetch a pencil immediately, you will know where to find it efficiently. This can be compared to the relational model of storage. </a:t>
            </a:r>
          </a:p>
          <a:p>
            <a:pPr lvl="1" eaLnBrk="1" hangingPunct="1"/>
            <a:r>
              <a:rPr lang="en-US" altLang="en-US" dirty="0" smtClean="0">
                <a:solidFill>
                  <a:schemeClr val="tx1"/>
                </a:solidFill>
                <a:latin typeface="Arial" charset="0"/>
              </a:rPr>
              <a:t>Oracle Database is a Relational Database Management System (RDBMS). An RDBMS that implements object-oriented features such as user-defined types, inheritance, and polymorphism is called an object relational database management system (ORDBMS). Oracle Database has extended the relational model to an object relational model, making it possible to store complex business models in a relational database.</a:t>
            </a:r>
          </a:p>
          <a:p>
            <a:pPr lvl="1" eaLnBrk="1" hangingPunct="1"/>
            <a:r>
              <a:rPr lang="en-US" altLang="en-US" dirty="0" smtClean="0">
                <a:solidFill>
                  <a:schemeClr val="tx1"/>
                </a:solidFill>
                <a:latin typeface="Arial" charset="0"/>
              </a:rPr>
              <a:t>Some of the advantages are:</a:t>
            </a:r>
          </a:p>
          <a:p>
            <a:pPr lvl="2" eaLnBrk="1" hangingPunct="1"/>
            <a:r>
              <a:rPr lang="en-US" altLang="en-US" dirty="0" smtClean="0">
                <a:solidFill>
                  <a:schemeClr val="tx1"/>
                </a:solidFill>
                <a:latin typeface="Arial" charset="0"/>
              </a:rPr>
              <a:t>Improved performance and functionality</a:t>
            </a:r>
          </a:p>
          <a:p>
            <a:pPr lvl="2" eaLnBrk="1" hangingPunct="1"/>
            <a:r>
              <a:rPr lang="en-US" altLang="en-US" dirty="0" smtClean="0">
                <a:solidFill>
                  <a:schemeClr val="tx1"/>
                </a:solidFill>
                <a:latin typeface="Arial" charset="0"/>
              </a:rPr>
              <a:t>Better sharing of runtime data structures</a:t>
            </a:r>
          </a:p>
          <a:p>
            <a:pPr lvl="2" eaLnBrk="1" hangingPunct="1"/>
            <a:r>
              <a:rPr lang="en-US" altLang="en-US" dirty="0" smtClean="0">
                <a:solidFill>
                  <a:schemeClr val="tx1"/>
                </a:solidFill>
                <a:latin typeface="Arial" charset="0"/>
              </a:rPr>
              <a:t>Larger buffer caches </a:t>
            </a:r>
          </a:p>
          <a:p>
            <a:pPr lvl="2" eaLnBrk="1" hangingPunct="1"/>
            <a:r>
              <a:rPr lang="en-US" altLang="en-US" dirty="0" smtClean="0">
                <a:solidFill>
                  <a:schemeClr val="tx1"/>
                </a:solidFill>
                <a:latin typeface="Arial" charset="0"/>
              </a:rPr>
              <a:t>Deferrable constraints</a:t>
            </a:r>
          </a:p>
          <a:p>
            <a:pPr lvl="1" eaLnBrk="1" hangingPunct="1"/>
            <a:r>
              <a:rPr lang="zh-CN" altLang="en-US" dirty="0" smtClean="0">
                <a:solidFill>
                  <a:schemeClr val="tx1"/>
                </a:solidFill>
                <a:latin typeface="Arial" charset="0"/>
              </a:rPr>
              <a:t>考虑一下您将所有文具放在一个抽屉里而不组织的情况。当你想要一支铅笔时，你会倾向于搜索整个抽屉，消耗大量的时间。这可以与系统中的正常文件存储进行比较。但如果信息量很大，这个系统就会变得无效。</a:t>
            </a:r>
          </a:p>
          <a:p>
            <a:pPr lvl="1" eaLnBrk="1" hangingPunct="1"/>
            <a:r>
              <a:rPr lang="zh-CN" altLang="en-US" dirty="0" smtClean="0">
                <a:solidFill>
                  <a:schemeClr val="tx1"/>
                </a:solidFill>
                <a:latin typeface="Arial" charset="0"/>
              </a:rPr>
              <a:t>现在想象，你组织你的文具，所有的铅笔</a:t>
            </a:r>
            <a:r>
              <a:rPr lang="en-US" altLang="zh-CN" dirty="0" smtClean="0">
                <a:solidFill>
                  <a:schemeClr val="tx1"/>
                </a:solidFill>
                <a:latin typeface="Arial" charset="0"/>
              </a:rPr>
              <a:t>/</a:t>
            </a:r>
            <a:r>
              <a:rPr lang="zh-CN" altLang="en-US" dirty="0" smtClean="0">
                <a:solidFill>
                  <a:schemeClr val="tx1"/>
                </a:solidFill>
                <a:latin typeface="Arial" charset="0"/>
              </a:rPr>
              <a:t>笔进入第一个抽屉，第二个的记事本，第三个的胶纸，等等。现在，当你想要立即拿起一支铅笔时，你会知道在哪里找到它。这可以与存储的关系模型进行比较。</a:t>
            </a:r>
          </a:p>
          <a:p>
            <a:pPr lvl="1" eaLnBrk="1" hangingPunct="1"/>
            <a:r>
              <a:rPr lang="en-US" altLang="zh-CN" dirty="0" smtClean="0">
                <a:solidFill>
                  <a:schemeClr val="tx1"/>
                </a:solidFill>
                <a:latin typeface="Arial" charset="0"/>
              </a:rPr>
              <a:t>Oracle</a:t>
            </a:r>
            <a:r>
              <a:rPr lang="zh-CN" altLang="en-US" dirty="0" smtClean="0">
                <a:solidFill>
                  <a:schemeClr val="tx1"/>
                </a:solidFill>
                <a:latin typeface="Arial" charset="0"/>
              </a:rPr>
              <a:t>数据库是一个关系数据库管理系统（</a:t>
            </a:r>
            <a:r>
              <a:rPr lang="en-US" altLang="zh-CN" dirty="0" smtClean="0">
                <a:solidFill>
                  <a:schemeClr val="tx1"/>
                </a:solidFill>
                <a:latin typeface="Arial" charset="0"/>
              </a:rPr>
              <a:t>RDBMS</a:t>
            </a:r>
            <a:r>
              <a:rPr lang="zh-CN" altLang="en-US" dirty="0" smtClean="0">
                <a:solidFill>
                  <a:schemeClr val="tx1"/>
                </a:solidFill>
                <a:latin typeface="Arial" charset="0"/>
              </a:rPr>
              <a:t>）。实现面向对象功能（如用户定义的类型，继承和多态）的</a:t>
            </a:r>
            <a:r>
              <a:rPr lang="en-US" altLang="zh-CN" dirty="0" smtClean="0">
                <a:solidFill>
                  <a:schemeClr val="tx1"/>
                </a:solidFill>
                <a:latin typeface="Arial" charset="0"/>
              </a:rPr>
              <a:t>RDBMS</a:t>
            </a:r>
            <a:r>
              <a:rPr lang="zh-CN" altLang="en-US" dirty="0" smtClean="0">
                <a:solidFill>
                  <a:schemeClr val="tx1"/>
                </a:solidFill>
                <a:latin typeface="Arial" charset="0"/>
              </a:rPr>
              <a:t>称为对象关系数据库管理系统（</a:t>
            </a:r>
            <a:r>
              <a:rPr lang="en-US" altLang="zh-CN" dirty="0" err="1" smtClean="0">
                <a:solidFill>
                  <a:schemeClr val="tx1"/>
                </a:solidFill>
                <a:latin typeface="Arial" charset="0"/>
              </a:rPr>
              <a:t>ORDBMS</a:t>
            </a:r>
            <a:r>
              <a:rPr lang="zh-CN" altLang="en-US" dirty="0" smtClean="0">
                <a:solidFill>
                  <a:schemeClr val="tx1"/>
                </a:solidFill>
                <a:latin typeface="Arial" charset="0"/>
              </a:rPr>
              <a:t>）。 </a:t>
            </a:r>
            <a:r>
              <a:rPr lang="en-US" altLang="zh-CN" dirty="0" smtClean="0">
                <a:solidFill>
                  <a:schemeClr val="tx1"/>
                </a:solidFill>
                <a:latin typeface="Arial" charset="0"/>
              </a:rPr>
              <a:t>Oracle</a:t>
            </a:r>
            <a:r>
              <a:rPr lang="zh-CN" altLang="en-US" dirty="0" smtClean="0">
                <a:solidFill>
                  <a:schemeClr val="tx1"/>
                </a:solidFill>
                <a:latin typeface="Arial" charset="0"/>
              </a:rPr>
              <a:t>数据库将关系模型扩展到对象关系模型，使得可以在关系数据库中存储复杂的业务模型。</a:t>
            </a:r>
          </a:p>
          <a:p>
            <a:pPr lvl="1" eaLnBrk="1" hangingPunct="1"/>
            <a:r>
              <a:rPr lang="zh-CN" altLang="en-US" dirty="0" smtClean="0">
                <a:solidFill>
                  <a:schemeClr val="tx1"/>
                </a:solidFill>
                <a:latin typeface="Arial" charset="0"/>
              </a:rPr>
              <a:t>一些优点是：</a:t>
            </a:r>
          </a:p>
          <a:p>
            <a:pPr marL="323823" lvl="1" indent="-171450" eaLnBrk="1" hangingPunct="1">
              <a:buFont typeface="Arial" panose="020B0604020202020204" pitchFamily="34" charset="0"/>
              <a:buChar char="•"/>
            </a:pPr>
            <a:r>
              <a:rPr lang="zh-CN" altLang="en-US" dirty="0" smtClean="0">
                <a:solidFill>
                  <a:schemeClr val="tx1"/>
                </a:solidFill>
                <a:latin typeface="Arial" charset="0"/>
              </a:rPr>
              <a:t>改进的性能和功能</a:t>
            </a:r>
          </a:p>
          <a:p>
            <a:pPr marL="323823" lvl="1" indent="-171450" eaLnBrk="1" hangingPunct="1">
              <a:buFont typeface="Arial" panose="020B0604020202020204" pitchFamily="34" charset="0"/>
              <a:buChar char="•"/>
            </a:pPr>
            <a:r>
              <a:rPr lang="zh-CN" altLang="en-US" dirty="0" smtClean="0">
                <a:solidFill>
                  <a:schemeClr val="tx1"/>
                </a:solidFill>
                <a:latin typeface="Arial" charset="0"/>
              </a:rPr>
              <a:t>更好地共享运行时数据结构</a:t>
            </a:r>
          </a:p>
          <a:p>
            <a:pPr marL="323823" lvl="1" indent="-171450" eaLnBrk="1" hangingPunct="1">
              <a:buFont typeface="Arial" panose="020B0604020202020204" pitchFamily="34" charset="0"/>
              <a:buChar char="•"/>
            </a:pPr>
            <a:r>
              <a:rPr lang="zh-CN" altLang="en-US" dirty="0" smtClean="0">
                <a:solidFill>
                  <a:schemeClr val="tx1"/>
                </a:solidFill>
                <a:latin typeface="Arial" charset="0"/>
              </a:rPr>
              <a:t>较大的缓冲区缓存</a:t>
            </a:r>
          </a:p>
          <a:p>
            <a:pPr marL="323823" lvl="1" indent="-171450" eaLnBrk="1" hangingPunct="1">
              <a:buFont typeface="Arial" panose="020B0604020202020204" pitchFamily="34" charset="0"/>
              <a:buChar char="•"/>
            </a:pPr>
            <a:r>
              <a:rPr lang="zh-CN" altLang="en-US" dirty="0" smtClean="0">
                <a:solidFill>
                  <a:schemeClr val="tx1"/>
                </a:solidFill>
                <a:latin typeface="Arial" charset="0"/>
              </a:rPr>
              <a:t>可延迟约束</a:t>
            </a:r>
            <a:endParaRPr lang="en-US" altLang="en-US" dirty="0" smtClean="0">
              <a:solidFill>
                <a:schemeClr val="tx1"/>
              </a:solidFill>
              <a:latin typeface="Arial" charset="0"/>
            </a:endParaRPr>
          </a:p>
        </p:txBody>
      </p:sp>
      <p:sp>
        <p:nvSpPr>
          <p:cNvPr id="63491"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CD81A8D9-86E7-4B8C-9E0B-35D0D3E3AFE0}" type="slidenum">
              <a:rPr lang="en-US" altLang="en-US" smtClean="0"/>
              <a:t>14</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325891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92608" y="449263"/>
            <a:ext cx="6400800" cy="8191817"/>
          </a:xfrm>
        </p:spPr>
        <p:txBody>
          <a:bodyPr>
            <a:normAutofit/>
          </a:bodyPr>
          <a:lstStyle/>
          <a:p>
            <a:pPr lvl="1" eaLnBrk="1" hangingPunct="1"/>
            <a:r>
              <a:rPr lang="en-US" altLang="en-US" dirty="0" smtClean="0">
                <a:solidFill>
                  <a:schemeClr val="tx1"/>
                </a:solidFill>
                <a:latin typeface="Arial" charset="0"/>
              </a:rPr>
              <a:t>Features such as parallel execution of insert, update, and delete operations; partitioning; and parallel-aware query optimization provide benefits to data warehouse applications. </a:t>
            </a:r>
          </a:p>
          <a:p>
            <a:pPr lvl="1" eaLnBrk="1" hangingPunct="1"/>
            <a:r>
              <a:rPr lang="en-US" altLang="en-US" dirty="0" smtClean="0">
                <a:solidFill>
                  <a:schemeClr val="tx1"/>
                </a:solidFill>
                <a:latin typeface="Arial" charset="0"/>
              </a:rPr>
              <a:t>The Oracle model supports client/server and web-based applications that are distributed and multi-tiered.</a:t>
            </a:r>
          </a:p>
          <a:p>
            <a:pPr lvl="1" eaLnBrk="1" hangingPunct="1"/>
            <a:r>
              <a:rPr lang="en-IN" altLang="en-US" dirty="0" smtClean="0">
                <a:solidFill>
                  <a:schemeClr val="tx1"/>
                </a:solidFill>
                <a:latin typeface="Arial" charset="0"/>
              </a:rPr>
              <a:t>For more information about the relational and object relational model, refer to </a:t>
            </a:r>
            <a:r>
              <a:rPr lang="en-IN" altLang="en-US" i="1" dirty="0" smtClean="0">
                <a:latin typeface="Arial" charset="0"/>
              </a:rPr>
              <a:t>Oracle Database Concepts for 12c Database</a:t>
            </a:r>
            <a:r>
              <a:rPr lang="en-IN" altLang="en-US" dirty="0" smtClean="0">
                <a:solidFill>
                  <a:schemeClr val="tx1"/>
                </a:solidFill>
                <a:latin typeface="Arial" charset="0"/>
              </a:rPr>
              <a:t>.</a:t>
            </a:r>
          </a:p>
          <a:p>
            <a:pPr lvl="1" eaLnBrk="1" hangingPunct="1"/>
            <a:endParaRPr lang="en-US" altLang="en-US" dirty="0" smtClean="0">
              <a:solidFill>
                <a:schemeClr val="tx1"/>
              </a:solidFill>
              <a:latin typeface="Arial" charset="0"/>
            </a:endParaRPr>
          </a:p>
          <a:p>
            <a:pPr lvl="1"/>
            <a:r>
              <a:rPr lang="zh-CN" altLang="en-US" dirty="0" smtClean="0"/>
              <a:t>诸如并行执行插入，更新和删除操作等功能</a:t>
            </a:r>
            <a:r>
              <a:rPr lang="en-US" altLang="zh-CN" dirty="0" smtClean="0"/>
              <a:t>;</a:t>
            </a:r>
            <a:r>
              <a:rPr lang="zh-CN" altLang="en-US" dirty="0" smtClean="0"/>
              <a:t>分区</a:t>
            </a:r>
            <a:r>
              <a:rPr lang="en-US" altLang="zh-CN" dirty="0" smtClean="0"/>
              <a:t>; </a:t>
            </a:r>
            <a:r>
              <a:rPr lang="zh-CN" altLang="en-US" dirty="0" smtClean="0"/>
              <a:t>并行感知查询优化为数据仓库应用程序提供了好处。</a:t>
            </a:r>
          </a:p>
          <a:p>
            <a:pPr lvl="1"/>
            <a:r>
              <a:rPr lang="en-US" altLang="zh-CN" dirty="0" smtClean="0"/>
              <a:t>Oracle</a:t>
            </a:r>
            <a:r>
              <a:rPr lang="zh-CN" altLang="en-US" dirty="0" smtClean="0"/>
              <a:t>模型支持分布式和多层次的客户端</a:t>
            </a:r>
            <a:r>
              <a:rPr lang="en-US" altLang="zh-CN" dirty="0" smtClean="0"/>
              <a:t>/</a:t>
            </a:r>
            <a:r>
              <a:rPr lang="zh-CN" altLang="en-US" dirty="0" smtClean="0"/>
              <a:t>服务器和基于</a:t>
            </a:r>
            <a:r>
              <a:rPr lang="en-US" altLang="zh-CN" dirty="0" smtClean="0"/>
              <a:t>Web</a:t>
            </a:r>
            <a:r>
              <a:rPr lang="zh-CN" altLang="en-US" dirty="0" smtClean="0"/>
              <a:t>的应用程序。</a:t>
            </a:r>
          </a:p>
          <a:p>
            <a:pPr lvl="1"/>
            <a:r>
              <a:rPr lang="zh-CN" altLang="en-US" dirty="0" smtClean="0"/>
              <a:t>有关关系和对象关系模型的更多信息，请参阅</a:t>
            </a:r>
            <a:r>
              <a:rPr lang="en-US" altLang="zh-CN" dirty="0" err="1" smtClean="0"/>
              <a:t>12c</a:t>
            </a:r>
            <a:r>
              <a:rPr lang="zh-CN" altLang="en-US" dirty="0" smtClean="0"/>
              <a:t>数据库的</a:t>
            </a:r>
            <a:r>
              <a:rPr lang="en-US" altLang="zh-CN" dirty="0" smtClean="0"/>
              <a:t>Oracle</a:t>
            </a:r>
            <a:r>
              <a:rPr lang="zh-CN" altLang="en-US" dirty="0" smtClean="0"/>
              <a:t>数据库概念。</a:t>
            </a:r>
            <a:endParaRPr lang="en-US" dirty="0" smtClean="0"/>
          </a:p>
        </p:txBody>
      </p:sp>
      <p:sp>
        <p:nvSpPr>
          <p:cNvPr id="4" name="Footer Placeholder 3"/>
          <p:cNvSpPr>
            <a:spLocks noGrp="1"/>
          </p:cNvSpPr>
          <p:nvPr>
            <p:ph type="ftr" sz="quarter" idx="10"/>
          </p:nvPr>
        </p:nvSpPr>
        <p:spPr/>
        <p:txBody>
          <a:bodyPr/>
          <a:lstStyle/>
          <a:p>
            <a:r>
              <a:rPr lang="en-US" smtClean="0"/>
              <a:t>Oracle Database 12</a:t>
            </a:r>
            <a:r>
              <a:rPr lang="en-US" i="1" smtClean="0"/>
              <a:t>c</a:t>
            </a:r>
            <a:r>
              <a:rPr lang="en-US" smtClean="0"/>
              <a:t> R2: SQL Workshop I   1 - </a:t>
            </a:r>
            <a:fld id="{A5FB5E7C-F2CB-4ED7-88B7-75A90EA8ACDD}" type="slidenum">
              <a:rPr lang="en-US" smtClean="0"/>
              <a:t>15</a:t>
            </a:fld>
            <a:endParaRPr lang="en-US" dirty="0"/>
          </a:p>
        </p:txBody>
      </p:sp>
    </p:spTree>
    <p:extLst>
      <p:ext uri="{BB962C8B-B14F-4D97-AF65-F5344CB8AC3E}">
        <p14:creationId xmlns:p14="http://schemas.microsoft.com/office/powerpoint/2010/main" val="449061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Notes Placeholder 6"/>
          <p:cNvSpPr>
            <a:spLocks noGrp="1"/>
          </p:cNvSpPr>
          <p:nvPr>
            <p:ph type="body" idx="1"/>
          </p:nvPr>
        </p:nvSpPr>
        <p:spPr>
          <a:noFill/>
          <a:ln/>
        </p:spPr>
        <p:txBody>
          <a:bodyPr/>
          <a:lstStyle/>
          <a:p>
            <a:pPr lvl="1" eaLnBrk="1" hangingPunct="1"/>
            <a:r>
              <a:rPr lang="en-US" altLang="en-US" dirty="0" smtClean="0">
                <a:solidFill>
                  <a:schemeClr val="tx1"/>
                </a:solidFill>
                <a:latin typeface="Arial" charset="0"/>
              </a:rPr>
              <a:t>Every organization has some information needs. A library keeps a list of members, books, due dates, and fines. A company needs to save information about its employees, departments, and salaries. These pieces of information are called </a:t>
            </a:r>
            <a:r>
              <a:rPr lang="en-US" altLang="en-US" i="1" dirty="0" smtClean="0">
                <a:solidFill>
                  <a:schemeClr val="tx1"/>
                </a:solidFill>
                <a:latin typeface="Arial" charset="0"/>
              </a:rPr>
              <a:t>data</a:t>
            </a:r>
            <a:r>
              <a:rPr lang="en-US" altLang="en-US" dirty="0" smtClean="0">
                <a:solidFill>
                  <a:schemeClr val="tx1"/>
                </a:solidFill>
                <a:latin typeface="Arial" charset="0"/>
              </a:rPr>
              <a:t>.</a:t>
            </a:r>
          </a:p>
          <a:p>
            <a:pPr lvl="1" eaLnBrk="1" hangingPunct="1"/>
            <a:r>
              <a:rPr lang="en-US" altLang="en-US" dirty="0" smtClean="0">
                <a:solidFill>
                  <a:schemeClr val="tx1"/>
                </a:solidFill>
                <a:latin typeface="Arial" charset="0"/>
              </a:rPr>
              <a:t>Organizations can store data in various media and in different formats, such as a hard copy document in a filing cabinet, or data stored in electronic spreadsheets, or in databases.</a:t>
            </a:r>
          </a:p>
          <a:p>
            <a:pPr lvl="1" eaLnBrk="1" hangingPunct="1"/>
            <a:r>
              <a:rPr lang="en-US" altLang="en-US" dirty="0" smtClean="0">
                <a:solidFill>
                  <a:schemeClr val="tx1"/>
                </a:solidFill>
                <a:latin typeface="Arial" charset="0"/>
              </a:rPr>
              <a:t>A </a:t>
            </a:r>
            <a:r>
              <a:rPr lang="en-US" altLang="en-US" i="1" dirty="0" smtClean="0">
                <a:solidFill>
                  <a:schemeClr val="tx1"/>
                </a:solidFill>
                <a:latin typeface="Arial" charset="0"/>
              </a:rPr>
              <a:t>database</a:t>
            </a:r>
            <a:r>
              <a:rPr lang="en-US" altLang="en-US" dirty="0" smtClean="0">
                <a:solidFill>
                  <a:schemeClr val="tx1"/>
                </a:solidFill>
                <a:latin typeface="Arial" charset="0"/>
              </a:rPr>
              <a:t> is an organized collection of information.</a:t>
            </a:r>
          </a:p>
          <a:p>
            <a:pPr lvl="1" eaLnBrk="1" hangingPunct="1"/>
            <a:r>
              <a:rPr lang="en-US" altLang="en-US" dirty="0" smtClean="0">
                <a:solidFill>
                  <a:schemeClr val="tx1"/>
                </a:solidFill>
                <a:latin typeface="Arial" charset="0"/>
              </a:rPr>
              <a:t>To manage databases, you need a database management system (DBMS). A DBMS is a program that stores, retrieves, and modifies data in databases on request. There are four main types </a:t>
            </a:r>
            <a:r>
              <a:rPr lang="en-US" altLang="en-US" dirty="0" smtClean="0">
                <a:solidFill>
                  <a:schemeClr val="tx1"/>
                </a:solidFill>
                <a:latin typeface="Arial" charset="0"/>
              </a:rPr>
              <a:t>of </a:t>
            </a:r>
            <a:r>
              <a:rPr lang="en-US" altLang="en-US" dirty="0" smtClean="0">
                <a:solidFill>
                  <a:schemeClr val="tx1"/>
                </a:solidFill>
                <a:latin typeface="Arial" charset="0"/>
              </a:rPr>
              <a:t>databases: </a:t>
            </a:r>
            <a:r>
              <a:rPr lang="en-US" altLang="en-US" i="1" dirty="0" smtClean="0">
                <a:solidFill>
                  <a:schemeClr val="tx1"/>
                </a:solidFill>
                <a:latin typeface="Arial" charset="0"/>
              </a:rPr>
              <a:t>hierarchical</a:t>
            </a:r>
            <a:r>
              <a:rPr lang="en-US" altLang="en-US" dirty="0" smtClean="0">
                <a:solidFill>
                  <a:schemeClr val="tx1"/>
                </a:solidFill>
                <a:latin typeface="Arial" charset="0"/>
              </a:rPr>
              <a:t>, </a:t>
            </a:r>
            <a:r>
              <a:rPr lang="en-US" altLang="en-US" i="1" dirty="0" smtClean="0">
                <a:solidFill>
                  <a:schemeClr val="tx1"/>
                </a:solidFill>
                <a:latin typeface="Arial" charset="0"/>
              </a:rPr>
              <a:t>network</a:t>
            </a:r>
            <a:r>
              <a:rPr lang="en-US" altLang="en-US" dirty="0" smtClean="0">
                <a:solidFill>
                  <a:schemeClr val="tx1"/>
                </a:solidFill>
                <a:latin typeface="Arial" charset="0"/>
              </a:rPr>
              <a:t>, </a:t>
            </a:r>
            <a:r>
              <a:rPr lang="en-US" altLang="en-US" i="1" dirty="0" smtClean="0">
                <a:solidFill>
                  <a:schemeClr val="tx1"/>
                </a:solidFill>
                <a:latin typeface="Arial" charset="0"/>
              </a:rPr>
              <a:t>relational</a:t>
            </a:r>
            <a:r>
              <a:rPr lang="en-US" altLang="en-US" dirty="0" smtClean="0">
                <a:solidFill>
                  <a:schemeClr val="tx1"/>
                </a:solidFill>
                <a:latin typeface="Arial" charset="0"/>
              </a:rPr>
              <a:t>, and (most recently) </a:t>
            </a:r>
            <a:r>
              <a:rPr lang="en-US" altLang="en-US" i="1" dirty="0" smtClean="0">
                <a:solidFill>
                  <a:schemeClr val="tx1"/>
                </a:solidFill>
                <a:latin typeface="Arial" charset="0"/>
              </a:rPr>
              <a:t>object relational</a:t>
            </a:r>
            <a:r>
              <a:rPr lang="en-US" altLang="en-US" dirty="0" smtClean="0">
                <a:solidFill>
                  <a:schemeClr val="tx1"/>
                </a:solidFill>
                <a:latin typeface="Arial" charset="0"/>
              </a:rPr>
              <a:t>.</a:t>
            </a:r>
          </a:p>
          <a:p>
            <a:pPr lvl="1" eaLnBrk="1" hangingPunct="1"/>
            <a:r>
              <a:rPr lang="zh-CN" altLang="en-US" dirty="0" smtClean="0">
                <a:solidFill>
                  <a:schemeClr val="tx1"/>
                </a:solidFill>
                <a:latin typeface="Arial" charset="0"/>
              </a:rPr>
              <a:t>每个组织都有一些信息需求。 图书馆保存了会员，书籍，到期日期和罚款清单。 公司需要保存有关员工，部门和工资的信息。 这些信息被称为数据。</a:t>
            </a:r>
          </a:p>
          <a:p>
            <a:pPr lvl="1" eaLnBrk="1" hangingPunct="1"/>
            <a:r>
              <a:rPr lang="zh-CN" altLang="en-US" dirty="0" smtClean="0">
                <a:solidFill>
                  <a:schemeClr val="tx1"/>
                </a:solidFill>
                <a:latin typeface="Arial" charset="0"/>
              </a:rPr>
              <a:t>组织可以以各种媒体和不同格式存储数据，例如文件柜中的硬拷贝文档，或存储在电子电子表格中或数据库中的数据。</a:t>
            </a:r>
          </a:p>
          <a:p>
            <a:pPr lvl="1" eaLnBrk="1" hangingPunct="1"/>
            <a:r>
              <a:rPr lang="zh-CN" altLang="en-US" dirty="0" smtClean="0">
                <a:solidFill>
                  <a:schemeClr val="tx1"/>
                </a:solidFill>
                <a:latin typeface="Arial" charset="0"/>
              </a:rPr>
              <a:t>数据库是一个有组织的信息收集。</a:t>
            </a:r>
          </a:p>
          <a:p>
            <a:pPr lvl="1" eaLnBrk="1" hangingPunct="1"/>
            <a:r>
              <a:rPr lang="zh-CN" altLang="en-US" dirty="0" smtClean="0">
                <a:solidFill>
                  <a:schemeClr val="tx1"/>
                </a:solidFill>
                <a:latin typeface="Arial" charset="0"/>
              </a:rPr>
              <a:t>要管理数据库，您需要一个数据库管理系统（</a:t>
            </a:r>
            <a:r>
              <a:rPr lang="en-US" altLang="zh-CN" dirty="0" smtClean="0">
                <a:solidFill>
                  <a:schemeClr val="tx1"/>
                </a:solidFill>
                <a:latin typeface="Arial" charset="0"/>
              </a:rPr>
              <a:t>DBMS</a:t>
            </a:r>
            <a:r>
              <a:rPr lang="zh-CN" altLang="en-US" dirty="0" smtClean="0">
                <a:solidFill>
                  <a:schemeClr val="tx1"/>
                </a:solidFill>
                <a:latin typeface="Arial" charset="0"/>
              </a:rPr>
              <a:t>）。 </a:t>
            </a:r>
            <a:r>
              <a:rPr lang="en-US" altLang="zh-CN" dirty="0" smtClean="0">
                <a:solidFill>
                  <a:schemeClr val="tx1"/>
                </a:solidFill>
                <a:latin typeface="Arial" charset="0"/>
              </a:rPr>
              <a:t>DBMS</a:t>
            </a:r>
            <a:r>
              <a:rPr lang="zh-CN" altLang="en-US" dirty="0" smtClean="0">
                <a:solidFill>
                  <a:schemeClr val="tx1"/>
                </a:solidFill>
                <a:latin typeface="Arial" charset="0"/>
              </a:rPr>
              <a:t>是根据请求存储，检索和修改数据库中的数据的程序。 数据库有四种主要类型：分层，网络，关系和（最近）对象关系。</a:t>
            </a:r>
            <a:endParaRPr lang="en-US" altLang="en-US" dirty="0" smtClean="0">
              <a:solidFill>
                <a:schemeClr val="tx1"/>
              </a:solidFill>
              <a:latin typeface="Arial" charset="0"/>
            </a:endParaRPr>
          </a:p>
        </p:txBody>
      </p:sp>
      <p:sp>
        <p:nvSpPr>
          <p:cNvPr id="6451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1 - </a:t>
            </a:r>
            <a:fld id="{F4CAE62C-C4AE-4AA2-90F1-DF6921A9C345}" type="slidenum">
              <a:rPr lang="en-US" altLang="en-US" smtClean="0">
                <a:latin typeface="Arial" charset="0"/>
                <a:cs typeface="Arial" charset="0"/>
              </a:rPr>
              <a:t>16</a:t>
            </a:fld>
            <a:endParaRPr lang="en-US" altLang="en-US" dirty="0" smtClean="0">
              <a:latin typeface="Arial" charset="0"/>
              <a:cs typeface="Arial" charset="0"/>
            </a:endParaRPr>
          </a:p>
        </p:txBody>
      </p:sp>
      <p:sp>
        <p:nvSpPr>
          <p:cNvPr id="6451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4124855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Notes Placeholder 6"/>
          <p:cNvSpPr>
            <a:spLocks noGrp="1"/>
          </p:cNvSpPr>
          <p:nvPr>
            <p:ph type="body" idx="1"/>
          </p:nvPr>
        </p:nvSpPr>
        <p:spPr/>
        <p:txBody>
          <a:bodyPr>
            <a:normAutofit/>
          </a:bodyPr>
          <a:lstStyle/>
          <a:p>
            <a:pPr lvl="1"/>
            <a:r>
              <a:rPr lang="en-US" altLang="en-US" dirty="0" smtClean="0"/>
              <a:t>The principles of the relational model were first outlined by Dr. E. F. </a:t>
            </a:r>
            <a:r>
              <a:rPr lang="en-US" altLang="en-US" dirty="0" err="1" smtClean="0"/>
              <a:t>Codd</a:t>
            </a:r>
            <a:r>
              <a:rPr lang="en-US" altLang="en-US" dirty="0" smtClean="0"/>
              <a:t> in a June 1970 paper titled </a:t>
            </a:r>
            <a:r>
              <a:rPr lang="en-US" altLang="en-US" i="1" dirty="0" smtClean="0"/>
              <a:t>A Relational Model of Data for Large Shared Data Banks</a:t>
            </a:r>
            <a:r>
              <a:rPr lang="en-US" altLang="en-US" dirty="0" smtClean="0"/>
              <a:t>. In this paper, Dr. </a:t>
            </a:r>
            <a:r>
              <a:rPr lang="en-US" altLang="en-US" dirty="0" err="1" smtClean="0"/>
              <a:t>Codd</a:t>
            </a:r>
            <a:r>
              <a:rPr lang="en-US" altLang="en-US" dirty="0" smtClean="0"/>
              <a:t> proposed the relational model for database systems.</a:t>
            </a:r>
          </a:p>
          <a:p>
            <a:pPr lvl="1"/>
            <a:r>
              <a:rPr lang="en-US" altLang="en-US" dirty="0" smtClean="0"/>
              <a:t>The common models used at that time were hierarchical and network, or even simple flat-file data structures. Relational database management systems (RDBMS) soon became very popular, especially for their ease of use and flexibility in structure. In addition, a number of innovative vendors, such as Oracle, supplemented the RDBMS with a suite of powerful application development and user-interface products, thereby providing a total solution.</a:t>
            </a:r>
          </a:p>
          <a:p>
            <a:pPr lvl="1"/>
            <a:r>
              <a:rPr lang="en-US" altLang="en-US" b="1" dirty="0" smtClean="0"/>
              <a:t>Components of the Relational Model</a:t>
            </a:r>
          </a:p>
          <a:p>
            <a:pPr lvl="2"/>
            <a:r>
              <a:rPr lang="en-US" altLang="en-US" dirty="0" smtClean="0"/>
              <a:t>Collections of objects or relations that store the data</a:t>
            </a:r>
          </a:p>
          <a:p>
            <a:pPr lvl="2"/>
            <a:r>
              <a:rPr lang="en-US" altLang="en-US" dirty="0" smtClean="0"/>
              <a:t>A set of operators that can act on the relations to produce other relations</a:t>
            </a:r>
          </a:p>
          <a:p>
            <a:pPr lvl="2"/>
            <a:r>
              <a:rPr lang="en-US" altLang="en-US" dirty="0" smtClean="0"/>
              <a:t>Data integrity for accuracy and </a:t>
            </a:r>
            <a:r>
              <a:rPr lang="en-US" altLang="en-US" dirty="0" smtClean="0"/>
              <a:t>consistency</a:t>
            </a:r>
          </a:p>
          <a:p>
            <a:pPr marL="0" lvl="1" indent="-152374">
              <a:buNone/>
            </a:pPr>
            <a:r>
              <a:rPr lang="zh-CN" altLang="en-US" dirty="0" smtClean="0"/>
              <a:t>关系模型的原则首先由</a:t>
            </a:r>
            <a:r>
              <a:rPr lang="en-US" altLang="zh-CN" dirty="0" smtClean="0"/>
              <a:t>E. F. </a:t>
            </a:r>
            <a:r>
              <a:rPr lang="en-US" altLang="zh-CN" dirty="0" err="1" smtClean="0"/>
              <a:t>Codd</a:t>
            </a:r>
            <a:r>
              <a:rPr lang="zh-CN" altLang="en-US" dirty="0" smtClean="0"/>
              <a:t>博士在</a:t>
            </a:r>
            <a:r>
              <a:rPr lang="en-US" altLang="zh-CN" dirty="0" smtClean="0"/>
              <a:t>1970</a:t>
            </a:r>
            <a:r>
              <a:rPr lang="zh-CN" altLang="en-US" dirty="0" smtClean="0"/>
              <a:t>年</a:t>
            </a:r>
            <a:r>
              <a:rPr lang="en-US" altLang="zh-CN" dirty="0" smtClean="0"/>
              <a:t>6</a:t>
            </a:r>
            <a:r>
              <a:rPr lang="zh-CN" altLang="en-US" dirty="0" smtClean="0"/>
              <a:t>月的一篇题为“大型共享数据库数据关系模型”的文件中概述。 在本文中，</a:t>
            </a:r>
            <a:r>
              <a:rPr lang="en-US" altLang="zh-CN" dirty="0" err="1" smtClean="0"/>
              <a:t>Codd</a:t>
            </a:r>
            <a:r>
              <a:rPr lang="zh-CN" altLang="en-US" dirty="0" smtClean="0"/>
              <a:t>博士提出了数据库系统的关系模型。</a:t>
            </a:r>
          </a:p>
          <a:p>
            <a:pPr marL="0" lvl="1" indent="-152374">
              <a:buNone/>
            </a:pPr>
            <a:r>
              <a:rPr lang="zh-CN" altLang="en-US" dirty="0" smtClean="0"/>
              <a:t>当时使用的常用模型是分层和网络，甚至简单的平面文件数据结构。 关系数据库管理系统（</a:t>
            </a:r>
            <a:r>
              <a:rPr lang="en-US" altLang="zh-CN" dirty="0" smtClean="0"/>
              <a:t>RDBMS</a:t>
            </a:r>
            <a:r>
              <a:rPr lang="zh-CN" altLang="en-US" dirty="0" smtClean="0"/>
              <a:t>）很快就变得非常受欢迎，特别是对于其易用性和结构灵活性。 此外，一些创新的供应商（如</a:t>
            </a:r>
            <a:r>
              <a:rPr lang="en-US" altLang="zh-CN" dirty="0" smtClean="0"/>
              <a:t>Oracle</a:t>
            </a:r>
            <a:r>
              <a:rPr lang="zh-CN" altLang="en-US" dirty="0" smtClean="0"/>
              <a:t>）通过一系列强大的应用程序开发和用户界面产品来补充</a:t>
            </a:r>
            <a:r>
              <a:rPr lang="en-US" altLang="zh-CN" dirty="0" smtClean="0"/>
              <a:t>RDBMS</a:t>
            </a:r>
            <a:r>
              <a:rPr lang="zh-CN" altLang="en-US" dirty="0" smtClean="0"/>
              <a:t>，从而提供了一个完整的解决方案。</a:t>
            </a:r>
          </a:p>
          <a:p>
            <a:pPr marL="0" lvl="1" indent="-152374">
              <a:buNone/>
            </a:pPr>
            <a:r>
              <a:rPr lang="zh-CN" altLang="en-US" dirty="0" smtClean="0"/>
              <a:t>关系模型的组成部分</a:t>
            </a:r>
          </a:p>
          <a:p>
            <a:pPr marL="19076" lvl="1" indent="-171450">
              <a:buFont typeface="Arial" panose="020B0604020202020204" pitchFamily="34" charset="0"/>
              <a:buChar char="•"/>
            </a:pPr>
            <a:r>
              <a:rPr lang="zh-CN" altLang="en-US" dirty="0" smtClean="0"/>
              <a:t>存储数据的对象或关系的集合</a:t>
            </a:r>
          </a:p>
          <a:p>
            <a:pPr marL="19076" lvl="1" indent="-171450">
              <a:buFont typeface="Arial" panose="020B0604020202020204" pitchFamily="34" charset="0"/>
              <a:buChar char="•"/>
            </a:pPr>
            <a:r>
              <a:rPr lang="zh-CN" altLang="en-US" dirty="0" smtClean="0"/>
              <a:t>一套可以对关系发挥作用的经营者，产生其他关系</a:t>
            </a:r>
          </a:p>
          <a:p>
            <a:pPr marL="19076" lvl="1" indent="-171450">
              <a:buFont typeface="Arial" panose="020B0604020202020204" pitchFamily="34" charset="0"/>
              <a:buChar char="•"/>
            </a:pPr>
            <a:r>
              <a:rPr lang="zh-CN" altLang="en-US" dirty="0" smtClean="0"/>
              <a:t>数据完整性的准确性和一致性</a:t>
            </a:r>
            <a:endParaRPr lang="en-US" altLang="en-US" dirty="0" smtClean="0"/>
          </a:p>
        </p:txBody>
      </p:sp>
      <p:sp>
        <p:nvSpPr>
          <p:cNvPr id="65539"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4F4ED2A1-4061-436E-B203-BEF46F152B51}" type="slidenum">
              <a:rPr lang="en-US" altLang="en-US" smtClean="0"/>
              <a:t>17</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085319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6"/>
          <p:cNvSpPr>
            <a:spLocks noGrp="1"/>
          </p:cNvSpPr>
          <p:nvPr>
            <p:ph type="body" idx="1"/>
          </p:nvPr>
        </p:nvSpPr>
        <p:spPr>
          <a:noFill/>
          <a:ln/>
        </p:spPr>
        <p:txBody>
          <a:bodyPr/>
          <a:lstStyle/>
          <a:p>
            <a:pPr lvl="1" eaLnBrk="1" hangingPunct="1"/>
            <a:r>
              <a:rPr lang="en-US" dirty="0" smtClean="0"/>
              <a:t>Every organization has information that it must store and manage to meet its requirements.</a:t>
            </a:r>
            <a:endParaRPr lang="en-US" altLang="en-US" dirty="0" smtClean="0">
              <a:solidFill>
                <a:schemeClr val="tx1"/>
              </a:solidFill>
              <a:latin typeface="Arial" charset="0"/>
            </a:endParaRPr>
          </a:p>
          <a:p>
            <a:pPr lvl="1" eaLnBrk="1" hangingPunct="1"/>
            <a:r>
              <a:rPr lang="en-US" altLang="en-US" dirty="0" smtClean="0">
                <a:solidFill>
                  <a:schemeClr val="tx1"/>
                </a:solidFill>
                <a:latin typeface="Arial" charset="0"/>
              </a:rPr>
              <a:t>For example, you might want to store information about all the employees in your company. In a relational database, you create several tables to store different pieces of information about your employees, such as an employee table, a department table, and a salary table.</a:t>
            </a:r>
          </a:p>
          <a:p>
            <a:pPr lvl="1" eaLnBrk="1" hangingPunct="1"/>
            <a:r>
              <a:rPr lang="en-US" altLang="en-US" dirty="0" smtClean="0">
                <a:solidFill>
                  <a:schemeClr val="tx1"/>
                </a:solidFill>
                <a:latin typeface="Arial" charset="0"/>
              </a:rPr>
              <a:t>A relational database uses relations or two-dimensional tables to store information.</a:t>
            </a:r>
          </a:p>
          <a:p>
            <a:pPr lvl="1" eaLnBrk="1" hangingPunct="1"/>
            <a:r>
              <a:rPr lang="en-US" altLang="en-US" dirty="0" smtClean="0">
                <a:solidFill>
                  <a:schemeClr val="tx1"/>
                </a:solidFill>
                <a:latin typeface="Arial" charset="0"/>
              </a:rPr>
              <a:t>But before storing any information in the database, you need to first design a model of how and what data will be stored in the tables. In the following slide, you will learn about different data models that help in visualizing the architecture. </a:t>
            </a:r>
            <a:endParaRPr lang="en-US" altLang="en-US" dirty="0" smtClean="0">
              <a:solidFill>
                <a:schemeClr val="tx1"/>
              </a:solidFill>
              <a:latin typeface="Arial" charset="0"/>
            </a:endParaRPr>
          </a:p>
          <a:p>
            <a:pPr lvl="1" eaLnBrk="1" hangingPunct="1"/>
            <a:r>
              <a:rPr lang="zh-CN" altLang="en-US" dirty="0" smtClean="0">
                <a:solidFill>
                  <a:schemeClr val="tx1"/>
                </a:solidFill>
                <a:latin typeface="Arial" charset="0"/>
              </a:rPr>
              <a:t>每个组织都有信息，它必须存储和管理以满足其要求。</a:t>
            </a:r>
          </a:p>
          <a:p>
            <a:pPr lvl="1" eaLnBrk="1" hangingPunct="1"/>
            <a:r>
              <a:rPr lang="zh-CN" altLang="en-US" dirty="0" smtClean="0">
                <a:solidFill>
                  <a:schemeClr val="tx1"/>
                </a:solidFill>
                <a:latin typeface="Arial" charset="0"/>
              </a:rPr>
              <a:t>例如，您可能想要存储有关您公司中所有员工的信息。 在关系数据库中，您创建多个表以存储有关员工的不同信息，例如员工表，部门表和薪水表。</a:t>
            </a:r>
          </a:p>
          <a:p>
            <a:pPr lvl="1" eaLnBrk="1" hangingPunct="1"/>
            <a:r>
              <a:rPr lang="zh-CN" altLang="en-US" dirty="0" smtClean="0">
                <a:solidFill>
                  <a:schemeClr val="tx1"/>
                </a:solidFill>
                <a:latin typeface="Arial" charset="0"/>
              </a:rPr>
              <a:t>关系数据库使用关系或二维表来存储信息。</a:t>
            </a:r>
          </a:p>
          <a:p>
            <a:pPr lvl="1" eaLnBrk="1" hangingPunct="1"/>
            <a:r>
              <a:rPr lang="zh-CN" altLang="en-US" dirty="0" smtClean="0">
                <a:solidFill>
                  <a:schemeClr val="tx1"/>
                </a:solidFill>
                <a:latin typeface="Arial" charset="0"/>
              </a:rPr>
              <a:t>但在将任何信息存储在数据库中之前，您需要首先设计一个如何以及将哪些数据存储在表中的模型。 在下面的幻灯片中，您将了解有助于可视化体系结构的不同数据模型。</a:t>
            </a:r>
            <a:endParaRPr lang="en-US" altLang="en-US" dirty="0" smtClean="0">
              <a:solidFill>
                <a:schemeClr val="tx1"/>
              </a:solidFill>
              <a:latin typeface="Arial" charset="0"/>
            </a:endParaRPr>
          </a:p>
          <a:p>
            <a:pPr lvl="1" eaLnBrk="1" hangingPunct="1"/>
            <a:endParaRPr lang="en-US" altLang="en-US" dirty="0" smtClean="0">
              <a:solidFill>
                <a:schemeClr val="tx1"/>
              </a:solidFill>
              <a:latin typeface="Arial" charset="0"/>
            </a:endParaRPr>
          </a:p>
        </p:txBody>
      </p:sp>
      <p:sp>
        <p:nvSpPr>
          <p:cNvPr id="6656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1 - </a:t>
            </a:r>
            <a:fld id="{8CB1568D-15CD-4190-8BB7-52D3C856DF9A}" type="slidenum">
              <a:rPr lang="en-US" altLang="en-US" smtClean="0">
                <a:latin typeface="Arial" charset="0"/>
                <a:cs typeface="Arial" charset="0"/>
              </a:rPr>
              <a:t>18</a:t>
            </a:fld>
            <a:endParaRPr lang="en-US" altLang="en-US" dirty="0" smtClean="0">
              <a:latin typeface="Arial" charset="0"/>
              <a:cs typeface="Arial" charset="0"/>
            </a:endParaRPr>
          </a:p>
        </p:txBody>
      </p:sp>
      <p:sp>
        <p:nvSpPr>
          <p:cNvPr id="6656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1765507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Notes Placeholder 6"/>
          <p:cNvSpPr>
            <a:spLocks noGrp="1"/>
          </p:cNvSpPr>
          <p:nvPr>
            <p:ph type="body" idx="1"/>
          </p:nvPr>
        </p:nvSpPr>
        <p:spPr/>
        <p:txBody>
          <a:bodyPr>
            <a:normAutofit/>
          </a:bodyPr>
          <a:lstStyle/>
          <a:p>
            <a:pPr lvl="1"/>
            <a:r>
              <a:rPr lang="en-US" altLang="en-US" dirty="0" smtClean="0"/>
              <a:t>Models are the cornerstone of design. Engineers build a model of a car to work out any details before putting it into production. In the same manner, system designers develop models to explore ideas and improve the understanding of database design.</a:t>
            </a:r>
          </a:p>
          <a:p>
            <a:pPr lvl="1"/>
            <a:r>
              <a:rPr lang="en-US" altLang="en-US" b="1" dirty="0" smtClean="0"/>
              <a:t>Purpose of Models</a:t>
            </a:r>
          </a:p>
          <a:p>
            <a:pPr lvl="1"/>
            <a:r>
              <a:rPr lang="en-US" altLang="en-US" dirty="0" smtClean="0"/>
              <a:t>Models help you to communicate the concepts that are in people’s minds. They can be used to do the following:</a:t>
            </a:r>
          </a:p>
          <a:p>
            <a:pPr lvl="2"/>
            <a:r>
              <a:rPr lang="en-US" altLang="en-US" dirty="0" smtClean="0"/>
              <a:t>Communicate</a:t>
            </a:r>
          </a:p>
          <a:p>
            <a:pPr lvl="2"/>
            <a:r>
              <a:rPr lang="en-US" altLang="en-US" dirty="0" smtClean="0"/>
              <a:t>Categorize</a:t>
            </a:r>
          </a:p>
          <a:p>
            <a:pPr lvl="2"/>
            <a:r>
              <a:rPr lang="en-US" altLang="en-US" dirty="0" smtClean="0"/>
              <a:t>Describe</a:t>
            </a:r>
          </a:p>
          <a:p>
            <a:pPr lvl="2"/>
            <a:r>
              <a:rPr lang="en-US" altLang="en-US" dirty="0" smtClean="0"/>
              <a:t>Specify</a:t>
            </a:r>
          </a:p>
          <a:p>
            <a:pPr lvl="2"/>
            <a:r>
              <a:rPr lang="en-US" altLang="en-US" dirty="0" smtClean="0"/>
              <a:t>Investigate</a:t>
            </a:r>
          </a:p>
          <a:p>
            <a:pPr lvl="2"/>
            <a:r>
              <a:rPr lang="en-US" altLang="en-US" dirty="0" smtClean="0"/>
              <a:t>Evolve</a:t>
            </a:r>
          </a:p>
          <a:p>
            <a:pPr lvl="2"/>
            <a:r>
              <a:rPr lang="en-US" altLang="en-US" dirty="0" smtClean="0"/>
              <a:t>Analyze</a:t>
            </a:r>
          </a:p>
          <a:p>
            <a:pPr lvl="2"/>
            <a:r>
              <a:rPr lang="en-US" altLang="en-US" dirty="0" smtClean="0"/>
              <a:t>Imitate</a:t>
            </a:r>
          </a:p>
          <a:p>
            <a:pPr lvl="1"/>
            <a:r>
              <a:rPr lang="en-US" altLang="en-US" dirty="0" smtClean="0"/>
              <a:t>The objective is to produce a model that fits a multitude of these uses, can be understood by an end user, and contains sufficient detail for a developer to build a database system. An Entity-Relationship model is one such data model</a:t>
            </a:r>
            <a:r>
              <a:rPr lang="en-US" altLang="en-US" dirty="0" smtClean="0"/>
              <a:t>.</a:t>
            </a:r>
          </a:p>
          <a:p>
            <a:pPr lvl="1"/>
            <a:r>
              <a:rPr lang="zh-CN" altLang="en-US" dirty="0" smtClean="0"/>
              <a:t>模型是设计的基石。 工程师在投入生产之前，建立一个汽车模型来制定出任何细节。 以同样的方式，系统设计师开发模型来探索想法并提高对数据库设计的理解。</a:t>
            </a:r>
          </a:p>
          <a:p>
            <a:pPr lvl="1"/>
            <a:r>
              <a:rPr lang="zh-CN" altLang="en-US" dirty="0" smtClean="0"/>
              <a:t>模型的目的</a:t>
            </a:r>
          </a:p>
          <a:p>
            <a:pPr lvl="1"/>
            <a:r>
              <a:rPr lang="zh-CN" altLang="en-US" dirty="0" smtClean="0"/>
              <a:t>模型可帮助您沟通人心中的概念。 它们可用于执行以下操作：</a:t>
            </a:r>
          </a:p>
          <a:p>
            <a:pPr lvl="1"/>
            <a:r>
              <a:rPr lang="zh-CN" altLang="en-US" dirty="0" smtClean="0"/>
              <a:t>通信</a:t>
            </a:r>
          </a:p>
          <a:p>
            <a:pPr lvl="1"/>
            <a:r>
              <a:rPr lang="zh-CN" altLang="en-US" dirty="0" smtClean="0"/>
              <a:t>分类</a:t>
            </a:r>
          </a:p>
          <a:p>
            <a:pPr lvl="1"/>
            <a:r>
              <a:rPr lang="zh-CN" altLang="en-US" dirty="0" smtClean="0"/>
              <a:t>描述</a:t>
            </a:r>
          </a:p>
          <a:p>
            <a:pPr lvl="1"/>
            <a:r>
              <a:rPr lang="zh-CN" altLang="en-US" dirty="0" smtClean="0"/>
              <a:t>指定</a:t>
            </a:r>
          </a:p>
          <a:p>
            <a:pPr lvl="1"/>
            <a:r>
              <a:rPr lang="zh-CN" altLang="en-US" dirty="0" smtClean="0"/>
              <a:t>调查</a:t>
            </a:r>
          </a:p>
          <a:p>
            <a:pPr lvl="1"/>
            <a:r>
              <a:rPr lang="zh-CN" altLang="en-US" dirty="0" smtClean="0"/>
              <a:t>发展</a:t>
            </a:r>
          </a:p>
          <a:p>
            <a:pPr lvl="1"/>
            <a:r>
              <a:rPr lang="zh-CN" altLang="en-US" dirty="0" smtClean="0"/>
              <a:t>分析</a:t>
            </a:r>
          </a:p>
          <a:p>
            <a:pPr lvl="1"/>
            <a:r>
              <a:rPr lang="zh-CN" altLang="en-US" dirty="0" smtClean="0"/>
              <a:t>模拟</a:t>
            </a:r>
          </a:p>
          <a:p>
            <a:pPr lvl="1"/>
            <a:r>
              <a:rPr lang="zh-CN" altLang="en-US" dirty="0" smtClean="0"/>
              <a:t>目标是产生一个适合大量这些用途的模型，可以由最终用户理解，并且包含足够的细节来开发人员构建数据库系统。 实体关系模型是一个这样的数据模型。</a:t>
            </a:r>
            <a:endParaRPr lang="en-US" altLang="en-US" dirty="0" smtClean="0"/>
          </a:p>
        </p:txBody>
      </p:sp>
      <p:sp>
        <p:nvSpPr>
          <p:cNvPr id="67587"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5018503F-D40B-4950-9E88-8A190DBFB2AD}" type="slidenum">
              <a:rPr lang="en-US" altLang="en-US" smtClean="0"/>
              <a:t>19</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65818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9"/>
          <p:cNvSpPr>
            <a:spLocks noGrp="1" noChangeArrowheads="1"/>
          </p:cNvSpPr>
          <p:nvPr>
            <p:ph type="body" idx="1"/>
          </p:nvPr>
        </p:nvSpPr>
        <p:spPr>
          <a:noFill/>
          <a:ln/>
        </p:spPr>
        <p:txBody>
          <a:bodyPr/>
          <a:lstStyle/>
          <a:p>
            <a:pPr lvl="1"/>
            <a:r>
              <a:rPr lang="en-US" altLang="en-US" dirty="0" smtClean="0">
                <a:latin typeface="Arial" charset="0"/>
              </a:rPr>
              <a:t>In this lesson, you gain an understanding of RDBMS. You are also introduced to Oracle SQL Developer and SQL*Plus as development environments used for executing SQL statements, and for formatting and reporting purposes</a:t>
            </a:r>
            <a:r>
              <a:rPr lang="en-US" altLang="en-US" dirty="0" smtClean="0">
                <a:latin typeface="Arial" charset="0"/>
              </a:rPr>
              <a:t>.</a:t>
            </a:r>
          </a:p>
          <a:p>
            <a:pPr lvl="1"/>
            <a:r>
              <a:rPr lang="zh-CN" altLang="en-US" dirty="0" smtClean="0">
                <a:latin typeface="Arial" charset="0"/>
              </a:rPr>
              <a:t>完成本课后，您应该能够执行以下操作：</a:t>
            </a:r>
          </a:p>
          <a:p>
            <a:pPr lvl="1"/>
            <a:r>
              <a:rPr lang="zh-CN" altLang="en-US" dirty="0" smtClean="0">
                <a:latin typeface="Arial" charset="0"/>
              </a:rPr>
              <a:t>确定课程的目标</a:t>
            </a:r>
          </a:p>
          <a:p>
            <a:pPr lvl="1"/>
            <a:r>
              <a:rPr lang="zh-CN" altLang="en-US" dirty="0" smtClean="0">
                <a:latin typeface="Arial" charset="0"/>
              </a:rPr>
              <a:t>列出</a:t>
            </a:r>
            <a:r>
              <a:rPr lang="en-US" altLang="zh-CN" dirty="0" smtClean="0">
                <a:latin typeface="Arial" charset="0"/>
              </a:rPr>
              <a:t>Oracle</a:t>
            </a:r>
            <a:r>
              <a:rPr lang="zh-CN" altLang="en-US" dirty="0" smtClean="0">
                <a:latin typeface="Arial" charset="0"/>
              </a:rPr>
              <a:t>数据库</a:t>
            </a:r>
            <a:r>
              <a:rPr lang="en-US" altLang="zh-CN" dirty="0" err="1" smtClean="0">
                <a:latin typeface="Arial" charset="0"/>
              </a:rPr>
              <a:t>12c</a:t>
            </a:r>
            <a:r>
              <a:rPr lang="zh-CN" altLang="en-US" dirty="0" smtClean="0">
                <a:latin typeface="Arial" charset="0"/>
              </a:rPr>
              <a:t>的功能</a:t>
            </a:r>
          </a:p>
          <a:p>
            <a:pPr lvl="1"/>
            <a:r>
              <a:rPr lang="zh-CN" altLang="en-US" dirty="0" smtClean="0">
                <a:latin typeface="Arial" charset="0"/>
              </a:rPr>
              <a:t>讨论关系数据库的理论和物理方面</a:t>
            </a:r>
          </a:p>
          <a:p>
            <a:pPr lvl="1"/>
            <a:r>
              <a:rPr lang="zh-CN" altLang="en-US" dirty="0" smtClean="0">
                <a:latin typeface="Arial" charset="0"/>
              </a:rPr>
              <a:t>描述</a:t>
            </a:r>
            <a:r>
              <a:rPr lang="en-US" altLang="zh-CN" dirty="0" smtClean="0">
                <a:latin typeface="Arial" charset="0"/>
              </a:rPr>
              <a:t>Oracle</a:t>
            </a:r>
            <a:r>
              <a:rPr lang="zh-CN" altLang="en-US" dirty="0" smtClean="0">
                <a:latin typeface="Arial" charset="0"/>
              </a:rPr>
              <a:t>服务器关系数据库管理系统（</a:t>
            </a:r>
            <a:r>
              <a:rPr lang="en-US" altLang="zh-CN" dirty="0" smtClean="0">
                <a:latin typeface="Arial" charset="0"/>
              </a:rPr>
              <a:t>RDBMS</a:t>
            </a:r>
            <a:r>
              <a:rPr lang="zh-CN" altLang="en-US" dirty="0" smtClean="0">
                <a:latin typeface="Arial" charset="0"/>
              </a:rPr>
              <a:t>）和对象关系数据库管理系统（</a:t>
            </a:r>
            <a:r>
              <a:rPr lang="en-US" altLang="zh-CN" dirty="0" err="1" smtClean="0">
                <a:latin typeface="Arial" charset="0"/>
              </a:rPr>
              <a:t>ORDBMS</a:t>
            </a:r>
            <a:r>
              <a:rPr lang="zh-CN" altLang="en-US" dirty="0" smtClean="0">
                <a:latin typeface="Arial" charset="0"/>
              </a:rPr>
              <a:t>）的实现</a:t>
            </a:r>
          </a:p>
          <a:p>
            <a:pPr lvl="1"/>
            <a:r>
              <a:rPr lang="zh-CN" altLang="en-US" dirty="0" smtClean="0">
                <a:latin typeface="Arial" charset="0"/>
              </a:rPr>
              <a:t>确定可用于本课程的开发环境</a:t>
            </a:r>
          </a:p>
          <a:p>
            <a:pPr lvl="1"/>
            <a:r>
              <a:rPr lang="zh-CN" altLang="en-US" dirty="0" smtClean="0">
                <a:latin typeface="Arial" charset="0"/>
              </a:rPr>
              <a:t>描述本课程中使用的数据库和模式</a:t>
            </a:r>
            <a:endParaRPr lang="en-US" altLang="zh-CN" dirty="0" smtClean="0">
              <a:latin typeface="Arial" charset="0"/>
            </a:endParaRPr>
          </a:p>
          <a:p>
            <a:pPr lvl="1"/>
            <a:r>
              <a:rPr lang="zh-CN" altLang="en-US" dirty="0" smtClean="0">
                <a:latin typeface="Arial" charset="0"/>
              </a:rPr>
              <a:t>在本课中，您将了解</a:t>
            </a:r>
            <a:r>
              <a:rPr lang="en-US" altLang="zh-CN" dirty="0" smtClean="0">
                <a:latin typeface="Arial" charset="0"/>
              </a:rPr>
              <a:t>RDBMS</a:t>
            </a:r>
            <a:r>
              <a:rPr lang="zh-CN" altLang="en-US" dirty="0" smtClean="0">
                <a:latin typeface="Arial" charset="0"/>
              </a:rPr>
              <a:t>。 您还将介绍</a:t>
            </a:r>
            <a:r>
              <a:rPr lang="en-US" altLang="zh-CN" dirty="0" smtClean="0">
                <a:latin typeface="Arial" charset="0"/>
              </a:rPr>
              <a:t>Oracle SQL Developer</a:t>
            </a:r>
            <a:r>
              <a:rPr lang="zh-CN" altLang="en-US" dirty="0" smtClean="0">
                <a:latin typeface="Arial" charset="0"/>
              </a:rPr>
              <a:t>和</a:t>
            </a:r>
            <a:r>
              <a:rPr lang="en-US" altLang="zh-CN" dirty="0" smtClean="0">
                <a:latin typeface="Arial" charset="0"/>
              </a:rPr>
              <a:t>SQL * Plus</a:t>
            </a:r>
            <a:r>
              <a:rPr lang="zh-CN" altLang="en-US" dirty="0" smtClean="0">
                <a:latin typeface="Arial" charset="0"/>
              </a:rPr>
              <a:t>作为用于执行</a:t>
            </a:r>
            <a:r>
              <a:rPr lang="en-US" altLang="zh-CN" dirty="0" smtClean="0">
                <a:latin typeface="Arial" charset="0"/>
              </a:rPr>
              <a:t>SQL</a:t>
            </a:r>
            <a:r>
              <a:rPr lang="zh-CN" altLang="en-US" dirty="0" smtClean="0">
                <a:latin typeface="Arial" charset="0"/>
              </a:rPr>
              <a:t>语句以及格式和报告目的的开发环境。</a:t>
            </a:r>
            <a:endParaRPr lang="en-US" altLang="en-US" dirty="0" smtClean="0">
              <a:latin typeface="Arial" charset="0"/>
            </a:endParaRPr>
          </a:p>
        </p:txBody>
      </p:sp>
      <p:sp>
        <p:nvSpPr>
          <p:cNvPr id="4710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1 - </a:t>
            </a:r>
            <a:fld id="{2FB929EC-4B79-4BD8-8600-CB3871144DEE}" type="slidenum">
              <a:rPr lang="en-US" altLang="en-US" smtClean="0">
                <a:latin typeface="Arial" charset="0"/>
                <a:cs typeface="Arial" charset="0"/>
              </a:rPr>
              <a:t>2</a:t>
            </a:fld>
            <a:endParaRPr lang="en-US" altLang="en-US" dirty="0" smtClean="0">
              <a:latin typeface="Arial" charset="0"/>
              <a:cs typeface="Arial" charset="0"/>
            </a:endParaRPr>
          </a:p>
        </p:txBody>
      </p:sp>
      <p:sp>
        <p:nvSpPr>
          <p:cNvPr id="47108"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282657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Notes Placeholder 6"/>
          <p:cNvSpPr>
            <a:spLocks noGrp="1"/>
          </p:cNvSpPr>
          <p:nvPr>
            <p:ph type="body" idx="1"/>
          </p:nvPr>
        </p:nvSpPr>
        <p:spPr>
          <a:noFill/>
          <a:ln/>
        </p:spPr>
        <p:txBody>
          <a:bodyPr/>
          <a:lstStyle/>
          <a:p>
            <a:pPr lvl="1"/>
            <a:r>
              <a:rPr lang="en-US" altLang="en-US" dirty="0" smtClean="0">
                <a:latin typeface="Arial" charset="0"/>
              </a:rPr>
              <a:t>Entity relationship model is widely used because in an effective system, data is divided into discrete categories or entities. </a:t>
            </a:r>
          </a:p>
          <a:p>
            <a:pPr lvl="1"/>
            <a:r>
              <a:rPr lang="en-US" altLang="en-US" dirty="0" smtClean="0">
                <a:latin typeface="Arial" charset="0"/>
              </a:rPr>
              <a:t>An </a:t>
            </a:r>
            <a:r>
              <a:rPr lang="en-US" altLang="en-US" b="1" dirty="0" smtClean="0">
                <a:latin typeface="Arial" charset="0"/>
              </a:rPr>
              <a:t>entity relationship (ER) </a:t>
            </a:r>
            <a:r>
              <a:rPr lang="en-US" altLang="en-US" dirty="0" smtClean="0">
                <a:latin typeface="Arial" charset="0"/>
              </a:rPr>
              <a:t>model is an illustration of the various entities in a business and the relationships among them. You can derive an ER model from business specifications or narratives and build it during the analysis phase of the system development life cycle. ER models separate the information required by a business from the activities performed within the business. Although businesses can change their activities, the type of information tends to remain constant. Therefore, the data structures also tend to be constant.</a:t>
            </a:r>
          </a:p>
          <a:p>
            <a:pPr lvl="1" eaLnBrk="1" hangingPunct="1"/>
            <a:r>
              <a:rPr lang="en-US" altLang="en-US" b="1" dirty="0" smtClean="0">
                <a:latin typeface="Arial" charset="0"/>
              </a:rPr>
              <a:t>Benefits of ER Modeling</a:t>
            </a:r>
          </a:p>
          <a:p>
            <a:pPr lvl="1" eaLnBrk="1" hangingPunct="1"/>
            <a:r>
              <a:rPr lang="en-US" altLang="en-US" dirty="0" smtClean="0">
                <a:latin typeface="Arial" charset="0"/>
              </a:rPr>
              <a:t>You can:</a:t>
            </a:r>
          </a:p>
          <a:p>
            <a:pPr lvl="2" eaLnBrk="1" hangingPunct="1">
              <a:spcBef>
                <a:spcPct val="25000"/>
              </a:spcBef>
            </a:pPr>
            <a:r>
              <a:rPr lang="en-US" altLang="en-US" dirty="0" smtClean="0">
                <a:latin typeface="Arial" charset="0"/>
              </a:rPr>
              <a:t>Document information for the organization in a clear, precise format</a:t>
            </a:r>
          </a:p>
          <a:p>
            <a:pPr lvl="2" eaLnBrk="1" hangingPunct="1"/>
            <a:r>
              <a:rPr lang="en-US" altLang="en-US" dirty="0" smtClean="0">
                <a:latin typeface="Arial" charset="0"/>
              </a:rPr>
              <a:t>Provide a clear picture of the scope of the information requirement</a:t>
            </a:r>
          </a:p>
          <a:p>
            <a:pPr lvl="2" eaLnBrk="1" hangingPunct="1"/>
            <a:r>
              <a:rPr lang="en-US" altLang="en-US" dirty="0" smtClean="0">
                <a:latin typeface="Arial" charset="0"/>
              </a:rPr>
              <a:t>Provide an easily understood pictorial map for database design</a:t>
            </a:r>
          </a:p>
          <a:p>
            <a:pPr lvl="2" eaLnBrk="1" hangingPunct="1"/>
            <a:r>
              <a:rPr lang="en-US" altLang="en-US" dirty="0" smtClean="0">
                <a:latin typeface="Arial" charset="0"/>
              </a:rPr>
              <a:t>Offer an effective framework for integrating multiple applications</a:t>
            </a:r>
          </a:p>
          <a:p>
            <a:pPr lvl="1"/>
            <a:r>
              <a:rPr lang="zh-CN" altLang="en-US" dirty="0" smtClean="0">
                <a:latin typeface="Arial" charset="0"/>
              </a:rPr>
              <a:t>实体关系模型被广泛使用，因为在有效的系统中，数据被分为离散类别或实体。</a:t>
            </a:r>
          </a:p>
          <a:p>
            <a:pPr lvl="1"/>
            <a:r>
              <a:rPr lang="zh-CN" altLang="en-US" dirty="0" smtClean="0">
                <a:latin typeface="Arial" charset="0"/>
              </a:rPr>
              <a:t>实体关系（</a:t>
            </a:r>
            <a:r>
              <a:rPr lang="en-US" altLang="zh-CN" dirty="0" smtClean="0">
                <a:latin typeface="Arial" charset="0"/>
              </a:rPr>
              <a:t>ER</a:t>
            </a:r>
            <a:r>
              <a:rPr lang="zh-CN" altLang="en-US" dirty="0" smtClean="0">
                <a:latin typeface="Arial" charset="0"/>
              </a:rPr>
              <a:t>）模型是企业中各种实体及其关系的说明。 您可以从业务规范或叙述导出</a:t>
            </a:r>
            <a:r>
              <a:rPr lang="en-US" altLang="zh-CN" dirty="0" smtClean="0">
                <a:latin typeface="Arial" charset="0"/>
              </a:rPr>
              <a:t>ER</a:t>
            </a:r>
            <a:r>
              <a:rPr lang="zh-CN" altLang="en-US" dirty="0" smtClean="0">
                <a:latin typeface="Arial" charset="0"/>
              </a:rPr>
              <a:t>模型，并在系统开发生命周期的分析阶段进行构建。 </a:t>
            </a:r>
            <a:r>
              <a:rPr lang="en-US" altLang="zh-CN" dirty="0" smtClean="0">
                <a:latin typeface="Arial" charset="0"/>
              </a:rPr>
              <a:t>ER</a:t>
            </a:r>
            <a:r>
              <a:rPr lang="zh-CN" altLang="en-US" dirty="0" smtClean="0">
                <a:latin typeface="Arial" charset="0"/>
              </a:rPr>
              <a:t>模型将业务所需的信息与业务中执行的活动分开。 虽然企业可以改变活动，但信息类型往往保持不变。 因此，数据结构也趋向于恒定。</a:t>
            </a:r>
          </a:p>
          <a:p>
            <a:pPr lvl="1"/>
            <a:r>
              <a:rPr lang="en-US" altLang="zh-CN" dirty="0" smtClean="0">
                <a:latin typeface="Arial" charset="0"/>
              </a:rPr>
              <a:t>ER</a:t>
            </a:r>
            <a:r>
              <a:rPr lang="zh-CN" altLang="en-US" dirty="0" smtClean="0">
                <a:latin typeface="Arial" charset="0"/>
              </a:rPr>
              <a:t>建模的好处</a:t>
            </a:r>
          </a:p>
          <a:p>
            <a:pPr lvl="1"/>
            <a:r>
              <a:rPr lang="zh-CN" altLang="en-US" dirty="0" smtClean="0">
                <a:latin typeface="Arial" charset="0"/>
              </a:rPr>
              <a:t>您可以：</a:t>
            </a:r>
          </a:p>
          <a:p>
            <a:pPr marL="323823" lvl="1" indent="-171450">
              <a:buFont typeface="Arial" panose="020B0604020202020204" pitchFamily="34" charset="0"/>
              <a:buChar char="•"/>
            </a:pPr>
            <a:r>
              <a:rPr lang="zh-CN" altLang="en-US" dirty="0" smtClean="0">
                <a:latin typeface="Arial" charset="0"/>
              </a:rPr>
              <a:t>以清晰，精确的格式为组织提供文件信息</a:t>
            </a:r>
          </a:p>
          <a:p>
            <a:pPr marL="323823" lvl="1" indent="-171450">
              <a:buFont typeface="Arial" panose="020B0604020202020204" pitchFamily="34" charset="0"/>
              <a:buChar char="•"/>
            </a:pPr>
            <a:r>
              <a:rPr lang="zh-CN" altLang="en-US" dirty="0" smtClean="0">
                <a:latin typeface="Arial" charset="0"/>
              </a:rPr>
              <a:t>提供信息要求范围的清晰图片</a:t>
            </a:r>
          </a:p>
          <a:p>
            <a:pPr marL="323823" lvl="1" indent="-171450">
              <a:buFont typeface="Arial" panose="020B0604020202020204" pitchFamily="34" charset="0"/>
              <a:buChar char="•"/>
            </a:pPr>
            <a:r>
              <a:rPr lang="zh-CN" altLang="en-US" dirty="0" smtClean="0">
                <a:latin typeface="Arial" charset="0"/>
              </a:rPr>
              <a:t>提供一个易于理解的数据库设计图示</a:t>
            </a:r>
          </a:p>
          <a:p>
            <a:pPr marL="323823" lvl="1" indent="-171450">
              <a:buFont typeface="Arial" panose="020B0604020202020204" pitchFamily="34" charset="0"/>
              <a:buChar char="•"/>
            </a:pPr>
            <a:r>
              <a:rPr lang="zh-CN" altLang="en-US" dirty="0" smtClean="0">
                <a:latin typeface="Arial" charset="0"/>
              </a:rPr>
              <a:t>为整合多个应用程序提供有效的框架</a:t>
            </a:r>
            <a:endParaRPr lang="en-US" altLang="en-US" dirty="0" smtClean="0">
              <a:latin typeface="Arial" charset="0"/>
            </a:endParaRPr>
          </a:p>
        </p:txBody>
      </p:sp>
      <p:sp>
        <p:nvSpPr>
          <p:cNvPr id="6861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1 - </a:t>
            </a:r>
            <a:fld id="{791614A7-37E2-4FB9-83E9-2E7F9F3494D2}" type="slidenum">
              <a:rPr lang="en-US" altLang="en-US" smtClean="0">
                <a:latin typeface="Arial" charset="0"/>
                <a:cs typeface="Arial" charset="0"/>
              </a:rPr>
              <a:t>20</a:t>
            </a:fld>
            <a:endParaRPr lang="en-US" altLang="en-US" dirty="0" smtClean="0">
              <a:latin typeface="Arial" charset="0"/>
              <a:cs typeface="Arial" charset="0"/>
            </a:endParaRPr>
          </a:p>
        </p:txBody>
      </p:sp>
      <p:sp>
        <p:nvSpPr>
          <p:cNvPr id="6861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243903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body" idx="1"/>
          </p:nvPr>
        </p:nvSpPr>
        <p:spPr>
          <a:xfrm>
            <a:off x="292608" y="449263"/>
            <a:ext cx="6400800" cy="8191817"/>
          </a:xfrm>
        </p:spPr>
        <p:txBody>
          <a:bodyPr>
            <a:normAutofit/>
          </a:bodyPr>
          <a:lstStyle/>
          <a:p>
            <a:pPr lvl="1" eaLnBrk="1" hangingPunct="1"/>
            <a:r>
              <a:rPr lang="en-US" altLang="en-US" b="1" dirty="0" smtClean="0">
                <a:latin typeface="Arial" charset="0"/>
              </a:rPr>
              <a:t>Key Components</a:t>
            </a:r>
            <a:endParaRPr lang="en-US" altLang="en-US" dirty="0" smtClean="0">
              <a:latin typeface="Arial" charset="0"/>
            </a:endParaRPr>
          </a:p>
          <a:p>
            <a:pPr lvl="2" eaLnBrk="1" hangingPunct="1">
              <a:spcBef>
                <a:spcPct val="25000"/>
              </a:spcBef>
              <a:buClr>
                <a:schemeClr val="tx1"/>
              </a:buClr>
            </a:pPr>
            <a:r>
              <a:rPr lang="en-US" altLang="en-US" b="1" dirty="0" smtClean="0">
                <a:solidFill>
                  <a:schemeClr val="tx1"/>
                </a:solidFill>
                <a:latin typeface="Arial" charset="0"/>
              </a:rPr>
              <a:t>Entity:</a:t>
            </a:r>
            <a:r>
              <a:rPr lang="en-US" altLang="en-US" dirty="0" smtClean="0">
                <a:solidFill>
                  <a:schemeClr val="tx1"/>
                </a:solidFill>
                <a:latin typeface="Arial" charset="0"/>
              </a:rPr>
              <a:t> An aspect of significance about which information must be known. For example, departments, employees, and orders are entities.</a:t>
            </a:r>
          </a:p>
          <a:p>
            <a:pPr lvl="2" eaLnBrk="1" hangingPunct="1">
              <a:buClr>
                <a:schemeClr val="tx1"/>
              </a:buClr>
            </a:pPr>
            <a:r>
              <a:rPr lang="en-US" altLang="en-US" b="1" dirty="0" smtClean="0">
                <a:solidFill>
                  <a:schemeClr val="tx1"/>
                </a:solidFill>
                <a:latin typeface="Arial" charset="0"/>
              </a:rPr>
              <a:t>Attribute:</a:t>
            </a:r>
            <a:r>
              <a:rPr lang="en-US" altLang="en-US" dirty="0" smtClean="0">
                <a:solidFill>
                  <a:schemeClr val="tx1"/>
                </a:solidFill>
                <a:latin typeface="Arial" charset="0"/>
              </a:rPr>
              <a:t> Something that describes or qualifies an entity. For example, in the employee entity, the attributes would be the employee number, name, job title, hire date, department number, and so on. Each of the attributes is either required or optional. This state is called </a:t>
            </a:r>
            <a:r>
              <a:rPr lang="en-US" altLang="en-US" i="1" dirty="0" err="1" smtClean="0">
                <a:solidFill>
                  <a:schemeClr val="tx1"/>
                </a:solidFill>
                <a:latin typeface="Arial" charset="0"/>
              </a:rPr>
              <a:t>optionality</a:t>
            </a:r>
            <a:r>
              <a:rPr lang="en-US" altLang="en-US" dirty="0" smtClean="0">
                <a:solidFill>
                  <a:schemeClr val="tx1"/>
                </a:solidFill>
                <a:latin typeface="Arial" charset="0"/>
              </a:rPr>
              <a:t>. </a:t>
            </a:r>
          </a:p>
          <a:p>
            <a:pPr lvl="2" eaLnBrk="1" hangingPunct="1">
              <a:buClr>
                <a:schemeClr val="tx1"/>
              </a:buClr>
            </a:pPr>
            <a:r>
              <a:rPr lang="en-US" altLang="en-US" b="1" dirty="0" smtClean="0">
                <a:solidFill>
                  <a:schemeClr val="tx1"/>
                </a:solidFill>
                <a:latin typeface="Arial" charset="0"/>
              </a:rPr>
              <a:t>Relationship:</a:t>
            </a:r>
            <a:r>
              <a:rPr lang="en-US" altLang="en-US" dirty="0" smtClean="0">
                <a:solidFill>
                  <a:schemeClr val="tx1"/>
                </a:solidFill>
                <a:latin typeface="Arial" charset="0"/>
              </a:rPr>
              <a:t> A named association between entities showing </a:t>
            </a:r>
            <a:r>
              <a:rPr lang="en-US" altLang="en-US" dirty="0" err="1" smtClean="0">
                <a:solidFill>
                  <a:schemeClr val="tx1"/>
                </a:solidFill>
                <a:latin typeface="Arial" charset="0"/>
              </a:rPr>
              <a:t>optionality</a:t>
            </a:r>
            <a:r>
              <a:rPr lang="en-US" altLang="en-US" dirty="0" smtClean="0">
                <a:solidFill>
                  <a:schemeClr val="tx1"/>
                </a:solidFill>
                <a:latin typeface="Arial" charset="0"/>
              </a:rPr>
              <a:t> and degree. For example, an employee assigned to a department is a relationship </a:t>
            </a:r>
            <a:r>
              <a:rPr lang="en-US" altLang="en-US" dirty="0" smtClean="0">
                <a:solidFill>
                  <a:schemeClr val="tx1"/>
                </a:solidFill>
                <a:latin typeface="Arial" charset="0"/>
              </a:rPr>
              <a:t>between </a:t>
            </a:r>
            <a:r>
              <a:rPr lang="en-US" altLang="en-US" dirty="0" smtClean="0">
                <a:solidFill>
                  <a:schemeClr val="tx1"/>
                </a:solidFill>
                <a:latin typeface="Arial" charset="0"/>
              </a:rPr>
              <a:t>the employee and department entities</a:t>
            </a:r>
            <a:r>
              <a:rPr lang="en-US" altLang="en-US" dirty="0" smtClean="0">
                <a:solidFill>
                  <a:schemeClr val="tx1"/>
                </a:solidFill>
                <a:latin typeface="Arial" charset="0"/>
              </a:rPr>
              <a:t>.</a:t>
            </a:r>
          </a:p>
          <a:p>
            <a:pPr lvl="1" eaLnBrk="1" hangingPunct="1">
              <a:buClr>
                <a:schemeClr val="tx1"/>
              </a:buClr>
            </a:pPr>
            <a:r>
              <a:rPr lang="zh-CN" altLang="en-US" dirty="0" smtClean="0">
                <a:solidFill>
                  <a:schemeClr val="tx1"/>
                </a:solidFill>
                <a:latin typeface="Arial" charset="0"/>
              </a:rPr>
              <a:t>关键组件</a:t>
            </a:r>
          </a:p>
          <a:p>
            <a:pPr lvl="2" eaLnBrk="1" hangingPunct="1">
              <a:buClr>
                <a:schemeClr val="tx1"/>
              </a:buClr>
            </a:pPr>
            <a:r>
              <a:rPr lang="zh-CN" altLang="en-US" dirty="0" smtClean="0">
                <a:solidFill>
                  <a:schemeClr val="tx1"/>
                </a:solidFill>
                <a:latin typeface="Arial" charset="0"/>
              </a:rPr>
              <a:t>实体：必须了解哪些信息的重要性。 例如，部门，员工和订单是实体。</a:t>
            </a:r>
          </a:p>
          <a:p>
            <a:pPr lvl="2" eaLnBrk="1" hangingPunct="1">
              <a:buClr>
                <a:schemeClr val="tx1"/>
              </a:buClr>
            </a:pPr>
            <a:r>
              <a:rPr lang="zh-CN" altLang="en-US" dirty="0" smtClean="0">
                <a:solidFill>
                  <a:schemeClr val="tx1"/>
                </a:solidFill>
                <a:latin typeface="Arial" charset="0"/>
              </a:rPr>
              <a:t>属性：描述或限定实体的东西。 例如，在员工实体中，属性将是雇员编号，姓名，职称，雇用日期，部门号等。 每个属性都是必需的或可选的。 这种状态称为可选性。</a:t>
            </a:r>
          </a:p>
          <a:p>
            <a:pPr lvl="2" eaLnBrk="1" hangingPunct="1">
              <a:buClr>
                <a:schemeClr val="tx1"/>
              </a:buClr>
            </a:pPr>
            <a:r>
              <a:rPr lang="zh-CN" altLang="en-US" dirty="0" smtClean="0">
                <a:solidFill>
                  <a:schemeClr val="tx1"/>
                </a:solidFill>
                <a:latin typeface="Arial" charset="0"/>
              </a:rPr>
              <a:t>关系：显示可选性和程度的实体之间的命名关联。 例如，分配给部门的员工是员工和部门实体之间的关系。</a:t>
            </a:r>
            <a:endParaRPr lang="en-US" altLang="en-US" dirty="0" smtClean="0">
              <a:solidFill>
                <a:schemeClr val="tx1"/>
              </a:solidFill>
              <a:latin typeface="Arial" charset="0"/>
            </a:endParaRPr>
          </a:p>
        </p:txBody>
      </p:sp>
      <p:sp>
        <p:nvSpPr>
          <p:cNvPr id="69635" name="Footer Placeholder 3"/>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D75A2874-48D6-48D2-9AEC-11BD6B67346B}" type="slidenum">
              <a:rPr lang="en-US" altLang="en-US" smtClean="0"/>
              <a:t>21</a:t>
            </a:fld>
            <a:endParaRPr lang="en-US" altLang="en-US" dirty="0" smtClean="0"/>
          </a:p>
        </p:txBody>
      </p:sp>
    </p:spTree>
    <p:extLst>
      <p:ext uri="{BB962C8B-B14F-4D97-AF65-F5344CB8AC3E}">
        <p14:creationId xmlns:p14="http://schemas.microsoft.com/office/powerpoint/2010/main" val="3460857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Notes Placeholder 6"/>
          <p:cNvSpPr>
            <a:spLocks noGrp="1"/>
          </p:cNvSpPr>
          <p:nvPr>
            <p:ph type="body" idx="1"/>
          </p:nvPr>
        </p:nvSpPr>
        <p:spPr>
          <a:noFill/>
          <a:ln/>
        </p:spPr>
        <p:txBody>
          <a:bodyPr/>
          <a:lstStyle/>
          <a:p>
            <a:pPr lvl="1" eaLnBrk="1" hangingPunct="1"/>
            <a:r>
              <a:rPr lang="en-US" altLang="en-US" b="1" dirty="0" smtClean="0">
                <a:latin typeface="Arial" charset="0"/>
              </a:rPr>
              <a:t>Entities</a:t>
            </a:r>
          </a:p>
          <a:p>
            <a:pPr lvl="1" eaLnBrk="1" hangingPunct="1"/>
            <a:r>
              <a:rPr lang="en-US" altLang="en-US" dirty="0" smtClean="0">
                <a:latin typeface="Arial" charset="0"/>
              </a:rPr>
              <a:t>To represent an entity in a model, use the following conventions:</a:t>
            </a:r>
          </a:p>
          <a:p>
            <a:pPr lvl="2" eaLnBrk="1" hangingPunct="1"/>
            <a:r>
              <a:rPr lang="en-US" altLang="en-US" dirty="0" smtClean="0">
                <a:latin typeface="Arial" charset="0"/>
              </a:rPr>
              <a:t>Singular, unique entity name</a:t>
            </a:r>
          </a:p>
          <a:p>
            <a:pPr lvl="2" eaLnBrk="1" hangingPunct="1"/>
            <a:r>
              <a:rPr lang="en-US" altLang="en-US" dirty="0" smtClean="0">
                <a:latin typeface="Arial" charset="0"/>
              </a:rPr>
              <a:t>Entity name in uppercase</a:t>
            </a:r>
          </a:p>
          <a:p>
            <a:pPr lvl="2" eaLnBrk="1" hangingPunct="1"/>
            <a:r>
              <a:rPr lang="en-US" altLang="en-US" dirty="0" smtClean="0">
                <a:latin typeface="Arial" charset="0"/>
              </a:rPr>
              <a:t>Soft box</a:t>
            </a:r>
          </a:p>
          <a:p>
            <a:pPr lvl="2" eaLnBrk="1" hangingPunct="1"/>
            <a:r>
              <a:rPr lang="en-US" altLang="en-US" dirty="0" smtClean="0">
                <a:latin typeface="Arial" charset="0"/>
              </a:rPr>
              <a:t>Optional synonym names in uppercase within parentheses: ( )</a:t>
            </a:r>
          </a:p>
          <a:p>
            <a:pPr lvl="1" eaLnBrk="1" hangingPunct="1"/>
            <a:r>
              <a:rPr lang="en-US" altLang="en-US" b="1" dirty="0" smtClean="0">
                <a:latin typeface="Arial" charset="0"/>
              </a:rPr>
              <a:t>Attributes</a:t>
            </a:r>
          </a:p>
          <a:p>
            <a:pPr lvl="1" eaLnBrk="1" hangingPunct="1"/>
            <a:r>
              <a:rPr lang="en-US" altLang="en-US" dirty="0" smtClean="0">
                <a:latin typeface="Arial" charset="0"/>
              </a:rPr>
              <a:t>To represent an attribute in a model, use the following conventions:</a:t>
            </a:r>
          </a:p>
          <a:p>
            <a:pPr lvl="2" eaLnBrk="1" hangingPunct="1"/>
            <a:r>
              <a:rPr lang="en-US" altLang="en-US" dirty="0" smtClean="0">
                <a:latin typeface="Arial" charset="0"/>
              </a:rPr>
              <a:t>Singular name in lowercase</a:t>
            </a:r>
          </a:p>
          <a:p>
            <a:pPr lvl="2" eaLnBrk="1" hangingPunct="1"/>
            <a:r>
              <a:rPr lang="en-US" altLang="en-US" dirty="0" smtClean="0">
                <a:latin typeface="Arial" charset="0"/>
              </a:rPr>
              <a:t>Asterisk (*) tag for mandatory attributes (that is, values that </a:t>
            </a:r>
            <a:r>
              <a:rPr lang="en-US" altLang="en-US" i="1" dirty="0" smtClean="0">
                <a:latin typeface="Arial" charset="0"/>
              </a:rPr>
              <a:t>must</a:t>
            </a:r>
            <a:r>
              <a:rPr lang="en-US" altLang="en-US" dirty="0" smtClean="0">
                <a:latin typeface="Arial" charset="0"/>
              </a:rPr>
              <a:t> be known)</a:t>
            </a:r>
          </a:p>
          <a:p>
            <a:pPr lvl="2" eaLnBrk="1" hangingPunct="1"/>
            <a:r>
              <a:rPr lang="en-US" altLang="en-US" dirty="0" smtClean="0">
                <a:latin typeface="Arial" charset="0"/>
              </a:rPr>
              <a:t>Letter “o” tag for optional attributes (that is, values that </a:t>
            </a:r>
            <a:r>
              <a:rPr lang="en-US" altLang="en-US" i="1" dirty="0" smtClean="0">
                <a:latin typeface="Arial" charset="0"/>
              </a:rPr>
              <a:t>may</a:t>
            </a:r>
            <a:r>
              <a:rPr lang="en-US" altLang="en-US" dirty="0" smtClean="0">
                <a:latin typeface="Arial" charset="0"/>
              </a:rPr>
              <a:t> be known</a:t>
            </a:r>
            <a:r>
              <a:rPr lang="en-US" altLang="en-US" dirty="0" smtClean="0">
                <a:latin typeface="Arial" charset="0"/>
              </a:rPr>
              <a:t>)</a:t>
            </a:r>
          </a:p>
          <a:p>
            <a:pPr lvl="1" eaLnBrk="1" hangingPunct="1"/>
            <a:r>
              <a:rPr lang="zh-CN" altLang="en-US" dirty="0" smtClean="0">
                <a:latin typeface="Arial" charset="0"/>
              </a:rPr>
              <a:t>实体</a:t>
            </a:r>
          </a:p>
          <a:p>
            <a:pPr lvl="2" eaLnBrk="1" hangingPunct="1"/>
            <a:r>
              <a:rPr lang="zh-CN" altLang="en-US" dirty="0" smtClean="0">
                <a:latin typeface="Arial" charset="0"/>
              </a:rPr>
              <a:t>要在模型中表示实体，请使用以下约定：</a:t>
            </a:r>
          </a:p>
          <a:p>
            <a:pPr lvl="2" eaLnBrk="1" hangingPunct="1"/>
            <a:r>
              <a:rPr lang="zh-CN" altLang="en-US" dirty="0" smtClean="0">
                <a:latin typeface="Arial" charset="0"/>
              </a:rPr>
              <a:t>独特的实体名称</a:t>
            </a:r>
          </a:p>
          <a:p>
            <a:pPr lvl="2" eaLnBrk="1" hangingPunct="1"/>
            <a:r>
              <a:rPr lang="zh-CN" altLang="en-US" dirty="0" smtClean="0">
                <a:latin typeface="Arial" charset="0"/>
              </a:rPr>
              <a:t>实体名称大写</a:t>
            </a:r>
          </a:p>
          <a:p>
            <a:pPr lvl="2" eaLnBrk="1" hangingPunct="1"/>
            <a:r>
              <a:rPr lang="zh-CN" altLang="en-US" dirty="0" smtClean="0">
                <a:latin typeface="Arial" charset="0"/>
              </a:rPr>
              <a:t>软盒</a:t>
            </a:r>
          </a:p>
          <a:p>
            <a:pPr lvl="2" eaLnBrk="1" hangingPunct="1"/>
            <a:r>
              <a:rPr lang="zh-CN" altLang="en-US" dirty="0" smtClean="0">
                <a:latin typeface="Arial" charset="0"/>
              </a:rPr>
              <a:t>括号内的大写可选同义词名称：（）</a:t>
            </a:r>
          </a:p>
          <a:p>
            <a:pPr lvl="1" eaLnBrk="1" hangingPunct="1"/>
            <a:r>
              <a:rPr lang="zh-CN" altLang="en-US" dirty="0" smtClean="0">
                <a:latin typeface="Arial" charset="0"/>
              </a:rPr>
              <a:t>属性</a:t>
            </a:r>
          </a:p>
          <a:p>
            <a:pPr lvl="2" eaLnBrk="1" hangingPunct="1"/>
            <a:r>
              <a:rPr lang="zh-CN" altLang="en-US" dirty="0" smtClean="0">
                <a:latin typeface="Arial" charset="0"/>
              </a:rPr>
              <a:t>要在模型中表示属性，请使用以下约定：</a:t>
            </a:r>
          </a:p>
          <a:p>
            <a:pPr lvl="2" eaLnBrk="1" hangingPunct="1"/>
            <a:r>
              <a:rPr lang="zh-CN" altLang="en-US" dirty="0" smtClean="0">
                <a:latin typeface="Arial" charset="0"/>
              </a:rPr>
              <a:t>单数名字小写</a:t>
            </a:r>
          </a:p>
          <a:p>
            <a:pPr lvl="2" eaLnBrk="1" hangingPunct="1"/>
            <a:r>
              <a:rPr lang="zh-CN" altLang="en-US" dirty="0" smtClean="0">
                <a:latin typeface="Arial" charset="0"/>
              </a:rPr>
              <a:t>用于强制属性的星号（*）标签（即必须知道的值）</a:t>
            </a:r>
          </a:p>
          <a:p>
            <a:pPr lvl="2" eaLnBrk="1" hangingPunct="1"/>
            <a:r>
              <a:rPr lang="zh-CN" altLang="en-US" dirty="0" smtClean="0">
                <a:latin typeface="Arial" charset="0"/>
              </a:rPr>
              <a:t>字母“</a:t>
            </a:r>
            <a:r>
              <a:rPr lang="en-US" altLang="zh-CN" dirty="0" smtClean="0">
                <a:latin typeface="Arial" charset="0"/>
              </a:rPr>
              <a:t>o”</a:t>
            </a:r>
            <a:r>
              <a:rPr lang="zh-CN" altLang="en-US" dirty="0" smtClean="0">
                <a:latin typeface="Arial" charset="0"/>
              </a:rPr>
              <a:t>标签用于可选属性（即可能已知的值）</a:t>
            </a:r>
            <a:endParaRPr lang="en-US" altLang="en-US" dirty="0" smtClean="0">
              <a:latin typeface="Arial" charset="0"/>
            </a:endParaRPr>
          </a:p>
        </p:txBody>
      </p:sp>
      <p:sp>
        <p:nvSpPr>
          <p:cNvPr id="7065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1 - </a:t>
            </a:r>
            <a:fld id="{23303EF2-C710-46B5-A246-636FCA28FF16}" type="slidenum">
              <a:rPr lang="en-US" altLang="en-US" smtClean="0">
                <a:latin typeface="Arial" charset="0"/>
                <a:cs typeface="Arial" charset="0"/>
              </a:rPr>
              <a:t>22</a:t>
            </a:fld>
            <a:endParaRPr lang="en-US" altLang="en-US" dirty="0" smtClean="0">
              <a:latin typeface="Arial" charset="0"/>
              <a:cs typeface="Arial" charset="0"/>
            </a:endParaRPr>
          </a:p>
        </p:txBody>
      </p:sp>
      <p:sp>
        <p:nvSpPr>
          <p:cNvPr id="70660"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301409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body" idx="1"/>
          </p:nvPr>
        </p:nvSpPr>
        <p:spPr>
          <a:xfrm>
            <a:off x="292608" y="449263"/>
            <a:ext cx="6400800" cy="8191817"/>
          </a:xfrm>
        </p:spPr>
        <p:txBody>
          <a:bodyPr>
            <a:noAutofit/>
          </a:bodyPr>
          <a:lstStyle/>
          <a:p>
            <a:pPr lvl="1" eaLnBrk="1" hangingPunct="1"/>
            <a:r>
              <a:rPr lang="en-US" altLang="en-US" b="1" dirty="0" smtClean="0">
                <a:solidFill>
                  <a:schemeClr val="tx1"/>
                </a:solidFill>
                <a:latin typeface="Arial" charset="0"/>
              </a:rPr>
              <a:t>Relationships</a:t>
            </a:r>
          </a:p>
          <a:p>
            <a:pPr lvl="1" eaLnBrk="1" hangingPunct="1"/>
            <a:r>
              <a:rPr lang="en-US" altLang="en-US" dirty="0" smtClean="0">
                <a:solidFill>
                  <a:schemeClr val="tx1"/>
                </a:solidFill>
                <a:latin typeface="Arial" charset="0"/>
              </a:rPr>
              <a:t>Each</a:t>
            </a:r>
            <a:r>
              <a:rPr lang="en-US" altLang="en-US" dirty="0" smtClean="0">
                <a:latin typeface="Arial" charset="0"/>
              </a:rPr>
              <a:t> direction of the relationship contains:</a:t>
            </a:r>
          </a:p>
          <a:p>
            <a:pPr lvl="2" eaLnBrk="1" hangingPunct="1"/>
            <a:r>
              <a:rPr lang="en-US" altLang="en-US" b="1" dirty="0" smtClean="0">
                <a:latin typeface="Arial" charset="0"/>
              </a:rPr>
              <a:t>A label:</a:t>
            </a:r>
            <a:r>
              <a:rPr lang="en-US" altLang="en-US" dirty="0" smtClean="0">
                <a:latin typeface="Arial" charset="0"/>
              </a:rPr>
              <a:t> For example, </a:t>
            </a:r>
            <a:r>
              <a:rPr lang="en-US" altLang="en-US" i="1" dirty="0" smtClean="0">
                <a:latin typeface="Arial" charset="0"/>
              </a:rPr>
              <a:t>taught by</a:t>
            </a:r>
            <a:r>
              <a:rPr lang="en-US" altLang="en-US" dirty="0" smtClean="0">
                <a:latin typeface="Arial" charset="0"/>
              </a:rPr>
              <a:t> or </a:t>
            </a:r>
            <a:r>
              <a:rPr lang="en-US" altLang="en-US" i="1" dirty="0" smtClean="0">
                <a:latin typeface="Arial" charset="0"/>
              </a:rPr>
              <a:t>assigned to</a:t>
            </a:r>
            <a:endParaRPr lang="en-US" altLang="en-US" dirty="0" smtClean="0">
              <a:latin typeface="Arial" charset="0"/>
            </a:endParaRPr>
          </a:p>
          <a:p>
            <a:pPr lvl="2" eaLnBrk="1" hangingPunct="1"/>
            <a:r>
              <a:rPr lang="en-US" altLang="en-US" b="1" dirty="0" smtClean="0">
                <a:latin typeface="Arial" charset="0"/>
              </a:rPr>
              <a:t>An </a:t>
            </a:r>
            <a:r>
              <a:rPr lang="en-US" altLang="en-US" b="1" dirty="0" err="1" smtClean="0">
                <a:latin typeface="Arial" charset="0"/>
              </a:rPr>
              <a:t>optionality</a:t>
            </a:r>
            <a:r>
              <a:rPr lang="en-US" altLang="en-US" b="1" dirty="0" smtClean="0">
                <a:latin typeface="Arial" charset="0"/>
              </a:rPr>
              <a:t>:</a:t>
            </a:r>
            <a:r>
              <a:rPr lang="en-US" altLang="en-US" dirty="0" smtClean="0">
                <a:latin typeface="Arial" charset="0"/>
              </a:rPr>
              <a:t> Either </a:t>
            </a:r>
            <a:r>
              <a:rPr lang="en-US" altLang="en-US" i="1" dirty="0" smtClean="0">
                <a:latin typeface="Arial" charset="0"/>
              </a:rPr>
              <a:t>must be</a:t>
            </a:r>
            <a:r>
              <a:rPr lang="en-US" altLang="en-US" dirty="0" smtClean="0">
                <a:latin typeface="Arial" charset="0"/>
              </a:rPr>
              <a:t> or </a:t>
            </a:r>
            <a:r>
              <a:rPr lang="en-US" altLang="en-US" i="1" dirty="0" smtClean="0">
                <a:latin typeface="Arial" charset="0"/>
              </a:rPr>
              <a:t>maybe</a:t>
            </a:r>
            <a:endParaRPr lang="en-US" altLang="en-US" dirty="0" smtClean="0">
              <a:latin typeface="Arial" charset="0"/>
            </a:endParaRPr>
          </a:p>
          <a:p>
            <a:pPr lvl="2" eaLnBrk="1" hangingPunct="1"/>
            <a:r>
              <a:rPr lang="en-US" altLang="en-US" b="1" dirty="0" smtClean="0">
                <a:latin typeface="Arial" charset="0"/>
              </a:rPr>
              <a:t>A degree:</a:t>
            </a:r>
            <a:r>
              <a:rPr lang="en-US" altLang="en-US" dirty="0" smtClean="0">
                <a:latin typeface="Arial" charset="0"/>
              </a:rPr>
              <a:t> Either </a:t>
            </a:r>
            <a:r>
              <a:rPr lang="en-US" altLang="en-US" i="1" dirty="0" smtClean="0">
                <a:latin typeface="Arial" charset="0"/>
              </a:rPr>
              <a:t>one and only one</a:t>
            </a:r>
            <a:r>
              <a:rPr lang="en-US" altLang="en-US" dirty="0" smtClean="0">
                <a:latin typeface="Arial" charset="0"/>
              </a:rPr>
              <a:t> or </a:t>
            </a:r>
            <a:r>
              <a:rPr lang="en-US" altLang="en-US" i="1" dirty="0" smtClean="0">
                <a:latin typeface="Arial" charset="0"/>
              </a:rPr>
              <a:t>one or more</a:t>
            </a:r>
            <a:endParaRPr lang="en-US" altLang="en-US" dirty="0" smtClean="0">
              <a:latin typeface="Arial" charset="0"/>
            </a:endParaRPr>
          </a:p>
          <a:p>
            <a:pPr lvl="1" eaLnBrk="1" hangingPunct="1"/>
            <a:endParaRPr lang="en-US" altLang="en-US" b="1" dirty="0" smtClean="0">
              <a:solidFill>
                <a:schemeClr val="tx1"/>
              </a:solidFill>
              <a:latin typeface="Arial" charset="0"/>
            </a:endParaRPr>
          </a:p>
          <a:p>
            <a:pPr lvl="1" eaLnBrk="1" hangingPunct="1"/>
            <a:r>
              <a:rPr lang="zh-CN" altLang="en-US" b="1" dirty="0" smtClean="0">
                <a:solidFill>
                  <a:schemeClr val="tx1"/>
                </a:solidFill>
                <a:latin typeface="Arial" charset="0"/>
              </a:rPr>
              <a:t>关系</a:t>
            </a:r>
          </a:p>
          <a:p>
            <a:pPr marL="323823" lvl="1" indent="-171450" eaLnBrk="1" hangingPunct="1">
              <a:buFont typeface="Arial" panose="020B0604020202020204" pitchFamily="34" charset="0"/>
              <a:buChar char="•"/>
            </a:pPr>
            <a:r>
              <a:rPr lang="zh-CN" altLang="en-US" b="1" dirty="0" smtClean="0">
                <a:solidFill>
                  <a:schemeClr val="tx1"/>
                </a:solidFill>
                <a:latin typeface="Arial" charset="0"/>
              </a:rPr>
              <a:t>关系的每个方向都包含：</a:t>
            </a:r>
          </a:p>
          <a:p>
            <a:pPr marL="323823" lvl="1" indent="-171450" eaLnBrk="1" hangingPunct="1">
              <a:buFont typeface="Arial" panose="020B0604020202020204" pitchFamily="34" charset="0"/>
              <a:buChar char="•"/>
            </a:pPr>
            <a:r>
              <a:rPr lang="zh-CN" altLang="en-US" b="1" dirty="0" smtClean="0">
                <a:solidFill>
                  <a:schemeClr val="tx1"/>
                </a:solidFill>
                <a:latin typeface="Arial" charset="0"/>
              </a:rPr>
              <a:t>一个标签：例如，教导或分配给</a:t>
            </a:r>
          </a:p>
          <a:p>
            <a:pPr marL="323823" lvl="1" indent="-171450" eaLnBrk="1" hangingPunct="1">
              <a:buFont typeface="Arial" panose="020B0604020202020204" pitchFamily="34" charset="0"/>
              <a:buChar char="•"/>
            </a:pPr>
            <a:r>
              <a:rPr lang="zh-CN" altLang="en-US" b="1" dirty="0" smtClean="0">
                <a:solidFill>
                  <a:schemeClr val="tx1"/>
                </a:solidFill>
                <a:latin typeface="Arial" charset="0"/>
              </a:rPr>
              <a:t>一个可选性：一定是或者也许</a:t>
            </a:r>
          </a:p>
          <a:p>
            <a:pPr marL="323823" lvl="1" indent="-171450" eaLnBrk="1" hangingPunct="1">
              <a:buFont typeface="Arial" panose="020B0604020202020204" pitchFamily="34" charset="0"/>
              <a:buChar char="•"/>
            </a:pPr>
            <a:r>
              <a:rPr lang="zh-CN" altLang="en-US" b="1" dirty="0" smtClean="0">
                <a:solidFill>
                  <a:schemeClr val="tx1"/>
                </a:solidFill>
                <a:latin typeface="Arial" charset="0"/>
              </a:rPr>
              <a:t>等级：只有一个或一个或多个</a:t>
            </a:r>
            <a:endParaRPr lang="en-US" altLang="en-US" b="1" dirty="0" smtClean="0">
              <a:solidFill>
                <a:schemeClr val="tx1"/>
              </a:solidFill>
              <a:latin typeface="Arial" charset="0"/>
            </a:endParaRPr>
          </a:p>
          <a:p>
            <a:pPr lvl="1" eaLnBrk="1" hangingPunct="1"/>
            <a:endParaRPr lang="en-US" altLang="en-US" b="1" dirty="0" smtClean="0">
              <a:solidFill>
                <a:schemeClr val="tx1"/>
              </a:solidFill>
              <a:latin typeface="Arial" charset="0"/>
            </a:endParaRPr>
          </a:p>
          <a:p>
            <a:pPr lvl="1" eaLnBrk="1" hangingPunct="1"/>
            <a:endParaRPr lang="en-US" altLang="en-US" b="1" dirty="0" smtClean="0">
              <a:solidFill>
                <a:schemeClr val="tx1"/>
              </a:solidFill>
              <a:latin typeface="Arial" charset="0"/>
            </a:endParaRPr>
          </a:p>
          <a:p>
            <a:pPr lvl="1" eaLnBrk="1" hangingPunct="1"/>
            <a:endParaRPr lang="en-US" altLang="en-US" b="1" dirty="0" smtClean="0">
              <a:solidFill>
                <a:schemeClr val="tx1"/>
              </a:solidFill>
              <a:latin typeface="Arial" charset="0"/>
            </a:endParaRPr>
          </a:p>
          <a:p>
            <a:pPr lvl="1" eaLnBrk="1" hangingPunct="1"/>
            <a:endParaRPr lang="en-US" altLang="en-US" b="1" dirty="0" smtClean="0">
              <a:solidFill>
                <a:schemeClr val="tx1"/>
              </a:solidFill>
              <a:latin typeface="Arial" charset="0"/>
            </a:endParaRPr>
          </a:p>
          <a:p>
            <a:pPr lvl="1" eaLnBrk="1" hangingPunct="1"/>
            <a:r>
              <a:rPr lang="en-US" altLang="en-US" b="1" dirty="0" smtClean="0">
                <a:solidFill>
                  <a:schemeClr val="tx1"/>
                </a:solidFill>
                <a:latin typeface="Arial" charset="0"/>
              </a:rPr>
              <a:t>Note:</a:t>
            </a:r>
            <a:r>
              <a:rPr lang="en-US" altLang="en-US" dirty="0" smtClean="0">
                <a:solidFill>
                  <a:schemeClr val="tx1"/>
                </a:solidFill>
                <a:latin typeface="Arial" charset="0"/>
              </a:rPr>
              <a:t> The term </a:t>
            </a:r>
            <a:r>
              <a:rPr lang="en-US" altLang="en-US" i="1" dirty="0" smtClean="0">
                <a:solidFill>
                  <a:schemeClr val="tx1"/>
                </a:solidFill>
                <a:latin typeface="Arial" charset="0"/>
              </a:rPr>
              <a:t>cardinality</a:t>
            </a:r>
            <a:r>
              <a:rPr lang="en-US" altLang="en-US" dirty="0" smtClean="0">
                <a:solidFill>
                  <a:schemeClr val="tx1"/>
                </a:solidFill>
                <a:latin typeface="Arial" charset="0"/>
              </a:rPr>
              <a:t> is a synonym for the term </a:t>
            </a:r>
            <a:r>
              <a:rPr lang="en-US" altLang="en-US" i="1" dirty="0" smtClean="0">
                <a:solidFill>
                  <a:schemeClr val="tx1"/>
                </a:solidFill>
                <a:latin typeface="Arial" charset="0"/>
              </a:rPr>
              <a:t>degree</a:t>
            </a:r>
            <a:r>
              <a:rPr lang="en-US" altLang="en-US" dirty="0" smtClean="0">
                <a:solidFill>
                  <a:schemeClr val="tx1"/>
                </a:solidFill>
                <a:latin typeface="Arial" charset="0"/>
              </a:rPr>
              <a:t>.</a:t>
            </a:r>
          </a:p>
          <a:p>
            <a:pPr lvl="1" eaLnBrk="1" hangingPunct="1"/>
            <a:r>
              <a:rPr lang="en-US" altLang="en-US" dirty="0" smtClean="0">
                <a:solidFill>
                  <a:schemeClr val="tx1"/>
                </a:solidFill>
                <a:latin typeface="Arial" charset="0"/>
              </a:rPr>
              <a:t>Each source entity {may be | must be} in relation {one and only one | one or more} with the destination entity.</a:t>
            </a:r>
            <a:endParaRPr lang="en-US" altLang="en-US" b="1" dirty="0" smtClean="0">
              <a:solidFill>
                <a:schemeClr val="tx1"/>
              </a:solidFill>
              <a:latin typeface="Arial" charset="0"/>
            </a:endParaRPr>
          </a:p>
          <a:p>
            <a:pPr lvl="1" eaLnBrk="1" hangingPunct="1"/>
            <a:r>
              <a:rPr lang="en-US" altLang="en-US" b="1" dirty="0" smtClean="0">
                <a:solidFill>
                  <a:schemeClr val="tx1"/>
                </a:solidFill>
                <a:latin typeface="Arial" charset="0"/>
              </a:rPr>
              <a:t>Note:</a:t>
            </a:r>
            <a:r>
              <a:rPr lang="en-US" altLang="en-US" dirty="0" smtClean="0">
                <a:solidFill>
                  <a:schemeClr val="tx1"/>
                </a:solidFill>
                <a:latin typeface="Arial" charset="0"/>
              </a:rPr>
              <a:t> The convention is to read clockwise.</a:t>
            </a:r>
            <a:endParaRPr lang="en-US" altLang="en-US" b="1" dirty="0" smtClean="0">
              <a:solidFill>
                <a:schemeClr val="tx1"/>
              </a:solidFill>
              <a:latin typeface="Arial" charset="0"/>
            </a:endParaRPr>
          </a:p>
          <a:p>
            <a:pPr lvl="1" eaLnBrk="1" hangingPunct="1"/>
            <a:r>
              <a:rPr lang="en-US" altLang="en-US" b="1" dirty="0" smtClean="0">
                <a:solidFill>
                  <a:schemeClr val="tx1"/>
                </a:solidFill>
                <a:latin typeface="Arial" charset="0"/>
              </a:rPr>
              <a:t>Unique Identifiers</a:t>
            </a:r>
          </a:p>
          <a:p>
            <a:pPr lvl="1" eaLnBrk="1" hangingPunct="1"/>
            <a:r>
              <a:rPr lang="en-US" altLang="en-US" dirty="0" smtClean="0">
                <a:solidFill>
                  <a:schemeClr val="tx1"/>
                </a:solidFill>
                <a:latin typeface="Arial" charset="0"/>
              </a:rPr>
              <a:t>A unique identifier (UID) is any combination of attributes or relationships, or both, that serves to distinguish occurrences of an entity. Each entity occurrence must be uniquely identifiable.</a:t>
            </a:r>
          </a:p>
          <a:p>
            <a:pPr lvl="2" eaLnBrk="1" hangingPunct="1"/>
            <a:r>
              <a:rPr lang="en-US" altLang="en-US" dirty="0" smtClean="0">
                <a:solidFill>
                  <a:schemeClr val="tx1"/>
                </a:solidFill>
                <a:latin typeface="Arial" charset="0"/>
              </a:rPr>
              <a:t>Tag each attribute that is part of the UID with a hash sign “#”. </a:t>
            </a:r>
          </a:p>
          <a:p>
            <a:pPr lvl="2" eaLnBrk="1" hangingPunct="1"/>
            <a:r>
              <a:rPr lang="en-US" altLang="en-US" dirty="0" smtClean="0">
                <a:solidFill>
                  <a:schemeClr val="tx1"/>
                </a:solidFill>
                <a:latin typeface="Arial" charset="0"/>
              </a:rPr>
              <a:t>Tag secondary UIDs with a hash sign in parentheses (#).</a:t>
            </a:r>
          </a:p>
          <a:p>
            <a:pPr lvl="1" eaLnBrk="1" hangingPunct="1"/>
            <a:r>
              <a:rPr lang="en-US" altLang="en-US" dirty="0" smtClean="0">
                <a:solidFill>
                  <a:schemeClr val="tx1"/>
                </a:solidFill>
                <a:latin typeface="Arial" charset="0"/>
              </a:rPr>
              <a:t>For example, employee ID is an unique identifier in </a:t>
            </a:r>
            <a:r>
              <a:rPr lang="en-US" altLang="en-US" dirty="0" smtClean="0">
                <a:solidFill>
                  <a:schemeClr val="tx1"/>
                </a:solidFill>
                <a:latin typeface="Courier New"/>
              </a:rPr>
              <a:t>EMPLOYEE </a:t>
            </a:r>
            <a:r>
              <a:rPr lang="en-US" altLang="en-US" dirty="0" smtClean="0">
                <a:solidFill>
                  <a:schemeClr val="tx1"/>
                </a:solidFill>
                <a:latin typeface="Arial" charset="0"/>
              </a:rPr>
              <a:t>entity since no two employees can have the same employee ID.</a:t>
            </a:r>
          </a:p>
        </p:txBody>
      </p:sp>
      <p:graphicFrame>
        <p:nvGraphicFramePr>
          <p:cNvPr id="1026" name="Object 4"/>
          <p:cNvGraphicFramePr>
            <a:graphicFrameLocks/>
          </p:cNvGraphicFramePr>
          <p:nvPr/>
        </p:nvGraphicFramePr>
        <p:xfrm>
          <a:off x="752475" y="1668463"/>
          <a:ext cx="5257800" cy="1143000"/>
        </p:xfrm>
        <a:graphic>
          <a:graphicData uri="http://schemas.openxmlformats.org/presentationml/2006/ole">
            <mc:AlternateContent xmlns:mc="http://schemas.openxmlformats.org/markup-compatibility/2006">
              <mc:Choice xmlns:v="urn:schemas-microsoft-com:vml" Requires="v">
                <p:oleObj spid="_x0000_s1122" name="Document" r:id="rId4" imgW="5253667" imgH="1324035" progId="Word.Document.8">
                  <p:embed/>
                </p:oleObj>
              </mc:Choice>
              <mc:Fallback>
                <p:oleObj name="Document" r:id="rId4" imgW="5253667" imgH="1324035" progId="Word.Document.8">
                  <p:embed/>
                  <p:pic>
                    <p:nvPicPr>
                      <p:cNvPr id="0" name="Picture 7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75" y="1668463"/>
                        <a:ext cx="5257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8ACD8F75-1013-4369-8648-4317A6448DB7}" type="slidenum">
              <a:rPr lang="en-US" altLang="en-US" smtClean="0"/>
              <a:t>23</a:t>
            </a:fld>
            <a:endParaRPr lang="en-US" altLang="en-US" dirty="0" smtClean="0"/>
          </a:p>
        </p:txBody>
      </p:sp>
    </p:spTree>
    <p:extLst>
      <p:ext uri="{BB962C8B-B14F-4D97-AF65-F5344CB8AC3E}">
        <p14:creationId xmlns:p14="http://schemas.microsoft.com/office/powerpoint/2010/main" val="2071679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Notes Placeholder 6"/>
          <p:cNvSpPr>
            <a:spLocks noGrp="1"/>
          </p:cNvSpPr>
          <p:nvPr>
            <p:ph type="body" idx="1"/>
          </p:nvPr>
        </p:nvSpPr>
        <p:spPr>
          <a:noFill/>
          <a:ln/>
        </p:spPr>
        <p:txBody>
          <a:bodyPr/>
          <a:lstStyle/>
          <a:p>
            <a:pPr lvl="1" eaLnBrk="1" hangingPunct="1"/>
            <a:r>
              <a:rPr lang="en-US" altLang="en-US" dirty="0" smtClean="0">
                <a:solidFill>
                  <a:schemeClr val="tx1"/>
                </a:solidFill>
                <a:latin typeface="Arial" charset="0"/>
              </a:rPr>
              <a:t>Each table contains data that describes exactly one entity. For example,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contains information about employees. Categories of data are listed across the top of each table, and individual records are listed below. Each table can have one </a:t>
            </a:r>
            <a:r>
              <a:rPr lang="en-US" altLang="en-US" b="1" dirty="0" smtClean="0">
                <a:solidFill>
                  <a:schemeClr val="tx1"/>
                </a:solidFill>
                <a:latin typeface="Arial" charset="0"/>
              </a:rPr>
              <a:t>primary</a:t>
            </a:r>
            <a:r>
              <a:rPr lang="en-US" altLang="en-US" dirty="0" smtClean="0">
                <a:solidFill>
                  <a:schemeClr val="tx1"/>
                </a:solidFill>
                <a:latin typeface="Arial" charset="0"/>
              </a:rPr>
              <a:t> </a:t>
            </a:r>
            <a:r>
              <a:rPr lang="en-US" altLang="en-US" b="1" dirty="0" smtClean="0">
                <a:solidFill>
                  <a:schemeClr val="tx1"/>
                </a:solidFill>
                <a:latin typeface="Arial" charset="0"/>
              </a:rPr>
              <a:t>key</a:t>
            </a:r>
            <a:r>
              <a:rPr lang="en-US" altLang="en-US" dirty="0" smtClean="0">
                <a:solidFill>
                  <a:schemeClr val="tx1"/>
                </a:solidFill>
                <a:latin typeface="Arial" charset="0"/>
              </a:rPr>
              <a:t>, which in effect names the row and ensures no duplicate rows exist. </a:t>
            </a:r>
          </a:p>
          <a:p>
            <a:pPr lvl="1" eaLnBrk="1" hangingPunct="1"/>
            <a:r>
              <a:rPr lang="en-US" altLang="en-US" dirty="0" smtClean="0">
                <a:solidFill>
                  <a:schemeClr val="tx1"/>
                </a:solidFill>
                <a:latin typeface="Arial" charset="0"/>
              </a:rPr>
              <a:t>Because data about different entities is stored in different tables, you may need to combine two or more tables to answer a particular question. For example, you may want to know the location of the department where an employee works. </a:t>
            </a:r>
          </a:p>
          <a:p>
            <a:pPr lvl="1" eaLnBrk="1" hangingPunct="1"/>
            <a:r>
              <a:rPr lang="en-US" altLang="en-US" dirty="0" smtClean="0">
                <a:solidFill>
                  <a:schemeClr val="tx1"/>
                </a:solidFill>
                <a:latin typeface="Arial" charset="0"/>
              </a:rPr>
              <a:t>In this scenario, you need information from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(which contains data about employees) and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 (which contains information about departments). With an RDBMS, you can relate the data in one table to the data in another table by using </a:t>
            </a:r>
            <a:r>
              <a:rPr lang="en-US" altLang="en-US" b="1" dirty="0" smtClean="0">
                <a:solidFill>
                  <a:schemeClr val="tx1"/>
                </a:solidFill>
                <a:latin typeface="Arial" charset="0"/>
              </a:rPr>
              <a:t>foreign keys</a:t>
            </a:r>
            <a:r>
              <a:rPr lang="en-US" altLang="en-US" dirty="0" smtClean="0">
                <a:solidFill>
                  <a:schemeClr val="tx1"/>
                </a:solidFill>
                <a:latin typeface="Arial" charset="0"/>
              </a:rPr>
              <a:t>. A </a:t>
            </a:r>
            <a:r>
              <a:rPr lang="en-US" altLang="en-US" b="1" dirty="0" smtClean="0">
                <a:solidFill>
                  <a:schemeClr val="tx1"/>
                </a:solidFill>
                <a:latin typeface="Arial" charset="0"/>
              </a:rPr>
              <a:t>foreign key </a:t>
            </a:r>
            <a:r>
              <a:rPr lang="en-US" altLang="en-US" dirty="0" smtClean="0">
                <a:solidFill>
                  <a:schemeClr val="tx1"/>
                </a:solidFill>
                <a:latin typeface="Arial" charset="0"/>
              </a:rPr>
              <a:t>is a column (or a set of columns) that refers to a primary key in the same table or another table.</a:t>
            </a:r>
          </a:p>
          <a:p>
            <a:pPr lvl="1" eaLnBrk="1" hangingPunct="1"/>
            <a:r>
              <a:rPr lang="en-US" altLang="en-US" dirty="0" smtClean="0">
                <a:solidFill>
                  <a:schemeClr val="tx1"/>
                </a:solidFill>
                <a:latin typeface="Arial" charset="0"/>
              </a:rPr>
              <a:t>You can use the ability to relate data in one table to the data in another table to organize information in separate, manageable units. Employee data can be kept logically distinct from the department data by storing them in separate tables</a:t>
            </a:r>
            <a:r>
              <a:rPr lang="en-US" altLang="en-US" dirty="0" smtClean="0">
                <a:solidFill>
                  <a:schemeClr val="tx1"/>
                </a:solidFill>
                <a:latin typeface="Arial" charset="0"/>
              </a:rPr>
              <a:t>.</a:t>
            </a:r>
          </a:p>
          <a:p>
            <a:pPr lvl="1" eaLnBrk="1" hangingPunct="1"/>
            <a:r>
              <a:rPr lang="zh-CN" altLang="en-US" dirty="0" smtClean="0">
                <a:solidFill>
                  <a:schemeClr val="tx1"/>
                </a:solidFill>
                <a:latin typeface="Arial" charset="0"/>
              </a:rPr>
              <a:t>每个表都包含一个实体描述的数据。例如，</a:t>
            </a:r>
            <a:r>
              <a:rPr lang="en-US" altLang="zh-CN" dirty="0" smtClean="0">
                <a:solidFill>
                  <a:schemeClr val="tx1"/>
                </a:solidFill>
                <a:latin typeface="Arial" charset="0"/>
              </a:rPr>
              <a:t>EMPLOYEES</a:t>
            </a:r>
            <a:r>
              <a:rPr lang="zh-CN" altLang="en-US" dirty="0" smtClean="0">
                <a:solidFill>
                  <a:schemeClr val="tx1"/>
                </a:solidFill>
                <a:latin typeface="Arial" charset="0"/>
              </a:rPr>
              <a:t>表包含有关员工的信息。数据类别列在每个表的顶部，单个记录列在下面。每个表可以有一个主键，这实际上命名该行，并确保不存在重复的行。</a:t>
            </a:r>
          </a:p>
          <a:p>
            <a:pPr lvl="1" eaLnBrk="1" hangingPunct="1"/>
            <a:r>
              <a:rPr lang="zh-CN" altLang="en-US" dirty="0" smtClean="0">
                <a:solidFill>
                  <a:schemeClr val="tx1"/>
                </a:solidFill>
                <a:latin typeface="Arial" charset="0"/>
              </a:rPr>
              <a:t>由于有关不同实体的数据存储在不同的表中，您可能需要组合两个或多个表以回答特定问题。例如，您可能想知道员工工作部门的位置。</a:t>
            </a:r>
          </a:p>
          <a:p>
            <a:pPr lvl="1" eaLnBrk="1" hangingPunct="1"/>
            <a:r>
              <a:rPr lang="zh-CN" altLang="en-US" dirty="0" smtClean="0">
                <a:solidFill>
                  <a:schemeClr val="tx1"/>
                </a:solidFill>
                <a:latin typeface="Arial" charset="0"/>
              </a:rPr>
              <a:t>在这种情况下，您需要</a:t>
            </a:r>
            <a:r>
              <a:rPr lang="en-US" altLang="zh-CN" dirty="0" smtClean="0">
                <a:solidFill>
                  <a:schemeClr val="tx1"/>
                </a:solidFill>
                <a:latin typeface="Arial" charset="0"/>
              </a:rPr>
              <a:t>EMPLOYEES</a:t>
            </a:r>
            <a:r>
              <a:rPr lang="zh-CN" altLang="en-US" dirty="0" smtClean="0">
                <a:solidFill>
                  <a:schemeClr val="tx1"/>
                </a:solidFill>
                <a:latin typeface="Arial" charset="0"/>
              </a:rPr>
              <a:t>表（其中包含有关员工的数据）和</a:t>
            </a:r>
            <a:r>
              <a:rPr lang="en-US" altLang="zh-CN" dirty="0" smtClean="0">
                <a:solidFill>
                  <a:schemeClr val="tx1"/>
                </a:solidFill>
                <a:latin typeface="Arial" charset="0"/>
              </a:rPr>
              <a:t>DEPARTMENTS</a:t>
            </a:r>
            <a:r>
              <a:rPr lang="zh-CN" altLang="en-US" dirty="0" smtClean="0">
                <a:solidFill>
                  <a:schemeClr val="tx1"/>
                </a:solidFill>
                <a:latin typeface="Arial" charset="0"/>
              </a:rPr>
              <a:t>表（其中包含有关部门的信息）的信息。使用</a:t>
            </a:r>
            <a:r>
              <a:rPr lang="en-US" altLang="zh-CN" dirty="0" smtClean="0">
                <a:solidFill>
                  <a:schemeClr val="tx1"/>
                </a:solidFill>
                <a:latin typeface="Arial" charset="0"/>
              </a:rPr>
              <a:t>RDBMS</a:t>
            </a:r>
            <a:r>
              <a:rPr lang="zh-CN" altLang="en-US" dirty="0" smtClean="0">
                <a:solidFill>
                  <a:schemeClr val="tx1"/>
                </a:solidFill>
                <a:latin typeface="Arial" charset="0"/>
              </a:rPr>
              <a:t>，您可以通过使用外键将一个表中的数据与另一个表中的数据相关联。外键是引用同一个表或另一个表中的主键的列（或一组列）。</a:t>
            </a:r>
          </a:p>
          <a:p>
            <a:pPr lvl="1" eaLnBrk="1" hangingPunct="1"/>
            <a:r>
              <a:rPr lang="zh-CN" altLang="en-US" dirty="0" smtClean="0">
                <a:solidFill>
                  <a:schemeClr val="tx1"/>
                </a:solidFill>
                <a:latin typeface="Arial" charset="0"/>
              </a:rPr>
              <a:t>您可以使用将表中的数据与另一个表中的数据相关联的功能来以单独的，可管理的单位组织信息。通过将员工数据存储在单独的表中，员工数据可以在逻辑上与部门数据保持不同。</a:t>
            </a:r>
            <a:endParaRPr lang="en-US" altLang="en-US" dirty="0" smtClean="0">
              <a:solidFill>
                <a:schemeClr val="tx1"/>
              </a:solidFill>
              <a:latin typeface="Arial" charset="0"/>
            </a:endParaRPr>
          </a:p>
        </p:txBody>
      </p:sp>
      <p:sp>
        <p:nvSpPr>
          <p:cNvPr id="7168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1 - </a:t>
            </a:r>
            <a:fld id="{D239253F-5E70-45AC-9086-80BE092D6551}" type="slidenum">
              <a:rPr lang="en-US" altLang="en-US" smtClean="0">
                <a:latin typeface="Arial" charset="0"/>
                <a:cs typeface="Arial" charset="0"/>
              </a:rPr>
              <a:t>24</a:t>
            </a:fld>
            <a:endParaRPr lang="en-US" altLang="en-US" dirty="0" smtClean="0">
              <a:latin typeface="Arial" charset="0"/>
              <a:cs typeface="Arial" charset="0"/>
            </a:endParaRPr>
          </a:p>
        </p:txBody>
      </p:sp>
      <p:sp>
        <p:nvSpPr>
          <p:cNvPr id="7168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647167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ChangeArrowheads="1"/>
          </p:cNvSpPr>
          <p:nvPr>
            <p:ph type="body" idx="1"/>
          </p:nvPr>
        </p:nvSpPr>
        <p:spPr>
          <a:xfrm>
            <a:off x="292608" y="449263"/>
            <a:ext cx="6400800" cy="8191817"/>
          </a:xfrm>
        </p:spPr>
        <p:txBody>
          <a:bodyPr>
            <a:normAutofit/>
          </a:bodyPr>
          <a:lstStyle/>
          <a:p>
            <a:pPr lvl="1" eaLnBrk="1" hangingPunct="1"/>
            <a:r>
              <a:rPr lang="en-US" altLang="en-US" b="1" dirty="0" smtClean="0">
                <a:latin typeface="Arial" charset="0"/>
              </a:rPr>
              <a:t>Guidelines for Primary Keys and Foreign Keys</a:t>
            </a:r>
          </a:p>
          <a:p>
            <a:pPr lvl="2" eaLnBrk="1" hangingPunct="1">
              <a:spcBef>
                <a:spcPct val="25000"/>
              </a:spcBef>
            </a:pPr>
            <a:r>
              <a:rPr lang="en-US" altLang="en-US" dirty="0" smtClean="0">
                <a:latin typeface="Arial" charset="0"/>
              </a:rPr>
              <a:t>You cannot use duplicate values in a primary key.</a:t>
            </a:r>
          </a:p>
          <a:p>
            <a:pPr lvl="2" eaLnBrk="1" hangingPunct="1"/>
            <a:r>
              <a:rPr lang="en-US" altLang="en-US" dirty="0" smtClean="0">
                <a:latin typeface="Arial" charset="0"/>
              </a:rPr>
              <a:t>Primary keys generally cannot be changed.</a:t>
            </a:r>
          </a:p>
          <a:p>
            <a:pPr lvl="2" eaLnBrk="1" hangingPunct="1"/>
            <a:r>
              <a:rPr lang="en-US" altLang="en-US" dirty="0" smtClean="0">
                <a:latin typeface="Arial" charset="0"/>
              </a:rPr>
              <a:t>Foreign keys are based on data values and are purely logical (not physical) pointers.</a:t>
            </a:r>
          </a:p>
          <a:p>
            <a:pPr lvl="2" eaLnBrk="1" hangingPunct="1"/>
            <a:r>
              <a:rPr lang="en-US" altLang="en-US" dirty="0" smtClean="0">
                <a:latin typeface="Arial" charset="0"/>
              </a:rPr>
              <a:t>A foreign key value must match an existing primary key value or unique key value; otherwise, it must be null.</a:t>
            </a:r>
          </a:p>
          <a:p>
            <a:pPr lvl="2" eaLnBrk="1" hangingPunct="1"/>
            <a:r>
              <a:rPr lang="en-US" altLang="en-US" dirty="0" smtClean="0">
                <a:latin typeface="Arial" charset="0"/>
              </a:rPr>
              <a:t>A foreign key must reference either a primary key or a unique key column</a:t>
            </a:r>
            <a:r>
              <a:rPr lang="en-US" altLang="en-US" dirty="0" smtClean="0">
                <a:latin typeface="Arial" charset="0"/>
              </a:rPr>
              <a:t>.</a:t>
            </a:r>
          </a:p>
          <a:p>
            <a:pPr marL="0" lvl="1" indent="-152374" eaLnBrk="1" hangingPunct="1">
              <a:buNone/>
            </a:pPr>
            <a:r>
              <a:rPr lang="zh-CN" altLang="en-US" dirty="0" smtClean="0">
                <a:latin typeface="Arial" charset="0"/>
              </a:rPr>
              <a:t>主键和外键指南</a:t>
            </a:r>
          </a:p>
          <a:p>
            <a:pPr marL="609493" lvl="2" indent="-304747" eaLnBrk="1" hangingPunct="1"/>
            <a:r>
              <a:rPr lang="zh-CN" altLang="en-US" dirty="0" smtClean="0">
                <a:latin typeface="Arial" charset="0"/>
              </a:rPr>
              <a:t>您不能在主键中使用重复值。</a:t>
            </a:r>
          </a:p>
          <a:p>
            <a:pPr marL="609493" lvl="2" indent="-304747" eaLnBrk="1" hangingPunct="1"/>
            <a:r>
              <a:rPr lang="zh-CN" altLang="en-US" dirty="0" smtClean="0">
                <a:latin typeface="Arial" charset="0"/>
              </a:rPr>
              <a:t>主键通常不能更改。</a:t>
            </a:r>
          </a:p>
          <a:p>
            <a:pPr marL="609493" lvl="2" indent="-304747" eaLnBrk="1" hangingPunct="1"/>
            <a:r>
              <a:rPr lang="zh-CN" altLang="en-US" dirty="0" smtClean="0">
                <a:latin typeface="Arial" charset="0"/>
              </a:rPr>
              <a:t>外键基于数据值，纯粹是逻辑（非物理）指针。</a:t>
            </a:r>
          </a:p>
          <a:p>
            <a:pPr marL="609493" lvl="2" indent="-304747" eaLnBrk="1" hangingPunct="1"/>
            <a:r>
              <a:rPr lang="zh-CN" altLang="en-US" dirty="0" smtClean="0">
                <a:latin typeface="Arial" charset="0"/>
              </a:rPr>
              <a:t>外键值必须与现有主键值或唯一键值匹配</a:t>
            </a:r>
            <a:r>
              <a:rPr lang="en-US" altLang="zh-CN" dirty="0" smtClean="0">
                <a:latin typeface="Arial" charset="0"/>
              </a:rPr>
              <a:t>; </a:t>
            </a:r>
            <a:r>
              <a:rPr lang="zh-CN" altLang="en-US" dirty="0" smtClean="0">
                <a:latin typeface="Arial" charset="0"/>
              </a:rPr>
              <a:t>否则，它必须为</a:t>
            </a:r>
            <a:r>
              <a:rPr lang="en-US" altLang="zh-CN" dirty="0" smtClean="0">
                <a:latin typeface="Arial" charset="0"/>
              </a:rPr>
              <a:t>null</a:t>
            </a:r>
            <a:r>
              <a:rPr lang="zh-CN" altLang="en-US" dirty="0" smtClean="0">
                <a:latin typeface="Arial" charset="0"/>
              </a:rPr>
              <a:t>。</a:t>
            </a:r>
          </a:p>
          <a:p>
            <a:pPr marL="609493" lvl="2" indent="-304747" eaLnBrk="1" hangingPunct="1"/>
            <a:r>
              <a:rPr lang="zh-CN" altLang="en-US" dirty="0" smtClean="0">
                <a:latin typeface="Arial" charset="0"/>
              </a:rPr>
              <a:t>外键必须引用主键或唯一键列。</a:t>
            </a:r>
            <a:endParaRPr lang="en-US" altLang="en-US" dirty="0" smtClean="0">
              <a:latin typeface="Arial" charset="0"/>
            </a:endParaRPr>
          </a:p>
        </p:txBody>
      </p:sp>
      <p:sp>
        <p:nvSpPr>
          <p:cNvPr id="72707" name="Footer Placeholder 3"/>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824F50F7-A1FD-4253-AB09-6FC2CB3570E6}" type="slidenum">
              <a:rPr lang="en-US" altLang="en-US" smtClean="0"/>
              <a:t>25</a:t>
            </a:fld>
            <a:endParaRPr lang="en-US" altLang="en-US" dirty="0" smtClean="0"/>
          </a:p>
        </p:txBody>
      </p:sp>
    </p:spTree>
    <p:extLst>
      <p:ext uri="{BB962C8B-B14F-4D97-AF65-F5344CB8AC3E}">
        <p14:creationId xmlns:p14="http://schemas.microsoft.com/office/powerpoint/2010/main" val="966447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Notes Placeholder 6"/>
          <p:cNvSpPr>
            <a:spLocks noGrp="1"/>
          </p:cNvSpPr>
          <p:nvPr>
            <p:ph type="body" idx="1"/>
          </p:nvPr>
        </p:nvSpPr>
        <p:spPr>
          <a:noFill/>
          <a:ln/>
        </p:spPr>
        <p:txBody>
          <a:bodyPr/>
          <a:lstStyle/>
          <a:p>
            <a:pPr lvl="1" eaLnBrk="1" hangingPunct="1"/>
            <a:r>
              <a:rPr lang="en-US" altLang="en-US" dirty="0" smtClean="0">
                <a:solidFill>
                  <a:schemeClr val="tx1"/>
                </a:solidFill>
                <a:latin typeface="Arial" charset="0"/>
              </a:rPr>
              <a:t>A relational database can contain one or many tables. A </a:t>
            </a:r>
            <a:r>
              <a:rPr lang="en-US" altLang="en-US" i="1" dirty="0" smtClean="0">
                <a:solidFill>
                  <a:schemeClr val="tx1"/>
                </a:solidFill>
                <a:latin typeface="Arial" charset="0"/>
              </a:rPr>
              <a:t>table</a:t>
            </a:r>
            <a:r>
              <a:rPr lang="en-US" altLang="en-US" dirty="0" smtClean="0">
                <a:solidFill>
                  <a:schemeClr val="tx1"/>
                </a:solidFill>
                <a:latin typeface="Arial" charset="0"/>
              </a:rPr>
              <a:t> is the basic storage structure of an RDBMS. A table holds all the data necessary about something in the real world, such as employees, invoices, or customers.</a:t>
            </a:r>
          </a:p>
          <a:p>
            <a:pPr lvl="1" eaLnBrk="1" hangingPunct="1"/>
            <a:r>
              <a:rPr lang="en-US" altLang="en-US" dirty="0" smtClean="0">
                <a:solidFill>
                  <a:schemeClr val="tx1"/>
                </a:solidFill>
                <a:latin typeface="Arial" charset="0"/>
              </a:rPr>
              <a:t>The slide shows the contents of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a:t>
            </a:r>
            <a:r>
              <a:rPr lang="en-US" altLang="en-US" i="1" dirty="0" smtClean="0">
                <a:solidFill>
                  <a:schemeClr val="tx1"/>
                </a:solidFill>
                <a:latin typeface="Arial" charset="0"/>
              </a:rPr>
              <a:t>table </a:t>
            </a:r>
            <a:r>
              <a:rPr lang="en-US" altLang="en-US" dirty="0" smtClean="0">
                <a:solidFill>
                  <a:schemeClr val="tx1"/>
                </a:solidFill>
                <a:latin typeface="Arial" charset="0"/>
              </a:rPr>
              <a:t>or </a:t>
            </a:r>
            <a:r>
              <a:rPr lang="en-US" altLang="en-US" i="1" dirty="0" smtClean="0">
                <a:solidFill>
                  <a:schemeClr val="tx1"/>
                </a:solidFill>
                <a:latin typeface="Arial" charset="0"/>
              </a:rPr>
              <a:t>relation</a:t>
            </a:r>
            <a:r>
              <a:rPr lang="en-US" altLang="en-US" dirty="0" smtClean="0">
                <a:solidFill>
                  <a:schemeClr val="tx1"/>
                </a:solidFill>
                <a:latin typeface="Arial" charset="0"/>
              </a:rPr>
              <a:t>. The numbers indicate the following:</a:t>
            </a:r>
          </a:p>
          <a:p>
            <a:pPr lvl="2" eaLnBrk="1" hangingPunct="1">
              <a:buFont typeface="Times New Roman" pitchFamily="18" charset="0"/>
              <a:buNone/>
            </a:pPr>
            <a:r>
              <a:rPr lang="en-US" altLang="en-US" dirty="0" smtClean="0">
                <a:solidFill>
                  <a:schemeClr val="tx1"/>
                </a:solidFill>
                <a:latin typeface="Arial" charset="0"/>
              </a:rPr>
              <a:t>1.	A single </a:t>
            </a:r>
            <a:r>
              <a:rPr lang="en-US" altLang="en-US" i="1" dirty="0" smtClean="0">
                <a:solidFill>
                  <a:schemeClr val="tx1"/>
                </a:solidFill>
                <a:latin typeface="Arial" charset="0"/>
              </a:rPr>
              <a:t>row</a:t>
            </a:r>
            <a:r>
              <a:rPr lang="en-US" altLang="en-US" dirty="0" smtClean="0">
                <a:solidFill>
                  <a:schemeClr val="tx1"/>
                </a:solidFill>
                <a:latin typeface="Arial" charset="0"/>
              </a:rPr>
              <a:t> (or </a:t>
            </a:r>
            <a:r>
              <a:rPr lang="en-US" altLang="en-US" i="1" dirty="0" smtClean="0">
                <a:solidFill>
                  <a:schemeClr val="tx1"/>
                </a:solidFill>
                <a:latin typeface="Arial" charset="0"/>
              </a:rPr>
              <a:t>tuple</a:t>
            </a:r>
            <a:r>
              <a:rPr lang="en-US" altLang="en-US" dirty="0" smtClean="0">
                <a:solidFill>
                  <a:schemeClr val="tx1"/>
                </a:solidFill>
                <a:latin typeface="Arial" charset="0"/>
              </a:rPr>
              <a:t>)</a:t>
            </a:r>
            <a:r>
              <a:rPr lang="en-US" altLang="en-US" i="1" dirty="0" smtClean="0">
                <a:solidFill>
                  <a:schemeClr val="tx1"/>
                </a:solidFill>
                <a:latin typeface="Arial" charset="0"/>
              </a:rPr>
              <a:t> </a:t>
            </a:r>
            <a:r>
              <a:rPr lang="en-US" altLang="en-US" dirty="0" smtClean="0">
                <a:solidFill>
                  <a:schemeClr val="tx1"/>
                </a:solidFill>
                <a:latin typeface="Arial" charset="0"/>
              </a:rPr>
              <a:t>representing all the data required for a particular employee. Each row in a table should be identified by a primary key, which permits no duplicate rows. The order of rows is insignificant; specify the row order when the data is retrieved.</a:t>
            </a:r>
          </a:p>
          <a:p>
            <a:pPr lvl="2" eaLnBrk="1" hangingPunct="1">
              <a:buFont typeface="Times New Roman" pitchFamily="18" charset="0"/>
              <a:buNone/>
            </a:pPr>
            <a:r>
              <a:rPr lang="en-US" altLang="en-US" dirty="0" smtClean="0">
                <a:solidFill>
                  <a:schemeClr val="tx1"/>
                </a:solidFill>
                <a:latin typeface="Arial" charset="0"/>
              </a:rPr>
              <a:t>2.	A </a:t>
            </a:r>
            <a:r>
              <a:rPr lang="en-US" altLang="en-US" i="1" dirty="0" smtClean="0">
                <a:solidFill>
                  <a:schemeClr val="tx1"/>
                </a:solidFill>
                <a:latin typeface="Arial" charset="0"/>
              </a:rPr>
              <a:t>column</a:t>
            </a:r>
            <a:r>
              <a:rPr lang="en-US" altLang="en-US" dirty="0" smtClean="0">
                <a:solidFill>
                  <a:schemeClr val="tx1"/>
                </a:solidFill>
                <a:latin typeface="Arial" charset="0"/>
              </a:rPr>
              <a:t> or</a:t>
            </a:r>
            <a:r>
              <a:rPr lang="en-US" altLang="en-US" i="1" dirty="0" smtClean="0">
                <a:solidFill>
                  <a:schemeClr val="tx1"/>
                </a:solidFill>
                <a:latin typeface="Arial" charset="0"/>
              </a:rPr>
              <a:t> </a:t>
            </a:r>
            <a:r>
              <a:rPr lang="en-US" altLang="en-US" dirty="0" smtClean="0">
                <a:solidFill>
                  <a:schemeClr val="tx1"/>
                </a:solidFill>
                <a:latin typeface="Arial" charset="0"/>
              </a:rPr>
              <a:t>attribute</a:t>
            </a:r>
            <a:r>
              <a:rPr lang="en-US" altLang="en-US" i="1" dirty="0" smtClean="0">
                <a:solidFill>
                  <a:schemeClr val="tx1"/>
                </a:solidFill>
                <a:latin typeface="Arial" charset="0"/>
              </a:rPr>
              <a:t> </a:t>
            </a:r>
            <a:r>
              <a:rPr lang="en-US" altLang="en-US" dirty="0" smtClean="0">
                <a:solidFill>
                  <a:schemeClr val="tx1"/>
                </a:solidFill>
                <a:latin typeface="Arial" charset="0"/>
              </a:rPr>
              <a:t>containing the employee number. The employee number identifies a </a:t>
            </a:r>
            <a:r>
              <a:rPr lang="en-US" altLang="en-US" i="1" dirty="0" smtClean="0">
                <a:solidFill>
                  <a:schemeClr val="tx1"/>
                </a:solidFill>
                <a:latin typeface="Arial" charset="0"/>
              </a:rPr>
              <a:t>unique</a:t>
            </a:r>
            <a:r>
              <a:rPr lang="en-US" altLang="en-US" dirty="0" smtClean="0">
                <a:solidFill>
                  <a:schemeClr val="tx1"/>
                </a:solidFill>
                <a:latin typeface="Arial" charset="0"/>
              </a:rPr>
              <a:t> employee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In this example, the employee number column is designated as the </a:t>
            </a:r>
            <a:r>
              <a:rPr lang="en-US" altLang="en-US" i="1" dirty="0" smtClean="0">
                <a:solidFill>
                  <a:schemeClr val="tx1"/>
                </a:solidFill>
                <a:latin typeface="Arial" charset="0"/>
              </a:rPr>
              <a:t>primary key</a:t>
            </a:r>
            <a:r>
              <a:rPr lang="en-US" altLang="en-US" dirty="0" smtClean="0">
                <a:solidFill>
                  <a:schemeClr val="tx1"/>
                </a:solidFill>
                <a:latin typeface="Arial" charset="0"/>
              </a:rPr>
              <a:t>. A primary key must contain a value and the value must be unique.</a:t>
            </a:r>
          </a:p>
          <a:p>
            <a:pPr lvl="2" eaLnBrk="1" hangingPunct="1">
              <a:buFont typeface="Times New Roman" pitchFamily="18" charset="0"/>
              <a:buAutoNum type="arabicPeriod" startAt="3"/>
            </a:pPr>
            <a:r>
              <a:rPr lang="en-US" altLang="en-US" dirty="0" smtClean="0">
                <a:solidFill>
                  <a:schemeClr val="tx1"/>
                </a:solidFill>
                <a:latin typeface="Arial" charset="0"/>
              </a:rPr>
              <a:t>A </a:t>
            </a:r>
            <a:r>
              <a:rPr lang="en-US" altLang="en-US" dirty="0" smtClean="0">
                <a:solidFill>
                  <a:schemeClr val="tx1"/>
                </a:solidFill>
                <a:latin typeface="Arial" charset="0"/>
              </a:rPr>
              <a:t>column that is not a key value. A column represents one kind of data in a table; in this example, the data is the salaries of all the employees. Column order is insignificant when storing data; specify the column order when the data is retrieved</a:t>
            </a:r>
            <a:r>
              <a:rPr lang="en-US" altLang="en-US" dirty="0" smtClean="0">
                <a:solidFill>
                  <a:schemeClr val="tx1"/>
                </a:solidFill>
                <a:latin typeface="Arial" charset="0"/>
              </a:rPr>
              <a:t>.</a:t>
            </a:r>
          </a:p>
          <a:p>
            <a:pPr marL="0" lvl="1" indent="-152374" eaLnBrk="1" hangingPunct="1">
              <a:buFont typeface="Times New Roman" pitchFamily="18" charset="0"/>
              <a:buNone/>
            </a:pPr>
            <a:r>
              <a:rPr lang="zh-CN" altLang="en-US" dirty="0" smtClean="0">
                <a:solidFill>
                  <a:schemeClr val="tx1"/>
                </a:solidFill>
                <a:latin typeface="Arial" charset="0"/>
              </a:rPr>
              <a:t>关系数据库可以包含一个或多个表。表是</a:t>
            </a:r>
            <a:r>
              <a:rPr lang="en-US" altLang="zh-CN" dirty="0" smtClean="0">
                <a:solidFill>
                  <a:schemeClr val="tx1"/>
                </a:solidFill>
                <a:latin typeface="Arial" charset="0"/>
              </a:rPr>
              <a:t>RDBMS</a:t>
            </a:r>
            <a:r>
              <a:rPr lang="zh-CN" altLang="en-US" dirty="0" smtClean="0">
                <a:solidFill>
                  <a:schemeClr val="tx1"/>
                </a:solidFill>
                <a:latin typeface="Arial" charset="0"/>
              </a:rPr>
              <a:t>的基本存储结构。表格包含了现实世界中有关某些事物的所有数据，如员工，发票或客户。</a:t>
            </a:r>
          </a:p>
          <a:p>
            <a:pPr marL="304746" lvl="2" indent="0" eaLnBrk="1" hangingPunct="1">
              <a:buFont typeface="Times New Roman" pitchFamily="18" charset="0"/>
              <a:buNone/>
            </a:pPr>
            <a:r>
              <a:rPr lang="zh-CN" altLang="en-US" dirty="0" smtClean="0">
                <a:solidFill>
                  <a:schemeClr val="tx1"/>
                </a:solidFill>
                <a:latin typeface="Arial" charset="0"/>
              </a:rPr>
              <a:t>幻灯片显示</a:t>
            </a:r>
            <a:r>
              <a:rPr lang="en-US" altLang="zh-CN" dirty="0" smtClean="0">
                <a:solidFill>
                  <a:schemeClr val="tx1"/>
                </a:solidFill>
                <a:latin typeface="Arial" charset="0"/>
              </a:rPr>
              <a:t>EMPLOYEES</a:t>
            </a:r>
            <a:r>
              <a:rPr lang="zh-CN" altLang="en-US" dirty="0" smtClean="0">
                <a:solidFill>
                  <a:schemeClr val="tx1"/>
                </a:solidFill>
                <a:latin typeface="Arial" charset="0"/>
              </a:rPr>
              <a:t>表或关系的内容。数字表示如下：</a:t>
            </a:r>
          </a:p>
          <a:p>
            <a:pPr marL="304746" lvl="2" indent="0" eaLnBrk="1" hangingPunct="1">
              <a:buFont typeface="Times New Roman" pitchFamily="18" charset="0"/>
              <a:buNone/>
            </a:pPr>
            <a:r>
              <a:rPr lang="en-US" altLang="zh-CN" dirty="0" smtClean="0">
                <a:solidFill>
                  <a:schemeClr val="tx1"/>
                </a:solidFill>
                <a:latin typeface="Arial" charset="0"/>
              </a:rPr>
              <a:t>1.</a:t>
            </a:r>
            <a:r>
              <a:rPr lang="zh-CN" altLang="en-US" dirty="0" smtClean="0">
                <a:solidFill>
                  <a:schemeClr val="tx1"/>
                </a:solidFill>
                <a:latin typeface="Arial" charset="0"/>
              </a:rPr>
              <a:t>表示特定员工所需的所有数据的单行（或元组）。表中的每一行都应该由一个主键标识，这样不允许重复的行。行的顺序是微不足道的</a:t>
            </a:r>
            <a:r>
              <a:rPr lang="en-US" altLang="zh-CN" dirty="0" smtClean="0">
                <a:solidFill>
                  <a:schemeClr val="tx1"/>
                </a:solidFill>
                <a:latin typeface="Arial" charset="0"/>
              </a:rPr>
              <a:t>;</a:t>
            </a:r>
            <a:r>
              <a:rPr lang="zh-CN" altLang="en-US" dirty="0" smtClean="0">
                <a:solidFill>
                  <a:schemeClr val="tx1"/>
                </a:solidFill>
                <a:latin typeface="Arial" charset="0"/>
              </a:rPr>
              <a:t>在检索数据时指定行顺序。</a:t>
            </a:r>
          </a:p>
          <a:p>
            <a:pPr marL="304746" lvl="2" indent="0" eaLnBrk="1" hangingPunct="1">
              <a:buFont typeface="Times New Roman" pitchFamily="18" charset="0"/>
              <a:buNone/>
            </a:pPr>
            <a:r>
              <a:rPr lang="en-US" altLang="zh-CN" dirty="0" smtClean="0">
                <a:solidFill>
                  <a:schemeClr val="tx1"/>
                </a:solidFill>
                <a:latin typeface="Arial" charset="0"/>
              </a:rPr>
              <a:t>2.</a:t>
            </a:r>
            <a:r>
              <a:rPr lang="zh-CN" altLang="en-US" dirty="0" smtClean="0">
                <a:solidFill>
                  <a:schemeClr val="tx1"/>
                </a:solidFill>
                <a:latin typeface="Arial" charset="0"/>
              </a:rPr>
              <a:t>包含员工编号的列或属性。员工编号标识</a:t>
            </a:r>
            <a:r>
              <a:rPr lang="en-US" altLang="zh-CN" dirty="0" smtClean="0">
                <a:solidFill>
                  <a:schemeClr val="tx1"/>
                </a:solidFill>
                <a:latin typeface="Arial" charset="0"/>
              </a:rPr>
              <a:t>EMPLOYEES</a:t>
            </a:r>
            <a:r>
              <a:rPr lang="zh-CN" altLang="en-US" dirty="0" smtClean="0">
                <a:solidFill>
                  <a:schemeClr val="tx1"/>
                </a:solidFill>
                <a:latin typeface="Arial" charset="0"/>
              </a:rPr>
              <a:t>表中的唯一员工。在此示例中，将员工号码列指定为主键。主键必须包含一个值，该值必须是唯一的。</a:t>
            </a:r>
          </a:p>
          <a:p>
            <a:pPr marL="304746" lvl="2" indent="0" eaLnBrk="1" hangingPunct="1">
              <a:buFont typeface="Times New Roman" pitchFamily="18" charset="0"/>
              <a:buNone/>
            </a:pPr>
            <a:r>
              <a:rPr lang="en-US" altLang="zh-CN" dirty="0" smtClean="0">
                <a:solidFill>
                  <a:schemeClr val="tx1"/>
                </a:solidFill>
                <a:latin typeface="Arial" charset="0"/>
              </a:rPr>
              <a:t>3.</a:t>
            </a:r>
            <a:r>
              <a:rPr lang="zh-CN" altLang="en-US" dirty="0" smtClean="0">
                <a:solidFill>
                  <a:schemeClr val="tx1"/>
                </a:solidFill>
                <a:latin typeface="Arial" charset="0"/>
              </a:rPr>
              <a:t>不是键值的列。列表示表中的一种数据</a:t>
            </a:r>
            <a:r>
              <a:rPr lang="en-US" altLang="zh-CN" dirty="0" smtClean="0">
                <a:solidFill>
                  <a:schemeClr val="tx1"/>
                </a:solidFill>
                <a:latin typeface="Arial" charset="0"/>
              </a:rPr>
              <a:t>;</a:t>
            </a:r>
            <a:r>
              <a:rPr lang="zh-CN" altLang="en-US" dirty="0" smtClean="0">
                <a:solidFill>
                  <a:schemeClr val="tx1"/>
                </a:solidFill>
                <a:latin typeface="Arial" charset="0"/>
              </a:rPr>
              <a:t>在这个例子中，数据是所有员工的工资。存储数据时，列顺序不重要</a:t>
            </a:r>
            <a:r>
              <a:rPr lang="en-US" altLang="zh-CN" dirty="0" smtClean="0">
                <a:solidFill>
                  <a:schemeClr val="tx1"/>
                </a:solidFill>
                <a:latin typeface="Arial" charset="0"/>
              </a:rPr>
              <a:t>;</a:t>
            </a:r>
            <a:r>
              <a:rPr lang="zh-CN" altLang="en-US" dirty="0" smtClean="0">
                <a:solidFill>
                  <a:schemeClr val="tx1"/>
                </a:solidFill>
                <a:latin typeface="Arial" charset="0"/>
              </a:rPr>
              <a:t>在检索数据时指定列顺序。</a:t>
            </a:r>
            <a:endParaRPr lang="en-US" altLang="en-US" dirty="0" smtClean="0">
              <a:solidFill>
                <a:schemeClr val="tx1"/>
              </a:solidFill>
              <a:latin typeface="Arial" charset="0"/>
            </a:endParaRPr>
          </a:p>
        </p:txBody>
      </p:sp>
      <p:sp>
        <p:nvSpPr>
          <p:cNvPr id="7373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1 - </a:t>
            </a:r>
            <a:fld id="{49DFC2B7-7D73-4C01-909A-0EAE31C9EB29}" type="slidenum">
              <a:rPr lang="en-US" altLang="en-US" smtClean="0">
                <a:latin typeface="Arial" charset="0"/>
                <a:cs typeface="Arial" charset="0"/>
              </a:rPr>
              <a:t>26</a:t>
            </a:fld>
            <a:endParaRPr lang="en-US" altLang="en-US" dirty="0" smtClean="0">
              <a:latin typeface="Arial" charset="0"/>
              <a:cs typeface="Arial" charset="0"/>
            </a:endParaRPr>
          </a:p>
        </p:txBody>
      </p:sp>
      <p:sp>
        <p:nvSpPr>
          <p:cNvPr id="7373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886337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Notes Placeholder 5"/>
          <p:cNvSpPr>
            <a:spLocks noGrp="1"/>
          </p:cNvSpPr>
          <p:nvPr>
            <p:ph type="body" idx="1"/>
          </p:nvPr>
        </p:nvSpPr>
        <p:spPr>
          <a:xfrm>
            <a:off x="292608" y="449263"/>
            <a:ext cx="6400800" cy="8191817"/>
          </a:xfrm>
        </p:spPr>
        <p:txBody>
          <a:bodyPr>
            <a:normAutofit/>
          </a:bodyPr>
          <a:lstStyle/>
          <a:p>
            <a:pPr lvl="2" eaLnBrk="1" hangingPunct="1">
              <a:spcBef>
                <a:spcPct val="25000"/>
              </a:spcBef>
              <a:buNone/>
            </a:pPr>
            <a:r>
              <a:rPr lang="en-US" altLang="en-US" dirty="0" smtClean="0">
                <a:solidFill>
                  <a:schemeClr val="tx1"/>
                </a:solidFill>
                <a:latin typeface="Arial" charset="0"/>
              </a:rPr>
              <a:t>4.	A column containing the department number, which is also a </a:t>
            </a:r>
            <a:r>
              <a:rPr lang="en-US" altLang="en-US" i="1" dirty="0" smtClean="0">
                <a:solidFill>
                  <a:schemeClr val="tx1"/>
                </a:solidFill>
                <a:latin typeface="Arial" charset="0"/>
              </a:rPr>
              <a:t>foreign key</a:t>
            </a:r>
            <a:r>
              <a:rPr lang="en-US" altLang="en-US" dirty="0" smtClean="0">
                <a:solidFill>
                  <a:schemeClr val="tx1"/>
                </a:solidFill>
                <a:latin typeface="Arial" charset="0"/>
              </a:rPr>
              <a:t>. A foreign key is a column that defines how tables relate to each other. A foreign key refers to a primary key or a unique key in the same table or in another table. In the example, </a:t>
            </a:r>
            <a:r>
              <a:rPr lang="en-US" altLang="en-US" dirty="0" smtClean="0">
                <a:solidFill>
                  <a:schemeClr val="tx1"/>
                </a:solidFill>
                <a:latin typeface="Courier New" pitchFamily="49" charset="0"/>
              </a:rPr>
              <a:t>DEPARTMENT_ID</a:t>
            </a:r>
            <a:r>
              <a:rPr lang="en-US" altLang="en-US" dirty="0" smtClean="0">
                <a:solidFill>
                  <a:schemeClr val="tx1"/>
                </a:solidFill>
                <a:latin typeface="Arial" charset="0"/>
              </a:rPr>
              <a:t> uniquely identifies a department in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a:t>
            </a:r>
          </a:p>
          <a:p>
            <a:pPr lvl="2" eaLnBrk="1" hangingPunct="1">
              <a:buNone/>
            </a:pPr>
            <a:r>
              <a:rPr lang="en-US" altLang="en-US" dirty="0" smtClean="0">
                <a:solidFill>
                  <a:schemeClr val="tx1"/>
                </a:solidFill>
                <a:latin typeface="Arial" charset="0"/>
              </a:rPr>
              <a:t>5.	A </a:t>
            </a:r>
            <a:r>
              <a:rPr lang="en-US" altLang="en-US" i="1" dirty="0" smtClean="0">
                <a:solidFill>
                  <a:schemeClr val="tx1"/>
                </a:solidFill>
                <a:latin typeface="Arial" charset="0"/>
              </a:rPr>
              <a:t>field</a:t>
            </a:r>
            <a:r>
              <a:rPr lang="en-US" altLang="en-US" dirty="0" smtClean="0">
                <a:solidFill>
                  <a:schemeClr val="tx1"/>
                </a:solidFill>
                <a:latin typeface="Arial" charset="0"/>
              </a:rPr>
              <a:t> can be found at the intersection of a row and a column. There can be only one value in it.</a:t>
            </a:r>
          </a:p>
          <a:p>
            <a:pPr lvl="2" eaLnBrk="1" hangingPunct="1">
              <a:buAutoNum type="arabicPeriod" startAt="6"/>
            </a:pPr>
            <a:r>
              <a:rPr lang="en-US" altLang="en-US" dirty="0" smtClean="0">
                <a:solidFill>
                  <a:schemeClr val="tx1"/>
                </a:solidFill>
                <a:latin typeface="Arial" charset="0"/>
              </a:rPr>
              <a:t>A </a:t>
            </a:r>
            <a:r>
              <a:rPr lang="en-US" altLang="en-US" dirty="0" smtClean="0">
                <a:solidFill>
                  <a:schemeClr val="tx1"/>
                </a:solidFill>
                <a:latin typeface="Arial" charset="0"/>
              </a:rPr>
              <a:t>field may have no value in it. This is called a null value.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only those employees who have the role of sales representative have a value in the </a:t>
            </a:r>
            <a:r>
              <a:rPr lang="en-US" altLang="en-US" dirty="0" smtClean="0">
                <a:solidFill>
                  <a:schemeClr val="tx1"/>
                </a:solidFill>
                <a:latin typeface="Courier New" pitchFamily="49" charset="0"/>
              </a:rPr>
              <a:t>COMMISSION_PCT</a:t>
            </a:r>
            <a:r>
              <a:rPr lang="en-US" altLang="en-US" dirty="0" smtClean="0">
                <a:solidFill>
                  <a:schemeClr val="tx1"/>
                </a:solidFill>
                <a:latin typeface="Arial" charset="0"/>
              </a:rPr>
              <a:t> (commission) field</a:t>
            </a:r>
            <a:r>
              <a:rPr lang="en-US" altLang="en-US" dirty="0" smtClean="0">
                <a:solidFill>
                  <a:schemeClr val="tx1"/>
                </a:solidFill>
                <a:latin typeface="Arial" charset="0"/>
              </a:rPr>
              <a:t>.</a:t>
            </a:r>
          </a:p>
          <a:p>
            <a:pPr marL="304746" lvl="2" indent="0" eaLnBrk="1" hangingPunct="1">
              <a:buNone/>
            </a:pPr>
            <a:r>
              <a:rPr lang="en-US" altLang="zh-CN" dirty="0" smtClean="0">
                <a:solidFill>
                  <a:schemeClr val="tx1"/>
                </a:solidFill>
                <a:latin typeface="Arial" charset="0"/>
              </a:rPr>
              <a:t>4.</a:t>
            </a:r>
            <a:r>
              <a:rPr lang="zh-CN" altLang="en-US" dirty="0" smtClean="0">
                <a:solidFill>
                  <a:schemeClr val="tx1"/>
                </a:solidFill>
                <a:latin typeface="Arial" charset="0"/>
              </a:rPr>
              <a:t>包含部门号码的列，也是外键。 外键是定义表如何相互关联的列。 外键指的是同一表或另一个表中的主键或唯一键。 在示例中，</a:t>
            </a:r>
            <a:r>
              <a:rPr lang="en-US" altLang="zh-CN" dirty="0" err="1" smtClean="0">
                <a:solidFill>
                  <a:schemeClr val="tx1"/>
                </a:solidFill>
                <a:latin typeface="Arial" charset="0"/>
              </a:rPr>
              <a:t>DEPARTMENT_ID</a:t>
            </a:r>
            <a:r>
              <a:rPr lang="zh-CN" altLang="en-US" dirty="0" smtClean="0">
                <a:solidFill>
                  <a:schemeClr val="tx1"/>
                </a:solidFill>
                <a:latin typeface="Arial" charset="0"/>
              </a:rPr>
              <a:t>唯一标识</a:t>
            </a:r>
            <a:r>
              <a:rPr lang="en-US" altLang="zh-CN" dirty="0" smtClean="0">
                <a:solidFill>
                  <a:schemeClr val="tx1"/>
                </a:solidFill>
                <a:latin typeface="Arial" charset="0"/>
              </a:rPr>
              <a:t>DEPARTMENTS</a:t>
            </a:r>
            <a:r>
              <a:rPr lang="zh-CN" altLang="en-US" dirty="0" smtClean="0">
                <a:solidFill>
                  <a:schemeClr val="tx1"/>
                </a:solidFill>
                <a:latin typeface="Arial" charset="0"/>
              </a:rPr>
              <a:t>表中的一个部门。</a:t>
            </a:r>
          </a:p>
          <a:p>
            <a:pPr marL="304746" lvl="2" indent="0" eaLnBrk="1" hangingPunct="1">
              <a:buNone/>
            </a:pPr>
            <a:r>
              <a:rPr lang="en-US" altLang="zh-CN" dirty="0" smtClean="0">
                <a:solidFill>
                  <a:schemeClr val="tx1"/>
                </a:solidFill>
                <a:latin typeface="Arial" charset="0"/>
              </a:rPr>
              <a:t>5.</a:t>
            </a:r>
            <a:r>
              <a:rPr lang="zh-CN" altLang="en-US" dirty="0" smtClean="0">
                <a:solidFill>
                  <a:schemeClr val="tx1"/>
                </a:solidFill>
                <a:latin typeface="Arial" charset="0"/>
              </a:rPr>
              <a:t>可以在行和列的交叉点找到一个字段。 它只能有一个值。</a:t>
            </a:r>
          </a:p>
          <a:p>
            <a:pPr marL="304746" lvl="2" indent="0" eaLnBrk="1" hangingPunct="1">
              <a:buNone/>
            </a:pPr>
            <a:r>
              <a:rPr lang="zh-CN" altLang="en-US" dirty="0" smtClean="0">
                <a:solidFill>
                  <a:schemeClr val="tx1"/>
                </a:solidFill>
                <a:latin typeface="Arial" charset="0"/>
              </a:rPr>
              <a:t>一个字段可能没有价值。 这被称为空值。 在</a:t>
            </a:r>
            <a:r>
              <a:rPr lang="en-US" altLang="zh-CN" dirty="0" smtClean="0">
                <a:solidFill>
                  <a:schemeClr val="tx1"/>
                </a:solidFill>
                <a:latin typeface="Arial" charset="0"/>
              </a:rPr>
              <a:t>EMPLOYEES</a:t>
            </a:r>
            <a:r>
              <a:rPr lang="zh-CN" altLang="en-US" dirty="0" smtClean="0">
                <a:solidFill>
                  <a:schemeClr val="tx1"/>
                </a:solidFill>
                <a:latin typeface="Arial" charset="0"/>
              </a:rPr>
              <a:t>表中，只有具有销售代表角色的员工在</a:t>
            </a:r>
            <a:r>
              <a:rPr lang="en-US" altLang="zh-CN" dirty="0" err="1" smtClean="0">
                <a:solidFill>
                  <a:schemeClr val="tx1"/>
                </a:solidFill>
                <a:latin typeface="Arial" charset="0"/>
              </a:rPr>
              <a:t>COMMISSION_PCT</a:t>
            </a:r>
            <a:r>
              <a:rPr lang="zh-CN" altLang="en-US" dirty="0" smtClean="0">
                <a:solidFill>
                  <a:schemeClr val="tx1"/>
                </a:solidFill>
                <a:latin typeface="Arial" charset="0"/>
              </a:rPr>
              <a:t>（佣金）字段中有一个值。</a:t>
            </a:r>
            <a:endParaRPr lang="en-US" altLang="en-US" dirty="0" smtClean="0">
              <a:solidFill>
                <a:schemeClr val="tx1"/>
              </a:solidFill>
              <a:latin typeface="Arial" charset="0"/>
            </a:endParaRPr>
          </a:p>
        </p:txBody>
      </p:sp>
      <p:sp>
        <p:nvSpPr>
          <p:cNvPr id="74755" name="Footer Placeholder 3"/>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BADE4B8C-107B-4320-97CD-6495D2EDBA2A}" type="slidenum">
              <a:rPr lang="en-US" altLang="en-US" smtClean="0"/>
              <a:t>27</a:t>
            </a:fld>
            <a:endParaRPr lang="en-US" altLang="en-US" dirty="0" smtClean="0"/>
          </a:p>
        </p:txBody>
      </p:sp>
    </p:spTree>
    <p:extLst>
      <p:ext uri="{BB962C8B-B14F-4D97-AF65-F5344CB8AC3E}">
        <p14:creationId xmlns:p14="http://schemas.microsoft.com/office/powerpoint/2010/main" val="4199648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2EF751EE-A089-41C0-AFF9-1BDEF45EB9E6}" type="slidenum">
              <a:rPr lang="en-US" altLang="en-US" smtClean="0"/>
              <a:t>28</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zh-CN" altLang="en-US" dirty="0" smtClean="0"/>
              <a:t>人力资源（</a:t>
            </a:r>
            <a:r>
              <a:rPr lang="en-US" altLang="zh-CN" dirty="0" err="1" smtClean="0"/>
              <a:t>HR</a:t>
            </a:r>
            <a:r>
              <a:rPr lang="zh-CN" altLang="en-US" dirty="0" smtClean="0"/>
              <a:t>）模式和本课程中使用的表格</a:t>
            </a:r>
            <a:endParaRPr lang="en-US" dirty="0"/>
          </a:p>
        </p:txBody>
      </p:sp>
    </p:spTree>
    <p:extLst>
      <p:ext uri="{BB962C8B-B14F-4D97-AF65-F5344CB8AC3E}">
        <p14:creationId xmlns:p14="http://schemas.microsoft.com/office/powerpoint/2010/main" val="36275280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b="0" dirty="0" smtClean="0"/>
              <a:t>The slide shows an example of a sample HR application, which is generally used by the HR department in the organization. The HR application consists of details of all the employees in the organization whose information is stored in various tables such </a:t>
            </a:r>
            <a:r>
              <a:rPr lang="en-US" b="0" dirty="0" smtClean="0">
                <a:latin typeface="Courier New"/>
              </a:rPr>
              <a:t>as EMPLOYEES, DEPARTMENTS, JOBS, LOCATIONS, </a:t>
            </a:r>
            <a:r>
              <a:rPr lang="en-US" b="0" dirty="0" smtClean="0"/>
              <a:t>etc. The HR managers use this application to search for an employee’s details, to update employee records such as when an employee gets promoted, to add new employee records such as when an employee joins the organization, or delete employee records of employees who have quit. In addition to these, the HR managers can use this application to generate a variety of reports, such as the number of employees who have quit and the number of new hires, average salaries in each department, list of employees who received a bonus this year, etc.</a:t>
            </a:r>
          </a:p>
          <a:p>
            <a:pPr lvl="1"/>
            <a:r>
              <a:rPr lang="en-US" b="0" dirty="0" smtClean="0"/>
              <a:t>In this course, we will discuss various scenarios based on the sample HR application. You will also see different examples in the lessons based on the HR schema</a:t>
            </a:r>
            <a:r>
              <a:rPr lang="en-US" b="0" dirty="0" smtClean="0"/>
              <a:t>.</a:t>
            </a:r>
          </a:p>
          <a:p>
            <a:pPr lvl="1"/>
            <a:r>
              <a:rPr lang="zh-CN" altLang="en-US" b="0" dirty="0" smtClean="0"/>
              <a:t>该幻灯片显示了人力资源部门在组织中通常使用的示例人力资源应用程序的示例。人力资源应用程序包括组织中所有员工的详细信息，其信息存储在各种表格中，如员工，部门，职位，地点等。人力资源经理使用此应用程序搜索员工的详细信息，更新员工记录当员工晋升时，添加新的员工记录，例如员工何时加入组织，或删除退出员工的员工记录。除此之外，人力资源经理可以使用此应用程序生成各种报告，例如退出的员工人数和新员工人数，每个部门的平均工资，今年收到奖金的员工名单等等</a:t>
            </a:r>
          </a:p>
          <a:p>
            <a:pPr lvl="1"/>
            <a:r>
              <a:rPr lang="zh-CN" altLang="en-US" b="0" dirty="0" smtClean="0"/>
              <a:t>在本课程中，我们将讨论基于样本人力资源应用程序的各种场景。您还将在基于人力资源模式的课程中看到不同的示例。</a:t>
            </a:r>
            <a:endParaRPr lang="en-US" b="0" dirty="0"/>
          </a:p>
        </p:txBody>
      </p:sp>
      <p:sp>
        <p:nvSpPr>
          <p:cNvPr id="4" name="Footer Placeholder 3"/>
          <p:cNvSpPr>
            <a:spLocks noGrp="1"/>
          </p:cNvSpPr>
          <p:nvPr>
            <p:ph type="ftr" sz="quarter" idx="10"/>
          </p:nvPr>
        </p:nvSpPr>
        <p:spPr/>
        <p:txBody>
          <a:bodyPr/>
          <a:lstStyle/>
          <a:p>
            <a:r>
              <a:rPr lang="en-US" smtClean="0"/>
              <a:t>Oracle Database 12</a:t>
            </a:r>
            <a:r>
              <a:rPr lang="en-US" i="1" smtClean="0"/>
              <a:t>c</a:t>
            </a:r>
            <a:r>
              <a:rPr lang="en-US" smtClean="0"/>
              <a:t> R2: SQL Workshop I   1 - </a:t>
            </a:r>
            <a:fld id="{81CB6305-AA83-49FD-BFF8-99DF32790D25}" type="slidenum">
              <a:rPr lang="en-US" smtClean="0"/>
              <a:t>29</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684806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1 - </a:t>
            </a:r>
            <a:fld id="{48752F78-5015-4FC8-A97A-CB0FAB470E16}" type="slidenum">
              <a:rPr lang="en-US" altLang="en-US" smtClean="0">
                <a:latin typeface="Arial" charset="0"/>
                <a:cs typeface="Arial" charset="0"/>
              </a:rPr>
              <a:t>3</a:t>
            </a:fld>
            <a:endParaRPr lang="en-US" altLang="en-US" dirty="0" smtClean="0">
              <a:latin typeface="Arial" charset="0"/>
              <a:cs typeface="Arial" charset="0"/>
            </a:endParaRPr>
          </a:p>
        </p:txBody>
      </p:sp>
      <p:sp>
        <p:nvSpPr>
          <p:cNvPr id="48131" name="Slide Image Placeholder 5"/>
          <p:cNvSpPr>
            <a:spLocks noGrp="1" noRot="1" noChangeAspect="1" noTextEdit="1"/>
          </p:cNvSpPr>
          <p:nvPr>
            <p:ph type="sldImg"/>
          </p:nvPr>
        </p:nvSpPr>
        <p:spPr>
          <a:ln/>
        </p:spPr>
      </p:sp>
      <p:sp>
        <p:nvSpPr>
          <p:cNvPr id="48132" name="Notes Placeholder 6"/>
          <p:cNvSpPr>
            <a:spLocks noGrp="1"/>
          </p:cNvSpPr>
          <p:nvPr>
            <p:ph type="body" idx="1"/>
          </p:nvPr>
        </p:nvSpPr>
        <p:spPr>
          <a:noFill/>
          <a:ln/>
        </p:spPr>
        <p:txBody>
          <a:bodyPr/>
          <a:lstStyle/>
          <a:p>
            <a:r>
              <a:rPr lang="zh-CN" altLang="en-US" dirty="0" smtClean="0">
                <a:latin typeface="Arial" charset="0"/>
              </a:rPr>
              <a:t>课程目标，路线图和附录</a:t>
            </a:r>
          </a:p>
          <a:p>
            <a:r>
              <a:rPr lang="en-US" altLang="zh-CN" dirty="0" smtClean="0">
                <a:latin typeface="Arial" charset="0"/>
              </a:rPr>
              <a:t>Oracle</a:t>
            </a:r>
            <a:r>
              <a:rPr lang="zh-CN" altLang="en-US" dirty="0" smtClean="0">
                <a:latin typeface="Arial" charset="0"/>
              </a:rPr>
              <a:t>数据库</a:t>
            </a:r>
            <a:r>
              <a:rPr lang="en-US" altLang="zh-CN" dirty="0" err="1" smtClean="0">
                <a:latin typeface="Arial" charset="0"/>
              </a:rPr>
              <a:t>12c</a:t>
            </a:r>
            <a:r>
              <a:rPr lang="zh-CN" altLang="en-US" dirty="0" smtClean="0">
                <a:latin typeface="Arial" charset="0"/>
              </a:rPr>
              <a:t>及相关产品概述</a:t>
            </a:r>
          </a:p>
          <a:p>
            <a:r>
              <a:rPr lang="zh-CN" altLang="en-US" dirty="0" smtClean="0">
                <a:latin typeface="Arial" charset="0"/>
              </a:rPr>
              <a:t>关系数据库管理概念和术语概述</a:t>
            </a:r>
          </a:p>
          <a:p>
            <a:r>
              <a:rPr lang="zh-CN" altLang="en-US" dirty="0" smtClean="0">
                <a:latin typeface="Arial" charset="0"/>
              </a:rPr>
              <a:t>人力资源（</a:t>
            </a:r>
            <a:r>
              <a:rPr lang="en-US" altLang="zh-CN" dirty="0" err="1" smtClean="0">
                <a:latin typeface="Arial" charset="0"/>
              </a:rPr>
              <a:t>HR</a:t>
            </a:r>
            <a:r>
              <a:rPr lang="zh-CN" altLang="en-US" dirty="0" smtClean="0">
                <a:latin typeface="Arial" charset="0"/>
              </a:rPr>
              <a:t>）模式和课程中使用的表格</a:t>
            </a:r>
          </a:p>
          <a:p>
            <a:r>
              <a:rPr lang="en-US" altLang="zh-CN" dirty="0" smtClean="0">
                <a:latin typeface="Arial" charset="0"/>
              </a:rPr>
              <a:t>SQL</a:t>
            </a:r>
            <a:r>
              <a:rPr lang="zh-CN" altLang="en-US" dirty="0" smtClean="0">
                <a:latin typeface="Arial" charset="0"/>
              </a:rPr>
              <a:t>简介及其开发环境</a:t>
            </a:r>
          </a:p>
          <a:p>
            <a:r>
              <a:rPr lang="en-US" altLang="zh-CN" dirty="0" smtClean="0">
                <a:latin typeface="Arial" charset="0"/>
              </a:rPr>
              <a:t>Oracle</a:t>
            </a:r>
            <a:r>
              <a:rPr lang="zh-CN" altLang="en-US" dirty="0" smtClean="0">
                <a:latin typeface="Arial" charset="0"/>
              </a:rPr>
              <a:t>数据库</a:t>
            </a:r>
            <a:r>
              <a:rPr lang="en-US" altLang="zh-CN" dirty="0" err="1" smtClean="0">
                <a:latin typeface="Arial" charset="0"/>
              </a:rPr>
              <a:t>12c</a:t>
            </a:r>
            <a:r>
              <a:rPr lang="en-US" altLang="zh-CN" dirty="0" smtClean="0">
                <a:latin typeface="Arial" charset="0"/>
              </a:rPr>
              <a:t> SQL</a:t>
            </a:r>
            <a:r>
              <a:rPr lang="zh-CN" altLang="en-US" dirty="0" smtClean="0">
                <a:latin typeface="Arial" charset="0"/>
              </a:rPr>
              <a:t>文档和其他资源</a:t>
            </a:r>
            <a:endParaRPr lang="en-US" altLang="en-US" dirty="0" smtClean="0">
              <a:latin typeface="Arial" charset="0"/>
            </a:endParaRPr>
          </a:p>
        </p:txBody>
      </p:sp>
    </p:spTree>
    <p:extLst>
      <p:ext uri="{BB962C8B-B14F-4D97-AF65-F5344CB8AC3E}">
        <p14:creationId xmlns:p14="http://schemas.microsoft.com/office/powerpoint/2010/main" val="20821246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5"/>
          <p:cNvSpPr>
            <a:spLocks noGrp="1" noChangeArrowheads="1"/>
          </p:cNvSpPr>
          <p:nvPr>
            <p:ph type="body" idx="1"/>
          </p:nvPr>
        </p:nvSpPr>
        <p:spPr/>
        <p:txBody>
          <a:bodyPr>
            <a:normAutofit/>
          </a:bodyPr>
          <a:lstStyle/>
          <a:p>
            <a:pPr lvl="1"/>
            <a:r>
              <a:rPr lang="en-US" altLang="en-US" dirty="0" smtClean="0"/>
              <a:t>This course uses data from the following tables:</a:t>
            </a:r>
          </a:p>
          <a:p>
            <a:pPr lvl="1"/>
            <a:r>
              <a:rPr lang="en-US" altLang="en-US" b="1" dirty="0" smtClean="0"/>
              <a:t>Table Descriptions</a:t>
            </a:r>
          </a:p>
          <a:p>
            <a:pPr lvl="2"/>
            <a:r>
              <a:rPr lang="en-US" altLang="en-US" dirty="0" smtClean="0"/>
              <a:t>The </a:t>
            </a:r>
            <a:r>
              <a:rPr lang="en-US" altLang="en-US" dirty="0" smtClean="0">
                <a:latin typeface="Courier New" pitchFamily="49" charset="0"/>
                <a:cs typeface="Courier New" pitchFamily="49" charset="0"/>
              </a:rPr>
              <a:t>EMPLOYEES</a:t>
            </a:r>
            <a:r>
              <a:rPr lang="en-US" altLang="en-US" dirty="0" smtClean="0"/>
              <a:t> table contains information about all the employees, such as their first and last names, job </a:t>
            </a:r>
            <a:r>
              <a:rPr lang="en-US" altLang="en-US" dirty="0" smtClean="0">
                <a:latin typeface="Courier New" pitchFamily="49" charset="0"/>
                <a:cs typeface="Courier New" pitchFamily="49" charset="0"/>
              </a:rPr>
              <a:t>IDs</a:t>
            </a:r>
            <a:r>
              <a:rPr lang="en-US" altLang="en-US" dirty="0" smtClean="0"/>
              <a:t>, salaries, hire dates, department </a:t>
            </a:r>
            <a:r>
              <a:rPr lang="en-US" altLang="en-US" dirty="0" smtClean="0">
                <a:latin typeface="Courier New" pitchFamily="49" charset="0"/>
                <a:cs typeface="Courier New" pitchFamily="49" charset="0"/>
              </a:rPr>
              <a:t>IDs</a:t>
            </a:r>
            <a:r>
              <a:rPr lang="en-US" altLang="en-US" dirty="0" smtClean="0"/>
              <a:t>, and manager </a:t>
            </a:r>
            <a:r>
              <a:rPr lang="en-US" altLang="en-US" dirty="0" smtClean="0">
                <a:latin typeface="Courier New" pitchFamily="49" charset="0"/>
                <a:cs typeface="Courier New" pitchFamily="49" charset="0"/>
              </a:rPr>
              <a:t>IDs</a:t>
            </a:r>
            <a:r>
              <a:rPr lang="en-US" altLang="en-US" dirty="0" smtClean="0"/>
              <a:t>. This table is a child of the </a:t>
            </a:r>
            <a:r>
              <a:rPr lang="en-US" altLang="en-US" dirty="0" smtClean="0">
                <a:latin typeface="Courier New" pitchFamily="49" charset="0"/>
                <a:cs typeface="Courier New" pitchFamily="49" charset="0"/>
              </a:rPr>
              <a:t>DEPARTMENTS</a:t>
            </a:r>
            <a:r>
              <a:rPr lang="en-US" altLang="en-US" dirty="0" smtClean="0"/>
              <a:t> table.</a:t>
            </a:r>
          </a:p>
          <a:p>
            <a:pPr lvl="2"/>
            <a:r>
              <a:rPr lang="en-US" altLang="en-US" dirty="0" smtClean="0"/>
              <a:t>The </a:t>
            </a:r>
            <a:r>
              <a:rPr lang="en-US" altLang="en-US" dirty="0" smtClean="0">
                <a:latin typeface="Courier New" pitchFamily="49" charset="0"/>
                <a:cs typeface="Courier New" pitchFamily="49" charset="0"/>
              </a:rPr>
              <a:t>DEPARTMENTS</a:t>
            </a:r>
            <a:r>
              <a:rPr lang="en-US" altLang="en-US" dirty="0" smtClean="0"/>
              <a:t> table contains information such as the department </a:t>
            </a:r>
            <a:r>
              <a:rPr lang="en-US" altLang="en-US" dirty="0" smtClean="0">
                <a:latin typeface="Courier New" pitchFamily="49" charset="0"/>
                <a:cs typeface="Courier New" pitchFamily="49" charset="0"/>
              </a:rPr>
              <a:t>ID</a:t>
            </a:r>
            <a:r>
              <a:rPr lang="en-US" altLang="en-US" dirty="0" smtClean="0"/>
              <a:t>, department name, manager </a:t>
            </a:r>
            <a:r>
              <a:rPr lang="en-US" altLang="en-US" dirty="0" smtClean="0">
                <a:latin typeface="Courier New" pitchFamily="49" charset="0"/>
                <a:cs typeface="Courier New" pitchFamily="49" charset="0"/>
              </a:rPr>
              <a:t>ID</a:t>
            </a:r>
            <a:r>
              <a:rPr lang="en-US" altLang="en-US" dirty="0" smtClean="0"/>
              <a:t>, and location </a:t>
            </a:r>
            <a:r>
              <a:rPr lang="en-US" altLang="en-US" dirty="0" smtClean="0">
                <a:latin typeface="Courier New" pitchFamily="49" charset="0"/>
                <a:cs typeface="Courier New" pitchFamily="49" charset="0"/>
              </a:rPr>
              <a:t>ID</a:t>
            </a:r>
            <a:r>
              <a:rPr lang="en-US" altLang="en-US" dirty="0" smtClean="0"/>
              <a:t>. This table is the primary key table to the </a:t>
            </a:r>
            <a:r>
              <a:rPr lang="en-US" altLang="en-US" dirty="0" smtClean="0">
                <a:latin typeface="Courier New" pitchFamily="49" charset="0"/>
                <a:cs typeface="Courier New" pitchFamily="49" charset="0"/>
              </a:rPr>
              <a:t>EMPLOYEES</a:t>
            </a:r>
            <a:r>
              <a:rPr lang="en-US" altLang="en-US" dirty="0" smtClean="0"/>
              <a:t> table.</a:t>
            </a:r>
          </a:p>
          <a:p>
            <a:pPr lvl="2"/>
            <a:r>
              <a:rPr lang="en-US" altLang="en-US" dirty="0" smtClean="0"/>
              <a:t>The </a:t>
            </a:r>
            <a:r>
              <a:rPr lang="en-US" altLang="en-US" dirty="0" smtClean="0">
                <a:latin typeface="Courier New" pitchFamily="49" charset="0"/>
                <a:cs typeface="Courier New" pitchFamily="49" charset="0"/>
              </a:rPr>
              <a:t>LOCATIONS</a:t>
            </a:r>
            <a:r>
              <a:rPr lang="en-US" altLang="en-US" dirty="0" smtClean="0"/>
              <a:t> table contains department location information. It contains location </a:t>
            </a:r>
            <a:r>
              <a:rPr lang="en-US" altLang="en-US" dirty="0" smtClean="0">
                <a:latin typeface="Courier New" pitchFamily="49" charset="0"/>
                <a:cs typeface="Courier New" pitchFamily="49" charset="0"/>
              </a:rPr>
              <a:t>ID</a:t>
            </a:r>
            <a:r>
              <a:rPr lang="en-US" altLang="en-US" dirty="0" smtClean="0"/>
              <a:t>, street address, city, state province, postal code, and country </a:t>
            </a:r>
            <a:r>
              <a:rPr lang="en-US" altLang="en-US" dirty="0" smtClean="0">
                <a:latin typeface="Courier New" pitchFamily="49" charset="0"/>
                <a:cs typeface="Courier New" pitchFamily="49" charset="0"/>
              </a:rPr>
              <a:t>ID</a:t>
            </a:r>
            <a:r>
              <a:rPr lang="en-US" altLang="en-US" dirty="0" smtClean="0"/>
              <a:t> information. It is the primary key table to the </a:t>
            </a:r>
            <a:r>
              <a:rPr lang="en-US" altLang="en-US" dirty="0" smtClean="0">
                <a:latin typeface="Courier New" pitchFamily="49" charset="0"/>
                <a:cs typeface="Courier New" pitchFamily="49" charset="0"/>
              </a:rPr>
              <a:t>DEPARTMENTS</a:t>
            </a:r>
            <a:r>
              <a:rPr lang="en-US" altLang="en-US" dirty="0" smtClean="0"/>
              <a:t> table and is a child of the </a:t>
            </a:r>
            <a:r>
              <a:rPr lang="en-US" altLang="en-US" dirty="0" smtClean="0">
                <a:latin typeface="Courier New" pitchFamily="49" charset="0"/>
                <a:cs typeface="Courier New" pitchFamily="49" charset="0"/>
              </a:rPr>
              <a:t>COUNTRIES</a:t>
            </a:r>
            <a:r>
              <a:rPr lang="en-US" altLang="en-US" dirty="0" smtClean="0"/>
              <a:t> table.</a:t>
            </a:r>
          </a:p>
          <a:p>
            <a:pPr lvl="2"/>
            <a:r>
              <a:rPr lang="en-US" altLang="en-US" dirty="0" smtClean="0"/>
              <a:t>The </a:t>
            </a:r>
            <a:r>
              <a:rPr lang="en-US" altLang="en-US" dirty="0" smtClean="0">
                <a:latin typeface="Courier New" pitchFamily="49" charset="0"/>
                <a:cs typeface="Courier New" pitchFamily="49" charset="0"/>
              </a:rPr>
              <a:t>COUNTRIES</a:t>
            </a:r>
            <a:r>
              <a:rPr lang="en-US" altLang="en-US" dirty="0" smtClean="0"/>
              <a:t> table contains the country names, country </a:t>
            </a:r>
            <a:r>
              <a:rPr lang="en-US" altLang="en-US" dirty="0" smtClean="0">
                <a:latin typeface="Courier New" pitchFamily="49" charset="0"/>
                <a:cs typeface="Courier New" pitchFamily="49" charset="0"/>
              </a:rPr>
              <a:t>IDs</a:t>
            </a:r>
            <a:r>
              <a:rPr lang="en-US" altLang="en-US" dirty="0" smtClean="0"/>
              <a:t>, and region </a:t>
            </a:r>
            <a:r>
              <a:rPr lang="en-US" altLang="en-US" dirty="0" smtClean="0">
                <a:latin typeface="Courier New" pitchFamily="49" charset="0"/>
                <a:cs typeface="Courier New" pitchFamily="49" charset="0"/>
              </a:rPr>
              <a:t>IDs</a:t>
            </a:r>
            <a:r>
              <a:rPr lang="en-US" altLang="en-US" dirty="0" smtClean="0"/>
              <a:t>. It is a child of the </a:t>
            </a:r>
            <a:r>
              <a:rPr lang="en-US" altLang="en-US" dirty="0" smtClean="0">
                <a:latin typeface="Courier New" pitchFamily="49" charset="0"/>
                <a:cs typeface="Courier New" pitchFamily="49" charset="0"/>
              </a:rPr>
              <a:t>REGIONS</a:t>
            </a:r>
            <a:r>
              <a:rPr lang="en-US" altLang="en-US" dirty="0" smtClean="0"/>
              <a:t> table. This table is the primary key table to the </a:t>
            </a:r>
            <a:r>
              <a:rPr lang="en-US" altLang="en-US" dirty="0" smtClean="0">
                <a:latin typeface="Courier New" pitchFamily="49" charset="0"/>
                <a:cs typeface="Courier New" pitchFamily="49" charset="0"/>
              </a:rPr>
              <a:t>LOCATIONS</a:t>
            </a:r>
            <a:r>
              <a:rPr lang="en-US" altLang="en-US" dirty="0" smtClean="0"/>
              <a:t> table.</a:t>
            </a:r>
          </a:p>
          <a:p>
            <a:pPr lvl="2"/>
            <a:r>
              <a:rPr lang="en-US" altLang="en-US" dirty="0" smtClean="0"/>
              <a:t>The </a:t>
            </a:r>
            <a:r>
              <a:rPr lang="en-US" altLang="en-US" dirty="0" smtClean="0">
                <a:latin typeface="Courier New" pitchFamily="49" charset="0"/>
                <a:cs typeface="Courier New" pitchFamily="49" charset="0"/>
              </a:rPr>
              <a:t>REGIONS</a:t>
            </a:r>
            <a:r>
              <a:rPr lang="en-US" altLang="en-US" dirty="0" smtClean="0"/>
              <a:t> table contains region </a:t>
            </a:r>
            <a:r>
              <a:rPr lang="en-US" altLang="en-US" dirty="0" smtClean="0">
                <a:latin typeface="Courier New" pitchFamily="49" charset="0"/>
                <a:cs typeface="Courier New" pitchFamily="49" charset="0"/>
              </a:rPr>
              <a:t>IDs</a:t>
            </a:r>
            <a:r>
              <a:rPr lang="en-US" altLang="en-US" dirty="0" smtClean="0"/>
              <a:t> and region names of the various countries. It is a primary key table to the </a:t>
            </a:r>
            <a:r>
              <a:rPr lang="en-US" altLang="en-US" dirty="0" smtClean="0">
                <a:latin typeface="Courier New" pitchFamily="49" charset="0"/>
                <a:cs typeface="Courier New" pitchFamily="49" charset="0"/>
              </a:rPr>
              <a:t>COUNTRIES</a:t>
            </a:r>
            <a:r>
              <a:rPr lang="en-US" altLang="en-US" dirty="0" smtClean="0"/>
              <a:t> table</a:t>
            </a:r>
            <a:r>
              <a:rPr lang="en-US" altLang="en-US" dirty="0" smtClean="0"/>
              <a:t>.</a:t>
            </a:r>
          </a:p>
          <a:p>
            <a:pPr lvl="1"/>
            <a:r>
              <a:rPr lang="zh-CN" altLang="en-US" dirty="0" smtClean="0"/>
              <a:t>本课程使用下列表格中的数据：</a:t>
            </a:r>
          </a:p>
          <a:p>
            <a:pPr lvl="1"/>
            <a:r>
              <a:rPr lang="zh-CN" altLang="en-US" dirty="0" smtClean="0"/>
              <a:t>表说明</a:t>
            </a:r>
          </a:p>
          <a:p>
            <a:pPr lvl="2"/>
            <a:r>
              <a:rPr lang="en-US" altLang="en-US" dirty="0" smtClean="0"/>
              <a:t>EMPLOYEES</a:t>
            </a:r>
            <a:r>
              <a:rPr lang="zh-CN" altLang="en-US" dirty="0" smtClean="0"/>
              <a:t>表包含有关所有员工的信息，例如姓名，职位</a:t>
            </a:r>
            <a:r>
              <a:rPr lang="en-US" altLang="en-US" dirty="0" smtClean="0"/>
              <a:t>ID，</a:t>
            </a:r>
            <a:r>
              <a:rPr lang="zh-CN" altLang="en-US" dirty="0" smtClean="0"/>
              <a:t>工资，雇用日期，部门</a:t>
            </a:r>
            <a:r>
              <a:rPr lang="en-US" altLang="en-US" dirty="0" smtClean="0"/>
              <a:t>ID</a:t>
            </a:r>
            <a:r>
              <a:rPr lang="zh-CN" altLang="en-US" dirty="0" smtClean="0"/>
              <a:t>和经理</a:t>
            </a:r>
            <a:r>
              <a:rPr lang="en-US" altLang="en-US" dirty="0" smtClean="0"/>
              <a:t>ID。</a:t>
            </a:r>
            <a:r>
              <a:rPr lang="zh-CN" altLang="en-US" dirty="0" smtClean="0"/>
              <a:t>该表是</a:t>
            </a:r>
            <a:r>
              <a:rPr lang="en-US" altLang="en-US" dirty="0" smtClean="0"/>
              <a:t>DEPARTMENTS</a:t>
            </a:r>
            <a:r>
              <a:rPr lang="zh-CN" altLang="en-US" dirty="0" smtClean="0"/>
              <a:t>表的子项。</a:t>
            </a:r>
          </a:p>
          <a:p>
            <a:pPr lvl="2"/>
            <a:r>
              <a:rPr lang="en-US" altLang="en-US" dirty="0" smtClean="0"/>
              <a:t>DEPARTMENTS</a:t>
            </a:r>
            <a:r>
              <a:rPr lang="zh-CN" altLang="en-US" dirty="0" smtClean="0"/>
              <a:t>表包含部门</a:t>
            </a:r>
            <a:r>
              <a:rPr lang="en-US" altLang="en-US" dirty="0" smtClean="0"/>
              <a:t>ID，</a:t>
            </a:r>
            <a:r>
              <a:rPr lang="zh-CN" altLang="en-US" dirty="0" smtClean="0"/>
              <a:t>部门名称，管理员</a:t>
            </a:r>
            <a:r>
              <a:rPr lang="en-US" altLang="en-US" dirty="0" smtClean="0"/>
              <a:t>ID</a:t>
            </a:r>
            <a:r>
              <a:rPr lang="zh-CN" altLang="en-US" dirty="0" smtClean="0"/>
              <a:t>和位置</a:t>
            </a:r>
            <a:r>
              <a:rPr lang="en-US" altLang="en-US" dirty="0" smtClean="0"/>
              <a:t>ID</a:t>
            </a:r>
            <a:r>
              <a:rPr lang="zh-CN" altLang="en-US" dirty="0" smtClean="0"/>
              <a:t>等信息。该表是</a:t>
            </a:r>
            <a:r>
              <a:rPr lang="en-US" altLang="en-US" dirty="0" smtClean="0"/>
              <a:t>EMPLOYEES</a:t>
            </a:r>
            <a:r>
              <a:rPr lang="zh-CN" altLang="en-US" dirty="0" smtClean="0"/>
              <a:t>表的主键表。</a:t>
            </a:r>
          </a:p>
          <a:p>
            <a:pPr lvl="2"/>
            <a:r>
              <a:rPr lang="en-US" altLang="en-US" dirty="0" smtClean="0"/>
              <a:t>LOCATIONS</a:t>
            </a:r>
            <a:r>
              <a:rPr lang="zh-CN" altLang="en-US" dirty="0" smtClean="0"/>
              <a:t>表包含部门位置信息。它包含位置</a:t>
            </a:r>
            <a:r>
              <a:rPr lang="en-US" altLang="en-US" dirty="0" smtClean="0"/>
              <a:t>ID，</a:t>
            </a:r>
            <a:r>
              <a:rPr lang="zh-CN" altLang="en-US" dirty="0" smtClean="0"/>
              <a:t>街道地址，城市，省份，邮政编码和国家</a:t>
            </a:r>
            <a:r>
              <a:rPr lang="en-US" altLang="en-US" dirty="0" smtClean="0"/>
              <a:t>ID</a:t>
            </a:r>
            <a:r>
              <a:rPr lang="zh-CN" altLang="en-US" dirty="0" smtClean="0"/>
              <a:t>信息。它是</a:t>
            </a:r>
            <a:r>
              <a:rPr lang="en-US" altLang="en-US" dirty="0" smtClean="0"/>
              <a:t>DEPARTMENTS</a:t>
            </a:r>
            <a:r>
              <a:rPr lang="zh-CN" altLang="en-US" dirty="0" smtClean="0"/>
              <a:t>表的主键表，是</a:t>
            </a:r>
            <a:r>
              <a:rPr lang="en-US" altLang="en-US" dirty="0" smtClean="0"/>
              <a:t>COUNTRIES</a:t>
            </a:r>
            <a:r>
              <a:rPr lang="zh-CN" altLang="en-US" dirty="0" smtClean="0"/>
              <a:t>表的子代。</a:t>
            </a:r>
          </a:p>
          <a:p>
            <a:pPr lvl="2"/>
            <a:r>
              <a:rPr lang="en-US" altLang="en-US" dirty="0" smtClean="0"/>
              <a:t>COUNTRIES</a:t>
            </a:r>
            <a:r>
              <a:rPr lang="zh-CN" altLang="en-US" dirty="0" smtClean="0"/>
              <a:t>表包含国家名称，国家</a:t>
            </a:r>
            <a:r>
              <a:rPr lang="en-US" altLang="zh-CN" dirty="0" smtClean="0"/>
              <a:t>/</a:t>
            </a:r>
            <a:r>
              <a:rPr lang="zh-CN" altLang="en-US" dirty="0" smtClean="0"/>
              <a:t>地区</a:t>
            </a:r>
            <a:r>
              <a:rPr lang="en-US" altLang="en-US" dirty="0" smtClean="0"/>
              <a:t>ID</a:t>
            </a:r>
            <a:r>
              <a:rPr lang="zh-CN" altLang="en-US" dirty="0" smtClean="0"/>
              <a:t>和区域</a:t>
            </a:r>
            <a:r>
              <a:rPr lang="en-US" altLang="en-US" dirty="0" smtClean="0"/>
              <a:t>ID。</a:t>
            </a:r>
            <a:r>
              <a:rPr lang="zh-CN" altLang="en-US" dirty="0" smtClean="0"/>
              <a:t>它是</a:t>
            </a:r>
            <a:r>
              <a:rPr lang="en-US" altLang="en-US" dirty="0" smtClean="0"/>
              <a:t>REGIONS</a:t>
            </a:r>
            <a:r>
              <a:rPr lang="zh-CN" altLang="en-US" dirty="0" smtClean="0"/>
              <a:t>表的一个孩子。该表是</a:t>
            </a:r>
            <a:r>
              <a:rPr lang="en-US" altLang="en-US" dirty="0" smtClean="0"/>
              <a:t>LOCATIONS</a:t>
            </a:r>
            <a:r>
              <a:rPr lang="zh-CN" altLang="en-US" dirty="0" smtClean="0"/>
              <a:t>表的主键表。</a:t>
            </a:r>
          </a:p>
          <a:p>
            <a:pPr lvl="2"/>
            <a:r>
              <a:rPr lang="en-US" altLang="en-US" dirty="0" smtClean="0"/>
              <a:t>REGIONS</a:t>
            </a:r>
            <a:r>
              <a:rPr lang="zh-CN" altLang="en-US" dirty="0" smtClean="0"/>
              <a:t>表包含各国的区域</a:t>
            </a:r>
            <a:r>
              <a:rPr lang="en-US" altLang="en-US" dirty="0" smtClean="0"/>
              <a:t>ID</a:t>
            </a:r>
            <a:r>
              <a:rPr lang="zh-CN" altLang="en-US" dirty="0" smtClean="0"/>
              <a:t>和区域名称。它是</a:t>
            </a:r>
            <a:r>
              <a:rPr lang="en-US" altLang="en-US" dirty="0" smtClean="0"/>
              <a:t>COUNTRIES</a:t>
            </a:r>
            <a:r>
              <a:rPr lang="zh-CN" altLang="en-US" dirty="0" smtClean="0"/>
              <a:t>表的主键表。</a:t>
            </a:r>
            <a:endParaRPr lang="en-US" altLang="en-US" dirty="0" smtClean="0"/>
          </a:p>
        </p:txBody>
      </p:sp>
      <p:sp>
        <p:nvSpPr>
          <p:cNvPr id="2150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00143FE7-00A7-44BE-8ABC-8588B7145428}" type="slidenum">
              <a:rPr lang="en-US" altLang="en-US" smtClean="0"/>
              <a:t>30</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605693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body" idx="1"/>
          </p:nvPr>
        </p:nvSpPr>
        <p:spPr>
          <a:xfrm>
            <a:off x="292608" y="449263"/>
            <a:ext cx="6400800" cy="8191817"/>
          </a:xfrm>
        </p:spPr>
        <p:txBody>
          <a:bodyPr>
            <a:normAutofit/>
          </a:bodyPr>
          <a:lstStyle/>
          <a:p>
            <a:pPr lvl="2"/>
            <a:r>
              <a:rPr lang="en-US" altLang="en-US" dirty="0" smtClean="0"/>
              <a:t>The </a:t>
            </a:r>
            <a:r>
              <a:rPr lang="en-US" altLang="en-US" dirty="0" smtClean="0">
                <a:latin typeface="Courier New" pitchFamily="49" charset="0"/>
                <a:cs typeface="Courier New" pitchFamily="49" charset="0"/>
              </a:rPr>
              <a:t>JOB_GRADES</a:t>
            </a:r>
            <a:r>
              <a:rPr lang="en-US" altLang="en-US" dirty="0" smtClean="0"/>
              <a:t> table identifies a salary range per job grade. The salary ranges do not overlap.</a:t>
            </a:r>
          </a:p>
          <a:p>
            <a:pPr lvl="2"/>
            <a:r>
              <a:rPr lang="en-US" altLang="en-US" dirty="0" smtClean="0"/>
              <a:t>The </a:t>
            </a:r>
            <a:r>
              <a:rPr lang="en-US" altLang="en-US" dirty="0" smtClean="0">
                <a:latin typeface="Courier New" pitchFamily="49" charset="0"/>
                <a:cs typeface="Courier New" pitchFamily="49" charset="0"/>
              </a:rPr>
              <a:t>JOB_HISTORY</a:t>
            </a:r>
            <a:r>
              <a:rPr lang="en-US" altLang="en-US" dirty="0" smtClean="0"/>
              <a:t> table stores job history of the employees. </a:t>
            </a:r>
          </a:p>
          <a:p>
            <a:pPr lvl="2"/>
            <a:r>
              <a:rPr lang="en-US" altLang="en-US" dirty="0" smtClean="0"/>
              <a:t>The </a:t>
            </a:r>
            <a:r>
              <a:rPr lang="en-US" altLang="en-US" dirty="0" smtClean="0">
                <a:latin typeface="Courier New" pitchFamily="49" charset="0"/>
                <a:cs typeface="Courier New" pitchFamily="49" charset="0"/>
              </a:rPr>
              <a:t>JOBS</a:t>
            </a:r>
            <a:r>
              <a:rPr lang="en-US" altLang="en-US" dirty="0" smtClean="0"/>
              <a:t> table contains job titles and salary ranges</a:t>
            </a:r>
            <a:r>
              <a:rPr lang="en-US" altLang="en-US" dirty="0" smtClean="0"/>
              <a:t>.</a:t>
            </a:r>
          </a:p>
          <a:p>
            <a:pPr lvl="2"/>
            <a:r>
              <a:rPr lang="en-US" altLang="zh-CN" dirty="0" err="1" smtClean="0"/>
              <a:t>JOB_GRADES</a:t>
            </a:r>
            <a:r>
              <a:rPr lang="zh-CN" altLang="en-US" dirty="0" smtClean="0"/>
              <a:t>表识别每个工作职等的工资范围。 工资范围不重叠。</a:t>
            </a:r>
          </a:p>
          <a:p>
            <a:pPr lvl="2"/>
            <a:r>
              <a:rPr lang="en-US" altLang="zh-CN" dirty="0" err="1" smtClean="0"/>
              <a:t>JOB_HISTORY</a:t>
            </a:r>
            <a:r>
              <a:rPr lang="zh-CN" altLang="en-US" dirty="0" smtClean="0"/>
              <a:t>表存储员工的工作历史。</a:t>
            </a:r>
          </a:p>
          <a:p>
            <a:pPr lvl="2"/>
            <a:r>
              <a:rPr lang="en-US" altLang="zh-CN" dirty="0" smtClean="0"/>
              <a:t>JOBS</a:t>
            </a:r>
            <a:r>
              <a:rPr lang="zh-CN" altLang="en-US" dirty="0" smtClean="0"/>
              <a:t>表包含职称和工资范围。</a:t>
            </a:r>
            <a:endParaRPr lang="en-US" altLang="en-US" dirty="0" smtClean="0"/>
          </a:p>
        </p:txBody>
      </p:sp>
      <p:sp>
        <p:nvSpPr>
          <p:cNvPr id="23555" name="Footer Placeholder 3"/>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932FAB66-6B7B-43E2-B069-35022D41AC97}" type="slidenum">
              <a:rPr lang="en-US" altLang="en-US" smtClean="0"/>
              <a:t>31</a:t>
            </a:fld>
            <a:endParaRPr lang="en-US" altLang="en-US" dirty="0" smtClean="0"/>
          </a:p>
        </p:txBody>
      </p:sp>
    </p:spTree>
    <p:extLst>
      <p:ext uri="{BB962C8B-B14F-4D97-AF65-F5344CB8AC3E}">
        <p14:creationId xmlns:p14="http://schemas.microsoft.com/office/powerpoint/2010/main" val="39348133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Notes Placeholder 6"/>
          <p:cNvSpPr>
            <a:spLocks noGrp="1"/>
          </p:cNvSpPr>
          <p:nvPr>
            <p:ph type="body" idx="1"/>
          </p:nvPr>
        </p:nvSpPr>
        <p:spPr>
          <a:noFill/>
          <a:ln/>
        </p:spPr>
        <p:txBody>
          <a:bodyPr/>
          <a:lstStyle/>
          <a:p>
            <a:pPr lvl="1" eaLnBrk="1" hangingPunct="1"/>
            <a:r>
              <a:rPr lang="en-US" altLang="en-US" dirty="0" smtClean="0">
                <a:latin typeface="Arial" charset="0"/>
              </a:rPr>
              <a:t>The following main tables are used in this course:</a:t>
            </a:r>
          </a:p>
          <a:p>
            <a:pPr marL="571500" lvl="2" indent="-285750" eaLnBrk="1" hangingPunct="1">
              <a:buFont typeface="Courier New" pitchFamily="49" charset="0"/>
              <a:buChar char="•"/>
            </a:pPr>
            <a:r>
              <a:rPr lang="en-US" altLang="en-US" dirty="0" smtClean="0">
                <a:latin typeface="Courier New" pitchFamily="49" charset="0"/>
              </a:rPr>
              <a:t>EMPLOYEES</a:t>
            </a:r>
            <a:r>
              <a:rPr lang="en-US" altLang="en-US" dirty="0" smtClean="0">
                <a:latin typeface="Arial" charset="0"/>
              </a:rPr>
              <a:t> table: Gives details of all the employees</a:t>
            </a:r>
          </a:p>
          <a:p>
            <a:pPr marL="571500" lvl="2" indent="-285750" eaLnBrk="1" hangingPunct="1">
              <a:buFont typeface="Courier New" pitchFamily="49" charset="0"/>
              <a:buChar char="•"/>
            </a:pPr>
            <a:r>
              <a:rPr lang="en-US" altLang="en-US" dirty="0" smtClean="0">
                <a:latin typeface="Courier New" pitchFamily="49" charset="0"/>
              </a:rPr>
              <a:t>DEPARTMENTS</a:t>
            </a:r>
            <a:r>
              <a:rPr lang="en-US" altLang="en-US" dirty="0" smtClean="0">
                <a:latin typeface="Arial" charset="0"/>
              </a:rPr>
              <a:t> table: Gives details of all the departments</a:t>
            </a:r>
          </a:p>
          <a:p>
            <a:pPr marL="571500" lvl="2" indent="-285750" eaLnBrk="1" hangingPunct="1">
              <a:buFont typeface="Courier New" pitchFamily="49" charset="0"/>
              <a:buChar char="•"/>
            </a:pPr>
            <a:r>
              <a:rPr lang="en-US" altLang="en-US" dirty="0" err="1" smtClean="0">
                <a:latin typeface="Courier New" pitchFamily="49" charset="0"/>
              </a:rPr>
              <a:t>JOB_GRADES</a:t>
            </a:r>
            <a:r>
              <a:rPr lang="en-US" altLang="en-US" dirty="0" smtClean="0">
                <a:latin typeface="Arial" charset="0"/>
              </a:rPr>
              <a:t> table: Gives details of salaries for various grades</a:t>
            </a:r>
          </a:p>
          <a:p>
            <a:pPr lvl="1" eaLnBrk="1" hangingPunct="1">
              <a:buSzPct val="70000"/>
            </a:pPr>
            <a:r>
              <a:rPr lang="en-US" altLang="en-US" dirty="0" smtClean="0">
                <a:latin typeface="Arial" charset="0"/>
              </a:rPr>
              <a:t>Apart from these tables, you will also use the other tables listed in the previous slide such as the </a:t>
            </a:r>
            <a:r>
              <a:rPr lang="en-US" altLang="en-US" dirty="0" smtClean="0">
                <a:latin typeface="Courier New" pitchFamily="49" charset="0"/>
              </a:rPr>
              <a:t>LOCATIONS</a:t>
            </a:r>
            <a:r>
              <a:rPr lang="en-US" altLang="en-US" dirty="0" smtClean="0">
                <a:latin typeface="Arial" charset="0"/>
              </a:rPr>
              <a:t> and the </a:t>
            </a:r>
            <a:r>
              <a:rPr lang="en-US" altLang="en-US" dirty="0" err="1" smtClean="0">
                <a:latin typeface="Courier New" pitchFamily="49" charset="0"/>
              </a:rPr>
              <a:t>JOB_HISTORY</a:t>
            </a:r>
            <a:r>
              <a:rPr lang="en-US" altLang="en-US" dirty="0" smtClean="0">
                <a:latin typeface="Arial" charset="0"/>
              </a:rPr>
              <a:t> table.</a:t>
            </a:r>
          </a:p>
          <a:p>
            <a:pPr lvl="1" eaLnBrk="1" hangingPunct="1"/>
            <a:r>
              <a:rPr lang="en-US" altLang="en-US" b="1" dirty="0" smtClean="0">
                <a:latin typeface="Arial" charset="0"/>
              </a:rPr>
              <a:t>Note:</a:t>
            </a:r>
            <a:r>
              <a:rPr lang="en-US" altLang="en-US" dirty="0" smtClean="0">
                <a:latin typeface="Arial" charset="0"/>
              </a:rPr>
              <a:t> The structure and data for all the tables are provided in Appendix A</a:t>
            </a:r>
            <a:r>
              <a:rPr lang="en-US" altLang="en-US" dirty="0" smtClean="0">
                <a:latin typeface="Arial" charset="0"/>
              </a:rPr>
              <a:t>.</a:t>
            </a:r>
          </a:p>
          <a:p>
            <a:pPr lvl="1" eaLnBrk="1" hangingPunct="1"/>
            <a:r>
              <a:rPr lang="zh-CN" altLang="en-US" dirty="0" smtClean="0">
                <a:latin typeface="Arial" charset="0"/>
              </a:rPr>
              <a:t>本课程使用以下主要表格：</a:t>
            </a:r>
          </a:p>
          <a:p>
            <a:pPr marL="323823" lvl="1" indent="-171450" eaLnBrk="1" hangingPunct="1">
              <a:buFont typeface="Arial" panose="020B0604020202020204" pitchFamily="34" charset="0"/>
              <a:buChar char="•"/>
            </a:pPr>
            <a:r>
              <a:rPr lang="en-US" altLang="en-US" dirty="0" smtClean="0">
                <a:latin typeface="Arial" charset="0"/>
              </a:rPr>
              <a:t>EMPLOYEES</a:t>
            </a:r>
            <a:r>
              <a:rPr lang="zh-CN" altLang="en-US" dirty="0" smtClean="0">
                <a:latin typeface="Arial" charset="0"/>
              </a:rPr>
              <a:t>表：提供所有员工的详细信息</a:t>
            </a:r>
          </a:p>
          <a:p>
            <a:pPr marL="323823" lvl="1" indent="-171450" eaLnBrk="1" hangingPunct="1">
              <a:buFont typeface="Arial" panose="020B0604020202020204" pitchFamily="34" charset="0"/>
              <a:buChar char="•"/>
            </a:pPr>
            <a:r>
              <a:rPr lang="en-US" altLang="en-US" dirty="0" smtClean="0">
                <a:latin typeface="Arial" charset="0"/>
              </a:rPr>
              <a:t>DEPARTMENTS</a:t>
            </a:r>
            <a:r>
              <a:rPr lang="zh-CN" altLang="en-US" dirty="0" smtClean="0">
                <a:latin typeface="Arial" charset="0"/>
              </a:rPr>
              <a:t>表：提供所有部门的详细信息</a:t>
            </a:r>
          </a:p>
          <a:p>
            <a:pPr marL="323823" lvl="1" indent="-171450" eaLnBrk="1" hangingPunct="1">
              <a:buFont typeface="Arial" panose="020B0604020202020204" pitchFamily="34" charset="0"/>
              <a:buChar char="•"/>
            </a:pPr>
            <a:r>
              <a:rPr lang="en-US" altLang="en-US" dirty="0" err="1" smtClean="0">
                <a:latin typeface="Arial" charset="0"/>
              </a:rPr>
              <a:t>JOB_GRADES</a:t>
            </a:r>
            <a:r>
              <a:rPr lang="zh-CN" altLang="en-US" dirty="0" smtClean="0">
                <a:latin typeface="Arial" charset="0"/>
              </a:rPr>
              <a:t>表：提供不同等级的工资细节</a:t>
            </a:r>
          </a:p>
          <a:p>
            <a:pPr lvl="1" eaLnBrk="1" hangingPunct="1"/>
            <a:r>
              <a:rPr lang="zh-CN" altLang="en-US" dirty="0" smtClean="0">
                <a:latin typeface="Arial" charset="0"/>
              </a:rPr>
              <a:t>除了这些表格，您还将使用上一张幻灯片中列出的其他表格，如</a:t>
            </a:r>
            <a:r>
              <a:rPr lang="en-US" altLang="en-US" dirty="0" smtClean="0">
                <a:latin typeface="Arial" charset="0"/>
              </a:rPr>
              <a:t>LOCATIONS</a:t>
            </a:r>
            <a:r>
              <a:rPr lang="zh-CN" altLang="en-US" dirty="0" smtClean="0">
                <a:latin typeface="Arial" charset="0"/>
              </a:rPr>
              <a:t>和</a:t>
            </a:r>
            <a:r>
              <a:rPr lang="en-US" altLang="en-US" dirty="0" err="1" smtClean="0">
                <a:latin typeface="Arial" charset="0"/>
              </a:rPr>
              <a:t>JOB_HISTORY</a:t>
            </a:r>
            <a:r>
              <a:rPr lang="zh-CN" altLang="en-US" dirty="0" smtClean="0">
                <a:latin typeface="Arial" charset="0"/>
              </a:rPr>
              <a:t>表。</a:t>
            </a:r>
          </a:p>
          <a:p>
            <a:pPr lvl="1" eaLnBrk="1" hangingPunct="1"/>
            <a:r>
              <a:rPr lang="zh-CN" altLang="en-US" dirty="0" smtClean="0">
                <a:latin typeface="Arial" charset="0"/>
              </a:rPr>
              <a:t>注：所有表格的结构和数据见附录</a:t>
            </a:r>
            <a:r>
              <a:rPr lang="en-US" altLang="en-US" dirty="0" smtClean="0">
                <a:latin typeface="Arial" charset="0"/>
              </a:rPr>
              <a:t>A.</a:t>
            </a:r>
            <a:endParaRPr lang="en-US" altLang="en-US" dirty="0" smtClean="0">
              <a:latin typeface="Arial" charset="0"/>
            </a:endParaRPr>
          </a:p>
        </p:txBody>
      </p:sp>
      <p:sp>
        <p:nvSpPr>
          <p:cNvPr id="8192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1 - </a:t>
            </a:r>
            <a:fld id="{FDD666DF-85D4-4DDA-848B-6A0539082D16}" type="slidenum">
              <a:rPr lang="en-US" altLang="en-US" smtClean="0">
                <a:latin typeface="Arial" charset="0"/>
                <a:cs typeface="Arial" charset="0"/>
              </a:rPr>
              <a:t>32</a:t>
            </a:fld>
            <a:endParaRPr lang="en-US" altLang="en-US" dirty="0" smtClean="0">
              <a:latin typeface="Arial" charset="0"/>
              <a:cs typeface="Arial" charset="0"/>
            </a:endParaRPr>
          </a:p>
        </p:txBody>
      </p:sp>
      <p:sp>
        <p:nvSpPr>
          <p:cNvPr id="81924"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4045523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95760B1B-1EEB-4CC2-BD25-D1BF405FC7F7}" type="slidenum">
              <a:rPr lang="en-US" altLang="en-US" smtClean="0"/>
              <a:t>33</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altLang="zh-CN" dirty="0" smtClean="0"/>
              <a:t>SQL</a:t>
            </a:r>
            <a:r>
              <a:rPr lang="zh-CN" altLang="en-US" dirty="0" smtClean="0"/>
              <a:t>简介及其开发环境</a:t>
            </a:r>
            <a:endParaRPr lang="en-US" dirty="0"/>
          </a:p>
        </p:txBody>
      </p:sp>
    </p:spTree>
    <p:extLst>
      <p:ext uri="{BB962C8B-B14F-4D97-AF65-F5344CB8AC3E}">
        <p14:creationId xmlns:p14="http://schemas.microsoft.com/office/powerpoint/2010/main" val="10633163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Notes Placeholder 6"/>
          <p:cNvSpPr>
            <a:spLocks noGrp="1"/>
          </p:cNvSpPr>
          <p:nvPr>
            <p:ph type="body" idx="1"/>
          </p:nvPr>
        </p:nvSpPr>
        <p:spPr/>
        <p:txBody>
          <a:bodyPr>
            <a:normAutofit/>
          </a:bodyPr>
          <a:lstStyle/>
          <a:p>
            <a:pPr lvl="1"/>
            <a:r>
              <a:rPr lang="en-US" altLang="en-US" dirty="0" smtClean="0"/>
              <a:t>In a relational database, you do not specify the access route to the tables, and you do not need to know how the data is arranged physically.</a:t>
            </a:r>
          </a:p>
          <a:p>
            <a:pPr lvl="1"/>
            <a:r>
              <a:rPr lang="en-US" altLang="en-US" dirty="0" smtClean="0"/>
              <a:t>To access the database, you execute a structured query language (SQL) statement, which is the American National Standards Institute (ANSI) standard language for operating relational databases. SQL is also compliant to ISO Standard (SQL 1999).</a:t>
            </a:r>
          </a:p>
          <a:p>
            <a:pPr lvl="1"/>
            <a:r>
              <a:rPr lang="en-US" altLang="en-US" dirty="0" smtClean="0"/>
              <a:t>SQL is a set of statements with which all programs and users access data in an Oracle database. Application programs and Oracle tools often allow users access to the database without using SQL directly, but these applications, in turn, must use SQL when executing the user’s request. Oracle Application Express is one such example.</a:t>
            </a:r>
          </a:p>
          <a:p>
            <a:pPr lvl="1"/>
            <a:r>
              <a:rPr lang="en-US" altLang="en-US" dirty="0" smtClean="0"/>
              <a:t>SQL provides statements for a variety of tasks, including:</a:t>
            </a:r>
          </a:p>
          <a:p>
            <a:pPr lvl="2"/>
            <a:r>
              <a:rPr lang="en-US" altLang="en-US" dirty="0" smtClean="0"/>
              <a:t>Querying data</a:t>
            </a:r>
          </a:p>
          <a:p>
            <a:pPr lvl="2"/>
            <a:r>
              <a:rPr lang="en-US" altLang="en-US" dirty="0" smtClean="0"/>
              <a:t>Inserting, updating, and deleting rows in a table</a:t>
            </a:r>
          </a:p>
          <a:p>
            <a:pPr lvl="2"/>
            <a:r>
              <a:rPr lang="en-US" altLang="en-US" dirty="0" smtClean="0"/>
              <a:t>Creating, replacing, altering, and dropping objects</a:t>
            </a:r>
          </a:p>
          <a:p>
            <a:pPr lvl="2"/>
            <a:r>
              <a:rPr lang="en-US" altLang="en-US" dirty="0" smtClean="0"/>
              <a:t>Controlling access to the database and its objects</a:t>
            </a:r>
          </a:p>
          <a:p>
            <a:pPr lvl="2"/>
            <a:r>
              <a:rPr lang="en-US" altLang="en-US" dirty="0" smtClean="0"/>
              <a:t>Guaranteeing database consistency and integrity</a:t>
            </a:r>
          </a:p>
          <a:p>
            <a:pPr lvl="1"/>
            <a:r>
              <a:rPr lang="en-US" altLang="en-US" dirty="0" smtClean="0"/>
              <a:t>SQL unifies all of the preceding tasks in one consistent language and enables you to work with data at a logical level</a:t>
            </a:r>
            <a:r>
              <a:rPr lang="en-US" altLang="en-US" dirty="0" smtClean="0"/>
              <a:t>.</a:t>
            </a:r>
          </a:p>
          <a:p>
            <a:pPr lvl="1"/>
            <a:r>
              <a:rPr lang="zh-CN" altLang="en-US" dirty="0" smtClean="0"/>
              <a:t>在关系数据库中，您不指定访问表的访问路径，您不需要知道数据的物理位置。</a:t>
            </a:r>
          </a:p>
          <a:p>
            <a:pPr lvl="1"/>
            <a:r>
              <a:rPr lang="zh-CN" altLang="en-US" dirty="0" smtClean="0"/>
              <a:t>要访问数据库，您执行结构化查询语言（</a:t>
            </a:r>
            <a:r>
              <a:rPr lang="en-US" altLang="zh-CN" dirty="0" smtClean="0"/>
              <a:t>SQL</a:t>
            </a:r>
            <a:r>
              <a:rPr lang="zh-CN" altLang="en-US" dirty="0" smtClean="0"/>
              <a:t>）语句，这是用于操作关系数据库的美国国家标准协会（</a:t>
            </a:r>
            <a:r>
              <a:rPr lang="en-US" altLang="zh-CN" dirty="0" smtClean="0"/>
              <a:t>ANSI</a:t>
            </a:r>
            <a:r>
              <a:rPr lang="zh-CN" altLang="en-US" dirty="0" smtClean="0"/>
              <a:t>）标准语言。 </a:t>
            </a:r>
            <a:r>
              <a:rPr lang="en-US" altLang="zh-CN" dirty="0" smtClean="0"/>
              <a:t>SQL</a:t>
            </a:r>
            <a:r>
              <a:rPr lang="zh-CN" altLang="en-US" dirty="0" smtClean="0"/>
              <a:t>也符合</a:t>
            </a:r>
            <a:r>
              <a:rPr lang="en-US" altLang="zh-CN" dirty="0" smtClean="0"/>
              <a:t>ISO</a:t>
            </a:r>
            <a:r>
              <a:rPr lang="zh-CN" altLang="en-US" dirty="0" smtClean="0"/>
              <a:t>标准（</a:t>
            </a:r>
            <a:r>
              <a:rPr lang="en-US" altLang="zh-CN" dirty="0" smtClean="0"/>
              <a:t>SQL 1999</a:t>
            </a:r>
            <a:r>
              <a:rPr lang="zh-CN" altLang="en-US" dirty="0" smtClean="0"/>
              <a:t>）。</a:t>
            </a:r>
          </a:p>
          <a:p>
            <a:pPr lvl="1"/>
            <a:r>
              <a:rPr lang="en-US" altLang="zh-CN" dirty="0" smtClean="0"/>
              <a:t>SQL</a:t>
            </a:r>
            <a:r>
              <a:rPr lang="zh-CN" altLang="en-US" dirty="0" smtClean="0"/>
              <a:t>是一组语句，所有程序和用户都可以通过该语句访问</a:t>
            </a:r>
            <a:r>
              <a:rPr lang="en-US" altLang="zh-CN" dirty="0" smtClean="0"/>
              <a:t>Oracle</a:t>
            </a:r>
            <a:r>
              <a:rPr lang="zh-CN" altLang="en-US" dirty="0" smtClean="0"/>
              <a:t>数据库中的数据。应用程序和</a:t>
            </a:r>
            <a:r>
              <a:rPr lang="en-US" altLang="zh-CN" dirty="0" smtClean="0"/>
              <a:t>Oracle</a:t>
            </a:r>
            <a:r>
              <a:rPr lang="zh-CN" altLang="en-US" dirty="0" smtClean="0"/>
              <a:t>工具通常允许用户直接访问数据库，而不直接使用</a:t>
            </a:r>
            <a:r>
              <a:rPr lang="en-US" altLang="zh-CN" dirty="0" smtClean="0"/>
              <a:t>SQL</a:t>
            </a:r>
            <a:r>
              <a:rPr lang="zh-CN" altLang="en-US" dirty="0" smtClean="0"/>
              <a:t>，但这些应用程序在执行用户请求时必须使用</a:t>
            </a:r>
            <a:r>
              <a:rPr lang="en-US" altLang="zh-CN" dirty="0" smtClean="0"/>
              <a:t>SQL</a:t>
            </a:r>
            <a:r>
              <a:rPr lang="zh-CN" altLang="en-US" dirty="0" smtClean="0"/>
              <a:t>。 </a:t>
            </a:r>
            <a:r>
              <a:rPr lang="en-US" altLang="zh-CN" dirty="0" smtClean="0"/>
              <a:t>Oracle Application Express</a:t>
            </a:r>
            <a:r>
              <a:rPr lang="zh-CN" altLang="en-US" dirty="0" smtClean="0"/>
              <a:t>就是这样一个例子。</a:t>
            </a:r>
          </a:p>
          <a:p>
            <a:pPr lvl="1"/>
            <a:r>
              <a:rPr lang="en-US" altLang="zh-CN" dirty="0" smtClean="0"/>
              <a:t>SQL</a:t>
            </a:r>
            <a:r>
              <a:rPr lang="zh-CN" altLang="en-US" dirty="0" smtClean="0"/>
              <a:t>为各种任务提供语句，包括：</a:t>
            </a:r>
          </a:p>
          <a:p>
            <a:pPr marL="323823" lvl="1" indent="-171450">
              <a:buFont typeface="Arial" panose="020B0604020202020204" pitchFamily="34" charset="0"/>
              <a:buChar char="•"/>
            </a:pPr>
            <a:r>
              <a:rPr lang="zh-CN" altLang="en-US" dirty="0" smtClean="0"/>
              <a:t>查询数据</a:t>
            </a:r>
          </a:p>
          <a:p>
            <a:pPr marL="323823" lvl="1" indent="-171450">
              <a:buFont typeface="Arial" panose="020B0604020202020204" pitchFamily="34" charset="0"/>
              <a:buChar char="•"/>
            </a:pPr>
            <a:r>
              <a:rPr lang="zh-CN" altLang="en-US" dirty="0" smtClean="0"/>
              <a:t>插入，更新和删除表中的行</a:t>
            </a:r>
          </a:p>
          <a:p>
            <a:pPr marL="323823" lvl="1" indent="-171450">
              <a:buFont typeface="Arial" panose="020B0604020202020204" pitchFamily="34" charset="0"/>
              <a:buChar char="•"/>
            </a:pPr>
            <a:r>
              <a:rPr lang="zh-CN" altLang="en-US" dirty="0" smtClean="0"/>
              <a:t>创建，替换，更改和删除对象</a:t>
            </a:r>
          </a:p>
          <a:p>
            <a:pPr marL="323823" lvl="1" indent="-171450">
              <a:buFont typeface="Arial" panose="020B0604020202020204" pitchFamily="34" charset="0"/>
              <a:buChar char="•"/>
            </a:pPr>
            <a:r>
              <a:rPr lang="zh-CN" altLang="en-US" dirty="0" smtClean="0"/>
              <a:t>控制对数据库及其对象的访问</a:t>
            </a:r>
          </a:p>
          <a:p>
            <a:pPr marL="323823" lvl="1" indent="-171450">
              <a:buFont typeface="Arial" panose="020B0604020202020204" pitchFamily="34" charset="0"/>
              <a:buChar char="•"/>
            </a:pPr>
            <a:r>
              <a:rPr lang="zh-CN" altLang="en-US" dirty="0" smtClean="0"/>
              <a:t>保证数据库的一致性和完整性</a:t>
            </a:r>
          </a:p>
          <a:p>
            <a:pPr lvl="1"/>
            <a:r>
              <a:rPr lang="en-US" altLang="zh-CN" dirty="0" smtClean="0"/>
              <a:t>SQL</a:t>
            </a:r>
            <a:r>
              <a:rPr lang="zh-CN" altLang="en-US" dirty="0" smtClean="0"/>
              <a:t>将所有前述任务统一为一致的语言，并使您能够在逻辑级别处理数据。</a:t>
            </a:r>
            <a:endParaRPr lang="en-US" altLang="en-US" dirty="0" smtClean="0"/>
          </a:p>
          <a:p>
            <a:pPr lvl="1"/>
            <a:endParaRPr lang="en-US" altLang="en-US" dirty="0" smtClean="0"/>
          </a:p>
        </p:txBody>
      </p:sp>
      <p:sp>
        <p:nvSpPr>
          <p:cNvPr id="76803"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0BC41E36-A4D9-4C3A-8524-8E6FED7AAA2E}" type="slidenum">
              <a:rPr lang="en-US" altLang="en-US" smtClean="0"/>
              <a:t>34</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7185329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dirty="0" smtClean="0"/>
              <a:t>Using SQL benefits all types of users, including application programmers, database administrators, managers, and end users. The purpose of SQL is to provide an interface to a relational database such as Oracle Database. All SQL statements are instructions to the database. Some of the features of SQL are:</a:t>
            </a:r>
          </a:p>
          <a:p>
            <a:pPr lvl="2"/>
            <a:r>
              <a:rPr lang="en-US" dirty="0" smtClean="0"/>
              <a:t>It processes sets of data as groups rather than as individual units.</a:t>
            </a:r>
          </a:p>
          <a:p>
            <a:pPr lvl="2"/>
            <a:r>
              <a:rPr lang="en-US" dirty="0" smtClean="0"/>
              <a:t>It provides automatic navigation to the data.</a:t>
            </a:r>
          </a:p>
          <a:p>
            <a:pPr lvl="2"/>
            <a:r>
              <a:rPr lang="en-US" dirty="0" smtClean="0"/>
              <a:t>It uses statements that are complex and powerful individually, and are therefore standalone.</a:t>
            </a:r>
          </a:p>
          <a:p>
            <a:pPr lvl="1"/>
            <a:r>
              <a:rPr lang="en-US" dirty="0" smtClean="0"/>
              <a:t>SQL lets you work with data at the logical level. For example, to retrieve a set of rows from a table, you define a condition used to filter the rows. All rows satisfying the condition are retrieved in a single step and can be passed as a unit to the user, to another SQL statement, or to an application. You need not deal with the rows one by one, nor do you have to worry about how they are physically stored or retrieved. </a:t>
            </a:r>
            <a:endParaRPr lang="en-US" dirty="0" smtClean="0"/>
          </a:p>
          <a:p>
            <a:pPr lvl="1"/>
            <a:r>
              <a:rPr lang="zh-CN" altLang="en-US" dirty="0" smtClean="0"/>
              <a:t>使用</a:t>
            </a:r>
            <a:r>
              <a:rPr lang="en-US" altLang="zh-CN" dirty="0" smtClean="0"/>
              <a:t>SQL</a:t>
            </a:r>
            <a:r>
              <a:rPr lang="zh-CN" altLang="en-US" dirty="0" smtClean="0"/>
              <a:t>可以使所有类型的用户受益，包括应用程序员，数据库管理员，管理员和最终用户。 </a:t>
            </a:r>
            <a:r>
              <a:rPr lang="en-US" altLang="zh-CN" dirty="0" smtClean="0"/>
              <a:t>SQL</a:t>
            </a:r>
            <a:r>
              <a:rPr lang="zh-CN" altLang="en-US" dirty="0" smtClean="0"/>
              <a:t>的目的是为关系数据库（如</a:t>
            </a:r>
            <a:r>
              <a:rPr lang="en-US" altLang="zh-CN" dirty="0" smtClean="0"/>
              <a:t>Oracle</a:t>
            </a:r>
            <a:r>
              <a:rPr lang="zh-CN" altLang="en-US" dirty="0" smtClean="0"/>
              <a:t>数据库）提供一个接口。 所有</a:t>
            </a:r>
            <a:r>
              <a:rPr lang="en-US" altLang="zh-CN" dirty="0" smtClean="0"/>
              <a:t>SQL</a:t>
            </a:r>
            <a:r>
              <a:rPr lang="zh-CN" altLang="en-US" dirty="0" smtClean="0"/>
              <a:t>语句都是指向数据库的指令。 </a:t>
            </a:r>
            <a:r>
              <a:rPr lang="en-US" altLang="zh-CN" dirty="0" smtClean="0"/>
              <a:t>SQL</a:t>
            </a:r>
            <a:r>
              <a:rPr lang="zh-CN" altLang="en-US" dirty="0" smtClean="0"/>
              <a:t>的一些功能是：</a:t>
            </a:r>
          </a:p>
          <a:p>
            <a:pPr marL="323823" lvl="1" indent="-171450">
              <a:buFont typeface="Arial" panose="020B0604020202020204" pitchFamily="34" charset="0"/>
              <a:buChar char="•"/>
            </a:pPr>
            <a:r>
              <a:rPr lang="zh-CN" altLang="en-US" dirty="0" smtClean="0"/>
              <a:t>它将数据集合作为组而不是单个单元进行处理。</a:t>
            </a:r>
          </a:p>
          <a:p>
            <a:pPr marL="323823" lvl="1" indent="-171450">
              <a:buFont typeface="Arial" panose="020B0604020202020204" pitchFamily="34" charset="0"/>
              <a:buChar char="•"/>
            </a:pPr>
            <a:r>
              <a:rPr lang="zh-CN" altLang="en-US" dirty="0" smtClean="0"/>
              <a:t>它提供对数据的自动导航。</a:t>
            </a:r>
          </a:p>
          <a:p>
            <a:pPr marL="323823" lvl="1" indent="-171450">
              <a:buFont typeface="Arial" panose="020B0604020202020204" pitchFamily="34" charset="0"/>
              <a:buChar char="•"/>
            </a:pPr>
            <a:r>
              <a:rPr lang="zh-CN" altLang="en-US" dirty="0" smtClean="0"/>
              <a:t>它使用单独复杂和强大的语句，因此是独立的。</a:t>
            </a:r>
          </a:p>
          <a:p>
            <a:pPr lvl="1"/>
            <a:r>
              <a:rPr lang="en-US" altLang="zh-CN" dirty="0" smtClean="0"/>
              <a:t>SQL</a:t>
            </a:r>
            <a:r>
              <a:rPr lang="zh-CN" altLang="en-US" dirty="0" smtClean="0"/>
              <a:t>允许您在逻辑级别处理数据。 例如，要从表中检索一组行，您可以定义用于过滤行的条件。 满足条件的所有行都是在单个步骤中检索的，可以作为单位传递给用户，另一个</a:t>
            </a:r>
            <a:r>
              <a:rPr lang="en-US" altLang="zh-CN" dirty="0" smtClean="0"/>
              <a:t>SQL</a:t>
            </a:r>
            <a:r>
              <a:rPr lang="zh-CN" altLang="en-US" dirty="0" smtClean="0"/>
              <a:t>语句或应用程序。 您不必一一处理这些行，也不必担心物理存储或检索的方式。</a:t>
            </a:r>
            <a:endParaRPr lang="en-US" dirty="0" smtClean="0"/>
          </a:p>
          <a:p>
            <a:pPr lvl="1"/>
            <a:endParaRPr lang="en-US" dirty="0"/>
          </a:p>
        </p:txBody>
      </p:sp>
      <p:sp>
        <p:nvSpPr>
          <p:cNvPr id="4" name="Footer Placeholder 3"/>
          <p:cNvSpPr>
            <a:spLocks noGrp="1"/>
          </p:cNvSpPr>
          <p:nvPr>
            <p:ph type="ftr" sz="quarter" idx="10"/>
          </p:nvPr>
        </p:nvSpPr>
        <p:spPr/>
        <p:txBody>
          <a:bodyPr/>
          <a:lstStyle/>
          <a:p>
            <a:r>
              <a:rPr lang="en-US" smtClean="0"/>
              <a:t>Oracle Database 12</a:t>
            </a:r>
            <a:r>
              <a:rPr lang="en-US" i="1" smtClean="0"/>
              <a:t>c</a:t>
            </a:r>
            <a:r>
              <a:rPr lang="en-US" smtClean="0"/>
              <a:t> R2: SQL Workshop I   1 - </a:t>
            </a:r>
            <a:fld id="{DD968906-19EC-43A7-B50F-6C030C0B714E}" type="slidenum">
              <a:rPr lang="en-US" smtClean="0"/>
              <a:t>35</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9626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Notes Placeholder 7"/>
          <p:cNvSpPr>
            <a:spLocks noGrp="1"/>
          </p:cNvSpPr>
          <p:nvPr>
            <p:ph type="body" idx="1"/>
          </p:nvPr>
        </p:nvSpPr>
        <p:spPr/>
        <p:txBody>
          <a:bodyPr>
            <a:normAutofit/>
          </a:bodyPr>
          <a:lstStyle/>
          <a:p>
            <a:pPr lvl="1"/>
            <a:r>
              <a:rPr lang="en-US" altLang="en-US" dirty="0" smtClean="0"/>
              <a:t>SQL statements are used to access the database and maintain the data.</a:t>
            </a:r>
          </a:p>
          <a:p>
            <a:pPr lvl="1"/>
            <a:r>
              <a:rPr lang="en-US" altLang="en-US" dirty="0" smtClean="0"/>
              <a:t>SQL statements supported by Oracle comply with industry standards. Oracle Corporation ensures future compliance with evolving standards by actively involving key personnel in SQL standards committees. The industry-accepted committees are ANSI and International Standards Organization (ISO). Both ANSI and ISO have accepted SQL as the standard language for relational databases</a:t>
            </a:r>
            <a:r>
              <a:rPr lang="en-US" altLang="en-US" dirty="0" smtClean="0"/>
              <a:t>.</a:t>
            </a:r>
          </a:p>
          <a:p>
            <a:pPr lvl="1"/>
            <a:r>
              <a:rPr lang="en-US" altLang="zh-CN" dirty="0" smtClean="0"/>
              <a:t>SQL</a:t>
            </a:r>
            <a:r>
              <a:rPr lang="zh-CN" altLang="en-US" dirty="0" smtClean="0"/>
              <a:t>语句用于访问数据库并维护数据。</a:t>
            </a:r>
          </a:p>
          <a:p>
            <a:pPr lvl="1"/>
            <a:r>
              <a:rPr lang="en-US" altLang="zh-CN" dirty="0" smtClean="0"/>
              <a:t>Oracle</a:t>
            </a:r>
            <a:r>
              <a:rPr lang="zh-CN" altLang="en-US" dirty="0" smtClean="0"/>
              <a:t>支持的</a:t>
            </a:r>
            <a:r>
              <a:rPr lang="en-US" altLang="zh-CN" dirty="0" smtClean="0"/>
              <a:t>SQL</a:t>
            </a:r>
            <a:r>
              <a:rPr lang="zh-CN" altLang="en-US" dirty="0" smtClean="0"/>
              <a:t>语句符合行业标准。 </a:t>
            </a:r>
            <a:r>
              <a:rPr lang="en-US" altLang="zh-CN" dirty="0" smtClean="0"/>
              <a:t>Oracle</a:t>
            </a:r>
            <a:r>
              <a:rPr lang="zh-CN" altLang="en-US" dirty="0" smtClean="0"/>
              <a:t>公司通过积极参与</a:t>
            </a:r>
            <a:r>
              <a:rPr lang="en-US" altLang="zh-CN" dirty="0" smtClean="0"/>
              <a:t>SQL</a:t>
            </a:r>
            <a:r>
              <a:rPr lang="zh-CN" altLang="en-US" dirty="0" smtClean="0"/>
              <a:t>标准委员会的关键人员，确保未来遵循不断发展的标准。 业界认可的委员会是</a:t>
            </a:r>
            <a:r>
              <a:rPr lang="en-US" altLang="zh-CN" dirty="0" smtClean="0"/>
              <a:t>ANSI</a:t>
            </a:r>
            <a:r>
              <a:rPr lang="zh-CN" altLang="en-US" dirty="0" smtClean="0"/>
              <a:t>和国际标准组织（</a:t>
            </a:r>
            <a:r>
              <a:rPr lang="en-US" altLang="zh-CN" dirty="0" smtClean="0"/>
              <a:t>ISO</a:t>
            </a:r>
            <a:r>
              <a:rPr lang="zh-CN" altLang="en-US" dirty="0" smtClean="0"/>
              <a:t>）。 </a:t>
            </a:r>
            <a:r>
              <a:rPr lang="en-US" altLang="zh-CN" dirty="0" smtClean="0"/>
              <a:t>ANSI</a:t>
            </a:r>
            <a:r>
              <a:rPr lang="zh-CN" altLang="en-US" dirty="0" smtClean="0"/>
              <a:t>和</a:t>
            </a:r>
            <a:r>
              <a:rPr lang="en-US" altLang="zh-CN" dirty="0" smtClean="0"/>
              <a:t>ISO</a:t>
            </a:r>
            <a:r>
              <a:rPr lang="zh-CN" altLang="en-US" dirty="0" smtClean="0"/>
              <a:t>均接受</a:t>
            </a:r>
            <a:r>
              <a:rPr lang="en-US" altLang="zh-CN" dirty="0" smtClean="0"/>
              <a:t>SQL</a:t>
            </a:r>
            <a:r>
              <a:rPr lang="zh-CN" altLang="en-US" dirty="0" smtClean="0"/>
              <a:t>作为关系数据库的标准语言。</a:t>
            </a:r>
            <a:endParaRPr lang="en-US" altLang="en-US" dirty="0" smtClean="0"/>
          </a:p>
          <a:p>
            <a:pPr lvl="1"/>
            <a:endParaRPr lang="en-US" altLang="en-US" dirty="0" smtClean="0"/>
          </a:p>
        </p:txBody>
      </p:sp>
      <p:sp>
        <p:nvSpPr>
          <p:cNvPr id="77827" name="Footer Placeholder 5"/>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420ED820-0A03-446D-81DB-4CFFC557AD80}" type="slidenum">
              <a:rPr lang="en-US" altLang="en-US" smtClean="0"/>
              <a:t>36</a:t>
            </a:fld>
            <a:endParaRPr lang="en-US" altLang="en-US" dirty="0" smtClean="0"/>
          </a:p>
        </p:txBody>
      </p:sp>
      <p:graphicFrame>
        <p:nvGraphicFramePr>
          <p:cNvPr id="63491" name="Object 4"/>
          <p:cNvGraphicFramePr>
            <a:graphicFrameLocks/>
          </p:cNvGraphicFramePr>
          <p:nvPr/>
        </p:nvGraphicFramePr>
        <p:xfrm>
          <a:off x="523875" y="5555456"/>
          <a:ext cx="5900737" cy="2632075"/>
        </p:xfrm>
        <a:graphic>
          <a:graphicData uri="http://schemas.openxmlformats.org/presentationml/2006/ole">
            <mc:AlternateContent xmlns:mc="http://schemas.openxmlformats.org/markup-compatibility/2006">
              <mc:Choice xmlns:v="urn:schemas-microsoft-com:vml" Requires="v">
                <p:oleObj spid="_x0000_s2146" name="Document" r:id="rId4" imgW="6145817" imgH="2752787" progId="Word.Document.8">
                  <p:embed/>
                </p:oleObj>
              </mc:Choice>
              <mc:Fallback>
                <p:oleObj name="Document" r:id="rId4" imgW="6145817" imgH="2752787" progId="Word.Document.8">
                  <p:embed/>
                  <p:pic>
                    <p:nvPicPr>
                      <p:cNvPr id="0" name="Picture 7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875" y="5555456"/>
                        <a:ext cx="5900737"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34853657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Notes Placeholder 6"/>
          <p:cNvSpPr>
            <a:spLocks noGrp="1"/>
          </p:cNvSpPr>
          <p:nvPr>
            <p:ph type="body" idx="1"/>
          </p:nvPr>
        </p:nvSpPr>
        <p:spPr/>
        <p:txBody>
          <a:bodyPr>
            <a:normAutofit/>
          </a:bodyPr>
          <a:lstStyle/>
          <a:p>
            <a:pPr lvl="1"/>
            <a:r>
              <a:rPr lang="en-US" altLang="en-US" dirty="0" smtClean="0"/>
              <a:t>There are various development environments for writing SQL statements. Oracle SQL Developer and Oracle SQL*Plus are the commonly used tools.</a:t>
            </a:r>
          </a:p>
          <a:p>
            <a:pPr lvl="1"/>
            <a:r>
              <a:rPr lang="en-US" altLang="en-US" b="1" dirty="0" smtClean="0"/>
              <a:t>Oracle SQL Developer</a:t>
            </a:r>
          </a:p>
          <a:p>
            <a:pPr lvl="1"/>
            <a:r>
              <a:rPr lang="en-US" altLang="en-US" dirty="0" smtClean="0"/>
              <a:t>Oracle SQL Developer is a graphical interface for developing SQL. It provides features to view the database components and update values without writing any SQL query. In this course, Oracle SQL Developer is used to create and execute example SQL statements. You will use Oracle SQL Developer to perform the hands-on exercises. </a:t>
            </a:r>
          </a:p>
          <a:p>
            <a:pPr lvl="1"/>
            <a:r>
              <a:rPr lang="en-US" altLang="en-US" b="1" dirty="0" smtClean="0"/>
              <a:t>Oracle SQL*Plus</a:t>
            </a:r>
          </a:p>
          <a:p>
            <a:pPr lvl="1"/>
            <a:r>
              <a:rPr lang="en-US" altLang="en-US" dirty="0" smtClean="0"/>
              <a:t>If you like working with a command-line interface, you can use Oracle SQL*Plus, which is a command-line based environment. It can also be used to run all SQL commands covered in this course.</a:t>
            </a:r>
          </a:p>
          <a:p>
            <a:pPr lvl="1"/>
            <a:r>
              <a:rPr lang="en-US" altLang="en-US" b="1" dirty="0" smtClean="0"/>
              <a:t>Note</a:t>
            </a:r>
          </a:p>
          <a:p>
            <a:pPr lvl="2"/>
            <a:r>
              <a:rPr lang="en-US" altLang="en-US" dirty="0" smtClean="0"/>
              <a:t>See Appendix B for information about using Oracle SQL Developer, including simple instructions on the installation process.</a:t>
            </a:r>
          </a:p>
          <a:p>
            <a:pPr lvl="2"/>
            <a:r>
              <a:rPr lang="en-US" altLang="en-US" dirty="0" smtClean="0"/>
              <a:t>See Appendix C for information about using Oracle SQL*Plus</a:t>
            </a:r>
            <a:r>
              <a:rPr lang="en-US" altLang="en-US" dirty="0" smtClean="0"/>
              <a:t>.</a:t>
            </a:r>
          </a:p>
          <a:p>
            <a:pPr marL="0" lvl="1" indent="-152374">
              <a:buNone/>
            </a:pPr>
            <a:r>
              <a:rPr lang="zh-CN" altLang="en-US" dirty="0" smtClean="0"/>
              <a:t>编写</a:t>
            </a:r>
            <a:r>
              <a:rPr lang="en-US" altLang="en-US" dirty="0" smtClean="0"/>
              <a:t>SQL</a:t>
            </a:r>
            <a:r>
              <a:rPr lang="zh-CN" altLang="en-US" dirty="0" smtClean="0"/>
              <a:t>语句有各种开发环境。 </a:t>
            </a:r>
            <a:r>
              <a:rPr lang="en-US" altLang="en-US" dirty="0" smtClean="0"/>
              <a:t>Oracle SQL Developer</a:t>
            </a:r>
            <a:r>
              <a:rPr lang="zh-CN" altLang="en-US" dirty="0" smtClean="0"/>
              <a:t>和</a:t>
            </a:r>
            <a:r>
              <a:rPr lang="en-US" altLang="en-US" dirty="0" smtClean="0"/>
              <a:t>Oracle SQL * Plus</a:t>
            </a:r>
            <a:r>
              <a:rPr lang="zh-CN" altLang="en-US" dirty="0" smtClean="0"/>
              <a:t>是常用的工具。</a:t>
            </a:r>
          </a:p>
          <a:p>
            <a:pPr marL="0" lvl="1" indent="-152374">
              <a:buNone/>
            </a:pPr>
            <a:r>
              <a:rPr lang="en-US" altLang="en-US" dirty="0" smtClean="0"/>
              <a:t>Oracle SQL Developer</a:t>
            </a:r>
          </a:p>
          <a:p>
            <a:pPr marL="0" lvl="1" indent="-152374">
              <a:buNone/>
            </a:pPr>
            <a:r>
              <a:rPr lang="en-US" altLang="en-US" dirty="0" smtClean="0"/>
              <a:t>Oracle SQL Developer</a:t>
            </a:r>
            <a:r>
              <a:rPr lang="zh-CN" altLang="en-US" dirty="0" smtClean="0"/>
              <a:t>是开发</a:t>
            </a:r>
            <a:r>
              <a:rPr lang="en-US" altLang="en-US" dirty="0" smtClean="0"/>
              <a:t>SQL</a:t>
            </a:r>
            <a:r>
              <a:rPr lang="zh-CN" altLang="en-US" dirty="0" smtClean="0"/>
              <a:t>的图形界面。 它提供查看数据库组件和更新值而不编写任何</a:t>
            </a:r>
            <a:r>
              <a:rPr lang="en-US" altLang="en-US" dirty="0" smtClean="0"/>
              <a:t>SQL</a:t>
            </a:r>
            <a:r>
              <a:rPr lang="zh-CN" altLang="en-US" dirty="0" smtClean="0"/>
              <a:t>查询的功能。 在本课程中，</a:t>
            </a:r>
            <a:r>
              <a:rPr lang="en-US" altLang="en-US" dirty="0" smtClean="0"/>
              <a:t>Oracle SQL Developer</a:t>
            </a:r>
            <a:r>
              <a:rPr lang="zh-CN" altLang="en-US" dirty="0" smtClean="0"/>
              <a:t>用于创建和执行示例</a:t>
            </a:r>
            <a:r>
              <a:rPr lang="en-US" altLang="en-US" dirty="0" smtClean="0"/>
              <a:t>SQL</a:t>
            </a:r>
            <a:r>
              <a:rPr lang="zh-CN" altLang="en-US" dirty="0" smtClean="0"/>
              <a:t>语句。 您将使用</a:t>
            </a:r>
            <a:r>
              <a:rPr lang="en-US" altLang="en-US" dirty="0" smtClean="0"/>
              <a:t>Oracle SQL Developer</a:t>
            </a:r>
            <a:r>
              <a:rPr lang="zh-CN" altLang="en-US" dirty="0" smtClean="0"/>
              <a:t>执行实践练习。</a:t>
            </a:r>
          </a:p>
          <a:p>
            <a:pPr marL="0" lvl="1" indent="-152374">
              <a:buNone/>
            </a:pPr>
            <a:r>
              <a:rPr lang="en-US" altLang="en-US" dirty="0" smtClean="0"/>
              <a:t>Oracle SQL * Plus</a:t>
            </a:r>
          </a:p>
          <a:p>
            <a:pPr marL="0" lvl="1" indent="-152374">
              <a:buNone/>
            </a:pPr>
            <a:r>
              <a:rPr lang="zh-CN" altLang="en-US" dirty="0" smtClean="0"/>
              <a:t>如果您喜欢使用命令行界面，可以使用</a:t>
            </a:r>
            <a:r>
              <a:rPr lang="en-US" altLang="en-US" dirty="0" smtClean="0"/>
              <a:t>Oracle SQL * Plus，</a:t>
            </a:r>
            <a:r>
              <a:rPr lang="zh-CN" altLang="en-US" dirty="0" smtClean="0"/>
              <a:t>这是基于命令行的环境。 它也可以用于运行本课程涵盖的所有</a:t>
            </a:r>
            <a:r>
              <a:rPr lang="en-US" altLang="en-US" dirty="0" smtClean="0"/>
              <a:t>SQL</a:t>
            </a:r>
            <a:r>
              <a:rPr lang="zh-CN" altLang="en-US" dirty="0" smtClean="0"/>
              <a:t>命令。</a:t>
            </a:r>
          </a:p>
          <a:p>
            <a:pPr marL="0" lvl="1" indent="-152374">
              <a:buNone/>
            </a:pPr>
            <a:r>
              <a:rPr lang="zh-CN" altLang="en-US" dirty="0" smtClean="0"/>
              <a:t>注意</a:t>
            </a:r>
          </a:p>
          <a:p>
            <a:pPr marL="609493" lvl="2" indent="-304747"/>
            <a:r>
              <a:rPr lang="zh-CN" altLang="en-US" dirty="0" smtClean="0"/>
              <a:t>有关使用</a:t>
            </a:r>
            <a:r>
              <a:rPr lang="en-US" altLang="en-US" dirty="0" smtClean="0"/>
              <a:t>Oracle SQL Developer</a:t>
            </a:r>
            <a:r>
              <a:rPr lang="zh-CN" altLang="en-US" dirty="0" smtClean="0"/>
              <a:t>的信息，请参阅附录</a:t>
            </a:r>
            <a:r>
              <a:rPr lang="en-US" altLang="en-US" dirty="0" smtClean="0"/>
              <a:t>B，</a:t>
            </a:r>
            <a:r>
              <a:rPr lang="zh-CN" altLang="en-US" dirty="0" smtClean="0"/>
              <a:t>其中包括有关安装过程的简单说明。</a:t>
            </a:r>
          </a:p>
          <a:p>
            <a:pPr marL="609493" lvl="2" indent="-304747"/>
            <a:r>
              <a:rPr lang="zh-CN" altLang="en-US" dirty="0" smtClean="0"/>
              <a:t>有关使用</a:t>
            </a:r>
            <a:r>
              <a:rPr lang="en-US" altLang="en-US" dirty="0" smtClean="0"/>
              <a:t>Oracle SQL * Plus</a:t>
            </a:r>
            <a:r>
              <a:rPr lang="zh-CN" altLang="en-US" dirty="0" smtClean="0"/>
              <a:t>的信息，请参阅附录</a:t>
            </a:r>
            <a:r>
              <a:rPr lang="en-US" altLang="en-US" dirty="0" smtClean="0"/>
              <a:t>C.</a:t>
            </a:r>
            <a:endParaRPr lang="en-US" altLang="en-US" dirty="0" smtClean="0"/>
          </a:p>
        </p:txBody>
      </p:sp>
      <p:sp>
        <p:nvSpPr>
          <p:cNvPr id="78851"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88FB22FA-7A79-4B9F-91CB-EE4AB416013F}" type="slidenum">
              <a:rPr lang="en-US" altLang="en-US" smtClean="0"/>
              <a:t>37</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2583860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r>
              <a:rPr lang="en-US" dirty="0" smtClean="0"/>
              <a:t>Oracle Live SQL is another environment where you can write and execute SQL statements.</a:t>
            </a:r>
          </a:p>
          <a:p>
            <a:pPr lvl="1"/>
            <a:r>
              <a:rPr lang="en-US" dirty="0" smtClean="0"/>
              <a:t>You can now learn SQL without the need to install a database or download any tool. Oracle Live SQL exists to provide the Oracle database community with an easy online way to test and share SQL and PL/SQL application development concepts.</a:t>
            </a:r>
          </a:p>
          <a:p>
            <a:pPr lvl="1"/>
            <a:r>
              <a:rPr lang="en-US" dirty="0" smtClean="0"/>
              <a:t>Let us look at some of the features of Oracle Live SQL:</a:t>
            </a:r>
          </a:p>
          <a:p>
            <a:pPr lvl="2"/>
            <a:r>
              <a:rPr lang="en-US" dirty="0" smtClean="0"/>
              <a:t>Provides browser-based SQL worksheet access to an Oracle database schema</a:t>
            </a:r>
          </a:p>
          <a:p>
            <a:pPr lvl="2"/>
            <a:r>
              <a:rPr lang="en-US" dirty="0" smtClean="0"/>
              <a:t>Has the ability to save and share SQL scripts</a:t>
            </a:r>
          </a:p>
          <a:p>
            <a:pPr lvl="2"/>
            <a:r>
              <a:rPr lang="en-US" dirty="0" smtClean="0"/>
              <a:t>Provides a schema browser to view and extend database objects</a:t>
            </a:r>
          </a:p>
          <a:p>
            <a:pPr lvl="2"/>
            <a:r>
              <a:rPr lang="en-US" dirty="0" smtClean="0"/>
              <a:t>Provides access to interactive educational tutorials</a:t>
            </a:r>
          </a:p>
          <a:p>
            <a:pPr lvl="2"/>
            <a:r>
              <a:rPr lang="en-US" dirty="0" smtClean="0"/>
              <a:t>Provides customized data access examples for PL/SQL, Java, PHP, C</a:t>
            </a:r>
          </a:p>
          <a:p>
            <a:pPr lvl="1"/>
            <a:r>
              <a:rPr lang="en-US" dirty="0" smtClean="0"/>
              <a:t>You can continue to learn SQL by using Live SQL yourself. All you need is your Oracle Technology Network (OTN) credentials and an interest in learning SQL.</a:t>
            </a:r>
          </a:p>
          <a:p>
            <a:pPr lvl="1"/>
            <a:r>
              <a:rPr lang="en-US" b="1" dirty="0" smtClean="0"/>
              <a:t>Note: </a:t>
            </a:r>
            <a:r>
              <a:rPr lang="en-US" dirty="0" smtClean="0"/>
              <a:t>Oracle Live SQL cannot be used to execute the lab exercises without the initial schema setup</a:t>
            </a:r>
            <a:r>
              <a:rPr lang="en-US" dirty="0" smtClean="0"/>
              <a:t>.</a:t>
            </a:r>
          </a:p>
          <a:p>
            <a:pPr lvl="1"/>
            <a:r>
              <a:rPr lang="en-US" altLang="zh-CN" dirty="0" smtClean="0"/>
              <a:t>Oracle Live SQL</a:t>
            </a:r>
            <a:r>
              <a:rPr lang="zh-CN" altLang="en-US" dirty="0" smtClean="0"/>
              <a:t>是另一个可以编写和执行</a:t>
            </a:r>
            <a:r>
              <a:rPr lang="en-US" altLang="zh-CN" dirty="0" smtClean="0"/>
              <a:t>SQL</a:t>
            </a:r>
            <a:r>
              <a:rPr lang="zh-CN" altLang="en-US" dirty="0" smtClean="0"/>
              <a:t>语句的环境。</a:t>
            </a:r>
          </a:p>
          <a:p>
            <a:pPr lvl="1"/>
            <a:r>
              <a:rPr lang="zh-CN" altLang="en-US" dirty="0" smtClean="0"/>
              <a:t>您现在可以学习</a:t>
            </a:r>
            <a:r>
              <a:rPr lang="en-US" altLang="zh-CN" dirty="0" smtClean="0"/>
              <a:t>SQL</a:t>
            </a:r>
            <a:r>
              <a:rPr lang="zh-CN" altLang="en-US" dirty="0" smtClean="0"/>
              <a:t>，而无需安装数据库或下载任何工具。 存在</a:t>
            </a:r>
            <a:r>
              <a:rPr lang="en-US" altLang="zh-CN" dirty="0" smtClean="0"/>
              <a:t>Oracle Live SQL</a:t>
            </a:r>
            <a:r>
              <a:rPr lang="zh-CN" altLang="en-US" dirty="0" smtClean="0"/>
              <a:t>，为</a:t>
            </a:r>
            <a:r>
              <a:rPr lang="en-US" altLang="zh-CN" dirty="0" smtClean="0"/>
              <a:t>Oracle</a:t>
            </a:r>
            <a:r>
              <a:rPr lang="zh-CN" altLang="en-US" dirty="0" smtClean="0"/>
              <a:t>数据库社区提供了一种简单的在线方式来测试和共享</a:t>
            </a:r>
            <a:r>
              <a:rPr lang="en-US" altLang="zh-CN" dirty="0" smtClean="0"/>
              <a:t>SQL</a:t>
            </a:r>
            <a:r>
              <a:rPr lang="zh-CN" altLang="en-US" dirty="0" smtClean="0"/>
              <a:t>和</a:t>
            </a:r>
            <a:r>
              <a:rPr lang="en-US" altLang="zh-CN" dirty="0" smtClean="0"/>
              <a:t>PL / SQL</a:t>
            </a:r>
            <a:r>
              <a:rPr lang="zh-CN" altLang="en-US" dirty="0" smtClean="0"/>
              <a:t>应用程序开发概念。</a:t>
            </a:r>
          </a:p>
          <a:p>
            <a:pPr lvl="1"/>
            <a:r>
              <a:rPr lang="zh-CN" altLang="en-US" dirty="0" smtClean="0"/>
              <a:t>我们来看看</a:t>
            </a:r>
            <a:r>
              <a:rPr lang="en-US" altLang="zh-CN" dirty="0" smtClean="0"/>
              <a:t>Oracle Live SQL</a:t>
            </a:r>
            <a:r>
              <a:rPr lang="zh-CN" altLang="en-US" dirty="0" smtClean="0"/>
              <a:t>的一些功能：</a:t>
            </a:r>
          </a:p>
          <a:p>
            <a:pPr marL="323823" lvl="1" indent="-171450">
              <a:buFont typeface="Arial" panose="020B0604020202020204" pitchFamily="34" charset="0"/>
              <a:buChar char="•"/>
            </a:pPr>
            <a:r>
              <a:rPr lang="zh-CN" altLang="en-US" dirty="0" smtClean="0"/>
              <a:t>提供基于浏览器的</a:t>
            </a:r>
            <a:r>
              <a:rPr lang="en-US" altLang="zh-CN" dirty="0" smtClean="0"/>
              <a:t>SQL</a:t>
            </a:r>
            <a:r>
              <a:rPr lang="zh-CN" altLang="en-US" dirty="0" smtClean="0"/>
              <a:t>工作表访问</a:t>
            </a:r>
            <a:r>
              <a:rPr lang="en-US" altLang="zh-CN" dirty="0" smtClean="0"/>
              <a:t>Oracle</a:t>
            </a:r>
            <a:r>
              <a:rPr lang="zh-CN" altLang="en-US" dirty="0" smtClean="0"/>
              <a:t>数据库模式</a:t>
            </a:r>
          </a:p>
          <a:p>
            <a:pPr marL="323823" lvl="1" indent="-171450">
              <a:buFont typeface="Arial" panose="020B0604020202020204" pitchFamily="34" charset="0"/>
              <a:buChar char="•"/>
            </a:pPr>
            <a:r>
              <a:rPr lang="zh-CN" altLang="en-US" dirty="0" smtClean="0"/>
              <a:t>有能力保存和共享</a:t>
            </a:r>
            <a:r>
              <a:rPr lang="en-US" altLang="zh-CN" dirty="0" smtClean="0"/>
              <a:t>SQL</a:t>
            </a:r>
            <a:r>
              <a:rPr lang="zh-CN" altLang="en-US" dirty="0" smtClean="0"/>
              <a:t>脚本</a:t>
            </a:r>
          </a:p>
          <a:p>
            <a:pPr marL="323823" lvl="1" indent="-171450">
              <a:buFont typeface="Arial" panose="020B0604020202020204" pitchFamily="34" charset="0"/>
              <a:buChar char="•"/>
            </a:pPr>
            <a:r>
              <a:rPr lang="zh-CN" altLang="en-US" dirty="0" smtClean="0"/>
              <a:t>提供一个模式浏览器来查看和扩展数据库对象</a:t>
            </a:r>
          </a:p>
          <a:p>
            <a:pPr marL="323823" lvl="1" indent="-171450">
              <a:buFont typeface="Arial" panose="020B0604020202020204" pitchFamily="34" charset="0"/>
              <a:buChar char="•"/>
            </a:pPr>
            <a:r>
              <a:rPr lang="zh-CN" altLang="en-US" dirty="0" smtClean="0"/>
              <a:t>提供访问互动教育教程</a:t>
            </a:r>
          </a:p>
          <a:p>
            <a:pPr marL="323823" lvl="1" indent="-171450">
              <a:buFont typeface="Arial" panose="020B0604020202020204" pitchFamily="34" charset="0"/>
              <a:buChar char="•"/>
            </a:pPr>
            <a:r>
              <a:rPr lang="zh-CN" altLang="en-US" dirty="0" smtClean="0"/>
              <a:t>为</a:t>
            </a:r>
            <a:r>
              <a:rPr lang="en-US" altLang="zh-CN" dirty="0" smtClean="0"/>
              <a:t>PL / SQL</a:t>
            </a:r>
            <a:r>
              <a:rPr lang="zh-CN" altLang="en-US" dirty="0" smtClean="0"/>
              <a:t>，</a:t>
            </a:r>
            <a:r>
              <a:rPr lang="en-US" altLang="zh-CN" dirty="0" smtClean="0"/>
              <a:t>Java</a:t>
            </a:r>
            <a:r>
              <a:rPr lang="zh-CN" altLang="en-US" dirty="0" smtClean="0"/>
              <a:t>，</a:t>
            </a:r>
            <a:r>
              <a:rPr lang="en-US" altLang="zh-CN" dirty="0" err="1" smtClean="0"/>
              <a:t>PHP</a:t>
            </a:r>
            <a:r>
              <a:rPr lang="zh-CN" altLang="en-US" dirty="0" smtClean="0"/>
              <a:t>，</a:t>
            </a:r>
            <a:r>
              <a:rPr lang="en-US" altLang="zh-CN" dirty="0" smtClean="0"/>
              <a:t>C</a:t>
            </a:r>
            <a:r>
              <a:rPr lang="zh-CN" altLang="en-US" dirty="0" smtClean="0"/>
              <a:t>提供定制的数据访问示例</a:t>
            </a:r>
          </a:p>
          <a:p>
            <a:pPr lvl="1"/>
            <a:r>
              <a:rPr lang="zh-CN" altLang="en-US" dirty="0" smtClean="0"/>
              <a:t>您可以继续使用</a:t>
            </a:r>
            <a:r>
              <a:rPr lang="en-US" altLang="zh-CN" dirty="0" smtClean="0"/>
              <a:t>Live SQL</a:t>
            </a:r>
            <a:r>
              <a:rPr lang="zh-CN" altLang="en-US" dirty="0" smtClean="0"/>
              <a:t>学习</a:t>
            </a:r>
            <a:r>
              <a:rPr lang="en-US" altLang="zh-CN" dirty="0" smtClean="0"/>
              <a:t>SQL</a:t>
            </a:r>
            <a:r>
              <a:rPr lang="zh-CN" altLang="en-US" dirty="0" smtClean="0"/>
              <a:t>。 所有您需要的是您的</a:t>
            </a:r>
            <a:r>
              <a:rPr lang="en-US" altLang="zh-CN" dirty="0" smtClean="0"/>
              <a:t>Oracle</a:t>
            </a:r>
            <a:r>
              <a:rPr lang="zh-CN" altLang="en-US" dirty="0" smtClean="0"/>
              <a:t>技术网络（</a:t>
            </a:r>
            <a:r>
              <a:rPr lang="en-US" altLang="zh-CN" dirty="0" err="1" smtClean="0"/>
              <a:t>OTN</a:t>
            </a:r>
            <a:r>
              <a:rPr lang="zh-CN" altLang="en-US" dirty="0" smtClean="0"/>
              <a:t>）凭据和对学习</a:t>
            </a:r>
            <a:r>
              <a:rPr lang="en-US" altLang="zh-CN" dirty="0" smtClean="0"/>
              <a:t>SQL</a:t>
            </a:r>
            <a:r>
              <a:rPr lang="zh-CN" altLang="en-US" dirty="0" smtClean="0"/>
              <a:t>的兴趣。</a:t>
            </a:r>
          </a:p>
          <a:p>
            <a:pPr lvl="1"/>
            <a:r>
              <a:rPr lang="zh-CN" altLang="en-US" dirty="0" smtClean="0"/>
              <a:t>注意：在没有初始架构设置的情况下，</a:t>
            </a:r>
            <a:r>
              <a:rPr lang="en-US" altLang="zh-CN" dirty="0" smtClean="0"/>
              <a:t>Oracle Live SQL</a:t>
            </a:r>
            <a:r>
              <a:rPr lang="zh-CN" altLang="en-US" dirty="0" smtClean="0"/>
              <a:t>不能用于执行实验练习。</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Oracle Database 12</a:t>
            </a:r>
            <a:r>
              <a:rPr lang="en-US" i="1" smtClean="0"/>
              <a:t>c</a:t>
            </a:r>
            <a:r>
              <a:rPr lang="en-US" smtClean="0"/>
              <a:t> R2: SQL Workshop I   1 - </a:t>
            </a:r>
            <a:fld id="{C2545625-9826-41F6-A573-3CB8A2DABECA}" type="slidenum">
              <a:rPr lang="en-US" smtClean="0"/>
              <a:t>38</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7096065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CC18F098-7DAE-4A98-A4CA-B87F5B941130}" type="slidenum">
              <a:rPr lang="en-US" altLang="en-US" smtClean="0"/>
              <a:t>39</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altLang="zh-CN" dirty="0" smtClean="0"/>
              <a:t>Oracle</a:t>
            </a:r>
            <a:r>
              <a:rPr lang="zh-CN" altLang="en-US" dirty="0" smtClean="0"/>
              <a:t>数据库</a:t>
            </a:r>
            <a:r>
              <a:rPr lang="en-US" altLang="zh-CN" dirty="0" err="1" smtClean="0"/>
              <a:t>12c</a:t>
            </a:r>
            <a:r>
              <a:rPr lang="en-US" altLang="zh-CN" dirty="0" smtClean="0"/>
              <a:t> SQL</a:t>
            </a:r>
            <a:r>
              <a:rPr lang="zh-CN" altLang="en-US" dirty="0" smtClean="0"/>
              <a:t>文档和其他资源</a:t>
            </a:r>
            <a:endParaRPr lang="en-US" dirty="0"/>
          </a:p>
        </p:txBody>
      </p:sp>
    </p:spTree>
    <p:extLst>
      <p:ext uri="{BB962C8B-B14F-4D97-AF65-F5344CB8AC3E}">
        <p14:creationId xmlns:p14="http://schemas.microsoft.com/office/powerpoint/2010/main" val="2125321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altLang="en-US" dirty="0" smtClean="0">
                <a:latin typeface="Arial" charset="0"/>
              </a:rPr>
              <a:t>This course offers you an introduction to the Oracle Database technology. Completing this course will equip you with essential SQL skills. Some of the tasks you can do </a:t>
            </a:r>
            <a:r>
              <a:rPr lang="en-US" altLang="en-US" dirty="0" smtClean="0">
                <a:latin typeface="Arial" charset="0"/>
              </a:rPr>
              <a:t>with these skills include querying single and multiple tables, inserting data in tables, creating tables, and querying metadata.</a:t>
            </a:r>
          </a:p>
          <a:p>
            <a:pPr lvl="1"/>
            <a:r>
              <a:rPr lang="zh-CN" altLang="en-US" dirty="0" smtClean="0">
                <a:latin typeface="Arial" charset="0"/>
              </a:rPr>
              <a:t>完成本课程后，您应该能够：</a:t>
            </a:r>
          </a:p>
          <a:p>
            <a:pPr lvl="1"/>
            <a:r>
              <a:rPr lang="zh-CN" altLang="en-US" dirty="0" smtClean="0">
                <a:latin typeface="Arial" charset="0"/>
              </a:rPr>
              <a:t>识别</a:t>
            </a:r>
            <a:r>
              <a:rPr lang="en-US" altLang="zh-CN" dirty="0" smtClean="0">
                <a:latin typeface="Arial" charset="0"/>
              </a:rPr>
              <a:t>Oracle</a:t>
            </a:r>
            <a:r>
              <a:rPr lang="zh-CN" altLang="en-US" dirty="0" smtClean="0">
                <a:latin typeface="Arial" charset="0"/>
              </a:rPr>
              <a:t>数据库的主要组件</a:t>
            </a:r>
          </a:p>
          <a:p>
            <a:pPr lvl="1"/>
            <a:r>
              <a:rPr lang="zh-CN" altLang="en-US" dirty="0" smtClean="0">
                <a:latin typeface="Arial" charset="0"/>
              </a:rPr>
              <a:t>使用</a:t>
            </a:r>
            <a:r>
              <a:rPr lang="en-US" altLang="zh-CN" dirty="0" smtClean="0">
                <a:latin typeface="Arial" charset="0"/>
              </a:rPr>
              <a:t>SELECT</a:t>
            </a:r>
            <a:r>
              <a:rPr lang="zh-CN" altLang="en-US" dirty="0" smtClean="0">
                <a:latin typeface="Arial" charset="0"/>
              </a:rPr>
              <a:t>语句从表中检索行和列数据</a:t>
            </a:r>
          </a:p>
          <a:p>
            <a:pPr lvl="1"/>
            <a:r>
              <a:rPr lang="zh-CN" altLang="en-US" dirty="0" smtClean="0">
                <a:latin typeface="Arial" charset="0"/>
              </a:rPr>
              <a:t>创建排序和受限数据的报告</a:t>
            </a:r>
          </a:p>
          <a:p>
            <a:pPr lvl="1"/>
            <a:r>
              <a:rPr lang="zh-CN" altLang="en-US" dirty="0" smtClean="0">
                <a:latin typeface="Arial" charset="0"/>
              </a:rPr>
              <a:t>使用</a:t>
            </a:r>
            <a:r>
              <a:rPr lang="en-US" altLang="zh-CN" dirty="0" smtClean="0">
                <a:latin typeface="Arial" charset="0"/>
              </a:rPr>
              <a:t>SQL</a:t>
            </a:r>
            <a:r>
              <a:rPr lang="zh-CN" altLang="en-US" dirty="0" smtClean="0">
                <a:latin typeface="Arial" charset="0"/>
              </a:rPr>
              <a:t>函数生成和检索自定义数据</a:t>
            </a:r>
          </a:p>
          <a:p>
            <a:pPr lvl="1"/>
            <a:r>
              <a:rPr lang="zh-CN" altLang="en-US" dirty="0" smtClean="0">
                <a:latin typeface="Arial" charset="0"/>
              </a:rPr>
              <a:t>运行复杂查询以从多个表中检索数据</a:t>
            </a:r>
          </a:p>
          <a:p>
            <a:pPr lvl="1"/>
            <a:r>
              <a:rPr lang="zh-CN" altLang="en-US" dirty="0" smtClean="0">
                <a:latin typeface="Arial" charset="0"/>
              </a:rPr>
              <a:t>运行数据操作语言（</a:t>
            </a:r>
            <a:r>
              <a:rPr lang="en-US" altLang="zh-CN" dirty="0" err="1" smtClean="0">
                <a:latin typeface="Arial" charset="0"/>
              </a:rPr>
              <a:t>DML</a:t>
            </a:r>
            <a:r>
              <a:rPr lang="zh-CN" altLang="en-US" dirty="0" smtClean="0">
                <a:latin typeface="Arial" charset="0"/>
              </a:rPr>
              <a:t>）语句来更新</a:t>
            </a:r>
            <a:r>
              <a:rPr lang="en-US" altLang="zh-CN" dirty="0" smtClean="0">
                <a:latin typeface="Arial" charset="0"/>
              </a:rPr>
              <a:t>Oracle</a:t>
            </a:r>
            <a:r>
              <a:rPr lang="zh-CN" altLang="en-US" dirty="0" smtClean="0">
                <a:latin typeface="Arial" charset="0"/>
              </a:rPr>
              <a:t>数据库中的数据</a:t>
            </a:r>
          </a:p>
          <a:p>
            <a:pPr lvl="1"/>
            <a:r>
              <a:rPr lang="zh-CN" altLang="en-US" dirty="0" smtClean="0">
                <a:latin typeface="Arial" charset="0"/>
              </a:rPr>
              <a:t>运行数据定义语言（</a:t>
            </a:r>
            <a:r>
              <a:rPr lang="en-US" altLang="zh-CN" dirty="0" err="1" smtClean="0">
                <a:latin typeface="Arial" charset="0"/>
              </a:rPr>
              <a:t>DDL</a:t>
            </a:r>
            <a:r>
              <a:rPr lang="zh-CN" altLang="en-US" dirty="0" smtClean="0">
                <a:latin typeface="Arial" charset="0"/>
              </a:rPr>
              <a:t>）语句来创建和管理模式对象</a:t>
            </a:r>
            <a:endParaRPr lang="en-US" altLang="en-US" dirty="0" smtClean="0">
              <a:latin typeface="Arial" charset="0"/>
            </a:endParaRPr>
          </a:p>
          <a:p>
            <a:pPr lvl="1"/>
            <a:r>
              <a:rPr lang="zh-CN" altLang="en-US" dirty="0" smtClean="0">
                <a:latin typeface="Arial" charset="0"/>
              </a:rPr>
              <a:t>本课程为您介绍</a:t>
            </a:r>
            <a:r>
              <a:rPr lang="en-US" altLang="zh-CN" dirty="0" smtClean="0">
                <a:latin typeface="Arial" charset="0"/>
              </a:rPr>
              <a:t>Oracle</a:t>
            </a:r>
            <a:r>
              <a:rPr lang="zh-CN" altLang="en-US" dirty="0" smtClean="0">
                <a:latin typeface="Arial" charset="0"/>
              </a:rPr>
              <a:t>数据库技术。 完成本课程将为您提供必要的</a:t>
            </a:r>
            <a:r>
              <a:rPr lang="en-US" altLang="zh-CN" dirty="0" smtClean="0">
                <a:latin typeface="Arial" charset="0"/>
              </a:rPr>
              <a:t>SQL</a:t>
            </a:r>
            <a:r>
              <a:rPr lang="zh-CN" altLang="en-US" dirty="0" smtClean="0">
                <a:latin typeface="Arial" charset="0"/>
              </a:rPr>
              <a:t>技能。  您可以使用这些技能执行的一些任务包括查询单个表和多个表，在表中插入数据，创建表和查询元数据。</a:t>
            </a:r>
          </a:p>
          <a:p>
            <a:pPr lvl="1"/>
            <a:endParaRPr lang="en-US" altLang="en-US" dirty="0" smtClean="0">
              <a:latin typeface="Arial" charset="0"/>
            </a:endParaRPr>
          </a:p>
        </p:txBody>
      </p:sp>
      <p:sp>
        <p:nvSpPr>
          <p:cNvPr id="4915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1 - </a:t>
            </a:r>
            <a:fld id="{227C2E38-CD04-4F57-971C-7DEA5046B9D7}" type="slidenum">
              <a:rPr lang="en-US" altLang="en-US" smtClean="0">
                <a:latin typeface="Arial" charset="0"/>
                <a:cs typeface="Arial" charset="0"/>
              </a:rPr>
              <a:t>4</a:t>
            </a:fld>
            <a:endParaRPr lang="en-US" altLang="en-US" dirty="0" smtClean="0">
              <a:latin typeface="Arial" charset="0"/>
              <a:cs typeface="Arial" charset="0"/>
            </a:endParaRPr>
          </a:p>
        </p:txBody>
      </p:sp>
      <p:sp>
        <p:nvSpPr>
          <p:cNvPr id="49156" name="Slide Image Placeholder 9"/>
          <p:cNvSpPr>
            <a:spLocks noGrp="1" noRot="1" noChangeAspect="1" noTextEdit="1"/>
          </p:cNvSpPr>
          <p:nvPr>
            <p:ph type="sldImg"/>
          </p:nvPr>
        </p:nvSpPr>
        <p:spPr>
          <a:ln/>
        </p:spPr>
      </p:sp>
    </p:spTree>
    <p:extLst>
      <p:ext uri="{BB962C8B-B14F-4D97-AF65-F5344CB8AC3E}">
        <p14:creationId xmlns:p14="http://schemas.microsoft.com/office/powerpoint/2010/main" val="7033149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Notes Placeholder 6"/>
          <p:cNvSpPr>
            <a:spLocks noGrp="1"/>
          </p:cNvSpPr>
          <p:nvPr>
            <p:ph type="body" idx="1"/>
          </p:nvPr>
        </p:nvSpPr>
        <p:spPr>
          <a:noFill/>
          <a:ln/>
        </p:spPr>
        <p:txBody>
          <a:bodyPr/>
          <a:lstStyle/>
          <a:p>
            <a:pPr lvl="1" eaLnBrk="1" hangingPunct="1"/>
            <a:r>
              <a:rPr lang="en-US" altLang="en-US" dirty="0" smtClean="0">
                <a:latin typeface="Arial" charset="0"/>
              </a:rPr>
              <a:t>Navigate to https://docs.oracle.com/en/database/database.html to access the Oracle Database 12</a:t>
            </a:r>
            <a:r>
              <a:rPr lang="en-US" altLang="en-US" i="1" dirty="0" smtClean="0">
                <a:latin typeface="Arial" charset="0"/>
              </a:rPr>
              <a:t>c </a:t>
            </a:r>
            <a:r>
              <a:rPr lang="en-US" altLang="en-US" dirty="0" smtClean="0">
                <a:latin typeface="Arial" charset="0"/>
              </a:rPr>
              <a:t>documentation library.</a:t>
            </a:r>
          </a:p>
        </p:txBody>
      </p:sp>
      <p:sp>
        <p:nvSpPr>
          <p:cNvPr id="8397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1 - </a:t>
            </a:r>
            <a:fld id="{AA6E650B-D61C-4BF8-BED7-E3E1435511BB}" type="slidenum">
              <a:rPr lang="en-US" altLang="en-US" smtClean="0">
                <a:latin typeface="Arial" charset="0"/>
                <a:cs typeface="Arial" charset="0"/>
              </a:rPr>
              <a:t>40</a:t>
            </a:fld>
            <a:endParaRPr lang="en-US" altLang="en-US" dirty="0" smtClean="0">
              <a:latin typeface="Arial" charset="0"/>
              <a:cs typeface="Arial" charset="0"/>
            </a:endParaRPr>
          </a:p>
        </p:txBody>
      </p:sp>
      <p:sp>
        <p:nvSpPr>
          <p:cNvPr id="83972"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712394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0EFA0FAD-10D1-4CA3-9E93-1C7C9E83452F}" type="slidenum">
              <a:rPr lang="en-US" altLang="en-US" smtClean="0"/>
              <a:t>41</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6762235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Notes Placeholder 6"/>
          <p:cNvSpPr>
            <a:spLocks noGrp="1"/>
          </p:cNvSpPr>
          <p:nvPr>
            <p:ph type="body" idx="1"/>
          </p:nvPr>
        </p:nvSpPr>
        <p:spPr/>
        <p:txBody>
          <a:bodyPr>
            <a:normAutofit/>
          </a:bodyPr>
          <a:lstStyle/>
          <a:p>
            <a:pPr lvl="1"/>
            <a:r>
              <a:rPr lang="en-US" altLang="en-US" dirty="0" smtClean="0"/>
              <a:t>Relational database management systems are composed of objects or relations. They are managed by operations and governed by data integrity constraints.</a:t>
            </a:r>
          </a:p>
          <a:p>
            <a:pPr lvl="1"/>
            <a:r>
              <a:rPr lang="en-US" altLang="en-US" dirty="0" smtClean="0"/>
              <a:t>Oracle Corporation produces products and services to meet your RDBMS needs. The main products are the following:</a:t>
            </a:r>
          </a:p>
          <a:p>
            <a:pPr lvl="2"/>
            <a:r>
              <a:rPr lang="en-US" altLang="en-US" dirty="0" smtClean="0"/>
              <a:t>Oracle Database, which you use to store and manage information by using SQL</a:t>
            </a:r>
          </a:p>
          <a:p>
            <a:pPr lvl="2"/>
            <a:r>
              <a:rPr lang="en-US" altLang="en-US" dirty="0" smtClean="0"/>
              <a:t>Oracle Fusion Middleware, which you use to develop, deploy, and manage modular business services that can be integrated and reused</a:t>
            </a:r>
          </a:p>
          <a:p>
            <a:pPr lvl="2"/>
            <a:r>
              <a:rPr lang="en-US" altLang="en-US" dirty="0" smtClean="0"/>
              <a:t>Oracle Enterprise Manager Grid Control, which you use to manage and automate administrative tasks across sets of systems in a grid environment</a:t>
            </a:r>
          </a:p>
          <a:p>
            <a:pPr lvl="1"/>
            <a:r>
              <a:rPr lang="en-US" altLang="en-US" b="1" dirty="0" smtClean="0"/>
              <a:t>SQL</a:t>
            </a:r>
          </a:p>
          <a:p>
            <a:pPr lvl="1"/>
            <a:r>
              <a:rPr lang="en-US" altLang="en-US" dirty="0" smtClean="0"/>
              <a:t>The Oracle server supports ANSI-standard SQL and contains extensions. SQL is the language that is used to communicate with the server to access, manipulate, and control data</a:t>
            </a:r>
            <a:r>
              <a:rPr lang="en-US" altLang="en-US" dirty="0" smtClean="0"/>
              <a:t>.</a:t>
            </a:r>
          </a:p>
          <a:p>
            <a:pPr lvl="1"/>
            <a:r>
              <a:rPr lang="zh-CN" altLang="en-US" dirty="0" smtClean="0"/>
              <a:t>关系数据库管理系统由对象或关系组成。 它们由操作管理，并受数据完整性限制的约束。</a:t>
            </a:r>
          </a:p>
          <a:p>
            <a:pPr marL="152373" lvl="1" indent="0">
              <a:buFont typeface="Arial" panose="020B0604020202020204" pitchFamily="34" charset="0"/>
              <a:buNone/>
            </a:pPr>
            <a:r>
              <a:rPr lang="en-US" altLang="zh-CN" dirty="0" smtClean="0"/>
              <a:t>Oracle Corporation</a:t>
            </a:r>
            <a:r>
              <a:rPr lang="zh-CN" altLang="en-US" dirty="0" smtClean="0"/>
              <a:t>生产产品和服务，以满足您的</a:t>
            </a:r>
            <a:r>
              <a:rPr lang="en-US" altLang="zh-CN" dirty="0" smtClean="0"/>
              <a:t>RDBMS</a:t>
            </a:r>
            <a:r>
              <a:rPr lang="zh-CN" altLang="en-US" dirty="0" smtClean="0"/>
              <a:t>需求。 主要产品有：</a:t>
            </a:r>
          </a:p>
          <a:p>
            <a:pPr marL="323823" lvl="1" indent="-171450">
              <a:buFont typeface="Arial" panose="020B0604020202020204" pitchFamily="34" charset="0"/>
              <a:buChar char="•"/>
            </a:pPr>
            <a:r>
              <a:rPr lang="en-US" altLang="zh-CN" dirty="0" smtClean="0"/>
              <a:t>Oracle</a:t>
            </a:r>
            <a:r>
              <a:rPr lang="zh-CN" altLang="en-US" dirty="0" smtClean="0"/>
              <a:t>数据库，用于通过使用</a:t>
            </a:r>
            <a:r>
              <a:rPr lang="en-US" altLang="zh-CN" dirty="0" smtClean="0"/>
              <a:t>SQL</a:t>
            </a:r>
            <a:r>
              <a:rPr lang="zh-CN" altLang="en-US" dirty="0" smtClean="0"/>
              <a:t>来存储和管理信息</a:t>
            </a:r>
          </a:p>
          <a:p>
            <a:pPr marL="323823" lvl="1" indent="-171450">
              <a:buFont typeface="Arial" panose="020B0604020202020204" pitchFamily="34" charset="0"/>
              <a:buChar char="•"/>
            </a:pPr>
            <a:r>
              <a:rPr lang="en-US" altLang="zh-CN" dirty="0" smtClean="0"/>
              <a:t>Oracle</a:t>
            </a:r>
            <a:r>
              <a:rPr lang="zh-CN" altLang="en-US" dirty="0" smtClean="0"/>
              <a:t>融合中间件，用于开发，部署和管理可集成和重用的模块化业务服务</a:t>
            </a:r>
          </a:p>
          <a:p>
            <a:pPr marL="323823" lvl="1" indent="-171450">
              <a:buFont typeface="Arial" panose="020B0604020202020204" pitchFamily="34" charset="0"/>
              <a:buChar char="•"/>
            </a:pPr>
            <a:r>
              <a:rPr lang="en-US" altLang="zh-CN" dirty="0" smtClean="0"/>
              <a:t>Oracle</a:t>
            </a:r>
            <a:r>
              <a:rPr lang="zh-CN" altLang="en-US" dirty="0" smtClean="0"/>
              <a:t>企业管理器网格控制，用于在网格环境中跨系统集合管理和自动化管理任务</a:t>
            </a:r>
          </a:p>
          <a:p>
            <a:pPr lvl="1"/>
            <a:r>
              <a:rPr lang="en-US" altLang="zh-CN" dirty="0" smtClean="0"/>
              <a:t>SQL</a:t>
            </a:r>
          </a:p>
          <a:p>
            <a:pPr lvl="1"/>
            <a:r>
              <a:rPr lang="en-US" altLang="zh-CN" dirty="0" smtClean="0"/>
              <a:t>Oracle</a:t>
            </a:r>
            <a:r>
              <a:rPr lang="zh-CN" altLang="en-US" dirty="0" smtClean="0"/>
              <a:t>服务器支持</a:t>
            </a:r>
            <a:r>
              <a:rPr lang="en-US" altLang="zh-CN" dirty="0" smtClean="0"/>
              <a:t>ANSI</a:t>
            </a:r>
            <a:r>
              <a:rPr lang="zh-CN" altLang="en-US" dirty="0" smtClean="0"/>
              <a:t>标准</a:t>
            </a:r>
            <a:r>
              <a:rPr lang="en-US" altLang="zh-CN" dirty="0" smtClean="0"/>
              <a:t>SQL</a:t>
            </a:r>
            <a:r>
              <a:rPr lang="zh-CN" altLang="en-US" dirty="0" smtClean="0"/>
              <a:t>并包含扩展。 </a:t>
            </a:r>
            <a:r>
              <a:rPr lang="en-US" altLang="zh-CN" dirty="0" smtClean="0"/>
              <a:t>SQL</a:t>
            </a:r>
            <a:r>
              <a:rPr lang="zh-CN" altLang="en-US" dirty="0" smtClean="0"/>
              <a:t>是用于与服务器通信以访问，操纵和控制数据的语言。</a:t>
            </a:r>
            <a:endParaRPr lang="en-US" altLang="en-US" dirty="0" smtClean="0"/>
          </a:p>
        </p:txBody>
      </p:sp>
      <p:sp>
        <p:nvSpPr>
          <p:cNvPr id="86019"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19CCB499-20BE-446A-8E54-7A47461DC218}" type="slidenum">
              <a:rPr lang="en-US" altLang="en-US" smtClean="0"/>
              <a:t>42</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4501238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Notes Placeholder 6"/>
          <p:cNvSpPr>
            <a:spLocks noGrp="1"/>
          </p:cNvSpPr>
          <p:nvPr>
            <p:ph type="body" idx="1"/>
          </p:nvPr>
        </p:nvSpPr>
        <p:spPr/>
        <p:txBody>
          <a:bodyPr>
            <a:normAutofit/>
          </a:bodyPr>
          <a:lstStyle/>
          <a:p>
            <a:pPr lvl="1"/>
            <a:r>
              <a:rPr lang="en-US" altLang="en-US" dirty="0" smtClean="0"/>
              <a:t>In this practice, you perform the following:</a:t>
            </a:r>
          </a:p>
          <a:p>
            <a:pPr lvl="2"/>
            <a:r>
              <a:rPr lang="en-US" altLang="en-US" dirty="0" smtClean="0"/>
              <a:t>Start Oracle SQL Developer and create a new connection to the ora1 account.</a:t>
            </a:r>
          </a:p>
          <a:p>
            <a:pPr lvl="2"/>
            <a:r>
              <a:rPr lang="en-US" altLang="en-US" dirty="0" smtClean="0"/>
              <a:t>Use Oracle SQL Developer to examine data objects in the ora1 account. The </a:t>
            </a:r>
            <a:r>
              <a:rPr lang="en-US" altLang="en-US" dirty="0" smtClean="0">
                <a:latin typeface="Courier New" pitchFamily="49" charset="0"/>
                <a:cs typeface="Courier New" pitchFamily="49" charset="0"/>
              </a:rPr>
              <a:t>ora1</a:t>
            </a:r>
            <a:r>
              <a:rPr lang="en-US" altLang="en-US" dirty="0" smtClean="0"/>
              <a:t> account contains the </a:t>
            </a:r>
            <a:r>
              <a:rPr lang="en-US" altLang="en-US" dirty="0" smtClean="0">
                <a:latin typeface="Courier New" pitchFamily="49" charset="0"/>
                <a:cs typeface="Courier New" pitchFamily="49" charset="0"/>
              </a:rPr>
              <a:t>HR</a:t>
            </a:r>
            <a:r>
              <a:rPr lang="en-US" altLang="en-US" dirty="0" smtClean="0"/>
              <a:t> schema tables. </a:t>
            </a:r>
          </a:p>
          <a:p>
            <a:pPr lvl="1"/>
            <a:r>
              <a:rPr lang="en-US" altLang="en-US" dirty="0" smtClean="0"/>
              <a:t>Note the following location for the lab files:</a:t>
            </a:r>
          </a:p>
          <a:p>
            <a:pPr lvl="4"/>
            <a:r>
              <a:rPr lang="en-US" altLang="en-US" dirty="0" smtClean="0"/>
              <a:t>	</a:t>
            </a:r>
            <a:r>
              <a:rPr lang="en-US" altLang="en-US" i="1" dirty="0" smtClean="0"/>
              <a:t>/home/oracle/labs/sql1/labs</a:t>
            </a:r>
          </a:p>
          <a:p>
            <a:pPr lvl="1"/>
            <a:r>
              <a:rPr lang="en-US" altLang="en-US" dirty="0" smtClean="0"/>
              <a:t>If you are asked to save any lab files, save them in this location.</a:t>
            </a:r>
          </a:p>
          <a:p>
            <a:pPr lvl="1"/>
            <a:r>
              <a:rPr lang="en-US" altLang="en-US" dirty="0" smtClean="0"/>
              <a:t>In any practice, there may be exercises that are prefaced with the phrases “If you have time” or “If you want an extra challenge.” Work on these exercises only if you have completed all other exercises within the allocated time and would like a further challenge to your skills.</a:t>
            </a:r>
          </a:p>
          <a:p>
            <a:pPr lvl="1"/>
            <a:r>
              <a:rPr lang="en-US" altLang="en-US" dirty="0" smtClean="0"/>
              <a:t>Perform the practices slowly and precisely. You can experiment with saving and running command files. If you have any questions at any time, ask your instructor.</a:t>
            </a:r>
          </a:p>
          <a:p>
            <a:pPr lvl="1"/>
            <a:r>
              <a:rPr lang="en-US" altLang="en-US" b="1" dirty="0" smtClean="0"/>
              <a:t>Note:</a:t>
            </a:r>
            <a:r>
              <a:rPr lang="en-US" altLang="en-US" dirty="0" smtClean="0"/>
              <a:t> All written practices use Oracle SQL Developer as the development environment. Although it is recommended that you use Oracle SQL Developer, you can also use SQL*Plus that is available in this course</a:t>
            </a:r>
            <a:r>
              <a:rPr lang="en-US" altLang="en-US" dirty="0" smtClean="0"/>
              <a:t>.</a:t>
            </a:r>
          </a:p>
          <a:p>
            <a:pPr lvl="1"/>
            <a:r>
              <a:rPr lang="zh-CN" altLang="en-US" dirty="0" smtClean="0"/>
              <a:t>在这种做法中，您执行以下操作：</a:t>
            </a:r>
          </a:p>
          <a:p>
            <a:pPr lvl="1"/>
            <a:r>
              <a:rPr lang="zh-CN" altLang="en-US" dirty="0" smtClean="0"/>
              <a:t>启动</a:t>
            </a:r>
            <a:r>
              <a:rPr lang="en-US" altLang="zh-CN" dirty="0" smtClean="0"/>
              <a:t>Oracle SQL Developer</a:t>
            </a:r>
            <a:r>
              <a:rPr lang="zh-CN" altLang="en-US" dirty="0" smtClean="0"/>
              <a:t>并创建与</a:t>
            </a:r>
            <a:r>
              <a:rPr lang="en-US" altLang="zh-CN" dirty="0" err="1" smtClean="0"/>
              <a:t>ora1</a:t>
            </a:r>
            <a:r>
              <a:rPr lang="zh-CN" altLang="en-US" dirty="0" smtClean="0"/>
              <a:t>帐户的新连接。</a:t>
            </a:r>
          </a:p>
          <a:p>
            <a:pPr lvl="1"/>
            <a:r>
              <a:rPr lang="zh-CN" altLang="en-US" dirty="0" smtClean="0"/>
              <a:t>使用</a:t>
            </a:r>
            <a:r>
              <a:rPr lang="en-US" altLang="zh-CN" dirty="0" smtClean="0"/>
              <a:t>Oracle SQL Developer</a:t>
            </a:r>
            <a:r>
              <a:rPr lang="zh-CN" altLang="en-US" dirty="0" smtClean="0"/>
              <a:t>来检查</a:t>
            </a:r>
            <a:r>
              <a:rPr lang="en-US" altLang="zh-CN" dirty="0" err="1" smtClean="0"/>
              <a:t>ora1</a:t>
            </a:r>
            <a:r>
              <a:rPr lang="zh-CN" altLang="en-US" dirty="0" smtClean="0"/>
              <a:t>帐户中的数据对象。 </a:t>
            </a:r>
            <a:r>
              <a:rPr lang="en-US" altLang="zh-CN" dirty="0" err="1" smtClean="0"/>
              <a:t>ora1</a:t>
            </a:r>
            <a:r>
              <a:rPr lang="zh-CN" altLang="en-US" dirty="0" smtClean="0"/>
              <a:t>帐户包含</a:t>
            </a:r>
            <a:r>
              <a:rPr lang="en-US" altLang="zh-CN" dirty="0" err="1" smtClean="0"/>
              <a:t>HR</a:t>
            </a:r>
            <a:r>
              <a:rPr lang="zh-CN" altLang="en-US" dirty="0" smtClean="0"/>
              <a:t>模式表。</a:t>
            </a:r>
          </a:p>
          <a:p>
            <a:pPr lvl="1"/>
            <a:r>
              <a:rPr lang="zh-CN" altLang="en-US" dirty="0" smtClean="0"/>
              <a:t>请注意实验室文件的以下位置：</a:t>
            </a:r>
          </a:p>
          <a:p>
            <a:pPr lvl="1"/>
            <a:r>
              <a:rPr lang="en-US" altLang="zh-CN" dirty="0" smtClean="0"/>
              <a:t>/</a:t>
            </a:r>
            <a:r>
              <a:rPr lang="zh-CN" altLang="en-US" dirty="0" smtClean="0"/>
              <a:t>家庭</a:t>
            </a:r>
            <a:r>
              <a:rPr lang="en-US" altLang="zh-CN" dirty="0" smtClean="0"/>
              <a:t>/ ORACLE /</a:t>
            </a:r>
            <a:r>
              <a:rPr lang="zh-CN" altLang="en-US" dirty="0" smtClean="0"/>
              <a:t>实验室</a:t>
            </a:r>
            <a:r>
              <a:rPr lang="en-US" altLang="zh-CN" dirty="0" smtClean="0"/>
              <a:t>/ </a:t>
            </a:r>
            <a:r>
              <a:rPr lang="en-US" altLang="zh-CN" dirty="0" err="1" smtClean="0"/>
              <a:t>SQL1</a:t>
            </a:r>
            <a:r>
              <a:rPr lang="en-US" altLang="zh-CN" dirty="0" smtClean="0"/>
              <a:t> /</a:t>
            </a:r>
            <a:r>
              <a:rPr lang="zh-CN" altLang="en-US" dirty="0" smtClean="0"/>
              <a:t>实验室</a:t>
            </a:r>
          </a:p>
          <a:p>
            <a:pPr lvl="1"/>
            <a:r>
              <a:rPr lang="zh-CN" altLang="en-US" dirty="0" smtClean="0"/>
              <a:t>如果要求您保存任何实验室文件，请将其保存在此位置。</a:t>
            </a:r>
          </a:p>
          <a:p>
            <a:pPr lvl="1"/>
            <a:r>
              <a:rPr lang="zh-CN" altLang="en-US" dirty="0" smtClean="0"/>
              <a:t>在任何实践中，可能会出现以“如果你有时间”或“如果你想要额外的挑战”这个词的前面的练习。只有在已分配的时间内完成了所有其他练习，并且想要进一步挑战你的技能。</a:t>
            </a:r>
          </a:p>
          <a:p>
            <a:pPr lvl="1"/>
            <a:r>
              <a:rPr lang="zh-CN" altLang="en-US" dirty="0" smtClean="0"/>
              <a:t>慢慢准确地执行实践。您可以尝试保存并运行命令文件。如果您随时有任何疑问，请咨询您的教练。</a:t>
            </a:r>
          </a:p>
          <a:p>
            <a:pPr lvl="1"/>
            <a:r>
              <a:rPr lang="zh-CN" altLang="en-US" dirty="0" smtClean="0"/>
              <a:t>注意：所有书面实践都使用</a:t>
            </a:r>
            <a:r>
              <a:rPr lang="en-US" altLang="zh-CN" dirty="0" smtClean="0"/>
              <a:t>Oracle SQL Developer</a:t>
            </a:r>
            <a:r>
              <a:rPr lang="zh-CN" altLang="en-US" dirty="0" smtClean="0"/>
              <a:t>作为开发环境。虽然建议您使用</a:t>
            </a:r>
            <a:r>
              <a:rPr lang="en-US" altLang="zh-CN" dirty="0" smtClean="0"/>
              <a:t>Oracle SQL Developer</a:t>
            </a:r>
            <a:r>
              <a:rPr lang="zh-CN" altLang="en-US" dirty="0" smtClean="0"/>
              <a:t>，但您也可以使用本课程中提供的</a:t>
            </a:r>
            <a:r>
              <a:rPr lang="en-US" altLang="zh-CN" dirty="0" smtClean="0"/>
              <a:t>SQL * Plus</a:t>
            </a:r>
            <a:r>
              <a:rPr lang="zh-CN" altLang="en-US" smtClean="0"/>
              <a:t>。</a:t>
            </a:r>
            <a:endParaRPr lang="en-US" altLang="en-US" dirty="0" smtClean="0"/>
          </a:p>
        </p:txBody>
      </p:sp>
      <p:sp>
        <p:nvSpPr>
          <p:cNvPr id="87043"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07530E38-ACD7-4A76-AEA8-5BC63372B482}" type="slidenum">
              <a:rPr lang="en-US" altLang="en-US" smtClean="0"/>
              <a:t>43</a:t>
            </a:fld>
            <a:endParaRPr lang="en-US" altLang="en-US" dirty="0" smtClean="0"/>
          </a:p>
        </p:txBody>
      </p:sp>
      <p:sp>
        <p:nvSpPr>
          <p:cNvPr id="10" name="Slide Image Placeholder 9"/>
          <p:cNvSpPr>
            <a:spLocks noGrp="1" noRot="1" noChangeAspect="1"/>
          </p:cNvSpPr>
          <p:nvPr>
            <p:ph type="sldImg"/>
          </p:nvPr>
        </p:nvSpPr>
        <p:spPr/>
      </p:sp>
    </p:spTree>
    <p:extLst>
      <p:ext uri="{BB962C8B-B14F-4D97-AF65-F5344CB8AC3E}">
        <p14:creationId xmlns:p14="http://schemas.microsoft.com/office/powerpoint/2010/main" val="502246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24F4E462-9D6D-491D-9CFB-E0175FC52B6A}" type="slidenum">
              <a:rPr lang="en-US" altLang="en-US" smtClean="0"/>
              <a:t>5</a:t>
            </a:fld>
            <a:endParaRPr lang="en-US" altLang="en-US" dirty="0" smtClean="0"/>
          </a:p>
        </p:txBody>
      </p:sp>
      <p:sp>
        <p:nvSpPr>
          <p:cNvPr id="50180" name="Notes Placeholder 6"/>
          <p:cNvSpPr>
            <a:spLocks noGrp="1"/>
          </p:cNvSpPr>
          <p:nvPr>
            <p:ph type="body" idx="1"/>
          </p:nvPr>
        </p:nvSpPr>
        <p:spPr/>
        <p:txBody>
          <a:bodyPr>
            <a:normAutofit/>
          </a:bodyPr>
          <a:lstStyle/>
          <a:p>
            <a:pPr lvl="1"/>
            <a:r>
              <a:rPr lang="en-US" altLang="en-US" dirty="0" smtClean="0"/>
              <a:t>In Unit 1, you will learn how to query data from tables, how to query selected records from tables, and also how to sort the data retrieved from the tables.</a:t>
            </a:r>
          </a:p>
        </p:txBody>
      </p:sp>
      <p:sp>
        <p:nvSpPr>
          <p:cNvPr id="10" name="Slide Image Placeholder 9"/>
          <p:cNvSpPr>
            <a:spLocks noGrp="1" noRot="1" noChangeAspect="1"/>
          </p:cNvSpPr>
          <p:nvPr>
            <p:ph type="sldImg"/>
          </p:nvPr>
        </p:nvSpPr>
        <p:spPr/>
      </p:sp>
    </p:spTree>
    <p:extLst>
      <p:ext uri="{BB962C8B-B14F-4D97-AF65-F5344CB8AC3E}">
        <p14:creationId xmlns:p14="http://schemas.microsoft.com/office/powerpoint/2010/main" val="2099116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211D4EDC-3AF6-4902-9D67-03B411226C45}" type="slidenum">
              <a:rPr lang="en-US" altLang="en-US" smtClean="0"/>
              <a:t>6</a:t>
            </a:fld>
            <a:endParaRPr lang="en-US" altLang="en-US" dirty="0" smtClean="0"/>
          </a:p>
        </p:txBody>
      </p:sp>
      <p:sp>
        <p:nvSpPr>
          <p:cNvPr id="50180" name="Notes Placeholder 6"/>
          <p:cNvSpPr>
            <a:spLocks noGrp="1"/>
          </p:cNvSpPr>
          <p:nvPr>
            <p:ph type="body" idx="1"/>
          </p:nvPr>
        </p:nvSpPr>
        <p:spPr/>
        <p:txBody>
          <a:bodyPr>
            <a:normAutofit/>
          </a:bodyPr>
          <a:lstStyle/>
          <a:p>
            <a:pPr lvl="1"/>
            <a:r>
              <a:rPr lang="en-US" dirty="0" smtClean="0"/>
              <a:t>In Unit 2, you will learn about SQL statements to query and display data from multiple tables using Joins. You will also learn to use </a:t>
            </a:r>
            <a:r>
              <a:rPr lang="en-US" dirty="0" err="1" smtClean="0"/>
              <a:t>subqueries</a:t>
            </a:r>
            <a:r>
              <a:rPr lang="en-US" dirty="0" smtClean="0"/>
              <a:t> when the condition is unknown, use group functions to aggregate data, and use set operators.</a:t>
            </a:r>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756697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1 - </a:t>
            </a:r>
            <a:fld id="{1E3F0D2A-27EF-4F2E-A948-0371E6B9C698}" type="slidenum">
              <a:rPr lang="en-US" altLang="en-US" smtClean="0"/>
              <a:t>7</a:t>
            </a:fld>
            <a:endParaRPr lang="en-US" altLang="en-US" dirty="0" smtClean="0"/>
          </a:p>
        </p:txBody>
      </p:sp>
      <p:sp>
        <p:nvSpPr>
          <p:cNvPr id="50180" name="Notes Placeholder 6"/>
          <p:cNvSpPr>
            <a:spLocks noGrp="1"/>
          </p:cNvSpPr>
          <p:nvPr>
            <p:ph type="body" idx="1"/>
          </p:nvPr>
        </p:nvSpPr>
        <p:spPr/>
        <p:txBody>
          <a:bodyPr>
            <a:normAutofit/>
          </a:bodyPr>
          <a:lstStyle/>
          <a:p>
            <a:pPr lvl="1"/>
            <a:r>
              <a:rPr lang="en-US" altLang="en-US" dirty="0" smtClean="0"/>
              <a:t>In Unit 3, you will learn how to create and manage database objects using DDL statements. You will also learn how to manage data in the tables using DML statements.</a:t>
            </a:r>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3353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1 - </a:t>
            </a:r>
            <a:fld id="{93D78AD4-E639-4D7B-AD27-E567BB623BF1}" type="slidenum">
              <a:rPr lang="en-US" altLang="en-US" smtClean="0">
                <a:latin typeface="Arial" charset="0"/>
                <a:cs typeface="Arial" charset="0"/>
              </a:rPr>
              <a:t>8</a:t>
            </a:fld>
            <a:endParaRPr lang="en-US" altLang="en-US" dirty="0" smtClean="0">
              <a:latin typeface="Arial" charset="0"/>
              <a:cs typeface="Arial" charset="0"/>
            </a:endParaRPr>
          </a:p>
        </p:txBody>
      </p:sp>
      <p:sp>
        <p:nvSpPr>
          <p:cNvPr id="52227" name="Slide Image Placeholder 5"/>
          <p:cNvSpPr>
            <a:spLocks noGrp="1" noRot="1" noChangeAspect="1" noTextEdit="1"/>
          </p:cNvSpPr>
          <p:nvPr>
            <p:ph type="sldImg"/>
          </p:nvPr>
        </p:nvSpPr>
        <p:spPr>
          <a:ln/>
        </p:spPr>
      </p:sp>
      <p:sp>
        <p:nvSpPr>
          <p:cNvPr id="52228" name="Notes Placeholder 6"/>
          <p:cNvSpPr>
            <a:spLocks noGrp="1"/>
          </p:cNvSpPr>
          <p:nvPr>
            <p:ph type="body" idx="1"/>
          </p:nvPr>
        </p:nvSpPr>
        <p:spPr>
          <a:noFill/>
          <a:ln/>
        </p:spPr>
        <p:txBody>
          <a:bodyPr/>
          <a:lstStyle/>
          <a:p>
            <a:endParaRPr lang="en-US" altLang="en-US" dirty="0" smtClean="0">
              <a:latin typeface="Arial" charset="0"/>
            </a:endParaRPr>
          </a:p>
        </p:txBody>
      </p:sp>
    </p:spTree>
    <p:extLst>
      <p:ext uri="{BB962C8B-B14F-4D97-AF65-F5344CB8AC3E}">
        <p14:creationId xmlns:p14="http://schemas.microsoft.com/office/powerpoint/2010/main" val="1091860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1 - </a:t>
            </a:r>
            <a:fld id="{1D674A6E-92C6-4C88-9C2A-437B140BDB3C}" type="slidenum">
              <a:rPr lang="en-US" altLang="en-US" smtClean="0">
                <a:latin typeface="Arial" charset="0"/>
                <a:cs typeface="Arial" charset="0"/>
              </a:rPr>
              <a:t>9</a:t>
            </a:fld>
            <a:endParaRPr lang="en-US" altLang="en-US" dirty="0" smtClean="0">
              <a:latin typeface="Arial" charset="0"/>
              <a:cs typeface="Arial" charset="0"/>
            </a:endParaRPr>
          </a:p>
        </p:txBody>
      </p:sp>
      <p:sp>
        <p:nvSpPr>
          <p:cNvPr id="53251" name="Slide Image Placeholder 5"/>
          <p:cNvSpPr>
            <a:spLocks noGrp="1" noRot="1" noChangeAspect="1" noTextEdit="1"/>
          </p:cNvSpPr>
          <p:nvPr>
            <p:ph type="sldImg"/>
          </p:nvPr>
        </p:nvSpPr>
        <p:spPr>
          <a:ln/>
        </p:spPr>
      </p:sp>
      <p:sp>
        <p:nvSpPr>
          <p:cNvPr id="53252" name="Notes Placeholder 6"/>
          <p:cNvSpPr>
            <a:spLocks noGrp="1"/>
          </p:cNvSpPr>
          <p:nvPr>
            <p:ph type="body" idx="1"/>
          </p:nvPr>
        </p:nvSpPr>
        <p:spPr>
          <a:noFill/>
          <a:ln/>
        </p:spPr>
        <p:txBody>
          <a:bodyPr/>
          <a:lstStyle/>
          <a:p>
            <a:r>
              <a:rPr lang="en-US" altLang="zh-CN" dirty="0" smtClean="0">
                <a:latin typeface="Arial" charset="0"/>
              </a:rPr>
              <a:t>Oracle</a:t>
            </a:r>
            <a:r>
              <a:rPr lang="zh-CN" altLang="en-US" dirty="0" smtClean="0">
                <a:latin typeface="Arial" charset="0"/>
              </a:rPr>
              <a:t>数据库</a:t>
            </a:r>
            <a:r>
              <a:rPr lang="en-US" altLang="zh-CN" dirty="0" err="1" smtClean="0">
                <a:latin typeface="Arial" charset="0"/>
              </a:rPr>
              <a:t>12c</a:t>
            </a:r>
            <a:r>
              <a:rPr lang="zh-CN" altLang="en-US" dirty="0" smtClean="0">
                <a:latin typeface="Arial" charset="0"/>
              </a:rPr>
              <a:t>及相关产品概述</a:t>
            </a:r>
            <a:endParaRPr lang="en-US" altLang="en-US" dirty="0" smtClean="0">
              <a:latin typeface="Arial" charset="0"/>
            </a:endParaRPr>
          </a:p>
        </p:txBody>
      </p:sp>
    </p:spTree>
    <p:extLst>
      <p:ext uri="{BB962C8B-B14F-4D97-AF65-F5344CB8AC3E}">
        <p14:creationId xmlns:p14="http://schemas.microsoft.com/office/powerpoint/2010/main" val="33421090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1</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7045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1 - </a:t>
            </a:r>
            <a:fld id="{9C720D62-202A-46F5-9FB6-E37498232F53}" type="slidenum">
              <a:rPr lang="en-US" sz="1100" smtClean="0">
                <a:solidFill>
                  <a:srgbClr val="9F9F9F"/>
                </a:solidFill>
                <a:latin typeface="Arial" pitchFamily="34" charset="0"/>
                <a:cs typeface="+mn-cs"/>
              </a:r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ustDataLst>
      <p:tags r:id="rId11"/>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 id="2147484115" r:id="rId9"/>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0.xml"/><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gif"/><Relationship Id="rId4" Type="http://schemas.openxmlformats.org/officeDocument/2006/relationships/image" Target="../media/image6.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5.gif"/><Relationship Id="rId3" Type="http://schemas.openxmlformats.org/officeDocument/2006/relationships/notesSlide" Target="../notesSlides/notesSlide11.xml"/><Relationship Id="rId7"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1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7.png"/><Relationship Id="rId10" Type="http://schemas.openxmlformats.org/officeDocument/2006/relationships/image" Target="../media/image17.png"/><Relationship Id="rId4" Type="http://schemas.openxmlformats.org/officeDocument/2006/relationships/image" Target="../media/image6.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6.xml"/><Relationship Id="rId7"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2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30.gif"/><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16.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19.xml"/><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slideLayout" Target="../slideLayouts/slideLayout6.xml"/><Relationship Id="rId1" Type="http://schemas.openxmlformats.org/officeDocument/2006/relationships/tags" Target="../tags/tag25.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gif"/><Relationship Id="rId10" Type="http://schemas.openxmlformats.org/officeDocument/2006/relationships/image" Target="../media/image35.png"/><Relationship Id="rId4" Type="http://schemas.openxmlformats.org/officeDocument/2006/relationships/image" Target="../media/image16.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tags" Target="../tags/tag2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notesSlide" Target="../notesSlides/notesSlide29.xml"/><Relationship Id="rId7" Type="http://schemas.openxmlformats.org/officeDocument/2006/relationships/image" Target="../media/image46.png"/><Relationship Id="rId2" Type="http://schemas.openxmlformats.org/officeDocument/2006/relationships/slideLayout" Target="../slideLayouts/slideLayout6.xml"/><Relationship Id="rId1" Type="http://schemas.openxmlformats.org/officeDocument/2006/relationships/tags" Target="../tags/tag35.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notesSlide" Target="../notesSlides/notesSlide30.xml"/><Relationship Id="rId7" Type="http://schemas.openxmlformats.org/officeDocument/2006/relationships/image" Target="../media/image54.png"/><Relationship Id="rId2" Type="http://schemas.openxmlformats.org/officeDocument/2006/relationships/slideLayout" Target="../slideLayouts/slideLayout6.xml"/><Relationship Id="rId1" Type="http://schemas.openxmlformats.org/officeDocument/2006/relationships/tags" Target="../tags/tag36.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8.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40.xml"/><Relationship Id="rId5" Type="http://schemas.openxmlformats.org/officeDocument/2006/relationships/image" Target="../media/image62.png"/><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tags" Target="../tags/tag41.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43.xml"/><Relationship Id="rId5" Type="http://schemas.openxmlformats.org/officeDocument/2006/relationships/image" Target="../media/image69.png"/><Relationship Id="rId4" Type="http://schemas.openxmlformats.org/officeDocument/2006/relationships/image" Target="../media/image6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4.xml"/><Relationship Id="rId5" Type="http://schemas.openxmlformats.org/officeDocument/2006/relationships/image" Target="../media/image71.png"/><Relationship Id="rId4" Type="http://schemas.openxmlformats.org/officeDocument/2006/relationships/image" Target="../media/image7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6.xml"/><Relationship Id="rId5" Type="http://schemas.openxmlformats.org/officeDocument/2006/relationships/image" Target="../media/image62.png"/><Relationship Id="rId4" Type="http://schemas.openxmlformats.org/officeDocument/2006/relationships/image" Target="../media/image7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73.gif"/><Relationship Id="rId2" Type="http://schemas.openxmlformats.org/officeDocument/2006/relationships/slideLayout" Target="../slideLayouts/slideLayout2.xml"/><Relationship Id="rId1" Type="http://schemas.openxmlformats.org/officeDocument/2006/relationships/tags" Target="../tags/tag47.xml"/><Relationship Id="rId6" Type="http://schemas.openxmlformats.org/officeDocument/2006/relationships/hyperlink" Target="http://www.oracle.com/technology/products/database/sql_developer/index.html" TargetMode="External"/><Relationship Id="rId5" Type="http://schemas.openxmlformats.org/officeDocument/2006/relationships/hyperlink" Target="http://cloud.oracle.com/" TargetMode="Externa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7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7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
          <p:cNvSpPr>
            <a:spLocks noGrp="1" noChangeArrowheads="1"/>
          </p:cNvSpPr>
          <p:nvPr>
            <p:ph type="ctrTitle"/>
          </p:nvPr>
        </p:nvSpPr>
        <p:spPr/>
        <p:txBody>
          <a:bodyPr/>
          <a:lstStyle/>
          <a:p>
            <a:r>
              <a:rPr lang="en-US" altLang="en-US" dirty="0" smtClean="0"/>
              <a:t>Introduction</a:t>
            </a:r>
          </a:p>
        </p:txBody>
      </p:sp>
      <p:sp>
        <p:nvSpPr>
          <p:cNvPr id="4" name="Subtitle 3"/>
          <p:cNvSpPr>
            <a:spLocks noGrp="1"/>
          </p:cNvSpPr>
          <p:nvPr>
            <p:ph type="subTitle" idx="1"/>
          </p:nvPr>
        </p:nvSpPr>
        <p:spPr/>
        <p:txBody>
          <a:bodyPr/>
          <a:lstStyle/>
          <a:p>
            <a:endParaRPr lang="en-US"/>
          </a:p>
        </p:txBody>
      </p:sp>
    </p:spTree>
    <p:custDataLst>
      <p:tags r:id="rId1"/>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bwMode="auto">
          <a:xfrm flipH="1">
            <a:off x="901493" y="3040612"/>
            <a:ext cx="3474186"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5" name="Rectangle 24"/>
          <p:cNvSpPr/>
          <p:nvPr/>
        </p:nvSpPr>
        <p:spPr bwMode="auto">
          <a:xfrm>
            <a:off x="7923212" y="3040612"/>
            <a:ext cx="3474186"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2" name="Picture 10" descr="O_Database12c_clr.bmp"/>
          <p:cNvPicPr>
            <a:picLocks noChangeAspect="1"/>
          </p:cNvPicPr>
          <p:nvPr/>
        </p:nvPicPr>
        <p:blipFill>
          <a:blip r:embed="rId4" cstate="print"/>
          <a:srcRect/>
          <a:stretch>
            <a:fillRect/>
          </a:stretch>
        </p:blipFill>
        <p:spPr bwMode="auto">
          <a:xfrm>
            <a:off x="4501029" y="3707517"/>
            <a:ext cx="3333750" cy="1036638"/>
          </a:xfrm>
          <a:prstGeom prst="rect">
            <a:avLst/>
          </a:prstGeom>
          <a:noFill/>
          <a:ln w="9525">
            <a:noFill/>
            <a:miter lim="800000"/>
            <a:headEnd/>
            <a:tailEnd/>
          </a:ln>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4112" y="1028700"/>
            <a:ext cx="4800600" cy="4800600"/>
          </a:xfrm>
          <a:prstGeom prst="rect">
            <a:avLst/>
          </a:prstGeom>
        </p:spPr>
      </p:pic>
      <p:sp>
        <p:nvSpPr>
          <p:cNvPr id="14338" name="Rectangle 2"/>
          <p:cNvSpPr>
            <a:spLocks noGrp="1" noChangeArrowheads="1"/>
          </p:cNvSpPr>
          <p:nvPr>
            <p:ph type="title"/>
          </p:nvPr>
        </p:nvSpPr>
        <p:spPr/>
        <p:txBody>
          <a:bodyPr/>
          <a:lstStyle/>
          <a:p>
            <a:pPr eaLnBrk="1" hangingPunct="1"/>
            <a:r>
              <a:rPr lang="en-US" altLang="en-US" dirty="0" smtClean="0"/>
              <a:t>Oracle Database 12</a:t>
            </a:r>
            <a:r>
              <a:rPr lang="en-US" altLang="en-US" i="1" dirty="0" smtClean="0"/>
              <a:t>c</a:t>
            </a:r>
            <a:r>
              <a:rPr lang="en-US" altLang="en-US" dirty="0" smtClean="0"/>
              <a:t>: Focus Areas</a:t>
            </a:r>
          </a:p>
        </p:txBody>
      </p:sp>
      <p:grpSp>
        <p:nvGrpSpPr>
          <p:cNvPr id="6" name="Group 5"/>
          <p:cNvGrpSpPr/>
          <p:nvPr/>
        </p:nvGrpSpPr>
        <p:grpSpPr>
          <a:xfrm>
            <a:off x="1527083" y="1259817"/>
            <a:ext cx="1676400" cy="2300577"/>
            <a:chOff x="2274116" y="138366"/>
            <a:chExt cx="1676400" cy="2300577"/>
          </a:xfrm>
        </p:grpSpPr>
        <p:sp>
          <p:nvSpPr>
            <p:cNvPr id="3" name="Rounded Rectangle 2"/>
            <p:cNvSpPr/>
            <p:nvPr/>
          </p:nvSpPr>
          <p:spPr bwMode="auto">
            <a:xfrm>
              <a:off x="2335266" y="849489"/>
              <a:ext cx="1554101" cy="1589454"/>
            </a:xfrm>
            <a:prstGeom prst="roundRect">
              <a:avLst/>
            </a:prstGeom>
            <a:solidFill>
              <a:schemeClr val="bg1"/>
            </a:solidFill>
            <a:ln w="50800" cap="flat" cmpd="sng" algn="ctr">
              <a:solidFill>
                <a:schemeClr val="accent6">
                  <a:lumMod val="40000"/>
                  <a:lumOff val="60000"/>
                </a:schemeClr>
              </a:solidFill>
              <a:prstDash val="solid"/>
              <a:round/>
              <a:headEnd type="none" w="sm" len="sm"/>
              <a:tailEnd type="none" w="sm" len="sm"/>
            </a:ln>
            <a:effectLst>
              <a:innerShdw blurRad="254000">
                <a:schemeClr val="accent1">
                  <a:lumMod val="40000"/>
                  <a:lumOff val="60000"/>
                </a:schemeClr>
              </a:inn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a:solidFill>
                  <a:schemeClr val="tx1"/>
                </a:solidFill>
                <a:latin typeface="Arial" pitchFamily="34" charset="0"/>
                <a:cs typeface="Arial" charset="0"/>
              </a:endParaRPr>
            </a:p>
          </p:txBody>
        </p:sp>
        <p:pic>
          <p:nvPicPr>
            <p:cNvPr id="12" name="Picture 11" descr="cnt2554104.png"/>
            <p:cNvPicPr>
              <a:picLocks noChangeAspect="1"/>
            </p:cNvPicPr>
            <p:nvPr/>
          </p:nvPicPr>
          <p:blipFill>
            <a:blip r:embed="rId6" cstate="print"/>
            <a:stretch>
              <a:fillRect/>
            </a:stretch>
          </p:blipFill>
          <p:spPr>
            <a:xfrm>
              <a:off x="2608514" y="990428"/>
              <a:ext cx="1007604" cy="1307577"/>
            </a:xfrm>
            <a:prstGeom prst="rect">
              <a:avLst/>
            </a:prstGeom>
          </p:spPr>
        </p:pic>
        <p:sp>
          <p:nvSpPr>
            <p:cNvPr id="13" name="Rectangle 12"/>
            <p:cNvSpPr/>
            <p:nvPr/>
          </p:nvSpPr>
          <p:spPr>
            <a:xfrm>
              <a:off x="2274116" y="138366"/>
              <a:ext cx="1676400" cy="646331"/>
            </a:xfrm>
            <a:prstGeom prst="rect">
              <a:avLst/>
            </a:prstGeom>
          </p:spPr>
          <p:txBody>
            <a:bodyPr wrap="square">
              <a:spAutoFit/>
            </a:bodyPr>
            <a:lstStyle/>
            <a:p>
              <a:pPr algn="ctr">
                <a:defRPr/>
              </a:pPr>
              <a:r>
                <a:rPr lang="en-US" altLang="en-US" dirty="0" smtClean="0">
                  <a:solidFill>
                    <a:schemeClr val="tx1">
                      <a:lumMod val="50000"/>
                    </a:schemeClr>
                  </a:solidFill>
                  <a:latin typeface="+mj-lt"/>
                </a:rPr>
                <a:t>Information</a:t>
              </a:r>
            </a:p>
            <a:p>
              <a:pPr algn="ctr">
                <a:defRPr/>
              </a:pPr>
              <a:r>
                <a:rPr lang="en-US" altLang="en-US" dirty="0" smtClean="0">
                  <a:solidFill>
                    <a:schemeClr val="tx1">
                      <a:lumMod val="50000"/>
                    </a:schemeClr>
                  </a:solidFill>
                  <a:latin typeface="+mj-lt"/>
                </a:rPr>
                <a:t>Management</a:t>
              </a:r>
            </a:p>
          </p:txBody>
        </p:sp>
      </p:grpSp>
      <p:grpSp>
        <p:nvGrpSpPr>
          <p:cNvPr id="20" name="Group 19"/>
          <p:cNvGrpSpPr/>
          <p:nvPr/>
        </p:nvGrpSpPr>
        <p:grpSpPr>
          <a:xfrm>
            <a:off x="8898436" y="1327938"/>
            <a:ext cx="1763305" cy="2232456"/>
            <a:chOff x="8898436" y="525321"/>
            <a:chExt cx="1763305" cy="2232456"/>
          </a:xfrm>
        </p:grpSpPr>
        <p:sp>
          <p:nvSpPr>
            <p:cNvPr id="19" name="Rounded Rectangle 18"/>
            <p:cNvSpPr/>
            <p:nvPr/>
          </p:nvSpPr>
          <p:spPr bwMode="auto">
            <a:xfrm>
              <a:off x="9003039" y="1168323"/>
              <a:ext cx="1554101" cy="1589454"/>
            </a:xfrm>
            <a:prstGeom prst="roundRect">
              <a:avLst/>
            </a:prstGeom>
            <a:solidFill>
              <a:schemeClr val="bg1"/>
            </a:solidFill>
            <a:ln w="50800" cap="flat" cmpd="sng" algn="ctr">
              <a:solidFill>
                <a:schemeClr val="accent6">
                  <a:lumMod val="40000"/>
                  <a:lumOff val="60000"/>
                </a:schemeClr>
              </a:solidFill>
              <a:prstDash val="solid"/>
              <a:round/>
              <a:headEnd type="none" w="sm" len="sm"/>
              <a:tailEnd type="none" w="sm" len="sm"/>
            </a:ln>
            <a:effectLst>
              <a:innerShdw blurRad="254000">
                <a:schemeClr val="accent1">
                  <a:lumMod val="40000"/>
                  <a:lumOff val="60000"/>
                </a:schemeClr>
              </a:inn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a:latin typeface="Arial" pitchFamily="34" charset="0"/>
              </a:endParaRPr>
            </a:p>
          </p:txBody>
        </p:sp>
        <p:pic>
          <p:nvPicPr>
            <p:cNvPr id="14" name="Picture 13" descr="cnt2427930.png"/>
            <p:cNvPicPr>
              <a:picLocks noChangeAspect="1"/>
            </p:cNvPicPr>
            <p:nvPr/>
          </p:nvPicPr>
          <p:blipFill>
            <a:blip r:embed="rId7" cstate="print"/>
            <a:stretch>
              <a:fillRect/>
            </a:stretch>
          </p:blipFill>
          <p:spPr>
            <a:xfrm>
              <a:off x="9254309" y="1429650"/>
              <a:ext cx="1051560" cy="1066800"/>
            </a:xfrm>
            <a:prstGeom prst="rect">
              <a:avLst/>
            </a:prstGeom>
          </p:spPr>
        </p:pic>
        <p:sp>
          <p:nvSpPr>
            <p:cNvPr id="15" name="Rectangle 14"/>
            <p:cNvSpPr/>
            <p:nvPr/>
          </p:nvSpPr>
          <p:spPr>
            <a:xfrm>
              <a:off x="8898436" y="525321"/>
              <a:ext cx="1763305" cy="642484"/>
            </a:xfrm>
            <a:prstGeom prst="rect">
              <a:avLst/>
            </a:prstGeom>
          </p:spPr>
          <p:txBody>
            <a:bodyPr wrap="square">
              <a:spAutoFit/>
            </a:bodyPr>
            <a:lstStyle/>
            <a:p>
              <a:pPr algn="ctr">
                <a:lnSpc>
                  <a:spcPts val="1800"/>
                </a:lnSpc>
                <a:spcBef>
                  <a:spcPts val="600"/>
                </a:spcBef>
                <a:defRPr/>
              </a:pPr>
              <a:r>
                <a:rPr lang="en-US" altLang="en-US" dirty="0" smtClean="0">
                  <a:solidFill>
                    <a:schemeClr val="tx1">
                      <a:lumMod val="50000"/>
                    </a:schemeClr>
                  </a:solidFill>
                  <a:latin typeface="+mj-lt"/>
                </a:rPr>
                <a:t>Application </a:t>
              </a:r>
            </a:p>
            <a:p>
              <a:pPr algn="ctr">
                <a:lnSpc>
                  <a:spcPts val="1800"/>
                </a:lnSpc>
                <a:spcBef>
                  <a:spcPts val="600"/>
                </a:spcBef>
                <a:defRPr/>
              </a:pPr>
              <a:r>
                <a:rPr lang="en-US" altLang="en-US" dirty="0" smtClean="0">
                  <a:solidFill>
                    <a:schemeClr val="tx1">
                      <a:lumMod val="50000"/>
                    </a:schemeClr>
                  </a:solidFill>
                  <a:latin typeface="+mj-lt"/>
                </a:rPr>
                <a:t>Development</a:t>
              </a:r>
            </a:p>
          </p:txBody>
        </p:sp>
      </p:grpSp>
      <p:grpSp>
        <p:nvGrpSpPr>
          <p:cNvPr id="18" name="Group 17"/>
          <p:cNvGrpSpPr/>
          <p:nvPr/>
        </p:nvGrpSpPr>
        <p:grpSpPr>
          <a:xfrm>
            <a:off x="1348344" y="3865194"/>
            <a:ext cx="2033878" cy="1957050"/>
            <a:chOff x="1348344" y="3637761"/>
            <a:chExt cx="2033878" cy="1957050"/>
          </a:xfrm>
        </p:grpSpPr>
        <p:sp>
          <p:nvSpPr>
            <p:cNvPr id="22" name="Rounded Rectangle 21"/>
            <p:cNvSpPr/>
            <p:nvPr/>
          </p:nvSpPr>
          <p:spPr bwMode="auto">
            <a:xfrm>
              <a:off x="1348344" y="3637761"/>
              <a:ext cx="2033878" cy="1589454"/>
            </a:xfrm>
            <a:prstGeom prst="roundRect">
              <a:avLst/>
            </a:prstGeom>
            <a:solidFill>
              <a:schemeClr val="bg1"/>
            </a:solidFill>
            <a:ln w="50800" cap="flat" cmpd="sng" algn="ctr">
              <a:solidFill>
                <a:schemeClr val="accent6">
                  <a:lumMod val="40000"/>
                  <a:lumOff val="60000"/>
                </a:schemeClr>
              </a:solidFill>
              <a:prstDash val="solid"/>
              <a:round/>
              <a:headEnd type="none" w="sm" len="sm"/>
              <a:tailEnd type="none" w="sm" len="sm"/>
            </a:ln>
            <a:effectLst>
              <a:innerShdw blurRad="254000">
                <a:schemeClr val="accent1">
                  <a:lumMod val="40000"/>
                  <a:lumOff val="60000"/>
                </a:schemeClr>
              </a:inn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a:latin typeface="Arial" pitchFamily="34" charset="0"/>
              </a:endParaRPr>
            </a:p>
          </p:txBody>
        </p:sp>
        <p:grpSp>
          <p:nvGrpSpPr>
            <p:cNvPr id="11" name="Group 10"/>
            <p:cNvGrpSpPr/>
            <p:nvPr/>
          </p:nvGrpSpPr>
          <p:grpSpPr>
            <a:xfrm>
              <a:off x="1504223" y="3822888"/>
              <a:ext cx="1722120" cy="1219200"/>
              <a:chOff x="1676400" y="4419600"/>
              <a:chExt cx="1722120" cy="1219200"/>
            </a:xfrm>
          </p:grpSpPr>
          <p:pic>
            <p:nvPicPr>
              <p:cNvPr id="8" name="Picture 7" descr="cnt2296381.png"/>
              <p:cNvPicPr>
                <a:picLocks noChangeAspect="1"/>
              </p:cNvPicPr>
              <p:nvPr/>
            </p:nvPicPr>
            <p:blipFill>
              <a:blip r:embed="rId8" cstate="print"/>
              <a:stretch>
                <a:fillRect/>
              </a:stretch>
            </p:blipFill>
            <p:spPr>
              <a:xfrm>
                <a:off x="1676400" y="4419600"/>
                <a:ext cx="1722120" cy="1066800"/>
              </a:xfrm>
              <a:prstGeom prst="rect">
                <a:avLst/>
              </a:prstGeom>
            </p:spPr>
          </p:pic>
          <p:pic>
            <p:nvPicPr>
              <p:cNvPr id="9" name="Picture 8" descr="cnt2554100.png"/>
              <p:cNvPicPr>
                <a:picLocks noChangeAspect="1"/>
              </p:cNvPicPr>
              <p:nvPr/>
            </p:nvPicPr>
            <p:blipFill>
              <a:blip r:embed="rId9" cstate="print"/>
              <a:stretch>
                <a:fillRect/>
              </a:stretch>
            </p:blipFill>
            <p:spPr>
              <a:xfrm>
                <a:off x="2194560" y="4712043"/>
                <a:ext cx="685800" cy="926757"/>
              </a:xfrm>
              <a:prstGeom prst="rect">
                <a:avLst/>
              </a:prstGeom>
            </p:spPr>
          </p:pic>
        </p:grpSp>
        <p:sp>
          <p:nvSpPr>
            <p:cNvPr id="10" name="Rectangle 9"/>
            <p:cNvSpPr/>
            <p:nvPr/>
          </p:nvSpPr>
          <p:spPr>
            <a:xfrm>
              <a:off x="1576534" y="5225479"/>
              <a:ext cx="1595309" cy="369332"/>
            </a:xfrm>
            <a:prstGeom prst="rect">
              <a:avLst/>
            </a:prstGeom>
          </p:spPr>
          <p:txBody>
            <a:bodyPr wrap="none">
              <a:spAutoFit/>
            </a:bodyPr>
            <a:lstStyle/>
            <a:p>
              <a:r>
                <a:rPr lang="en-US" altLang="en-US" dirty="0" smtClean="0">
                  <a:solidFill>
                    <a:schemeClr val="tx1">
                      <a:lumMod val="50000"/>
                    </a:schemeClr>
                  </a:solidFill>
                  <a:latin typeface="+mj-lt"/>
                </a:rPr>
                <a:t>Oracle Cloud </a:t>
              </a:r>
              <a:endParaRPr lang="en-US" dirty="0">
                <a:latin typeface="+mj-lt"/>
              </a:endParaRPr>
            </a:p>
          </p:txBody>
        </p:sp>
      </p:grpSp>
      <p:grpSp>
        <p:nvGrpSpPr>
          <p:cNvPr id="28" name="Group 27"/>
          <p:cNvGrpSpPr/>
          <p:nvPr/>
        </p:nvGrpSpPr>
        <p:grpSpPr>
          <a:xfrm>
            <a:off x="8806602" y="3865194"/>
            <a:ext cx="1981200" cy="2301693"/>
            <a:chOff x="8789489" y="3637761"/>
            <a:chExt cx="1981200" cy="2301693"/>
          </a:xfrm>
        </p:grpSpPr>
        <p:sp>
          <p:nvSpPr>
            <p:cNvPr id="21" name="Rounded Rectangle 20"/>
            <p:cNvSpPr/>
            <p:nvPr/>
          </p:nvSpPr>
          <p:spPr bwMode="auto">
            <a:xfrm>
              <a:off x="9003039" y="3637761"/>
              <a:ext cx="1554101" cy="1589454"/>
            </a:xfrm>
            <a:prstGeom prst="roundRect">
              <a:avLst/>
            </a:prstGeom>
            <a:solidFill>
              <a:schemeClr val="bg1"/>
            </a:solidFill>
            <a:ln w="50800" cap="flat" cmpd="sng" algn="ctr">
              <a:solidFill>
                <a:schemeClr val="accent6">
                  <a:lumMod val="40000"/>
                  <a:lumOff val="60000"/>
                </a:schemeClr>
              </a:solidFill>
              <a:prstDash val="solid"/>
              <a:round/>
              <a:headEnd type="none" w="sm" len="sm"/>
              <a:tailEnd type="none" w="sm" len="sm"/>
            </a:ln>
            <a:effectLst>
              <a:innerShdw blurRad="254000">
                <a:schemeClr val="accent1">
                  <a:lumMod val="40000"/>
                  <a:lumOff val="60000"/>
                </a:schemeClr>
              </a:inn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a:latin typeface="Arial" pitchFamily="34" charset="0"/>
              </a:endParaRPr>
            </a:p>
          </p:txBody>
        </p:sp>
        <p:pic>
          <p:nvPicPr>
            <p:cNvPr id="16" name="Picture 15" descr="cnt204851.gif"/>
            <p:cNvPicPr>
              <a:picLocks noChangeAspect="1"/>
            </p:cNvPicPr>
            <p:nvPr/>
          </p:nvPicPr>
          <p:blipFill>
            <a:blip r:embed="rId10" cstate="print"/>
            <a:stretch>
              <a:fillRect/>
            </a:stretch>
          </p:blipFill>
          <p:spPr>
            <a:xfrm>
              <a:off x="9261929" y="3914328"/>
              <a:ext cx="1036320" cy="1036320"/>
            </a:xfrm>
            <a:prstGeom prst="rect">
              <a:avLst/>
            </a:prstGeom>
          </p:spPr>
        </p:pic>
        <p:sp>
          <p:nvSpPr>
            <p:cNvPr id="17" name="Rectangle 16"/>
            <p:cNvSpPr/>
            <p:nvPr/>
          </p:nvSpPr>
          <p:spPr>
            <a:xfrm>
              <a:off x="8789489" y="5296970"/>
              <a:ext cx="1981200" cy="642484"/>
            </a:xfrm>
            <a:prstGeom prst="rect">
              <a:avLst/>
            </a:prstGeom>
          </p:spPr>
          <p:txBody>
            <a:bodyPr wrap="square">
              <a:spAutoFit/>
            </a:bodyPr>
            <a:lstStyle/>
            <a:p>
              <a:pPr algn="ctr">
                <a:lnSpc>
                  <a:spcPts val="1800"/>
                </a:lnSpc>
                <a:spcBef>
                  <a:spcPts val="600"/>
                </a:spcBef>
                <a:defRPr/>
              </a:pPr>
              <a:r>
                <a:rPr lang="en-US" altLang="en-US" dirty="0" smtClean="0">
                  <a:solidFill>
                    <a:schemeClr val="tx1">
                      <a:lumMod val="50000"/>
                    </a:schemeClr>
                  </a:solidFill>
                  <a:latin typeface="+mj-lt"/>
                </a:rPr>
                <a:t>Infrastructure </a:t>
              </a:r>
            </a:p>
            <a:p>
              <a:pPr algn="ctr">
                <a:lnSpc>
                  <a:spcPts val="1800"/>
                </a:lnSpc>
                <a:spcBef>
                  <a:spcPts val="600"/>
                </a:spcBef>
                <a:defRPr/>
              </a:pPr>
              <a:r>
                <a:rPr lang="en-US" altLang="en-US" dirty="0" smtClean="0">
                  <a:solidFill>
                    <a:schemeClr val="tx1">
                      <a:lumMod val="50000"/>
                    </a:schemeClr>
                  </a:solidFill>
                  <a:latin typeface="+mj-lt"/>
                </a:rPr>
                <a:t>Grids</a:t>
              </a:r>
            </a:p>
          </p:txBody>
        </p:sp>
      </p:gr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bwMode="auto">
          <a:xfrm rot="16200000" flipH="1">
            <a:off x="3441193" y="-1639620"/>
            <a:ext cx="5412842" cy="10363201"/>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 name="Flowchart: Magnetic Disk 1"/>
          <p:cNvSpPr/>
          <p:nvPr/>
        </p:nvSpPr>
        <p:spPr bwMode="auto">
          <a:xfrm>
            <a:off x="4335483" y="264584"/>
            <a:ext cx="3475102" cy="4002615"/>
          </a:xfrm>
          <a:prstGeom prst="flowChartMagneticDisk">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7" name="Group 6"/>
          <p:cNvGrpSpPr/>
          <p:nvPr/>
        </p:nvGrpSpPr>
        <p:grpSpPr>
          <a:xfrm>
            <a:off x="4356861" y="639698"/>
            <a:ext cx="3475102" cy="3475102"/>
            <a:chOff x="3694111" y="152400"/>
            <a:chExt cx="4800600" cy="4800600"/>
          </a:xfrm>
          <a:noFill/>
        </p:grpSpPr>
        <p:pic>
          <p:nvPicPr>
            <p:cNvPr id="24" name="Picture 10" descr="O_Database12c_clr.bmp"/>
            <p:cNvPicPr>
              <a:picLocks noChangeAspect="1"/>
            </p:cNvPicPr>
            <p:nvPr/>
          </p:nvPicPr>
          <p:blipFill>
            <a:blip r:embed="rId4" cstate="print"/>
            <a:srcRect/>
            <a:stretch>
              <a:fillRect/>
            </a:stretch>
          </p:blipFill>
          <p:spPr bwMode="auto">
            <a:xfrm>
              <a:off x="4501029" y="2781300"/>
              <a:ext cx="3333750" cy="1036638"/>
            </a:xfrm>
            <a:prstGeom prst="rect">
              <a:avLst/>
            </a:prstGeom>
            <a:grpFill/>
            <a:ln w="9525">
              <a:noFill/>
              <a:miter lim="800000"/>
              <a:headEnd/>
              <a:tailEnd/>
            </a:ln>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4111" y="152400"/>
              <a:ext cx="4800600" cy="4800600"/>
            </a:xfrm>
            <a:prstGeom prst="rect">
              <a:avLst/>
            </a:prstGeom>
            <a:grpFill/>
          </p:spPr>
        </p:pic>
      </p:grpSp>
      <p:sp>
        <p:nvSpPr>
          <p:cNvPr id="15362" name="Rectangle 2"/>
          <p:cNvSpPr>
            <a:spLocks noGrp="1" noChangeArrowheads="1"/>
          </p:cNvSpPr>
          <p:nvPr>
            <p:ph type="title"/>
          </p:nvPr>
        </p:nvSpPr>
        <p:spPr/>
        <p:txBody>
          <a:bodyPr/>
          <a:lstStyle/>
          <a:p>
            <a:pPr eaLnBrk="1" hangingPunct="1"/>
            <a:r>
              <a:rPr lang="en-US" altLang="en-US" dirty="0" smtClean="0"/>
              <a:t>Oracle Database 12</a:t>
            </a:r>
            <a:r>
              <a:rPr lang="en-US" altLang="en-US" i="1" dirty="0" smtClean="0"/>
              <a:t>c</a:t>
            </a:r>
            <a:r>
              <a:rPr lang="en-US" altLang="en-US" dirty="0" smtClean="0"/>
              <a:t> </a:t>
            </a:r>
          </a:p>
        </p:txBody>
      </p:sp>
      <p:grpSp>
        <p:nvGrpSpPr>
          <p:cNvPr id="8" name="Group 7"/>
          <p:cNvGrpSpPr/>
          <p:nvPr/>
        </p:nvGrpSpPr>
        <p:grpSpPr>
          <a:xfrm>
            <a:off x="8299288" y="1130778"/>
            <a:ext cx="2198795" cy="1958786"/>
            <a:chOff x="8119711" y="834747"/>
            <a:chExt cx="2198795" cy="1958786"/>
          </a:xfrm>
        </p:grpSpPr>
        <p:sp>
          <p:nvSpPr>
            <p:cNvPr id="29" name="Rounded Rectangle 28"/>
            <p:cNvSpPr/>
            <p:nvPr/>
          </p:nvSpPr>
          <p:spPr bwMode="auto">
            <a:xfrm>
              <a:off x="8119711" y="834747"/>
              <a:ext cx="2198795" cy="1589454"/>
            </a:xfrm>
            <a:prstGeom prst="roundRect">
              <a:avLst/>
            </a:prstGeom>
            <a:solidFill>
              <a:schemeClr val="bg1"/>
            </a:solidFill>
            <a:ln w="50800" cap="flat" cmpd="sng" algn="ctr">
              <a:solidFill>
                <a:schemeClr val="accent6">
                  <a:lumMod val="40000"/>
                  <a:lumOff val="60000"/>
                </a:schemeClr>
              </a:solidFill>
              <a:prstDash val="solid"/>
              <a:round/>
              <a:headEnd type="none" w="sm" len="sm"/>
              <a:tailEnd type="none" w="sm" len="sm"/>
            </a:ln>
            <a:effectLst>
              <a:innerShdw blurRad="190500">
                <a:schemeClr val="accent1">
                  <a:lumMod val="40000"/>
                  <a:lumOff val="60000"/>
                </a:schemeClr>
              </a:inn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a:latin typeface="Arial" pitchFamily="34" charset="0"/>
              </a:endParaRPr>
            </a:p>
          </p:txBody>
        </p:sp>
        <p:pic>
          <p:nvPicPr>
            <p:cNvPr id="11" name="Picture 10" descr="cnt2495834.png"/>
            <p:cNvPicPr>
              <a:picLocks noChangeAspect="1"/>
            </p:cNvPicPr>
            <p:nvPr/>
          </p:nvPicPr>
          <p:blipFill>
            <a:blip r:embed="rId6" cstate="print"/>
            <a:stretch>
              <a:fillRect/>
            </a:stretch>
          </p:blipFill>
          <p:spPr>
            <a:xfrm>
              <a:off x="8318563" y="983150"/>
              <a:ext cx="1801091" cy="1292649"/>
            </a:xfrm>
            <a:prstGeom prst="rect">
              <a:avLst/>
            </a:prstGeom>
          </p:spPr>
        </p:pic>
        <p:sp>
          <p:nvSpPr>
            <p:cNvPr id="12" name="Rectangle 11"/>
            <p:cNvSpPr/>
            <p:nvPr/>
          </p:nvSpPr>
          <p:spPr>
            <a:xfrm>
              <a:off x="8415041" y="2424201"/>
              <a:ext cx="1608134" cy="369332"/>
            </a:xfrm>
            <a:prstGeom prst="rect">
              <a:avLst/>
            </a:prstGeom>
          </p:spPr>
          <p:txBody>
            <a:bodyPr wrap="none">
              <a:spAutoFit/>
            </a:bodyPr>
            <a:lstStyle/>
            <a:p>
              <a:pPr algn="ctr">
                <a:defRPr/>
              </a:pPr>
              <a:r>
                <a:rPr lang="en-US" altLang="en-US" dirty="0" smtClean="0">
                  <a:solidFill>
                    <a:schemeClr val="tx1">
                      <a:lumMod val="50000"/>
                    </a:schemeClr>
                  </a:solidFill>
                  <a:latin typeface="+mj-lt"/>
                </a:rPr>
                <a:t>Manageability</a:t>
              </a:r>
            </a:p>
          </p:txBody>
        </p:sp>
      </p:grpSp>
      <p:grpSp>
        <p:nvGrpSpPr>
          <p:cNvPr id="3" name="Group 2"/>
          <p:cNvGrpSpPr/>
          <p:nvPr/>
        </p:nvGrpSpPr>
        <p:grpSpPr>
          <a:xfrm>
            <a:off x="2240622" y="1130778"/>
            <a:ext cx="1796389" cy="1993422"/>
            <a:chOff x="2209904" y="801780"/>
            <a:chExt cx="1796389" cy="1993422"/>
          </a:xfrm>
        </p:grpSpPr>
        <p:sp>
          <p:nvSpPr>
            <p:cNvPr id="27" name="Rounded Rectangle 26"/>
            <p:cNvSpPr/>
            <p:nvPr/>
          </p:nvSpPr>
          <p:spPr bwMode="auto">
            <a:xfrm>
              <a:off x="2331048" y="801780"/>
              <a:ext cx="1554101" cy="1589454"/>
            </a:xfrm>
            <a:prstGeom prst="roundRect">
              <a:avLst/>
            </a:prstGeom>
            <a:solidFill>
              <a:schemeClr val="bg1"/>
            </a:solidFill>
            <a:ln w="50800" cap="flat" cmpd="sng" algn="ctr">
              <a:solidFill>
                <a:schemeClr val="accent6">
                  <a:lumMod val="40000"/>
                  <a:lumOff val="60000"/>
                </a:schemeClr>
              </a:solidFill>
              <a:prstDash val="solid"/>
              <a:round/>
              <a:headEnd type="none" w="sm" len="sm"/>
              <a:tailEnd type="none" w="sm" len="sm"/>
            </a:ln>
            <a:effectLst>
              <a:innerShdw blurRad="190500">
                <a:schemeClr val="accent1">
                  <a:lumMod val="40000"/>
                  <a:lumOff val="60000"/>
                </a:schemeClr>
              </a:inn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a:solidFill>
                  <a:schemeClr val="tx1"/>
                </a:solidFill>
                <a:latin typeface="Arial" pitchFamily="34" charset="0"/>
                <a:cs typeface="Arial" charset="0"/>
              </a:endParaRPr>
            </a:p>
          </p:txBody>
        </p:sp>
        <p:pic>
          <p:nvPicPr>
            <p:cNvPr id="13" name="Picture 12" descr="cnt2495789.png"/>
            <p:cNvPicPr>
              <a:picLocks noChangeAspect="1"/>
            </p:cNvPicPr>
            <p:nvPr/>
          </p:nvPicPr>
          <p:blipFill>
            <a:blip r:embed="rId7" cstate="print"/>
            <a:stretch>
              <a:fillRect/>
            </a:stretch>
          </p:blipFill>
          <p:spPr>
            <a:xfrm>
              <a:off x="2650898" y="984186"/>
              <a:ext cx="914400" cy="1224643"/>
            </a:xfrm>
            <a:prstGeom prst="rect">
              <a:avLst/>
            </a:prstGeom>
          </p:spPr>
        </p:pic>
        <p:sp>
          <p:nvSpPr>
            <p:cNvPr id="14" name="Rectangle 13"/>
            <p:cNvSpPr/>
            <p:nvPr/>
          </p:nvSpPr>
          <p:spPr>
            <a:xfrm>
              <a:off x="2209904" y="2425870"/>
              <a:ext cx="1796389" cy="369332"/>
            </a:xfrm>
            <a:prstGeom prst="rect">
              <a:avLst/>
            </a:prstGeom>
          </p:spPr>
          <p:txBody>
            <a:bodyPr wrap="none">
              <a:spAutoFit/>
            </a:bodyPr>
            <a:lstStyle/>
            <a:p>
              <a:pPr algn="ctr">
                <a:defRPr/>
              </a:pPr>
              <a:r>
                <a:rPr lang="en-US" altLang="en-US" dirty="0" smtClean="0">
                  <a:solidFill>
                    <a:schemeClr val="tx1">
                      <a:lumMod val="50000"/>
                    </a:schemeClr>
                  </a:solidFill>
                  <a:latin typeface="+mj-lt"/>
                </a:rPr>
                <a:t>High Availability</a:t>
              </a:r>
            </a:p>
          </p:txBody>
        </p:sp>
      </p:grpSp>
      <p:grpSp>
        <p:nvGrpSpPr>
          <p:cNvPr id="4" name="Group 3"/>
          <p:cNvGrpSpPr/>
          <p:nvPr/>
        </p:nvGrpSpPr>
        <p:grpSpPr>
          <a:xfrm>
            <a:off x="1838216" y="3707517"/>
            <a:ext cx="2198795" cy="1988664"/>
            <a:chOff x="1838216" y="3728829"/>
            <a:chExt cx="2198795" cy="1988664"/>
          </a:xfrm>
        </p:grpSpPr>
        <p:sp>
          <p:nvSpPr>
            <p:cNvPr id="28" name="Rounded Rectangle 27"/>
            <p:cNvSpPr/>
            <p:nvPr/>
          </p:nvSpPr>
          <p:spPr bwMode="auto">
            <a:xfrm>
              <a:off x="1838216" y="3728829"/>
              <a:ext cx="2198795" cy="1589454"/>
            </a:xfrm>
            <a:prstGeom prst="roundRect">
              <a:avLst/>
            </a:prstGeom>
            <a:solidFill>
              <a:schemeClr val="bg1"/>
            </a:solidFill>
            <a:ln w="50800" cap="flat" cmpd="sng" algn="ctr">
              <a:solidFill>
                <a:schemeClr val="accent6">
                  <a:lumMod val="40000"/>
                  <a:lumOff val="60000"/>
                </a:schemeClr>
              </a:solidFill>
              <a:prstDash val="solid"/>
              <a:round/>
              <a:headEnd type="none" w="sm" len="sm"/>
              <a:tailEnd type="none" w="sm" len="sm"/>
            </a:ln>
            <a:effectLst>
              <a:innerShdw blurRad="190500">
                <a:schemeClr val="accent1">
                  <a:lumMod val="40000"/>
                  <a:lumOff val="60000"/>
                </a:schemeClr>
              </a:inn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a:latin typeface="Arial" pitchFamily="34" charset="0"/>
              </a:endParaRPr>
            </a:p>
          </p:txBody>
        </p:sp>
        <p:grpSp>
          <p:nvGrpSpPr>
            <p:cNvPr id="19" name="Group 18"/>
            <p:cNvGrpSpPr/>
            <p:nvPr/>
          </p:nvGrpSpPr>
          <p:grpSpPr>
            <a:xfrm>
              <a:off x="1948373" y="3934738"/>
              <a:ext cx="1978481" cy="1177636"/>
              <a:chOff x="304800" y="4495800"/>
              <a:chExt cx="2176329" cy="1295400"/>
            </a:xfrm>
          </p:grpSpPr>
          <p:pic>
            <p:nvPicPr>
              <p:cNvPr id="15" name="Picture 14" descr="cnt204302.gif"/>
              <p:cNvPicPr>
                <a:picLocks noChangeAspect="1"/>
              </p:cNvPicPr>
              <p:nvPr/>
            </p:nvPicPr>
            <p:blipFill>
              <a:blip r:embed="rId8" cstate="print"/>
              <a:stretch>
                <a:fillRect/>
              </a:stretch>
            </p:blipFill>
            <p:spPr>
              <a:xfrm>
                <a:off x="304800" y="4572000"/>
                <a:ext cx="2176329" cy="1219200"/>
              </a:xfrm>
              <a:prstGeom prst="rect">
                <a:avLst/>
              </a:prstGeom>
            </p:spPr>
          </p:pic>
          <p:pic>
            <p:nvPicPr>
              <p:cNvPr id="17" name="Picture 16" descr="database.png"/>
              <p:cNvPicPr>
                <a:picLocks noChangeAspect="1"/>
              </p:cNvPicPr>
              <p:nvPr/>
            </p:nvPicPr>
            <p:blipFill>
              <a:blip r:embed="rId9" cstate="print"/>
              <a:stretch>
                <a:fillRect/>
              </a:stretch>
            </p:blipFill>
            <p:spPr>
              <a:xfrm>
                <a:off x="1447800" y="4495800"/>
                <a:ext cx="733044" cy="990600"/>
              </a:xfrm>
              <a:prstGeom prst="rect">
                <a:avLst/>
              </a:prstGeom>
            </p:spPr>
          </p:pic>
        </p:grpSp>
        <p:sp>
          <p:nvSpPr>
            <p:cNvPr id="18" name="Rectangle 17"/>
            <p:cNvSpPr/>
            <p:nvPr/>
          </p:nvSpPr>
          <p:spPr>
            <a:xfrm>
              <a:off x="2184843" y="5348161"/>
              <a:ext cx="1505540" cy="369332"/>
            </a:xfrm>
            <a:prstGeom prst="rect">
              <a:avLst/>
            </a:prstGeom>
          </p:spPr>
          <p:txBody>
            <a:bodyPr wrap="none">
              <a:spAutoFit/>
            </a:bodyPr>
            <a:lstStyle/>
            <a:p>
              <a:pPr algn="ctr">
                <a:defRPr/>
              </a:pPr>
              <a:r>
                <a:rPr lang="en-US" altLang="en-US" dirty="0" smtClean="0">
                  <a:solidFill>
                    <a:schemeClr val="tx1">
                      <a:lumMod val="50000"/>
                    </a:schemeClr>
                  </a:solidFill>
                  <a:latin typeface="+mj-lt"/>
                </a:rPr>
                <a:t>Performance</a:t>
              </a:r>
            </a:p>
          </p:txBody>
        </p:sp>
      </p:grpSp>
      <p:grpSp>
        <p:nvGrpSpPr>
          <p:cNvPr id="5" name="Group 4"/>
          <p:cNvGrpSpPr/>
          <p:nvPr/>
        </p:nvGrpSpPr>
        <p:grpSpPr>
          <a:xfrm>
            <a:off x="8315217" y="3707517"/>
            <a:ext cx="1554101" cy="2235785"/>
            <a:chOff x="8415041" y="3707517"/>
            <a:chExt cx="1554101" cy="2235785"/>
          </a:xfrm>
        </p:grpSpPr>
        <p:sp>
          <p:nvSpPr>
            <p:cNvPr id="30" name="Rounded Rectangle 29"/>
            <p:cNvSpPr/>
            <p:nvPr/>
          </p:nvSpPr>
          <p:spPr bwMode="auto">
            <a:xfrm>
              <a:off x="8415041" y="3707517"/>
              <a:ext cx="1554101" cy="1589454"/>
            </a:xfrm>
            <a:prstGeom prst="roundRect">
              <a:avLst/>
            </a:prstGeom>
            <a:solidFill>
              <a:schemeClr val="bg1"/>
            </a:solidFill>
            <a:ln w="50800" cap="flat" cmpd="sng" algn="ctr">
              <a:solidFill>
                <a:schemeClr val="accent6">
                  <a:lumMod val="40000"/>
                  <a:lumOff val="60000"/>
                </a:schemeClr>
              </a:solidFill>
              <a:prstDash val="solid"/>
              <a:round/>
              <a:headEnd type="none" w="sm" len="sm"/>
              <a:tailEnd type="none" w="sm" len="sm"/>
            </a:ln>
            <a:effectLst>
              <a:innerShdw blurRad="190500">
                <a:schemeClr val="accent1">
                  <a:lumMod val="40000"/>
                  <a:lumOff val="60000"/>
                </a:schemeClr>
              </a:inn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a:solidFill>
                  <a:schemeClr val="tx1"/>
                </a:solidFill>
                <a:latin typeface="Arial" pitchFamily="34" charset="0"/>
                <a:cs typeface="Arial" charset="0"/>
              </a:endParaRPr>
            </a:p>
          </p:txBody>
        </p:sp>
        <p:pic>
          <p:nvPicPr>
            <p:cNvPr id="22" name="Picture 21" descr="cnt2165257.png"/>
            <p:cNvPicPr>
              <a:picLocks noChangeAspect="1"/>
            </p:cNvPicPr>
            <p:nvPr/>
          </p:nvPicPr>
          <p:blipFill>
            <a:blip r:embed="rId10" cstate="print"/>
            <a:stretch>
              <a:fillRect/>
            </a:stretch>
          </p:blipFill>
          <p:spPr>
            <a:xfrm>
              <a:off x="8624055" y="3982699"/>
              <a:ext cx="1136073" cy="1039091"/>
            </a:xfrm>
            <a:prstGeom prst="rect">
              <a:avLst/>
            </a:prstGeom>
          </p:spPr>
        </p:pic>
        <p:sp>
          <p:nvSpPr>
            <p:cNvPr id="25" name="TextBox 24"/>
            <p:cNvSpPr txBox="1"/>
            <p:nvPr/>
          </p:nvSpPr>
          <p:spPr>
            <a:xfrm>
              <a:off x="8515463" y="5296971"/>
              <a:ext cx="1353255" cy="646331"/>
            </a:xfrm>
            <a:prstGeom prst="rect">
              <a:avLst/>
            </a:prstGeom>
          </p:spPr>
          <p:txBody>
            <a:bodyPr wrap="none">
              <a:spAutoFit/>
            </a:bodyPr>
            <a:lstStyle/>
            <a:p>
              <a:pPr algn="ctr">
                <a:defRPr/>
              </a:pPr>
              <a:r>
                <a:rPr lang="en-US" altLang="en-US" dirty="0" smtClean="0">
                  <a:solidFill>
                    <a:schemeClr val="tx1">
                      <a:lumMod val="50000"/>
                    </a:schemeClr>
                  </a:solidFill>
                  <a:latin typeface="+mj-lt"/>
                </a:rPr>
                <a:t>Information</a:t>
              </a:r>
            </a:p>
            <a:p>
              <a:pPr algn="ctr">
                <a:defRPr/>
              </a:pPr>
              <a:r>
                <a:rPr lang="en-US" altLang="en-US" dirty="0" smtClean="0">
                  <a:solidFill>
                    <a:schemeClr val="tx1">
                      <a:lumMod val="50000"/>
                    </a:schemeClr>
                  </a:solidFill>
                  <a:latin typeface="+mj-lt"/>
                </a:rPr>
                <a:t>Integration</a:t>
              </a:r>
            </a:p>
          </p:txBody>
        </p:sp>
      </p:grpSp>
      <p:grpSp>
        <p:nvGrpSpPr>
          <p:cNvPr id="6" name="Group 5"/>
          <p:cNvGrpSpPr/>
          <p:nvPr/>
        </p:nvGrpSpPr>
        <p:grpSpPr>
          <a:xfrm>
            <a:off x="5317362" y="4419600"/>
            <a:ext cx="1554101" cy="1949950"/>
            <a:chOff x="5399607" y="4456193"/>
            <a:chExt cx="1554101" cy="1949950"/>
          </a:xfrm>
        </p:grpSpPr>
        <p:sp>
          <p:nvSpPr>
            <p:cNvPr id="21" name="Rectangle 20"/>
            <p:cNvSpPr/>
            <p:nvPr/>
          </p:nvSpPr>
          <p:spPr>
            <a:xfrm>
              <a:off x="5661933" y="6036811"/>
              <a:ext cx="1029449" cy="369332"/>
            </a:xfrm>
            <a:prstGeom prst="rect">
              <a:avLst/>
            </a:prstGeom>
          </p:spPr>
          <p:txBody>
            <a:bodyPr wrap="none">
              <a:spAutoFit/>
            </a:bodyPr>
            <a:lstStyle/>
            <a:p>
              <a:pPr algn="ctr">
                <a:defRPr/>
              </a:pPr>
              <a:r>
                <a:rPr lang="en-US" altLang="en-US" dirty="0" smtClean="0">
                  <a:solidFill>
                    <a:schemeClr val="tx1">
                      <a:lumMod val="50000"/>
                    </a:schemeClr>
                  </a:solidFill>
                  <a:latin typeface="+mj-lt"/>
                </a:rPr>
                <a:t>Security</a:t>
              </a:r>
            </a:p>
          </p:txBody>
        </p:sp>
        <p:sp>
          <p:nvSpPr>
            <p:cNvPr id="31" name="Rounded Rectangle 30"/>
            <p:cNvSpPr/>
            <p:nvPr/>
          </p:nvSpPr>
          <p:spPr bwMode="auto">
            <a:xfrm>
              <a:off x="5399607" y="4456193"/>
              <a:ext cx="1554101" cy="1589454"/>
            </a:xfrm>
            <a:prstGeom prst="roundRect">
              <a:avLst/>
            </a:prstGeom>
            <a:solidFill>
              <a:schemeClr val="bg1"/>
            </a:solidFill>
            <a:ln w="50800" cap="flat" cmpd="sng" algn="ctr">
              <a:solidFill>
                <a:schemeClr val="accent6">
                  <a:lumMod val="40000"/>
                  <a:lumOff val="60000"/>
                </a:schemeClr>
              </a:solidFill>
              <a:prstDash val="solid"/>
              <a:round/>
              <a:headEnd type="none" w="sm" len="sm"/>
              <a:tailEnd type="none" w="sm" len="sm"/>
            </a:ln>
            <a:effectLst>
              <a:innerShdw blurRad="190500">
                <a:schemeClr val="accent1">
                  <a:lumMod val="40000"/>
                  <a:lumOff val="60000"/>
                </a:schemeClr>
              </a:inn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a:solidFill>
                  <a:schemeClr val="tx1"/>
                </a:solidFill>
                <a:latin typeface="Arial" pitchFamily="34" charset="0"/>
                <a:cs typeface="Arial" charset="0"/>
              </a:endParaRPr>
            </a:p>
          </p:txBody>
        </p:sp>
        <p:pic>
          <p:nvPicPr>
            <p:cNvPr id="20" name="Picture 19" descr="cnt2281068.png"/>
            <p:cNvPicPr>
              <a:picLocks noChangeAspect="1"/>
            </p:cNvPicPr>
            <p:nvPr/>
          </p:nvPicPr>
          <p:blipFill>
            <a:blip r:embed="rId11" cstate="print"/>
            <a:stretch>
              <a:fillRect/>
            </a:stretch>
          </p:blipFill>
          <p:spPr>
            <a:xfrm>
              <a:off x="5722315" y="4663704"/>
              <a:ext cx="908685" cy="1174433"/>
            </a:xfrm>
            <a:prstGeom prst="rect">
              <a:avLst/>
            </a:prstGeom>
          </p:spPr>
        </p:pic>
      </p:gr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052"/>
          <p:cNvSpPr>
            <a:spLocks noGrp="1" noChangeArrowheads="1"/>
          </p:cNvSpPr>
          <p:nvPr>
            <p:ph type="title"/>
          </p:nvPr>
        </p:nvSpPr>
        <p:spPr/>
        <p:txBody>
          <a:bodyPr/>
          <a:lstStyle/>
          <a:p>
            <a:pPr eaLnBrk="1" hangingPunct="1"/>
            <a:r>
              <a:rPr lang="en-US" altLang="en-US" dirty="0" smtClean="0"/>
              <a:t>Lesson Agenda</a:t>
            </a:r>
          </a:p>
        </p:txBody>
      </p:sp>
      <p:sp>
        <p:nvSpPr>
          <p:cNvPr id="20483" name="Rectangle 2053"/>
          <p:cNvSpPr>
            <a:spLocks noGrp="1" noChangeArrowheads="1"/>
          </p:cNvSpPr>
          <p:nvPr>
            <p:ph idx="1"/>
          </p:nvPr>
        </p:nvSpPr>
        <p:spPr>
          <a:xfrm>
            <a:off x="622138" y="1242485"/>
            <a:ext cx="10944549" cy="2550264"/>
          </a:xfrm>
        </p:spPr>
        <p:txBody>
          <a:bodyPr/>
          <a:lstStyle/>
          <a:p>
            <a:pPr lvl="1" eaLnBrk="1" hangingPunct="1">
              <a:buClr>
                <a:srgbClr val="A6A6A6"/>
              </a:buClr>
              <a:defRPr/>
            </a:pPr>
            <a:r>
              <a:rPr lang="en-US" dirty="0" smtClean="0">
                <a:solidFill>
                  <a:srgbClr val="A6A6A6"/>
                </a:solidFill>
              </a:rPr>
              <a:t>Course objectives, agenda, and appendixes used in the course</a:t>
            </a:r>
          </a:p>
          <a:p>
            <a:pPr lvl="1" eaLnBrk="1" hangingPunct="1">
              <a:buClr>
                <a:srgbClr val="A6A6A6"/>
              </a:buClr>
              <a:defRPr/>
            </a:pPr>
            <a:r>
              <a:rPr lang="en-US" dirty="0" smtClean="0">
                <a:solidFill>
                  <a:srgbClr val="A6A6A6"/>
                </a:solidFill>
              </a:rPr>
              <a:t>Overview of Oracle Database 12</a:t>
            </a:r>
            <a:r>
              <a:rPr lang="en-US" i="1" dirty="0" smtClean="0">
                <a:solidFill>
                  <a:srgbClr val="A6A6A6"/>
                </a:solidFill>
              </a:rPr>
              <a:t>c</a:t>
            </a:r>
            <a:r>
              <a:rPr lang="en-US" dirty="0" smtClean="0">
                <a:solidFill>
                  <a:srgbClr val="A6A6A6"/>
                </a:solidFill>
              </a:rPr>
              <a:t> and related products</a:t>
            </a:r>
          </a:p>
          <a:p>
            <a:pPr lvl="1" eaLnBrk="1" hangingPunct="1">
              <a:defRPr/>
            </a:pPr>
            <a:r>
              <a:rPr lang="en-US" dirty="0" smtClean="0"/>
              <a:t>Overview of relational database management concepts and terminologies</a:t>
            </a:r>
          </a:p>
          <a:p>
            <a:pPr lvl="1">
              <a:buClr>
                <a:srgbClr val="A6A6A6"/>
              </a:buClr>
              <a:defRPr/>
            </a:pPr>
            <a:r>
              <a:rPr lang="en-US" dirty="0" smtClean="0">
                <a:solidFill>
                  <a:srgbClr val="A6A6A6"/>
                </a:solidFill>
              </a:rPr>
              <a:t>Human Resource (</a:t>
            </a:r>
            <a:r>
              <a:rPr lang="en-US" dirty="0" smtClean="0">
                <a:solidFill>
                  <a:srgbClr val="A6A6A6"/>
                </a:solidFill>
                <a:latin typeface="Courier New" pitchFamily="49" charset="0"/>
                <a:cs typeface="Courier New" pitchFamily="49" charset="0"/>
              </a:rPr>
              <a:t>HR</a:t>
            </a:r>
            <a:r>
              <a:rPr lang="en-US" dirty="0" smtClean="0">
                <a:solidFill>
                  <a:srgbClr val="A6A6A6"/>
                </a:solidFill>
              </a:rPr>
              <a:t>) Schema and the tables used in this course </a:t>
            </a:r>
          </a:p>
          <a:p>
            <a:pPr lvl="1" eaLnBrk="1" hangingPunct="1">
              <a:buClr>
                <a:srgbClr val="A6A6A6"/>
              </a:buClr>
              <a:defRPr/>
            </a:pPr>
            <a:r>
              <a:rPr lang="en-US" dirty="0" smtClean="0">
                <a:solidFill>
                  <a:srgbClr val="A6A6A6"/>
                </a:solidFill>
              </a:rPr>
              <a:t>Introduction to SQL and its development environments</a:t>
            </a:r>
          </a:p>
          <a:p>
            <a:pPr lvl="1" eaLnBrk="1" hangingPunct="1">
              <a:buClr>
                <a:srgbClr val="A6A6A6"/>
              </a:buClr>
              <a:defRPr/>
            </a:pPr>
            <a:r>
              <a:rPr lang="en-US" dirty="0" smtClean="0">
                <a:solidFill>
                  <a:srgbClr val="A6A6A6"/>
                </a:solidFill>
              </a:rPr>
              <a:t>Oracle Database 12</a:t>
            </a:r>
            <a:r>
              <a:rPr lang="en-US" i="1" dirty="0" smtClean="0">
                <a:solidFill>
                  <a:srgbClr val="A6A6A6"/>
                </a:solidFill>
              </a:rPr>
              <a:t>c</a:t>
            </a:r>
            <a:r>
              <a:rPr lang="en-US" dirty="0" smtClean="0">
                <a:solidFill>
                  <a:srgbClr val="A6A6A6"/>
                </a:solidFill>
              </a:rPr>
              <a:t> SQL Documentation and Additional Resources</a:t>
            </a:r>
            <a:endParaRPr lang="en-US" dirty="0">
              <a:solidFill>
                <a:srgbClr val="A6A6A6"/>
              </a:solidFill>
            </a:endParaRPr>
          </a:p>
        </p:txBody>
      </p:sp>
      <p:grpSp>
        <p:nvGrpSpPr>
          <p:cNvPr id="4" name="Group 3"/>
          <p:cNvGrpSpPr/>
          <p:nvPr/>
        </p:nvGrpSpPr>
        <p:grpSpPr>
          <a:xfrm>
            <a:off x="8304212" y="4343400"/>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913812" y="152400"/>
            <a:ext cx="3059289" cy="6248400"/>
          </a:xfrm>
          <a:prstGeom prst="rect">
            <a:avLst/>
          </a:prstGeom>
          <a:gradFill flip="none" rotWithShape="1">
            <a:gsLst>
              <a:gs pos="2655">
                <a:schemeClr val="bg1"/>
              </a:gs>
              <a:gs pos="20000">
                <a:srgbClr val="FBFBFB"/>
              </a:gs>
              <a:gs pos="64000">
                <a:srgbClr val="FCFCFC"/>
              </a:gs>
              <a:gs pos="42000">
                <a:srgbClr val="F1F4F5"/>
              </a:gs>
              <a:gs pos="85000">
                <a:schemeClr val="bg1"/>
              </a:gs>
            </a:gsLst>
            <a:lin ang="15600000" scaled="0"/>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p>
        </p:txBody>
      </p:sp>
      <p:sp>
        <p:nvSpPr>
          <p:cNvPr id="23554" name="Rectangle 4"/>
          <p:cNvSpPr>
            <a:spLocks noGrp="1" noChangeArrowheads="1"/>
          </p:cNvSpPr>
          <p:nvPr>
            <p:ph type="title"/>
          </p:nvPr>
        </p:nvSpPr>
        <p:spPr/>
        <p:txBody>
          <a:bodyPr/>
          <a:lstStyle/>
          <a:p>
            <a:pPr eaLnBrk="1" hangingPunct="1"/>
            <a:r>
              <a:rPr lang="en-US" altLang="en-US" dirty="0" smtClean="0"/>
              <a:t>Relational and Object Relational Database Management Systems</a:t>
            </a:r>
          </a:p>
        </p:txBody>
      </p:sp>
      <p:sp>
        <p:nvSpPr>
          <p:cNvPr id="23555" name="Rectangle 5"/>
          <p:cNvSpPr>
            <a:spLocks noGrp="1" noChangeArrowheads="1"/>
          </p:cNvSpPr>
          <p:nvPr>
            <p:ph idx="1"/>
          </p:nvPr>
        </p:nvSpPr>
        <p:spPr/>
        <p:txBody>
          <a:bodyPr/>
          <a:lstStyle/>
          <a:p>
            <a:pPr lvl="1" eaLnBrk="1" hangingPunct="1"/>
            <a:r>
              <a:rPr lang="en-US" altLang="en-US" dirty="0" smtClean="0"/>
              <a:t>Relational model and object relational model</a:t>
            </a:r>
          </a:p>
          <a:p>
            <a:pPr lvl="1" eaLnBrk="1" hangingPunct="1"/>
            <a:r>
              <a:rPr lang="en-US" altLang="en-US" dirty="0" smtClean="0"/>
              <a:t>User-defined data types and objects</a:t>
            </a:r>
          </a:p>
          <a:p>
            <a:pPr lvl="1" eaLnBrk="1" hangingPunct="1"/>
            <a:r>
              <a:rPr lang="en-US" altLang="en-US" dirty="0" smtClean="0"/>
              <a:t>Fully compatible with relational database</a:t>
            </a:r>
          </a:p>
          <a:p>
            <a:pPr lvl="1" eaLnBrk="1" hangingPunct="1"/>
            <a:r>
              <a:rPr lang="en-US" altLang="en-US" dirty="0" smtClean="0"/>
              <a:t>Supports multimedia and large objects</a:t>
            </a:r>
          </a:p>
          <a:p>
            <a:pPr lvl="1" eaLnBrk="1" hangingPunct="1"/>
            <a:r>
              <a:rPr lang="en-US" altLang="en-US" dirty="0" smtClean="0"/>
              <a:t>High-quality database server features</a:t>
            </a:r>
          </a:p>
        </p:txBody>
      </p:sp>
      <p:grpSp>
        <p:nvGrpSpPr>
          <p:cNvPr id="3" name="Group 2"/>
          <p:cNvGrpSpPr/>
          <p:nvPr/>
        </p:nvGrpSpPr>
        <p:grpSpPr>
          <a:xfrm>
            <a:off x="9402571" y="1814287"/>
            <a:ext cx="2190750" cy="3443513"/>
            <a:chOff x="9402571" y="1745954"/>
            <a:chExt cx="2190750" cy="3443513"/>
          </a:xfrm>
        </p:grpSpPr>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2571" y="1745954"/>
              <a:ext cx="2190750" cy="2718153"/>
            </a:xfrm>
            <a:prstGeom prst="rect">
              <a:avLst/>
            </a:prstGeom>
          </p:spPr>
        </p:pic>
        <p:pic>
          <p:nvPicPr>
            <p:cNvPr id="23558" name="Picture 6" descr="O_Database12c_clr.bmp"/>
            <p:cNvPicPr>
              <a:picLocks noChangeAspect="1"/>
            </p:cNvPicPr>
            <p:nvPr/>
          </p:nvPicPr>
          <p:blipFill>
            <a:blip r:embed="rId5" cstate="print">
              <a:clrChange>
                <a:clrFrom>
                  <a:srgbClr val="FFFFFF"/>
                </a:clrFrom>
                <a:clrTo>
                  <a:srgbClr val="FFFFFF">
                    <a:alpha val="0"/>
                  </a:srgbClr>
                </a:clrTo>
              </a:clrChange>
            </a:blip>
            <a:srcRect/>
            <a:stretch>
              <a:fillRect/>
            </a:stretch>
          </p:blipFill>
          <p:spPr bwMode="auto">
            <a:xfrm>
              <a:off x="9408344" y="4509727"/>
              <a:ext cx="2184977" cy="679740"/>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bwMode="auto">
          <a:xfrm>
            <a:off x="2232303" y="4202145"/>
            <a:ext cx="1716088" cy="1328227"/>
          </a:xfrm>
          <a:prstGeom prst="roundRect">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gradFill flip="none" rotWithShape="1">
              <a:gsLst>
                <a:gs pos="0">
                  <a:schemeClr val="accent6">
                    <a:lumMod val="20000"/>
                    <a:lumOff val="80000"/>
                  </a:schemeClr>
                </a:gs>
                <a:gs pos="50000">
                  <a:schemeClr val="bg1"/>
                </a:gs>
                <a:gs pos="100000">
                  <a:schemeClr val="bg1"/>
                </a:gs>
              </a:gsLst>
              <a:lin ang="5400000" scaled="1"/>
              <a:tileRect/>
            </a:gra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 name="Rounded Rectangle 17"/>
          <p:cNvSpPr/>
          <p:nvPr/>
        </p:nvSpPr>
        <p:spPr bwMode="auto">
          <a:xfrm>
            <a:off x="4895335" y="3888661"/>
            <a:ext cx="1716088" cy="1641712"/>
          </a:xfrm>
          <a:prstGeom prst="roundRect">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gradFill flip="none" rotWithShape="1">
              <a:gsLst>
                <a:gs pos="0">
                  <a:schemeClr val="accent6">
                    <a:lumMod val="20000"/>
                    <a:lumOff val="80000"/>
                  </a:schemeClr>
                </a:gs>
                <a:gs pos="50000">
                  <a:schemeClr val="bg1"/>
                </a:gs>
                <a:gs pos="100000">
                  <a:schemeClr val="bg1"/>
                </a:gs>
              </a:gsLst>
              <a:lin ang="5400000" scaled="1"/>
              <a:tileRect/>
            </a:gra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7" name="Rounded Rectangle 16"/>
          <p:cNvSpPr/>
          <p:nvPr/>
        </p:nvSpPr>
        <p:spPr bwMode="auto">
          <a:xfrm>
            <a:off x="7990673" y="3888661"/>
            <a:ext cx="2058974" cy="1641712"/>
          </a:xfrm>
          <a:prstGeom prst="roundRect">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gradFill flip="none" rotWithShape="1">
              <a:gsLst>
                <a:gs pos="0">
                  <a:schemeClr val="accent6">
                    <a:lumMod val="20000"/>
                    <a:lumOff val="80000"/>
                  </a:schemeClr>
                </a:gs>
                <a:gs pos="50000">
                  <a:schemeClr val="bg1"/>
                </a:gs>
                <a:gs pos="100000">
                  <a:schemeClr val="bg1"/>
                </a:gs>
              </a:gsLst>
              <a:lin ang="5400000" scaled="1"/>
              <a:tileRect/>
            </a:gra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4578" name="Rectangle 6"/>
          <p:cNvSpPr>
            <a:spLocks noGrp="1" noChangeArrowheads="1"/>
          </p:cNvSpPr>
          <p:nvPr>
            <p:ph type="title"/>
          </p:nvPr>
        </p:nvSpPr>
        <p:spPr/>
        <p:txBody>
          <a:bodyPr/>
          <a:lstStyle/>
          <a:p>
            <a:pPr eaLnBrk="1" hangingPunct="1"/>
            <a:r>
              <a:rPr lang="en-US" altLang="en-US" dirty="0" smtClean="0"/>
              <a:t>Data Storage on Different Media</a:t>
            </a:r>
          </a:p>
        </p:txBody>
      </p:sp>
      <p:sp>
        <p:nvSpPr>
          <p:cNvPr id="24581" name="Rectangle 9"/>
          <p:cNvSpPr>
            <a:spLocks noChangeArrowheads="1"/>
          </p:cNvSpPr>
          <p:nvPr/>
        </p:nvSpPr>
        <p:spPr bwMode="auto">
          <a:xfrm>
            <a:off x="2286277" y="5540375"/>
            <a:ext cx="1608137" cy="631825"/>
          </a:xfrm>
          <a:prstGeom prst="rect">
            <a:avLst/>
          </a:prstGeom>
          <a:noFill/>
          <a:ln w="9525">
            <a:noFill/>
            <a:miter lim="800000"/>
            <a:headEnd/>
            <a:tailEnd/>
          </a:ln>
        </p:spPr>
        <p:txBody>
          <a:bodyPr lIns="82550" tIns="41275" rIns="82550" bIns="41275">
            <a:spAutoFit/>
          </a:bodyPr>
          <a:lstStyle/>
          <a:p>
            <a:pPr algn="ctr" defTabSz="822325">
              <a:spcBef>
                <a:spcPct val="50000"/>
              </a:spcBef>
            </a:pPr>
            <a:r>
              <a:rPr lang="en-US" altLang="en-US" dirty="0">
                <a:latin typeface="+mj-lt"/>
              </a:rPr>
              <a:t>Electronic spreadsheet</a:t>
            </a:r>
          </a:p>
        </p:txBody>
      </p:sp>
      <p:sp>
        <p:nvSpPr>
          <p:cNvPr id="24582" name="Rectangle 10"/>
          <p:cNvSpPr>
            <a:spLocks noChangeArrowheads="1"/>
          </p:cNvSpPr>
          <p:nvPr/>
        </p:nvSpPr>
        <p:spPr bwMode="auto">
          <a:xfrm>
            <a:off x="4931568" y="5540375"/>
            <a:ext cx="1716088" cy="357188"/>
          </a:xfrm>
          <a:prstGeom prst="rect">
            <a:avLst/>
          </a:prstGeom>
          <a:noFill/>
          <a:ln w="9525">
            <a:noFill/>
            <a:miter lim="800000"/>
            <a:headEnd/>
            <a:tailEnd/>
          </a:ln>
        </p:spPr>
        <p:txBody>
          <a:bodyPr lIns="82550" tIns="41275" rIns="82550" bIns="41275">
            <a:spAutoFit/>
          </a:bodyPr>
          <a:lstStyle/>
          <a:p>
            <a:pPr algn="ctr" defTabSz="822325">
              <a:spcBef>
                <a:spcPct val="50000"/>
              </a:spcBef>
            </a:pPr>
            <a:r>
              <a:rPr lang="en-US" altLang="en-US" dirty="0">
                <a:latin typeface="+mj-lt"/>
              </a:rPr>
              <a:t>Filing cabinet</a:t>
            </a:r>
          </a:p>
        </p:txBody>
      </p:sp>
      <p:sp>
        <p:nvSpPr>
          <p:cNvPr id="24583" name="Rectangle 11"/>
          <p:cNvSpPr>
            <a:spLocks noChangeArrowheads="1"/>
          </p:cNvSpPr>
          <p:nvPr/>
        </p:nvSpPr>
        <p:spPr bwMode="auto">
          <a:xfrm>
            <a:off x="8230378" y="5540375"/>
            <a:ext cx="1579563" cy="357187"/>
          </a:xfrm>
          <a:prstGeom prst="rect">
            <a:avLst/>
          </a:prstGeom>
          <a:noFill/>
          <a:ln w="9525">
            <a:noFill/>
            <a:miter lim="800000"/>
            <a:headEnd/>
            <a:tailEnd/>
          </a:ln>
        </p:spPr>
        <p:txBody>
          <a:bodyPr lIns="82550" tIns="41275" rIns="82550" bIns="41275">
            <a:spAutoFit/>
          </a:bodyPr>
          <a:lstStyle/>
          <a:p>
            <a:pPr algn="ctr" defTabSz="822325">
              <a:spcBef>
                <a:spcPct val="50000"/>
              </a:spcBef>
            </a:pPr>
            <a:r>
              <a:rPr lang="en-US" altLang="en-US" dirty="0">
                <a:latin typeface="+mj-lt"/>
              </a:rPr>
              <a:t>Database</a:t>
            </a:r>
          </a:p>
        </p:txBody>
      </p:sp>
      <p:sp>
        <p:nvSpPr>
          <p:cNvPr id="24584" name="Freeform 13"/>
          <p:cNvSpPr>
            <a:spLocks/>
          </p:cNvSpPr>
          <p:nvPr/>
        </p:nvSpPr>
        <p:spPr bwMode="gray">
          <a:xfrm>
            <a:off x="3095110" y="3058318"/>
            <a:ext cx="1343025" cy="1143825"/>
          </a:xfrm>
          <a:custGeom>
            <a:avLst/>
            <a:gdLst>
              <a:gd name="T0" fmla="*/ 2147483647 w 1632"/>
              <a:gd name="T1" fmla="*/ 0 h 912"/>
              <a:gd name="T2" fmla="*/ 2147483647 w 1632"/>
              <a:gd name="T3" fmla="*/ 2147483647 h 912"/>
              <a:gd name="T4" fmla="*/ 0 w 1632"/>
              <a:gd name="T5" fmla="*/ 2147483647 h 912"/>
              <a:gd name="T6" fmla="*/ 0 w 1632"/>
              <a:gd name="T7" fmla="*/ 2147483647 h 912"/>
              <a:gd name="T8" fmla="*/ 0 60000 65536"/>
              <a:gd name="T9" fmla="*/ 0 60000 65536"/>
              <a:gd name="T10" fmla="*/ 0 60000 65536"/>
              <a:gd name="T11" fmla="*/ 0 60000 65536"/>
              <a:gd name="T12" fmla="*/ 0 w 1632"/>
              <a:gd name="T13" fmla="*/ 0 h 912"/>
              <a:gd name="T14" fmla="*/ 1632 w 1632"/>
              <a:gd name="T15" fmla="*/ 912 h 912"/>
            </a:gdLst>
            <a:ahLst/>
            <a:cxnLst>
              <a:cxn ang="T8">
                <a:pos x="T0" y="T1"/>
              </a:cxn>
              <a:cxn ang="T9">
                <a:pos x="T2" y="T3"/>
              </a:cxn>
              <a:cxn ang="T10">
                <a:pos x="T4" y="T5"/>
              </a:cxn>
              <a:cxn ang="T11">
                <a:pos x="T6" y="T7"/>
              </a:cxn>
            </a:cxnLst>
            <a:rect l="T12" t="T13" r="T14" b="T15"/>
            <a:pathLst>
              <a:path w="1632" h="912">
                <a:moveTo>
                  <a:pt x="1632" y="0"/>
                </a:moveTo>
                <a:lnTo>
                  <a:pt x="1632" y="432"/>
                </a:lnTo>
                <a:lnTo>
                  <a:pt x="0" y="432"/>
                </a:lnTo>
                <a:lnTo>
                  <a:pt x="0" y="912"/>
                </a:lnTo>
              </a:path>
            </a:pathLst>
          </a:custGeom>
          <a:noFill/>
          <a:ln w="28575" cap="flat" cmpd="sng">
            <a:solidFill>
              <a:srgbClr val="FF0000"/>
            </a:solidFill>
            <a:prstDash val="solid"/>
            <a:round/>
            <a:headEnd type="none" w="med" len="med"/>
            <a:tailEnd type="triangle" w="lg" len="lg"/>
          </a:ln>
        </p:spPr>
        <p:txBody>
          <a:bodyPr/>
          <a:lstStyle/>
          <a:p>
            <a:endParaRPr lang="en-US" dirty="0"/>
          </a:p>
        </p:txBody>
      </p:sp>
      <p:sp>
        <p:nvSpPr>
          <p:cNvPr id="24585" name="Freeform 14"/>
          <p:cNvSpPr>
            <a:spLocks/>
          </p:cNvSpPr>
          <p:nvPr/>
        </p:nvSpPr>
        <p:spPr bwMode="gray">
          <a:xfrm>
            <a:off x="7028935" y="3286919"/>
            <a:ext cx="961738" cy="1066800"/>
          </a:xfrm>
          <a:custGeom>
            <a:avLst/>
            <a:gdLst>
              <a:gd name="T0" fmla="*/ 0 w 720"/>
              <a:gd name="T1" fmla="*/ 0 h 528"/>
              <a:gd name="T2" fmla="*/ 0 w 720"/>
              <a:gd name="T3" fmla="*/ 2147483647 h 528"/>
              <a:gd name="T4" fmla="*/ 2147483647 w 720"/>
              <a:gd name="T5" fmla="*/ 2147483647 h 528"/>
              <a:gd name="T6" fmla="*/ 0 60000 65536"/>
              <a:gd name="T7" fmla="*/ 0 60000 65536"/>
              <a:gd name="T8" fmla="*/ 0 60000 65536"/>
              <a:gd name="T9" fmla="*/ 0 w 720"/>
              <a:gd name="T10" fmla="*/ 0 h 528"/>
              <a:gd name="T11" fmla="*/ 720 w 720"/>
              <a:gd name="T12" fmla="*/ 528 h 528"/>
            </a:gdLst>
            <a:ahLst/>
            <a:cxnLst>
              <a:cxn ang="T6">
                <a:pos x="T0" y="T1"/>
              </a:cxn>
              <a:cxn ang="T7">
                <a:pos x="T2" y="T3"/>
              </a:cxn>
              <a:cxn ang="T8">
                <a:pos x="T4" y="T5"/>
              </a:cxn>
            </a:cxnLst>
            <a:rect l="T9" t="T10" r="T11" b="T12"/>
            <a:pathLst>
              <a:path w="720" h="528">
                <a:moveTo>
                  <a:pt x="0" y="0"/>
                </a:moveTo>
                <a:lnTo>
                  <a:pt x="0" y="528"/>
                </a:lnTo>
                <a:lnTo>
                  <a:pt x="720" y="528"/>
                </a:lnTo>
              </a:path>
            </a:pathLst>
          </a:custGeom>
          <a:noFill/>
          <a:ln w="28575" cap="flat" cmpd="sng">
            <a:solidFill>
              <a:srgbClr val="FF0000"/>
            </a:solidFill>
            <a:prstDash val="solid"/>
            <a:round/>
            <a:headEnd type="none" w="med" len="med"/>
            <a:tailEnd type="triangle" w="lg" len="lg"/>
          </a:ln>
        </p:spPr>
        <p:txBody>
          <a:bodyPr/>
          <a:lstStyle/>
          <a:p>
            <a:endParaRPr lang="en-US" dirty="0"/>
          </a:p>
        </p:txBody>
      </p:sp>
      <p:pic>
        <p:nvPicPr>
          <p:cNvPr id="24586" name="Picture 15" descr="C:\temp\offic006.gif"/>
          <p:cNvPicPr>
            <a:picLocks noChangeAspect="1" noChangeArrowheads="1"/>
          </p:cNvPicPr>
          <p:nvPr/>
        </p:nvPicPr>
        <p:blipFill>
          <a:blip r:embed="rId4" cstate="print"/>
          <a:srcRect/>
          <a:stretch>
            <a:fillRect/>
          </a:stretch>
        </p:blipFill>
        <p:spPr bwMode="gray">
          <a:xfrm>
            <a:off x="5107267" y="4097690"/>
            <a:ext cx="1292225" cy="1292225"/>
          </a:xfrm>
          <a:prstGeom prst="rect">
            <a:avLst/>
          </a:prstGeom>
          <a:noFill/>
          <a:ln w="9525">
            <a:noFill/>
            <a:miter lim="800000"/>
            <a:headEnd/>
            <a:tailEnd/>
          </a:ln>
        </p:spPr>
      </p:pic>
      <p:pic>
        <p:nvPicPr>
          <p:cNvPr id="24587" name="Picture 16" descr="C:\temp\docum021.gif"/>
          <p:cNvPicPr>
            <a:picLocks noChangeAspect="1" noChangeArrowheads="1"/>
          </p:cNvPicPr>
          <p:nvPr/>
        </p:nvPicPr>
        <p:blipFill>
          <a:blip r:embed="rId5" cstate="print"/>
          <a:srcRect/>
          <a:stretch>
            <a:fillRect/>
          </a:stretch>
        </p:blipFill>
        <p:spPr bwMode="gray">
          <a:xfrm>
            <a:off x="2664608" y="4278883"/>
            <a:ext cx="851477" cy="1174750"/>
          </a:xfrm>
          <a:prstGeom prst="rect">
            <a:avLst/>
          </a:prstGeom>
          <a:noFill/>
          <a:ln w="9525">
            <a:noFill/>
            <a:miter lim="800000"/>
            <a:headEnd/>
            <a:tailEnd/>
          </a:ln>
        </p:spPr>
      </p:pic>
      <p:grpSp>
        <p:nvGrpSpPr>
          <p:cNvPr id="2" name="Group 1"/>
          <p:cNvGrpSpPr/>
          <p:nvPr/>
        </p:nvGrpSpPr>
        <p:grpSpPr>
          <a:xfrm>
            <a:off x="8291557" y="4071902"/>
            <a:ext cx="1610195" cy="1343800"/>
            <a:chOff x="8356131" y="4163237"/>
            <a:chExt cx="1610195" cy="1343800"/>
          </a:xfrm>
        </p:grpSpPr>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56131" y="4163237"/>
              <a:ext cx="992657" cy="1343800"/>
            </a:xfrm>
            <a:prstGeom prst="rect">
              <a:avLst/>
            </a:prstGeom>
          </p:spPr>
        </p:pic>
        <p:pic>
          <p:nvPicPr>
            <p:cNvPr id="24588" name="Picture 17" descr="C:\temp\table002.gif"/>
            <p:cNvPicPr>
              <a:picLocks noChangeAspect="1" noChangeArrowheads="1"/>
            </p:cNvPicPr>
            <p:nvPr/>
          </p:nvPicPr>
          <p:blipFill>
            <a:blip r:embed="rId7" cstate="print"/>
            <a:srcRect/>
            <a:stretch>
              <a:fillRect/>
            </a:stretch>
          </p:blipFill>
          <p:spPr bwMode="gray">
            <a:xfrm>
              <a:off x="9097963" y="4293481"/>
              <a:ext cx="868363" cy="1168400"/>
            </a:xfrm>
            <a:prstGeom prst="rect">
              <a:avLst/>
            </a:prstGeom>
            <a:noFill/>
            <a:ln w="9525">
              <a:noFill/>
              <a:miter lim="800000"/>
              <a:headEnd/>
              <a:tailEnd/>
            </a:ln>
          </p:spPr>
        </p:pic>
      </p:grpSp>
      <p:sp>
        <p:nvSpPr>
          <p:cNvPr id="24589" name="Freeform 22"/>
          <p:cNvSpPr>
            <a:spLocks/>
          </p:cNvSpPr>
          <p:nvPr/>
        </p:nvSpPr>
        <p:spPr bwMode="gray">
          <a:xfrm flipH="1">
            <a:off x="5789612" y="3275808"/>
            <a:ext cx="0" cy="612854"/>
          </a:xfrm>
          <a:custGeom>
            <a:avLst/>
            <a:gdLst>
              <a:gd name="T0" fmla="*/ 0 w 3"/>
              <a:gd name="T1" fmla="*/ 0 h 533"/>
              <a:gd name="T2" fmla="*/ 2147483647 w 3"/>
              <a:gd name="T3" fmla="*/ 2147483647 h 533"/>
              <a:gd name="T4" fmla="*/ 0 60000 65536"/>
              <a:gd name="T5" fmla="*/ 0 60000 65536"/>
              <a:gd name="T6" fmla="*/ 0 w 3"/>
              <a:gd name="T7" fmla="*/ 0 h 533"/>
              <a:gd name="T8" fmla="*/ 3 w 3"/>
              <a:gd name="T9" fmla="*/ 533 h 533"/>
            </a:gdLst>
            <a:ahLst/>
            <a:cxnLst>
              <a:cxn ang="T4">
                <a:pos x="T0" y="T1"/>
              </a:cxn>
              <a:cxn ang="T5">
                <a:pos x="T2" y="T3"/>
              </a:cxn>
            </a:cxnLst>
            <a:rect l="T6" t="T7" r="T8" b="T9"/>
            <a:pathLst>
              <a:path w="3" h="533">
                <a:moveTo>
                  <a:pt x="0" y="0"/>
                </a:moveTo>
                <a:lnTo>
                  <a:pt x="3" y="533"/>
                </a:lnTo>
              </a:path>
            </a:pathLst>
          </a:custGeom>
          <a:noFill/>
          <a:ln w="28575">
            <a:solidFill>
              <a:srgbClr val="FF0000"/>
            </a:solidFill>
            <a:round/>
            <a:headEnd type="none" w="med" len="med"/>
            <a:tailEnd type="triangle" w="lg" len="lg"/>
          </a:ln>
        </p:spPr>
        <p:txBody>
          <a:bodyPr/>
          <a:lstStyle/>
          <a:p>
            <a:endParaRPr lang="en-US" dirty="0"/>
          </a:p>
        </p:txBody>
      </p:sp>
      <p:pic>
        <p:nvPicPr>
          <p:cNvPr id="24590" name="Picture 23" descr="C:\salome_official\projects\11gR2\screenshots\intro_s17_a.gif"/>
          <p:cNvPicPr>
            <a:picLocks noChangeAspect="1" noChangeArrowheads="1"/>
          </p:cNvPicPr>
          <p:nvPr/>
        </p:nvPicPr>
        <p:blipFill>
          <a:blip r:embed="rId8" cstate="print"/>
          <a:srcRect/>
          <a:stretch>
            <a:fillRect/>
          </a:stretch>
        </p:blipFill>
        <p:spPr bwMode="auto">
          <a:xfrm>
            <a:off x="2680771" y="1000919"/>
            <a:ext cx="5360988" cy="2057400"/>
          </a:xfrm>
          <a:prstGeom prst="rect">
            <a:avLst/>
          </a:prstGeom>
          <a:noFill/>
          <a:ln w="12700">
            <a:solidFill>
              <a:schemeClr val="tx1"/>
            </a:solidFill>
            <a:miter lim="800000"/>
            <a:headEnd/>
            <a:tailEnd/>
          </a:ln>
        </p:spPr>
      </p:pic>
      <p:pic>
        <p:nvPicPr>
          <p:cNvPr id="24591" name="Picture 24" descr="C:\salome_official\projects\11gR2\screenshots\intro_s017_b.gif"/>
          <p:cNvPicPr>
            <a:picLocks noChangeAspect="1" noChangeArrowheads="1"/>
          </p:cNvPicPr>
          <p:nvPr/>
        </p:nvPicPr>
        <p:blipFill>
          <a:blip r:embed="rId9" cstate="print"/>
          <a:srcRect/>
          <a:stretch>
            <a:fillRect/>
          </a:stretch>
        </p:blipFill>
        <p:spPr bwMode="auto">
          <a:xfrm>
            <a:off x="5728771" y="1686719"/>
            <a:ext cx="3554413" cy="1600200"/>
          </a:xfrm>
          <a:prstGeom prst="rect">
            <a:avLst/>
          </a:prstGeom>
          <a:noFill/>
          <a:ln w="12700">
            <a:solidFill>
              <a:schemeClr val="tx1"/>
            </a:solidFill>
            <a:miter lim="800000"/>
            <a:headEnd/>
            <a:tailEnd/>
          </a:ln>
        </p:spPr>
      </p:pic>
    </p:spTree>
    <p:custDataLst>
      <p:tags r:id="rId1"/>
    </p:custData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flipH="1">
            <a:off x="7389812" y="4369250"/>
            <a:ext cx="4663112"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6" name="Round Diagonal Corner Rectangle 5"/>
          <p:cNvSpPr/>
          <p:nvPr/>
        </p:nvSpPr>
        <p:spPr bwMode="auto">
          <a:xfrm>
            <a:off x="9113645" y="4038600"/>
            <a:ext cx="2278785" cy="1878658"/>
          </a:xfrm>
          <a:prstGeom prst="round2DiagRect">
            <a:avLst/>
          </a:prstGeom>
          <a:solidFill>
            <a:schemeClr val="bg1"/>
          </a:solidFill>
          <a:ln w="57150" cap="flat" cmpd="sng" algn="ctr">
            <a:solidFill>
              <a:srgbClr val="DDE4E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 name="Round Diagonal Corner Rectangle 6"/>
          <p:cNvSpPr/>
          <p:nvPr/>
        </p:nvSpPr>
        <p:spPr bwMode="auto">
          <a:xfrm>
            <a:off x="9181114" y="4110367"/>
            <a:ext cx="2143846" cy="1735125"/>
          </a:xfrm>
          <a:prstGeom prst="round2DiagRect">
            <a:avLst/>
          </a:prstGeom>
          <a:solidFill>
            <a:schemeClr val="bg1"/>
          </a:solidFill>
          <a:ln w="57150" cap="flat" cmpd="sng" algn="ctr">
            <a:noFill/>
            <a:prstDash val="solid"/>
            <a:round/>
            <a:headEnd type="none" w="sm" len="sm"/>
            <a:tailEnd type="none" w="sm" len="sm"/>
          </a:ln>
          <a:effectLst>
            <a:innerShdw blurRad="114300">
              <a:srgbClr val="5DD5FF"/>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5602" name="Rectangle 4"/>
          <p:cNvSpPr>
            <a:spLocks noGrp="1" noChangeArrowheads="1"/>
          </p:cNvSpPr>
          <p:nvPr>
            <p:ph type="title"/>
          </p:nvPr>
        </p:nvSpPr>
        <p:spPr/>
        <p:txBody>
          <a:bodyPr/>
          <a:lstStyle/>
          <a:p>
            <a:pPr eaLnBrk="1" hangingPunct="1"/>
            <a:r>
              <a:rPr lang="en-US" altLang="en-US" dirty="0" smtClean="0"/>
              <a:t>Relational Database Concept</a:t>
            </a:r>
          </a:p>
        </p:txBody>
      </p:sp>
      <p:sp>
        <p:nvSpPr>
          <p:cNvPr id="25603" name="Rectangle 5"/>
          <p:cNvSpPr>
            <a:spLocks noGrp="1" noChangeArrowheads="1"/>
          </p:cNvSpPr>
          <p:nvPr>
            <p:ph idx="1"/>
          </p:nvPr>
        </p:nvSpPr>
        <p:spPr>
          <a:xfrm>
            <a:off x="622138" y="1242485"/>
            <a:ext cx="10944549" cy="2350209"/>
          </a:xfrm>
        </p:spPr>
        <p:txBody>
          <a:bodyPr/>
          <a:lstStyle/>
          <a:p>
            <a:pPr lvl="1" eaLnBrk="1" hangingPunct="1"/>
            <a:r>
              <a:rPr lang="en-US" altLang="en-US" dirty="0" smtClean="0"/>
              <a:t>Dr. E. F. Codd proposed the relational model for database systems in 1970.</a:t>
            </a:r>
          </a:p>
          <a:p>
            <a:pPr lvl="1" eaLnBrk="1" hangingPunct="1"/>
            <a:r>
              <a:rPr lang="en-US" altLang="en-US" dirty="0" smtClean="0"/>
              <a:t>It is the basis for RDBMS.</a:t>
            </a:r>
          </a:p>
          <a:p>
            <a:pPr lvl="1" eaLnBrk="1" hangingPunct="1"/>
            <a:r>
              <a:rPr lang="en-US" altLang="en-US" dirty="0" smtClean="0"/>
              <a:t>The relational model consists of the following:</a:t>
            </a:r>
          </a:p>
          <a:p>
            <a:pPr lvl="2" eaLnBrk="1" hangingPunct="1"/>
            <a:r>
              <a:rPr lang="en-US" altLang="en-US" dirty="0" smtClean="0"/>
              <a:t>Collection of objects or relations</a:t>
            </a:r>
          </a:p>
          <a:p>
            <a:pPr lvl="2" eaLnBrk="1" hangingPunct="1"/>
            <a:r>
              <a:rPr lang="en-US" altLang="en-US" dirty="0" smtClean="0"/>
              <a:t>Set of operators to act on the relations</a:t>
            </a:r>
          </a:p>
          <a:p>
            <a:pPr lvl="2" eaLnBrk="1" hangingPunct="1"/>
            <a:r>
              <a:rPr lang="en-US" altLang="en-US" dirty="0" smtClean="0"/>
              <a:t>Data integrity for accuracy and consistency</a:t>
            </a:r>
          </a:p>
        </p:txBody>
      </p:sp>
      <p:pic>
        <p:nvPicPr>
          <p:cNvPr id="5" name="Picture 4" descr="cnt2427946.png"/>
          <p:cNvPicPr>
            <a:picLocks noChangeAspect="1"/>
          </p:cNvPicPr>
          <p:nvPr/>
        </p:nvPicPr>
        <p:blipFill>
          <a:blip r:embed="rId4" cstate="print"/>
          <a:stretch>
            <a:fillRect/>
          </a:stretch>
        </p:blipFill>
        <p:spPr>
          <a:xfrm>
            <a:off x="9448174" y="4281369"/>
            <a:ext cx="1609725" cy="1438275"/>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7"/>
          <p:cNvSpPr>
            <a:spLocks noGrp="1" noChangeArrowheads="1"/>
          </p:cNvSpPr>
          <p:nvPr>
            <p:ph type="title"/>
          </p:nvPr>
        </p:nvSpPr>
        <p:spPr/>
        <p:txBody>
          <a:bodyPr/>
          <a:lstStyle/>
          <a:p>
            <a:pPr eaLnBrk="1" hangingPunct="1"/>
            <a:r>
              <a:rPr lang="en-US" altLang="en-US" dirty="0" smtClean="0"/>
              <a:t>Definition of a Relational Database</a:t>
            </a:r>
          </a:p>
        </p:txBody>
      </p:sp>
      <p:sp>
        <p:nvSpPr>
          <p:cNvPr id="26627" name="Rectangle 28"/>
          <p:cNvSpPr>
            <a:spLocks noGrp="1" noChangeArrowheads="1"/>
          </p:cNvSpPr>
          <p:nvPr>
            <p:ph idx="1"/>
          </p:nvPr>
        </p:nvSpPr>
        <p:spPr>
          <a:xfrm>
            <a:off x="622138" y="1242485"/>
            <a:ext cx="10944549" cy="680521"/>
          </a:xfrm>
        </p:spPr>
        <p:txBody>
          <a:bodyPr/>
          <a:lstStyle/>
          <a:p>
            <a:pPr eaLnBrk="1" hangingPunct="1"/>
            <a:r>
              <a:rPr lang="en-US" altLang="en-US" dirty="0" smtClean="0">
                <a:latin typeface="Arial" charset="0"/>
              </a:rPr>
              <a:t>A relational database is a collection of relations or two-dimensional tables controlled by the Oracle server.</a:t>
            </a:r>
          </a:p>
        </p:txBody>
      </p:sp>
      <p:sp>
        <p:nvSpPr>
          <p:cNvPr id="26632" name="Freeform 19"/>
          <p:cNvSpPr>
            <a:spLocks/>
          </p:cNvSpPr>
          <p:nvPr/>
        </p:nvSpPr>
        <p:spPr bwMode="gray">
          <a:xfrm>
            <a:off x="2576335" y="3719426"/>
            <a:ext cx="3427628" cy="1125972"/>
          </a:xfrm>
          <a:custGeom>
            <a:avLst/>
            <a:gdLst>
              <a:gd name="T0" fmla="*/ 2147483647 w 2277"/>
              <a:gd name="T1" fmla="*/ 0 h 717"/>
              <a:gd name="T2" fmla="*/ 0 w 2277"/>
              <a:gd name="T3" fmla="*/ 2147483647 h 717"/>
              <a:gd name="T4" fmla="*/ 2147483647 w 2277"/>
              <a:gd name="T5" fmla="*/ 2147483647 h 717"/>
              <a:gd name="T6" fmla="*/ 2147483647 w 2277"/>
              <a:gd name="T7" fmla="*/ 0 h 717"/>
              <a:gd name="T8" fmla="*/ 2147483647 w 2277"/>
              <a:gd name="T9" fmla="*/ 0 h 717"/>
              <a:gd name="T10" fmla="*/ 0 60000 65536"/>
              <a:gd name="T11" fmla="*/ 0 60000 65536"/>
              <a:gd name="T12" fmla="*/ 0 60000 65536"/>
              <a:gd name="T13" fmla="*/ 0 60000 65536"/>
              <a:gd name="T14" fmla="*/ 0 60000 65536"/>
              <a:gd name="T15" fmla="*/ 0 w 2277"/>
              <a:gd name="T16" fmla="*/ 0 h 717"/>
              <a:gd name="T17" fmla="*/ 2277 w 2277"/>
              <a:gd name="T18" fmla="*/ 717 h 717"/>
              <a:gd name="connsiteX0" fmla="*/ 8467 w 9996"/>
              <a:gd name="connsiteY0" fmla="*/ 0 h 9986"/>
              <a:gd name="connsiteX1" fmla="*/ 0 w 9996"/>
              <a:gd name="connsiteY1" fmla="*/ 9963 h 9986"/>
              <a:gd name="connsiteX2" fmla="*/ 9996 w 9996"/>
              <a:gd name="connsiteY2" fmla="*/ 9986 h 9986"/>
              <a:gd name="connsiteX3" fmla="*/ 9192 w 9996"/>
              <a:gd name="connsiteY3" fmla="*/ 0 h 9986"/>
              <a:gd name="connsiteX4" fmla="*/ 8467 w 9996"/>
              <a:gd name="connsiteY4" fmla="*/ 0 h 9986"/>
              <a:gd name="connsiteX0" fmla="*/ 8470 w 10000"/>
              <a:gd name="connsiteY0" fmla="*/ 205 h 10205"/>
              <a:gd name="connsiteX1" fmla="*/ 0 w 10000"/>
              <a:gd name="connsiteY1" fmla="*/ 10182 h 10205"/>
              <a:gd name="connsiteX2" fmla="*/ 10000 w 10000"/>
              <a:gd name="connsiteY2" fmla="*/ 10205 h 10205"/>
              <a:gd name="connsiteX3" fmla="*/ 9921 w 10000"/>
              <a:gd name="connsiteY3" fmla="*/ 0 h 10205"/>
              <a:gd name="connsiteX4" fmla="*/ 8470 w 10000"/>
              <a:gd name="connsiteY4" fmla="*/ 205 h 10205"/>
              <a:gd name="connsiteX0" fmla="*/ 8470 w 10000"/>
              <a:gd name="connsiteY0" fmla="*/ 205 h 10205"/>
              <a:gd name="connsiteX1" fmla="*/ 0 w 10000"/>
              <a:gd name="connsiteY1" fmla="*/ 10182 h 10205"/>
              <a:gd name="connsiteX2" fmla="*/ 10000 w 10000"/>
              <a:gd name="connsiteY2" fmla="*/ 10205 h 10205"/>
              <a:gd name="connsiteX3" fmla="*/ 9987 w 10000"/>
              <a:gd name="connsiteY3" fmla="*/ 0 h 10205"/>
              <a:gd name="connsiteX4" fmla="*/ 8470 w 10000"/>
              <a:gd name="connsiteY4" fmla="*/ 205 h 10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05">
                <a:moveTo>
                  <a:pt x="8470" y="205"/>
                </a:moveTo>
                <a:lnTo>
                  <a:pt x="0" y="10182"/>
                </a:lnTo>
                <a:lnTo>
                  <a:pt x="10000" y="10205"/>
                </a:lnTo>
                <a:cubicBezTo>
                  <a:pt x="9974" y="6803"/>
                  <a:pt x="10013" y="3402"/>
                  <a:pt x="9987" y="0"/>
                </a:cubicBezTo>
                <a:lnTo>
                  <a:pt x="8470" y="205"/>
                </a:lnTo>
              </a:path>
            </a:pathLst>
          </a:custGeom>
          <a:gradFill flip="none" rotWithShape="1">
            <a:gsLst>
              <a:gs pos="100000">
                <a:srgbClr val="CBF1F9"/>
              </a:gs>
              <a:gs pos="0">
                <a:schemeClr val="bg1"/>
              </a:gs>
            </a:gsLst>
            <a:lin ang="0" scaled="1"/>
            <a:tileRect/>
          </a:gradFill>
          <a:ln w="9525" cap="rnd">
            <a:noFill/>
            <a:round/>
            <a:headEnd type="none" w="sm" len="sm"/>
            <a:tailEnd type="none" w="sm" len="sm"/>
          </a:ln>
        </p:spPr>
        <p:txBody>
          <a:bodyPr/>
          <a:lstStyle/>
          <a:p>
            <a:endParaRPr lang="en-US" dirty="0"/>
          </a:p>
        </p:txBody>
      </p:sp>
      <p:sp>
        <p:nvSpPr>
          <p:cNvPr id="3" name="Rectangle 20"/>
          <p:cNvSpPr>
            <a:spLocks noChangeArrowheads="1"/>
          </p:cNvSpPr>
          <p:nvPr/>
        </p:nvSpPr>
        <p:spPr bwMode="auto">
          <a:xfrm>
            <a:off x="2898775" y="4480056"/>
            <a:ext cx="2809875" cy="366712"/>
          </a:xfrm>
          <a:prstGeom prst="rect">
            <a:avLst/>
          </a:prstGeom>
          <a:noFill/>
          <a:ln>
            <a:noFill/>
          </a:ln>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dirty="0" smtClean="0">
                <a:solidFill>
                  <a:schemeClr val="tx1">
                    <a:lumMod val="50000"/>
                  </a:schemeClr>
                </a:solidFill>
              </a:rPr>
              <a:t>Table name: </a:t>
            </a:r>
            <a:r>
              <a:rPr lang="en-US" altLang="en-US" dirty="0" smtClean="0">
                <a:solidFill>
                  <a:schemeClr val="tx1">
                    <a:lumMod val="50000"/>
                  </a:schemeClr>
                </a:solidFill>
                <a:latin typeface="Courier New" panose="02070309020205020404" pitchFamily="49" charset="0"/>
              </a:rPr>
              <a:t>EMPLOYEES</a:t>
            </a:r>
          </a:p>
        </p:txBody>
      </p:sp>
      <p:sp>
        <p:nvSpPr>
          <p:cNvPr id="26634" name="Freeform 21"/>
          <p:cNvSpPr>
            <a:spLocks/>
          </p:cNvSpPr>
          <p:nvPr/>
        </p:nvSpPr>
        <p:spPr bwMode="gray">
          <a:xfrm>
            <a:off x="6177165" y="3753158"/>
            <a:ext cx="3420020" cy="1122376"/>
          </a:xfrm>
          <a:custGeom>
            <a:avLst/>
            <a:gdLst>
              <a:gd name="T0" fmla="*/ 2147483647 w 2330"/>
              <a:gd name="T1" fmla="*/ 0 h 708"/>
              <a:gd name="T2" fmla="*/ 2147483647 w 2330"/>
              <a:gd name="T3" fmla="*/ 2147483647 h 708"/>
              <a:gd name="T4" fmla="*/ 0 w 2330"/>
              <a:gd name="T5" fmla="*/ 2147483647 h 708"/>
              <a:gd name="T6" fmla="*/ 2147483647 w 2330"/>
              <a:gd name="T7" fmla="*/ 0 h 708"/>
              <a:gd name="T8" fmla="*/ 2147483647 w 2330"/>
              <a:gd name="T9" fmla="*/ 0 h 708"/>
              <a:gd name="T10" fmla="*/ 0 60000 65536"/>
              <a:gd name="T11" fmla="*/ 0 60000 65536"/>
              <a:gd name="T12" fmla="*/ 0 60000 65536"/>
              <a:gd name="T13" fmla="*/ 0 60000 65536"/>
              <a:gd name="T14" fmla="*/ 0 60000 65536"/>
              <a:gd name="T15" fmla="*/ 0 w 2330"/>
              <a:gd name="T16" fmla="*/ 0 h 708"/>
              <a:gd name="T17" fmla="*/ 2330 w 2330"/>
              <a:gd name="T18" fmla="*/ 708 h 708"/>
              <a:gd name="connsiteX0" fmla="*/ 1051 w 10021"/>
              <a:gd name="connsiteY0" fmla="*/ 0 h 9986"/>
              <a:gd name="connsiteX1" fmla="*/ 10021 w 10021"/>
              <a:gd name="connsiteY1" fmla="*/ 9986 h 9986"/>
              <a:gd name="connsiteX2" fmla="*/ 25 w 10021"/>
              <a:gd name="connsiteY2" fmla="*/ 9986 h 9986"/>
              <a:gd name="connsiteX3" fmla="*/ 0 w 10021"/>
              <a:gd name="connsiteY3" fmla="*/ 100 h 9986"/>
              <a:gd name="connsiteX4" fmla="*/ 1051 w 10021"/>
              <a:gd name="connsiteY4" fmla="*/ 0 h 9986"/>
              <a:gd name="connsiteX0" fmla="*/ 1049 w 10000"/>
              <a:gd name="connsiteY0" fmla="*/ 0 h 10000"/>
              <a:gd name="connsiteX1" fmla="*/ 10000 w 10000"/>
              <a:gd name="connsiteY1" fmla="*/ 10000 h 10000"/>
              <a:gd name="connsiteX2" fmla="*/ 25 w 10000"/>
              <a:gd name="connsiteY2" fmla="*/ 10000 h 10000"/>
              <a:gd name="connsiteX3" fmla="*/ 0 w 10000"/>
              <a:gd name="connsiteY3" fmla="*/ 100 h 10000"/>
              <a:gd name="connsiteX4" fmla="*/ 1049 w 10000"/>
              <a:gd name="connsiteY4" fmla="*/ 0 h 10000"/>
              <a:gd name="connsiteX0" fmla="*/ 1025 w 9976"/>
              <a:gd name="connsiteY0" fmla="*/ 0 h 10000"/>
              <a:gd name="connsiteX1" fmla="*/ 9976 w 9976"/>
              <a:gd name="connsiteY1" fmla="*/ 10000 h 10000"/>
              <a:gd name="connsiteX2" fmla="*/ 1 w 9976"/>
              <a:gd name="connsiteY2" fmla="*/ 10000 h 10000"/>
              <a:gd name="connsiteX3" fmla="*/ 42 w 9976"/>
              <a:gd name="connsiteY3" fmla="*/ 100 h 10000"/>
              <a:gd name="connsiteX4" fmla="*/ 1025 w 9976"/>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6" h="10000">
                <a:moveTo>
                  <a:pt x="1025" y="0"/>
                </a:moveTo>
                <a:lnTo>
                  <a:pt x="9976" y="10000"/>
                </a:lnTo>
                <a:lnTo>
                  <a:pt x="1" y="10000"/>
                </a:lnTo>
                <a:cubicBezTo>
                  <a:pt x="-7" y="6700"/>
                  <a:pt x="50" y="3400"/>
                  <a:pt x="42" y="100"/>
                </a:cubicBezTo>
                <a:cubicBezTo>
                  <a:pt x="281" y="100"/>
                  <a:pt x="785" y="0"/>
                  <a:pt x="1025" y="0"/>
                </a:cubicBezTo>
              </a:path>
            </a:pathLst>
          </a:custGeom>
          <a:gradFill flip="none" rotWithShape="1">
            <a:gsLst>
              <a:gs pos="0">
                <a:srgbClr val="CBF1F9"/>
              </a:gs>
              <a:gs pos="100000">
                <a:schemeClr val="bg1"/>
              </a:gs>
            </a:gsLst>
            <a:lin ang="0" scaled="1"/>
            <a:tileRect/>
          </a:gradFill>
          <a:ln w="9525" cap="rnd">
            <a:noFill/>
            <a:round/>
            <a:headEnd type="none" w="sm" len="sm"/>
            <a:tailEnd type="none" w="sm" len="sm"/>
          </a:ln>
        </p:spPr>
        <p:txBody>
          <a:bodyPr/>
          <a:lstStyle/>
          <a:p>
            <a:endParaRPr lang="en-US" dirty="0"/>
          </a:p>
        </p:txBody>
      </p:sp>
      <p:sp>
        <p:nvSpPr>
          <p:cNvPr id="4" name="Rectangle 22"/>
          <p:cNvSpPr>
            <a:spLocks noChangeArrowheads="1"/>
          </p:cNvSpPr>
          <p:nvPr/>
        </p:nvSpPr>
        <p:spPr bwMode="auto">
          <a:xfrm>
            <a:off x="6268332" y="4480055"/>
            <a:ext cx="3203575" cy="366713"/>
          </a:xfrm>
          <a:prstGeom prst="rect">
            <a:avLst/>
          </a:prstGeom>
          <a:noFill/>
          <a:ln>
            <a:noFill/>
          </a:ln>
          <a:extLst/>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dirty="0" smtClean="0">
                <a:solidFill>
                  <a:schemeClr val="tx1">
                    <a:lumMod val="50000"/>
                  </a:schemeClr>
                </a:solidFill>
              </a:rPr>
              <a:t> Table name: </a:t>
            </a:r>
            <a:r>
              <a:rPr lang="en-US" altLang="en-US" dirty="0" smtClean="0">
                <a:solidFill>
                  <a:schemeClr val="tx1">
                    <a:lumMod val="50000"/>
                  </a:schemeClr>
                </a:solidFill>
                <a:latin typeface="Courier New" panose="02070309020205020404" pitchFamily="49" charset="0"/>
              </a:rPr>
              <a:t>DEPARTMENTS</a:t>
            </a:r>
          </a:p>
        </p:txBody>
      </p:sp>
      <p:sp>
        <p:nvSpPr>
          <p:cNvPr id="26636" name="Text Box 23"/>
          <p:cNvSpPr txBox="1">
            <a:spLocks noChangeArrowheads="1"/>
          </p:cNvSpPr>
          <p:nvPr/>
        </p:nvSpPr>
        <p:spPr bwMode="auto">
          <a:xfrm>
            <a:off x="2522537" y="5451782"/>
            <a:ext cx="366712" cy="394980"/>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pPr>
            <a:r>
              <a:rPr lang="en-US" altLang="en-US" sz="2400" dirty="0"/>
              <a:t>…</a:t>
            </a:r>
          </a:p>
        </p:txBody>
      </p:sp>
      <p:sp>
        <p:nvSpPr>
          <p:cNvPr id="26637" name="Text Box 24"/>
          <p:cNvSpPr txBox="1">
            <a:spLocks noChangeArrowheads="1"/>
          </p:cNvSpPr>
          <p:nvPr/>
        </p:nvSpPr>
        <p:spPr bwMode="auto">
          <a:xfrm>
            <a:off x="6115049" y="5472420"/>
            <a:ext cx="366713" cy="394980"/>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pPr>
            <a:r>
              <a:rPr lang="en-US" altLang="en-US" sz="2400" dirty="0"/>
              <a:t>…</a:t>
            </a:r>
          </a:p>
        </p:txBody>
      </p:sp>
      <p:pic>
        <p:nvPicPr>
          <p:cNvPr id="26638" name="Picture 31" descr="C:\salome_official\projects\11gR2\screenshots\intro_s19_a.gif"/>
          <p:cNvPicPr>
            <a:picLocks noChangeAspect="1" noChangeArrowheads="1"/>
          </p:cNvPicPr>
          <p:nvPr/>
        </p:nvPicPr>
        <p:blipFill>
          <a:blip r:embed="rId4" cstate="print"/>
          <a:srcRect/>
          <a:stretch>
            <a:fillRect/>
          </a:stretch>
        </p:blipFill>
        <p:spPr bwMode="auto">
          <a:xfrm>
            <a:off x="2598737" y="4853295"/>
            <a:ext cx="3409950" cy="777875"/>
          </a:xfrm>
          <a:prstGeom prst="rect">
            <a:avLst/>
          </a:prstGeom>
          <a:noFill/>
          <a:ln w="12700">
            <a:solidFill>
              <a:schemeClr val="tx1"/>
            </a:solidFill>
            <a:miter lim="800000"/>
            <a:headEnd/>
            <a:tailEnd/>
          </a:ln>
        </p:spPr>
      </p:pic>
      <p:pic>
        <p:nvPicPr>
          <p:cNvPr id="26639" name="Picture 32" descr="C:\salome_official\projects\11gR2\screenshots\intro_s19_b.gif"/>
          <p:cNvPicPr>
            <a:picLocks noChangeAspect="1" noChangeArrowheads="1"/>
          </p:cNvPicPr>
          <p:nvPr/>
        </p:nvPicPr>
        <p:blipFill>
          <a:blip r:embed="rId5" cstate="print"/>
          <a:srcRect/>
          <a:stretch>
            <a:fillRect/>
          </a:stretch>
        </p:blipFill>
        <p:spPr bwMode="auto">
          <a:xfrm>
            <a:off x="6160382" y="4850471"/>
            <a:ext cx="3419475" cy="788988"/>
          </a:xfrm>
          <a:prstGeom prst="rect">
            <a:avLst/>
          </a:prstGeom>
          <a:noFill/>
          <a:ln w="12700">
            <a:solidFill>
              <a:schemeClr val="tx1"/>
            </a:solidFill>
            <a:miter lim="800000"/>
            <a:headEnd/>
            <a:tailEnd/>
          </a:ln>
        </p:spPr>
      </p:pic>
      <p:pic>
        <p:nvPicPr>
          <p:cNvPr id="28" name="Picture 27" descr="database.png"/>
          <p:cNvPicPr>
            <a:picLocks noChangeAspect="1"/>
          </p:cNvPicPr>
          <p:nvPr/>
        </p:nvPicPr>
        <p:blipFill>
          <a:blip r:embed="rId6" cstate="print"/>
          <a:stretch>
            <a:fillRect/>
          </a:stretch>
        </p:blipFill>
        <p:spPr>
          <a:xfrm>
            <a:off x="5437187" y="2717913"/>
            <a:ext cx="1143000" cy="1544594"/>
          </a:xfrm>
          <a:prstGeom prst="rect">
            <a:avLst/>
          </a:prstGeom>
        </p:spPr>
      </p:pic>
      <p:pic>
        <p:nvPicPr>
          <p:cNvPr id="29" name="Picture 28" descr="cnt234074.gif"/>
          <p:cNvPicPr>
            <a:picLocks noChangeAspect="1"/>
          </p:cNvPicPr>
          <p:nvPr/>
        </p:nvPicPr>
        <p:blipFill>
          <a:blip r:embed="rId7" cstate="print"/>
          <a:stretch>
            <a:fillRect/>
          </a:stretch>
        </p:blipFill>
        <p:spPr>
          <a:xfrm>
            <a:off x="5627687" y="3136997"/>
            <a:ext cx="762000" cy="1026060"/>
          </a:xfrm>
          <a:prstGeom prst="rect">
            <a:avLst/>
          </a:prstGeom>
        </p:spPr>
      </p:pic>
      <p:sp>
        <p:nvSpPr>
          <p:cNvPr id="2" name="Rectangle 8"/>
          <p:cNvSpPr>
            <a:spLocks noChangeArrowheads="1"/>
          </p:cNvSpPr>
          <p:nvPr/>
        </p:nvSpPr>
        <p:spPr bwMode="auto">
          <a:xfrm>
            <a:off x="5180012" y="2281544"/>
            <a:ext cx="1657350" cy="369974"/>
          </a:xfrm>
          <a:prstGeom prst="rect">
            <a:avLst/>
          </a:prstGeom>
          <a:noFill/>
          <a:ln>
            <a:noFill/>
          </a:ln>
          <a:extLst/>
        </p:spPr>
        <p:txBody>
          <a:bodyPr wrap="squar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dirty="0" smtClean="0">
                <a:solidFill>
                  <a:schemeClr val="tx1">
                    <a:lumMod val="50000"/>
                  </a:schemeClr>
                </a:solidFill>
                <a:latin typeface="+mn-lt"/>
              </a:rPr>
              <a:t>Oracle server</a:t>
            </a:r>
          </a:p>
        </p:txBody>
      </p:sp>
    </p:spTree>
    <p:custDataLst>
      <p:tags r:id="rId1"/>
    </p:custData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title"/>
          </p:nvPr>
        </p:nvSpPr>
        <p:spPr/>
        <p:txBody>
          <a:bodyPr/>
          <a:lstStyle/>
          <a:p>
            <a:pPr eaLnBrk="1" hangingPunct="1"/>
            <a:r>
              <a:rPr lang="en-US" altLang="en-US" dirty="0" smtClean="0"/>
              <a:t>Data Models</a:t>
            </a:r>
          </a:p>
        </p:txBody>
      </p:sp>
      <p:sp>
        <p:nvSpPr>
          <p:cNvPr id="27656" name="Rectangle 7"/>
          <p:cNvSpPr>
            <a:spLocks noChangeArrowheads="1"/>
          </p:cNvSpPr>
          <p:nvPr/>
        </p:nvSpPr>
        <p:spPr bwMode="auto">
          <a:xfrm>
            <a:off x="3149176" y="1017917"/>
            <a:ext cx="1873727" cy="646973"/>
          </a:xfrm>
          <a:prstGeom prst="rect">
            <a:avLst/>
          </a:prstGeom>
          <a:noFill/>
          <a:ln w="9525">
            <a:noFill/>
            <a:miter lim="800000"/>
            <a:headEnd/>
            <a:tailEnd/>
          </a:ln>
        </p:spPr>
        <p:txBody>
          <a:bodyPr lIns="92075" tIns="46038" rIns="92075" bIns="46038">
            <a:spAutoFit/>
          </a:bodyPr>
          <a:lstStyle/>
          <a:p>
            <a:pPr algn="ctr"/>
            <a:r>
              <a:rPr lang="en-US" altLang="en-US" dirty="0"/>
              <a:t>Model </a:t>
            </a:r>
            <a:r>
              <a:rPr lang="en-US" altLang="en-US" dirty="0" smtClean="0"/>
              <a:t>of system</a:t>
            </a:r>
            <a:r>
              <a:rPr lang="en-US" altLang="en-US" dirty="0"/>
              <a:t/>
            </a:r>
            <a:br>
              <a:rPr lang="en-US" altLang="en-US" dirty="0"/>
            </a:br>
            <a:r>
              <a:rPr lang="en-US" altLang="en-US" dirty="0"/>
              <a:t>in </a:t>
            </a:r>
            <a:r>
              <a:rPr lang="en-US" altLang="en-US" dirty="0" smtClean="0"/>
              <a:t>client’s mind</a:t>
            </a:r>
            <a:endParaRPr lang="en-US" altLang="en-US" dirty="0"/>
          </a:p>
        </p:txBody>
      </p:sp>
      <p:sp>
        <p:nvSpPr>
          <p:cNvPr id="27662" name="Rectangle 13"/>
          <p:cNvSpPr>
            <a:spLocks noChangeArrowheads="1"/>
          </p:cNvSpPr>
          <p:nvPr/>
        </p:nvSpPr>
        <p:spPr bwMode="auto">
          <a:xfrm>
            <a:off x="10055927" y="5525227"/>
            <a:ext cx="1083497" cy="646973"/>
          </a:xfrm>
          <a:prstGeom prst="rect">
            <a:avLst/>
          </a:prstGeom>
          <a:noFill/>
          <a:ln w="9525">
            <a:noFill/>
            <a:miter lim="800000"/>
            <a:headEnd/>
            <a:tailEnd/>
          </a:ln>
        </p:spPr>
        <p:txBody>
          <a:bodyPr wrap="square" lIns="92075" tIns="46038" rIns="92075" bIns="46038">
            <a:spAutoFit/>
          </a:bodyPr>
          <a:lstStyle/>
          <a:p>
            <a:pPr algn="ctr"/>
            <a:r>
              <a:rPr lang="en-US" altLang="en-US" dirty="0"/>
              <a:t>Tables on disk</a:t>
            </a:r>
          </a:p>
        </p:txBody>
      </p:sp>
      <p:sp>
        <p:nvSpPr>
          <p:cNvPr id="27667" name="Rectangle 18"/>
          <p:cNvSpPr>
            <a:spLocks noChangeArrowheads="1"/>
          </p:cNvSpPr>
          <p:nvPr/>
        </p:nvSpPr>
        <p:spPr bwMode="auto">
          <a:xfrm>
            <a:off x="10164865" y="3618012"/>
            <a:ext cx="865622" cy="536173"/>
          </a:xfrm>
          <a:prstGeom prst="rect">
            <a:avLst/>
          </a:prstGeom>
          <a:noFill/>
          <a:ln w="9525">
            <a:noFill/>
            <a:miter lim="800000"/>
            <a:headEnd/>
            <a:tailEnd/>
          </a:ln>
        </p:spPr>
        <p:txBody>
          <a:bodyPr wrap="none" lIns="92075" tIns="46038" rIns="92075" bIns="46038">
            <a:spAutoFit/>
          </a:bodyPr>
          <a:lstStyle/>
          <a:p>
            <a:pPr>
              <a:lnSpc>
                <a:spcPct val="80000"/>
              </a:lnSpc>
            </a:pPr>
            <a:r>
              <a:rPr lang="en-US" altLang="en-US" dirty="0"/>
              <a:t>Oracle</a:t>
            </a:r>
          </a:p>
          <a:p>
            <a:pPr>
              <a:lnSpc>
                <a:spcPct val="80000"/>
              </a:lnSpc>
            </a:pPr>
            <a:r>
              <a:rPr lang="en-US" altLang="en-US" dirty="0"/>
              <a:t>server</a:t>
            </a:r>
          </a:p>
        </p:txBody>
      </p:sp>
      <p:grpSp>
        <p:nvGrpSpPr>
          <p:cNvPr id="13" name="Group 12"/>
          <p:cNvGrpSpPr/>
          <p:nvPr/>
        </p:nvGrpSpPr>
        <p:grpSpPr>
          <a:xfrm>
            <a:off x="10125362" y="4154185"/>
            <a:ext cx="944628" cy="1276524"/>
            <a:chOff x="10187879" y="4226119"/>
            <a:chExt cx="944628" cy="1276524"/>
          </a:xfrm>
        </p:grpSpPr>
        <p:pic>
          <p:nvPicPr>
            <p:cNvPr id="54" name="Picture 53" descr="database.png"/>
            <p:cNvPicPr>
              <a:picLocks noChangeAspect="1"/>
            </p:cNvPicPr>
            <p:nvPr/>
          </p:nvPicPr>
          <p:blipFill>
            <a:blip r:embed="rId4" cstate="print"/>
            <a:stretch>
              <a:fillRect/>
            </a:stretch>
          </p:blipFill>
          <p:spPr>
            <a:xfrm>
              <a:off x="10187879" y="4226119"/>
              <a:ext cx="944628" cy="1276524"/>
            </a:xfrm>
            <a:prstGeom prst="rect">
              <a:avLst/>
            </a:prstGeom>
          </p:spPr>
        </p:pic>
        <p:pic>
          <p:nvPicPr>
            <p:cNvPr id="55" name="Picture 54" descr="cnt234074.gif"/>
            <p:cNvPicPr>
              <a:picLocks noChangeAspect="1"/>
            </p:cNvPicPr>
            <p:nvPr/>
          </p:nvPicPr>
          <p:blipFill>
            <a:blip r:embed="rId5" cstate="print"/>
            <a:stretch>
              <a:fillRect/>
            </a:stretch>
          </p:blipFill>
          <p:spPr>
            <a:xfrm>
              <a:off x="10399965" y="4719663"/>
              <a:ext cx="520456" cy="700814"/>
            </a:xfrm>
            <a:prstGeom prst="rect">
              <a:avLst/>
            </a:prstGeom>
          </p:spPr>
        </p:pic>
      </p:grpSp>
      <p:grpSp>
        <p:nvGrpSpPr>
          <p:cNvPr id="10" name="Group 9"/>
          <p:cNvGrpSpPr/>
          <p:nvPr/>
        </p:nvGrpSpPr>
        <p:grpSpPr>
          <a:xfrm>
            <a:off x="1049401" y="1025112"/>
            <a:ext cx="2103124" cy="3574803"/>
            <a:chOff x="339081" y="985446"/>
            <a:chExt cx="2103124" cy="3574803"/>
          </a:xfrm>
        </p:grpSpPr>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890322">
              <a:off x="339081" y="985446"/>
              <a:ext cx="2103124" cy="1965964"/>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41092" y="2847320"/>
              <a:ext cx="1073100" cy="1712929"/>
            </a:xfrm>
            <a:prstGeom prst="rect">
              <a:avLst/>
            </a:prstGeom>
          </p:spPr>
        </p:pic>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4758" y="1296874"/>
              <a:ext cx="691770" cy="938326"/>
            </a:xfrm>
            <a:prstGeom prst="rect">
              <a:avLst/>
            </a:prstGeom>
          </p:spPr>
        </p:pic>
      </p:grpSp>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715381">
            <a:off x="3323961" y="1689901"/>
            <a:ext cx="1377699" cy="813818"/>
          </a:xfrm>
          <a:prstGeom prst="rect">
            <a:avLst/>
          </a:prstGeom>
        </p:spPr>
      </p:pic>
      <p:grpSp>
        <p:nvGrpSpPr>
          <p:cNvPr id="12" name="Group 11"/>
          <p:cNvGrpSpPr/>
          <p:nvPr/>
        </p:nvGrpSpPr>
        <p:grpSpPr>
          <a:xfrm>
            <a:off x="6607186" y="3267165"/>
            <a:ext cx="2051308" cy="1366617"/>
            <a:chOff x="6619643" y="3403054"/>
            <a:chExt cx="2051308" cy="1366617"/>
          </a:xfrm>
        </p:grpSpPr>
        <p:sp>
          <p:nvSpPr>
            <p:cNvPr id="27676" name="Rectangle 51"/>
            <p:cNvSpPr>
              <a:spLocks noChangeArrowheads="1"/>
            </p:cNvSpPr>
            <p:nvPr/>
          </p:nvSpPr>
          <p:spPr bwMode="auto">
            <a:xfrm>
              <a:off x="6733469" y="4182296"/>
              <a:ext cx="1823657" cy="587375"/>
            </a:xfrm>
            <a:prstGeom prst="rect">
              <a:avLst/>
            </a:prstGeom>
            <a:noFill/>
            <a:ln w="9525">
              <a:noFill/>
              <a:miter lim="800000"/>
              <a:headEnd/>
              <a:tailEnd/>
            </a:ln>
          </p:spPr>
          <p:txBody>
            <a:bodyPr lIns="92075" tIns="46038" rIns="92075" bIns="46038">
              <a:spAutoFit/>
            </a:bodyPr>
            <a:lstStyle/>
            <a:p>
              <a:pPr algn="ctr">
                <a:lnSpc>
                  <a:spcPct val="90000"/>
                </a:lnSpc>
              </a:pPr>
              <a:r>
                <a:rPr lang="en-US" altLang="en-US" dirty="0"/>
                <a:t>Table model</a:t>
              </a:r>
              <a:br>
                <a:rPr lang="en-US" altLang="en-US" dirty="0"/>
              </a:br>
              <a:r>
                <a:rPr lang="en-US" altLang="en-US" dirty="0"/>
                <a:t>of entity model</a:t>
              </a:r>
            </a:p>
          </p:txBody>
        </p:sp>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19643" y="3403054"/>
              <a:ext cx="2051308" cy="701041"/>
            </a:xfrm>
            <a:prstGeom prst="rect">
              <a:avLst/>
            </a:prstGeom>
          </p:spPr>
        </p:pic>
      </p:grpSp>
      <p:grpSp>
        <p:nvGrpSpPr>
          <p:cNvPr id="11" name="Group 10"/>
          <p:cNvGrpSpPr/>
          <p:nvPr/>
        </p:nvGrpSpPr>
        <p:grpSpPr>
          <a:xfrm>
            <a:off x="3980751" y="2349529"/>
            <a:ext cx="2081788" cy="1393675"/>
            <a:chOff x="3822483" y="2396627"/>
            <a:chExt cx="2081788" cy="1393675"/>
          </a:xfrm>
        </p:grpSpPr>
        <p:sp>
          <p:nvSpPr>
            <p:cNvPr id="27661" name="Rectangle 12"/>
            <p:cNvSpPr>
              <a:spLocks noChangeArrowheads="1"/>
            </p:cNvSpPr>
            <p:nvPr/>
          </p:nvSpPr>
          <p:spPr bwMode="auto">
            <a:xfrm>
              <a:off x="3951549" y="3148952"/>
              <a:ext cx="1823657" cy="641350"/>
            </a:xfrm>
            <a:prstGeom prst="rect">
              <a:avLst/>
            </a:prstGeom>
            <a:noFill/>
            <a:ln w="9525">
              <a:noFill/>
              <a:miter lim="800000"/>
              <a:headEnd/>
              <a:tailEnd/>
            </a:ln>
          </p:spPr>
          <p:txBody>
            <a:bodyPr lIns="92075" tIns="46038" rIns="92075" bIns="46038">
              <a:spAutoFit/>
            </a:bodyPr>
            <a:lstStyle/>
            <a:p>
              <a:pPr algn="ctr"/>
              <a:r>
                <a:rPr lang="en-US" altLang="en-US" dirty="0"/>
                <a:t>Entity model of</a:t>
              </a:r>
              <a:br>
                <a:rPr lang="en-US" altLang="en-US" dirty="0"/>
              </a:br>
              <a:r>
                <a:rPr lang="en-US" altLang="en-US" dirty="0"/>
                <a:t>client’s model</a:t>
              </a:r>
            </a:p>
          </p:txBody>
        </p:sp>
        <p:pic>
          <p:nvPicPr>
            <p:cNvPr id="6" name="Picture 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22483" y="2396627"/>
              <a:ext cx="2081788" cy="737618"/>
            </a:xfrm>
            <a:prstGeom prst="rect">
              <a:avLst/>
            </a:prstGeom>
          </p:spPr>
        </p:pic>
      </p:grpSp>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715381">
            <a:off x="6144413" y="2580096"/>
            <a:ext cx="1377699" cy="813818"/>
          </a:xfrm>
          <a:prstGeom prst="rect">
            <a:avLst/>
          </a:prstGeom>
        </p:spPr>
      </p:pic>
      <p:pic>
        <p:nvPicPr>
          <p:cNvPr id="52" name="Picture 5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715381">
            <a:off x="8769223" y="3561298"/>
            <a:ext cx="1377699" cy="813818"/>
          </a:xfrm>
          <a:prstGeom prst="rect">
            <a:avLst/>
          </a:prstGeom>
        </p:spPr>
      </p:pic>
      <p:pic>
        <p:nvPicPr>
          <p:cNvPr id="59" name="Picture 58" descr="Ribbon.png"/>
          <p:cNvPicPr>
            <a:picLocks noChangeAspect="1"/>
          </p:cNvPicPr>
          <p:nvPr/>
        </p:nvPicPr>
        <p:blipFill>
          <a:blip r:embed="rId12" cstate="print"/>
          <a:srcRect/>
          <a:stretch>
            <a:fillRect/>
          </a:stretch>
        </p:blipFill>
        <p:spPr bwMode="auto">
          <a:xfrm>
            <a:off x="11274663" y="-33866"/>
            <a:ext cx="736408" cy="12065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656"/>
                                        </p:tgtEl>
                                        <p:attrNameLst>
                                          <p:attrName>style.visibility</p:attrName>
                                        </p:attrNameLst>
                                      </p:cBhvr>
                                      <p:to>
                                        <p:strVal val="visible"/>
                                      </p:to>
                                    </p:set>
                                    <p:animEffect transition="in" filter="fade">
                                      <p:cBhvr>
                                        <p:cTn id="11" dur="500"/>
                                        <p:tgtEl>
                                          <p:spTgt spid="2765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left)">
                                      <p:cBhvr>
                                        <p:cTn id="25" dur="500"/>
                                        <p:tgtEl>
                                          <p:spTgt spid="51"/>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wipe(left)">
                                      <p:cBhvr>
                                        <p:cTn id="34" dur="500"/>
                                        <p:tgtEl>
                                          <p:spTgt spid="52"/>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667"/>
                                        </p:tgtEl>
                                        <p:attrNameLst>
                                          <p:attrName>style.visibility</p:attrName>
                                        </p:attrNameLst>
                                      </p:cBhvr>
                                      <p:to>
                                        <p:strVal val="visible"/>
                                      </p:to>
                                    </p:set>
                                    <p:animEffect transition="in" filter="fade">
                                      <p:cBhvr>
                                        <p:cTn id="41" dur="500"/>
                                        <p:tgtEl>
                                          <p:spTgt spid="2766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662"/>
                                        </p:tgtEl>
                                        <p:attrNameLst>
                                          <p:attrName>style.visibility</p:attrName>
                                        </p:attrNameLst>
                                      </p:cBhvr>
                                      <p:to>
                                        <p:strVal val="visible"/>
                                      </p:to>
                                    </p:set>
                                    <p:animEffect transition="in" filter="fade">
                                      <p:cBhvr>
                                        <p:cTn id="44" dur="500"/>
                                        <p:tgtEl>
                                          <p:spTgt spid="27662"/>
                                        </p:tgtEl>
                                      </p:cBhvr>
                                    </p:animEffect>
                                  </p:childTnLst>
                                </p:cTn>
                              </p:par>
                            </p:childTnLst>
                          </p:cTn>
                        </p:par>
                        <p:par>
                          <p:cTn id="45" fill="hold">
                            <p:stCondLst>
                              <p:cond delay="1000"/>
                            </p:stCondLst>
                            <p:childTnLst>
                              <p:par>
                                <p:cTn id="46" presetID="2" presetClass="exit" presetSubtype="1" fill="hold" nodeType="afterEffect">
                                  <p:stCondLst>
                                    <p:cond delay="0"/>
                                  </p:stCondLst>
                                  <p:childTnLst>
                                    <p:anim calcmode="lin" valueType="num">
                                      <p:cBhvr additive="base">
                                        <p:cTn id="47" dur="500"/>
                                        <p:tgtEl>
                                          <p:spTgt spid="59"/>
                                        </p:tgtEl>
                                        <p:attrNameLst>
                                          <p:attrName>ppt_x</p:attrName>
                                        </p:attrNameLst>
                                      </p:cBhvr>
                                      <p:tavLst>
                                        <p:tav tm="0">
                                          <p:val>
                                            <p:strVal val="ppt_x"/>
                                          </p:val>
                                        </p:tav>
                                        <p:tav tm="100000">
                                          <p:val>
                                            <p:strVal val="ppt_x"/>
                                          </p:val>
                                        </p:tav>
                                      </p:tavLst>
                                    </p:anim>
                                    <p:anim calcmode="lin" valueType="num">
                                      <p:cBhvr additive="base">
                                        <p:cTn id="48" dur="500"/>
                                        <p:tgtEl>
                                          <p:spTgt spid="59"/>
                                        </p:tgtEl>
                                        <p:attrNameLst>
                                          <p:attrName>ppt_y</p:attrName>
                                        </p:attrNameLst>
                                      </p:cBhvr>
                                      <p:tavLst>
                                        <p:tav tm="0">
                                          <p:val>
                                            <p:strVal val="ppt_y"/>
                                          </p:val>
                                        </p:tav>
                                        <p:tav tm="100000">
                                          <p:val>
                                            <p:strVal val="0-ppt_h/2"/>
                                          </p:val>
                                        </p:tav>
                                      </p:tavLst>
                                    </p:anim>
                                    <p:set>
                                      <p:cBhvr>
                                        <p:cTn id="49" dur="1" fill="hold">
                                          <p:stCondLst>
                                            <p:cond delay="4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6" grpId="0"/>
      <p:bldP spid="27662" grpId="0"/>
      <p:bldP spid="2766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
        <p:nvSpPr>
          <p:cNvPr id="7170" name="Rectangle 8"/>
          <p:cNvSpPr>
            <a:spLocks noGrp="1" noChangeArrowheads="1"/>
          </p:cNvSpPr>
          <p:nvPr>
            <p:ph type="title"/>
          </p:nvPr>
        </p:nvSpPr>
        <p:spPr/>
        <p:txBody>
          <a:bodyPr/>
          <a:lstStyle/>
          <a:p>
            <a:pPr eaLnBrk="1" hangingPunct="1"/>
            <a:r>
              <a:rPr lang="en-US" altLang="en-US" smtClean="0"/>
              <a:t>Lesson Objectives</a:t>
            </a:r>
            <a:endParaRPr lang="en-US" altLang="en-US" dirty="0" smtClean="0"/>
          </a:p>
        </p:txBody>
      </p:sp>
      <p:sp>
        <p:nvSpPr>
          <p:cNvPr id="7171" name="Rectangle 9"/>
          <p:cNvSpPr>
            <a:spLocks noGrp="1" noChangeArrowheads="1"/>
          </p:cNvSpPr>
          <p:nvPr>
            <p:ph idx="1"/>
          </p:nvPr>
        </p:nvSpPr>
        <p:spPr>
          <a:xfrm>
            <a:off x="622138" y="1242485"/>
            <a:ext cx="10944549" cy="3312011"/>
          </a:xfrm>
        </p:spPr>
        <p:txBody>
          <a:bodyPr/>
          <a:lstStyle/>
          <a:p>
            <a:r>
              <a:rPr lang="en-US" altLang="en-US" dirty="0" smtClean="0">
                <a:latin typeface="Arial" charset="0"/>
              </a:rPr>
              <a:t>After completing this lesson, you should be able to do the following:</a:t>
            </a:r>
          </a:p>
          <a:p>
            <a:pPr lvl="1" eaLnBrk="1" hangingPunct="1"/>
            <a:r>
              <a:rPr lang="en-US" altLang="en-US" dirty="0" smtClean="0"/>
              <a:t>Define the goals of the course</a:t>
            </a:r>
          </a:p>
          <a:p>
            <a:pPr lvl="1" eaLnBrk="1" hangingPunct="1"/>
            <a:r>
              <a:rPr lang="en-US" altLang="en-US" dirty="0" smtClean="0"/>
              <a:t>List the features of Oracle Database 12</a:t>
            </a:r>
            <a:r>
              <a:rPr lang="en-US" altLang="en-US" i="1" dirty="0" smtClean="0"/>
              <a:t>c</a:t>
            </a:r>
          </a:p>
          <a:p>
            <a:pPr lvl="1" eaLnBrk="1" hangingPunct="1"/>
            <a:r>
              <a:rPr lang="en-US" altLang="en-US" dirty="0" smtClean="0"/>
              <a:t>Discuss the theoretical and physical aspects of a relational database</a:t>
            </a:r>
          </a:p>
          <a:p>
            <a:pPr lvl="1"/>
            <a:r>
              <a:rPr lang="en-US" altLang="en-US" dirty="0" smtClean="0"/>
              <a:t>Describe Oracle server’s implementation of </a:t>
            </a:r>
            <a:r>
              <a:rPr lang="en-US" altLang="en-US" dirty="0" smtClean="0">
                <a:latin typeface="Arial" charset="0"/>
              </a:rPr>
              <a:t>relational database management system (RDBMS) </a:t>
            </a:r>
            <a:r>
              <a:rPr lang="en-US" altLang="en-US" dirty="0" smtClean="0"/>
              <a:t>and object relational database management system (ORDBMS)</a:t>
            </a:r>
          </a:p>
          <a:p>
            <a:pPr lvl="1" eaLnBrk="1" hangingPunct="1"/>
            <a:r>
              <a:rPr lang="en-US" altLang="en-US" dirty="0" smtClean="0"/>
              <a:t>Identify the development environments that can be used for this course</a:t>
            </a:r>
          </a:p>
          <a:p>
            <a:pPr lvl="1" eaLnBrk="1" hangingPunct="1"/>
            <a:r>
              <a:rPr lang="en-US" altLang="en-US" dirty="0" smtClean="0"/>
              <a:t>Describe the database and schema used in this course</a:t>
            </a:r>
          </a:p>
        </p:txBody>
      </p:sp>
    </p:spTree>
    <p:custDataLst>
      <p:tags r:id="rId1"/>
    </p:custData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
          <p:cNvSpPr>
            <a:spLocks noGrp="1" noChangeArrowheads="1"/>
          </p:cNvSpPr>
          <p:nvPr>
            <p:ph type="title"/>
          </p:nvPr>
        </p:nvSpPr>
        <p:spPr/>
        <p:txBody>
          <a:bodyPr/>
          <a:lstStyle/>
          <a:p>
            <a:pPr eaLnBrk="1" hangingPunct="1"/>
            <a:r>
              <a:rPr lang="en-US" altLang="en-US" dirty="0" smtClean="0"/>
              <a:t>Entity Relationship Model</a:t>
            </a:r>
          </a:p>
        </p:txBody>
      </p:sp>
      <p:sp>
        <p:nvSpPr>
          <p:cNvPr id="28675" name="Rectangle 11"/>
          <p:cNvSpPr>
            <a:spLocks noGrp="1" noChangeArrowheads="1"/>
          </p:cNvSpPr>
          <p:nvPr>
            <p:ph idx="1"/>
          </p:nvPr>
        </p:nvSpPr>
        <p:spPr>
          <a:xfrm>
            <a:off x="622138" y="1242485"/>
            <a:ext cx="10944549" cy="3294057"/>
          </a:xfrm>
        </p:spPr>
        <p:txBody>
          <a:bodyPr/>
          <a:lstStyle/>
          <a:p>
            <a:pPr lvl="1" eaLnBrk="1" hangingPunct="1"/>
            <a:r>
              <a:rPr lang="en-US" altLang="en-US" dirty="0" smtClean="0"/>
              <a:t>Create an entity relationship diagram from business specifications or narratives:</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r>
              <a:rPr lang="en-US" altLang="en-US" dirty="0" smtClean="0"/>
              <a:t>Scenario:</a:t>
            </a:r>
          </a:p>
          <a:p>
            <a:pPr lvl="2" eaLnBrk="1" hangingPunct="1"/>
            <a:r>
              <a:rPr lang="en-US" altLang="en-US" dirty="0" smtClean="0"/>
              <a:t>“. . . Assign one or more employees to a department. . .”</a:t>
            </a:r>
          </a:p>
          <a:p>
            <a:pPr lvl="2" eaLnBrk="1" hangingPunct="1"/>
            <a:r>
              <a:rPr lang="en-US" altLang="en-US" dirty="0" smtClean="0"/>
              <a:t>“. . . Some departments do not yet have assigned employees. . .”</a:t>
            </a:r>
          </a:p>
        </p:txBody>
      </p:sp>
      <p:sp>
        <p:nvSpPr>
          <p:cNvPr id="28676" name="Line 3"/>
          <p:cNvSpPr>
            <a:spLocks noChangeShapeType="1"/>
          </p:cNvSpPr>
          <p:nvPr/>
        </p:nvSpPr>
        <p:spPr bwMode="auto">
          <a:xfrm flipH="1">
            <a:off x="4860925" y="2557463"/>
            <a:ext cx="2428875" cy="0"/>
          </a:xfrm>
          <a:prstGeom prst="line">
            <a:avLst/>
          </a:prstGeom>
          <a:noFill/>
          <a:ln w="28575">
            <a:solidFill>
              <a:schemeClr val="accent4"/>
            </a:solidFill>
            <a:prstDash val="dash"/>
            <a:round/>
            <a:headEnd type="none" w="sm" len="sm"/>
            <a:tailEnd type="none" w="sm" len="sm"/>
          </a:ln>
        </p:spPr>
        <p:txBody>
          <a:bodyPr/>
          <a:lstStyle/>
          <a:p>
            <a:endParaRPr lang="en-US" dirty="0"/>
          </a:p>
        </p:txBody>
      </p:sp>
      <p:sp>
        <p:nvSpPr>
          <p:cNvPr id="28677" name="Freeform 4"/>
          <p:cNvSpPr>
            <a:spLocks/>
          </p:cNvSpPr>
          <p:nvPr/>
        </p:nvSpPr>
        <p:spPr bwMode="auto">
          <a:xfrm>
            <a:off x="5029199" y="2205039"/>
            <a:ext cx="458788" cy="814387"/>
          </a:xfrm>
          <a:custGeom>
            <a:avLst/>
            <a:gdLst>
              <a:gd name="T0" fmla="*/ 2147483647 w 289"/>
              <a:gd name="T1" fmla="*/ 0 h 513"/>
              <a:gd name="T2" fmla="*/ 2147483647 w 289"/>
              <a:gd name="T3" fmla="*/ 2147483647 h 513"/>
              <a:gd name="T4" fmla="*/ 0 w 289"/>
              <a:gd name="T5" fmla="*/ 2147483647 h 513"/>
              <a:gd name="T6" fmla="*/ 0 60000 65536"/>
              <a:gd name="T7" fmla="*/ 0 60000 65536"/>
              <a:gd name="T8" fmla="*/ 0 60000 65536"/>
              <a:gd name="T9" fmla="*/ 0 w 289"/>
              <a:gd name="T10" fmla="*/ 0 h 513"/>
              <a:gd name="T11" fmla="*/ 289 w 289"/>
              <a:gd name="T12" fmla="*/ 513 h 513"/>
            </a:gdLst>
            <a:ahLst/>
            <a:cxnLst>
              <a:cxn ang="T6">
                <a:pos x="T0" y="T1"/>
              </a:cxn>
              <a:cxn ang="T7">
                <a:pos x="T2" y="T3"/>
              </a:cxn>
              <a:cxn ang="T8">
                <a:pos x="T4" y="T5"/>
              </a:cxn>
            </a:cxnLst>
            <a:rect l="T9" t="T10" r="T11" b="T12"/>
            <a:pathLst>
              <a:path w="289" h="513">
                <a:moveTo>
                  <a:pt x="64" y="0"/>
                </a:moveTo>
                <a:lnTo>
                  <a:pt x="288" y="224"/>
                </a:lnTo>
                <a:lnTo>
                  <a:pt x="0" y="512"/>
                </a:lnTo>
              </a:path>
            </a:pathLst>
          </a:custGeom>
          <a:noFill/>
          <a:ln w="28575" cap="rnd" cmpd="sng">
            <a:solidFill>
              <a:schemeClr val="accent4"/>
            </a:solidFill>
            <a:prstDash val="solid"/>
            <a:round/>
            <a:headEnd type="none" w="sm" len="sm"/>
            <a:tailEnd type="none" w="sm" len="sm"/>
          </a:ln>
        </p:spPr>
        <p:txBody>
          <a:bodyPr/>
          <a:lstStyle/>
          <a:p>
            <a:endParaRPr lang="en-US" dirty="0"/>
          </a:p>
        </p:txBody>
      </p:sp>
      <p:sp>
        <p:nvSpPr>
          <p:cNvPr id="28680" name="Rectangle 8"/>
          <p:cNvSpPr>
            <a:spLocks noChangeArrowheads="1"/>
          </p:cNvSpPr>
          <p:nvPr/>
        </p:nvSpPr>
        <p:spPr bwMode="auto">
          <a:xfrm>
            <a:off x="5317869" y="2130425"/>
            <a:ext cx="1365760" cy="369974"/>
          </a:xfrm>
          <a:prstGeom prst="rect">
            <a:avLst/>
          </a:prstGeom>
          <a:noFill/>
          <a:ln w="9525">
            <a:noFill/>
            <a:miter lim="800000"/>
            <a:headEnd/>
            <a:tailEnd/>
          </a:ln>
        </p:spPr>
        <p:txBody>
          <a:bodyPr wrap="none" lIns="92075" tIns="46038" rIns="92075" bIns="46038">
            <a:spAutoFit/>
          </a:bodyPr>
          <a:lstStyle/>
          <a:p>
            <a:pPr algn="ctr"/>
            <a:r>
              <a:rPr lang="en-US" altLang="en-US" dirty="0">
                <a:latin typeface="+mn-lt"/>
              </a:rPr>
              <a:t>assigned to</a:t>
            </a:r>
          </a:p>
        </p:txBody>
      </p:sp>
      <p:sp>
        <p:nvSpPr>
          <p:cNvPr id="28681" name="Rectangle 9"/>
          <p:cNvSpPr>
            <a:spLocks noChangeArrowheads="1"/>
          </p:cNvSpPr>
          <p:nvPr/>
        </p:nvSpPr>
        <p:spPr bwMode="auto">
          <a:xfrm>
            <a:off x="5216524" y="2730501"/>
            <a:ext cx="2427288" cy="366713"/>
          </a:xfrm>
          <a:prstGeom prst="rect">
            <a:avLst/>
          </a:prstGeom>
          <a:noFill/>
          <a:ln w="9525">
            <a:noFill/>
            <a:miter lim="800000"/>
            <a:headEnd/>
            <a:tailEnd/>
          </a:ln>
        </p:spPr>
        <p:txBody>
          <a:bodyPr lIns="92075" tIns="46038" rIns="92075" bIns="46038">
            <a:spAutoFit/>
          </a:bodyPr>
          <a:lstStyle/>
          <a:p>
            <a:pPr algn="ctr"/>
            <a:r>
              <a:rPr lang="en-US" altLang="en-US" dirty="0">
                <a:latin typeface="+mn-lt"/>
              </a:rPr>
              <a:t>composed of</a:t>
            </a:r>
          </a:p>
        </p:txBody>
      </p:sp>
      <p:sp>
        <p:nvSpPr>
          <p:cNvPr id="11" name="AutoShape 6"/>
          <p:cNvSpPr>
            <a:spLocks noChangeArrowheads="1"/>
          </p:cNvSpPr>
          <p:nvPr/>
        </p:nvSpPr>
        <p:spPr bwMode="blackWhite">
          <a:xfrm>
            <a:off x="2870641" y="1913467"/>
            <a:ext cx="2262187" cy="1363662"/>
          </a:xfrm>
          <a:prstGeom prst="roundRect">
            <a:avLst>
              <a:gd name="adj" fmla="val 12449"/>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tLang="en-US" dirty="0">
              <a:latin typeface="Arial" pitchFamily="34" charset="0"/>
            </a:endParaRPr>
          </a:p>
        </p:txBody>
      </p:sp>
      <p:sp>
        <p:nvSpPr>
          <p:cNvPr id="28678" name="AutoShape 6"/>
          <p:cNvSpPr>
            <a:spLocks noChangeArrowheads="1"/>
          </p:cNvSpPr>
          <p:nvPr/>
        </p:nvSpPr>
        <p:spPr bwMode="blackWhite">
          <a:xfrm>
            <a:off x="2868613" y="1906588"/>
            <a:ext cx="2262187" cy="1363662"/>
          </a:xfrm>
          <a:prstGeom prst="roundRect">
            <a:avLst>
              <a:gd name="adj" fmla="val 12449"/>
            </a:avLst>
          </a:prstGeom>
          <a:noFill/>
          <a:ln w="28575">
            <a:no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dirty="0" smtClean="0">
                <a:solidFill>
                  <a:schemeClr val="tx1">
                    <a:lumMod val="50000"/>
                  </a:schemeClr>
                </a:solidFill>
                <a:latin typeface="Courier New" panose="02070309020205020404" pitchFamily="49" charset="0"/>
              </a:rPr>
              <a:t>EMPLOYEE</a:t>
            </a:r>
            <a:endParaRPr lang="en-US" altLang="en-US" dirty="0" smtClean="0">
              <a:solidFill>
                <a:schemeClr val="tx1">
                  <a:lumMod val="50000"/>
                </a:schemeClr>
              </a:solidFill>
            </a:endParaRPr>
          </a:p>
          <a:p>
            <a:pPr>
              <a:defRPr/>
            </a:pPr>
            <a:r>
              <a:rPr lang="en-US" altLang="en-US" dirty="0" smtClean="0">
                <a:solidFill>
                  <a:schemeClr val="tx1">
                    <a:lumMod val="50000"/>
                  </a:schemeClr>
                </a:solidFill>
              </a:rPr>
              <a:t>#* 	number</a:t>
            </a:r>
          </a:p>
          <a:p>
            <a:pPr>
              <a:defRPr/>
            </a:pPr>
            <a:r>
              <a:rPr lang="en-US" altLang="en-US" dirty="0" smtClean="0">
                <a:solidFill>
                  <a:schemeClr val="tx1">
                    <a:lumMod val="50000"/>
                  </a:schemeClr>
                </a:solidFill>
              </a:rPr>
              <a:t>*	name</a:t>
            </a:r>
          </a:p>
          <a:p>
            <a:pPr>
              <a:defRPr/>
            </a:pPr>
            <a:r>
              <a:rPr lang="en-US" altLang="en-US" dirty="0" smtClean="0">
                <a:solidFill>
                  <a:schemeClr val="tx1">
                    <a:lumMod val="50000"/>
                  </a:schemeClr>
                </a:solidFill>
              </a:rPr>
              <a:t>o	job title</a:t>
            </a:r>
          </a:p>
        </p:txBody>
      </p:sp>
      <p:sp>
        <p:nvSpPr>
          <p:cNvPr id="12" name="AutoShape 7"/>
          <p:cNvSpPr>
            <a:spLocks noChangeArrowheads="1"/>
          </p:cNvSpPr>
          <p:nvPr/>
        </p:nvSpPr>
        <p:spPr bwMode="blackWhite">
          <a:xfrm>
            <a:off x="7181408" y="1913467"/>
            <a:ext cx="2135188" cy="1390650"/>
          </a:xfrm>
          <a:prstGeom prst="roundRect">
            <a:avLst>
              <a:gd name="adj" fmla="val 12449"/>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tLang="en-US" dirty="0">
              <a:latin typeface="Arial" pitchFamily="34" charset="0"/>
            </a:endParaRPr>
          </a:p>
        </p:txBody>
      </p:sp>
      <p:sp>
        <p:nvSpPr>
          <p:cNvPr id="28679" name="AutoShape 7"/>
          <p:cNvSpPr>
            <a:spLocks noChangeArrowheads="1"/>
          </p:cNvSpPr>
          <p:nvPr/>
        </p:nvSpPr>
        <p:spPr bwMode="blackWhite">
          <a:xfrm>
            <a:off x="7185024" y="1905000"/>
            <a:ext cx="2135188" cy="1390650"/>
          </a:xfrm>
          <a:prstGeom prst="roundRect">
            <a:avLst>
              <a:gd name="adj" fmla="val 12449"/>
            </a:avLst>
          </a:prstGeom>
          <a:noFill/>
          <a:ln w="28575">
            <a:no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dirty="0" smtClean="0">
                <a:solidFill>
                  <a:schemeClr val="tx1">
                    <a:lumMod val="50000"/>
                  </a:schemeClr>
                </a:solidFill>
                <a:latin typeface="Courier New" panose="02070309020205020404" pitchFamily="49" charset="0"/>
              </a:rPr>
              <a:t>DEPARTMENT</a:t>
            </a:r>
            <a:endParaRPr lang="en-US" altLang="en-US" dirty="0" smtClean="0">
              <a:solidFill>
                <a:schemeClr val="tx1">
                  <a:lumMod val="50000"/>
                </a:schemeClr>
              </a:solidFill>
            </a:endParaRPr>
          </a:p>
          <a:p>
            <a:pPr>
              <a:defRPr/>
            </a:pPr>
            <a:r>
              <a:rPr lang="en-US" altLang="en-US" dirty="0" smtClean="0">
                <a:solidFill>
                  <a:schemeClr val="tx1">
                    <a:lumMod val="50000"/>
                  </a:schemeClr>
                </a:solidFill>
              </a:rPr>
              <a:t>#* 	number</a:t>
            </a:r>
          </a:p>
          <a:p>
            <a:pPr>
              <a:defRPr/>
            </a:pPr>
            <a:r>
              <a:rPr lang="en-US" altLang="en-US" dirty="0" smtClean="0">
                <a:solidFill>
                  <a:schemeClr val="tx1">
                    <a:lumMod val="50000"/>
                  </a:schemeClr>
                </a:solidFill>
              </a:rPr>
              <a:t>*	name</a:t>
            </a:r>
          </a:p>
          <a:p>
            <a:pPr>
              <a:defRPr/>
            </a:pPr>
            <a:r>
              <a:rPr lang="en-US" altLang="en-US" dirty="0" smtClean="0">
                <a:solidFill>
                  <a:schemeClr val="tx1">
                    <a:lumMod val="50000"/>
                  </a:schemeClr>
                </a:solidFill>
              </a:rPr>
              <a:t>o	location</a:t>
            </a:r>
          </a:p>
        </p:txBody>
      </p:sp>
    </p:spTree>
    <p:custDataLst>
      <p:tags r:id="rId1"/>
    </p:custData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 Diagonal Corner Rectangle 24"/>
          <p:cNvSpPr/>
          <p:nvPr/>
        </p:nvSpPr>
        <p:spPr bwMode="auto">
          <a:xfrm>
            <a:off x="4814270" y="5176838"/>
            <a:ext cx="2743200" cy="914400"/>
          </a:xfrm>
          <a:prstGeom prst="round2DiagRect">
            <a:avLst/>
          </a:prstGeom>
          <a:gradFill flip="none" rotWithShape="1">
            <a:gsLst>
              <a:gs pos="36000">
                <a:srgbClr val="FFFFC1"/>
              </a:gs>
              <a:gs pos="0">
                <a:schemeClr val="bg1"/>
              </a:gs>
              <a:gs pos="87000">
                <a:srgbClr val="FFFFC1"/>
              </a:gs>
              <a:gs pos="100000">
                <a:schemeClr val="bg1"/>
              </a:gs>
            </a:gsLst>
            <a:lin ang="5400000" scaled="1"/>
            <a:tileRect/>
          </a:gradFill>
          <a:ln w="28575" cap="flat" cmpd="sng" algn="ctr">
            <a:solidFill>
              <a:srgbClr val="EFCC3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dirty="0">
              <a:latin typeface="Arial" pitchFamily="34" charset="0"/>
            </a:endParaRPr>
          </a:p>
        </p:txBody>
      </p:sp>
      <p:sp>
        <p:nvSpPr>
          <p:cNvPr id="29700" name="Rectangle 19"/>
          <p:cNvSpPr>
            <a:spLocks noGrp="1" noChangeArrowheads="1"/>
          </p:cNvSpPr>
          <p:nvPr>
            <p:ph type="title"/>
          </p:nvPr>
        </p:nvSpPr>
        <p:spPr/>
        <p:txBody>
          <a:bodyPr/>
          <a:lstStyle/>
          <a:p>
            <a:pPr eaLnBrk="1" hangingPunct="1"/>
            <a:r>
              <a:rPr lang="en-US" altLang="en-US" dirty="0" smtClean="0"/>
              <a:t>Entity Relationship Modeling Conventions</a:t>
            </a:r>
          </a:p>
        </p:txBody>
      </p:sp>
      <p:sp>
        <p:nvSpPr>
          <p:cNvPr id="41" name="Round Diagonal Corner Rectangle 40"/>
          <p:cNvSpPr/>
          <p:nvPr/>
        </p:nvSpPr>
        <p:spPr bwMode="auto">
          <a:xfrm>
            <a:off x="4814270" y="5181600"/>
            <a:ext cx="2880342" cy="914400"/>
          </a:xfrm>
          <a:prstGeom prst="round2DiagRect">
            <a:avLst/>
          </a:prstGeom>
          <a:no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r>
              <a:rPr lang="en-US" altLang="en-US" sz="1600" dirty="0"/>
              <a:t>Unique Identifier (UID)</a:t>
            </a:r>
          </a:p>
          <a:p>
            <a:pPr marL="228600" indent="-114300">
              <a:buClr>
                <a:schemeClr val="accent1"/>
              </a:buClr>
              <a:buFont typeface="Arial" pitchFamily="34" charset="0"/>
              <a:buChar char="•"/>
            </a:pPr>
            <a:r>
              <a:rPr lang="en-US" altLang="en-US" sz="1400" dirty="0"/>
              <a:t> Primary marked with “#”</a:t>
            </a:r>
          </a:p>
          <a:p>
            <a:pPr marL="228600" indent="-114300">
              <a:buClr>
                <a:schemeClr val="accent1"/>
              </a:buClr>
              <a:buFont typeface="Arial" pitchFamily="34" charset="0"/>
              <a:buChar char="•"/>
            </a:pPr>
            <a:r>
              <a:rPr lang="en-US" altLang="en-US" sz="1400" dirty="0"/>
              <a:t> Secondary marked with “(#)”</a:t>
            </a:r>
          </a:p>
          <a:p>
            <a:pPr algn="ctr" defTabSz="228600">
              <a:spcBef>
                <a:spcPct val="20000"/>
              </a:spcBef>
              <a:buClr>
                <a:srgbClr val="FF0000"/>
              </a:buClr>
            </a:pPr>
            <a:endParaRPr lang="en-US" dirty="0">
              <a:latin typeface="Arial" pitchFamily="34" charset="0"/>
            </a:endParaRPr>
          </a:p>
        </p:txBody>
      </p:sp>
      <p:sp>
        <p:nvSpPr>
          <p:cNvPr id="29698" name="Line 2"/>
          <p:cNvSpPr>
            <a:spLocks noChangeShapeType="1"/>
          </p:cNvSpPr>
          <p:nvPr/>
        </p:nvSpPr>
        <p:spPr bwMode="auto">
          <a:xfrm flipH="1">
            <a:off x="4872038" y="4094163"/>
            <a:ext cx="2428875" cy="0"/>
          </a:xfrm>
          <a:prstGeom prst="line">
            <a:avLst/>
          </a:prstGeom>
          <a:noFill/>
          <a:ln w="28575">
            <a:solidFill>
              <a:schemeClr val="accent4"/>
            </a:solidFill>
            <a:prstDash val="dash"/>
            <a:round/>
            <a:headEnd type="none" w="sm" len="sm"/>
            <a:tailEnd type="none" w="sm" len="sm"/>
          </a:ln>
        </p:spPr>
        <p:txBody>
          <a:bodyPr/>
          <a:lstStyle/>
          <a:p>
            <a:endParaRPr lang="en-US" dirty="0"/>
          </a:p>
        </p:txBody>
      </p:sp>
      <p:sp>
        <p:nvSpPr>
          <p:cNvPr id="29699" name="Freeform 3"/>
          <p:cNvSpPr>
            <a:spLocks/>
          </p:cNvSpPr>
          <p:nvPr/>
        </p:nvSpPr>
        <p:spPr bwMode="auto">
          <a:xfrm>
            <a:off x="5046310" y="3751264"/>
            <a:ext cx="458787" cy="814387"/>
          </a:xfrm>
          <a:custGeom>
            <a:avLst/>
            <a:gdLst>
              <a:gd name="T0" fmla="*/ 2147483647 w 289"/>
              <a:gd name="T1" fmla="*/ 0 h 513"/>
              <a:gd name="T2" fmla="*/ 2147483647 w 289"/>
              <a:gd name="T3" fmla="*/ 2147483647 h 513"/>
              <a:gd name="T4" fmla="*/ 0 w 289"/>
              <a:gd name="T5" fmla="*/ 2147483647 h 513"/>
              <a:gd name="T6" fmla="*/ 0 60000 65536"/>
              <a:gd name="T7" fmla="*/ 0 60000 65536"/>
              <a:gd name="T8" fmla="*/ 0 60000 65536"/>
              <a:gd name="T9" fmla="*/ 0 w 289"/>
              <a:gd name="T10" fmla="*/ 0 h 513"/>
              <a:gd name="T11" fmla="*/ 289 w 289"/>
              <a:gd name="T12" fmla="*/ 513 h 513"/>
            </a:gdLst>
            <a:ahLst/>
            <a:cxnLst>
              <a:cxn ang="T6">
                <a:pos x="T0" y="T1"/>
              </a:cxn>
              <a:cxn ang="T7">
                <a:pos x="T2" y="T3"/>
              </a:cxn>
              <a:cxn ang="T8">
                <a:pos x="T4" y="T5"/>
              </a:cxn>
            </a:cxnLst>
            <a:rect l="T9" t="T10" r="T11" b="T12"/>
            <a:pathLst>
              <a:path w="289" h="513">
                <a:moveTo>
                  <a:pt x="64" y="0"/>
                </a:moveTo>
                <a:lnTo>
                  <a:pt x="288" y="224"/>
                </a:lnTo>
                <a:lnTo>
                  <a:pt x="0" y="512"/>
                </a:lnTo>
              </a:path>
            </a:pathLst>
          </a:custGeom>
          <a:noFill/>
          <a:ln w="28575" cap="rnd" cmpd="sng">
            <a:solidFill>
              <a:schemeClr val="accent4"/>
            </a:solidFill>
            <a:prstDash val="solid"/>
            <a:round/>
            <a:headEnd type="none" w="sm" len="sm"/>
            <a:tailEnd type="none" w="sm" len="sm"/>
          </a:ln>
        </p:spPr>
        <p:txBody>
          <a:bodyPr/>
          <a:lstStyle/>
          <a:p>
            <a:endParaRPr lang="en-US" dirty="0"/>
          </a:p>
        </p:txBody>
      </p:sp>
      <p:sp>
        <p:nvSpPr>
          <p:cNvPr id="29708" name="Rectangle 12"/>
          <p:cNvSpPr>
            <a:spLocks noChangeArrowheads="1"/>
          </p:cNvSpPr>
          <p:nvPr/>
        </p:nvSpPr>
        <p:spPr bwMode="auto">
          <a:xfrm>
            <a:off x="5328982" y="3643313"/>
            <a:ext cx="1365760" cy="369974"/>
          </a:xfrm>
          <a:prstGeom prst="rect">
            <a:avLst/>
          </a:prstGeom>
          <a:noFill/>
          <a:ln w="9525">
            <a:noFill/>
            <a:miter lim="800000"/>
            <a:headEnd/>
            <a:tailEnd/>
          </a:ln>
        </p:spPr>
        <p:txBody>
          <a:bodyPr wrap="none" lIns="92075" tIns="46038" rIns="92075" bIns="46038">
            <a:spAutoFit/>
          </a:bodyPr>
          <a:lstStyle/>
          <a:p>
            <a:pPr algn="ctr"/>
            <a:r>
              <a:rPr lang="en-US" altLang="en-US" dirty="0">
                <a:latin typeface="+mj-lt"/>
              </a:rPr>
              <a:t>assigned to</a:t>
            </a:r>
          </a:p>
        </p:txBody>
      </p:sp>
      <p:sp>
        <p:nvSpPr>
          <p:cNvPr id="29709" name="Rectangle 13"/>
          <p:cNvSpPr>
            <a:spLocks noChangeArrowheads="1"/>
          </p:cNvSpPr>
          <p:nvPr/>
        </p:nvSpPr>
        <p:spPr bwMode="auto">
          <a:xfrm>
            <a:off x="5227638" y="4243388"/>
            <a:ext cx="2427287" cy="366712"/>
          </a:xfrm>
          <a:prstGeom prst="rect">
            <a:avLst/>
          </a:prstGeom>
          <a:noFill/>
          <a:ln w="9525">
            <a:noFill/>
            <a:miter lim="800000"/>
            <a:headEnd/>
            <a:tailEnd/>
          </a:ln>
        </p:spPr>
        <p:txBody>
          <a:bodyPr lIns="92075" tIns="46038" rIns="92075" bIns="46038">
            <a:spAutoFit/>
          </a:bodyPr>
          <a:lstStyle/>
          <a:p>
            <a:pPr algn="ctr"/>
            <a:r>
              <a:rPr lang="en-US" altLang="en-US" dirty="0">
                <a:latin typeface="+mj-lt"/>
              </a:rPr>
              <a:t>composed of</a:t>
            </a:r>
          </a:p>
        </p:txBody>
      </p:sp>
      <p:grpSp>
        <p:nvGrpSpPr>
          <p:cNvPr id="3" name="Group 2"/>
          <p:cNvGrpSpPr/>
          <p:nvPr/>
        </p:nvGrpSpPr>
        <p:grpSpPr>
          <a:xfrm>
            <a:off x="2573991" y="883920"/>
            <a:ext cx="7040843" cy="2007688"/>
            <a:chOff x="2482533" y="960120"/>
            <a:chExt cx="7040843" cy="2007688"/>
          </a:xfrm>
        </p:grpSpPr>
        <p:sp>
          <p:nvSpPr>
            <p:cNvPr id="4" name="Freeform 3"/>
            <p:cNvSpPr/>
            <p:nvPr/>
          </p:nvSpPr>
          <p:spPr>
            <a:xfrm>
              <a:off x="2482533" y="960120"/>
              <a:ext cx="3290098" cy="633600"/>
            </a:xfrm>
            <a:custGeom>
              <a:avLst/>
              <a:gdLst>
                <a:gd name="connsiteX0" fmla="*/ 0 w 3290098"/>
                <a:gd name="connsiteY0" fmla="*/ 0 h 633600"/>
                <a:gd name="connsiteX1" fmla="*/ 3290098 w 3290098"/>
                <a:gd name="connsiteY1" fmla="*/ 0 h 633600"/>
                <a:gd name="connsiteX2" fmla="*/ 3290098 w 3290098"/>
                <a:gd name="connsiteY2" fmla="*/ 633600 h 633600"/>
                <a:gd name="connsiteX3" fmla="*/ 0 w 3290098"/>
                <a:gd name="connsiteY3" fmla="*/ 633600 h 633600"/>
                <a:gd name="connsiteX4" fmla="*/ 0 w 3290098"/>
                <a:gd name="connsiteY4" fmla="*/ 0 h 6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0098" h="633600">
                  <a:moveTo>
                    <a:pt x="0" y="0"/>
                  </a:moveTo>
                  <a:lnTo>
                    <a:pt x="3290098" y="0"/>
                  </a:lnTo>
                  <a:lnTo>
                    <a:pt x="3290098" y="633600"/>
                  </a:lnTo>
                  <a:lnTo>
                    <a:pt x="0" y="633600"/>
                  </a:lnTo>
                  <a:lnTo>
                    <a:pt x="0" y="0"/>
                  </a:lnTo>
                  <a:close/>
                </a:path>
              </a:pathLst>
            </a:custGeom>
            <a:solidFill>
              <a:schemeClr val="tx1"/>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Entity</a:t>
              </a:r>
              <a:endParaRPr lang="en-US" sz="2400" kern="1200" dirty="0"/>
            </a:p>
          </p:txBody>
        </p:sp>
        <p:sp>
          <p:nvSpPr>
            <p:cNvPr id="5" name="Freeform 4"/>
            <p:cNvSpPr/>
            <p:nvPr/>
          </p:nvSpPr>
          <p:spPr>
            <a:xfrm>
              <a:off x="2482566" y="1597710"/>
              <a:ext cx="3290098" cy="1370098"/>
            </a:xfrm>
            <a:custGeom>
              <a:avLst/>
              <a:gdLst>
                <a:gd name="connsiteX0" fmla="*/ 0 w 3290098"/>
                <a:gd name="connsiteY0" fmla="*/ 0 h 1370098"/>
                <a:gd name="connsiteX1" fmla="*/ 3290098 w 3290098"/>
                <a:gd name="connsiteY1" fmla="*/ 0 h 1370098"/>
                <a:gd name="connsiteX2" fmla="*/ 3290098 w 3290098"/>
                <a:gd name="connsiteY2" fmla="*/ 1370098 h 1370098"/>
                <a:gd name="connsiteX3" fmla="*/ 0 w 3290098"/>
                <a:gd name="connsiteY3" fmla="*/ 1370098 h 1370098"/>
                <a:gd name="connsiteX4" fmla="*/ 0 w 3290098"/>
                <a:gd name="connsiteY4" fmla="*/ 0 h 1370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0098" h="1370098">
                  <a:moveTo>
                    <a:pt x="0" y="0"/>
                  </a:moveTo>
                  <a:lnTo>
                    <a:pt x="3290098" y="0"/>
                  </a:lnTo>
                  <a:lnTo>
                    <a:pt x="3290098" y="1370098"/>
                  </a:lnTo>
                  <a:lnTo>
                    <a:pt x="0" y="1370098"/>
                  </a:lnTo>
                  <a:lnTo>
                    <a:pt x="0" y="0"/>
                  </a:lnTo>
                  <a:close/>
                </a:path>
              </a:pathLst>
            </a:custGeom>
            <a:solidFill>
              <a:schemeClr val="tx1">
                <a:lumMod val="20000"/>
                <a:lumOff val="80000"/>
                <a:alpha val="90000"/>
              </a:schemeClr>
            </a:solidFill>
            <a:ln>
              <a:solidFill>
                <a:schemeClr val="tx1">
                  <a:lumMod val="20000"/>
                  <a:lumOff val="80000"/>
                  <a:alpha val="90000"/>
                </a:schemeClr>
              </a:solid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1440" rIns="128016" bIns="144018" numCol="1" spcCol="1270" anchor="t" anchorCtr="0">
              <a:noAutofit/>
            </a:bodyPr>
            <a:lstStyle/>
            <a:p>
              <a:pPr marL="171450" lvl="1" indent="-171450" algn="l" defTabSz="800100">
                <a:lnSpc>
                  <a:spcPct val="90000"/>
                </a:lnSpc>
                <a:spcBef>
                  <a:spcPct val="0"/>
                </a:spcBef>
                <a:spcAft>
                  <a:spcPct val="15000"/>
                </a:spcAft>
                <a:buClr>
                  <a:schemeClr val="accent1"/>
                </a:buClr>
                <a:buChar char="••"/>
              </a:pPr>
              <a:r>
                <a:rPr lang="en-US" sz="1800" kern="1200" dirty="0" smtClean="0"/>
                <a:t>Singular, unique name</a:t>
              </a:r>
              <a:endParaRPr lang="en-US" sz="1800" kern="1200" dirty="0"/>
            </a:p>
            <a:p>
              <a:pPr marL="171450" lvl="1" indent="-171450" algn="l" defTabSz="800100">
                <a:lnSpc>
                  <a:spcPct val="90000"/>
                </a:lnSpc>
                <a:spcBef>
                  <a:spcPct val="0"/>
                </a:spcBef>
                <a:spcAft>
                  <a:spcPct val="15000"/>
                </a:spcAft>
                <a:buClr>
                  <a:schemeClr val="accent1"/>
                </a:buClr>
                <a:buChar char="••"/>
              </a:pPr>
              <a:r>
                <a:rPr lang="en-US" sz="1800" kern="1200" dirty="0" smtClean="0"/>
                <a:t>Uppercase</a:t>
              </a:r>
              <a:endParaRPr lang="en-US" sz="1800" kern="1200" dirty="0"/>
            </a:p>
            <a:p>
              <a:pPr marL="171450" lvl="1" indent="-171450" algn="l" defTabSz="800100">
                <a:lnSpc>
                  <a:spcPct val="90000"/>
                </a:lnSpc>
                <a:spcBef>
                  <a:spcPct val="0"/>
                </a:spcBef>
                <a:spcAft>
                  <a:spcPct val="15000"/>
                </a:spcAft>
                <a:buClr>
                  <a:schemeClr val="accent1"/>
                </a:buClr>
                <a:buChar char="••"/>
              </a:pPr>
              <a:r>
                <a:rPr lang="en-US" sz="1800" kern="1200" dirty="0" smtClean="0"/>
                <a:t>Soft box</a:t>
              </a:r>
              <a:endParaRPr lang="en-US" sz="1800" kern="1200" dirty="0"/>
            </a:p>
            <a:p>
              <a:pPr marL="171450" lvl="1" indent="-171450" algn="l" defTabSz="800100">
                <a:lnSpc>
                  <a:spcPct val="90000"/>
                </a:lnSpc>
                <a:spcBef>
                  <a:spcPct val="0"/>
                </a:spcBef>
                <a:spcAft>
                  <a:spcPct val="15000"/>
                </a:spcAft>
                <a:buClr>
                  <a:schemeClr val="accent1"/>
                </a:buClr>
                <a:buChar char="••"/>
              </a:pPr>
              <a:r>
                <a:rPr lang="en-US" sz="1800" kern="1200" dirty="0" smtClean="0"/>
                <a:t>Synonym in parentheses</a:t>
              </a:r>
              <a:endParaRPr lang="en-US" sz="1800" kern="1200" dirty="0"/>
            </a:p>
          </p:txBody>
        </p:sp>
        <p:sp>
          <p:nvSpPr>
            <p:cNvPr id="6" name="Freeform 5"/>
            <p:cNvSpPr/>
            <p:nvPr/>
          </p:nvSpPr>
          <p:spPr>
            <a:xfrm>
              <a:off x="6233278" y="960120"/>
              <a:ext cx="3290098" cy="633600"/>
            </a:xfrm>
            <a:custGeom>
              <a:avLst/>
              <a:gdLst>
                <a:gd name="connsiteX0" fmla="*/ 0 w 3290098"/>
                <a:gd name="connsiteY0" fmla="*/ 0 h 633600"/>
                <a:gd name="connsiteX1" fmla="*/ 3290098 w 3290098"/>
                <a:gd name="connsiteY1" fmla="*/ 0 h 633600"/>
                <a:gd name="connsiteX2" fmla="*/ 3290098 w 3290098"/>
                <a:gd name="connsiteY2" fmla="*/ 633600 h 633600"/>
                <a:gd name="connsiteX3" fmla="*/ 0 w 3290098"/>
                <a:gd name="connsiteY3" fmla="*/ 633600 h 633600"/>
                <a:gd name="connsiteX4" fmla="*/ 0 w 3290098"/>
                <a:gd name="connsiteY4" fmla="*/ 0 h 6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0098" h="633600">
                  <a:moveTo>
                    <a:pt x="0" y="0"/>
                  </a:moveTo>
                  <a:lnTo>
                    <a:pt x="3290098" y="0"/>
                  </a:lnTo>
                  <a:lnTo>
                    <a:pt x="3290098" y="633600"/>
                  </a:lnTo>
                  <a:lnTo>
                    <a:pt x="0" y="633600"/>
                  </a:lnTo>
                  <a:lnTo>
                    <a:pt x="0" y="0"/>
                  </a:lnTo>
                  <a:close/>
                </a:path>
              </a:pathLst>
            </a:custGeom>
            <a:solidFill>
              <a:schemeClr val="tx1"/>
            </a:solid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t>Attribute</a:t>
              </a:r>
              <a:endParaRPr lang="en-US" sz="2400" kern="1200" dirty="0"/>
            </a:p>
          </p:txBody>
        </p:sp>
        <p:sp>
          <p:nvSpPr>
            <p:cNvPr id="7" name="Freeform 6"/>
            <p:cNvSpPr/>
            <p:nvPr/>
          </p:nvSpPr>
          <p:spPr>
            <a:xfrm>
              <a:off x="6233278" y="1597710"/>
              <a:ext cx="3290098" cy="1370098"/>
            </a:xfrm>
            <a:custGeom>
              <a:avLst/>
              <a:gdLst>
                <a:gd name="connsiteX0" fmla="*/ 0 w 3290098"/>
                <a:gd name="connsiteY0" fmla="*/ 0 h 1370098"/>
                <a:gd name="connsiteX1" fmla="*/ 3290098 w 3290098"/>
                <a:gd name="connsiteY1" fmla="*/ 0 h 1370098"/>
                <a:gd name="connsiteX2" fmla="*/ 3290098 w 3290098"/>
                <a:gd name="connsiteY2" fmla="*/ 1370098 h 1370098"/>
                <a:gd name="connsiteX3" fmla="*/ 0 w 3290098"/>
                <a:gd name="connsiteY3" fmla="*/ 1370098 h 1370098"/>
                <a:gd name="connsiteX4" fmla="*/ 0 w 3290098"/>
                <a:gd name="connsiteY4" fmla="*/ 0 h 1370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0098" h="1370098">
                  <a:moveTo>
                    <a:pt x="0" y="0"/>
                  </a:moveTo>
                  <a:lnTo>
                    <a:pt x="3290098" y="0"/>
                  </a:lnTo>
                  <a:lnTo>
                    <a:pt x="3290098" y="1370098"/>
                  </a:lnTo>
                  <a:lnTo>
                    <a:pt x="0" y="1370098"/>
                  </a:lnTo>
                  <a:lnTo>
                    <a:pt x="0" y="0"/>
                  </a:lnTo>
                  <a:close/>
                </a:path>
              </a:pathLst>
            </a:custGeom>
            <a:solidFill>
              <a:schemeClr val="tx1">
                <a:lumMod val="20000"/>
                <a:lumOff val="80000"/>
                <a:alpha val="90000"/>
              </a:schemeClr>
            </a:solidFill>
            <a:ln>
              <a:solidFill>
                <a:schemeClr val="tx1">
                  <a:lumMod val="20000"/>
                  <a:lumOff val="80000"/>
                  <a:alpha val="90000"/>
                </a:schemeClr>
              </a:solid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lr>
                  <a:schemeClr val="accent1"/>
                </a:buClr>
                <a:buChar char="••"/>
              </a:pPr>
              <a:r>
                <a:rPr lang="en-US" sz="1800" kern="1200" dirty="0" smtClean="0"/>
                <a:t>Singular name</a:t>
              </a:r>
              <a:endParaRPr lang="en-US" sz="1800" kern="1200" dirty="0"/>
            </a:p>
            <a:p>
              <a:pPr marL="171450" lvl="1" indent="-171450" algn="l" defTabSz="800100">
                <a:lnSpc>
                  <a:spcPct val="90000"/>
                </a:lnSpc>
                <a:spcBef>
                  <a:spcPct val="0"/>
                </a:spcBef>
                <a:spcAft>
                  <a:spcPct val="15000"/>
                </a:spcAft>
                <a:buClr>
                  <a:schemeClr val="accent1"/>
                </a:buClr>
                <a:buChar char="••"/>
              </a:pPr>
              <a:r>
                <a:rPr lang="en-US" sz="1800" kern="1200" dirty="0" smtClean="0"/>
                <a:t>Lowercase</a:t>
              </a:r>
              <a:endParaRPr lang="en-US" sz="1800" kern="1200" dirty="0"/>
            </a:p>
            <a:p>
              <a:pPr marL="171450" lvl="1" indent="-171450" algn="l" defTabSz="800100">
                <a:lnSpc>
                  <a:spcPct val="90000"/>
                </a:lnSpc>
                <a:spcBef>
                  <a:spcPct val="0"/>
                </a:spcBef>
                <a:spcAft>
                  <a:spcPct val="15000"/>
                </a:spcAft>
                <a:buClr>
                  <a:schemeClr val="accent1"/>
                </a:buClr>
                <a:buChar char="••"/>
              </a:pPr>
              <a:r>
                <a:rPr lang="en-US" sz="1800" kern="1200" dirty="0" smtClean="0"/>
                <a:t>Mandatory marked with ‘*’</a:t>
              </a:r>
              <a:endParaRPr lang="en-US" sz="1800" kern="1200" dirty="0"/>
            </a:p>
            <a:p>
              <a:pPr marL="171450" lvl="1" indent="-171450" algn="l" defTabSz="800100">
                <a:lnSpc>
                  <a:spcPct val="90000"/>
                </a:lnSpc>
                <a:spcBef>
                  <a:spcPct val="0"/>
                </a:spcBef>
                <a:spcAft>
                  <a:spcPct val="15000"/>
                </a:spcAft>
                <a:buClr>
                  <a:schemeClr val="accent1"/>
                </a:buClr>
                <a:buChar char="••"/>
              </a:pPr>
              <a:r>
                <a:rPr lang="en-US" sz="1800" kern="1200" dirty="0" smtClean="0"/>
                <a:t>Optional marked with ‘o</a:t>
              </a:r>
              <a:r>
                <a:rPr lang="en-US" sz="2000" kern="1200" dirty="0" smtClean="0"/>
                <a:t>’</a:t>
              </a:r>
              <a:endParaRPr lang="en-US" sz="2000" kern="1200" dirty="0"/>
            </a:p>
          </p:txBody>
        </p:sp>
      </p:grpSp>
      <p:cxnSp>
        <p:nvCxnSpPr>
          <p:cNvPr id="63" name="Straight Arrow Connector 62"/>
          <p:cNvCxnSpPr>
            <a:endCxn id="29703" idx="0"/>
          </p:cNvCxnSpPr>
          <p:nvPr/>
        </p:nvCxnSpPr>
        <p:spPr bwMode="auto">
          <a:xfrm>
            <a:off x="4008702" y="2904067"/>
            <a:ext cx="2116" cy="486834"/>
          </a:xfrm>
          <a:prstGeom prst="straightConnector1">
            <a:avLst/>
          </a:prstGeom>
          <a:noFill/>
          <a:ln w="28575" cap="flat" cmpd="sng" algn="ctr">
            <a:solidFill>
              <a:schemeClr val="accent4"/>
            </a:solidFill>
            <a:prstDash val="solid"/>
            <a:round/>
            <a:headEnd type="none" w="sm" len="sm"/>
            <a:tailEnd type="triangle" w="lg" len="lg"/>
          </a:ln>
          <a:effectLst/>
        </p:spPr>
      </p:cxnSp>
      <p:cxnSp>
        <p:nvCxnSpPr>
          <p:cNvPr id="10" name="Elbow Connector 9"/>
          <p:cNvCxnSpPr>
            <a:stCxn id="41" idx="2"/>
            <a:endCxn id="29703" idx="1"/>
          </p:cNvCxnSpPr>
          <p:nvPr/>
        </p:nvCxnSpPr>
        <p:spPr bwMode="auto">
          <a:xfrm rot="10800000">
            <a:off x="2879724" y="4072734"/>
            <a:ext cx="1934546" cy="1566067"/>
          </a:xfrm>
          <a:prstGeom prst="bentConnector3">
            <a:avLst>
              <a:gd name="adj1" fmla="val 111817"/>
            </a:avLst>
          </a:prstGeom>
          <a:noFill/>
          <a:ln w="28575" cap="flat" cmpd="sng" algn="ctr">
            <a:solidFill>
              <a:schemeClr val="accent4"/>
            </a:solidFill>
            <a:prstDash val="solid"/>
            <a:round/>
            <a:headEnd type="none" w="sm" len="sm"/>
            <a:tailEnd type="triangle" w="lg" len="lg"/>
          </a:ln>
          <a:effectLst/>
        </p:spPr>
      </p:cxnSp>
      <p:cxnSp>
        <p:nvCxnSpPr>
          <p:cNvPr id="12" name="Elbow Connector 11"/>
          <p:cNvCxnSpPr>
            <a:stCxn id="41" idx="0"/>
            <a:endCxn id="29704" idx="3"/>
          </p:cNvCxnSpPr>
          <p:nvPr/>
        </p:nvCxnSpPr>
        <p:spPr bwMode="auto">
          <a:xfrm flipV="1">
            <a:off x="7694612" y="4084638"/>
            <a:ext cx="1614488" cy="1554162"/>
          </a:xfrm>
          <a:prstGeom prst="bentConnector3">
            <a:avLst>
              <a:gd name="adj1" fmla="val 114159"/>
            </a:avLst>
          </a:prstGeom>
          <a:noFill/>
          <a:ln w="28575" cap="flat" cmpd="sng" algn="ctr">
            <a:solidFill>
              <a:schemeClr val="accent4"/>
            </a:solidFill>
            <a:prstDash val="solid"/>
            <a:round/>
            <a:headEnd type="none" w="sm" len="sm"/>
            <a:tailEnd type="triangle" w="lg" len="lg"/>
          </a:ln>
          <a:effectLst/>
        </p:spPr>
      </p:cxnSp>
      <p:sp>
        <p:nvSpPr>
          <p:cNvPr id="22" name="AutoShape 7"/>
          <p:cNvSpPr>
            <a:spLocks noChangeArrowheads="1"/>
          </p:cNvSpPr>
          <p:nvPr/>
        </p:nvSpPr>
        <p:spPr bwMode="blackWhite">
          <a:xfrm>
            <a:off x="7173912" y="3377407"/>
            <a:ext cx="2135188" cy="1377157"/>
          </a:xfrm>
          <a:prstGeom prst="roundRect">
            <a:avLst>
              <a:gd name="adj" fmla="val 12449"/>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tLang="en-US" dirty="0">
              <a:latin typeface="Arial" pitchFamily="34" charset="0"/>
            </a:endParaRPr>
          </a:p>
        </p:txBody>
      </p:sp>
      <p:sp>
        <p:nvSpPr>
          <p:cNvPr id="29704" name="AutoShape 7"/>
          <p:cNvSpPr>
            <a:spLocks noChangeArrowheads="1"/>
          </p:cNvSpPr>
          <p:nvPr/>
        </p:nvSpPr>
        <p:spPr bwMode="blackWhite">
          <a:xfrm>
            <a:off x="7173913" y="3389313"/>
            <a:ext cx="2135187" cy="1390650"/>
          </a:xfrm>
          <a:prstGeom prst="roundRect">
            <a:avLst>
              <a:gd name="adj" fmla="val 12449"/>
            </a:avLst>
          </a:prstGeom>
          <a:noFill/>
          <a:ln w="28575">
            <a:no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dirty="0" smtClean="0">
                <a:solidFill>
                  <a:schemeClr val="tx1">
                    <a:lumMod val="50000"/>
                  </a:schemeClr>
                </a:solidFill>
                <a:latin typeface="Courier New" panose="02070309020205020404" pitchFamily="49" charset="0"/>
              </a:rPr>
              <a:t>DEPARTMENT</a:t>
            </a:r>
            <a:endParaRPr lang="en-US" altLang="en-US" dirty="0" smtClean="0">
              <a:solidFill>
                <a:schemeClr val="tx1">
                  <a:lumMod val="50000"/>
                </a:schemeClr>
              </a:solidFill>
            </a:endParaRPr>
          </a:p>
          <a:p>
            <a:pPr>
              <a:defRPr/>
            </a:pPr>
            <a:r>
              <a:rPr lang="en-US" altLang="en-US" dirty="0" smtClean="0">
                <a:solidFill>
                  <a:schemeClr val="tx1">
                    <a:lumMod val="50000"/>
                  </a:schemeClr>
                </a:solidFill>
              </a:rPr>
              <a:t>#* 	number</a:t>
            </a:r>
          </a:p>
          <a:p>
            <a:pPr>
              <a:defRPr/>
            </a:pPr>
            <a:r>
              <a:rPr lang="en-US" altLang="en-US" dirty="0" smtClean="0">
                <a:solidFill>
                  <a:schemeClr val="tx1">
                    <a:lumMod val="50000"/>
                  </a:schemeClr>
                </a:solidFill>
              </a:rPr>
              <a:t>*	name</a:t>
            </a:r>
          </a:p>
          <a:p>
            <a:pPr>
              <a:defRPr/>
            </a:pPr>
            <a:r>
              <a:rPr lang="en-US" altLang="en-US" dirty="0" smtClean="0">
                <a:solidFill>
                  <a:schemeClr val="tx1">
                    <a:lumMod val="50000"/>
                  </a:schemeClr>
                </a:solidFill>
              </a:rPr>
              <a:t>o	location</a:t>
            </a:r>
          </a:p>
        </p:txBody>
      </p:sp>
      <p:sp>
        <p:nvSpPr>
          <p:cNvPr id="21" name="AutoShape 7"/>
          <p:cNvSpPr>
            <a:spLocks noChangeArrowheads="1"/>
          </p:cNvSpPr>
          <p:nvPr/>
        </p:nvSpPr>
        <p:spPr bwMode="blackWhite">
          <a:xfrm>
            <a:off x="2879722" y="3377407"/>
            <a:ext cx="2262189" cy="1377157"/>
          </a:xfrm>
          <a:prstGeom prst="roundRect">
            <a:avLst>
              <a:gd name="adj" fmla="val 12449"/>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tLang="en-US" dirty="0">
              <a:latin typeface="Arial" pitchFamily="34" charset="0"/>
            </a:endParaRPr>
          </a:p>
        </p:txBody>
      </p:sp>
      <p:sp>
        <p:nvSpPr>
          <p:cNvPr id="29703" name="AutoShape 6"/>
          <p:cNvSpPr>
            <a:spLocks noChangeArrowheads="1"/>
          </p:cNvSpPr>
          <p:nvPr/>
        </p:nvSpPr>
        <p:spPr bwMode="blackWhite">
          <a:xfrm>
            <a:off x="2879724" y="3390901"/>
            <a:ext cx="2262188" cy="1363663"/>
          </a:xfrm>
          <a:prstGeom prst="roundRect">
            <a:avLst>
              <a:gd name="adj" fmla="val 12449"/>
            </a:avLst>
          </a:prstGeom>
          <a:noFill/>
          <a:ln w="28575">
            <a:no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dirty="0" smtClean="0">
                <a:solidFill>
                  <a:schemeClr val="tx1">
                    <a:lumMod val="50000"/>
                  </a:schemeClr>
                </a:solidFill>
                <a:latin typeface="Courier New" panose="02070309020205020404" pitchFamily="49" charset="0"/>
              </a:rPr>
              <a:t>EMPLOYEE</a:t>
            </a:r>
            <a:endParaRPr lang="en-US" altLang="en-US" dirty="0" smtClean="0">
              <a:solidFill>
                <a:schemeClr val="tx1">
                  <a:lumMod val="50000"/>
                </a:schemeClr>
              </a:solidFill>
            </a:endParaRPr>
          </a:p>
          <a:p>
            <a:pPr>
              <a:defRPr/>
            </a:pPr>
            <a:r>
              <a:rPr lang="en-US" altLang="en-US" dirty="0" smtClean="0">
                <a:solidFill>
                  <a:schemeClr val="tx1">
                    <a:lumMod val="50000"/>
                  </a:schemeClr>
                </a:solidFill>
              </a:rPr>
              <a:t>#* 	number</a:t>
            </a:r>
          </a:p>
          <a:p>
            <a:pPr>
              <a:defRPr/>
            </a:pPr>
            <a:r>
              <a:rPr lang="en-US" altLang="en-US" dirty="0" smtClean="0">
                <a:solidFill>
                  <a:schemeClr val="tx1">
                    <a:lumMod val="50000"/>
                  </a:schemeClr>
                </a:solidFill>
              </a:rPr>
              <a:t>*	name</a:t>
            </a:r>
          </a:p>
          <a:p>
            <a:pPr>
              <a:defRPr/>
            </a:pPr>
            <a:r>
              <a:rPr lang="en-US" altLang="en-US" dirty="0" smtClean="0">
                <a:solidFill>
                  <a:schemeClr val="tx1">
                    <a:lumMod val="50000"/>
                  </a:schemeClr>
                </a:solidFill>
              </a:rPr>
              <a:t>o	job title</a:t>
            </a:r>
          </a:p>
        </p:txBody>
      </p:sp>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5880951" y="5033060"/>
            <a:ext cx="1395059"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8" name="Rounded Rectangle 17"/>
          <p:cNvSpPr/>
          <p:nvPr/>
        </p:nvSpPr>
        <p:spPr bwMode="auto">
          <a:xfrm>
            <a:off x="4443527" y="5441863"/>
            <a:ext cx="1395059"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 name="Rounded Rectangle 3"/>
          <p:cNvSpPr/>
          <p:nvPr/>
        </p:nvSpPr>
        <p:spPr bwMode="auto">
          <a:xfrm>
            <a:off x="2171083" y="5441863"/>
            <a:ext cx="1395059"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0723" name="Rectangle 17"/>
          <p:cNvSpPr>
            <a:spLocks noGrp="1" noChangeArrowheads="1"/>
          </p:cNvSpPr>
          <p:nvPr>
            <p:ph type="title"/>
          </p:nvPr>
        </p:nvSpPr>
        <p:spPr/>
        <p:txBody>
          <a:bodyPr/>
          <a:lstStyle/>
          <a:p>
            <a:pPr eaLnBrk="1" hangingPunct="1"/>
            <a:r>
              <a:rPr lang="en-US" altLang="en-US" dirty="0" smtClean="0"/>
              <a:t>Relating Multiple Tables</a:t>
            </a:r>
          </a:p>
        </p:txBody>
      </p:sp>
      <p:sp>
        <p:nvSpPr>
          <p:cNvPr id="30724" name="Rectangle 18"/>
          <p:cNvSpPr>
            <a:spLocks noGrp="1" noChangeArrowheads="1"/>
          </p:cNvSpPr>
          <p:nvPr>
            <p:ph idx="1"/>
          </p:nvPr>
        </p:nvSpPr>
        <p:spPr/>
        <p:txBody>
          <a:bodyPr/>
          <a:lstStyle/>
          <a:p>
            <a:pPr lvl="1" eaLnBrk="1" hangingPunct="1"/>
            <a:r>
              <a:rPr lang="en-US" altLang="en-US" dirty="0" smtClean="0"/>
              <a:t>Each row of data in a table can be uniquely identified by a primary key.</a:t>
            </a:r>
          </a:p>
          <a:p>
            <a:pPr lvl="1" eaLnBrk="1" hangingPunct="1"/>
            <a:r>
              <a:rPr lang="en-US" altLang="en-US" dirty="0" smtClean="0"/>
              <a:t>You can logically relate data from multiple tables using foreign keys.</a:t>
            </a:r>
          </a:p>
        </p:txBody>
      </p:sp>
      <p:pic>
        <p:nvPicPr>
          <p:cNvPr id="30722" name="Picture 19" descr="C:\project-SQLFund1\images\imgi-22.gif"/>
          <p:cNvPicPr>
            <a:picLocks noChangeAspect="1" noChangeArrowheads="1"/>
          </p:cNvPicPr>
          <p:nvPr/>
        </p:nvPicPr>
        <p:blipFill>
          <a:blip r:embed="rId4" cstate="print"/>
          <a:srcRect/>
          <a:stretch>
            <a:fillRect/>
          </a:stretch>
        </p:blipFill>
        <p:spPr bwMode="gray">
          <a:xfrm>
            <a:off x="2323482" y="3298739"/>
            <a:ext cx="3486150" cy="1622425"/>
          </a:xfrm>
          <a:prstGeom prst="rect">
            <a:avLst/>
          </a:prstGeom>
          <a:noFill/>
          <a:ln w="9525">
            <a:noFill/>
            <a:miter lim="800000"/>
            <a:headEnd/>
            <a:tailEnd/>
          </a:ln>
        </p:spPr>
      </p:pic>
      <p:sp>
        <p:nvSpPr>
          <p:cNvPr id="30725" name="Rectangle 5"/>
          <p:cNvSpPr>
            <a:spLocks noChangeArrowheads="1"/>
          </p:cNvSpPr>
          <p:nvPr/>
        </p:nvSpPr>
        <p:spPr bwMode="auto">
          <a:xfrm>
            <a:off x="2161204" y="2927264"/>
            <a:ext cx="2809875" cy="366712"/>
          </a:xfrm>
          <a:prstGeom prst="rect">
            <a:avLst/>
          </a:prstGeom>
          <a:noFill/>
          <a:ln>
            <a:noFill/>
          </a:ln>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dirty="0" smtClean="0">
                <a:solidFill>
                  <a:schemeClr val="tx1">
                    <a:lumMod val="50000"/>
                  </a:schemeClr>
                </a:solidFill>
              </a:rPr>
              <a:t>Table name: </a:t>
            </a:r>
            <a:r>
              <a:rPr lang="en-US" altLang="en-US" dirty="0" smtClean="0">
                <a:solidFill>
                  <a:schemeClr val="tx1">
                    <a:lumMod val="50000"/>
                  </a:schemeClr>
                </a:solidFill>
                <a:latin typeface="Courier New" panose="02070309020205020404" pitchFamily="49" charset="0"/>
              </a:rPr>
              <a:t>EMPLOYEES</a:t>
            </a:r>
          </a:p>
        </p:txBody>
      </p:sp>
      <p:sp>
        <p:nvSpPr>
          <p:cNvPr id="30726" name="Rectangle 6"/>
          <p:cNvSpPr>
            <a:spLocks noChangeArrowheads="1"/>
          </p:cNvSpPr>
          <p:nvPr/>
        </p:nvSpPr>
        <p:spPr bwMode="auto">
          <a:xfrm>
            <a:off x="5897299" y="2244189"/>
            <a:ext cx="3082925" cy="366713"/>
          </a:xfrm>
          <a:prstGeom prst="rect">
            <a:avLst/>
          </a:prstGeom>
          <a:noFill/>
          <a:ln>
            <a:noFill/>
          </a:ln>
          <a:extLst/>
        </p:spPr>
        <p:txBody>
          <a:bodyPr wrap="non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dirty="0" smtClean="0">
                <a:solidFill>
                  <a:schemeClr val="tx1">
                    <a:lumMod val="50000"/>
                  </a:schemeClr>
                </a:solidFill>
              </a:rPr>
              <a:t>Table name: </a:t>
            </a:r>
            <a:r>
              <a:rPr lang="en-US" altLang="en-US" dirty="0" smtClean="0">
                <a:solidFill>
                  <a:schemeClr val="tx1">
                    <a:lumMod val="50000"/>
                  </a:schemeClr>
                </a:solidFill>
                <a:latin typeface="Courier New" panose="02070309020205020404" pitchFamily="49" charset="0"/>
              </a:rPr>
              <a:t>DEPARTMENTS</a:t>
            </a:r>
          </a:p>
        </p:txBody>
      </p:sp>
      <p:sp>
        <p:nvSpPr>
          <p:cNvPr id="30727" name="Rectangle 7"/>
          <p:cNvSpPr>
            <a:spLocks noChangeArrowheads="1"/>
          </p:cNvSpPr>
          <p:nvPr/>
        </p:nvSpPr>
        <p:spPr bwMode="auto">
          <a:xfrm>
            <a:off x="2161911" y="5421226"/>
            <a:ext cx="1404231" cy="369974"/>
          </a:xfrm>
          <a:prstGeom prst="rect">
            <a:avLst/>
          </a:prstGeom>
          <a:noFill/>
          <a:ln w="9525">
            <a:noFill/>
            <a:miter lim="800000"/>
            <a:headEnd/>
            <a:tailEnd/>
          </a:ln>
        </p:spPr>
        <p:txBody>
          <a:bodyPr wrap="none" lIns="92075" tIns="46038" rIns="92075" bIns="46038">
            <a:spAutoFit/>
          </a:bodyPr>
          <a:lstStyle/>
          <a:p>
            <a:pPr algn="ctr" defTabSz="822325">
              <a:spcBef>
                <a:spcPct val="50000"/>
              </a:spcBef>
            </a:pPr>
            <a:r>
              <a:rPr lang="en-US" altLang="en-US" dirty="0"/>
              <a:t>Primary key</a:t>
            </a:r>
          </a:p>
        </p:txBody>
      </p:sp>
      <p:sp>
        <p:nvSpPr>
          <p:cNvPr id="30728" name="Rectangle 8"/>
          <p:cNvSpPr>
            <a:spLocks noChangeArrowheads="1"/>
          </p:cNvSpPr>
          <p:nvPr/>
        </p:nvSpPr>
        <p:spPr bwMode="auto">
          <a:xfrm>
            <a:off x="5876365" y="5022741"/>
            <a:ext cx="1404231" cy="369974"/>
          </a:xfrm>
          <a:prstGeom prst="rect">
            <a:avLst/>
          </a:prstGeom>
          <a:noFill/>
          <a:ln w="9525">
            <a:noFill/>
            <a:miter lim="800000"/>
            <a:headEnd/>
            <a:tailEnd/>
          </a:ln>
        </p:spPr>
        <p:txBody>
          <a:bodyPr wrap="none" lIns="92075" tIns="46038" rIns="92075" bIns="46038">
            <a:spAutoFit/>
          </a:bodyPr>
          <a:lstStyle/>
          <a:p>
            <a:pPr algn="ctr" defTabSz="822325">
              <a:spcBef>
                <a:spcPct val="50000"/>
              </a:spcBef>
            </a:pPr>
            <a:r>
              <a:rPr lang="en-US" altLang="en-US" dirty="0"/>
              <a:t>Primary key</a:t>
            </a:r>
          </a:p>
        </p:txBody>
      </p:sp>
      <p:sp>
        <p:nvSpPr>
          <p:cNvPr id="30729" name="Rectangle 9"/>
          <p:cNvSpPr>
            <a:spLocks noChangeArrowheads="1"/>
          </p:cNvSpPr>
          <p:nvPr/>
        </p:nvSpPr>
        <p:spPr bwMode="auto">
          <a:xfrm>
            <a:off x="4447179" y="5421226"/>
            <a:ext cx="1391407" cy="369974"/>
          </a:xfrm>
          <a:prstGeom prst="rect">
            <a:avLst/>
          </a:prstGeom>
          <a:noFill/>
          <a:ln w="9525">
            <a:noFill/>
            <a:miter lim="800000"/>
            <a:headEnd/>
            <a:tailEnd/>
          </a:ln>
        </p:spPr>
        <p:txBody>
          <a:bodyPr wrap="none" lIns="92075" tIns="46038" rIns="92075" bIns="46038">
            <a:spAutoFit/>
          </a:bodyPr>
          <a:lstStyle/>
          <a:p>
            <a:pPr algn="ctr" defTabSz="822325">
              <a:spcBef>
                <a:spcPct val="50000"/>
              </a:spcBef>
            </a:pPr>
            <a:r>
              <a:rPr lang="en-US" altLang="en-US" dirty="0"/>
              <a:t>Foreign key</a:t>
            </a:r>
          </a:p>
        </p:txBody>
      </p:sp>
      <p:sp>
        <p:nvSpPr>
          <p:cNvPr id="30730" name="Text Box 10"/>
          <p:cNvSpPr txBox="1">
            <a:spLocks noChangeArrowheads="1"/>
          </p:cNvSpPr>
          <p:nvPr/>
        </p:nvSpPr>
        <p:spPr bwMode="auto">
          <a:xfrm>
            <a:off x="2399683" y="4822738"/>
            <a:ext cx="366713" cy="394980"/>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pPr>
            <a:r>
              <a:rPr lang="en-US" altLang="en-US" sz="2400" dirty="0"/>
              <a:t>…</a:t>
            </a:r>
          </a:p>
        </p:txBody>
      </p:sp>
      <p:sp>
        <p:nvSpPr>
          <p:cNvPr id="30731" name="Line 12"/>
          <p:cNvSpPr>
            <a:spLocks noChangeShapeType="1"/>
          </p:cNvSpPr>
          <p:nvPr/>
        </p:nvSpPr>
        <p:spPr bwMode="gray">
          <a:xfrm flipH="1" flipV="1">
            <a:off x="6438282" y="4267112"/>
            <a:ext cx="0" cy="753115"/>
          </a:xfrm>
          <a:prstGeom prst="line">
            <a:avLst/>
          </a:prstGeom>
          <a:noFill/>
          <a:ln w="28575">
            <a:solidFill>
              <a:srgbClr val="FF0000"/>
            </a:solidFill>
            <a:round/>
            <a:headEnd/>
            <a:tailEnd type="triangle" w="lg" len="lg"/>
          </a:ln>
          <a:extLst/>
        </p:spPr>
        <p:txBody>
          <a:bodyPr/>
          <a:lstStyle/>
          <a:p>
            <a:pPr eaLnBrk="1" hangingPunct="1">
              <a:defRPr/>
            </a:pPr>
            <a:endParaRPr lang="en-US" dirty="0">
              <a:solidFill>
                <a:schemeClr val="tx1">
                  <a:lumMod val="50000"/>
                </a:schemeClr>
              </a:solidFill>
              <a:latin typeface="Arial" panose="020B0604020202020204" pitchFamily="34" charset="0"/>
              <a:cs typeface="Arial" panose="020B0604020202020204" pitchFamily="34" charset="0"/>
            </a:endParaRPr>
          </a:p>
        </p:txBody>
      </p:sp>
      <p:sp>
        <p:nvSpPr>
          <p:cNvPr id="30735" name="Line 15"/>
          <p:cNvSpPr>
            <a:spLocks noChangeShapeType="1"/>
          </p:cNvSpPr>
          <p:nvPr/>
        </p:nvSpPr>
        <p:spPr bwMode="gray">
          <a:xfrm flipV="1">
            <a:off x="2856882" y="5137063"/>
            <a:ext cx="0" cy="304800"/>
          </a:xfrm>
          <a:prstGeom prst="line">
            <a:avLst/>
          </a:prstGeom>
          <a:noFill/>
          <a:ln w="28575">
            <a:solidFill>
              <a:srgbClr val="FF0000"/>
            </a:solidFill>
            <a:round/>
            <a:headEnd/>
            <a:tailEnd type="triangle" w="lg" len="lg"/>
          </a:ln>
          <a:extLst/>
        </p:spPr>
        <p:txBody>
          <a:bodyPr/>
          <a:lstStyle/>
          <a:p>
            <a:pPr eaLnBrk="1" hangingPunct="1">
              <a:defRPr/>
            </a:pPr>
            <a:endParaRPr lang="en-US" dirty="0">
              <a:solidFill>
                <a:schemeClr val="tx1">
                  <a:lumMod val="50000"/>
                </a:schemeClr>
              </a:solidFill>
              <a:latin typeface="Arial" panose="020B0604020202020204" pitchFamily="34" charset="0"/>
              <a:cs typeface="Arial" panose="020B0604020202020204" pitchFamily="34" charset="0"/>
            </a:endParaRPr>
          </a:p>
        </p:txBody>
      </p:sp>
      <p:sp>
        <p:nvSpPr>
          <p:cNvPr id="30736" name="Line 16"/>
          <p:cNvSpPr>
            <a:spLocks noChangeShapeType="1"/>
          </p:cNvSpPr>
          <p:nvPr/>
        </p:nvSpPr>
        <p:spPr bwMode="gray">
          <a:xfrm flipV="1">
            <a:off x="5180982" y="5137063"/>
            <a:ext cx="0" cy="304800"/>
          </a:xfrm>
          <a:prstGeom prst="line">
            <a:avLst/>
          </a:prstGeom>
          <a:noFill/>
          <a:ln w="28575">
            <a:solidFill>
              <a:srgbClr val="FF0000"/>
            </a:solidFill>
            <a:round/>
            <a:headEnd/>
            <a:tailEnd type="triangle" w="lg" len="lg"/>
          </a:ln>
          <a:extLst/>
        </p:spPr>
        <p:txBody>
          <a:bodyPr/>
          <a:lstStyle/>
          <a:p>
            <a:pPr eaLnBrk="1" hangingPunct="1">
              <a:defRPr/>
            </a:pPr>
            <a:endParaRPr lang="en-US" dirty="0">
              <a:solidFill>
                <a:schemeClr val="tx1">
                  <a:lumMod val="50000"/>
                </a:schemeClr>
              </a:solidFill>
              <a:latin typeface="Arial" panose="020B0604020202020204" pitchFamily="34" charset="0"/>
              <a:cs typeface="Arial" panose="020B0604020202020204" pitchFamily="34" charset="0"/>
            </a:endParaRPr>
          </a:p>
        </p:txBody>
      </p:sp>
      <p:pic>
        <p:nvPicPr>
          <p:cNvPr id="30734" name="Picture 21" descr="C:\salome_official\projects\11gR2\screenshots\intro_s25_a.gif"/>
          <p:cNvPicPr>
            <a:picLocks noChangeAspect="1" noChangeArrowheads="1"/>
          </p:cNvPicPr>
          <p:nvPr/>
        </p:nvPicPr>
        <p:blipFill>
          <a:blip r:embed="rId5" cstate="print"/>
          <a:srcRect/>
          <a:stretch>
            <a:fillRect/>
          </a:stretch>
        </p:blipFill>
        <p:spPr bwMode="auto">
          <a:xfrm>
            <a:off x="5904882" y="2612938"/>
            <a:ext cx="4122738" cy="1633538"/>
          </a:xfrm>
          <a:prstGeom prst="rect">
            <a:avLst/>
          </a:prstGeom>
          <a:noFill/>
          <a:ln w="12700">
            <a:solidFill>
              <a:schemeClr val="tx1"/>
            </a:solidFill>
            <a:miter lim="800000"/>
            <a:headEnd/>
            <a:tailEnd/>
          </a:ln>
        </p:spPr>
      </p:pic>
      <p:pic>
        <p:nvPicPr>
          <p:cNvPr id="2" name="Picture 22" descr="C:\salome_official\projects\11gR2\screenshots\intro_25_b.gif"/>
          <p:cNvPicPr>
            <a:picLocks noChangeAspect="1" noChangeArrowheads="1"/>
          </p:cNvPicPr>
          <p:nvPr/>
        </p:nvPicPr>
        <p:blipFill>
          <a:blip r:embed="rId6" cstate="print"/>
          <a:srcRect/>
          <a:stretch>
            <a:fillRect/>
          </a:stretch>
        </p:blipFill>
        <p:spPr bwMode="auto">
          <a:xfrm>
            <a:off x="2171083" y="3298738"/>
            <a:ext cx="3648075" cy="1828800"/>
          </a:xfrm>
          <a:prstGeom prst="rect">
            <a:avLst/>
          </a:prstGeom>
          <a:noFill/>
          <a:ln w="12700">
            <a:solidFill>
              <a:schemeClr val="tx1"/>
            </a:solidFill>
            <a:miter lim="800000"/>
            <a:headEnd/>
            <a:tailEnd/>
          </a:ln>
        </p:spPr>
      </p:pic>
    </p:spTree>
    <p:custDataLst>
      <p:tags r:id="rId1"/>
    </p:custData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en-US" dirty="0" smtClean="0"/>
              <a:t>Relational Database Terminology</a:t>
            </a:r>
          </a:p>
        </p:txBody>
      </p:sp>
      <p:grpSp>
        <p:nvGrpSpPr>
          <p:cNvPr id="2" name="Group 1"/>
          <p:cNvGrpSpPr/>
          <p:nvPr/>
        </p:nvGrpSpPr>
        <p:grpSpPr>
          <a:xfrm>
            <a:off x="2936082" y="1292225"/>
            <a:ext cx="6316661" cy="4273551"/>
            <a:chOff x="2901951" y="1295400"/>
            <a:chExt cx="6316661" cy="4273551"/>
          </a:xfrm>
        </p:grpSpPr>
        <p:pic>
          <p:nvPicPr>
            <p:cNvPr id="31746" name="Picture 19" descr="C:\salome_official\projects\11gR2\screenshots\intro_s27_a.gif"/>
            <p:cNvPicPr>
              <a:picLocks noChangeAspect="1" noChangeArrowheads="1"/>
            </p:cNvPicPr>
            <p:nvPr/>
          </p:nvPicPr>
          <p:blipFill>
            <a:blip r:embed="rId4" cstate="print"/>
            <a:srcRect/>
            <a:stretch>
              <a:fillRect/>
            </a:stretch>
          </p:blipFill>
          <p:spPr bwMode="auto">
            <a:xfrm>
              <a:off x="3378201" y="1738314"/>
              <a:ext cx="5411787" cy="3830637"/>
            </a:xfrm>
            <a:prstGeom prst="rect">
              <a:avLst/>
            </a:prstGeom>
            <a:noFill/>
            <a:ln w="12700">
              <a:solidFill>
                <a:srgbClr val="FF0000"/>
              </a:solidFill>
              <a:miter lim="800000"/>
              <a:headEnd/>
              <a:tailEnd/>
            </a:ln>
          </p:spPr>
        </p:pic>
        <p:sp>
          <p:nvSpPr>
            <p:cNvPr id="31748" name="Rectangle 7"/>
            <p:cNvSpPr>
              <a:spLocks noChangeArrowheads="1"/>
            </p:cNvSpPr>
            <p:nvPr/>
          </p:nvSpPr>
          <p:spPr bwMode="gray">
            <a:xfrm>
              <a:off x="3363013" y="1716088"/>
              <a:ext cx="914400" cy="3846512"/>
            </a:xfrm>
            <a:prstGeom prst="rect">
              <a:avLst/>
            </a:prstGeom>
            <a:noFill/>
            <a:ln w="28575">
              <a:solidFill>
                <a:srgbClr val="FF0000"/>
              </a:solidFill>
              <a:miter lim="800000"/>
              <a:headEnd/>
              <a:tailEnd/>
            </a:ln>
          </p:spPr>
          <p:txBody>
            <a:bodyPr wrap="none" anchor="ctr"/>
            <a:lstStyle/>
            <a:p>
              <a:pPr algn="ctr" eaLnBrk="1" hangingPunct="1">
                <a:spcBef>
                  <a:spcPct val="20000"/>
                </a:spcBef>
                <a:buClr>
                  <a:srgbClr val="FF0000"/>
                </a:buClr>
                <a:buFont typeface="Arial" charset="0"/>
                <a:buNone/>
              </a:pPr>
              <a:endParaRPr lang="en-IN" altLang="en-US" dirty="0"/>
            </a:p>
          </p:txBody>
        </p:sp>
        <p:sp>
          <p:nvSpPr>
            <p:cNvPr id="31749" name="Rectangle 8"/>
            <p:cNvSpPr>
              <a:spLocks noChangeArrowheads="1"/>
            </p:cNvSpPr>
            <p:nvPr/>
          </p:nvSpPr>
          <p:spPr bwMode="gray">
            <a:xfrm>
              <a:off x="5948362" y="1716088"/>
              <a:ext cx="640080" cy="3846512"/>
            </a:xfrm>
            <a:prstGeom prst="rect">
              <a:avLst/>
            </a:prstGeom>
            <a:noFill/>
            <a:ln w="28575">
              <a:solidFill>
                <a:srgbClr val="FF0000"/>
              </a:solidFill>
              <a:miter lim="800000"/>
              <a:headEnd/>
              <a:tailEnd/>
            </a:ln>
          </p:spPr>
          <p:txBody>
            <a:bodyPr wrap="none" anchor="ctr"/>
            <a:lstStyle/>
            <a:p>
              <a:pPr algn="ctr" eaLnBrk="1" hangingPunct="1">
                <a:spcBef>
                  <a:spcPct val="20000"/>
                </a:spcBef>
                <a:buClr>
                  <a:srgbClr val="FF0000"/>
                </a:buClr>
                <a:buFont typeface="Arial" charset="0"/>
                <a:buNone/>
              </a:pPr>
              <a:endParaRPr lang="en-IN" altLang="en-US" dirty="0"/>
            </a:p>
          </p:txBody>
        </p:sp>
        <p:sp>
          <p:nvSpPr>
            <p:cNvPr id="31750" name="Rectangle 10"/>
            <p:cNvSpPr>
              <a:spLocks noChangeArrowheads="1"/>
            </p:cNvSpPr>
            <p:nvPr/>
          </p:nvSpPr>
          <p:spPr bwMode="gray">
            <a:xfrm>
              <a:off x="7736308" y="1727200"/>
              <a:ext cx="1051560" cy="3835400"/>
            </a:xfrm>
            <a:prstGeom prst="rect">
              <a:avLst/>
            </a:prstGeom>
            <a:noFill/>
            <a:ln w="28575">
              <a:solidFill>
                <a:srgbClr val="FF0000"/>
              </a:solidFill>
              <a:miter lim="800000"/>
              <a:headEnd/>
              <a:tailEnd/>
            </a:ln>
          </p:spPr>
          <p:txBody>
            <a:bodyPr wrap="none" anchor="ctr"/>
            <a:lstStyle/>
            <a:p>
              <a:pPr algn="ctr" eaLnBrk="1" hangingPunct="1">
                <a:spcBef>
                  <a:spcPct val="20000"/>
                </a:spcBef>
                <a:buClr>
                  <a:srgbClr val="FF0000"/>
                </a:buClr>
                <a:buFont typeface="Arial" charset="0"/>
                <a:buNone/>
              </a:pPr>
              <a:endParaRPr lang="en-IN" altLang="en-US" dirty="0"/>
            </a:p>
          </p:txBody>
        </p:sp>
        <p:sp>
          <p:nvSpPr>
            <p:cNvPr id="31751" name="Rectangle 12"/>
            <p:cNvSpPr>
              <a:spLocks noChangeArrowheads="1"/>
            </p:cNvSpPr>
            <p:nvPr/>
          </p:nvSpPr>
          <p:spPr bwMode="gray">
            <a:xfrm>
              <a:off x="6584950" y="3189288"/>
              <a:ext cx="1143000" cy="163512"/>
            </a:xfrm>
            <a:prstGeom prst="rect">
              <a:avLst/>
            </a:prstGeom>
            <a:noFill/>
            <a:ln w="28575">
              <a:solidFill>
                <a:srgbClr val="FF0000"/>
              </a:solidFill>
              <a:miter lim="800000"/>
              <a:headEnd/>
              <a:tailEnd/>
            </a:ln>
          </p:spPr>
          <p:txBody>
            <a:bodyPr wrap="none" anchor="ctr"/>
            <a:lstStyle/>
            <a:p>
              <a:pPr algn="ctr" eaLnBrk="1" hangingPunct="1">
                <a:spcBef>
                  <a:spcPct val="20000"/>
                </a:spcBef>
                <a:buClr>
                  <a:srgbClr val="FF0000"/>
                </a:buClr>
                <a:buFont typeface="Arial" charset="0"/>
                <a:buNone/>
              </a:pPr>
              <a:endParaRPr lang="en-IN" altLang="en-US" dirty="0"/>
            </a:p>
          </p:txBody>
        </p:sp>
        <p:sp>
          <p:nvSpPr>
            <p:cNvPr id="31752" name="Oval 5"/>
            <p:cNvSpPr>
              <a:spLocks noChangeArrowheads="1"/>
            </p:cNvSpPr>
            <p:nvPr/>
          </p:nvSpPr>
          <p:spPr bwMode="gray">
            <a:xfrm>
              <a:off x="2932112" y="4730750"/>
              <a:ext cx="342900" cy="3429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1</a:t>
              </a:r>
            </a:p>
          </p:txBody>
        </p:sp>
        <p:sp>
          <p:nvSpPr>
            <p:cNvPr id="31753" name="Oval 6"/>
            <p:cNvSpPr>
              <a:spLocks noChangeArrowheads="1"/>
            </p:cNvSpPr>
            <p:nvPr/>
          </p:nvSpPr>
          <p:spPr bwMode="gray">
            <a:xfrm>
              <a:off x="2901951" y="1752600"/>
              <a:ext cx="350837" cy="34925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2</a:t>
              </a:r>
            </a:p>
          </p:txBody>
        </p:sp>
        <p:sp>
          <p:nvSpPr>
            <p:cNvPr id="31754" name="Oval 9"/>
            <p:cNvSpPr>
              <a:spLocks noChangeArrowheads="1"/>
            </p:cNvSpPr>
            <p:nvPr/>
          </p:nvSpPr>
          <p:spPr bwMode="gray">
            <a:xfrm>
              <a:off x="6037262" y="1295400"/>
              <a:ext cx="342900" cy="3429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3</a:t>
              </a:r>
            </a:p>
          </p:txBody>
        </p:sp>
        <p:sp>
          <p:nvSpPr>
            <p:cNvPr id="31755" name="Oval 11"/>
            <p:cNvSpPr>
              <a:spLocks noChangeArrowheads="1"/>
            </p:cNvSpPr>
            <p:nvPr/>
          </p:nvSpPr>
          <p:spPr bwMode="gray">
            <a:xfrm>
              <a:off x="8875712" y="1752600"/>
              <a:ext cx="342900" cy="3429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4</a:t>
              </a:r>
            </a:p>
          </p:txBody>
        </p:sp>
        <p:sp>
          <p:nvSpPr>
            <p:cNvPr id="31756" name="Oval 13"/>
            <p:cNvSpPr>
              <a:spLocks noChangeArrowheads="1"/>
            </p:cNvSpPr>
            <p:nvPr/>
          </p:nvSpPr>
          <p:spPr bwMode="gray">
            <a:xfrm>
              <a:off x="6742112" y="2798763"/>
              <a:ext cx="342900" cy="3429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6</a:t>
              </a:r>
            </a:p>
          </p:txBody>
        </p:sp>
        <p:sp>
          <p:nvSpPr>
            <p:cNvPr id="31757" name="Oval 15"/>
            <p:cNvSpPr>
              <a:spLocks noChangeArrowheads="1"/>
            </p:cNvSpPr>
            <p:nvPr/>
          </p:nvSpPr>
          <p:spPr bwMode="gray">
            <a:xfrm>
              <a:off x="8875712" y="2552700"/>
              <a:ext cx="342900" cy="3429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altLang="en-US" sz="1600" b="1" dirty="0">
                  <a:solidFill>
                    <a:schemeClr val="bg1"/>
                  </a:solidFill>
                  <a:latin typeface="Arial" panose="020B0604020202020204" pitchFamily="34" charset="0"/>
                  <a:cs typeface="Arial" panose="020B0604020202020204" pitchFamily="34" charset="0"/>
                </a:rPr>
                <a:t>5</a:t>
              </a:r>
            </a:p>
          </p:txBody>
        </p:sp>
        <p:sp>
          <p:nvSpPr>
            <p:cNvPr id="31770" name="Rectangle 16"/>
            <p:cNvSpPr>
              <a:spLocks noChangeArrowheads="1"/>
            </p:cNvSpPr>
            <p:nvPr/>
          </p:nvSpPr>
          <p:spPr bwMode="gray">
            <a:xfrm>
              <a:off x="3367087" y="4819650"/>
              <a:ext cx="5410200" cy="217488"/>
            </a:xfrm>
            <a:prstGeom prst="rect">
              <a:avLst/>
            </a:prstGeom>
            <a:noFill/>
            <a:ln w="28575">
              <a:solidFill>
                <a:srgbClr val="FF0000"/>
              </a:solidFill>
              <a:miter lim="800000"/>
              <a:headEnd/>
              <a:tailEnd/>
            </a:ln>
          </p:spPr>
          <p:txBody>
            <a:bodyPr wrap="none" anchor="ctr"/>
            <a:lstStyle/>
            <a:p>
              <a:pPr algn="ctr" eaLnBrk="1" hangingPunct="1">
                <a:spcBef>
                  <a:spcPct val="20000"/>
                </a:spcBef>
                <a:buClr>
                  <a:srgbClr val="FF0000"/>
                </a:buClr>
                <a:buFont typeface="Arial" charset="0"/>
                <a:buNone/>
              </a:pPr>
              <a:endParaRPr lang="en-IN" altLang="en-US" dirty="0"/>
            </a:p>
          </p:txBody>
        </p:sp>
        <p:sp>
          <p:nvSpPr>
            <p:cNvPr id="31771" name="Rectangle 20"/>
            <p:cNvSpPr>
              <a:spLocks noChangeArrowheads="1"/>
            </p:cNvSpPr>
            <p:nvPr/>
          </p:nvSpPr>
          <p:spPr bwMode="gray">
            <a:xfrm>
              <a:off x="7744933" y="2667000"/>
              <a:ext cx="1051560" cy="152400"/>
            </a:xfrm>
            <a:prstGeom prst="rect">
              <a:avLst/>
            </a:prstGeom>
            <a:noFill/>
            <a:ln w="28575">
              <a:solidFill>
                <a:srgbClr val="FF0000"/>
              </a:solidFill>
              <a:miter lim="800000"/>
              <a:headEnd/>
              <a:tailEnd/>
            </a:ln>
          </p:spPr>
          <p:txBody>
            <a:bodyPr wrap="none" anchor="ctr"/>
            <a:lstStyle/>
            <a:p>
              <a:pPr algn="ctr" eaLnBrk="1" hangingPunct="1">
                <a:spcBef>
                  <a:spcPct val="20000"/>
                </a:spcBef>
                <a:buClr>
                  <a:srgbClr val="FF0000"/>
                </a:buClr>
                <a:buFont typeface="Arial" charset="0"/>
                <a:buNone/>
              </a:pPr>
              <a:endParaRPr lang="en-IN" altLang="en-US" dirty="0"/>
            </a:p>
          </p:txBody>
        </p:sp>
      </p:grpSp>
    </p:spTree>
    <p:custDataLst>
      <p:tags r:id="rId1"/>
    </p:custData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52"/>
          <p:cNvSpPr>
            <a:spLocks noGrp="1" noChangeArrowheads="1"/>
          </p:cNvSpPr>
          <p:nvPr>
            <p:ph type="title"/>
          </p:nvPr>
        </p:nvSpPr>
        <p:spPr/>
        <p:txBody>
          <a:bodyPr/>
          <a:lstStyle/>
          <a:p>
            <a:pPr eaLnBrk="1" hangingPunct="1"/>
            <a:r>
              <a:rPr lang="en-US" altLang="en-US" dirty="0" smtClean="0"/>
              <a:t>Lesson Agenda</a:t>
            </a:r>
          </a:p>
        </p:txBody>
      </p:sp>
      <p:sp>
        <p:nvSpPr>
          <p:cNvPr id="38915" name="Rectangle 2053"/>
          <p:cNvSpPr>
            <a:spLocks noGrp="1" noChangeArrowheads="1"/>
          </p:cNvSpPr>
          <p:nvPr>
            <p:ph idx="1"/>
          </p:nvPr>
        </p:nvSpPr>
        <p:spPr>
          <a:xfrm>
            <a:off x="622138" y="1242485"/>
            <a:ext cx="10944549" cy="2550264"/>
          </a:xfrm>
        </p:spPr>
        <p:txBody>
          <a:bodyPr/>
          <a:lstStyle/>
          <a:p>
            <a:pPr lvl="1" eaLnBrk="1" hangingPunct="1">
              <a:buClr>
                <a:srgbClr val="A6A6A6"/>
              </a:buClr>
              <a:defRPr/>
            </a:pPr>
            <a:r>
              <a:rPr lang="en-US" dirty="0" smtClean="0">
                <a:solidFill>
                  <a:srgbClr val="A6A6A6"/>
                </a:solidFill>
              </a:rPr>
              <a:t>Course objectives, agenda, and appendixes used in the course</a:t>
            </a:r>
          </a:p>
          <a:p>
            <a:pPr lvl="1" eaLnBrk="1" hangingPunct="1">
              <a:buClr>
                <a:srgbClr val="A6A6A6"/>
              </a:buClr>
              <a:defRPr/>
            </a:pPr>
            <a:r>
              <a:rPr lang="en-US" dirty="0" smtClean="0">
                <a:solidFill>
                  <a:srgbClr val="A6A6A6"/>
                </a:solidFill>
              </a:rPr>
              <a:t>Overview of Oracle Database 12</a:t>
            </a:r>
            <a:r>
              <a:rPr lang="en-US" i="1" dirty="0" smtClean="0">
                <a:solidFill>
                  <a:srgbClr val="A6A6A6"/>
                </a:solidFill>
              </a:rPr>
              <a:t>c</a:t>
            </a:r>
            <a:r>
              <a:rPr lang="en-US" dirty="0" smtClean="0">
                <a:solidFill>
                  <a:srgbClr val="A6A6A6"/>
                </a:solidFill>
              </a:rPr>
              <a:t> and related products</a:t>
            </a:r>
          </a:p>
          <a:p>
            <a:pPr lvl="1" eaLnBrk="1" hangingPunct="1">
              <a:buClr>
                <a:srgbClr val="A6A6A6"/>
              </a:buClr>
              <a:defRPr/>
            </a:pPr>
            <a:r>
              <a:rPr lang="en-US" dirty="0" smtClean="0">
                <a:solidFill>
                  <a:srgbClr val="A6A6A6"/>
                </a:solidFill>
              </a:rPr>
              <a:t>Overview of relational database management concepts and terminologies</a:t>
            </a:r>
          </a:p>
          <a:p>
            <a:pPr lvl="1">
              <a:buClr>
                <a:schemeClr val="accent1"/>
              </a:buClr>
              <a:defRPr/>
            </a:pPr>
            <a:r>
              <a:rPr lang="en-US" dirty="0" smtClean="0"/>
              <a:t>Human Resource (HR) Schema and the tables used in this course</a:t>
            </a:r>
          </a:p>
          <a:p>
            <a:pPr lvl="1">
              <a:buClr>
                <a:schemeClr val="tx1">
                  <a:lumMod val="60000"/>
                  <a:lumOff val="40000"/>
                </a:schemeClr>
              </a:buClr>
              <a:defRPr/>
            </a:pPr>
            <a:r>
              <a:rPr lang="en-US" dirty="0" smtClean="0">
                <a:solidFill>
                  <a:srgbClr val="A6A6A6"/>
                </a:solidFill>
              </a:rPr>
              <a:t>Introduction to SQL and its development environments</a:t>
            </a:r>
          </a:p>
          <a:p>
            <a:pPr lvl="1" eaLnBrk="1" hangingPunct="1">
              <a:buClr>
                <a:srgbClr val="A6A6A6"/>
              </a:buClr>
              <a:defRPr/>
            </a:pPr>
            <a:r>
              <a:rPr lang="en-US" dirty="0" smtClean="0">
                <a:solidFill>
                  <a:srgbClr val="A6A6A6"/>
                </a:solidFill>
              </a:rPr>
              <a:t>Oracle Database 12</a:t>
            </a:r>
            <a:r>
              <a:rPr lang="en-US" i="1" dirty="0" smtClean="0">
                <a:solidFill>
                  <a:srgbClr val="A6A6A6"/>
                </a:solidFill>
              </a:rPr>
              <a:t>c</a:t>
            </a:r>
            <a:r>
              <a:rPr lang="en-US" dirty="0" smtClean="0">
                <a:solidFill>
                  <a:srgbClr val="A6A6A6"/>
                </a:solidFill>
              </a:rPr>
              <a:t> SQL Documentation and Additional Resources</a:t>
            </a:r>
            <a:endParaRPr lang="en-US" dirty="0">
              <a:solidFill>
                <a:srgbClr val="A6A6A6"/>
              </a:solidFill>
            </a:endParaRPr>
          </a:p>
        </p:txBody>
      </p:sp>
      <p:grpSp>
        <p:nvGrpSpPr>
          <p:cNvPr id="4" name="Group 3"/>
          <p:cNvGrpSpPr/>
          <p:nvPr/>
        </p:nvGrpSpPr>
        <p:grpSpPr>
          <a:xfrm>
            <a:off x="8304212" y="4343400"/>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193144" y="1216287"/>
            <a:ext cx="11795760" cy="4955913"/>
          </a:xfrm>
          <a:prstGeom prst="rect">
            <a:avLst/>
          </a:prstGeom>
          <a:gradFill flip="none" rotWithShape="1">
            <a:gsLst>
              <a:gs pos="0">
                <a:schemeClr val="bg1"/>
              </a:gs>
              <a:gs pos="50000">
                <a:srgbClr val="F1F5F5"/>
              </a:gs>
              <a:gs pos="100000">
                <a:srgbClr val="E7ECED"/>
              </a:gs>
            </a:gsLst>
            <a:lin ang="162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3" name="Oval 22"/>
          <p:cNvSpPr/>
          <p:nvPr/>
        </p:nvSpPr>
        <p:spPr bwMode="auto">
          <a:xfrm>
            <a:off x="9563156" y="4343400"/>
            <a:ext cx="2016572" cy="2016572"/>
          </a:xfrm>
          <a:prstGeom prst="ellipse">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24" name="Straight Connector 23"/>
          <p:cNvCxnSpPr/>
          <p:nvPr/>
        </p:nvCxnSpPr>
        <p:spPr bwMode="auto">
          <a:xfrm flipH="1">
            <a:off x="2981498" y="1744996"/>
            <a:ext cx="892196" cy="220244"/>
          </a:xfrm>
          <a:prstGeom prst="line">
            <a:avLst/>
          </a:prstGeom>
          <a:noFill/>
          <a:ln w="50800" cap="rnd" cmpd="sng" algn="ctr">
            <a:solidFill>
              <a:schemeClr val="bg1"/>
            </a:solidFill>
            <a:prstDash val="sysDot"/>
            <a:round/>
            <a:headEnd type="none" w="sm" len="sm"/>
            <a:tailEnd type="none" w="sm" len="sm"/>
          </a:ln>
          <a:effectLst/>
        </p:spPr>
      </p:cxnSp>
      <p:cxnSp>
        <p:nvCxnSpPr>
          <p:cNvPr id="25" name="Straight Connector 24"/>
          <p:cNvCxnSpPr/>
          <p:nvPr/>
        </p:nvCxnSpPr>
        <p:spPr bwMode="auto">
          <a:xfrm flipH="1" flipV="1">
            <a:off x="9035992" y="1720211"/>
            <a:ext cx="822503" cy="540932"/>
          </a:xfrm>
          <a:prstGeom prst="line">
            <a:avLst/>
          </a:prstGeom>
          <a:noFill/>
          <a:ln w="50800" cap="rnd" cmpd="sng" algn="ctr">
            <a:solidFill>
              <a:schemeClr val="bg1"/>
            </a:solidFill>
            <a:prstDash val="sysDot"/>
            <a:round/>
            <a:headEnd type="none" w="sm" len="sm"/>
            <a:tailEnd type="none" w="sm" len="sm"/>
          </a:ln>
          <a:effectLst/>
        </p:spPr>
      </p:cxn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42" y="2302636"/>
            <a:ext cx="716716" cy="732643"/>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1927" y="1417343"/>
            <a:ext cx="707548" cy="811818"/>
          </a:xfrm>
          <a:prstGeom prst="rect">
            <a:avLst/>
          </a:prstGeom>
        </p:spPr>
      </p:pic>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09126" y="2596918"/>
            <a:ext cx="1204915" cy="725082"/>
          </a:xfrm>
          <a:prstGeom prst="rect">
            <a:avLst/>
          </a:prstGeom>
        </p:spPr>
      </p:pic>
      <p:pic>
        <p:nvPicPr>
          <p:cNvPr id="29" name="Picture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43064" y="1785193"/>
            <a:ext cx="860428" cy="811725"/>
          </a:xfrm>
          <a:prstGeom prst="rect">
            <a:avLst/>
          </a:prstGeom>
        </p:spPr>
      </p:pic>
      <p:pic>
        <p:nvPicPr>
          <p:cNvPr id="30" name="Picture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61842" y="4530552"/>
            <a:ext cx="1219200" cy="1219200"/>
          </a:xfrm>
          <a:prstGeom prst="rect">
            <a:avLst/>
          </a:prstGeom>
        </p:spPr>
      </p:pic>
      <p:sp>
        <p:nvSpPr>
          <p:cNvPr id="31" name="Freeform 30"/>
          <p:cNvSpPr/>
          <p:nvPr/>
        </p:nvSpPr>
        <p:spPr bwMode="auto">
          <a:xfrm>
            <a:off x="2800887" y="4078016"/>
            <a:ext cx="6383884" cy="1587500"/>
          </a:xfrm>
          <a:custGeom>
            <a:avLst/>
            <a:gdLst>
              <a:gd name="connsiteX0" fmla="*/ 0 w 6375400"/>
              <a:gd name="connsiteY0" fmla="*/ 3937000 h 4940300"/>
              <a:gd name="connsiteX1" fmla="*/ 1130300 w 6375400"/>
              <a:gd name="connsiteY1" fmla="*/ 0 h 4940300"/>
              <a:gd name="connsiteX2" fmla="*/ 6375400 w 6375400"/>
              <a:gd name="connsiteY2" fmla="*/ 3187700 h 4940300"/>
              <a:gd name="connsiteX3" fmla="*/ 152400 w 6375400"/>
              <a:gd name="connsiteY3" fmla="*/ 4940300 h 4940300"/>
              <a:gd name="connsiteX4" fmla="*/ 0 w 6375400"/>
              <a:gd name="connsiteY4" fmla="*/ 3937000 h 4940300"/>
              <a:gd name="connsiteX0" fmla="*/ 0 w 6375400"/>
              <a:gd name="connsiteY0" fmla="*/ 3733800 h 4737100"/>
              <a:gd name="connsiteX1" fmla="*/ 1257300 w 6375400"/>
              <a:gd name="connsiteY1" fmla="*/ 0 h 4737100"/>
              <a:gd name="connsiteX2" fmla="*/ 6375400 w 6375400"/>
              <a:gd name="connsiteY2" fmla="*/ 2984500 h 4737100"/>
              <a:gd name="connsiteX3" fmla="*/ 152400 w 6375400"/>
              <a:gd name="connsiteY3" fmla="*/ 4737100 h 4737100"/>
              <a:gd name="connsiteX4" fmla="*/ 0 w 6375400"/>
              <a:gd name="connsiteY4" fmla="*/ 3733800 h 4737100"/>
              <a:gd name="connsiteX0" fmla="*/ 0 w 6375400"/>
              <a:gd name="connsiteY0" fmla="*/ 749300 h 1752600"/>
              <a:gd name="connsiteX1" fmla="*/ 1031523 w 6375400"/>
              <a:gd name="connsiteY1" fmla="*/ 153811 h 1752600"/>
              <a:gd name="connsiteX2" fmla="*/ 6375400 w 6375400"/>
              <a:gd name="connsiteY2" fmla="*/ 0 h 1752600"/>
              <a:gd name="connsiteX3" fmla="*/ 152400 w 6375400"/>
              <a:gd name="connsiteY3" fmla="*/ 1752600 h 1752600"/>
              <a:gd name="connsiteX4" fmla="*/ 0 w 6375400"/>
              <a:gd name="connsiteY4" fmla="*/ 749300 h 1752600"/>
              <a:gd name="connsiteX0" fmla="*/ 0 w 6477000"/>
              <a:gd name="connsiteY0" fmla="*/ 595489 h 1598789"/>
              <a:gd name="connsiteX1" fmla="*/ 1031523 w 6477000"/>
              <a:gd name="connsiteY1" fmla="*/ 0 h 1598789"/>
              <a:gd name="connsiteX2" fmla="*/ 6477000 w 6477000"/>
              <a:gd name="connsiteY2" fmla="*/ 49389 h 1598789"/>
              <a:gd name="connsiteX3" fmla="*/ 152400 w 6477000"/>
              <a:gd name="connsiteY3" fmla="*/ 1598789 h 1598789"/>
              <a:gd name="connsiteX4" fmla="*/ 0 w 6477000"/>
              <a:gd name="connsiteY4" fmla="*/ 595489 h 1598789"/>
              <a:gd name="connsiteX0" fmla="*/ 0 w 6409267"/>
              <a:gd name="connsiteY0" fmla="*/ 1114778 h 1598789"/>
              <a:gd name="connsiteX1" fmla="*/ 963790 w 6409267"/>
              <a:gd name="connsiteY1" fmla="*/ 0 h 1598789"/>
              <a:gd name="connsiteX2" fmla="*/ 6409267 w 6409267"/>
              <a:gd name="connsiteY2" fmla="*/ 49389 h 1598789"/>
              <a:gd name="connsiteX3" fmla="*/ 84667 w 6409267"/>
              <a:gd name="connsiteY3" fmla="*/ 1598789 h 1598789"/>
              <a:gd name="connsiteX4" fmla="*/ 0 w 6409267"/>
              <a:gd name="connsiteY4" fmla="*/ 1114778 h 1598789"/>
              <a:gd name="connsiteX0" fmla="*/ 0 w 6409267"/>
              <a:gd name="connsiteY0" fmla="*/ 1103489 h 1587500"/>
              <a:gd name="connsiteX1" fmla="*/ 1257301 w 6409267"/>
              <a:gd name="connsiteY1" fmla="*/ 0 h 1587500"/>
              <a:gd name="connsiteX2" fmla="*/ 6409267 w 6409267"/>
              <a:gd name="connsiteY2" fmla="*/ 38100 h 1587500"/>
              <a:gd name="connsiteX3" fmla="*/ 84667 w 6409267"/>
              <a:gd name="connsiteY3" fmla="*/ 1587500 h 1587500"/>
              <a:gd name="connsiteX4" fmla="*/ 0 w 6409267"/>
              <a:gd name="connsiteY4" fmla="*/ 1103489 h 1587500"/>
              <a:gd name="connsiteX0" fmla="*/ 0 w 5806923"/>
              <a:gd name="connsiteY0" fmla="*/ 1103489 h 1587500"/>
              <a:gd name="connsiteX1" fmla="*/ 1257301 w 5806923"/>
              <a:gd name="connsiteY1" fmla="*/ 0 h 1587500"/>
              <a:gd name="connsiteX2" fmla="*/ 5806923 w 5806923"/>
              <a:gd name="connsiteY2" fmla="*/ 139700 h 1587500"/>
              <a:gd name="connsiteX3" fmla="*/ 84667 w 5806923"/>
              <a:gd name="connsiteY3" fmla="*/ 1587500 h 1587500"/>
              <a:gd name="connsiteX4" fmla="*/ 0 w 5806923"/>
              <a:gd name="connsiteY4" fmla="*/ 1103489 h 1587500"/>
              <a:gd name="connsiteX0" fmla="*/ 0 w 5806923"/>
              <a:gd name="connsiteY0" fmla="*/ 1103489 h 1587500"/>
              <a:gd name="connsiteX1" fmla="*/ 1257301 w 5806923"/>
              <a:gd name="connsiteY1" fmla="*/ 0 h 1587500"/>
              <a:gd name="connsiteX2" fmla="*/ 5806923 w 5806923"/>
              <a:gd name="connsiteY2" fmla="*/ 139700 h 1587500"/>
              <a:gd name="connsiteX3" fmla="*/ 84667 w 5806923"/>
              <a:gd name="connsiteY3" fmla="*/ 1587500 h 1587500"/>
              <a:gd name="connsiteX4" fmla="*/ 0 w 5806923"/>
              <a:gd name="connsiteY4" fmla="*/ 1103489 h 1587500"/>
              <a:gd name="connsiteX0" fmla="*/ 0 w 5936840"/>
              <a:gd name="connsiteY0" fmla="*/ 1103489 h 1587500"/>
              <a:gd name="connsiteX1" fmla="*/ 1257301 w 5936840"/>
              <a:gd name="connsiteY1" fmla="*/ 0 h 1587500"/>
              <a:gd name="connsiteX2" fmla="*/ 5936840 w 5936840"/>
              <a:gd name="connsiteY2" fmla="*/ 165100 h 1587500"/>
              <a:gd name="connsiteX3" fmla="*/ 84667 w 5936840"/>
              <a:gd name="connsiteY3" fmla="*/ 1587500 h 1587500"/>
              <a:gd name="connsiteX4" fmla="*/ 0 w 5936840"/>
              <a:gd name="connsiteY4" fmla="*/ 1103489 h 158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6840" h="1587500">
                <a:moveTo>
                  <a:pt x="0" y="1103489"/>
                </a:moveTo>
                <a:lnTo>
                  <a:pt x="1257301" y="0"/>
                </a:lnTo>
                <a:lnTo>
                  <a:pt x="5936840" y="165100"/>
                </a:lnTo>
                <a:lnTo>
                  <a:pt x="84667" y="1587500"/>
                </a:lnTo>
                <a:lnTo>
                  <a:pt x="0" y="1103489"/>
                </a:lnTo>
                <a:close/>
              </a:path>
            </a:pathLst>
          </a:custGeom>
          <a:gradFill flip="none" rotWithShape="1">
            <a:gsLst>
              <a:gs pos="100000">
                <a:schemeClr val="bg1"/>
              </a:gs>
              <a:gs pos="0">
                <a:srgbClr val="89FFBE"/>
              </a:gs>
            </a:gsLst>
            <a:lin ang="189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2962" y="1523469"/>
            <a:ext cx="1204915" cy="725082"/>
          </a:xfrm>
          <a:prstGeom prst="rect">
            <a:avLst/>
          </a:prstGeom>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08199" y="2074011"/>
            <a:ext cx="913736" cy="934041"/>
          </a:xfrm>
          <a:prstGeom prst="rect">
            <a:avLst/>
          </a:prstGeom>
        </p:spPr>
      </p:pic>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55756" y="2922778"/>
            <a:ext cx="860428" cy="811725"/>
          </a:xfrm>
          <a:prstGeom prst="rect">
            <a:avLst/>
          </a:prstGeom>
        </p:spPr>
      </p:pic>
      <p:sp>
        <p:nvSpPr>
          <p:cNvPr id="35" name="Title 1"/>
          <p:cNvSpPr txBox="1">
            <a:spLocks/>
          </p:cNvSpPr>
          <p:nvPr/>
        </p:nvSpPr>
        <p:spPr>
          <a:xfrm>
            <a:off x="466725" y="265113"/>
            <a:ext cx="8210550" cy="876300"/>
          </a:xfrm>
          <a:prstGeom prst="rect">
            <a:avLst/>
          </a:prstGeom>
        </p:spPr>
        <p:txBody>
          <a:bodyPr/>
          <a:lst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a:lstStyle>
          <a:p>
            <a:endParaRPr lang="en-US" kern="0" dirty="0"/>
          </a:p>
        </p:txBody>
      </p:sp>
      <p:grpSp>
        <p:nvGrpSpPr>
          <p:cNvPr id="36" name="Group 35"/>
          <p:cNvGrpSpPr/>
          <p:nvPr/>
        </p:nvGrpSpPr>
        <p:grpSpPr>
          <a:xfrm>
            <a:off x="1217612" y="4326082"/>
            <a:ext cx="2073332" cy="1769918"/>
            <a:chOff x="925903" y="4436149"/>
            <a:chExt cx="2073332" cy="1769918"/>
          </a:xfrm>
        </p:grpSpPr>
        <p:pic>
          <p:nvPicPr>
            <p:cNvPr id="37" name="Picture 36" descr="cnt2296370.png"/>
            <p:cNvPicPr>
              <a:picLocks noChangeAspect="1"/>
            </p:cNvPicPr>
            <p:nvPr/>
          </p:nvPicPr>
          <p:blipFill>
            <a:blip r:embed="rId9" cstate="print"/>
            <a:stretch>
              <a:fillRect/>
            </a:stretch>
          </p:blipFill>
          <p:spPr>
            <a:xfrm>
              <a:off x="925903" y="4436149"/>
              <a:ext cx="2073332" cy="1769918"/>
            </a:xfrm>
            <a:prstGeom prst="rect">
              <a:avLst/>
            </a:prstGeom>
          </p:spPr>
        </p:pic>
        <p:pic>
          <p:nvPicPr>
            <p:cNvPr id="38" name="Picture 3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2148825" y="4982199"/>
              <a:ext cx="621295" cy="642719"/>
            </a:xfrm>
            <a:prstGeom prst="rect">
              <a:avLst/>
            </a:prstGeom>
          </p:spPr>
        </p:pic>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80386" y="4860004"/>
              <a:ext cx="960162" cy="790314"/>
            </a:xfrm>
            <a:prstGeom prst="rect">
              <a:avLst/>
            </a:prstGeom>
          </p:spPr>
        </p:pic>
      </p:grpSp>
      <p:grpSp>
        <p:nvGrpSpPr>
          <p:cNvPr id="40" name="Group 39"/>
          <p:cNvGrpSpPr/>
          <p:nvPr/>
        </p:nvGrpSpPr>
        <p:grpSpPr>
          <a:xfrm>
            <a:off x="3771451" y="963897"/>
            <a:ext cx="5486400" cy="3429000"/>
            <a:chOff x="642215" y="1268697"/>
            <a:chExt cx="5486400" cy="3429000"/>
          </a:xfrm>
        </p:grpSpPr>
        <p:sp>
          <p:nvSpPr>
            <p:cNvPr id="41" name="Rounded Rectangle 40"/>
            <p:cNvSpPr/>
            <p:nvPr/>
          </p:nvSpPr>
          <p:spPr bwMode="auto">
            <a:xfrm>
              <a:off x="642215" y="1268697"/>
              <a:ext cx="5486400" cy="3429000"/>
            </a:xfrm>
            <a:prstGeom prst="roundRect">
              <a:avLst>
                <a:gd name="adj" fmla="val 9753"/>
              </a:avLst>
            </a:prstGeom>
            <a:gradFill flip="none" rotWithShape="1">
              <a:gsLst>
                <a:gs pos="0">
                  <a:schemeClr val="bg2">
                    <a:lumMod val="90000"/>
                  </a:schemeClr>
                </a:gs>
                <a:gs pos="50000">
                  <a:schemeClr val="accent5">
                    <a:lumMod val="40000"/>
                    <a:lumOff val="60000"/>
                  </a:schemeClr>
                </a:gs>
                <a:gs pos="100000">
                  <a:schemeClr val="accent6">
                    <a:lumMod val="20000"/>
                    <a:lumOff val="80000"/>
                  </a:schemeClr>
                </a:gs>
              </a:gsLst>
              <a:lin ang="5400000" scaled="1"/>
              <a:tileRect/>
            </a:gradFill>
            <a:ln w="38100" cap="flat" cmpd="sng" algn="ctr">
              <a:solidFill>
                <a:schemeClr val="bg1"/>
              </a:solidFill>
              <a:prstDash val="solid"/>
              <a:round/>
              <a:headEnd type="none" w="sm" len="sm"/>
              <a:tailEnd type="none" w="sm" len="sm"/>
            </a:ln>
            <a:effectLst>
              <a:outerShdw blurRad="63500" sx="102000" sy="102000" algn="ctr" rotWithShape="0">
                <a:srgbClr val="2FFF2F">
                  <a:alpha val="40000"/>
                </a:srgbClr>
              </a:outerShdw>
            </a:effectLst>
          </p:spPr>
          <p:txBody>
            <a:bodyPr wrap="square">
              <a:noAutofit/>
            </a:bodyPr>
            <a:lstStyle/>
            <a:p>
              <a:pPr algn="ctr" defTabSz="228600">
                <a:spcBef>
                  <a:spcPct val="20000"/>
                </a:spcBef>
                <a:buClr>
                  <a:srgbClr val="FF0000"/>
                </a:buClr>
              </a:pPr>
              <a:endParaRPr lang="en-US"/>
            </a:p>
          </p:txBody>
        </p:sp>
        <p:grpSp>
          <p:nvGrpSpPr>
            <p:cNvPr id="42" name="Group 41"/>
            <p:cNvGrpSpPr/>
            <p:nvPr/>
          </p:nvGrpSpPr>
          <p:grpSpPr>
            <a:xfrm>
              <a:off x="822325" y="1409700"/>
              <a:ext cx="4991100" cy="3049891"/>
              <a:chOff x="3903662" y="1447800"/>
              <a:chExt cx="4991100" cy="3049891"/>
            </a:xfrm>
          </p:grpSpPr>
          <p:sp>
            <p:nvSpPr>
              <p:cNvPr id="43" name="Rounded Rectangle 42"/>
              <p:cNvSpPr/>
              <p:nvPr/>
            </p:nvSpPr>
            <p:spPr bwMode="auto">
              <a:xfrm>
                <a:off x="5884864" y="1847910"/>
                <a:ext cx="2667000" cy="381000"/>
              </a:xfrm>
              <a:prstGeom prst="roundRect">
                <a:avLst>
                  <a:gd name="adj" fmla="val 0"/>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4" name="TextBox 43"/>
              <p:cNvSpPr txBox="1"/>
              <p:nvPr/>
            </p:nvSpPr>
            <p:spPr>
              <a:xfrm>
                <a:off x="3903663" y="1447800"/>
                <a:ext cx="2057401" cy="400110"/>
              </a:xfrm>
              <a:prstGeom prst="rect">
                <a:avLst/>
              </a:prstGeom>
              <a:noFill/>
            </p:spPr>
            <p:txBody>
              <a:bodyPr wrap="square" rtlCol="0">
                <a:spAutoFit/>
              </a:bodyPr>
              <a:lstStyle/>
              <a:p>
                <a:r>
                  <a:rPr lang="en-US" sz="2000" b="1" dirty="0" smtClean="0"/>
                  <a:t>HR Application</a:t>
                </a:r>
                <a:endParaRPr lang="en-US" sz="2000" b="1" dirty="0"/>
              </a:p>
            </p:txBody>
          </p:sp>
          <p:sp>
            <p:nvSpPr>
              <p:cNvPr id="45" name="TextBox 44"/>
              <p:cNvSpPr txBox="1"/>
              <p:nvPr/>
            </p:nvSpPr>
            <p:spPr>
              <a:xfrm>
                <a:off x="3903663" y="1860610"/>
                <a:ext cx="1600202" cy="369332"/>
              </a:xfrm>
              <a:prstGeom prst="rect">
                <a:avLst/>
              </a:prstGeom>
              <a:noFill/>
            </p:spPr>
            <p:txBody>
              <a:bodyPr wrap="square" rtlCol="0">
                <a:spAutoFit/>
              </a:bodyPr>
              <a:lstStyle/>
              <a:p>
                <a:r>
                  <a:rPr lang="en-US" dirty="0" smtClean="0"/>
                  <a:t>Basic Search:</a:t>
                </a:r>
                <a:endParaRPr lang="en-US" dirty="0"/>
              </a:p>
            </p:txBody>
          </p:sp>
          <p:sp>
            <p:nvSpPr>
              <p:cNvPr id="46" name="TextBox 45"/>
              <p:cNvSpPr txBox="1"/>
              <p:nvPr/>
            </p:nvSpPr>
            <p:spPr>
              <a:xfrm>
                <a:off x="3903662" y="2514600"/>
                <a:ext cx="2057403" cy="369332"/>
              </a:xfrm>
              <a:prstGeom prst="rect">
                <a:avLst/>
              </a:prstGeom>
              <a:noFill/>
            </p:spPr>
            <p:txBody>
              <a:bodyPr wrap="square" rtlCol="0">
                <a:spAutoFit/>
              </a:bodyPr>
              <a:lstStyle/>
              <a:p>
                <a:r>
                  <a:rPr lang="en-US" dirty="0" smtClean="0"/>
                  <a:t>Advanced Search:</a:t>
                </a:r>
                <a:endParaRPr lang="en-US" dirty="0"/>
              </a:p>
            </p:txBody>
          </p:sp>
          <p:sp>
            <p:nvSpPr>
              <p:cNvPr id="47" name="TextBox 46"/>
              <p:cNvSpPr txBox="1"/>
              <p:nvPr/>
            </p:nvSpPr>
            <p:spPr>
              <a:xfrm>
                <a:off x="3903662" y="3013963"/>
                <a:ext cx="1371602" cy="369332"/>
              </a:xfrm>
              <a:prstGeom prst="rect">
                <a:avLst/>
              </a:prstGeom>
              <a:noFill/>
            </p:spPr>
            <p:txBody>
              <a:bodyPr wrap="square" rtlCol="0">
                <a:spAutoFit/>
              </a:bodyPr>
              <a:lstStyle/>
              <a:p>
                <a:r>
                  <a:rPr lang="en-US" dirty="0" smtClean="0"/>
                  <a:t>First Name</a:t>
                </a:r>
                <a:endParaRPr lang="en-US" dirty="0"/>
              </a:p>
            </p:txBody>
          </p:sp>
          <p:sp>
            <p:nvSpPr>
              <p:cNvPr id="48" name="Rounded Rectangle 47"/>
              <p:cNvSpPr/>
              <p:nvPr/>
            </p:nvSpPr>
            <p:spPr bwMode="auto">
              <a:xfrm>
                <a:off x="5275264" y="3008129"/>
                <a:ext cx="990600" cy="381000"/>
              </a:xfrm>
              <a:prstGeom prst="roundRect">
                <a:avLst>
                  <a:gd name="adj" fmla="val 0"/>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9" name="TextBox 48"/>
              <p:cNvSpPr txBox="1"/>
              <p:nvPr/>
            </p:nvSpPr>
            <p:spPr>
              <a:xfrm>
                <a:off x="3903662" y="3568244"/>
                <a:ext cx="1371602" cy="369332"/>
              </a:xfrm>
              <a:prstGeom prst="rect">
                <a:avLst/>
              </a:prstGeom>
              <a:noFill/>
            </p:spPr>
            <p:txBody>
              <a:bodyPr wrap="square" rtlCol="0">
                <a:spAutoFit/>
              </a:bodyPr>
              <a:lstStyle/>
              <a:p>
                <a:r>
                  <a:rPr lang="en-US" dirty="0" smtClean="0"/>
                  <a:t>Last Name</a:t>
                </a:r>
                <a:endParaRPr lang="en-US" dirty="0"/>
              </a:p>
            </p:txBody>
          </p:sp>
          <p:sp>
            <p:nvSpPr>
              <p:cNvPr id="50" name="Rounded Rectangle 49"/>
              <p:cNvSpPr/>
              <p:nvPr/>
            </p:nvSpPr>
            <p:spPr bwMode="auto">
              <a:xfrm>
                <a:off x="5275264" y="3562410"/>
                <a:ext cx="990600" cy="381000"/>
              </a:xfrm>
              <a:prstGeom prst="roundRect">
                <a:avLst>
                  <a:gd name="adj" fmla="val 0"/>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1" name="TextBox 50"/>
              <p:cNvSpPr txBox="1"/>
              <p:nvPr/>
            </p:nvSpPr>
            <p:spPr>
              <a:xfrm>
                <a:off x="6532560" y="3013963"/>
                <a:ext cx="1371602" cy="369332"/>
              </a:xfrm>
              <a:prstGeom prst="rect">
                <a:avLst/>
              </a:prstGeom>
              <a:noFill/>
            </p:spPr>
            <p:txBody>
              <a:bodyPr wrap="square" rtlCol="0">
                <a:spAutoFit/>
              </a:bodyPr>
              <a:lstStyle/>
              <a:p>
                <a:r>
                  <a:rPr lang="en-US" dirty="0" smtClean="0"/>
                  <a:t>Emp. ID</a:t>
                </a:r>
                <a:endParaRPr lang="en-US" dirty="0"/>
              </a:p>
            </p:txBody>
          </p:sp>
          <p:sp>
            <p:nvSpPr>
              <p:cNvPr id="52" name="Rounded Rectangle 51"/>
              <p:cNvSpPr/>
              <p:nvPr/>
            </p:nvSpPr>
            <p:spPr bwMode="auto">
              <a:xfrm>
                <a:off x="7904162" y="3008129"/>
                <a:ext cx="990600" cy="381000"/>
              </a:xfrm>
              <a:prstGeom prst="roundRect">
                <a:avLst>
                  <a:gd name="adj" fmla="val 0"/>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3" name="TextBox 52"/>
              <p:cNvSpPr txBox="1"/>
              <p:nvPr/>
            </p:nvSpPr>
            <p:spPr>
              <a:xfrm>
                <a:off x="6532559" y="3568244"/>
                <a:ext cx="1538289" cy="369332"/>
              </a:xfrm>
              <a:prstGeom prst="rect">
                <a:avLst/>
              </a:prstGeom>
              <a:noFill/>
            </p:spPr>
            <p:txBody>
              <a:bodyPr wrap="square" rtlCol="0">
                <a:spAutoFit/>
              </a:bodyPr>
              <a:lstStyle/>
              <a:p>
                <a:r>
                  <a:rPr lang="en-US" dirty="0" smtClean="0"/>
                  <a:t>Department</a:t>
                </a:r>
                <a:endParaRPr lang="en-US" dirty="0"/>
              </a:p>
            </p:txBody>
          </p:sp>
          <p:sp>
            <p:nvSpPr>
              <p:cNvPr id="54" name="Rounded Rectangle 53"/>
              <p:cNvSpPr/>
              <p:nvPr/>
            </p:nvSpPr>
            <p:spPr bwMode="auto">
              <a:xfrm>
                <a:off x="7904162" y="3562410"/>
                <a:ext cx="990600" cy="381000"/>
              </a:xfrm>
              <a:prstGeom prst="roundRect">
                <a:avLst>
                  <a:gd name="adj" fmla="val 0"/>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5" name="Rounded Rectangle 54"/>
              <p:cNvSpPr/>
              <p:nvPr/>
            </p:nvSpPr>
            <p:spPr bwMode="auto">
              <a:xfrm>
                <a:off x="8228013" y="4116691"/>
                <a:ext cx="647702" cy="381000"/>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US" b="1" dirty="0" smtClean="0">
                    <a:solidFill>
                      <a:schemeClr val="bg1"/>
                    </a:solidFill>
                    <a:latin typeface="Arial" pitchFamily="34" charset="0"/>
                  </a:rPr>
                  <a:t>GO</a:t>
                </a:r>
                <a:endParaRPr kumimoji="0" lang="en-US" sz="1800" b="1" i="0" u="none" strike="noStrike" cap="none" normalizeH="0" baseline="0" dirty="0" smtClean="0">
                  <a:ln>
                    <a:noFill/>
                  </a:ln>
                  <a:solidFill>
                    <a:schemeClr val="bg1"/>
                  </a:solidFill>
                  <a:effectLst/>
                  <a:latin typeface="Arial" pitchFamily="34" charset="0"/>
                </a:endParaRPr>
              </a:p>
            </p:txBody>
          </p:sp>
        </p:grpSp>
      </p:grpSp>
      <p:cxnSp>
        <p:nvCxnSpPr>
          <p:cNvPr id="56" name="Straight Connector 55"/>
          <p:cNvCxnSpPr>
            <a:endCxn id="29" idx="1"/>
          </p:cNvCxnSpPr>
          <p:nvPr/>
        </p:nvCxnSpPr>
        <p:spPr bwMode="auto">
          <a:xfrm>
            <a:off x="1598612" y="1961589"/>
            <a:ext cx="844452" cy="229467"/>
          </a:xfrm>
          <a:prstGeom prst="line">
            <a:avLst/>
          </a:prstGeom>
          <a:noFill/>
          <a:ln w="50800" cap="rnd" cmpd="sng" algn="ctr">
            <a:solidFill>
              <a:schemeClr val="bg1"/>
            </a:solidFill>
            <a:prstDash val="sysDot"/>
            <a:round/>
            <a:headEnd type="none" w="sm" len="sm"/>
            <a:tailEnd type="none" w="sm" len="sm"/>
          </a:ln>
          <a:effectLst/>
        </p:spPr>
      </p:cxnSp>
      <p:cxnSp>
        <p:nvCxnSpPr>
          <p:cNvPr id="57" name="Straight Connector 56"/>
          <p:cNvCxnSpPr>
            <a:endCxn id="29" idx="2"/>
          </p:cNvCxnSpPr>
          <p:nvPr/>
        </p:nvCxnSpPr>
        <p:spPr bwMode="auto">
          <a:xfrm flipV="1">
            <a:off x="2414041" y="2596918"/>
            <a:ext cx="459237" cy="379152"/>
          </a:xfrm>
          <a:prstGeom prst="line">
            <a:avLst/>
          </a:prstGeom>
          <a:noFill/>
          <a:ln w="50800" cap="rnd" cmpd="sng" algn="ctr">
            <a:solidFill>
              <a:schemeClr val="bg1"/>
            </a:solidFill>
            <a:prstDash val="sysDot"/>
            <a:round/>
            <a:headEnd type="none" w="sm" len="sm"/>
            <a:tailEnd type="none" w="sm" len="sm"/>
          </a:ln>
          <a:effectLst/>
        </p:spPr>
      </p:cxnSp>
      <p:cxnSp>
        <p:nvCxnSpPr>
          <p:cNvPr id="58" name="Straight Connector 57"/>
          <p:cNvCxnSpPr/>
          <p:nvPr/>
        </p:nvCxnSpPr>
        <p:spPr bwMode="auto">
          <a:xfrm flipH="1" flipV="1">
            <a:off x="509662" y="2652352"/>
            <a:ext cx="592265" cy="323718"/>
          </a:xfrm>
          <a:prstGeom prst="line">
            <a:avLst/>
          </a:prstGeom>
          <a:noFill/>
          <a:ln w="50800" cap="rnd" cmpd="sng" algn="ctr">
            <a:solidFill>
              <a:schemeClr val="bg1"/>
            </a:solidFill>
            <a:prstDash val="sysDot"/>
            <a:round/>
            <a:headEnd type="none" w="sm" len="sm"/>
            <a:tailEnd type="none" w="sm" len="sm"/>
          </a:ln>
          <a:effectLst/>
        </p:spPr>
      </p:cxnSp>
      <p:cxnSp>
        <p:nvCxnSpPr>
          <p:cNvPr id="59" name="Straight Connector 58"/>
          <p:cNvCxnSpPr/>
          <p:nvPr/>
        </p:nvCxnSpPr>
        <p:spPr bwMode="auto">
          <a:xfrm>
            <a:off x="2296131" y="3241389"/>
            <a:ext cx="756534" cy="371185"/>
          </a:xfrm>
          <a:prstGeom prst="line">
            <a:avLst/>
          </a:prstGeom>
          <a:noFill/>
          <a:ln w="50800" cap="rnd" cmpd="sng" algn="ctr">
            <a:solidFill>
              <a:schemeClr val="bg1"/>
            </a:solidFill>
            <a:prstDash val="sysDot"/>
            <a:round/>
            <a:headEnd type="none" w="sm" len="sm"/>
            <a:tailEnd type="none" w="sm" len="sm"/>
          </a:ln>
          <a:effectLst/>
        </p:spPr>
      </p:cxnSp>
      <p:cxnSp>
        <p:nvCxnSpPr>
          <p:cNvPr id="60" name="Straight Connector 59"/>
          <p:cNvCxnSpPr/>
          <p:nvPr/>
        </p:nvCxnSpPr>
        <p:spPr bwMode="auto">
          <a:xfrm flipH="1" flipV="1">
            <a:off x="10244752" y="2873420"/>
            <a:ext cx="592265" cy="323718"/>
          </a:xfrm>
          <a:prstGeom prst="line">
            <a:avLst/>
          </a:prstGeom>
          <a:noFill/>
          <a:ln w="50800" cap="rnd" cmpd="sng" algn="ctr">
            <a:solidFill>
              <a:schemeClr val="bg1"/>
            </a:solidFill>
            <a:prstDash val="sysDot"/>
            <a:round/>
            <a:headEnd type="none" w="sm" len="sm"/>
            <a:tailEnd type="none" w="sm" len="sm"/>
          </a:ln>
          <a:effectLst/>
        </p:spPr>
      </p:cxnSp>
      <p:cxnSp>
        <p:nvCxnSpPr>
          <p:cNvPr id="61" name="Straight Connector 60"/>
          <p:cNvCxnSpPr/>
          <p:nvPr/>
        </p:nvCxnSpPr>
        <p:spPr bwMode="auto">
          <a:xfrm flipV="1">
            <a:off x="10192316" y="2181833"/>
            <a:ext cx="459237" cy="379152"/>
          </a:xfrm>
          <a:prstGeom prst="line">
            <a:avLst/>
          </a:prstGeom>
          <a:noFill/>
          <a:ln w="50800" cap="rnd" cmpd="sng" algn="ctr">
            <a:solidFill>
              <a:schemeClr val="bg1"/>
            </a:solidFill>
            <a:prstDash val="sysDot"/>
            <a:round/>
            <a:headEnd type="none" w="sm" len="sm"/>
            <a:tailEnd type="none" w="sm" len="sm"/>
          </a:ln>
          <a:effectLst/>
        </p:spPr>
      </p:cxnSp>
      <p:cxnSp>
        <p:nvCxnSpPr>
          <p:cNvPr id="62" name="Straight Connector 61"/>
          <p:cNvCxnSpPr/>
          <p:nvPr/>
        </p:nvCxnSpPr>
        <p:spPr bwMode="auto">
          <a:xfrm flipH="1">
            <a:off x="9933680" y="3338818"/>
            <a:ext cx="892196" cy="220244"/>
          </a:xfrm>
          <a:prstGeom prst="line">
            <a:avLst/>
          </a:prstGeom>
          <a:noFill/>
          <a:ln w="50800" cap="rnd" cmpd="sng" algn="ctr">
            <a:solidFill>
              <a:schemeClr val="bg1"/>
            </a:solidFill>
            <a:prstDash val="sysDot"/>
            <a:round/>
            <a:headEnd type="none" w="sm" len="sm"/>
            <a:tailEnd type="none" w="sm" len="sm"/>
          </a:ln>
          <a:effectLst/>
        </p:spPr>
      </p:cxnSp>
      <p:cxnSp>
        <p:nvCxnSpPr>
          <p:cNvPr id="63" name="Straight Connector 62"/>
          <p:cNvCxnSpPr>
            <a:endCxn id="32" idx="2"/>
          </p:cNvCxnSpPr>
          <p:nvPr/>
        </p:nvCxnSpPr>
        <p:spPr bwMode="auto">
          <a:xfrm flipH="1" flipV="1">
            <a:off x="11205420" y="2248551"/>
            <a:ext cx="748616" cy="312434"/>
          </a:xfrm>
          <a:prstGeom prst="line">
            <a:avLst/>
          </a:prstGeom>
          <a:noFill/>
          <a:ln w="50800" cap="rnd" cmpd="sng" algn="ctr">
            <a:solidFill>
              <a:schemeClr val="bg1"/>
            </a:solidFill>
            <a:prstDash val="sysDot"/>
            <a:round/>
            <a:headEnd type="none" w="sm" len="sm"/>
            <a:tailEnd type="none" w="sm" len="sm"/>
          </a:ln>
          <a:effectLst/>
        </p:spPr>
      </p:cxnSp>
      <p:cxnSp>
        <p:nvCxnSpPr>
          <p:cNvPr id="64" name="Straight Connector 63"/>
          <p:cNvCxnSpPr/>
          <p:nvPr/>
        </p:nvCxnSpPr>
        <p:spPr bwMode="auto">
          <a:xfrm flipH="1">
            <a:off x="352343" y="1961589"/>
            <a:ext cx="982295" cy="517061"/>
          </a:xfrm>
          <a:prstGeom prst="line">
            <a:avLst/>
          </a:prstGeom>
          <a:noFill/>
          <a:ln w="50800" cap="rnd" cmpd="sng" algn="ctr">
            <a:solidFill>
              <a:schemeClr val="bg1"/>
            </a:solidFill>
            <a:prstDash val="sysDot"/>
            <a:round/>
            <a:headEnd type="none" w="sm" len="sm"/>
            <a:tailEnd type="none" w="sm" len="sm"/>
          </a:ln>
          <a:effectLst/>
        </p:spPr>
      </p:cxnSp>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73524" y="3238925"/>
            <a:ext cx="620117" cy="711502"/>
          </a:xfrm>
          <a:prstGeom prst="rect">
            <a:avLst/>
          </a:prstGeom>
        </p:spPr>
      </p:pic>
      <p:sp>
        <p:nvSpPr>
          <p:cNvPr id="68" name="Title 67"/>
          <p:cNvSpPr>
            <a:spLocks noGrp="1"/>
          </p:cNvSpPr>
          <p:nvPr>
            <p:ph type="title"/>
          </p:nvPr>
        </p:nvSpPr>
        <p:spPr/>
        <p:txBody>
          <a:bodyPr/>
          <a:lstStyle/>
          <a:p>
            <a:r>
              <a:rPr lang="en-US" dirty="0" smtClean="0"/>
              <a:t>Human Resources (HR) application</a:t>
            </a:r>
            <a:endParaRPr lang="en-US" dirty="0"/>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0"/>
          <p:cNvSpPr>
            <a:spLocks noGrp="1" noChangeArrowheads="1"/>
          </p:cNvSpPr>
          <p:nvPr>
            <p:ph type="title"/>
          </p:nvPr>
        </p:nvSpPr>
        <p:spPr/>
        <p:txBody>
          <a:bodyPr/>
          <a:lstStyle/>
          <a:p>
            <a:pPr eaLnBrk="1" hangingPunct="1"/>
            <a:r>
              <a:rPr lang="en-US" altLang="en-US" smtClean="0"/>
              <a:t>Lesson Agenda</a:t>
            </a:r>
            <a:endParaRPr lang="en-US" altLang="en-US" dirty="0" smtClean="0"/>
          </a:p>
        </p:txBody>
      </p:sp>
      <p:sp>
        <p:nvSpPr>
          <p:cNvPr id="7171" name="Rectangle 1031"/>
          <p:cNvSpPr>
            <a:spLocks noGrp="1" noChangeArrowheads="1"/>
          </p:cNvSpPr>
          <p:nvPr>
            <p:ph idx="1"/>
          </p:nvPr>
        </p:nvSpPr>
        <p:spPr>
          <a:xfrm>
            <a:off x="622138" y="1242485"/>
            <a:ext cx="10944549" cy="2550264"/>
          </a:xfrm>
        </p:spPr>
        <p:txBody>
          <a:bodyPr/>
          <a:lstStyle/>
          <a:p>
            <a:pPr lvl="1" eaLnBrk="1" hangingPunct="1">
              <a:defRPr/>
            </a:pPr>
            <a:r>
              <a:rPr lang="en-US" dirty="0" smtClean="0"/>
              <a:t>Course objectives, roadmap, and appendixes used in the course</a:t>
            </a:r>
          </a:p>
          <a:p>
            <a:pPr lvl="1" eaLnBrk="1" hangingPunct="1">
              <a:buClr>
                <a:srgbClr val="A6A6A6"/>
              </a:buClr>
              <a:defRPr/>
            </a:pPr>
            <a:r>
              <a:rPr lang="en-US" dirty="0" smtClean="0">
                <a:solidFill>
                  <a:srgbClr val="A6A6A6"/>
                </a:solidFill>
              </a:rPr>
              <a:t>Overview of Oracle Database 12</a:t>
            </a:r>
            <a:r>
              <a:rPr lang="en-US" i="1" dirty="0" smtClean="0">
                <a:solidFill>
                  <a:srgbClr val="A6A6A6"/>
                </a:solidFill>
              </a:rPr>
              <a:t>c</a:t>
            </a:r>
            <a:r>
              <a:rPr lang="en-US" dirty="0" smtClean="0">
                <a:solidFill>
                  <a:srgbClr val="A6A6A6"/>
                </a:solidFill>
              </a:rPr>
              <a:t> and related products</a:t>
            </a:r>
          </a:p>
          <a:p>
            <a:pPr lvl="1" eaLnBrk="1" hangingPunct="1">
              <a:buClr>
                <a:srgbClr val="A6A6A6"/>
              </a:buClr>
              <a:defRPr/>
            </a:pPr>
            <a:r>
              <a:rPr lang="en-US" dirty="0" smtClean="0">
                <a:solidFill>
                  <a:srgbClr val="A6A6A6"/>
                </a:solidFill>
              </a:rPr>
              <a:t>Overview of relational database management concepts and terminologies</a:t>
            </a:r>
          </a:p>
          <a:p>
            <a:pPr lvl="1" eaLnBrk="1" hangingPunct="1">
              <a:buClr>
                <a:srgbClr val="A6A6A6"/>
              </a:buClr>
              <a:defRPr/>
            </a:pPr>
            <a:r>
              <a:rPr lang="en-US" dirty="0" smtClean="0">
                <a:solidFill>
                  <a:srgbClr val="A6A6A6"/>
                </a:solidFill>
              </a:rPr>
              <a:t>Human Resource (</a:t>
            </a:r>
            <a:r>
              <a:rPr lang="en-US" dirty="0" smtClean="0">
                <a:solidFill>
                  <a:srgbClr val="A6A6A6"/>
                </a:solidFill>
                <a:latin typeface="Courier New" pitchFamily="49" charset="0"/>
                <a:cs typeface="Courier New" pitchFamily="49" charset="0"/>
              </a:rPr>
              <a:t>HR</a:t>
            </a:r>
            <a:r>
              <a:rPr lang="en-US" dirty="0" smtClean="0">
                <a:solidFill>
                  <a:srgbClr val="A6A6A6"/>
                </a:solidFill>
              </a:rPr>
              <a:t>) Schema and the tables used in the course </a:t>
            </a:r>
          </a:p>
          <a:p>
            <a:pPr lvl="1" eaLnBrk="1" hangingPunct="1">
              <a:buClr>
                <a:srgbClr val="A6A6A6"/>
              </a:buClr>
              <a:defRPr/>
            </a:pPr>
            <a:r>
              <a:rPr lang="en-US" dirty="0" smtClean="0">
                <a:solidFill>
                  <a:srgbClr val="A6A6A6"/>
                </a:solidFill>
              </a:rPr>
              <a:t>Introduction to SQL and its development environments</a:t>
            </a:r>
          </a:p>
          <a:p>
            <a:pPr lvl="1" eaLnBrk="1" hangingPunct="1">
              <a:buClr>
                <a:srgbClr val="A6A6A6"/>
              </a:buClr>
              <a:defRPr/>
            </a:pPr>
            <a:r>
              <a:rPr lang="en-US" dirty="0" smtClean="0">
                <a:solidFill>
                  <a:srgbClr val="A6A6A6"/>
                </a:solidFill>
              </a:rPr>
              <a:t>Oracle Database 12</a:t>
            </a:r>
            <a:r>
              <a:rPr lang="en-US" i="1" dirty="0" smtClean="0">
                <a:solidFill>
                  <a:srgbClr val="A6A6A6"/>
                </a:solidFill>
              </a:rPr>
              <a:t>c</a:t>
            </a:r>
            <a:r>
              <a:rPr lang="en-US" dirty="0" smtClean="0">
                <a:solidFill>
                  <a:srgbClr val="A6A6A6"/>
                </a:solidFill>
              </a:rPr>
              <a:t> SQL Documentation and Additional Resources</a:t>
            </a:r>
          </a:p>
        </p:txBody>
      </p:sp>
      <p:grpSp>
        <p:nvGrpSpPr>
          <p:cNvPr id="4" name="Group 3"/>
          <p:cNvGrpSpPr/>
          <p:nvPr/>
        </p:nvGrpSpPr>
        <p:grpSpPr>
          <a:xfrm>
            <a:off x="8304212" y="4343400"/>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dirty="0" smtClean="0"/>
              <a:t>Tables Used in This Course</a:t>
            </a:r>
          </a:p>
        </p:txBody>
      </p:sp>
      <p:grpSp>
        <p:nvGrpSpPr>
          <p:cNvPr id="183" name="Group 182"/>
          <p:cNvGrpSpPr/>
          <p:nvPr/>
        </p:nvGrpSpPr>
        <p:grpSpPr>
          <a:xfrm>
            <a:off x="2805246" y="826234"/>
            <a:ext cx="6578333" cy="5498366"/>
            <a:chOff x="2870808" y="826234"/>
            <a:chExt cx="6578333" cy="5498366"/>
          </a:xfrm>
        </p:grpSpPr>
        <p:sp>
          <p:nvSpPr>
            <p:cNvPr id="184" name="Line 56"/>
            <p:cNvSpPr>
              <a:spLocks noChangeShapeType="1"/>
            </p:cNvSpPr>
            <p:nvPr/>
          </p:nvSpPr>
          <p:spPr bwMode="auto">
            <a:xfrm>
              <a:off x="3743638" y="1418502"/>
              <a:ext cx="1622970" cy="0"/>
            </a:xfrm>
            <a:prstGeom prst="line">
              <a:avLst/>
            </a:prstGeom>
            <a:noFill/>
            <a:ln w="28575">
              <a:solidFill>
                <a:schemeClr val="bg1">
                  <a:lumMod val="50000"/>
                </a:schemeClr>
              </a:solidFill>
              <a:prstDash val="sysDash"/>
              <a:round/>
              <a:headEnd type="none" w="sm" len="sm"/>
              <a:tailEnd type="none" w="sm" len="sm"/>
            </a:ln>
          </p:spPr>
          <p:txBody>
            <a:bodyPr/>
            <a:lstStyle/>
            <a:p>
              <a:endParaRPr lang="en-US"/>
            </a:p>
          </p:txBody>
        </p:sp>
        <p:grpSp>
          <p:nvGrpSpPr>
            <p:cNvPr id="185" name="Group 184"/>
            <p:cNvGrpSpPr/>
            <p:nvPr/>
          </p:nvGrpSpPr>
          <p:grpSpPr>
            <a:xfrm>
              <a:off x="6932612" y="1593051"/>
              <a:ext cx="914564" cy="328621"/>
              <a:chOff x="3039118" y="2717772"/>
              <a:chExt cx="914564" cy="328621"/>
            </a:xfrm>
          </p:grpSpPr>
          <p:sp>
            <p:nvSpPr>
              <p:cNvPr id="292" name="Line 57"/>
              <p:cNvSpPr>
                <a:spLocks noChangeShapeType="1"/>
              </p:cNvSpPr>
              <p:nvPr/>
            </p:nvSpPr>
            <p:spPr bwMode="auto">
              <a:xfrm>
                <a:off x="3210606" y="2880171"/>
                <a:ext cx="743076" cy="0"/>
              </a:xfrm>
              <a:prstGeom prst="line">
                <a:avLst/>
              </a:prstGeom>
              <a:noFill/>
              <a:ln w="28575">
                <a:solidFill>
                  <a:schemeClr val="bg1">
                    <a:lumMod val="50000"/>
                  </a:schemeClr>
                </a:solidFill>
                <a:prstDash val="sysDash"/>
                <a:round/>
                <a:headEnd type="none" w="sm" len="sm"/>
                <a:tailEnd type="none" w="sm" len="sm"/>
              </a:ln>
            </p:spPr>
            <p:txBody>
              <a:bodyPr/>
              <a:lstStyle/>
              <a:p>
                <a:endParaRPr lang="en-US"/>
              </a:p>
            </p:txBody>
          </p:sp>
          <p:grpSp>
            <p:nvGrpSpPr>
              <p:cNvPr id="293" name="Group 59"/>
              <p:cNvGrpSpPr>
                <a:grpSpLocks/>
              </p:cNvGrpSpPr>
              <p:nvPr/>
            </p:nvGrpSpPr>
            <p:grpSpPr bwMode="auto">
              <a:xfrm>
                <a:off x="3052491" y="2717772"/>
                <a:ext cx="150923" cy="328621"/>
                <a:chOff x="1303" y="1497"/>
                <a:chExt cx="87" cy="174"/>
              </a:xfrm>
            </p:grpSpPr>
            <p:sp>
              <p:nvSpPr>
                <p:cNvPr id="295" name="Line 60"/>
                <p:cNvSpPr>
                  <a:spLocks noChangeShapeType="1"/>
                </p:cNvSpPr>
                <p:nvPr/>
              </p:nvSpPr>
              <p:spPr bwMode="blackWhite">
                <a:xfrm rot="5400000" flipH="1" flipV="1">
                  <a:off x="1303" y="1584"/>
                  <a:ext cx="87" cy="87"/>
                </a:xfrm>
                <a:prstGeom prst="line">
                  <a:avLst/>
                </a:prstGeom>
                <a:noFill/>
                <a:ln w="28575">
                  <a:solidFill>
                    <a:schemeClr val="bg1">
                      <a:lumMod val="50000"/>
                    </a:schemeClr>
                  </a:solidFill>
                  <a:round/>
                  <a:headEnd/>
                  <a:tailEnd/>
                </a:ln>
              </p:spPr>
              <p:txBody>
                <a:bodyPr wrap="none" lIns="46038" tIns="46038" rIns="46038" bIns="46038" anchor="ctr"/>
                <a:lstStyle/>
                <a:p>
                  <a:endParaRPr lang="en-US"/>
                </a:p>
              </p:txBody>
            </p:sp>
            <p:sp>
              <p:nvSpPr>
                <p:cNvPr id="296" name="Line 61"/>
                <p:cNvSpPr>
                  <a:spLocks noChangeShapeType="1"/>
                </p:cNvSpPr>
                <p:nvPr/>
              </p:nvSpPr>
              <p:spPr bwMode="blackWhite">
                <a:xfrm rot="5400000" flipV="1">
                  <a:off x="1303" y="1497"/>
                  <a:ext cx="87" cy="87"/>
                </a:xfrm>
                <a:prstGeom prst="line">
                  <a:avLst/>
                </a:prstGeom>
                <a:noFill/>
                <a:ln w="28575">
                  <a:solidFill>
                    <a:schemeClr val="bg1">
                      <a:lumMod val="50000"/>
                    </a:schemeClr>
                  </a:solidFill>
                  <a:round/>
                  <a:headEnd/>
                  <a:tailEnd/>
                </a:ln>
              </p:spPr>
              <p:txBody>
                <a:bodyPr wrap="none" lIns="46038" tIns="46038" rIns="46038" bIns="46038" anchor="ctr"/>
                <a:lstStyle/>
                <a:p>
                  <a:endParaRPr lang="en-US"/>
                </a:p>
              </p:txBody>
            </p:sp>
          </p:grpSp>
          <p:sp>
            <p:nvSpPr>
              <p:cNvPr id="294" name="Line 58"/>
              <p:cNvSpPr>
                <a:spLocks noChangeShapeType="1"/>
              </p:cNvSpPr>
              <p:nvPr/>
            </p:nvSpPr>
            <p:spPr bwMode="auto">
              <a:xfrm>
                <a:off x="3039118" y="2880171"/>
                <a:ext cx="183401" cy="0"/>
              </a:xfrm>
              <a:prstGeom prst="line">
                <a:avLst/>
              </a:prstGeom>
              <a:noFill/>
              <a:ln w="28575">
                <a:solidFill>
                  <a:schemeClr val="bg1">
                    <a:lumMod val="50000"/>
                  </a:schemeClr>
                </a:solidFill>
                <a:round/>
                <a:headEnd type="none" w="sm" len="sm"/>
                <a:tailEnd type="none" w="sm" len="sm"/>
              </a:ln>
            </p:spPr>
            <p:txBody>
              <a:bodyPr/>
              <a:lstStyle/>
              <a:p>
                <a:endParaRPr lang="en-US"/>
              </a:p>
            </p:txBody>
          </p:sp>
        </p:grpSp>
        <p:grpSp>
          <p:nvGrpSpPr>
            <p:cNvPr id="186" name="Group 185"/>
            <p:cNvGrpSpPr/>
            <p:nvPr/>
          </p:nvGrpSpPr>
          <p:grpSpPr>
            <a:xfrm>
              <a:off x="4615404" y="2795579"/>
              <a:ext cx="914564" cy="328621"/>
              <a:chOff x="3039118" y="2717772"/>
              <a:chExt cx="914564" cy="328621"/>
            </a:xfrm>
          </p:grpSpPr>
          <p:sp>
            <p:nvSpPr>
              <p:cNvPr id="287" name="Line 57"/>
              <p:cNvSpPr>
                <a:spLocks noChangeShapeType="1"/>
              </p:cNvSpPr>
              <p:nvPr/>
            </p:nvSpPr>
            <p:spPr bwMode="auto">
              <a:xfrm>
                <a:off x="3210606" y="2880171"/>
                <a:ext cx="743076" cy="0"/>
              </a:xfrm>
              <a:prstGeom prst="line">
                <a:avLst/>
              </a:prstGeom>
              <a:noFill/>
              <a:ln w="28575">
                <a:solidFill>
                  <a:schemeClr val="bg1">
                    <a:lumMod val="50000"/>
                  </a:schemeClr>
                </a:solidFill>
                <a:prstDash val="sysDash"/>
                <a:round/>
                <a:headEnd type="none" w="sm" len="sm"/>
                <a:tailEnd type="none" w="sm" len="sm"/>
              </a:ln>
            </p:spPr>
            <p:txBody>
              <a:bodyPr/>
              <a:lstStyle/>
              <a:p>
                <a:endParaRPr lang="en-US"/>
              </a:p>
            </p:txBody>
          </p:sp>
          <p:grpSp>
            <p:nvGrpSpPr>
              <p:cNvPr id="288" name="Group 59"/>
              <p:cNvGrpSpPr>
                <a:grpSpLocks/>
              </p:cNvGrpSpPr>
              <p:nvPr/>
            </p:nvGrpSpPr>
            <p:grpSpPr bwMode="auto">
              <a:xfrm>
                <a:off x="3052491" y="2717772"/>
                <a:ext cx="150923" cy="328621"/>
                <a:chOff x="1303" y="1497"/>
                <a:chExt cx="87" cy="174"/>
              </a:xfrm>
            </p:grpSpPr>
            <p:sp>
              <p:nvSpPr>
                <p:cNvPr id="290" name="Line 60"/>
                <p:cNvSpPr>
                  <a:spLocks noChangeShapeType="1"/>
                </p:cNvSpPr>
                <p:nvPr/>
              </p:nvSpPr>
              <p:spPr bwMode="blackWhite">
                <a:xfrm rot="5400000" flipH="1" flipV="1">
                  <a:off x="1303" y="1584"/>
                  <a:ext cx="87" cy="87"/>
                </a:xfrm>
                <a:prstGeom prst="line">
                  <a:avLst/>
                </a:prstGeom>
                <a:noFill/>
                <a:ln w="28575">
                  <a:solidFill>
                    <a:schemeClr val="bg1">
                      <a:lumMod val="50000"/>
                    </a:schemeClr>
                  </a:solidFill>
                  <a:round/>
                  <a:headEnd/>
                  <a:tailEnd/>
                </a:ln>
              </p:spPr>
              <p:txBody>
                <a:bodyPr wrap="none" lIns="46038" tIns="46038" rIns="46038" bIns="46038" anchor="ctr"/>
                <a:lstStyle/>
                <a:p>
                  <a:endParaRPr lang="en-US"/>
                </a:p>
              </p:txBody>
            </p:sp>
            <p:sp>
              <p:nvSpPr>
                <p:cNvPr id="291" name="Line 61"/>
                <p:cNvSpPr>
                  <a:spLocks noChangeShapeType="1"/>
                </p:cNvSpPr>
                <p:nvPr/>
              </p:nvSpPr>
              <p:spPr bwMode="blackWhite">
                <a:xfrm rot="5400000" flipV="1">
                  <a:off x="1303" y="1497"/>
                  <a:ext cx="87" cy="87"/>
                </a:xfrm>
                <a:prstGeom prst="line">
                  <a:avLst/>
                </a:prstGeom>
                <a:noFill/>
                <a:ln w="28575">
                  <a:solidFill>
                    <a:schemeClr val="bg1">
                      <a:lumMod val="50000"/>
                    </a:schemeClr>
                  </a:solidFill>
                  <a:round/>
                  <a:headEnd/>
                  <a:tailEnd/>
                </a:ln>
              </p:spPr>
              <p:txBody>
                <a:bodyPr wrap="none" lIns="46038" tIns="46038" rIns="46038" bIns="46038" anchor="ctr"/>
                <a:lstStyle/>
                <a:p>
                  <a:endParaRPr lang="en-US"/>
                </a:p>
              </p:txBody>
            </p:sp>
          </p:grpSp>
          <p:sp>
            <p:nvSpPr>
              <p:cNvPr id="289" name="Line 58"/>
              <p:cNvSpPr>
                <a:spLocks noChangeShapeType="1"/>
              </p:cNvSpPr>
              <p:nvPr/>
            </p:nvSpPr>
            <p:spPr bwMode="auto">
              <a:xfrm>
                <a:off x="3039118" y="2880171"/>
                <a:ext cx="183401" cy="0"/>
              </a:xfrm>
              <a:prstGeom prst="line">
                <a:avLst/>
              </a:prstGeom>
              <a:noFill/>
              <a:ln w="28575">
                <a:solidFill>
                  <a:schemeClr val="bg1">
                    <a:lumMod val="50000"/>
                  </a:schemeClr>
                </a:solidFill>
                <a:round/>
                <a:headEnd type="none" w="sm" len="sm"/>
                <a:tailEnd type="none" w="sm" len="sm"/>
              </a:ln>
            </p:spPr>
            <p:txBody>
              <a:bodyPr/>
              <a:lstStyle/>
              <a:p>
                <a:endParaRPr lang="en-US"/>
              </a:p>
            </p:txBody>
          </p:sp>
        </p:grpSp>
        <p:grpSp>
          <p:nvGrpSpPr>
            <p:cNvPr id="187" name="Group 47"/>
            <p:cNvGrpSpPr>
              <a:grpSpLocks/>
            </p:cNvGrpSpPr>
            <p:nvPr/>
          </p:nvGrpSpPr>
          <p:grpSpPr bwMode="auto">
            <a:xfrm>
              <a:off x="3583719" y="1413426"/>
              <a:ext cx="328527" cy="706939"/>
              <a:chOff x="788" y="1001"/>
              <a:chExt cx="175" cy="374"/>
            </a:xfrm>
          </p:grpSpPr>
          <p:sp>
            <p:nvSpPr>
              <p:cNvPr id="283" name="Freeform 51"/>
              <p:cNvSpPr>
                <a:spLocks/>
              </p:cNvSpPr>
              <p:nvPr/>
            </p:nvSpPr>
            <p:spPr bwMode="auto">
              <a:xfrm>
                <a:off x="875" y="1001"/>
                <a:ext cx="1" cy="374"/>
              </a:xfrm>
              <a:custGeom>
                <a:avLst/>
                <a:gdLst>
                  <a:gd name="T0" fmla="*/ 0 w 1"/>
                  <a:gd name="T1" fmla="*/ 4 h 417"/>
                  <a:gd name="T2" fmla="*/ 1 w 1"/>
                  <a:gd name="T3" fmla="*/ 0 h 417"/>
                  <a:gd name="T4" fmla="*/ 0 60000 65536"/>
                  <a:gd name="T5" fmla="*/ 0 60000 65536"/>
                  <a:gd name="T6" fmla="*/ 0 w 1"/>
                  <a:gd name="T7" fmla="*/ 0 h 417"/>
                  <a:gd name="T8" fmla="*/ 1 w 1"/>
                  <a:gd name="T9" fmla="*/ 417 h 417"/>
                </a:gdLst>
                <a:ahLst/>
                <a:cxnLst>
                  <a:cxn ang="T4">
                    <a:pos x="T0" y="T1"/>
                  </a:cxn>
                  <a:cxn ang="T5">
                    <a:pos x="T2" y="T3"/>
                  </a:cxn>
                </a:cxnLst>
                <a:rect l="T6" t="T7" r="T8" b="T9"/>
                <a:pathLst>
                  <a:path w="1" h="417">
                    <a:moveTo>
                      <a:pt x="0" y="417"/>
                    </a:moveTo>
                    <a:lnTo>
                      <a:pt x="1" y="0"/>
                    </a:lnTo>
                  </a:path>
                </a:pathLst>
              </a:custGeom>
              <a:noFill/>
              <a:ln w="28575">
                <a:solidFill>
                  <a:schemeClr val="bg1">
                    <a:lumMod val="50000"/>
                  </a:schemeClr>
                </a:solidFill>
                <a:round/>
                <a:headEnd type="none" w="sm" len="sm"/>
                <a:tailEnd type="none" w="sm" len="sm"/>
              </a:ln>
            </p:spPr>
            <p:txBody>
              <a:bodyPr/>
              <a:lstStyle/>
              <a:p>
                <a:endParaRPr lang="en-US"/>
              </a:p>
            </p:txBody>
          </p:sp>
          <p:grpSp>
            <p:nvGrpSpPr>
              <p:cNvPr id="284" name="Group 48"/>
              <p:cNvGrpSpPr>
                <a:grpSpLocks/>
              </p:cNvGrpSpPr>
              <p:nvPr/>
            </p:nvGrpSpPr>
            <p:grpSpPr bwMode="auto">
              <a:xfrm>
                <a:off x="788" y="1175"/>
                <a:ext cx="175" cy="87"/>
                <a:chOff x="788" y="1223"/>
                <a:chExt cx="175" cy="87"/>
              </a:xfrm>
            </p:grpSpPr>
            <p:sp>
              <p:nvSpPr>
                <p:cNvPr id="285" name="Line 49"/>
                <p:cNvSpPr>
                  <a:spLocks noChangeShapeType="1"/>
                </p:cNvSpPr>
                <p:nvPr/>
              </p:nvSpPr>
              <p:spPr bwMode="blackWhite">
                <a:xfrm rot="10800000" flipV="1">
                  <a:off x="788" y="1223"/>
                  <a:ext cx="87" cy="87"/>
                </a:xfrm>
                <a:prstGeom prst="line">
                  <a:avLst/>
                </a:prstGeom>
                <a:noFill/>
                <a:ln w="28575">
                  <a:solidFill>
                    <a:schemeClr val="bg1">
                      <a:lumMod val="50000"/>
                    </a:schemeClr>
                  </a:solidFill>
                  <a:round/>
                  <a:headEnd/>
                  <a:tailEnd/>
                </a:ln>
              </p:spPr>
              <p:txBody>
                <a:bodyPr wrap="none" lIns="46038" tIns="46038" rIns="46038" bIns="46038" anchor="ctr"/>
                <a:lstStyle/>
                <a:p>
                  <a:endParaRPr lang="en-US"/>
                </a:p>
              </p:txBody>
            </p:sp>
            <p:sp>
              <p:nvSpPr>
                <p:cNvPr id="286" name="Line 50"/>
                <p:cNvSpPr>
                  <a:spLocks noChangeShapeType="1"/>
                </p:cNvSpPr>
                <p:nvPr/>
              </p:nvSpPr>
              <p:spPr bwMode="blackWhite">
                <a:xfrm rot="10800000" flipH="1" flipV="1">
                  <a:off x="876" y="1223"/>
                  <a:ext cx="87" cy="87"/>
                </a:xfrm>
                <a:prstGeom prst="line">
                  <a:avLst/>
                </a:prstGeom>
                <a:noFill/>
                <a:ln w="28575">
                  <a:solidFill>
                    <a:schemeClr val="bg1">
                      <a:lumMod val="50000"/>
                    </a:schemeClr>
                  </a:solidFill>
                  <a:round/>
                  <a:headEnd/>
                  <a:tailEnd/>
                </a:ln>
              </p:spPr>
              <p:txBody>
                <a:bodyPr wrap="none" lIns="46038" tIns="46038" rIns="46038" bIns="46038" anchor="ctr"/>
                <a:lstStyle/>
                <a:p>
                  <a:endParaRPr lang="en-US"/>
                </a:p>
              </p:txBody>
            </p:sp>
          </p:grpSp>
        </p:grpSp>
        <p:sp>
          <p:nvSpPr>
            <p:cNvPr id="188" name="Line 69"/>
            <p:cNvSpPr>
              <a:spLocks noChangeShapeType="1"/>
            </p:cNvSpPr>
            <p:nvPr/>
          </p:nvSpPr>
          <p:spPr bwMode="auto">
            <a:xfrm rot="5400000">
              <a:off x="7148727" y="4023839"/>
              <a:ext cx="0" cy="486721"/>
            </a:xfrm>
            <a:prstGeom prst="line">
              <a:avLst/>
            </a:prstGeom>
            <a:noFill/>
            <a:ln w="28575">
              <a:solidFill>
                <a:schemeClr val="bg1">
                  <a:lumMod val="50000"/>
                </a:schemeClr>
              </a:solidFill>
              <a:prstDash val="sysDash"/>
              <a:round/>
              <a:headEnd type="none" w="sm" len="sm"/>
              <a:tailEnd type="none" w="sm" len="sm"/>
            </a:ln>
          </p:spPr>
          <p:txBody>
            <a:bodyPr/>
            <a:lstStyle/>
            <a:p>
              <a:endParaRPr lang="en-US"/>
            </a:p>
          </p:txBody>
        </p:sp>
        <p:sp>
          <p:nvSpPr>
            <p:cNvPr id="189" name="Freeform 188"/>
            <p:cNvSpPr/>
            <p:nvPr/>
          </p:nvSpPr>
          <p:spPr bwMode="auto">
            <a:xfrm>
              <a:off x="7774546" y="3642887"/>
              <a:ext cx="1316182" cy="236315"/>
            </a:xfrm>
            <a:custGeom>
              <a:avLst/>
              <a:gdLst>
                <a:gd name="connsiteX0" fmla="*/ 0 w 1447800"/>
                <a:gd name="connsiteY0" fmla="*/ 0 h 285941"/>
                <a:gd name="connsiteX1" fmla="*/ 1447800 w 1447800"/>
                <a:gd name="connsiteY1" fmla="*/ 0 h 285941"/>
                <a:gd name="connsiteX2" fmla="*/ 1447800 w 1447800"/>
                <a:gd name="connsiteY2" fmla="*/ 285941 h 285941"/>
                <a:gd name="connsiteX3" fmla="*/ 1299056 w 1447800"/>
                <a:gd name="connsiteY3" fmla="*/ 267876 h 285941"/>
                <a:gd name="connsiteX4" fmla="*/ 723900 w 1447800"/>
                <a:gd name="connsiteY4" fmla="*/ 242016 h 285941"/>
                <a:gd name="connsiteX5" fmla="*/ 148744 w 1447800"/>
                <a:gd name="connsiteY5" fmla="*/ 267876 h 285941"/>
                <a:gd name="connsiteX6" fmla="*/ 0 w 1447800"/>
                <a:gd name="connsiteY6" fmla="*/ 285941 h 285941"/>
                <a:gd name="connsiteX7" fmla="*/ 0 w 1447800"/>
                <a:gd name="connsiteY7" fmla="*/ 0 h 28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285941">
                  <a:moveTo>
                    <a:pt x="0" y="0"/>
                  </a:moveTo>
                  <a:lnTo>
                    <a:pt x="1447800" y="0"/>
                  </a:lnTo>
                  <a:lnTo>
                    <a:pt x="1447800" y="285941"/>
                  </a:lnTo>
                  <a:lnTo>
                    <a:pt x="1299056" y="267876"/>
                  </a:lnTo>
                  <a:cubicBezTo>
                    <a:pt x="1134874" y="251550"/>
                    <a:pt x="936951" y="242016"/>
                    <a:pt x="723900" y="242016"/>
                  </a:cubicBezTo>
                  <a:cubicBezTo>
                    <a:pt x="510850" y="242016"/>
                    <a:pt x="312926" y="251550"/>
                    <a:pt x="148744" y="267876"/>
                  </a:cubicBezTo>
                  <a:lnTo>
                    <a:pt x="0" y="285941"/>
                  </a:lnTo>
                  <a:lnTo>
                    <a:pt x="0" y="0"/>
                  </a:lnTo>
                  <a:close/>
                </a:path>
              </a:pathLst>
            </a:custGeom>
            <a:gradFill flip="none" rotWithShape="1">
              <a:gsLst>
                <a:gs pos="16000">
                  <a:schemeClr val="bg1">
                    <a:lumMod val="65000"/>
                  </a:schemeClr>
                </a:gs>
                <a:gs pos="100000">
                  <a:schemeClr val="bg1"/>
                </a:gs>
              </a:gsLst>
              <a:path path="circle">
                <a:fillToRect l="50000" t="50000" r="50000" b="50000"/>
              </a:path>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90" name="Group 189"/>
            <p:cNvGrpSpPr/>
            <p:nvPr/>
          </p:nvGrpSpPr>
          <p:grpSpPr>
            <a:xfrm rot="16200000" flipH="1">
              <a:off x="7983974" y="4072455"/>
              <a:ext cx="914564" cy="328621"/>
              <a:chOff x="3039118" y="2717772"/>
              <a:chExt cx="914564" cy="328621"/>
            </a:xfrm>
          </p:grpSpPr>
          <p:sp>
            <p:nvSpPr>
              <p:cNvPr id="278" name="Line 57"/>
              <p:cNvSpPr>
                <a:spLocks noChangeShapeType="1"/>
              </p:cNvSpPr>
              <p:nvPr/>
            </p:nvSpPr>
            <p:spPr bwMode="auto">
              <a:xfrm>
                <a:off x="3210606" y="2880171"/>
                <a:ext cx="743076" cy="0"/>
              </a:xfrm>
              <a:prstGeom prst="line">
                <a:avLst/>
              </a:prstGeom>
              <a:noFill/>
              <a:ln w="28575">
                <a:solidFill>
                  <a:schemeClr val="bg1">
                    <a:lumMod val="50000"/>
                  </a:schemeClr>
                </a:solidFill>
                <a:prstDash val="sysDash"/>
                <a:round/>
                <a:headEnd type="none" w="sm" len="sm"/>
                <a:tailEnd type="none" w="sm" len="sm"/>
              </a:ln>
            </p:spPr>
            <p:txBody>
              <a:bodyPr/>
              <a:lstStyle/>
              <a:p>
                <a:endParaRPr lang="en-US"/>
              </a:p>
            </p:txBody>
          </p:sp>
          <p:grpSp>
            <p:nvGrpSpPr>
              <p:cNvPr id="279" name="Group 59"/>
              <p:cNvGrpSpPr>
                <a:grpSpLocks/>
              </p:cNvGrpSpPr>
              <p:nvPr/>
            </p:nvGrpSpPr>
            <p:grpSpPr bwMode="auto">
              <a:xfrm>
                <a:off x="3052491" y="2717772"/>
                <a:ext cx="150923" cy="328621"/>
                <a:chOff x="1303" y="1497"/>
                <a:chExt cx="87" cy="174"/>
              </a:xfrm>
            </p:grpSpPr>
            <p:sp>
              <p:nvSpPr>
                <p:cNvPr id="281" name="Line 60"/>
                <p:cNvSpPr>
                  <a:spLocks noChangeShapeType="1"/>
                </p:cNvSpPr>
                <p:nvPr/>
              </p:nvSpPr>
              <p:spPr bwMode="blackWhite">
                <a:xfrm rot="5400000" flipH="1" flipV="1">
                  <a:off x="1303" y="1584"/>
                  <a:ext cx="87" cy="87"/>
                </a:xfrm>
                <a:prstGeom prst="line">
                  <a:avLst/>
                </a:prstGeom>
                <a:noFill/>
                <a:ln w="28575">
                  <a:solidFill>
                    <a:schemeClr val="bg1">
                      <a:lumMod val="50000"/>
                    </a:schemeClr>
                  </a:solidFill>
                  <a:round/>
                  <a:headEnd/>
                  <a:tailEnd/>
                </a:ln>
              </p:spPr>
              <p:txBody>
                <a:bodyPr wrap="none" lIns="46038" tIns="46038" rIns="46038" bIns="46038" anchor="ctr"/>
                <a:lstStyle/>
                <a:p>
                  <a:endParaRPr lang="en-US"/>
                </a:p>
              </p:txBody>
            </p:sp>
            <p:sp>
              <p:nvSpPr>
                <p:cNvPr id="282" name="Line 61"/>
                <p:cNvSpPr>
                  <a:spLocks noChangeShapeType="1"/>
                </p:cNvSpPr>
                <p:nvPr/>
              </p:nvSpPr>
              <p:spPr bwMode="blackWhite">
                <a:xfrm rot="5400000" flipV="1">
                  <a:off x="1303" y="1497"/>
                  <a:ext cx="87" cy="87"/>
                </a:xfrm>
                <a:prstGeom prst="line">
                  <a:avLst/>
                </a:prstGeom>
                <a:noFill/>
                <a:ln w="28575">
                  <a:solidFill>
                    <a:schemeClr val="bg1">
                      <a:lumMod val="50000"/>
                    </a:schemeClr>
                  </a:solidFill>
                  <a:round/>
                  <a:headEnd/>
                  <a:tailEnd/>
                </a:ln>
              </p:spPr>
              <p:txBody>
                <a:bodyPr wrap="none" lIns="46038" tIns="46038" rIns="46038" bIns="46038" anchor="ctr"/>
                <a:lstStyle/>
                <a:p>
                  <a:endParaRPr lang="en-US"/>
                </a:p>
              </p:txBody>
            </p:sp>
          </p:grpSp>
          <p:sp>
            <p:nvSpPr>
              <p:cNvPr id="280" name="Line 58"/>
              <p:cNvSpPr>
                <a:spLocks noChangeShapeType="1"/>
              </p:cNvSpPr>
              <p:nvPr/>
            </p:nvSpPr>
            <p:spPr bwMode="auto">
              <a:xfrm>
                <a:off x="3039118" y="2880171"/>
                <a:ext cx="183401" cy="0"/>
              </a:xfrm>
              <a:prstGeom prst="line">
                <a:avLst/>
              </a:prstGeom>
              <a:noFill/>
              <a:ln w="28575">
                <a:solidFill>
                  <a:schemeClr val="bg1">
                    <a:lumMod val="50000"/>
                  </a:schemeClr>
                </a:solidFill>
                <a:round/>
                <a:headEnd type="none" w="sm" len="sm"/>
                <a:tailEnd type="none" w="sm" len="sm"/>
              </a:ln>
            </p:spPr>
            <p:txBody>
              <a:bodyPr/>
              <a:lstStyle/>
              <a:p>
                <a:endParaRPr lang="en-US"/>
              </a:p>
            </p:txBody>
          </p:sp>
        </p:grpSp>
        <p:sp>
          <p:nvSpPr>
            <p:cNvPr id="191" name="Freeform 190"/>
            <p:cNvSpPr/>
            <p:nvPr/>
          </p:nvSpPr>
          <p:spPr bwMode="auto">
            <a:xfrm>
              <a:off x="7764732" y="2151487"/>
              <a:ext cx="1316182" cy="236315"/>
            </a:xfrm>
            <a:custGeom>
              <a:avLst/>
              <a:gdLst>
                <a:gd name="connsiteX0" fmla="*/ 0 w 1447800"/>
                <a:gd name="connsiteY0" fmla="*/ 0 h 285941"/>
                <a:gd name="connsiteX1" fmla="*/ 1447800 w 1447800"/>
                <a:gd name="connsiteY1" fmla="*/ 0 h 285941"/>
                <a:gd name="connsiteX2" fmla="*/ 1447800 w 1447800"/>
                <a:gd name="connsiteY2" fmla="*/ 285941 h 285941"/>
                <a:gd name="connsiteX3" fmla="*/ 1299056 w 1447800"/>
                <a:gd name="connsiteY3" fmla="*/ 267876 h 285941"/>
                <a:gd name="connsiteX4" fmla="*/ 723900 w 1447800"/>
                <a:gd name="connsiteY4" fmla="*/ 242016 h 285941"/>
                <a:gd name="connsiteX5" fmla="*/ 148744 w 1447800"/>
                <a:gd name="connsiteY5" fmla="*/ 267876 h 285941"/>
                <a:gd name="connsiteX6" fmla="*/ 0 w 1447800"/>
                <a:gd name="connsiteY6" fmla="*/ 285941 h 285941"/>
                <a:gd name="connsiteX7" fmla="*/ 0 w 1447800"/>
                <a:gd name="connsiteY7" fmla="*/ 0 h 28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285941">
                  <a:moveTo>
                    <a:pt x="0" y="0"/>
                  </a:moveTo>
                  <a:lnTo>
                    <a:pt x="1447800" y="0"/>
                  </a:lnTo>
                  <a:lnTo>
                    <a:pt x="1447800" y="285941"/>
                  </a:lnTo>
                  <a:lnTo>
                    <a:pt x="1299056" y="267876"/>
                  </a:lnTo>
                  <a:cubicBezTo>
                    <a:pt x="1134874" y="251550"/>
                    <a:pt x="936951" y="242016"/>
                    <a:pt x="723900" y="242016"/>
                  </a:cubicBezTo>
                  <a:cubicBezTo>
                    <a:pt x="510850" y="242016"/>
                    <a:pt x="312926" y="251550"/>
                    <a:pt x="148744" y="267876"/>
                  </a:cubicBezTo>
                  <a:lnTo>
                    <a:pt x="0" y="285941"/>
                  </a:lnTo>
                  <a:lnTo>
                    <a:pt x="0" y="0"/>
                  </a:lnTo>
                  <a:close/>
                </a:path>
              </a:pathLst>
            </a:custGeom>
            <a:gradFill flip="none" rotWithShape="1">
              <a:gsLst>
                <a:gs pos="16000">
                  <a:schemeClr val="bg1">
                    <a:lumMod val="65000"/>
                  </a:schemeClr>
                </a:gs>
                <a:gs pos="100000">
                  <a:schemeClr val="bg1"/>
                </a:gs>
              </a:gsLst>
              <a:path path="circle">
                <a:fillToRect l="50000" t="50000" r="50000" b="50000"/>
              </a:path>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92" name="Group 191"/>
            <p:cNvGrpSpPr/>
            <p:nvPr/>
          </p:nvGrpSpPr>
          <p:grpSpPr>
            <a:xfrm rot="16200000" flipH="1">
              <a:off x="7983974" y="2568912"/>
              <a:ext cx="914564" cy="328621"/>
              <a:chOff x="3039118" y="2717772"/>
              <a:chExt cx="914564" cy="328621"/>
            </a:xfrm>
          </p:grpSpPr>
          <p:sp>
            <p:nvSpPr>
              <p:cNvPr id="273" name="Line 57"/>
              <p:cNvSpPr>
                <a:spLocks noChangeShapeType="1"/>
              </p:cNvSpPr>
              <p:nvPr/>
            </p:nvSpPr>
            <p:spPr bwMode="auto">
              <a:xfrm>
                <a:off x="3210606" y="2880171"/>
                <a:ext cx="743076" cy="0"/>
              </a:xfrm>
              <a:prstGeom prst="line">
                <a:avLst/>
              </a:prstGeom>
              <a:noFill/>
              <a:ln w="28575">
                <a:solidFill>
                  <a:schemeClr val="bg1">
                    <a:lumMod val="50000"/>
                  </a:schemeClr>
                </a:solidFill>
                <a:prstDash val="sysDash"/>
                <a:round/>
                <a:headEnd type="none" w="sm" len="sm"/>
                <a:tailEnd type="none" w="sm" len="sm"/>
              </a:ln>
            </p:spPr>
            <p:txBody>
              <a:bodyPr/>
              <a:lstStyle/>
              <a:p>
                <a:endParaRPr lang="en-US"/>
              </a:p>
            </p:txBody>
          </p:sp>
          <p:grpSp>
            <p:nvGrpSpPr>
              <p:cNvPr id="274" name="Group 59"/>
              <p:cNvGrpSpPr>
                <a:grpSpLocks/>
              </p:cNvGrpSpPr>
              <p:nvPr/>
            </p:nvGrpSpPr>
            <p:grpSpPr bwMode="auto">
              <a:xfrm>
                <a:off x="3052491" y="2717772"/>
                <a:ext cx="150923" cy="328621"/>
                <a:chOff x="1303" y="1497"/>
                <a:chExt cx="87" cy="174"/>
              </a:xfrm>
            </p:grpSpPr>
            <p:sp>
              <p:nvSpPr>
                <p:cNvPr id="276" name="Line 60"/>
                <p:cNvSpPr>
                  <a:spLocks noChangeShapeType="1"/>
                </p:cNvSpPr>
                <p:nvPr/>
              </p:nvSpPr>
              <p:spPr bwMode="blackWhite">
                <a:xfrm rot="5400000" flipH="1" flipV="1">
                  <a:off x="1303" y="1584"/>
                  <a:ext cx="87" cy="87"/>
                </a:xfrm>
                <a:prstGeom prst="line">
                  <a:avLst/>
                </a:prstGeom>
                <a:noFill/>
                <a:ln w="28575">
                  <a:solidFill>
                    <a:schemeClr val="bg1">
                      <a:lumMod val="50000"/>
                    </a:schemeClr>
                  </a:solidFill>
                  <a:round/>
                  <a:headEnd/>
                  <a:tailEnd/>
                </a:ln>
              </p:spPr>
              <p:txBody>
                <a:bodyPr wrap="none" lIns="46038" tIns="46038" rIns="46038" bIns="46038" anchor="ctr"/>
                <a:lstStyle/>
                <a:p>
                  <a:endParaRPr lang="en-US"/>
                </a:p>
              </p:txBody>
            </p:sp>
            <p:sp>
              <p:nvSpPr>
                <p:cNvPr id="277" name="Line 61"/>
                <p:cNvSpPr>
                  <a:spLocks noChangeShapeType="1"/>
                </p:cNvSpPr>
                <p:nvPr/>
              </p:nvSpPr>
              <p:spPr bwMode="blackWhite">
                <a:xfrm rot="5400000" flipV="1">
                  <a:off x="1303" y="1497"/>
                  <a:ext cx="87" cy="87"/>
                </a:xfrm>
                <a:prstGeom prst="line">
                  <a:avLst/>
                </a:prstGeom>
                <a:noFill/>
                <a:ln w="28575">
                  <a:solidFill>
                    <a:schemeClr val="bg1">
                      <a:lumMod val="50000"/>
                    </a:schemeClr>
                  </a:solidFill>
                  <a:round/>
                  <a:headEnd/>
                  <a:tailEnd/>
                </a:ln>
              </p:spPr>
              <p:txBody>
                <a:bodyPr wrap="none" lIns="46038" tIns="46038" rIns="46038" bIns="46038" anchor="ctr"/>
                <a:lstStyle/>
                <a:p>
                  <a:endParaRPr lang="en-US"/>
                </a:p>
              </p:txBody>
            </p:sp>
          </p:grpSp>
          <p:sp>
            <p:nvSpPr>
              <p:cNvPr id="275" name="Line 58"/>
              <p:cNvSpPr>
                <a:spLocks noChangeShapeType="1"/>
              </p:cNvSpPr>
              <p:nvPr/>
            </p:nvSpPr>
            <p:spPr bwMode="auto">
              <a:xfrm>
                <a:off x="3039118" y="2880171"/>
                <a:ext cx="183401" cy="0"/>
              </a:xfrm>
              <a:prstGeom prst="line">
                <a:avLst/>
              </a:prstGeom>
              <a:noFill/>
              <a:ln w="28575">
                <a:solidFill>
                  <a:schemeClr val="bg1">
                    <a:lumMod val="50000"/>
                  </a:schemeClr>
                </a:solidFill>
                <a:round/>
                <a:headEnd type="none" w="sm" len="sm"/>
                <a:tailEnd type="none" w="sm" len="sm"/>
              </a:ln>
            </p:spPr>
            <p:txBody>
              <a:bodyPr/>
              <a:lstStyle/>
              <a:p>
                <a:endParaRPr lang="en-US"/>
              </a:p>
            </p:txBody>
          </p:sp>
        </p:grpSp>
        <p:sp>
          <p:nvSpPr>
            <p:cNvPr id="193" name="Freeform 192"/>
            <p:cNvSpPr/>
            <p:nvPr/>
          </p:nvSpPr>
          <p:spPr bwMode="auto">
            <a:xfrm>
              <a:off x="5426604" y="1903152"/>
              <a:ext cx="1316182" cy="236315"/>
            </a:xfrm>
            <a:custGeom>
              <a:avLst/>
              <a:gdLst>
                <a:gd name="connsiteX0" fmla="*/ 0 w 1447800"/>
                <a:gd name="connsiteY0" fmla="*/ 0 h 285941"/>
                <a:gd name="connsiteX1" fmla="*/ 1447800 w 1447800"/>
                <a:gd name="connsiteY1" fmla="*/ 0 h 285941"/>
                <a:gd name="connsiteX2" fmla="*/ 1447800 w 1447800"/>
                <a:gd name="connsiteY2" fmla="*/ 285941 h 285941"/>
                <a:gd name="connsiteX3" fmla="*/ 1299056 w 1447800"/>
                <a:gd name="connsiteY3" fmla="*/ 267876 h 285941"/>
                <a:gd name="connsiteX4" fmla="*/ 723900 w 1447800"/>
                <a:gd name="connsiteY4" fmla="*/ 242016 h 285941"/>
                <a:gd name="connsiteX5" fmla="*/ 148744 w 1447800"/>
                <a:gd name="connsiteY5" fmla="*/ 267876 h 285941"/>
                <a:gd name="connsiteX6" fmla="*/ 0 w 1447800"/>
                <a:gd name="connsiteY6" fmla="*/ 285941 h 285941"/>
                <a:gd name="connsiteX7" fmla="*/ 0 w 1447800"/>
                <a:gd name="connsiteY7" fmla="*/ 0 h 28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285941">
                  <a:moveTo>
                    <a:pt x="0" y="0"/>
                  </a:moveTo>
                  <a:lnTo>
                    <a:pt x="1447800" y="0"/>
                  </a:lnTo>
                  <a:lnTo>
                    <a:pt x="1447800" y="285941"/>
                  </a:lnTo>
                  <a:lnTo>
                    <a:pt x="1299056" y="267876"/>
                  </a:lnTo>
                  <a:cubicBezTo>
                    <a:pt x="1134874" y="251550"/>
                    <a:pt x="936951" y="242016"/>
                    <a:pt x="723900" y="242016"/>
                  </a:cubicBezTo>
                  <a:cubicBezTo>
                    <a:pt x="510850" y="242016"/>
                    <a:pt x="312926" y="251550"/>
                    <a:pt x="148744" y="267876"/>
                  </a:cubicBezTo>
                  <a:lnTo>
                    <a:pt x="0" y="285941"/>
                  </a:lnTo>
                  <a:lnTo>
                    <a:pt x="0" y="0"/>
                  </a:lnTo>
                  <a:close/>
                </a:path>
              </a:pathLst>
            </a:custGeom>
            <a:gradFill flip="none" rotWithShape="1">
              <a:gsLst>
                <a:gs pos="16000">
                  <a:schemeClr val="bg1">
                    <a:lumMod val="65000"/>
                  </a:schemeClr>
                </a:gs>
                <a:gs pos="100000">
                  <a:schemeClr val="bg1"/>
                </a:gs>
              </a:gsLst>
              <a:path path="circle">
                <a:fillToRect l="50000" t="50000" r="50000" b="50000"/>
              </a:path>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94" name="Group 193"/>
            <p:cNvGrpSpPr/>
            <p:nvPr/>
          </p:nvGrpSpPr>
          <p:grpSpPr>
            <a:xfrm rot="16200000" flipH="1">
              <a:off x="5877641" y="2333192"/>
              <a:ext cx="914564" cy="328621"/>
              <a:chOff x="3039118" y="2717772"/>
              <a:chExt cx="914564" cy="328621"/>
            </a:xfrm>
          </p:grpSpPr>
          <p:sp>
            <p:nvSpPr>
              <p:cNvPr id="268" name="Line 57"/>
              <p:cNvSpPr>
                <a:spLocks noChangeShapeType="1"/>
              </p:cNvSpPr>
              <p:nvPr/>
            </p:nvSpPr>
            <p:spPr bwMode="auto">
              <a:xfrm>
                <a:off x="3210606" y="2880171"/>
                <a:ext cx="743076" cy="0"/>
              </a:xfrm>
              <a:prstGeom prst="line">
                <a:avLst/>
              </a:prstGeom>
              <a:noFill/>
              <a:ln w="28575">
                <a:solidFill>
                  <a:schemeClr val="bg1">
                    <a:lumMod val="50000"/>
                  </a:schemeClr>
                </a:solidFill>
                <a:prstDash val="sysDash"/>
                <a:round/>
                <a:headEnd type="none" w="sm" len="sm"/>
                <a:tailEnd type="none" w="sm" len="sm"/>
              </a:ln>
            </p:spPr>
            <p:txBody>
              <a:bodyPr/>
              <a:lstStyle/>
              <a:p>
                <a:endParaRPr lang="en-US"/>
              </a:p>
            </p:txBody>
          </p:sp>
          <p:grpSp>
            <p:nvGrpSpPr>
              <p:cNvPr id="269" name="Group 59"/>
              <p:cNvGrpSpPr>
                <a:grpSpLocks/>
              </p:cNvGrpSpPr>
              <p:nvPr/>
            </p:nvGrpSpPr>
            <p:grpSpPr bwMode="auto">
              <a:xfrm>
                <a:off x="3052491" y="2717772"/>
                <a:ext cx="150923" cy="328621"/>
                <a:chOff x="1303" y="1497"/>
                <a:chExt cx="87" cy="174"/>
              </a:xfrm>
            </p:grpSpPr>
            <p:sp>
              <p:nvSpPr>
                <p:cNvPr id="271" name="Line 60"/>
                <p:cNvSpPr>
                  <a:spLocks noChangeShapeType="1"/>
                </p:cNvSpPr>
                <p:nvPr/>
              </p:nvSpPr>
              <p:spPr bwMode="blackWhite">
                <a:xfrm rot="5400000" flipH="1" flipV="1">
                  <a:off x="1303" y="1584"/>
                  <a:ext cx="87" cy="87"/>
                </a:xfrm>
                <a:prstGeom prst="line">
                  <a:avLst/>
                </a:prstGeom>
                <a:noFill/>
                <a:ln w="28575">
                  <a:solidFill>
                    <a:schemeClr val="bg1">
                      <a:lumMod val="50000"/>
                    </a:schemeClr>
                  </a:solidFill>
                  <a:round/>
                  <a:headEnd/>
                  <a:tailEnd/>
                </a:ln>
              </p:spPr>
              <p:txBody>
                <a:bodyPr wrap="none" lIns="46038" tIns="46038" rIns="46038" bIns="46038" anchor="ctr"/>
                <a:lstStyle/>
                <a:p>
                  <a:endParaRPr lang="en-US"/>
                </a:p>
              </p:txBody>
            </p:sp>
            <p:sp>
              <p:nvSpPr>
                <p:cNvPr id="272" name="Line 61"/>
                <p:cNvSpPr>
                  <a:spLocks noChangeShapeType="1"/>
                </p:cNvSpPr>
                <p:nvPr/>
              </p:nvSpPr>
              <p:spPr bwMode="blackWhite">
                <a:xfrm rot="5400000" flipV="1">
                  <a:off x="1303" y="1497"/>
                  <a:ext cx="87" cy="87"/>
                </a:xfrm>
                <a:prstGeom prst="line">
                  <a:avLst/>
                </a:prstGeom>
                <a:noFill/>
                <a:ln w="28575">
                  <a:solidFill>
                    <a:schemeClr val="bg1">
                      <a:lumMod val="50000"/>
                    </a:schemeClr>
                  </a:solidFill>
                  <a:round/>
                  <a:headEnd/>
                  <a:tailEnd/>
                </a:ln>
              </p:spPr>
              <p:txBody>
                <a:bodyPr wrap="none" lIns="46038" tIns="46038" rIns="46038" bIns="46038" anchor="ctr"/>
                <a:lstStyle/>
                <a:p>
                  <a:endParaRPr lang="en-US"/>
                </a:p>
              </p:txBody>
            </p:sp>
          </p:grpSp>
          <p:sp>
            <p:nvSpPr>
              <p:cNvPr id="270" name="Line 58"/>
              <p:cNvSpPr>
                <a:spLocks noChangeShapeType="1"/>
              </p:cNvSpPr>
              <p:nvPr/>
            </p:nvSpPr>
            <p:spPr bwMode="auto">
              <a:xfrm>
                <a:off x="3039118" y="2880171"/>
                <a:ext cx="183401" cy="0"/>
              </a:xfrm>
              <a:prstGeom prst="line">
                <a:avLst/>
              </a:prstGeom>
              <a:noFill/>
              <a:ln w="28575">
                <a:solidFill>
                  <a:schemeClr val="bg1">
                    <a:lumMod val="50000"/>
                  </a:schemeClr>
                </a:solidFill>
                <a:round/>
                <a:headEnd type="none" w="sm" len="sm"/>
                <a:tailEnd type="none" w="sm" len="sm"/>
              </a:ln>
            </p:spPr>
            <p:txBody>
              <a:bodyPr/>
              <a:lstStyle/>
              <a:p>
                <a:endParaRPr lang="en-US"/>
              </a:p>
            </p:txBody>
          </p:sp>
        </p:grpSp>
        <p:grpSp>
          <p:nvGrpSpPr>
            <p:cNvPr id="195" name="Group 194"/>
            <p:cNvGrpSpPr/>
            <p:nvPr/>
          </p:nvGrpSpPr>
          <p:grpSpPr>
            <a:xfrm rot="5400000" flipH="1" flipV="1">
              <a:off x="5396619" y="1854985"/>
              <a:ext cx="914564" cy="328621"/>
              <a:chOff x="3039118" y="2717772"/>
              <a:chExt cx="914564" cy="328621"/>
            </a:xfrm>
          </p:grpSpPr>
          <p:sp>
            <p:nvSpPr>
              <p:cNvPr id="263" name="Line 57"/>
              <p:cNvSpPr>
                <a:spLocks noChangeShapeType="1"/>
              </p:cNvSpPr>
              <p:nvPr/>
            </p:nvSpPr>
            <p:spPr bwMode="auto">
              <a:xfrm>
                <a:off x="3210606" y="2880171"/>
                <a:ext cx="743076" cy="0"/>
              </a:xfrm>
              <a:prstGeom prst="line">
                <a:avLst/>
              </a:prstGeom>
              <a:noFill/>
              <a:ln w="28575">
                <a:solidFill>
                  <a:schemeClr val="bg1">
                    <a:lumMod val="50000"/>
                  </a:schemeClr>
                </a:solidFill>
                <a:prstDash val="sysDash"/>
                <a:round/>
                <a:headEnd type="none" w="sm" len="sm"/>
                <a:tailEnd type="none" w="sm" len="sm"/>
              </a:ln>
            </p:spPr>
            <p:txBody>
              <a:bodyPr/>
              <a:lstStyle/>
              <a:p>
                <a:endParaRPr lang="en-US"/>
              </a:p>
            </p:txBody>
          </p:sp>
          <p:grpSp>
            <p:nvGrpSpPr>
              <p:cNvPr id="264" name="Group 59"/>
              <p:cNvGrpSpPr>
                <a:grpSpLocks/>
              </p:cNvGrpSpPr>
              <p:nvPr/>
            </p:nvGrpSpPr>
            <p:grpSpPr bwMode="auto">
              <a:xfrm>
                <a:off x="3052491" y="2717772"/>
                <a:ext cx="150923" cy="328621"/>
                <a:chOff x="1303" y="1497"/>
                <a:chExt cx="87" cy="174"/>
              </a:xfrm>
            </p:grpSpPr>
            <p:sp>
              <p:nvSpPr>
                <p:cNvPr id="266" name="Line 60"/>
                <p:cNvSpPr>
                  <a:spLocks noChangeShapeType="1"/>
                </p:cNvSpPr>
                <p:nvPr/>
              </p:nvSpPr>
              <p:spPr bwMode="blackWhite">
                <a:xfrm rot="5400000" flipH="1" flipV="1">
                  <a:off x="1303" y="1584"/>
                  <a:ext cx="87" cy="87"/>
                </a:xfrm>
                <a:prstGeom prst="line">
                  <a:avLst/>
                </a:prstGeom>
                <a:noFill/>
                <a:ln w="28575">
                  <a:solidFill>
                    <a:schemeClr val="bg1">
                      <a:lumMod val="50000"/>
                    </a:schemeClr>
                  </a:solidFill>
                  <a:round/>
                  <a:headEnd/>
                  <a:tailEnd/>
                </a:ln>
              </p:spPr>
              <p:txBody>
                <a:bodyPr wrap="none" lIns="46038" tIns="46038" rIns="46038" bIns="46038" anchor="ctr"/>
                <a:lstStyle/>
                <a:p>
                  <a:endParaRPr lang="en-US"/>
                </a:p>
              </p:txBody>
            </p:sp>
            <p:sp>
              <p:nvSpPr>
                <p:cNvPr id="267" name="Line 61"/>
                <p:cNvSpPr>
                  <a:spLocks noChangeShapeType="1"/>
                </p:cNvSpPr>
                <p:nvPr/>
              </p:nvSpPr>
              <p:spPr bwMode="blackWhite">
                <a:xfrm rot="5400000" flipV="1">
                  <a:off x="1303" y="1497"/>
                  <a:ext cx="87" cy="87"/>
                </a:xfrm>
                <a:prstGeom prst="line">
                  <a:avLst/>
                </a:prstGeom>
                <a:noFill/>
                <a:ln w="28575">
                  <a:solidFill>
                    <a:schemeClr val="bg1">
                      <a:lumMod val="50000"/>
                    </a:schemeClr>
                  </a:solidFill>
                  <a:round/>
                  <a:headEnd/>
                  <a:tailEnd/>
                </a:ln>
              </p:spPr>
              <p:txBody>
                <a:bodyPr wrap="none" lIns="46038" tIns="46038" rIns="46038" bIns="46038" anchor="ctr"/>
                <a:lstStyle/>
                <a:p>
                  <a:endParaRPr lang="en-US"/>
                </a:p>
              </p:txBody>
            </p:sp>
          </p:grpSp>
          <p:sp>
            <p:nvSpPr>
              <p:cNvPr id="265" name="Line 58"/>
              <p:cNvSpPr>
                <a:spLocks noChangeShapeType="1"/>
              </p:cNvSpPr>
              <p:nvPr/>
            </p:nvSpPr>
            <p:spPr bwMode="auto">
              <a:xfrm>
                <a:off x="3039118" y="2880171"/>
                <a:ext cx="183401" cy="0"/>
              </a:xfrm>
              <a:prstGeom prst="line">
                <a:avLst/>
              </a:prstGeom>
              <a:noFill/>
              <a:ln w="28575">
                <a:solidFill>
                  <a:schemeClr val="bg1">
                    <a:lumMod val="50000"/>
                  </a:schemeClr>
                </a:solidFill>
                <a:round/>
                <a:headEnd type="none" w="sm" len="sm"/>
                <a:tailEnd type="none" w="sm" len="sm"/>
              </a:ln>
            </p:spPr>
            <p:txBody>
              <a:bodyPr/>
              <a:lstStyle/>
              <a:p>
                <a:endParaRPr lang="en-US"/>
              </a:p>
            </p:txBody>
          </p:sp>
        </p:grpSp>
        <p:grpSp>
          <p:nvGrpSpPr>
            <p:cNvPr id="196" name="Group 195"/>
            <p:cNvGrpSpPr/>
            <p:nvPr/>
          </p:nvGrpSpPr>
          <p:grpSpPr>
            <a:xfrm flipH="1" flipV="1">
              <a:off x="4299479" y="4471979"/>
              <a:ext cx="914564" cy="328621"/>
              <a:chOff x="3039118" y="2717772"/>
              <a:chExt cx="914564" cy="328621"/>
            </a:xfrm>
          </p:grpSpPr>
          <p:sp>
            <p:nvSpPr>
              <p:cNvPr id="258" name="Line 57"/>
              <p:cNvSpPr>
                <a:spLocks noChangeShapeType="1"/>
              </p:cNvSpPr>
              <p:nvPr/>
            </p:nvSpPr>
            <p:spPr bwMode="auto">
              <a:xfrm>
                <a:off x="3210606" y="2880171"/>
                <a:ext cx="743076" cy="0"/>
              </a:xfrm>
              <a:prstGeom prst="line">
                <a:avLst/>
              </a:prstGeom>
              <a:noFill/>
              <a:ln w="28575">
                <a:solidFill>
                  <a:schemeClr val="bg1">
                    <a:lumMod val="50000"/>
                  </a:schemeClr>
                </a:solidFill>
                <a:prstDash val="sysDash"/>
                <a:round/>
                <a:headEnd type="none" w="sm" len="sm"/>
                <a:tailEnd type="none" w="sm" len="sm"/>
              </a:ln>
            </p:spPr>
            <p:txBody>
              <a:bodyPr/>
              <a:lstStyle/>
              <a:p>
                <a:endParaRPr lang="en-US"/>
              </a:p>
            </p:txBody>
          </p:sp>
          <p:grpSp>
            <p:nvGrpSpPr>
              <p:cNvPr id="259" name="Group 59"/>
              <p:cNvGrpSpPr>
                <a:grpSpLocks/>
              </p:cNvGrpSpPr>
              <p:nvPr/>
            </p:nvGrpSpPr>
            <p:grpSpPr bwMode="auto">
              <a:xfrm>
                <a:off x="3052491" y="2717772"/>
                <a:ext cx="150923" cy="328621"/>
                <a:chOff x="1303" y="1497"/>
                <a:chExt cx="87" cy="174"/>
              </a:xfrm>
            </p:grpSpPr>
            <p:sp>
              <p:nvSpPr>
                <p:cNvPr id="261" name="Line 60"/>
                <p:cNvSpPr>
                  <a:spLocks noChangeShapeType="1"/>
                </p:cNvSpPr>
                <p:nvPr/>
              </p:nvSpPr>
              <p:spPr bwMode="blackWhite">
                <a:xfrm rot="5400000" flipH="1" flipV="1">
                  <a:off x="1303" y="1584"/>
                  <a:ext cx="87" cy="87"/>
                </a:xfrm>
                <a:prstGeom prst="line">
                  <a:avLst/>
                </a:prstGeom>
                <a:noFill/>
                <a:ln w="28575">
                  <a:solidFill>
                    <a:schemeClr val="bg1">
                      <a:lumMod val="50000"/>
                    </a:schemeClr>
                  </a:solidFill>
                  <a:round/>
                  <a:headEnd/>
                  <a:tailEnd/>
                </a:ln>
              </p:spPr>
              <p:txBody>
                <a:bodyPr wrap="none" lIns="46038" tIns="46038" rIns="46038" bIns="46038" anchor="ctr"/>
                <a:lstStyle/>
                <a:p>
                  <a:endParaRPr lang="en-US"/>
                </a:p>
              </p:txBody>
            </p:sp>
            <p:sp>
              <p:nvSpPr>
                <p:cNvPr id="262" name="Line 61"/>
                <p:cNvSpPr>
                  <a:spLocks noChangeShapeType="1"/>
                </p:cNvSpPr>
                <p:nvPr/>
              </p:nvSpPr>
              <p:spPr bwMode="blackWhite">
                <a:xfrm rot="5400000" flipV="1">
                  <a:off x="1303" y="1497"/>
                  <a:ext cx="87" cy="87"/>
                </a:xfrm>
                <a:prstGeom prst="line">
                  <a:avLst/>
                </a:prstGeom>
                <a:noFill/>
                <a:ln w="28575">
                  <a:solidFill>
                    <a:schemeClr val="bg1">
                      <a:lumMod val="50000"/>
                    </a:schemeClr>
                  </a:solidFill>
                  <a:round/>
                  <a:headEnd/>
                  <a:tailEnd/>
                </a:ln>
              </p:spPr>
              <p:txBody>
                <a:bodyPr wrap="none" lIns="46038" tIns="46038" rIns="46038" bIns="46038" anchor="ctr"/>
                <a:lstStyle/>
                <a:p>
                  <a:endParaRPr lang="en-US"/>
                </a:p>
              </p:txBody>
            </p:sp>
          </p:grpSp>
          <p:sp>
            <p:nvSpPr>
              <p:cNvPr id="260" name="Line 58"/>
              <p:cNvSpPr>
                <a:spLocks noChangeShapeType="1"/>
              </p:cNvSpPr>
              <p:nvPr/>
            </p:nvSpPr>
            <p:spPr bwMode="auto">
              <a:xfrm>
                <a:off x="3039118" y="2880171"/>
                <a:ext cx="183401" cy="0"/>
              </a:xfrm>
              <a:prstGeom prst="line">
                <a:avLst/>
              </a:prstGeom>
              <a:noFill/>
              <a:ln w="28575">
                <a:solidFill>
                  <a:schemeClr val="bg1">
                    <a:lumMod val="50000"/>
                  </a:schemeClr>
                </a:solidFill>
                <a:round/>
                <a:headEnd type="none" w="sm" len="sm"/>
                <a:tailEnd type="none" w="sm" len="sm"/>
              </a:ln>
            </p:spPr>
            <p:txBody>
              <a:bodyPr/>
              <a:lstStyle/>
              <a:p>
                <a:endParaRPr lang="en-US"/>
              </a:p>
            </p:txBody>
          </p:sp>
        </p:grpSp>
        <p:sp>
          <p:nvSpPr>
            <p:cNvPr id="197" name="Freeform 196"/>
            <p:cNvSpPr/>
            <p:nvPr/>
          </p:nvSpPr>
          <p:spPr bwMode="auto">
            <a:xfrm>
              <a:off x="3088636" y="3223844"/>
              <a:ext cx="1316182" cy="236315"/>
            </a:xfrm>
            <a:custGeom>
              <a:avLst/>
              <a:gdLst>
                <a:gd name="connsiteX0" fmla="*/ 0 w 1447800"/>
                <a:gd name="connsiteY0" fmla="*/ 0 h 285941"/>
                <a:gd name="connsiteX1" fmla="*/ 1447800 w 1447800"/>
                <a:gd name="connsiteY1" fmla="*/ 0 h 285941"/>
                <a:gd name="connsiteX2" fmla="*/ 1447800 w 1447800"/>
                <a:gd name="connsiteY2" fmla="*/ 285941 h 285941"/>
                <a:gd name="connsiteX3" fmla="*/ 1299056 w 1447800"/>
                <a:gd name="connsiteY3" fmla="*/ 267876 h 285941"/>
                <a:gd name="connsiteX4" fmla="*/ 723900 w 1447800"/>
                <a:gd name="connsiteY4" fmla="*/ 242016 h 285941"/>
                <a:gd name="connsiteX5" fmla="*/ 148744 w 1447800"/>
                <a:gd name="connsiteY5" fmla="*/ 267876 h 285941"/>
                <a:gd name="connsiteX6" fmla="*/ 0 w 1447800"/>
                <a:gd name="connsiteY6" fmla="*/ 285941 h 285941"/>
                <a:gd name="connsiteX7" fmla="*/ 0 w 1447800"/>
                <a:gd name="connsiteY7" fmla="*/ 0 h 28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285941">
                  <a:moveTo>
                    <a:pt x="0" y="0"/>
                  </a:moveTo>
                  <a:lnTo>
                    <a:pt x="1447800" y="0"/>
                  </a:lnTo>
                  <a:lnTo>
                    <a:pt x="1447800" y="285941"/>
                  </a:lnTo>
                  <a:lnTo>
                    <a:pt x="1299056" y="267876"/>
                  </a:lnTo>
                  <a:cubicBezTo>
                    <a:pt x="1134874" y="251550"/>
                    <a:pt x="936951" y="242016"/>
                    <a:pt x="723900" y="242016"/>
                  </a:cubicBezTo>
                  <a:cubicBezTo>
                    <a:pt x="510850" y="242016"/>
                    <a:pt x="312926" y="251550"/>
                    <a:pt x="148744" y="267876"/>
                  </a:cubicBezTo>
                  <a:lnTo>
                    <a:pt x="0" y="285941"/>
                  </a:lnTo>
                  <a:lnTo>
                    <a:pt x="0" y="0"/>
                  </a:lnTo>
                  <a:close/>
                </a:path>
              </a:pathLst>
            </a:custGeom>
            <a:gradFill flip="none" rotWithShape="1">
              <a:gsLst>
                <a:gs pos="16000">
                  <a:schemeClr val="bg1">
                    <a:lumMod val="65000"/>
                  </a:schemeClr>
                </a:gs>
                <a:gs pos="100000">
                  <a:schemeClr val="bg1"/>
                </a:gs>
              </a:gsLst>
              <a:path path="circle">
                <a:fillToRect l="50000" t="50000" r="50000" b="50000"/>
              </a:path>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98" name="Rounded Rectangle 197"/>
            <p:cNvSpPr/>
            <p:nvPr/>
          </p:nvSpPr>
          <p:spPr bwMode="auto">
            <a:xfrm>
              <a:off x="2870808" y="1915875"/>
              <a:ext cx="1751838" cy="1447800"/>
            </a:xfrm>
            <a:prstGeom prst="roundRect">
              <a:avLst/>
            </a:prstGeom>
            <a:gradFill flip="none" rotWithShape="1">
              <a:gsLst>
                <a:gs pos="36000">
                  <a:schemeClr val="accent2">
                    <a:lumMod val="20000"/>
                    <a:lumOff val="80000"/>
                  </a:schemeClr>
                </a:gs>
                <a:gs pos="0">
                  <a:schemeClr val="bg1"/>
                </a:gs>
                <a:gs pos="87000">
                  <a:schemeClr val="accent2">
                    <a:lumMod val="20000"/>
                    <a:lumOff val="80000"/>
                  </a:schemeClr>
                </a:gs>
                <a:gs pos="100000">
                  <a:schemeClr val="bg1"/>
                </a:gs>
              </a:gsLst>
              <a:lin ang="5400000" scaled="1"/>
              <a:tileRect/>
            </a:gradFill>
            <a:ln w="28575" cap="flat" cmpd="sng" algn="ctr">
              <a:solidFill>
                <a:schemeClr val="accent2">
                  <a:lumMod val="40000"/>
                  <a:lumOff val="6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99" name="Rectangle 34"/>
            <p:cNvSpPr>
              <a:spLocks noChangeArrowheads="1"/>
            </p:cNvSpPr>
            <p:nvPr/>
          </p:nvSpPr>
          <p:spPr bwMode="blackWhite">
            <a:xfrm>
              <a:off x="3046412" y="2050359"/>
              <a:ext cx="1174913" cy="1178832"/>
            </a:xfrm>
            <a:prstGeom prst="rect">
              <a:avLst/>
            </a:prstGeom>
            <a:noFill/>
            <a:ln w="28575">
              <a:noFill/>
              <a:miter lim="800000"/>
              <a:headEnd/>
              <a:tailEnd/>
            </a:ln>
          </p:spPr>
          <p:txBody>
            <a:bodyPr wrap="none" lIns="90952" tIns="45476" rIns="90952" bIns="45476" anchor="ctr"/>
            <a:lstStyle/>
            <a:p>
              <a:pPr marL="123825" indent="-123825" defTabSz="903288">
                <a:buClr>
                  <a:srgbClr val="FF3300"/>
                </a:buClr>
                <a:buSzPct val="125000"/>
              </a:pPr>
              <a:r>
                <a:rPr lang="en-US" altLang="en-US" sz="1200" b="1" dirty="0"/>
                <a:t>JOB_HISTORY</a:t>
              </a:r>
              <a:r>
                <a:rPr lang="en-US" altLang="en-US" sz="1200" dirty="0"/>
                <a:t/>
              </a:r>
              <a:br>
                <a:rPr lang="en-US" altLang="en-US" sz="1200" dirty="0"/>
              </a:br>
              <a:r>
                <a:rPr lang="en-US" altLang="en-US" sz="1200" dirty="0" err="1">
                  <a:solidFill>
                    <a:srgbClr val="0000FF"/>
                  </a:solidFill>
                </a:rPr>
                <a:t>employee_id</a:t>
              </a:r>
              <a:endParaRPr lang="en-US" altLang="en-US" sz="1200" dirty="0">
                <a:solidFill>
                  <a:srgbClr val="0000FF"/>
                </a:solidFill>
              </a:endParaRPr>
            </a:p>
            <a:p>
              <a:pPr marL="123825" indent="-123825" defTabSz="903288">
                <a:buClr>
                  <a:srgbClr val="FF3300"/>
                </a:buClr>
                <a:buSzPct val="125000"/>
              </a:pPr>
              <a:r>
                <a:rPr lang="en-US" altLang="en-US" sz="1200" dirty="0" err="1">
                  <a:solidFill>
                    <a:srgbClr val="0000FF"/>
                  </a:solidFill>
                </a:rPr>
                <a:t>start_date</a:t>
              </a:r>
              <a:endParaRPr lang="en-US" altLang="en-US" sz="1200" dirty="0">
                <a:solidFill>
                  <a:srgbClr val="0000FF"/>
                </a:solidFill>
              </a:endParaRPr>
            </a:p>
            <a:p>
              <a:pPr marL="123825" indent="-123825" defTabSz="903288">
                <a:buClr>
                  <a:srgbClr val="FF3300"/>
                </a:buClr>
                <a:buSzPct val="125000"/>
              </a:pPr>
              <a:r>
                <a:rPr lang="en-US" altLang="en-US" sz="1200" dirty="0" err="1"/>
                <a:t>end_date</a:t>
              </a:r>
              <a:endParaRPr lang="en-US" altLang="en-US" sz="1200" dirty="0"/>
            </a:p>
            <a:p>
              <a:pPr marL="123825" indent="-123825" defTabSz="903288">
                <a:buClr>
                  <a:srgbClr val="FF3300"/>
                </a:buClr>
                <a:buSzPct val="125000"/>
              </a:pPr>
              <a:r>
                <a:rPr lang="en-US" altLang="en-US" sz="1200" dirty="0" err="1"/>
                <a:t>job_id</a:t>
              </a:r>
              <a:endParaRPr lang="en-US" altLang="en-US" sz="1200" dirty="0"/>
            </a:p>
            <a:p>
              <a:pPr marL="123825" indent="-123825" defTabSz="903288">
                <a:buClr>
                  <a:srgbClr val="FF3300"/>
                </a:buClr>
                <a:buSzPct val="125000"/>
              </a:pPr>
              <a:r>
                <a:rPr lang="en-US" altLang="en-US" sz="1200" dirty="0" err="1"/>
                <a:t>department_id</a:t>
              </a:r>
              <a:endParaRPr lang="en-US" altLang="en-US" sz="1200" dirty="0"/>
            </a:p>
          </p:txBody>
        </p:sp>
        <p:grpSp>
          <p:nvGrpSpPr>
            <p:cNvPr id="200" name="Group 53"/>
            <p:cNvGrpSpPr>
              <a:grpSpLocks/>
            </p:cNvGrpSpPr>
            <p:nvPr/>
          </p:nvGrpSpPr>
          <p:grpSpPr bwMode="auto">
            <a:xfrm>
              <a:off x="3583719" y="3389648"/>
              <a:ext cx="315448" cy="171888"/>
              <a:chOff x="2153" y="1152"/>
              <a:chExt cx="168" cy="91"/>
            </a:xfrm>
          </p:grpSpPr>
          <p:sp>
            <p:nvSpPr>
              <p:cNvPr id="256" name="Line 54"/>
              <p:cNvSpPr>
                <a:spLocks noChangeShapeType="1"/>
              </p:cNvSpPr>
              <p:nvPr/>
            </p:nvSpPr>
            <p:spPr bwMode="blackWhite">
              <a:xfrm flipV="1">
                <a:off x="2233" y="1152"/>
                <a:ext cx="88" cy="88"/>
              </a:xfrm>
              <a:prstGeom prst="line">
                <a:avLst/>
              </a:prstGeom>
              <a:noFill/>
              <a:ln w="28575">
                <a:solidFill>
                  <a:schemeClr val="bg1">
                    <a:lumMod val="50000"/>
                  </a:schemeClr>
                </a:solidFill>
                <a:round/>
                <a:headEnd/>
                <a:tailEnd/>
              </a:ln>
            </p:spPr>
            <p:txBody>
              <a:bodyPr wrap="none" lIns="46038" tIns="46038" rIns="46038" bIns="46038" anchor="ctr"/>
              <a:lstStyle/>
              <a:p>
                <a:endParaRPr lang="en-US"/>
              </a:p>
            </p:txBody>
          </p:sp>
          <p:sp>
            <p:nvSpPr>
              <p:cNvPr id="257" name="Line 55"/>
              <p:cNvSpPr>
                <a:spLocks noChangeShapeType="1"/>
              </p:cNvSpPr>
              <p:nvPr/>
            </p:nvSpPr>
            <p:spPr bwMode="blackWhite">
              <a:xfrm flipH="1" flipV="1">
                <a:off x="2153" y="1155"/>
                <a:ext cx="88" cy="88"/>
              </a:xfrm>
              <a:prstGeom prst="line">
                <a:avLst/>
              </a:prstGeom>
              <a:noFill/>
              <a:ln w="28575">
                <a:solidFill>
                  <a:schemeClr val="bg1">
                    <a:lumMod val="50000"/>
                  </a:schemeClr>
                </a:solidFill>
                <a:round/>
                <a:headEnd/>
                <a:tailEnd/>
              </a:ln>
            </p:spPr>
            <p:txBody>
              <a:bodyPr wrap="none" lIns="46038" tIns="46038" rIns="46038" bIns="46038" anchor="ctr"/>
              <a:lstStyle/>
              <a:p>
                <a:endParaRPr lang="en-US"/>
              </a:p>
            </p:txBody>
          </p:sp>
        </p:grpSp>
        <p:sp>
          <p:nvSpPr>
            <p:cNvPr id="201" name="Line 52"/>
            <p:cNvSpPr>
              <a:spLocks noChangeShapeType="1"/>
            </p:cNvSpPr>
            <p:nvPr/>
          </p:nvSpPr>
          <p:spPr bwMode="auto">
            <a:xfrm>
              <a:off x="3732349" y="3553262"/>
              <a:ext cx="0" cy="550249"/>
            </a:xfrm>
            <a:prstGeom prst="line">
              <a:avLst/>
            </a:prstGeom>
            <a:noFill/>
            <a:ln w="28575">
              <a:solidFill>
                <a:schemeClr val="bg1">
                  <a:lumMod val="50000"/>
                </a:schemeClr>
              </a:solidFill>
              <a:prstDash val="sysDash"/>
              <a:round/>
              <a:headEnd type="none" w="sm" len="sm"/>
              <a:tailEnd type="none" w="sm" len="sm"/>
            </a:ln>
          </p:spPr>
          <p:txBody>
            <a:bodyPr/>
            <a:lstStyle/>
            <a:p>
              <a:endParaRPr lang="en-US"/>
            </a:p>
          </p:txBody>
        </p:sp>
        <p:sp>
          <p:nvSpPr>
            <p:cNvPr id="202" name="Freeform 201"/>
            <p:cNvSpPr/>
            <p:nvPr/>
          </p:nvSpPr>
          <p:spPr bwMode="auto">
            <a:xfrm>
              <a:off x="3088636" y="4859870"/>
              <a:ext cx="1316182" cy="236315"/>
            </a:xfrm>
            <a:custGeom>
              <a:avLst/>
              <a:gdLst>
                <a:gd name="connsiteX0" fmla="*/ 0 w 1447800"/>
                <a:gd name="connsiteY0" fmla="*/ 0 h 285941"/>
                <a:gd name="connsiteX1" fmla="*/ 1447800 w 1447800"/>
                <a:gd name="connsiteY1" fmla="*/ 0 h 285941"/>
                <a:gd name="connsiteX2" fmla="*/ 1447800 w 1447800"/>
                <a:gd name="connsiteY2" fmla="*/ 285941 h 285941"/>
                <a:gd name="connsiteX3" fmla="*/ 1299056 w 1447800"/>
                <a:gd name="connsiteY3" fmla="*/ 267876 h 285941"/>
                <a:gd name="connsiteX4" fmla="*/ 723900 w 1447800"/>
                <a:gd name="connsiteY4" fmla="*/ 242016 h 285941"/>
                <a:gd name="connsiteX5" fmla="*/ 148744 w 1447800"/>
                <a:gd name="connsiteY5" fmla="*/ 267876 h 285941"/>
                <a:gd name="connsiteX6" fmla="*/ 0 w 1447800"/>
                <a:gd name="connsiteY6" fmla="*/ 285941 h 285941"/>
                <a:gd name="connsiteX7" fmla="*/ 0 w 1447800"/>
                <a:gd name="connsiteY7" fmla="*/ 0 h 28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285941">
                  <a:moveTo>
                    <a:pt x="0" y="0"/>
                  </a:moveTo>
                  <a:lnTo>
                    <a:pt x="1447800" y="0"/>
                  </a:lnTo>
                  <a:lnTo>
                    <a:pt x="1447800" y="285941"/>
                  </a:lnTo>
                  <a:lnTo>
                    <a:pt x="1299056" y="267876"/>
                  </a:lnTo>
                  <a:cubicBezTo>
                    <a:pt x="1134874" y="251550"/>
                    <a:pt x="936951" y="242016"/>
                    <a:pt x="723900" y="242016"/>
                  </a:cubicBezTo>
                  <a:cubicBezTo>
                    <a:pt x="510850" y="242016"/>
                    <a:pt x="312926" y="251550"/>
                    <a:pt x="148744" y="267876"/>
                  </a:cubicBezTo>
                  <a:lnTo>
                    <a:pt x="0" y="285941"/>
                  </a:lnTo>
                  <a:lnTo>
                    <a:pt x="0" y="0"/>
                  </a:lnTo>
                  <a:close/>
                </a:path>
              </a:pathLst>
            </a:custGeom>
            <a:gradFill flip="none" rotWithShape="1">
              <a:gsLst>
                <a:gs pos="16000">
                  <a:schemeClr val="bg1">
                    <a:lumMod val="65000"/>
                  </a:schemeClr>
                </a:gs>
                <a:gs pos="100000">
                  <a:schemeClr val="bg1"/>
                </a:gs>
              </a:gsLst>
              <a:path path="circle">
                <a:fillToRect l="50000" t="50000" r="50000" b="50000"/>
              </a:path>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03" name="Rounded Rectangle 202"/>
            <p:cNvSpPr/>
            <p:nvPr/>
          </p:nvSpPr>
          <p:spPr bwMode="auto">
            <a:xfrm>
              <a:off x="2870808" y="3795494"/>
              <a:ext cx="1751838" cy="1196529"/>
            </a:xfrm>
            <a:prstGeom prst="roundRect">
              <a:avLst/>
            </a:prstGeom>
            <a:gradFill flip="none" rotWithShape="1">
              <a:gsLst>
                <a:gs pos="36000">
                  <a:schemeClr val="accent4">
                    <a:lumMod val="20000"/>
                    <a:lumOff val="80000"/>
                  </a:schemeClr>
                </a:gs>
                <a:gs pos="0">
                  <a:schemeClr val="bg1"/>
                </a:gs>
                <a:gs pos="87000">
                  <a:schemeClr val="accent4">
                    <a:lumMod val="20000"/>
                    <a:lumOff val="80000"/>
                  </a:schemeClr>
                </a:gs>
                <a:gs pos="100000">
                  <a:schemeClr val="bg1"/>
                </a:gs>
              </a:gsLst>
              <a:lin ang="5400000" scaled="1"/>
              <a:tileRect/>
            </a:gradFill>
            <a:ln w="28575" cap="flat" cmpd="sng" algn="ctr">
              <a:solidFill>
                <a:schemeClr val="accent4">
                  <a:lumMod val="40000"/>
                  <a:lumOff val="6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04" name="Rectangle 40"/>
            <p:cNvSpPr>
              <a:spLocks noChangeArrowheads="1"/>
            </p:cNvSpPr>
            <p:nvPr/>
          </p:nvSpPr>
          <p:spPr bwMode="blackWhite">
            <a:xfrm>
              <a:off x="3046412" y="3936319"/>
              <a:ext cx="995333" cy="907529"/>
            </a:xfrm>
            <a:prstGeom prst="rect">
              <a:avLst/>
            </a:prstGeom>
            <a:noFill/>
            <a:ln w="28575">
              <a:noFill/>
              <a:miter lim="800000"/>
              <a:headEnd/>
              <a:tailEnd/>
            </a:ln>
          </p:spPr>
          <p:txBody>
            <a:bodyPr wrap="none" lIns="90952" tIns="45476" rIns="90952" bIns="45476" anchor="ctr"/>
            <a:lstStyle/>
            <a:p>
              <a:pPr marL="123825" indent="-123825" defTabSz="903288">
                <a:buClr>
                  <a:srgbClr val="FF3300"/>
                </a:buClr>
                <a:buSzPct val="125000"/>
              </a:pPr>
              <a:r>
                <a:rPr lang="en-US" altLang="en-US" sz="1200" b="1" dirty="0"/>
                <a:t>JOBS</a:t>
              </a:r>
              <a:r>
                <a:rPr lang="en-US" altLang="en-US" sz="1200" dirty="0"/>
                <a:t/>
              </a:r>
              <a:br>
                <a:rPr lang="en-US" altLang="en-US" sz="1200" dirty="0"/>
              </a:br>
              <a:r>
                <a:rPr lang="en-US" altLang="en-US" sz="1200" dirty="0" err="1">
                  <a:solidFill>
                    <a:srgbClr val="0000FF"/>
                  </a:solidFill>
                </a:rPr>
                <a:t>job_id</a:t>
              </a:r>
              <a:endParaRPr lang="en-US" altLang="en-US" sz="1200" dirty="0">
                <a:solidFill>
                  <a:srgbClr val="0000FF"/>
                </a:solidFill>
              </a:endParaRPr>
            </a:p>
            <a:p>
              <a:pPr marL="123825" indent="-123825" defTabSz="903288">
                <a:buClr>
                  <a:srgbClr val="FF3300"/>
                </a:buClr>
                <a:buSzPct val="125000"/>
              </a:pPr>
              <a:r>
                <a:rPr lang="en-US" altLang="en-US" sz="1200" dirty="0" err="1"/>
                <a:t>job_title</a:t>
              </a:r>
              <a:endParaRPr lang="en-US" altLang="en-US" sz="1200" dirty="0"/>
            </a:p>
            <a:p>
              <a:pPr marL="123825" indent="-123825" defTabSz="903288">
                <a:buClr>
                  <a:srgbClr val="FF3300"/>
                </a:buClr>
                <a:buSzPct val="125000"/>
              </a:pPr>
              <a:r>
                <a:rPr lang="en-US" altLang="en-US" sz="1200" dirty="0" err="1"/>
                <a:t>min_salary</a:t>
              </a:r>
              <a:endParaRPr lang="en-US" altLang="en-US" sz="1200" dirty="0"/>
            </a:p>
            <a:p>
              <a:pPr marL="123825" indent="-123825" defTabSz="903288">
                <a:buClr>
                  <a:srgbClr val="FF3300"/>
                </a:buClr>
                <a:buSzPct val="125000"/>
              </a:pPr>
              <a:r>
                <a:rPr lang="en-US" altLang="en-US" sz="1200" dirty="0" err="1"/>
                <a:t>max_salary</a:t>
              </a:r>
              <a:endParaRPr lang="en-US" altLang="en-US" sz="1200" dirty="0"/>
            </a:p>
          </p:txBody>
        </p:sp>
        <p:sp>
          <p:nvSpPr>
            <p:cNvPr id="205" name="Freeform 204"/>
            <p:cNvSpPr/>
            <p:nvPr/>
          </p:nvSpPr>
          <p:spPr bwMode="auto">
            <a:xfrm>
              <a:off x="5426604" y="4915267"/>
              <a:ext cx="1316182" cy="236315"/>
            </a:xfrm>
            <a:custGeom>
              <a:avLst/>
              <a:gdLst>
                <a:gd name="connsiteX0" fmla="*/ 0 w 1447800"/>
                <a:gd name="connsiteY0" fmla="*/ 0 h 285941"/>
                <a:gd name="connsiteX1" fmla="*/ 1447800 w 1447800"/>
                <a:gd name="connsiteY1" fmla="*/ 0 h 285941"/>
                <a:gd name="connsiteX2" fmla="*/ 1447800 w 1447800"/>
                <a:gd name="connsiteY2" fmla="*/ 285941 h 285941"/>
                <a:gd name="connsiteX3" fmla="*/ 1299056 w 1447800"/>
                <a:gd name="connsiteY3" fmla="*/ 267876 h 285941"/>
                <a:gd name="connsiteX4" fmla="*/ 723900 w 1447800"/>
                <a:gd name="connsiteY4" fmla="*/ 242016 h 285941"/>
                <a:gd name="connsiteX5" fmla="*/ 148744 w 1447800"/>
                <a:gd name="connsiteY5" fmla="*/ 267876 h 285941"/>
                <a:gd name="connsiteX6" fmla="*/ 0 w 1447800"/>
                <a:gd name="connsiteY6" fmla="*/ 285941 h 285941"/>
                <a:gd name="connsiteX7" fmla="*/ 0 w 1447800"/>
                <a:gd name="connsiteY7" fmla="*/ 0 h 28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285941">
                  <a:moveTo>
                    <a:pt x="0" y="0"/>
                  </a:moveTo>
                  <a:lnTo>
                    <a:pt x="1447800" y="0"/>
                  </a:lnTo>
                  <a:lnTo>
                    <a:pt x="1447800" y="285941"/>
                  </a:lnTo>
                  <a:lnTo>
                    <a:pt x="1299056" y="267876"/>
                  </a:lnTo>
                  <a:cubicBezTo>
                    <a:pt x="1134874" y="251550"/>
                    <a:pt x="936951" y="242016"/>
                    <a:pt x="723900" y="242016"/>
                  </a:cubicBezTo>
                  <a:cubicBezTo>
                    <a:pt x="510850" y="242016"/>
                    <a:pt x="312926" y="251550"/>
                    <a:pt x="148744" y="267876"/>
                  </a:cubicBezTo>
                  <a:lnTo>
                    <a:pt x="0" y="285941"/>
                  </a:lnTo>
                  <a:lnTo>
                    <a:pt x="0" y="0"/>
                  </a:lnTo>
                  <a:close/>
                </a:path>
              </a:pathLst>
            </a:custGeom>
            <a:gradFill flip="none" rotWithShape="1">
              <a:gsLst>
                <a:gs pos="16000">
                  <a:schemeClr val="bg1">
                    <a:lumMod val="65000"/>
                  </a:schemeClr>
                </a:gs>
                <a:gs pos="100000">
                  <a:schemeClr val="bg1"/>
                </a:gs>
              </a:gsLst>
              <a:path path="circle">
                <a:fillToRect l="50000" t="50000" r="50000" b="50000"/>
              </a:path>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06" name="Rounded Rectangle 205"/>
            <p:cNvSpPr/>
            <p:nvPr/>
          </p:nvSpPr>
          <p:spPr bwMode="auto">
            <a:xfrm>
              <a:off x="5208776" y="2480190"/>
              <a:ext cx="1751838" cy="2553235"/>
            </a:xfrm>
            <a:prstGeom prst="round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07" name="Rectangle 42"/>
            <p:cNvSpPr>
              <a:spLocks noChangeArrowheads="1"/>
            </p:cNvSpPr>
            <p:nvPr/>
          </p:nvSpPr>
          <p:spPr bwMode="blackWhite">
            <a:xfrm>
              <a:off x="5357530" y="2683970"/>
              <a:ext cx="1317630" cy="2147501"/>
            </a:xfrm>
            <a:prstGeom prst="rect">
              <a:avLst/>
            </a:prstGeom>
            <a:noFill/>
            <a:ln w="28575">
              <a:noFill/>
              <a:miter lim="800000"/>
              <a:headEnd/>
              <a:tailEnd/>
            </a:ln>
          </p:spPr>
          <p:txBody>
            <a:bodyPr wrap="none" lIns="90952" tIns="45476" rIns="90952" bIns="45476" anchor="ctr"/>
            <a:lstStyle/>
            <a:p>
              <a:pPr marL="123825" indent="-123825" defTabSz="903288">
                <a:buClr>
                  <a:srgbClr val="FF3300"/>
                </a:buClr>
                <a:buSzPct val="125000"/>
              </a:pPr>
              <a:r>
                <a:rPr lang="en-US" altLang="en-US" sz="1200" b="1" dirty="0"/>
                <a:t>EMPLOYEES</a:t>
              </a:r>
            </a:p>
            <a:p>
              <a:pPr marL="123825" indent="-123825" defTabSz="903288">
                <a:buClr>
                  <a:srgbClr val="FF3300"/>
                </a:buClr>
                <a:buSzPct val="125000"/>
              </a:pPr>
              <a:r>
                <a:rPr lang="en-US" altLang="en-US" sz="1200" dirty="0" err="1">
                  <a:solidFill>
                    <a:srgbClr val="0000FF"/>
                  </a:solidFill>
                </a:rPr>
                <a:t>employee_id</a:t>
              </a:r>
              <a:endParaRPr lang="en-US" altLang="en-US" sz="1200" dirty="0">
                <a:solidFill>
                  <a:srgbClr val="0000FF"/>
                </a:solidFill>
              </a:endParaRPr>
            </a:p>
            <a:p>
              <a:pPr marL="123825" indent="-123825" defTabSz="903288">
                <a:buClr>
                  <a:srgbClr val="FF3300"/>
                </a:buClr>
                <a:buSzPct val="125000"/>
              </a:pPr>
              <a:r>
                <a:rPr lang="en-US" altLang="en-US" sz="1200" dirty="0" err="1"/>
                <a:t>first_name</a:t>
              </a:r>
              <a:endParaRPr lang="en-US" altLang="en-US" sz="1200" dirty="0"/>
            </a:p>
            <a:p>
              <a:pPr marL="123825" indent="-123825" defTabSz="903288">
                <a:buClr>
                  <a:srgbClr val="FF3300"/>
                </a:buClr>
                <a:buSzPct val="125000"/>
              </a:pPr>
              <a:r>
                <a:rPr lang="en-US" altLang="en-US" sz="1200" dirty="0" err="1"/>
                <a:t>last_name</a:t>
              </a:r>
              <a:endParaRPr lang="en-US" altLang="en-US" sz="1200" dirty="0"/>
            </a:p>
            <a:p>
              <a:pPr marL="123825" indent="-123825" defTabSz="903288">
                <a:buClr>
                  <a:srgbClr val="FF3300"/>
                </a:buClr>
                <a:buSzPct val="125000"/>
              </a:pPr>
              <a:r>
                <a:rPr lang="en-US" altLang="en-US" sz="1200" dirty="0"/>
                <a:t>email</a:t>
              </a:r>
            </a:p>
            <a:p>
              <a:pPr marL="123825" indent="-123825" defTabSz="903288">
                <a:buClr>
                  <a:srgbClr val="FF3300"/>
                </a:buClr>
                <a:buSzPct val="125000"/>
              </a:pPr>
              <a:r>
                <a:rPr lang="en-US" altLang="en-US" sz="1200" dirty="0" err="1"/>
                <a:t>phone_number</a:t>
              </a:r>
              <a:endParaRPr lang="en-US" altLang="en-US" sz="1200" dirty="0"/>
            </a:p>
            <a:p>
              <a:pPr marL="123825" indent="-123825" defTabSz="903288">
                <a:buClr>
                  <a:srgbClr val="FF3300"/>
                </a:buClr>
                <a:buSzPct val="125000"/>
              </a:pPr>
              <a:r>
                <a:rPr lang="en-US" altLang="en-US" sz="1200" dirty="0" err="1"/>
                <a:t>hire_date</a:t>
              </a:r>
              <a:endParaRPr lang="en-US" altLang="en-US" sz="1200" dirty="0"/>
            </a:p>
            <a:p>
              <a:pPr marL="123825" indent="-123825" defTabSz="903288">
                <a:buClr>
                  <a:srgbClr val="FF3300"/>
                </a:buClr>
                <a:buSzPct val="125000"/>
              </a:pPr>
              <a:r>
                <a:rPr lang="en-US" altLang="en-US" sz="1200" dirty="0" err="1"/>
                <a:t>job_id</a:t>
              </a:r>
              <a:endParaRPr lang="en-US" altLang="en-US" sz="1200" dirty="0"/>
            </a:p>
            <a:p>
              <a:pPr marL="123825" indent="-123825" defTabSz="903288">
                <a:buClr>
                  <a:srgbClr val="FF3300"/>
                </a:buClr>
                <a:buSzPct val="125000"/>
              </a:pPr>
              <a:r>
                <a:rPr lang="en-US" altLang="en-US" sz="1200" dirty="0"/>
                <a:t>salary</a:t>
              </a:r>
            </a:p>
            <a:p>
              <a:pPr marL="123825" indent="-123825" defTabSz="903288">
                <a:buClr>
                  <a:srgbClr val="FF3300"/>
                </a:buClr>
                <a:buSzPct val="125000"/>
              </a:pPr>
              <a:r>
                <a:rPr lang="en-US" altLang="en-US" sz="1200" dirty="0" err="1"/>
                <a:t>commission_pct</a:t>
              </a:r>
              <a:endParaRPr lang="en-US" altLang="en-US" sz="1200" dirty="0"/>
            </a:p>
            <a:p>
              <a:pPr marL="123825" indent="-123825" defTabSz="903288">
                <a:buClr>
                  <a:srgbClr val="FF3300"/>
                </a:buClr>
                <a:buSzPct val="125000"/>
              </a:pPr>
              <a:r>
                <a:rPr lang="en-US" altLang="en-US" sz="1200" dirty="0" err="1"/>
                <a:t>manager_id</a:t>
              </a:r>
              <a:endParaRPr lang="en-US" altLang="en-US" sz="1200" dirty="0"/>
            </a:p>
            <a:p>
              <a:pPr marL="123825" indent="-123825" defTabSz="903288">
                <a:buClr>
                  <a:srgbClr val="FF3300"/>
                </a:buClr>
                <a:buSzPct val="125000"/>
              </a:pPr>
              <a:r>
                <a:rPr lang="en-US" altLang="en-US" sz="1200" dirty="0" err="1"/>
                <a:t>department_id</a:t>
              </a:r>
              <a:endParaRPr lang="en-US" altLang="en-US" sz="1200" dirty="0"/>
            </a:p>
          </p:txBody>
        </p:sp>
        <p:sp>
          <p:nvSpPr>
            <p:cNvPr id="208" name="Rounded Rectangle 207"/>
            <p:cNvSpPr/>
            <p:nvPr/>
          </p:nvSpPr>
          <p:spPr bwMode="auto">
            <a:xfrm>
              <a:off x="5208776" y="831527"/>
              <a:ext cx="1751838" cy="1196529"/>
            </a:xfrm>
            <a:prstGeom prst="roundRect">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09" name="Rectangle 36"/>
            <p:cNvSpPr>
              <a:spLocks noChangeArrowheads="1"/>
            </p:cNvSpPr>
            <p:nvPr/>
          </p:nvSpPr>
          <p:spPr bwMode="blackWhite">
            <a:xfrm>
              <a:off x="5357530" y="976752"/>
              <a:ext cx="1446193" cy="907530"/>
            </a:xfrm>
            <a:prstGeom prst="rect">
              <a:avLst/>
            </a:prstGeom>
            <a:noFill/>
            <a:ln w="28575">
              <a:noFill/>
              <a:miter lim="800000"/>
              <a:headEnd/>
              <a:tailEnd/>
            </a:ln>
          </p:spPr>
          <p:txBody>
            <a:bodyPr wrap="none" lIns="90952" tIns="45476" rIns="90952" bIns="45476" anchor="ctr"/>
            <a:lstStyle/>
            <a:p>
              <a:pPr marL="123825" indent="-123825" defTabSz="903288">
                <a:buClr>
                  <a:srgbClr val="FF3300"/>
                </a:buClr>
                <a:buSzPct val="125000"/>
              </a:pPr>
              <a:r>
                <a:rPr lang="en-US" altLang="en-US" sz="1200" b="1" dirty="0"/>
                <a:t>DEPARTMENTS</a:t>
              </a:r>
            </a:p>
            <a:p>
              <a:pPr marL="123825" indent="-123825" defTabSz="903288">
                <a:buClr>
                  <a:srgbClr val="FF3300"/>
                </a:buClr>
                <a:buSzPct val="125000"/>
              </a:pPr>
              <a:r>
                <a:rPr lang="en-US" altLang="en-US" sz="1200" dirty="0" err="1">
                  <a:solidFill>
                    <a:srgbClr val="0000FF"/>
                  </a:solidFill>
                </a:rPr>
                <a:t>department_id</a:t>
              </a:r>
              <a:endParaRPr lang="en-US" altLang="en-US" sz="1200" dirty="0">
                <a:solidFill>
                  <a:srgbClr val="0000FF"/>
                </a:solidFill>
              </a:endParaRPr>
            </a:p>
            <a:p>
              <a:pPr marL="123825" indent="-123825" defTabSz="903288">
                <a:buClr>
                  <a:srgbClr val="FF3300"/>
                </a:buClr>
                <a:buSzPct val="125000"/>
              </a:pPr>
              <a:r>
                <a:rPr lang="en-US" altLang="en-US" sz="1200" dirty="0" err="1"/>
                <a:t>department_name</a:t>
              </a:r>
              <a:endParaRPr lang="en-US" altLang="en-US" sz="1200" dirty="0">
                <a:cs typeface="Times New Roman" pitchFamily="18" charset="0"/>
              </a:endParaRPr>
            </a:p>
            <a:p>
              <a:pPr marL="123825" indent="-123825" defTabSz="903288">
                <a:buClr>
                  <a:srgbClr val="FF3300"/>
                </a:buClr>
                <a:buSzPct val="125000"/>
              </a:pPr>
              <a:r>
                <a:rPr lang="en-US" altLang="en-US" sz="1200" dirty="0" err="1"/>
                <a:t>manager_id</a:t>
              </a:r>
              <a:endParaRPr lang="en-US" altLang="en-US" sz="1200" dirty="0"/>
            </a:p>
            <a:p>
              <a:pPr marL="123825" indent="-123825" defTabSz="903288">
                <a:buClr>
                  <a:srgbClr val="FF3300"/>
                </a:buClr>
                <a:buSzPct val="125000"/>
              </a:pPr>
              <a:r>
                <a:rPr lang="en-US" altLang="en-US" sz="1200" dirty="0" err="1"/>
                <a:t>location_id</a:t>
              </a:r>
              <a:endParaRPr lang="en-US" altLang="en-US" sz="1200" dirty="0">
                <a:cs typeface="Times New Roman" pitchFamily="18" charset="0"/>
              </a:endParaRPr>
            </a:p>
          </p:txBody>
        </p:sp>
        <p:sp>
          <p:nvSpPr>
            <p:cNvPr id="210" name="Rounded Rectangle 209"/>
            <p:cNvSpPr/>
            <p:nvPr/>
          </p:nvSpPr>
          <p:spPr bwMode="auto">
            <a:xfrm>
              <a:off x="7636347" y="826234"/>
              <a:ext cx="1592580" cy="1447800"/>
            </a:xfrm>
            <a:prstGeom prst="roundRect">
              <a:avLst/>
            </a:prstGeom>
            <a:gradFill flip="none" rotWithShape="1">
              <a:gsLst>
                <a:gs pos="36000">
                  <a:srgbClr val="EAD9EF"/>
                </a:gs>
                <a:gs pos="0">
                  <a:schemeClr val="bg1"/>
                </a:gs>
                <a:gs pos="87000">
                  <a:srgbClr val="EAD9EF"/>
                </a:gs>
                <a:gs pos="100000">
                  <a:schemeClr val="bg1"/>
                </a:gs>
              </a:gsLst>
              <a:lin ang="5400000" scaled="1"/>
              <a:tileRect/>
            </a:gradFill>
            <a:ln w="28575" cap="flat" cmpd="sng" algn="ctr">
              <a:solidFill>
                <a:srgbClr val="CFA9DB"/>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1" name="Rectangle 38"/>
            <p:cNvSpPr>
              <a:spLocks noChangeArrowheads="1"/>
            </p:cNvSpPr>
            <p:nvPr/>
          </p:nvSpPr>
          <p:spPr bwMode="blackWhite">
            <a:xfrm>
              <a:off x="7770812" y="973280"/>
              <a:ext cx="1174913" cy="1178832"/>
            </a:xfrm>
            <a:prstGeom prst="rect">
              <a:avLst/>
            </a:prstGeom>
            <a:noFill/>
            <a:ln w="28575">
              <a:noFill/>
              <a:miter lim="800000"/>
              <a:headEnd/>
              <a:tailEnd/>
            </a:ln>
          </p:spPr>
          <p:txBody>
            <a:bodyPr wrap="none" lIns="90952" tIns="45476" rIns="90952" bIns="45476" anchor="ctr"/>
            <a:lstStyle/>
            <a:p>
              <a:pPr marL="123825" indent="-123825" defTabSz="903288">
                <a:buClr>
                  <a:srgbClr val="FF3300"/>
                </a:buClr>
                <a:buSzPct val="125000"/>
              </a:pPr>
              <a:r>
                <a:rPr lang="en-US" altLang="en-US" sz="1200" b="1" dirty="0"/>
                <a:t>LOCATIONS</a:t>
              </a:r>
            </a:p>
            <a:p>
              <a:pPr marL="123825" indent="-123825" defTabSz="903288">
                <a:buClr>
                  <a:srgbClr val="FF3300"/>
                </a:buClr>
                <a:buSzPct val="125000"/>
              </a:pPr>
              <a:r>
                <a:rPr lang="en-US" altLang="en-US" sz="1200" dirty="0" err="1">
                  <a:solidFill>
                    <a:srgbClr val="0000FF"/>
                  </a:solidFill>
                </a:rPr>
                <a:t>location_id</a:t>
              </a:r>
              <a:endParaRPr lang="en-US" altLang="en-US" sz="1200" dirty="0">
                <a:solidFill>
                  <a:srgbClr val="0000FF"/>
                </a:solidFill>
              </a:endParaRPr>
            </a:p>
            <a:p>
              <a:pPr marL="123825" indent="-123825" defTabSz="903288">
                <a:buClr>
                  <a:srgbClr val="FF3300"/>
                </a:buClr>
                <a:buSzPct val="125000"/>
              </a:pPr>
              <a:r>
                <a:rPr lang="en-US" altLang="en-US" sz="1200" dirty="0" err="1"/>
                <a:t>street_address</a:t>
              </a:r>
              <a:endParaRPr lang="en-US" altLang="en-US" sz="1200" dirty="0"/>
            </a:p>
            <a:p>
              <a:pPr marL="123825" indent="-123825" defTabSz="903288">
                <a:buClr>
                  <a:srgbClr val="FF3300"/>
                </a:buClr>
                <a:buSzPct val="125000"/>
              </a:pPr>
              <a:r>
                <a:rPr lang="en-US" altLang="en-US" sz="1200" dirty="0" err="1"/>
                <a:t>postal_code</a:t>
              </a:r>
              <a:endParaRPr lang="en-US" altLang="en-US" sz="1200" dirty="0"/>
            </a:p>
            <a:p>
              <a:pPr marL="123825" indent="-123825" defTabSz="903288">
                <a:buClr>
                  <a:srgbClr val="FF3300"/>
                </a:buClr>
                <a:buSzPct val="125000"/>
              </a:pPr>
              <a:r>
                <a:rPr lang="en-US" altLang="en-US" sz="1200" dirty="0"/>
                <a:t>city</a:t>
              </a:r>
            </a:p>
            <a:p>
              <a:pPr marL="123825" indent="-123825" defTabSz="903288">
                <a:buClr>
                  <a:srgbClr val="FF3300"/>
                </a:buClr>
                <a:buSzPct val="125000"/>
              </a:pPr>
              <a:r>
                <a:rPr lang="en-US" altLang="en-US" sz="1200" dirty="0" err="1"/>
                <a:t>state_province</a:t>
              </a:r>
              <a:endParaRPr lang="en-US" altLang="en-US" sz="1200" dirty="0"/>
            </a:p>
            <a:p>
              <a:pPr marL="123825" indent="-123825" defTabSz="903288">
                <a:buClr>
                  <a:srgbClr val="FF3300"/>
                </a:buClr>
                <a:buSzPct val="125000"/>
              </a:pPr>
              <a:r>
                <a:rPr lang="en-US" altLang="en-US" sz="1200" dirty="0" err="1"/>
                <a:t>country_id</a:t>
              </a:r>
              <a:endParaRPr lang="en-US" altLang="en-US" sz="1200" dirty="0"/>
            </a:p>
          </p:txBody>
        </p:sp>
        <p:sp>
          <p:nvSpPr>
            <p:cNvPr id="212" name="Rounded Rectangle 211"/>
            <p:cNvSpPr/>
            <p:nvPr/>
          </p:nvSpPr>
          <p:spPr bwMode="auto">
            <a:xfrm>
              <a:off x="7636347" y="2578511"/>
              <a:ext cx="1592580" cy="1196529"/>
            </a:xfrm>
            <a:prstGeom prst="roundRect">
              <a:avLst/>
            </a:prstGeom>
            <a:gradFill flip="none" rotWithShape="1">
              <a:gsLst>
                <a:gs pos="36000">
                  <a:srgbClr val="FFE8D4"/>
                </a:gs>
                <a:gs pos="0">
                  <a:schemeClr val="bg1"/>
                </a:gs>
                <a:gs pos="87000">
                  <a:schemeClr val="accent3">
                    <a:lumMod val="20000"/>
                    <a:lumOff val="80000"/>
                  </a:schemeClr>
                </a:gs>
                <a:gs pos="100000">
                  <a:schemeClr val="bg1"/>
                </a:gs>
              </a:gsLst>
              <a:lin ang="5400000" scaled="1"/>
              <a:tileRect/>
            </a:gradFill>
            <a:ln w="28575" cap="flat" cmpd="sng" algn="ctr">
              <a:solidFill>
                <a:schemeClr val="accent3">
                  <a:lumMod val="40000"/>
                  <a:lumOff val="6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3" name="Freeform 212"/>
            <p:cNvSpPr/>
            <p:nvPr/>
          </p:nvSpPr>
          <p:spPr bwMode="auto">
            <a:xfrm>
              <a:off x="7784007" y="4904575"/>
              <a:ext cx="1316182" cy="236315"/>
            </a:xfrm>
            <a:custGeom>
              <a:avLst/>
              <a:gdLst>
                <a:gd name="connsiteX0" fmla="*/ 0 w 1447800"/>
                <a:gd name="connsiteY0" fmla="*/ 0 h 285941"/>
                <a:gd name="connsiteX1" fmla="*/ 1447800 w 1447800"/>
                <a:gd name="connsiteY1" fmla="*/ 0 h 285941"/>
                <a:gd name="connsiteX2" fmla="*/ 1447800 w 1447800"/>
                <a:gd name="connsiteY2" fmla="*/ 285941 h 285941"/>
                <a:gd name="connsiteX3" fmla="*/ 1299056 w 1447800"/>
                <a:gd name="connsiteY3" fmla="*/ 267876 h 285941"/>
                <a:gd name="connsiteX4" fmla="*/ 723900 w 1447800"/>
                <a:gd name="connsiteY4" fmla="*/ 242016 h 285941"/>
                <a:gd name="connsiteX5" fmla="*/ 148744 w 1447800"/>
                <a:gd name="connsiteY5" fmla="*/ 267876 h 285941"/>
                <a:gd name="connsiteX6" fmla="*/ 0 w 1447800"/>
                <a:gd name="connsiteY6" fmla="*/ 285941 h 285941"/>
                <a:gd name="connsiteX7" fmla="*/ 0 w 1447800"/>
                <a:gd name="connsiteY7" fmla="*/ 0 h 28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285941">
                  <a:moveTo>
                    <a:pt x="0" y="0"/>
                  </a:moveTo>
                  <a:lnTo>
                    <a:pt x="1447800" y="0"/>
                  </a:lnTo>
                  <a:lnTo>
                    <a:pt x="1447800" y="285941"/>
                  </a:lnTo>
                  <a:lnTo>
                    <a:pt x="1299056" y="267876"/>
                  </a:lnTo>
                  <a:cubicBezTo>
                    <a:pt x="1134874" y="251550"/>
                    <a:pt x="936951" y="242016"/>
                    <a:pt x="723900" y="242016"/>
                  </a:cubicBezTo>
                  <a:cubicBezTo>
                    <a:pt x="510850" y="242016"/>
                    <a:pt x="312926" y="251550"/>
                    <a:pt x="148744" y="267876"/>
                  </a:cubicBezTo>
                  <a:lnTo>
                    <a:pt x="0" y="285941"/>
                  </a:lnTo>
                  <a:lnTo>
                    <a:pt x="0" y="0"/>
                  </a:lnTo>
                  <a:close/>
                </a:path>
              </a:pathLst>
            </a:custGeom>
            <a:gradFill flip="none" rotWithShape="1">
              <a:gsLst>
                <a:gs pos="16000">
                  <a:schemeClr val="bg1">
                    <a:lumMod val="65000"/>
                  </a:schemeClr>
                </a:gs>
                <a:gs pos="100000">
                  <a:schemeClr val="bg1"/>
                </a:gs>
              </a:gsLst>
              <a:path path="circle">
                <a:fillToRect l="50000" t="50000" r="50000" b="50000"/>
              </a:path>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4" name="Rounded Rectangle 213"/>
            <p:cNvSpPr/>
            <p:nvPr/>
          </p:nvSpPr>
          <p:spPr bwMode="auto">
            <a:xfrm>
              <a:off x="7645808" y="4218135"/>
              <a:ext cx="1592580" cy="817245"/>
            </a:xfrm>
            <a:prstGeom prst="roundRect">
              <a:avLst/>
            </a:prstGeom>
            <a:gradFill flip="none" rotWithShape="1">
              <a:gsLst>
                <a:gs pos="36000">
                  <a:srgbClr val="FFFFC1"/>
                </a:gs>
                <a:gs pos="0">
                  <a:schemeClr val="bg1"/>
                </a:gs>
                <a:gs pos="87000">
                  <a:srgbClr val="FFFFC1"/>
                </a:gs>
                <a:gs pos="100000">
                  <a:schemeClr val="bg1"/>
                </a:gs>
              </a:gsLst>
              <a:lin ang="5400000" scaled="1"/>
              <a:tileRect/>
            </a:gradFill>
            <a:ln w="28575" cap="flat" cmpd="sng" algn="ctr">
              <a:solidFill>
                <a:srgbClr val="EFCC3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5" name="Rectangle 44"/>
            <p:cNvSpPr>
              <a:spLocks noChangeArrowheads="1"/>
            </p:cNvSpPr>
            <p:nvPr/>
          </p:nvSpPr>
          <p:spPr bwMode="blackWhite">
            <a:xfrm>
              <a:off x="7770812" y="2797187"/>
              <a:ext cx="1085123" cy="748951"/>
            </a:xfrm>
            <a:prstGeom prst="rect">
              <a:avLst/>
            </a:prstGeom>
            <a:noFill/>
            <a:ln w="28575">
              <a:noFill/>
              <a:miter lim="800000"/>
              <a:headEnd/>
              <a:tailEnd/>
            </a:ln>
          </p:spPr>
          <p:txBody>
            <a:bodyPr wrap="none" lIns="90952" tIns="45476" rIns="90952" bIns="45476" anchor="ctr"/>
            <a:lstStyle/>
            <a:p>
              <a:pPr marL="123825" indent="-123825" defTabSz="903288">
                <a:buClr>
                  <a:srgbClr val="FF3300"/>
                </a:buClr>
                <a:buSzPct val="125000"/>
              </a:pPr>
              <a:r>
                <a:rPr lang="en-US" altLang="en-US" sz="1200" b="1" dirty="0"/>
                <a:t>COUNTRIES</a:t>
              </a:r>
            </a:p>
            <a:p>
              <a:pPr marL="123825" indent="-123825" defTabSz="903288">
                <a:buClr>
                  <a:srgbClr val="FF3300"/>
                </a:buClr>
                <a:buSzPct val="125000"/>
              </a:pPr>
              <a:r>
                <a:rPr lang="en-US" altLang="en-US" sz="1200" dirty="0" err="1">
                  <a:solidFill>
                    <a:srgbClr val="0000FF"/>
                  </a:solidFill>
                </a:rPr>
                <a:t>country_id</a:t>
              </a:r>
              <a:endParaRPr lang="en-US" altLang="en-US" sz="1200" dirty="0">
                <a:solidFill>
                  <a:srgbClr val="0000FF"/>
                </a:solidFill>
              </a:endParaRPr>
            </a:p>
            <a:p>
              <a:pPr marL="123825" indent="-123825" defTabSz="903288">
                <a:buClr>
                  <a:srgbClr val="FF3300"/>
                </a:buClr>
                <a:buSzPct val="125000"/>
              </a:pPr>
              <a:r>
                <a:rPr lang="en-US" altLang="en-US" sz="1200" dirty="0" err="1"/>
                <a:t>country_name</a:t>
              </a:r>
              <a:endParaRPr lang="en-US" altLang="en-US" sz="1200" dirty="0"/>
            </a:p>
            <a:p>
              <a:pPr marL="123825" indent="-123825" defTabSz="903288">
                <a:buClr>
                  <a:srgbClr val="FF3300"/>
                </a:buClr>
                <a:buSzPct val="125000"/>
              </a:pPr>
              <a:r>
                <a:rPr lang="en-US" altLang="en-US" sz="1200" dirty="0" err="1"/>
                <a:t>region_id</a:t>
              </a:r>
              <a:endParaRPr lang="en-US" altLang="en-US" sz="1200" dirty="0"/>
            </a:p>
          </p:txBody>
        </p:sp>
        <p:sp>
          <p:nvSpPr>
            <p:cNvPr id="216" name="Rectangle 46"/>
            <p:cNvSpPr>
              <a:spLocks noChangeArrowheads="1"/>
            </p:cNvSpPr>
            <p:nvPr/>
          </p:nvSpPr>
          <p:spPr bwMode="blackWhite">
            <a:xfrm>
              <a:off x="7770812" y="4361897"/>
              <a:ext cx="995332" cy="531144"/>
            </a:xfrm>
            <a:prstGeom prst="rect">
              <a:avLst/>
            </a:prstGeom>
            <a:noFill/>
            <a:ln w="28575">
              <a:noFill/>
              <a:miter lim="800000"/>
              <a:headEnd/>
              <a:tailEnd/>
            </a:ln>
          </p:spPr>
          <p:txBody>
            <a:bodyPr wrap="none" lIns="90952" tIns="45476" rIns="90952" bIns="45476" anchor="ctr"/>
            <a:lstStyle/>
            <a:p>
              <a:pPr marL="123825" indent="-123825" defTabSz="903288">
                <a:buClr>
                  <a:srgbClr val="FF3300"/>
                </a:buClr>
                <a:buSzPct val="125000"/>
              </a:pPr>
              <a:r>
                <a:rPr lang="en-US" altLang="en-US" sz="1200" b="1" dirty="0"/>
                <a:t>REGIONS</a:t>
              </a:r>
            </a:p>
            <a:p>
              <a:pPr marL="123825" indent="-123825" defTabSz="903288">
                <a:buClr>
                  <a:srgbClr val="FF3300"/>
                </a:buClr>
                <a:buSzPct val="125000"/>
              </a:pPr>
              <a:r>
                <a:rPr lang="en-US" altLang="en-US" sz="1200" dirty="0" err="1">
                  <a:solidFill>
                    <a:srgbClr val="0000FF"/>
                  </a:solidFill>
                </a:rPr>
                <a:t>region_id</a:t>
              </a:r>
              <a:endParaRPr lang="en-US" altLang="en-US" sz="1200" dirty="0">
                <a:solidFill>
                  <a:srgbClr val="0000FF"/>
                </a:solidFill>
              </a:endParaRPr>
            </a:p>
            <a:p>
              <a:pPr marL="123825" indent="-123825" defTabSz="903288">
                <a:buClr>
                  <a:srgbClr val="FF3300"/>
                </a:buClr>
                <a:buSzPct val="125000"/>
              </a:pPr>
              <a:r>
                <a:rPr lang="en-US" altLang="en-US" sz="1200" dirty="0" err="1"/>
                <a:t>region_name</a:t>
              </a:r>
              <a:endParaRPr lang="en-US" altLang="en-US" sz="1200" dirty="0"/>
            </a:p>
          </p:txBody>
        </p:sp>
        <p:sp>
          <p:nvSpPr>
            <p:cNvPr id="217" name="Freeform 216"/>
            <p:cNvSpPr/>
            <p:nvPr/>
          </p:nvSpPr>
          <p:spPr bwMode="auto">
            <a:xfrm>
              <a:off x="5403417" y="6088285"/>
              <a:ext cx="1316182" cy="236315"/>
            </a:xfrm>
            <a:custGeom>
              <a:avLst/>
              <a:gdLst>
                <a:gd name="connsiteX0" fmla="*/ 0 w 1447800"/>
                <a:gd name="connsiteY0" fmla="*/ 0 h 285941"/>
                <a:gd name="connsiteX1" fmla="*/ 1447800 w 1447800"/>
                <a:gd name="connsiteY1" fmla="*/ 0 h 285941"/>
                <a:gd name="connsiteX2" fmla="*/ 1447800 w 1447800"/>
                <a:gd name="connsiteY2" fmla="*/ 285941 h 285941"/>
                <a:gd name="connsiteX3" fmla="*/ 1299056 w 1447800"/>
                <a:gd name="connsiteY3" fmla="*/ 267876 h 285941"/>
                <a:gd name="connsiteX4" fmla="*/ 723900 w 1447800"/>
                <a:gd name="connsiteY4" fmla="*/ 242016 h 285941"/>
                <a:gd name="connsiteX5" fmla="*/ 148744 w 1447800"/>
                <a:gd name="connsiteY5" fmla="*/ 267876 h 285941"/>
                <a:gd name="connsiteX6" fmla="*/ 0 w 1447800"/>
                <a:gd name="connsiteY6" fmla="*/ 285941 h 285941"/>
                <a:gd name="connsiteX7" fmla="*/ 0 w 1447800"/>
                <a:gd name="connsiteY7" fmla="*/ 0 h 28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285941">
                  <a:moveTo>
                    <a:pt x="0" y="0"/>
                  </a:moveTo>
                  <a:lnTo>
                    <a:pt x="1447800" y="0"/>
                  </a:lnTo>
                  <a:lnTo>
                    <a:pt x="1447800" y="285941"/>
                  </a:lnTo>
                  <a:lnTo>
                    <a:pt x="1299056" y="267876"/>
                  </a:lnTo>
                  <a:cubicBezTo>
                    <a:pt x="1134874" y="251550"/>
                    <a:pt x="936951" y="242016"/>
                    <a:pt x="723900" y="242016"/>
                  </a:cubicBezTo>
                  <a:cubicBezTo>
                    <a:pt x="510850" y="242016"/>
                    <a:pt x="312926" y="251550"/>
                    <a:pt x="148744" y="267876"/>
                  </a:cubicBezTo>
                  <a:lnTo>
                    <a:pt x="0" y="285941"/>
                  </a:lnTo>
                  <a:lnTo>
                    <a:pt x="0" y="0"/>
                  </a:lnTo>
                  <a:close/>
                </a:path>
              </a:pathLst>
            </a:custGeom>
            <a:gradFill flip="none" rotWithShape="1">
              <a:gsLst>
                <a:gs pos="16000">
                  <a:schemeClr val="bg1">
                    <a:lumMod val="65000"/>
                  </a:schemeClr>
                </a:gs>
                <a:gs pos="100000">
                  <a:schemeClr val="bg1"/>
                </a:gs>
              </a:gsLst>
              <a:path path="circle">
                <a:fillToRect l="50000" t="50000" r="50000" b="50000"/>
              </a:path>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8" name="Rounded Rectangle 217"/>
            <p:cNvSpPr/>
            <p:nvPr/>
          </p:nvSpPr>
          <p:spPr bwMode="auto">
            <a:xfrm>
              <a:off x="5185589" y="5220340"/>
              <a:ext cx="1751838" cy="988867"/>
            </a:xfrm>
            <a:prstGeom prst="round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19" name="Rectangle 99"/>
            <p:cNvSpPr>
              <a:spLocks noChangeArrowheads="1"/>
            </p:cNvSpPr>
            <p:nvPr/>
          </p:nvSpPr>
          <p:spPr bwMode="blackWhite">
            <a:xfrm>
              <a:off x="5357530" y="5301847"/>
              <a:ext cx="995333" cy="871009"/>
            </a:xfrm>
            <a:prstGeom prst="rect">
              <a:avLst/>
            </a:prstGeom>
            <a:noFill/>
            <a:ln w="28575">
              <a:noFill/>
              <a:miter lim="800000"/>
              <a:headEnd/>
              <a:tailEnd/>
            </a:ln>
          </p:spPr>
          <p:txBody>
            <a:bodyPr wrap="none" lIns="90952" tIns="45476" rIns="90952" bIns="45476" anchor="ctr"/>
            <a:lstStyle/>
            <a:p>
              <a:pPr marL="123825" indent="-123825" defTabSz="903288"/>
              <a:r>
                <a:rPr lang="en-US" altLang="en-US" sz="1200" b="1" dirty="0"/>
                <a:t>JOB_GRADES</a:t>
              </a:r>
            </a:p>
            <a:p>
              <a:pPr marL="123825" indent="-123825" defTabSz="903288"/>
              <a:r>
                <a:rPr lang="en-US" altLang="en-US" sz="1200" dirty="0" err="1"/>
                <a:t>grade_level</a:t>
              </a:r>
              <a:endParaRPr lang="en-US" altLang="en-US" sz="1200" dirty="0"/>
            </a:p>
            <a:p>
              <a:pPr marL="123825" indent="-123825" defTabSz="903288"/>
              <a:r>
                <a:rPr lang="en-US" altLang="en-US" sz="1200" dirty="0" err="1"/>
                <a:t>lowest_sal</a:t>
              </a:r>
              <a:endParaRPr lang="en-US" altLang="en-US" sz="1200" dirty="0"/>
            </a:p>
            <a:p>
              <a:pPr marL="123825" indent="-123825" defTabSz="903288"/>
              <a:r>
                <a:rPr lang="en-US" altLang="en-US" sz="1200" dirty="0" err="1" smtClean="0"/>
                <a:t>highest_sal</a:t>
              </a:r>
              <a:endParaRPr lang="en-US" altLang="en-US" sz="1200" dirty="0"/>
            </a:p>
          </p:txBody>
        </p:sp>
        <p:grpSp>
          <p:nvGrpSpPr>
            <p:cNvPr id="220" name="Group 70"/>
            <p:cNvGrpSpPr>
              <a:grpSpLocks/>
            </p:cNvGrpSpPr>
            <p:nvPr/>
          </p:nvGrpSpPr>
          <p:grpSpPr bwMode="auto">
            <a:xfrm rot="16200000">
              <a:off x="6886135" y="3723216"/>
              <a:ext cx="340835" cy="165876"/>
              <a:chOff x="4968" y="1240"/>
              <a:chExt cx="136" cy="66"/>
            </a:xfrm>
          </p:grpSpPr>
          <p:sp>
            <p:nvSpPr>
              <p:cNvPr id="254" name="Line 71"/>
              <p:cNvSpPr>
                <a:spLocks noChangeShapeType="1"/>
              </p:cNvSpPr>
              <p:nvPr/>
            </p:nvSpPr>
            <p:spPr bwMode="blackWhite">
              <a:xfrm flipV="1">
                <a:off x="5038" y="1240"/>
                <a:ext cx="66" cy="66"/>
              </a:xfrm>
              <a:prstGeom prst="line">
                <a:avLst/>
              </a:prstGeom>
              <a:noFill/>
              <a:ln w="28575">
                <a:solidFill>
                  <a:schemeClr val="bg1">
                    <a:lumMod val="50000"/>
                  </a:schemeClr>
                </a:solidFill>
                <a:round/>
                <a:headEnd/>
                <a:tailEnd/>
              </a:ln>
            </p:spPr>
            <p:txBody>
              <a:bodyPr wrap="none" lIns="46038" tIns="46038" rIns="46038" bIns="46038" anchor="ctr"/>
              <a:lstStyle/>
              <a:p>
                <a:endParaRPr lang="en-US"/>
              </a:p>
            </p:txBody>
          </p:sp>
          <p:sp>
            <p:nvSpPr>
              <p:cNvPr id="255" name="Line 72"/>
              <p:cNvSpPr>
                <a:spLocks noChangeShapeType="1"/>
              </p:cNvSpPr>
              <p:nvPr/>
            </p:nvSpPr>
            <p:spPr bwMode="blackWhite">
              <a:xfrm flipH="1" flipV="1">
                <a:off x="4968" y="1240"/>
                <a:ext cx="66" cy="66"/>
              </a:xfrm>
              <a:prstGeom prst="line">
                <a:avLst/>
              </a:prstGeom>
              <a:noFill/>
              <a:ln w="28575">
                <a:solidFill>
                  <a:schemeClr val="bg1">
                    <a:lumMod val="50000"/>
                  </a:schemeClr>
                </a:solidFill>
                <a:round/>
                <a:headEnd/>
                <a:tailEnd/>
              </a:ln>
            </p:spPr>
            <p:txBody>
              <a:bodyPr wrap="none" lIns="46038" tIns="46038" rIns="46038" bIns="46038" anchor="ctr"/>
              <a:lstStyle/>
              <a:p>
                <a:endParaRPr lang="en-US"/>
              </a:p>
            </p:txBody>
          </p:sp>
        </p:grpSp>
        <p:sp>
          <p:nvSpPr>
            <p:cNvPr id="221" name="Freeform 68"/>
            <p:cNvSpPr>
              <a:spLocks/>
            </p:cNvSpPr>
            <p:nvPr/>
          </p:nvSpPr>
          <p:spPr bwMode="auto">
            <a:xfrm>
              <a:off x="6983536" y="3807073"/>
              <a:ext cx="405265" cy="460127"/>
            </a:xfrm>
            <a:custGeom>
              <a:avLst/>
              <a:gdLst>
                <a:gd name="T0" fmla="*/ 0 w 192"/>
                <a:gd name="T1" fmla="*/ 0 h 336"/>
                <a:gd name="T2" fmla="*/ 2147483646 w 192"/>
                <a:gd name="T3" fmla="*/ 0 h 336"/>
                <a:gd name="T4" fmla="*/ 2147483646 w 192"/>
                <a:gd name="T5" fmla="*/ 1874744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192" y="0"/>
                  </a:lnTo>
                  <a:lnTo>
                    <a:pt x="192" y="336"/>
                  </a:lnTo>
                </a:path>
              </a:pathLst>
            </a:custGeom>
            <a:noFill/>
            <a:ln w="28575" cap="flat" cmpd="sng">
              <a:solidFill>
                <a:schemeClr val="bg1">
                  <a:lumMod val="50000"/>
                </a:schemeClr>
              </a:solidFill>
              <a:prstDash val="solid"/>
              <a:round/>
              <a:headEnd type="none" w="sm" len="sm"/>
              <a:tailEnd type="none" w="sm" len="sm"/>
            </a:ln>
          </p:spPr>
          <p:txBody>
            <a:bodyPr/>
            <a:lstStyle/>
            <a:p>
              <a:endParaRPr lang="en-US"/>
            </a:p>
          </p:txBody>
        </p:sp>
        <p:grpSp>
          <p:nvGrpSpPr>
            <p:cNvPr id="222" name="Group 221"/>
            <p:cNvGrpSpPr/>
            <p:nvPr/>
          </p:nvGrpSpPr>
          <p:grpSpPr>
            <a:xfrm>
              <a:off x="4397924" y="2165704"/>
              <a:ext cx="440429" cy="615792"/>
              <a:chOff x="9003846" y="2820305"/>
              <a:chExt cx="440429" cy="615792"/>
            </a:xfrm>
          </p:grpSpPr>
          <p:sp>
            <p:nvSpPr>
              <p:cNvPr id="252"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chemeClr val="accent2">
                      <a:lumMod val="60000"/>
                      <a:lumOff val="40000"/>
                    </a:schemeClr>
                  </a:gs>
                  <a:gs pos="0">
                    <a:schemeClr val="accent2">
                      <a:lumMod val="20000"/>
                      <a:lumOff val="80000"/>
                    </a:schemeClr>
                  </a:gs>
                </a:gsLst>
                <a:lin ang="108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53" name="Rounded Rectangle 252"/>
              <p:cNvSpPr/>
              <p:nvPr/>
            </p:nvSpPr>
            <p:spPr bwMode="auto">
              <a:xfrm>
                <a:off x="9007476" y="2909814"/>
                <a:ext cx="436799" cy="436799"/>
              </a:xfrm>
              <a:prstGeom prst="roundRect">
                <a:avLst/>
              </a:prstGeom>
              <a:gradFill flip="none" rotWithShape="1">
                <a:gsLst>
                  <a:gs pos="1000">
                    <a:srgbClr val="F9D3E0"/>
                  </a:gs>
                  <a:gs pos="98230">
                    <a:schemeClr val="accent2">
                      <a:lumMod val="60000"/>
                      <a:lumOff val="40000"/>
                    </a:schemeClr>
                  </a:gs>
                  <a:gs pos="40000">
                    <a:schemeClr val="accent2">
                      <a:lumMod val="40000"/>
                      <a:lumOff val="60000"/>
                    </a:schemeClr>
                  </a:gs>
                </a:gsLst>
                <a:lin ang="108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pic>
          <p:nvPicPr>
            <p:cNvPr id="223" name="Picture 2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349" y="2287789"/>
              <a:ext cx="371341" cy="371341"/>
            </a:xfrm>
            <a:prstGeom prst="rect">
              <a:avLst/>
            </a:prstGeom>
          </p:spPr>
        </p:pic>
        <p:grpSp>
          <p:nvGrpSpPr>
            <p:cNvPr id="224" name="Group 223"/>
            <p:cNvGrpSpPr/>
            <p:nvPr/>
          </p:nvGrpSpPr>
          <p:grpSpPr>
            <a:xfrm>
              <a:off x="4397924" y="3951256"/>
              <a:ext cx="440429" cy="615792"/>
              <a:chOff x="9003846" y="2820305"/>
              <a:chExt cx="440429" cy="615792"/>
            </a:xfrm>
          </p:grpSpPr>
          <p:sp>
            <p:nvSpPr>
              <p:cNvPr id="250"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chemeClr val="accent4">
                      <a:lumMod val="60000"/>
                      <a:lumOff val="40000"/>
                    </a:schemeClr>
                  </a:gs>
                  <a:gs pos="0">
                    <a:schemeClr val="accent4">
                      <a:lumMod val="20000"/>
                      <a:lumOff val="80000"/>
                    </a:schemeClr>
                  </a:gs>
                </a:gsLst>
                <a:lin ang="108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51" name="Rounded Rectangle 250"/>
              <p:cNvSpPr/>
              <p:nvPr/>
            </p:nvSpPr>
            <p:spPr bwMode="auto">
              <a:xfrm>
                <a:off x="9007476" y="2909814"/>
                <a:ext cx="436799" cy="436799"/>
              </a:xfrm>
              <a:prstGeom prst="roundRect">
                <a:avLst/>
              </a:prstGeom>
              <a:gradFill flip="none" rotWithShape="1">
                <a:gsLst>
                  <a:gs pos="1000">
                    <a:schemeClr val="accent5">
                      <a:lumMod val="20000"/>
                      <a:lumOff val="80000"/>
                    </a:schemeClr>
                  </a:gs>
                  <a:gs pos="98230">
                    <a:schemeClr val="accent4">
                      <a:lumMod val="60000"/>
                      <a:lumOff val="40000"/>
                    </a:schemeClr>
                  </a:gs>
                  <a:gs pos="25000">
                    <a:schemeClr val="accent4">
                      <a:lumMod val="20000"/>
                      <a:lumOff val="80000"/>
                    </a:schemeClr>
                  </a:gs>
                </a:gsLst>
                <a:lin ang="108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pic>
          <p:nvPicPr>
            <p:cNvPr id="225" name="Picture 2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29314" y="4062170"/>
              <a:ext cx="371341" cy="371341"/>
            </a:xfrm>
            <a:prstGeom prst="rect">
              <a:avLst/>
            </a:prstGeom>
          </p:spPr>
        </p:pic>
        <p:grpSp>
          <p:nvGrpSpPr>
            <p:cNvPr id="226" name="Group 225"/>
            <p:cNvGrpSpPr/>
            <p:nvPr/>
          </p:nvGrpSpPr>
          <p:grpSpPr>
            <a:xfrm>
              <a:off x="9008712" y="2872877"/>
              <a:ext cx="440429" cy="615792"/>
              <a:chOff x="9003846" y="2820305"/>
              <a:chExt cx="440429" cy="615792"/>
            </a:xfrm>
          </p:grpSpPr>
          <p:sp>
            <p:nvSpPr>
              <p:cNvPr id="248"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FF8F33"/>
                  </a:gs>
                  <a:gs pos="0">
                    <a:srgbClr val="FFE5CD"/>
                  </a:gs>
                </a:gsLst>
                <a:lin ang="108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49" name="Rounded Rectangle 248"/>
              <p:cNvSpPr/>
              <p:nvPr/>
            </p:nvSpPr>
            <p:spPr bwMode="auto">
              <a:xfrm>
                <a:off x="9007476" y="2909814"/>
                <a:ext cx="436799" cy="436799"/>
              </a:xfrm>
              <a:prstGeom prst="roundRect">
                <a:avLst/>
              </a:prstGeom>
              <a:gradFill flip="none" rotWithShape="1">
                <a:gsLst>
                  <a:gs pos="1000">
                    <a:srgbClr val="FFE8D4"/>
                  </a:gs>
                  <a:gs pos="98230">
                    <a:srgbClr val="FF9640"/>
                  </a:gs>
                  <a:gs pos="25000">
                    <a:schemeClr val="accent3">
                      <a:lumMod val="40000"/>
                      <a:lumOff val="60000"/>
                    </a:schemeClr>
                  </a:gs>
                </a:gsLst>
                <a:lin ang="108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grpSp>
          <p:nvGrpSpPr>
            <p:cNvPr id="227" name="Group 226"/>
            <p:cNvGrpSpPr/>
            <p:nvPr/>
          </p:nvGrpSpPr>
          <p:grpSpPr>
            <a:xfrm>
              <a:off x="9008712" y="4331903"/>
              <a:ext cx="440429" cy="615792"/>
              <a:chOff x="9003846" y="2820305"/>
              <a:chExt cx="440429" cy="615792"/>
            </a:xfrm>
          </p:grpSpPr>
          <p:sp>
            <p:nvSpPr>
              <p:cNvPr id="246"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EFCC39"/>
                  </a:gs>
                  <a:gs pos="0">
                    <a:srgbClr val="FFFFC1"/>
                  </a:gs>
                </a:gsLst>
                <a:lin ang="108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47" name="Rounded Rectangle 246"/>
              <p:cNvSpPr/>
              <p:nvPr/>
            </p:nvSpPr>
            <p:spPr bwMode="auto">
              <a:xfrm>
                <a:off x="9007476" y="2909814"/>
                <a:ext cx="436799" cy="436799"/>
              </a:xfrm>
              <a:prstGeom prst="roundRect">
                <a:avLst/>
              </a:prstGeom>
              <a:gradFill flip="none" rotWithShape="1">
                <a:gsLst>
                  <a:gs pos="1000">
                    <a:srgbClr val="FFFFD1"/>
                  </a:gs>
                  <a:gs pos="98230">
                    <a:srgbClr val="EFCC39"/>
                  </a:gs>
                  <a:gs pos="25000">
                    <a:srgbClr val="FFFFC1"/>
                  </a:gs>
                </a:gsLst>
                <a:lin ang="108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grpSp>
          <p:nvGrpSpPr>
            <p:cNvPr id="228" name="Group 227"/>
            <p:cNvGrpSpPr/>
            <p:nvPr/>
          </p:nvGrpSpPr>
          <p:grpSpPr>
            <a:xfrm>
              <a:off x="6731658" y="2746071"/>
              <a:ext cx="440429" cy="615792"/>
              <a:chOff x="9003846" y="2820305"/>
              <a:chExt cx="440429" cy="615792"/>
            </a:xfrm>
          </p:grpSpPr>
          <p:sp>
            <p:nvSpPr>
              <p:cNvPr id="244"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chemeClr val="bg1">
                      <a:lumMod val="75000"/>
                    </a:schemeClr>
                  </a:gs>
                  <a:gs pos="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45" name="Rounded Rectangle 244"/>
              <p:cNvSpPr/>
              <p:nvPr/>
            </p:nvSpPr>
            <p:spPr bwMode="auto">
              <a:xfrm>
                <a:off x="9007476" y="2909814"/>
                <a:ext cx="436799" cy="436799"/>
              </a:xfrm>
              <a:prstGeom prst="roundRect">
                <a:avLst/>
              </a:prstGeom>
              <a:gradFill flip="none" rotWithShape="1">
                <a:gsLst>
                  <a:gs pos="1000">
                    <a:schemeClr val="bg1">
                      <a:lumMod val="95000"/>
                    </a:schemeClr>
                  </a:gs>
                  <a:gs pos="98230">
                    <a:schemeClr val="bg1">
                      <a:lumMod val="75000"/>
                    </a:schemeClr>
                  </a:gs>
                  <a:gs pos="2500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grpSp>
          <p:nvGrpSpPr>
            <p:cNvPr id="229" name="Group 228"/>
            <p:cNvGrpSpPr/>
            <p:nvPr/>
          </p:nvGrpSpPr>
          <p:grpSpPr>
            <a:xfrm>
              <a:off x="6706436" y="5412453"/>
              <a:ext cx="440429" cy="615792"/>
              <a:chOff x="9003846" y="2820305"/>
              <a:chExt cx="440429" cy="615792"/>
            </a:xfrm>
          </p:grpSpPr>
          <p:sp>
            <p:nvSpPr>
              <p:cNvPr id="242"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7CE4FC"/>
                  </a:gs>
                  <a:gs pos="0">
                    <a:srgbClr val="D6F6FE"/>
                  </a:gs>
                </a:gsLst>
                <a:lin ang="108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43" name="Rounded Rectangle 242"/>
              <p:cNvSpPr/>
              <p:nvPr/>
            </p:nvSpPr>
            <p:spPr bwMode="auto">
              <a:xfrm>
                <a:off x="9007476" y="2909814"/>
                <a:ext cx="436799" cy="436799"/>
              </a:xfrm>
              <a:prstGeom prst="roundRect">
                <a:avLst/>
              </a:prstGeom>
              <a:gradFill flip="none" rotWithShape="1">
                <a:gsLst>
                  <a:gs pos="1000">
                    <a:schemeClr val="accent6">
                      <a:lumMod val="20000"/>
                      <a:lumOff val="80000"/>
                    </a:schemeClr>
                  </a:gs>
                  <a:gs pos="98230">
                    <a:srgbClr val="7CE4FC"/>
                  </a:gs>
                  <a:gs pos="25000">
                    <a:srgbClr val="D6F6FE"/>
                  </a:gs>
                </a:gsLst>
                <a:lin ang="108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grpSp>
          <p:nvGrpSpPr>
            <p:cNvPr id="230" name="Group 229"/>
            <p:cNvGrpSpPr/>
            <p:nvPr/>
          </p:nvGrpSpPr>
          <p:grpSpPr>
            <a:xfrm>
              <a:off x="6732603" y="973119"/>
              <a:ext cx="440429" cy="615792"/>
              <a:chOff x="9003846" y="2820305"/>
              <a:chExt cx="440429" cy="615792"/>
            </a:xfrm>
          </p:grpSpPr>
          <p:sp>
            <p:nvSpPr>
              <p:cNvPr id="240"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AEDF7D"/>
                  </a:gs>
                  <a:gs pos="0">
                    <a:srgbClr val="CCFE9A"/>
                  </a:gs>
                </a:gsLst>
                <a:lin ang="108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41" name="Rounded Rectangle 240"/>
              <p:cNvSpPr/>
              <p:nvPr/>
            </p:nvSpPr>
            <p:spPr bwMode="auto">
              <a:xfrm>
                <a:off x="9007476" y="2909814"/>
                <a:ext cx="436799" cy="436799"/>
              </a:xfrm>
              <a:prstGeom prst="roundRect">
                <a:avLst/>
              </a:prstGeom>
              <a:gradFill flip="none" rotWithShape="1">
                <a:gsLst>
                  <a:gs pos="1000">
                    <a:srgbClr val="E1FFCD"/>
                  </a:gs>
                  <a:gs pos="98230">
                    <a:srgbClr val="AEDF7D"/>
                  </a:gs>
                  <a:gs pos="36000">
                    <a:srgbClr val="C2E79D"/>
                  </a:gs>
                </a:gsLst>
                <a:lin ang="108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grpSp>
          <p:nvGrpSpPr>
            <p:cNvPr id="231" name="Group 230"/>
            <p:cNvGrpSpPr/>
            <p:nvPr/>
          </p:nvGrpSpPr>
          <p:grpSpPr>
            <a:xfrm>
              <a:off x="9008712" y="1213526"/>
              <a:ext cx="440429" cy="615792"/>
              <a:chOff x="9003846" y="2820305"/>
              <a:chExt cx="440429" cy="615792"/>
            </a:xfrm>
          </p:grpSpPr>
          <p:sp>
            <p:nvSpPr>
              <p:cNvPr id="238"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CFA9DB"/>
                  </a:gs>
                  <a:gs pos="0">
                    <a:srgbClr val="EAD9EF"/>
                  </a:gs>
                </a:gsLst>
                <a:lin ang="108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39" name="Rounded Rectangle 238"/>
              <p:cNvSpPr/>
              <p:nvPr/>
            </p:nvSpPr>
            <p:spPr bwMode="auto">
              <a:xfrm>
                <a:off x="9007476" y="2909814"/>
                <a:ext cx="436799" cy="436799"/>
              </a:xfrm>
              <a:prstGeom prst="roundRect">
                <a:avLst/>
              </a:prstGeom>
              <a:gradFill flip="none" rotWithShape="1">
                <a:gsLst>
                  <a:gs pos="1000">
                    <a:srgbClr val="F3EAF6"/>
                  </a:gs>
                  <a:gs pos="98230">
                    <a:srgbClr val="CFA9DB"/>
                  </a:gs>
                  <a:gs pos="25000">
                    <a:srgbClr val="EAD9EF"/>
                  </a:gs>
                </a:gsLst>
                <a:lin ang="108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pic>
          <p:nvPicPr>
            <p:cNvPr id="232" name="Picture 2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35883" y="4454324"/>
              <a:ext cx="371341" cy="371341"/>
            </a:xfrm>
            <a:prstGeom prst="rect">
              <a:avLst/>
            </a:prstGeom>
          </p:spPr>
        </p:pic>
        <p:pic>
          <p:nvPicPr>
            <p:cNvPr id="233" name="Picture 2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42390" y="2992061"/>
              <a:ext cx="371341" cy="371341"/>
            </a:xfrm>
            <a:prstGeom prst="rect">
              <a:avLst/>
            </a:prstGeom>
          </p:spPr>
        </p:pic>
        <p:pic>
          <p:nvPicPr>
            <p:cNvPr id="234" name="Picture 2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34756" y="5531031"/>
              <a:ext cx="371341" cy="371341"/>
            </a:xfrm>
            <a:prstGeom prst="rect">
              <a:avLst/>
            </a:prstGeom>
          </p:spPr>
        </p:pic>
        <p:sp>
          <p:nvSpPr>
            <p:cNvPr id="235" name="Freeform 234"/>
            <p:cNvSpPr/>
            <p:nvPr/>
          </p:nvSpPr>
          <p:spPr bwMode="auto">
            <a:xfrm rot="7906165">
              <a:off x="9092416" y="1376784"/>
              <a:ext cx="251901" cy="251901"/>
            </a:xfrm>
            <a:custGeom>
              <a:avLst/>
              <a:gdLst>
                <a:gd name="connsiteX0" fmla="*/ 152400 w 304800"/>
                <a:gd name="connsiteY0" fmla="*/ 0 h 304800"/>
                <a:gd name="connsiteX1" fmla="*/ 304800 w 304800"/>
                <a:gd name="connsiteY1" fmla="*/ 0 h 304800"/>
                <a:gd name="connsiteX2" fmla="*/ 304800 w 304800"/>
                <a:gd name="connsiteY2" fmla="*/ 152400 h 304800"/>
                <a:gd name="connsiteX3" fmla="*/ 152400 w 304800"/>
                <a:gd name="connsiteY3" fmla="*/ 304800 h 304800"/>
                <a:gd name="connsiteX4" fmla="*/ 0 w 304800"/>
                <a:gd name="connsiteY4" fmla="*/ 152400 h 304800"/>
                <a:gd name="connsiteX5" fmla="*/ 152400 w 304800"/>
                <a:gd name="connsiteY5" fmla="*/ 0 h 304800"/>
                <a:gd name="connsiteX6" fmla="*/ 136674 w 304800"/>
                <a:gd name="connsiteY6" fmla="*/ 82335 h 304800"/>
                <a:gd name="connsiteX7" fmla="*/ 60474 w 304800"/>
                <a:gd name="connsiteY7" fmla="*/ 158535 h 304800"/>
                <a:gd name="connsiteX8" fmla="*/ 136674 w 304800"/>
                <a:gd name="connsiteY8" fmla="*/ 234735 h 304800"/>
                <a:gd name="connsiteX9" fmla="*/ 212874 w 304800"/>
                <a:gd name="connsiteY9" fmla="*/ 158535 h 304800"/>
                <a:gd name="connsiteX10" fmla="*/ 136674 w 304800"/>
                <a:gd name="connsiteY10" fmla="*/ 82335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304800">
                  <a:moveTo>
                    <a:pt x="152400" y="0"/>
                  </a:moveTo>
                  <a:lnTo>
                    <a:pt x="304800" y="0"/>
                  </a:lnTo>
                  <a:lnTo>
                    <a:pt x="304800" y="152400"/>
                  </a:lnTo>
                  <a:cubicBezTo>
                    <a:pt x="304800" y="236568"/>
                    <a:pt x="236568" y="304800"/>
                    <a:pt x="152400" y="304800"/>
                  </a:cubicBezTo>
                  <a:cubicBezTo>
                    <a:pt x="68232" y="304800"/>
                    <a:pt x="0" y="236568"/>
                    <a:pt x="0" y="152400"/>
                  </a:cubicBezTo>
                  <a:cubicBezTo>
                    <a:pt x="0" y="68232"/>
                    <a:pt x="68232" y="0"/>
                    <a:pt x="152400" y="0"/>
                  </a:cubicBezTo>
                  <a:close/>
                  <a:moveTo>
                    <a:pt x="136674" y="82335"/>
                  </a:moveTo>
                  <a:cubicBezTo>
                    <a:pt x="94590" y="82335"/>
                    <a:pt x="60474" y="116451"/>
                    <a:pt x="60474" y="158535"/>
                  </a:cubicBezTo>
                  <a:cubicBezTo>
                    <a:pt x="60474" y="200619"/>
                    <a:pt x="94590" y="234735"/>
                    <a:pt x="136674" y="234735"/>
                  </a:cubicBezTo>
                  <a:cubicBezTo>
                    <a:pt x="178758" y="234735"/>
                    <a:pt x="212874" y="200619"/>
                    <a:pt x="212874" y="158535"/>
                  </a:cubicBezTo>
                  <a:cubicBezTo>
                    <a:pt x="212874" y="116451"/>
                    <a:pt x="178758" y="82335"/>
                    <a:pt x="136674" y="82335"/>
                  </a:cubicBezTo>
                  <a:close/>
                </a:path>
              </a:pathLst>
            </a:cu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236" name="Picture 2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00824" y="1040653"/>
              <a:ext cx="494255" cy="494255"/>
            </a:xfrm>
            <a:prstGeom prst="rect">
              <a:avLst/>
            </a:prstGeom>
          </p:spPr>
        </p:pic>
        <p:pic>
          <p:nvPicPr>
            <p:cNvPr id="237" name="Picture 23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19642" y="2826170"/>
              <a:ext cx="449323" cy="449323"/>
            </a:xfrm>
            <a:prstGeom prst="rect">
              <a:avLst/>
            </a:prstGeom>
          </p:spPr>
        </p:pic>
      </p:gr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endParaRPr lang="en-US" altLang="en-US" dirty="0" smtClean="0"/>
          </a:p>
        </p:txBody>
      </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0"/>
          <p:cNvSpPr>
            <a:spLocks noGrp="1" noChangeArrowheads="1"/>
          </p:cNvSpPr>
          <p:nvPr>
            <p:ph type="title"/>
          </p:nvPr>
        </p:nvSpPr>
        <p:spPr/>
        <p:txBody>
          <a:bodyPr/>
          <a:lstStyle/>
          <a:p>
            <a:pPr eaLnBrk="1" hangingPunct="1"/>
            <a:r>
              <a:rPr lang="en-US" altLang="en-US" dirty="0" smtClean="0"/>
              <a:t>Tables Used in the Course</a:t>
            </a:r>
          </a:p>
        </p:txBody>
      </p:sp>
      <p:grpSp>
        <p:nvGrpSpPr>
          <p:cNvPr id="6" name="Group 5"/>
          <p:cNvGrpSpPr/>
          <p:nvPr/>
        </p:nvGrpSpPr>
        <p:grpSpPr>
          <a:xfrm>
            <a:off x="2822936" y="876300"/>
            <a:ext cx="6542953" cy="5105400"/>
            <a:chOff x="2589213" y="838200"/>
            <a:chExt cx="6542953" cy="5105400"/>
          </a:xfrm>
        </p:grpSpPr>
        <p:grpSp>
          <p:nvGrpSpPr>
            <p:cNvPr id="4" name="Group 3"/>
            <p:cNvGrpSpPr/>
            <p:nvPr/>
          </p:nvGrpSpPr>
          <p:grpSpPr>
            <a:xfrm>
              <a:off x="3134519" y="838200"/>
              <a:ext cx="5452341" cy="3379185"/>
              <a:chOff x="2557029" y="907169"/>
              <a:chExt cx="5452341" cy="3379185"/>
            </a:xfrm>
          </p:grpSpPr>
          <p:sp>
            <p:nvSpPr>
              <p:cNvPr id="2" name="Rectangle 2051"/>
              <p:cNvSpPr>
                <a:spLocks noChangeArrowheads="1"/>
              </p:cNvSpPr>
              <p:nvPr/>
            </p:nvSpPr>
            <p:spPr bwMode="auto">
              <a:xfrm>
                <a:off x="4438649" y="907169"/>
                <a:ext cx="1689100" cy="357187"/>
              </a:xfrm>
              <a:prstGeom prst="rect">
                <a:avLst/>
              </a:prstGeom>
              <a:noFill/>
              <a:ln>
                <a:noFill/>
              </a:ln>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defRPr/>
                </a:pPr>
                <a:r>
                  <a:rPr lang="en-US" altLang="en-US" dirty="0" smtClean="0">
                    <a:solidFill>
                      <a:schemeClr val="tx1">
                        <a:lumMod val="50000"/>
                      </a:schemeClr>
                    </a:solidFill>
                    <a:latin typeface="Courier New" panose="02070309020205020404" pitchFamily="49" charset="0"/>
                  </a:rPr>
                  <a:t>EMPLOYEES</a:t>
                </a:r>
              </a:p>
            </p:txBody>
          </p:sp>
          <p:pic>
            <p:nvPicPr>
              <p:cNvPr id="38919" name="Picture 9"/>
              <p:cNvPicPr>
                <a:picLocks noChangeAspect="1" noChangeArrowheads="1"/>
              </p:cNvPicPr>
              <p:nvPr/>
            </p:nvPicPr>
            <p:blipFill>
              <a:blip r:embed="rId4" cstate="print"/>
              <a:srcRect/>
              <a:stretch>
                <a:fillRect/>
              </a:stretch>
            </p:blipFill>
            <p:spPr bwMode="auto">
              <a:xfrm>
                <a:off x="2557029" y="1262356"/>
                <a:ext cx="5452341" cy="3023998"/>
              </a:xfrm>
              <a:prstGeom prst="rect">
                <a:avLst/>
              </a:prstGeom>
              <a:noFill/>
              <a:ln w="9525">
                <a:noFill/>
                <a:miter lim="800000"/>
                <a:headEnd/>
                <a:tailEnd/>
              </a:ln>
            </p:spPr>
          </p:pic>
        </p:grpSp>
        <p:grpSp>
          <p:nvGrpSpPr>
            <p:cNvPr id="5" name="Group 4"/>
            <p:cNvGrpSpPr/>
            <p:nvPr/>
          </p:nvGrpSpPr>
          <p:grpSpPr>
            <a:xfrm>
              <a:off x="2589213" y="4257641"/>
              <a:ext cx="6542953" cy="1685959"/>
              <a:chOff x="1862137" y="4248374"/>
              <a:chExt cx="6542953" cy="1685959"/>
            </a:xfrm>
          </p:grpSpPr>
          <p:sp>
            <p:nvSpPr>
              <p:cNvPr id="38916" name="Rectangle 2052"/>
              <p:cNvSpPr>
                <a:spLocks noChangeArrowheads="1"/>
              </p:cNvSpPr>
              <p:nvPr/>
            </p:nvSpPr>
            <p:spPr bwMode="auto">
              <a:xfrm>
                <a:off x="5813424" y="4254410"/>
                <a:ext cx="1676400" cy="360362"/>
              </a:xfrm>
              <a:prstGeom prst="rect">
                <a:avLst/>
              </a:prstGeom>
              <a:noFill/>
              <a:ln>
                <a:noFill/>
              </a:ln>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defRPr/>
                </a:pPr>
                <a:r>
                  <a:rPr lang="en-US" altLang="en-US" dirty="0" smtClean="0">
                    <a:solidFill>
                      <a:schemeClr val="tx1">
                        <a:lumMod val="50000"/>
                      </a:schemeClr>
                    </a:solidFill>
                    <a:latin typeface="Courier New" panose="02070309020205020404" pitchFamily="49" charset="0"/>
                  </a:rPr>
                  <a:t>DEPARTMENTS</a:t>
                </a:r>
              </a:p>
            </p:txBody>
          </p:sp>
          <p:sp>
            <p:nvSpPr>
              <p:cNvPr id="38917" name="Rectangle 2053"/>
              <p:cNvSpPr>
                <a:spLocks noChangeArrowheads="1"/>
              </p:cNvSpPr>
              <p:nvPr/>
            </p:nvSpPr>
            <p:spPr bwMode="auto">
              <a:xfrm>
                <a:off x="2355056" y="4248374"/>
                <a:ext cx="1870075" cy="357188"/>
              </a:xfrm>
              <a:prstGeom prst="rect">
                <a:avLst/>
              </a:prstGeom>
              <a:noFill/>
              <a:ln>
                <a:noFill/>
              </a:ln>
              <a:extLst/>
            </p:spPr>
            <p:txBody>
              <a:bodyPr lIns="82550" tIns="41275" rIns="82550" bIns="41275">
                <a:spAutoFit/>
              </a:bodyP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defRPr/>
                </a:pPr>
                <a:r>
                  <a:rPr lang="en-US" altLang="en-US" dirty="0" smtClean="0">
                    <a:solidFill>
                      <a:schemeClr val="tx1">
                        <a:lumMod val="50000"/>
                      </a:schemeClr>
                    </a:solidFill>
                    <a:latin typeface="Courier New" panose="02070309020205020404" pitchFamily="49" charset="0"/>
                  </a:rPr>
                  <a:t>JOB_GRADES</a:t>
                </a:r>
              </a:p>
            </p:txBody>
          </p:sp>
          <p:pic>
            <p:nvPicPr>
              <p:cNvPr id="38920" name="Picture 11"/>
              <p:cNvPicPr>
                <a:picLocks noChangeAspect="1" noChangeArrowheads="1"/>
              </p:cNvPicPr>
              <p:nvPr/>
            </p:nvPicPr>
            <p:blipFill>
              <a:blip r:embed="rId5" cstate="print"/>
              <a:srcRect/>
              <a:stretch>
                <a:fillRect/>
              </a:stretch>
            </p:blipFill>
            <p:spPr bwMode="auto">
              <a:xfrm>
                <a:off x="4898158" y="4605562"/>
                <a:ext cx="3506932" cy="1328771"/>
              </a:xfrm>
              <a:prstGeom prst="rect">
                <a:avLst/>
              </a:prstGeom>
              <a:noFill/>
              <a:ln w="9525">
                <a:noFill/>
                <a:miter lim="800000"/>
                <a:headEnd/>
                <a:tailEnd/>
              </a:ln>
            </p:spPr>
          </p:pic>
          <p:pic>
            <p:nvPicPr>
              <p:cNvPr id="38921" name="Picture 12"/>
              <p:cNvPicPr>
                <a:picLocks noChangeAspect="1" noChangeArrowheads="1"/>
              </p:cNvPicPr>
              <p:nvPr/>
            </p:nvPicPr>
            <p:blipFill>
              <a:blip r:embed="rId6" cstate="print"/>
              <a:srcRect/>
              <a:stretch>
                <a:fillRect/>
              </a:stretch>
            </p:blipFill>
            <p:spPr bwMode="auto">
              <a:xfrm>
                <a:off x="1862137" y="4605562"/>
                <a:ext cx="2886000" cy="1274000"/>
              </a:xfrm>
              <a:prstGeom prst="rect">
                <a:avLst/>
              </a:prstGeom>
              <a:noFill/>
              <a:ln w="9525">
                <a:noFill/>
                <a:miter lim="800000"/>
                <a:headEnd/>
                <a:tailEnd/>
              </a:ln>
            </p:spPr>
          </p:pic>
        </p:grpSp>
      </p:grp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pPr eaLnBrk="1" hangingPunct="1"/>
            <a:r>
              <a:rPr lang="en-US" altLang="en-US" dirty="0" smtClean="0"/>
              <a:t>Lesson Agenda</a:t>
            </a:r>
          </a:p>
        </p:txBody>
      </p:sp>
      <p:sp>
        <p:nvSpPr>
          <p:cNvPr id="34819" name="Rectangle 5"/>
          <p:cNvSpPr>
            <a:spLocks noGrp="1" noChangeArrowheads="1"/>
          </p:cNvSpPr>
          <p:nvPr>
            <p:ph idx="1"/>
          </p:nvPr>
        </p:nvSpPr>
        <p:spPr>
          <a:xfrm>
            <a:off x="622138" y="1242485"/>
            <a:ext cx="10944549" cy="2550264"/>
          </a:xfrm>
        </p:spPr>
        <p:txBody>
          <a:bodyPr/>
          <a:lstStyle/>
          <a:p>
            <a:pPr lvl="1" eaLnBrk="1" hangingPunct="1">
              <a:buClr>
                <a:srgbClr val="A6A6A6"/>
              </a:buClr>
              <a:defRPr/>
            </a:pPr>
            <a:r>
              <a:rPr lang="en-US" dirty="0" smtClean="0">
                <a:solidFill>
                  <a:srgbClr val="A6A6A6"/>
                </a:solidFill>
              </a:rPr>
              <a:t>Course objectives, agenda, and appendixes used in the course</a:t>
            </a:r>
          </a:p>
          <a:p>
            <a:pPr lvl="1" eaLnBrk="1" hangingPunct="1">
              <a:buClr>
                <a:srgbClr val="A6A6A6"/>
              </a:buClr>
              <a:defRPr/>
            </a:pPr>
            <a:r>
              <a:rPr lang="en-US" dirty="0" smtClean="0">
                <a:solidFill>
                  <a:srgbClr val="A6A6A6"/>
                </a:solidFill>
              </a:rPr>
              <a:t>Overview of Oracle Database 12</a:t>
            </a:r>
            <a:r>
              <a:rPr lang="en-US" i="1" dirty="0" smtClean="0">
                <a:solidFill>
                  <a:srgbClr val="A6A6A6"/>
                </a:solidFill>
              </a:rPr>
              <a:t>c</a:t>
            </a:r>
            <a:r>
              <a:rPr lang="en-US" dirty="0" smtClean="0">
                <a:solidFill>
                  <a:srgbClr val="A6A6A6"/>
                </a:solidFill>
              </a:rPr>
              <a:t> and related products</a:t>
            </a:r>
          </a:p>
          <a:p>
            <a:pPr lvl="1" eaLnBrk="1" hangingPunct="1">
              <a:buClr>
                <a:srgbClr val="A6A6A6"/>
              </a:buClr>
              <a:defRPr/>
            </a:pPr>
            <a:r>
              <a:rPr lang="en-US" dirty="0" smtClean="0">
                <a:solidFill>
                  <a:srgbClr val="A6A6A6"/>
                </a:solidFill>
              </a:rPr>
              <a:t>Overview of relational database management concepts and terminologies</a:t>
            </a:r>
          </a:p>
          <a:p>
            <a:pPr lvl="1">
              <a:buClr>
                <a:srgbClr val="A6A6A6"/>
              </a:buClr>
              <a:defRPr/>
            </a:pPr>
            <a:r>
              <a:rPr lang="en-US" dirty="0" smtClean="0">
                <a:solidFill>
                  <a:srgbClr val="A6A6A6"/>
                </a:solidFill>
              </a:rPr>
              <a:t>Human Resource (HR) Schema and the tables used in this course</a:t>
            </a:r>
          </a:p>
          <a:p>
            <a:pPr lvl="1">
              <a:buClr>
                <a:schemeClr val="accent1"/>
              </a:buClr>
              <a:defRPr/>
            </a:pPr>
            <a:r>
              <a:rPr lang="en-US" dirty="0" smtClean="0"/>
              <a:t>Introduction to SQL and its development environments</a:t>
            </a:r>
          </a:p>
          <a:p>
            <a:pPr lvl="1" eaLnBrk="1" hangingPunct="1">
              <a:buClr>
                <a:srgbClr val="A6A6A6"/>
              </a:buClr>
              <a:defRPr/>
            </a:pPr>
            <a:r>
              <a:rPr lang="en-US" dirty="0" smtClean="0">
                <a:solidFill>
                  <a:srgbClr val="A6A6A6"/>
                </a:solidFill>
              </a:rPr>
              <a:t>Oracle Database 12</a:t>
            </a:r>
            <a:r>
              <a:rPr lang="en-US" i="1" dirty="0" smtClean="0">
                <a:solidFill>
                  <a:srgbClr val="A6A6A6"/>
                </a:solidFill>
              </a:rPr>
              <a:t>c</a:t>
            </a:r>
            <a:r>
              <a:rPr lang="en-US" dirty="0" smtClean="0">
                <a:solidFill>
                  <a:srgbClr val="A6A6A6"/>
                </a:solidFill>
              </a:rPr>
              <a:t> SQL Documentation and Additional Resources</a:t>
            </a:r>
            <a:endParaRPr lang="en-US" dirty="0">
              <a:solidFill>
                <a:srgbClr val="A6A6A6"/>
              </a:solidFill>
            </a:endParaRPr>
          </a:p>
        </p:txBody>
      </p:sp>
      <p:grpSp>
        <p:nvGrpSpPr>
          <p:cNvPr id="4" name="Group 3"/>
          <p:cNvGrpSpPr/>
          <p:nvPr/>
        </p:nvGrpSpPr>
        <p:grpSpPr>
          <a:xfrm>
            <a:off x="8304212" y="4343400"/>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4"/>
          <p:cNvSpPr>
            <a:spLocks noGrp="1" noChangeArrowheads="1"/>
          </p:cNvSpPr>
          <p:nvPr>
            <p:ph type="title"/>
          </p:nvPr>
        </p:nvSpPr>
        <p:spPr/>
        <p:txBody>
          <a:bodyPr/>
          <a:lstStyle/>
          <a:p>
            <a:r>
              <a:rPr lang="en-US" altLang="en-US" smtClean="0"/>
              <a:t>Using SQL to Query Your Database</a:t>
            </a:r>
            <a:endParaRPr lang="en-US" altLang="en-US" dirty="0" smtClean="0"/>
          </a:p>
        </p:txBody>
      </p:sp>
      <p:sp>
        <p:nvSpPr>
          <p:cNvPr id="33796" name="Rectangle 5"/>
          <p:cNvSpPr>
            <a:spLocks noGrp="1" noChangeArrowheads="1"/>
          </p:cNvSpPr>
          <p:nvPr>
            <p:ph idx="1"/>
          </p:nvPr>
        </p:nvSpPr>
        <p:spPr/>
        <p:txBody>
          <a:bodyPr/>
          <a:lstStyle/>
          <a:p>
            <a:r>
              <a:rPr lang="en-US" altLang="en-US" smtClean="0"/>
              <a:t>Structured query language (SQL) is:</a:t>
            </a:r>
          </a:p>
          <a:p>
            <a:pPr lvl="1"/>
            <a:r>
              <a:rPr lang="en-US" altLang="en-US" smtClean="0"/>
              <a:t>The ANSI standard language for operating relational databases</a:t>
            </a:r>
          </a:p>
          <a:p>
            <a:pPr lvl="1"/>
            <a:r>
              <a:rPr lang="en-US" altLang="en-US" smtClean="0"/>
              <a:t>Efficient, easy to learn and use</a:t>
            </a:r>
          </a:p>
          <a:p>
            <a:pPr lvl="1"/>
            <a:r>
              <a:rPr lang="en-US" altLang="en-US" smtClean="0"/>
              <a:t>Functionally complete (With SQL, you can define, retrieve, and manipulate data in tables.)</a:t>
            </a:r>
            <a:endParaRPr lang="en-US" altLang="en-US" dirty="0" smtClean="0"/>
          </a:p>
        </p:txBody>
      </p:sp>
      <p:grpSp>
        <p:nvGrpSpPr>
          <p:cNvPr id="3" name="Group 2"/>
          <p:cNvGrpSpPr/>
          <p:nvPr/>
        </p:nvGrpSpPr>
        <p:grpSpPr>
          <a:xfrm>
            <a:off x="3012907" y="3505200"/>
            <a:ext cx="6053305" cy="2433814"/>
            <a:chOff x="2522202" y="3733800"/>
            <a:chExt cx="6053305" cy="2433814"/>
          </a:xfrm>
        </p:grpSpPr>
        <p:sp>
          <p:nvSpPr>
            <p:cNvPr id="33794" name="Line 14"/>
            <p:cNvSpPr>
              <a:spLocks noChangeShapeType="1"/>
            </p:cNvSpPr>
            <p:nvPr/>
          </p:nvSpPr>
          <p:spPr bwMode="auto">
            <a:xfrm flipH="1">
              <a:off x="5588045" y="4724400"/>
              <a:ext cx="1889256" cy="0"/>
            </a:xfrm>
            <a:prstGeom prst="line">
              <a:avLst/>
            </a:prstGeom>
            <a:noFill/>
            <a:ln w="28575">
              <a:solidFill>
                <a:schemeClr val="tx1"/>
              </a:solidFill>
              <a:round/>
              <a:headEnd/>
              <a:tailEnd type="triangle" w="lg" len="lg"/>
            </a:ln>
          </p:spPr>
          <p:txBody>
            <a:bodyPr/>
            <a:lstStyle/>
            <a:p>
              <a:endParaRPr lang="en-US" dirty="0"/>
            </a:p>
          </p:txBody>
        </p:sp>
        <p:sp>
          <p:nvSpPr>
            <p:cNvPr id="33797" name="Line 8"/>
            <p:cNvSpPr>
              <a:spLocks noChangeShapeType="1"/>
            </p:cNvSpPr>
            <p:nvPr/>
          </p:nvSpPr>
          <p:spPr bwMode="auto">
            <a:xfrm>
              <a:off x="5637212" y="4114800"/>
              <a:ext cx="1371600" cy="0"/>
            </a:xfrm>
            <a:prstGeom prst="line">
              <a:avLst/>
            </a:prstGeom>
            <a:noFill/>
            <a:ln w="28575">
              <a:solidFill>
                <a:schemeClr val="tx1"/>
              </a:solidFill>
              <a:round/>
              <a:headEnd/>
              <a:tailEnd type="triangle" w="lg" len="lg"/>
            </a:ln>
          </p:spPr>
          <p:txBody>
            <a:bodyPr/>
            <a:lstStyle/>
            <a:p>
              <a:endParaRPr lang="en-US" dirty="0"/>
            </a:p>
          </p:txBody>
        </p:sp>
        <p:sp>
          <p:nvSpPr>
            <p:cNvPr id="33800" name="Rectangle 13"/>
            <p:cNvSpPr>
              <a:spLocks noChangeArrowheads="1"/>
            </p:cNvSpPr>
            <p:nvPr/>
          </p:nvSpPr>
          <p:spPr bwMode="auto">
            <a:xfrm>
              <a:off x="6932612" y="5410200"/>
              <a:ext cx="1642895" cy="369974"/>
            </a:xfrm>
            <a:prstGeom prst="rect">
              <a:avLst/>
            </a:prstGeom>
            <a:noFill/>
            <a:ln>
              <a:noFill/>
            </a:ln>
            <a:extLst/>
          </p:spPr>
          <p:txBody>
            <a:bodyPr wrap="square"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dirty="0" smtClean="0">
                  <a:latin typeface="+mj-lt"/>
                </a:rPr>
                <a:t>Oracle Server</a:t>
              </a:r>
            </a:p>
          </p:txBody>
        </p:sp>
        <p:pic>
          <p:nvPicPr>
            <p:cNvPr id="2" name="Picture 16" descr="C:\salome_official\projects\11gR2\screenshots\intro_s30_a.gif"/>
            <p:cNvPicPr>
              <a:picLocks noChangeAspect="1" noChangeArrowheads="1"/>
            </p:cNvPicPr>
            <p:nvPr/>
          </p:nvPicPr>
          <p:blipFill>
            <a:blip r:embed="rId4" cstate="print"/>
            <a:srcRect/>
            <a:stretch>
              <a:fillRect/>
            </a:stretch>
          </p:blipFill>
          <p:spPr bwMode="auto">
            <a:xfrm>
              <a:off x="4355305" y="4522964"/>
              <a:ext cx="1243013" cy="1644650"/>
            </a:xfrm>
            <a:prstGeom prst="rect">
              <a:avLst/>
            </a:prstGeom>
            <a:noFill/>
            <a:ln w="12700">
              <a:solidFill>
                <a:schemeClr val="tx1"/>
              </a:solidFill>
              <a:miter lim="800000"/>
              <a:headEnd/>
              <a:tailEnd/>
            </a:ln>
          </p:spPr>
        </p:pic>
        <p:sp>
          <p:nvSpPr>
            <p:cNvPr id="13" name="Content Placeholder 2"/>
            <p:cNvSpPr txBox="1">
              <a:spLocks/>
            </p:cNvSpPr>
            <p:nvPr/>
          </p:nvSpPr>
          <p:spPr bwMode="gray">
            <a:xfrm>
              <a:off x="2522202" y="3753222"/>
              <a:ext cx="3109367" cy="630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department_name </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departments;</a:t>
              </a:r>
            </a:p>
          </p:txBody>
        </p:sp>
        <p:pic>
          <p:nvPicPr>
            <p:cNvPr id="68609" name="Picture 1" descr="D:\Projects\SQL_Workshop_12cR2\OU Graphics\Batch 1 SQL course icons\Batch 1 SQL course icons\SQL Generic Icon.png"/>
            <p:cNvPicPr>
              <a:picLocks noChangeAspect="1" noChangeArrowheads="1"/>
            </p:cNvPicPr>
            <p:nvPr/>
          </p:nvPicPr>
          <p:blipFill>
            <a:blip r:embed="rId5" cstate="print"/>
            <a:srcRect/>
            <a:stretch>
              <a:fillRect/>
            </a:stretch>
          </p:blipFill>
          <p:spPr bwMode="auto">
            <a:xfrm>
              <a:off x="7044447" y="3733800"/>
              <a:ext cx="1419225" cy="1619250"/>
            </a:xfrm>
            <a:prstGeom prst="rect">
              <a:avLst/>
            </a:prstGeom>
            <a:noFill/>
          </p:spPr>
        </p:pic>
      </p:grpSp>
    </p:spTree>
    <p:custDataLst>
      <p:tags r:id="rId1"/>
    </p:custData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SQL Works</a:t>
            </a:r>
            <a:endParaRPr lang="en-US" dirty="0"/>
          </a:p>
        </p:txBody>
      </p:sp>
      <p:sp>
        <p:nvSpPr>
          <p:cNvPr id="5" name="Content Placeholder 4"/>
          <p:cNvSpPr>
            <a:spLocks noGrp="1"/>
          </p:cNvSpPr>
          <p:nvPr>
            <p:ph idx="1"/>
          </p:nvPr>
        </p:nvSpPr>
        <p:spPr>
          <a:xfrm>
            <a:off x="622138" y="1242485"/>
            <a:ext cx="10944549" cy="1623857"/>
          </a:xfrm>
        </p:spPr>
        <p:txBody>
          <a:bodyPr/>
          <a:lstStyle/>
          <a:p>
            <a:pPr lvl="1" indent="-342900" defTabSz="228600">
              <a:spcBef>
                <a:spcPct val="20000"/>
              </a:spcBef>
            </a:pPr>
            <a:r>
              <a:rPr lang="en-US" sz="2200" dirty="0"/>
              <a:t>SQL is standalone and </a:t>
            </a:r>
            <a:r>
              <a:rPr lang="en-US" sz="2200" dirty="0" smtClean="0"/>
              <a:t>powerful.</a:t>
            </a:r>
            <a:endParaRPr lang="en-US" sz="2200" dirty="0"/>
          </a:p>
          <a:p>
            <a:pPr lvl="1" indent="-342900" defTabSz="228600">
              <a:spcBef>
                <a:spcPct val="20000"/>
              </a:spcBef>
            </a:pPr>
            <a:r>
              <a:rPr lang="en-US" sz="2200" dirty="0"/>
              <a:t>SQL processes </a:t>
            </a:r>
            <a:r>
              <a:rPr lang="en-US" sz="2200" dirty="0" smtClean="0"/>
              <a:t>groups </a:t>
            </a:r>
            <a:r>
              <a:rPr lang="en-US" sz="2200" dirty="0"/>
              <a:t>of </a:t>
            </a:r>
            <a:r>
              <a:rPr lang="en-US" sz="2200" dirty="0" smtClean="0"/>
              <a:t>data.</a:t>
            </a:r>
            <a:endParaRPr lang="en-US" sz="2200" dirty="0"/>
          </a:p>
          <a:p>
            <a:pPr lvl="1" indent="-342900" defTabSz="228600">
              <a:spcBef>
                <a:spcPct val="20000"/>
              </a:spcBef>
            </a:pPr>
            <a:r>
              <a:rPr lang="en-US" sz="2200" dirty="0"/>
              <a:t>SQL lets you work with data at a logical </a:t>
            </a:r>
            <a:r>
              <a:rPr lang="en-US" sz="2200" dirty="0" smtClean="0"/>
              <a:t>level.</a:t>
            </a:r>
            <a:endParaRPr lang="en-US" sz="2200" dirty="0"/>
          </a:p>
          <a:p>
            <a:endParaRPr lang="en-US" dirty="0"/>
          </a:p>
        </p:txBody>
      </p:sp>
      <p:pic>
        <p:nvPicPr>
          <p:cNvPr id="12" name="Picture 11" descr="cnt2428008.png"/>
          <p:cNvPicPr>
            <a:picLocks noChangeAspect="1"/>
          </p:cNvPicPr>
          <p:nvPr/>
        </p:nvPicPr>
        <p:blipFill>
          <a:blip r:embed="rId4" cstate="print"/>
          <a:stretch>
            <a:fillRect/>
          </a:stretch>
        </p:blipFill>
        <p:spPr>
          <a:xfrm>
            <a:off x="4447378" y="3326106"/>
            <a:ext cx="712177" cy="1143000"/>
          </a:xfrm>
          <a:prstGeom prst="rect">
            <a:avLst/>
          </a:prstGeom>
        </p:spPr>
      </p:pic>
      <p:grpSp>
        <p:nvGrpSpPr>
          <p:cNvPr id="4" name="Group 3"/>
          <p:cNvGrpSpPr/>
          <p:nvPr/>
        </p:nvGrpSpPr>
        <p:grpSpPr>
          <a:xfrm>
            <a:off x="2593488" y="2699308"/>
            <a:ext cx="1810491" cy="1810491"/>
            <a:chOff x="2762055" y="2578099"/>
            <a:chExt cx="1810491" cy="1810491"/>
          </a:xfrm>
        </p:grpSpPr>
        <p:sp>
          <p:nvSpPr>
            <p:cNvPr id="13" name="Oval 12"/>
            <p:cNvSpPr/>
            <p:nvPr/>
          </p:nvSpPr>
          <p:spPr bwMode="auto">
            <a:xfrm>
              <a:off x="2762055" y="2578099"/>
              <a:ext cx="1810491" cy="1810491"/>
            </a:xfrm>
            <a:prstGeom prst="ellipse">
              <a:avLst/>
            </a:prstGeom>
            <a:gradFill flip="none" rotWithShape="1">
              <a:gsLst>
                <a:gs pos="0">
                  <a:schemeClr val="bg1"/>
                </a:gs>
                <a:gs pos="50000">
                  <a:schemeClr val="bg1"/>
                </a:gs>
                <a:gs pos="100000">
                  <a:schemeClr val="accent6">
                    <a:lumMod val="20000"/>
                    <a:lumOff val="80000"/>
                  </a:schemeClr>
                </a:gs>
              </a:gsLst>
              <a:lin ang="10800000" scaled="1"/>
              <a:tileRect/>
            </a:gradFill>
            <a:ln w="28575" cap="flat" cmpd="sng" algn="ctr">
              <a:gradFill flip="none" rotWithShape="1">
                <a:gsLst>
                  <a:gs pos="0">
                    <a:schemeClr val="accent6">
                      <a:lumMod val="20000"/>
                      <a:lumOff val="80000"/>
                    </a:schemeClr>
                  </a:gs>
                  <a:gs pos="50000">
                    <a:schemeClr val="bg1"/>
                  </a:gs>
                  <a:gs pos="100000">
                    <a:schemeClr val="bg1"/>
                  </a:gs>
                </a:gsLst>
                <a:lin ang="10800000" scaled="1"/>
                <a:tileRect/>
              </a:gra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4" name="Picture 13" descr="cnt2554145.png"/>
            <p:cNvPicPr>
              <a:picLocks noChangeAspect="1"/>
            </p:cNvPicPr>
            <p:nvPr/>
          </p:nvPicPr>
          <p:blipFill>
            <a:blip r:embed="rId5" cstate="print"/>
            <a:stretch>
              <a:fillRect/>
            </a:stretch>
          </p:blipFill>
          <p:spPr>
            <a:xfrm>
              <a:off x="3094798" y="2878589"/>
              <a:ext cx="1145005" cy="1209511"/>
            </a:xfrm>
            <a:prstGeom prst="rect">
              <a:avLst/>
            </a:prstGeom>
          </p:spPr>
        </p:pic>
      </p:grpSp>
      <p:pic>
        <p:nvPicPr>
          <p:cNvPr id="15" name="Picture 14" descr="cnt2428008.png"/>
          <p:cNvPicPr>
            <a:picLocks noChangeAspect="1"/>
          </p:cNvPicPr>
          <p:nvPr/>
        </p:nvPicPr>
        <p:blipFill>
          <a:blip r:embed="rId4" cstate="print"/>
          <a:stretch>
            <a:fillRect/>
          </a:stretch>
        </p:blipFill>
        <p:spPr>
          <a:xfrm>
            <a:off x="7029270" y="4126586"/>
            <a:ext cx="712177" cy="1143000"/>
          </a:xfrm>
          <a:prstGeom prst="rect">
            <a:avLst/>
          </a:prstGeom>
        </p:spPr>
      </p:pic>
      <p:sp>
        <p:nvSpPr>
          <p:cNvPr id="16" name="Oval 15"/>
          <p:cNvSpPr/>
          <p:nvPr/>
        </p:nvSpPr>
        <p:spPr bwMode="auto">
          <a:xfrm>
            <a:off x="5189167" y="3255550"/>
            <a:ext cx="1810491" cy="1810491"/>
          </a:xfrm>
          <a:prstGeom prst="ellipse">
            <a:avLst/>
          </a:prstGeom>
          <a:gradFill flip="none" rotWithShape="1">
            <a:gsLst>
              <a:gs pos="0">
                <a:schemeClr val="bg1"/>
              </a:gs>
              <a:gs pos="50000">
                <a:schemeClr val="bg1"/>
              </a:gs>
              <a:gs pos="100000">
                <a:schemeClr val="accent6">
                  <a:lumMod val="20000"/>
                  <a:lumOff val="80000"/>
                </a:schemeClr>
              </a:gs>
            </a:gsLst>
            <a:lin ang="10800000" scaled="1"/>
            <a:tileRect/>
          </a:gradFill>
          <a:ln w="28575" cap="flat" cmpd="sng" algn="ctr">
            <a:gradFill flip="none" rotWithShape="1">
              <a:gsLst>
                <a:gs pos="0">
                  <a:schemeClr val="accent6">
                    <a:lumMod val="20000"/>
                    <a:lumOff val="80000"/>
                  </a:schemeClr>
                </a:gs>
                <a:gs pos="50000">
                  <a:schemeClr val="bg1"/>
                </a:gs>
                <a:gs pos="100000">
                  <a:schemeClr val="bg1"/>
                </a:gs>
              </a:gsLst>
              <a:lin ang="10800000" scaled="1"/>
              <a:tileRect/>
            </a:gra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66561" name="Picture 1" descr="D:\Projects\SQL_Workshop_12cR2\OU Graphics\Batch 1 SQL course icons\Batch 1 SQL course icons\1_SQL_Statement.png"/>
          <p:cNvPicPr>
            <a:picLocks noChangeAspect="1" noChangeArrowheads="1"/>
          </p:cNvPicPr>
          <p:nvPr/>
        </p:nvPicPr>
        <p:blipFill rotWithShape="1">
          <a:blip r:embed="rId6" cstate="print"/>
          <a:srcRect l="7830" r="-7830"/>
          <a:stretch/>
        </p:blipFill>
        <p:spPr bwMode="auto">
          <a:xfrm>
            <a:off x="5574867" y="3536173"/>
            <a:ext cx="1039091" cy="1249245"/>
          </a:xfrm>
          <a:prstGeom prst="rect">
            <a:avLst/>
          </a:prstGeom>
          <a:noFill/>
        </p:spPr>
      </p:pic>
      <p:grpSp>
        <p:nvGrpSpPr>
          <p:cNvPr id="7" name="Group 6"/>
          <p:cNvGrpSpPr/>
          <p:nvPr/>
        </p:nvGrpSpPr>
        <p:grpSpPr>
          <a:xfrm>
            <a:off x="7784846" y="4209309"/>
            <a:ext cx="1810491" cy="1810491"/>
            <a:chOff x="7385358" y="3879207"/>
            <a:chExt cx="1810491" cy="1810491"/>
          </a:xfrm>
          <a:effectLst/>
        </p:grpSpPr>
        <p:sp>
          <p:nvSpPr>
            <p:cNvPr id="17" name="Oval 16"/>
            <p:cNvSpPr/>
            <p:nvPr/>
          </p:nvSpPr>
          <p:spPr bwMode="auto">
            <a:xfrm>
              <a:off x="7385358" y="3879207"/>
              <a:ext cx="1810491" cy="1810491"/>
            </a:xfrm>
            <a:prstGeom prst="ellipse">
              <a:avLst/>
            </a:prstGeom>
            <a:gradFill flip="none" rotWithShape="1">
              <a:gsLst>
                <a:gs pos="0">
                  <a:schemeClr val="bg1"/>
                </a:gs>
                <a:gs pos="50000">
                  <a:schemeClr val="bg1"/>
                </a:gs>
                <a:gs pos="100000">
                  <a:schemeClr val="accent6">
                    <a:lumMod val="20000"/>
                    <a:lumOff val="80000"/>
                  </a:schemeClr>
                </a:gs>
              </a:gsLst>
              <a:lin ang="10800000" scaled="1"/>
              <a:tileRect/>
            </a:gradFill>
            <a:ln w="28575" cap="flat" cmpd="sng" algn="ctr">
              <a:gradFill flip="none" rotWithShape="1">
                <a:gsLst>
                  <a:gs pos="0">
                    <a:schemeClr val="accent6">
                      <a:lumMod val="20000"/>
                      <a:lumOff val="80000"/>
                    </a:schemeClr>
                  </a:gs>
                  <a:gs pos="50000">
                    <a:schemeClr val="bg1"/>
                  </a:gs>
                  <a:gs pos="100000">
                    <a:schemeClr val="bg1"/>
                  </a:gs>
                </a:gsLst>
                <a:lin ang="10800000" scaled="1"/>
                <a:tileRect/>
              </a:gra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66562" name="Picture 2" descr="D:\Projects\SQL_Workshop_12cR2\OU Graphics\Batch 1 SQL course icons\Batch 1 SQL course icons\2_SQL_Query.png"/>
            <p:cNvPicPr>
              <a:picLocks noChangeAspect="1" noChangeArrowheads="1"/>
            </p:cNvPicPr>
            <p:nvPr/>
          </p:nvPicPr>
          <p:blipFill>
            <a:blip r:embed="rId7" cstate="print"/>
            <a:srcRect/>
            <a:stretch>
              <a:fillRect/>
            </a:stretch>
          </p:blipFill>
          <p:spPr bwMode="auto">
            <a:xfrm>
              <a:off x="7719302" y="4071399"/>
              <a:ext cx="1142603" cy="1426106"/>
            </a:xfrm>
            <a:prstGeom prst="rect">
              <a:avLst/>
            </a:prstGeom>
            <a:noFill/>
          </p:spPr>
        </p:pic>
      </p:gr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7"/>
          <p:cNvSpPr>
            <a:spLocks noGrp="1" noChangeArrowheads="1"/>
          </p:cNvSpPr>
          <p:nvPr>
            <p:ph type="title"/>
          </p:nvPr>
        </p:nvSpPr>
        <p:spPr/>
        <p:txBody>
          <a:bodyPr/>
          <a:lstStyle/>
          <a:p>
            <a:pPr eaLnBrk="1" hangingPunct="1"/>
            <a:r>
              <a:rPr lang="en-US" altLang="en-US" dirty="0" smtClean="0"/>
              <a:t>SQL Statements Used in the Course</a:t>
            </a:r>
          </a:p>
        </p:txBody>
      </p:sp>
      <p:grpSp>
        <p:nvGrpSpPr>
          <p:cNvPr id="3" name="Group 2"/>
          <p:cNvGrpSpPr/>
          <p:nvPr/>
        </p:nvGrpSpPr>
        <p:grpSpPr>
          <a:xfrm>
            <a:off x="2627312" y="957368"/>
            <a:ext cx="6934200" cy="4943265"/>
            <a:chOff x="2627312" y="957368"/>
            <a:chExt cx="6934200" cy="4943265"/>
          </a:xfrm>
        </p:grpSpPr>
        <p:sp>
          <p:nvSpPr>
            <p:cNvPr id="24" name="Content Placeholder 2"/>
            <p:cNvSpPr txBox="1">
              <a:spLocks/>
            </p:cNvSpPr>
            <p:nvPr/>
          </p:nvSpPr>
          <p:spPr bwMode="gray">
            <a:xfrm>
              <a:off x="7424744" y="4986233"/>
              <a:ext cx="2136768" cy="9144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0" tIns="121899" rIns="16930" bIns="0" anchor="ctr">
              <a:noAutofit/>
            </a:bodyPr>
            <a:lstStyle/>
            <a:p>
              <a:pPr algn="ctr">
                <a:lnSpc>
                  <a:spcPct val="65000"/>
                </a:lnSpc>
                <a:spcBef>
                  <a:spcPct val="20000"/>
                </a:spcBef>
                <a:buClr>
                  <a:srgbClr val="FF0000"/>
                </a:buClr>
              </a:pPr>
              <a:endParaRPr lang="en-US" altLang="en-US" b="1" dirty="0">
                <a:latin typeface="Courier New" pitchFamily="49" charset="0"/>
                <a:cs typeface="Courier New" pitchFamily="49" charset="0"/>
              </a:endParaRPr>
            </a:p>
            <a:p>
              <a:pPr algn="ctr">
                <a:lnSpc>
                  <a:spcPct val="65000"/>
                </a:lnSpc>
                <a:spcBef>
                  <a:spcPct val="20000"/>
                </a:spcBef>
                <a:buClr>
                  <a:srgbClr val="FF0000"/>
                </a:buClr>
              </a:pPr>
              <a:r>
                <a:rPr lang="en-US" altLang="en-US" b="1" dirty="0">
                  <a:latin typeface="Courier New" pitchFamily="49" charset="0"/>
                  <a:cs typeface="Courier New" pitchFamily="49" charset="0"/>
                </a:rPr>
                <a:t>COMMIT</a:t>
              </a:r>
            </a:p>
            <a:p>
              <a:pPr algn="ctr">
                <a:lnSpc>
                  <a:spcPct val="65000"/>
                </a:lnSpc>
                <a:spcBef>
                  <a:spcPct val="20000"/>
                </a:spcBef>
                <a:buClr>
                  <a:srgbClr val="FF0000"/>
                </a:buClr>
              </a:pPr>
              <a:r>
                <a:rPr lang="en-US" altLang="en-US" b="1" dirty="0">
                  <a:latin typeface="Courier New" pitchFamily="49" charset="0"/>
                  <a:cs typeface="Courier New" pitchFamily="49" charset="0"/>
                </a:rPr>
                <a:t>ROLLBACK</a:t>
              </a:r>
            </a:p>
            <a:p>
              <a:pPr algn="ctr">
                <a:lnSpc>
                  <a:spcPct val="65000"/>
                </a:lnSpc>
                <a:spcBef>
                  <a:spcPct val="20000"/>
                </a:spcBef>
                <a:buClr>
                  <a:srgbClr val="FF0000"/>
                </a:buClr>
              </a:pPr>
              <a:r>
                <a:rPr lang="en-US" altLang="en-US" b="1" dirty="0">
                  <a:latin typeface="Courier New" pitchFamily="49" charset="0"/>
                  <a:cs typeface="Courier New" pitchFamily="49" charset="0"/>
                </a:rPr>
                <a:t>SAVEPOINT</a:t>
              </a:r>
            </a:p>
            <a:p>
              <a:pPr algn="ctr">
                <a:lnSpc>
                  <a:spcPct val="65000"/>
                </a:lnSpc>
                <a:spcBef>
                  <a:spcPct val="20000"/>
                </a:spcBef>
                <a:buClr>
                  <a:srgbClr val="FF0000"/>
                </a:buClr>
              </a:pPr>
              <a:endParaRPr lang="en-US" altLang="en-US" b="1" dirty="0">
                <a:latin typeface="Courier New" pitchFamily="49" charset="0"/>
                <a:cs typeface="Courier New" pitchFamily="49" charset="0"/>
              </a:endParaRPr>
            </a:p>
          </p:txBody>
        </p:sp>
        <p:sp>
          <p:nvSpPr>
            <p:cNvPr id="23" name="Content Placeholder 2"/>
            <p:cNvSpPr txBox="1">
              <a:spLocks/>
            </p:cNvSpPr>
            <p:nvPr/>
          </p:nvSpPr>
          <p:spPr bwMode="gray">
            <a:xfrm>
              <a:off x="7424744" y="4199311"/>
              <a:ext cx="2136768" cy="69347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0" tIns="121899" rIns="16930" bIns="0" anchor="ctr">
              <a:noAutofit/>
            </a:bodyPr>
            <a:lstStyle/>
            <a:p>
              <a:pPr algn="ctr">
                <a:lnSpc>
                  <a:spcPct val="65000"/>
                </a:lnSpc>
                <a:spcBef>
                  <a:spcPct val="20000"/>
                </a:spcBef>
                <a:buClr>
                  <a:srgbClr val="FF0000"/>
                </a:buClr>
              </a:pPr>
              <a:endParaRPr lang="en-US" altLang="en-US">
                <a:latin typeface="Courier New" pitchFamily="49" charset="0"/>
                <a:cs typeface="Courier New" pitchFamily="49" charset="0"/>
              </a:endParaRPr>
            </a:p>
            <a:p>
              <a:pPr lvl="1" eaLnBrk="1" hangingPunct="1">
                <a:lnSpc>
                  <a:spcPct val="65000"/>
                </a:lnSpc>
                <a:spcBef>
                  <a:spcPct val="20000"/>
                </a:spcBef>
                <a:buClr>
                  <a:srgbClr val="FF0000"/>
                </a:buClr>
              </a:pPr>
              <a:r>
                <a:rPr lang="en-US" altLang="en-US" b="1">
                  <a:latin typeface="Courier New" pitchFamily="49" charset="0"/>
                  <a:cs typeface="Courier New" pitchFamily="49" charset="0"/>
                </a:rPr>
                <a:t>GRANT</a:t>
              </a:r>
            </a:p>
            <a:p>
              <a:pPr lvl="1" eaLnBrk="1" hangingPunct="1">
                <a:lnSpc>
                  <a:spcPct val="65000"/>
                </a:lnSpc>
                <a:spcBef>
                  <a:spcPct val="20000"/>
                </a:spcBef>
                <a:buClr>
                  <a:srgbClr val="FF0000"/>
                </a:buClr>
              </a:pPr>
              <a:r>
                <a:rPr lang="en-US" altLang="en-US" b="1">
                  <a:latin typeface="Courier New" pitchFamily="49" charset="0"/>
                  <a:cs typeface="Courier New" pitchFamily="49" charset="0"/>
                </a:rPr>
                <a:t>REVOKE</a:t>
              </a:r>
            </a:p>
            <a:p>
              <a:pPr algn="ctr">
                <a:lnSpc>
                  <a:spcPct val="65000"/>
                </a:lnSpc>
                <a:spcBef>
                  <a:spcPct val="20000"/>
                </a:spcBef>
                <a:buClr>
                  <a:srgbClr val="FF0000"/>
                </a:buClr>
              </a:pPr>
              <a:endParaRPr lang="en-US" altLang="en-US" b="1" dirty="0">
                <a:latin typeface="Courier New" pitchFamily="49" charset="0"/>
                <a:cs typeface="Courier New" pitchFamily="49" charset="0"/>
              </a:endParaRPr>
            </a:p>
          </p:txBody>
        </p:sp>
        <p:sp>
          <p:nvSpPr>
            <p:cNvPr id="22" name="Content Placeholder 2"/>
            <p:cNvSpPr txBox="1">
              <a:spLocks/>
            </p:cNvSpPr>
            <p:nvPr/>
          </p:nvSpPr>
          <p:spPr bwMode="gray">
            <a:xfrm>
              <a:off x="7424744" y="2547833"/>
              <a:ext cx="2136768" cy="1524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0" tIns="121899" rIns="16930" bIns="0" anchor="ctr">
              <a:noAutofit/>
            </a:bodyPr>
            <a:lstStyle/>
            <a:p>
              <a:pPr lvl="1" eaLnBrk="1" hangingPunct="1">
                <a:lnSpc>
                  <a:spcPct val="65000"/>
                </a:lnSpc>
                <a:spcBef>
                  <a:spcPct val="20000"/>
                </a:spcBef>
                <a:buClr>
                  <a:srgbClr val="FF0000"/>
                </a:buClr>
              </a:pPr>
              <a:r>
                <a:rPr lang="en-US" altLang="en-US" b="1" dirty="0">
                  <a:latin typeface="Courier New" pitchFamily="49" charset="0"/>
                  <a:cs typeface="Courier New" pitchFamily="49" charset="0"/>
                </a:rPr>
                <a:t>CREATE</a:t>
              </a:r>
            </a:p>
            <a:p>
              <a:pPr lvl="1" eaLnBrk="1" hangingPunct="1">
                <a:lnSpc>
                  <a:spcPct val="65000"/>
                </a:lnSpc>
                <a:spcBef>
                  <a:spcPct val="20000"/>
                </a:spcBef>
                <a:buClr>
                  <a:srgbClr val="FF0000"/>
                </a:buClr>
              </a:pPr>
              <a:r>
                <a:rPr lang="en-US" altLang="en-US" b="1" dirty="0">
                  <a:latin typeface="Courier New" pitchFamily="49" charset="0"/>
                  <a:cs typeface="Courier New" pitchFamily="49" charset="0"/>
                </a:rPr>
                <a:t>ALTER</a:t>
              </a:r>
            </a:p>
            <a:p>
              <a:pPr lvl="1" eaLnBrk="1" hangingPunct="1">
                <a:lnSpc>
                  <a:spcPct val="65000"/>
                </a:lnSpc>
                <a:spcBef>
                  <a:spcPct val="20000"/>
                </a:spcBef>
                <a:buClr>
                  <a:srgbClr val="FF0000"/>
                </a:buClr>
              </a:pPr>
              <a:r>
                <a:rPr lang="en-US" altLang="en-US" b="1" dirty="0">
                  <a:latin typeface="Courier New" pitchFamily="49" charset="0"/>
                  <a:cs typeface="Courier New" pitchFamily="49" charset="0"/>
                </a:rPr>
                <a:t>DROP</a:t>
              </a:r>
            </a:p>
            <a:p>
              <a:pPr lvl="1" eaLnBrk="1" hangingPunct="1">
                <a:lnSpc>
                  <a:spcPct val="65000"/>
                </a:lnSpc>
                <a:spcBef>
                  <a:spcPct val="20000"/>
                </a:spcBef>
                <a:buClr>
                  <a:srgbClr val="FF0000"/>
                </a:buClr>
              </a:pPr>
              <a:r>
                <a:rPr lang="en-US" altLang="en-US" b="1" dirty="0">
                  <a:latin typeface="Courier New" pitchFamily="49" charset="0"/>
                  <a:cs typeface="Courier New" pitchFamily="49" charset="0"/>
                </a:rPr>
                <a:t>RENAME</a:t>
              </a:r>
            </a:p>
            <a:p>
              <a:pPr lvl="1" eaLnBrk="1" hangingPunct="1">
                <a:lnSpc>
                  <a:spcPct val="65000"/>
                </a:lnSpc>
                <a:spcBef>
                  <a:spcPct val="20000"/>
                </a:spcBef>
                <a:buClr>
                  <a:srgbClr val="FF0000"/>
                </a:buClr>
              </a:pPr>
              <a:r>
                <a:rPr lang="en-US" altLang="en-US" b="1" dirty="0">
                  <a:latin typeface="Courier New" pitchFamily="49" charset="0"/>
                  <a:cs typeface="Courier New" pitchFamily="49" charset="0"/>
                </a:rPr>
                <a:t>TRUNCATE</a:t>
              </a:r>
            </a:p>
            <a:p>
              <a:pPr lvl="1" eaLnBrk="1" hangingPunct="1">
                <a:lnSpc>
                  <a:spcPct val="65000"/>
                </a:lnSpc>
                <a:spcBef>
                  <a:spcPct val="20000"/>
                </a:spcBef>
                <a:buClr>
                  <a:srgbClr val="FF0000"/>
                </a:buClr>
              </a:pPr>
              <a:r>
                <a:rPr lang="en-US" altLang="en-US" b="1" dirty="0" smtClean="0">
                  <a:latin typeface="Courier New" pitchFamily="49" charset="0"/>
                  <a:cs typeface="Courier New" pitchFamily="49" charset="0"/>
                </a:rPr>
                <a:t>COMMENT</a:t>
              </a:r>
              <a:endParaRPr lang="en-US" altLang="en-US" b="1" dirty="0">
                <a:latin typeface="Courier New" pitchFamily="49" charset="0"/>
                <a:cs typeface="Courier New" pitchFamily="49" charset="0"/>
              </a:endParaRPr>
            </a:p>
          </p:txBody>
        </p:sp>
        <p:sp>
          <p:nvSpPr>
            <p:cNvPr id="19" name="Content Placeholder 2"/>
            <p:cNvSpPr txBox="1">
              <a:spLocks/>
            </p:cNvSpPr>
            <p:nvPr/>
          </p:nvSpPr>
          <p:spPr bwMode="gray">
            <a:xfrm>
              <a:off x="7424744" y="1006581"/>
              <a:ext cx="2136768" cy="13716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0" tIns="121899" rIns="16930" bIns="0" anchor="ctr">
              <a:noAutofit/>
            </a:bodyPr>
            <a:lstStyle/>
            <a:p>
              <a:pPr lvl="1" eaLnBrk="1" hangingPunct="1">
                <a:lnSpc>
                  <a:spcPct val="65000"/>
                </a:lnSpc>
                <a:spcBef>
                  <a:spcPct val="20000"/>
                </a:spcBef>
                <a:buClr>
                  <a:srgbClr val="FF0000"/>
                </a:buClr>
              </a:pPr>
              <a:r>
                <a:rPr lang="en-US" altLang="en-US" b="1" dirty="0" smtClean="0">
                  <a:latin typeface="Courier New" pitchFamily="49" charset="0"/>
                  <a:cs typeface="Courier New" pitchFamily="49" charset="0"/>
                </a:rPr>
                <a:t>SELECT</a:t>
              </a:r>
              <a:endParaRPr lang="en-US" altLang="en-US" b="1" dirty="0">
                <a:latin typeface="Courier New" pitchFamily="49" charset="0"/>
                <a:cs typeface="Courier New" pitchFamily="49" charset="0"/>
              </a:endParaRPr>
            </a:p>
            <a:p>
              <a:pPr lvl="1" eaLnBrk="1" hangingPunct="1">
                <a:lnSpc>
                  <a:spcPct val="65000"/>
                </a:lnSpc>
                <a:spcBef>
                  <a:spcPct val="20000"/>
                </a:spcBef>
                <a:buClr>
                  <a:srgbClr val="FF0000"/>
                </a:buClr>
              </a:pPr>
              <a:r>
                <a:rPr lang="en-US" altLang="en-US" b="1" dirty="0">
                  <a:latin typeface="Courier New" pitchFamily="49" charset="0"/>
                  <a:cs typeface="Courier New" pitchFamily="49" charset="0"/>
                </a:rPr>
                <a:t>INSERT</a:t>
              </a:r>
            </a:p>
            <a:p>
              <a:pPr lvl="1" eaLnBrk="1" hangingPunct="1">
                <a:lnSpc>
                  <a:spcPct val="65000"/>
                </a:lnSpc>
                <a:spcBef>
                  <a:spcPct val="20000"/>
                </a:spcBef>
                <a:buClr>
                  <a:srgbClr val="FF0000"/>
                </a:buClr>
              </a:pPr>
              <a:r>
                <a:rPr lang="en-US" altLang="en-US" b="1" dirty="0">
                  <a:latin typeface="Courier New" pitchFamily="49" charset="0"/>
                  <a:cs typeface="Courier New" pitchFamily="49" charset="0"/>
                </a:rPr>
                <a:t>UPDATE</a:t>
              </a:r>
            </a:p>
            <a:p>
              <a:pPr lvl="1" eaLnBrk="1" hangingPunct="1">
                <a:lnSpc>
                  <a:spcPct val="65000"/>
                </a:lnSpc>
                <a:spcBef>
                  <a:spcPct val="20000"/>
                </a:spcBef>
                <a:buClr>
                  <a:srgbClr val="FF0000"/>
                </a:buClr>
              </a:pPr>
              <a:r>
                <a:rPr lang="en-US" altLang="en-US" b="1" dirty="0">
                  <a:latin typeface="Courier New" pitchFamily="49" charset="0"/>
                  <a:cs typeface="Courier New" pitchFamily="49" charset="0"/>
                </a:rPr>
                <a:t>DELETE</a:t>
              </a:r>
            </a:p>
            <a:p>
              <a:pPr lvl="1" eaLnBrk="1" hangingPunct="1">
                <a:lnSpc>
                  <a:spcPct val="65000"/>
                </a:lnSpc>
                <a:spcBef>
                  <a:spcPct val="20000"/>
                </a:spcBef>
                <a:buClr>
                  <a:srgbClr val="FF0000"/>
                </a:buClr>
              </a:pPr>
              <a:r>
                <a:rPr lang="en-US" altLang="en-US" b="1" dirty="0" smtClean="0">
                  <a:latin typeface="Courier New" pitchFamily="49" charset="0"/>
                  <a:cs typeface="Courier New" pitchFamily="49" charset="0"/>
                </a:rPr>
                <a:t>MERGE</a:t>
              </a:r>
              <a:endParaRPr lang="en-US" altLang="en-US" b="1" dirty="0">
                <a:latin typeface="Courier New" pitchFamily="49" charset="0"/>
                <a:cs typeface="Courier New" pitchFamily="49" charset="0"/>
              </a:endParaRPr>
            </a:p>
          </p:txBody>
        </p:sp>
        <p:sp>
          <p:nvSpPr>
            <p:cNvPr id="34819" name="Rectangle 3"/>
            <p:cNvSpPr>
              <a:spLocks noChangeArrowheads="1"/>
            </p:cNvSpPr>
            <p:nvPr/>
          </p:nvSpPr>
          <p:spPr bwMode="blackWhite">
            <a:xfrm>
              <a:off x="2627312" y="4211321"/>
              <a:ext cx="3840480" cy="669925"/>
            </a:xfrm>
            <a:prstGeom prst="roundRect">
              <a:avLst/>
            </a:prstGeom>
            <a:gradFill flip="none" rotWithShape="1">
              <a:gsLst>
                <a:gs pos="0">
                  <a:srgbClr val="DCF4FD"/>
                </a:gs>
                <a:gs pos="50000">
                  <a:srgbClr val="FFFFFF"/>
                </a:gs>
                <a:gs pos="100000">
                  <a:srgbClr val="DCF4FD"/>
                </a:gs>
              </a:gsLst>
              <a:lin ang="5400000" scaled="1"/>
              <a:tileRect/>
            </a:gradFill>
            <a:ln w="28575" cap="flat" cmpd="sng" algn="ctr">
              <a:solidFill>
                <a:srgbClr val="A9E8F5"/>
              </a:solidFill>
              <a:prstDash val="solid"/>
              <a:round/>
              <a:headEnd type="none" w="sm" len="sm"/>
              <a:tailEnd type="none" w="sm" len="sm"/>
            </a:ln>
            <a:effectLst/>
          </p:spPr>
          <p:txBody>
            <a:bodyPr anchor="ctr"/>
            <a:lstStyle/>
            <a:p>
              <a:pPr algn="ctr" defTabSz="228600" fontAlgn="auto">
                <a:spcBef>
                  <a:spcPct val="20000"/>
                </a:spcBef>
                <a:spcAft>
                  <a:spcPts val="0"/>
                </a:spcAft>
                <a:buClr>
                  <a:srgbClr val="FF0000"/>
                </a:buClr>
              </a:pPr>
              <a:r>
                <a:rPr lang="en-US" altLang="en-US" kern="0" dirty="0">
                  <a:latin typeface="Arial" pitchFamily="34" charset="0"/>
                </a:rPr>
                <a:t>Data control language (DCL)</a:t>
              </a:r>
            </a:p>
          </p:txBody>
        </p:sp>
        <p:sp>
          <p:nvSpPr>
            <p:cNvPr id="34820" name="Rectangle 4"/>
            <p:cNvSpPr>
              <a:spLocks noChangeArrowheads="1"/>
            </p:cNvSpPr>
            <p:nvPr/>
          </p:nvSpPr>
          <p:spPr bwMode="blackWhite">
            <a:xfrm>
              <a:off x="2627312" y="4997557"/>
              <a:ext cx="3840480" cy="885825"/>
            </a:xfrm>
            <a:prstGeom prst="roundRect">
              <a:avLst/>
            </a:prstGeom>
            <a:gradFill flip="none" rotWithShape="1">
              <a:gsLst>
                <a:gs pos="0">
                  <a:srgbClr val="DCF4FD"/>
                </a:gs>
                <a:gs pos="50000">
                  <a:srgbClr val="FFFFFF"/>
                </a:gs>
                <a:gs pos="100000">
                  <a:srgbClr val="DCF4FD"/>
                </a:gs>
              </a:gsLst>
              <a:lin ang="5400000" scaled="1"/>
              <a:tileRect/>
            </a:gradFill>
            <a:ln w="28575" cap="flat" cmpd="sng" algn="ctr">
              <a:solidFill>
                <a:srgbClr val="A9E8F5"/>
              </a:solidFill>
              <a:prstDash val="solid"/>
              <a:round/>
              <a:headEnd type="none" w="sm" len="sm"/>
              <a:tailEnd type="none" w="sm" len="sm"/>
            </a:ln>
            <a:effectLst/>
          </p:spPr>
          <p:txBody>
            <a:bodyPr anchor="ctr"/>
            <a:lstStyle/>
            <a:p>
              <a:pPr algn="ctr" defTabSz="228600" fontAlgn="auto">
                <a:spcBef>
                  <a:spcPct val="20000"/>
                </a:spcBef>
                <a:spcAft>
                  <a:spcPts val="0"/>
                </a:spcAft>
                <a:buClr>
                  <a:srgbClr val="FF0000"/>
                </a:buClr>
              </a:pPr>
              <a:r>
                <a:rPr lang="en-US" altLang="en-US" kern="0" dirty="0">
                  <a:latin typeface="Arial" pitchFamily="34" charset="0"/>
                </a:rPr>
                <a:t>Transaction control</a:t>
              </a:r>
            </a:p>
          </p:txBody>
        </p:sp>
        <p:sp>
          <p:nvSpPr>
            <p:cNvPr id="34821" name="Rectangle 5"/>
            <p:cNvSpPr>
              <a:spLocks noChangeArrowheads="1"/>
            </p:cNvSpPr>
            <p:nvPr/>
          </p:nvSpPr>
          <p:spPr bwMode="blackWhite">
            <a:xfrm>
              <a:off x="2627312" y="2540529"/>
              <a:ext cx="3840480" cy="1554480"/>
            </a:xfrm>
            <a:prstGeom prst="roundRect">
              <a:avLst/>
            </a:prstGeom>
            <a:gradFill flip="none" rotWithShape="1">
              <a:gsLst>
                <a:gs pos="0">
                  <a:srgbClr val="DCF4FD"/>
                </a:gs>
                <a:gs pos="50000">
                  <a:srgbClr val="FFFFFF"/>
                </a:gs>
                <a:gs pos="100000">
                  <a:srgbClr val="DCF4FD"/>
                </a:gs>
              </a:gsLst>
              <a:lin ang="5400000" scaled="1"/>
              <a:tileRect/>
            </a:gradFill>
            <a:ln w="28575" cap="flat" cmpd="sng" algn="ctr">
              <a:solidFill>
                <a:srgbClr val="A9E8F5"/>
              </a:solidFill>
              <a:prstDash val="solid"/>
              <a:round/>
              <a:headEnd type="none" w="sm" len="sm"/>
              <a:tailEnd type="none" w="sm" len="sm"/>
            </a:ln>
            <a:effectLst/>
          </p:spPr>
          <p:txBody>
            <a:bodyPr anchor="ctr"/>
            <a:lstStyle/>
            <a:p>
              <a:pPr algn="ctr" defTabSz="228600" fontAlgn="auto">
                <a:spcBef>
                  <a:spcPct val="20000"/>
                </a:spcBef>
                <a:spcAft>
                  <a:spcPts val="0"/>
                </a:spcAft>
                <a:buClr>
                  <a:srgbClr val="FF0000"/>
                </a:buClr>
              </a:pPr>
              <a:r>
                <a:rPr lang="en-US" altLang="en-US" kern="0" dirty="0">
                  <a:latin typeface="Arial" pitchFamily="34" charset="0"/>
                </a:rPr>
                <a:t>Data definition language (DDL)</a:t>
              </a:r>
            </a:p>
          </p:txBody>
        </p:sp>
        <p:sp>
          <p:nvSpPr>
            <p:cNvPr id="34822" name="Rectangle 6"/>
            <p:cNvSpPr>
              <a:spLocks noChangeArrowheads="1"/>
            </p:cNvSpPr>
            <p:nvPr/>
          </p:nvSpPr>
          <p:spPr bwMode="blackWhite">
            <a:xfrm>
              <a:off x="2627312" y="957368"/>
              <a:ext cx="3840480" cy="1466850"/>
            </a:xfrm>
            <a:prstGeom prst="roundRect">
              <a:avLst/>
            </a:prstGeom>
            <a:gradFill flip="none" rotWithShape="1">
              <a:gsLst>
                <a:gs pos="0">
                  <a:srgbClr val="DCF4FD"/>
                </a:gs>
                <a:gs pos="50000">
                  <a:srgbClr val="FFFFFF"/>
                </a:gs>
                <a:gs pos="100000">
                  <a:srgbClr val="DCF4FD"/>
                </a:gs>
              </a:gsLst>
              <a:lin ang="5400000" scaled="1"/>
              <a:tileRect/>
            </a:gradFill>
            <a:ln w="28575" cap="flat" cmpd="sng" algn="ctr">
              <a:solidFill>
                <a:srgbClr val="A9E8F5"/>
              </a:solidFill>
              <a:prstDash val="solid"/>
              <a:round/>
              <a:headEnd type="none" w="sm" len="sm"/>
              <a:tailEnd type="none" w="sm" len="sm"/>
            </a:ln>
            <a:effectLst/>
          </p:spPr>
          <p:txBody>
            <a:bodyPr anchor="ctr"/>
            <a:lstStyle/>
            <a:p>
              <a:pPr algn="ctr" defTabSz="228600" fontAlgn="auto">
                <a:spcBef>
                  <a:spcPct val="20000"/>
                </a:spcBef>
                <a:spcAft>
                  <a:spcPts val="0"/>
                </a:spcAft>
                <a:buClr>
                  <a:srgbClr val="FF0000"/>
                </a:buClr>
              </a:pPr>
              <a:r>
                <a:rPr lang="en-IN" altLang="en-US" kern="0" dirty="0">
                  <a:latin typeface="Arial" pitchFamily="34" charset="0"/>
                </a:rPr>
                <a:t>Data manipulation language (DML)</a:t>
              </a:r>
            </a:p>
          </p:txBody>
        </p:sp>
        <p:sp>
          <p:nvSpPr>
            <p:cNvPr id="27" name="Isosceles Triangle 26"/>
            <p:cNvSpPr/>
            <p:nvPr/>
          </p:nvSpPr>
          <p:spPr bwMode="auto">
            <a:xfrm rot="16200000">
              <a:off x="6450968" y="1197082"/>
              <a:ext cx="990600" cy="914400"/>
            </a:xfrm>
            <a:prstGeom prst="triangle">
              <a:avLst/>
            </a:prstGeom>
            <a:gradFill flip="none" rotWithShape="1">
              <a:gsLst>
                <a:gs pos="0">
                  <a:srgbClr val="E5E5FF"/>
                </a:gs>
                <a:gs pos="50000">
                  <a:srgbClr val="EBEBFF"/>
                </a:gs>
                <a:gs pos="100000">
                  <a:srgbClr val="FFFFFF"/>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dirty="0">
                <a:latin typeface="Arial" pitchFamily="34" charset="0"/>
              </a:endParaRPr>
            </a:p>
          </p:txBody>
        </p:sp>
        <p:sp>
          <p:nvSpPr>
            <p:cNvPr id="28" name="Isosceles Triangle 27"/>
            <p:cNvSpPr/>
            <p:nvPr/>
          </p:nvSpPr>
          <p:spPr bwMode="auto">
            <a:xfrm rot="16200000">
              <a:off x="6603368" y="4092681"/>
              <a:ext cx="685800" cy="914400"/>
            </a:xfrm>
            <a:prstGeom prst="triangle">
              <a:avLst/>
            </a:prstGeom>
            <a:gradFill flip="none" rotWithShape="1">
              <a:gsLst>
                <a:gs pos="0">
                  <a:srgbClr val="E5E5FF"/>
                </a:gs>
                <a:gs pos="50000">
                  <a:srgbClr val="EBEBFF"/>
                </a:gs>
                <a:gs pos="100000">
                  <a:srgbClr val="FFFFFF"/>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dirty="0">
                <a:latin typeface="Arial" pitchFamily="34" charset="0"/>
              </a:endParaRPr>
            </a:p>
          </p:txBody>
        </p:sp>
        <p:sp>
          <p:nvSpPr>
            <p:cNvPr id="29" name="Isosceles Triangle 28"/>
            <p:cNvSpPr/>
            <p:nvPr/>
          </p:nvSpPr>
          <p:spPr bwMode="auto">
            <a:xfrm rot="16200000">
              <a:off x="6298568" y="2797281"/>
              <a:ext cx="1295400" cy="914400"/>
            </a:xfrm>
            <a:prstGeom prst="triangle">
              <a:avLst/>
            </a:prstGeom>
            <a:gradFill flip="none" rotWithShape="1">
              <a:gsLst>
                <a:gs pos="0">
                  <a:srgbClr val="E5E5FF"/>
                </a:gs>
                <a:gs pos="50000">
                  <a:srgbClr val="EBEBFF"/>
                </a:gs>
                <a:gs pos="100000">
                  <a:srgbClr val="FFFFFF"/>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dirty="0">
                <a:latin typeface="Arial" pitchFamily="34" charset="0"/>
              </a:endParaRPr>
            </a:p>
          </p:txBody>
        </p:sp>
        <p:sp>
          <p:nvSpPr>
            <p:cNvPr id="30" name="Isosceles Triangle 29"/>
            <p:cNvSpPr/>
            <p:nvPr/>
          </p:nvSpPr>
          <p:spPr bwMode="auto">
            <a:xfrm rot="16200000">
              <a:off x="6565268" y="4968981"/>
              <a:ext cx="762000" cy="914400"/>
            </a:xfrm>
            <a:prstGeom prst="triangle">
              <a:avLst/>
            </a:prstGeom>
            <a:gradFill flip="none" rotWithShape="1">
              <a:gsLst>
                <a:gs pos="0">
                  <a:srgbClr val="E5E5FF"/>
                </a:gs>
                <a:gs pos="50000">
                  <a:srgbClr val="EBEBFF"/>
                </a:gs>
                <a:gs pos="100000">
                  <a:srgbClr val="FFFFFF"/>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pPr>
              <a:endParaRPr lang="en-US" dirty="0">
                <a:latin typeface="Arial" pitchFamily="34" charset="0"/>
              </a:endParaRPr>
            </a:p>
          </p:txBody>
        </p:sp>
      </p:grpSp>
    </p:spTree>
    <p:custDataLst>
      <p:tags r:id="rId1"/>
    </p:custData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dirty="0" smtClean="0"/>
              <a:t>Development Environments for SQL</a:t>
            </a:r>
          </a:p>
        </p:txBody>
      </p:sp>
      <p:sp>
        <p:nvSpPr>
          <p:cNvPr id="35843" name="Rectangle 9"/>
          <p:cNvSpPr>
            <a:spLocks noGrp="1" noChangeArrowheads="1"/>
          </p:cNvSpPr>
          <p:nvPr>
            <p:ph idx="1"/>
          </p:nvPr>
        </p:nvSpPr>
        <p:spPr>
          <a:xfrm>
            <a:off x="622138" y="1242485"/>
            <a:ext cx="10944549" cy="1234519"/>
          </a:xfrm>
        </p:spPr>
        <p:txBody>
          <a:bodyPr/>
          <a:lstStyle/>
          <a:p>
            <a:pPr eaLnBrk="1" hangingPunct="1"/>
            <a:r>
              <a:rPr lang="en-US" altLang="en-US" dirty="0" smtClean="0">
                <a:latin typeface="Arial" charset="0"/>
              </a:rPr>
              <a:t>There are two development environments for this course:</a:t>
            </a:r>
          </a:p>
          <a:p>
            <a:pPr lvl="1" eaLnBrk="1" hangingPunct="1"/>
            <a:r>
              <a:rPr lang="en-US" altLang="en-US" dirty="0" smtClean="0"/>
              <a:t>The primary tool is Oracle SQL Developer.</a:t>
            </a:r>
          </a:p>
          <a:p>
            <a:pPr lvl="1" eaLnBrk="1" hangingPunct="1"/>
            <a:r>
              <a:rPr lang="en-US" altLang="en-US" dirty="0" smtClean="0"/>
              <a:t>The SQL*Plus command-line interface can also be used.</a:t>
            </a:r>
          </a:p>
        </p:txBody>
      </p:sp>
      <p:grpSp>
        <p:nvGrpSpPr>
          <p:cNvPr id="4" name="Group 3"/>
          <p:cNvGrpSpPr/>
          <p:nvPr/>
        </p:nvGrpSpPr>
        <p:grpSpPr>
          <a:xfrm>
            <a:off x="2104334" y="2895600"/>
            <a:ext cx="7980156" cy="2890751"/>
            <a:chOff x="2008394" y="2971801"/>
            <a:chExt cx="7980156" cy="2890751"/>
          </a:xfrm>
        </p:grpSpPr>
        <p:pic>
          <p:nvPicPr>
            <p:cNvPr id="35844" name="Picture 8"/>
            <p:cNvPicPr>
              <a:picLocks noChangeAspect="1" noChangeArrowheads="1"/>
            </p:cNvPicPr>
            <p:nvPr/>
          </p:nvPicPr>
          <p:blipFill>
            <a:blip r:embed="rId4" cstate="print"/>
            <a:srcRect/>
            <a:stretch>
              <a:fillRect/>
            </a:stretch>
          </p:blipFill>
          <p:spPr bwMode="auto">
            <a:xfrm>
              <a:off x="2008394" y="2971801"/>
              <a:ext cx="3832018" cy="2137289"/>
            </a:xfrm>
            <a:prstGeom prst="rect">
              <a:avLst/>
            </a:prstGeom>
            <a:noFill/>
            <a:ln w="9525">
              <a:noFill/>
              <a:miter lim="800000"/>
              <a:headEnd/>
              <a:tailEnd/>
            </a:ln>
          </p:spPr>
        </p:pic>
        <p:sp>
          <p:nvSpPr>
            <p:cNvPr id="35845" name="Rectangle 17"/>
            <p:cNvSpPr>
              <a:spLocks noChangeArrowheads="1"/>
            </p:cNvSpPr>
            <p:nvPr/>
          </p:nvSpPr>
          <p:spPr bwMode="blackWhite">
            <a:xfrm>
              <a:off x="4062413" y="5337089"/>
              <a:ext cx="1752600" cy="525463"/>
            </a:xfrm>
            <a:prstGeom prst="rect">
              <a:avLst/>
            </a:prstGeom>
            <a:gradFill flip="none" rotWithShape="1">
              <a:gsLst>
                <a:gs pos="0">
                  <a:srgbClr val="FFFF71"/>
                </a:gs>
                <a:gs pos="100000">
                  <a:srgbClr val="FFFFCC"/>
                </a:gs>
              </a:gsLst>
              <a:lin ang="16200000" scaled="1"/>
              <a:tileRect/>
            </a:gradFill>
            <a:ln w="28575">
              <a:solidFill>
                <a:schemeClr val="accent3">
                  <a:lumMod val="60000"/>
                  <a:lumOff val="40000"/>
                </a:schemeClr>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dirty="0" smtClean="0">
                  <a:solidFill>
                    <a:schemeClr val="tx1">
                      <a:lumMod val="50000"/>
                    </a:schemeClr>
                  </a:solidFill>
                  <a:latin typeface="+mj-lt"/>
                </a:rPr>
                <a:t>SQL Developer</a:t>
              </a:r>
            </a:p>
          </p:txBody>
        </p:sp>
        <p:sp>
          <p:nvSpPr>
            <p:cNvPr id="35847" name="Rectangle 19"/>
            <p:cNvSpPr>
              <a:spLocks noChangeArrowheads="1"/>
            </p:cNvSpPr>
            <p:nvPr/>
          </p:nvSpPr>
          <p:spPr bwMode="blackWhite">
            <a:xfrm>
              <a:off x="6170613" y="5337089"/>
              <a:ext cx="1701800" cy="525463"/>
            </a:xfrm>
            <a:prstGeom prst="rect">
              <a:avLst/>
            </a:prstGeom>
            <a:gradFill flip="none" rotWithShape="1">
              <a:gsLst>
                <a:gs pos="0">
                  <a:srgbClr val="FFFF71"/>
                </a:gs>
                <a:gs pos="100000">
                  <a:srgbClr val="FFFFCC"/>
                </a:gs>
              </a:gsLst>
              <a:lin ang="16200000" scaled="1"/>
              <a:tileRect/>
            </a:gradFill>
            <a:ln w="28575">
              <a:solidFill>
                <a:schemeClr val="accent3">
                  <a:lumMod val="60000"/>
                  <a:lumOff val="40000"/>
                </a:schemeClr>
              </a:solidFill>
              <a:miter lim="800000"/>
              <a:headEnd/>
              <a:tailEnd/>
            </a:ln>
          </p:spPr>
          <p:txBody>
            <a:bodyPr wrap="none" lIns="46038" tIns="46038" rIns="46038" bIns="46038" anchor="ctr"/>
            <a:lstStyle/>
            <a:p>
              <a:pPr algn="ctr" defTabSz="822325" eaLnBrk="0" hangingPunct="0"/>
              <a:r>
                <a:rPr lang="en-US" altLang="en-US" dirty="0">
                  <a:solidFill>
                    <a:schemeClr val="tx1">
                      <a:lumMod val="50000"/>
                    </a:schemeClr>
                  </a:solidFill>
                  <a:latin typeface="+mj-lt"/>
                  <a:cs typeface="Arial" panose="020B0604020202020204" pitchFamily="34" charset="0"/>
                </a:rPr>
                <a:t>SQL*Plus</a:t>
              </a:r>
            </a:p>
          </p:txBody>
        </p:sp>
        <p:pic>
          <p:nvPicPr>
            <p:cNvPr id="78850" name="Picture 2"/>
            <p:cNvPicPr>
              <a:picLocks noChangeAspect="1" noChangeArrowheads="1"/>
            </p:cNvPicPr>
            <p:nvPr/>
          </p:nvPicPr>
          <p:blipFill>
            <a:blip r:embed="rId5" cstate="print"/>
            <a:srcRect/>
            <a:stretch>
              <a:fillRect/>
            </a:stretch>
          </p:blipFill>
          <p:spPr bwMode="auto">
            <a:xfrm>
              <a:off x="6170613" y="2971801"/>
              <a:ext cx="3817937" cy="2149475"/>
            </a:xfrm>
            <a:prstGeom prst="rect">
              <a:avLst/>
            </a:prstGeom>
            <a:noFill/>
            <a:ln w="15875">
              <a:solidFill>
                <a:schemeClr val="tx1"/>
              </a:solidFill>
              <a:miter lim="800000"/>
              <a:headEnd/>
              <a:tailEnd/>
            </a:ln>
          </p:spPr>
        </p:pic>
        <p:cxnSp>
          <p:nvCxnSpPr>
            <p:cNvPr id="3" name="Elbow Connector 2"/>
            <p:cNvCxnSpPr/>
            <p:nvPr/>
          </p:nvCxnSpPr>
          <p:spPr bwMode="auto">
            <a:xfrm rot="10800000">
              <a:off x="3373791" y="5109091"/>
              <a:ext cx="697566" cy="490731"/>
            </a:xfrm>
            <a:prstGeom prst="bentConnector2">
              <a:avLst/>
            </a:prstGeom>
            <a:noFill/>
            <a:ln w="28575" cap="flat" cmpd="sng" algn="ctr">
              <a:solidFill>
                <a:schemeClr val="accent4"/>
              </a:solidFill>
              <a:prstDash val="solid"/>
              <a:round/>
              <a:headEnd type="none" w="sm" len="sm"/>
              <a:tailEnd type="triangle" w="lg" len="lg"/>
            </a:ln>
            <a:effectLst/>
          </p:spPr>
        </p:cxnSp>
        <p:cxnSp>
          <p:nvCxnSpPr>
            <p:cNvPr id="12" name="Elbow Connector 11"/>
            <p:cNvCxnSpPr/>
            <p:nvPr/>
          </p:nvCxnSpPr>
          <p:spPr bwMode="auto">
            <a:xfrm rot="10800000" flipH="1">
              <a:off x="7869113" y="5109091"/>
              <a:ext cx="697566" cy="490731"/>
            </a:xfrm>
            <a:prstGeom prst="bentConnector2">
              <a:avLst/>
            </a:prstGeom>
            <a:noFill/>
            <a:ln w="28575" cap="flat" cmpd="sng" algn="ctr">
              <a:solidFill>
                <a:schemeClr val="accent4"/>
              </a:solidFill>
              <a:prstDash val="solid"/>
              <a:round/>
              <a:headEnd type="none" w="sm" len="sm"/>
              <a:tailEnd type="triangle" w="lg" len="lg"/>
            </a:ln>
            <a:effectLst/>
          </p:spPr>
        </p:cxnSp>
      </p:grpSp>
    </p:spTree>
    <p:custDataLst>
      <p:tags r:id="rId1"/>
    </p:custData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6200000" flipV="1">
            <a:off x="10110786" y="3783012"/>
            <a:ext cx="1165225" cy="26447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 name="Round Diagonal Corner Rectangle 6"/>
          <p:cNvSpPr>
            <a:spLocks noChangeAspect="1"/>
          </p:cNvSpPr>
          <p:nvPr/>
        </p:nvSpPr>
        <p:spPr bwMode="auto">
          <a:xfrm>
            <a:off x="10093325" y="4419600"/>
            <a:ext cx="1563687" cy="1371600"/>
          </a:xfrm>
          <a:prstGeom prst="round2DiagRect">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US" dirty="0" smtClean="0"/>
              <a:t>Introduction to Oracle Live SQL</a:t>
            </a:r>
            <a:endParaRPr lang="en-US" dirty="0"/>
          </a:p>
        </p:txBody>
      </p:sp>
      <p:sp>
        <p:nvSpPr>
          <p:cNvPr id="3" name="Content Placeholder 2"/>
          <p:cNvSpPr>
            <a:spLocks noGrp="1"/>
          </p:cNvSpPr>
          <p:nvPr>
            <p:ph idx="1"/>
          </p:nvPr>
        </p:nvSpPr>
        <p:spPr>
          <a:xfrm>
            <a:off x="622138" y="1242485"/>
            <a:ext cx="10944549" cy="795938"/>
          </a:xfrm>
        </p:spPr>
        <p:txBody>
          <a:bodyPr/>
          <a:lstStyle/>
          <a:p>
            <a:pPr lvl="1"/>
            <a:r>
              <a:rPr lang="en-US" dirty="0" smtClean="0"/>
              <a:t>Easy way to learn, access, test, and share SQL and PL/SQL scripts on Oracle Database</a:t>
            </a:r>
          </a:p>
          <a:p>
            <a:pPr lvl="1"/>
            <a:r>
              <a:rPr lang="en-US" dirty="0" smtClean="0"/>
              <a:t>Sign up and use it free of cost.</a:t>
            </a:r>
            <a:endParaRPr lang="en-US" dirty="0"/>
          </a:p>
        </p:txBody>
      </p:sp>
      <p:pic>
        <p:nvPicPr>
          <p:cNvPr id="79874" name="Picture 2"/>
          <p:cNvPicPr>
            <a:picLocks noChangeAspect="1" noChangeArrowheads="1"/>
          </p:cNvPicPr>
          <p:nvPr/>
        </p:nvPicPr>
        <p:blipFill>
          <a:blip r:embed="rId4" cstate="print"/>
          <a:srcRect/>
          <a:stretch>
            <a:fillRect/>
          </a:stretch>
        </p:blipFill>
        <p:spPr bwMode="auto">
          <a:xfrm>
            <a:off x="3323503" y="2514600"/>
            <a:ext cx="5541818" cy="3059181"/>
          </a:xfrm>
          <a:prstGeom prst="rect">
            <a:avLst/>
          </a:prstGeom>
          <a:noFill/>
          <a:ln w="15875">
            <a:solidFill>
              <a:schemeClr val="tx1"/>
            </a:solidFill>
            <a:miter lim="800000"/>
            <a:headEnd/>
            <a:tailEnd/>
          </a:ln>
        </p:spPr>
      </p:pic>
      <p:pic>
        <p:nvPicPr>
          <p:cNvPr id="5" name="Picture 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20289" y="4550773"/>
            <a:ext cx="1109759" cy="110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eaLnBrk="1" hangingPunct="1"/>
            <a:r>
              <a:rPr lang="en-US" altLang="en-US" dirty="0" smtClean="0"/>
              <a:t>Lesson Agenda</a:t>
            </a:r>
          </a:p>
        </p:txBody>
      </p:sp>
      <p:sp>
        <p:nvSpPr>
          <p:cNvPr id="41987" name="Rectangle 5"/>
          <p:cNvSpPr>
            <a:spLocks noGrp="1" noChangeArrowheads="1"/>
          </p:cNvSpPr>
          <p:nvPr>
            <p:ph idx="1"/>
          </p:nvPr>
        </p:nvSpPr>
        <p:spPr>
          <a:xfrm>
            <a:off x="622138" y="1242485"/>
            <a:ext cx="10944549" cy="2550264"/>
          </a:xfrm>
        </p:spPr>
        <p:txBody>
          <a:bodyPr/>
          <a:lstStyle/>
          <a:p>
            <a:pPr lvl="1" eaLnBrk="1" hangingPunct="1">
              <a:buClr>
                <a:srgbClr val="A6A6A6"/>
              </a:buClr>
              <a:defRPr/>
            </a:pPr>
            <a:r>
              <a:rPr lang="en-US" dirty="0" smtClean="0">
                <a:solidFill>
                  <a:srgbClr val="A6A6A6"/>
                </a:solidFill>
              </a:rPr>
              <a:t>Course objectives, agenda, and appendixes used in the course</a:t>
            </a:r>
          </a:p>
          <a:p>
            <a:pPr lvl="1" eaLnBrk="1" hangingPunct="1">
              <a:buClr>
                <a:srgbClr val="A6A6A6"/>
              </a:buClr>
              <a:defRPr/>
            </a:pPr>
            <a:r>
              <a:rPr lang="en-US" dirty="0" smtClean="0">
                <a:solidFill>
                  <a:srgbClr val="A6A6A6"/>
                </a:solidFill>
              </a:rPr>
              <a:t>Overview of Oracle Database 12</a:t>
            </a:r>
            <a:r>
              <a:rPr lang="en-US" i="1" dirty="0" smtClean="0">
                <a:solidFill>
                  <a:srgbClr val="A6A6A6"/>
                </a:solidFill>
              </a:rPr>
              <a:t>c</a:t>
            </a:r>
            <a:r>
              <a:rPr lang="en-US" dirty="0" smtClean="0">
                <a:solidFill>
                  <a:srgbClr val="A6A6A6"/>
                </a:solidFill>
              </a:rPr>
              <a:t> and related products</a:t>
            </a:r>
          </a:p>
          <a:p>
            <a:pPr lvl="1" eaLnBrk="1" hangingPunct="1">
              <a:buClr>
                <a:srgbClr val="A6A6A6"/>
              </a:buClr>
              <a:defRPr/>
            </a:pPr>
            <a:r>
              <a:rPr lang="en-US" dirty="0" smtClean="0">
                <a:solidFill>
                  <a:srgbClr val="A6A6A6"/>
                </a:solidFill>
              </a:rPr>
              <a:t>Overview of relational database management concepts and terminologies</a:t>
            </a:r>
          </a:p>
          <a:p>
            <a:pPr lvl="1">
              <a:buClr>
                <a:srgbClr val="A6A6A6"/>
              </a:buClr>
              <a:defRPr/>
            </a:pPr>
            <a:r>
              <a:rPr lang="en-US" dirty="0" smtClean="0">
                <a:solidFill>
                  <a:srgbClr val="A6A6A6"/>
                </a:solidFill>
              </a:rPr>
              <a:t>Human Resource (</a:t>
            </a:r>
            <a:r>
              <a:rPr lang="en-US" dirty="0" smtClean="0">
                <a:solidFill>
                  <a:srgbClr val="A6A6A6"/>
                </a:solidFill>
                <a:latin typeface="Courier New" pitchFamily="49" charset="0"/>
                <a:cs typeface="Courier New" pitchFamily="49" charset="0"/>
              </a:rPr>
              <a:t>HR</a:t>
            </a:r>
            <a:r>
              <a:rPr lang="en-US" dirty="0" smtClean="0">
                <a:solidFill>
                  <a:srgbClr val="A6A6A6"/>
                </a:solidFill>
              </a:rPr>
              <a:t>) Schema and the tables used in this course </a:t>
            </a:r>
          </a:p>
          <a:p>
            <a:pPr lvl="1" eaLnBrk="1" hangingPunct="1">
              <a:buClr>
                <a:srgbClr val="A6A6A6"/>
              </a:buClr>
              <a:defRPr/>
            </a:pPr>
            <a:r>
              <a:rPr lang="en-US" dirty="0" smtClean="0">
                <a:solidFill>
                  <a:srgbClr val="A6A6A6"/>
                </a:solidFill>
              </a:rPr>
              <a:t>Introduction to SQL and its development environments</a:t>
            </a:r>
          </a:p>
          <a:p>
            <a:pPr lvl="1" eaLnBrk="1" hangingPunct="1">
              <a:defRPr/>
            </a:pPr>
            <a:r>
              <a:rPr lang="en-US" dirty="0" smtClean="0"/>
              <a:t>Oracle Database 12</a:t>
            </a:r>
            <a:r>
              <a:rPr lang="en-US" i="1" dirty="0" smtClean="0"/>
              <a:t>c</a:t>
            </a:r>
            <a:r>
              <a:rPr lang="en-US" dirty="0" smtClean="0"/>
              <a:t> SQL Documentation and Additional Resources</a:t>
            </a:r>
            <a:endParaRPr lang="en-US" dirty="0"/>
          </a:p>
        </p:txBody>
      </p:sp>
      <p:grpSp>
        <p:nvGrpSpPr>
          <p:cNvPr id="4" name="Group 3"/>
          <p:cNvGrpSpPr/>
          <p:nvPr/>
        </p:nvGrpSpPr>
        <p:grpSpPr>
          <a:xfrm>
            <a:off x="8304212" y="4267200"/>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pPr eaLnBrk="1" hangingPunct="1"/>
            <a:r>
              <a:rPr lang="en-US" altLang="en-US" dirty="0" smtClean="0"/>
              <a:t>Course Objectives</a:t>
            </a:r>
          </a:p>
        </p:txBody>
      </p:sp>
      <p:sp>
        <p:nvSpPr>
          <p:cNvPr id="9219" name="Rectangle 5"/>
          <p:cNvSpPr>
            <a:spLocks noGrp="1" noChangeArrowheads="1"/>
          </p:cNvSpPr>
          <p:nvPr>
            <p:ph idx="1"/>
          </p:nvPr>
        </p:nvSpPr>
        <p:spPr/>
        <p:txBody>
          <a:bodyPr/>
          <a:lstStyle/>
          <a:p>
            <a:pPr indent="0"/>
            <a:r>
              <a:rPr lang="en-US" altLang="en-US" dirty="0" smtClean="0">
                <a:latin typeface="Arial" charset="0"/>
              </a:rPr>
              <a:t>After completing this course, you should be able to:</a:t>
            </a:r>
          </a:p>
          <a:p>
            <a:pPr lvl="1" eaLnBrk="1" hangingPunct="1"/>
            <a:r>
              <a:rPr lang="en-US" altLang="en-US" dirty="0" smtClean="0"/>
              <a:t>Identify the major components of Oracle Database</a:t>
            </a:r>
          </a:p>
          <a:p>
            <a:pPr lvl="1" eaLnBrk="1" hangingPunct="1"/>
            <a:r>
              <a:rPr lang="en-US" altLang="en-US" dirty="0" smtClean="0"/>
              <a:t>Retrieve row and column data from tables with the </a:t>
            </a:r>
            <a:r>
              <a:rPr lang="en-US" altLang="en-US" dirty="0" smtClean="0">
                <a:latin typeface="Courier New" pitchFamily="49" charset="0"/>
              </a:rPr>
              <a:t>SELECT</a:t>
            </a:r>
            <a:r>
              <a:rPr lang="en-US" altLang="en-US" dirty="0" smtClean="0"/>
              <a:t> statement</a:t>
            </a:r>
          </a:p>
          <a:p>
            <a:pPr lvl="1" eaLnBrk="1" hangingPunct="1"/>
            <a:r>
              <a:rPr lang="en-US" altLang="en-US" dirty="0" smtClean="0"/>
              <a:t>Create reports of sorted and restricted data</a:t>
            </a:r>
          </a:p>
          <a:p>
            <a:pPr lvl="1" eaLnBrk="1" hangingPunct="1"/>
            <a:r>
              <a:rPr lang="en-US" altLang="en-US" dirty="0" smtClean="0"/>
              <a:t>Employ SQL functions to generate and retrieve customized data</a:t>
            </a:r>
          </a:p>
          <a:p>
            <a:pPr lvl="1" eaLnBrk="1" hangingPunct="1"/>
            <a:r>
              <a:rPr lang="en-US" altLang="en-US" dirty="0" smtClean="0"/>
              <a:t>Run complex queries to retrieve data from multiple tables</a:t>
            </a:r>
          </a:p>
          <a:p>
            <a:pPr lvl="1" eaLnBrk="1" hangingPunct="1"/>
            <a:r>
              <a:rPr lang="en-US" altLang="en-US" dirty="0" smtClean="0"/>
              <a:t>Run data manipulation language (DML) statements to update data in Oracle Database</a:t>
            </a:r>
            <a:endParaRPr lang="en-US" altLang="en-US" i="1" dirty="0" smtClean="0"/>
          </a:p>
          <a:p>
            <a:pPr lvl="1" eaLnBrk="1" hangingPunct="1"/>
            <a:r>
              <a:rPr lang="en-US" altLang="en-US" dirty="0" smtClean="0"/>
              <a:t>Run data definition language (DDL) statements to create and manage schema objects</a:t>
            </a: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rot="5400000">
            <a:off x="7632420" y="1323155"/>
            <a:ext cx="5105400" cy="2703514"/>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40962" name="Rectangle 8"/>
          <p:cNvSpPr>
            <a:spLocks noGrp="1" noChangeArrowheads="1"/>
          </p:cNvSpPr>
          <p:nvPr>
            <p:ph type="title"/>
          </p:nvPr>
        </p:nvSpPr>
        <p:spPr/>
        <p:txBody>
          <a:bodyPr/>
          <a:lstStyle/>
          <a:p>
            <a:pPr eaLnBrk="1" hangingPunct="1"/>
            <a:r>
              <a:rPr lang="en-US" altLang="en-US" dirty="0" smtClean="0"/>
              <a:t>Oracle Database Documentation</a:t>
            </a:r>
          </a:p>
        </p:txBody>
      </p:sp>
      <p:sp>
        <p:nvSpPr>
          <p:cNvPr id="40963" name="Rectangle 9"/>
          <p:cNvSpPr>
            <a:spLocks noGrp="1" noChangeArrowheads="1"/>
          </p:cNvSpPr>
          <p:nvPr>
            <p:ph idx="1"/>
          </p:nvPr>
        </p:nvSpPr>
        <p:spPr/>
        <p:txBody>
          <a:bodyPr/>
          <a:lstStyle/>
          <a:p>
            <a:pPr lvl="1" eaLnBrk="1" hangingPunct="1"/>
            <a:r>
              <a:rPr lang="en-US" altLang="en-US" i="1" dirty="0" smtClean="0"/>
              <a:t>Oracle Database New Features Guide</a:t>
            </a:r>
          </a:p>
          <a:p>
            <a:pPr lvl="1" eaLnBrk="1" hangingPunct="1"/>
            <a:r>
              <a:rPr lang="en-US" altLang="en-US" i="1" dirty="0" smtClean="0"/>
              <a:t>Oracle Database Reference</a:t>
            </a:r>
          </a:p>
          <a:p>
            <a:pPr lvl="1" eaLnBrk="1" hangingPunct="1"/>
            <a:r>
              <a:rPr lang="en-US" altLang="en-US" i="1" dirty="0" smtClean="0"/>
              <a:t>Oracle Database SQL Language Reference</a:t>
            </a:r>
          </a:p>
          <a:p>
            <a:pPr lvl="1" eaLnBrk="1" hangingPunct="1"/>
            <a:r>
              <a:rPr lang="en-US" altLang="en-US" i="1" dirty="0" smtClean="0"/>
              <a:t>Oracle Database Concepts</a:t>
            </a:r>
          </a:p>
          <a:p>
            <a:pPr lvl="1" eaLnBrk="1" hangingPunct="1"/>
            <a:r>
              <a:rPr lang="en-US" altLang="en-US" i="1" dirty="0" smtClean="0"/>
              <a:t>Oracle Database SQL Developer User’s Guide</a:t>
            </a:r>
            <a:br>
              <a:rPr lang="en-US" altLang="en-US" i="1" dirty="0" smtClean="0"/>
            </a:br>
            <a:endParaRPr lang="en-US" altLang="en-US" i="1" dirty="0" smtClean="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21901" y="4339003"/>
            <a:ext cx="1726439" cy="1777217"/>
          </a:xfrm>
          <a:prstGeom prst="rect">
            <a:avLst/>
          </a:prstGeom>
        </p:spPr>
      </p:pic>
      <p:grpSp>
        <p:nvGrpSpPr>
          <p:cNvPr id="3" name="Group 2"/>
          <p:cNvGrpSpPr/>
          <p:nvPr/>
        </p:nvGrpSpPr>
        <p:grpSpPr>
          <a:xfrm>
            <a:off x="9117230" y="953031"/>
            <a:ext cx="2135780" cy="2133613"/>
            <a:chOff x="9636125" y="681946"/>
            <a:chExt cx="1563687" cy="1562100"/>
          </a:xfrm>
        </p:grpSpPr>
        <p:sp>
          <p:nvSpPr>
            <p:cNvPr id="9" name="Oval 8"/>
            <p:cNvSpPr>
              <a:spLocks noChangeAspect="1"/>
            </p:cNvSpPr>
            <p:nvPr/>
          </p:nvSpPr>
          <p:spPr bwMode="auto">
            <a:xfrm>
              <a:off x="9636125" y="681946"/>
              <a:ext cx="1563687" cy="1562100"/>
            </a:xfrm>
            <a:prstGeom prst="ellipse">
              <a:avLst/>
            </a:prstGeom>
            <a:solidFill>
              <a:schemeClr val="bg1"/>
            </a:solidFill>
            <a:ln w="50800" cap="flat" cmpd="sng" algn="ctr">
              <a:solidFill>
                <a:schemeClr val="bg1"/>
              </a:solidFill>
              <a:prstDash val="solid"/>
              <a:round/>
              <a:headEnd type="none" w="sm" len="sm"/>
              <a:tailEnd type="none" w="sm" len="sm"/>
            </a:ln>
            <a:effectLst>
              <a:innerShdw blurRad="114300">
                <a:srgbClr val="92D050"/>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8" name="Picture 1" descr="D:\Projects\SQL_Workshop_12cR2\OU Graphics\Batch 1 SQL course icons\Batch 1 SQL course icons\SQL Generic Icon.png"/>
            <p:cNvPicPr>
              <a:picLocks noChangeAspect="1" noChangeArrowheads="1"/>
            </p:cNvPicPr>
            <p:nvPr/>
          </p:nvPicPr>
          <p:blipFill>
            <a:blip r:embed="rId5" cstate="print"/>
            <a:srcRect/>
            <a:stretch>
              <a:fillRect/>
            </a:stretch>
          </p:blipFill>
          <p:spPr bwMode="auto">
            <a:xfrm>
              <a:off x="9883671" y="853396"/>
              <a:ext cx="1068593" cy="1219200"/>
            </a:xfrm>
            <a:prstGeom prst="rect">
              <a:avLst/>
            </a:prstGeom>
            <a:noFill/>
          </p:spPr>
        </p:pic>
      </p:gr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5400000">
            <a:off x="8299486" y="1940984"/>
            <a:ext cx="5105400"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8" name="Oval 7"/>
          <p:cNvSpPr>
            <a:spLocks noChangeAspect="1"/>
          </p:cNvSpPr>
          <p:nvPr/>
        </p:nvSpPr>
        <p:spPr bwMode="auto">
          <a:xfrm>
            <a:off x="10070343" y="681946"/>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74481" y="873077"/>
            <a:ext cx="955411" cy="1185417"/>
          </a:xfrm>
          <a:prstGeom prst="rect">
            <a:avLst/>
          </a:prstGeom>
        </p:spPr>
      </p:pic>
      <p:sp>
        <p:nvSpPr>
          <p:cNvPr id="41986" name="Rectangle 6"/>
          <p:cNvSpPr>
            <a:spLocks noGrp="1" noChangeArrowheads="1"/>
          </p:cNvSpPr>
          <p:nvPr>
            <p:ph type="title"/>
          </p:nvPr>
        </p:nvSpPr>
        <p:spPr/>
        <p:txBody>
          <a:bodyPr/>
          <a:lstStyle/>
          <a:p>
            <a:pPr eaLnBrk="1" hangingPunct="1"/>
            <a:r>
              <a:rPr lang="en-US" altLang="en-US" dirty="0" smtClean="0"/>
              <a:t>Additional Resources</a:t>
            </a:r>
          </a:p>
        </p:txBody>
      </p:sp>
      <p:sp>
        <p:nvSpPr>
          <p:cNvPr id="41987" name="Rectangle 7"/>
          <p:cNvSpPr>
            <a:spLocks noGrp="1" noChangeArrowheads="1"/>
          </p:cNvSpPr>
          <p:nvPr>
            <p:ph idx="1"/>
          </p:nvPr>
        </p:nvSpPr>
        <p:spPr>
          <a:xfrm>
            <a:off x="622138" y="1242485"/>
            <a:ext cx="10944549" cy="3945518"/>
          </a:xfrm>
        </p:spPr>
        <p:txBody>
          <a:bodyPr/>
          <a:lstStyle/>
          <a:p>
            <a:pPr indent="0"/>
            <a:r>
              <a:rPr lang="en-US" altLang="en-US" dirty="0" smtClean="0">
                <a:latin typeface="Arial" charset="0"/>
              </a:rPr>
              <a:t>For additional information about Oracle Database 12</a:t>
            </a:r>
            <a:r>
              <a:rPr lang="en-US" altLang="en-US" i="1" dirty="0" smtClean="0">
                <a:latin typeface="Arial" charset="0"/>
              </a:rPr>
              <a:t>c</a:t>
            </a:r>
            <a:r>
              <a:rPr lang="en-US" altLang="en-US" dirty="0" smtClean="0">
                <a:latin typeface="Arial" charset="0"/>
              </a:rPr>
              <a:t>, refer to the following:</a:t>
            </a:r>
          </a:p>
          <a:p>
            <a:pPr lvl="1" eaLnBrk="1" hangingPunct="1"/>
            <a:r>
              <a:rPr lang="en-US" altLang="en-US" i="1" dirty="0" smtClean="0"/>
              <a:t>Oracle Database 12c: New Features eStudies</a:t>
            </a:r>
          </a:p>
          <a:p>
            <a:pPr lvl="1" eaLnBrk="1" hangingPunct="1"/>
            <a:r>
              <a:rPr lang="en-US" altLang="en-US" i="1" dirty="0" smtClean="0"/>
              <a:t>Oracle Learning Library:</a:t>
            </a:r>
          </a:p>
          <a:p>
            <a:pPr lvl="2" eaLnBrk="1" hangingPunct="1"/>
            <a:r>
              <a:rPr lang="en-US" altLang="en-US" dirty="0" smtClean="0"/>
              <a:t>http://www.oracle.com/goto/oll</a:t>
            </a:r>
          </a:p>
          <a:p>
            <a:pPr lvl="1" eaLnBrk="1" hangingPunct="1"/>
            <a:r>
              <a:rPr lang="en-US" altLang="en-US" i="1" dirty="0" smtClean="0"/>
              <a:t>Oracle Cloud: </a:t>
            </a:r>
          </a:p>
          <a:p>
            <a:pPr lvl="2" eaLnBrk="1" hangingPunct="1"/>
            <a:r>
              <a:rPr lang="en-US" altLang="en-US" sz="1800" dirty="0" smtClean="0">
                <a:hlinkClick r:id="rId5"/>
              </a:rPr>
              <a:t>cloud.oracle.com</a:t>
            </a:r>
            <a:endParaRPr lang="en-US" altLang="en-US" sz="1800" dirty="0"/>
          </a:p>
          <a:p>
            <a:pPr lvl="1" eaLnBrk="1" hangingPunct="1"/>
            <a:r>
              <a:rPr lang="en-US" altLang="en-US" dirty="0" smtClean="0"/>
              <a:t>The online SQL Developer Home Page, which is available at:</a:t>
            </a:r>
          </a:p>
          <a:p>
            <a:pPr lvl="2" eaLnBrk="1" hangingPunct="1"/>
            <a:r>
              <a:rPr lang="en-US" altLang="en-US" sz="1800" dirty="0">
                <a:hlinkClick r:id="rId6"/>
              </a:rPr>
              <a:t>http://www.oracle.com/technology/products/database/sql_developer/index.html</a:t>
            </a:r>
            <a:endParaRPr lang="en-US" altLang="en-US" sz="1800" dirty="0"/>
          </a:p>
          <a:p>
            <a:pPr lvl="1" eaLnBrk="1" hangingPunct="1"/>
            <a:r>
              <a:rPr lang="en-US" altLang="en-US" dirty="0" smtClean="0"/>
              <a:t>The SQL Developer tutorial, which is available online at:</a:t>
            </a:r>
          </a:p>
          <a:p>
            <a:pPr lvl="2" eaLnBrk="1" hangingPunct="1"/>
            <a:r>
              <a:rPr lang="en-US" altLang="en-US" sz="1800" dirty="0"/>
              <a:t>http://download.oracle.com/oll/tutorials/SQLDeveloper/index.htm</a:t>
            </a: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351499" y="4572000"/>
            <a:ext cx="1001375" cy="1367469"/>
          </a:xfrm>
          <a:prstGeom prst="rect">
            <a:avLst/>
          </a:prstGeom>
        </p:spPr>
      </p:pic>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84103" y="4642444"/>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4" cstate="print"/>
          <a:stretch>
            <a:fillRect/>
          </a:stretch>
        </p:blipFill>
        <p:spPr>
          <a:xfrm>
            <a:off x="9299448" y="4610100"/>
            <a:ext cx="2266950" cy="1714500"/>
          </a:xfrm>
          <a:prstGeom prst="rect">
            <a:avLst/>
          </a:prstGeom>
        </p:spPr>
      </p:pic>
      <p:sp>
        <p:nvSpPr>
          <p:cNvPr id="43010" name="Rectangle 4"/>
          <p:cNvSpPr>
            <a:spLocks noGrp="1" noChangeArrowheads="1"/>
          </p:cNvSpPr>
          <p:nvPr>
            <p:ph type="title"/>
          </p:nvPr>
        </p:nvSpPr>
        <p:spPr/>
        <p:txBody>
          <a:bodyPr/>
          <a:lstStyle/>
          <a:p>
            <a:pPr eaLnBrk="1" hangingPunct="1"/>
            <a:r>
              <a:rPr lang="en-US" altLang="en-US" dirty="0" smtClean="0"/>
              <a:t>Summary</a:t>
            </a:r>
          </a:p>
        </p:txBody>
      </p:sp>
      <p:sp>
        <p:nvSpPr>
          <p:cNvPr id="43011" name="Rectangle 5"/>
          <p:cNvSpPr>
            <a:spLocks noGrp="1" noChangeArrowheads="1"/>
          </p:cNvSpPr>
          <p:nvPr>
            <p:ph idx="1"/>
          </p:nvPr>
        </p:nvSpPr>
        <p:spPr>
          <a:xfrm>
            <a:off x="622138" y="1242485"/>
            <a:ext cx="10944549" cy="2988846"/>
          </a:xfrm>
        </p:spPr>
        <p:txBody>
          <a:bodyPr/>
          <a:lstStyle/>
          <a:p>
            <a:pPr eaLnBrk="1" hangingPunct="1"/>
            <a:r>
              <a:rPr lang="en-US" altLang="en-US" dirty="0" smtClean="0">
                <a:latin typeface="Arial" charset="0"/>
              </a:rPr>
              <a:t>In this lesson, you should have learned about: </a:t>
            </a:r>
          </a:p>
          <a:p>
            <a:pPr lvl="1" eaLnBrk="1" hangingPunct="1"/>
            <a:r>
              <a:rPr lang="en-US" altLang="en-US" dirty="0" smtClean="0"/>
              <a:t>The goals of the course</a:t>
            </a:r>
          </a:p>
          <a:p>
            <a:pPr lvl="1" eaLnBrk="1" hangingPunct="1"/>
            <a:r>
              <a:rPr lang="en-US" altLang="en-US" dirty="0" smtClean="0"/>
              <a:t>Features of Oracle Database 12</a:t>
            </a:r>
            <a:r>
              <a:rPr lang="en-US" altLang="en-US" i="1" dirty="0" smtClean="0"/>
              <a:t>c</a:t>
            </a:r>
          </a:p>
          <a:p>
            <a:pPr lvl="1" eaLnBrk="1" hangingPunct="1"/>
            <a:r>
              <a:rPr lang="en-US" altLang="en-US" dirty="0" smtClean="0"/>
              <a:t>The theoretical and physical aspects of a relational database</a:t>
            </a:r>
          </a:p>
          <a:p>
            <a:pPr lvl="1" eaLnBrk="1" hangingPunct="1"/>
            <a:r>
              <a:rPr lang="en-US" altLang="en-US" dirty="0" smtClean="0"/>
              <a:t>Oracle server’s implementation of RDBMS and ORDBMS</a:t>
            </a:r>
          </a:p>
          <a:p>
            <a:pPr lvl="1" eaLnBrk="1" hangingPunct="1"/>
            <a:r>
              <a:rPr lang="en-US" altLang="en-US" dirty="0" smtClean="0"/>
              <a:t>The development environments that can be used for this course</a:t>
            </a:r>
          </a:p>
          <a:p>
            <a:pPr lvl="1" eaLnBrk="1" hangingPunct="1"/>
            <a:r>
              <a:rPr lang="en-US" altLang="en-US" dirty="0" smtClean="0"/>
              <a:t>The database and schema used in this course</a:t>
            </a:r>
          </a:p>
        </p:txBody>
      </p:sp>
    </p:spTree>
    <p:custDataLst>
      <p:tags r:id="rId1"/>
    </p:custData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eaLnBrk="1" hangingPunct="1"/>
            <a:r>
              <a:rPr lang="en-US" altLang="en-US" smtClean="0"/>
              <a:t>Practice 1: Overview</a:t>
            </a:r>
            <a:endParaRPr lang="en-US" altLang="en-US" dirty="0" smtClean="0"/>
          </a:p>
        </p:txBody>
      </p:sp>
      <p:sp>
        <p:nvSpPr>
          <p:cNvPr id="44035" name="Rectangle 5"/>
          <p:cNvSpPr>
            <a:spLocks noGrp="1" noChangeArrowheads="1"/>
          </p:cNvSpPr>
          <p:nvPr>
            <p:ph idx="1"/>
          </p:nvPr>
        </p:nvSpPr>
        <p:spPr/>
        <p:txBody>
          <a:bodyPr/>
          <a:lstStyle/>
          <a:p>
            <a:pPr indent="0"/>
            <a:r>
              <a:rPr lang="en-US" altLang="en-US" dirty="0" smtClean="0">
                <a:latin typeface="Arial" charset="0"/>
              </a:rPr>
              <a:t>This practice covers the following topics:</a:t>
            </a:r>
          </a:p>
          <a:p>
            <a:pPr lvl="1" eaLnBrk="1" hangingPunct="1"/>
            <a:r>
              <a:rPr lang="en-US" altLang="en-US" dirty="0" smtClean="0"/>
              <a:t>Starting Oracle SQL Developer</a:t>
            </a:r>
          </a:p>
          <a:p>
            <a:pPr lvl="1" eaLnBrk="1" hangingPunct="1"/>
            <a:r>
              <a:rPr lang="en-US" altLang="en-US" dirty="0" smtClean="0"/>
              <a:t>Creating a new database connection</a:t>
            </a:r>
          </a:p>
          <a:p>
            <a:pPr lvl="1" eaLnBrk="1" hangingPunct="1"/>
            <a:r>
              <a:rPr lang="en-US" altLang="en-US" dirty="0" smtClean="0"/>
              <a:t>Browsing the </a:t>
            </a:r>
            <a:r>
              <a:rPr lang="en-US" altLang="en-US" dirty="0" err="1" smtClean="0">
                <a:latin typeface="Courier New" pitchFamily="49" charset="0"/>
              </a:rPr>
              <a:t>HR</a:t>
            </a:r>
            <a:r>
              <a:rPr lang="en-US" altLang="en-US" dirty="0" smtClean="0"/>
              <a:t> tables</a:t>
            </a:r>
          </a:p>
        </p:txBody>
      </p:sp>
      <p:sp>
        <p:nvSpPr>
          <p:cNvPr id="4" name="Rectangle 3"/>
          <p:cNvSpPr/>
          <p:nvPr/>
        </p:nvSpPr>
        <p:spPr bwMode="auto">
          <a:xfrm rot="16200000" flipV="1">
            <a:off x="9577387" y="3268662"/>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5" name="Group 4"/>
          <p:cNvGrpSpPr/>
          <p:nvPr/>
        </p:nvGrpSpPr>
        <p:grpSpPr>
          <a:xfrm>
            <a:off x="9632408" y="4267200"/>
            <a:ext cx="1719804" cy="1718058"/>
            <a:chOff x="9066212" y="3962400"/>
            <a:chExt cx="1941512" cy="1939542"/>
          </a:xfrm>
        </p:grpSpPr>
        <p:sp>
          <p:nvSpPr>
            <p:cNvPr id="6" name="Oval 5"/>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 name="Oval 6"/>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Course Roadmap</a:t>
            </a:r>
          </a:p>
        </p:txBody>
      </p:sp>
      <p:sp>
        <p:nvSpPr>
          <p:cNvPr id="112" name="Rounded Rectangle 111"/>
          <p:cNvSpPr/>
          <p:nvPr/>
        </p:nvSpPr>
        <p:spPr bwMode="auto">
          <a:xfrm>
            <a:off x="3046412" y="1167943"/>
            <a:ext cx="8305800" cy="4522115"/>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13" name="Rounded Rectangle 112"/>
          <p:cNvSpPr/>
          <p:nvPr/>
        </p:nvSpPr>
        <p:spPr bwMode="auto">
          <a:xfrm>
            <a:off x="4147377" y="352642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14" name="Rounded Rectangle 113"/>
          <p:cNvSpPr/>
          <p:nvPr/>
        </p:nvSpPr>
        <p:spPr bwMode="auto">
          <a:xfrm>
            <a:off x="4147377" y="4551305"/>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15" name="Rounded Rectangle 114"/>
          <p:cNvSpPr/>
          <p:nvPr/>
        </p:nvSpPr>
        <p:spPr bwMode="auto">
          <a:xfrm>
            <a:off x="4147377" y="250154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16" name="Rounded Rectangle 115"/>
          <p:cNvSpPr/>
          <p:nvPr/>
        </p:nvSpPr>
        <p:spPr bwMode="auto">
          <a:xfrm>
            <a:off x="4146111" y="1476664"/>
            <a:ext cx="5716265"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17" name="TextBox 116"/>
          <p:cNvSpPr txBox="1"/>
          <p:nvPr/>
        </p:nvSpPr>
        <p:spPr>
          <a:xfrm>
            <a:off x="4756977" y="1730717"/>
            <a:ext cx="4491611" cy="323165"/>
          </a:xfrm>
          <a:prstGeom prst="rect">
            <a:avLst/>
          </a:prstGeom>
          <a:noFill/>
        </p:spPr>
        <p:txBody>
          <a:bodyPr wrap="square" rtlCol="0" anchor="ctr">
            <a:spAutoFit/>
          </a:bodyPr>
          <a:lstStyle>
            <a:defPPr>
              <a:defRPr lang="en-US"/>
            </a:defPPr>
            <a:lvl1pPr>
              <a:defRPr sz="1500" b="1">
                <a:solidFill>
                  <a:schemeClr val="bg1"/>
                </a:solidFill>
              </a:defRPr>
            </a:lvl1pPr>
          </a:lstStyle>
          <a:p>
            <a:r>
              <a:rPr lang="en-US" b="0" dirty="0" smtClean="0">
                <a:solidFill>
                  <a:schemeClr val="tx1">
                    <a:lumMod val="75000"/>
                  </a:schemeClr>
                </a:solidFill>
              </a:rPr>
              <a:t>Lesson </a:t>
            </a:r>
            <a:r>
              <a:rPr lang="en-US" b="0" dirty="0">
                <a:solidFill>
                  <a:schemeClr val="tx1">
                    <a:lumMod val="75000"/>
                  </a:schemeClr>
                </a:solidFill>
              </a:rPr>
              <a:t>2: Retrieving Data using SQL </a:t>
            </a:r>
            <a:r>
              <a:rPr lang="en-US" b="0" dirty="0">
                <a:solidFill>
                  <a:schemeClr val="tx1">
                    <a:lumMod val="75000"/>
                  </a:schemeClr>
                </a:solidFill>
                <a:latin typeface="Courier New" panose="02070309020205020404" pitchFamily="49" charset="0"/>
                <a:cs typeface="Courier New" panose="02070309020205020404" pitchFamily="49" charset="0"/>
              </a:rPr>
              <a:t>SELECT</a:t>
            </a:r>
          </a:p>
        </p:txBody>
      </p:sp>
      <p:sp>
        <p:nvSpPr>
          <p:cNvPr id="118" name="TextBox 117"/>
          <p:cNvSpPr txBox="1"/>
          <p:nvPr/>
        </p:nvSpPr>
        <p:spPr>
          <a:xfrm>
            <a:off x="4819904" y="2755598"/>
            <a:ext cx="4083283" cy="323165"/>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r>
              <a:rPr lang="en-US" sz="1500" dirty="0"/>
              <a:t>Lesson 3: Restricting and Sorting Data</a:t>
            </a:r>
          </a:p>
        </p:txBody>
      </p:sp>
      <p:sp>
        <p:nvSpPr>
          <p:cNvPr id="119" name="TextBox 118"/>
          <p:cNvSpPr txBox="1"/>
          <p:nvPr/>
        </p:nvSpPr>
        <p:spPr>
          <a:xfrm>
            <a:off x="4790844" y="3665061"/>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r>
              <a:rPr lang="en-US" sz="1500" dirty="0"/>
              <a:t>Lesson 4: Using Single-Row Functions to </a:t>
            </a:r>
            <a:r>
              <a:rPr lang="en-US" sz="1500" dirty="0" smtClean="0"/>
              <a:t>Customize </a:t>
            </a:r>
            <a:r>
              <a:rPr lang="en-US" sz="1500" dirty="0"/>
              <a:t>O</a:t>
            </a:r>
            <a:r>
              <a:rPr lang="en-US" sz="1500" dirty="0" smtClean="0"/>
              <a:t>utput</a:t>
            </a:r>
            <a:endParaRPr lang="en-US" sz="1500" dirty="0"/>
          </a:p>
        </p:txBody>
      </p:sp>
      <p:sp>
        <p:nvSpPr>
          <p:cNvPr id="120" name="TextBox 119"/>
          <p:cNvSpPr txBox="1"/>
          <p:nvPr/>
        </p:nvSpPr>
        <p:spPr>
          <a:xfrm>
            <a:off x="4790844" y="4689942"/>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Lesson 5: Using Conversion Functions and Conditional Expressions</a:t>
            </a:r>
          </a:p>
        </p:txBody>
      </p:sp>
      <p:sp>
        <p:nvSpPr>
          <p:cNvPr id="121" name="Isosceles Triangle 120"/>
          <p:cNvSpPr>
            <a:spLocks noChangeAspect="1"/>
          </p:cNvSpPr>
          <p:nvPr/>
        </p:nvSpPr>
        <p:spPr bwMode="auto">
          <a:xfrm rot="5400000">
            <a:off x="4321644" y="281924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22" name="Isosceles Triangle 121"/>
          <p:cNvSpPr>
            <a:spLocks noChangeAspect="1"/>
          </p:cNvSpPr>
          <p:nvPr/>
        </p:nvSpPr>
        <p:spPr bwMode="auto">
          <a:xfrm rot="5400000">
            <a:off x="4321644" y="384412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23" name="Isosceles Triangle 122"/>
          <p:cNvSpPr>
            <a:spLocks noChangeAspect="1"/>
          </p:cNvSpPr>
          <p:nvPr/>
        </p:nvSpPr>
        <p:spPr bwMode="auto">
          <a:xfrm rot="5400000">
            <a:off x="4321644" y="4869009"/>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24" name="Isosceles Triangle 123"/>
          <p:cNvSpPr>
            <a:spLocks noChangeAspect="1"/>
          </p:cNvSpPr>
          <p:nvPr/>
        </p:nvSpPr>
        <p:spPr bwMode="auto">
          <a:xfrm rot="5400000">
            <a:off x="4321644" y="179436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30" name="Rounded Rectangle 129"/>
          <p:cNvSpPr/>
          <p:nvPr/>
        </p:nvSpPr>
        <p:spPr bwMode="auto">
          <a:xfrm>
            <a:off x="2818143" y="2403123"/>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31" name="Rounded Rectangle 130"/>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32" name="Rounded Rectangle 131"/>
          <p:cNvSpPr/>
          <p:nvPr/>
        </p:nvSpPr>
        <p:spPr bwMode="auto">
          <a:xfrm>
            <a:off x="2818143" y="3459375"/>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33" name="Rounded Rectangle 132"/>
          <p:cNvSpPr/>
          <p:nvPr/>
        </p:nvSpPr>
        <p:spPr bwMode="auto">
          <a:xfrm>
            <a:off x="2818143" y="4503986"/>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34" name="Rectangle 133"/>
          <p:cNvSpPr/>
          <p:nvPr/>
        </p:nvSpPr>
        <p:spPr bwMode="auto">
          <a:xfrm>
            <a:off x="201566" y="749300"/>
            <a:ext cx="3422440" cy="54991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5" name="Freeform 134"/>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36" name="Freeform 135"/>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37" name="Freeform 136"/>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38" name="Freeform 137"/>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39" name="TextBox 138"/>
          <p:cNvSpPr txBox="1"/>
          <p:nvPr/>
        </p:nvSpPr>
        <p:spPr>
          <a:xfrm>
            <a:off x="520036" y="1682936"/>
            <a:ext cx="243396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smtClean="0"/>
              <a:t>Lesson </a:t>
            </a:r>
            <a:r>
              <a:rPr lang="en-US" dirty="0"/>
              <a:t>1: Introduction</a:t>
            </a:r>
          </a:p>
        </p:txBody>
      </p:sp>
      <p:sp>
        <p:nvSpPr>
          <p:cNvPr id="140" name="TextBox 139"/>
          <p:cNvSpPr txBox="1"/>
          <p:nvPr/>
        </p:nvSpPr>
        <p:spPr>
          <a:xfrm>
            <a:off x="520036" y="2617331"/>
            <a:ext cx="29327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1">
                <a:solidFill>
                  <a:schemeClr val="bg1"/>
                </a:solidFill>
              </a:defRPr>
            </a:lvl1pPr>
          </a:lstStyle>
          <a:p>
            <a:r>
              <a:rPr lang="en-US" dirty="0"/>
              <a:t>Unit 1: Retrieving, </a:t>
            </a:r>
            <a:r>
              <a:rPr lang="en-US" dirty="0" smtClean="0"/>
              <a:t>Restricting, </a:t>
            </a:r>
            <a:r>
              <a:rPr lang="en-US" dirty="0"/>
              <a:t>and Sorting </a:t>
            </a:r>
            <a:r>
              <a:rPr lang="en-US" dirty="0" smtClean="0"/>
              <a:t>Data</a:t>
            </a:r>
            <a:endParaRPr lang="en-US" dirty="0"/>
          </a:p>
        </p:txBody>
      </p:sp>
      <p:sp>
        <p:nvSpPr>
          <p:cNvPr id="141" name="TextBox 140"/>
          <p:cNvSpPr txBox="1"/>
          <p:nvPr/>
        </p:nvSpPr>
        <p:spPr>
          <a:xfrm>
            <a:off x="520036" y="3674761"/>
            <a:ext cx="29835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2: Joins, </a:t>
            </a:r>
            <a:r>
              <a:rPr lang="en-US" dirty="0" smtClean="0"/>
              <a:t>Subqueries, </a:t>
            </a:r>
            <a:r>
              <a:rPr lang="en-US" dirty="0"/>
              <a:t>and Set </a:t>
            </a:r>
            <a:r>
              <a:rPr lang="en-US" dirty="0" smtClean="0"/>
              <a:t>Operators</a:t>
            </a:r>
            <a:endParaRPr lang="en-US" dirty="0"/>
          </a:p>
        </p:txBody>
      </p:sp>
      <p:sp>
        <p:nvSpPr>
          <p:cNvPr id="142" name="TextBox 141"/>
          <p:cNvSpPr txBox="1"/>
          <p:nvPr/>
        </p:nvSpPr>
        <p:spPr>
          <a:xfrm>
            <a:off x="520036" y="4829297"/>
            <a:ext cx="221269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3: DML and DDL</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Course Roadmap</a:t>
            </a:r>
          </a:p>
        </p:txBody>
      </p:sp>
      <p:sp>
        <p:nvSpPr>
          <p:cNvPr id="74" name="Rounded Rectangle 73"/>
          <p:cNvSpPr/>
          <p:nvPr/>
        </p:nvSpPr>
        <p:spPr bwMode="auto">
          <a:xfrm>
            <a:off x="3046412" y="1167943"/>
            <a:ext cx="8305800" cy="4522115"/>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75" name="Rounded Rectangle 74"/>
          <p:cNvSpPr/>
          <p:nvPr/>
        </p:nvSpPr>
        <p:spPr bwMode="auto">
          <a:xfrm>
            <a:off x="4147377" y="352642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76" name="Rounded Rectangle 75"/>
          <p:cNvSpPr/>
          <p:nvPr/>
        </p:nvSpPr>
        <p:spPr bwMode="auto">
          <a:xfrm>
            <a:off x="4147377" y="4551305"/>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77" name="Rounded Rectangle 76"/>
          <p:cNvSpPr/>
          <p:nvPr/>
        </p:nvSpPr>
        <p:spPr bwMode="auto">
          <a:xfrm>
            <a:off x="4147377" y="250154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78" name="Rounded Rectangle 77"/>
          <p:cNvSpPr/>
          <p:nvPr/>
        </p:nvSpPr>
        <p:spPr bwMode="auto">
          <a:xfrm>
            <a:off x="4146111" y="1476664"/>
            <a:ext cx="5716265"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79" name="TextBox 78"/>
          <p:cNvSpPr txBox="1"/>
          <p:nvPr/>
        </p:nvSpPr>
        <p:spPr>
          <a:xfrm>
            <a:off x="4756977" y="1615300"/>
            <a:ext cx="4491611" cy="553998"/>
          </a:xfrm>
          <a:prstGeom prst="rect">
            <a:avLst/>
          </a:prstGeom>
          <a:noFill/>
        </p:spPr>
        <p:txBody>
          <a:bodyPr wrap="square" rtlCol="0" anchor="ctr">
            <a:spAutoFit/>
          </a:bodyPr>
          <a:lstStyle>
            <a:defPPr>
              <a:defRPr lang="en-US"/>
            </a:defPPr>
            <a:lvl1pPr>
              <a:defRPr sz="1500" b="1">
                <a:solidFill>
                  <a:schemeClr val="bg1"/>
                </a:solidFill>
              </a:defRPr>
            </a:lvl1pPr>
          </a:lstStyle>
          <a:p>
            <a:pPr defTabSz="228600" fontAlgn="auto">
              <a:spcBef>
                <a:spcPts val="0"/>
              </a:spcBef>
              <a:spcAft>
                <a:spcPts val="0"/>
              </a:spcAft>
              <a:defRPr/>
            </a:pPr>
            <a:r>
              <a:rPr lang="en-US" b="0" dirty="0">
                <a:solidFill>
                  <a:schemeClr val="tx1">
                    <a:lumMod val="75000"/>
                  </a:schemeClr>
                </a:solidFill>
              </a:rPr>
              <a:t>Lesson 6: Reporting Aggregated Data Using Group Functions</a:t>
            </a:r>
            <a:endParaRPr lang="en-US" b="0" dirty="0">
              <a:solidFill>
                <a:schemeClr val="tx1">
                  <a:lumMod val="75000"/>
                </a:schemeClr>
              </a:solidFill>
              <a:latin typeface="Courier New" pitchFamily="49" charset="0"/>
              <a:cs typeface="Courier New" pitchFamily="49" charset="0"/>
            </a:endParaRPr>
          </a:p>
        </p:txBody>
      </p:sp>
      <p:sp>
        <p:nvSpPr>
          <p:cNvPr id="80" name="TextBox 79"/>
          <p:cNvSpPr txBox="1"/>
          <p:nvPr/>
        </p:nvSpPr>
        <p:spPr>
          <a:xfrm>
            <a:off x="4819904" y="2640181"/>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pPr>
              <a:defRPr/>
            </a:pPr>
            <a:r>
              <a:rPr lang="en-US" sz="1500" dirty="0"/>
              <a:t>Lesson 7: Displaying Data from Multiple Tables Using Joins</a:t>
            </a:r>
          </a:p>
        </p:txBody>
      </p:sp>
      <p:sp>
        <p:nvSpPr>
          <p:cNvPr id="81" name="TextBox 80"/>
          <p:cNvSpPr txBox="1"/>
          <p:nvPr/>
        </p:nvSpPr>
        <p:spPr>
          <a:xfrm>
            <a:off x="4790844" y="3780477"/>
            <a:ext cx="4083283" cy="323165"/>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pPr>
              <a:defRPr/>
            </a:pPr>
            <a:r>
              <a:rPr lang="en-US" sz="1500" dirty="0"/>
              <a:t>Lesson 8: Using Subqueries to Solve Queries</a:t>
            </a:r>
          </a:p>
        </p:txBody>
      </p:sp>
      <p:sp>
        <p:nvSpPr>
          <p:cNvPr id="82" name="TextBox 81"/>
          <p:cNvSpPr txBox="1"/>
          <p:nvPr/>
        </p:nvSpPr>
        <p:spPr>
          <a:xfrm>
            <a:off x="4790844" y="4805358"/>
            <a:ext cx="4083283"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pPr>
              <a:defRPr/>
            </a:pPr>
            <a:r>
              <a:rPr lang="en-US" dirty="0"/>
              <a:t>Lesson 9: Using Set Operators</a:t>
            </a:r>
          </a:p>
        </p:txBody>
      </p:sp>
      <p:sp>
        <p:nvSpPr>
          <p:cNvPr id="83" name="Isosceles Triangle 82"/>
          <p:cNvSpPr>
            <a:spLocks noChangeAspect="1"/>
          </p:cNvSpPr>
          <p:nvPr/>
        </p:nvSpPr>
        <p:spPr bwMode="auto">
          <a:xfrm rot="5400000">
            <a:off x="4321644" y="281924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84" name="Isosceles Triangle 83"/>
          <p:cNvSpPr>
            <a:spLocks noChangeAspect="1"/>
          </p:cNvSpPr>
          <p:nvPr/>
        </p:nvSpPr>
        <p:spPr bwMode="auto">
          <a:xfrm rot="5400000">
            <a:off x="4321644" y="384412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85" name="Isosceles Triangle 84"/>
          <p:cNvSpPr>
            <a:spLocks noChangeAspect="1"/>
          </p:cNvSpPr>
          <p:nvPr/>
        </p:nvSpPr>
        <p:spPr bwMode="auto">
          <a:xfrm rot="5400000">
            <a:off x="4321644" y="4869009"/>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86" name="Isosceles Triangle 85"/>
          <p:cNvSpPr>
            <a:spLocks noChangeAspect="1"/>
          </p:cNvSpPr>
          <p:nvPr/>
        </p:nvSpPr>
        <p:spPr bwMode="auto">
          <a:xfrm rot="5400000">
            <a:off x="4321644" y="179436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92" name="Rounded Rectangle 91"/>
          <p:cNvSpPr/>
          <p:nvPr/>
        </p:nvSpPr>
        <p:spPr bwMode="auto">
          <a:xfrm>
            <a:off x="2818143" y="2403123"/>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93" name="Rounded Rectangle 92"/>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94" name="Rounded Rectangle 93"/>
          <p:cNvSpPr/>
          <p:nvPr/>
        </p:nvSpPr>
        <p:spPr bwMode="auto">
          <a:xfrm>
            <a:off x="2818143" y="3459375"/>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95" name="Rounded Rectangle 94"/>
          <p:cNvSpPr/>
          <p:nvPr/>
        </p:nvSpPr>
        <p:spPr bwMode="auto">
          <a:xfrm>
            <a:off x="2818143" y="4503986"/>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96" name="Rectangle 95"/>
          <p:cNvSpPr/>
          <p:nvPr/>
        </p:nvSpPr>
        <p:spPr bwMode="auto">
          <a:xfrm>
            <a:off x="201566" y="749300"/>
            <a:ext cx="3422440" cy="54991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7" name="Freeform 96"/>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98" name="Freeform 97"/>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99" name="Freeform 98"/>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00" name="Freeform 99"/>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101" name="TextBox 100"/>
          <p:cNvSpPr txBox="1"/>
          <p:nvPr/>
        </p:nvSpPr>
        <p:spPr>
          <a:xfrm>
            <a:off x="520036" y="1682936"/>
            <a:ext cx="243396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smtClean="0"/>
              <a:t>Lesson </a:t>
            </a:r>
            <a:r>
              <a:rPr lang="en-US" dirty="0"/>
              <a:t>1: Introduction</a:t>
            </a:r>
          </a:p>
        </p:txBody>
      </p:sp>
      <p:sp>
        <p:nvSpPr>
          <p:cNvPr id="102" name="TextBox 101"/>
          <p:cNvSpPr txBox="1"/>
          <p:nvPr/>
        </p:nvSpPr>
        <p:spPr>
          <a:xfrm>
            <a:off x="520036" y="2617331"/>
            <a:ext cx="29327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1: Retrieving, </a:t>
            </a:r>
            <a:r>
              <a:rPr lang="en-US" dirty="0" smtClean="0"/>
              <a:t>Restricting, </a:t>
            </a:r>
            <a:r>
              <a:rPr lang="en-US" dirty="0"/>
              <a:t>and Sorting </a:t>
            </a:r>
            <a:r>
              <a:rPr lang="en-US" dirty="0" smtClean="0"/>
              <a:t>Data</a:t>
            </a:r>
            <a:endParaRPr lang="en-US" dirty="0"/>
          </a:p>
        </p:txBody>
      </p:sp>
      <p:sp>
        <p:nvSpPr>
          <p:cNvPr id="103" name="TextBox 102"/>
          <p:cNvSpPr txBox="1"/>
          <p:nvPr/>
        </p:nvSpPr>
        <p:spPr>
          <a:xfrm>
            <a:off x="520036" y="3674761"/>
            <a:ext cx="29835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1">
                <a:solidFill>
                  <a:schemeClr val="bg1"/>
                </a:solidFill>
              </a:defRPr>
            </a:lvl1pPr>
          </a:lstStyle>
          <a:p>
            <a:r>
              <a:rPr lang="en-US" dirty="0"/>
              <a:t>Unit 2: Joins, </a:t>
            </a:r>
            <a:r>
              <a:rPr lang="en-US" dirty="0" smtClean="0"/>
              <a:t>Subqueries, </a:t>
            </a:r>
            <a:r>
              <a:rPr lang="en-US" dirty="0"/>
              <a:t>and Set </a:t>
            </a:r>
            <a:r>
              <a:rPr lang="en-US" dirty="0" smtClean="0"/>
              <a:t>Operators</a:t>
            </a:r>
            <a:endParaRPr lang="en-US" dirty="0"/>
          </a:p>
        </p:txBody>
      </p:sp>
      <p:sp>
        <p:nvSpPr>
          <p:cNvPr id="104" name="TextBox 103"/>
          <p:cNvSpPr txBox="1"/>
          <p:nvPr/>
        </p:nvSpPr>
        <p:spPr>
          <a:xfrm>
            <a:off x="520036" y="4829297"/>
            <a:ext cx="221269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3: DML and DDL</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Course Roadmap</a:t>
            </a:r>
          </a:p>
        </p:txBody>
      </p:sp>
      <p:sp>
        <p:nvSpPr>
          <p:cNvPr id="33" name="Rounded Rectangle 32"/>
          <p:cNvSpPr/>
          <p:nvPr/>
        </p:nvSpPr>
        <p:spPr bwMode="auto">
          <a:xfrm>
            <a:off x="3046412" y="3171329"/>
            <a:ext cx="8305800" cy="2518729"/>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4" name="Rounded Rectangle 33"/>
          <p:cNvSpPr/>
          <p:nvPr/>
        </p:nvSpPr>
        <p:spPr bwMode="auto">
          <a:xfrm>
            <a:off x="4147377" y="352642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5" name="Rounded Rectangle 34"/>
          <p:cNvSpPr/>
          <p:nvPr/>
        </p:nvSpPr>
        <p:spPr bwMode="auto">
          <a:xfrm>
            <a:off x="4147377" y="4551305"/>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4" name="TextBox 43"/>
          <p:cNvSpPr txBox="1"/>
          <p:nvPr/>
        </p:nvSpPr>
        <p:spPr>
          <a:xfrm>
            <a:off x="4790844" y="3665061"/>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pPr>
              <a:defRPr/>
            </a:pPr>
            <a:r>
              <a:rPr lang="en-US" sz="1500" dirty="0"/>
              <a:t>Lesson 10: Managing Tables Using DML Statements</a:t>
            </a:r>
            <a:endParaRPr lang="en-US" sz="1500" dirty="0">
              <a:latin typeface="Courier New" pitchFamily="49" charset="0"/>
              <a:cs typeface="Courier New" pitchFamily="49" charset="0"/>
            </a:endParaRPr>
          </a:p>
        </p:txBody>
      </p:sp>
      <p:sp>
        <p:nvSpPr>
          <p:cNvPr id="45" name="TextBox 44"/>
          <p:cNvSpPr txBox="1"/>
          <p:nvPr/>
        </p:nvSpPr>
        <p:spPr>
          <a:xfrm>
            <a:off x="4790844" y="4689942"/>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pPr>
              <a:defRPr/>
            </a:pPr>
            <a:r>
              <a:rPr lang="en-US" dirty="0">
                <a:solidFill>
                  <a:schemeClr val="accent4">
                    <a:lumMod val="75000"/>
                  </a:schemeClr>
                </a:solidFill>
              </a:rPr>
              <a:t>Lesson 11: Introduction to Data Definition Language</a:t>
            </a:r>
          </a:p>
        </p:txBody>
      </p:sp>
      <p:sp>
        <p:nvSpPr>
          <p:cNvPr id="47" name="Isosceles Triangle 46"/>
          <p:cNvSpPr>
            <a:spLocks noChangeAspect="1"/>
          </p:cNvSpPr>
          <p:nvPr/>
        </p:nvSpPr>
        <p:spPr bwMode="auto">
          <a:xfrm rot="5400000">
            <a:off x="4321644" y="384412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8" name="Isosceles Triangle 47"/>
          <p:cNvSpPr>
            <a:spLocks noChangeAspect="1"/>
          </p:cNvSpPr>
          <p:nvPr/>
        </p:nvSpPr>
        <p:spPr bwMode="auto">
          <a:xfrm rot="5400000">
            <a:off x="4321644" y="4869009"/>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5" name="Rounded Rectangle 54"/>
          <p:cNvSpPr/>
          <p:nvPr/>
        </p:nvSpPr>
        <p:spPr bwMode="auto">
          <a:xfrm>
            <a:off x="2818143" y="2403123"/>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6" name="Rounded Rectangle 55"/>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7" name="Rounded Rectangle 56"/>
          <p:cNvSpPr/>
          <p:nvPr/>
        </p:nvSpPr>
        <p:spPr bwMode="auto">
          <a:xfrm>
            <a:off x="2818143" y="3459375"/>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8" name="Rounded Rectangle 57"/>
          <p:cNvSpPr/>
          <p:nvPr/>
        </p:nvSpPr>
        <p:spPr bwMode="auto">
          <a:xfrm>
            <a:off x="2818143" y="4503986"/>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9" name="Rectangle 58"/>
          <p:cNvSpPr/>
          <p:nvPr/>
        </p:nvSpPr>
        <p:spPr bwMode="auto">
          <a:xfrm>
            <a:off x="201566" y="749300"/>
            <a:ext cx="3422440" cy="54991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0" name="Freeform 59"/>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61" name="Freeform 60"/>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62" name="Freeform 61"/>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63" name="Freeform 62"/>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64" name="TextBox 63"/>
          <p:cNvSpPr txBox="1"/>
          <p:nvPr/>
        </p:nvSpPr>
        <p:spPr>
          <a:xfrm>
            <a:off x="520036" y="1682936"/>
            <a:ext cx="243396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smtClean="0"/>
              <a:t>Lesson </a:t>
            </a:r>
            <a:r>
              <a:rPr lang="en-US" dirty="0"/>
              <a:t>1: Introduction</a:t>
            </a:r>
          </a:p>
        </p:txBody>
      </p:sp>
      <p:sp>
        <p:nvSpPr>
          <p:cNvPr id="65" name="TextBox 64"/>
          <p:cNvSpPr txBox="1"/>
          <p:nvPr/>
        </p:nvSpPr>
        <p:spPr>
          <a:xfrm>
            <a:off x="520036" y="2617331"/>
            <a:ext cx="29327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1: Retrieving, </a:t>
            </a:r>
            <a:r>
              <a:rPr lang="en-US" dirty="0" smtClean="0"/>
              <a:t>Restricting, </a:t>
            </a:r>
            <a:r>
              <a:rPr lang="en-US" dirty="0"/>
              <a:t>and Sorting </a:t>
            </a:r>
            <a:r>
              <a:rPr lang="en-US" dirty="0" smtClean="0"/>
              <a:t>Data</a:t>
            </a:r>
            <a:endParaRPr lang="en-US" dirty="0"/>
          </a:p>
        </p:txBody>
      </p:sp>
      <p:sp>
        <p:nvSpPr>
          <p:cNvPr id="66" name="TextBox 65"/>
          <p:cNvSpPr txBox="1"/>
          <p:nvPr/>
        </p:nvSpPr>
        <p:spPr>
          <a:xfrm>
            <a:off x="520036" y="3674761"/>
            <a:ext cx="29835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2: Joins, </a:t>
            </a:r>
            <a:r>
              <a:rPr lang="en-US" dirty="0" smtClean="0"/>
              <a:t>Subqueries, </a:t>
            </a:r>
            <a:r>
              <a:rPr lang="en-US" dirty="0"/>
              <a:t>and Set </a:t>
            </a:r>
            <a:r>
              <a:rPr lang="en-US" dirty="0" smtClean="0"/>
              <a:t>Operators</a:t>
            </a:r>
            <a:endParaRPr lang="en-US" dirty="0"/>
          </a:p>
        </p:txBody>
      </p:sp>
      <p:sp>
        <p:nvSpPr>
          <p:cNvPr id="67" name="TextBox 66"/>
          <p:cNvSpPr txBox="1"/>
          <p:nvPr/>
        </p:nvSpPr>
        <p:spPr>
          <a:xfrm>
            <a:off x="520036" y="4829297"/>
            <a:ext cx="221269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1">
                <a:solidFill>
                  <a:schemeClr val="bg1"/>
                </a:solidFill>
              </a:defRPr>
            </a:lvl1pPr>
          </a:lstStyle>
          <a:p>
            <a:r>
              <a:rPr lang="en-US" dirty="0"/>
              <a:t>Unit 3: DML and DDL</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6200000" flipV="1">
            <a:off x="9577387" y="3268662"/>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2290" name="Rectangle 2"/>
          <p:cNvSpPr>
            <a:spLocks noGrp="1" noChangeArrowheads="1"/>
          </p:cNvSpPr>
          <p:nvPr>
            <p:ph type="title"/>
          </p:nvPr>
        </p:nvSpPr>
        <p:spPr/>
        <p:txBody>
          <a:bodyPr/>
          <a:lstStyle/>
          <a:p>
            <a:r>
              <a:rPr lang="en-US" altLang="en-US" smtClean="0"/>
              <a:t>Appendixes and Practices Used in the Course</a:t>
            </a:r>
            <a:endParaRPr lang="en-US" altLang="en-US" dirty="0" smtClean="0"/>
          </a:p>
        </p:txBody>
      </p:sp>
      <p:sp>
        <p:nvSpPr>
          <p:cNvPr id="12291" name="Rectangle 3"/>
          <p:cNvSpPr>
            <a:spLocks noGrp="1" noChangeArrowheads="1"/>
          </p:cNvSpPr>
          <p:nvPr>
            <p:ph idx="1"/>
          </p:nvPr>
        </p:nvSpPr>
        <p:spPr/>
        <p:txBody>
          <a:bodyPr/>
          <a:lstStyle/>
          <a:p>
            <a:pPr lvl="1"/>
            <a:r>
              <a:rPr lang="en-US" altLang="en-US" smtClean="0"/>
              <a:t>Appendix A: Table Descriptions </a:t>
            </a:r>
          </a:p>
          <a:p>
            <a:pPr lvl="1"/>
            <a:r>
              <a:rPr lang="en-US" altLang="en-US" smtClean="0"/>
              <a:t>Appendix B: Using SQL Developer</a:t>
            </a:r>
          </a:p>
          <a:p>
            <a:pPr lvl="1"/>
            <a:r>
              <a:rPr lang="en-US" altLang="en-US" smtClean="0"/>
              <a:t>Appendix C: Using SQL*Plus</a:t>
            </a:r>
          </a:p>
          <a:p>
            <a:pPr lvl="1"/>
            <a:r>
              <a:rPr lang="en-US" altLang="en-US" smtClean="0"/>
              <a:t>Appendix D: Commonly Used SQL Commands</a:t>
            </a:r>
          </a:p>
          <a:p>
            <a:pPr lvl="1"/>
            <a:r>
              <a:rPr lang="en-US" altLang="en-US" smtClean="0"/>
              <a:t>Activity Guide</a:t>
            </a:r>
          </a:p>
          <a:p>
            <a:pPr lvl="2"/>
            <a:r>
              <a:rPr lang="en-US" altLang="en-US" smtClean="0"/>
              <a:t>Practices and Solutions</a:t>
            </a:r>
          </a:p>
          <a:p>
            <a:pPr lvl="2"/>
            <a:r>
              <a:rPr lang="en-US" altLang="en-US" smtClean="0"/>
              <a:t>Additional Practices and Solutions</a:t>
            </a:r>
            <a:endParaRPr lang="en-US" altLang="en-US" dirty="0" smtClean="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2412" y="4057650"/>
            <a:ext cx="2133600" cy="2133600"/>
          </a:xfrm>
          <a:prstGeom prst="rect">
            <a:avLst/>
          </a:prstGeom>
        </p:spPr>
      </p:pic>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8"/>
          <p:cNvSpPr>
            <a:spLocks noGrp="1" noChangeArrowheads="1"/>
          </p:cNvSpPr>
          <p:nvPr>
            <p:ph type="title"/>
          </p:nvPr>
        </p:nvSpPr>
        <p:spPr/>
        <p:txBody>
          <a:bodyPr/>
          <a:lstStyle/>
          <a:p>
            <a:pPr eaLnBrk="1" hangingPunct="1"/>
            <a:r>
              <a:rPr lang="en-US" altLang="en-US" dirty="0" smtClean="0"/>
              <a:t>Lesson Agenda</a:t>
            </a:r>
          </a:p>
        </p:txBody>
      </p:sp>
      <p:sp>
        <p:nvSpPr>
          <p:cNvPr id="12291" name="Rectangle 1029"/>
          <p:cNvSpPr>
            <a:spLocks noGrp="1" noChangeArrowheads="1"/>
          </p:cNvSpPr>
          <p:nvPr>
            <p:ph idx="1"/>
          </p:nvPr>
        </p:nvSpPr>
        <p:spPr>
          <a:xfrm>
            <a:off x="622138" y="1242485"/>
            <a:ext cx="10944549" cy="2550264"/>
          </a:xfrm>
        </p:spPr>
        <p:txBody>
          <a:bodyPr/>
          <a:lstStyle/>
          <a:p>
            <a:pPr lvl="1" eaLnBrk="1" hangingPunct="1">
              <a:buClr>
                <a:schemeClr val="tx1">
                  <a:lumMod val="60000"/>
                  <a:lumOff val="40000"/>
                </a:schemeClr>
              </a:buClr>
              <a:defRPr/>
            </a:pPr>
            <a:r>
              <a:rPr lang="en-US" dirty="0" smtClean="0">
                <a:solidFill>
                  <a:srgbClr val="A6A6A6"/>
                </a:solidFill>
              </a:rPr>
              <a:t>Course objectives, roadmap, and appendixes used in the course</a:t>
            </a:r>
          </a:p>
          <a:p>
            <a:pPr lvl="1" eaLnBrk="1" hangingPunct="1">
              <a:buClr>
                <a:schemeClr val="accent1"/>
              </a:buClr>
              <a:defRPr/>
            </a:pPr>
            <a:r>
              <a:rPr lang="en-US" dirty="0" smtClean="0"/>
              <a:t>Overview of Oracle Database 12</a:t>
            </a:r>
            <a:r>
              <a:rPr lang="en-US" i="1" dirty="0" smtClean="0"/>
              <a:t>c</a:t>
            </a:r>
            <a:r>
              <a:rPr lang="en-US" dirty="0" smtClean="0"/>
              <a:t> and related products</a:t>
            </a:r>
          </a:p>
          <a:p>
            <a:pPr lvl="1" eaLnBrk="1" hangingPunct="1">
              <a:buClr>
                <a:srgbClr val="A6A6A6"/>
              </a:buClr>
              <a:defRPr/>
            </a:pPr>
            <a:r>
              <a:rPr lang="en-US" dirty="0" smtClean="0">
                <a:solidFill>
                  <a:srgbClr val="A6A6A6"/>
                </a:solidFill>
              </a:rPr>
              <a:t>Overview of relational database management concepts and terminologies</a:t>
            </a:r>
          </a:p>
          <a:p>
            <a:pPr lvl="1" eaLnBrk="1" hangingPunct="1">
              <a:buClr>
                <a:srgbClr val="A6A6A6"/>
              </a:buClr>
              <a:defRPr/>
            </a:pPr>
            <a:r>
              <a:rPr lang="en-US" dirty="0" smtClean="0">
                <a:solidFill>
                  <a:srgbClr val="A6A6A6"/>
                </a:solidFill>
              </a:rPr>
              <a:t>Human Resource (</a:t>
            </a:r>
            <a:r>
              <a:rPr lang="en-US" dirty="0" smtClean="0">
                <a:solidFill>
                  <a:srgbClr val="A6A6A6"/>
                </a:solidFill>
                <a:latin typeface="Courier New" pitchFamily="49" charset="0"/>
                <a:cs typeface="Courier New" pitchFamily="49" charset="0"/>
              </a:rPr>
              <a:t>HR</a:t>
            </a:r>
            <a:r>
              <a:rPr lang="en-US" dirty="0" smtClean="0">
                <a:solidFill>
                  <a:srgbClr val="A6A6A6"/>
                </a:solidFill>
              </a:rPr>
              <a:t>) Schema and the tables used in the course </a:t>
            </a:r>
          </a:p>
          <a:p>
            <a:pPr lvl="1" eaLnBrk="1" hangingPunct="1">
              <a:buClr>
                <a:srgbClr val="A6A6A6"/>
              </a:buClr>
              <a:defRPr/>
            </a:pPr>
            <a:r>
              <a:rPr lang="en-US" dirty="0" smtClean="0">
                <a:solidFill>
                  <a:srgbClr val="A6A6A6"/>
                </a:solidFill>
              </a:rPr>
              <a:t>Introduction to SQL and its development environments</a:t>
            </a:r>
          </a:p>
          <a:p>
            <a:pPr lvl="1" eaLnBrk="1" hangingPunct="1">
              <a:buClr>
                <a:srgbClr val="A6A6A6"/>
              </a:buClr>
              <a:defRPr/>
            </a:pPr>
            <a:r>
              <a:rPr lang="en-US" dirty="0" smtClean="0">
                <a:solidFill>
                  <a:srgbClr val="A6A6A6"/>
                </a:solidFill>
              </a:rPr>
              <a:t>Oracle Database 12</a:t>
            </a:r>
            <a:r>
              <a:rPr lang="en-US" i="1" dirty="0" smtClean="0">
                <a:solidFill>
                  <a:srgbClr val="A6A6A6"/>
                </a:solidFill>
              </a:rPr>
              <a:t>c</a:t>
            </a:r>
            <a:r>
              <a:rPr lang="en-US" dirty="0" smtClean="0">
                <a:solidFill>
                  <a:srgbClr val="A6A6A6"/>
                </a:solidFill>
              </a:rPr>
              <a:t> SQL Documentation and Additional Resources</a:t>
            </a:r>
            <a:endParaRPr lang="en-US" dirty="0">
              <a:solidFill>
                <a:srgbClr val="A6A6A6"/>
              </a:solidFill>
            </a:endParaRPr>
          </a:p>
        </p:txBody>
      </p:sp>
      <p:grpSp>
        <p:nvGrpSpPr>
          <p:cNvPr id="4" name="Group 3"/>
          <p:cNvGrpSpPr/>
          <p:nvPr/>
        </p:nvGrpSpPr>
        <p:grpSpPr>
          <a:xfrm>
            <a:off x="8304212" y="4267200"/>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4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2055</TotalTime>
  <Words>10699</Words>
  <Application>Microsoft Office PowerPoint</Application>
  <PresentationFormat>自定义</PresentationFormat>
  <Paragraphs>749</Paragraphs>
  <Slides>43</Slides>
  <Notes>43</Notes>
  <HiddenSlides>7</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45" baseType="lpstr">
      <vt:lpstr>OU7_16_9 (13.33x7.5)</vt:lpstr>
      <vt:lpstr>Document</vt:lpstr>
      <vt:lpstr>Introduction</vt:lpstr>
      <vt:lpstr>Lesson Objectives</vt:lpstr>
      <vt:lpstr>Lesson Agenda</vt:lpstr>
      <vt:lpstr>Course Objectives</vt:lpstr>
      <vt:lpstr>Course Roadmap</vt:lpstr>
      <vt:lpstr>Course Roadmap</vt:lpstr>
      <vt:lpstr>Course Roadmap</vt:lpstr>
      <vt:lpstr>Appendixes and Practices Used in the Course</vt:lpstr>
      <vt:lpstr>Lesson Agenda</vt:lpstr>
      <vt:lpstr>Oracle Database 12c: Focus Areas</vt:lpstr>
      <vt:lpstr>Oracle Database 12c </vt:lpstr>
      <vt:lpstr>PowerPoint 演示文稿</vt:lpstr>
      <vt:lpstr>Lesson Agenda</vt:lpstr>
      <vt:lpstr>Relational and Object Relational Database Management Systems</vt:lpstr>
      <vt:lpstr>PowerPoint 演示文稿</vt:lpstr>
      <vt:lpstr>Data Storage on Different Media</vt:lpstr>
      <vt:lpstr>Relational Database Concept</vt:lpstr>
      <vt:lpstr>Definition of a Relational Database</vt:lpstr>
      <vt:lpstr>Data Models</vt:lpstr>
      <vt:lpstr>Entity Relationship Model</vt:lpstr>
      <vt:lpstr>PowerPoint 演示文稿</vt:lpstr>
      <vt:lpstr>Entity Relationship Modeling Conventions</vt:lpstr>
      <vt:lpstr>PowerPoint 演示文稿</vt:lpstr>
      <vt:lpstr>Relating Multiple Tables</vt:lpstr>
      <vt:lpstr>PowerPoint 演示文稿</vt:lpstr>
      <vt:lpstr>Relational Database Terminology</vt:lpstr>
      <vt:lpstr>PowerPoint 演示文稿</vt:lpstr>
      <vt:lpstr>Lesson Agenda</vt:lpstr>
      <vt:lpstr>Human Resources (HR) application</vt:lpstr>
      <vt:lpstr>Tables Used in This Course</vt:lpstr>
      <vt:lpstr>PowerPoint 演示文稿</vt:lpstr>
      <vt:lpstr>Tables Used in the Course</vt:lpstr>
      <vt:lpstr>Lesson Agenda</vt:lpstr>
      <vt:lpstr>Using SQL to Query Your Database</vt:lpstr>
      <vt:lpstr>How SQL Works</vt:lpstr>
      <vt:lpstr>SQL Statements Used in the Course</vt:lpstr>
      <vt:lpstr>Development Environments for SQL</vt:lpstr>
      <vt:lpstr>Introduction to Oracle Live SQL</vt:lpstr>
      <vt:lpstr>Lesson Agenda</vt:lpstr>
      <vt:lpstr>Oracle Database Documentation</vt:lpstr>
      <vt:lpstr>Additional Resources</vt:lpstr>
      <vt:lpstr>Summary</vt:lpstr>
      <vt:lpstr>Practice 1: Overview</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OU7_July2016</dc:subject>
  <dc:creator>pdharmal</dc:creator>
  <cp:keywords>OU7 PowerPoint Template</cp:keywords>
  <dc:description>Oracle University Production Services PowerPoint Template</dc:description>
  <cp:lastModifiedBy>张宇</cp:lastModifiedBy>
  <cp:revision>198</cp:revision>
  <cp:lastPrinted>2002-03-28T23:57:22Z</cp:lastPrinted>
  <dcterms:created xsi:type="dcterms:W3CDTF">2016-07-31T08:10:43Z</dcterms:created>
  <dcterms:modified xsi:type="dcterms:W3CDTF">2017-10-09T14:04:58Z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