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doc" ContentType="application/msword"/>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7.xml" ContentType="application/vnd.openxmlformats-officedocument.presentationml.tags+xml"/>
  <Override PartName="/ppt/notesSlides/notesSlide1.xml" ContentType="application/vnd.openxmlformats-officedocument.presentationml.notesSlide+xml"/>
  <Override PartName="/ppt/tags/tag8.xml" ContentType="application/vnd.openxmlformats-officedocument.presentationml.tags+xml"/>
  <Override PartName="/ppt/notesSlides/notesSlide2.xml" ContentType="application/vnd.openxmlformats-officedocument.presentationml.notesSlide+xml"/>
  <Override PartName="/ppt/tags/tag9.xml" ContentType="application/vnd.openxmlformats-officedocument.presentationml.tags+xml"/>
  <Override PartName="/ppt/notesSlides/notesSlide3.xml" ContentType="application/vnd.openxmlformats-officedocument.presentationml.notesSlide+xml"/>
  <Override PartName="/ppt/tags/tag10.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11.xml" ContentType="application/vnd.openxmlformats-officedocument.presentationml.tags+xml"/>
  <Override PartName="/ppt/notesSlides/notesSlide6.xml" ContentType="application/vnd.openxmlformats-officedocument.presentationml.notesSlide+xml"/>
  <Override PartName="/ppt/tags/tag12.xml" ContentType="application/vnd.openxmlformats-officedocument.presentationml.tags+xml"/>
  <Override PartName="/ppt/notesSlides/notesSlide7.xml" ContentType="application/vnd.openxmlformats-officedocument.presentationml.notesSlide+xml"/>
  <Override PartName="/ppt/tags/tag13.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14.xml" ContentType="application/vnd.openxmlformats-officedocument.presentationml.tags+xml"/>
  <Override PartName="/ppt/notesSlides/notesSlide10.xml" ContentType="application/vnd.openxmlformats-officedocument.presentationml.notesSlide+xml"/>
  <Override PartName="/ppt/tags/tag15.xml" ContentType="application/vnd.openxmlformats-officedocument.presentationml.tags+xml"/>
  <Override PartName="/ppt/notesSlides/notesSlide11.xml" ContentType="application/vnd.openxmlformats-officedocument.presentationml.notesSlide+xml"/>
  <Override PartName="/ppt/tags/tag16.xml" ContentType="application/vnd.openxmlformats-officedocument.presentationml.tags+xml"/>
  <Override PartName="/ppt/notesSlides/notesSlide12.xml" ContentType="application/vnd.openxmlformats-officedocument.presentationml.notesSlide+xml"/>
  <Override PartName="/ppt/tags/tag17.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tags/tag18.xml" ContentType="application/vnd.openxmlformats-officedocument.presentationml.tags+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tags/tag19.xml" ContentType="application/vnd.openxmlformats-officedocument.presentationml.tags+xml"/>
  <Override PartName="/ppt/notesSlides/notesSlide29.xml" ContentType="application/vnd.openxmlformats-officedocument.presentationml.notesSlide+xml"/>
  <Override PartName="/ppt/tags/tag20.xml" ContentType="application/vnd.openxmlformats-officedocument.presentationml.tags+xml"/>
  <Override PartName="/ppt/notesSlides/notesSlide30.xml" ContentType="application/vnd.openxmlformats-officedocument.presentationml.notesSlide+xml"/>
  <Override PartName="/ppt/tags/tag21.xml" ContentType="application/vnd.openxmlformats-officedocument.presentationml.tags+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4" r:id="rId1"/>
  </p:sldMasterIdLst>
  <p:notesMasterIdLst>
    <p:notesMasterId r:id="rId34"/>
  </p:notesMasterIdLst>
  <p:handoutMasterIdLst>
    <p:handoutMasterId r:id="rId35"/>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Lst>
  <p:sldSz cx="12188825" cy="6858000"/>
  <p:notesSz cx="6991350" cy="9282113"/>
  <p:custDataLst>
    <p:tags r:id="rId36"/>
  </p:custDataLst>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609493" algn="l" rtl="0" fontAlgn="base">
      <a:spcBef>
        <a:spcPct val="0"/>
      </a:spcBef>
      <a:spcAft>
        <a:spcPct val="0"/>
      </a:spcAft>
      <a:defRPr kern="1200">
        <a:solidFill>
          <a:schemeClr val="tx1"/>
        </a:solidFill>
        <a:latin typeface="Arial" charset="0"/>
        <a:ea typeface="+mn-ea"/>
        <a:cs typeface="Arial" charset="0"/>
      </a:defRPr>
    </a:lvl2pPr>
    <a:lvl3pPr marL="1218987" algn="l" rtl="0" fontAlgn="base">
      <a:spcBef>
        <a:spcPct val="0"/>
      </a:spcBef>
      <a:spcAft>
        <a:spcPct val="0"/>
      </a:spcAft>
      <a:defRPr kern="1200">
        <a:solidFill>
          <a:schemeClr val="tx1"/>
        </a:solidFill>
        <a:latin typeface="Arial" charset="0"/>
        <a:ea typeface="+mn-ea"/>
        <a:cs typeface="Arial" charset="0"/>
      </a:defRPr>
    </a:lvl3pPr>
    <a:lvl4pPr marL="1828480" algn="l" rtl="0" fontAlgn="base">
      <a:spcBef>
        <a:spcPct val="0"/>
      </a:spcBef>
      <a:spcAft>
        <a:spcPct val="0"/>
      </a:spcAft>
      <a:defRPr kern="1200">
        <a:solidFill>
          <a:schemeClr val="tx1"/>
        </a:solidFill>
        <a:latin typeface="Arial" charset="0"/>
        <a:ea typeface="+mn-ea"/>
        <a:cs typeface="Arial" charset="0"/>
      </a:defRPr>
    </a:lvl4pPr>
    <a:lvl5pPr marL="2437973" algn="l" rtl="0" fontAlgn="base">
      <a:spcBef>
        <a:spcPct val="0"/>
      </a:spcBef>
      <a:spcAft>
        <a:spcPct val="0"/>
      </a:spcAft>
      <a:defRPr kern="1200">
        <a:solidFill>
          <a:schemeClr val="tx1"/>
        </a:solidFill>
        <a:latin typeface="Arial" charset="0"/>
        <a:ea typeface="+mn-ea"/>
        <a:cs typeface="Arial" charset="0"/>
      </a:defRPr>
    </a:lvl5pPr>
    <a:lvl6pPr marL="3047467" algn="l" defTabSz="1218987" rtl="0" eaLnBrk="1" latinLnBrk="0" hangingPunct="1">
      <a:defRPr kern="1200">
        <a:solidFill>
          <a:schemeClr val="tx1"/>
        </a:solidFill>
        <a:latin typeface="Arial" charset="0"/>
        <a:ea typeface="+mn-ea"/>
        <a:cs typeface="Arial" charset="0"/>
      </a:defRPr>
    </a:lvl6pPr>
    <a:lvl7pPr marL="3656960" algn="l" defTabSz="1218987" rtl="0" eaLnBrk="1" latinLnBrk="0" hangingPunct="1">
      <a:defRPr kern="1200">
        <a:solidFill>
          <a:schemeClr val="tx1"/>
        </a:solidFill>
        <a:latin typeface="Arial" charset="0"/>
        <a:ea typeface="+mn-ea"/>
        <a:cs typeface="Arial" charset="0"/>
      </a:defRPr>
    </a:lvl7pPr>
    <a:lvl8pPr marL="4266453" algn="l" defTabSz="1218987" rtl="0" eaLnBrk="1" latinLnBrk="0" hangingPunct="1">
      <a:defRPr kern="1200">
        <a:solidFill>
          <a:schemeClr val="tx1"/>
        </a:solidFill>
        <a:latin typeface="Arial" charset="0"/>
        <a:ea typeface="+mn-ea"/>
        <a:cs typeface="Arial" charset="0"/>
      </a:defRPr>
    </a:lvl8pPr>
    <a:lvl9pPr marL="4875947" algn="l" defTabSz="1218987" rtl="0" eaLnBrk="1" latinLnBrk="0" hangingPunct="1">
      <a:defRPr kern="1200">
        <a:solidFill>
          <a:schemeClr val="tx1"/>
        </a:solidFill>
        <a:latin typeface="Arial" charset="0"/>
        <a:ea typeface="+mn-ea"/>
        <a:cs typeface="Arial" charset="0"/>
      </a:defRPr>
    </a:lvl9pPr>
  </p:defaultTextStyle>
  <p:extLst>
    <p:ext uri="{EFAFB233-063F-42B5-8137-9DF3F51BA10A}">
      <p15:sldGuideLst xmlns="" xmlns:p15="http://schemas.microsoft.com/office/powerpoint/2012/main">
        <p15:guide id="1" orient="horz" pos="2160">
          <p15:clr>
            <a:srgbClr val="A4A3A4"/>
          </p15:clr>
        </p15:guide>
        <p15:guide id="2" orient="horz" pos="864">
          <p15:clr>
            <a:srgbClr val="A4A3A4"/>
          </p15:clr>
        </p15:guide>
        <p15:guide id="3" pos="3839">
          <p15:clr>
            <a:srgbClr val="A4A3A4"/>
          </p15:clr>
        </p15:guide>
      </p15:sldGuideLst>
    </p:ext>
    <p:ext uri="{2D200454-40CA-4A62-9FC3-DE9A4176ACB9}">
      <p15:notesGuideLst xmlns="" xmlns:p15="http://schemas.microsoft.com/office/powerpoint/2012/main">
        <p15:guide id="1" orient="horz" pos="2923">
          <p15:clr>
            <a:srgbClr val="A4A3A4"/>
          </p15:clr>
        </p15:guide>
        <p15:guide id="2" orient="horz" pos="283">
          <p15:clr>
            <a:srgbClr val="A4A3A4"/>
          </p15:clr>
        </p15:guide>
        <p15:guide id="3" pos="220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CE3E4"/>
    <a:srgbClr val="D0DEF0"/>
    <a:srgbClr val="F7F9F9"/>
    <a:srgbClr val="FBE1EA"/>
    <a:srgbClr val="FFF7EF"/>
    <a:srgbClr val="5F5F5F"/>
    <a:srgbClr val="0000FF"/>
    <a:srgbClr val="F80000"/>
    <a:srgbClr val="8DA6B1"/>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inimized">
    <p:restoredLeft sz="8156" autoAdjust="0"/>
    <p:restoredTop sz="83955" autoAdjust="0"/>
  </p:normalViewPr>
  <p:slideViewPr>
    <p:cSldViewPr showGuides="1">
      <p:cViewPr varScale="1">
        <p:scale>
          <a:sx n="58" d="100"/>
          <a:sy n="58" d="100"/>
        </p:scale>
        <p:origin x="-1584" y="-90"/>
      </p:cViewPr>
      <p:guideLst>
        <p:guide orient="horz" pos="2160"/>
        <p:guide orient="horz" pos="960"/>
        <p:guide orient="horz" pos="384"/>
        <p:guide pos="3839"/>
        <p:guide pos="479"/>
      </p:guideLst>
    </p:cSldViewPr>
  </p:slideViewPr>
  <p:notesTextViewPr>
    <p:cViewPr>
      <p:scale>
        <a:sx n="100" d="100"/>
        <a:sy n="100" d="100"/>
      </p:scale>
      <p:origin x="0" y="0"/>
    </p:cViewPr>
  </p:notesTextViewPr>
  <p:sorterViewPr>
    <p:cViewPr>
      <p:scale>
        <a:sx n="66" d="100"/>
        <a:sy n="66" d="100"/>
      </p:scale>
      <p:origin x="0" y="0"/>
    </p:cViewPr>
  </p:sorterViewPr>
  <p:notesViewPr>
    <p:cSldViewPr showGuides="1">
      <p:cViewPr>
        <p:scale>
          <a:sx n="100" d="100"/>
          <a:sy n="100" d="100"/>
        </p:scale>
        <p:origin x="-1764" y="-78"/>
      </p:cViewPr>
      <p:guideLst>
        <p:guide orient="horz" pos="2827"/>
        <p:guide orient="horz" pos="283"/>
        <p:guide pos="2202"/>
        <p:guide pos="282"/>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0.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5714" name="Rectangle 2"/>
          <p:cNvSpPr>
            <a:spLocks noGrp="1" noChangeArrowheads="1"/>
          </p:cNvSpPr>
          <p:nvPr>
            <p:ph type="hdr" sz="quarter"/>
          </p:nvPr>
        </p:nvSpPr>
        <p:spPr bwMode="auto">
          <a:xfrm>
            <a:off x="0" y="0"/>
            <a:ext cx="3028950" cy="463550"/>
          </a:xfrm>
          <a:prstGeom prst="rect">
            <a:avLst/>
          </a:prstGeom>
          <a:noFill/>
          <a:ln w="9525">
            <a:noFill/>
            <a:miter lim="800000"/>
            <a:headEnd/>
            <a:tailEnd/>
          </a:ln>
          <a:effectLst/>
        </p:spPr>
        <p:txBody>
          <a:bodyPr vert="horz" wrap="square" lIns="92985" tIns="46493" rIns="92985" bIns="46493" numCol="1" anchor="t" anchorCtr="0" compatLnSpc="1">
            <a:prstTxWarp prst="textNoShape">
              <a:avLst/>
            </a:prstTxWarp>
          </a:bodyPr>
          <a:lstStyle>
            <a:lvl1pPr algn="l" defTabSz="930275">
              <a:spcBef>
                <a:spcPct val="0"/>
              </a:spcBef>
              <a:buClr>
                <a:srgbClr val="000000"/>
              </a:buClr>
              <a:buFont typeface="Arial" pitchFamily="34" charset="0"/>
              <a:buNone/>
              <a:defRPr sz="1200" b="1">
                <a:latin typeface="Arial" pitchFamily="34" charset="0"/>
                <a:cs typeface="+mn-cs"/>
              </a:defRPr>
            </a:lvl1pPr>
          </a:lstStyle>
          <a:p>
            <a:pPr>
              <a:defRPr/>
            </a:pPr>
            <a:endParaRPr lang="en-US" dirty="0"/>
          </a:p>
        </p:txBody>
      </p:sp>
      <p:sp>
        <p:nvSpPr>
          <p:cNvPr id="115715" name="Rectangle 3"/>
          <p:cNvSpPr>
            <a:spLocks noGrp="1" noChangeArrowheads="1"/>
          </p:cNvSpPr>
          <p:nvPr>
            <p:ph type="dt" sz="quarter" idx="1"/>
          </p:nvPr>
        </p:nvSpPr>
        <p:spPr bwMode="auto">
          <a:xfrm>
            <a:off x="3962400" y="0"/>
            <a:ext cx="3028950" cy="463550"/>
          </a:xfrm>
          <a:prstGeom prst="rect">
            <a:avLst/>
          </a:prstGeom>
          <a:noFill/>
          <a:ln w="9525">
            <a:noFill/>
            <a:miter lim="800000"/>
            <a:headEnd/>
            <a:tailEnd/>
          </a:ln>
          <a:effectLst/>
        </p:spPr>
        <p:txBody>
          <a:bodyPr vert="horz" wrap="square" lIns="92985" tIns="46493" rIns="92985" bIns="46493" numCol="1" anchor="t" anchorCtr="0" compatLnSpc="1">
            <a:prstTxWarp prst="textNoShape">
              <a:avLst/>
            </a:prstTxWarp>
          </a:bodyPr>
          <a:lstStyle>
            <a:lvl1pPr algn="r" defTabSz="930275">
              <a:spcBef>
                <a:spcPct val="0"/>
              </a:spcBef>
              <a:buClr>
                <a:srgbClr val="000000"/>
              </a:buClr>
              <a:buFont typeface="Arial" pitchFamily="34" charset="0"/>
              <a:buNone/>
              <a:defRPr sz="1200" b="1">
                <a:latin typeface="Arial" pitchFamily="34" charset="0"/>
                <a:cs typeface="+mn-cs"/>
              </a:defRPr>
            </a:lvl1pPr>
          </a:lstStyle>
          <a:p>
            <a:pPr>
              <a:defRPr/>
            </a:pPr>
            <a:endParaRPr lang="en-US" dirty="0"/>
          </a:p>
        </p:txBody>
      </p:sp>
      <p:sp>
        <p:nvSpPr>
          <p:cNvPr id="115716" name="Rectangle 4"/>
          <p:cNvSpPr>
            <a:spLocks noGrp="1" noChangeArrowheads="1"/>
          </p:cNvSpPr>
          <p:nvPr>
            <p:ph type="ftr" sz="quarter" idx="2"/>
          </p:nvPr>
        </p:nvSpPr>
        <p:spPr bwMode="auto">
          <a:xfrm>
            <a:off x="0" y="8818563"/>
            <a:ext cx="3028950" cy="463550"/>
          </a:xfrm>
          <a:prstGeom prst="rect">
            <a:avLst/>
          </a:prstGeom>
          <a:noFill/>
          <a:ln w="9525">
            <a:noFill/>
            <a:miter lim="800000"/>
            <a:headEnd/>
            <a:tailEnd/>
          </a:ln>
          <a:effectLst/>
        </p:spPr>
        <p:txBody>
          <a:bodyPr vert="horz" wrap="square" lIns="92985" tIns="46493" rIns="92985" bIns="46493" numCol="1" anchor="b" anchorCtr="0" compatLnSpc="1">
            <a:prstTxWarp prst="textNoShape">
              <a:avLst/>
            </a:prstTxWarp>
          </a:bodyPr>
          <a:lstStyle>
            <a:lvl1pPr algn="l" defTabSz="930275">
              <a:spcBef>
                <a:spcPct val="0"/>
              </a:spcBef>
              <a:buClr>
                <a:srgbClr val="000000"/>
              </a:buClr>
              <a:buFont typeface="Arial" pitchFamily="34" charset="0"/>
              <a:buNone/>
              <a:defRPr sz="1200" b="1">
                <a:latin typeface="Arial" pitchFamily="34" charset="0"/>
                <a:cs typeface="+mn-cs"/>
              </a:defRPr>
            </a:lvl1pPr>
          </a:lstStyle>
          <a:p>
            <a:pPr>
              <a:defRPr/>
            </a:pPr>
            <a:endParaRPr lang="en-US" dirty="0"/>
          </a:p>
        </p:txBody>
      </p:sp>
      <p:sp>
        <p:nvSpPr>
          <p:cNvPr id="115717" name="Rectangle 5"/>
          <p:cNvSpPr>
            <a:spLocks noGrp="1" noChangeArrowheads="1"/>
          </p:cNvSpPr>
          <p:nvPr>
            <p:ph type="sldNum" sz="quarter" idx="3"/>
          </p:nvPr>
        </p:nvSpPr>
        <p:spPr bwMode="auto">
          <a:xfrm>
            <a:off x="3962400" y="8818563"/>
            <a:ext cx="3028950" cy="463550"/>
          </a:xfrm>
          <a:prstGeom prst="rect">
            <a:avLst/>
          </a:prstGeom>
          <a:noFill/>
          <a:ln w="9525">
            <a:noFill/>
            <a:miter lim="800000"/>
            <a:headEnd/>
            <a:tailEnd/>
          </a:ln>
          <a:effectLst/>
        </p:spPr>
        <p:txBody>
          <a:bodyPr vert="horz" wrap="square" lIns="92985" tIns="46493" rIns="92985" bIns="46493" numCol="1" anchor="b" anchorCtr="0" compatLnSpc="1">
            <a:prstTxWarp prst="textNoShape">
              <a:avLst/>
            </a:prstTxWarp>
          </a:bodyPr>
          <a:lstStyle>
            <a:lvl1pPr algn="r" defTabSz="930275">
              <a:spcBef>
                <a:spcPct val="0"/>
              </a:spcBef>
              <a:buClr>
                <a:srgbClr val="000000"/>
              </a:buClr>
              <a:buFont typeface="Arial" pitchFamily="34" charset="0"/>
              <a:buNone/>
              <a:defRPr sz="1200" b="1">
                <a:latin typeface="Arial" pitchFamily="34" charset="0"/>
                <a:cs typeface="+mn-cs"/>
              </a:defRPr>
            </a:lvl1pPr>
          </a:lstStyle>
          <a:p>
            <a:pPr>
              <a:defRPr/>
            </a:pPr>
            <a:fld id="{E017113E-EE52-418C-876D-51A57B740EFE}" type="slidenum">
              <a:rPr lang="en-US"/>
              <a:pPr>
                <a:defRPr/>
              </a:pPr>
              <a:t>‹#›</a:t>
            </a:fld>
            <a:endParaRPr lang="en-US" dirty="0"/>
          </a:p>
        </p:txBody>
      </p:sp>
    </p:spTree>
    <p:extLst>
      <p:ext uri="{BB962C8B-B14F-4D97-AF65-F5344CB8AC3E}">
        <p14:creationId xmlns:p14="http://schemas.microsoft.com/office/powerpoint/2010/main" val="1616331984"/>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698" name="Slide_Image_Placeholder"/>
          <p:cNvSpPr>
            <a:spLocks noGrp="1" noRot="1" noChangeAspect="1" noChangeArrowheads="1" noTextEdit="1"/>
          </p:cNvSpPr>
          <p:nvPr>
            <p:ph type="sldImg" idx="2"/>
          </p:nvPr>
        </p:nvSpPr>
        <p:spPr bwMode="auto">
          <a:xfrm>
            <a:off x="220663" y="441325"/>
            <a:ext cx="6550025" cy="3686175"/>
          </a:xfrm>
          <a:prstGeom prst="rect">
            <a:avLst/>
          </a:prstGeom>
          <a:noFill/>
          <a:ln w="9525">
            <a:solidFill>
              <a:srgbClr val="000000"/>
            </a:solidFill>
            <a:miter lim="800000"/>
            <a:headEnd/>
            <a:tailEnd/>
          </a:ln>
        </p:spPr>
      </p:sp>
      <p:sp>
        <p:nvSpPr>
          <p:cNvPr id="4101" name="Notes_TextBox_Placeholder"/>
          <p:cNvSpPr>
            <a:spLocks noGrp="1" noChangeArrowheads="1"/>
          </p:cNvSpPr>
          <p:nvPr>
            <p:ph type="body" sz="quarter" idx="3"/>
          </p:nvPr>
        </p:nvSpPr>
        <p:spPr bwMode="auto">
          <a:xfrm>
            <a:off x="292608" y="4434840"/>
            <a:ext cx="6400800" cy="4206240"/>
          </a:xfrm>
          <a:prstGeom prst="rect">
            <a:avLst/>
          </a:prstGeom>
          <a:noFill/>
          <a:ln w="9525">
            <a:noFill/>
            <a:miter lim="800000"/>
            <a:headEnd/>
            <a:tailEnd/>
          </a:ln>
          <a:effectLst/>
        </p:spPr>
        <p:txBody>
          <a:bodyPr vert="horz" wrap="square" lIns="12915" tIns="12915" rIns="12915" bIns="12915" numCol="1" anchor="t" anchorCtr="0" compatLnSpc="1">
            <a:prstTxWarp prst="textNoShape">
              <a:avLst/>
            </a:prstTxWarp>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p>
        </p:txBody>
      </p:sp>
      <p:sp>
        <p:nvSpPr>
          <p:cNvPr id="4107" name="Rectangle 11"/>
          <p:cNvSpPr>
            <a:spLocks noGrp="1" noChangeArrowheads="1"/>
          </p:cNvSpPr>
          <p:nvPr>
            <p:ph type="ftr" sz="quarter" idx="4"/>
          </p:nvPr>
        </p:nvSpPr>
        <p:spPr bwMode="auto">
          <a:xfrm>
            <a:off x="295275" y="8724900"/>
            <a:ext cx="6400800" cy="23971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spcBef>
                <a:spcPct val="0"/>
              </a:spcBef>
              <a:buClrTx/>
              <a:buFontTx/>
              <a:buNone/>
              <a:defRPr sz="1100" b="1">
                <a:latin typeface="Arial" pitchFamily="34" charset="0"/>
                <a:cs typeface="+mn-cs"/>
              </a:defRPr>
            </a:lvl1pPr>
          </a:lstStyle>
          <a:p>
            <a:pPr>
              <a:defRPr/>
            </a:pPr>
            <a:r>
              <a:rPr lang="en-US" smtClean="0"/>
              <a:t>Oracle Database 12</a:t>
            </a:r>
            <a:r>
              <a:rPr lang="en-US" i="1" smtClean="0"/>
              <a:t>c</a:t>
            </a:r>
            <a:r>
              <a:rPr lang="en-US" smtClean="0"/>
              <a:t> R2: SQL Workshop I   2 - &lt;#&gt;</a:t>
            </a:r>
            <a:endParaRPr lang="en-US" dirty="0"/>
          </a:p>
        </p:txBody>
      </p:sp>
      <p:sp>
        <p:nvSpPr>
          <p:cNvPr id="4108" name="NotesMaster_TextBoxGuide" hidden="1"/>
          <p:cNvSpPr>
            <a:spLocks noChangeShapeType="1"/>
          </p:cNvSpPr>
          <p:nvPr/>
        </p:nvSpPr>
        <p:spPr bwMode="auto">
          <a:xfrm>
            <a:off x="457200" y="8486775"/>
            <a:ext cx="6076950" cy="0"/>
          </a:xfrm>
          <a:prstGeom prst="line">
            <a:avLst/>
          </a:prstGeom>
          <a:noFill/>
          <a:ln w="9525">
            <a:solidFill>
              <a:srgbClr val="008200"/>
            </a:solidFill>
            <a:prstDash val="sysDot"/>
            <a:round/>
            <a:headEnd/>
            <a:tailEnd/>
          </a:ln>
          <a:effectLst/>
        </p:spPr>
        <p:txBody>
          <a:bodyPr wrap="none" anchor="ctr"/>
          <a:lstStyle/>
          <a:p>
            <a:pPr algn="ctr">
              <a:spcBef>
                <a:spcPct val="20000"/>
              </a:spcBef>
              <a:buClr>
                <a:srgbClr val="FF0000"/>
              </a:buClr>
              <a:buFont typeface="Arial" pitchFamily="34" charset="0"/>
              <a:buNone/>
              <a:defRPr/>
            </a:pPr>
            <a:endParaRPr lang="en-US" dirty="0">
              <a:latin typeface="Arial" pitchFamily="34" charset="0"/>
              <a:cs typeface="+mn-cs"/>
            </a:endParaRPr>
          </a:p>
        </p:txBody>
      </p:sp>
    </p:spTree>
    <p:extLst>
      <p:ext uri="{BB962C8B-B14F-4D97-AF65-F5344CB8AC3E}">
        <p14:creationId xmlns:p14="http://schemas.microsoft.com/office/powerpoint/2010/main" val="3279555828"/>
      </p:ext>
    </p:extLst>
  </p:cSld>
  <p:clrMap bg1="lt1" tx1="dk1" bg2="lt2" tx2="dk2" accent1="accent1" accent2="accent2" accent3="accent3" accent4="accent4" accent5="accent5" accent6="accent6" hlink="hlink" folHlink="folHlink"/>
  <p:hf hdr="0" dt="0"/>
  <p:notesStyle>
    <a:lvl1pPr algn="l" defTabSz="609493" rtl="0" eaLnBrk="0" fontAlgn="base" hangingPunct="0">
      <a:spcBef>
        <a:spcPts val="533"/>
      </a:spcBef>
      <a:spcAft>
        <a:spcPct val="0"/>
      </a:spcAft>
      <a:buSzPct val="100000"/>
      <a:buFont typeface="Arial" charset="0"/>
      <a:defRPr sz="1200" b="1" kern="1200">
        <a:solidFill>
          <a:schemeClr val="tx1"/>
        </a:solidFill>
        <a:latin typeface="Arial" pitchFamily="34" charset="0"/>
        <a:ea typeface="+mn-ea"/>
        <a:cs typeface="+mn-cs"/>
      </a:defRPr>
    </a:lvl1pPr>
    <a:lvl2pPr marL="152373" algn="l" defTabSz="609493" rtl="0" eaLnBrk="0" fontAlgn="base" hangingPunct="0">
      <a:spcBef>
        <a:spcPts val="533"/>
      </a:spcBef>
      <a:spcAft>
        <a:spcPct val="0"/>
      </a:spcAft>
      <a:buSzPct val="100000"/>
      <a:buFont typeface="Times New Roman" pitchFamily="18" charset="0"/>
      <a:defRPr sz="1100" kern="1200">
        <a:solidFill>
          <a:srgbClr val="000000"/>
        </a:solidFill>
        <a:latin typeface="Arial" pitchFamily="34" charset="0"/>
        <a:ea typeface="+mn-ea"/>
        <a:cs typeface="+mn-cs"/>
      </a:defRPr>
    </a:lvl2pPr>
    <a:lvl3pPr marL="609493" indent="-304747" algn="l" defTabSz="609493" rtl="0" eaLnBrk="0" fontAlgn="base" hangingPunct="0">
      <a:spcBef>
        <a:spcPts val="400"/>
      </a:spcBef>
      <a:spcAft>
        <a:spcPct val="0"/>
      </a:spcAft>
      <a:buSzPct val="100000"/>
      <a:buFont typeface="Times New Roman" pitchFamily="18" charset="0"/>
      <a:buChar char="•"/>
      <a:defRPr sz="1100" kern="1200">
        <a:solidFill>
          <a:srgbClr val="000000"/>
        </a:solidFill>
        <a:latin typeface="Arial" pitchFamily="34" charset="0"/>
        <a:ea typeface="+mn-ea"/>
        <a:cs typeface="+mn-cs"/>
      </a:defRPr>
    </a:lvl3pPr>
    <a:lvl4pPr marL="1066613" indent="-304747" algn="l" defTabSz="609493" rtl="0" eaLnBrk="0" fontAlgn="base" hangingPunct="0">
      <a:spcBef>
        <a:spcPts val="400"/>
      </a:spcBef>
      <a:spcAft>
        <a:spcPct val="0"/>
      </a:spcAft>
      <a:buSzPct val="100000"/>
      <a:buFont typeface="Times New Roman" pitchFamily="18" charset="0"/>
      <a:buChar char="-"/>
      <a:defRPr sz="1100" kern="1200">
        <a:solidFill>
          <a:srgbClr val="000000"/>
        </a:solidFill>
        <a:latin typeface="Arial" pitchFamily="34" charset="0"/>
        <a:ea typeface="+mn-ea"/>
        <a:cs typeface="+mn-cs"/>
      </a:defRPr>
    </a:lvl4pPr>
    <a:lvl5pPr marL="152373" algn="l" defTabSz="609493" rtl="0" eaLnBrk="0" fontAlgn="base" hangingPunct="0">
      <a:spcBef>
        <a:spcPts val="400"/>
      </a:spcBef>
      <a:spcAft>
        <a:spcPct val="0"/>
      </a:spcAft>
      <a:buSzPct val="100000"/>
      <a:buFont typeface="Times New Roman" pitchFamily="18" charset="0"/>
      <a:defRPr sz="1100" kern="1200">
        <a:solidFill>
          <a:srgbClr val="000000"/>
        </a:solidFill>
        <a:latin typeface="Courier New" pitchFamily="49" charset="0"/>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3" Type="http://schemas.openxmlformats.org/officeDocument/2006/relationships/slide" Target="../slides/slide29.xml"/><Relationship Id="rId2" Type="http://schemas.openxmlformats.org/officeDocument/2006/relationships/notesMaster" Target="../notesMasters/notesMaster1.xml"/><Relationship Id="rId1" Type="http://schemas.openxmlformats.org/officeDocument/2006/relationships/vmlDrawing" Target="../drawings/vmlDrawing1.vml"/><Relationship Id="rId5" Type="http://schemas.openxmlformats.org/officeDocument/2006/relationships/image" Target="../media/image40.emf"/><Relationship Id="rId4" Type="http://schemas.openxmlformats.org/officeDocument/2006/relationships/oleObject" Target="../embeddings/Microsoft_Word_97_-_2003___1.doc"/></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170" name="Slide Image Placeholder 3"/>
          <p:cNvSpPr>
            <a:spLocks noGrp="1" noRot="1" noChangeAspect="1" noTextEdit="1"/>
          </p:cNvSpPr>
          <p:nvPr>
            <p:ph type="sldImg"/>
          </p:nvPr>
        </p:nvSpPr>
        <p:spPr>
          <a:ln/>
        </p:spPr>
      </p:sp>
      <p:sp>
        <p:nvSpPr>
          <p:cNvPr id="7171" name="Notes Placeholder 4"/>
          <p:cNvSpPr>
            <a:spLocks noGrp="1"/>
          </p:cNvSpPr>
          <p:nvPr>
            <p:ph type="body" idx="1"/>
          </p:nvPr>
        </p:nvSpPr>
        <p:spPr>
          <a:noFill/>
          <a:ln/>
        </p:spPr>
        <p:txBody>
          <a:bodyPr/>
          <a:lstStyle/>
          <a:p>
            <a:endParaRPr lang="en-US" altLang="en-US" dirty="0" smtClean="0">
              <a:latin typeface="Arial" charset="0"/>
            </a:endParaRPr>
          </a:p>
        </p:txBody>
      </p:sp>
    </p:spTree>
    <p:extLst>
      <p:ext uri="{BB962C8B-B14F-4D97-AF65-F5344CB8AC3E}">
        <p14:creationId xmlns:p14="http://schemas.microsoft.com/office/powerpoint/2010/main" val="9401285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13"/>
          <p:cNvSpPr>
            <a:spLocks noGrp="1" noChangeArrowheads="1"/>
          </p:cNvSpPr>
          <p:nvPr>
            <p:ph type="body" idx="1"/>
          </p:nvPr>
        </p:nvSpPr>
        <p:spPr/>
        <p:txBody>
          <a:bodyPr>
            <a:normAutofit/>
          </a:bodyPr>
          <a:lstStyle/>
          <a:p>
            <a:pPr lvl="1"/>
            <a:r>
              <a:rPr lang="en-US" altLang="en-US" b="1" dirty="0" smtClean="0"/>
              <a:t>Writing SQL Statements</a:t>
            </a:r>
          </a:p>
          <a:p>
            <a:pPr lvl="1"/>
            <a:r>
              <a:rPr lang="en-US" altLang="en-US" dirty="0" smtClean="0"/>
              <a:t>By using the following simple rules and guidelines, you can construct valid statements that are easy to read and edit:</a:t>
            </a:r>
          </a:p>
          <a:p>
            <a:pPr lvl="2"/>
            <a:r>
              <a:rPr lang="en-US" altLang="en-US" dirty="0" smtClean="0"/>
              <a:t>SQL statements are not case-sensitive (unless indicated).</a:t>
            </a:r>
          </a:p>
          <a:p>
            <a:pPr lvl="2"/>
            <a:r>
              <a:rPr lang="en-US" altLang="en-US" dirty="0" smtClean="0"/>
              <a:t>SQL statements can be entered on one or many lines. </a:t>
            </a:r>
          </a:p>
          <a:p>
            <a:pPr lvl="2"/>
            <a:r>
              <a:rPr lang="en-US" altLang="en-US" dirty="0" smtClean="0"/>
              <a:t>Keywords cannot be split across lines or abbreviated.</a:t>
            </a:r>
          </a:p>
          <a:p>
            <a:pPr lvl="2"/>
            <a:r>
              <a:rPr lang="en-US" altLang="en-US" dirty="0" smtClean="0"/>
              <a:t>Clauses are usually placed on separate lines for readability and ease of editing.</a:t>
            </a:r>
          </a:p>
          <a:p>
            <a:pPr lvl="2"/>
            <a:r>
              <a:rPr lang="en-US" altLang="en-US" dirty="0" smtClean="0"/>
              <a:t>Indents should be used to make code more readable.</a:t>
            </a:r>
          </a:p>
          <a:p>
            <a:pPr lvl="2"/>
            <a:r>
              <a:rPr lang="en-US" altLang="en-US" dirty="0" smtClean="0"/>
              <a:t>Keywords typically are entered in uppercase; all other words, such as table names and columns names, are entered in lowercase.</a:t>
            </a:r>
          </a:p>
          <a:p>
            <a:pPr lvl="1"/>
            <a:r>
              <a:rPr lang="en-US" altLang="en-US" b="1" dirty="0" smtClean="0"/>
              <a:t>Executing SQL Statements</a:t>
            </a:r>
          </a:p>
          <a:p>
            <a:pPr lvl="1"/>
            <a:r>
              <a:rPr lang="en-US" altLang="en-US" dirty="0" smtClean="0"/>
              <a:t>In SQL Developer, click the Run Script icon or press [F5] to run the command or commands in the SQL Worksheet. You can also click the Execute Statement icon or press [F9] to run a SQL statement in the SQL Worksheet. The Execute Statement icon executes the statement at the cursor in the Enter SQL Statement box, while the Run Script icon executes all the statements in the Enter SQL Statement box. The Execute Statement icon displays the output of the query on the Results tabbed page, whereas the Run Script icon emulates the SQL*Plus display and shows the output on the Script Output tabbed page.</a:t>
            </a:r>
          </a:p>
          <a:p>
            <a:pPr lvl="1"/>
            <a:r>
              <a:rPr lang="en-US" altLang="en-US" dirty="0" smtClean="0"/>
              <a:t>In SQL*Plus, terminate the SQL statement with a semicolon, and then press [Enter] to run the command</a:t>
            </a:r>
            <a:r>
              <a:rPr lang="en-US" altLang="en-US" dirty="0" smtClean="0"/>
              <a:t>.</a:t>
            </a:r>
          </a:p>
          <a:p>
            <a:pPr lvl="1"/>
            <a:r>
              <a:rPr lang="zh-CN" altLang="en-US" dirty="0" smtClean="0"/>
              <a:t>编写</a:t>
            </a:r>
            <a:r>
              <a:rPr lang="en-US" altLang="zh-CN" dirty="0" smtClean="0"/>
              <a:t>SQL</a:t>
            </a:r>
            <a:r>
              <a:rPr lang="zh-CN" altLang="en-US" dirty="0" smtClean="0"/>
              <a:t>语句</a:t>
            </a:r>
          </a:p>
          <a:p>
            <a:pPr lvl="1"/>
            <a:r>
              <a:rPr lang="zh-CN" altLang="en-US" dirty="0" smtClean="0"/>
              <a:t>通过使用以下简单的规则和准则，您可以构建易于阅读和编辑的有效语句：</a:t>
            </a:r>
          </a:p>
          <a:p>
            <a:pPr lvl="2"/>
            <a:r>
              <a:rPr lang="en-US" altLang="zh-CN" dirty="0" smtClean="0"/>
              <a:t>SQL</a:t>
            </a:r>
            <a:r>
              <a:rPr lang="zh-CN" altLang="en-US" dirty="0" smtClean="0"/>
              <a:t>语句不区分大小写（除非指定）。</a:t>
            </a:r>
          </a:p>
          <a:p>
            <a:pPr lvl="2"/>
            <a:r>
              <a:rPr lang="zh-CN" altLang="en-US" dirty="0" smtClean="0"/>
              <a:t>可以在一行或多行上输入</a:t>
            </a:r>
            <a:r>
              <a:rPr lang="en-US" altLang="zh-CN" dirty="0" smtClean="0"/>
              <a:t>SQL</a:t>
            </a:r>
            <a:r>
              <a:rPr lang="zh-CN" altLang="en-US" dirty="0" smtClean="0"/>
              <a:t>语句。</a:t>
            </a:r>
          </a:p>
          <a:p>
            <a:pPr lvl="2"/>
            <a:r>
              <a:rPr lang="zh-CN" altLang="en-US" dirty="0" smtClean="0"/>
              <a:t>关键字不能跨线或缩写。</a:t>
            </a:r>
          </a:p>
          <a:p>
            <a:pPr lvl="2"/>
            <a:r>
              <a:rPr lang="zh-CN" altLang="en-US" dirty="0" smtClean="0"/>
              <a:t>条款通常放置在单独的行上，以便阅读和易于编辑。</a:t>
            </a:r>
          </a:p>
          <a:p>
            <a:pPr lvl="2"/>
            <a:r>
              <a:rPr lang="zh-CN" altLang="en-US" dirty="0" smtClean="0"/>
              <a:t>缩进应用于使代码更易读。</a:t>
            </a:r>
          </a:p>
          <a:p>
            <a:pPr lvl="2"/>
            <a:r>
              <a:rPr lang="zh-CN" altLang="en-US" dirty="0" smtClean="0"/>
              <a:t>关键字通常以大写形式输入</a:t>
            </a:r>
            <a:r>
              <a:rPr lang="en-US" altLang="zh-CN" dirty="0" smtClean="0"/>
              <a:t>;</a:t>
            </a:r>
            <a:r>
              <a:rPr lang="zh-CN" altLang="en-US" dirty="0" smtClean="0"/>
              <a:t>所有其他单词，如表名和列名称都以小写形式输入。</a:t>
            </a:r>
          </a:p>
          <a:p>
            <a:pPr lvl="1"/>
            <a:r>
              <a:rPr lang="zh-CN" altLang="en-US" dirty="0" smtClean="0"/>
              <a:t>执行</a:t>
            </a:r>
            <a:r>
              <a:rPr lang="en-US" altLang="zh-CN" dirty="0" smtClean="0"/>
              <a:t>SQL</a:t>
            </a:r>
            <a:r>
              <a:rPr lang="zh-CN" altLang="en-US" dirty="0" smtClean="0"/>
              <a:t>语句</a:t>
            </a:r>
          </a:p>
          <a:p>
            <a:pPr lvl="1"/>
            <a:r>
              <a:rPr lang="zh-CN" altLang="en-US" dirty="0" smtClean="0"/>
              <a:t>在</a:t>
            </a:r>
            <a:r>
              <a:rPr lang="en-US" altLang="zh-CN" dirty="0" smtClean="0"/>
              <a:t>SQL Developer</a:t>
            </a:r>
            <a:r>
              <a:rPr lang="zh-CN" altLang="en-US" dirty="0" smtClean="0"/>
              <a:t>中，单击运行脚本图标，或按</a:t>
            </a:r>
            <a:r>
              <a:rPr lang="en-US" altLang="zh-CN" dirty="0" smtClean="0"/>
              <a:t>[</a:t>
            </a:r>
            <a:r>
              <a:rPr lang="en-US" altLang="zh-CN" dirty="0" err="1" smtClean="0"/>
              <a:t>F5</a:t>
            </a:r>
            <a:r>
              <a:rPr lang="en-US" altLang="zh-CN" dirty="0" smtClean="0"/>
              <a:t>]</a:t>
            </a:r>
            <a:r>
              <a:rPr lang="zh-CN" altLang="en-US" dirty="0" smtClean="0"/>
              <a:t>在</a:t>
            </a:r>
            <a:r>
              <a:rPr lang="en-US" altLang="zh-CN" dirty="0" smtClean="0"/>
              <a:t>SQL</a:t>
            </a:r>
            <a:r>
              <a:rPr lang="zh-CN" altLang="en-US" dirty="0" smtClean="0"/>
              <a:t>工作表中运行命令或命令。您也可以单击执行语句图标，或按</a:t>
            </a:r>
            <a:r>
              <a:rPr lang="en-US" altLang="zh-CN" dirty="0" smtClean="0"/>
              <a:t>[</a:t>
            </a:r>
            <a:r>
              <a:rPr lang="en-US" altLang="zh-CN" dirty="0" err="1" smtClean="0"/>
              <a:t>F9</a:t>
            </a:r>
            <a:r>
              <a:rPr lang="en-US" altLang="zh-CN" dirty="0" smtClean="0"/>
              <a:t>]</a:t>
            </a:r>
            <a:r>
              <a:rPr lang="zh-CN" altLang="en-US" dirty="0" smtClean="0"/>
              <a:t>在</a:t>
            </a:r>
            <a:r>
              <a:rPr lang="en-US" altLang="zh-CN" dirty="0" smtClean="0"/>
              <a:t>SQL</a:t>
            </a:r>
            <a:r>
              <a:rPr lang="zh-CN" altLang="en-US" dirty="0" smtClean="0"/>
              <a:t>工作表中运行</a:t>
            </a:r>
            <a:r>
              <a:rPr lang="en-US" altLang="zh-CN" dirty="0" smtClean="0"/>
              <a:t>SQL</a:t>
            </a:r>
            <a:r>
              <a:rPr lang="zh-CN" altLang="en-US" dirty="0" smtClean="0"/>
              <a:t>语句。 “执行语句”图标在“输入</a:t>
            </a:r>
            <a:r>
              <a:rPr lang="en-US" altLang="zh-CN" dirty="0" smtClean="0"/>
              <a:t>SQL</a:t>
            </a:r>
            <a:r>
              <a:rPr lang="zh-CN" altLang="en-US" dirty="0" smtClean="0"/>
              <a:t>语句”框中的游标处执行该语句，“运行脚本”图标执行“输入</a:t>
            </a:r>
            <a:r>
              <a:rPr lang="en-US" altLang="zh-CN" dirty="0" smtClean="0"/>
              <a:t>SQL</a:t>
            </a:r>
            <a:r>
              <a:rPr lang="zh-CN" altLang="en-US" dirty="0" smtClean="0"/>
              <a:t>语句”框中的所有语句。 “执行语句”图标在“结果”选项卡页面上显示查询的输出，而“运行脚本”图标模拟“</a:t>
            </a:r>
            <a:r>
              <a:rPr lang="en-US" altLang="zh-CN" dirty="0" smtClean="0"/>
              <a:t>SQL * Plus”</a:t>
            </a:r>
            <a:r>
              <a:rPr lang="zh-CN" altLang="en-US" dirty="0" smtClean="0"/>
              <a:t>显示，并显示“脚本输出”选项卡页面上的输出。</a:t>
            </a:r>
          </a:p>
          <a:p>
            <a:pPr lvl="1"/>
            <a:r>
              <a:rPr lang="zh-CN" altLang="en-US" dirty="0" smtClean="0"/>
              <a:t>在</a:t>
            </a:r>
            <a:r>
              <a:rPr lang="en-US" altLang="zh-CN" dirty="0" smtClean="0"/>
              <a:t>SQL * Plus</a:t>
            </a:r>
            <a:r>
              <a:rPr lang="zh-CN" altLang="en-US" dirty="0" smtClean="0"/>
              <a:t>中，以分号终止</a:t>
            </a:r>
            <a:r>
              <a:rPr lang="en-US" altLang="zh-CN" dirty="0" smtClean="0"/>
              <a:t>SQL</a:t>
            </a:r>
            <a:r>
              <a:rPr lang="zh-CN" altLang="en-US" dirty="0" smtClean="0"/>
              <a:t>语句，然后按</a:t>
            </a:r>
            <a:r>
              <a:rPr lang="en-US" altLang="zh-CN" dirty="0" smtClean="0"/>
              <a:t>[Enter]</a:t>
            </a:r>
            <a:r>
              <a:rPr lang="zh-CN" altLang="en-US" dirty="0" smtClean="0"/>
              <a:t>运行命令。</a:t>
            </a:r>
            <a:endParaRPr lang="en-US" altLang="en-US" dirty="0" smtClean="0"/>
          </a:p>
        </p:txBody>
      </p:sp>
      <p:sp>
        <p:nvSpPr>
          <p:cNvPr id="19459" name="Footer Placeholder 5"/>
          <p:cNvSpPr>
            <a:spLocks noGrp="1"/>
          </p:cNvSpPr>
          <p:nvPr>
            <p:ph type="ftr" sz="quarter" idx="4"/>
          </p:nvPr>
        </p:nvSpPr>
        <p:spPr/>
        <p:txBody>
          <a:bodyPr/>
          <a:lstStyle/>
          <a:p>
            <a:r>
              <a:rPr lang="en-US" altLang="en-US" smtClean="0"/>
              <a:t>Oracle Database 12</a:t>
            </a:r>
            <a:r>
              <a:rPr lang="en-US" altLang="en-US" i="1" smtClean="0"/>
              <a:t>c</a:t>
            </a:r>
            <a:r>
              <a:rPr lang="en-US" altLang="en-US" smtClean="0"/>
              <a:t> R2: SQL Workshop I   2 - </a:t>
            </a:r>
            <a:fld id="{59DB8103-D448-41A3-884F-7787A41DDC1F}" type="slidenum">
              <a:rPr lang="en-US" altLang="en-US" smtClean="0"/>
              <a:t>10</a:t>
            </a:fld>
            <a:endParaRPr lang="en-US" altLang="en-US" dirty="0" smtClean="0"/>
          </a:p>
        </p:txBody>
      </p:sp>
      <p:sp>
        <p:nvSpPr>
          <p:cNvPr id="7" name="Slide Image Placeholder 6"/>
          <p:cNvSpPr>
            <a:spLocks noGrp="1" noRot="1" noChangeAspect="1"/>
          </p:cNvSpPr>
          <p:nvPr>
            <p:ph type="sldImg"/>
          </p:nvPr>
        </p:nvSpPr>
        <p:spPr/>
      </p:sp>
    </p:spTree>
    <p:extLst>
      <p:ext uri="{BB962C8B-B14F-4D97-AF65-F5344CB8AC3E}">
        <p14:creationId xmlns:p14="http://schemas.microsoft.com/office/powerpoint/2010/main" val="33233631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5"/>
          <p:cNvSpPr>
            <a:spLocks noGrp="1" noChangeArrowheads="1"/>
          </p:cNvSpPr>
          <p:nvPr>
            <p:ph type="body" idx="1"/>
          </p:nvPr>
        </p:nvSpPr>
        <p:spPr/>
        <p:txBody>
          <a:bodyPr>
            <a:normAutofit/>
          </a:bodyPr>
          <a:lstStyle/>
          <a:p>
            <a:pPr lvl="1"/>
            <a:r>
              <a:rPr lang="en-US" altLang="en-US" dirty="0" smtClean="0"/>
              <a:t>In SQL Developer, column headings are displayed in uppercase and are left-aligned.</a:t>
            </a:r>
          </a:p>
          <a:p>
            <a:pPr lvl="1"/>
            <a:r>
              <a:rPr lang="en-US" dirty="0" smtClean="0"/>
              <a:t>Run the following SQL statement and observe the column headings in the output:</a:t>
            </a:r>
            <a:endParaRPr lang="en-US" altLang="en-US" dirty="0" smtClean="0"/>
          </a:p>
          <a:p>
            <a:pPr lvl="4"/>
            <a:r>
              <a:rPr lang="en-US" altLang="en-US" dirty="0" smtClean="0"/>
              <a:t>	SELECT </a:t>
            </a:r>
            <a:r>
              <a:rPr lang="en-US" altLang="en-US" dirty="0" err="1" smtClean="0"/>
              <a:t>last_name</a:t>
            </a:r>
            <a:r>
              <a:rPr lang="en-US" altLang="en-US" dirty="0" smtClean="0"/>
              <a:t>, </a:t>
            </a:r>
            <a:r>
              <a:rPr lang="en-US" altLang="en-US" dirty="0" err="1" smtClean="0"/>
              <a:t>hire_date</a:t>
            </a:r>
            <a:r>
              <a:rPr lang="en-US" altLang="en-US" dirty="0" smtClean="0"/>
              <a:t>, salary</a:t>
            </a:r>
          </a:p>
          <a:p>
            <a:pPr lvl="4"/>
            <a:r>
              <a:rPr lang="en-US" altLang="en-US" dirty="0" smtClean="0"/>
              <a:t>	FROM   employees;</a:t>
            </a:r>
          </a:p>
          <a:p>
            <a:pPr lvl="1"/>
            <a:r>
              <a:rPr lang="en-US" altLang="en-US" dirty="0" smtClean="0"/>
              <a:t>You can override the column heading display with an </a:t>
            </a:r>
            <a:r>
              <a:rPr lang="en-US" altLang="en-US" dirty="0" smtClean="0"/>
              <a:t>alias</a:t>
            </a:r>
            <a:r>
              <a:rPr lang="en-US" altLang="en-US" dirty="0" smtClean="0"/>
              <a:t>. Column aliases are covered later in this lesson</a:t>
            </a:r>
            <a:r>
              <a:rPr lang="en-US" altLang="en-US" dirty="0" smtClean="0"/>
              <a:t>.</a:t>
            </a:r>
          </a:p>
          <a:p>
            <a:pPr lvl="1"/>
            <a:r>
              <a:rPr lang="zh-CN" altLang="en-US" dirty="0" smtClean="0"/>
              <a:t>在</a:t>
            </a:r>
            <a:r>
              <a:rPr lang="en-US" altLang="zh-CN" dirty="0" smtClean="0"/>
              <a:t>SQL Developer</a:t>
            </a:r>
            <a:r>
              <a:rPr lang="zh-CN" altLang="en-US" dirty="0" smtClean="0"/>
              <a:t>中，列标题显示为大写，左对齐。</a:t>
            </a:r>
          </a:p>
          <a:p>
            <a:pPr lvl="1"/>
            <a:r>
              <a:rPr lang="zh-CN" altLang="en-US" dirty="0" smtClean="0"/>
              <a:t>运行以下</a:t>
            </a:r>
            <a:r>
              <a:rPr lang="en-US" altLang="zh-CN" dirty="0" smtClean="0"/>
              <a:t>SQL</a:t>
            </a:r>
            <a:r>
              <a:rPr lang="zh-CN" altLang="en-US" dirty="0" smtClean="0"/>
              <a:t>语句并观察输出中的列标题</a:t>
            </a:r>
            <a:endParaRPr lang="en-US" altLang="zh-CN" dirty="0" smtClean="0"/>
          </a:p>
          <a:p>
            <a:pPr lvl="1"/>
            <a:endParaRPr lang="en-US" altLang="zh-CN" dirty="0" smtClean="0"/>
          </a:p>
          <a:p>
            <a:pPr lvl="1"/>
            <a:r>
              <a:rPr lang="zh-CN" altLang="en-US" dirty="0" smtClean="0"/>
              <a:t>您可以使用别名覆盖列标题显示。 列别名将在本课稍后介绍</a:t>
            </a:r>
            <a:endParaRPr lang="en-US" altLang="en-US" dirty="0" smtClean="0"/>
          </a:p>
        </p:txBody>
      </p:sp>
      <p:sp>
        <p:nvSpPr>
          <p:cNvPr id="21507" name="Footer Placeholder 5"/>
          <p:cNvSpPr>
            <a:spLocks noGrp="1"/>
          </p:cNvSpPr>
          <p:nvPr>
            <p:ph type="ftr" sz="quarter" idx="4"/>
          </p:nvPr>
        </p:nvSpPr>
        <p:spPr/>
        <p:txBody>
          <a:bodyPr/>
          <a:lstStyle/>
          <a:p>
            <a:r>
              <a:rPr lang="en-US" altLang="en-US" smtClean="0"/>
              <a:t>Oracle Database 12</a:t>
            </a:r>
            <a:r>
              <a:rPr lang="en-US" altLang="en-US" i="1" smtClean="0"/>
              <a:t>c</a:t>
            </a:r>
            <a:r>
              <a:rPr lang="en-US" altLang="en-US" smtClean="0"/>
              <a:t> R2: SQL Workshop I   2 - </a:t>
            </a:r>
            <a:fld id="{E0963994-D7E2-4FDE-9FEB-CDE12F97F1FB}" type="slidenum">
              <a:rPr lang="en-US" altLang="en-US" smtClean="0"/>
              <a:t>11</a:t>
            </a:fld>
            <a:endParaRPr lang="en-US" altLang="en-US" dirty="0" smtClean="0"/>
          </a:p>
        </p:txBody>
      </p:sp>
      <p:sp>
        <p:nvSpPr>
          <p:cNvPr id="7" name="Slide Image Placeholder 6"/>
          <p:cNvSpPr>
            <a:spLocks noGrp="1" noRot="1" noChangeAspect="1"/>
          </p:cNvSpPr>
          <p:nvPr>
            <p:ph type="sldImg"/>
          </p:nvPr>
        </p:nvSpPr>
        <p:spPr/>
      </p:sp>
    </p:spTree>
    <p:extLst>
      <p:ext uri="{BB962C8B-B14F-4D97-AF65-F5344CB8AC3E}">
        <p14:creationId xmlns:p14="http://schemas.microsoft.com/office/powerpoint/2010/main" val="30108304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Footer Placeholder 5"/>
          <p:cNvSpPr>
            <a:spLocks noGrp="1"/>
          </p:cNvSpPr>
          <p:nvPr>
            <p:ph type="ftr" sz="quarter" idx="4"/>
          </p:nvPr>
        </p:nvSpPr>
        <p:spPr/>
        <p:txBody>
          <a:bodyPr/>
          <a:lstStyle/>
          <a:p>
            <a:r>
              <a:rPr lang="en-US" altLang="en-US" smtClean="0"/>
              <a:t>Oracle Database 12</a:t>
            </a:r>
            <a:r>
              <a:rPr lang="en-US" altLang="en-US" i="1" smtClean="0"/>
              <a:t>c</a:t>
            </a:r>
            <a:r>
              <a:rPr lang="en-US" altLang="en-US" smtClean="0"/>
              <a:t> R2: SQL Workshop I   2 - </a:t>
            </a:r>
            <a:fld id="{F74F3A36-0417-40A3-87AE-28856D1FDDCB}" type="slidenum">
              <a:rPr lang="en-US" altLang="en-US" smtClean="0"/>
              <a:t>12</a:t>
            </a:fld>
            <a:endParaRPr lang="en-US" altLang="en-US" dirty="0" smtClean="0"/>
          </a:p>
        </p:txBody>
      </p:sp>
      <p:sp>
        <p:nvSpPr>
          <p:cNvPr id="6" name="Slide Image Placeholder 5"/>
          <p:cNvSpPr>
            <a:spLocks noGrp="1" noRot="1" noChangeAspect="1"/>
          </p:cNvSpPr>
          <p:nvPr>
            <p:ph type="sldImg"/>
          </p:nvPr>
        </p:nvSpPr>
        <p:spPr/>
      </p:sp>
      <p:sp>
        <p:nvSpPr>
          <p:cNvPr id="7" name="Notes Placeholder 6"/>
          <p:cNvSpPr>
            <a:spLocks noGrp="1"/>
          </p:cNvSpPr>
          <p:nvPr>
            <p:ph type="body" idx="1"/>
          </p:nvPr>
        </p:nvSpPr>
        <p:spPr/>
        <p:txBody>
          <a:bodyPr>
            <a:normAutofit/>
          </a:bodyPr>
          <a:lstStyle/>
          <a:p>
            <a:r>
              <a:rPr lang="en-US" altLang="zh-CN" dirty="0" smtClean="0"/>
              <a:t>SELECT</a:t>
            </a:r>
            <a:r>
              <a:rPr lang="zh-CN" altLang="en-US" dirty="0" smtClean="0"/>
              <a:t>语句中的算术表达式和</a:t>
            </a:r>
            <a:r>
              <a:rPr lang="en-US" altLang="zh-CN" dirty="0" smtClean="0"/>
              <a:t>NULL</a:t>
            </a:r>
            <a:r>
              <a:rPr lang="zh-CN" altLang="en-US" dirty="0" smtClean="0"/>
              <a:t>值</a:t>
            </a:r>
            <a:endParaRPr lang="en-US" dirty="0"/>
          </a:p>
        </p:txBody>
      </p:sp>
    </p:spTree>
    <p:extLst>
      <p:ext uri="{BB962C8B-B14F-4D97-AF65-F5344CB8AC3E}">
        <p14:creationId xmlns:p14="http://schemas.microsoft.com/office/powerpoint/2010/main" val="8818019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body" idx="1"/>
          </p:nvPr>
        </p:nvSpPr>
        <p:spPr>
          <a:noFill/>
          <a:ln/>
        </p:spPr>
        <p:txBody>
          <a:bodyPr/>
          <a:lstStyle/>
          <a:p>
            <a:pPr lvl="1" eaLnBrk="1" hangingPunct="1"/>
            <a:r>
              <a:rPr lang="en-US" altLang="en-US" dirty="0" smtClean="0">
                <a:latin typeface="Arial" charset="0"/>
              </a:rPr>
              <a:t>You may need to </a:t>
            </a:r>
            <a:r>
              <a:rPr lang="en-US" altLang="en-US" dirty="0" smtClean="0">
                <a:solidFill>
                  <a:schemeClr val="tx1"/>
                </a:solidFill>
                <a:latin typeface="Arial" charset="0"/>
              </a:rPr>
              <a:t>modify the way in which data is displayed, or you may want to perform calculations or look at what-if scenarios. All these are possible using arithmetic expressions. An arithmetic expression can contain column names, constant numeric values, and the arithmetic operators.</a:t>
            </a:r>
          </a:p>
          <a:p>
            <a:pPr lvl="1" eaLnBrk="1" hangingPunct="1"/>
            <a:r>
              <a:rPr lang="en-US" altLang="en-US" b="1" dirty="0" smtClean="0">
                <a:latin typeface="Arial" charset="0"/>
              </a:rPr>
              <a:t>Arithmetic Operators</a:t>
            </a:r>
          </a:p>
          <a:p>
            <a:pPr lvl="1" eaLnBrk="1" hangingPunct="1"/>
            <a:r>
              <a:rPr lang="en-US" altLang="en-US" dirty="0" smtClean="0">
                <a:solidFill>
                  <a:schemeClr val="tx1"/>
                </a:solidFill>
                <a:latin typeface="Arial" charset="0"/>
              </a:rPr>
              <a:t>The slide lists the arithmetic operators that are available in SQL. You can use arithmetic operators in any clause of a SQL statement (except the </a:t>
            </a:r>
            <a:r>
              <a:rPr lang="en-US" altLang="en-US" dirty="0" smtClean="0">
                <a:solidFill>
                  <a:schemeClr val="tx1"/>
                </a:solidFill>
                <a:latin typeface="Courier New" pitchFamily="49" charset="0"/>
              </a:rPr>
              <a:t>FROM</a:t>
            </a:r>
            <a:r>
              <a:rPr lang="en-US" altLang="en-US" dirty="0" smtClean="0">
                <a:solidFill>
                  <a:schemeClr val="tx1"/>
                </a:solidFill>
                <a:latin typeface="Arial" charset="0"/>
              </a:rPr>
              <a:t> clause).</a:t>
            </a:r>
          </a:p>
          <a:p>
            <a:pPr lvl="1" eaLnBrk="1" hangingPunct="1"/>
            <a:r>
              <a:rPr lang="en-US" altLang="en-US" dirty="0" smtClean="0">
                <a:solidFill>
                  <a:schemeClr val="tx1"/>
                </a:solidFill>
                <a:latin typeface="Arial" charset="0"/>
              </a:rPr>
              <a:t>Remember that </a:t>
            </a:r>
            <a:r>
              <a:rPr lang="en-US" altLang="en-US" dirty="0" smtClean="0">
                <a:latin typeface="Arial" charset="0"/>
              </a:rPr>
              <a:t>you can use only the addition and subtraction operators </a:t>
            </a:r>
            <a:r>
              <a:rPr lang="en-US" altLang="en-US" dirty="0" smtClean="0">
                <a:solidFill>
                  <a:schemeClr val="tx1"/>
                </a:solidFill>
                <a:latin typeface="Arial" charset="0"/>
              </a:rPr>
              <a:t>with the </a:t>
            </a:r>
            <a:r>
              <a:rPr lang="en-US" altLang="en-US" dirty="0" smtClean="0">
                <a:solidFill>
                  <a:schemeClr val="tx1"/>
                </a:solidFill>
                <a:latin typeface="Courier New" pitchFamily="49" charset="0"/>
              </a:rPr>
              <a:t>DATE</a:t>
            </a:r>
            <a:r>
              <a:rPr lang="en-US" altLang="en-US" dirty="0" smtClean="0">
                <a:solidFill>
                  <a:schemeClr val="tx1"/>
                </a:solidFill>
                <a:latin typeface="Arial" charset="0"/>
              </a:rPr>
              <a:t> and </a:t>
            </a:r>
            <a:r>
              <a:rPr lang="en-US" altLang="en-US" dirty="0" smtClean="0">
                <a:solidFill>
                  <a:schemeClr val="tx1"/>
                </a:solidFill>
                <a:latin typeface="Courier New" pitchFamily="49" charset="0"/>
              </a:rPr>
              <a:t>TIMESTAMP</a:t>
            </a:r>
            <a:r>
              <a:rPr lang="en-US" altLang="en-US" dirty="0" smtClean="0">
                <a:latin typeface="Arial" charset="0"/>
              </a:rPr>
              <a:t> data types</a:t>
            </a:r>
            <a:r>
              <a:rPr lang="en-US" altLang="en-US" dirty="0" smtClean="0">
                <a:latin typeface="Arial" charset="0"/>
              </a:rPr>
              <a:t>.</a:t>
            </a:r>
          </a:p>
          <a:p>
            <a:pPr lvl="1" eaLnBrk="1" hangingPunct="1"/>
            <a:r>
              <a:rPr lang="zh-CN" altLang="en-US" dirty="0" smtClean="0">
                <a:latin typeface="Arial" charset="0"/>
              </a:rPr>
              <a:t>您可能需要修改显示数据的方式，或者您可能需要执行计算或查看假设情况。 所有这些都可以使用算术表达式。 算术表达式可以包含列名，常数值和算术运算符。</a:t>
            </a:r>
          </a:p>
          <a:p>
            <a:pPr lvl="1" eaLnBrk="1" hangingPunct="1"/>
            <a:r>
              <a:rPr lang="zh-CN" altLang="en-US" dirty="0" smtClean="0">
                <a:latin typeface="Arial" charset="0"/>
              </a:rPr>
              <a:t>算术运算符</a:t>
            </a:r>
          </a:p>
          <a:p>
            <a:pPr lvl="1" eaLnBrk="1" hangingPunct="1"/>
            <a:r>
              <a:rPr lang="zh-CN" altLang="en-US" dirty="0" smtClean="0">
                <a:latin typeface="Arial" charset="0"/>
              </a:rPr>
              <a:t>幻灯片列出</a:t>
            </a:r>
            <a:r>
              <a:rPr lang="en-US" altLang="zh-CN" dirty="0" smtClean="0">
                <a:latin typeface="Arial" charset="0"/>
              </a:rPr>
              <a:t>SQL</a:t>
            </a:r>
            <a:r>
              <a:rPr lang="zh-CN" altLang="en-US" dirty="0" smtClean="0">
                <a:latin typeface="Arial" charset="0"/>
              </a:rPr>
              <a:t>中可用的算术运算符。 您可以在</a:t>
            </a:r>
            <a:r>
              <a:rPr lang="en-US" altLang="zh-CN" dirty="0" smtClean="0">
                <a:latin typeface="Arial" charset="0"/>
              </a:rPr>
              <a:t>SQL</a:t>
            </a:r>
            <a:r>
              <a:rPr lang="zh-CN" altLang="en-US" dirty="0" smtClean="0">
                <a:latin typeface="Arial" charset="0"/>
              </a:rPr>
              <a:t>语句（</a:t>
            </a:r>
            <a:r>
              <a:rPr lang="en-US" altLang="zh-CN" dirty="0" smtClean="0">
                <a:latin typeface="Arial" charset="0"/>
              </a:rPr>
              <a:t>FROM</a:t>
            </a:r>
            <a:r>
              <a:rPr lang="zh-CN" altLang="en-US" dirty="0" smtClean="0">
                <a:latin typeface="Arial" charset="0"/>
              </a:rPr>
              <a:t>子句除外）的任何子句中使用算术运算符。</a:t>
            </a:r>
          </a:p>
          <a:p>
            <a:pPr lvl="1" eaLnBrk="1" hangingPunct="1"/>
            <a:r>
              <a:rPr lang="zh-CN" altLang="en-US" dirty="0" smtClean="0">
                <a:latin typeface="Arial" charset="0"/>
              </a:rPr>
              <a:t>请记住，您只能使用</a:t>
            </a:r>
            <a:r>
              <a:rPr lang="en-US" altLang="zh-CN" dirty="0" smtClean="0">
                <a:latin typeface="Arial" charset="0"/>
              </a:rPr>
              <a:t>DATE</a:t>
            </a:r>
            <a:r>
              <a:rPr lang="zh-CN" altLang="en-US" dirty="0" smtClean="0">
                <a:latin typeface="Arial" charset="0"/>
              </a:rPr>
              <a:t>和</a:t>
            </a:r>
            <a:r>
              <a:rPr lang="en-US" altLang="zh-CN" dirty="0" smtClean="0">
                <a:latin typeface="Arial" charset="0"/>
              </a:rPr>
              <a:t>TIMESTAMP</a:t>
            </a:r>
            <a:r>
              <a:rPr lang="zh-CN" altLang="en-US" dirty="0" smtClean="0">
                <a:latin typeface="Arial" charset="0"/>
              </a:rPr>
              <a:t>数据类型的加法和减法运算符。</a:t>
            </a:r>
            <a:endParaRPr lang="en-US" altLang="en-US" dirty="0" smtClean="0">
              <a:latin typeface="Arial" charset="0"/>
            </a:endParaRPr>
          </a:p>
        </p:txBody>
      </p:sp>
      <p:sp>
        <p:nvSpPr>
          <p:cNvPr id="25603" name="Footer Placeholder 5"/>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2 - </a:t>
            </a:r>
            <a:fld id="{DE128295-0AA9-4240-9E10-CF0923B38D69}" type="slidenum">
              <a:rPr lang="en-US" altLang="en-US" smtClean="0">
                <a:latin typeface="Arial" charset="0"/>
                <a:cs typeface="Arial" charset="0"/>
              </a:rPr>
              <a:t>13</a:t>
            </a:fld>
            <a:endParaRPr lang="en-US" altLang="en-US" dirty="0" smtClean="0">
              <a:latin typeface="Arial" charset="0"/>
              <a:cs typeface="Arial" charset="0"/>
            </a:endParaRPr>
          </a:p>
        </p:txBody>
      </p:sp>
      <p:sp>
        <p:nvSpPr>
          <p:cNvPr id="25604" name="Slide Image Placeholder 6"/>
          <p:cNvSpPr>
            <a:spLocks noGrp="1" noRot="1" noChangeAspect="1" noTextEdit="1"/>
          </p:cNvSpPr>
          <p:nvPr>
            <p:ph type="sldImg"/>
          </p:nvPr>
        </p:nvSpPr>
        <p:spPr>
          <a:ln/>
        </p:spPr>
      </p:sp>
    </p:spTree>
    <p:extLst>
      <p:ext uri="{BB962C8B-B14F-4D97-AF65-F5344CB8AC3E}">
        <p14:creationId xmlns:p14="http://schemas.microsoft.com/office/powerpoint/2010/main" val="27766430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9"/>
          <p:cNvSpPr>
            <a:spLocks noGrp="1" noChangeArrowheads="1"/>
          </p:cNvSpPr>
          <p:nvPr>
            <p:ph type="body" idx="1"/>
          </p:nvPr>
        </p:nvSpPr>
        <p:spPr>
          <a:noFill/>
          <a:ln/>
        </p:spPr>
        <p:txBody>
          <a:bodyPr/>
          <a:lstStyle/>
          <a:p>
            <a:pPr lvl="1" eaLnBrk="1" hangingPunct="1"/>
            <a:r>
              <a:rPr lang="en-US" altLang="en-US" dirty="0" smtClean="0">
                <a:latin typeface="Arial" charset="0"/>
              </a:rPr>
              <a:t>The example in the slide uses the addition operator to calculate a salary increase of $300 for all employees. The slide also displays a </a:t>
            </a:r>
            <a:r>
              <a:rPr lang="en-US" altLang="en-US" dirty="0" err="1" smtClean="0">
                <a:latin typeface="Courier New" pitchFamily="49" charset="0"/>
              </a:rPr>
              <a:t>SALARY+300</a:t>
            </a:r>
            <a:r>
              <a:rPr lang="en-US" altLang="en-US" dirty="0" smtClean="0">
                <a:latin typeface="Arial" charset="0"/>
              </a:rPr>
              <a:t> column in the output.</a:t>
            </a:r>
          </a:p>
          <a:p>
            <a:pPr lvl="1" eaLnBrk="1" hangingPunct="1"/>
            <a:r>
              <a:rPr lang="en-US" altLang="en-US" dirty="0" smtClean="0">
                <a:latin typeface="Arial" charset="0"/>
              </a:rPr>
              <a:t>Note that the resultant calculated column, </a:t>
            </a:r>
            <a:r>
              <a:rPr lang="en-US" altLang="en-US" dirty="0" err="1" smtClean="0">
                <a:latin typeface="Courier New" pitchFamily="49" charset="0"/>
              </a:rPr>
              <a:t>SALARY+300</a:t>
            </a:r>
            <a:r>
              <a:rPr lang="en-US" altLang="en-US" dirty="0" smtClean="0">
                <a:latin typeface="Arial" charset="0"/>
              </a:rPr>
              <a:t>, is not a new column in the </a:t>
            </a:r>
            <a:r>
              <a:rPr lang="en-US" altLang="en-US" dirty="0" smtClean="0">
                <a:latin typeface="Courier New" pitchFamily="49" charset="0"/>
              </a:rPr>
              <a:t>EMPLOYEES</a:t>
            </a:r>
            <a:r>
              <a:rPr lang="en-US" altLang="en-US" dirty="0" smtClean="0">
                <a:latin typeface="Arial" charset="0"/>
              </a:rPr>
              <a:t> table; it is for display only. By default, the name of a new column comes from the calculation that generated it—in this case, </a:t>
            </a:r>
            <a:r>
              <a:rPr lang="en-US" altLang="en-US" dirty="0" err="1" smtClean="0">
                <a:latin typeface="Courier New" pitchFamily="49" charset="0"/>
              </a:rPr>
              <a:t>salary+300</a:t>
            </a:r>
            <a:r>
              <a:rPr lang="en-US" altLang="en-US" dirty="0" smtClean="0">
                <a:latin typeface="Arial" charset="0"/>
              </a:rPr>
              <a:t>.</a:t>
            </a:r>
          </a:p>
          <a:p>
            <a:pPr lvl="1" eaLnBrk="1" hangingPunct="1"/>
            <a:r>
              <a:rPr lang="en-US" altLang="en-US" dirty="0" smtClean="0">
                <a:latin typeface="Arial" charset="0"/>
              </a:rPr>
              <a:t>Remember that the Oracle server ignores blank spaces before and after the arithmetic operator.</a:t>
            </a:r>
          </a:p>
          <a:p>
            <a:pPr lvl="1" eaLnBrk="1" hangingPunct="1"/>
            <a:r>
              <a:rPr lang="en-US" altLang="en-US" b="1" dirty="0" smtClean="0">
                <a:latin typeface="Arial" charset="0"/>
              </a:rPr>
              <a:t>Rules of Precedence</a:t>
            </a:r>
          </a:p>
          <a:p>
            <a:pPr marL="400050" lvl="2" indent="-171450" eaLnBrk="1" hangingPunct="1"/>
            <a:r>
              <a:rPr lang="en-US" altLang="en-US" dirty="0" smtClean="0">
                <a:latin typeface="Arial" charset="0"/>
                <a:cs typeface="Arial" charset="0"/>
              </a:rPr>
              <a:t>Multiplication and division occur before addition and subtraction</a:t>
            </a:r>
            <a:r>
              <a:rPr lang="en-US" altLang="en-US" dirty="0" smtClean="0">
                <a:latin typeface="Arial" charset="0"/>
              </a:rPr>
              <a:t>.</a:t>
            </a:r>
          </a:p>
          <a:p>
            <a:pPr marL="400050" lvl="2" indent="-171450" eaLnBrk="1" hangingPunct="1"/>
            <a:r>
              <a:rPr lang="en-US" altLang="en-US" dirty="0" smtClean="0">
                <a:latin typeface="Arial" charset="0"/>
              </a:rPr>
              <a:t>Operators of the same priority are evaluated from left to right.</a:t>
            </a:r>
          </a:p>
          <a:p>
            <a:pPr marL="400050" lvl="2" indent="-171450" eaLnBrk="1" hangingPunct="1"/>
            <a:r>
              <a:rPr lang="en-US" altLang="en-US" dirty="0" smtClean="0">
                <a:latin typeface="Arial" charset="0"/>
                <a:cs typeface="Arial" charset="0"/>
              </a:rPr>
              <a:t>Parentheses are used to override the default precedence or to clarify the statement</a:t>
            </a:r>
            <a:r>
              <a:rPr lang="en-US" altLang="en-US" dirty="0" smtClean="0">
                <a:latin typeface="Arial" charset="0"/>
              </a:rPr>
              <a:t>.</a:t>
            </a:r>
          </a:p>
          <a:p>
            <a:pPr marL="0" lvl="1" indent="-228520" eaLnBrk="1" hangingPunct="1">
              <a:buNone/>
            </a:pPr>
            <a:r>
              <a:rPr lang="zh-CN" altLang="en-US" dirty="0" smtClean="0">
                <a:latin typeface="Arial" charset="0"/>
              </a:rPr>
              <a:t>幻灯片中的示例使用加法运算符计算所有员工的工资增加</a:t>
            </a:r>
            <a:r>
              <a:rPr lang="en-US" altLang="zh-CN" dirty="0" smtClean="0">
                <a:latin typeface="Arial" charset="0"/>
              </a:rPr>
              <a:t>$ 300</a:t>
            </a:r>
            <a:r>
              <a:rPr lang="zh-CN" altLang="en-US" dirty="0" smtClean="0">
                <a:latin typeface="Arial" charset="0"/>
              </a:rPr>
              <a:t>。 幻灯片还会在输出中显示一个</a:t>
            </a:r>
            <a:r>
              <a:rPr lang="en-US" altLang="zh-CN" dirty="0" smtClean="0">
                <a:latin typeface="Arial" charset="0"/>
              </a:rPr>
              <a:t>SALARY + 300</a:t>
            </a:r>
            <a:r>
              <a:rPr lang="zh-CN" altLang="en-US" dirty="0" smtClean="0">
                <a:latin typeface="Arial" charset="0"/>
              </a:rPr>
              <a:t>列。</a:t>
            </a:r>
          </a:p>
          <a:p>
            <a:pPr marL="0" lvl="1" indent="-228520" eaLnBrk="1" hangingPunct="1">
              <a:buNone/>
            </a:pPr>
            <a:r>
              <a:rPr lang="zh-CN" altLang="en-US" dirty="0" smtClean="0">
                <a:latin typeface="Arial" charset="0"/>
              </a:rPr>
              <a:t>请注意，生成的计算列</a:t>
            </a:r>
            <a:r>
              <a:rPr lang="en-US" altLang="zh-CN" dirty="0" smtClean="0">
                <a:latin typeface="Arial" charset="0"/>
              </a:rPr>
              <a:t>SALARY + 300</a:t>
            </a:r>
            <a:r>
              <a:rPr lang="zh-CN" altLang="en-US" dirty="0" smtClean="0">
                <a:latin typeface="Arial" charset="0"/>
              </a:rPr>
              <a:t>不是</a:t>
            </a:r>
            <a:r>
              <a:rPr lang="en-US" altLang="zh-CN" dirty="0" smtClean="0">
                <a:latin typeface="Arial" charset="0"/>
              </a:rPr>
              <a:t>EMPLOYEES</a:t>
            </a:r>
            <a:r>
              <a:rPr lang="zh-CN" altLang="en-US" dirty="0" smtClean="0">
                <a:latin typeface="Arial" charset="0"/>
              </a:rPr>
              <a:t>表中的新列</a:t>
            </a:r>
            <a:r>
              <a:rPr lang="en-US" altLang="zh-CN" dirty="0" smtClean="0">
                <a:latin typeface="Arial" charset="0"/>
              </a:rPr>
              <a:t>; </a:t>
            </a:r>
            <a:r>
              <a:rPr lang="zh-CN" altLang="en-US" dirty="0" smtClean="0">
                <a:latin typeface="Arial" charset="0"/>
              </a:rPr>
              <a:t>它仅用于显示。 默认情况下，新列的名称来自生成它的计算 </a:t>
            </a:r>
            <a:r>
              <a:rPr lang="en-US" altLang="zh-CN" dirty="0" smtClean="0">
                <a:latin typeface="Arial" charset="0"/>
              </a:rPr>
              <a:t>- </a:t>
            </a:r>
            <a:r>
              <a:rPr lang="zh-CN" altLang="en-US" dirty="0" smtClean="0">
                <a:latin typeface="Arial" charset="0"/>
              </a:rPr>
              <a:t>在这种情况下，工资</a:t>
            </a:r>
            <a:r>
              <a:rPr lang="en-US" altLang="zh-CN" dirty="0" smtClean="0">
                <a:latin typeface="Arial" charset="0"/>
              </a:rPr>
              <a:t>+ 300</a:t>
            </a:r>
            <a:r>
              <a:rPr lang="zh-CN" altLang="en-US" dirty="0" smtClean="0">
                <a:latin typeface="Arial" charset="0"/>
              </a:rPr>
              <a:t>。</a:t>
            </a:r>
          </a:p>
          <a:p>
            <a:pPr marL="0" lvl="1" indent="-228520" eaLnBrk="1" hangingPunct="1">
              <a:buNone/>
            </a:pPr>
            <a:r>
              <a:rPr lang="zh-CN" altLang="en-US" dirty="0" smtClean="0">
                <a:latin typeface="Arial" charset="0"/>
              </a:rPr>
              <a:t>请记住，</a:t>
            </a:r>
            <a:r>
              <a:rPr lang="en-US" altLang="zh-CN" dirty="0" smtClean="0">
                <a:latin typeface="Arial" charset="0"/>
              </a:rPr>
              <a:t>Oracle</a:t>
            </a:r>
            <a:r>
              <a:rPr lang="zh-CN" altLang="en-US" dirty="0" smtClean="0">
                <a:latin typeface="Arial" charset="0"/>
              </a:rPr>
              <a:t>服务器忽略算术运算符前后的空格。</a:t>
            </a:r>
          </a:p>
          <a:p>
            <a:pPr marL="0" lvl="1" indent="-228520" eaLnBrk="1" hangingPunct="1">
              <a:buNone/>
            </a:pPr>
            <a:r>
              <a:rPr lang="zh-CN" altLang="en-US" dirty="0" smtClean="0">
                <a:latin typeface="Arial" charset="0"/>
              </a:rPr>
              <a:t>优先规则</a:t>
            </a:r>
          </a:p>
          <a:p>
            <a:pPr marL="400050" lvl="2" indent="-171450" eaLnBrk="1" hangingPunct="1"/>
            <a:r>
              <a:rPr lang="zh-CN" altLang="en-US" dirty="0" smtClean="0">
                <a:latin typeface="Arial" charset="0"/>
              </a:rPr>
              <a:t>加法和除法发生在加法和减法之前。</a:t>
            </a:r>
          </a:p>
          <a:p>
            <a:pPr marL="400050" lvl="2" indent="-171450" eaLnBrk="1" hangingPunct="1"/>
            <a:r>
              <a:rPr lang="zh-CN" altLang="en-US" dirty="0" smtClean="0">
                <a:latin typeface="Arial" charset="0"/>
              </a:rPr>
              <a:t>相同优先级的运营商从左到右进行评估。</a:t>
            </a:r>
          </a:p>
          <a:p>
            <a:pPr marL="400050" lvl="2" indent="-171450" eaLnBrk="1" hangingPunct="1"/>
            <a:r>
              <a:rPr lang="zh-CN" altLang="en-US" dirty="0" smtClean="0">
                <a:latin typeface="Arial" charset="0"/>
              </a:rPr>
              <a:t>括号用于覆盖默认优先级或澄清语句。</a:t>
            </a:r>
            <a:endParaRPr lang="en-US" altLang="en-US" dirty="0" smtClean="0">
              <a:latin typeface="Arial" charset="0"/>
            </a:endParaRPr>
          </a:p>
        </p:txBody>
      </p:sp>
      <p:sp>
        <p:nvSpPr>
          <p:cNvPr id="27651" name="Footer Placeholder 5"/>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2 - </a:t>
            </a:r>
            <a:fld id="{5CCF05EA-402E-4FF6-85B8-9AE3EABBAA76}" type="slidenum">
              <a:rPr lang="en-US" altLang="en-US" smtClean="0">
                <a:latin typeface="Arial" charset="0"/>
                <a:cs typeface="Arial" charset="0"/>
              </a:rPr>
              <a:t>14</a:t>
            </a:fld>
            <a:endParaRPr lang="en-US" altLang="en-US" dirty="0" smtClean="0">
              <a:latin typeface="Arial" charset="0"/>
              <a:cs typeface="Arial" charset="0"/>
            </a:endParaRPr>
          </a:p>
        </p:txBody>
      </p:sp>
      <p:sp>
        <p:nvSpPr>
          <p:cNvPr id="27652" name="Slide Image Placeholder 6"/>
          <p:cNvSpPr>
            <a:spLocks noGrp="1" noRot="1" noChangeAspect="1" noTextEdit="1"/>
          </p:cNvSpPr>
          <p:nvPr>
            <p:ph type="sldImg"/>
          </p:nvPr>
        </p:nvSpPr>
        <p:spPr>
          <a:ln/>
        </p:spPr>
      </p:sp>
    </p:spTree>
    <p:extLst>
      <p:ext uri="{BB962C8B-B14F-4D97-AF65-F5344CB8AC3E}">
        <p14:creationId xmlns:p14="http://schemas.microsoft.com/office/powerpoint/2010/main" val="17716864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9"/>
          <p:cNvSpPr>
            <a:spLocks noGrp="1" noChangeArrowheads="1"/>
          </p:cNvSpPr>
          <p:nvPr>
            <p:ph type="body" idx="1"/>
          </p:nvPr>
        </p:nvSpPr>
        <p:spPr>
          <a:noFill/>
          <a:ln/>
        </p:spPr>
        <p:txBody>
          <a:bodyPr/>
          <a:lstStyle/>
          <a:p>
            <a:pPr lvl="1" eaLnBrk="1" hangingPunct="1"/>
            <a:r>
              <a:rPr lang="en-US" altLang="en-US" dirty="0" smtClean="0">
                <a:solidFill>
                  <a:schemeClr val="tx1"/>
                </a:solidFill>
                <a:latin typeface="Arial" charset="0"/>
              </a:rPr>
              <a:t>The first example in the slide displays the last name, salary, and annual compensation of employees. It calculates the annual compensation by multiplying the monthly salary with 12, plus a one-time bonus of $100. Note that multiplication is performed before addition.</a:t>
            </a:r>
          </a:p>
          <a:p>
            <a:pPr lvl="1" eaLnBrk="1" hangingPunct="1"/>
            <a:r>
              <a:rPr lang="en-US" altLang="en-US" b="1" dirty="0" smtClean="0">
                <a:solidFill>
                  <a:schemeClr val="tx1"/>
                </a:solidFill>
                <a:latin typeface="Arial" charset="0"/>
              </a:rPr>
              <a:t>Note:</a:t>
            </a:r>
            <a:r>
              <a:rPr lang="en-US" altLang="en-US" dirty="0" smtClean="0">
                <a:solidFill>
                  <a:schemeClr val="tx1"/>
                </a:solidFill>
                <a:latin typeface="Arial" charset="0"/>
              </a:rPr>
              <a:t> Use parentheses to reinforce the standard order of precedence and to improve clarity. For example, the expression in the slide can be written as </a:t>
            </a:r>
            <a:r>
              <a:rPr lang="en-US" altLang="en-US" dirty="0" smtClean="0">
                <a:solidFill>
                  <a:schemeClr val="tx1"/>
                </a:solidFill>
                <a:latin typeface="Courier New" pitchFamily="49" charset="0"/>
              </a:rPr>
              <a:t>(12*salary)+100</a:t>
            </a:r>
            <a:r>
              <a:rPr lang="en-US" altLang="en-US" dirty="0" smtClean="0">
                <a:solidFill>
                  <a:schemeClr val="tx1"/>
                </a:solidFill>
                <a:latin typeface="Arial" charset="0"/>
              </a:rPr>
              <a:t> with no change in the result.</a:t>
            </a:r>
            <a:endParaRPr lang="en-US" altLang="en-US" b="1" dirty="0" smtClean="0">
              <a:latin typeface="Arial" charset="0"/>
            </a:endParaRPr>
          </a:p>
          <a:p>
            <a:pPr lvl="1" eaLnBrk="1" hangingPunct="1"/>
            <a:r>
              <a:rPr lang="en-US" altLang="en-US" b="1" dirty="0" smtClean="0">
                <a:latin typeface="Arial" charset="0"/>
              </a:rPr>
              <a:t>Using Parentheses</a:t>
            </a:r>
          </a:p>
          <a:p>
            <a:pPr lvl="1" eaLnBrk="1" hangingPunct="1"/>
            <a:r>
              <a:rPr lang="en-US" altLang="en-US" dirty="0" smtClean="0">
                <a:solidFill>
                  <a:schemeClr val="tx1"/>
                </a:solidFill>
                <a:latin typeface="Arial" charset="0"/>
              </a:rPr>
              <a:t>You can override the rules of precedence by using parentheses to specify the desired order in which the operators are to be executed.</a:t>
            </a:r>
          </a:p>
          <a:p>
            <a:pPr lvl="1" eaLnBrk="1" hangingPunct="1"/>
            <a:r>
              <a:rPr lang="en-US" altLang="en-US" dirty="0" smtClean="0">
                <a:solidFill>
                  <a:schemeClr val="tx1"/>
                </a:solidFill>
                <a:latin typeface="Arial" charset="0"/>
              </a:rPr>
              <a:t>The second example in the slide displays the last name, salary, and annual compensation of employees. It calculates the annual compensation as follows: adding a monthly bonus of $100 to the monthly salary, and then multiplying that subtotal with 12. Because of the parentheses, addition takes priority over multiplication</a:t>
            </a:r>
            <a:r>
              <a:rPr lang="en-US" altLang="en-US" dirty="0" smtClean="0">
                <a:solidFill>
                  <a:schemeClr val="tx1"/>
                </a:solidFill>
                <a:latin typeface="Arial" charset="0"/>
              </a:rPr>
              <a:t>.</a:t>
            </a:r>
          </a:p>
          <a:p>
            <a:pPr lvl="1" eaLnBrk="1" hangingPunct="1"/>
            <a:r>
              <a:rPr lang="zh-CN" altLang="en-US" dirty="0" smtClean="0">
                <a:solidFill>
                  <a:schemeClr val="tx1"/>
                </a:solidFill>
                <a:latin typeface="Arial" charset="0"/>
              </a:rPr>
              <a:t>幻灯片中的第一个例子显示了员工的姓氏，工资和年度薪酬。 它通过将月薪乘以</a:t>
            </a:r>
            <a:r>
              <a:rPr lang="en-US" altLang="zh-CN" dirty="0" smtClean="0">
                <a:solidFill>
                  <a:schemeClr val="tx1"/>
                </a:solidFill>
                <a:latin typeface="Arial" charset="0"/>
              </a:rPr>
              <a:t>12</a:t>
            </a:r>
            <a:r>
              <a:rPr lang="zh-CN" altLang="en-US" dirty="0" smtClean="0">
                <a:solidFill>
                  <a:schemeClr val="tx1"/>
                </a:solidFill>
                <a:latin typeface="Arial" charset="0"/>
              </a:rPr>
              <a:t>加上一次性奖金</a:t>
            </a:r>
            <a:r>
              <a:rPr lang="en-US" altLang="zh-CN" dirty="0" smtClean="0">
                <a:solidFill>
                  <a:schemeClr val="tx1"/>
                </a:solidFill>
                <a:latin typeface="Arial" charset="0"/>
              </a:rPr>
              <a:t>$ 100</a:t>
            </a:r>
            <a:r>
              <a:rPr lang="zh-CN" altLang="en-US" dirty="0" smtClean="0">
                <a:solidFill>
                  <a:schemeClr val="tx1"/>
                </a:solidFill>
                <a:latin typeface="Arial" charset="0"/>
              </a:rPr>
              <a:t>来计算年度薪酬。 注意，在加法之前执行乘法。</a:t>
            </a:r>
          </a:p>
          <a:p>
            <a:pPr lvl="1" eaLnBrk="1" hangingPunct="1"/>
            <a:r>
              <a:rPr lang="zh-CN" altLang="en-US" b="1" dirty="0" smtClean="0">
                <a:solidFill>
                  <a:schemeClr val="tx1"/>
                </a:solidFill>
                <a:latin typeface="Arial" charset="0"/>
              </a:rPr>
              <a:t>注意：</a:t>
            </a:r>
            <a:r>
              <a:rPr lang="zh-CN" altLang="en-US" dirty="0" smtClean="0">
                <a:solidFill>
                  <a:schemeClr val="tx1"/>
                </a:solidFill>
                <a:latin typeface="Arial" charset="0"/>
              </a:rPr>
              <a:t>使用括号来加强优先级的标准顺序并提高清晰度。 例如，幻灯片中的表达式可以写成（</a:t>
            </a:r>
            <a:r>
              <a:rPr lang="en-US" altLang="zh-CN" dirty="0" smtClean="0">
                <a:solidFill>
                  <a:schemeClr val="tx1"/>
                </a:solidFill>
                <a:latin typeface="Arial" charset="0"/>
              </a:rPr>
              <a:t>12 *</a:t>
            </a:r>
            <a:r>
              <a:rPr lang="zh-CN" altLang="en-US" dirty="0" smtClean="0">
                <a:solidFill>
                  <a:schemeClr val="tx1"/>
                </a:solidFill>
                <a:latin typeface="Arial" charset="0"/>
              </a:rPr>
              <a:t>工资）</a:t>
            </a:r>
            <a:r>
              <a:rPr lang="en-US" altLang="zh-CN" dirty="0" smtClean="0">
                <a:solidFill>
                  <a:schemeClr val="tx1"/>
                </a:solidFill>
                <a:latin typeface="Arial" charset="0"/>
              </a:rPr>
              <a:t>+100</a:t>
            </a:r>
            <a:r>
              <a:rPr lang="zh-CN" altLang="en-US" dirty="0" smtClean="0">
                <a:solidFill>
                  <a:schemeClr val="tx1"/>
                </a:solidFill>
                <a:latin typeface="Arial" charset="0"/>
              </a:rPr>
              <a:t>，结果没有变化。</a:t>
            </a:r>
          </a:p>
          <a:p>
            <a:pPr lvl="1" eaLnBrk="1" hangingPunct="1"/>
            <a:r>
              <a:rPr lang="zh-CN" altLang="en-US" b="1" dirty="0" smtClean="0">
                <a:solidFill>
                  <a:schemeClr val="tx1"/>
                </a:solidFill>
                <a:latin typeface="Arial" charset="0"/>
              </a:rPr>
              <a:t>使用圆括号</a:t>
            </a:r>
          </a:p>
          <a:p>
            <a:pPr lvl="1" eaLnBrk="1" hangingPunct="1"/>
            <a:r>
              <a:rPr lang="zh-CN" altLang="en-US" dirty="0" smtClean="0">
                <a:solidFill>
                  <a:schemeClr val="tx1"/>
                </a:solidFill>
                <a:latin typeface="Arial" charset="0"/>
              </a:rPr>
              <a:t>您可以使用括号指定要执行操作符的所需顺序来覆盖优先级规则。</a:t>
            </a:r>
          </a:p>
          <a:p>
            <a:pPr lvl="1" eaLnBrk="1" hangingPunct="1"/>
            <a:r>
              <a:rPr lang="zh-CN" altLang="en-US" dirty="0" smtClean="0">
                <a:solidFill>
                  <a:schemeClr val="tx1"/>
                </a:solidFill>
                <a:latin typeface="Arial" charset="0"/>
              </a:rPr>
              <a:t>幻灯片中的第二个例子显示了员工的姓氏，工资和年度薪酬。 它计算年度薪酬如下：每月加薪为</a:t>
            </a:r>
            <a:r>
              <a:rPr lang="en-US" altLang="zh-CN" dirty="0" smtClean="0">
                <a:solidFill>
                  <a:schemeClr val="tx1"/>
                </a:solidFill>
                <a:latin typeface="Arial" charset="0"/>
              </a:rPr>
              <a:t>$ 100</a:t>
            </a:r>
            <a:r>
              <a:rPr lang="zh-CN" altLang="en-US" dirty="0" smtClean="0">
                <a:solidFill>
                  <a:schemeClr val="tx1"/>
                </a:solidFill>
                <a:latin typeface="Arial" charset="0"/>
              </a:rPr>
              <a:t>的月薪，然后将小计乘以</a:t>
            </a:r>
            <a:r>
              <a:rPr lang="en-US" altLang="zh-CN" dirty="0" smtClean="0">
                <a:solidFill>
                  <a:schemeClr val="tx1"/>
                </a:solidFill>
                <a:latin typeface="Arial" charset="0"/>
              </a:rPr>
              <a:t>12.</a:t>
            </a:r>
            <a:r>
              <a:rPr lang="zh-CN" altLang="en-US" dirty="0" smtClean="0">
                <a:solidFill>
                  <a:schemeClr val="tx1"/>
                </a:solidFill>
                <a:latin typeface="Arial" charset="0"/>
              </a:rPr>
              <a:t>由于括号，加法优先于乘法。</a:t>
            </a:r>
            <a:endParaRPr lang="en-US" altLang="en-US" dirty="0" smtClean="0">
              <a:solidFill>
                <a:schemeClr val="tx1"/>
              </a:solidFill>
              <a:latin typeface="Arial" charset="0"/>
            </a:endParaRPr>
          </a:p>
        </p:txBody>
      </p:sp>
      <p:sp>
        <p:nvSpPr>
          <p:cNvPr id="29699" name="Footer Placeholder 5"/>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2 - </a:t>
            </a:r>
            <a:fld id="{D40A75C9-197E-4D72-A30D-92B44FC46F0F}" type="slidenum">
              <a:rPr lang="en-US" altLang="en-US" smtClean="0">
                <a:latin typeface="Arial" charset="0"/>
                <a:cs typeface="Arial" charset="0"/>
              </a:rPr>
              <a:t>15</a:t>
            </a:fld>
            <a:endParaRPr lang="en-US" altLang="en-US" dirty="0" smtClean="0">
              <a:latin typeface="Arial" charset="0"/>
              <a:cs typeface="Arial" charset="0"/>
            </a:endParaRPr>
          </a:p>
        </p:txBody>
      </p:sp>
      <p:sp>
        <p:nvSpPr>
          <p:cNvPr id="29700" name="Slide Image Placeholder 6"/>
          <p:cNvSpPr>
            <a:spLocks noGrp="1" noRot="1" noChangeAspect="1" noTextEdit="1"/>
          </p:cNvSpPr>
          <p:nvPr>
            <p:ph type="sldImg"/>
          </p:nvPr>
        </p:nvSpPr>
        <p:spPr>
          <a:ln/>
        </p:spPr>
      </p:sp>
    </p:spTree>
    <p:extLst>
      <p:ext uri="{BB962C8B-B14F-4D97-AF65-F5344CB8AC3E}">
        <p14:creationId xmlns:p14="http://schemas.microsoft.com/office/powerpoint/2010/main" val="4283893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028"/>
          <p:cNvSpPr>
            <a:spLocks noGrp="1" noRot="1" noChangeAspect="1" noChangeArrowheads="1" noTextEdit="1"/>
          </p:cNvSpPr>
          <p:nvPr>
            <p:ph type="sldImg"/>
          </p:nvPr>
        </p:nvSpPr>
        <p:spPr>
          <a:ln/>
        </p:spPr>
      </p:sp>
      <p:sp>
        <p:nvSpPr>
          <p:cNvPr id="31747" name="Rectangle 1029"/>
          <p:cNvSpPr>
            <a:spLocks noGrp="1" noChangeArrowheads="1"/>
          </p:cNvSpPr>
          <p:nvPr>
            <p:ph type="body" idx="1"/>
          </p:nvPr>
        </p:nvSpPr>
        <p:spPr>
          <a:noFill/>
          <a:ln/>
        </p:spPr>
        <p:txBody>
          <a:bodyPr lIns="12423" tIns="12423" rIns="12423" bIns="12423"/>
          <a:lstStyle/>
          <a:p>
            <a:pPr lvl="1" eaLnBrk="1" hangingPunct="1"/>
            <a:r>
              <a:rPr lang="en-US" altLang="en-US" dirty="0" smtClean="0">
                <a:latin typeface="Arial" charset="0"/>
              </a:rPr>
              <a:t>If a row </a:t>
            </a:r>
            <a:r>
              <a:rPr lang="en-US" altLang="en-US" dirty="0" smtClean="0">
                <a:solidFill>
                  <a:schemeClr val="tx1"/>
                </a:solidFill>
                <a:latin typeface="Arial" charset="0"/>
              </a:rPr>
              <a:t>lacks a data value for a particular column, that value is said to be </a:t>
            </a:r>
            <a:r>
              <a:rPr lang="en-US" altLang="en-US" dirty="0" smtClean="0">
                <a:solidFill>
                  <a:schemeClr val="tx1"/>
                </a:solidFill>
                <a:latin typeface="Courier New" pitchFamily="49" charset="0"/>
                <a:cs typeface="Courier New" pitchFamily="49" charset="0"/>
              </a:rPr>
              <a:t>NULL</a:t>
            </a:r>
            <a:r>
              <a:rPr lang="en-US" altLang="en-US" dirty="0" smtClean="0">
                <a:solidFill>
                  <a:schemeClr val="tx1"/>
                </a:solidFill>
                <a:latin typeface="Arial" charset="0"/>
                <a:cs typeface="Arial" charset="0"/>
              </a:rPr>
              <a:t> </a:t>
            </a:r>
            <a:r>
              <a:rPr lang="en-US" altLang="en-US" dirty="0" smtClean="0">
                <a:solidFill>
                  <a:schemeClr val="tx1"/>
                </a:solidFill>
                <a:latin typeface="Arial" charset="0"/>
              </a:rPr>
              <a:t>or to contain a null. </a:t>
            </a:r>
          </a:p>
          <a:p>
            <a:pPr lvl="1" eaLnBrk="1" hangingPunct="1"/>
            <a:r>
              <a:rPr lang="en-US" altLang="en-US" dirty="0" smtClean="0">
                <a:latin typeface="Arial" charset="0"/>
              </a:rPr>
              <a:t>You can select columns with </a:t>
            </a:r>
            <a:r>
              <a:rPr lang="en-US" altLang="en-US" dirty="0" smtClean="0">
                <a:latin typeface="Courier New" pitchFamily="49" charset="0"/>
                <a:cs typeface="Courier New" pitchFamily="49" charset="0"/>
              </a:rPr>
              <a:t>NULL</a:t>
            </a:r>
            <a:r>
              <a:rPr lang="en-US" altLang="en-US" dirty="0" smtClean="0">
                <a:latin typeface="Arial" charset="0"/>
              </a:rPr>
              <a:t> value in a </a:t>
            </a:r>
            <a:r>
              <a:rPr lang="en-US" altLang="en-US" dirty="0" smtClean="0">
                <a:latin typeface="Courier New" pitchFamily="49" charset="0"/>
                <a:cs typeface="Courier New" pitchFamily="49" charset="0"/>
              </a:rPr>
              <a:t>SELECT</a:t>
            </a:r>
            <a:r>
              <a:rPr lang="en-US" altLang="en-US" dirty="0" smtClean="0">
                <a:latin typeface="Arial" charset="0"/>
              </a:rPr>
              <a:t> query and </a:t>
            </a:r>
            <a:r>
              <a:rPr lang="en-US" altLang="en-US" dirty="0" smtClean="0">
                <a:latin typeface="Courier New" pitchFamily="49" charset="0"/>
                <a:cs typeface="Courier New" pitchFamily="49" charset="0"/>
              </a:rPr>
              <a:t>NULL</a:t>
            </a:r>
            <a:r>
              <a:rPr lang="en-US" altLang="en-US" dirty="0" smtClean="0">
                <a:latin typeface="Arial" charset="0"/>
              </a:rPr>
              <a:t> values can be part of an arithmetic expression. Any arithmetic expression using </a:t>
            </a:r>
            <a:r>
              <a:rPr lang="en-US" altLang="en-US" dirty="0" smtClean="0">
                <a:latin typeface="Courier New" pitchFamily="49" charset="0"/>
                <a:cs typeface="Courier New" pitchFamily="49" charset="0"/>
              </a:rPr>
              <a:t>NULL</a:t>
            </a:r>
            <a:r>
              <a:rPr lang="en-US" altLang="en-US" dirty="0" smtClean="0">
                <a:latin typeface="Arial" charset="0"/>
              </a:rPr>
              <a:t> values results into </a:t>
            </a:r>
            <a:r>
              <a:rPr lang="en-US" altLang="en-US" dirty="0" smtClean="0">
                <a:latin typeface="Courier New" pitchFamily="49" charset="0"/>
                <a:cs typeface="Courier New" pitchFamily="49" charset="0"/>
              </a:rPr>
              <a:t>NULL</a:t>
            </a:r>
            <a:r>
              <a:rPr lang="en-US" altLang="en-US" dirty="0" smtClean="0">
                <a:latin typeface="Arial" charset="0"/>
              </a:rPr>
              <a:t>. </a:t>
            </a:r>
          </a:p>
          <a:p>
            <a:pPr lvl="1" eaLnBrk="1" hangingPunct="1"/>
            <a:r>
              <a:rPr lang="en-US" altLang="en-US" dirty="0" smtClean="0">
                <a:solidFill>
                  <a:schemeClr val="tx1"/>
                </a:solidFill>
                <a:latin typeface="Arial" charset="0"/>
              </a:rPr>
              <a:t>Columns of any</a:t>
            </a:r>
            <a:r>
              <a:rPr lang="en-US" altLang="en-US" dirty="0" smtClean="0">
                <a:latin typeface="Arial" charset="0"/>
              </a:rPr>
              <a:t> data type can contain nulls. However, some constraints (</a:t>
            </a:r>
            <a:r>
              <a:rPr lang="en-US" altLang="en-US" dirty="0" smtClean="0">
                <a:latin typeface="Courier New" pitchFamily="49" charset="0"/>
              </a:rPr>
              <a:t>NOT</a:t>
            </a:r>
            <a:r>
              <a:rPr lang="en-US" altLang="en-US" dirty="0" smtClean="0">
                <a:latin typeface="Arial" charset="0"/>
              </a:rPr>
              <a:t> </a:t>
            </a:r>
            <a:r>
              <a:rPr lang="en-US" altLang="en-US" dirty="0" smtClean="0">
                <a:latin typeface="Courier New" pitchFamily="49" charset="0"/>
              </a:rPr>
              <a:t>NULL</a:t>
            </a:r>
            <a:r>
              <a:rPr lang="en-US" altLang="en-US" dirty="0" smtClean="0">
                <a:latin typeface="Arial" charset="0"/>
              </a:rPr>
              <a:t> and </a:t>
            </a:r>
            <a:r>
              <a:rPr lang="en-US" altLang="en-US" dirty="0" smtClean="0">
                <a:latin typeface="Courier New" pitchFamily="49" charset="0"/>
              </a:rPr>
              <a:t>PRIMARY KEY</a:t>
            </a:r>
            <a:r>
              <a:rPr lang="en-US" altLang="en-US" dirty="0" smtClean="0">
                <a:latin typeface="Arial" charset="0"/>
              </a:rPr>
              <a:t>) prevent nulls from being used in the column. </a:t>
            </a:r>
          </a:p>
          <a:p>
            <a:pPr lvl="1" eaLnBrk="1" hangingPunct="1"/>
            <a:r>
              <a:rPr lang="en-US" altLang="en-US" dirty="0" smtClean="0">
                <a:latin typeface="Arial" charset="0"/>
              </a:rPr>
              <a:t>In the slide example, notice that only a sales manager or sales representative can earn a commission in the </a:t>
            </a:r>
            <a:r>
              <a:rPr lang="en-US" altLang="en-US" dirty="0" smtClean="0">
                <a:latin typeface="Courier New" pitchFamily="49" charset="0"/>
              </a:rPr>
              <a:t>COMMISSION_PCT</a:t>
            </a:r>
            <a:r>
              <a:rPr lang="en-US" altLang="en-US" dirty="0" smtClean="0">
                <a:latin typeface="Arial" charset="0"/>
              </a:rPr>
              <a:t> column of the </a:t>
            </a:r>
            <a:r>
              <a:rPr lang="en-US" altLang="en-US" dirty="0" smtClean="0">
                <a:latin typeface="Courier New" pitchFamily="49" charset="0"/>
              </a:rPr>
              <a:t>EMPLOYEES</a:t>
            </a:r>
            <a:r>
              <a:rPr lang="en-US" altLang="en-US" dirty="0" smtClean="0">
                <a:latin typeface="Arial" charset="0"/>
              </a:rPr>
              <a:t> table. Other employees are not entitled to earn commissions. A null represents that fact.</a:t>
            </a:r>
          </a:p>
          <a:p>
            <a:pPr lvl="1" eaLnBrk="1" hangingPunct="1"/>
            <a:r>
              <a:rPr lang="en-US" altLang="en-US" dirty="0" smtClean="0">
                <a:latin typeface="Arial" charset="0"/>
              </a:rPr>
              <a:t>You can see that by default, SQL Developer uses the literal, (null), to identify null values. However, you can set it to something more relevant to you. To do so, select Preferences from the Tools menu. In the Preferences dialog box, expand the Database node. Click Advanced and on the right pane, for “Display Null Value As”, enter the appropriate value</a:t>
            </a:r>
            <a:r>
              <a:rPr lang="en-US" altLang="en-US" dirty="0" smtClean="0">
                <a:latin typeface="Arial" charset="0"/>
              </a:rPr>
              <a:t>.</a:t>
            </a:r>
          </a:p>
          <a:p>
            <a:pPr lvl="1" eaLnBrk="1" hangingPunct="1"/>
            <a:r>
              <a:rPr lang="zh-CN" altLang="en-US" dirty="0" smtClean="0">
                <a:latin typeface="Arial" charset="0"/>
              </a:rPr>
              <a:t>如果一行缺少特定列的数据值，则该值称为</a:t>
            </a:r>
            <a:r>
              <a:rPr lang="en-US" altLang="zh-CN" dirty="0" smtClean="0">
                <a:latin typeface="Arial" charset="0"/>
              </a:rPr>
              <a:t>NULL</a:t>
            </a:r>
            <a:r>
              <a:rPr lang="zh-CN" altLang="en-US" dirty="0" smtClean="0">
                <a:latin typeface="Arial" charset="0"/>
              </a:rPr>
              <a:t>或包含空值。</a:t>
            </a:r>
          </a:p>
          <a:p>
            <a:pPr lvl="1" eaLnBrk="1" hangingPunct="1"/>
            <a:r>
              <a:rPr lang="zh-CN" altLang="en-US" dirty="0" smtClean="0">
                <a:latin typeface="Arial" charset="0"/>
              </a:rPr>
              <a:t>您可以在</a:t>
            </a:r>
            <a:r>
              <a:rPr lang="en-US" altLang="zh-CN" dirty="0" smtClean="0">
                <a:latin typeface="Arial" charset="0"/>
              </a:rPr>
              <a:t>SELECT</a:t>
            </a:r>
            <a:r>
              <a:rPr lang="zh-CN" altLang="en-US" dirty="0" smtClean="0">
                <a:latin typeface="Arial" charset="0"/>
              </a:rPr>
              <a:t>查询中选择具有</a:t>
            </a:r>
            <a:r>
              <a:rPr lang="en-US" altLang="zh-CN" dirty="0" smtClean="0">
                <a:latin typeface="Arial" charset="0"/>
              </a:rPr>
              <a:t>NULL</a:t>
            </a:r>
            <a:r>
              <a:rPr lang="zh-CN" altLang="en-US" dirty="0" smtClean="0">
                <a:latin typeface="Arial" charset="0"/>
              </a:rPr>
              <a:t>值的列，并且</a:t>
            </a:r>
            <a:r>
              <a:rPr lang="en-US" altLang="zh-CN" dirty="0" smtClean="0">
                <a:latin typeface="Arial" charset="0"/>
              </a:rPr>
              <a:t>NULL</a:t>
            </a:r>
            <a:r>
              <a:rPr lang="zh-CN" altLang="en-US" dirty="0" smtClean="0">
                <a:latin typeface="Arial" charset="0"/>
              </a:rPr>
              <a:t>值可以作为算术表达式的一部分。使用</a:t>
            </a:r>
            <a:r>
              <a:rPr lang="en-US" altLang="zh-CN" dirty="0" smtClean="0">
                <a:latin typeface="Arial" charset="0"/>
              </a:rPr>
              <a:t>NULL</a:t>
            </a:r>
            <a:r>
              <a:rPr lang="zh-CN" altLang="en-US" dirty="0" smtClean="0">
                <a:latin typeface="Arial" charset="0"/>
              </a:rPr>
              <a:t>值的任何算术表达式都将导致为</a:t>
            </a:r>
            <a:r>
              <a:rPr lang="en-US" altLang="zh-CN" dirty="0" smtClean="0">
                <a:latin typeface="Arial" charset="0"/>
              </a:rPr>
              <a:t>NULL</a:t>
            </a:r>
            <a:r>
              <a:rPr lang="zh-CN" altLang="en-US" dirty="0" smtClean="0">
                <a:latin typeface="Arial" charset="0"/>
              </a:rPr>
              <a:t>。</a:t>
            </a:r>
          </a:p>
          <a:p>
            <a:pPr lvl="1" eaLnBrk="1" hangingPunct="1"/>
            <a:r>
              <a:rPr lang="zh-CN" altLang="en-US" dirty="0" smtClean="0">
                <a:latin typeface="Arial" charset="0"/>
              </a:rPr>
              <a:t>任何数据类型的列都可以包含空值。但是，一些约束（</a:t>
            </a:r>
            <a:r>
              <a:rPr lang="en-US" altLang="zh-CN" dirty="0" smtClean="0">
                <a:latin typeface="Arial" charset="0"/>
              </a:rPr>
              <a:t>NOT NULL</a:t>
            </a:r>
            <a:r>
              <a:rPr lang="zh-CN" altLang="en-US" dirty="0" smtClean="0">
                <a:latin typeface="Arial" charset="0"/>
              </a:rPr>
              <a:t>和</a:t>
            </a:r>
            <a:r>
              <a:rPr lang="en-US" altLang="zh-CN" dirty="0" smtClean="0">
                <a:latin typeface="Arial" charset="0"/>
              </a:rPr>
              <a:t>PRIMARY KEY</a:t>
            </a:r>
            <a:r>
              <a:rPr lang="zh-CN" altLang="en-US" dirty="0" smtClean="0">
                <a:latin typeface="Arial" charset="0"/>
              </a:rPr>
              <a:t>）阻止在列中使用空值。</a:t>
            </a:r>
          </a:p>
          <a:p>
            <a:pPr lvl="1" eaLnBrk="1" hangingPunct="1"/>
            <a:r>
              <a:rPr lang="zh-CN" altLang="en-US" dirty="0" smtClean="0">
                <a:latin typeface="Arial" charset="0"/>
              </a:rPr>
              <a:t>在幻灯片示例中，请注意，只有销售经理或销售代表可以在</a:t>
            </a:r>
            <a:r>
              <a:rPr lang="en-US" altLang="zh-CN" dirty="0" smtClean="0">
                <a:latin typeface="Arial" charset="0"/>
              </a:rPr>
              <a:t>EMPLOYEES</a:t>
            </a:r>
            <a:r>
              <a:rPr lang="zh-CN" altLang="en-US" dirty="0" smtClean="0">
                <a:latin typeface="Arial" charset="0"/>
              </a:rPr>
              <a:t>表的</a:t>
            </a:r>
            <a:r>
              <a:rPr lang="en-US" altLang="zh-CN" dirty="0" err="1" smtClean="0">
                <a:latin typeface="Arial" charset="0"/>
              </a:rPr>
              <a:t>COMMISSION_PCT</a:t>
            </a:r>
            <a:r>
              <a:rPr lang="zh-CN" altLang="en-US" dirty="0" smtClean="0">
                <a:latin typeface="Arial" charset="0"/>
              </a:rPr>
              <a:t>列中获得佣金。其他员工无权获得佣金。 </a:t>
            </a:r>
            <a:r>
              <a:rPr lang="en-US" altLang="zh-CN" dirty="0" smtClean="0">
                <a:latin typeface="Arial" charset="0"/>
              </a:rPr>
              <a:t>null</a:t>
            </a:r>
            <a:r>
              <a:rPr lang="zh-CN" altLang="en-US" dirty="0" smtClean="0">
                <a:latin typeface="Arial" charset="0"/>
              </a:rPr>
              <a:t>表示事实。</a:t>
            </a:r>
          </a:p>
          <a:p>
            <a:pPr lvl="1" eaLnBrk="1" hangingPunct="1"/>
            <a:r>
              <a:rPr lang="zh-CN" altLang="en-US" dirty="0" smtClean="0">
                <a:latin typeface="Arial" charset="0"/>
              </a:rPr>
              <a:t>您可以看到，默认情况下，</a:t>
            </a:r>
            <a:r>
              <a:rPr lang="en-US" altLang="zh-CN" dirty="0" smtClean="0">
                <a:latin typeface="Arial" charset="0"/>
              </a:rPr>
              <a:t>SQL Developer</a:t>
            </a:r>
            <a:r>
              <a:rPr lang="zh-CN" altLang="en-US" dirty="0" smtClean="0">
                <a:latin typeface="Arial" charset="0"/>
              </a:rPr>
              <a:t>使用文字（</a:t>
            </a:r>
            <a:r>
              <a:rPr lang="en-US" altLang="zh-CN" dirty="0" smtClean="0">
                <a:latin typeface="Arial" charset="0"/>
              </a:rPr>
              <a:t>null</a:t>
            </a:r>
            <a:r>
              <a:rPr lang="zh-CN" altLang="en-US" dirty="0" smtClean="0">
                <a:latin typeface="Arial" charset="0"/>
              </a:rPr>
              <a:t>）来标识空值。但是，您可以将其设置为与您更相关的内容。为此，请从“工具”菜单中选择“首选项”。在“首选项”对话框中，展开“数据库”节点。单击高级，然后在右窗格中的“显示零值作为”，输入适当的值。</a:t>
            </a:r>
            <a:endParaRPr lang="en-US" altLang="en-US" dirty="0" smtClean="0">
              <a:latin typeface="Arial" charset="0"/>
            </a:endParaRPr>
          </a:p>
        </p:txBody>
      </p:sp>
      <p:sp>
        <p:nvSpPr>
          <p:cNvPr id="31748" name="Footer Placeholder 5"/>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2 - </a:t>
            </a:r>
            <a:fld id="{00D7BBB8-FC15-4298-BA01-E0AC97538134}" type="slidenum">
              <a:rPr lang="en-US" altLang="en-US" smtClean="0">
                <a:latin typeface="Arial" charset="0"/>
                <a:cs typeface="Arial" charset="0"/>
              </a:rPr>
              <a:t>16</a:t>
            </a:fld>
            <a:endParaRPr lang="en-US" altLang="en-US" dirty="0" smtClean="0">
              <a:latin typeface="Arial" charset="0"/>
              <a:cs typeface="Arial" charset="0"/>
            </a:endParaRPr>
          </a:p>
        </p:txBody>
      </p:sp>
    </p:spTree>
    <p:extLst>
      <p:ext uri="{BB962C8B-B14F-4D97-AF65-F5344CB8AC3E}">
        <p14:creationId xmlns:p14="http://schemas.microsoft.com/office/powerpoint/2010/main" val="6371412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4"/>
          <p:cNvSpPr>
            <a:spLocks noGrp="1" noRot="1" noChangeAspect="1" noChangeArrowheads="1" noTextEdit="1"/>
          </p:cNvSpPr>
          <p:nvPr>
            <p:ph type="sldImg"/>
          </p:nvPr>
        </p:nvSpPr>
        <p:spPr>
          <a:ln/>
        </p:spPr>
      </p:sp>
      <p:sp>
        <p:nvSpPr>
          <p:cNvPr id="33795" name="Rectangle 5"/>
          <p:cNvSpPr>
            <a:spLocks noGrp="1" noChangeArrowheads="1"/>
          </p:cNvSpPr>
          <p:nvPr>
            <p:ph type="body" idx="1"/>
          </p:nvPr>
        </p:nvSpPr>
        <p:spPr>
          <a:noFill/>
          <a:ln/>
        </p:spPr>
        <p:txBody>
          <a:bodyPr lIns="12423" tIns="12423" rIns="12423" bIns="12423"/>
          <a:lstStyle/>
          <a:p>
            <a:pPr lvl="1" eaLnBrk="1" hangingPunct="1"/>
            <a:r>
              <a:rPr lang="en-US" altLang="en-US" dirty="0" smtClean="0">
                <a:latin typeface="Arial" charset="0"/>
              </a:rPr>
              <a:t>If any column value in an arithmetic expression is null, the result </a:t>
            </a:r>
            <a:r>
              <a:rPr lang="en-US" altLang="en-US" dirty="0" smtClean="0">
                <a:solidFill>
                  <a:schemeClr val="tx1"/>
                </a:solidFill>
                <a:latin typeface="Arial" charset="0"/>
              </a:rPr>
              <a:t>is null. For example, if you attempt to perform division by zero, you get an error. However, if you divide a number by null, the result is a null or unknown.</a:t>
            </a:r>
          </a:p>
          <a:p>
            <a:pPr lvl="1" eaLnBrk="1" hangingPunct="1"/>
            <a:r>
              <a:rPr lang="en-US" altLang="en-US" dirty="0" smtClean="0">
                <a:solidFill>
                  <a:schemeClr val="tx1"/>
                </a:solidFill>
                <a:latin typeface="Arial" charset="0"/>
              </a:rPr>
              <a:t>In the example in the slide, employee King does not get any commission. Because the </a:t>
            </a:r>
            <a:r>
              <a:rPr lang="en-US" altLang="en-US" dirty="0" smtClean="0">
                <a:solidFill>
                  <a:schemeClr val="tx1"/>
                </a:solidFill>
                <a:latin typeface="Courier New" pitchFamily="49" charset="0"/>
              </a:rPr>
              <a:t>COMMISSION_PCT</a:t>
            </a:r>
            <a:r>
              <a:rPr lang="en-US" altLang="en-US" dirty="0" smtClean="0">
                <a:solidFill>
                  <a:schemeClr val="tx1"/>
                </a:solidFill>
                <a:latin typeface="Arial" charset="0"/>
              </a:rPr>
              <a:t> column in the arithmetic expression is null, the result is null.</a:t>
            </a:r>
          </a:p>
          <a:p>
            <a:pPr lvl="1" eaLnBrk="1" hangingPunct="1"/>
            <a:r>
              <a:rPr lang="en-US" altLang="en-US" dirty="0" smtClean="0">
                <a:solidFill>
                  <a:schemeClr val="tx1"/>
                </a:solidFill>
                <a:latin typeface="Arial" charset="0"/>
              </a:rPr>
              <a:t>For more information, see the section on “Basic Elements </a:t>
            </a:r>
            <a:r>
              <a:rPr lang="en-US" altLang="en-US" dirty="0" smtClean="0">
                <a:solidFill>
                  <a:schemeClr val="tx1"/>
                </a:solidFill>
                <a:latin typeface="Arial" charset="0"/>
              </a:rPr>
              <a:t>of </a:t>
            </a:r>
            <a:r>
              <a:rPr lang="en-US" altLang="en-US" dirty="0" smtClean="0">
                <a:solidFill>
                  <a:schemeClr val="tx1"/>
                </a:solidFill>
                <a:latin typeface="Arial" charset="0"/>
              </a:rPr>
              <a:t>Oracle SQL</a:t>
            </a:r>
            <a:r>
              <a:rPr lang="en-US" altLang="en-US" dirty="0" smtClean="0">
                <a:latin typeface="Arial" charset="0"/>
              </a:rPr>
              <a:t>” in </a:t>
            </a:r>
            <a:r>
              <a:rPr lang="en-US" altLang="en-US" i="1" dirty="0" smtClean="0">
                <a:solidFill>
                  <a:schemeClr val="tx1"/>
                </a:solidFill>
                <a:latin typeface="Arial" charset="0"/>
              </a:rPr>
              <a:t>Oracle Database SQL Language Reference </a:t>
            </a:r>
            <a:r>
              <a:rPr lang="en-US" altLang="en-US" dirty="0" smtClean="0">
                <a:solidFill>
                  <a:schemeClr val="tx1"/>
                </a:solidFill>
                <a:latin typeface="Arial" charset="0"/>
              </a:rPr>
              <a:t>for 12</a:t>
            </a:r>
            <a:r>
              <a:rPr lang="en-US" altLang="en-US" i="1" dirty="0" smtClean="0">
                <a:solidFill>
                  <a:schemeClr val="tx1"/>
                </a:solidFill>
                <a:latin typeface="Arial" charset="0"/>
              </a:rPr>
              <a:t>c </a:t>
            </a:r>
            <a:r>
              <a:rPr lang="en-US" altLang="en-US" dirty="0" smtClean="0">
                <a:solidFill>
                  <a:schemeClr val="tx1"/>
                </a:solidFill>
                <a:latin typeface="Arial" charset="0"/>
              </a:rPr>
              <a:t>database</a:t>
            </a:r>
            <a:r>
              <a:rPr lang="en-US" altLang="en-US" dirty="0" smtClean="0">
                <a:solidFill>
                  <a:schemeClr val="tx1"/>
                </a:solidFill>
                <a:latin typeface="Arial" charset="0"/>
              </a:rPr>
              <a:t>.</a:t>
            </a:r>
          </a:p>
          <a:p>
            <a:pPr lvl="1" eaLnBrk="1" hangingPunct="1"/>
            <a:r>
              <a:rPr lang="zh-CN" altLang="en-US" dirty="0" smtClean="0">
                <a:solidFill>
                  <a:schemeClr val="tx1"/>
                </a:solidFill>
                <a:latin typeface="Arial" charset="0"/>
              </a:rPr>
              <a:t>如果算术表达式中的列值为空，则结果为空。 例如，如果您尝试执行除零，则会出现错误。 但是，如果将数字除以</a:t>
            </a:r>
            <a:r>
              <a:rPr lang="en-US" altLang="zh-CN" dirty="0" smtClean="0">
                <a:solidFill>
                  <a:schemeClr val="tx1"/>
                </a:solidFill>
                <a:latin typeface="Arial" charset="0"/>
              </a:rPr>
              <a:t>null</a:t>
            </a:r>
            <a:r>
              <a:rPr lang="zh-CN" altLang="en-US" dirty="0" smtClean="0">
                <a:solidFill>
                  <a:schemeClr val="tx1"/>
                </a:solidFill>
                <a:latin typeface="Arial" charset="0"/>
              </a:rPr>
              <a:t>，则结果为空或未知。</a:t>
            </a:r>
          </a:p>
          <a:p>
            <a:pPr lvl="1" eaLnBrk="1" hangingPunct="1"/>
            <a:r>
              <a:rPr lang="zh-CN" altLang="en-US" dirty="0" smtClean="0">
                <a:solidFill>
                  <a:schemeClr val="tx1"/>
                </a:solidFill>
                <a:latin typeface="Arial" charset="0"/>
              </a:rPr>
              <a:t>在幻灯片中的例子中，员工</a:t>
            </a:r>
            <a:r>
              <a:rPr lang="en-US" altLang="zh-CN" dirty="0" smtClean="0">
                <a:solidFill>
                  <a:schemeClr val="tx1"/>
                </a:solidFill>
                <a:latin typeface="Arial" charset="0"/>
              </a:rPr>
              <a:t>King</a:t>
            </a:r>
            <a:r>
              <a:rPr lang="zh-CN" altLang="en-US" dirty="0" smtClean="0">
                <a:solidFill>
                  <a:schemeClr val="tx1"/>
                </a:solidFill>
                <a:latin typeface="Arial" charset="0"/>
              </a:rPr>
              <a:t>不会得到任何佣金。 因为算术表达式中的</a:t>
            </a:r>
            <a:r>
              <a:rPr lang="en-US" altLang="zh-CN" dirty="0" err="1" smtClean="0">
                <a:solidFill>
                  <a:schemeClr val="tx1"/>
                </a:solidFill>
                <a:latin typeface="Arial" charset="0"/>
              </a:rPr>
              <a:t>COMMISSION_PCT</a:t>
            </a:r>
            <a:r>
              <a:rPr lang="zh-CN" altLang="en-US" dirty="0" smtClean="0">
                <a:solidFill>
                  <a:schemeClr val="tx1"/>
                </a:solidFill>
                <a:latin typeface="Arial" charset="0"/>
              </a:rPr>
              <a:t>列为空，结果为空。</a:t>
            </a:r>
            <a:endParaRPr lang="en-US" altLang="en-US" dirty="0" smtClean="0">
              <a:solidFill>
                <a:schemeClr val="tx1"/>
              </a:solidFill>
              <a:latin typeface="Arial" charset="0"/>
            </a:endParaRPr>
          </a:p>
        </p:txBody>
      </p:sp>
      <p:sp>
        <p:nvSpPr>
          <p:cNvPr id="33796" name="Footer Placeholder 5"/>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2 - </a:t>
            </a:r>
            <a:fld id="{51F3096D-7C3F-45C6-AD91-78F6F2C333A8}" type="slidenum">
              <a:rPr lang="en-US" altLang="en-US" smtClean="0">
                <a:latin typeface="Arial" charset="0"/>
                <a:cs typeface="Arial" charset="0"/>
              </a:rPr>
              <a:t>17</a:t>
            </a:fld>
            <a:endParaRPr lang="en-US" altLang="en-US" dirty="0" smtClean="0">
              <a:latin typeface="Arial" charset="0"/>
              <a:cs typeface="Arial" charset="0"/>
            </a:endParaRPr>
          </a:p>
        </p:txBody>
      </p:sp>
    </p:spTree>
    <p:extLst>
      <p:ext uri="{BB962C8B-B14F-4D97-AF65-F5344CB8AC3E}">
        <p14:creationId xmlns:p14="http://schemas.microsoft.com/office/powerpoint/2010/main" val="105547866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Footer Placeholder 5"/>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2 - </a:t>
            </a:r>
            <a:fld id="{78C7293E-487B-40C2-9905-A1273EDAFDF9}" type="slidenum">
              <a:rPr lang="en-US" altLang="en-US" smtClean="0">
                <a:latin typeface="Arial" charset="0"/>
                <a:cs typeface="Arial" charset="0"/>
              </a:rPr>
              <a:t>18</a:t>
            </a:fld>
            <a:endParaRPr lang="en-US" altLang="en-US" dirty="0" smtClean="0">
              <a:latin typeface="Arial" charset="0"/>
              <a:cs typeface="Arial" charset="0"/>
            </a:endParaRPr>
          </a:p>
        </p:txBody>
      </p:sp>
      <p:sp>
        <p:nvSpPr>
          <p:cNvPr id="35843" name="Slide Image Placeholder 5"/>
          <p:cNvSpPr>
            <a:spLocks noGrp="1" noRot="1" noChangeAspect="1" noTextEdit="1"/>
          </p:cNvSpPr>
          <p:nvPr>
            <p:ph type="sldImg"/>
          </p:nvPr>
        </p:nvSpPr>
        <p:spPr>
          <a:ln/>
        </p:spPr>
      </p:sp>
      <p:sp>
        <p:nvSpPr>
          <p:cNvPr id="35844" name="Notes Placeholder 6"/>
          <p:cNvSpPr>
            <a:spLocks noGrp="1"/>
          </p:cNvSpPr>
          <p:nvPr>
            <p:ph type="body" idx="1"/>
          </p:nvPr>
        </p:nvSpPr>
        <p:spPr>
          <a:noFill/>
          <a:ln/>
        </p:spPr>
        <p:txBody>
          <a:bodyPr/>
          <a:lstStyle/>
          <a:p>
            <a:endParaRPr lang="en-US" altLang="en-US" dirty="0" smtClean="0">
              <a:latin typeface="Arial" charset="0"/>
            </a:endParaRPr>
          </a:p>
        </p:txBody>
      </p:sp>
    </p:spTree>
    <p:extLst>
      <p:ext uri="{BB962C8B-B14F-4D97-AF65-F5344CB8AC3E}">
        <p14:creationId xmlns:p14="http://schemas.microsoft.com/office/powerpoint/2010/main" val="21939321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body" idx="1"/>
          </p:nvPr>
        </p:nvSpPr>
        <p:spPr>
          <a:noFill/>
          <a:ln/>
        </p:spPr>
        <p:txBody>
          <a:bodyPr/>
          <a:lstStyle/>
          <a:p>
            <a:pPr lvl="1" eaLnBrk="1" hangingPunct="1"/>
            <a:r>
              <a:rPr lang="en-US" altLang="en-US" dirty="0" smtClean="0">
                <a:latin typeface="Arial" charset="0"/>
              </a:rPr>
              <a:t>When displaying the result of a query, SQL Developer normally uses the name of the selected column as the column heading. This heading may not be descriptive and, therefore, may be difficult to understand. You can change a column heading by using a column alias.</a:t>
            </a:r>
          </a:p>
          <a:p>
            <a:pPr lvl="1" eaLnBrk="1" hangingPunct="1"/>
            <a:r>
              <a:rPr lang="en-US" altLang="en-US" dirty="0" smtClean="0">
                <a:latin typeface="Arial" charset="0"/>
              </a:rPr>
              <a:t>Specify the alias after the column in the </a:t>
            </a:r>
            <a:r>
              <a:rPr lang="en-US" altLang="en-US" dirty="0" smtClean="0">
                <a:latin typeface="Courier New" pitchFamily="49" charset="0"/>
              </a:rPr>
              <a:t>SELECT</a:t>
            </a:r>
            <a:r>
              <a:rPr lang="en-US" altLang="en-US" dirty="0" smtClean="0">
                <a:latin typeface="Arial" charset="0"/>
              </a:rPr>
              <a:t> list using blank space as a separator. By default, alias headings appear in uppercase. If the alias contains spaces or special characters (such as </a:t>
            </a:r>
            <a:r>
              <a:rPr lang="en-US" altLang="en-US" dirty="0" smtClean="0">
                <a:latin typeface="Courier New" pitchFamily="49" charset="0"/>
                <a:cs typeface="Courier New" pitchFamily="49" charset="0"/>
              </a:rPr>
              <a:t>-</a:t>
            </a:r>
            <a:r>
              <a:rPr lang="en-US" altLang="en-US" dirty="0" smtClean="0">
                <a:latin typeface="Arial" charset="0"/>
                <a:cs typeface="Arial" charset="0"/>
              </a:rPr>
              <a:t>, </a:t>
            </a:r>
            <a:r>
              <a:rPr lang="en-US" altLang="en-US" dirty="0" smtClean="0">
                <a:latin typeface="Courier New" pitchFamily="49" charset="0"/>
                <a:cs typeface="Courier New" pitchFamily="49" charset="0"/>
              </a:rPr>
              <a:t>!</a:t>
            </a:r>
            <a:r>
              <a:rPr lang="en-US" altLang="en-US" dirty="0" smtClean="0">
                <a:latin typeface="Arial" charset="0"/>
                <a:cs typeface="Arial" charset="0"/>
              </a:rPr>
              <a:t>, </a:t>
            </a:r>
            <a:r>
              <a:rPr lang="en-US" altLang="en-US" dirty="0" smtClean="0">
                <a:latin typeface="Courier New" pitchFamily="49" charset="0"/>
                <a:cs typeface="Courier New" pitchFamily="49" charset="0"/>
              </a:rPr>
              <a:t>_</a:t>
            </a:r>
            <a:r>
              <a:rPr lang="en-US" altLang="en-US" dirty="0" smtClean="0">
                <a:latin typeface="Arial" charset="0"/>
              </a:rPr>
              <a:t>), or if it is case-sensitive, enclose the alias in double quotation marks </a:t>
            </a:r>
            <a:r>
              <a:rPr lang="en-US" altLang="en-US" dirty="0" smtClean="0">
                <a:latin typeface="Arial" charset="0"/>
                <a:cs typeface="Arial" charset="0"/>
              </a:rPr>
              <a:t>(</a:t>
            </a:r>
            <a:r>
              <a:rPr lang="en-US" altLang="en-US" dirty="0" smtClean="0">
                <a:latin typeface="Courier New" pitchFamily="49" charset="0"/>
                <a:cs typeface="Courier New" pitchFamily="49" charset="0"/>
              </a:rPr>
              <a:t>“ </a:t>
            </a:r>
            <a:r>
              <a:rPr lang="en-US" altLang="en-US" dirty="0" smtClean="0">
                <a:latin typeface="Courier New" pitchFamily="49" charset="0"/>
                <a:cs typeface="Courier New" pitchFamily="49" charset="0"/>
              </a:rPr>
              <a:t>”</a:t>
            </a:r>
            <a:r>
              <a:rPr lang="en-US" altLang="en-US" dirty="0" smtClean="0">
                <a:latin typeface="Arial" charset="0"/>
              </a:rPr>
              <a:t>).</a:t>
            </a:r>
          </a:p>
          <a:p>
            <a:pPr lvl="1" eaLnBrk="1" hangingPunct="1"/>
            <a:r>
              <a:rPr lang="zh-CN" altLang="en-US" dirty="0" smtClean="0">
                <a:latin typeface="Arial" charset="0"/>
              </a:rPr>
              <a:t>当显示查询结果时，</a:t>
            </a:r>
            <a:r>
              <a:rPr lang="en-US" altLang="zh-CN" dirty="0" smtClean="0">
                <a:latin typeface="Arial" charset="0"/>
              </a:rPr>
              <a:t>SQL Developer</a:t>
            </a:r>
            <a:r>
              <a:rPr lang="zh-CN" altLang="en-US" dirty="0" smtClean="0">
                <a:latin typeface="Arial" charset="0"/>
              </a:rPr>
              <a:t>通常使用所选列的名称作为列标题。 此标题可能不是描述性的，因此可能难以理解。 您可以使用列别名更改列标题。</a:t>
            </a:r>
          </a:p>
          <a:p>
            <a:pPr lvl="1" eaLnBrk="1" hangingPunct="1"/>
            <a:r>
              <a:rPr lang="zh-CN" altLang="en-US" dirty="0" smtClean="0">
                <a:latin typeface="Arial" charset="0"/>
              </a:rPr>
              <a:t>在</a:t>
            </a:r>
            <a:r>
              <a:rPr lang="en-US" altLang="zh-CN" dirty="0" smtClean="0">
                <a:latin typeface="Arial" charset="0"/>
              </a:rPr>
              <a:t>SELECT</a:t>
            </a:r>
            <a:r>
              <a:rPr lang="zh-CN" altLang="en-US" dirty="0" smtClean="0">
                <a:latin typeface="Arial" charset="0"/>
              </a:rPr>
              <a:t>列表中的列之后使用空格作为分隔符指定别名。 默认情况下，别名标题以大写显示。 如果别名包含空格或特殊字符（例如 </a:t>
            </a:r>
            <a:r>
              <a:rPr lang="en-US" altLang="zh-CN" dirty="0" smtClean="0">
                <a:latin typeface="Arial" charset="0"/>
              </a:rPr>
              <a:t>- </a:t>
            </a:r>
            <a:r>
              <a:rPr lang="zh-CN" altLang="en-US" dirty="0" smtClean="0">
                <a:latin typeface="Arial" charset="0"/>
              </a:rPr>
              <a:t>，！，</a:t>
            </a:r>
            <a:r>
              <a:rPr lang="en-US" altLang="zh-CN" dirty="0" smtClean="0">
                <a:latin typeface="Arial" charset="0"/>
              </a:rPr>
              <a:t>_</a:t>
            </a:r>
            <a:r>
              <a:rPr lang="zh-CN" altLang="en-US" dirty="0" smtClean="0">
                <a:latin typeface="Arial" charset="0"/>
              </a:rPr>
              <a:t>），或者区分大小写，请使用双引号括起别名（“”）。</a:t>
            </a:r>
            <a:endParaRPr lang="en-US" altLang="en-US" dirty="0" smtClean="0">
              <a:latin typeface="Arial" charset="0"/>
            </a:endParaRPr>
          </a:p>
        </p:txBody>
      </p:sp>
      <p:sp>
        <p:nvSpPr>
          <p:cNvPr id="37891" name="Footer Placeholder 5"/>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2 - </a:t>
            </a:r>
            <a:fld id="{24BDAF55-2128-4865-9B6A-6E9C05379992}" type="slidenum">
              <a:rPr lang="en-US" altLang="en-US" smtClean="0">
                <a:latin typeface="Arial" charset="0"/>
                <a:cs typeface="Arial" charset="0"/>
              </a:rPr>
              <a:t>19</a:t>
            </a:fld>
            <a:endParaRPr lang="en-US" altLang="en-US" dirty="0" smtClean="0">
              <a:latin typeface="Arial" charset="0"/>
              <a:cs typeface="Arial" charset="0"/>
            </a:endParaRPr>
          </a:p>
        </p:txBody>
      </p:sp>
      <p:sp>
        <p:nvSpPr>
          <p:cNvPr id="37892" name="Slide Image Placeholder 6"/>
          <p:cNvSpPr>
            <a:spLocks noGrp="1" noRot="1" noChangeAspect="1" noTextEdit="1"/>
          </p:cNvSpPr>
          <p:nvPr>
            <p:ph type="sldImg"/>
          </p:nvPr>
        </p:nvSpPr>
        <p:spPr>
          <a:ln/>
        </p:spPr>
      </p:sp>
    </p:spTree>
    <p:extLst>
      <p:ext uri="{BB962C8B-B14F-4D97-AF65-F5344CB8AC3E}">
        <p14:creationId xmlns:p14="http://schemas.microsoft.com/office/powerpoint/2010/main" val="42508188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Footer Placeholder 4"/>
          <p:cNvSpPr>
            <a:spLocks noGrp="1"/>
          </p:cNvSpPr>
          <p:nvPr>
            <p:ph type="ftr" sz="quarter" idx="4"/>
          </p:nvPr>
        </p:nvSpPr>
        <p:spPr/>
        <p:txBody>
          <a:bodyPr/>
          <a:lstStyle/>
          <a:p>
            <a:r>
              <a:rPr lang="en-US" altLang="en-US" smtClean="0"/>
              <a:t>Oracle Database 12</a:t>
            </a:r>
            <a:r>
              <a:rPr lang="en-US" altLang="en-US" i="1" smtClean="0"/>
              <a:t>c</a:t>
            </a:r>
            <a:r>
              <a:rPr lang="en-US" altLang="en-US" smtClean="0"/>
              <a:t> R2: SQL Workshop I   2 - </a:t>
            </a:r>
            <a:fld id="{AA6615E0-3F4B-4C1E-B434-2999A8519C03}" type="slidenum">
              <a:rPr lang="en-US" altLang="en-US" smtClean="0"/>
              <a:t>2</a:t>
            </a:fld>
            <a:endParaRPr lang="en-US" altLang="en-US" dirty="0" smtClean="0"/>
          </a:p>
        </p:txBody>
      </p:sp>
      <p:sp>
        <p:nvSpPr>
          <p:cNvPr id="50180" name="Notes Placeholder 6"/>
          <p:cNvSpPr>
            <a:spLocks noGrp="1"/>
          </p:cNvSpPr>
          <p:nvPr>
            <p:ph type="body" idx="1"/>
          </p:nvPr>
        </p:nvSpPr>
        <p:spPr/>
        <p:txBody>
          <a:bodyPr>
            <a:normAutofit/>
          </a:bodyPr>
          <a:lstStyle/>
          <a:p>
            <a:pPr lvl="1"/>
            <a:r>
              <a:rPr lang="en-US" altLang="en-US" dirty="0" smtClean="0"/>
              <a:t>In Unit 1, you will learn how to query the data from tables, how to query selected records from tables, and also how to sort the data retrieved from the tables.</a:t>
            </a:r>
          </a:p>
        </p:txBody>
      </p:sp>
      <p:sp>
        <p:nvSpPr>
          <p:cNvPr id="7" name="Slide Image Placeholder 6"/>
          <p:cNvSpPr>
            <a:spLocks noGrp="1" noRot="1" noChangeAspect="1"/>
          </p:cNvSpPr>
          <p:nvPr>
            <p:ph type="sldImg"/>
          </p:nvPr>
        </p:nvSpPr>
        <p:spPr/>
      </p:sp>
    </p:spTree>
    <p:extLst>
      <p:ext uri="{BB962C8B-B14F-4D97-AF65-F5344CB8AC3E}">
        <p14:creationId xmlns:p14="http://schemas.microsoft.com/office/powerpoint/2010/main" val="250201605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6"/>
          <p:cNvSpPr>
            <a:spLocks noGrp="1" noRot="1" noChangeAspect="1" noChangeArrowheads="1" noTextEdit="1"/>
          </p:cNvSpPr>
          <p:nvPr>
            <p:ph type="sldImg"/>
          </p:nvPr>
        </p:nvSpPr>
        <p:spPr>
          <a:ln/>
        </p:spPr>
      </p:sp>
      <p:sp>
        <p:nvSpPr>
          <p:cNvPr id="39939" name="Rectangle 7"/>
          <p:cNvSpPr>
            <a:spLocks noGrp="1" noChangeArrowheads="1"/>
          </p:cNvSpPr>
          <p:nvPr>
            <p:ph type="body" idx="1"/>
          </p:nvPr>
        </p:nvSpPr>
        <p:spPr>
          <a:noFill/>
          <a:ln/>
        </p:spPr>
        <p:txBody>
          <a:bodyPr lIns="12423" tIns="12423" rIns="12423" bIns="12423"/>
          <a:lstStyle/>
          <a:p>
            <a:pPr lvl="1" eaLnBrk="1" hangingPunct="1"/>
            <a:r>
              <a:rPr lang="en-US" altLang="en-US" dirty="0" smtClean="0">
                <a:solidFill>
                  <a:schemeClr val="tx1"/>
                </a:solidFill>
                <a:latin typeface="Arial" charset="0"/>
              </a:rPr>
              <a:t>The first example displays the names and the commission percentages of all the employees. Note that the optional </a:t>
            </a:r>
            <a:r>
              <a:rPr lang="en-US" altLang="en-US" dirty="0" smtClean="0">
                <a:solidFill>
                  <a:schemeClr val="tx1"/>
                </a:solidFill>
                <a:latin typeface="Courier New" pitchFamily="49" charset="0"/>
              </a:rPr>
              <a:t>AS</a:t>
            </a:r>
            <a:r>
              <a:rPr lang="en-US" altLang="en-US" dirty="0" smtClean="0">
                <a:solidFill>
                  <a:schemeClr val="tx1"/>
                </a:solidFill>
                <a:latin typeface="Arial" charset="0"/>
              </a:rPr>
              <a:t> keyword has been used before the column alias name. The result of the query is the same whether the </a:t>
            </a:r>
            <a:r>
              <a:rPr lang="en-US" altLang="en-US" dirty="0" smtClean="0">
                <a:solidFill>
                  <a:schemeClr val="tx1"/>
                </a:solidFill>
                <a:latin typeface="Courier New" pitchFamily="49" charset="0"/>
              </a:rPr>
              <a:t>AS</a:t>
            </a:r>
            <a:r>
              <a:rPr lang="en-US" altLang="en-US" dirty="0" smtClean="0">
                <a:solidFill>
                  <a:schemeClr val="tx1"/>
                </a:solidFill>
                <a:latin typeface="Arial" charset="0"/>
              </a:rPr>
              <a:t> keyword is used or not. Also, note that the SQL statement has the column aliases, </a:t>
            </a:r>
            <a:r>
              <a:rPr lang="en-US" altLang="en-US" dirty="0" smtClean="0">
                <a:solidFill>
                  <a:schemeClr val="tx1"/>
                </a:solidFill>
                <a:latin typeface="Courier New" pitchFamily="49" charset="0"/>
              </a:rPr>
              <a:t>name</a:t>
            </a:r>
            <a:r>
              <a:rPr lang="en-US" altLang="en-US" dirty="0" smtClean="0">
                <a:solidFill>
                  <a:schemeClr val="tx1"/>
                </a:solidFill>
                <a:latin typeface="Arial" charset="0"/>
              </a:rPr>
              <a:t> and </a:t>
            </a:r>
            <a:r>
              <a:rPr lang="en-US" altLang="en-US" dirty="0" smtClean="0">
                <a:solidFill>
                  <a:schemeClr val="tx1"/>
                </a:solidFill>
                <a:latin typeface="Courier New" pitchFamily="49" charset="0"/>
              </a:rPr>
              <a:t>comm</a:t>
            </a:r>
            <a:r>
              <a:rPr lang="en-US" altLang="en-US" dirty="0" smtClean="0">
                <a:solidFill>
                  <a:schemeClr val="tx1"/>
                </a:solidFill>
                <a:latin typeface="Arial" charset="0"/>
              </a:rPr>
              <a:t>, in lowercase, whereas the result of the query displays the column headings in uppercase. As mentioned in the preceding slide, column headings appear in uppercase by default.</a:t>
            </a:r>
          </a:p>
          <a:p>
            <a:pPr lvl="1" eaLnBrk="1" hangingPunct="1"/>
            <a:r>
              <a:rPr lang="en-US" altLang="en-US" dirty="0" smtClean="0">
                <a:solidFill>
                  <a:schemeClr val="tx1"/>
                </a:solidFill>
                <a:latin typeface="Arial" charset="0"/>
              </a:rPr>
              <a:t>The second example displays the last names and annual salaries of all the employees. Because </a:t>
            </a:r>
            <a:r>
              <a:rPr lang="en-US" altLang="en-US" dirty="0" smtClean="0">
                <a:solidFill>
                  <a:schemeClr val="tx1"/>
                </a:solidFill>
                <a:latin typeface="Courier New" pitchFamily="49" charset="0"/>
              </a:rPr>
              <a:t>Annual</a:t>
            </a:r>
            <a:r>
              <a:rPr lang="en-US" altLang="en-US" dirty="0" smtClean="0">
                <a:solidFill>
                  <a:schemeClr val="tx1"/>
                </a:solidFill>
                <a:latin typeface="Arial" charset="0"/>
              </a:rPr>
              <a:t> </a:t>
            </a:r>
            <a:r>
              <a:rPr lang="en-US" altLang="en-US" dirty="0" smtClean="0">
                <a:solidFill>
                  <a:schemeClr val="tx1"/>
                </a:solidFill>
                <a:latin typeface="Courier New" pitchFamily="49" charset="0"/>
              </a:rPr>
              <a:t>Salary</a:t>
            </a:r>
            <a:r>
              <a:rPr lang="en-US" altLang="en-US" dirty="0" smtClean="0">
                <a:solidFill>
                  <a:schemeClr val="tx1"/>
                </a:solidFill>
                <a:latin typeface="Arial" charset="0"/>
              </a:rPr>
              <a:t> contains a space, it has been enclosed in double quotation marks. Note that the column heading in the output is exactly the same as the column</a:t>
            </a:r>
            <a:r>
              <a:rPr lang="en-US" altLang="en-US" dirty="0" smtClean="0">
                <a:latin typeface="Arial" charset="0"/>
              </a:rPr>
              <a:t> alias</a:t>
            </a:r>
            <a:r>
              <a:rPr lang="en-US" altLang="en-US" dirty="0" smtClean="0">
                <a:latin typeface="Arial" charset="0"/>
              </a:rPr>
              <a:t>.</a:t>
            </a:r>
          </a:p>
          <a:p>
            <a:pPr lvl="1" eaLnBrk="1" hangingPunct="1"/>
            <a:r>
              <a:rPr lang="zh-CN" altLang="en-US" dirty="0" smtClean="0">
                <a:latin typeface="Arial" charset="0"/>
              </a:rPr>
              <a:t>第一个例子显示了所有员工的姓名和佣金百分比。 请注意，可选的</a:t>
            </a:r>
            <a:r>
              <a:rPr lang="en-US" altLang="zh-CN" dirty="0" smtClean="0">
                <a:latin typeface="Arial" charset="0"/>
              </a:rPr>
              <a:t>AS</a:t>
            </a:r>
            <a:r>
              <a:rPr lang="zh-CN" altLang="en-US" dirty="0" smtClean="0">
                <a:latin typeface="Arial" charset="0"/>
              </a:rPr>
              <a:t>关键字已在列别名之前使用。 无论</a:t>
            </a:r>
            <a:r>
              <a:rPr lang="en-US" altLang="zh-CN" dirty="0" smtClean="0">
                <a:latin typeface="Arial" charset="0"/>
              </a:rPr>
              <a:t>AS</a:t>
            </a:r>
            <a:r>
              <a:rPr lang="zh-CN" altLang="en-US" dirty="0" smtClean="0">
                <a:latin typeface="Arial" charset="0"/>
              </a:rPr>
              <a:t>关键字是否被使用，查询结果是一样的。 另外请注意，</a:t>
            </a:r>
            <a:r>
              <a:rPr lang="en-US" altLang="zh-CN" dirty="0" smtClean="0">
                <a:latin typeface="Arial" charset="0"/>
              </a:rPr>
              <a:t>SQL</a:t>
            </a:r>
            <a:r>
              <a:rPr lang="zh-CN" altLang="en-US" dirty="0" smtClean="0">
                <a:latin typeface="Arial" charset="0"/>
              </a:rPr>
              <a:t>语句的列别名为</a:t>
            </a:r>
            <a:r>
              <a:rPr lang="en-US" altLang="zh-CN" dirty="0" smtClean="0">
                <a:latin typeface="Arial" charset="0"/>
              </a:rPr>
              <a:t>name</a:t>
            </a:r>
            <a:r>
              <a:rPr lang="zh-CN" altLang="en-US" dirty="0" smtClean="0">
                <a:latin typeface="Arial" charset="0"/>
              </a:rPr>
              <a:t>和</a:t>
            </a:r>
            <a:r>
              <a:rPr lang="en-US" altLang="zh-CN" dirty="0" err="1" smtClean="0">
                <a:latin typeface="Arial" charset="0"/>
              </a:rPr>
              <a:t>comm</a:t>
            </a:r>
            <a:r>
              <a:rPr lang="zh-CN" altLang="en-US" dirty="0" smtClean="0">
                <a:latin typeface="Arial" charset="0"/>
              </a:rPr>
              <a:t>，以小写形式显示，而查询结果则以大写显示列标题。 如上一张幻灯片所述，列标题默认显示为大写。</a:t>
            </a:r>
          </a:p>
          <a:p>
            <a:pPr lvl="1" eaLnBrk="1" hangingPunct="1"/>
            <a:r>
              <a:rPr lang="zh-CN" altLang="en-US" dirty="0" smtClean="0">
                <a:latin typeface="Arial" charset="0"/>
              </a:rPr>
              <a:t>第二个例子显示了所有员工的姓氏和年薪。 因为年薪包含一个空格，它被包含在双引号中。 请注意，输出中的列标题与列别名完全相同。</a:t>
            </a:r>
            <a:endParaRPr lang="en-US" altLang="en-US" dirty="0" smtClean="0">
              <a:latin typeface="Arial" charset="0"/>
            </a:endParaRPr>
          </a:p>
        </p:txBody>
      </p:sp>
      <p:sp>
        <p:nvSpPr>
          <p:cNvPr id="39940" name="Footer Placeholder 5"/>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2 - </a:t>
            </a:r>
            <a:fld id="{1C6695F8-35DC-4794-9B4B-C9C57C9CB693}" type="slidenum">
              <a:rPr lang="en-US" altLang="en-US" smtClean="0">
                <a:latin typeface="Arial" charset="0"/>
                <a:cs typeface="Arial" charset="0"/>
              </a:rPr>
              <a:t>20</a:t>
            </a:fld>
            <a:endParaRPr lang="en-US" altLang="en-US" dirty="0" smtClean="0">
              <a:latin typeface="Arial" charset="0"/>
              <a:cs typeface="Arial" charset="0"/>
            </a:endParaRPr>
          </a:p>
        </p:txBody>
      </p:sp>
    </p:spTree>
    <p:extLst>
      <p:ext uri="{BB962C8B-B14F-4D97-AF65-F5344CB8AC3E}">
        <p14:creationId xmlns:p14="http://schemas.microsoft.com/office/powerpoint/2010/main" val="110279979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Footer Placeholder 5"/>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2 - </a:t>
            </a:r>
            <a:fld id="{73AA9918-D10D-4A70-83B3-0FA17D9B9A9F}" type="slidenum">
              <a:rPr lang="en-US" altLang="en-US" smtClean="0">
                <a:latin typeface="Arial" charset="0"/>
                <a:cs typeface="Arial" charset="0"/>
              </a:rPr>
              <a:t>21</a:t>
            </a:fld>
            <a:endParaRPr lang="en-US" altLang="en-US" dirty="0" smtClean="0">
              <a:latin typeface="Arial" charset="0"/>
              <a:cs typeface="Arial" charset="0"/>
            </a:endParaRPr>
          </a:p>
        </p:txBody>
      </p:sp>
      <p:sp>
        <p:nvSpPr>
          <p:cNvPr id="41987" name="Slide Image Placeholder 5"/>
          <p:cNvSpPr>
            <a:spLocks noGrp="1" noRot="1" noChangeAspect="1" noTextEdit="1"/>
          </p:cNvSpPr>
          <p:nvPr>
            <p:ph type="sldImg"/>
          </p:nvPr>
        </p:nvSpPr>
        <p:spPr>
          <a:ln/>
        </p:spPr>
      </p:sp>
      <p:sp>
        <p:nvSpPr>
          <p:cNvPr id="41988" name="Notes Placeholder 6"/>
          <p:cNvSpPr>
            <a:spLocks noGrp="1"/>
          </p:cNvSpPr>
          <p:nvPr>
            <p:ph type="body" idx="1"/>
          </p:nvPr>
        </p:nvSpPr>
        <p:spPr>
          <a:noFill/>
          <a:ln/>
        </p:spPr>
        <p:txBody>
          <a:bodyPr/>
          <a:lstStyle/>
          <a:p>
            <a:r>
              <a:rPr lang="zh-CN" altLang="en-US" dirty="0" smtClean="0">
                <a:latin typeface="Arial" charset="0"/>
              </a:rPr>
              <a:t>使用连接运算符，文字字符串，替代引用运算符和</a:t>
            </a:r>
            <a:r>
              <a:rPr lang="en-US" altLang="zh-CN" dirty="0" smtClean="0">
                <a:latin typeface="Arial" charset="0"/>
              </a:rPr>
              <a:t>DISTINCT</a:t>
            </a:r>
            <a:r>
              <a:rPr lang="zh-CN" altLang="en-US" dirty="0" smtClean="0">
                <a:latin typeface="Arial" charset="0"/>
              </a:rPr>
              <a:t>关键字</a:t>
            </a:r>
            <a:endParaRPr lang="en-US" altLang="en-US" dirty="0" smtClean="0">
              <a:latin typeface="Arial" charset="0"/>
            </a:endParaRPr>
          </a:p>
        </p:txBody>
      </p:sp>
    </p:spTree>
    <p:extLst>
      <p:ext uri="{BB962C8B-B14F-4D97-AF65-F5344CB8AC3E}">
        <p14:creationId xmlns:p14="http://schemas.microsoft.com/office/powerpoint/2010/main" val="303664395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Notes Placeholder 2"/>
          <p:cNvSpPr>
            <a:spLocks noGrp="1"/>
          </p:cNvSpPr>
          <p:nvPr>
            <p:ph type="body" idx="1"/>
          </p:nvPr>
        </p:nvSpPr>
        <p:spPr>
          <a:noFill/>
          <a:ln/>
        </p:spPr>
        <p:txBody>
          <a:bodyPr/>
          <a:lstStyle/>
          <a:p>
            <a:pPr lvl="1"/>
            <a:r>
              <a:rPr lang="en-US" altLang="en-US" dirty="0" smtClean="0">
                <a:latin typeface="Arial" charset="0"/>
              </a:rPr>
              <a:t>You can link columns to other columns, arithmetic expressions, or constant values to create a character expression by using the concatenation operator (</a:t>
            </a:r>
            <a:r>
              <a:rPr lang="en-US" altLang="en-US" dirty="0" smtClean="0">
                <a:latin typeface="Courier New" pitchFamily="49" charset="0"/>
                <a:cs typeface="Courier New" pitchFamily="49" charset="0"/>
              </a:rPr>
              <a:t>||</a:t>
            </a:r>
            <a:r>
              <a:rPr lang="en-US" altLang="en-US" dirty="0" smtClean="0">
                <a:latin typeface="Arial" charset="0"/>
              </a:rPr>
              <a:t>). Columns on either side of the operator are combined to make a single output column.</a:t>
            </a:r>
          </a:p>
          <a:p>
            <a:pPr lvl="1"/>
            <a:r>
              <a:rPr lang="en-US" altLang="en-US" dirty="0" smtClean="0">
                <a:latin typeface="Arial" charset="0"/>
              </a:rPr>
              <a:t>In the example, </a:t>
            </a:r>
            <a:r>
              <a:rPr lang="en-US" altLang="en-US" dirty="0" err="1" smtClean="0">
                <a:latin typeface="Courier New" pitchFamily="49" charset="0"/>
                <a:cs typeface="Courier New" pitchFamily="49" charset="0"/>
              </a:rPr>
              <a:t>LAST_NAME</a:t>
            </a:r>
            <a:r>
              <a:rPr lang="en-US" altLang="en-US" dirty="0" smtClean="0">
                <a:latin typeface="Arial" charset="0"/>
              </a:rPr>
              <a:t> and </a:t>
            </a:r>
            <a:r>
              <a:rPr lang="en-US" altLang="en-US" dirty="0" err="1" smtClean="0">
                <a:latin typeface="Courier New" pitchFamily="49" charset="0"/>
                <a:cs typeface="Courier New" pitchFamily="49" charset="0"/>
              </a:rPr>
              <a:t>JOB_ID</a:t>
            </a:r>
            <a:r>
              <a:rPr lang="en-US" altLang="en-US" dirty="0" smtClean="0">
                <a:latin typeface="Arial" charset="0"/>
              </a:rPr>
              <a:t> are concatenated, and given the alias </a:t>
            </a:r>
            <a:r>
              <a:rPr lang="en-US" altLang="en-US" dirty="0" smtClean="0">
                <a:latin typeface="Courier New" pitchFamily="49" charset="0"/>
                <a:cs typeface="Courier New" pitchFamily="49" charset="0"/>
              </a:rPr>
              <a:t>Employees</a:t>
            </a:r>
            <a:r>
              <a:rPr lang="en-US" altLang="en-US" dirty="0" smtClean="0">
                <a:latin typeface="Arial" charset="0"/>
              </a:rPr>
              <a:t>. Note that the last name of the employee and the job code are combined to make a single output column.</a:t>
            </a:r>
          </a:p>
          <a:p>
            <a:pPr lvl="1"/>
            <a:r>
              <a:rPr lang="en-US" altLang="en-US" dirty="0" smtClean="0">
                <a:latin typeface="Arial" charset="0"/>
              </a:rPr>
              <a:t>The </a:t>
            </a:r>
            <a:r>
              <a:rPr lang="en-US" altLang="en-US" dirty="0" smtClean="0">
                <a:latin typeface="Courier New" pitchFamily="49" charset="0"/>
                <a:cs typeface="Courier New" pitchFamily="49" charset="0"/>
              </a:rPr>
              <a:t>AS</a:t>
            </a:r>
            <a:r>
              <a:rPr lang="en-US" altLang="en-US" dirty="0" smtClean="0">
                <a:latin typeface="Arial" charset="0"/>
              </a:rPr>
              <a:t> keyword before the alias name makes the </a:t>
            </a:r>
            <a:r>
              <a:rPr lang="en-US" altLang="en-US" dirty="0" smtClean="0">
                <a:latin typeface="Courier New" pitchFamily="49" charset="0"/>
                <a:cs typeface="Courier New" pitchFamily="49" charset="0"/>
              </a:rPr>
              <a:t>SELECT</a:t>
            </a:r>
            <a:r>
              <a:rPr lang="en-US" altLang="en-US" dirty="0" smtClean="0">
                <a:latin typeface="Arial" charset="0"/>
              </a:rPr>
              <a:t> clause easier to read.</a:t>
            </a:r>
          </a:p>
          <a:p>
            <a:pPr lvl="1"/>
            <a:r>
              <a:rPr lang="en-US" altLang="en-US" b="1" dirty="0" smtClean="0">
                <a:latin typeface="Arial" charset="0"/>
              </a:rPr>
              <a:t>Null Values with the Concatenation Operator</a:t>
            </a:r>
            <a:endParaRPr lang="en-US" altLang="en-US" dirty="0" smtClean="0">
              <a:latin typeface="Arial" charset="0"/>
            </a:endParaRPr>
          </a:p>
          <a:p>
            <a:pPr lvl="1"/>
            <a:r>
              <a:rPr lang="en-US" altLang="en-US" dirty="0" smtClean="0">
                <a:latin typeface="Arial" charset="0"/>
              </a:rPr>
              <a:t>If you concatenate a null value with a </a:t>
            </a:r>
            <a:r>
              <a:rPr lang="en-US" altLang="en-US" dirty="0" smtClean="0">
                <a:latin typeface="Arial" charset="0"/>
              </a:rPr>
              <a:t>character </a:t>
            </a:r>
            <a:r>
              <a:rPr lang="en-US" altLang="en-US" dirty="0" smtClean="0">
                <a:latin typeface="Arial" charset="0"/>
              </a:rPr>
              <a:t>string, the result is a character string. </a:t>
            </a:r>
            <a:r>
              <a:rPr lang="en-US" altLang="en-US" dirty="0" err="1" smtClean="0">
                <a:latin typeface="Courier New" pitchFamily="49" charset="0"/>
                <a:cs typeface="Courier New" pitchFamily="49" charset="0"/>
              </a:rPr>
              <a:t>LAST_NAME</a:t>
            </a:r>
            <a:r>
              <a:rPr lang="en-US" altLang="en-US" dirty="0" smtClean="0">
                <a:latin typeface="Courier New" pitchFamily="49" charset="0"/>
                <a:cs typeface="Courier New" pitchFamily="49" charset="0"/>
              </a:rPr>
              <a:t> || NULL</a:t>
            </a:r>
            <a:r>
              <a:rPr lang="en-US" altLang="en-US" dirty="0" smtClean="0">
                <a:latin typeface="Arial" charset="0"/>
              </a:rPr>
              <a:t> results in </a:t>
            </a:r>
            <a:r>
              <a:rPr lang="en-US" altLang="en-US" dirty="0" err="1" smtClean="0">
                <a:latin typeface="Courier New" pitchFamily="49" charset="0"/>
                <a:cs typeface="Courier New" pitchFamily="49" charset="0"/>
              </a:rPr>
              <a:t>LAST_NAME</a:t>
            </a:r>
            <a:r>
              <a:rPr lang="en-US" altLang="en-US" dirty="0" smtClean="0">
                <a:latin typeface="Arial" charset="0"/>
              </a:rPr>
              <a:t>.</a:t>
            </a:r>
          </a:p>
          <a:p>
            <a:pPr lvl="1"/>
            <a:r>
              <a:rPr lang="zh-CN" altLang="en-US" dirty="0" smtClean="0">
                <a:latin typeface="Arial" charset="0"/>
              </a:rPr>
              <a:t>您可以将列链接到其他列，算术表达式或常量值，以使用连接运算符（</a:t>
            </a:r>
            <a:r>
              <a:rPr lang="en-US" altLang="zh-CN" dirty="0" smtClean="0">
                <a:latin typeface="Arial" charset="0"/>
              </a:rPr>
              <a:t>||</a:t>
            </a:r>
            <a:r>
              <a:rPr lang="zh-CN" altLang="en-US" dirty="0" smtClean="0">
                <a:latin typeface="Arial" charset="0"/>
              </a:rPr>
              <a:t>）创建字符表达式。 操作员两侧的列组合起来，形成一个单一的输出列。</a:t>
            </a:r>
          </a:p>
          <a:p>
            <a:pPr lvl="1"/>
            <a:r>
              <a:rPr lang="zh-CN" altLang="en-US" dirty="0" smtClean="0">
                <a:latin typeface="Arial" charset="0"/>
              </a:rPr>
              <a:t>在该示例中，</a:t>
            </a:r>
            <a:r>
              <a:rPr lang="en-US" altLang="zh-CN" dirty="0" err="1" smtClean="0">
                <a:latin typeface="Arial" charset="0"/>
              </a:rPr>
              <a:t>LAST_NAME</a:t>
            </a:r>
            <a:r>
              <a:rPr lang="zh-CN" altLang="en-US" dirty="0" smtClean="0">
                <a:latin typeface="Arial" charset="0"/>
              </a:rPr>
              <a:t>和</a:t>
            </a:r>
            <a:r>
              <a:rPr lang="en-US" altLang="zh-CN" dirty="0" err="1" smtClean="0">
                <a:latin typeface="Arial" charset="0"/>
              </a:rPr>
              <a:t>JOB_ID</a:t>
            </a:r>
            <a:r>
              <a:rPr lang="zh-CN" altLang="en-US" dirty="0" smtClean="0">
                <a:latin typeface="Arial" charset="0"/>
              </a:rPr>
              <a:t>连接，并给出别名</a:t>
            </a:r>
            <a:r>
              <a:rPr lang="en-US" altLang="zh-CN" dirty="0" smtClean="0">
                <a:latin typeface="Arial" charset="0"/>
              </a:rPr>
              <a:t>Employees</a:t>
            </a:r>
            <a:r>
              <a:rPr lang="zh-CN" altLang="en-US" dirty="0" smtClean="0">
                <a:latin typeface="Arial" charset="0"/>
              </a:rPr>
              <a:t>。 请注意，员工的姓氏和作业代码将合并成一个输出列。</a:t>
            </a:r>
          </a:p>
          <a:p>
            <a:pPr lvl="1"/>
            <a:r>
              <a:rPr lang="zh-CN" altLang="en-US" dirty="0" smtClean="0">
                <a:latin typeface="Arial" charset="0"/>
              </a:rPr>
              <a:t>别名前的</a:t>
            </a:r>
            <a:r>
              <a:rPr lang="en-US" altLang="zh-CN" dirty="0" smtClean="0">
                <a:latin typeface="Arial" charset="0"/>
              </a:rPr>
              <a:t>AS</a:t>
            </a:r>
            <a:r>
              <a:rPr lang="zh-CN" altLang="en-US" dirty="0" smtClean="0">
                <a:latin typeface="Arial" charset="0"/>
              </a:rPr>
              <a:t>关键字使</a:t>
            </a:r>
            <a:r>
              <a:rPr lang="en-US" altLang="zh-CN" dirty="0" smtClean="0">
                <a:latin typeface="Arial" charset="0"/>
              </a:rPr>
              <a:t>SELECT</a:t>
            </a:r>
            <a:r>
              <a:rPr lang="zh-CN" altLang="en-US" dirty="0" smtClean="0">
                <a:latin typeface="Arial" charset="0"/>
              </a:rPr>
              <a:t>子句更容易阅读。</a:t>
            </a:r>
          </a:p>
          <a:p>
            <a:pPr lvl="1"/>
            <a:r>
              <a:rPr lang="zh-CN" altLang="en-US" dirty="0" smtClean="0">
                <a:latin typeface="Arial" charset="0"/>
              </a:rPr>
              <a:t>带连续运算符的空值</a:t>
            </a:r>
          </a:p>
          <a:p>
            <a:pPr lvl="1"/>
            <a:r>
              <a:rPr lang="zh-CN" altLang="en-US" dirty="0" smtClean="0">
                <a:latin typeface="Arial" charset="0"/>
              </a:rPr>
              <a:t>如果将一个空值与一个字符串连接起来，结果就是一个字符串。 </a:t>
            </a:r>
            <a:r>
              <a:rPr lang="en-US" altLang="zh-CN" dirty="0" err="1" smtClean="0">
                <a:latin typeface="Arial" charset="0"/>
              </a:rPr>
              <a:t>LAST_NAME</a:t>
            </a:r>
            <a:r>
              <a:rPr lang="en-US" altLang="zh-CN" dirty="0" smtClean="0">
                <a:latin typeface="Arial" charset="0"/>
              </a:rPr>
              <a:t> || “</a:t>
            </a:r>
            <a:r>
              <a:rPr lang="en-US" altLang="zh-CN" dirty="0" err="1" smtClean="0">
                <a:latin typeface="Arial" charset="0"/>
              </a:rPr>
              <a:t>LAST_NAME</a:t>
            </a:r>
            <a:r>
              <a:rPr lang="en-US" altLang="zh-CN" dirty="0" smtClean="0">
                <a:latin typeface="Arial" charset="0"/>
              </a:rPr>
              <a:t>”</a:t>
            </a:r>
            <a:r>
              <a:rPr lang="zh-CN" altLang="en-US" dirty="0" smtClean="0">
                <a:latin typeface="Arial" charset="0"/>
              </a:rPr>
              <a:t>出现空值。</a:t>
            </a:r>
            <a:endParaRPr lang="en-US" altLang="en-US" dirty="0" smtClean="0">
              <a:latin typeface="Arial" charset="0"/>
            </a:endParaRPr>
          </a:p>
        </p:txBody>
      </p:sp>
      <p:sp>
        <p:nvSpPr>
          <p:cNvPr id="44035" name="Footer Placeholder 5"/>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2 - </a:t>
            </a:r>
            <a:fld id="{2937FCD7-6624-4115-8395-38962C1103AA}" type="slidenum">
              <a:rPr lang="en-US" altLang="en-US" smtClean="0">
                <a:latin typeface="Arial" charset="0"/>
                <a:cs typeface="Arial" charset="0"/>
              </a:rPr>
              <a:t>22</a:t>
            </a:fld>
            <a:endParaRPr lang="en-US" altLang="en-US" dirty="0" smtClean="0">
              <a:latin typeface="Arial" charset="0"/>
              <a:cs typeface="Arial" charset="0"/>
            </a:endParaRPr>
          </a:p>
        </p:txBody>
      </p:sp>
      <p:sp>
        <p:nvSpPr>
          <p:cNvPr id="44036" name="Slide Image Placeholder 6"/>
          <p:cNvSpPr>
            <a:spLocks noGrp="1" noRot="1" noChangeAspect="1" noTextEdit="1"/>
          </p:cNvSpPr>
          <p:nvPr>
            <p:ph type="sldImg"/>
          </p:nvPr>
        </p:nvSpPr>
        <p:spPr>
          <a:ln/>
        </p:spPr>
      </p:sp>
    </p:spTree>
    <p:extLst>
      <p:ext uri="{BB962C8B-B14F-4D97-AF65-F5344CB8AC3E}">
        <p14:creationId xmlns:p14="http://schemas.microsoft.com/office/powerpoint/2010/main" val="110670837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body" idx="1"/>
          </p:nvPr>
        </p:nvSpPr>
        <p:spPr>
          <a:noFill/>
          <a:ln/>
        </p:spPr>
        <p:txBody>
          <a:bodyPr/>
          <a:lstStyle/>
          <a:p>
            <a:pPr lvl="1" eaLnBrk="1" hangingPunct="1"/>
            <a:r>
              <a:rPr lang="en-US" altLang="en-US" dirty="0" smtClean="0">
                <a:solidFill>
                  <a:schemeClr val="tx1"/>
                </a:solidFill>
                <a:latin typeface="Arial" charset="0"/>
              </a:rPr>
              <a:t>A literal is a character, a number, or a date that is included in the </a:t>
            </a:r>
            <a:r>
              <a:rPr lang="en-US" altLang="en-US" dirty="0" smtClean="0">
                <a:solidFill>
                  <a:schemeClr val="tx1"/>
                </a:solidFill>
                <a:latin typeface="Courier New" pitchFamily="49" charset="0"/>
              </a:rPr>
              <a:t>SELECT</a:t>
            </a:r>
            <a:r>
              <a:rPr lang="en-US" altLang="en-US" dirty="0" smtClean="0">
                <a:solidFill>
                  <a:schemeClr val="tx1"/>
                </a:solidFill>
                <a:latin typeface="Arial" charset="0"/>
              </a:rPr>
              <a:t> list. It is not a column name or a column alias. It is printed for each row returned. Literal strings of free-format text can be included in the query result and are treated the same as a column in the </a:t>
            </a:r>
            <a:r>
              <a:rPr lang="en-US" altLang="en-US" dirty="0" smtClean="0">
                <a:solidFill>
                  <a:schemeClr val="tx1"/>
                </a:solidFill>
                <a:latin typeface="Courier New" pitchFamily="49" charset="0"/>
              </a:rPr>
              <a:t>SELECT</a:t>
            </a:r>
            <a:r>
              <a:rPr lang="en-US" altLang="en-US" dirty="0" smtClean="0">
                <a:solidFill>
                  <a:schemeClr val="tx1"/>
                </a:solidFill>
                <a:latin typeface="Arial" charset="0"/>
              </a:rPr>
              <a:t> list.</a:t>
            </a:r>
          </a:p>
          <a:p>
            <a:pPr lvl="1" eaLnBrk="1" hangingPunct="1"/>
            <a:r>
              <a:rPr lang="en-US" altLang="en-US" dirty="0" smtClean="0">
                <a:latin typeface="Arial" charset="0"/>
              </a:rPr>
              <a:t>The date and character literals </a:t>
            </a:r>
            <a:r>
              <a:rPr lang="en-US" altLang="en-US" i="1" dirty="0" smtClean="0">
                <a:latin typeface="Arial" charset="0"/>
              </a:rPr>
              <a:t>must </a:t>
            </a:r>
            <a:r>
              <a:rPr lang="en-US" altLang="en-US" dirty="0" smtClean="0">
                <a:latin typeface="Arial" charset="0"/>
              </a:rPr>
              <a:t>be enclosed within single quotation marks (</a:t>
            </a:r>
            <a:r>
              <a:rPr lang="en-US" altLang="en-US" dirty="0" smtClean="0">
                <a:latin typeface="Courier New" pitchFamily="49" charset="0"/>
              </a:rPr>
              <a:t>''</a:t>
            </a:r>
            <a:r>
              <a:rPr lang="en-US" altLang="en-US" dirty="0" smtClean="0">
                <a:latin typeface="Arial" charset="0"/>
              </a:rPr>
              <a:t>); number literals need not be enclosed in a similar manner</a:t>
            </a:r>
            <a:r>
              <a:rPr lang="en-US" altLang="en-US" dirty="0" smtClean="0">
                <a:latin typeface="Arial" charset="0"/>
              </a:rPr>
              <a:t>.</a:t>
            </a:r>
          </a:p>
          <a:p>
            <a:pPr lvl="1" eaLnBrk="1" hangingPunct="1"/>
            <a:r>
              <a:rPr lang="zh-CN" altLang="en-US" dirty="0" smtClean="0">
                <a:latin typeface="Arial" charset="0"/>
              </a:rPr>
              <a:t>字面值是包含在</a:t>
            </a:r>
            <a:r>
              <a:rPr lang="en-US" altLang="zh-CN" dirty="0" smtClean="0">
                <a:latin typeface="Arial" charset="0"/>
              </a:rPr>
              <a:t>SELECT</a:t>
            </a:r>
            <a:r>
              <a:rPr lang="zh-CN" altLang="en-US" dirty="0" smtClean="0">
                <a:latin typeface="Arial" charset="0"/>
              </a:rPr>
              <a:t>列表中的字符，数字或日期。 它不是列名或列别名。 它为每行返回打印。 自由格式文本的文字字符串可以包含在查询结果中，并被视为与列表中的列相同。</a:t>
            </a:r>
          </a:p>
          <a:p>
            <a:pPr lvl="1" eaLnBrk="1" hangingPunct="1"/>
            <a:r>
              <a:rPr lang="zh-CN" altLang="en-US" dirty="0" smtClean="0">
                <a:latin typeface="Arial" charset="0"/>
              </a:rPr>
              <a:t>日期和字符文字必须用单引号（</a:t>
            </a:r>
            <a:r>
              <a:rPr lang="en-US" altLang="zh-CN" dirty="0" smtClean="0">
                <a:latin typeface="Arial" charset="0"/>
              </a:rPr>
              <a:t>''</a:t>
            </a:r>
            <a:r>
              <a:rPr lang="zh-CN" altLang="en-US" dirty="0" smtClean="0">
                <a:latin typeface="Arial" charset="0"/>
              </a:rPr>
              <a:t>）括起来</a:t>
            </a:r>
            <a:r>
              <a:rPr lang="en-US" altLang="zh-CN" dirty="0" smtClean="0">
                <a:latin typeface="Arial" charset="0"/>
              </a:rPr>
              <a:t>; </a:t>
            </a:r>
            <a:r>
              <a:rPr lang="zh-CN" altLang="en-US" dirty="0" smtClean="0">
                <a:latin typeface="Arial" charset="0"/>
              </a:rPr>
              <a:t>数字字面值不需要以类似的方式包围。</a:t>
            </a:r>
            <a:endParaRPr lang="en-US" altLang="en-US" dirty="0" smtClean="0">
              <a:latin typeface="Arial" charset="0"/>
            </a:endParaRPr>
          </a:p>
        </p:txBody>
      </p:sp>
      <p:sp>
        <p:nvSpPr>
          <p:cNvPr id="46083" name="Footer Placeholder 5"/>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2 - </a:t>
            </a:r>
            <a:fld id="{0181DEDF-113F-4644-8DCD-20AD608D0588}" type="slidenum">
              <a:rPr lang="en-US" altLang="en-US" smtClean="0">
                <a:latin typeface="Arial" charset="0"/>
                <a:cs typeface="Arial" charset="0"/>
              </a:rPr>
              <a:t>23</a:t>
            </a:fld>
            <a:endParaRPr lang="en-US" altLang="en-US" dirty="0" smtClean="0">
              <a:latin typeface="Arial" charset="0"/>
              <a:cs typeface="Arial" charset="0"/>
            </a:endParaRPr>
          </a:p>
        </p:txBody>
      </p:sp>
      <p:sp>
        <p:nvSpPr>
          <p:cNvPr id="46084" name="Slide Image Placeholder 6"/>
          <p:cNvSpPr>
            <a:spLocks noGrp="1" noRot="1" noChangeAspect="1" noTextEdit="1"/>
          </p:cNvSpPr>
          <p:nvPr>
            <p:ph type="sldImg"/>
          </p:nvPr>
        </p:nvSpPr>
        <p:spPr>
          <a:ln/>
        </p:spPr>
      </p:sp>
    </p:spTree>
    <p:extLst>
      <p:ext uri="{BB962C8B-B14F-4D97-AF65-F5344CB8AC3E}">
        <p14:creationId xmlns:p14="http://schemas.microsoft.com/office/powerpoint/2010/main" val="93077287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15"/>
          <p:cNvSpPr>
            <a:spLocks noGrp="1" noChangeArrowheads="1"/>
          </p:cNvSpPr>
          <p:nvPr>
            <p:ph type="body" idx="1"/>
          </p:nvPr>
        </p:nvSpPr>
        <p:spPr>
          <a:noFill/>
          <a:ln/>
        </p:spPr>
        <p:txBody>
          <a:bodyPr/>
          <a:lstStyle/>
          <a:p>
            <a:pPr lvl="1" eaLnBrk="1" hangingPunct="1"/>
            <a:r>
              <a:rPr lang="en-US" altLang="en-US" dirty="0" smtClean="0">
                <a:latin typeface="Arial" charset="0"/>
              </a:rPr>
              <a:t>The example in the slide displays the last names and job codes of all employees. The column has the heading Employee Details. Note the spaces between the single quotation marks in the </a:t>
            </a:r>
            <a:r>
              <a:rPr lang="en-US" altLang="en-US" dirty="0" smtClean="0">
                <a:latin typeface="Courier New" pitchFamily="49" charset="0"/>
              </a:rPr>
              <a:t>SELECT</a:t>
            </a:r>
            <a:r>
              <a:rPr lang="en-US" altLang="en-US" dirty="0" smtClean="0">
                <a:latin typeface="Arial" charset="0"/>
              </a:rPr>
              <a:t> statement. The spaces improve the readability of the output. </a:t>
            </a:r>
          </a:p>
          <a:p>
            <a:pPr lvl="1" eaLnBrk="1" hangingPunct="1"/>
            <a:r>
              <a:rPr lang="en-US" altLang="en-US" dirty="0" smtClean="0">
                <a:latin typeface="Arial" charset="0"/>
              </a:rPr>
              <a:t>In the following example, the last name and salary for each employee are concatenated with a literal, to give the returned rows more meaning:</a:t>
            </a:r>
          </a:p>
          <a:p>
            <a:pPr lvl="1" eaLnBrk="1" hangingPunct="1"/>
            <a:endParaRPr lang="en-US" altLang="en-US" sz="400" dirty="0" smtClean="0">
              <a:latin typeface="Arial" charset="0"/>
            </a:endParaRPr>
          </a:p>
          <a:p>
            <a:pPr marL="857250" lvl="4" eaLnBrk="1" hangingPunct="1">
              <a:spcBef>
                <a:spcPct val="25000"/>
              </a:spcBef>
            </a:pPr>
            <a:r>
              <a:rPr lang="en-US" altLang="en-US" dirty="0" smtClean="0"/>
              <a:t>SELECT </a:t>
            </a:r>
            <a:r>
              <a:rPr lang="en-US" altLang="en-US" dirty="0" err="1" smtClean="0"/>
              <a:t>last_name</a:t>
            </a:r>
            <a:r>
              <a:rPr lang="en-US" altLang="en-US" dirty="0" smtClean="0"/>
              <a:t> ||': 1 Month salary = '||salary Monthly</a:t>
            </a:r>
          </a:p>
          <a:p>
            <a:pPr marL="857250" lvl="4" eaLnBrk="1" hangingPunct="1"/>
            <a:r>
              <a:rPr lang="en-US" altLang="en-US" dirty="0" smtClean="0"/>
              <a:t>FROM   employees</a:t>
            </a:r>
            <a:r>
              <a:rPr lang="en-US" altLang="en-US" dirty="0" smtClean="0"/>
              <a:t>;</a:t>
            </a:r>
          </a:p>
          <a:p>
            <a:pPr marL="857250" lvl="4" eaLnBrk="1" hangingPunct="1"/>
            <a:endParaRPr lang="en-US" altLang="en-US" dirty="0" smtClean="0"/>
          </a:p>
          <a:p>
            <a:pPr marL="704877" lvl="0" algn="l" eaLnBrk="1" hangingPunct="1"/>
            <a:r>
              <a:rPr lang="zh-CN" altLang="en-US" dirty="0" smtClean="0"/>
              <a:t>幻灯片中的示例显示所有员工的姓氏和工作代码。 该列具有标题“员工详细信息”。 注意</a:t>
            </a:r>
            <a:r>
              <a:rPr lang="en-US" altLang="zh-CN" dirty="0" smtClean="0"/>
              <a:t>SELECT</a:t>
            </a:r>
            <a:r>
              <a:rPr lang="zh-CN" altLang="en-US" dirty="0" smtClean="0"/>
              <a:t>语句中单引号之间的空格。 这些空格提高了输出的可读性。</a:t>
            </a:r>
          </a:p>
          <a:p>
            <a:pPr marL="704877" lvl="0" eaLnBrk="1" hangingPunct="1"/>
            <a:r>
              <a:rPr lang="zh-CN" altLang="en-US" dirty="0" smtClean="0"/>
              <a:t>在下面的示例中，每个员工的姓氏和工资都会连接一个文字，给出返回的行更多的意义：</a:t>
            </a:r>
            <a:endParaRPr lang="en-US" altLang="en-US" dirty="0" smtClean="0"/>
          </a:p>
        </p:txBody>
      </p:sp>
      <p:sp>
        <p:nvSpPr>
          <p:cNvPr id="48131" name="Footer Placeholder 5"/>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2 - </a:t>
            </a:r>
            <a:fld id="{D593D0B7-8F10-4F4F-B2AD-FE17E2400225}" type="slidenum">
              <a:rPr lang="en-US" altLang="en-US" smtClean="0">
                <a:latin typeface="Arial" charset="0"/>
                <a:cs typeface="Arial" charset="0"/>
              </a:rPr>
              <a:t>24</a:t>
            </a:fld>
            <a:endParaRPr lang="en-US" altLang="en-US" dirty="0" smtClean="0">
              <a:latin typeface="Arial" charset="0"/>
              <a:cs typeface="Arial" charset="0"/>
            </a:endParaRPr>
          </a:p>
        </p:txBody>
      </p:sp>
      <p:sp>
        <p:nvSpPr>
          <p:cNvPr id="48132" name="Slide Image Placeholder 6"/>
          <p:cNvSpPr>
            <a:spLocks noGrp="1" noRot="1" noChangeAspect="1" noTextEdit="1"/>
          </p:cNvSpPr>
          <p:nvPr>
            <p:ph type="sldImg"/>
          </p:nvPr>
        </p:nvSpPr>
        <p:spPr>
          <a:ln/>
        </p:spPr>
      </p:sp>
    </p:spTree>
    <p:extLst>
      <p:ext uri="{BB962C8B-B14F-4D97-AF65-F5344CB8AC3E}">
        <p14:creationId xmlns:p14="http://schemas.microsoft.com/office/powerpoint/2010/main" val="389165084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9"/>
          <p:cNvSpPr>
            <a:spLocks noGrp="1" noChangeArrowheads="1"/>
          </p:cNvSpPr>
          <p:nvPr>
            <p:ph type="body" idx="1"/>
          </p:nvPr>
        </p:nvSpPr>
        <p:spPr>
          <a:noFill/>
          <a:ln/>
        </p:spPr>
        <p:txBody>
          <a:bodyPr/>
          <a:lstStyle/>
          <a:p>
            <a:pPr lvl="1" eaLnBrk="1" hangingPunct="1"/>
            <a:r>
              <a:rPr lang="en-US" altLang="en-US" dirty="0" smtClean="0">
                <a:latin typeface="Arial" charset="0"/>
              </a:rPr>
              <a:t>Many SQL statements use character literals in expressions or conditions. If the literal itself contains a single quotation mark, you can use the quote (</a:t>
            </a:r>
            <a:r>
              <a:rPr lang="en-US" altLang="en-US" dirty="0" smtClean="0">
                <a:latin typeface="Courier New" pitchFamily="49" charset="0"/>
              </a:rPr>
              <a:t>q</a:t>
            </a:r>
            <a:r>
              <a:rPr lang="en-US" altLang="en-US" dirty="0" smtClean="0">
                <a:latin typeface="Arial" charset="0"/>
              </a:rPr>
              <a:t>) operator and select your own quotation mark delimiter.</a:t>
            </a:r>
          </a:p>
          <a:p>
            <a:pPr lvl="1" eaLnBrk="1" hangingPunct="1"/>
            <a:r>
              <a:rPr lang="en-US" altLang="en-US" dirty="0" smtClean="0">
                <a:latin typeface="Arial" charset="0"/>
              </a:rPr>
              <a:t>You can choose any convenient delimiter, single-byte or multibyte, or any of the following character pairs: </a:t>
            </a:r>
            <a:r>
              <a:rPr lang="en-US" altLang="en-US" dirty="0" smtClean="0">
                <a:latin typeface="Courier New" pitchFamily="49" charset="0"/>
                <a:cs typeface="Courier New" pitchFamily="49" charset="0"/>
              </a:rPr>
              <a:t>[ ]</a:t>
            </a:r>
            <a:r>
              <a:rPr lang="en-US" altLang="en-US" dirty="0" smtClean="0">
                <a:latin typeface="Arial" charset="0"/>
              </a:rPr>
              <a:t>, </a:t>
            </a:r>
            <a:r>
              <a:rPr lang="en-US" altLang="en-US" dirty="0" smtClean="0">
                <a:latin typeface="Courier New" pitchFamily="49" charset="0"/>
                <a:cs typeface="Courier New" pitchFamily="49" charset="0"/>
              </a:rPr>
              <a:t>{ }</a:t>
            </a:r>
            <a:r>
              <a:rPr lang="en-US" altLang="en-US" dirty="0" smtClean="0">
                <a:latin typeface="Arial" charset="0"/>
              </a:rPr>
              <a:t>, </a:t>
            </a:r>
            <a:r>
              <a:rPr lang="en-US" altLang="en-US" dirty="0" smtClean="0">
                <a:latin typeface="Courier New" pitchFamily="49" charset="0"/>
                <a:cs typeface="Courier New" pitchFamily="49" charset="0"/>
              </a:rPr>
              <a:t>( )</a:t>
            </a:r>
            <a:r>
              <a:rPr lang="en-US" altLang="en-US" dirty="0" smtClean="0">
                <a:latin typeface="Arial" charset="0"/>
              </a:rPr>
              <a:t>, or </a:t>
            </a:r>
            <a:r>
              <a:rPr lang="en-US" altLang="en-US" dirty="0" smtClean="0">
                <a:latin typeface="Courier New" pitchFamily="49" charset="0"/>
                <a:cs typeface="Courier New" pitchFamily="49" charset="0"/>
              </a:rPr>
              <a:t>&lt; &gt;</a:t>
            </a:r>
            <a:r>
              <a:rPr lang="en-US" altLang="en-US" dirty="0" smtClean="0">
                <a:latin typeface="Arial" charset="0"/>
              </a:rPr>
              <a:t>.</a:t>
            </a:r>
          </a:p>
          <a:p>
            <a:pPr lvl="1" eaLnBrk="1" hangingPunct="1"/>
            <a:r>
              <a:rPr lang="en-US" altLang="en-US" dirty="0" smtClean="0">
                <a:latin typeface="Arial" charset="0"/>
              </a:rPr>
              <a:t>In the example shown, the string contains a single quotation mark, which is normally interpreted as a delimiter of a character string. By using the </a:t>
            </a:r>
            <a:r>
              <a:rPr lang="en-US" altLang="en-US" dirty="0" smtClean="0">
                <a:latin typeface="Courier New" pitchFamily="49" charset="0"/>
              </a:rPr>
              <a:t>q</a:t>
            </a:r>
            <a:r>
              <a:rPr lang="en-US" altLang="en-US" dirty="0" smtClean="0">
                <a:latin typeface="Arial" charset="0"/>
              </a:rPr>
              <a:t> operator, however, brackets </a:t>
            </a:r>
            <a:r>
              <a:rPr lang="en-US" altLang="en-US" dirty="0" smtClean="0">
                <a:latin typeface="Courier New" pitchFamily="49" charset="0"/>
                <a:cs typeface="Courier New" pitchFamily="49" charset="0"/>
              </a:rPr>
              <a:t>[ ]</a:t>
            </a:r>
            <a:r>
              <a:rPr lang="en-US" altLang="en-US" dirty="0" smtClean="0">
                <a:latin typeface="Arial" charset="0"/>
              </a:rPr>
              <a:t> are used as the quotation mark delimiters. The string between the brackets delimiters is interpreted as a literal character string</a:t>
            </a:r>
            <a:r>
              <a:rPr lang="en-US" altLang="en-US" dirty="0" smtClean="0">
                <a:latin typeface="Arial" charset="0"/>
              </a:rPr>
              <a:t>.</a:t>
            </a:r>
          </a:p>
          <a:p>
            <a:pPr lvl="1" eaLnBrk="1" hangingPunct="1"/>
            <a:r>
              <a:rPr lang="zh-CN" altLang="en-US" dirty="0" smtClean="0">
                <a:latin typeface="Arial" charset="0"/>
              </a:rPr>
              <a:t>许多</a:t>
            </a:r>
            <a:r>
              <a:rPr lang="en-US" altLang="zh-CN" dirty="0" smtClean="0">
                <a:latin typeface="Arial" charset="0"/>
              </a:rPr>
              <a:t>SQL</a:t>
            </a:r>
            <a:r>
              <a:rPr lang="zh-CN" altLang="en-US" dirty="0" smtClean="0">
                <a:latin typeface="Arial" charset="0"/>
              </a:rPr>
              <a:t>语句在表达式或条件中使用字符文字。 如果文字本身包含单引号，则可以使用</a:t>
            </a:r>
            <a:r>
              <a:rPr lang="en-US" altLang="zh-CN" dirty="0" smtClean="0">
                <a:latin typeface="Arial" charset="0"/>
              </a:rPr>
              <a:t>quote</a:t>
            </a:r>
            <a:r>
              <a:rPr lang="zh-CN" altLang="en-US" dirty="0" smtClean="0">
                <a:latin typeface="Arial" charset="0"/>
              </a:rPr>
              <a:t>（</a:t>
            </a:r>
            <a:r>
              <a:rPr lang="en-US" altLang="zh-CN" dirty="0" smtClean="0">
                <a:latin typeface="Arial" charset="0"/>
              </a:rPr>
              <a:t>q</a:t>
            </a:r>
            <a:r>
              <a:rPr lang="zh-CN" altLang="en-US" dirty="0" smtClean="0">
                <a:latin typeface="Arial" charset="0"/>
              </a:rPr>
              <a:t>）运算符并选择自己的引号分隔符。</a:t>
            </a:r>
          </a:p>
          <a:p>
            <a:pPr lvl="1" eaLnBrk="1" hangingPunct="1"/>
            <a:r>
              <a:rPr lang="zh-CN" altLang="en-US" dirty="0" smtClean="0">
                <a:latin typeface="Arial" charset="0"/>
              </a:rPr>
              <a:t>您可以选择任何方便的分隔符，单字节或多字节，或任何以下字符对：</a:t>
            </a:r>
            <a:r>
              <a:rPr lang="en-US" altLang="zh-CN" dirty="0" smtClean="0">
                <a:latin typeface="Arial" charset="0"/>
              </a:rPr>
              <a:t>[]</a:t>
            </a:r>
            <a:r>
              <a:rPr lang="zh-CN" altLang="en-US" dirty="0" smtClean="0">
                <a:latin typeface="Arial" charset="0"/>
              </a:rPr>
              <a:t>，</a:t>
            </a:r>
            <a:r>
              <a:rPr lang="en-US" altLang="zh-CN" dirty="0" smtClean="0">
                <a:latin typeface="Arial" charset="0"/>
              </a:rPr>
              <a:t>{}</a:t>
            </a:r>
            <a:r>
              <a:rPr lang="zh-CN" altLang="en-US" dirty="0" smtClean="0">
                <a:latin typeface="Arial" charset="0"/>
              </a:rPr>
              <a:t>，（）或</a:t>
            </a:r>
            <a:r>
              <a:rPr lang="en-US" altLang="zh-CN" dirty="0" smtClean="0">
                <a:latin typeface="Arial" charset="0"/>
              </a:rPr>
              <a:t>&lt;&gt;</a:t>
            </a:r>
            <a:r>
              <a:rPr lang="zh-CN" altLang="en-US" dirty="0" smtClean="0">
                <a:latin typeface="Arial" charset="0"/>
              </a:rPr>
              <a:t>。</a:t>
            </a:r>
          </a:p>
          <a:p>
            <a:pPr lvl="1" eaLnBrk="1" hangingPunct="1"/>
            <a:r>
              <a:rPr lang="zh-CN" altLang="en-US" dirty="0" smtClean="0">
                <a:latin typeface="Arial" charset="0"/>
              </a:rPr>
              <a:t>在所示的示例中，字符串包含单引号，通常将其解释为字符串的分隔符。 但是，通过使用</a:t>
            </a:r>
            <a:r>
              <a:rPr lang="en-US" altLang="zh-CN" dirty="0" smtClean="0">
                <a:latin typeface="Arial" charset="0"/>
              </a:rPr>
              <a:t>q</a:t>
            </a:r>
            <a:r>
              <a:rPr lang="zh-CN" altLang="en-US" dirty="0" smtClean="0">
                <a:latin typeface="Arial" charset="0"/>
              </a:rPr>
              <a:t>操作符，可以使用括号</a:t>
            </a:r>
            <a:r>
              <a:rPr lang="en-US" altLang="zh-CN" dirty="0" smtClean="0">
                <a:latin typeface="Arial" charset="0"/>
              </a:rPr>
              <a:t>[]</a:t>
            </a:r>
            <a:r>
              <a:rPr lang="zh-CN" altLang="en-US" dirty="0" smtClean="0">
                <a:latin typeface="Arial" charset="0"/>
              </a:rPr>
              <a:t>作为引号分隔符。 括号分隔符之间的字符串被解释为文字字符串。</a:t>
            </a:r>
            <a:endParaRPr lang="en-US" altLang="en-US" dirty="0" smtClean="0">
              <a:latin typeface="Arial" charset="0"/>
            </a:endParaRPr>
          </a:p>
        </p:txBody>
      </p:sp>
      <p:sp>
        <p:nvSpPr>
          <p:cNvPr id="50179" name="Footer Placeholder 5"/>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2 - </a:t>
            </a:r>
            <a:fld id="{50B6BC73-74EA-4CC7-81C9-9D7D0B780EA3}" type="slidenum">
              <a:rPr lang="en-US" altLang="en-US" smtClean="0">
                <a:latin typeface="Arial" charset="0"/>
                <a:cs typeface="Arial" charset="0"/>
              </a:rPr>
              <a:t>25</a:t>
            </a:fld>
            <a:endParaRPr lang="en-US" altLang="en-US" dirty="0" smtClean="0">
              <a:latin typeface="Arial" charset="0"/>
              <a:cs typeface="Arial" charset="0"/>
            </a:endParaRPr>
          </a:p>
        </p:txBody>
      </p:sp>
      <p:sp>
        <p:nvSpPr>
          <p:cNvPr id="50180" name="Slide Image Placeholder 6"/>
          <p:cNvSpPr>
            <a:spLocks noGrp="1" noRot="1" noChangeAspect="1" noTextEdit="1"/>
          </p:cNvSpPr>
          <p:nvPr>
            <p:ph type="sldImg"/>
          </p:nvPr>
        </p:nvSpPr>
        <p:spPr>
          <a:ln/>
        </p:spPr>
      </p:sp>
    </p:spTree>
    <p:extLst>
      <p:ext uri="{BB962C8B-B14F-4D97-AF65-F5344CB8AC3E}">
        <p14:creationId xmlns:p14="http://schemas.microsoft.com/office/powerpoint/2010/main" val="49581357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13"/>
          <p:cNvSpPr>
            <a:spLocks noGrp="1" noChangeArrowheads="1"/>
          </p:cNvSpPr>
          <p:nvPr>
            <p:ph type="body" idx="1"/>
          </p:nvPr>
        </p:nvSpPr>
        <p:spPr>
          <a:noFill/>
          <a:ln/>
        </p:spPr>
        <p:txBody>
          <a:bodyPr/>
          <a:lstStyle/>
          <a:p>
            <a:pPr lvl="1" eaLnBrk="1" hangingPunct="1"/>
            <a:r>
              <a:rPr lang="en-US" altLang="en-US" dirty="0" smtClean="0">
                <a:latin typeface="Arial" charset="0"/>
              </a:rPr>
              <a:t>Unless you indicate otherwise, SQL displays the results of a query without eliminating the duplicate rows. The first example in the slide</a:t>
            </a:r>
            <a:r>
              <a:rPr lang="en-US" altLang="en-US" dirty="0" smtClean="0">
                <a:solidFill>
                  <a:schemeClr val="tx1"/>
                </a:solidFill>
                <a:latin typeface="Arial" charset="0"/>
              </a:rPr>
              <a:t> displays all the department numbers from the </a:t>
            </a:r>
            <a:r>
              <a:rPr lang="en-US" altLang="en-US" dirty="0" smtClean="0">
                <a:solidFill>
                  <a:schemeClr val="tx1"/>
                </a:solidFill>
                <a:latin typeface="Courier New" pitchFamily="49" charset="0"/>
              </a:rPr>
              <a:t>EMPLOYEES</a:t>
            </a:r>
            <a:r>
              <a:rPr lang="en-US" altLang="en-US" dirty="0" smtClean="0">
                <a:solidFill>
                  <a:schemeClr val="tx1"/>
                </a:solidFill>
                <a:latin typeface="Arial" charset="0"/>
              </a:rPr>
              <a:t> table. Note that the department numbers are repeated. </a:t>
            </a:r>
          </a:p>
          <a:p>
            <a:pPr lvl="1" eaLnBrk="1" hangingPunct="1"/>
            <a:r>
              <a:rPr lang="en-US" altLang="en-US" dirty="0" smtClean="0">
                <a:solidFill>
                  <a:schemeClr val="tx1"/>
                </a:solidFill>
                <a:latin typeface="Arial" charset="0"/>
              </a:rPr>
              <a:t>To eliminate duplicate rows in the result, include the </a:t>
            </a:r>
            <a:r>
              <a:rPr lang="en-US" altLang="en-US" dirty="0" smtClean="0">
                <a:solidFill>
                  <a:schemeClr val="tx1"/>
                </a:solidFill>
                <a:latin typeface="Courier New" pitchFamily="49" charset="0"/>
              </a:rPr>
              <a:t>DISTINCT</a:t>
            </a:r>
            <a:r>
              <a:rPr lang="en-US" altLang="en-US" dirty="0" smtClean="0">
                <a:solidFill>
                  <a:schemeClr val="tx1"/>
                </a:solidFill>
                <a:latin typeface="Arial" charset="0"/>
              </a:rPr>
              <a:t> keyword in the </a:t>
            </a:r>
            <a:r>
              <a:rPr lang="en-US" altLang="en-US" dirty="0" smtClean="0">
                <a:solidFill>
                  <a:schemeClr val="tx1"/>
                </a:solidFill>
                <a:latin typeface="Courier New" pitchFamily="49" charset="0"/>
              </a:rPr>
              <a:t>SELECT</a:t>
            </a:r>
            <a:r>
              <a:rPr lang="en-US" altLang="en-US" dirty="0" smtClean="0">
                <a:solidFill>
                  <a:schemeClr val="tx1"/>
                </a:solidFill>
                <a:latin typeface="Arial" charset="0"/>
              </a:rPr>
              <a:t> clause immediately after the </a:t>
            </a:r>
            <a:r>
              <a:rPr lang="en-US" altLang="en-US" dirty="0" smtClean="0">
                <a:solidFill>
                  <a:schemeClr val="tx1"/>
                </a:solidFill>
                <a:latin typeface="Courier New" pitchFamily="49" charset="0"/>
              </a:rPr>
              <a:t>SELECT</a:t>
            </a:r>
            <a:r>
              <a:rPr lang="en-US" altLang="en-US" dirty="0" smtClean="0">
                <a:solidFill>
                  <a:schemeClr val="tx1"/>
                </a:solidFill>
                <a:latin typeface="Arial" charset="0"/>
              </a:rPr>
              <a:t> keyword. In the second example in the slide, the </a:t>
            </a:r>
            <a:r>
              <a:rPr lang="en-US" altLang="en-US" dirty="0" smtClean="0">
                <a:solidFill>
                  <a:schemeClr val="tx1"/>
                </a:solidFill>
                <a:latin typeface="Courier New" pitchFamily="49" charset="0"/>
              </a:rPr>
              <a:t>EMPLOYEES</a:t>
            </a:r>
            <a:r>
              <a:rPr lang="en-US" altLang="en-US" dirty="0" smtClean="0">
                <a:solidFill>
                  <a:schemeClr val="tx1"/>
                </a:solidFill>
                <a:latin typeface="Arial" charset="0"/>
              </a:rPr>
              <a:t> table actually contains 20</a:t>
            </a:r>
            <a:r>
              <a:rPr lang="en-US" altLang="en-US" i="1" dirty="0" smtClean="0">
                <a:solidFill>
                  <a:schemeClr val="tx1"/>
                </a:solidFill>
                <a:latin typeface="Arial" charset="0"/>
              </a:rPr>
              <a:t> </a:t>
            </a:r>
            <a:r>
              <a:rPr lang="en-US" altLang="en-US" dirty="0" smtClean="0">
                <a:solidFill>
                  <a:schemeClr val="tx1"/>
                </a:solidFill>
                <a:latin typeface="Arial" charset="0"/>
              </a:rPr>
              <a:t>rows, but there are only</a:t>
            </a:r>
            <a:r>
              <a:rPr lang="en-US" altLang="en-US" dirty="0" smtClean="0">
                <a:latin typeface="Arial" charset="0"/>
              </a:rPr>
              <a:t> seven unique department numbers in the table.</a:t>
            </a:r>
          </a:p>
          <a:p>
            <a:pPr lvl="1" eaLnBrk="1" hangingPunct="1"/>
            <a:r>
              <a:rPr lang="en-US" altLang="en-US" dirty="0" smtClean="0">
                <a:latin typeface="Arial" charset="0"/>
              </a:rPr>
              <a:t>You can specify multiple columns after the </a:t>
            </a:r>
            <a:r>
              <a:rPr lang="en-US" altLang="en-US" dirty="0" smtClean="0">
                <a:latin typeface="Courier New" pitchFamily="49" charset="0"/>
              </a:rPr>
              <a:t>DISTINCT</a:t>
            </a:r>
            <a:r>
              <a:rPr lang="en-US" altLang="en-US" dirty="0" smtClean="0">
                <a:latin typeface="Arial" charset="0"/>
              </a:rPr>
              <a:t> qualifier. The </a:t>
            </a:r>
            <a:r>
              <a:rPr lang="en-US" altLang="en-US" dirty="0" smtClean="0">
                <a:latin typeface="Courier New" pitchFamily="49" charset="0"/>
              </a:rPr>
              <a:t>DISTINCT</a:t>
            </a:r>
            <a:r>
              <a:rPr lang="en-US" altLang="en-US" dirty="0" smtClean="0">
                <a:latin typeface="Arial" charset="0"/>
              </a:rPr>
              <a:t> qualifier affects all the selected columns, and the result is every distinct combination of the columns. </a:t>
            </a:r>
            <a:endParaRPr lang="en-US" altLang="en-US" sz="500" dirty="0" smtClean="0">
              <a:latin typeface="Arial" charset="0"/>
            </a:endParaRPr>
          </a:p>
          <a:p>
            <a:pPr marL="857250" lvl="4" eaLnBrk="1" hangingPunct="1">
              <a:spcBef>
                <a:spcPct val="25000"/>
              </a:spcBef>
            </a:pPr>
            <a:r>
              <a:rPr lang="en-US" altLang="en-US" dirty="0" smtClean="0"/>
              <a:t>SELECT  DISTINCT department_id, job_id</a:t>
            </a:r>
          </a:p>
          <a:p>
            <a:pPr marL="857250" lvl="4" eaLnBrk="1" hangingPunct="1"/>
            <a:r>
              <a:rPr lang="en-US" altLang="en-US" dirty="0" smtClean="0"/>
              <a:t>FROM    employees</a:t>
            </a:r>
            <a:r>
              <a:rPr lang="en-US" altLang="en-US" dirty="0" smtClean="0"/>
              <a:t>;</a:t>
            </a:r>
          </a:p>
          <a:p>
            <a:pPr marL="704877" lvl="0" algn="l" eaLnBrk="1" hangingPunct="1"/>
            <a:r>
              <a:rPr lang="zh-CN" altLang="en-US" dirty="0" smtClean="0"/>
              <a:t>除非另有说明，否则</a:t>
            </a:r>
            <a:r>
              <a:rPr lang="en-US" altLang="zh-CN" dirty="0" smtClean="0"/>
              <a:t>SQL</a:t>
            </a:r>
            <a:r>
              <a:rPr lang="zh-CN" altLang="en-US" dirty="0" smtClean="0"/>
              <a:t>将显示查询的结果，而不会消除重复的行。 幻灯片中的第一个示例显示</a:t>
            </a:r>
            <a:r>
              <a:rPr lang="en-US" altLang="zh-CN" dirty="0" smtClean="0"/>
              <a:t>EMPLOYEES</a:t>
            </a:r>
            <a:r>
              <a:rPr lang="zh-CN" altLang="en-US" dirty="0" smtClean="0"/>
              <a:t>表中的所有部门编号。 请注意，部门号码重复。</a:t>
            </a:r>
          </a:p>
          <a:p>
            <a:pPr marL="704877" lvl="0" algn="l" eaLnBrk="1" hangingPunct="1"/>
            <a:r>
              <a:rPr lang="zh-CN" altLang="en-US" dirty="0" smtClean="0"/>
              <a:t>要消除结果中的重复行，请在</a:t>
            </a:r>
            <a:r>
              <a:rPr lang="en-US" altLang="zh-CN" dirty="0" smtClean="0"/>
              <a:t>SELECT</a:t>
            </a:r>
            <a:r>
              <a:rPr lang="zh-CN" altLang="en-US" dirty="0" smtClean="0"/>
              <a:t>关键字之后的</a:t>
            </a:r>
            <a:r>
              <a:rPr lang="en-US" altLang="zh-CN" dirty="0" smtClean="0"/>
              <a:t>SELECT</a:t>
            </a:r>
            <a:r>
              <a:rPr lang="zh-CN" altLang="en-US" dirty="0" smtClean="0"/>
              <a:t>子句中包含</a:t>
            </a:r>
            <a:r>
              <a:rPr lang="en-US" altLang="zh-CN" dirty="0" smtClean="0"/>
              <a:t>DISTINCT</a:t>
            </a:r>
            <a:r>
              <a:rPr lang="zh-CN" altLang="en-US" dirty="0" smtClean="0"/>
              <a:t>关键字。 在幻灯片中的第二个示例中，</a:t>
            </a:r>
            <a:r>
              <a:rPr lang="en-US" altLang="zh-CN" dirty="0" smtClean="0"/>
              <a:t>EMPLOYEES</a:t>
            </a:r>
            <a:r>
              <a:rPr lang="zh-CN" altLang="en-US" dirty="0" smtClean="0"/>
              <a:t>表实际上包含</a:t>
            </a:r>
            <a:r>
              <a:rPr lang="en-US" altLang="zh-CN" dirty="0" smtClean="0"/>
              <a:t>20</a:t>
            </a:r>
            <a:r>
              <a:rPr lang="zh-CN" altLang="en-US" dirty="0" smtClean="0"/>
              <a:t>行，但表中只有七个唯一的部门号。</a:t>
            </a:r>
          </a:p>
          <a:p>
            <a:pPr marL="704877" lvl="0" algn="l" eaLnBrk="1" hangingPunct="1"/>
            <a:r>
              <a:rPr lang="zh-CN" altLang="en-US" dirty="0" smtClean="0"/>
              <a:t>您可以在</a:t>
            </a:r>
            <a:r>
              <a:rPr lang="en-US" altLang="zh-CN" dirty="0" smtClean="0"/>
              <a:t>DISTINCT</a:t>
            </a:r>
            <a:r>
              <a:rPr lang="zh-CN" altLang="en-US" dirty="0" smtClean="0"/>
              <a:t>限定符之后指定多个列。 </a:t>
            </a:r>
            <a:r>
              <a:rPr lang="en-US" altLang="zh-CN" dirty="0" smtClean="0"/>
              <a:t>DISTINCT</a:t>
            </a:r>
            <a:r>
              <a:rPr lang="zh-CN" altLang="en-US" dirty="0" smtClean="0"/>
              <a:t>限定符影响所有选定的列，结果是列的每个不同的组合。</a:t>
            </a:r>
            <a:endParaRPr lang="en-US" altLang="en-US" dirty="0" smtClean="0"/>
          </a:p>
        </p:txBody>
      </p:sp>
      <p:sp>
        <p:nvSpPr>
          <p:cNvPr id="52227" name="Footer Placeholder 5"/>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2 - </a:t>
            </a:r>
            <a:fld id="{6F679AC9-BDBC-4A64-B426-CB7E1BA21917}" type="slidenum">
              <a:rPr lang="en-US" altLang="en-US" smtClean="0">
                <a:latin typeface="Arial" charset="0"/>
                <a:cs typeface="Arial" charset="0"/>
              </a:rPr>
              <a:t>26</a:t>
            </a:fld>
            <a:endParaRPr lang="en-US" altLang="en-US" dirty="0" smtClean="0">
              <a:latin typeface="Arial" charset="0"/>
              <a:cs typeface="Arial" charset="0"/>
            </a:endParaRPr>
          </a:p>
        </p:txBody>
      </p:sp>
      <p:sp>
        <p:nvSpPr>
          <p:cNvPr id="52228" name="Slide Image Placeholder 6"/>
          <p:cNvSpPr>
            <a:spLocks noGrp="1" noRot="1" noChangeAspect="1" noTextEdit="1"/>
          </p:cNvSpPr>
          <p:nvPr>
            <p:ph type="sldImg"/>
          </p:nvPr>
        </p:nvSpPr>
        <p:spPr>
          <a:ln/>
        </p:spPr>
      </p:sp>
    </p:spTree>
    <p:extLst>
      <p:ext uri="{BB962C8B-B14F-4D97-AF65-F5344CB8AC3E}">
        <p14:creationId xmlns:p14="http://schemas.microsoft.com/office/powerpoint/2010/main" val="122557748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Footer Placeholder 5"/>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2 - </a:t>
            </a:r>
            <a:fld id="{EC1C93E4-5EDD-4DD3-BEDD-5AFB2DA04504}" type="slidenum">
              <a:rPr lang="en-US" altLang="en-US" smtClean="0">
                <a:latin typeface="Arial" charset="0"/>
                <a:cs typeface="Arial" charset="0"/>
              </a:rPr>
              <a:t>27</a:t>
            </a:fld>
            <a:endParaRPr lang="en-US" altLang="en-US" dirty="0" smtClean="0">
              <a:latin typeface="Arial" charset="0"/>
              <a:cs typeface="Arial" charset="0"/>
            </a:endParaRPr>
          </a:p>
        </p:txBody>
      </p:sp>
      <p:sp>
        <p:nvSpPr>
          <p:cNvPr id="54275" name="Slide Image Placeholder 5"/>
          <p:cNvSpPr>
            <a:spLocks noGrp="1" noRot="1" noChangeAspect="1" noTextEdit="1"/>
          </p:cNvSpPr>
          <p:nvPr>
            <p:ph type="sldImg"/>
          </p:nvPr>
        </p:nvSpPr>
        <p:spPr>
          <a:ln/>
        </p:spPr>
      </p:sp>
      <p:sp>
        <p:nvSpPr>
          <p:cNvPr id="54276" name="Notes Placeholder 6"/>
          <p:cNvSpPr>
            <a:spLocks noGrp="1"/>
          </p:cNvSpPr>
          <p:nvPr>
            <p:ph type="body" idx="1"/>
          </p:nvPr>
        </p:nvSpPr>
        <p:spPr>
          <a:noFill/>
          <a:ln/>
        </p:spPr>
        <p:txBody>
          <a:bodyPr/>
          <a:lstStyle/>
          <a:p>
            <a:endParaRPr lang="en-US" altLang="en-US" dirty="0" smtClean="0">
              <a:latin typeface="Arial" charset="0"/>
            </a:endParaRPr>
          </a:p>
        </p:txBody>
      </p:sp>
    </p:spTree>
    <p:extLst>
      <p:ext uri="{BB962C8B-B14F-4D97-AF65-F5344CB8AC3E}">
        <p14:creationId xmlns:p14="http://schemas.microsoft.com/office/powerpoint/2010/main" val="245148414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body" idx="1"/>
          </p:nvPr>
        </p:nvSpPr>
        <p:spPr>
          <a:noFill/>
          <a:ln/>
        </p:spPr>
        <p:txBody>
          <a:bodyPr/>
          <a:lstStyle/>
          <a:p>
            <a:pPr lvl="1" eaLnBrk="1" hangingPunct="1"/>
            <a:r>
              <a:rPr lang="en-US" altLang="en-US" dirty="0" smtClean="0">
                <a:latin typeface="Arial" charset="0"/>
              </a:rPr>
              <a:t>You can display the structure of a </a:t>
            </a:r>
            <a:r>
              <a:rPr lang="en-US" altLang="en-US" dirty="0" smtClean="0">
                <a:solidFill>
                  <a:schemeClr val="tx1"/>
                </a:solidFill>
                <a:latin typeface="Arial" charset="0"/>
              </a:rPr>
              <a:t>table by using the </a:t>
            </a:r>
            <a:r>
              <a:rPr lang="en-US" altLang="en-US" dirty="0" smtClean="0">
                <a:solidFill>
                  <a:schemeClr val="tx1"/>
                </a:solidFill>
                <a:latin typeface="Courier New" pitchFamily="49" charset="0"/>
              </a:rPr>
              <a:t>DESCRIBE</a:t>
            </a:r>
            <a:r>
              <a:rPr lang="en-US" altLang="en-US" dirty="0" smtClean="0">
                <a:solidFill>
                  <a:schemeClr val="tx1"/>
                </a:solidFill>
                <a:latin typeface="Arial" charset="0"/>
              </a:rPr>
              <a:t> command. The command displays the column names and the data types, and it shows you whether a</a:t>
            </a:r>
            <a:r>
              <a:rPr lang="en-US" altLang="en-US" dirty="0" smtClean="0">
                <a:latin typeface="Arial" charset="0"/>
              </a:rPr>
              <a:t> column </a:t>
            </a:r>
            <a:r>
              <a:rPr lang="en-US" altLang="en-US" i="1" dirty="0" smtClean="0">
                <a:latin typeface="Arial" charset="0"/>
              </a:rPr>
              <a:t>must</a:t>
            </a:r>
            <a:r>
              <a:rPr lang="en-US" altLang="en-US" dirty="0" smtClean="0">
                <a:latin typeface="Arial" charset="0"/>
              </a:rPr>
              <a:t> contain data (that is, whether the column has a </a:t>
            </a:r>
            <a:r>
              <a:rPr lang="en-US" altLang="en-US" dirty="0" smtClean="0">
                <a:latin typeface="Courier New" pitchFamily="49" charset="0"/>
              </a:rPr>
              <a:t>NOT</a:t>
            </a:r>
            <a:r>
              <a:rPr lang="en-US" altLang="en-US" dirty="0" smtClean="0">
                <a:latin typeface="Arial" charset="0"/>
              </a:rPr>
              <a:t> </a:t>
            </a:r>
            <a:r>
              <a:rPr lang="en-US" altLang="en-US" dirty="0" smtClean="0">
                <a:latin typeface="Courier New" pitchFamily="49" charset="0"/>
              </a:rPr>
              <a:t>NULL</a:t>
            </a:r>
            <a:r>
              <a:rPr lang="en-US" altLang="en-US" dirty="0" smtClean="0">
                <a:latin typeface="Arial" charset="0"/>
              </a:rPr>
              <a:t> constraint).</a:t>
            </a:r>
          </a:p>
          <a:p>
            <a:pPr lvl="1" eaLnBrk="1" hangingPunct="1"/>
            <a:r>
              <a:rPr lang="en-US" altLang="en-US" dirty="0" smtClean="0">
                <a:latin typeface="Arial" charset="0"/>
              </a:rPr>
              <a:t>In the syntax, </a:t>
            </a:r>
            <a:r>
              <a:rPr lang="en-US" altLang="en-US" i="1" dirty="0" smtClean="0">
                <a:latin typeface="Courier New" pitchFamily="49" charset="0"/>
              </a:rPr>
              <a:t>table</a:t>
            </a:r>
            <a:r>
              <a:rPr lang="en-US" altLang="en-US" i="1" dirty="0" smtClean="0">
                <a:latin typeface="Arial" charset="0"/>
              </a:rPr>
              <a:t> </a:t>
            </a:r>
            <a:r>
              <a:rPr lang="en-US" altLang="en-US" i="1" dirty="0" smtClean="0">
                <a:latin typeface="Courier New" pitchFamily="49" charset="0"/>
              </a:rPr>
              <a:t>name</a:t>
            </a:r>
            <a:r>
              <a:rPr lang="en-US" altLang="en-US" i="1" dirty="0" smtClean="0">
                <a:latin typeface="Arial" charset="0"/>
              </a:rPr>
              <a:t> </a:t>
            </a:r>
            <a:r>
              <a:rPr lang="en-US" altLang="en-US" dirty="0" smtClean="0">
                <a:latin typeface="Arial" charset="0"/>
              </a:rPr>
              <a:t>is the name of any existing table, view, or synonym that is accessible to the user.</a:t>
            </a:r>
          </a:p>
          <a:p>
            <a:pPr lvl="1" eaLnBrk="1" hangingPunct="1"/>
            <a:r>
              <a:rPr lang="en-US" altLang="en-US" dirty="0" smtClean="0">
                <a:latin typeface="Arial" charset="0"/>
              </a:rPr>
              <a:t>Using the SQL Developer GUI interface, you can select the table in the Connections tree and use the Columns tab to view the table structure.</a:t>
            </a:r>
          </a:p>
          <a:p>
            <a:pPr lvl="1" eaLnBrk="1" hangingPunct="1"/>
            <a:r>
              <a:rPr lang="en-US" altLang="en-US" b="1" dirty="0" smtClean="0">
                <a:latin typeface="Arial" charset="0"/>
              </a:rPr>
              <a:t>Note: </a:t>
            </a:r>
            <a:r>
              <a:rPr lang="en-US" altLang="en-US" dirty="0" smtClean="0">
                <a:latin typeface="Courier New" pitchFamily="49" charset="0"/>
              </a:rPr>
              <a:t>DESCRIBE</a:t>
            </a:r>
            <a:r>
              <a:rPr lang="en-US" altLang="en-US" dirty="0" smtClean="0">
                <a:latin typeface="Arial" charset="0"/>
              </a:rPr>
              <a:t> is a SQL*Plus command supported by SQL Developer. It is abbreviated as </a:t>
            </a:r>
            <a:r>
              <a:rPr lang="en-US" altLang="en-US" dirty="0" err="1" smtClean="0">
                <a:latin typeface="Courier New" pitchFamily="49" charset="0"/>
              </a:rPr>
              <a:t>DESC</a:t>
            </a:r>
            <a:r>
              <a:rPr lang="en-US" altLang="en-US" dirty="0" smtClean="0">
                <a:latin typeface="Arial" charset="0"/>
                <a:cs typeface="Arial" charset="0"/>
              </a:rPr>
              <a:t>.</a:t>
            </a:r>
          </a:p>
          <a:p>
            <a:pPr lvl="1" eaLnBrk="1" hangingPunct="1"/>
            <a:r>
              <a:rPr lang="zh-CN" altLang="en-US" dirty="0" smtClean="0">
                <a:latin typeface="Arial" charset="0"/>
                <a:cs typeface="Arial" charset="0"/>
              </a:rPr>
              <a:t>您可以使用</a:t>
            </a:r>
            <a:r>
              <a:rPr lang="en-US" altLang="zh-CN" dirty="0" smtClean="0">
                <a:latin typeface="Arial" charset="0"/>
                <a:cs typeface="Arial" charset="0"/>
              </a:rPr>
              <a:t>DESCRIBE</a:t>
            </a:r>
            <a:r>
              <a:rPr lang="zh-CN" altLang="en-US" dirty="0" smtClean="0">
                <a:latin typeface="Arial" charset="0"/>
                <a:cs typeface="Arial" charset="0"/>
              </a:rPr>
              <a:t>命令显示表的结构。 该命令显示列名称和数据类型，并显示列是否必须包含数据（即列是否具有</a:t>
            </a:r>
            <a:r>
              <a:rPr lang="en-US" altLang="zh-CN" dirty="0" smtClean="0">
                <a:latin typeface="Arial" charset="0"/>
                <a:cs typeface="Arial" charset="0"/>
              </a:rPr>
              <a:t>NOT NULL</a:t>
            </a:r>
            <a:r>
              <a:rPr lang="zh-CN" altLang="en-US" dirty="0" smtClean="0">
                <a:latin typeface="Arial" charset="0"/>
                <a:cs typeface="Arial" charset="0"/>
              </a:rPr>
              <a:t>约束）。</a:t>
            </a:r>
          </a:p>
          <a:p>
            <a:pPr lvl="1" eaLnBrk="1" hangingPunct="1"/>
            <a:r>
              <a:rPr lang="zh-CN" altLang="en-US" dirty="0" smtClean="0">
                <a:latin typeface="Arial" charset="0"/>
                <a:cs typeface="Arial" charset="0"/>
              </a:rPr>
              <a:t>在语法中，表名是用户可访问的任何现有表，视图或同义词的名称。</a:t>
            </a:r>
          </a:p>
          <a:p>
            <a:pPr lvl="1" eaLnBrk="1" hangingPunct="1"/>
            <a:r>
              <a:rPr lang="zh-CN" altLang="en-US" dirty="0" smtClean="0">
                <a:latin typeface="Arial" charset="0"/>
                <a:cs typeface="Arial" charset="0"/>
              </a:rPr>
              <a:t>使用</a:t>
            </a:r>
            <a:r>
              <a:rPr lang="en-US" altLang="zh-CN" dirty="0" smtClean="0">
                <a:latin typeface="Arial" charset="0"/>
                <a:cs typeface="Arial" charset="0"/>
              </a:rPr>
              <a:t>SQL Developer GUI</a:t>
            </a:r>
            <a:r>
              <a:rPr lang="zh-CN" altLang="en-US" dirty="0" smtClean="0">
                <a:latin typeface="Arial" charset="0"/>
                <a:cs typeface="Arial" charset="0"/>
              </a:rPr>
              <a:t>界面，您可以在“连接”树中选择该表，并使用“列”选项卡查看表结构。</a:t>
            </a:r>
          </a:p>
          <a:p>
            <a:pPr lvl="1" eaLnBrk="1" hangingPunct="1"/>
            <a:r>
              <a:rPr lang="zh-CN" altLang="en-US" dirty="0" smtClean="0">
                <a:latin typeface="Arial" charset="0"/>
                <a:cs typeface="Arial" charset="0"/>
              </a:rPr>
              <a:t>注意：</a:t>
            </a:r>
            <a:r>
              <a:rPr lang="en-US" altLang="zh-CN" dirty="0" smtClean="0">
                <a:latin typeface="Arial" charset="0"/>
                <a:cs typeface="Arial" charset="0"/>
              </a:rPr>
              <a:t>DESCRIBE</a:t>
            </a:r>
            <a:r>
              <a:rPr lang="zh-CN" altLang="en-US" dirty="0" smtClean="0">
                <a:latin typeface="Arial" charset="0"/>
                <a:cs typeface="Arial" charset="0"/>
              </a:rPr>
              <a:t>是</a:t>
            </a:r>
            <a:r>
              <a:rPr lang="en-US" altLang="zh-CN" dirty="0" smtClean="0">
                <a:latin typeface="Arial" charset="0"/>
                <a:cs typeface="Arial" charset="0"/>
              </a:rPr>
              <a:t>SQL Developer</a:t>
            </a:r>
            <a:r>
              <a:rPr lang="zh-CN" altLang="en-US" dirty="0" smtClean="0">
                <a:latin typeface="Arial" charset="0"/>
                <a:cs typeface="Arial" charset="0"/>
              </a:rPr>
              <a:t>支持的</a:t>
            </a:r>
            <a:r>
              <a:rPr lang="en-US" altLang="zh-CN" dirty="0" smtClean="0">
                <a:latin typeface="Arial" charset="0"/>
                <a:cs typeface="Arial" charset="0"/>
              </a:rPr>
              <a:t>SQL * Plus</a:t>
            </a:r>
            <a:r>
              <a:rPr lang="zh-CN" altLang="en-US" dirty="0" smtClean="0">
                <a:latin typeface="Arial" charset="0"/>
                <a:cs typeface="Arial" charset="0"/>
              </a:rPr>
              <a:t>命令。 它被缩写为</a:t>
            </a:r>
            <a:r>
              <a:rPr lang="en-US" altLang="zh-CN" dirty="0" err="1" smtClean="0">
                <a:latin typeface="Arial" charset="0"/>
                <a:cs typeface="Arial" charset="0"/>
              </a:rPr>
              <a:t>DESC</a:t>
            </a:r>
            <a:r>
              <a:rPr lang="zh-CN" altLang="en-US" dirty="0" smtClean="0">
                <a:latin typeface="Arial" charset="0"/>
                <a:cs typeface="Arial" charset="0"/>
              </a:rPr>
              <a:t>。</a:t>
            </a:r>
            <a:endParaRPr lang="en-US" altLang="en-US" dirty="0" smtClean="0">
              <a:latin typeface="Arial" charset="0"/>
              <a:cs typeface="Arial" charset="0"/>
            </a:endParaRPr>
          </a:p>
        </p:txBody>
      </p:sp>
      <p:sp>
        <p:nvSpPr>
          <p:cNvPr id="56323" name="Footer Placeholder 5"/>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2 - </a:t>
            </a:r>
            <a:fld id="{02DACEDA-5CDA-457F-A2EA-A4949B363520}" type="slidenum">
              <a:rPr lang="en-US" altLang="en-US" smtClean="0">
                <a:latin typeface="Arial" charset="0"/>
                <a:cs typeface="Arial" charset="0"/>
              </a:rPr>
              <a:t>28</a:t>
            </a:fld>
            <a:endParaRPr lang="en-US" altLang="en-US" dirty="0" smtClean="0">
              <a:latin typeface="Arial" charset="0"/>
              <a:cs typeface="Arial" charset="0"/>
            </a:endParaRPr>
          </a:p>
        </p:txBody>
      </p:sp>
      <p:sp>
        <p:nvSpPr>
          <p:cNvPr id="56324" name="Slide Image Placeholder 6"/>
          <p:cNvSpPr>
            <a:spLocks noGrp="1" noRot="1" noChangeAspect="1" noTextEdit="1"/>
          </p:cNvSpPr>
          <p:nvPr>
            <p:ph type="sldImg"/>
          </p:nvPr>
        </p:nvSpPr>
        <p:spPr>
          <a:ln/>
        </p:spPr>
      </p:sp>
    </p:spTree>
    <p:extLst>
      <p:ext uri="{BB962C8B-B14F-4D97-AF65-F5344CB8AC3E}">
        <p14:creationId xmlns:p14="http://schemas.microsoft.com/office/powerpoint/2010/main" val="21438763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8"/>
          <p:cNvSpPr>
            <a:spLocks noGrp="1" noChangeArrowheads="1"/>
          </p:cNvSpPr>
          <p:nvPr>
            <p:ph type="body" idx="1"/>
          </p:nvPr>
        </p:nvSpPr>
        <p:spPr>
          <a:noFill/>
          <a:ln/>
        </p:spPr>
        <p:txBody>
          <a:bodyPr/>
          <a:lstStyle/>
          <a:p>
            <a:pPr lvl="1" eaLnBrk="1" hangingPunct="1"/>
            <a:r>
              <a:rPr lang="en-US" altLang="en-US" dirty="0" smtClean="0">
                <a:latin typeface="Arial" charset="0"/>
              </a:rPr>
              <a:t>The example in the slide displays information about the structure of the </a:t>
            </a:r>
            <a:r>
              <a:rPr lang="en-US" altLang="en-US" dirty="0" smtClean="0">
                <a:latin typeface="Courier New" pitchFamily="49" charset="0"/>
              </a:rPr>
              <a:t>EMPLOYEES</a:t>
            </a:r>
            <a:r>
              <a:rPr lang="en-US" altLang="en-US" dirty="0" smtClean="0">
                <a:latin typeface="Arial" charset="0"/>
              </a:rPr>
              <a:t> table using the </a:t>
            </a:r>
            <a:r>
              <a:rPr lang="en-US" altLang="en-US" dirty="0" smtClean="0">
                <a:latin typeface="Courier New" pitchFamily="49" charset="0"/>
              </a:rPr>
              <a:t>DESCRIBE</a:t>
            </a:r>
            <a:r>
              <a:rPr lang="en-US" altLang="en-US" dirty="0" smtClean="0">
                <a:latin typeface="Arial" charset="0"/>
              </a:rPr>
              <a:t> command.</a:t>
            </a:r>
          </a:p>
          <a:p>
            <a:pPr lvl="1" eaLnBrk="1" hangingPunct="1"/>
            <a:r>
              <a:rPr lang="en-US" altLang="en-US" dirty="0" smtClean="0">
                <a:latin typeface="Arial" charset="0"/>
              </a:rPr>
              <a:t>In the resulting displa</a:t>
            </a:r>
            <a:r>
              <a:rPr lang="en-US" altLang="en-US" sz="1100" kern="1200" dirty="0" smtClean="0">
                <a:solidFill>
                  <a:srgbClr val="000000"/>
                </a:solidFill>
                <a:latin typeface="Arial" charset="0"/>
                <a:ea typeface="+mn-ea"/>
                <a:cs typeface="Arial" charset="0"/>
              </a:rPr>
              <a:t>y, </a:t>
            </a:r>
            <a:r>
              <a:rPr lang="en-US" altLang="en-US" i="1" dirty="0" smtClean="0">
                <a:latin typeface="Arial" charset="0"/>
              </a:rPr>
              <a:t>Null </a:t>
            </a:r>
            <a:r>
              <a:rPr lang="en-US" altLang="en-US" dirty="0" smtClean="0">
                <a:latin typeface="Arial" charset="0"/>
                <a:cs typeface="Arial" charset="0"/>
              </a:rPr>
              <a:t>indicates that the values for this column may be unknown.</a:t>
            </a:r>
            <a:r>
              <a:rPr lang="en-US" altLang="en-US" dirty="0" smtClean="0">
                <a:latin typeface="Arial" charset="0"/>
              </a:rPr>
              <a:t> </a:t>
            </a:r>
            <a:r>
              <a:rPr lang="en-US" altLang="en-US" dirty="0" smtClean="0">
                <a:latin typeface="Courier New" pitchFamily="49" charset="0"/>
              </a:rPr>
              <a:t>NOT</a:t>
            </a:r>
            <a:r>
              <a:rPr lang="en-US" altLang="en-US" dirty="0" smtClean="0">
                <a:latin typeface="Arial" charset="0"/>
              </a:rPr>
              <a:t> </a:t>
            </a:r>
            <a:r>
              <a:rPr lang="en-US" altLang="en-US" dirty="0" smtClean="0">
                <a:latin typeface="Courier New" pitchFamily="49" charset="0"/>
              </a:rPr>
              <a:t>NULL</a:t>
            </a:r>
            <a:r>
              <a:rPr lang="en-US" altLang="en-US" dirty="0" smtClean="0">
                <a:latin typeface="Arial" charset="0"/>
              </a:rPr>
              <a:t> indicates that a column must contain data. </a:t>
            </a:r>
            <a:r>
              <a:rPr lang="en-US" altLang="en-US" i="1" dirty="0" smtClean="0">
                <a:latin typeface="Arial" charset="0"/>
              </a:rPr>
              <a:t>Type </a:t>
            </a:r>
            <a:r>
              <a:rPr lang="en-US" altLang="en-US" dirty="0" smtClean="0">
                <a:latin typeface="Arial" charset="0"/>
              </a:rPr>
              <a:t>displays the data type for a column.</a:t>
            </a:r>
          </a:p>
          <a:p>
            <a:pPr lvl="1" eaLnBrk="1" hangingPunct="1"/>
            <a:r>
              <a:rPr lang="en-US" altLang="en-US" dirty="0" smtClean="0">
                <a:latin typeface="Arial" charset="0"/>
              </a:rPr>
              <a:t>The data types are described in the following table</a:t>
            </a:r>
            <a:r>
              <a:rPr lang="en-US" altLang="en-US" dirty="0" smtClean="0">
                <a:latin typeface="Arial" charset="0"/>
              </a:rPr>
              <a:t>:</a:t>
            </a:r>
          </a:p>
          <a:p>
            <a:pPr lvl="1" eaLnBrk="1" hangingPunct="1"/>
            <a:r>
              <a:rPr lang="zh-CN" altLang="en-US" dirty="0" smtClean="0">
                <a:latin typeface="Arial" charset="0"/>
              </a:rPr>
              <a:t>幻灯片中的示例使用</a:t>
            </a:r>
            <a:r>
              <a:rPr lang="en-US" altLang="zh-CN" dirty="0" smtClean="0">
                <a:latin typeface="Arial" charset="0"/>
              </a:rPr>
              <a:t>DESCRIBE</a:t>
            </a:r>
            <a:r>
              <a:rPr lang="zh-CN" altLang="en-US" dirty="0" smtClean="0">
                <a:latin typeface="Arial" charset="0"/>
              </a:rPr>
              <a:t>命令显示有关</a:t>
            </a:r>
            <a:r>
              <a:rPr lang="en-US" altLang="zh-CN" dirty="0" smtClean="0">
                <a:latin typeface="Arial" charset="0"/>
              </a:rPr>
              <a:t>EMPLOYEES</a:t>
            </a:r>
            <a:r>
              <a:rPr lang="zh-CN" altLang="en-US" dirty="0" smtClean="0">
                <a:latin typeface="Arial" charset="0"/>
              </a:rPr>
              <a:t>表的结构的信息。</a:t>
            </a:r>
          </a:p>
          <a:p>
            <a:pPr lvl="1" eaLnBrk="1" hangingPunct="1"/>
            <a:r>
              <a:rPr lang="zh-CN" altLang="en-US" dirty="0" smtClean="0">
                <a:latin typeface="Arial" charset="0"/>
              </a:rPr>
              <a:t>在结果显示中，</a:t>
            </a:r>
            <a:r>
              <a:rPr lang="en-US" altLang="zh-CN" dirty="0" smtClean="0">
                <a:latin typeface="Arial" charset="0"/>
              </a:rPr>
              <a:t>Null</a:t>
            </a:r>
            <a:r>
              <a:rPr lang="zh-CN" altLang="en-US" dirty="0" smtClean="0">
                <a:latin typeface="Arial" charset="0"/>
              </a:rPr>
              <a:t>表示此列的值可能未知。 </a:t>
            </a:r>
            <a:r>
              <a:rPr lang="en-US" altLang="zh-CN" dirty="0" smtClean="0">
                <a:latin typeface="Arial" charset="0"/>
              </a:rPr>
              <a:t>NOT NULL</a:t>
            </a:r>
            <a:r>
              <a:rPr lang="zh-CN" altLang="en-US" dirty="0" smtClean="0">
                <a:latin typeface="Arial" charset="0"/>
              </a:rPr>
              <a:t>表示列必须包含数据。 类型显示列的数据类型。</a:t>
            </a:r>
          </a:p>
          <a:p>
            <a:pPr lvl="1" eaLnBrk="1" hangingPunct="1"/>
            <a:r>
              <a:rPr lang="zh-CN" altLang="en-US" dirty="0" smtClean="0">
                <a:latin typeface="Arial" charset="0"/>
              </a:rPr>
              <a:t>数据类型如下表所示：</a:t>
            </a:r>
            <a:endParaRPr lang="en-US" altLang="en-US" dirty="0" smtClean="0">
              <a:latin typeface="Arial" charset="0"/>
            </a:endParaRPr>
          </a:p>
        </p:txBody>
      </p:sp>
      <p:graphicFrame>
        <p:nvGraphicFramePr>
          <p:cNvPr id="58371" name="Object 1024"/>
          <p:cNvGraphicFramePr>
            <a:graphicFrameLocks/>
          </p:cNvGraphicFramePr>
          <p:nvPr/>
        </p:nvGraphicFramePr>
        <p:xfrm>
          <a:off x="763588" y="5907881"/>
          <a:ext cx="5465762" cy="1403350"/>
        </p:xfrm>
        <a:graphic>
          <a:graphicData uri="http://schemas.openxmlformats.org/presentationml/2006/ole">
            <mc:AlternateContent xmlns:mc="http://schemas.openxmlformats.org/markup-compatibility/2006">
              <mc:Choice xmlns:v="urn:schemas-microsoft-com:vml" Requires="v">
                <p:oleObj spid="_x0000_s1063" name="Document" r:id="rId4" imgW="5644186" imgH="1453997" progId="Word.Document.8">
                  <p:embed/>
                </p:oleObj>
              </mc:Choice>
              <mc:Fallback>
                <p:oleObj name="Document" r:id="rId4" imgW="5644186" imgH="1453997" progId="Word.Document.8">
                  <p:embed/>
                  <p:pic>
                    <p:nvPicPr>
                      <p:cNvPr id="0" name="Picture 28"/>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3588" y="5907881"/>
                        <a:ext cx="5465762" cy="1403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8372" name="Footer Placeholder 6"/>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2 - </a:t>
            </a:r>
            <a:fld id="{2232831E-293A-44C8-B42A-ECF3FA198D3E}" type="slidenum">
              <a:rPr lang="en-US" altLang="en-US" smtClean="0">
                <a:latin typeface="Arial" charset="0"/>
                <a:cs typeface="Arial" charset="0"/>
              </a:rPr>
              <a:t>29</a:t>
            </a:fld>
            <a:endParaRPr lang="en-US" altLang="en-US" dirty="0" smtClean="0">
              <a:latin typeface="Arial" charset="0"/>
              <a:cs typeface="Arial" charset="0"/>
            </a:endParaRPr>
          </a:p>
        </p:txBody>
      </p:sp>
      <p:sp>
        <p:nvSpPr>
          <p:cNvPr id="58373" name="Slide Image Placeholder 7"/>
          <p:cNvSpPr>
            <a:spLocks noGrp="1" noRot="1" noChangeAspect="1" noTextEdit="1"/>
          </p:cNvSpPr>
          <p:nvPr>
            <p:ph type="sldImg"/>
          </p:nvPr>
        </p:nvSpPr>
        <p:spPr>
          <a:ln/>
        </p:spPr>
      </p:sp>
    </p:spTree>
    <p:extLst>
      <p:ext uri="{BB962C8B-B14F-4D97-AF65-F5344CB8AC3E}">
        <p14:creationId xmlns:p14="http://schemas.microsoft.com/office/powerpoint/2010/main" val="32820787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9"/>
          <p:cNvSpPr>
            <a:spLocks noGrp="1" noChangeArrowheads="1"/>
          </p:cNvSpPr>
          <p:nvPr>
            <p:ph type="body" idx="1"/>
          </p:nvPr>
        </p:nvSpPr>
        <p:spPr>
          <a:noFill/>
          <a:ln/>
        </p:spPr>
        <p:txBody>
          <a:bodyPr/>
          <a:lstStyle/>
          <a:p>
            <a:pPr lvl="1" eaLnBrk="1" hangingPunct="1"/>
            <a:r>
              <a:rPr lang="en-US" altLang="en-US" dirty="0" smtClean="0">
                <a:solidFill>
                  <a:schemeClr val="tx1"/>
                </a:solidFill>
                <a:latin typeface="Arial" charset="0"/>
              </a:rPr>
              <a:t>To extract data from a database, you need to use the SQL </a:t>
            </a:r>
            <a:r>
              <a:rPr lang="en-US" altLang="en-US" dirty="0" smtClean="0">
                <a:solidFill>
                  <a:schemeClr val="tx1"/>
                </a:solidFill>
                <a:latin typeface="Courier New" pitchFamily="49" charset="0"/>
              </a:rPr>
              <a:t>SELECT</a:t>
            </a:r>
            <a:r>
              <a:rPr lang="en-US" altLang="en-US" dirty="0" smtClean="0">
                <a:solidFill>
                  <a:schemeClr val="tx1"/>
                </a:solidFill>
                <a:latin typeface="Arial" charset="0"/>
              </a:rPr>
              <a:t> statement. However, you may need to restrict the columns that are displayed. This lesson describes the </a:t>
            </a:r>
            <a:r>
              <a:rPr lang="en-US" altLang="en-US" dirty="0" smtClean="0">
                <a:solidFill>
                  <a:schemeClr val="tx1"/>
                </a:solidFill>
                <a:latin typeface="Courier New" pitchFamily="49" charset="0"/>
              </a:rPr>
              <a:t>SELECT</a:t>
            </a:r>
            <a:r>
              <a:rPr lang="en-US" altLang="en-US" dirty="0" smtClean="0">
                <a:solidFill>
                  <a:schemeClr val="tx1"/>
                </a:solidFill>
                <a:latin typeface="Arial" charset="0"/>
              </a:rPr>
              <a:t> statement that is needed to perform these actions. Further, you may want to create </a:t>
            </a:r>
            <a:r>
              <a:rPr lang="en-US" altLang="en-US" dirty="0" smtClean="0">
                <a:solidFill>
                  <a:schemeClr val="tx1"/>
                </a:solidFill>
                <a:latin typeface="Courier New" pitchFamily="49" charset="0"/>
              </a:rPr>
              <a:t>SELECT</a:t>
            </a:r>
            <a:r>
              <a:rPr lang="en-US" altLang="en-US" dirty="0" smtClean="0">
                <a:solidFill>
                  <a:schemeClr val="tx1"/>
                </a:solidFill>
                <a:latin typeface="Arial" charset="0"/>
              </a:rPr>
              <a:t> statements that can be used more than once</a:t>
            </a:r>
            <a:r>
              <a:rPr lang="en-US" altLang="en-US" dirty="0" smtClean="0">
                <a:solidFill>
                  <a:schemeClr val="tx1"/>
                </a:solidFill>
                <a:latin typeface="Arial" charset="0"/>
              </a:rPr>
              <a:t>.</a:t>
            </a:r>
          </a:p>
          <a:p>
            <a:pPr lvl="1" eaLnBrk="1" hangingPunct="1"/>
            <a:r>
              <a:rPr lang="zh-CN" altLang="en-US" dirty="0" smtClean="0">
                <a:solidFill>
                  <a:schemeClr val="tx1"/>
                </a:solidFill>
                <a:latin typeface="Arial" charset="0"/>
              </a:rPr>
              <a:t>要从数据库中提取数据，您需要使用</a:t>
            </a:r>
            <a:r>
              <a:rPr lang="en-US" altLang="zh-CN" dirty="0" smtClean="0">
                <a:solidFill>
                  <a:schemeClr val="tx1"/>
                </a:solidFill>
                <a:latin typeface="Arial" charset="0"/>
              </a:rPr>
              <a:t>SQL SELECT</a:t>
            </a:r>
            <a:r>
              <a:rPr lang="zh-CN" altLang="en-US" dirty="0" smtClean="0">
                <a:solidFill>
                  <a:schemeClr val="tx1"/>
                </a:solidFill>
                <a:latin typeface="Arial" charset="0"/>
              </a:rPr>
              <a:t>语句。 但是，您可能需要限制显示的列。 本课程描述执行这些操作所需的</a:t>
            </a:r>
            <a:r>
              <a:rPr lang="en-US" altLang="zh-CN" dirty="0" smtClean="0">
                <a:solidFill>
                  <a:schemeClr val="tx1"/>
                </a:solidFill>
                <a:latin typeface="Arial" charset="0"/>
              </a:rPr>
              <a:t>SELECT</a:t>
            </a:r>
            <a:r>
              <a:rPr lang="zh-CN" altLang="en-US" dirty="0" smtClean="0">
                <a:solidFill>
                  <a:schemeClr val="tx1"/>
                </a:solidFill>
                <a:latin typeface="Arial" charset="0"/>
              </a:rPr>
              <a:t>语句。 此外，您可能希望创建可以多次使用的</a:t>
            </a:r>
            <a:r>
              <a:rPr lang="en-US" altLang="zh-CN" dirty="0" smtClean="0">
                <a:solidFill>
                  <a:schemeClr val="tx1"/>
                </a:solidFill>
                <a:latin typeface="Arial" charset="0"/>
              </a:rPr>
              <a:t>SELECT</a:t>
            </a:r>
            <a:r>
              <a:rPr lang="zh-CN" altLang="en-US" dirty="0" smtClean="0">
                <a:solidFill>
                  <a:schemeClr val="tx1"/>
                </a:solidFill>
                <a:latin typeface="Arial" charset="0"/>
              </a:rPr>
              <a:t>语句。</a:t>
            </a:r>
            <a:endParaRPr lang="en-US" altLang="en-US" dirty="0" smtClean="0">
              <a:solidFill>
                <a:schemeClr val="tx1"/>
              </a:solidFill>
              <a:latin typeface="Arial" charset="0"/>
            </a:endParaRPr>
          </a:p>
        </p:txBody>
      </p:sp>
      <p:sp>
        <p:nvSpPr>
          <p:cNvPr id="9219" name="Footer Placeholder 5"/>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2 - </a:t>
            </a:r>
            <a:fld id="{6AC97934-EEFA-4FA0-9072-732B66FB5635}" type="slidenum">
              <a:rPr lang="en-US" altLang="en-US" smtClean="0">
                <a:latin typeface="Arial" charset="0"/>
                <a:cs typeface="Arial" charset="0"/>
              </a:rPr>
              <a:t>3</a:t>
            </a:fld>
            <a:endParaRPr lang="en-US" altLang="en-US" dirty="0" smtClean="0">
              <a:latin typeface="Arial" charset="0"/>
              <a:cs typeface="Arial" charset="0"/>
            </a:endParaRPr>
          </a:p>
        </p:txBody>
      </p:sp>
      <p:sp>
        <p:nvSpPr>
          <p:cNvPr id="9220" name="Slide Image Placeholder 6"/>
          <p:cNvSpPr>
            <a:spLocks noGrp="1" noRot="1" noChangeAspect="1" noTextEdit="1"/>
          </p:cNvSpPr>
          <p:nvPr>
            <p:ph type="sldImg"/>
          </p:nvPr>
        </p:nvSpPr>
        <p:spPr>
          <a:ln/>
        </p:spPr>
      </p:sp>
    </p:spTree>
    <p:extLst>
      <p:ext uri="{BB962C8B-B14F-4D97-AF65-F5344CB8AC3E}">
        <p14:creationId xmlns:p14="http://schemas.microsoft.com/office/powerpoint/2010/main" val="48545467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053"/>
          <p:cNvSpPr>
            <a:spLocks noGrp="1" noChangeArrowheads="1"/>
          </p:cNvSpPr>
          <p:nvPr>
            <p:ph type="body" idx="1"/>
          </p:nvPr>
        </p:nvSpPr>
        <p:spPr/>
        <p:txBody>
          <a:bodyPr>
            <a:normAutofit/>
          </a:bodyPr>
          <a:lstStyle/>
          <a:p>
            <a:r>
              <a:rPr lang="en-US" altLang="en-US" smtClean="0"/>
              <a:t>Answer: b, c</a:t>
            </a:r>
            <a:endParaRPr lang="en-US" altLang="en-US" dirty="0" smtClean="0"/>
          </a:p>
        </p:txBody>
      </p:sp>
      <p:sp>
        <p:nvSpPr>
          <p:cNvPr id="60419" name="Footer Placeholder 5"/>
          <p:cNvSpPr>
            <a:spLocks noGrp="1"/>
          </p:cNvSpPr>
          <p:nvPr>
            <p:ph type="ftr" sz="quarter" idx="4"/>
          </p:nvPr>
        </p:nvSpPr>
        <p:spPr/>
        <p:txBody>
          <a:bodyPr/>
          <a:lstStyle/>
          <a:p>
            <a:r>
              <a:rPr lang="en-US" altLang="en-US" smtClean="0"/>
              <a:t>Oracle Database 12</a:t>
            </a:r>
            <a:r>
              <a:rPr lang="en-US" altLang="en-US" i="1" smtClean="0"/>
              <a:t>c</a:t>
            </a:r>
            <a:r>
              <a:rPr lang="en-US" altLang="en-US" smtClean="0"/>
              <a:t> R2: SQL Workshop I   2 - </a:t>
            </a:r>
            <a:fld id="{6CA5729D-E8D3-4D77-805A-85DA72BAAA9F}" type="slidenum">
              <a:rPr lang="en-US" altLang="en-US" smtClean="0"/>
              <a:t>30</a:t>
            </a:fld>
            <a:endParaRPr lang="en-US" altLang="en-US" dirty="0" smtClean="0"/>
          </a:p>
        </p:txBody>
      </p:sp>
      <p:sp>
        <p:nvSpPr>
          <p:cNvPr id="7" name="Slide Image Placeholder 6"/>
          <p:cNvSpPr>
            <a:spLocks noGrp="1" noRot="1" noChangeAspect="1"/>
          </p:cNvSpPr>
          <p:nvPr>
            <p:ph type="sldImg"/>
          </p:nvPr>
        </p:nvSpPr>
        <p:spPr/>
      </p:sp>
    </p:spTree>
    <p:extLst>
      <p:ext uri="{BB962C8B-B14F-4D97-AF65-F5344CB8AC3E}">
        <p14:creationId xmlns:p14="http://schemas.microsoft.com/office/powerpoint/2010/main" val="90329900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5"/>
          <p:cNvSpPr>
            <a:spLocks noGrp="1" noChangeArrowheads="1"/>
          </p:cNvSpPr>
          <p:nvPr>
            <p:ph type="body" idx="1"/>
          </p:nvPr>
        </p:nvSpPr>
        <p:spPr>
          <a:noFill/>
          <a:ln/>
        </p:spPr>
        <p:txBody>
          <a:bodyPr/>
          <a:lstStyle/>
          <a:p>
            <a:pPr lvl="1" eaLnBrk="1" hangingPunct="1"/>
            <a:r>
              <a:rPr lang="en-US" altLang="en-US" smtClean="0">
                <a:latin typeface="Arial" charset="0"/>
              </a:rPr>
              <a:t>In this lesson, you should have learned how to retrieve data from a database table with the </a:t>
            </a:r>
            <a:r>
              <a:rPr lang="en-US" altLang="en-US" smtClean="0">
                <a:latin typeface="Courier New" pitchFamily="49" charset="0"/>
              </a:rPr>
              <a:t>SELECT</a:t>
            </a:r>
            <a:r>
              <a:rPr lang="en-US" altLang="en-US" smtClean="0">
                <a:latin typeface="Arial" charset="0"/>
              </a:rPr>
              <a:t> statement.</a:t>
            </a:r>
            <a:endParaRPr lang="en-US" altLang="en-US" b="1" smtClean="0">
              <a:latin typeface="Courier New" pitchFamily="49" charset="0"/>
            </a:endParaRPr>
          </a:p>
          <a:p>
            <a:pPr marL="857250" lvl="4" eaLnBrk="1" hangingPunct="1"/>
            <a:r>
              <a:rPr lang="en-US" altLang="en-US" smtClean="0"/>
              <a:t>SELECT  *|{[DISTINCT] </a:t>
            </a:r>
            <a:r>
              <a:rPr lang="en-US" altLang="en-US" i="1" smtClean="0"/>
              <a:t>column </a:t>
            </a:r>
            <a:r>
              <a:rPr lang="en-US" altLang="en-US" smtClean="0"/>
              <a:t>[</a:t>
            </a:r>
            <a:r>
              <a:rPr lang="en-US" altLang="en-US" i="1" smtClean="0"/>
              <a:t>alias</a:t>
            </a:r>
            <a:r>
              <a:rPr lang="en-US" altLang="en-US" smtClean="0"/>
              <a:t>],...}</a:t>
            </a:r>
          </a:p>
          <a:p>
            <a:pPr marL="857250" lvl="4" eaLnBrk="1" hangingPunct="1"/>
            <a:r>
              <a:rPr lang="en-US" altLang="en-US" smtClean="0"/>
              <a:t>FROM    </a:t>
            </a:r>
            <a:r>
              <a:rPr lang="en-US" altLang="en-US" i="1" smtClean="0"/>
              <a:t>table</a:t>
            </a:r>
            <a:r>
              <a:rPr lang="en-US" altLang="en-US" smtClean="0"/>
              <a:t>;</a:t>
            </a:r>
          </a:p>
          <a:p>
            <a:pPr lvl="1" eaLnBrk="1" hangingPunct="1"/>
            <a:r>
              <a:rPr lang="en-US" altLang="en-US" smtClean="0">
                <a:latin typeface="Arial" charset="0"/>
              </a:rPr>
              <a:t>In the syntax:</a:t>
            </a:r>
          </a:p>
          <a:p>
            <a:pPr lvl="1" eaLnBrk="1" hangingPunct="1"/>
            <a:r>
              <a:rPr lang="en-US" altLang="en-US" smtClean="0">
                <a:latin typeface="Arial" charset="0"/>
              </a:rPr>
              <a:t>	</a:t>
            </a:r>
            <a:r>
              <a:rPr lang="en-US" altLang="en-US" smtClean="0">
                <a:latin typeface="Courier New" pitchFamily="49" charset="0"/>
              </a:rPr>
              <a:t>SELECT</a:t>
            </a:r>
            <a:r>
              <a:rPr lang="en-US" altLang="en-US" smtClean="0">
                <a:latin typeface="Arial" charset="0"/>
              </a:rPr>
              <a:t>			Is a list of one or more columns</a:t>
            </a:r>
            <a:endParaRPr lang="en-US" altLang="en-US" i="1" smtClean="0">
              <a:latin typeface="Arial" charset="0"/>
            </a:endParaRPr>
          </a:p>
          <a:p>
            <a:pPr marL="400050" lvl="2" indent="-171450" eaLnBrk="1" hangingPunct="1">
              <a:buFont typeface="Times New Roman" pitchFamily="18" charset="0"/>
              <a:buNone/>
            </a:pPr>
            <a:r>
              <a:rPr lang="en-US" altLang="en-US" smtClean="0">
                <a:latin typeface="Arial" charset="0"/>
              </a:rPr>
              <a:t>		</a:t>
            </a:r>
            <a:r>
              <a:rPr lang="en-US" altLang="en-US" smtClean="0">
                <a:latin typeface="Courier New" pitchFamily="49" charset="0"/>
              </a:rPr>
              <a:t>*</a:t>
            </a:r>
            <a:r>
              <a:rPr lang="en-US" altLang="en-US" i="1" smtClean="0">
                <a:latin typeface="Courier New" pitchFamily="49" charset="0"/>
              </a:rPr>
              <a:t> </a:t>
            </a:r>
            <a:r>
              <a:rPr lang="en-US" altLang="en-US" i="1" smtClean="0">
                <a:latin typeface="Arial" charset="0"/>
              </a:rPr>
              <a:t> 				</a:t>
            </a:r>
            <a:r>
              <a:rPr lang="en-US" altLang="en-US" smtClean="0">
                <a:latin typeface="Arial" charset="0"/>
              </a:rPr>
              <a:t>Selects all columns</a:t>
            </a:r>
          </a:p>
          <a:p>
            <a:pPr marL="400050" lvl="2" indent="-171450" eaLnBrk="1" hangingPunct="1">
              <a:buFont typeface="Times New Roman" pitchFamily="18" charset="0"/>
              <a:buNone/>
            </a:pPr>
            <a:r>
              <a:rPr lang="en-US" altLang="en-US" smtClean="0">
                <a:latin typeface="Arial" charset="0"/>
              </a:rPr>
              <a:t>		</a:t>
            </a:r>
            <a:r>
              <a:rPr lang="en-US" altLang="en-US" smtClean="0">
                <a:latin typeface="Courier New" pitchFamily="49" charset="0"/>
              </a:rPr>
              <a:t>DISTINCT</a:t>
            </a:r>
            <a:r>
              <a:rPr lang="en-US" altLang="en-US" smtClean="0">
                <a:latin typeface="Arial" charset="0"/>
              </a:rPr>
              <a:t>			Suppresses duplicates</a:t>
            </a:r>
          </a:p>
          <a:p>
            <a:pPr marL="400050" lvl="2" indent="-171450" eaLnBrk="1" hangingPunct="1">
              <a:buFont typeface="Times New Roman" pitchFamily="18" charset="0"/>
              <a:buNone/>
            </a:pPr>
            <a:r>
              <a:rPr lang="en-US" altLang="en-US" i="1" smtClean="0">
                <a:latin typeface="Arial" charset="0"/>
              </a:rPr>
              <a:t>		</a:t>
            </a:r>
            <a:r>
              <a:rPr lang="en-US" altLang="en-US" i="1" smtClean="0">
                <a:latin typeface="Courier New" pitchFamily="49" charset="0"/>
              </a:rPr>
              <a:t>column|expression</a:t>
            </a:r>
            <a:r>
              <a:rPr lang="en-US" altLang="en-US" smtClean="0">
                <a:latin typeface="Arial" charset="0"/>
              </a:rPr>
              <a:t>	Selects the named column or the expression</a:t>
            </a:r>
          </a:p>
          <a:p>
            <a:pPr marL="400050" lvl="2" indent="-171450" eaLnBrk="1" hangingPunct="1">
              <a:buFont typeface="Times New Roman" pitchFamily="18" charset="0"/>
              <a:buNone/>
            </a:pPr>
            <a:r>
              <a:rPr lang="en-US" altLang="en-US" i="1" smtClean="0">
                <a:latin typeface="Arial" charset="0"/>
              </a:rPr>
              <a:t>		</a:t>
            </a:r>
            <a:r>
              <a:rPr lang="en-US" altLang="en-US" i="1" smtClean="0">
                <a:latin typeface="Courier New" pitchFamily="49" charset="0"/>
              </a:rPr>
              <a:t>alias				</a:t>
            </a:r>
            <a:r>
              <a:rPr lang="en-US" altLang="en-US" smtClean="0">
                <a:latin typeface="Arial" charset="0"/>
              </a:rPr>
              <a:t>Gives different headings to the selected columns</a:t>
            </a:r>
          </a:p>
          <a:p>
            <a:pPr marL="400050" lvl="2" indent="-171450" eaLnBrk="1" hangingPunct="1">
              <a:buFont typeface="Times New Roman" pitchFamily="18" charset="0"/>
              <a:buNone/>
            </a:pPr>
            <a:r>
              <a:rPr lang="en-US" altLang="en-US" smtClean="0">
                <a:latin typeface="Arial" charset="0"/>
              </a:rPr>
              <a:t>		</a:t>
            </a:r>
            <a:r>
              <a:rPr lang="en-US" altLang="en-US" smtClean="0">
                <a:latin typeface="Courier New" pitchFamily="49" charset="0"/>
              </a:rPr>
              <a:t>FROM</a:t>
            </a:r>
            <a:r>
              <a:rPr lang="en-US" altLang="en-US" i="1" smtClean="0">
                <a:latin typeface="Courier New" pitchFamily="49" charset="0"/>
              </a:rPr>
              <a:t> table</a:t>
            </a:r>
            <a:r>
              <a:rPr lang="en-US" altLang="en-US" i="1" smtClean="0">
                <a:latin typeface="Arial" charset="0"/>
              </a:rPr>
              <a:t> 			</a:t>
            </a:r>
            <a:r>
              <a:rPr lang="en-US" altLang="en-US" smtClean="0">
                <a:latin typeface="Arial" charset="0"/>
              </a:rPr>
              <a:t>Specifies the table containing the columns</a:t>
            </a:r>
            <a:endParaRPr lang="en-US" altLang="en-US" dirty="0" smtClean="0">
              <a:latin typeface="Arial" charset="0"/>
            </a:endParaRPr>
          </a:p>
        </p:txBody>
      </p:sp>
      <p:sp>
        <p:nvSpPr>
          <p:cNvPr id="62467" name="Footer Placeholder 5"/>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2 - </a:t>
            </a:r>
            <a:fld id="{F3C2554B-3E6E-4E30-A3B0-FE690D03F6E1}" type="slidenum">
              <a:rPr lang="en-US" altLang="en-US" smtClean="0">
                <a:latin typeface="Arial" charset="0"/>
                <a:cs typeface="Arial" charset="0"/>
              </a:rPr>
              <a:t>31</a:t>
            </a:fld>
            <a:endParaRPr lang="en-US" altLang="en-US" dirty="0" smtClean="0">
              <a:latin typeface="Arial" charset="0"/>
              <a:cs typeface="Arial" charset="0"/>
            </a:endParaRPr>
          </a:p>
        </p:txBody>
      </p:sp>
      <p:sp>
        <p:nvSpPr>
          <p:cNvPr id="62468" name="Slide Image Placeholder 6"/>
          <p:cNvSpPr>
            <a:spLocks noGrp="1" noRot="1" noChangeAspect="1" noTextEdit="1"/>
          </p:cNvSpPr>
          <p:nvPr>
            <p:ph type="sldImg"/>
          </p:nvPr>
        </p:nvSpPr>
        <p:spPr>
          <a:ln/>
        </p:spPr>
      </p:sp>
    </p:spTree>
    <p:extLst>
      <p:ext uri="{BB962C8B-B14F-4D97-AF65-F5344CB8AC3E}">
        <p14:creationId xmlns:p14="http://schemas.microsoft.com/office/powerpoint/2010/main" val="10949624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body" idx="1"/>
          </p:nvPr>
        </p:nvSpPr>
        <p:spPr>
          <a:noFill/>
          <a:ln/>
        </p:spPr>
        <p:txBody>
          <a:bodyPr/>
          <a:lstStyle/>
          <a:p>
            <a:pPr lvl="1" eaLnBrk="1" hangingPunct="1"/>
            <a:r>
              <a:rPr lang="en-US" altLang="en-US" smtClean="0">
                <a:latin typeface="Arial" charset="0"/>
              </a:rPr>
              <a:t>In this practice, you write simple </a:t>
            </a:r>
            <a:r>
              <a:rPr lang="en-US" altLang="en-US" smtClean="0">
                <a:latin typeface="Courier New" pitchFamily="49" charset="0"/>
              </a:rPr>
              <a:t>SELECT</a:t>
            </a:r>
            <a:r>
              <a:rPr lang="en-US" altLang="en-US" smtClean="0">
                <a:latin typeface="Arial" charset="0"/>
              </a:rPr>
              <a:t> queries. The queries cover most of the </a:t>
            </a:r>
            <a:r>
              <a:rPr lang="en-US" altLang="en-US" smtClean="0">
                <a:latin typeface="Courier New" pitchFamily="49" charset="0"/>
              </a:rPr>
              <a:t>SELECT</a:t>
            </a:r>
            <a:r>
              <a:rPr lang="en-US" altLang="en-US" smtClean="0">
                <a:latin typeface="Arial" charset="0"/>
              </a:rPr>
              <a:t> clauses and operations that you learned in this lesson.</a:t>
            </a:r>
            <a:endParaRPr lang="en-US" altLang="en-US" dirty="0" smtClean="0">
              <a:latin typeface="Arial" charset="0"/>
            </a:endParaRPr>
          </a:p>
        </p:txBody>
      </p:sp>
      <p:sp>
        <p:nvSpPr>
          <p:cNvPr id="64515" name="Footer Placeholder 5"/>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2 - </a:t>
            </a:r>
            <a:fld id="{7658E543-2727-40EA-8B69-3CAF23381930}" type="slidenum">
              <a:rPr lang="en-US" altLang="en-US" smtClean="0">
                <a:latin typeface="Arial" charset="0"/>
                <a:cs typeface="Arial" charset="0"/>
              </a:rPr>
              <a:t>32</a:t>
            </a:fld>
            <a:endParaRPr lang="en-US" altLang="en-US" dirty="0" smtClean="0">
              <a:latin typeface="Arial" charset="0"/>
              <a:cs typeface="Arial" charset="0"/>
            </a:endParaRPr>
          </a:p>
        </p:txBody>
      </p:sp>
      <p:sp>
        <p:nvSpPr>
          <p:cNvPr id="64516" name="Slide Image Placeholder 6"/>
          <p:cNvSpPr>
            <a:spLocks noGrp="1" noRot="1" noChangeAspect="1" noTextEdit="1"/>
          </p:cNvSpPr>
          <p:nvPr>
            <p:ph type="sldImg"/>
          </p:nvPr>
        </p:nvSpPr>
        <p:spPr>
          <a:ln/>
        </p:spPr>
      </p:sp>
    </p:spTree>
    <p:extLst>
      <p:ext uri="{BB962C8B-B14F-4D97-AF65-F5344CB8AC3E}">
        <p14:creationId xmlns:p14="http://schemas.microsoft.com/office/powerpoint/2010/main" val="24101169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Footer Placeholder 5"/>
          <p:cNvSpPr>
            <a:spLocks noGrp="1"/>
          </p:cNvSpPr>
          <p:nvPr>
            <p:ph type="ftr" sz="quarter" idx="4"/>
          </p:nvPr>
        </p:nvSpPr>
        <p:spPr/>
        <p:txBody>
          <a:bodyPr/>
          <a:lstStyle/>
          <a:p>
            <a:r>
              <a:rPr lang="en-US" altLang="en-US" smtClean="0"/>
              <a:t>Oracle Database 12</a:t>
            </a:r>
            <a:r>
              <a:rPr lang="en-US" altLang="en-US" i="1" smtClean="0"/>
              <a:t>c</a:t>
            </a:r>
            <a:r>
              <a:rPr lang="en-US" altLang="en-US" smtClean="0"/>
              <a:t> R2: SQL Workshop I   2 - </a:t>
            </a:r>
            <a:fld id="{E15A47D6-F18A-46EB-A305-8353F3FA4C03}" type="slidenum">
              <a:rPr lang="en-US" altLang="en-US" smtClean="0"/>
              <a:t>4</a:t>
            </a:fld>
            <a:endParaRPr lang="en-US" altLang="en-US" dirty="0" smtClean="0"/>
          </a:p>
        </p:txBody>
      </p:sp>
      <p:sp>
        <p:nvSpPr>
          <p:cNvPr id="6" name="Slide Image Placeholder 5"/>
          <p:cNvSpPr>
            <a:spLocks noGrp="1" noRot="1" noChangeAspect="1"/>
          </p:cNvSpPr>
          <p:nvPr>
            <p:ph type="sldImg"/>
          </p:nvPr>
        </p:nvSpPr>
        <p:spPr/>
      </p:sp>
      <p:sp>
        <p:nvSpPr>
          <p:cNvPr id="7" name="Notes Placeholder 6"/>
          <p:cNvSpPr>
            <a:spLocks noGrp="1"/>
          </p:cNvSpPr>
          <p:nvPr>
            <p:ph type="body" idx="1"/>
          </p:nvPr>
        </p:nvSpPr>
        <p:spPr/>
        <p:txBody>
          <a:bodyPr>
            <a:normAutofit/>
          </a:bodyPr>
          <a:lstStyle/>
          <a:p>
            <a:r>
              <a:rPr lang="en-US" dirty="0" smtClean="0"/>
              <a:t>SQL SELECT</a:t>
            </a:r>
            <a:r>
              <a:rPr lang="zh-CN" altLang="en-US" dirty="0" smtClean="0"/>
              <a:t>语句的功能</a:t>
            </a:r>
          </a:p>
          <a:p>
            <a:r>
              <a:rPr lang="en-US" dirty="0" smtClean="0"/>
              <a:t>SELECT</a:t>
            </a:r>
            <a:r>
              <a:rPr lang="zh-CN" altLang="en-US" dirty="0" smtClean="0"/>
              <a:t>语句中的算术表达式和</a:t>
            </a:r>
            <a:r>
              <a:rPr lang="en-US" dirty="0" smtClean="0"/>
              <a:t>NULL</a:t>
            </a:r>
            <a:r>
              <a:rPr lang="zh-CN" altLang="en-US" dirty="0" smtClean="0"/>
              <a:t>值</a:t>
            </a:r>
          </a:p>
          <a:p>
            <a:r>
              <a:rPr lang="zh-CN" altLang="en-US" dirty="0" smtClean="0"/>
              <a:t>列别名</a:t>
            </a:r>
          </a:p>
          <a:p>
            <a:r>
              <a:rPr lang="zh-CN" altLang="en-US" dirty="0" smtClean="0"/>
              <a:t>使用连接运算符，文字字符串，替代引用运算符和</a:t>
            </a:r>
            <a:r>
              <a:rPr lang="en-US" dirty="0" smtClean="0"/>
              <a:t>DISTINCT</a:t>
            </a:r>
            <a:r>
              <a:rPr lang="zh-CN" altLang="en-US" dirty="0" smtClean="0"/>
              <a:t>关键字</a:t>
            </a:r>
          </a:p>
          <a:p>
            <a:r>
              <a:rPr lang="en-US" dirty="0" smtClean="0"/>
              <a:t>DESCRIBE</a:t>
            </a:r>
            <a:r>
              <a:rPr lang="zh-CN" altLang="en-US" dirty="0" smtClean="0"/>
              <a:t>命令</a:t>
            </a:r>
            <a:endParaRPr lang="en-US" dirty="0"/>
          </a:p>
        </p:txBody>
      </p:sp>
    </p:spTree>
    <p:extLst>
      <p:ext uri="{BB962C8B-B14F-4D97-AF65-F5344CB8AC3E}">
        <p14:creationId xmlns:p14="http://schemas.microsoft.com/office/powerpoint/2010/main" val="24423124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normAutofit/>
          </a:bodyPr>
          <a:lstStyle/>
          <a:p>
            <a:pPr lvl="1"/>
            <a:r>
              <a:rPr lang="en-US" dirty="0" smtClean="0"/>
              <a:t>Alex, an HR manager in India, wants a report of all the employees in the Accounting department of the organization. The HR application consists of a database of all the employees in the organization. So, how does Alex search based on the criteria in the HR application?</a:t>
            </a:r>
          </a:p>
          <a:p>
            <a:pPr lvl="1"/>
            <a:r>
              <a:rPr lang="en-US" dirty="0" smtClean="0"/>
              <a:t>Alex finds it very efficient to use the HR application to generate reports. He logs in to the application, enters ‘Accounting’ in the Department field, and clicks Go.</a:t>
            </a:r>
          </a:p>
          <a:p>
            <a:pPr lvl="1"/>
            <a:r>
              <a:rPr lang="en-US" dirty="0" smtClean="0"/>
              <a:t>The HR application fires a SQL </a:t>
            </a:r>
            <a:r>
              <a:rPr lang="en-US" dirty="0" smtClean="0">
                <a:latin typeface="Courier New"/>
              </a:rPr>
              <a:t>SELECT </a:t>
            </a:r>
            <a:r>
              <a:rPr lang="en-US" dirty="0" smtClean="0"/>
              <a:t>statement to query the database for all employees in the Accounting department. Alex then sees the result on his application.</a:t>
            </a:r>
          </a:p>
          <a:p>
            <a:pPr lvl="1"/>
            <a:r>
              <a:rPr lang="en-US" dirty="0" smtClean="0"/>
              <a:t>Basically, you can query the database for information by writing conditional and complex SQL statements. In this lesson, you will learn more about SQL </a:t>
            </a:r>
            <a:r>
              <a:rPr lang="en-US" dirty="0" smtClean="0">
                <a:latin typeface="Courier New"/>
              </a:rPr>
              <a:t>SELECT </a:t>
            </a:r>
            <a:r>
              <a:rPr lang="en-US" dirty="0" smtClean="0"/>
              <a:t>statements</a:t>
            </a:r>
            <a:r>
              <a:rPr lang="en-US" dirty="0" smtClean="0"/>
              <a:t>.</a:t>
            </a:r>
          </a:p>
          <a:p>
            <a:pPr lvl="1"/>
            <a:r>
              <a:rPr lang="zh-CN" altLang="en-US" dirty="0" smtClean="0"/>
              <a:t>印度人力资源经理亚历克斯想要组织会计部门的所有员工的报告。 人力资源应用程序包括组织中所有员工的数据库。 那么，</a:t>
            </a:r>
            <a:r>
              <a:rPr lang="en-US" altLang="zh-CN" dirty="0" smtClean="0"/>
              <a:t>Alex</a:t>
            </a:r>
            <a:r>
              <a:rPr lang="zh-CN" altLang="en-US" dirty="0" smtClean="0"/>
              <a:t>的搜索方式是怎样的呢？</a:t>
            </a:r>
          </a:p>
          <a:p>
            <a:pPr lvl="1"/>
            <a:r>
              <a:rPr lang="en-US" altLang="zh-CN" dirty="0" smtClean="0"/>
              <a:t>Alex</a:t>
            </a:r>
            <a:r>
              <a:rPr lang="zh-CN" altLang="en-US" dirty="0" smtClean="0"/>
              <a:t>发现使用人力资源应用程序生成报告非常有效。 他登录到应用程序，在“部门”字段中输入“会计”，然后单击“开始”。</a:t>
            </a:r>
          </a:p>
          <a:p>
            <a:pPr lvl="1"/>
            <a:r>
              <a:rPr lang="en-US" altLang="zh-CN" dirty="0" err="1" smtClean="0"/>
              <a:t>HR</a:t>
            </a:r>
            <a:r>
              <a:rPr lang="zh-CN" altLang="en-US" dirty="0" smtClean="0"/>
              <a:t>应用程序触发</a:t>
            </a:r>
            <a:r>
              <a:rPr lang="en-US" altLang="zh-CN" dirty="0" smtClean="0"/>
              <a:t>SQL SELECT</a:t>
            </a:r>
            <a:r>
              <a:rPr lang="zh-CN" altLang="en-US" dirty="0" smtClean="0"/>
              <a:t>语句以查询数据库中会计部门中的所有员工。 </a:t>
            </a:r>
            <a:r>
              <a:rPr lang="en-US" altLang="zh-CN" dirty="0" smtClean="0"/>
              <a:t>Alex</a:t>
            </a:r>
            <a:r>
              <a:rPr lang="zh-CN" altLang="en-US" dirty="0" smtClean="0"/>
              <a:t>然后在他的申请中看到结果。</a:t>
            </a:r>
          </a:p>
          <a:p>
            <a:pPr lvl="1"/>
            <a:r>
              <a:rPr lang="zh-CN" altLang="en-US" dirty="0" smtClean="0"/>
              <a:t>基本上，您可以通过编写条件和复杂的</a:t>
            </a:r>
            <a:r>
              <a:rPr lang="en-US" altLang="zh-CN" dirty="0" smtClean="0"/>
              <a:t>SQL</a:t>
            </a:r>
            <a:r>
              <a:rPr lang="zh-CN" altLang="en-US" dirty="0" smtClean="0"/>
              <a:t>语句来查询数据库的信息。 在本课中，您将了解有关</a:t>
            </a:r>
            <a:r>
              <a:rPr lang="en-US" altLang="zh-CN" dirty="0" smtClean="0"/>
              <a:t>SQL SELECT</a:t>
            </a:r>
            <a:r>
              <a:rPr lang="zh-CN" altLang="en-US" dirty="0" smtClean="0"/>
              <a:t>语句的更多信息。</a:t>
            </a:r>
            <a:endParaRPr lang="en-US" dirty="0" smtClean="0"/>
          </a:p>
        </p:txBody>
      </p:sp>
      <p:sp>
        <p:nvSpPr>
          <p:cNvPr id="4" name="Footer Placeholder 3"/>
          <p:cNvSpPr>
            <a:spLocks noGrp="1"/>
          </p:cNvSpPr>
          <p:nvPr>
            <p:ph type="ftr" sz="quarter" idx="10"/>
          </p:nvPr>
        </p:nvSpPr>
        <p:spPr/>
        <p:txBody>
          <a:bodyPr/>
          <a:lstStyle/>
          <a:p>
            <a:r>
              <a:rPr lang="en-US" smtClean="0"/>
              <a:t>Oracle Database 12</a:t>
            </a:r>
            <a:r>
              <a:rPr lang="en-US" i="1" smtClean="0"/>
              <a:t>c</a:t>
            </a:r>
            <a:r>
              <a:rPr lang="en-US" smtClean="0"/>
              <a:t> R2: SQL Workshop I   2 - </a:t>
            </a:r>
            <a:fld id="{3E3EE105-D29E-4E2B-80CD-A373B7FCC7DD}" type="slidenum">
              <a:rPr lang="en-US" smtClean="0"/>
              <a:t>5</a:t>
            </a:fld>
            <a:endParaRPr lang="en-US" dirty="0"/>
          </a:p>
        </p:txBody>
      </p:sp>
      <p:sp>
        <p:nvSpPr>
          <p:cNvPr id="10" name="Slide Image Placeholder 9"/>
          <p:cNvSpPr>
            <a:spLocks noGrp="1" noRot="1" noChangeAspect="1"/>
          </p:cNvSpPr>
          <p:nvPr>
            <p:ph type="sldImg"/>
          </p:nvPr>
        </p:nvSpPr>
        <p:spPr/>
      </p:sp>
    </p:spTree>
    <p:extLst>
      <p:ext uri="{BB962C8B-B14F-4D97-AF65-F5344CB8AC3E}">
        <p14:creationId xmlns:p14="http://schemas.microsoft.com/office/powerpoint/2010/main" val="9558232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9"/>
          <p:cNvSpPr>
            <a:spLocks noGrp="1" noChangeArrowheads="1"/>
          </p:cNvSpPr>
          <p:nvPr>
            <p:ph type="body" idx="1"/>
          </p:nvPr>
        </p:nvSpPr>
        <p:spPr/>
        <p:txBody>
          <a:bodyPr>
            <a:normAutofit/>
          </a:bodyPr>
          <a:lstStyle/>
          <a:p>
            <a:pPr lvl="1"/>
            <a:r>
              <a:rPr lang="en-US" altLang="en-US" dirty="0" smtClean="0"/>
              <a:t>Use the </a:t>
            </a:r>
            <a:r>
              <a:rPr lang="en-US" altLang="en-US" dirty="0" smtClean="0">
                <a:latin typeface="Courier New" pitchFamily="49" charset="0"/>
                <a:cs typeface="Courier New" pitchFamily="49" charset="0"/>
              </a:rPr>
              <a:t>SELECT</a:t>
            </a:r>
            <a:r>
              <a:rPr lang="en-US" altLang="en-US" dirty="0" smtClean="0"/>
              <a:t> statement to retrieve data from one or more tables or views in the database. </a:t>
            </a:r>
          </a:p>
          <a:p>
            <a:pPr lvl="1"/>
            <a:r>
              <a:rPr lang="en-US" altLang="en-US" dirty="0" smtClean="0"/>
              <a:t>In its simplest form, a </a:t>
            </a:r>
            <a:r>
              <a:rPr lang="en-US" altLang="en-US" dirty="0" smtClean="0">
                <a:latin typeface="Courier New" pitchFamily="49" charset="0"/>
                <a:cs typeface="Courier New" pitchFamily="49" charset="0"/>
              </a:rPr>
              <a:t>SELECT</a:t>
            </a:r>
            <a:r>
              <a:rPr lang="en-US" altLang="en-US" dirty="0" smtClean="0"/>
              <a:t> statement must include the following:</a:t>
            </a:r>
          </a:p>
          <a:p>
            <a:pPr lvl="2"/>
            <a:r>
              <a:rPr lang="en-US" altLang="en-US" dirty="0" smtClean="0"/>
              <a:t>A </a:t>
            </a:r>
            <a:r>
              <a:rPr lang="en-US" altLang="en-US" dirty="0" smtClean="0">
                <a:latin typeface="Courier New" pitchFamily="49" charset="0"/>
                <a:cs typeface="Courier New" pitchFamily="49" charset="0"/>
              </a:rPr>
              <a:t>SELECT</a:t>
            </a:r>
            <a:r>
              <a:rPr lang="en-US" altLang="en-US" dirty="0" smtClean="0"/>
              <a:t> clause, which specifies the columns to be displayed</a:t>
            </a:r>
          </a:p>
          <a:p>
            <a:pPr lvl="2"/>
            <a:r>
              <a:rPr lang="en-US" altLang="en-US" dirty="0" smtClean="0"/>
              <a:t>A </a:t>
            </a:r>
            <a:r>
              <a:rPr lang="en-US" altLang="en-US" dirty="0" smtClean="0">
                <a:latin typeface="Courier New" pitchFamily="49" charset="0"/>
                <a:cs typeface="Courier New" pitchFamily="49" charset="0"/>
              </a:rPr>
              <a:t>FROM</a:t>
            </a:r>
            <a:r>
              <a:rPr lang="en-US" altLang="en-US" dirty="0" smtClean="0"/>
              <a:t> clause, which identifies the table containing the columns that are listed in the </a:t>
            </a:r>
            <a:r>
              <a:rPr lang="en-US" altLang="en-US" dirty="0" smtClean="0">
                <a:latin typeface="Courier New" pitchFamily="49" charset="0"/>
                <a:cs typeface="Courier New" pitchFamily="49" charset="0"/>
              </a:rPr>
              <a:t>SELECT</a:t>
            </a:r>
            <a:r>
              <a:rPr lang="en-US" altLang="en-US" dirty="0" smtClean="0"/>
              <a:t> clause</a:t>
            </a:r>
          </a:p>
          <a:p>
            <a:pPr lvl="1"/>
            <a:r>
              <a:rPr lang="en-US" altLang="en-US" dirty="0" smtClean="0"/>
              <a:t>In the syntax:</a:t>
            </a:r>
          </a:p>
          <a:p>
            <a:pPr lvl="3">
              <a:buNone/>
            </a:pPr>
            <a:r>
              <a:rPr lang="en-US" altLang="en-US" dirty="0" smtClean="0">
                <a:latin typeface="Courier New" pitchFamily="49" charset="0"/>
                <a:cs typeface="Courier New" pitchFamily="49" charset="0"/>
              </a:rPr>
              <a:t>SELECT</a:t>
            </a:r>
            <a:r>
              <a:rPr lang="en-US" altLang="en-US" dirty="0" smtClean="0"/>
              <a:t>		Is a list of one or more columns</a:t>
            </a:r>
          </a:p>
          <a:p>
            <a:pPr lvl="3">
              <a:buNone/>
            </a:pPr>
            <a:r>
              <a:rPr lang="en-US" altLang="en-US" dirty="0" smtClean="0">
                <a:latin typeface="Courier New" pitchFamily="49" charset="0"/>
                <a:cs typeface="Courier New" pitchFamily="49" charset="0"/>
              </a:rPr>
              <a:t>* </a:t>
            </a:r>
            <a:r>
              <a:rPr lang="en-US" altLang="en-US" dirty="0" smtClean="0"/>
              <a:t> 				Selects all columns</a:t>
            </a:r>
          </a:p>
          <a:p>
            <a:pPr lvl="3">
              <a:buNone/>
            </a:pPr>
            <a:r>
              <a:rPr lang="en-US" altLang="en-US" dirty="0" smtClean="0">
                <a:latin typeface="Courier New" pitchFamily="49" charset="0"/>
                <a:cs typeface="Courier New" pitchFamily="49" charset="0"/>
              </a:rPr>
              <a:t>DISTINCT</a:t>
            </a:r>
            <a:r>
              <a:rPr lang="en-US" altLang="en-US" dirty="0" smtClean="0"/>
              <a:t>		Suppresses duplicates</a:t>
            </a:r>
          </a:p>
          <a:p>
            <a:pPr lvl="3">
              <a:buNone/>
            </a:pPr>
            <a:r>
              <a:rPr lang="en-US" altLang="en-US" i="1" dirty="0" err="1" smtClean="0">
                <a:latin typeface="Courier New" pitchFamily="49" charset="0"/>
                <a:cs typeface="Courier New" pitchFamily="49" charset="0"/>
              </a:rPr>
              <a:t>column|expression</a:t>
            </a:r>
            <a:r>
              <a:rPr lang="en-US" altLang="en-US" dirty="0" smtClean="0"/>
              <a:t>	Selects the named column or the expression</a:t>
            </a:r>
          </a:p>
          <a:p>
            <a:pPr lvl="3">
              <a:buNone/>
            </a:pPr>
            <a:r>
              <a:rPr lang="en-US" altLang="en-US" i="1" dirty="0" smtClean="0">
                <a:latin typeface="Courier New" pitchFamily="49" charset="0"/>
                <a:cs typeface="Courier New" pitchFamily="49" charset="0"/>
              </a:rPr>
              <a:t>alias</a:t>
            </a:r>
            <a:r>
              <a:rPr lang="en-US" altLang="en-US" dirty="0" smtClean="0"/>
              <a:t>			Gives different headings to the selected columns </a:t>
            </a:r>
          </a:p>
          <a:p>
            <a:pPr lvl="3">
              <a:buNone/>
            </a:pPr>
            <a:r>
              <a:rPr lang="en-US" altLang="en-US" i="1" dirty="0" smtClean="0">
                <a:latin typeface="Courier New" pitchFamily="49" charset="0"/>
                <a:cs typeface="Courier New" pitchFamily="49" charset="0"/>
              </a:rPr>
              <a:t>FROM</a:t>
            </a:r>
            <a:r>
              <a:rPr lang="en-US" altLang="en-US" i="1" dirty="0" smtClean="0"/>
              <a:t> </a:t>
            </a:r>
            <a:r>
              <a:rPr lang="en-US" altLang="en-US" i="1" dirty="0" smtClean="0">
                <a:latin typeface="Courier New" pitchFamily="49" charset="0"/>
                <a:cs typeface="Courier New" pitchFamily="49" charset="0"/>
              </a:rPr>
              <a:t>table</a:t>
            </a:r>
            <a:r>
              <a:rPr lang="en-US" altLang="en-US" dirty="0" smtClean="0"/>
              <a:t> 		Specifies the table containing the columns</a:t>
            </a:r>
          </a:p>
          <a:p>
            <a:pPr lvl="1"/>
            <a:r>
              <a:rPr lang="en-US" altLang="en-US" dirty="0" smtClean="0"/>
              <a:t>Throughout this course, you will see that the words </a:t>
            </a:r>
            <a:r>
              <a:rPr lang="en-US" altLang="en-US" i="1" dirty="0" smtClean="0"/>
              <a:t>keyword</a:t>
            </a:r>
            <a:r>
              <a:rPr lang="en-US" altLang="en-US" dirty="0" smtClean="0"/>
              <a:t>, </a:t>
            </a:r>
            <a:r>
              <a:rPr lang="en-US" altLang="en-US" i="1" dirty="0" smtClean="0"/>
              <a:t>clause</a:t>
            </a:r>
            <a:r>
              <a:rPr lang="en-US" altLang="en-US" dirty="0" smtClean="0"/>
              <a:t>, and </a:t>
            </a:r>
            <a:r>
              <a:rPr lang="en-US" altLang="en-US" i="1" dirty="0" smtClean="0"/>
              <a:t>statement</a:t>
            </a:r>
            <a:r>
              <a:rPr lang="en-US" altLang="en-US" dirty="0" smtClean="0"/>
              <a:t> are used as follows:</a:t>
            </a:r>
          </a:p>
          <a:p>
            <a:pPr lvl="2"/>
            <a:r>
              <a:rPr lang="en-US" altLang="en-US" dirty="0" smtClean="0"/>
              <a:t>A </a:t>
            </a:r>
            <a:r>
              <a:rPr lang="en-US" altLang="en-US" i="1" dirty="0" smtClean="0"/>
              <a:t>keyword</a:t>
            </a:r>
            <a:r>
              <a:rPr lang="en-US" altLang="en-US" dirty="0" smtClean="0"/>
              <a:t> refers to an individual SQL element—for example, </a:t>
            </a:r>
            <a:r>
              <a:rPr lang="en-US" altLang="en-US" dirty="0" smtClean="0">
                <a:latin typeface="Courier New" pitchFamily="49" charset="0"/>
                <a:cs typeface="Courier New" pitchFamily="49" charset="0"/>
              </a:rPr>
              <a:t>SELECT</a:t>
            </a:r>
            <a:r>
              <a:rPr lang="en-US" altLang="en-US" dirty="0" smtClean="0"/>
              <a:t> and </a:t>
            </a:r>
            <a:r>
              <a:rPr lang="en-US" altLang="en-US" dirty="0" smtClean="0">
                <a:latin typeface="Courier New" pitchFamily="49" charset="0"/>
                <a:cs typeface="Courier New" pitchFamily="49" charset="0"/>
              </a:rPr>
              <a:t>FROM</a:t>
            </a:r>
            <a:r>
              <a:rPr lang="en-US" altLang="en-US" dirty="0" smtClean="0"/>
              <a:t> are keywords.</a:t>
            </a:r>
          </a:p>
          <a:p>
            <a:pPr lvl="2"/>
            <a:r>
              <a:rPr lang="en-US" altLang="en-US" dirty="0" smtClean="0"/>
              <a:t>A </a:t>
            </a:r>
            <a:r>
              <a:rPr lang="en-US" altLang="en-US" i="1" dirty="0" smtClean="0"/>
              <a:t>clause</a:t>
            </a:r>
            <a:r>
              <a:rPr lang="en-US" altLang="en-US" dirty="0" smtClean="0"/>
              <a:t> is a part of a SQL statement—for example, </a:t>
            </a:r>
            <a:r>
              <a:rPr lang="en-US" altLang="en-US" dirty="0" smtClean="0">
                <a:latin typeface="Courier New" pitchFamily="49" charset="0"/>
                <a:cs typeface="Courier New" pitchFamily="49" charset="0"/>
              </a:rPr>
              <a:t>SELECT</a:t>
            </a:r>
            <a:r>
              <a:rPr lang="en-US" altLang="en-US" dirty="0" smtClean="0"/>
              <a:t> </a:t>
            </a:r>
            <a:r>
              <a:rPr lang="en-US" altLang="en-US" dirty="0" err="1" smtClean="0">
                <a:latin typeface="Courier New" pitchFamily="49" charset="0"/>
                <a:cs typeface="Courier New" pitchFamily="49" charset="0"/>
              </a:rPr>
              <a:t>employee_id</a:t>
            </a:r>
            <a:r>
              <a:rPr lang="en-US" altLang="en-US" dirty="0" smtClean="0"/>
              <a:t>, </a:t>
            </a:r>
            <a:r>
              <a:rPr lang="en-US" altLang="en-US" dirty="0" err="1" smtClean="0">
                <a:latin typeface="Courier New" pitchFamily="49" charset="0"/>
                <a:cs typeface="Courier New" pitchFamily="49" charset="0"/>
              </a:rPr>
              <a:t>last_name</a:t>
            </a:r>
            <a:r>
              <a:rPr lang="en-US" altLang="en-US" dirty="0" smtClean="0"/>
              <a:t>, and so on.</a:t>
            </a:r>
          </a:p>
          <a:p>
            <a:pPr lvl="2"/>
            <a:r>
              <a:rPr lang="en-US" altLang="en-US" dirty="0" smtClean="0"/>
              <a:t>A </a:t>
            </a:r>
            <a:r>
              <a:rPr lang="en-US" altLang="en-US" i="1" dirty="0" smtClean="0"/>
              <a:t>statement</a:t>
            </a:r>
            <a:r>
              <a:rPr lang="en-US" altLang="en-US" dirty="0" smtClean="0"/>
              <a:t> is a combination of two or more clauses—for example, </a:t>
            </a:r>
            <a:r>
              <a:rPr lang="en-US" altLang="en-US" dirty="0" smtClean="0">
                <a:latin typeface="Courier New" pitchFamily="49" charset="0"/>
                <a:cs typeface="Courier New" pitchFamily="49" charset="0"/>
              </a:rPr>
              <a:t>SELECT * FROM employees</a:t>
            </a:r>
            <a:r>
              <a:rPr lang="en-US" altLang="en-US" dirty="0" smtClean="0"/>
              <a:t>.</a:t>
            </a:r>
          </a:p>
          <a:p>
            <a:pPr lvl="1"/>
            <a:r>
              <a:rPr lang="zh-CN" altLang="en-US" dirty="0" smtClean="0"/>
              <a:t>使用</a:t>
            </a:r>
            <a:r>
              <a:rPr lang="en-US" altLang="en-US" dirty="0" smtClean="0"/>
              <a:t>SELECT</a:t>
            </a:r>
            <a:r>
              <a:rPr lang="zh-CN" altLang="en-US" dirty="0" smtClean="0"/>
              <a:t>语句从数据库中的一个或多个表或视图中检索数据。</a:t>
            </a:r>
          </a:p>
          <a:p>
            <a:pPr lvl="1"/>
            <a:r>
              <a:rPr lang="zh-CN" altLang="en-US" dirty="0" smtClean="0"/>
              <a:t>在最简单的形式中，</a:t>
            </a:r>
            <a:r>
              <a:rPr lang="en-US" altLang="en-US" dirty="0" smtClean="0"/>
              <a:t>SELECT</a:t>
            </a:r>
            <a:r>
              <a:rPr lang="zh-CN" altLang="en-US" dirty="0" smtClean="0"/>
              <a:t>语句必须包括以下内容：</a:t>
            </a:r>
          </a:p>
          <a:p>
            <a:pPr lvl="2"/>
            <a:r>
              <a:rPr lang="zh-CN" altLang="en-US" dirty="0" smtClean="0"/>
              <a:t>一个</a:t>
            </a:r>
            <a:r>
              <a:rPr lang="en-US" altLang="en-US" dirty="0" smtClean="0"/>
              <a:t>SELECT</a:t>
            </a:r>
            <a:r>
              <a:rPr lang="zh-CN" altLang="en-US" dirty="0" smtClean="0"/>
              <a:t>子句，用于指定要显示的列</a:t>
            </a:r>
          </a:p>
          <a:p>
            <a:pPr lvl="2"/>
            <a:r>
              <a:rPr lang="en-US" altLang="en-US" dirty="0" smtClean="0"/>
              <a:t>FROM</a:t>
            </a:r>
            <a:r>
              <a:rPr lang="zh-CN" altLang="en-US" dirty="0" smtClean="0"/>
              <a:t>子句，用于标识包含</a:t>
            </a:r>
            <a:r>
              <a:rPr lang="en-US" altLang="en-US" dirty="0" smtClean="0"/>
              <a:t>SELECT</a:t>
            </a:r>
            <a:r>
              <a:rPr lang="zh-CN" altLang="en-US" dirty="0" smtClean="0"/>
              <a:t>子句中列出的列的表</a:t>
            </a:r>
          </a:p>
          <a:p>
            <a:pPr lvl="1"/>
            <a:r>
              <a:rPr lang="zh-CN" altLang="en-US" dirty="0" smtClean="0"/>
              <a:t>在语法中：</a:t>
            </a:r>
          </a:p>
          <a:p>
            <a:pPr lvl="2"/>
            <a:r>
              <a:rPr lang="en-US" altLang="en-US" dirty="0" smtClean="0"/>
              <a:t>SELECT</a:t>
            </a:r>
            <a:r>
              <a:rPr lang="zh-CN" altLang="en-US" dirty="0" smtClean="0"/>
              <a:t>是一列或多列</a:t>
            </a:r>
          </a:p>
          <a:p>
            <a:pPr lvl="2"/>
            <a:r>
              <a:rPr lang="zh-CN" altLang="en-US" dirty="0" smtClean="0"/>
              <a:t>*选择所有列</a:t>
            </a:r>
          </a:p>
          <a:p>
            <a:pPr lvl="2"/>
            <a:r>
              <a:rPr lang="en-US" altLang="en-US" dirty="0" smtClean="0"/>
              <a:t>DISTINCT</a:t>
            </a:r>
            <a:r>
              <a:rPr lang="zh-CN" altLang="en-US" dirty="0" smtClean="0"/>
              <a:t>禁止重复</a:t>
            </a:r>
          </a:p>
          <a:p>
            <a:pPr lvl="2"/>
            <a:r>
              <a:rPr lang="en-US" altLang="en-US" dirty="0" smtClean="0"/>
              <a:t>column | expression</a:t>
            </a:r>
            <a:r>
              <a:rPr lang="zh-CN" altLang="en-US" dirty="0" smtClean="0"/>
              <a:t>选择命名列或表达式</a:t>
            </a:r>
          </a:p>
          <a:p>
            <a:pPr lvl="2"/>
            <a:r>
              <a:rPr lang="zh-CN" altLang="en-US" dirty="0" smtClean="0"/>
              <a:t>别名为所选列提供不同的标题</a:t>
            </a:r>
          </a:p>
          <a:p>
            <a:pPr lvl="2"/>
            <a:r>
              <a:rPr lang="en-US" altLang="en-US" dirty="0" smtClean="0"/>
              <a:t>FROM table</a:t>
            </a:r>
            <a:r>
              <a:rPr lang="zh-CN" altLang="en-US" dirty="0" smtClean="0"/>
              <a:t>指定包含列的表</a:t>
            </a:r>
          </a:p>
          <a:p>
            <a:pPr lvl="1"/>
            <a:r>
              <a:rPr lang="zh-CN" altLang="en-US" dirty="0" smtClean="0"/>
              <a:t>在本课程中，您将看到关键字，子句和语句如下所示：</a:t>
            </a:r>
          </a:p>
          <a:p>
            <a:pPr lvl="2"/>
            <a:r>
              <a:rPr lang="zh-CN" altLang="en-US" dirty="0" smtClean="0"/>
              <a:t>关键字指的是一个单独的</a:t>
            </a:r>
            <a:r>
              <a:rPr lang="en-US" altLang="en-US" dirty="0" smtClean="0"/>
              <a:t>SQL</a:t>
            </a:r>
            <a:r>
              <a:rPr lang="zh-CN" altLang="en-US" dirty="0" smtClean="0"/>
              <a:t>元素，例如</a:t>
            </a:r>
            <a:r>
              <a:rPr lang="en-US" altLang="en-US" dirty="0" smtClean="0"/>
              <a:t>SELECT</a:t>
            </a:r>
            <a:r>
              <a:rPr lang="zh-CN" altLang="en-US" dirty="0" smtClean="0"/>
              <a:t>和</a:t>
            </a:r>
            <a:r>
              <a:rPr lang="en-US" altLang="en-US" dirty="0" smtClean="0"/>
              <a:t>FROM</a:t>
            </a:r>
            <a:r>
              <a:rPr lang="zh-CN" altLang="en-US" dirty="0" smtClean="0"/>
              <a:t>是关键字。</a:t>
            </a:r>
          </a:p>
          <a:p>
            <a:pPr lvl="2"/>
            <a:r>
              <a:rPr lang="zh-CN" altLang="en-US" dirty="0" smtClean="0"/>
              <a:t>一个子句是</a:t>
            </a:r>
            <a:r>
              <a:rPr lang="en-US" altLang="en-US" dirty="0" smtClean="0"/>
              <a:t>SQL</a:t>
            </a:r>
            <a:r>
              <a:rPr lang="zh-CN" altLang="en-US" dirty="0" smtClean="0"/>
              <a:t>语句的一部分，例如</a:t>
            </a:r>
            <a:r>
              <a:rPr lang="en-US" altLang="en-US" dirty="0" smtClean="0"/>
              <a:t>SELECT </a:t>
            </a:r>
            <a:r>
              <a:rPr lang="en-US" altLang="en-US" dirty="0" err="1" smtClean="0"/>
              <a:t>employee_id，last_name</a:t>
            </a:r>
            <a:r>
              <a:rPr lang="zh-CN" altLang="en-US" dirty="0" smtClean="0"/>
              <a:t>等等。</a:t>
            </a:r>
          </a:p>
          <a:p>
            <a:pPr lvl="2"/>
            <a:r>
              <a:rPr lang="zh-CN" altLang="en-US" dirty="0" smtClean="0"/>
              <a:t>一个语句是两个或多个子句的组合，例如</a:t>
            </a:r>
            <a:r>
              <a:rPr lang="en-US" altLang="en-US" dirty="0" smtClean="0"/>
              <a:t>SELECT * FROM</a:t>
            </a:r>
            <a:r>
              <a:rPr lang="zh-CN" altLang="en-US" dirty="0" smtClean="0"/>
              <a:t>员工。</a:t>
            </a:r>
            <a:endParaRPr lang="en-US" altLang="en-US" dirty="0" smtClean="0"/>
          </a:p>
        </p:txBody>
      </p:sp>
      <p:sp>
        <p:nvSpPr>
          <p:cNvPr id="13315" name="Footer Placeholder 5"/>
          <p:cNvSpPr>
            <a:spLocks noGrp="1"/>
          </p:cNvSpPr>
          <p:nvPr>
            <p:ph type="ftr" sz="quarter" idx="4"/>
          </p:nvPr>
        </p:nvSpPr>
        <p:spPr/>
        <p:txBody>
          <a:bodyPr/>
          <a:lstStyle/>
          <a:p>
            <a:r>
              <a:rPr lang="en-US" altLang="en-US" smtClean="0"/>
              <a:t>Oracle Database 12</a:t>
            </a:r>
            <a:r>
              <a:rPr lang="en-US" altLang="en-US" i="1" smtClean="0"/>
              <a:t>c</a:t>
            </a:r>
            <a:r>
              <a:rPr lang="en-US" altLang="en-US" smtClean="0"/>
              <a:t> R2: SQL Workshop I   2 - </a:t>
            </a:r>
            <a:fld id="{19F7A4D8-0596-4C75-8F47-2EC57490664A}" type="slidenum">
              <a:rPr lang="en-US" altLang="en-US" smtClean="0"/>
              <a:t>6</a:t>
            </a:fld>
            <a:endParaRPr lang="en-US" altLang="en-US" dirty="0" smtClean="0"/>
          </a:p>
        </p:txBody>
      </p:sp>
      <p:sp>
        <p:nvSpPr>
          <p:cNvPr id="7" name="Slide Image Placeholder 6"/>
          <p:cNvSpPr>
            <a:spLocks noGrp="1" noRot="1" noChangeAspect="1"/>
          </p:cNvSpPr>
          <p:nvPr>
            <p:ph type="sldImg"/>
          </p:nvPr>
        </p:nvSpPr>
        <p:spPr/>
      </p:sp>
    </p:spTree>
    <p:extLst>
      <p:ext uri="{BB962C8B-B14F-4D97-AF65-F5344CB8AC3E}">
        <p14:creationId xmlns:p14="http://schemas.microsoft.com/office/powerpoint/2010/main" val="37157505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9"/>
          <p:cNvSpPr>
            <a:spLocks noGrp="1" noChangeArrowheads="1"/>
          </p:cNvSpPr>
          <p:nvPr>
            <p:ph type="body" idx="1"/>
          </p:nvPr>
        </p:nvSpPr>
        <p:spPr>
          <a:noFill/>
          <a:ln/>
        </p:spPr>
        <p:txBody>
          <a:bodyPr/>
          <a:lstStyle/>
          <a:p>
            <a:pPr lvl="1" eaLnBrk="1" hangingPunct="1"/>
            <a:r>
              <a:rPr lang="en-US" altLang="en-US" dirty="0" smtClean="0">
                <a:latin typeface="Arial" charset="0"/>
              </a:rPr>
              <a:t>You can display all columns of data in a table by following the </a:t>
            </a:r>
            <a:r>
              <a:rPr lang="en-US" altLang="en-US" dirty="0" smtClean="0">
                <a:latin typeface="Courier New" pitchFamily="49" charset="0"/>
              </a:rPr>
              <a:t>SELECT</a:t>
            </a:r>
            <a:r>
              <a:rPr lang="en-US" altLang="en-US" dirty="0" smtClean="0">
                <a:latin typeface="Arial" charset="0"/>
              </a:rPr>
              <a:t> keyword with an asterisk (</a:t>
            </a:r>
            <a:r>
              <a:rPr lang="en-US" altLang="en-US" dirty="0" smtClean="0">
                <a:latin typeface="Courier New" pitchFamily="49" charset="0"/>
              </a:rPr>
              <a:t>*</a:t>
            </a:r>
            <a:r>
              <a:rPr lang="en-US" altLang="en-US" dirty="0" smtClean="0">
                <a:latin typeface="Arial" charset="0"/>
              </a:rPr>
              <a:t>). In the example in the slide, the </a:t>
            </a:r>
            <a:r>
              <a:rPr lang="en-US" altLang="en-US" dirty="0" smtClean="0">
                <a:latin typeface="Courier New" pitchFamily="49" charset="0"/>
              </a:rPr>
              <a:t>DEPARTMENTS</a:t>
            </a:r>
            <a:r>
              <a:rPr lang="en-US" altLang="en-US" dirty="0" smtClean="0">
                <a:latin typeface="Arial" charset="0"/>
              </a:rPr>
              <a:t> table contains four columns: </a:t>
            </a:r>
            <a:r>
              <a:rPr lang="en-US" altLang="en-US" dirty="0" err="1" smtClean="0">
                <a:latin typeface="Courier New" pitchFamily="49" charset="0"/>
              </a:rPr>
              <a:t>DEPARTMENT_ID</a:t>
            </a:r>
            <a:r>
              <a:rPr lang="en-US" altLang="en-US" dirty="0" smtClean="0">
                <a:latin typeface="Arial" charset="0"/>
              </a:rPr>
              <a:t>, </a:t>
            </a:r>
            <a:r>
              <a:rPr lang="en-US" altLang="en-US" dirty="0" err="1" smtClean="0">
                <a:latin typeface="Courier New" pitchFamily="49" charset="0"/>
              </a:rPr>
              <a:t>DEPARTMENT_NAME</a:t>
            </a:r>
            <a:r>
              <a:rPr lang="en-US" altLang="en-US" dirty="0" smtClean="0">
                <a:latin typeface="Arial" charset="0"/>
              </a:rPr>
              <a:t>, </a:t>
            </a:r>
            <a:r>
              <a:rPr lang="en-US" altLang="en-US" dirty="0" err="1" smtClean="0">
                <a:latin typeface="Courier New" pitchFamily="49" charset="0"/>
              </a:rPr>
              <a:t>MANAGER_ID</a:t>
            </a:r>
            <a:r>
              <a:rPr lang="en-US" altLang="en-US" dirty="0" smtClean="0">
                <a:latin typeface="Arial" charset="0"/>
              </a:rPr>
              <a:t>, and </a:t>
            </a:r>
            <a:r>
              <a:rPr lang="en-US" altLang="en-US" dirty="0" err="1" smtClean="0">
                <a:latin typeface="Courier New" pitchFamily="49" charset="0"/>
              </a:rPr>
              <a:t>LOCATION_ID</a:t>
            </a:r>
            <a:r>
              <a:rPr lang="en-US" altLang="en-US" dirty="0" smtClean="0">
                <a:latin typeface="Arial" charset="0"/>
              </a:rPr>
              <a:t>. The table contains eight rows, one for each department.</a:t>
            </a:r>
          </a:p>
          <a:p>
            <a:pPr lvl="1" eaLnBrk="1" hangingPunct="1"/>
            <a:r>
              <a:rPr lang="en-US" altLang="en-US" dirty="0" smtClean="0">
                <a:latin typeface="Arial" charset="0"/>
              </a:rPr>
              <a:t>You can also display all columns in the table by listing them after the </a:t>
            </a:r>
            <a:r>
              <a:rPr lang="en-US" altLang="en-US" dirty="0" smtClean="0">
                <a:latin typeface="Courier New" pitchFamily="49" charset="0"/>
              </a:rPr>
              <a:t>SELECT</a:t>
            </a:r>
            <a:r>
              <a:rPr lang="en-US" altLang="en-US" dirty="0" smtClean="0">
                <a:latin typeface="Arial" charset="0"/>
              </a:rPr>
              <a:t> keyword. For example, the following SQL statement (like the example in the slide) displays all columns and all rows of the </a:t>
            </a:r>
            <a:r>
              <a:rPr lang="en-US" altLang="en-US" dirty="0" smtClean="0">
                <a:latin typeface="Courier New" pitchFamily="49" charset="0"/>
              </a:rPr>
              <a:t>DEPARTMENTS</a:t>
            </a:r>
            <a:r>
              <a:rPr lang="en-US" altLang="en-US" dirty="0" smtClean="0">
                <a:latin typeface="Arial" charset="0"/>
              </a:rPr>
              <a:t> table:</a:t>
            </a:r>
          </a:p>
          <a:p>
            <a:pPr marL="857250" lvl="4" indent="-171450" eaLnBrk="1" hangingPunct="1"/>
            <a:r>
              <a:rPr lang="en-US" altLang="en-US" dirty="0" smtClean="0"/>
              <a:t>SELECT  </a:t>
            </a:r>
            <a:r>
              <a:rPr lang="en-US" altLang="en-US" dirty="0" err="1" smtClean="0"/>
              <a:t>department_id</a:t>
            </a:r>
            <a:r>
              <a:rPr lang="en-US" altLang="en-US" dirty="0" smtClean="0"/>
              <a:t>, </a:t>
            </a:r>
            <a:r>
              <a:rPr lang="en-US" altLang="en-US" dirty="0" err="1" smtClean="0"/>
              <a:t>department_name</a:t>
            </a:r>
            <a:r>
              <a:rPr lang="en-US" altLang="en-US" dirty="0" smtClean="0"/>
              <a:t>, </a:t>
            </a:r>
            <a:r>
              <a:rPr lang="en-US" altLang="en-US" dirty="0" err="1" smtClean="0"/>
              <a:t>manager_id</a:t>
            </a:r>
            <a:r>
              <a:rPr lang="en-US" altLang="en-US" dirty="0" smtClean="0"/>
              <a:t>, </a:t>
            </a:r>
            <a:r>
              <a:rPr lang="en-US" altLang="en-US" dirty="0" err="1" smtClean="0"/>
              <a:t>location_id</a:t>
            </a:r>
            <a:endParaRPr lang="en-US" altLang="en-US" dirty="0" smtClean="0"/>
          </a:p>
          <a:p>
            <a:pPr marL="857250" lvl="4" indent="-171450" eaLnBrk="1" hangingPunct="1"/>
            <a:r>
              <a:rPr lang="en-US" altLang="en-US" dirty="0" smtClean="0"/>
              <a:t>FROM    departments</a:t>
            </a:r>
            <a:r>
              <a:rPr lang="en-US" altLang="en-US" b="1" dirty="0" smtClean="0"/>
              <a:t>;</a:t>
            </a:r>
          </a:p>
          <a:p>
            <a:pPr lvl="1" eaLnBrk="1" hangingPunct="1"/>
            <a:r>
              <a:rPr lang="en-US" altLang="en-US" b="1" dirty="0" smtClean="0">
                <a:latin typeface="Arial" charset="0"/>
              </a:rPr>
              <a:t>Note: </a:t>
            </a:r>
            <a:r>
              <a:rPr lang="en-US" altLang="en-US" dirty="0" smtClean="0">
                <a:latin typeface="Arial" charset="0"/>
              </a:rPr>
              <a:t>In SQL Developer, you can enter your SQL statement in a SQL Worksheet and then click the “Execute Statement” icon or press [</a:t>
            </a:r>
            <a:r>
              <a:rPr lang="en-US" altLang="en-US" dirty="0" err="1" smtClean="0">
                <a:latin typeface="Arial" charset="0"/>
              </a:rPr>
              <a:t>F9</a:t>
            </a:r>
            <a:r>
              <a:rPr lang="en-US" altLang="en-US" dirty="0" smtClean="0">
                <a:latin typeface="Arial" charset="0"/>
              </a:rPr>
              <a:t>] to execute the statement. The output displayed on the Results tabbed page appears as shown in the slide</a:t>
            </a:r>
            <a:r>
              <a:rPr lang="en-US" altLang="en-US" dirty="0" smtClean="0">
                <a:latin typeface="Arial" charset="0"/>
              </a:rPr>
              <a:t>.</a:t>
            </a:r>
          </a:p>
          <a:p>
            <a:pPr lvl="1" eaLnBrk="1" hangingPunct="1"/>
            <a:r>
              <a:rPr lang="zh-CN" altLang="en-US" dirty="0" smtClean="0">
                <a:latin typeface="Arial" charset="0"/>
              </a:rPr>
              <a:t>您可以通过使用带有星号（*）的</a:t>
            </a:r>
            <a:r>
              <a:rPr lang="en-US" altLang="en-US" dirty="0" smtClean="0">
                <a:latin typeface="Arial" charset="0"/>
              </a:rPr>
              <a:t>SELECT</a:t>
            </a:r>
            <a:r>
              <a:rPr lang="zh-CN" altLang="en-US" dirty="0" smtClean="0">
                <a:latin typeface="Arial" charset="0"/>
              </a:rPr>
              <a:t>关键字来显示表中的所有数据列。 在幻灯片中的示例中，</a:t>
            </a:r>
            <a:r>
              <a:rPr lang="en-US" altLang="en-US" dirty="0" smtClean="0">
                <a:latin typeface="Arial" charset="0"/>
              </a:rPr>
              <a:t>DEPARTMENTS</a:t>
            </a:r>
            <a:r>
              <a:rPr lang="zh-CN" altLang="en-US" dirty="0" smtClean="0">
                <a:latin typeface="Arial" charset="0"/>
              </a:rPr>
              <a:t>表包含四列：</a:t>
            </a:r>
            <a:r>
              <a:rPr lang="en-US" altLang="en-US" dirty="0" err="1" smtClean="0">
                <a:latin typeface="Arial" charset="0"/>
              </a:rPr>
              <a:t>DEPARTMENT_ID，DEPARTMENT_NAME，MANAGER_ID</a:t>
            </a:r>
            <a:r>
              <a:rPr lang="zh-CN" altLang="en-US" dirty="0" smtClean="0">
                <a:latin typeface="Arial" charset="0"/>
              </a:rPr>
              <a:t>和</a:t>
            </a:r>
            <a:r>
              <a:rPr lang="en-US" altLang="en-US" dirty="0" err="1" smtClean="0">
                <a:latin typeface="Arial" charset="0"/>
              </a:rPr>
              <a:t>LOCATION_ID</a:t>
            </a:r>
            <a:r>
              <a:rPr lang="en-US" altLang="en-US" dirty="0" smtClean="0">
                <a:latin typeface="Arial" charset="0"/>
              </a:rPr>
              <a:t>。 </a:t>
            </a:r>
            <a:r>
              <a:rPr lang="zh-CN" altLang="en-US" dirty="0" smtClean="0">
                <a:latin typeface="Arial" charset="0"/>
              </a:rPr>
              <a:t>该表包含八行，每行一个。</a:t>
            </a:r>
          </a:p>
          <a:p>
            <a:pPr lvl="1" eaLnBrk="1" hangingPunct="1"/>
            <a:r>
              <a:rPr lang="zh-CN" altLang="en-US" dirty="0" smtClean="0">
                <a:latin typeface="Arial" charset="0"/>
              </a:rPr>
              <a:t>您还可以通过在</a:t>
            </a:r>
            <a:r>
              <a:rPr lang="en-US" altLang="en-US" dirty="0" smtClean="0">
                <a:latin typeface="Arial" charset="0"/>
              </a:rPr>
              <a:t>SELECT</a:t>
            </a:r>
            <a:r>
              <a:rPr lang="zh-CN" altLang="en-US" dirty="0" smtClean="0">
                <a:latin typeface="Arial" charset="0"/>
              </a:rPr>
              <a:t>关键字之后列出表中的所有列。 例如，以下</a:t>
            </a:r>
            <a:r>
              <a:rPr lang="en-US" altLang="en-US" dirty="0" smtClean="0">
                <a:latin typeface="Arial" charset="0"/>
              </a:rPr>
              <a:t>SQL</a:t>
            </a:r>
            <a:r>
              <a:rPr lang="zh-CN" altLang="en-US" dirty="0" smtClean="0">
                <a:latin typeface="Arial" charset="0"/>
              </a:rPr>
              <a:t>语句（如幻灯片中的示例）显示</a:t>
            </a:r>
            <a:r>
              <a:rPr lang="en-US" altLang="en-US" dirty="0" smtClean="0">
                <a:latin typeface="Arial" charset="0"/>
              </a:rPr>
              <a:t>DEPARTMENTS</a:t>
            </a:r>
            <a:r>
              <a:rPr lang="zh-CN" altLang="en-US" dirty="0" smtClean="0">
                <a:latin typeface="Arial" charset="0"/>
              </a:rPr>
              <a:t>表的所有列和所有行：</a:t>
            </a:r>
          </a:p>
          <a:p>
            <a:pPr lvl="1" eaLnBrk="1" hangingPunct="1"/>
            <a:r>
              <a:rPr lang="en-US" altLang="en-US" dirty="0" smtClean="0">
                <a:latin typeface="Arial" charset="0"/>
              </a:rPr>
              <a:t>       SELECT </a:t>
            </a:r>
            <a:r>
              <a:rPr lang="en-US" altLang="en-US" dirty="0" err="1" smtClean="0">
                <a:latin typeface="Arial" charset="0"/>
              </a:rPr>
              <a:t>department_id，department_name，manager_id，location_id</a:t>
            </a:r>
            <a:endParaRPr lang="en-US" altLang="en-US" dirty="0" smtClean="0">
              <a:latin typeface="Arial" charset="0"/>
            </a:endParaRPr>
          </a:p>
          <a:p>
            <a:pPr marL="857250" lvl="4" indent="-171450" eaLnBrk="1" hangingPunct="1"/>
            <a:r>
              <a:rPr lang="en-US" altLang="en-US" dirty="0" smtClean="0"/>
              <a:t>FROM    departments</a:t>
            </a:r>
            <a:r>
              <a:rPr lang="en-US" altLang="en-US" b="1" dirty="0" smtClean="0"/>
              <a:t>;</a:t>
            </a:r>
          </a:p>
          <a:p>
            <a:pPr lvl="1" eaLnBrk="1" hangingPunct="1"/>
            <a:r>
              <a:rPr lang="zh-CN" altLang="en-US" dirty="0" smtClean="0">
                <a:latin typeface="Arial" charset="0"/>
              </a:rPr>
              <a:t>注意：在</a:t>
            </a:r>
            <a:r>
              <a:rPr lang="en-US" altLang="en-US" dirty="0" smtClean="0">
                <a:latin typeface="Arial" charset="0"/>
              </a:rPr>
              <a:t>SQL Developer</a:t>
            </a:r>
            <a:r>
              <a:rPr lang="zh-CN" altLang="en-US" dirty="0" smtClean="0">
                <a:latin typeface="Arial" charset="0"/>
              </a:rPr>
              <a:t>中，您可以在</a:t>
            </a:r>
            <a:r>
              <a:rPr lang="en-US" altLang="en-US" dirty="0" smtClean="0">
                <a:latin typeface="Arial" charset="0"/>
              </a:rPr>
              <a:t>SQL</a:t>
            </a:r>
            <a:r>
              <a:rPr lang="zh-CN" altLang="en-US" dirty="0" smtClean="0">
                <a:latin typeface="Arial" charset="0"/>
              </a:rPr>
              <a:t>工作表中输入</a:t>
            </a:r>
            <a:r>
              <a:rPr lang="en-US" altLang="en-US" dirty="0" smtClean="0">
                <a:latin typeface="Arial" charset="0"/>
              </a:rPr>
              <a:t>SQL</a:t>
            </a:r>
            <a:r>
              <a:rPr lang="zh-CN" altLang="en-US" dirty="0" smtClean="0">
                <a:latin typeface="Arial" charset="0"/>
              </a:rPr>
              <a:t>语句，然后单击“执行语句”图标，或按</a:t>
            </a:r>
            <a:r>
              <a:rPr lang="en-US" altLang="zh-CN" dirty="0" smtClean="0">
                <a:latin typeface="Arial" charset="0"/>
              </a:rPr>
              <a:t>[</a:t>
            </a:r>
            <a:r>
              <a:rPr lang="en-US" altLang="en-US" dirty="0" err="1" smtClean="0">
                <a:latin typeface="Arial" charset="0"/>
              </a:rPr>
              <a:t>F9</a:t>
            </a:r>
            <a:r>
              <a:rPr lang="en-US" altLang="en-US" dirty="0" smtClean="0">
                <a:latin typeface="Arial" charset="0"/>
              </a:rPr>
              <a:t>]</a:t>
            </a:r>
            <a:r>
              <a:rPr lang="zh-CN" altLang="en-US" dirty="0" smtClean="0">
                <a:latin typeface="Arial" charset="0"/>
              </a:rPr>
              <a:t>执行语句。 显示在“结果”选项卡页面上的输出如幻灯片所示。</a:t>
            </a:r>
            <a:endParaRPr lang="en-US" altLang="en-US" dirty="0" smtClean="0">
              <a:latin typeface="Arial" charset="0"/>
            </a:endParaRPr>
          </a:p>
        </p:txBody>
      </p:sp>
      <p:sp>
        <p:nvSpPr>
          <p:cNvPr id="15363" name="Footer Placeholder 5"/>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2 - </a:t>
            </a:r>
            <a:fld id="{A700783D-37CA-4A1E-901E-DBF4D5725774}" type="slidenum">
              <a:rPr lang="en-US" altLang="en-US" smtClean="0">
                <a:latin typeface="Arial" charset="0"/>
                <a:cs typeface="Arial" charset="0"/>
              </a:rPr>
              <a:t>7</a:t>
            </a:fld>
            <a:endParaRPr lang="en-US" altLang="en-US" dirty="0" smtClean="0">
              <a:latin typeface="Arial" charset="0"/>
              <a:cs typeface="Arial" charset="0"/>
            </a:endParaRPr>
          </a:p>
        </p:txBody>
      </p:sp>
      <p:sp>
        <p:nvSpPr>
          <p:cNvPr id="15364" name="Slide Image Placeholder 6"/>
          <p:cNvSpPr>
            <a:spLocks noGrp="1" noRot="1" noChangeAspect="1" noTextEdit="1"/>
          </p:cNvSpPr>
          <p:nvPr>
            <p:ph type="sldImg"/>
          </p:nvPr>
        </p:nvSpPr>
        <p:spPr>
          <a:ln/>
        </p:spPr>
      </p:sp>
    </p:spTree>
    <p:extLst>
      <p:ext uri="{BB962C8B-B14F-4D97-AF65-F5344CB8AC3E}">
        <p14:creationId xmlns:p14="http://schemas.microsoft.com/office/powerpoint/2010/main" val="28189059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Footer Placeholder 5"/>
          <p:cNvSpPr>
            <a:spLocks noGrp="1"/>
          </p:cNvSpPr>
          <p:nvPr>
            <p:ph type="ftr" sz="quarter" idx="4"/>
          </p:nvPr>
        </p:nvSpPr>
        <p:spPr/>
        <p:txBody>
          <a:bodyPr/>
          <a:lstStyle/>
          <a:p>
            <a:r>
              <a:rPr lang="en-US" altLang="en-US" smtClean="0"/>
              <a:t>Oracle Database 12</a:t>
            </a:r>
            <a:r>
              <a:rPr lang="en-US" altLang="en-US" i="1" smtClean="0"/>
              <a:t>c</a:t>
            </a:r>
            <a:r>
              <a:rPr lang="en-US" altLang="en-US" smtClean="0"/>
              <a:t> R2: SQL Workshop I   2 - </a:t>
            </a:r>
            <a:fld id="{0D45F4FE-9A21-401D-B8B6-E1BDEF2F5647}" type="slidenum">
              <a:rPr lang="en-US" altLang="en-US" smtClean="0"/>
              <a:t>8</a:t>
            </a:fld>
            <a:endParaRPr lang="en-US" altLang="en-US" dirty="0" smtClean="0"/>
          </a:p>
        </p:txBody>
      </p:sp>
      <p:sp>
        <p:nvSpPr>
          <p:cNvPr id="11" name="Slide Image Placeholder 10"/>
          <p:cNvSpPr>
            <a:spLocks noGrp="1" noRot="1" noChangeAspect="1"/>
          </p:cNvSpPr>
          <p:nvPr>
            <p:ph type="sldImg"/>
          </p:nvPr>
        </p:nvSpPr>
        <p:spPr/>
      </p:sp>
      <p:sp>
        <p:nvSpPr>
          <p:cNvPr id="12" name="Notes Placeholder 11"/>
          <p:cNvSpPr>
            <a:spLocks noGrp="1"/>
          </p:cNvSpPr>
          <p:nvPr>
            <p:ph type="body" idx="1"/>
          </p:nvPr>
        </p:nvSpPr>
        <p:spPr/>
        <p:txBody>
          <a:bodyPr>
            <a:normAutofit/>
          </a:bodyPr>
          <a:lstStyle/>
          <a:p>
            <a:pPr lvl="1" eaLnBrk="1" hangingPunct="1"/>
            <a:r>
              <a:rPr lang="en-US" altLang="en-US" dirty="0" smtClean="0">
                <a:latin typeface="Arial" charset="0"/>
              </a:rPr>
              <a:t>You can use the SELECT statement to display specific columns of the table by specifying the column names, separated by commas. The example in the slide displays all the department numbers and location numbers from the DEPARTMENTS table. </a:t>
            </a:r>
          </a:p>
          <a:p>
            <a:pPr lvl="1" eaLnBrk="1" hangingPunct="1"/>
            <a:r>
              <a:rPr lang="en-US" altLang="en-US" dirty="0" smtClean="0">
                <a:latin typeface="Arial" charset="0"/>
              </a:rPr>
              <a:t>In the SELECT clause, specify the columns that you want, in the order in which you want them to appear in the output. For example, to display location before department number (from left to right), you use the following statement:</a:t>
            </a:r>
          </a:p>
          <a:p>
            <a:pPr lvl="1" eaLnBrk="1" hangingPunct="1"/>
            <a:r>
              <a:rPr lang="en-US" altLang="en-US" dirty="0" smtClean="0">
                <a:latin typeface="Courier New" pitchFamily="49" charset="0"/>
                <a:cs typeface="Courier New" pitchFamily="49" charset="0"/>
              </a:rPr>
              <a:t>	SELECT </a:t>
            </a:r>
            <a:r>
              <a:rPr lang="en-US" altLang="en-US" dirty="0" err="1" smtClean="0">
                <a:latin typeface="Courier New" pitchFamily="49" charset="0"/>
                <a:cs typeface="Courier New" pitchFamily="49" charset="0"/>
              </a:rPr>
              <a:t>location_id</a:t>
            </a:r>
            <a:r>
              <a:rPr lang="en-US" altLang="en-US" dirty="0" smtClean="0">
                <a:latin typeface="Courier New" pitchFamily="49" charset="0"/>
                <a:cs typeface="Courier New" pitchFamily="49" charset="0"/>
              </a:rPr>
              <a:t>, </a:t>
            </a:r>
            <a:r>
              <a:rPr lang="en-US" altLang="en-US" dirty="0" err="1" smtClean="0">
                <a:latin typeface="Courier New" pitchFamily="49" charset="0"/>
                <a:cs typeface="Courier New" pitchFamily="49" charset="0"/>
              </a:rPr>
              <a:t>department_id</a:t>
            </a:r>
            <a:endParaRPr lang="en-US" altLang="en-US" dirty="0" smtClean="0">
              <a:latin typeface="Courier New" pitchFamily="49" charset="0"/>
              <a:cs typeface="Courier New" pitchFamily="49" charset="0"/>
            </a:endParaRPr>
          </a:p>
          <a:p>
            <a:pPr lvl="1" eaLnBrk="1" hangingPunct="1"/>
            <a:r>
              <a:rPr lang="en-US" altLang="en-US" dirty="0" smtClean="0">
                <a:latin typeface="Courier New" pitchFamily="49" charset="0"/>
                <a:cs typeface="Courier New" pitchFamily="49" charset="0"/>
              </a:rPr>
              <a:t>	FROM   departments;</a:t>
            </a:r>
          </a:p>
          <a:p>
            <a:pPr lvl="1" eaLnBrk="1" hangingPunct="1"/>
            <a:endParaRPr lang="en-US" altLang="en-US" dirty="0" smtClean="0">
              <a:latin typeface="Arial" charset="0"/>
            </a:endParaRPr>
          </a:p>
          <a:p>
            <a:pPr lvl="1"/>
            <a:r>
              <a:rPr lang="zh-CN" altLang="en-US" dirty="0" smtClean="0"/>
              <a:t>您可以使用</a:t>
            </a:r>
            <a:r>
              <a:rPr lang="en-US" altLang="zh-CN" dirty="0" smtClean="0"/>
              <a:t>SELECT</a:t>
            </a:r>
            <a:r>
              <a:rPr lang="zh-CN" altLang="en-US" dirty="0" smtClean="0"/>
              <a:t>语句通过指定列名（以逗号分隔）来显示表的特定列。 幻灯片中的示例显示</a:t>
            </a:r>
            <a:r>
              <a:rPr lang="en-US" altLang="zh-CN" dirty="0" smtClean="0"/>
              <a:t>DEPARTMENTS</a:t>
            </a:r>
            <a:r>
              <a:rPr lang="zh-CN" altLang="en-US" dirty="0" smtClean="0"/>
              <a:t>表中的所有部门号码和位置号码。</a:t>
            </a:r>
          </a:p>
          <a:p>
            <a:pPr lvl="1"/>
            <a:r>
              <a:rPr lang="zh-CN" altLang="en-US" dirty="0" smtClean="0"/>
              <a:t>在</a:t>
            </a:r>
            <a:r>
              <a:rPr lang="en-US" altLang="zh-CN" dirty="0" smtClean="0"/>
              <a:t>SELECT</a:t>
            </a:r>
            <a:r>
              <a:rPr lang="zh-CN" altLang="en-US" dirty="0" smtClean="0"/>
              <a:t>子句中，按照希望在输出中显示的顺序指定所需的列。 例如，要在部门号码之前显示位置（从左到右），请使用以下语句：</a:t>
            </a:r>
            <a:endParaRPr lang="en-US" dirty="0"/>
          </a:p>
        </p:txBody>
      </p:sp>
    </p:spTree>
    <p:extLst>
      <p:ext uri="{BB962C8B-B14F-4D97-AF65-F5344CB8AC3E}">
        <p14:creationId xmlns:p14="http://schemas.microsoft.com/office/powerpoint/2010/main" val="5488628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smtClean="0"/>
              <a:t>Oracle Database 12</a:t>
            </a:r>
            <a:r>
              <a:rPr lang="en-US" i="1" smtClean="0"/>
              <a:t>c</a:t>
            </a:r>
            <a:r>
              <a:rPr lang="en-US" smtClean="0"/>
              <a:t> R2: SQL Workshop I   2 - </a:t>
            </a:r>
            <a:fld id="{DEA37C4D-0B90-4829-87F0-1CF1F7D2A191}" type="slidenum">
              <a:rPr lang="en-US" smtClean="0"/>
              <a:t>9</a:t>
            </a:fld>
            <a:endParaRPr lang="en-US" dirty="0"/>
          </a:p>
        </p:txBody>
      </p:sp>
      <p:sp>
        <p:nvSpPr>
          <p:cNvPr id="7" name="Notes Placeholder 6"/>
          <p:cNvSpPr>
            <a:spLocks noGrp="1"/>
          </p:cNvSpPr>
          <p:nvPr>
            <p:ph type="body" idx="1"/>
          </p:nvPr>
        </p:nvSpPr>
        <p:spPr/>
        <p:txBody>
          <a:bodyPr>
            <a:normAutofit/>
          </a:bodyPr>
          <a:lstStyle/>
          <a:p>
            <a:pPr lvl="1"/>
            <a:r>
              <a:rPr lang="en-US" dirty="0" smtClean="0"/>
              <a:t>When you install Oracle Database, a </a:t>
            </a:r>
            <a:r>
              <a:rPr lang="en-US" dirty="0" smtClean="0">
                <a:latin typeface="Courier New" pitchFamily="49" charset="0"/>
                <a:cs typeface="Courier New" pitchFamily="49" charset="0"/>
              </a:rPr>
              <a:t>DUAL</a:t>
            </a:r>
            <a:r>
              <a:rPr lang="en-US" dirty="0" smtClean="0"/>
              <a:t> table is automatically created. This table is in the </a:t>
            </a:r>
            <a:r>
              <a:rPr lang="en-US" dirty="0" smtClean="0">
                <a:latin typeface="Courier New" pitchFamily="49" charset="0"/>
                <a:cs typeface="Courier New" pitchFamily="49" charset="0"/>
              </a:rPr>
              <a:t>SYS</a:t>
            </a:r>
            <a:r>
              <a:rPr lang="en-US" dirty="0" smtClean="0"/>
              <a:t> user schema but is accessible by the name </a:t>
            </a:r>
            <a:r>
              <a:rPr lang="en-US" dirty="0" smtClean="0">
                <a:latin typeface="Courier New" pitchFamily="49" charset="0"/>
                <a:cs typeface="Courier New" pitchFamily="49" charset="0"/>
              </a:rPr>
              <a:t>DUAL</a:t>
            </a:r>
            <a:r>
              <a:rPr lang="en-US" dirty="0" smtClean="0"/>
              <a:t> to all users. When you display the contents of the </a:t>
            </a:r>
            <a:r>
              <a:rPr lang="en-US" dirty="0" smtClean="0">
                <a:latin typeface="Courier New" pitchFamily="49" charset="0"/>
                <a:cs typeface="Courier New" pitchFamily="49" charset="0"/>
              </a:rPr>
              <a:t>DUAL</a:t>
            </a:r>
            <a:r>
              <a:rPr lang="en-US" dirty="0" smtClean="0"/>
              <a:t> table, you will observe that it has one column, </a:t>
            </a:r>
            <a:r>
              <a:rPr lang="en-US" dirty="0" smtClean="0">
                <a:latin typeface="Courier New" pitchFamily="49" charset="0"/>
                <a:cs typeface="Courier New" pitchFamily="49" charset="0"/>
              </a:rPr>
              <a:t>DUMMY</a:t>
            </a:r>
            <a:r>
              <a:rPr lang="en-US" dirty="0" smtClean="0"/>
              <a:t>, defined to be </a:t>
            </a:r>
            <a:r>
              <a:rPr lang="en-US" dirty="0" err="1" smtClean="0">
                <a:latin typeface="Courier New" pitchFamily="49" charset="0"/>
                <a:cs typeface="Courier New" pitchFamily="49" charset="0"/>
              </a:rPr>
              <a:t>varchar</a:t>
            </a:r>
            <a:r>
              <a:rPr lang="en-US" dirty="0" smtClean="0">
                <a:latin typeface="Courier New" pitchFamily="49" charset="0"/>
                <a:cs typeface="Courier New" pitchFamily="49" charset="0"/>
              </a:rPr>
              <a:t>(1)</a:t>
            </a:r>
            <a:r>
              <a:rPr lang="en-US" dirty="0" smtClean="0"/>
              <a:t>, and contains one row with a value</a:t>
            </a:r>
            <a:r>
              <a:rPr lang="en-US" dirty="0" smtClean="0">
                <a:latin typeface="Courier New" pitchFamily="49" charset="0"/>
                <a:cs typeface="Courier New" pitchFamily="49" charset="0"/>
              </a:rPr>
              <a:t> x</a:t>
            </a:r>
            <a:r>
              <a:rPr lang="en-US" dirty="0" smtClean="0"/>
              <a:t>. </a:t>
            </a:r>
          </a:p>
          <a:p>
            <a:pPr lvl="1"/>
            <a:r>
              <a:rPr lang="en-US" dirty="0" smtClean="0"/>
              <a:t>Selecting from the </a:t>
            </a:r>
            <a:r>
              <a:rPr lang="en-US" dirty="0" smtClean="0">
                <a:latin typeface="Courier New" pitchFamily="49" charset="0"/>
                <a:cs typeface="Courier New" pitchFamily="49" charset="0"/>
              </a:rPr>
              <a:t>DUAL</a:t>
            </a:r>
            <a:r>
              <a:rPr lang="en-US" dirty="0" smtClean="0"/>
              <a:t> table is useful for computing a constant expression with the </a:t>
            </a:r>
            <a:r>
              <a:rPr lang="en-US" dirty="0" smtClean="0">
                <a:latin typeface="Courier New" pitchFamily="49" charset="0"/>
                <a:cs typeface="Courier New" pitchFamily="49" charset="0"/>
              </a:rPr>
              <a:t>SELECT</a:t>
            </a:r>
            <a:r>
              <a:rPr lang="en-US" dirty="0" smtClean="0"/>
              <a:t> statement. Because </a:t>
            </a:r>
            <a:r>
              <a:rPr lang="en-US" dirty="0" smtClean="0">
                <a:latin typeface="Courier New" pitchFamily="49" charset="0"/>
                <a:cs typeface="Courier New" pitchFamily="49" charset="0"/>
              </a:rPr>
              <a:t>DUAL</a:t>
            </a:r>
            <a:r>
              <a:rPr lang="en-US" dirty="0" smtClean="0"/>
              <a:t> has only one row, the constant is returned only once. Alternatively, you can select a constant, </a:t>
            </a:r>
            <a:r>
              <a:rPr lang="en-US" dirty="0" err="1" smtClean="0"/>
              <a:t>pseudocolumn</a:t>
            </a:r>
            <a:r>
              <a:rPr lang="en-US" dirty="0" smtClean="0"/>
              <a:t>, or expression from any table, but the value will be returned as many times as there are rows in the table.</a:t>
            </a:r>
          </a:p>
          <a:p>
            <a:pPr lvl="1"/>
            <a:r>
              <a:rPr lang="en-US" dirty="0" smtClean="0"/>
              <a:t>For example, if you want to compute the expression </a:t>
            </a:r>
            <a:r>
              <a:rPr lang="en-US" dirty="0" smtClean="0">
                <a:latin typeface="Courier New" pitchFamily="49" charset="0"/>
                <a:cs typeface="Courier New" pitchFamily="49" charset="0"/>
              </a:rPr>
              <a:t>12*4/5+5*8, </a:t>
            </a:r>
            <a:r>
              <a:rPr lang="en-US" dirty="0" smtClean="0">
                <a:cs typeface="Arial" pitchFamily="34" charset="0"/>
              </a:rPr>
              <a:t>use the following statement</a:t>
            </a:r>
            <a:r>
              <a:rPr lang="en-US" dirty="0" smtClean="0"/>
              <a:t>:</a:t>
            </a:r>
          </a:p>
          <a:p>
            <a:pPr lvl="1"/>
            <a:r>
              <a:rPr lang="en-US" sz="1000" dirty="0" smtClean="0">
                <a:latin typeface="Courier New" pitchFamily="49" charset="0"/>
                <a:cs typeface="Courier New" pitchFamily="49" charset="0"/>
              </a:rPr>
              <a:t>	</a:t>
            </a:r>
            <a:r>
              <a:rPr lang="en-US" dirty="0" smtClean="0">
                <a:latin typeface="Courier New" pitchFamily="49" charset="0"/>
                <a:cs typeface="Courier New" pitchFamily="49" charset="0"/>
              </a:rPr>
              <a:t>select  12*4/5+5*8 </a:t>
            </a:r>
          </a:p>
          <a:p>
            <a:pPr lvl="1"/>
            <a:r>
              <a:rPr lang="en-US" dirty="0" smtClean="0">
                <a:latin typeface="Courier New" pitchFamily="49" charset="0"/>
                <a:cs typeface="Courier New" pitchFamily="49" charset="0"/>
              </a:rPr>
              <a:t>	from dual;</a:t>
            </a:r>
          </a:p>
          <a:p>
            <a:pPr lvl="1"/>
            <a:r>
              <a:rPr lang="zh-CN" altLang="en-US" dirty="0" smtClean="0"/>
              <a:t>安装</a:t>
            </a:r>
            <a:r>
              <a:rPr lang="en-US" altLang="zh-CN" dirty="0" smtClean="0"/>
              <a:t>Oracle</a:t>
            </a:r>
            <a:r>
              <a:rPr lang="zh-CN" altLang="en-US" dirty="0" smtClean="0"/>
              <a:t>数据库时，会自动创建一个</a:t>
            </a:r>
            <a:r>
              <a:rPr lang="en-US" altLang="zh-CN" dirty="0" smtClean="0"/>
              <a:t>DUAL</a:t>
            </a:r>
            <a:r>
              <a:rPr lang="zh-CN" altLang="en-US" dirty="0" smtClean="0"/>
              <a:t>表。 此表位于</a:t>
            </a:r>
            <a:r>
              <a:rPr lang="en-US" altLang="zh-CN" dirty="0" smtClean="0"/>
              <a:t>SYS</a:t>
            </a:r>
            <a:r>
              <a:rPr lang="zh-CN" altLang="en-US" dirty="0" smtClean="0"/>
              <a:t>用户模式中，但可通过名称</a:t>
            </a:r>
            <a:r>
              <a:rPr lang="en-US" altLang="zh-CN" dirty="0" smtClean="0"/>
              <a:t>DUAL</a:t>
            </a:r>
            <a:r>
              <a:rPr lang="zh-CN" altLang="en-US" dirty="0" smtClean="0"/>
              <a:t>访问所有用户。 当您显示</a:t>
            </a:r>
            <a:r>
              <a:rPr lang="en-US" altLang="zh-CN" dirty="0" smtClean="0"/>
              <a:t>DUAL</a:t>
            </a:r>
            <a:r>
              <a:rPr lang="zh-CN" altLang="en-US" dirty="0" smtClean="0"/>
              <a:t>表的内容时，您将观察到它有一列，</a:t>
            </a:r>
            <a:r>
              <a:rPr lang="en-US" altLang="zh-CN" dirty="0" smtClean="0"/>
              <a:t>DUMMY</a:t>
            </a:r>
            <a:r>
              <a:rPr lang="zh-CN" altLang="en-US" dirty="0" smtClean="0"/>
              <a:t>，定义为</a:t>
            </a:r>
            <a:r>
              <a:rPr lang="en-US" altLang="zh-CN" dirty="0" err="1" smtClean="0"/>
              <a:t>varchar</a:t>
            </a:r>
            <a:r>
              <a:rPr lang="zh-CN" altLang="en-US" dirty="0" smtClean="0"/>
              <a:t>（</a:t>
            </a:r>
            <a:r>
              <a:rPr lang="en-US" altLang="zh-CN" dirty="0" smtClean="0"/>
              <a:t>1</a:t>
            </a:r>
            <a:r>
              <a:rPr lang="zh-CN" altLang="en-US" dirty="0" smtClean="0"/>
              <a:t>），并包含一个值为</a:t>
            </a:r>
            <a:r>
              <a:rPr lang="en-US" altLang="zh-CN" dirty="0" smtClean="0"/>
              <a:t>x</a:t>
            </a:r>
            <a:r>
              <a:rPr lang="zh-CN" altLang="en-US" dirty="0" smtClean="0"/>
              <a:t>的行。</a:t>
            </a:r>
          </a:p>
          <a:p>
            <a:pPr lvl="1"/>
            <a:r>
              <a:rPr lang="zh-CN" altLang="en-US" dirty="0" smtClean="0"/>
              <a:t>从</a:t>
            </a:r>
            <a:r>
              <a:rPr lang="en-US" altLang="zh-CN" dirty="0" smtClean="0"/>
              <a:t>DUAL</a:t>
            </a:r>
            <a:r>
              <a:rPr lang="zh-CN" altLang="en-US" dirty="0" smtClean="0"/>
              <a:t>表中选择对于使用</a:t>
            </a:r>
            <a:r>
              <a:rPr lang="en-US" altLang="zh-CN" dirty="0" smtClean="0"/>
              <a:t>SELECT</a:t>
            </a:r>
            <a:r>
              <a:rPr lang="zh-CN" altLang="en-US" dirty="0" smtClean="0"/>
              <a:t>语句计算常量表达式很有用。 因为</a:t>
            </a:r>
            <a:r>
              <a:rPr lang="en-US" altLang="zh-CN" dirty="0" smtClean="0"/>
              <a:t>DUAL</a:t>
            </a:r>
            <a:r>
              <a:rPr lang="zh-CN" altLang="en-US" dirty="0" smtClean="0"/>
              <a:t>只有一行，常数只返回一次。 或者，您可以从任何表中选择常量，伪列或表达式，但该值将返回多次，因为表中有行。</a:t>
            </a:r>
          </a:p>
          <a:p>
            <a:pPr lvl="1"/>
            <a:r>
              <a:rPr lang="zh-CN" altLang="en-US" dirty="0" smtClean="0"/>
              <a:t>例如，如果要计算表达式</a:t>
            </a:r>
            <a:r>
              <a:rPr lang="en-US" altLang="zh-CN" dirty="0" smtClean="0"/>
              <a:t>12 * 4/5 + 5 * 8</a:t>
            </a:r>
            <a:r>
              <a:rPr lang="zh-CN" altLang="en-US" dirty="0" smtClean="0"/>
              <a:t>，请使用以下语句：</a:t>
            </a:r>
            <a:endParaRPr lang="en-US" dirty="0"/>
          </a:p>
        </p:txBody>
      </p:sp>
      <p:sp>
        <p:nvSpPr>
          <p:cNvPr id="10" name="Slide Image Placeholder 9"/>
          <p:cNvSpPr>
            <a:spLocks noGrp="1" noRot="1" noChangeAspect="1"/>
          </p:cNvSpPr>
          <p:nvPr>
            <p:ph type="sldImg"/>
          </p:nvPr>
        </p:nvSpPr>
        <p:spPr/>
      </p:sp>
    </p:spTree>
    <p:extLst>
      <p:ext uri="{BB962C8B-B14F-4D97-AF65-F5344CB8AC3E}">
        <p14:creationId xmlns:p14="http://schemas.microsoft.com/office/powerpoint/2010/main" val="90238120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rgbClr val="DCE3E4"/>
        </a:solidFill>
        <a:effectLst/>
      </p:bgPr>
    </p:bg>
    <p:spTree>
      <p:nvGrpSpPr>
        <p:cNvPr id="1" name=""/>
        <p:cNvGrpSpPr/>
        <p:nvPr/>
      </p:nvGrpSpPr>
      <p:grpSpPr>
        <a:xfrm>
          <a:off x="0" y="0"/>
          <a:ext cx="0" cy="0"/>
          <a:chOff x="0" y="0"/>
          <a:chExt cx="0" cy="0"/>
        </a:xfrm>
      </p:grpSpPr>
      <p:pic>
        <p:nvPicPr>
          <p:cNvPr id="17" name="Picture 1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22" y="0"/>
            <a:ext cx="12184380" cy="6858000"/>
          </a:xfrm>
          <a:prstGeom prst="rect">
            <a:avLst/>
          </a:prstGeom>
        </p:spPr>
      </p:pic>
      <p:sp>
        <p:nvSpPr>
          <p:cNvPr id="4" name="Title_Gray_Number"/>
          <p:cNvSpPr>
            <a:spLocks noChangeArrowheads="1"/>
          </p:cNvSpPr>
          <p:nvPr/>
        </p:nvSpPr>
        <p:spPr bwMode="gray">
          <a:xfrm>
            <a:off x="9751061" y="-8600"/>
            <a:ext cx="1656919" cy="1468967"/>
          </a:xfrm>
          <a:prstGeom prst="rect">
            <a:avLst/>
          </a:prstGeom>
          <a:solidFill>
            <a:srgbClr val="8DA6B1"/>
          </a:solidFill>
          <a:ln w="9525">
            <a:noFill/>
            <a:miter lim="800000"/>
            <a:headEnd/>
            <a:tailEnd/>
          </a:ln>
        </p:spPr>
        <p:txBody>
          <a:bodyPr lIns="16930" tIns="16930" rIns="16930" bIns="16930" anchor="b">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buClr>
                <a:srgbClr val="000000"/>
              </a:buClr>
              <a:buFont typeface="Arial" panose="020B0604020202020204" pitchFamily="34" charset="0"/>
              <a:buNone/>
              <a:defRPr/>
            </a:pPr>
            <a:r>
              <a:rPr lang="en-US" sz="9300" b="1" smtClean="0">
                <a:solidFill>
                  <a:srgbClr val="DCE3E4"/>
                </a:solidFill>
                <a:latin typeface="+mn-lt"/>
                <a:cs typeface="Calibri" pitchFamily="34" charset="0"/>
              </a:rPr>
              <a:t>2</a:t>
            </a:r>
            <a:endParaRPr lang="en-US" sz="9300" b="1" dirty="0" smtClean="0">
              <a:solidFill>
                <a:srgbClr val="DCE3E4"/>
              </a:solidFill>
              <a:latin typeface="+mn-lt"/>
              <a:cs typeface="Calibri" pitchFamily="34" charset="0"/>
            </a:endParaRPr>
          </a:p>
        </p:txBody>
      </p:sp>
      <p:grpSp>
        <p:nvGrpSpPr>
          <p:cNvPr id="5" name="Group 16" hidden="1"/>
          <p:cNvGrpSpPr>
            <a:grpSpLocks/>
          </p:cNvGrpSpPr>
          <p:nvPr userDrawn="1"/>
        </p:nvGrpSpPr>
        <p:grpSpPr bwMode="auto">
          <a:xfrm>
            <a:off x="203147" y="302685"/>
            <a:ext cx="11799460" cy="6007100"/>
            <a:chOff x="152400" y="301083"/>
            <a:chExt cx="8851392" cy="6008894"/>
          </a:xfrm>
        </p:grpSpPr>
        <p:sp>
          <p:nvSpPr>
            <p:cNvPr id="6" name="User95_Instruction_Box" hidden="1"/>
            <p:cNvSpPr>
              <a:spLocks noChangeArrowheads="1"/>
            </p:cNvSpPr>
            <p:nvPr/>
          </p:nvSpPr>
          <p:spPr bwMode="gray">
            <a:xfrm>
              <a:off x="4190768" y="307434"/>
              <a:ext cx="1998548" cy="1189922"/>
            </a:xfrm>
            <a:prstGeom prst="rect">
              <a:avLst/>
            </a:prstGeom>
            <a:noFill/>
            <a:ln w="9525">
              <a:noFill/>
              <a:miter lim="800000"/>
              <a:headEnd/>
              <a:tailEnd/>
            </a:ln>
            <a:effectLst/>
          </p:spPr>
          <p:txBody>
            <a:bodyPr lIns="12700" tIns="12700" rIns="12700" bIns="12700" anchor="ctr"/>
            <a:lstStyle/>
            <a:p>
              <a:pPr algn="r" defTabSz="304747">
                <a:buClr>
                  <a:srgbClr val="000000"/>
                </a:buClr>
                <a:buFont typeface="Arial" pitchFamily="34" charset="0"/>
                <a:buNone/>
                <a:defRPr/>
              </a:pPr>
              <a:r>
                <a:rPr lang="en-US" b="1" dirty="0">
                  <a:solidFill>
                    <a:schemeClr val="accent5"/>
                  </a:solidFill>
                  <a:latin typeface="Arial" pitchFamily="34" charset="0"/>
                  <a:cs typeface="+mn-cs"/>
                </a:rPr>
                <a:t>Insert the correct lesson number in the Title Master.</a:t>
              </a:r>
            </a:p>
          </p:txBody>
        </p:sp>
        <p:grpSp>
          <p:nvGrpSpPr>
            <p:cNvPr id="7" name="Group 14" hidden="1"/>
            <p:cNvGrpSpPr>
              <a:grpSpLocks/>
            </p:cNvGrpSpPr>
            <p:nvPr userDrawn="1"/>
          </p:nvGrpSpPr>
          <p:grpSpPr bwMode="auto">
            <a:xfrm>
              <a:off x="152400" y="301083"/>
              <a:ext cx="8851392" cy="6008894"/>
              <a:chOff x="152400" y="301083"/>
              <a:chExt cx="8851392" cy="6008894"/>
            </a:xfrm>
          </p:grpSpPr>
          <p:sp>
            <p:nvSpPr>
              <p:cNvPr id="9" name="Rectangle 1057" hidden="1"/>
              <p:cNvSpPr>
                <a:spLocks noChangeArrowheads="1"/>
              </p:cNvSpPr>
              <p:nvPr/>
            </p:nvSpPr>
            <p:spPr bwMode="auto">
              <a:xfrm>
                <a:off x="152400" y="301083"/>
                <a:ext cx="8851392" cy="5949610"/>
              </a:xfrm>
              <a:prstGeom prst="rect">
                <a:avLst/>
              </a:prstGeom>
              <a:noFill/>
              <a:ln w="6350">
                <a:solidFill>
                  <a:schemeClr val="folHlink"/>
                </a:solidFill>
                <a:miter lim="800000"/>
                <a:headEnd type="none" w="sm" len="sm"/>
                <a:tailEnd type="none" w="sm" len="sm"/>
              </a:ln>
              <a:effectLst/>
            </p:spPr>
            <p:txBody>
              <a:bodyPr wrap="none" anchor="ctr"/>
              <a:lstStyle/>
              <a:p>
                <a:pPr algn="ctr">
                  <a:spcBef>
                    <a:spcPct val="20000"/>
                  </a:spcBef>
                  <a:buClr>
                    <a:srgbClr val="FF0000"/>
                  </a:buClr>
                  <a:buFont typeface="Arial" pitchFamily="34" charset="0"/>
                  <a:buNone/>
                  <a:defRPr/>
                </a:pPr>
                <a:endParaRPr lang="en-US" dirty="0">
                  <a:latin typeface="Arial" pitchFamily="34" charset="0"/>
                  <a:cs typeface="+mn-cs"/>
                </a:endParaRPr>
              </a:p>
            </p:txBody>
          </p:sp>
          <p:sp>
            <p:nvSpPr>
              <p:cNvPr id="10" name="Delete_Instruction_Box" hidden="1"/>
              <p:cNvSpPr>
                <a:spLocks noChangeArrowheads="1"/>
              </p:cNvSpPr>
              <p:nvPr userDrawn="1"/>
            </p:nvSpPr>
            <p:spPr bwMode="gray">
              <a:xfrm>
                <a:off x="3959007" y="6235871"/>
                <a:ext cx="4846360" cy="74106"/>
              </a:xfrm>
              <a:prstGeom prst="rect">
                <a:avLst/>
              </a:prstGeom>
              <a:solidFill>
                <a:schemeClr val="accent6">
                  <a:lumMod val="20000"/>
                  <a:lumOff val="80000"/>
                </a:schemeClr>
              </a:solidFill>
              <a:ln w="9525">
                <a:solidFill>
                  <a:schemeClr val="bg1"/>
                </a:solidFill>
                <a:miter lim="800000"/>
                <a:headEnd/>
                <a:tailEnd/>
              </a:ln>
              <a:effectLst/>
            </p:spPr>
            <p:txBody>
              <a:bodyPr lIns="27432" tIns="27432" rIns="27432" bIns="27432" anchor="ctr"/>
              <a:lstStyle/>
              <a:p>
                <a:pPr algn="ctr">
                  <a:defRPr/>
                </a:pPr>
                <a:r>
                  <a:rPr lang="en-US" sz="1100" dirty="0">
                    <a:solidFill>
                      <a:schemeClr val="folHlink"/>
                    </a:solidFill>
                    <a:latin typeface="Arial" pitchFamily="34" charset="0"/>
                  </a:rPr>
                  <a:t>[ Use "CD Tools &gt; Guides" macro to hide and show otherwise go to the Slide Master and hide the shape]</a:t>
                </a:r>
              </a:p>
            </p:txBody>
          </p:sp>
        </p:grpSp>
        <p:sp>
          <p:nvSpPr>
            <p:cNvPr id="8" name="Isosceles Triangle 7" hidden="1"/>
            <p:cNvSpPr/>
            <p:nvPr userDrawn="1"/>
          </p:nvSpPr>
          <p:spPr bwMode="auto">
            <a:xfrm rot="5400000">
              <a:off x="6095483" y="684408"/>
              <a:ext cx="990896" cy="533369"/>
            </a:xfrm>
            <a:prstGeom prst="triangle">
              <a:avLst/>
            </a:prstGeom>
            <a:solidFill>
              <a:schemeClr val="accent6">
                <a:lumMod val="20000"/>
                <a:lumOff val="80000"/>
              </a:schemeClr>
            </a:solidFill>
            <a:ln w="28575" cap="flat" cmpd="sng" algn="ctr">
              <a:noFill/>
              <a:prstDash val="solid"/>
              <a:round/>
              <a:headEnd type="none" w="sm" len="sm"/>
              <a:tailEnd type="none" w="sm" len="sm"/>
            </a:ln>
            <a:effectLst/>
          </p:spPr>
          <p:txBody>
            <a:bodyPr/>
            <a:lstStyle/>
            <a:p>
              <a:pPr algn="ctr" defTabSz="304747">
                <a:spcBef>
                  <a:spcPct val="20000"/>
                </a:spcBef>
                <a:buClr>
                  <a:srgbClr val="FF0000"/>
                </a:buClr>
                <a:buFont typeface="Arial" pitchFamily="34" charset="0"/>
                <a:buNone/>
                <a:defRPr/>
              </a:pPr>
              <a:endParaRPr lang="en-US" dirty="0">
                <a:latin typeface="Arial" pitchFamily="34" charset="0"/>
              </a:endParaRPr>
            </a:p>
          </p:txBody>
        </p:sp>
      </p:grpSp>
      <p:sp>
        <p:nvSpPr>
          <p:cNvPr id="12" name="Slide_Copyright"/>
          <p:cNvSpPr>
            <a:spLocks noChangeArrowheads="1"/>
          </p:cNvSpPr>
          <p:nvPr/>
        </p:nvSpPr>
        <p:spPr bwMode="auto">
          <a:xfrm>
            <a:off x="6388554" y="6553201"/>
            <a:ext cx="4886110" cy="201084"/>
          </a:xfrm>
          <a:prstGeom prst="rect">
            <a:avLst/>
          </a:prstGeom>
          <a:noFill/>
          <a:ln w="9525">
            <a:noFill/>
            <a:miter lim="800000"/>
            <a:headEnd/>
            <a:tailEnd/>
          </a:ln>
          <a:effectLst/>
        </p:spPr>
        <p:txBody>
          <a:bodyPr wrap="none" lIns="121899" tIns="60949" rIns="121899" bIns="60949" anchor="ctr"/>
          <a:lstStyle/>
          <a:p>
            <a:pPr>
              <a:defRPr/>
            </a:pPr>
            <a:r>
              <a:rPr lang="en-US" sz="1100" smtClean="0">
                <a:solidFill>
                  <a:srgbClr val="9F9F9F"/>
                </a:solidFill>
                <a:latin typeface="Arial" pitchFamily="34" charset="0"/>
                <a:cs typeface="+mn-cs"/>
              </a:rPr>
              <a:t>Copyright © 2017, Oracle and/or its affiliates. All rights reserved.</a:t>
            </a:r>
            <a:endParaRPr lang="en-US" sz="1100" dirty="0">
              <a:solidFill>
                <a:srgbClr val="9F9F9F"/>
              </a:solidFill>
              <a:latin typeface="Arial" pitchFamily="34" charset="0"/>
              <a:cs typeface="+mn-cs"/>
            </a:endParaRPr>
          </a:p>
        </p:txBody>
      </p:sp>
      <p:grpSp>
        <p:nvGrpSpPr>
          <p:cNvPr id="13" name="Flag Bottom"/>
          <p:cNvGrpSpPr>
            <a:grpSpLocks/>
          </p:cNvGrpSpPr>
          <p:nvPr userDrawn="1"/>
        </p:nvGrpSpPr>
        <p:grpSpPr bwMode="auto">
          <a:xfrm>
            <a:off x="9751061" y="1420151"/>
            <a:ext cx="1656919" cy="651933"/>
            <a:chOff x="6948488" y="1524000"/>
            <a:chExt cx="1609725" cy="653144"/>
          </a:xfrm>
        </p:grpSpPr>
        <p:sp>
          <p:nvSpPr>
            <p:cNvPr id="14" name="Right Triangle 13"/>
            <p:cNvSpPr/>
            <p:nvPr userDrawn="1"/>
          </p:nvSpPr>
          <p:spPr bwMode="auto">
            <a:xfrm flipV="1">
              <a:off x="6948488" y="1524000"/>
              <a:ext cx="859342" cy="653144"/>
            </a:xfrm>
            <a:prstGeom prst="rtTriangle">
              <a:avLst/>
            </a:prstGeom>
            <a:solidFill>
              <a:schemeClr val="accent5"/>
            </a:solidFill>
            <a:ln w="28575" cap="flat" cmpd="sng" algn="ctr">
              <a:noFill/>
              <a:prstDash val="solid"/>
              <a:round/>
              <a:headEnd type="none" w="sm" len="sm"/>
              <a:tailEnd type="none" w="sm" len="sm"/>
            </a:ln>
            <a:effectLst/>
          </p:spPr>
          <p:txBody>
            <a:bodyPr/>
            <a:lstStyle/>
            <a:p>
              <a:pPr algn="ctr" defTabSz="304747">
                <a:spcBef>
                  <a:spcPct val="20000"/>
                </a:spcBef>
                <a:buClr>
                  <a:srgbClr val="FF0000"/>
                </a:buClr>
                <a:buFont typeface="Arial" pitchFamily="34" charset="0"/>
                <a:buNone/>
                <a:defRPr/>
              </a:pPr>
              <a:endParaRPr lang="en-US" dirty="0">
                <a:latin typeface="Arial" pitchFamily="34" charset="0"/>
              </a:endParaRPr>
            </a:p>
          </p:txBody>
        </p:sp>
        <p:sp>
          <p:nvSpPr>
            <p:cNvPr id="15" name="Right Triangle 14"/>
            <p:cNvSpPr/>
            <p:nvPr userDrawn="1"/>
          </p:nvSpPr>
          <p:spPr bwMode="auto">
            <a:xfrm flipH="1" flipV="1">
              <a:off x="7698871" y="1524000"/>
              <a:ext cx="859342" cy="653144"/>
            </a:xfrm>
            <a:prstGeom prst="rtTriangle">
              <a:avLst/>
            </a:prstGeom>
            <a:solidFill>
              <a:schemeClr val="accent5"/>
            </a:solidFill>
            <a:ln w="28575" cap="flat" cmpd="sng" algn="ctr">
              <a:noFill/>
              <a:prstDash val="solid"/>
              <a:round/>
              <a:headEnd type="none" w="sm" len="sm"/>
              <a:tailEnd type="none" w="sm" len="sm"/>
            </a:ln>
            <a:effectLst/>
          </p:spPr>
          <p:txBody>
            <a:bodyPr/>
            <a:lstStyle/>
            <a:p>
              <a:pPr algn="ctr" defTabSz="304747">
                <a:spcBef>
                  <a:spcPct val="20000"/>
                </a:spcBef>
                <a:buClr>
                  <a:srgbClr val="FF0000"/>
                </a:buClr>
                <a:buFont typeface="Arial" pitchFamily="34" charset="0"/>
                <a:buNone/>
                <a:defRPr/>
              </a:pPr>
              <a:endParaRPr lang="en-US" dirty="0">
                <a:latin typeface="Arial" pitchFamily="34" charset="0"/>
              </a:endParaRPr>
            </a:p>
          </p:txBody>
        </p:sp>
      </p:grpSp>
      <p:sp>
        <p:nvSpPr>
          <p:cNvPr id="276483" name="Default_Title"/>
          <p:cNvSpPr>
            <a:spLocks noGrp="1" noChangeArrowheads="1"/>
          </p:cNvSpPr>
          <p:nvPr>
            <p:ph type="ctrTitle"/>
          </p:nvPr>
        </p:nvSpPr>
        <p:spPr>
          <a:xfrm>
            <a:off x="938540" y="3209544"/>
            <a:ext cx="10311746" cy="694944"/>
          </a:xfrm>
        </p:spPr>
        <p:txBody>
          <a:bodyPr anchor="b"/>
          <a:lstStyle>
            <a:lvl1pPr>
              <a:spcBef>
                <a:spcPct val="0"/>
              </a:spcBef>
              <a:defRPr sz="4800" baseline="0">
                <a:solidFill>
                  <a:schemeClr val="tx1"/>
                </a:solidFill>
              </a:defRPr>
            </a:lvl1pPr>
          </a:lstStyle>
          <a:p>
            <a:r>
              <a:rPr lang="en-US" smtClean="0"/>
              <a:t>Click to edit Master title style</a:t>
            </a:r>
            <a:endParaRPr lang="en-US" dirty="0"/>
          </a:p>
        </p:txBody>
      </p:sp>
      <p:sp>
        <p:nvSpPr>
          <p:cNvPr id="276484" name="Title_PlaceholderSubtitle"/>
          <p:cNvSpPr>
            <a:spLocks noGrp="1" noChangeArrowheads="1"/>
          </p:cNvSpPr>
          <p:nvPr>
            <p:ph type="subTitle" idx="1"/>
          </p:nvPr>
        </p:nvSpPr>
        <p:spPr bwMode="auto">
          <a:xfrm>
            <a:off x="950729" y="4096512"/>
            <a:ext cx="10287368" cy="465078"/>
          </a:xfrm>
        </p:spPr>
        <p:txBody>
          <a:bodyPr/>
          <a:lstStyle>
            <a:lvl1pPr algn="l">
              <a:defRPr sz="2800" b="1" i="0" baseline="0">
                <a:solidFill>
                  <a:schemeClr val="tx1"/>
                </a:solidFill>
              </a:defRPr>
            </a:lvl1pPr>
          </a:lstStyle>
          <a:p>
            <a:r>
              <a:rPr lang="en-US" smtClean="0"/>
              <a:t>Click to edit Master subtitle style</a:t>
            </a:r>
            <a:endParaRPr lang="en-US" dirty="0"/>
          </a:p>
        </p:txBody>
      </p:sp>
      <p:pic>
        <p:nvPicPr>
          <p:cNvPr id="16" name="Picture 15" descr="Oracle logo in white on red staging background"/>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06952" y="6303237"/>
            <a:ext cx="1516474" cy="554763"/>
          </a:xfrm>
          <a:prstGeom prst="rect">
            <a:avLst/>
          </a:prstGeom>
        </p:spPr>
      </p:pic>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622138" y="1242485"/>
            <a:ext cx="10944549" cy="1831606"/>
          </a:xfrm>
        </p:spPr>
        <p:txBody>
          <a:bodyPr/>
          <a:lstStyle>
            <a:lvl1pPr>
              <a:spcBef>
                <a:spcPts val="900"/>
              </a:spcBef>
              <a:defRPr/>
            </a:lvl1pPr>
            <a:lvl2pPr>
              <a:spcBef>
                <a:spcPts val="900"/>
              </a:spcBef>
              <a:defRPr/>
            </a:lvl2pPr>
            <a:lvl3pPr marL="1280160" indent="-365760">
              <a:defRPr/>
            </a:lvl3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ustDataLst>
      <p:tags r:id="rId1"/>
    </p:custData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Numbered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621630" y="1243585"/>
            <a:ext cx="10945565" cy="1831606"/>
          </a:xfrm>
        </p:spPr>
        <p:txBody>
          <a:bodyPr/>
          <a:lstStyle>
            <a:lvl2pPr>
              <a:buFont typeface="+mj-lt"/>
              <a:buAutoNum type="arabicPeriod"/>
              <a:defRPr/>
            </a:lvl2pPr>
            <a:lvl3pPr marL="1280160" indent="-365760">
              <a:defRPr/>
            </a:lvl3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Number and Alpha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621630" y="1243585"/>
            <a:ext cx="10945565" cy="1831606"/>
          </a:xfrm>
        </p:spPr>
        <p:txBody>
          <a:bodyPr/>
          <a:lstStyle>
            <a:lvl2pPr>
              <a:buFont typeface="+mj-lt"/>
              <a:buAutoNum type="arabicPeriod"/>
              <a:defRPr/>
            </a:lvl2pPr>
            <a:lvl3pPr marL="1280160" indent="-365760">
              <a:buFont typeface="+mj-lt"/>
              <a:buAutoNum type="alphaLcPeriod"/>
              <a:defRPr/>
            </a:lvl3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Quiz">
    <p:spTree>
      <p:nvGrpSpPr>
        <p:cNvPr id="1" name=""/>
        <p:cNvGrpSpPr/>
        <p:nvPr/>
      </p:nvGrpSpPr>
      <p:grpSpPr>
        <a:xfrm>
          <a:off x="0" y="0"/>
          <a:ext cx="0" cy="0"/>
          <a:chOff x="0" y="0"/>
          <a:chExt cx="0" cy="0"/>
        </a:xfrm>
      </p:grpSpPr>
      <p:sp>
        <p:nvSpPr>
          <p:cNvPr id="3" name="Content Placeholder 2"/>
          <p:cNvSpPr>
            <a:spLocks noGrp="1"/>
          </p:cNvSpPr>
          <p:nvPr>
            <p:ph idx="1"/>
          </p:nvPr>
        </p:nvSpPr>
        <p:spPr>
          <a:xfrm>
            <a:off x="621630" y="1243585"/>
            <a:ext cx="10945565" cy="834410"/>
          </a:xfrm>
        </p:spPr>
        <p:txBody>
          <a:bodyPr/>
          <a:lstStyle>
            <a:lvl1pPr marL="0" indent="-9525">
              <a:defRPr/>
            </a:lvl1pPr>
            <a:lvl2pPr marL="457200" indent="-365760">
              <a:buFont typeface="+mj-lt"/>
              <a:buAutoNum type="alphaLcPeriod"/>
              <a:defRPr/>
            </a:lvl2pPr>
            <a:lvl3pPr>
              <a:buNone/>
              <a:defRPr/>
            </a:lvl3pPr>
          </a:lstStyle>
          <a:p>
            <a:pPr lvl="0"/>
            <a:r>
              <a:rPr lang="en-US" smtClean="0"/>
              <a:t>Click to edit Master text styles</a:t>
            </a:r>
          </a:p>
          <a:p>
            <a:pPr lvl="1"/>
            <a:r>
              <a:rPr lang="en-US" smtClean="0"/>
              <a:t>Second level</a:t>
            </a:r>
          </a:p>
        </p:txBody>
      </p:sp>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grpSp>
        <p:nvGrpSpPr>
          <p:cNvPr id="8" name="Group 7"/>
          <p:cNvGrpSpPr/>
          <p:nvPr userDrawn="1"/>
        </p:nvGrpSpPr>
        <p:grpSpPr>
          <a:xfrm>
            <a:off x="10818812" y="-19594"/>
            <a:ext cx="960120" cy="1157141"/>
            <a:chOff x="10818812" y="-19594"/>
            <a:chExt cx="960120" cy="1157141"/>
          </a:xfrm>
        </p:grpSpPr>
        <p:sp>
          <p:nvSpPr>
            <p:cNvPr id="15" name="Chevron 5"/>
            <p:cNvSpPr>
              <a:spLocks noChangeArrowheads="1"/>
            </p:cNvSpPr>
            <p:nvPr/>
          </p:nvSpPr>
          <p:spPr bwMode="auto">
            <a:xfrm rot="16200000">
              <a:off x="10947288" y="305903"/>
              <a:ext cx="703168" cy="960120"/>
            </a:xfrm>
            <a:prstGeom prst="chevron">
              <a:avLst>
                <a:gd name="adj" fmla="val 50000"/>
              </a:avLst>
            </a:prstGeom>
            <a:solidFill>
              <a:srgbClr val="DCE3E4"/>
            </a:solidFill>
            <a:ln w="28575" algn="ctr">
              <a:noFill/>
              <a:round/>
              <a:headEnd type="none" w="sm" len="sm"/>
              <a:tailEnd type="none" w="sm" len="sm"/>
            </a:ln>
          </p:spPr>
          <p:txBody>
            <a:bodyPr/>
            <a:lstStyle/>
            <a:p>
              <a:pPr algn="ctr" defTabSz="304747">
                <a:spcBef>
                  <a:spcPct val="20000"/>
                </a:spcBef>
                <a:buClr>
                  <a:srgbClr val="FF0000"/>
                </a:buClr>
                <a:buFont typeface="Arial" charset="0"/>
                <a:buNone/>
              </a:pPr>
              <a:endParaRPr lang="en-US" dirty="0"/>
            </a:p>
          </p:txBody>
        </p:sp>
        <p:sp>
          <p:nvSpPr>
            <p:cNvPr id="16" name="Title_Gray_Number"/>
            <p:cNvSpPr>
              <a:spLocks noChangeArrowheads="1"/>
            </p:cNvSpPr>
            <p:nvPr/>
          </p:nvSpPr>
          <p:spPr bwMode="gray">
            <a:xfrm>
              <a:off x="10818812" y="-19594"/>
              <a:ext cx="960120" cy="804672"/>
            </a:xfrm>
            <a:prstGeom prst="rect">
              <a:avLst/>
            </a:prstGeom>
            <a:solidFill>
              <a:srgbClr val="DCE3E4"/>
            </a:solidFill>
            <a:ln w="9525">
              <a:noFill/>
              <a:miter lim="800000"/>
              <a:headEnd/>
              <a:tailEnd/>
            </a:ln>
          </p:spPr>
          <p:txBody>
            <a:bodyPr lIns="12700" tIns="12700" rIns="12700" bIns="12700" anchor="b">
              <a:spAutoFit/>
            </a:bodyPr>
            <a:lstStyle/>
            <a:p>
              <a:pPr algn="ctr" defTabSz="304747">
                <a:buClr>
                  <a:srgbClr val="000000"/>
                </a:buClr>
                <a:buFont typeface="Arial" charset="0"/>
                <a:buNone/>
              </a:pPr>
              <a:endParaRPr lang="en-US" sz="13300" b="1" dirty="0">
                <a:solidFill>
                  <a:srgbClr val="DCE3E4"/>
                </a:solidFill>
                <a:latin typeface="Arial Black" pitchFamily="34" charset="0"/>
                <a:cs typeface="Calibri" pitchFamily="34" charset="0"/>
              </a:endParaRPr>
            </a:p>
          </p:txBody>
        </p:sp>
      </p:grpSp>
      <p:sp>
        <p:nvSpPr>
          <p:cNvPr id="14" name="Rectangle 4"/>
          <p:cNvSpPr>
            <a:spLocks noChangeArrowheads="1"/>
          </p:cNvSpPr>
          <p:nvPr/>
        </p:nvSpPr>
        <p:spPr bwMode="auto">
          <a:xfrm>
            <a:off x="10828391" y="-119744"/>
            <a:ext cx="887380" cy="1046418"/>
          </a:xfrm>
          <a:prstGeom prst="rect">
            <a:avLst/>
          </a:prstGeom>
          <a:noFill/>
          <a:ln w="9525">
            <a:noFill/>
            <a:miter lim="800000"/>
            <a:headEnd/>
            <a:tailEnd/>
          </a:ln>
        </p:spPr>
        <p:txBody>
          <a:bodyPr wrap="none" lIns="121899" tIns="60949" rIns="121899" bIns="60949">
            <a:spAutoFit/>
          </a:bodyPr>
          <a:lstStyle/>
          <a:p>
            <a:pPr algn="ctr"/>
            <a:r>
              <a:rPr lang="en-US" sz="6000" dirty="0">
                <a:solidFill>
                  <a:schemeClr val="bg1"/>
                </a:solidFill>
                <a:latin typeface="Arial Black" pitchFamily="34" charset="0"/>
              </a:rPr>
              <a:t>Q</a:t>
            </a:r>
          </a:p>
        </p:txBody>
      </p:sp>
    </p:spTree>
    <p:custDataLst>
      <p:tags r:id="rId1"/>
    </p:custData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1"/>
          <p:cNvSpPr>
            <a:spLocks noGrp="1"/>
          </p:cNvSpPr>
          <p:nvPr>
            <p:ph sz="half" idx="1"/>
          </p:nvPr>
        </p:nvSpPr>
        <p:spPr>
          <a:xfrm>
            <a:off x="621630" y="1244332"/>
            <a:ext cx="5269635" cy="1831606"/>
          </a:xfrm>
        </p:spPr>
        <p:txBody>
          <a:bodyPr/>
          <a:lstStyle>
            <a:lvl1pPr>
              <a:defRPr sz="2100"/>
            </a:lvl1pPr>
            <a:lvl2pPr>
              <a:defRPr sz="2100"/>
            </a:lvl2pPr>
            <a:lvl3pPr>
              <a:defRPr sz="2000"/>
            </a:lvl3pPr>
            <a:lvl4pPr>
              <a:defRPr sz="1800"/>
            </a:lvl4pPr>
            <a:lvl5pPr>
              <a:defRPr sz="1600"/>
            </a:lvl5pPr>
            <a:lvl6pPr>
              <a:defRPr sz="2400"/>
            </a:lvl6pPr>
            <a:lvl7pPr>
              <a:defRPr sz="2400"/>
            </a:lvl7pPr>
            <a:lvl8pPr>
              <a:defRPr sz="2400"/>
            </a:lvl8pPr>
            <a:lvl9pPr>
              <a:defRPr sz="2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2"/>
          <p:cNvSpPr>
            <a:spLocks noGrp="1"/>
          </p:cNvSpPr>
          <p:nvPr>
            <p:ph sz="half" idx="2"/>
          </p:nvPr>
        </p:nvSpPr>
        <p:spPr>
          <a:xfrm>
            <a:off x="6297559" y="1244332"/>
            <a:ext cx="5383398" cy="1887006"/>
          </a:xfrm>
        </p:spPr>
        <p:txBody>
          <a:bodyPr/>
          <a:lstStyle>
            <a:lvl1pPr>
              <a:defRPr sz="2100"/>
            </a:lvl1pPr>
            <a:lvl2pPr>
              <a:defRPr sz="2100"/>
            </a:lvl2pPr>
            <a:lvl3pPr>
              <a:defRPr sz="2000"/>
            </a:lvl3pPr>
            <a:lvl4pPr>
              <a:defRPr sz="1800"/>
            </a:lvl4pPr>
            <a:lvl5pPr>
              <a:defRPr sz="1600"/>
            </a:lvl5pPr>
            <a:lvl6pPr>
              <a:defRPr sz="2400"/>
            </a:lvl6pPr>
            <a:lvl7pPr>
              <a:defRPr sz="2400"/>
            </a:lvl7pPr>
            <a:lvl8pPr>
              <a:defRPr sz="2400"/>
            </a:lvl8pPr>
            <a:lvl9pPr>
              <a:defRPr sz="2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ustDataLst>
      <p:tags r:id="rId1"/>
    </p:custData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1"/>
          <p:cNvSpPr>
            <a:spLocks noGrp="1"/>
          </p:cNvSpPr>
          <p:nvPr>
            <p:ph sz="half" idx="1"/>
          </p:nvPr>
        </p:nvSpPr>
        <p:spPr>
          <a:xfrm>
            <a:off x="621630" y="1278893"/>
            <a:ext cx="3542885" cy="1659251"/>
          </a:xfrm>
        </p:spPr>
        <p:txBody>
          <a:bodyPr/>
          <a:lstStyle>
            <a:lvl1pPr>
              <a:defRPr sz="1800"/>
            </a:lvl1pPr>
            <a:lvl2pPr marL="461353" indent="-308979">
              <a:defRPr sz="1800"/>
            </a:lvl2pPr>
            <a:lvl3pPr marL="757634" indent="-300514">
              <a:defRPr sz="1600"/>
            </a:lvl3pPr>
            <a:lvl4pPr marL="1064498" indent="-306864">
              <a:defRPr sz="1600"/>
            </a:lvl4pPr>
            <a:lvl5pPr marL="1373477" indent="-308979">
              <a:defRPr sz="1600"/>
            </a:lvl5pPr>
            <a:lvl6pPr>
              <a:defRPr sz="2400"/>
            </a:lvl6pPr>
            <a:lvl7pPr>
              <a:defRPr sz="2400"/>
            </a:lvl7pPr>
            <a:lvl8pPr>
              <a:defRPr sz="2400"/>
            </a:lvl8pPr>
            <a:lvl9pPr>
              <a:defRPr sz="2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2"/>
          <p:cNvSpPr>
            <a:spLocks noGrp="1"/>
          </p:cNvSpPr>
          <p:nvPr>
            <p:ph sz="half" idx="10"/>
          </p:nvPr>
        </p:nvSpPr>
        <p:spPr>
          <a:xfrm>
            <a:off x="4516927" y="1280859"/>
            <a:ext cx="3542885" cy="1628473"/>
          </a:xfrm>
        </p:spPr>
        <p:txBody>
          <a:bodyPr/>
          <a:lstStyle>
            <a:lvl1pPr>
              <a:defRPr sz="1800"/>
            </a:lvl1pPr>
            <a:lvl2pPr marL="457120" indent="-304747">
              <a:defRPr sz="1800"/>
            </a:lvl2pPr>
            <a:lvl3pPr marL="757634" indent="-300514">
              <a:defRPr sz="1600"/>
            </a:lvl3pPr>
            <a:lvl4pPr marL="1064498" indent="-306864">
              <a:defRPr sz="1600"/>
            </a:lvl4pPr>
            <a:lvl5pPr marL="1373477" indent="-308979">
              <a:defRPr sz="1600"/>
            </a:lvl5pPr>
            <a:lvl6pPr>
              <a:defRPr sz="2400"/>
            </a:lvl6pPr>
            <a:lvl7pPr>
              <a:defRPr sz="2400"/>
            </a:lvl7pPr>
            <a:lvl8pPr>
              <a:defRPr sz="2400"/>
            </a:lvl8pPr>
            <a:lvl9pPr>
              <a:defRPr sz="2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Content Placeholder 3"/>
          <p:cNvSpPr>
            <a:spLocks noGrp="1"/>
          </p:cNvSpPr>
          <p:nvPr>
            <p:ph sz="half" idx="11"/>
          </p:nvPr>
        </p:nvSpPr>
        <p:spPr>
          <a:xfrm>
            <a:off x="8405200" y="1282824"/>
            <a:ext cx="3542885" cy="1628473"/>
          </a:xfrm>
        </p:spPr>
        <p:txBody>
          <a:bodyPr/>
          <a:lstStyle>
            <a:lvl1pPr>
              <a:defRPr sz="1800"/>
            </a:lvl1pPr>
            <a:lvl2pPr marL="457120" indent="-304747">
              <a:defRPr sz="1800"/>
            </a:lvl2pPr>
            <a:lvl3pPr marL="757634" indent="-300514">
              <a:defRPr sz="1600"/>
            </a:lvl3pPr>
            <a:lvl4pPr marL="1064498" indent="-306864">
              <a:defRPr sz="1600"/>
            </a:lvl4pPr>
            <a:lvl5pPr marL="1373477" indent="-308979">
              <a:defRPr sz="1600"/>
            </a:lvl5pPr>
            <a:lvl6pPr>
              <a:defRPr sz="2400"/>
            </a:lvl6pPr>
            <a:lvl7pPr>
              <a:defRPr sz="2400"/>
            </a:lvl7pPr>
            <a:lvl8pPr>
              <a:defRPr sz="2400"/>
            </a:lvl8pPr>
            <a:lvl9pPr>
              <a:defRPr sz="2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ustDataLst>
      <p:tags r:id="rId1"/>
    </p:custData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p:cNvSpPr/>
          <p:nvPr/>
        </p:nvSpPr>
        <p:spPr bwMode="gray">
          <a:xfrm>
            <a:off x="11994142" y="-23284"/>
            <a:ext cx="194683" cy="6853768"/>
          </a:xfrm>
          <a:prstGeom prst="rect">
            <a:avLst/>
          </a:prstGeom>
          <a:solidFill>
            <a:srgbClr val="DCE3E4"/>
          </a:solidFill>
          <a:ln w="9525" cap="flat" cmpd="sng" algn="ctr">
            <a:noFill/>
            <a:prstDash val="solid"/>
          </a:ln>
          <a:effectLst/>
        </p:spPr>
        <p:txBody>
          <a:bodyPr lIns="121899" tIns="60949" rIns="121899" bIns="60949" anchor="ctr"/>
          <a:lstStyle/>
          <a:p>
            <a:pPr algn="ctr" fontAlgn="auto">
              <a:spcBef>
                <a:spcPts val="0"/>
              </a:spcBef>
              <a:spcAft>
                <a:spcPts val="0"/>
              </a:spcAft>
              <a:defRPr/>
            </a:pPr>
            <a:endParaRPr kern="0" dirty="0">
              <a:solidFill>
                <a:srgbClr val="FFFFFF"/>
              </a:solidFill>
              <a:latin typeface="Calibri"/>
              <a:cs typeface="+mn-cs"/>
            </a:endParaRPr>
          </a:p>
        </p:txBody>
      </p:sp>
      <p:sp>
        <p:nvSpPr>
          <p:cNvPr id="12" name="Rectangle 11"/>
          <p:cNvSpPr/>
          <p:nvPr/>
        </p:nvSpPr>
        <p:spPr bwMode="gray">
          <a:xfrm>
            <a:off x="0" y="-27518"/>
            <a:ext cx="194683" cy="6851651"/>
          </a:xfrm>
          <a:prstGeom prst="rect">
            <a:avLst/>
          </a:prstGeom>
          <a:solidFill>
            <a:srgbClr val="DCE3E4"/>
          </a:solidFill>
          <a:ln w="9525" cap="flat" cmpd="sng" algn="ctr">
            <a:noFill/>
            <a:prstDash val="solid"/>
          </a:ln>
          <a:effectLst/>
        </p:spPr>
        <p:txBody>
          <a:bodyPr lIns="121899" tIns="60949" rIns="121899" bIns="60949" anchor="ctr"/>
          <a:lstStyle/>
          <a:p>
            <a:pPr algn="ctr" fontAlgn="auto">
              <a:spcBef>
                <a:spcPts val="0"/>
              </a:spcBef>
              <a:spcAft>
                <a:spcPts val="0"/>
              </a:spcAft>
              <a:defRPr/>
            </a:pPr>
            <a:endParaRPr kern="0" dirty="0">
              <a:solidFill>
                <a:srgbClr val="FFFFFF"/>
              </a:solidFill>
              <a:latin typeface="Calibri"/>
              <a:cs typeface="+mn-cs"/>
            </a:endParaRPr>
          </a:p>
        </p:txBody>
      </p:sp>
      <p:grpSp>
        <p:nvGrpSpPr>
          <p:cNvPr id="1028" name="Group 16" hidden="1"/>
          <p:cNvGrpSpPr>
            <a:grpSpLocks/>
          </p:cNvGrpSpPr>
          <p:nvPr/>
        </p:nvGrpSpPr>
        <p:grpSpPr bwMode="auto">
          <a:xfrm>
            <a:off x="184103" y="302685"/>
            <a:ext cx="11822736" cy="6004983"/>
            <a:chOff x="138075" y="301084"/>
            <a:chExt cx="8868925" cy="6005136"/>
          </a:xfrm>
        </p:grpSpPr>
        <p:grpSp>
          <p:nvGrpSpPr>
            <p:cNvPr id="1036" name="Group 24" hidden="1"/>
            <p:cNvGrpSpPr>
              <a:grpSpLocks/>
            </p:cNvGrpSpPr>
            <p:nvPr/>
          </p:nvGrpSpPr>
          <p:grpSpPr bwMode="auto">
            <a:xfrm>
              <a:off x="140650" y="301084"/>
              <a:ext cx="8850238" cy="6005136"/>
              <a:chOff x="375" y="336"/>
              <a:chExt cx="4971" cy="3635"/>
            </a:xfrm>
          </p:grpSpPr>
          <p:sp>
            <p:nvSpPr>
              <p:cNvPr id="275470" name="Rectangle 14" hidden="1"/>
              <p:cNvSpPr>
                <a:spLocks noChangeArrowheads="1"/>
              </p:cNvSpPr>
              <p:nvPr/>
            </p:nvSpPr>
            <p:spPr bwMode="auto">
              <a:xfrm>
                <a:off x="375" y="336"/>
                <a:ext cx="4971" cy="3600"/>
              </a:xfrm>
              <a:prstGeom prst="rect">
                <a:avLst/>
              </a:prstGeom>
              <a:noFill/>
              <a:ln w="6350">
                <a:solidFill>
                  <a:schemeClr val="folHlink"/>
                </a:solidFill>
                <a:miter lim="800000"/>
                <a:headEnd type="none" w="sm" len="sm"/>
                <a:tailEnd type="none" w="sm" len="sm"/>
              </a:ln>
              <a:effectLst/>
            </p:spPr>
            <p:txBody>
              <a:bodyPr wrap="none" anchor="ctr"/>
              <a:lstStyle/>
              <a:p>
                <a:pPr algn="ctr">
                  <a:spcBef>
                    <a:spcPct val="20000"/>
                  </a:spcBef>
                  <a:buClr>
                    <a:srgbClr val="FF0000"/>
                  </a:buClr>
                  <a:buFont typeface="Arial" pitchFamily="34" charset="0"/>
                  <a:buNone/>
                  <a:defRPr/>
                </a:pPr>
                <a:endParaRPr lang="en-US" dirty="0">
                  <a:latin typeface="Arial" pitchFamily="34" charset="0"/>
                  <a:cs typeface="+mn-cs"/>
                </a:endParaRPr>
              </a:p>
            </p:txBody>
          </p:sp>
          <p:sp>
            <p:nvSpPr>
              <p:cNvPr id="275465" name="Delete_Instruction_Box" hidden="1"/>
              <p:cNvSpPr>
                <a:spLocks noChangeArrowheads="1"/>
              </p:cNvSpPr>
              <p:nvPr/>
            </p:nvSpPr>
            <p:spPr bwMode="gray">
              <a:xfrm>
                <a:off x="2521" y="3927"/>
                <a:ext cx="2720" cy="44"/>
              </a:xfrm>
              <a:prstGeom prst="rect">
                <a:avLst/>
              </a:prstGeom>
              <a:solidFill>
                <a:srgbClr val="FFFFFF"/>
              </a:solidFill>
              <a:ln w="9525">
                <a:solidFill>
                  <a:schemeClr val="bg1"/>
                </a:solidFill>
                <a:miter lim="800000"/>
                <a:headEnd/>
                <a:tailEnd/>
              </a:ln>
              <a:effectLst/>
            </p:spPr>
            <p:txBody>
              <a:bodyPr lIns="27432" tIns="27432" rIns="27432" bIns="27432" anchor="ctr"/>
              <a:lstStyle/>
              <a:p>
                <a:pPr algn="ctr">
                  <a:defRPr/>
                </a:pPr>
                <a:r>
                  <a:rPr lang="en-US" sz="1100" dirty="0">
                    <a:solidFill>
                      <a:schemeClr val="folHlink"/>
                    </a:solidFill>
                    <a:latin typeface="Arial" pitchFamily="34" charset="0"/>
                    <a:cs typeface="+mn-cs"/>
                  </a:rPr>
                  <a:t>[ Use "CD Tools &gt; Guides" macro to hide and show otherwise go to the Slide Master and hide the shape]</a:t>
                </a:r>
              </a:p>
            </p:txBody>
          </p:sp>
        </p:grpSp>
        <p:sp>
          <p:nvSpPr>
            <p:cNvPr id="275484" name="Line 28" hidden="1"/>
            <p:cNvSpPr>
              <a:spLocks noChangeShapeType="1"/>
            </p:cNvSpPr>
            <p:nvPr/>
          </p:nvSpPr>
          <p:spPr bwMode="auto">
            <a:xfrm>
              <a:off x="138075" y="1279009"/>
              <a:ext cx="8868925" cy="0"/>
            </a:xfrm>
            <a:prstGeom prst="line">
              <a:avLst/>
            </a:prstGeom>
            <a:noFill/>
            <a:ln w="6350">
              <a:solidFill>
                <a:schemeClr val="folHlink"/>
              </a:solidFill>
              <a:prstDash val="dash"/>
              <a:round/>
              <a:headEnd type="none" w="sm" len="sm"/>
              <a:tailEnd type="none" w="sm" len="sm"/>
            </a:ln>
            <a:effectLst/>
          </p:spPr>
          <p:txBody>
            <a:bodyPr/>
            <a:lstStyle/>
            <a:p>
              <a:pPr algn="ctr">
                <a:spcBef>
                  <a:spcPct val="20000"/>
                </a:spcBef>
                <a:buClr>
                  <a:srgbClr val="FF0000"/>
                </a:buClr>
                <a:buFont typeface="Arial" pitchFamily="34" charset="0"/>
                <a:buNone/>
                <a:defRPr/>
              </a:pPr>
              <a:endParaRPr lang="en-US" dirty="0">
                <a:latin typeface="Arial" pitchFamily="34" charset="0"/>
                <a:cs typeface="+mn-cs"/>
              </a:endParaRPr>
            </a:p>
          </p:txBody>
        </p:sp>
      </p:grpSp>
      <p:sp>
        <p:nvSpPr>
          <p:cNvPr id="15" name="Rectangle 14"/>
          <p:cNvSpPr/>
          <p:nvPr/>
        </p:nvSpPr>
        <p:spPr bwMode="gray">
          <a:xfrm>
            <a:off x="0" y="6400800"/>
            <a:ext cx="12188825" cy="457200"/>
          </a:xfrm>
          <a:prstGeom prst="rect">
            <a:avLst/>
          </a:prstGeom>
          <a:solidFill>
            <a:srgbClr val="DCE3E4"/>
          </a:solidFill>
          <a:ln w="9525" cap="flat" cmpd="sng" algn="ctr">
            <a:noFill/>
            <a:prstDash val="solid"/>
          </a:ln>
          <a:effectLst/>
        </p:spPr>
        <p:txBody>
          <a:bodyPr lIns="121899" tIns="60949" rIns="121899" bIns="60949" anchor="ctr"/>
          <a:lstStyle/>
          <a:p>
            <a:pPr algn="ctr" fontAlgn="auto">
              <a:spcBef>
                <a:spcPts val="0"/>
              </a:spcBef>
              <a:spcAft>
                <a:spcPts val="0"/>
              </a:spcAft>
              <a:defRPr/>
            </a:pPr>
            <a:endParaRPr kern="0" dirty="0">
              <a:solidFill>
                <a:srgbClr val="FFFFFF"/>
              </a:solidFill>
              <a:latin typeface="Calibri"/>
              <a:cs typeface="+mn-cs"/>
            </a:endParaRPr>
          </a:p>
        </p:txBody>
      </p:sp>
      <p:sp>
        <p:nvSpPr>
          <p:cNvPr id="16" name="Rectangle 15"/>
          <p:cNvSpPr/>
          <p:nvPr/>
        </p:nvSpPr>
        <p:spPr bwMode="gray">
          <a:xfrm>
            <a:off x="0" y="-27516"/>
            <a:ext cx="12188825" cy="192617"/>
          </a:xfrm>
          <a:prstGeom prst="rect">
            <a:avLst/>
          </a:prstGeom>
          <a:solidFill>
            <a:srgbClr val="DCE3E4"/>
          </a:solidFill>
          <a:ln w="9525" cap="flat" cmpd="sng" algn="ctr">
            <a:noFill/>
            <a:prstDash val="solid"/>
          </a:ln>
          <a:effectLst/>
        </p:spPr>
        <p:txBody>
          <a:bodyPr lIns="121899" tIns="60949" rIns="121899" bIns="60949" anchor="ctr"/>
          <a:lstStyle/>
          <a:p>
            <a:pPr algn="ctr" fontAlgn="auto">
              <a:spcBef>
                <a:spcPts val="0"/>
              </a:spcBef>
              <a:spcAft>
                <a:spcPts val="0"/>
              </a:spcAft>
              <a:defRPr/>
            </a:pPr>
            <a:endParaRPr kern="0" dirty="0">
              <a:solidFill>
                <a:srgbClr val="FFFFFF"/>
              </a:solidFill>
              <a:latin typeface="Calibri"/>
              <a:cs typeface="+mn-cs"/>
            </a:endParaRPr>
          </a:p>
        </p:txBody>
      </p:sp>
      <p:sp>
        <p:nvSpPr>
          <p:cNvPr id="1031" name="Slide_PlaceholderText"/>
          <p:cNvSpPr>
            <a:spLocks noGrp="1" noChangeArrowheads="1"/>
          </p:cNvSpPr>
          <p:nvPr>
            <p:ph type="body" idx="1"/>
          </p:nvPr>
        </p:nvSpPr>
        <p:spPr bwMode="gray">
          <a:xfrm>
            <a:off x="622138" y="1242485"/>
            <a:ext cx="10944549" cy="1831606"/>
          </a:xfrm>
          <a:prstGeom prst="rect">
            <a:avLst/>
          </a:prstGeom>
          <a:noFill/>
          <a:ln w="9525">
            <a:noFill/>
            <a:miter lim="800000"/>
            <a:headEnd/>
            <a:tailEnd/>
          </a:ln>
        </p:spPr>
        <p:txBody>
          <a:bodyPr vert="horz" wrap="square" lIns="16930" tIns="16930" rIns="16930" bIns="16930" numCol="1" anchor="t" anchorCtr="0" compatLnSpc="1">
            <a:prstTxWarp prst="textNoShape">
              <a:avLst/>
            </a:prstTxWarp>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032" name="Slide_PlaceholderTitle"/>
          <p:cNvSpPr>
            <a:spLocks noGrp="1" noChangeArrowheads="1"/>
          </p:cNvSpPr>
          <p:nvPr>
            <p:ph type="title"/>
          </p:nvPr>
        </p:nvSpPr>
        <p:spPr bwMode="auto">
          <a:xfrm>
            <a:off x="622138" y="264585"/>
            <a:ext cx="10944549" cy="876300"/>
          </a:xfrm>
          <a:prstGeom prst="rect">
            <a:avLst/>
          </a:prstGeom>
          <a:noFill/>
          <a:ln w="9525">
            <a:noFill/>
            <a:miter lim="800000"/>
            <a:headEnd/>
            <a:tailEnd/>
          </a:ln>
        </p:spPr>
        <p:txBody>
          <a:bodyPr vert="horz" wrap="square" lIns="16930" tIns="16930" rIns="16930" bIns="16930" numCol="1" anchor="t" anchorCtr="0" compatLnSpc="1">
            <a:prstTxWarp prst="textNoShape">
              <a:avLst/>
            </a:prstTxWarp>
          </a:bodyPr>
          <a:lstStyle/>
          <a:p>
            <a:pPr lvl="0"/>
            <a:r>
              <a:rPr lang="en-US" smtClean="0"/>
              <a:t>Click to edit Master title style</a:t>
            </a:r>
            <a:endParaRPr lang="en-US" dirty="0" smtClean="0"/>
          </a:p>
        </p:txBody>
      </p:sp>
      <p:sp>
        <p:nvSpPr>
          <p:cNvPr id="17" name="Slide_Page_Number"/>
          <p:cNvSpPr>
            <a:spLocks noChangeArrowheads="1"/>
          </p:cNvSpPr>
          <p:nvPr/>
        </p:nvSpPr>
        <p:spPr bwMode="auto">
          <a:xfrm>
            <a:off x="11094794" y="6553201"/>
            <a:ext cx="1083451" cy="182033"/>
          </a:xfrm>
          <a:prstGeom prst="rect">
            <a:avLst/>
          </a:prstGeom>
          <a:noFill/>
          <a:ln w="9525">
            <a:noFill/>
            <a:miter lim="800000"/>
            <a:headEnd/>
            <a:tailEnd/>
          </a:ln>
          <a:effectLst/>
        </p:spPr>
        <p:txBody>
          <a:bodyPr wrap="none" lIns="121899" tIns="60949" rIns="121899" bIns="60949" anchor="ctr"/>
          <a:lstStyle/>
          <a:p>
            <a:pPr algn="just">
              <a:defRPr/>
            </a:pPr>
            <a:r>
              <a:rPr lang="en-US" sz="1100" smtClean="0">
                <a:solidFill>
                  <a:srgbClr val="9F9F9F"/>
                </a:solidFill>
                <a:latin typeface="Arial" pitchFamily="34" charset="0"/>
                <a:cs typeface="+mn-cs"/>
              </a:rPr>
              <a:t>2 - </a:t>
            </a:r>
            <a:fld id="{4D823D52-143F-453A-99D3-900E93762B5D}" type="slidenum">
              <a:rPr lang="en-US" sz="1100" smtClean="0">
                <a:solidFill>
                  <a:srgbClr val="9F9F9F"/>
                </a:solidFill>
                <a:latin typeface="Arial" pitchFamily="34" charset="0"/>
                <a:cs typeface="+mn-cs"/>
              </a:rPr>
              <a:t>‹#›</a:t>
            </a:fld>
            <a:endParaRPr lang="en-US" sz="1100" dirty="0">
              <a:solidFill>
                <a:srgbClr val="9F9F9F"/>
              </a:solidFill>
              <a:latin typeface="Arial" pitchFamily="34" charset="0"/>
              <a:cs typeface="+mn-cs"/>
            </a:endParaRPr>
          </a:p>
        </p:txBody>
      </p:sp>
      <p:sp>
        <p:nvSpPr>
          <p:cNvPr id="18" name="Slide_Copyright"/>
          <p:cNvSpPr>
            <a:spLocks noChangeArrowheads="1"/>
          </p:cNvSpPr>
          <p:nvPr/>
        </p:nvSpPr>
        <p:spPr bwMode="auto">
          <a:xfrm>
            <a:off x="6388554" y="6553201"/>
            <a:ext cx="4886110" cy="201084"/>
          </a:xfrm>
          <a:prstGeom prst="rect">
            <a:avLst/>
          </a:prstGeom>
          <a:noFill/>
          <a:ln w="9525">
            <a:noFill/>
            <a:miter lim="800000"/>
            <a:headEnd/>
            <a:tailEnd/>
          </a:ln>
          <a:effectLst/>
        </p:spPr>
        <p:txBody>
          <a:bodyPr wrap="none" lIns="121899" tIns="60949" rIns="121899" bIns="60949" anchor="ctr"/>
          <a:lstStyle/>
          <a:p>
            <a:pPr>
              <a:defRPr/>
            </a:pPr>
            <a:r>
              <a:rPr lang="en-US" sz="1100" smtClean="0">
                <a:solidFill>
                  <a:srgbClr val="9F9F9F"/>
                </a:solidFill>
                <a:latin typeface="Arial" pitchFamily="34" charset="0"/>
                <a:cs typeface="+mn-cs"/>
              </a:rPr>
              <a:t>Copyright © 2017, Oracle and/or its affiliates. All rights reserved.</a:t>
            </a:r>
            <a:endParaRPr lang="en-US" sz="1100" dirty="0">
              <a:solidFill>
                <a:srgbClr val="9F9F9F"/>
              </a:solidFill>
              <a:latin typeface="Arial" pitchFamily="34" charset="0"/>
              <a:cs typeface="+mn-cs"/>
            </a:endParaRPr>
          </a:p>
        </p:txBody>
      </p:sp>
      <p:pic>
        <p:nvPicPr>
          <p:cNvPr id="19" name="Picture 18" descr="Oracle logo in white on red staging background"/>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706952" y="6303237"/>
            <a:ext cx="1516474" cy="554763"/>
          </a:xfrm>
          <a:prstGeom prst="rect">
            <a:avLst/>
          </a:prstGeom>
        </p:spPr>
      </p:pic>
    </p:spTree>
    <p:custDataLst>
      <p:tags r:id="rId10"/>
    </p:custDataLst>
  </p:cSld>
  <p:clrMap bg1="lt1" tx1="dk1" bg2="lt2" tx2="dk2" accent1="accent1" accent2="accent2" accent3="accent3" accent4="accent4" accent5="accent5" accent6="accent6" hlink="hlink" folHlink="folHlink"/>
  <p:sldLayoutIdLst>
    <p:sldLayoutId id="2147484111" r:id="rId1"/>
    <p:sldLayoutId id="2147484105" r:id="rId2"/>
    <p:sldLayoutId id="2147484106" r:id="rId3"/>
    <p:sldLayoutId id="2147484107" r:id="rId4"/>
    <p:sldLayoutId id="2147484112" r:id="rId5"/>
    <p:sldLayoutId id="2147484108" r:id="rId6"/>
    <p:sldLayoutId id="2147484114" r:id="rId7"/>
    <p:sldLayoutId id="2147484113" r:id="rId8"/>
  </p:sldLayoutIdLst>
  <p:timing>
    <p:tnLst>
      <p:par>
        <p:cTn id="1" dur="indefinite" restart="never" nodeType="tmRoot"/>
      </p:par>
    </p:tnLst>
  </p:timing>
  <p:txStyles>
    <p:titleStyle>
      <a:lvl1pPr algn="l" defTabSz="304747" rtl="0" eaLnBrk="1" fontAlgn="base" hangingPunct="1">
        <a:spcBef>
          <a:spcPct val="20000"/>
        </a:spcBef>
        <a:spcAft>
          <a:spcPct val="0"/>
        </a:spcAft>
        <a:buClr>
          <a:srgbClr val="000000"/>
        </a:buClr>
        <a:buFont typeface="Arial" charset="0"/>
        <a:defRPr sz="2800">
          <a:solidFill>
            <a:srgbClr val="5F5F5F"/>
          </a:solidFill>
          <a:latin typeface="+mj-lt"/>
          <a:ea typeface="+mj-ea"/>
          <a:cs typeface="+mj-cs"/>
        </a:defRPr>
      </a:lvl1pPr>
      <a:lvl2pPr algn="l" defTabSz="304747" rtl="0" eaLnBrk="1" fontAlgn="base" hangingPunct="1">
        <a:spcBef>
          <a:spcPct val="20000"/>
        </a:spcBef>
        <a:spcAft>
          <a:spcPct val="0"/>
        </a:spcAft>
        <a:buClr>
          <a:srgbClr val="000000"/>
        </a:buClr>
        <a:buFont typeface="Arial" charset="0"/>
        <a:defRPr sz="3200">
          <a:solidFill>
            <a:srgbClr val="5F5F5F"/>
          </a:solidFill>
          <a:latin typeface="Arial" pitchFamily="34" charset="0"/>
        </a:defRPr>
      </a:lvl2pPr>
      <a:lvl3pPr algn="l" defTabSz="304747" rtl="0" eaLnBrk="1" fontAlgn="base" hangingPunct="1">
        <a:spcBef>
          <a:spcPct val="20000"/>
        </a:spcBef>
        <a:spcAft>
          <a:spcPct val="0"/>
        </a:spcAft>
        <a:buClr>
          <a:srgbClr val="000000"/>
        </a:buClr>
        <a:buFont typeface="Arial" charset="0"/>
        <a:defRPr sz="3200">
          <a:solidFill>
            <a:srgbClr val="5F5F5F"/>
          </a:solidFill>
          <a:latin typeface="Arial" pitchFamily="34" charset="0"/>
        </a:defRPr>
      </a:lvl3pPr>
      <a:lvl4pPr algn="l" defTabSz="304747" rtl="0" eaLnBrk="1" fontAlgn="base" hangingPunct="1">
        <a:spcBef>
          <a:spcPct val="20000"/>
        </a:spcBef>
        <a:spcAft>
          <a:spcPct val="0"/>
        </a:spcAft>
        <a:buClr>
          <a:srgbClr val="000000"/>
        </a:buClr>
        <a:buFont typeface="Arial" charset="0"/>
        <a:defRPr sz="3200">
          <a:solidFill>
            <a:srgbClr val="5F5F5F"/>
          </a:solidFill>
          <a:latin typeface="Arial" pitchFamily="34" charset="0"/>
        </a:defRPr>
      </a:lvl4pPr>
      <a:lvl5pPr algn="l" defTabSz="304747" rtl="0" eaLnBrk="1" fontAlgn="base" hangingPunct="1">
        <a:spcBef>
          <a:spcPct val="20000"/>
        </a:spcBef>
        <a:spcAft>
          <a:spcPct val="0"/>
        </a:spcAft>
        <a:buClr>
          <a:srgbClr val="000000"/>
        </a:buClr>
        <a:buFont typeface="Arial" charset="0"/>
        <a:defRPr sz="3200">
          <a:solidFill>
            <a:srgbClr val="5F5F5F"/>
          </a:solidFill>
          <a:latin typeface="Arial" pitchFamily="34" charset="0"/>
        </a:defRPr>
      </a:lvl5pPr>
      <a:lvl6pPr marL="609493" algn="ctr" defTabSz="304747" rtl="0" eaLnBrk="1" fontAlgn="base" hangingPunct="1">
        <a:spcBef>
          <a:spcPct val="20000"/>
        </a:spcBef>
        <a:spcAft>
          <a:spcPct val="0"/>
        </a:spcAft>
        <a:buClr>
          <a:srgbClr val="000000"/>
        </a:buClr>
        <a:buFont typeface="Arial" pitchFamily="34" charset="0"/>
        <a:defRPr sz="3500" b="1">
          <a:solidFill>
            <a:schemeClr val="tx1"/>
          </a:solidFill>
          <a:latin typeface="Arial" pitchFamily="34" charset="0"/>
        </a:defRPr>
      </a:lvl6pPr>
      <a:lvl7pPr marL="1218987" algn="ctr" defTabSz="304747" rtl="0" eaLnBrk="1" fontAlgn="base" hangingPunct="1">
        <a:spcBef>
          <a:spcPct val="20000"/>
        </a:spcBef>
        <a:spcAft>
          <a:spcPct val="0"/>
        </a:spcAft>
        <a:buClr>
          <a:srgbClr val="000000"/>
        </a:buClr>
        <a:buFont typeface="Arial" pitchFamily="34" charset="0"/>
        <a:defRPr sz="3500" b="1">
          <a:solidFill>
            <a:schemeClr val="tx1"/>
          </a:solidFill>
          <a:latin typeface="Arial" pitchFamily="34" charset="0"/>
        </a:defRPr>
      </a:lvl7pPr>
      <a:lvl8pPr marL="1828480" algn="ctr" defTabSz="304747" rtl="0" eaLnBrk="1" fontAlgn="base" hangingPunct="1">
        <a:spcBef>
          <a:spcPct val="20000"/>
        </a:spcBef>
        <a:spcAft>
          <a:spcPct val="0"/>
        </a:spcAft>
        <a:buClr>
          <a:srgbClr val="000000"/>
        </a:buClr>
        <a:buFont typeface="Arial" pitchFamily="34" charset="0"/>
        <a:defRPr sz="3500" b="1">
          <a:solidFill>
            <a:schemeClr val="tx1"/>
          </a:solidFill>
          <a:latin typeface="Arial" pitchFamily="34" charset="0"/>
        </a:defRPr>
      </a:lvl8pPr>
      <a:lvl9pPr marL="2437973" algn="ctr" defTabSz="304747" rtl="0" eaLnBrk="1" fontAlgn="base" hangingPunct="1">
        <a:spcBef>
          <a:spcPct val="20000"/>
        </a:spcBef>
        <a:spcAft>
          <a:spcPct val="0"/>
        </a:spcAft>
        <a:buClr>
          <a:srgbClr val="000000"/>
        </a:buClr>
        <a:buFont typeface="Arial" pitchFamily="34" charset="0"/>
        <a:defRPr sz="3500" b="1">
          <a:solidFill>
            <a:schemeClr val="tx1"/>
          </a:solidFill>
          <a:latin typeface="Arial" pitchFamily="34" charset="0"/>
        </a:defRPr>
      </a:lvl9pPr>
    </p:titleStyle>
    <p:bodyStyle>
      <a:lvl1pPr marL="0" indent="10582" algn="l" defTabSz="304747" rtl="0" eaLnBrk="1" fontAlgn="base" hangingPunct="1">
        <a:spcBef>
          <a:spcPts val="900"/>
        </a:spcBef>
        <a:spcAft>
          <a:spcPct val="0"/>
        </a:spcAft>
        <a:buClr>
          <a:srgbClr val="000000"/>
        </a:buClr>
        <a:buFont typeface="Arial" charset="0"/>
        <a:defRPr sz="2100">
          <a:solidFill>
            <a:srgbClr val="5F5F5F"/>
          </a:solidFill>
          <a:latin typeface="Arial" pitchFamily="34" charset="0"/>
          <a:ea typeface="+mn-ea"/>
          <a:cs typeface="+mn-cs"/>
        </a:defRPr>
      </a:lvl1pPr>
      <a:lvl2pPr marL="457200" indent="-365760" algn="l" defTabSz="304747" rtl="0" eaLnBrk="1" fontAlgn="base" hangingPunct="1">
        <a:spcBef>
          <a:spcPts val="900"/>
        </a:spcBef>
        <a:spcAft>
          <a:spcPct val="0"/>
        </a:spcAft>
        <a:buClr>
          <a:srgbClr val="FF0000"/>
        </a:buClr>
        <a:buFont typeface="Arial" charset="0"/>
        <a:buChar char="•"/>
        <a:defRPr sz="2100">
          <a:solidFill>
            <a:srgbClr val="5F5F5F"/>
          </a:solidFill>
          <a:latin typeface="+mn-lt"/>
        </a:defRPr>
      </a:lvl2pPr>
      <a:lvl3pPr marL="1280160" indent="-365760" algn="l" defTabSz="304747" rtl="0" eaLnBrk="1" fontAlgn="base" hangingPunct="1">
        <a:spcBef>
          <a:spcPts val="450"/>
        </a:spcBef>
        <a:spcAft>
          <a:spcPct val="0"/>
        </a:spcAft>
        <a:buClr>
          <a:srgbClr val="FF0000"/>
        </a:buClr>
        <a:buFont typeface="Arial" charset="0"/>
        <a:buChar char="–"/>
        <a:defRPr sz="2000">
          <a:solidFill>
            <a:srgbClr val="5F5F5F"/>
          </a:solidFill>
          <a:latin typeface="+mn-lt"/>
        </a:defRPr>
      </a:lvl3pPr>
      <a:lvl4pPr marL="1822132" indent="-308979" algn="l" defTabSz="304747" rtl="0" eaLnBrk="1" fontAlgn="base" hangingPunct="1">
        <a:spcBef>
          <a:spcPct val="20000"/>
        </a:spcBef>
        <a:spcAft>
          <a:spcPct val="0"/>
        </a:spcAft>
        <a:buClr>
          <a:schemeClr val="accent2"/>
        </a:buClr>
        <a:buSzPct val="45000"/>
        <a:buFont typeface="Arial" charset="0"/>
        <a:buChar char="—"/>
        <a:defRPr sz="1800">
          <a:solidFill>
            <a:srgbClr val="5F5F5F"/>
          </a:solidFill>
          <a:latin typeface="+mn-lt"/>
        </a:defRPr>
      </a:lvl4pPr>
      <a:lvl5pPr marL="2281367" indent="-306864" algn="l" defTabSz="304747" rtl="0" eaLnBrk="1" fontAlgn="base" hangingPunct="1">
        <a:spcBef>
          <a:spcPct val="20000"/>
        </a:spcBef>
        <a:spcAft>
          <a:spcPct val="0"/>
        </a:spcAft>
        <a:buClr>
          <a:schemeClr val="accent2"/>
        </a:buClr>
        <a:buSzPct val="55000"/>
        <a:buFont typeface="Arial" charset="0"/>
        <a:buChar char="—"/>
        <a:defRPr sz="1600">
          <a:solidFill>
            <a:srgbClr val="5F5F5F"/>
          </a:solidFill>
          <a:latin typeface="+mn-lt"/>
        </a:defRPr>
      </a:lvl5pPr>
      <a:lvl6pPr marL="2890861" indent="-306864" algn="l" defTabSz="304747" rtl="0" eaLnBrk="1" fontAlgn="base" hangingPunct="1">
        <a:spcBef>
          <a:spcPct val="20000"/>
        </a:spcBef>
        <a:spcAft>
          <a:spcPct val="0"/>
        </a:spcAft>
        <a:buClr>
          <a:schemeClr val="accent2"/>
        </a:buClr>
        <a:buSzPct val="55000"/>
        <a:buFont typeface="Arial" pitchFamily="34" charset="0"/>
        <a:buChar char="—"/>
        <a:defRPr sz="2100">
          <a:solidFill>
            <a:schemeClr val="tx1"/>
          </a:solidFill>
          <a:latin typeface="+mn-lt"/>
        </a:defRPr>
      </a:lvl6pPr>
      <a:lvl7pPr marL="3500354" indent="-306864" algn="l" defTabSz="304747" rtl="0" eaLnBrk="1" fontAlgn="base" hangingPunct="1">
        <a:spcBef>
          <a:spcPct val="20000"/>
        </a:spcBef>
        <a:spcAft>
          <a:spcPct val="0"/>
        </a:spcAft>
        <a:buClr>
          <a:schemeClr val="accent2"/>
        </a:buClr>
        <a:buSzPct val="55000"/>
        <a:buFont typeface="Arial" pitchFamily="34" charset="0"/>
        <a:buChar char="—"/>
        <a:defRPr sz="2100">
          <a:solidFill>
            <a:schemeClr val="tx1"/>
          </a:solidFill>
          <a:latin typeface="+mn-lt"/>
        </a:defRPr>
      </a:lvl7pPr>
      <a:lvl8pPr marL="4109847" indent="-306864" algn="l" defTabSz="304747" rtl="0" eaLnBrk="1" fontAlgn="base" hangingPunct="1">
        <a:spcBef>
          <a:spcPct val="20000"/>
        </a:spcBef>
        <a:spcAft>
          <a:spcPct val="0"/>
        </a:spcAft>
        <a:buClr>
          <a:schemeClr val="accent2"/>
        </a:buClr>
        <a:buSzPct val="55000"/>
        <a:buFont typeface="Arial" pitchFamily="34" charset="0"/>
        <a:buChar char="—"/>
        <a:defRPr sz="2100">
          <a:solidFill>
            <a:schemeClr val="tx1"/>
          </a:solidFill>
          <a:latin typeface="+mn-lt"/>
        </a:defRPr>
      </a:lvl8pPr>
      <a:lvl9pPr marL="4719341" indent="-306864" algn="l" defTabSz="304747" rtl="0" eaLnBrk="1" fontAlgn="base" hangingPunct="1">
        <a:spcBef>
          <a:spcPct val="20000"/>
        </a:spcBef>
        <a:spcAft>
          <a:spcPct val="0"/>
        </a:spcAft>
        <a:buClr>
          <a:schemeClr val="accent2"/>
        </a:buClr>
        <a:buSzPct val="55000"/>
        <a:buFont typeface="Arial" pitchFamily="34" charset="0"/>
        <a:buChar char="—"/>
        <a:defRPr sz="2100">
          <a:solidFill>
            <a:schemeClr val="tx1"/>
          </a:solidFill>
          <a:latin typeface="+mn-lt"/>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7.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4.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5.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6.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7.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6.xml"/><Relationship Id="rId4" Type="http://schemas.openxmlformats.org/officeDocument/2006/relationships/image" Target="../media/image18.jpeg"/></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6.xml"/><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18.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6.xml"/><Relationship Id="rId1" Type="http://schemas.openxmlformats.org/officeDocument/2006/relationships/tags" Target="../tags/tag8.xml"/></Relationships>
</file>

<file path=ppt/slides/_rels/slide2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0.xml"/><Relationship Id="rId1" Type="http://schemas.openxmlformats.org/officeDocument/2006/relationships/slideLayout" Target="../slideLayouts/slideLayout6.xml"/><Relationship Id="rId4" Type="http://schemas.openxmlformats.org/officeDocument/2006/relationships/image" Target="../media/image30.png"/></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6.xml"/><Relationship Id="rId1" Type="http://schemas.openxmlformats.org/officeDocument/2006/relationships/tags" Target="../tags/tag19.xml"/><Relationship Id="rId4" Type="http://schemas.openxmlformats.org/officeDocument/2006/relationships/image" Target="../media/image39.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9.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5.xml"/><Relationship Id="rId1" Type="http://schemas.openxmlformats.org/officeDocument/2006/relationships/tags" Target="../tags/tag20.xml"/><Relationship Id="rId4" Type="http://schemas.openxmlformats.org/officeDocument/2006/relationships/image" Target="../media/image41.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tags" Target="../tags/tag21.xml"/><Relationship Id="rId4" Type="http://schemas.openxmlformats.org/officeDocument/2006/relationships/image" Target="../media/image42.png"/></Relationships>
</file>

<file path=ppt/slides/_rels/slide3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10.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jpe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11.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6.xml"/><Relationship Id="rId1" Type="http://schemas.openxmlformats.org/officeDocument/2006/relationships/tags" Target="../tags/tag12.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6.xml"/><Relationship Id="rId1" Type="http://schemas.openxmlformats.org/officeDocument/2006/relationships/tags" Target="../tags/tag13.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ctrTitle"/>
          </p:nvPr>
        </p:nvSpPr>
        <p:spPr/>
        <p:txBody>
          <a:bodyPr/>
          <a:lstStyle/>
          <a:p>
            <a:r>
              <a:rPr lang="en-US" altLang="en-US" dirty="0" smtClean="0"/>
              <a:t>Retrieving Data Using </a:t>
            </a:r>
            <a:br>
              <a:rPr lang="en-US" altLang="en-US" dirty="0" smtClean="0"/>
            </a:br>
            <a:r>
              <a:rPr lang="en-US" altLang="en-US" dirty="0" smtClean="0"/>
              <a:t>the SQL SELECT Statement</a:t>
            </a:r>
          </a:p>
        </p:txBody>
      </p:sp>
      <p:sp>
        <p:nvSpPr>
          <p:cNvPr id="5" name="Subtitle 4"/>
          <p:cNvSpPr>
            <a:spLocks noGrp="1"/>
          </p:cNvSpPr>
          <p:nvPr>
            <p:ph type="subTitle" idx="1"/>
          </p:nvPr>
        </p:nvSpPr>
        <p:spPr/>
        <p:txBody>
          <a:bodyPr/>
          <a:lstStyle/>
          <a:p>
            <a:endParaRPr lang="en-US"/>
          </a:p>
        </p:txBody>
      </p:sp>
    </p:spTree>
    <p:custDataLst>
      <p:tags r:id="rId1"/>
    </p:custDataLst>
  </p:cSld>
  <p:clrMapOvr>
    <a:masterClrMapping/>
  </p:clrMapOvr>
  <p:transition spd="slow"/>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bwMode="auto">
          <a:xfrm rot="16200000" flipV="1">
            <a:off x="9882186" y="3984624"/>
            <a:ext cx="1165225" cy="3101974"/>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p>
            <a:pPr algn="ctr" defTabSz="228600">
              <a:spcBef>
                <a:spcPct val="20000"/>
              </a:spcBef>
              <a:buClr>
                <a:srgbClr val="FF0000"/>
              </a:buClr>
              <a:defRPr/>
            </a:pPr>
            <a:endParaRPr lang="en-US" dirty="0">
              <a:latin typeface="Arial" panose="020B0604020202020204" pitchFamily="34" charset="0"/>
              <a:cs typeface="Arial" panose="020B0604020202020204" pitchFamily="34" charset="0"/>
            </a:endParaRPr>
          </a:p>
        </p:txBody>
      </p:sp>
      <p:sp>
        <p:nvSpPr>
          <p:cNvPr id="18434" name="Rectangle 4"/>
          <p:cNvSpPr>
            <a:spLocks noGrp="1" noChangeArrowheads="1"/>
          </p:cNvSpPr>
          <p:nvPr>
            <p:ph type="title"/>
          </p:nvPr>
        </p:nvSpPr>
        <p:spPr/>
        <p:txBody>
          <a:bodyPr/>
          <a:lstStyle/>
          <a:p>
            <a:pPr eaLnBrk="1" hangingPunct="1"/>
            <a:r>
              <a:rPr lang="en-US" altLang="en-US" dirty="0" smtClean="0"/>
              <a:t>Writing SQL Statements</a:t>
            </a:r>
          </a:p>
        </p:txBody>
      </p:sp>
      <p:sp>
        <p:nvSpPr>
          <p:cNvPr id="18435" name="Rectangle 5"/>
          <p:cNvSpPr>
            <a:spLocks noGrp="1" noChangeArrowheads="1"/>
          </p:cNvSpPr>
          <p:nvPr>
            <p:ph idx="1"/>
          </p:nvPr>
        </p:nvSpPr>
        <p:spPr/>
        <p:txBody>
          <a:bodyPr/>
          <a:lstStyle/>
          <a:p>
            <a:pPr lvl="1" eaLnBrk="1" hangingPunct="1"/>
            <a:r>
              <a:rPr lang="en-US" altLang="en-US" dirty="0" smtClean="0"/>
              <a:t>SQL statements are not case-sensitive.</a:t>
            </a:r>
          </a:p>
          <a:p>
            <a:pPr lvl="1" eaLnBrk="1" hangingPunct="1"/>
            <a:r>
              <a:rPr lang="en-US" altLang="en-US" dirty="0" smtClean="0"/>
              <a:t>SQL statements can be entered on one or more lines.</a:t>
            </a:r>
          </a:p>
          <a:p>
            <a:pPr lvl="1" eaLnBrk="1" hangingPunct="1"/>
            <a:r>
              <a:rPr lang="en-US" altLang="en-US" dirty="0" smtClean="0"/>
              <a:t>Keywords cannot be abbreviated or split across lines.</a:t>
            </a:r>
          </a:p>
          <a:p>
            <a:pPr lvl="1" eaLnBrk="1" hangingPunct="1"/>
            <a:r>
              <a:rPr lang="en-US" altLang="en-US" dirty="0" smtClean="0"/>
              <a:t>Clauses are usually placed on separate lines.</a:t>
            </a:r>
          </a:p>
          <a:p>
            <a:pPr lvl="1" eaLnBrk="1" hangingPunct="1"/>
            <a:r>
              <a:rPr lang="en-US" altLang="en-US" dirty="0" smtClean="0"/>
              <a:t>Indents are used to enhance readability.</a:t>
            </a:r>
          </a:p>
          <a:p>
            <a:pPr lvl="1" eaLnBrk="1" hangingPunct="1"/>
            <a:r>
              <a:rPr lang="en-US" altLang="en-US" dirty="0" smtClean="0"/>
              <a:t>In SQL Developer, SQL statements can be optionally terminated by a semicolon (;). Semicolons are required when you execute multiple SQL statements.</a:t>
            </a:r>
          </a:p>
          <a:p>
            <a:pPr lvl="1" eaLnBrk="1" hangingPunct="1"/>
            <a:r>
              <a:rPr lang="en-US" altLang="en-US" dirty="0" smtClean="0"/>
              <a:t>In SQL*Plus, you are required to end each SQL statement with a semicolon (;).</a:t>
            </a:r>
          </a:p>
        </p:txBody>
      </p:sp>
      <p:pic>
        <p:nvPicPr>
          <p:cNvPr id="98305" name="Picture 1" descr="D:\Projects\SQL_Workshop_12cR2\OU Graphics\Batch 1 SQL course icons\Batch 1 SQL course icons\1_SQL_Statement.png"/>
          <p:cNvPicPr>
            <a:picLocks noChangeAspect="1" noChangeArrowheads="1"/>
          </p:cNvPicPr>
          <p:nvPr/>
        </p:nvPicPr>
        <p:blipFill>
          <a:blip r:embed="rId4" cstate="print"/>
          <a:srcRect/>
          <a:stretch>
            <a:fillRect/>
          </a:stretch>
        </p:blipFill>
        <p:spPr bwMode="auto">
          <a:xfrm>
            <a:off x="10133012" y="4800600"/>
            <a:ext cx="1197748" cy="1439988"/>
          </a:xfrm>
          <a:prstGeom prst="rect">
            <a:avLst/>
          </a:prstGeom>
          <a:noFill/>
        </p:spPr>
      </p:pic>
    </p:spTree>
    <p:custDataLst>
      <p:tags r:id="rId1"/>
    </p:custDataLst>
  </p:cSld>
  <p:clrMapOvr>
    <a:masterClrMapping/>
  </p:clrMapOvr>
  <p:transition spd="slow"/>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26"/>
          <p:cNvGrpSpPr>
            <a:grpSpLocks/>
          </p:cNvGrpSpPr>
          <p:nvPr/>
        </p:nvGrpSpPr>
        <p:grpSpPr bwMode="auto">
          <a:xfrm>
            <a:off x="8913812" y="171450"/>
            <a:ext cx="3070226" cy="6234113"/>
            <a:chOff x="4114801" y="171940"/>
            <a:chExt cx="4876801" cy="6234163"/>
          </a:xfrm>
        </p:grpSpPr>
        <p:sp>
          <p:nvSpPr>
            <p:cNvPr id="9" name="Rectangle 8"/>
            <p:cNvSpPr/>
            <p:nvPr/>
          </p:nvSpPr>
          <p:spPr bwMode="auto">
            <a:xfrm rot="5400000">
              <a:off x="5211753" y="2626254"/>
              <a:ext cx="2682897" cy="4876801"/>
            </a:xfrm>
            <a:prstGeom prst="rect">
              <a:avLst/>
            </a:prstGeom>
            <a:gradFill flip="none" rotWithShape="1">
              <a:gsLst>
                <a:gs pos="100000">
                  <a:srgbClr val="F6F8F8"/>
                </a:gs>
                <a:gs pos="0">
                  <a:schemeClr val="bg1"/>
                </a:gs>
              </a:gsLst>
              <a:lin ang="0" scaled="1"/>
              <a:tileRect/>
            </a:gradFill>
            <a:ln w="28575" cap="flat" cmpd="sng" algn="ctr">
              <a:noFill/>
              <a:prstDash val="solid"/>
              <a:round/>
              <a:headEnd type="none" w="sm" len="sm"/>
              <a:tailEnd type="none" w="sm" len="sm"/>
            </a:ln>
            <a:effectLst/>
          </p:spPr>
          <p:txBody>
            <a:bodyPr/>
            <a:lstStyle/>
            <a:p>
              <a:pPr algn="ctr" defTabSz="228600" eaLnBrk="1" hangingPunct="1">
                <a:spcBef>
                  <a:spcPct val="20000"/>
                </a:spcBef>
                <a:buClr>
                  <a:srgbClr val="FF0000"/>
                </a:buClr>
                <a:defRPr/>
              </a:pPr>
              <a:endParaRPr lang="en-US">
                <a:latin typeface="Arial" pitchFamily="34" charset="0"/>
              </a:endParaRPr>
            </a:p>
          </p:txBody>
        </p:sp>
        <p:sp>
          <p:nvSpPr>
            <p:cNvPr id="10" name="Rectangle 9"/>
            <p:cNvSpPr/>
            <p:nvPr/>
          </p:nvSpPr>
          <p:spPr bwMode="auto">
            <a:xfrm rot="5400000">
              <a:off x="5000614" y="-713874"/>
              <a:ext cx="3105175" cy="4876801"/>
            </a:xfrm>
            <a:prstGeom prst="rect">
              <a:avLst/>
            </a:prstGeom>
            <a:gradFill flip="none" rotWithShape="1">
              <a:gsLst>
                <a:gs pos="100000">
                  <a:srgbClr val="F6F8F8"/>
                </a:gs>
                <a:gs pos="0">
                  <a:schemeClr val="bg1"/>
                </a:gs>
              </a:gsLst>
              <a:lin ang="10800000" scaled="1"/>
              <a:tileRect/>
            </a:gradFill>
            <a:ln w="28575" cap="flat" cmpd="sng" algn="ctr">
              <a:noFill/>
              <a:prstDash val="solid"/>
              <a:round/>
              <a:headEnd type="none" w="sm" len="sm"/>
              <a:tailEnd type="none" w="sm" len="sm"/>
            </a:ln>
            <a:effectLst/>
          </p:spPr>
          <p:txBody>
            <a:bodyPr/>
            <a:lstStyle/>
            <a:p>
              <a:pPr algn="ctr" defTabSz="228600" eaLnBrk="1" hangingPunct="1">
                <a:spcBef>
                  <a:spcPct val="20000"/>
                </a:spcBef>
                <a:buClr>
                  <a:srgbClr val="FF0000"/>
                </a:buClr>
                <a:defRPr/>
              </a:pPr>
              <a:endParaRPr lang="en-US">
                <a:latin typeface="Arial" pitchFamily="34" charset="0"/>
              </a:endParaRPr>
            </a:p>
          </p:txBody>
        </p:sp>
      </p:grpSp>
      <p:sp>
        <p:nvSpPr>
          <p:cNvPr id="20482" name="Rectangle 4"/>
          <p:cNvSpPr>
            <a:spLocks noGrp="1" noChangeArrowheads="1"/>
          </p:cNvSpPr>
          <p:nvPr>
            <p:ph type="title"/>
          </p:nvPr>
        </p:nvSpPr>
        <p:spPr/>
        <p:txBody>
          <a:bodyPr/>
          <a:lstStyle/>
          <a:p>
            <a:pPr eaLnBrk="1" hangingPunct="1"/>
            <a:r>
              <a:rPr lang="en-US" altLang="en-US" dirty="0" smtClean="0"/>
              <a:t>Column Heading Defaults</a:t>
            </a:r>
          </a:p>
        </p:txBody>
      </p:sp>
      <p:sp>
        <p:nvSpPr>
          <p:cNvPr id="20483" name="Rectangle 5"/>
          <p:cNvSpPr>
            <a:spLocks noGrp="1" noChangeArrowheads="1"/>
          </p:cNvSpPr>
          <p:nvPr>
            <p:ph idx="1"/>
          </p:nvPr>
        </p:nvSpPr>
        <p:spPr/>
        <p:txBody>
          <a:bodyPr/>
          <a:lstStyle/>
          <a:p>
            <a:pPr lvl="1" eaLnBrk="1" hangingPunct="1"/>
            <a:r>
              <a:rPr lang="en-US" altLang="en-US" dirty="0" smtClean="0"/>
              <a:t>SQL Developer:</a:t>
            </a:r>
          </a:p>
          <a:p>
            <a:pPr lvl="2" eaLnBrk="1" hangingPunct="1"/>
            <a:r>
              <a:rPr lang="en-US" altLang="en-US" dirty="0" smtClean="0"/>
              <a:t>Default heading alignment: Left-aligned</a:t>
            </a:r>
          </a:p>
          <a:p>
            <a:pPr lvl="2" eaLnBrk="1" hangingPunct="1"/>
            <a:r>
              <a:rPr lang="en-US" altLang="en-US" dirty="0" smtClean="0"/>
              <a:t>Default heading display: Uppercase</a:t>
            </a:r>
          </a:p>
          <a:p>
            <a:pPr lvl="1" eaLnBrk="1" hangingPunct="1"/>
            <a:r>
              <a:rPr lang="en-US" altLang="en-US" dirty="0" smtClean="0"/>
              <a:t>SQL*Plus:</a:t>
            </a:r>
          </a:p>
          <a:p>
            <a:pPr lvl="2" eaLnBrk="1" hangingPunct="1"/>
            <a:r>
              <a:rPr lang="en-US" altLang="en-US" dirty="0" smtClean="0"/>
              <a:t>Character and Date column headings are left-aligned.</a:t>
            </a:r>
          </a:p>
          <a:p>
            <a:pPr lvl="2" eaLnBrk="1" hangingPunct="1"/>
            <a:r>
              <a:rPr lang="en-US" altLang="en-US" dirty="0" smtClean="0"/>
              <a:t>Number column headings are right-aligned.</a:t>
            </a:r>
          </a:p>
          <a:p>
            <a:pPr lvl="2" eaLnBrk="1" hangingPunct="1"/>
            <a:r>
              <a:rPr lang="en-US" altLang="en-US" dirty="0" smtClean="0"/>
              <a:t>Default heading display: Uppercase</a:t>
            </a:r>
          </a:p>
        </p:txBody>
      </p:sp>
      <p:grpSp>
        <p:nvGrpSpPr>
          <p:cNvPr id="3" name="Group 2"/>
          <p:cNvGrpSpPr/>
          <p:nvPr/>
        </p:nvGrpSpPr>
        <p:grpSpPr>
          <a:xfrm>
            <a:off x="9255421" y="2326674"/>
            <a:ext cx="2387009" cy="2387009"/>
            <a:chOff x="9281276" y="4159107"/>
            <a:chExt cx="2053045" cy="2053045"/>
          </a:xfrm>
          <a:effectLst/>
        </p:grpSpPr>
        <p:sp>
          <p:nvSpPr>
            <p:cNvPr id="6" name="Oval 5"/>
            <p:cNvSpPr/>
            <p:nvPr/>
          </p:nvSpPr>
          <p:spPr bwMode="auto">
            <a:xfrm>
              <a:off x="9281276" y="4159107"/>
              <a:ext cx="2053045" cy="2053045"/>
            </a:xfrm>
            <a:prstGeom prst="ellipse">
              <a:avLst/>
            </a:prstGeom>
            <a:gradFill>
              <a:gsLst>
                <a:gs pos="0">
                  <a:schemeClr val="bg1">
                    <a:lumMod val="95000"/>
                  </a:schemeClr>
                </a:gs>
                <a:gs pos="97000">
                  <a:schemeClr val="bg1"/>
                </a:gs>
              </a:gsLst>
              <a:lin ang="5400000" scaled="1"/>
            </a:gradFill>
            <a:ln w="38100" cap="flat" cmpd="sng" algn="ctr">
              <a:solidFill>
                <a:schemeClr val="bg2">
                  <a:lumMod val="90000"/>
                </a:schemeClr>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pic>
          <p:nvPicPr>
            <p:cNvPr id="2" name="Picture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751827" y="4387708"/>
              <a:ext cx="1111942" cy="1621448"/>
            </a:xfrm>
            <a:prstGeom prst="rect">
              <a:avLst/>
            </a:prstGeom>
          </p:spPr>
        </p:pic>
      </p:grpSp>
    </p:spTree>
    <p:custDataLst>
      <p:tags r:id="rId1"/>
    </p:custDataLst>
  </p:cSld>
  <p:clrMapOvr>
    <a:masterClrMapping/>
  </p:clrMapOvr>
  <p:transition spd="slow"/>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1028"/>
          <p:cNvSpPr>
            <a:spLocks noGrp="1" noChangeArrowheads="1"/>
          </p:cNvSpPr>
          <p:nvPr>
            <p:ph type="title"/>
          </p:nvPr>
        </p:nvSpPr>
        <p:spPr/>
        <p:txBody>
          <a:bodyPr/>
          <a:lstStyle/>
          <a:p>
            <a:pPr eaLnBrk="1" hangingPunct="1"/>
            <a:r>
              <a:rPr lang="en-US" altLang="en-US" dirty="0" smtClean="0"/>
              <a:t>Lesson Agenda</a:t>
            </a:r>
          </a:p>
        </p:txBody>
      </p:sp>
      <p:sp>
        <p:nvSpPr>
          <p:cNvPr id="13315" name="Rectangle 1029"/>
          <p:cNvSpPr>
            <a:spLocks noGrp="1" noChangeArrowheads="1"/>
          </p:cNvSpPr>
          <p:nvPr>
            <p:ph idx="1"/>
          </p:nvPr>
        </p:nvSpPr>
        <p:spPr>
          <a:xfrm>
            <a:off x="622138" y="1242485"/>
            <a:ext cx="10944549" cy="2434848"/>
          </a:xfrm>
        </p:spPr>
        <p:txBody>
          <a:bodyPr/>
          <a:lstStyle/>
          <a:p>
            <a:pPr lvl="1" eaLnBrk="1" hangingPunct="1">
              <a:buClr>
                <a:srgbClr val="A6A6A6"/>
              </a:buClr>
              <a:defRPr/>
            </a:pPr>
            <a:r>
              <a:rPr lang="en-US" dirty="0" smtClean="0">
                <a:solidFill>
                  <a:schemeClr val="bg1">
                    <a:lumMod val="65000"/>
                  </a:schemeClr>
                </a:solidFill>
              </a:rPr>
              <a:t>Capabilities of SQL </a:t>
            </a:r>
            <a:r>
              <a:rPr lang="en-US" dirty="0" smtClean="0">
                <a:solidFill>
                  <a:schemeClr val="bg1">
                    <a:lumMod val="65000"/>
                  </a:schemeClr>
                </a:solidFill>
                <a:latin typeface="Courier New" pitchFamily="49" charset="0"/>
              </a:rPr>
              <a:t>SELECT</a:t>
            </a:r>
            <a:r>
              <a:rPr lang="en-US" dirty="0" smtClean="0">
                <a:solidFill>
                  <a:schemeClr val="bg1">
                    <a:lumMod val="65000"/>
                  </a:schemeClr>
                </a:solidFill>
              </a:rPr>
              <a:t> statements</a:t>
            </a:r>
          </a:p>
          <a:p>
            <a:pPr lvl="1" eaLnBrk="1" hangingPunct="1">
              <a:defRPr/>
            </a:pPr>
            <a:r>
              <a:rPr lang="en-US" dirty="0" smtClean="0"/>
              <a:t>Arithmetic expressions and </a:t>
            </a:r>
            <a:r>
              <a:rPr lang="en-US" dirty="0" smtClean="0">
                <a:latin typeface="Courier New" pitchFamily="49" charset="0"/>
              </a:rPr>
              <a:t>NULL</a:t>
            </a:r>
            <a:r>
              <a:rPr lang="en-US" dirty="0" smtClean="0"/>
              <a:t> values in the </a:t>
            </a:r>
            <a:r>
              <a:rPr lang="en-US" dirty="0" smtClean="0">
                <a:latin typeface="Courier New" pitchFamily="49" charset="0"/>
              </a:rPr>
              <a:t>SELECT</a:t>
            </a:r>
            <a:r>
              <a:rPr lang="en-US" dirty="0" smtClean="0"/>
              <a:t> statement</a:t>
            </a:r>
          </a:p>
          <a:p>
            <a:pPr lvl="1" eaLnBrk="1" hangingPunct="1">
              <a:buClr>
                <a:srgbClr val="A6A6A6"/>
              </a:buClr>
              <a:defRPr/>
            </a:pPr>
            <a:r>
              <a:rPr lang="en-US" dirty="0" smtClean="0">
                <a:solidFill>
                  <a:schemeClr val="bg1">
                    <a:lumMod val="65000"/>
                  </a:schemeClr>
                </a:solidFill>
              </a:rPr>
              <a:t>Column aliases</a:t>
            </a:r>
          </a:p>
          <a:p>
            <a:pPr lvl="1" eaLnBrk="1" hangingPunct="1">
              <a:buClr>
                <a:srgbClr val="A6A6A6"/>
              </a:buClr>
              <a:defRPr/>
            </a:pPr>
            <a:r>
              <a:rPr lang="en-US" dirty="0" smtClean="0">
                <a:solidFill>
                  <a:schemeClr val="bg1">
                    <a:lumMod val="65000"/>
                  </a:schemeClr>
                </a:solidFill>
              </a:rPr>
              <a:t>Use of the concatenation operator, literal character strings, the alternative quote operator, and the </a:t>
            </a:r>
            <a:r>
              <a:rPr lang="en-US" dirty="0" smtClean="0">
                <a:solidFill>
                  <a:schemeClr val="bg1">
                    <a:lumMod val="65000"/>
                  </a:schemeClr>
                </a:solidFill>
                <a:latin typeface="Courier New" pitchFamily="49" charset="0"/>
              </a:rPr>
              <a:t>DISTINCT</a:t>
            </a:r>
            <a:r>
              <a:rPr lang="en-US" dirty="0" smtClean="0">
                <a:solidFill>
                  <a:schemeClr val="bg1">
                    <a:lumMod val="65000"/>
                  </a:schemeClr>
                </a:solidFill>
              </a:rPr>
              <a:t> keyword</a:t>
            </a:r>
          </a:p>
          <a:p>
            <a:pPr lvl="1" eaLnBrk="1" hangingPunct="1">
              <a:buClr>
                <a:srgbClr val="A6A6A6"/>
              </a:buClr>
              <a:defRPr/>
            </a:pPr>
            <a:r>
              <a:rPr lang="en-US" dirty="0" smtClean="0">
                <a:solidFill>
                  <a:schemeClr val="bg1">
                    <a:lumMod val="65000"/>
                  </a:schemeClr>
                </a:solidFill>
                <a:latin typeface="Courier New" pitchFamily="49" charset="0"/>
              </a:rPr>
              <a:t>DESCRIBE</a:t>
            </a:r>
            <a:r>
              <a:rPr lang="en-US" dirty="0" smtClean="0">
                <a:solidFill>
                  <a:schemeClr val="bg1">
                    <a:lumMod val="65000"/>
                  </a:schemeClr>
                </a:solidFill>
              </a:rPr>
              <a:t> command</a:t>
            </a:r>
          </a:p>
        </p:txBody>
      </p:sp>
      <p:grpSp>
        <p:nvGrpSpPr>
          <p:cNvPr id="4" name="Group 3"/>
          <p:cNvGrpSpPr/>
          <p:nvPr/>
        </p:nvGrpSpPr>
        <p:grpSpPr>
          <a:xfrm>
            <a:off x="8304212" y="4343400"/>
            <a:ext cx="3711575" cy="1666875"/>
            <a:chOff x="5410200" y="4297363"/>
            <a:chExt cx="3711575" cy="1666875"/>
          </a:xfrm>
        </p:grpSpPr>
        <p:sp>
          <p:nvSpPr>
            <p:cNvPr id="5" name="Rectangle 4"/>
            <p:cNvSpPr/>
            <p:nvPr/>
          </p:nvSpPr>
          <p:spPr bwMode="auto">
            <a:xfrm rot="16200000" flipV="1">
              <a:off x="6683375" y="3222625"/>
              <a:ext cx="1165225" cy="3711575"/>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p>
              <a:pPr algn="ctr" defTabSz="228600">
                <a:spcBef>
                  <a:spcPct val="20000"/>
                </a:spcBef>
                <a:buClr>
                  <a:srgbClr val="FF0000"/>
                </a:buClr>
                <a:defRPr/>
              </a:pPr>
              <a:endParaRPr lang="en-US" dirty="0">
                <a:latin typeface="Arial" panose="020B0604020202020204" pitchFamily="34" charset="0"/>
                <a:cs typeface="Arial" panose="020B0604020202020204" pitchFamily="34" charset="0"/>
              </a:endParaRPr>
            </a:p>
          </p:txBody>
        </p:sp>
        <p:sp>
          <p:nvSpPr>
            <p:cNvPr id="6" name="Oval 5"/>
            <p:cNvSpPr>
              <a:spLocks noChangeAspect="1"/>
            </p:cNvSpPr>
            <p:nvPr/>
          </p:nvSpPr>
          <p:spPr bwMode="auto">
            <a:xfrm>
              <a:off x="6929438" y="4297363"/>
              <a:ext cx="1563687" cy="1562100"/>
            </a:xfrm>
            <a:prstGeom prst="ellipse">
              <a:avLst/>
            </a:prstGeom>
            <a:solidFill>
              <a:schemeClr val="bg1"/>
            </a:solidFill>
            <a:ln w="50800" cap="flat" cmpd="sng" algn="ctr">
              <a:solidFill>
                <a:schemeClr val="accent6">
                  <a:lumMod val="40000"/>
                  <a:lumOff val="60000"/>
                </a:schemeClr>
              </a:solidFill>
              <a:prstDash val="solid"/>
              <a:round/>
              <a:headEnd type="none" w="sm" len="sm"/>
              <a:tailEnd type="none" w="sm" len="sm"/>
            </a:ln>
            <a:effectLst/>
          </p:spPr>
          <p:txBody>
            <a:bodyPr/>
            <a:lstStyle/>
            <a:p>
              <a:pPr algn="ctr" defTabSz="228600">
                <a:spcBef>
                  <a:spcPct val="20000"/>
                </a:spcBef>
                <a:buClr>
                  <a:srgbClr val="FF0000"/>
                </a:buClr>
                <a:defRPr/>
              </a:pPr>
              <a:endParaRPr lang="en-US" dirty="0">
                <a:latin typeface="Arial" panose="020B0604020202020204" pitchFamily="34" charset="0"/>
                <a:cs typeface="Arial" panose="020B0604020202020204" pitchFamily="34" charset="0"/>
              </a:endParaRPr>
            </a:p>
          </p:txBody>
        </p:sp>
        <p:pic>
          <p:nvPicPr>
            <p:cNvPr id="7" name="Picture 5"/>
            <p:cNvPicPr>
              <a:picLocks noChangeAspect="1"/>
            </p:cNvPicPr>
            <p:nvPr/>
          </p:nvPicPr>
          <p:blipFill>
            <a:blip r:embed="rId4" cstate="print"/>
            <a:srcRect/>
            <a:stretch>
              <a:fillRect/>
            </a:stretch>
          </p:blipFill>
          <p:spPr bwMode="auto">
            <a:xfrm>
              <a:off x="7091363" y="4449763"/>
              <a:ext cx="1219200" cy="1514475"/>
            </a:xfrm>
            <a:prstGeom prst="rect">
              <a:avLst/>
            </a:prstGeom>
            <a:noFill/>
            <a:ln w="9525">
              <a:noFill/>
              <a:miter lim="800000"/>
              <a:headEnd/>
              <a:tailEnd/>
            </a:ln>
          </p:spPr>
        </p:pic>
      </p:grpSp>
    </p:spTree>
    <p:custDataLst>
      <p:tags r:id="rId1"/>
    </p:custData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6"/>
          <p:cNvSpPr>
            <a:spLocks noGrp="1" noChangeArrowheads="1"/>
          </p:cNvSpPr>
          <p:nvPr>
            <p:ph type="title"/>
          </p:nvPr>
        </p:nvSpPr>
        <p:spPr/>
        <p:txBody>
          <a:bodyPr/>
          <a:lstStyle/>
          <a:p>
            <a:pPr eaLnBrk="1" hangingPunct="1"/>
            <a:r>
              <a:rPr lang="en-US" altLang="en-US" dirty="0" smtClean="0"/>
              <a:t>Arithmetic Expressions</a:t>
            </a:r>
          </a:p>
        </p:txBody>
      </p:sp>
      <p:sp>
        <p:nvSpPr>
          <p:cNvPr id="24579" name="Rectangle 27"/>
          <p:cNvSpPr>
            <a:spLocks noGrp="1" noChangeArrowheads="1"/>
          </p:cNvSpPr>
          <p:nvPr>
            <p:ph idx="1"/>
          </p:nvPr>
        </p:nvSpPr>
        <p:spPr/>
        <p:txBody>
          <a:bodyPr/>
          <a:lstStyle/>
          <a:p>
            <a:pPr eaLnBrk="1" hangingPunct="1"/>
            <a:r>
              <a:rPr lang="en-US" altLang="en-US" dirty="0" smtClean="0">
                <a:latin typeface="Arial" charset="0"/>
              </a:rPr>
              <a:t>You can create expressions with number and date data by using arithmetic operators.</a:t>
            </a:r>
          </a:p>
        </p:txBody>
      </p:sp>
      <p:graphicFrame>
        <p:nvGraphicFramePr>
          <p:cNvPr id="3" name="Table 2"/>
          <p:cNvGraphicFramePr>
            <a:graphicFrameLocks noGrp="1"/>
          </p:cNvGraphicFramePr>
          <p:nvPr>
            <p:extLst>
              <p:ext uri="{D42A27DB-BD31-4B8C-83A1-F6EECF244321}">
                <p14:modId xmlns:p14="http://schemas.microsoft.com/office/powerpoint/2010/main" val="2130658108"/>
              </p:ext>
            </p:extLst>
          </p:nvPr>
        </p:nvGraphicFramePr>
        <p:xfrm>
          <a:off x="3922712" y="2286000"/>
          <a:ext cx="4343400" cy="1854200"/>
        </p:xfrm>
        <a:graphic>
          <a:graphicData uri="http://schemas.openxmlformats.org/drawingml/2006/table">
            <a:tbl>
              <a:tblPr firstRow="1" firstCol="1" bandRow="1">
                <a:tableStyleId>{5FD0F851-EC5A-4D38-B0AD-8093EC10F338}</a:tableStyleId>
              </a:tblPr>
              <a:tblGrid>
                <a:gridCol w="2171700"/>
                <a:gridCol w="2171700"/>
              </a:tblGrid>
              <a:tr h="370840">
                <a:tc>
                  <a:txBody>
                    <a:bodyPr/>
                    <a:lstStyle/>
                    <a:p>
                      <a:r>
                        <a:rPr lang="en-US" altLang="en-US" sz="1800" dirty="0" smtClean="0">
                          <a:solidFill>
                            <a:schemeClr val="tx1"/>
                          </a:solidFill>
                          <a:latin typeface="+mj-lt"/>
                        </a:rPr>
                        <a:t>Operator</a:t>
                      </a:r>
                      <a:endParaRPr lang="en-US" sz="1800" dirty="0">
                        <a:solidFill>
                          <a:schemeClr val="tx1"/>
                        </a:solidFill>
                        <a:latin typeface="+mj-lt"/>
                      </a:endParaRPr>
                    </a:p>
                  </a:txBody>
                  <a:tcPr/>
                </a:tc>
                <a:tc>
                  <a:txBody>
                    <a:bodyPr/>
                    <a:lstStyle/>
                    <a:p>
                      <a:r>
                        <a:rPr lang="en-US" altLang="en-US" sz="1800" dirty="0" smtClean="0">
                          <a:solidFill>
                            <a:schemeClr val="tx1"/>
                          </a:solidFill>
                          <a:latin typeface="+mj-lt"/>
                        </a:rPr>
                        <a:t>Description</a:t>
                      </a:r>
                      <a:endParaRPr lang="en-US" sz="1800" dirty="0">
                        <a:solidFill>
                          <a:schemeClr val="tx1"/>
                        </a:solidFill>
                        <a:latin typeface="+mj-lt"/>
                      </a:endParaRPr>
                    </a:p>
                  </a:txBody>
                  <a:tcPr/>
                </a:tc>
              </a:tr>
              <a:tr h="370840">
                <a:tc>
                  <a:txBody>
                    <a:bodyPr/>
                    <a:lstStyle/>
                    <a:p>
                      <a:r>
                        <a:rPr lang="en-US" altLang="en-US" sz="1800" b="0" dirty="0" smtClean="0"/>
                        <a:t>+</a:t>
                      </a:r>
                      <a:endParaRPr lang="en-US" b="0" dirty="0"/>
                    </a:p>
                  </a:txBody>
                  <a:tcPr>
                    <a:solidFill>
                      <a:schemeClr val="accent4">
                        <a:lumMod val="20000"/>
                        <a:lumOff val="80000"/>
                      </a:schemeClr>
                    </a:solidFill>
                  </a:tcPr>
                </a:tc>
                <a:tc>
                  <a:txBody>
                    <a:bodyPr/>
                    <a:lstStyle/>
                    <a:p>
                      <a:r>
                        <a:rPr lang="en-US" altLang="en-US" sz="1800" dirty="0" smtClean="0"/>
                        <a:t>Add</a:t>
                      </a:r>
                      <a:endParaRPr lang="en-US" dirty="0"/>
                    </a:p>
                  </a:txBody>
                  <a:tcPr>
                    <a:solidFill>
                      <a:schemeClr val="accent4">
                        <a:lumMod val="20000"/>
                        <a:lumOff val="80000"/>
                      </a:schemeClr>
                    </a:solidFill>
                  </a:tcPr>
                </a:tc>
              </a:tr>
              <a:tr h="370840">
                <a:tc>
                  <a:txBody>
                    <a:bodyPr/>
                    <a:lstStyle/>
                    <a:p>
                      <a:r>
                        <a:rPr lang="en-US" altLang="en-US" sz="1800" b="0" dirty="0" smtClean="0"/>
                        <a:t>-</a:t>
                      </a:r>
                      <a:endParaRPr lang="en-US" sz="1800" b="0" dirty="0">
                        <a:latin typeface="+mn-lt"/>
                      </a:endParaRPr>
                    </a:p>
                  </a:txBody>
                  <a:tcPr/>
                </a:tc>
                <a:tc>
                  <a:txBody>
                    <a:bodyPr/>
                    <a:lstStyle/>
                    <a:p>
                      <a:r>
                        <a:rPr lang="en-US" altLang="en-US" sz="1800" dirty="0" smtClean="0"/>
                        <a:t>Subtract</a:t>
                      </a:r>
                      <a:endParaRPr lang="en-US" dirty="0"/>
                    </a:p>
                  </a:txBody>
                  <a:tcPr/>
                </a:tc>
              </a:tr>
              <a:tr h="370840">
                <a:tc>
                  <a:txBody>
                    <a:bodyPr/>
                    <a:lstStyle/>
                    <a:p>
                      <a:r>
                        <a:rPr lang="en-US" altLang="en-US" sz="1800" b="0" dirty="0" smtClean="0"/>
                        <a:t>*</a:t>
                      </a:r>
                      <a:endParaRPr lang="en-US" b="0" dirty="0"/>
                    </a:p>
                  </a:txBody>
                  <a:tcPr>
                    <a:solidFill>
                      <a:schemeClr val="accent4">
                        <a:lumMod val="20000"/>
                        <a:lumOff val="80000"/>
                      </a:schemeClr>
                    </a:solidFill>
                  </a:tcPr>
                </a:tc>
                <a:tc>
                  <a:txBody>
                    <a:bodyPr/>
                    <a:lstStyle/>
                    <a:p>
                      <a:r>
                        <a:rPr lang="en-US" altLang="en-US" sz="1800" dirty="0" smtClean="0"/>
                        <a:t>Multiply</a:t>
                      </a:r>
                      <a:endParaRPr lang="en-US" dirty="0"/>
                    </a:p>
                  </a:txBody>
                  <a:tcPr>
                    <a:solidFill>
                      <a:schemeClr val="accent4">
                        <a:lumMod val="20000"/>
                        <a:lumOff val="80000"/>
                      </a:schemeClr>
                    </a:solidFill>
                  </a:tcPr>
                </a:tc>
              </a:tr>
              <a:tr h="370840">
                <a:tc>
                  <a:txBody>
                    <a:bodyPr/>
                    <a:lstStyle/>
                    <a:p>
                      <a:r>
                        <a:rPr lang="en-US" altLang="en-US" sz="1800" b="0" dirty="0" smtClean="0"/>
                        <a:t>/</a:t>
                      </a:r>
                      <a:endParaRPr lang="en-US" b="0" dirty="0"/>
                    </a:p>
                  </a:txBody>
                  <a:tcPr/>
                </a:tc>
                <a:tc>
                  <a:txBody>
                    <a:bodyPr/>
                    <a:lstStyle/>
                    <a:p>
                      <a:r>
                        <a:rPr lang="en-US" altLang="en-US" sz="1800" dirty="0" smtClean="0"/>
                        <a:t>Divide</a:t>
                      </a:r>
                      <a:endParaRPr lang="en-US" dirty="0"/>
                    </a:p>
                  </a:txBody>
                  <a:tcPr/>
                </a:tc>
              </a:tr>
            </a:tbl>
          </a:graphicData>
        </a:graphic>
      </p:graphicFrame>
      <p:sp>
        <p:nvSpPr>
          <p:cNvPr id="5" name="Rectangle 4"/>
          <p:cNvSpPr/>
          <p:nvPr/>
        </p:nvSpPr>
        <p:spPr bwMode="auto">
          <a:xfrm flipH="1">
            <a:off x="6704012" y="4638307"/>
            <a:ext cx="5484812" cy="1086588"/>
          </a:xfrm>
          <a:prstGeom prst="rect">
            <a:avLst/>
          </a:prstGeom>
          <a:gradFill flip="none" rotWithShape="1">
            <a:gsLst>
              <a:gs pos="0">
                <a:schemeClr val="bg1"/>
              </a:gs>
              <a:gs pos="100000">
                <a:srgbClr val="DCE3E4">
                  <a:shade val="100000"/>
                  <a:satMod val="115000"/>
                </a:srgbClr>
              </a:gs>
            </a:gsLst>
            <a:lin ang="10800000" scaled="1"/>
            <a:tileRect/>
          </a:gra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6" name="Round Diagonal Corner Rectangle 5"/>
          <p:cNvSpPr/>
          <p:nvPr/>
        </p:nvSpPr>
        <p:spPr bwMode="auto">
          <a:xfrm>
            <a:off x="9447212" y="4191000"/>
            <a:ext cx="1984248" cy="1981200"/>
          </a:xfrm>
          <a:prstGeom prst="round2DiagRect">
            <a:avLst/>
          </a:prstGeom>
          <a:solidFill>
            <a:schemeClr val="bg1"/>
          </a:solidFill>
          <a:ln w="76200" cap="flat" cmpd="sng" algn="ctr">
            <a:solidFill>
              <a:schemeClr val="bg1"/>
            </a:solidFill>
            <a:prstDash val="solid"/>
            <a:round/>
            <a:headEnd type="none" w="sm" len="sm"/>
            <a:tailEnd type="none" w="sm" len="sm"/>
          </a:ln>
          <a:effectLst>
            <a:innerShdw blurRad="215900">
              <a:srgbClr val="00A8DC"/>
            </a:innerShdw>
          </a:effectLst>
        </p:spPr>
        <p:txBody>
          <a:bodyPr vert="horz" wrap="square" lIns="91440" tIns="45720" rIns="91440" bIns="45720" numCol="1" rtlCol="0" anchor="t"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1800" b="0" i="0" u="none" strike="noStrike" cap="none" normalizeH="0" baseline="0" smtClean="0">
              <a:ln>
                <a:noFill/>
              </a:ln>
              <a:solidFill>
                <a:schemeClr val="tx1"/>
              </a:solidFill>
              <a:effectLst/>
              <a:latin typeface="Arial" pitchFamily="34" charset="0"/>
            </a:endParaRPr>
          </a:p>
        </p:txBody>
      </p:sp>
      <p:pic>
        <p:nvPicPr>
          <p:cNvPr id="2" name="Picture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883270" y="4373365"/>
            <a:ext cx="1112132" cy="1616471"/>
          </a:xfrm>
          <a:prstGeom prst="rect">
            <a:avLst/>
          </a:prstGeom>
        </p:spPr>
      </p:pic>
    </p:spTree>
    <p:custDataLst>
      <p:tags r:id="rId1"/>
    </p:custDataLst>
  </p:cSld>
  <p:clrMapOvr>
    <a:masterClrMapping/>
  </p:clrMapOvr>
  <p:transition spd="slow"/>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9"/>
          <p:cNvSpPr>
            <a:spLocks noGrp="1" noChangeArrowheads="1"/>
          </p:cNvSpPr>
          <p:nvPr>
            <p:ph type="title"/>
          </p:nvPr>
        </p:nvSpPr>
        <p:spPr/>
        <p:txBody>
          <a:bodyPr/>
          <a:lstStyle/>
          <a:p>
            <a:pPr eaLnBrk="1" hangingPunct="1"/>
            <a:r>
              <a:rPr lang="en-US" altLang="en-US" dirty="0" smtClean="0"/>
              <a:t>Using Arithmetic Operators</a:t>
            </a:r>
          </a:p>
        </p:txBody>
      </p:sp>
      <p:grpSp>
        <p:nvGrpSpPr>
          <p:cNvPr id="26627" name="Group 1"/>
          <p:cNvGrpSpPr>
            <a:grpSpLocks/>
          </p:cNvGrpSpPr>
          <p:nvPr/>
        </p:nvGrpSpPr>
        <p:grpSpPr bwMode="auto">
          <a:xfrm>
            <a:off x="2062162" y="1702690"/>
            <a:ext cx="8064500" cy="3452620"/>
            <a:chOff x="592667" y="2123063"/>
            <a:chExt cx="8064896" cy="3453633"/>
          </a:xfrm>
        </p:grpSpPr>
        <p:sp>
          <p:nvSpPr>
            <p:cNvPr id="26628" name="Text Box 6"/>
            <p:cNvSpPr txBox="1">
              <a:spLocks noChangeArrowheads="1"/>
            </p:cNvSpPr>
            <p:nvPr/>
          </p:nvSpPr>
          <p:spPr bwMode="gray">
            <a:xfrm>
              <a:off x="901700" y="5181600"/>
              <a:ext cx="366713" cy="395096"/>
            </a:xfrm>
            <a:prstGeom prst="rect">
              <a:avLst/>
            </a:prstGeom>
            <a:noFill/>
            <a:ln w="25400">
              <a:noFill/>
              <a:miter lim="800000"/>
              <a:headEnd type="none" w="sm" len="sm"/>
              <a:tailEnd type="none" w="med" len="lg"/>
            </a:ln>
          </p:spPr>
          <p:txBody>
            <a:bodyPr lIns="12700" tIns="12700" rIns="12700" bIns="12700">
              <a:spAutoFit/>
            </a:bodyPr>
            <a:lstStyle/>
            <a:p>
              <a:pPr defTabSz="822325">
                <a:buClr>
                  <a:srgbClr val="000000"/>
                </a:buClr>
              </a:pPr>
              <a:r>
                <a:rPr lang="en-US" altLang="en-US" sz="2400" dirty="0"/>
                <a:t>…</a:t>
              </a:r>
            </a:p>
          </p:txBody>
        </p:sp>
        <p:pic>
          <p:nvPicPr>
            <p:cNvPr id="26629" name="Picture 7"/>
            <p:cNvPicPr>
              <a:picLocks noChangeAspect="1" noChangeArrowheads="1"/>
            </p:cNvPicPr>
            <p:nvPr/>
          </p:nvPicPr>
          <p:blipFill>
            <a:blip r:embed="rId3" cstate="print"/>
            <a:stretch>
              <a:fillRect/>
            </a:stretch>
          </p:blipFill>
          <p:spPr bwMode="auto">
            <a:xfrm>
              <a:off x="914400" y="3104445"/>
              <a:ext cx="2933477" cy="2133959"/>
            </a:xfrm>
            <a:prstGeom prst="rect">
              <a:avLst/>
            </a:prstGeom>
            <a:noFill/>
            <a:ln w="9525">
              <a:solidFill>
                <a:schemeClr val="tx1"/>
              </a:solidFill>
              <a:miter lim="800000"/>
              <a:headEnd type="none" w="sm" len="sm"/>
              <a:tailEnd type="none" w="sm" len="sm"/>
            </a:ln>
          </p:spPr>
        </p:pic>
        <p:sp>
          <p:nvSpPr>
            <p:cNvPr id="7" name="Content Placeholder 2"/>
            <p:cNvSpPr txBox="1">
              <a:spLocks/>
            </p:cNvSpPr>
            <p:nvPr/>
          </p:nvSpPr>
          <p:spPr bwMode="gray">
            <a:xfrm>
              <a:off x="592667" y="2123063"/>
              <a:ext cx="8064896" cy="696337"/>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91440" rIns="12700" bIns="0" anchor="ctr">
              <a:spAutoFit/>
            </a:bodyPr>
            <a:lstStyle/>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SELECT last_name, salary, salary + 300</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FROM   employees;</a:t>
              </a:r>
            </a:p>
          </p:txBody>
        </p:sp>
        <p:sp>
          <p:nvSpPr>
            <p:cNvPr id="26633" name="Rectangle 4"/>
            <p:cNvSpPr>
              <a:spLocks noChangeArrowheads="1"/>
            </p:cNvSpPr>
            <p:nvPr/>
          </p:nvSpPr>
          <p:spPr bwMode="gray">
            <a:xfrm>
              <a:off x="4134555" y="2220559"/>
              <a:ext cx="2057400" cy="320675"/>
            </a:xfrm>
            <a:prstGeom prst="rect">
              <a:avLst/>
            </a:prstGeom>
            <a:noFill/>
            <a:ln w="28575">
              <a:solidFill>
                <a:srgbClr val="FF0000"/>
              </a:solidFill>
              <a:miter lim="800000"/>
              <a:headEnd/>
              <a:tailEnd/>
            </a:ln>
          </p:spPr>
          <p:txBody>
            <a:bodyPr wrap="none" anchor="ctr"/>
            <a:lstStyle/>
            <a:p>
              <a:pPr eaLnBrk="1" hangingPunct="1"/>
              <a:endParaRPr lang="en-IN" altLang="en-US" dirty="0"/>
            </a:p>
          </p:txBody>
        </p:sp>
      </p:grpSp>
      <p:grpSp>
        <p:nvGrpSpPr>
          <p:cNvPr id="11" name="Group 10"/>
          <p:cNvGrpSpPr/>
          <p:nvPr/>
        </p:nvGrpSpPr>
        <p:grpSpPr>
          <a:xfrm>
            <a:off x="7161212" y="3392311"/>
            <a:ext cx="4869011" cy="2445832"/>
            <a:chOff x="573215" y="3721867"/>
            <a:chExt cx="3815118" cy="1916434"/>
          </a:xfrm>
        </p:grpSpPr>
        <p:sp>
          <p:nvSpPr>
            <p:cNvPr id="12" name="Rectangle 2"/>
            <p:cNvSpPr>
              <a:spLocks noChangeArrowheads="1"/>
            </p:cNvSpPr>
            <p:nvPr/>
          </p:nvSpPr>
          <p:spPr bwMode="auto">
            <a:xfrm>
              <a:off x="1715036" y="3721867"/>
              <a:ext cx="2673297" cy="1916434"/>
            </a:xfrm>
            <a:prstGeom prst="rect">
              <a:avLst/>
            </a:prstGeom>
            <a:gradFill flip="none" rotWithShape="1">
              <a:gsLst>
                <a:gs pos="0">
                  <a:srgbClr val="D0DEF0"/>
                </a:gs>
                <a:gs pos="100000">
                  <a:srgbClr val="DCE3E4"/>
                </a:gs>
              </a:gsLst>
              <a:lin ang="0" scaled="1"/>
              <a:tileRect/>
            </a:gradFill>
            <a:ln>
              <a:noFill/>
            </a:ln>
          </p:spPr>
          <p:txBody>
            <a:bodyPr/>
            <a:lstStyle>
              <a:lvl1pPr defTabSz="228600">
                <a:spcBef>
                  <a:spcPct val="20000"/>
                </a:spcBef>
                <a:buClr>
                  <a:srgbClr val="000000"/>
                </a:buClr>
                <a:buFont typeface="Arial" panose="020B0604020202020204" pitchFamily="34" charset="0"/>
                <a:defRPr>
                  <a:solidFill>
                    <a:srgbClr val="5F5F5F"/>
                  </a:solidFill>
                  <a:latin typeface="Arial" panose="020B0604020202020204" pitchFamily="34" charset="0"/>
                </a:defRPr>
              </a:lvl1pPr>
              <a:lvl2pPr marL="742950" indent="-285750" defTabSz="228600">
                <a:spcBef>
                  <a:spcPct val="20000"/>
                </a:spcBef>
                <a:buClr>
                  <a:srgbClr val="FF0000"/>
                </a:buClr>
                <a:buFont typeface="Arial" panose="020B0604020202020204" pitchFamily="34" charset="0"/>
                <a:buChar char="•"/>
                <a:defRPr>
                  <a:solidFill>
                    <a:srgbClr val="5F5F5F"/>
                  </a:solidFill>
                  <a:latin typeface="Arial" panose="020B0604020202020204" pitchFamily="34" charset="0"/>
                </a:defRPr>
              </a:lvl2pPr>
              <a:lvl3pPr marL="1143000" indent="-228600" defTabSz="228600">
                <a:spcBef>
                  <a:spcPct val="20000"/>
                </a:spcBef>
                <a:buClr>
                  <a:srgbClr val="FF0000"/>
                </a:buClr>
                <a:buFont typeface="Arial" panose="020B0604020202020204" pitchFamily="34" charset="0"/>
                <a:buChar char="–"/>
                <a:defRPr sz="1600">
                  <a:solidFill>
                    <a:srgbClr val="5F5F5F"/>
                  </a:solidFill>
                  <a:latin typeface="Arial" panose="020B0604020202020204" pitchFamily="34" charset="0"/>
                </a:defRPr>
              </a:lvl3pPr>
              <a:lvl4pPr marL="1600200" indent="-228600" defTabSz="228600">
                <a:spcBef>
                  <a:spcPct val="20000"/>
                </a:spcBef>
                <a:buClr>
                  <a:schemeClr val="accent2"/>
                </a:buClr>
                <a:buSzPct val="45000"/>
                <a:buFont typeface="Arial" panose="020B0604020202020204" pitchFamily="34" charset="0"/>
                <a:buChar char="—"/>
                <a:defRPr sz="1400">
                  <a:solidFill>
                    <a:srgbClr val="5F5F5F"/>
                  </a:solidFill>
                  <a:latin typeface="Arial" panose="020B0604020202020204" pitchFamily="34" charset="0"/>
                </a:defRPr>
              </a:lvl4pPr>
              <a:lvl5pPr marL="2057400" indent="-228600" defTabSz="228600">
                <a:spcBef>
                  <a:spcPct val="20000"/>
                </a:spcBef>
                <a:buClr>
                  <a:schemeClr val="accent2"/>
                </a:buClr>
                <a:buSzPct val="55000"/>
                <a:buFont typeface="Arial" panose="020B0604020202020204" pitchFamily="34" charset="0"/>
                <a:buChar char="—"/>
                <a:defRPr sz="1400">
                  <a:solidFill>
                    <a:srgbClr val="5F5F5F"/>
                  </a:solidFill>
                  <a:latin typeface="Arial" panose="020B0604020202020204" pitchFamily="34" charset="0"/>
                </a:defRPr>
              </a:lvl5pPr>
              <a:lvl6pPr marL="2514600" indent="-228600" defTabSz="228600" eaLnBrk="0" fontAlgn="base" hangingPunct="0">
                <a:spcBef>
                  <a:spcPct val="20000"/>
                </a:spcBef>
                <a:spcAft>
                  <a:spcPct val="0"/>
                </a:spcAft>
                <a:buClr>
                  <a:schemeClr val="accent2"/>
                </a:buClr>
                <a:buSzPct val="55000"/>
                <a:buFont typeface="Arial" panose="020B0604020202020204" pitchFamily="34" charset="0"/>
                <a:buChar char="—"/>
                <a:defRPr sz="1400">
                  <a:solidFill>
                    <a:srgbClr val="5F5F5F"/>
                  </a:solidFill>
                  <a:latin typeface="Arial" panose="020B0604020202020204" pitchFamily="34" charset="0"/>
                </a:defRPr>
              </a:lvl6pPr>
              <a:lvl7pPr marL="2971800" indent="-228600" defTabSz="228600" eaLnBrk="0" fontAlgn="base" hangingPunct="0">
                <a:spcBef>
                  <a:spcPct val="20000"/>
                </a:spcBef>
                <a:spcAft>
                  <a:spcPct val="0"/>
                </a:spcAft>
                <a:buClr>
                  <a:schemeClr val="accent2"/>
                </a:buClr>
                <a:buSzPct val="55000"/>
                <a:buFont typeface="Arial" panose="020B0604020202020204" pitchFamily="34" charset="0"/>
                <a:buChar char="—"/>
                <a:defRPr sz="1400">
                  <a:solidFill>
                    <a:srgbClr val="5F5F5F"/>
                  </a:solidFill>
                  <a:latin typeface="Arial" panose="020B0604020202020204" pitchFamily="34" charset="0"/>
                </a:defRPr>
              </a:lvl7pPr>
              <a:lvl8pPr marL="3429000" indent="-228600" defTabSz="228600" eaLnBrk="0" fontAlgn="base" hangingPunct="0">
                <a:spcBef>
                  <a:spcPct val="20000"/>
                </a:spcBef>
                <a:spcAft>
                  <a:spcPct val="0"/>
                </a:spcAft>
                <a:buClr>
                  <a:schemeClr val="accent2"/>
                </a:buClr>
                <a:buSzPct val="55000"/>
                <a:buFont typeface="Arial" panose="020B0604020202020204" pitchFamily="34" charset="0"/>
                <a:buChar char="—"/>
                <a:defRPr sz="1400">
                  <a:solidFill>
                    <a:srgbClr val="5F5F5F"/>
                  </a:solidFill>
                  <a:latin typeface="Arial" panose="020B0604020202020204" pitchFamily="34" charset="0"/>
                </a:defRPr>
              </a:lvl8pPr>
              <a:lvl9pPr marL="3886200" indent="-228600" defTabSz="228600" eaLnBrk="0" fontAlgn="base" hangingPunct="0">
                <a:spcBef>
                  <a:spcPct val="20000"/>
                </a:spcBef>
                <a:spcAft>
                  <a:spcPct val="0"/>
                </a:spcAft>
                <a:buClr>
                  <a:schemeClr val="accent2"/>
                </a:buClr>
                <a:buSzPct val="55000"/>
                <a:buFont typeface="Arial" panose="020B0604020202020204" pitchFamily="34" charset="0"/>
                <a:buChar char="—"/>
                <a:defRPr sz="1400">
                  <a:solidFill>
                    <a:srgbClr val="5F5F5F"/>
                  </a:solidFill>
                  <a:latin typeface="Arial" panose="020B0604020202020204" pitchFamily="34" charset="0"/>
                </a:defRPr>
              </a:lvl9pPr>
            </a:lstStyle>
            <a:p>
              <a:pPr algn="ctr" eaLnBrk="1" hangingPunct="1">
                <a:buClr>
                  <a:srgbClr val="FF0000"/>
                </a:buClr>
              </a:pPr>
              <a:endParaRPr lang="en-US" altLang="en-US">
                <a:solidFill>
                  <a:schemeClr val="tx1"/>
                </a:solidFill>
              </a:endParaRPr>
            </a:p>
          </p:txBody>
        </p:sp>
        <p:sp>
          <p:nvSpPr>
            <p:cNvPr id="13" name="Rectangle 5"/>
            <p:cNvSpPr>
              <a:spLocks noChangeArrowheads="1"/>
            </p:cNvSpPr>
            <p:nvPr/>
          </p:nvSpPr>
          <p:spPr bwMode="auto">
            <a:xfrm flipH="1">
              <a:off x="573215" y="3721867"/>
              <a:ext cx="1227513" cy="1916434"/>
            </a:xfrm>
            <a:prstGeom prst="rect">
              <a:avLst/>
            </a:prstGeom>
            <a:gradFill rotWithShape="1">
              <a:gsLst>
                <a:gs pos="0">
                  <a:srgbClr val="C9DAEE"/>
                </a:gs>
                <a:gs pos="100000">
                  <a:schemeClr val="bg1"/>
                </a:gs>
              </a:gsLst>
              <a:lin ang="0" scaled="1"/>
            </a:gradFill>
            <a:ln>
              <a:noFill/>
            </a:ln>
            <a:extLst>
              <a:ext uri="{91240B29-F687-4F45-9708-019B960494DF}">
                <a14:hiddenLine xmlns:a14="http://schemas.microsoft.com/office/drawing/2010/main" w="28575" algn="ctr">
                  <a:solidFill>
                    <a:srgbClr val="000000"/>
                  </a:solidFill>
                  <a:round/>
                  <a:headEnd type="none" w="sm" len="sm"/>
                  <a:tailEnd type="none" w="sm" len="sm"/>
                </a14:hiddenLine>
              </a:ext>
            </a:extLst>
          </p:spPr>
          <p:txBody>
            <a:bodyPr/>
            <a:lstStyle>
              <a:lvl1pPr defTabSz="228600">
                <a:spcBef>
                  <a:spcPct val="20000"/>
                </a:spcBef>
                <a:buClr>
                  <a:srgbClr val="000000"/>
                </a:buClr>
                <a:buFont typeface="Arial" panose="020B0604020202020204" pitchFamily="34" charset="0"/>
                <a:defRPr>
                  <a:solidFill>
                    <a:srgbClr val="5F5F5F"/>
                  </a:solidFill>
                  <a:latin typeface="Arial" panose="020B0604020202020204" pitchFamily="34" charset="0"/>
                </a:defRPr>
              </a:lvl1pPr>
              <a:lvl2pPr marL="742950" indent="-285750" defTabSz="228600">
                <a:spcBef>
                  <a:spcPct val="20000"/>
                </a:spcBef>
                <a:buClr>
                  <a:srgbClr val="FF0000"/>
                </a:buClr>
                <a:buFont typeface="Arial" panose="020B0604020202020204" pitchFamily="34" charset="0"/>
                <a:buChar char="•"/>
                <a:defRPr>
                  <a:solidFill>
                    <a:srgbClr val="5F5F5F"/>
                  </a:solidFill>
                  <a:latin typeface="Arial" panose="020B0604020202020204" pitchFamily="34" charset="0"/>
                </a:defRPr>
              </a:lvl2pPr>
              <a:lvl3pPr marL="1143000" indent="-228600" defTabSz="228600">
                <a:spcBef>
                  <a:spcPct val="20000"/>
                </a:spcBef>
                <a:buClr>
                  <a:srgbClr val="FF0000"/>
                </a:buClr>
                <a:buFont typeface="Arial" panose="020B0604020202020204" pitchFamily="34" charset="0"/>
                <a:buChar char="–"/>
                <a:defRPr sz="1600">
                  <a:solidFill>
                    <a:srgbClr val="5F5F5F"/>
                  </a:solidFill>
                  <a:latin typeface="Arial" panose="020B0604020202020204" pitchFamily="34" charset="0"/>
                </a:defRPr>
              </a:lvl3pPr>
              <a:lvl4pPr marL="1600200" indent="-228600" defTabSz="228600">
                <a:spcBef>
                  <a:spcPct val="20000"/>
                </a:spcBef>
                <a:buClr>
                  <a:schemeClr val="accent2"/>
                </a:buClr>
                <a:buSzPct val="45000"/>
                <a:buFont typeface="Arial" panose="020B0604020202020204" pitchFamily="34" charset="0"/>
                <a:buChar char="—"/>
                <a:defRPr sz="1400">
                  <a:solidFill>
                    <a:srgbClr val="5F5F5F"/>
                  </a:solidFill>
                  <a:latin typeface="Arial" panose="020B0604020202020204" pitchFamily="34" charset="0"/>
                </a:defRPr>
              </a:lvl4pPr>
              <a:lvl5pPr marL="2057400" indent="-228600" defTabSz="228600">
                <a:spcBef>
                  <a:spcPct val="20000"/>
                </a:spcBef>
                <a:buClr>
                  <a:schemeClr val="accent2"/>
                </a:buClr>
                <a:buSzPct val="55000"/>
                <a:buFont typeface="Arial" panose="020B0604020202020204" pitchFamily="34" charset="0"/>
                <a:buChar char="—"/>
                <a:defRPr sz="1400">
                  <a:solidFill>
                    <a:srgbClr val="5F5F5F"/>
                  </a:solidFill>
                  <a:latin typeface="Arial" panose="020B0604020202020204" pitchFamily="34" charset="0"/>
                </a:defRPr>
              </a:lvl5pPr>
              <a:lvl6pPr marL="2514600" indent="-228600" defTabSz="228600" eaLnBrk="0" fontAlgn="base" hangingPunct="0">
                <a:spcBef>
                  <a:spcPct val="20000"/>
                </a:spcBef>
                <a:spcAft>
                  <a:spcPct val="0"/>
                </a:spcAft>
                <a:buClr>
                  <a:schemeClr val="accent2"/>
                </a:buClr>
                <a:buSzPct val="55000"/>
                <a:buFont typeface="Arial" panose="020B0604020202020204" pitchFamily="34" charset="0"/>
                <a:buChar char="—"/>
                <a:defRPr sz="1400">
                  <a:solidFill>
                    <a:srgbClr val="5F5F5F"/>
                  </a:solidFill>
                  <a:latin typeface="Arial" panose="020B0604020202020204" pitchFamily="34" charset="0"/>
                </a:defRPr>
              </a:lvl6pPr>
              <a:lvl7pPr marL="2971800" indent="-228600" defTabSz="228600" eaLnBrk="0" fontAlgn="base" hangingPunct="0">
                <a:spcBef>
                  <a:spcPct val="20000"/>
                </a:spcBef>
                <a:spcAft>
                  <a:spcPct val="0"/>
                </a:spcAft>
                <a:buClr>
                  <a:schemeClr val="accent2"/>
                </a:buClr>
                <a:buSzPct val="55000"/>
                <a:buFont typeface="Arial" panose="020B0604020202020204" pitchFamily="34" charset="0"/>
                <a:buChar char="—"/>
                <a:defRPr sz="1400">
                  <a:solidFill>
                    <a:srgbClr val="5F5F5F"/>
                  </a:solidFill>
                  <a:latin typeface="Arial" panose="020B0604020202020204" pitchFamily="34" charset="0"/>
                </a:defRPr>
              </a:lvl7pPr>
              <a:lvl8pPr marL="3429000" indent="-228600" defTabSz="228600" eaLnBrk="0" fontAlgn="base" hangingPunct="0">
                <a:spcBef>
                  <a:spcPct val="20000"/>
                </a:spcBef>
                <a:spcAft>
                  <a:spcPct val="0"/>
                </a:spcAft>
                <a:buClr>
                  <a:schemeClr val="accent2"/>
                </a:buClr>
                <a:buSzPct val="55000"/>
                <a:buFont typeface="Arial" panose="020B0604020202020204" pitchFamily="34" charset="0"/>
                <a:buChar char="—"/>
                <a:defRPr sz="1400">
                  <a:solidFill>
                    <a:srgbClr val="5F5F5F"/>
                  </a:solidFill>
                  <a:latin typeface="Arial" panose="020B0604020202020204" pitchFamily="34" charset="0"/>
                </a:defRPr>
              </a:lvl8pPr>
              <a:lvl9pPr marL="3886200" indent="-228600" defTabSz="228600" eaLnBrk="0" fontAlgn="base" hangingPunct="0">
                <a:spcBef>
                  <a:spcPct val="20000"/>
                </a:spcBef>
                <a:spcAft>
                  <a:spcPct val="0"/>
                </a:spcAft>
                <a:buClr>
                  <a:schemeClr val="accent2"/>
                </a:buClr>
                <a:buSzPct val="55000"/>
                <a:buFont typeface="Arial" panose="020B0604020202020204" pitchFamily="34" charset="0"/>
                <a:buChar char="—"/>
                <a:defRPr sz="1400">
                  <a:solidFill>
                    <a:srgbClr val="5F5F5F"/>
                  </a:solidFill>
                  <a:latin typeface="Arial" panose="020B0604020202020204" pitchFamily="34" charset="0"/>
                </a:defRPr>
              </a:lvl9pPr>
            </a:lstStyle>
            <a:p>
              <a:pPr algn="ctr" eaLnBrk="1" hangingPunct="1">
                <a:buClr>
                  <a:srgbClr val="FF0000"/>
                </a:buClr>
              </a:pPr>
              <a:endParaRPr lang="en-US" altLang="en-US">
                <a:solidFill>
                  <a:schemeClr val="tx1"/>
                </a:solidFill>
              </a:endParaRPr>
            </a:p>
          </p:txBody>
        </p:sp>
      </p:grpSp>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726725" y="3637431"/>
            <a:ext cx="2930287" cy="1955593"/>
          </a:xfrm>
          <a:prstGeom prst="rect">
            <a:avLst/>
          </a:prstGeom>
          <a:noFill/>
          <a:ln w="28575">
            <a:solidFill>
              <a:schemeClr val="bg1"/>
            </a:solidFill>
            <a:miter lim="800000"/>
            <a:headEnd/>
            <a:tailEnd/>
          </a:ln>
        </p:spPr>
      </p:pic>
    </p:spTree>
  </p:cSld>
  <p:clrMapOvr>
    <a:masterClrMapping/>
  </p:clrMapOvr>
  <p:transition spd="slow"/>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15"/>
          <p:cNvSpPr>
            <a:spLocks noGrp="1" noChangeArrowheads="1"/>
          </p:cNvSpPr>
          <p:nvPr>
            <p:ph type="title"/>
          </p:nvPr>
        </p:nvSpPr>
        <p:spPr/>
        <p:txBody>
          <a:bodyPr/>
          <a:lstStyle/>
          <a:p>
            <a:pPr eaLnBrk="1" hangingPunct="1"/>
            <a:r>
              <a:rPr lang="en-US" altLang="en-US" dirty="0" smtClean="0"/>
              <a:t>Operator Precedence</a:t>
            </a:r>
          </a:p>
        </p:txBody>
      </p:sp>
      <p:grpSp>
        <p:nvGrpSpPr>
          <p:cNvPr id="28675" name="Group 1"/>
          <p:cNvGrpSpPr>
            <a:grpSpLocks/>
          </p:cNvGrpSpPr>
          <p:nvPr/>
        </p:nvGrpSpPr>
        <p:grpSpPr bwMode="auto">
          <a:xfrm>
            <a:off x="2062162" y="1353498"/>
            <a:ext cx="8064500" cy="4151005"/>
            <a:chOff x="539552" y="1752600"/>
            <a:chExt cx="8064896" cy="4151005"/>
          </a:xfrm>
        </p:grpSpPr>
        <p:sp>
          <p:nvSpPr>
            <p:cNvPr id="13" name="Content Placeholder 2"/>
            <p:cNvSpPr txBox="1">
              <a:spLocks/>
            </p:cNvSpPr>
            <p:nvPr/>
          </p:nvSpPr>
          <p:spPr bwMode="gray">
            <a:xfrm>
              <a:off x="539552" y="1752600"/>
              <a:ext cx="8064896" cy="696337"/>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91440" rIns="12700" bIns="0" anchor="ctr">
              <a:spAutoFit/>
            </a:bodyPr>
            <a:lstStyle/>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SELECT last_name, salary, 12*salary+100</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FROM   employees;</a:t>
              </a:r>
            </a:p>
          </p:txBody>
        </p:sp>
        <p:sp>
          <p:nvSpPr>
            <p:cNvPr id="14" name="Content Placeholder 2"/>
            <p:cNvSpPr txBox="1">
              <a:spLocks/>
            </p:cNvSpPr>
            <p:nvPr/>
          </p:nvSpPr>
          <p:spPr bwMode="gray">
            <a:xfrm>
              <a:off x="539552" y="3853085"/>
              <a:ext cx="8064896" cy="696337"/>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91440" rIns="12700" bIns="0" anchor="ctr">
              <a:spAutoFit/>
            </a:bodyPr>
            <a:lstStyle/>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SELECT last_name, salary, 12*(salary+100)</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FROM   employees;</a:t>
              </a:r>
            </a:p>
          </p:txBody>
        </p:sp>
        <p:sp>
          <p:nvSpPr>
            <p:cNvPr id="28682" name="Rectangle 4"/>
            <p:cNvSpPr>
              <a:spLocks noChangeArrowheads="1"/>
            </p:cNvSpPr>
            <p:nvPr/>
          </p:nvSpPr>
          <p:spPr bwMode="gray">
            <a:xfrm>
              <a:off x="4100512" y="1851025"/>
              <a:ext cx="2057400" cy="346075"/>
            </a:xfrm>
            <a:prstGeom prst="rect">
              <a:avLst/>
            </a:prstGeom>
            <a:noFill/>
            <a:ln w="28575">
              <a:solidFill>
                <a:srgbClr val="FF0000"/>
              </a:solidFill>
              <a:miter lim="800000"/>
              <a:headEnd/>
              <a:tailEnd/>
            </a:ln>
          </p:spPr>
          <p:txBody>
            <a:bodyPr wrap="none" anchor="ctr"/>
            <a:lstStyle/>
            <a:p>
              <a:pPr eaLnBrk="1" hangingPunct="1"/>
              <a:endParaRPr lang="en-IN" altLang="en-US" dirty="0"/>
            </a:p>
          </p:txBody>
        </p:sp>
        <p:sp>
          <p:nvSpPr>
            <p:cNvPr id="28683" name="Rectangle 6"/>
            <p:cNvSpPr>
              <a:spLocks noChangeArrowheads="1"/>
            </p:cNvSpPr>
            <p:nvPr/>
          </p:nvSpPr>
          <p:spPr bwMode="gray">
            <a:xfrm>
              <a:off x="4089399" y="3940175"/>
              <a:ext cx="2320925" cy="346075"/>
            </a:xfrm>
            <a:prstGeom prst="rect">
              <a:avLst/>
            </a:prstGeom>
            <a:noFill/>
            <a:ln w="28575">
              <a:solidFill>
                <a:srgbClr val="FF0000"/>
              </a:solidFill>
              <a:miter lim="800000"/>
              <a:headEnd/>
              <a:tailEnd/>
            </a:ln>
          </p:spPr>
          <p:txBody>
            <a:bodyPr wrap="none" anchor="ctr"/>
            <a:lstStyle/>
            <a:p>
              <a:pPr eaLnBrk="1" hangingPunct="1"/>
              <a:endParaRPr lang="en-IN" altLang="en-US" dirty="0"/>
            </a:p>
          </p:txBody>
        </p:sp>
        <p:sp>
          <p:nvSpPr>
            <p:cNvPr id="16391" name="Oval 15"/>
            <p:cNvSpPr>
              <a:spLocks noChangeArrowheads="1"/>
            </p:cNvSpPr>
            <p:nvPr/>
          </p:nvSpPr>
          <p:spPr bwMode="blackWhite">
            <a:xfrm>
              <a:off x="7721600" y="1939925"/>
              <a:ext cx="338138" cy="341313"/>
            </a:xfrm>
            <a:prstGeom prst="ellipse">
              <a:avLst/>
            </a:prstGeom>
            <a:gradFill>
              <a:gsLst>
                <a:gs pos="0">
                  <a:schemeClr val="accent3">
                    <a:lumMod val="40000"/>
                    <a:lumOff val="60000"/>
                  </a:schemeClr>
                </a:gs>
                <a:gs pos="36000">
                  <a:schemeClr val="accent3"/>
                </a:gs>
                <a:gs pos="85000">
                  <a:schemeClr val="accent3">
                    <a:lumMod val="50000"/>
                  </a:schemeClr>
                </a:gs>
              </a:gsLst>
              <a:lin ang="5400000" scaled="0"/>
            </a:gradFill>
            <a:ln w="28575">
              <a:gradFill>
                <a:gsLst>
                  <a:gs pos="0">
                    <a:schemeClr val="accent3">
                      <a:lumMod val="50000"/>
                    </a:schemeClr>
                  </a:gs>
                  <a:gs pos="50000">
                    <a:schemeClr val="accent3"/>
                  </a:gs>
                  <a:gs pos="100000">
                    <a:schemeClr val="accent3">
                      <a:lumMod val="40000"/>
                      <a:lumOff val="60000"/>
                    </a:schemeClr>
                  </a:gs>
                </a:gsLst>
                <a:lin ang="5400000" scaled="0"/>
              </a:gradFill>
              <a:round/>
              <a:headEnd/>
              <a:tailEnd/>
            </a:ln>
          </p:spPr>
          <p:txBody>
            <a:bodyPr wrap="none" lIns="46038" tIns="46038" rIns="46038" bIns="46038" anchor="ctr"/>
            <a:lstStyle/>
            <a:p>
              <a:pPr algn="ctr" defTabSz="822325">
                <a:lnSpc>
                  <a:spcPct val="95000"/>
                </a:lnSpc>
                <a:defRPr/>
              </a:pPr>
              <a:r>
                <a:rPr lang="en-US" altLang="en-US" sz="1600" b="1" dirty="0">
                  <a:solidFill>
                    <a:schemeClr val="bg1"/>
                  </a:solidFill>
                  <a:latin typeface="Arial" panose="020B0604020202020204" pitchFamily="34" charset="0"/>
                  <a:cs typeface="Arial" panose="020B0604020202020204" pitchFamily="34" charset="0"/>
                </a:rPr>
                <a:t>1</a:t>
              </a:r>
            </a:p>
          </p:txBody>
        </p:sp>
        <p:sp>
          <p:nvSpPr>
            <p:cNvPr id="16392" name="Oval 16"/>
            <p:cNvSpPr>
              <a:spLocks noChangeArrowheads="1"/>
            </p:cNvSpPr>
            <p:nvPr/>
          </p:nvSpPr>
          <p:spPr bwMode="blackWhite">
            <a:xfrm>
              <a:off x="7721600" y="4030597"/>
              <a:ext cx="341312" cy="341312"/>
            </a:xfrm>
            <a:prstGeom prst="ellipse">
              <a:avLst/>
            </a:prstGeom>
            <a:gradFill>
              <a:gsLst>
                <a:gs pos="0">
                  <a:schemeClr val="accent3">
                    <a:lumMod val="40000"/>
                    <a:lumOff val="60000"/>
                  </a:schemeClr>
                </a:gs>
                <a:gs pos="36000">
                  <a:schemeClr val="accent3"/>
                </a:gs>
                <a:gs pos="85000">
                  <a:schemeClr val="accent3">
                    <a:lumMod val="50000"/>
                  </a:schemeClr>
                </a:gs>
              </a:gsLst>
              <a:lin ang="5400000" scaled="0"/>
            </a:gradFill>
            <a:ln w="28575">
              <a:gradFill>
                <a:gsLst>
                  <a:gs pos="0">
                    <a:schemeClr val="accent3">
                      <a:lumMod val="50000"/>
                    </a:schemeClr>
                  </a:gs>
                  <a:gs pos="50000">
                    <a:schemeClr val="accent3"/>
                  </a:gs>
                  <a:gs pos="100000">
                    <a:schemeClr val="accent3">
                      <a:lumMod val="40000"/>
                      <a:lumOff val="60000"/>
                    </a:schemeClr>
                  </a:gs>
                </a:gsLst>
                <a:lin ang="5400000" scaled="0"/>
              </a:gradFill>
              <a:round/>
              <a:headEnd/>
              <a:tailEnd/>
            </a:ln>
          </p:spPr>
          <p:txBody>
            <a:bodyPr wrap="none" lIns="46038" tIns="46038" rIns="46038" bIns="46038" anchor="ctr"/>
            <a:lstStyle/>
            <a:p>
              <a:pPr algn="ctr" defTabSz="822325">
                <a:lnSpc>
                  <a:spcPct val="95000"/>
                </a:lnSpc>
                <a:defRPr/>
              </a:pPr>
              <a:r>
                <a:rPr lang="en-US" altLang="en-US" sz="1600" b="1" dirty="0">
                  <a:solidFill>
                    <a:schemeClr val="bg1"/>
                  </a:solidFill>
                  <a:latin typeface="Arial" panose="020B0604020202020204" pitchFamily="34" charset="0"/>
                  <a:cs typeface="Arial" panose="020B0604020202020204" pitchFamily="34" charset="0"/>
                </a:rPr>
                <a:t>2</a:t>
              </a:r>
            </a:p>
          </p:txBody>
        </p:sp>
        <p:sp>
          <p:nvSpPr>
            <p:cNvPr id="28690" name="Text Box 8"/>
            <p:cNvSpPr txBox="1">
              <a:spLocks noChangeArrowheads="1"/>
            </p:cNvSpPr>
            <p:nvPr/>
          </p:nvSpPr>
          <p:spPr bwMode="gray">
            <a:xfrm>
              <a:off x="927100" y="3440113"/>
              <a:ext cx="366713" cy="394980"/>
            </a:xfrm>
            <a:prstGeom prst="rect">
              <a:avLst/>
            </a:prstGeom>
            <a:noFill/>
            <a:ln w="25400">
              <a:noFill/>
              <a:miter lim="800000"/>
              <a:headEnd type="none" w="sm" len="sm"/>
              <a:tailEnd type="none" w="med" len="lg"/>
            </a:ln>
          </p:spPr>
          <p:txBody>
            <a:bodyPr lIns="12700" tIns="12700" rIns="12700" bIns="12700">
              <a:spAutoFit/>
            </a:bodyPr>
            <a:lstStyle/>
            <a:p>
              <a:pPr defTabSz="822325">
                <a:buClr>
                  <a:srgbClr val="000000"/>
                </a:buClr>
              </a:pPr>
              <a:r>
                <a:rPr lang="en-US" altLang="en-US" sz="2400" dirty="0"/>
                <a:t>…</a:t>
              </a:r>
            </a:p>
          </p:txBody>
        </p:sp>
        <p:sp>
          <p:nvSpPr>
            <p:cNvPr id="28691" name="Text Box 13"/>
            <p:cNvSpPr txBox="1">
              <a:spLocks noChangeArrowheads="1"/>
            </p:cNvSpPr>
            <p:nvPr/>
          </p:nvSpPr>
          <p:spPr bwMode="gray">
            <a:xfrm>
              <a:off x="947738" y="5508625"/>
              <a:ext cx="366712" cy="394980"/>
            </a:xfrm>
            <a:prstGeom prst="rect">
              <a:avLst/>
            </a:prstGeom>
            <a:noFill/>
            <a:ln w="25400">
              <a:noFill/>
              <a:miter lim="800000"/>
              <a:headEnd type="none" w="sm" len="sm"/>
              <a:tailEnd type="none" w="med" len="lg"/>
            </a:ln>
          </p:spPr>
          <p:txBody>
            <a:bodyPr lIns="12700" tIns="12700" rIns="12700" bIns="12700">
              <a:spAutoFit/>
            </a:bodyPr>
            <a:lstStyle/>
            <a:p>
              <a:pPr defTabSz="822325">
                <a:buClr>
                  <a:srgbClr val="000000"/>
                </a:buClr>
              </a:pPr>
              <a:r>
                <a:rPr lang="en-US" altLang="en-US" sz="2400" dirty="0"/>
                <a:t>…</a:t>
              </a:r>
            </a:p>
          </p:txBody>
        </p:sp>
        <p:pic>
          <p:nvPicPr>
            <p:cNvPr id="28692" name="Picture 16"/>
            <p:cNvPicPr>
              <a:picLocks noChangeAspect="1" noChangeArrowheads="1"/>
            </p:cNvPicPr>
            <p:nvPr/>
          </p:nvPicPr>
          <p:blipFill>
            <a:blip r:embed="rId3" cstate="print"/>
            <a:srcRect/>
            <a:stretch>
              <a:fillRect/>
            </a:stretch>
          </p:blipFill>
          <p:spPr bwMode="auto">
            <a:xfrm>
              <a:off x="914400" y="4724400"/>
              <a:ext cx="3181350" cy="971550"/>
            </a:xfrm>
            <a:prstGeom prst="rect">
              <a:avLst/>
            </a:prstGeom>
            <a:noFill/>
            <a:ln w="6350">
              <a:noFill/>
              <a:miter lim="800000"/>
              <a:headEnd type="none" w="sm" len="sm"/>
              <a:tailEnd type="none" w="sm" len="sm"/>
            </a:ln>
          </p:spPr>
        </p:pic>
        <p:pic>
          <p:nvPicPr>
            <p:cNvPr id="28693" name="Picture 13"/>
            <p:cNvPicPr>
              <a:picLocks noChangeAspect="1" noChangeArrowheads="1"/>
            </p:cNvPicPr>
            <p:nvPr/>
          </p:nvPicPr>
          <p:blipFill>
            <a:blip r:embed="rId4" cstate="print"/>
            <a:srcRect/>
            <a:stretch>
              <a:fillRect/>
            </a:stretch>
          </p:blipFill>
          <p:spPr bwMode="auto">
            <a:xfrm>
              <a:off x="914400" y="2667000"/>
              <a:ext cx="3086100" cy="971550"/>
            </a:xfrm>
            <a:prstGeom prst="rect">
              <a:avLst/>
            </a:prstGeom>
            <a:noFill/>
            <a:ln w="12700">
              <a:solidFill>
                <a:schemeClr val="tx1"/>
              </a:solidFill>
              <a:miter lim="800000"/>
              <a:headEnd type="none" w="sm" len="sm"/>
              <a:tailEnd type="none" w="sm" len="sm"/>
            </a:ln>
          </p:spPr>
        </p:pic>
      </p:grpSp>
    </p:spTree>
  </p:cSld>
  <p:clrMapOvr>
    <a:masterClrMapping/>
  </p:clrMapOvr>
  <p:transition spd="slow"/>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13"/>
          <p:cNvSpPr>
            <a:spLocks noGrp="1" noChangeArrowheads="1"/>
          </p:cNvSpPr>
          <p:nvPr>
            <p:ph type="title"/>
          </p:nvPr>
        </p:nvSpPr>
        <p:spPr/>
        <p:txBody>
          <a:bodyPr/>
          <a:lstStyle/>
          <a:p>
            <a:pPr eaLnBrk="1" hangingPunct="1"/>
            <a:r>
              <a:rPr lang="en-US" altLang="en-US" dirty="0" smtClean="0"/>
              <a:t>Defining a Null Value</a:t>
            </a:r>
          </a:p>
        </p:txBody>
      </p:sp>
      <p:sp>
        <p:nvSpPr>
          <p:cNvPr id="30723" name="Rectangle 14"/>
          <p:cNvSpPr>
            <a:spLocks noGrp="1" noChangeArrowheads="1"/>
          </p:cNvSpPr>
          <p:nvPr>
            <p:ph idx="1"/>
          </p:nvPr>
        </p:nvSpPr>
        <p:spPr/>
        <p:txBody>
          <a:bodyPr/>
          <a:lstStyle/>
          <a:p>
            <a:pPr lvl="1" eaLnBrk="1" hangingPunct="1"/>
            <a:r>
              <a:rPr lang="en-US" altLang="en-US" dirty="0" smtClean="0"/>
              <a:t>Null is a value that is unavailable, unassigned, unknown, or inapplicable.</a:t>
            </a:r>
          </a:p>
          <a:p>
            <a:pPr lvl="1" eaLnBrk="1" hangingPunct="1"/>
            <a:r>
              <a:rPr lang="en-US" altLang="en-US" dirty="0" smtClean="0"/>
              <a:t>Null is not the same as zero or a blank space.</a:t>
            </a:r>
          </a:p>
        </p:txBody>
      </p:sp>
      <p:grpSp>
        <p:nvGrpSpPr>
          <p:cNvPr id="30724" name="Group 1"/>
          <p:cNvGrpSpPr>
            <a:grpSpLocks/>
          </p:cNvGrpSpPr>
          <p:nvPr/>
        </p:nvGrpSpPr>
        <p:grpSpPr bwMode="auto">
          <a:xfrm>
            <a:off x="2062162" y="2286000"/>
            <a:ext cx="8064500" cy="3581400"/>
            <a:chOff x="539552" y="2667000"/>
            <a:chExt cx="8064896" cy="3581400"/>
          </a:xfrm>
        </p:grpSpPr>
        <p:sp>
          <p:nvSpPr>
            <p:cNvPr id="12" name="Content Placeholder 2"/>
            <p:cNvSpPr txBox="1">
              <a:spLocks/>
            </p:cNvSpPr>
            <p:nvPr/>
          </p:nvSpPr>
          <p:spPr bwMode="gray">
            <a:xfrm>
              <a:off x="539552" y="2667000"/>
              <a:ext cx="8064896" cy="696337"/>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91440" rIns="12700" bIns="0" anchor="ctr">
              <a:spAutoFit/>
            </a:bodyPr>
            <a:lstStyle/>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SELECT last_name, job_id, salary, commission_pct</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FROM   employees;</a:t>
              </a:r>
            </a:p>
          </p:txBody>
        </p:sp>
        <p:sp>
          <p:nvSpPr>
            <p:cNvPr id="30728" name="Rectangle 6"/>
            <p:cNvSpPr>
              <a:spLocks noChangeArrowheads="1"/>
            </p:cNvSpPr>
            <p:nvPr/>
          </p:nvSpPr>
          <p:spPr bwMode="gray">
            <a:xfrm>
              <a:off x="5174320" y="2774244"/>
              <a:ext cx="2209007" cy="346075"/>
            </a:xfrm>
            <a:prstGeom prst="rect">
              <a:avLst/>
            </a:prstGeom>
            <a:noFill/>
            <a:ln w="28575">
              <a:solidFill>
                <a:srgbClr val="FF0000"/>
              </a:solidFill>
              <a:miter lim="800000"/>
              <a:headEnd/>
              <a:tailEnd/>
            </a:ln>
          </p:spPr>
          <p:txBody>
            <a:bodyPr wrap="none" anchor="ctr"/>
            <a:lstStyle/>
            <a:p>
              <a:pPr eaLnBrk="1" hangingPunct="1"/>
              <a:endParaRPr lang="en-IN" altLang="en-US" dirty="0"/>
            </a:p>
          </p:txBody>
        </p:sp>
        <p:sp>
          <p:nvSpPr>
            <p:cNvPr id="30729" name="Text Box 7"/>
            <p:cNvSpPr txBox="1">
              <a:spLocks noChangeArrowheads="1"/>
            </p:cNvSpPr>
            <p:nvPr/>
          </p:nvSpPr>
          <p:spPr bwMode="auto">
            <a:xfrm>
              <a:off x="858838" y="4191000"/>
              <a:ext cx="366712" cy="395288"/>
            </a:xfrm>
            <a:prstGeom prst="rect">
              <a:avLst/>
            </a:prstGeom>
            <a:noFill/>
            <a:ln w="25400">
              <a:noFill/>
              <a:miter lim="800000"/>
              <a:headEnd type="none" w="sm" len="sm"/>
              <a:tailEnd type="none" w="med" len="lg"/>
            </a:ln>
          </p:spPr>
          <p:txBody>
            <a:bodyPr lIns="12700" tIns="12700" rIns="12700" bIns="12700">
              <a:spAutoFit/>
            </a:bodyPr>
            <a:lstStyle/>
            <a:p>
              <a:pPr defTabSz="822325">
                <a:buClr>
                  <a:srgbClr val="000000"/>
                </a:buClr>
              </a:pPr>
              <a:r>
                <a:rPr lang="en-US" altLang="en-US" sz="2400" dirty="0"/>
                <a:t>…</a:t>
              </a:r>
            </a:p>
          </p:txBody>
        </p:sp>
        <p:pic>
          <p:nvPicPr>
            <p:cNvPr id="30730" name="Picture 10"/>
            <p:cNvPicPr>
              <a:picLocks noChangeAspect="1" noChangeArrowheads="1"/>
            </p:cNvPicPr>
            <p:nvPr/>
          </p:nvPicPr>
          <p:blipFill>
            <a:blip r:embed="rId3" cstate="print"/>
            <a:srcRect/>
            <a:stretch>
              <a:fillRect/>
            </a:stretch>
          </p:blipFill>
          <p:spPr bwMode="auto">
            <a:xfrm>
              <a:off x="990600" y="3581400"/>
              <a:ext cx="3838575" cy="828675"/>
            </a:xfrm>
            <a:prstGeom prst="rect">
              <a:avLst/>
            </a:prstGeom>
            <a:noFill/>
            <a:ln w="28575">
              <a:noFill/>
              <a:miter lim="800000"/>
              <a:headEnd type="none" w="sm" len="sm"/>
              <a:tailEnd type="none" w="sm" len="sm"/>
            </a:ln>
          </p:spPr>
        </p:pic>
        <p:pic>
          <p:nvPicPr>
            <p:cNvPr id="30731" name="Picture 11"/>
            <p:cNvPicPr>
              <a:picLocks noChangeAspect="1" noChangeArrowheads="1"/>
            </p:cNvPicPr>
            <p:nvPr/>
          </p:nvPicPr>
          <p:blipFill>
            <a:blip r:embed="rId4" cstate="print"/>
            <a:srcRect/>
            <a:stretch>
              <a:fillRect/>
            </a:stretch>
          </p:blipFill>
          <p:spPr bwMode="auto">
            <a:xfrm>
              <a:off x="990600" y="4572000"/>
              <a:ext cx="3895725" cy="809625"/>
            </a:xfrm>
            <a:prstGeom prst="rect">
              <a:avLst/>
            </a:prstGeom>
            <a:noFill/>
            <a:ln w="28575">
              <a:noFill/>
              <a:miter lim="800000"/>
              <a:headEnd type="none" w="sm" len="sm"/>
              <a:tailEnd type="none" w="sm" len="sm"/>
            </a:ln>
          </p:spPr>
        </p:pic>
        <p:pic>
          <p:nvPicPr>
            <p:cNvPr id="30732" name="Picture 13"/>
            <p:cNvPicPr>
              <a:picLocks noChangeAspect="1" noChangeArrowheads="1"/>
            </p:cNvPicPr>
            <p:nvPr/>
          </p:nvPicPr>
          <p:blipFill>
            <a:blip r:embed="rId5" cstate="print"/>
            <a:srcRect/>
            <a:stretch>
              <a:fillRect/>
            </a:stretch>
          </p:blipFill>
          <p:spPr bwMode="auto">
            <a:xfrm>
              <a:off x="990600" y="5638800"/>
              <a:ext cx="3914775" cy="609600"/>
            </a:xfrm>
            <a:prstGeom prst="rect">
              <a:avLst/>
            </a:prstGeom>
            <a:noFill/>
            <a:ln w="28575">
              <a:noFill/>
              <a:miter lim="800000"/>
              <a:headEnd type="none" w="sm" len="sm"/>
              <a:tailEnd type="none" w="sm" len="sm"/>
            </a:ln>
          </p:spPr>
        </p:pic>
        <p:sp>
          <p:nvSpPr>
            <p:cNvPr id="30733" name="Text Box 7"/>
            <p:cNvSpPr txBox="1">
              <a:spLocks noChangeArrowheads="1"/>
            </p:cNvSpPr>
            <p:nvPr/>
          </p:nvSpPr>
          <p:spPr bwMode="auto">
            <a:xfrm>
              <a:off x="914400" y="5181600"/>
              <a:ext cx="366713" cy="395288"/>
            </a:xfrm>
            <a:prstGeom prst="rect">
              <a:avLst/>
            </a:prstGeom>
            <a:noFill/>
            <a:ln w="25400">
              <a:noFill/>
              <a:miter lim="800000"/>
              <a:headEnd type="none" w="sm" len="sm"/>
              <a:tailEnd type="none" w="med" len="lg"/>
            </a:ln>
          </p:spPr>
          <p:txBody>
            <a:bodyPr lIns="12700" tIns="12700" rIns="12700" bIns="12700">
              <a:spAutoFit/>
            </a:bodyPr>
            <a:lstStyle/>
            <a:p>
              <a:pPr defTabSz="822325">
                <a:buClr>
                  <a:srgbClr val="000000"/>
                </a:buClr>
              </a:pPr>
              <a:r>
                <a:rPr lang="en-US" altLang="en-US" sz="2400" dirty="0"/>
                <a:t>…</a:t>
              </a:r>
            </a:p>
          </p:txBody>
        </p:sp>
      </p:grpSp>
      <p:sp>
        <p:nvSpPr>
          <p:cNvPr id="13" name="Rectangle 12"/>
          <p:cNvSpPr/>
          <p:nvPr/>
        </p:nvSpPr>
        <p:spPr bwMode="auto">
          <a:xfrm rot="16200000" flipV="1">
            <a:off x="9844086" y="3535361"/>
            <a:ext cx="1165225" cy="3178175"/>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p>
            <a:pPr algn="ctr" defTabSz="228600">
              <a:spcBef>
                <a:spcPct val="20000"/>
              </a:spcBef>
              <a:buClr>
                <a:srgbClr val="FF0000"/>
              </a:buClr>
              <a:defRPr/>
            </a:pPr>
            <a:endParaRPr lang="en-US" dirty="0">
              <a:latin typeface="Arial" panose="020B0604020202020204" pitchFamily="34" charset="0"/>
              <a:cs typeface="Arial" panose="020B0604020202020204" pitchFamily="34" charset="0"/>
            </a:endParaRPr>
          </a:p>
        </p:txBody>
      </p:sp>
      <p:pic>
        <p:nvPicPr>
          <p:cNvPr id="14" name="Picture 1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980612" y="4467224"/>
            <a:ext cx="1251857" cy="1314450"/>
          </a:xfrm>
          <a:prstGeom prst="rect">
            <a:avLst/>
          </a:prstGeom>
        </p:spPr>
      </p:pic>
    </p:spTree>
  </p:cSld>
  <p:clrMapOvr>
    <a:masterClrMapping/>
  </p:clrMapOvr>
  <p:transition spd="slow"/>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13"/>
          <p:cNvSpPr>
            <a:spLocks noGrp="1" noChangeArrowheads="1"/>
          </p:cNvSpPr>
          <p:nvPr>
            <p:ph type="title"/>
          </p:nvPr>
        </p:nvSpPr>
        <p:spPr/>
        <p:txBody>
          <a:bodyPr/>
          <a:lstStyle/>
          <a:p>
            <a:pPr eaLnBrk="1" hangingPunct="1"/>
            <a:r>
              <a:rPr lang="en-US" altLang="en-US" dirty="0" smtClean="0"/>
              <a:t>Null Values in Arithmetic Expressions</a:t>
            </a:r>
          </a:p>
        </p:txBody>
      </p:sp>
      <p:sp>
        <p:nvSpPr>
          <p:cNvPr id="32771" name="Rectangle 14"/>
          <p:cNvSpPr>
            <a:spLocks noGrp="1" noChangeArrowheads="1"/>
          </p:cNvSpPr>
          <p:nvPr>
            <p:ph idx="1"/>
          </p:nvPr>
        </p:nvSpPr>
        <p:spPr/>
        <p:txBody>
          <a:bodyPr/>
          <a:lstStyle/>
          <a:p>
            <a:pPr eaLnBrk="1" hangingPunct="1"/>
            <a:r>
              <a:rPr lang="en-US" altLang="en-US" dirty="0" smtClean="0">
                <a:latin typeface="Arial" charset="0"/>
              </a:rPr>
              <a:t>Arithmetic expressions containing a null value evaluate to null.</a:t>
            </a:r>
          </a:p>
        </p:txBody>
      </p:sp>
      <p:grpSp>
        <p:nvGrpSpPr>
          <p:cNvPr id="2" name="Group 1"/>
          <p:cNvGrpSpPr/>
          <p:nvPr/>
        </p:nvGrpSpPr>
        <p:grpSpPr>
          <a:xfrm>
            <a:off x="2061964" y="1809751"/>
            <a:ext cx="8064896" cy="4210049"/>
            <a:chOff x="2061964" y="1828801"/>
            <a:chExt cx="8064896" cy="4210049"/>
          </a:xfrm>
        </p:grpSpPr>
        <p:sp>
          <p:nvSpPr>
            <p:cNvPr id="32772" name="Text Box 8"/>
            <p:cNvSpPr txBox="1">
              <a:spLocks noChangeArrowheads="1"/>
            </p:cNvSpPr>
            <p:nvPr/>
          </p:nvSpPr>
          <p:spPr bwMode="auto">
            <a:xfrm>
              <a:off x="2360612" y="3505200"/>
              <a:ext cx="381000" cy="395288"/>
            </a:xfrm>
            <a:prstGeom prst="rect">
              <a:avLst/>
            </a:prstGeom>
            <a:noFill/>
            <a:ln w="25400">
              <a:noFill/>
              <a:miter lim="800000"/>
              <a:headEnd type="none" w="sm" len="sm"/>
              <a:tailEnd type="none" w="med" len="lg"/>
            </a:ln>
          </p:spPr>
          <p:txBody>
            <a:bodyPr lIns="12700" tIns="12700" rIns="12700" bIns="12700">
              <a:spAutoFit/>
            </a:bodyPr>
            <a:lstStyle/>
            <a:p>
              <a:pPr defTabSz="822325">
                <a:buClr>
                  <a:srgbClr val="000000"/>
                </a:buClr>
              </a:pPr>
              <a:r>
                <a:rPr lang="en-US" altLang="en-US" sz="2400" dirty="0"/>
                <a:t>…</a:t>
              </a:r>
            </a:p>
          </p:txBody>
        </p:sp>
        <p:pic>
          <p:nvPicPr>
            <p:cNvPr id="32773" name="Picture 10"/>
            <p:cNvPicPr>
              <a:picLocks noChangeAspect="1" noChangeArrowheads="1"/>
            </p:cNvPicPr>
            <p:nvPr/>
          </p:nvPicPr>
          <p:blipFill>
            <a:blip r:embed="rId4" cstate="print"/>
            <a:srcRect/>
            <a:stretch>
              <a:fillRect/>
            </a:stretch>
          </p:blipFill>
          <p:spPr bwMode="auto">
            <a:xfrm>
              <a:off x="2436812" y="2743201"/>
              <a:ext cx="3162300" cy="790575"/>
            </a:xfrm>
            <a:prstGeom prst="rect">
              <a:avLst/>
            </a:prstGeom>
            <a:noFill/>
            <a:ln w="28575">
              <a:noFill/>
              <a:miter lim="800000"/>
              <a:headEnd type="none" w="sm" len="sm"/>
              <a:tailEnd type="none" w="sm" len="sm"/>
            </a:ln>
          </p:spPr>
        </p:pic>
        <p:pic>
          <p:nvPicPr>
            <p:cNvPr id="32774" name="Picture 11"/>
            <p:cNvPicPr>
              <a:picLocks noChangeAspect="1" noChangeArrowheads="1"/>
            </p:cNvPicPr>
            <p:nvPr/>
          </p:nvPicPr>
          <p:blipFill>
            <a:blip r:embed="rId5" cstate="print"/>
            <a:srcRect/>
            <a:stretch>
              <a:fillRect/>
            </a:stretch>
          </p:blipFill>
          <p:spPr bwMode="auto">
            <a:xfrm>
              <a:off x="2436813" y="3962400"/>
              <a:ext cx="3190875" cy="800100"/>
            </a:xfrm>
            <a:prstGeom prst="rect">
              <a:avLst/>
            </a:prstGeom>
            <a:noFill/>
            <a:ln w="28575">
              <a:noFill/>
              <a:miter lim="800000"/>
              <a:headEnd type="none" w="sm" len="sm"/>
              <a:tailEnd type="none" w="sm" len="sm"/>
            </a:ln>
          </p:spPr>
        </p:pic>
        <p:sp>
          <p:nvSpPr>
            <p:cNvPr id="32775" name="Text Box 8"/>
            <p:cNvSpPr txBox="1">
              <a:spLocks noChangeArrowheads="1"/>
            </p:cNvSpPr>
            <p:nvPr/>
          </p:nvSpPr>
          <p:spPr bwMode="auto">
            <a:xfrm>
              <a:off x="2436812" y="4724400"/>
              <a:ext cx="381000" cy="395288"/>
            </a:xfrm>
            <a:prstGeom prst="rect">
              <a:avLst/>
            </a:prstGeom>
            <a:noFill/>
            <a:ln w="25400">
              <a:noFill/>
              <a:miter lim="800000"/>
              <a:headEnd type="none" w="sm" len="sm"/>
              <a:tailEnd type="none" w="med" len="lg"/>
            </a:ln>
          </p:spPr>
          <p:txBody>
            <a:bodyPr lIns="12700" tIns="12700" rIns="12700" bIns="12700">
              <a:spAutoFit/>
            </a:bodyPr>
            <a:lstStyle/>
            <a:p>
              <a:pPr defTabSz="822325">
                <a:buClr>
                  <a:srgbClr val="000000"/>
                </a:buClr>
              </a:pPr>
              <a:r>
                <a:rPr lang="en-US" altLang="en-US" sz="2400" dirty="0"/>
                <a:t>…</a:t>
              </a:r>
            </a:p>
          </p:txBody>
        </p:sp>
        <p:pic>
          <p:nvPicPr>
            <p:cNvPr id="32776" name="Picture 12"/>
            <p:cNvPicPr>
              <a:picLocks noChangeAspect="1" noChangeArrowheads="1"/>
            </p:cNvPicPr>
            <p:nvPr/>
          </p:nvPicPr>
          <p:blipFill>
            <a:blip r:embed="rId6" cstate="print"/>
            <a:srcRect/>
            <a:stretch>
              <a:fillRect/>
            </a:stretch>
          </p:blipFill>
          <p:spPr bwMode="auto">
            <a:xfrm>
              <a:off x="2436812" y="5257800"/>
              <a:ext cx="3143250" cy="781050"/>
            </a:xfrm>
            <a:prstGeom prst="rect">
              <a:avLst/>
            </a:prstGeom>
            <a:noFill/>
            <a:ln w="28575">
              <a:noFill/>
              <a:miter lim="800000"/>
              <a:headEnd type="none" w="sm" len="sm"/>
              <a:tailEnd type="none" w="sm" len="sm"/>
            </a:ln>
          </p:spPr>
        </p:pic>
        <p:sp>
          <p:nvSpPr>
            <p:cNvPr id="12" name="Content Placeholder 2"/>
            <p:cNvSpPr txBox="1">
              <a:spLocks/>
            </p:cNvSpPr>
            <p:nvPr/>
          </p:nvSpPr>
          <p:spPr bwMode="gray">
            <a:xfrm>
              <a:off x="2061964" y="1828801"/>
              <a:ext cx="8064896" cy="696337"/>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91440" rIns="12700" bIns="0" anchor="ctr">
              <a:spAutoFit/>
            </a:bodyPr>
            <a:lstStyle/>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SELECT last_name, 12*salary*commission_pct</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FROM   employees;</a:t>
              </a:r>
            </a:p>
          </p:txBody>
        </p:sp>
        <p:sp>
          <p:nvSpPr>
            <p:cNvPr id="32780" name="Rectangle 6"/>
            <p:cNvSpPr>
              <a:spLocks noChangeArrowheads="1"/>
            </p:cNvSpPr>
            <p:nvPr/>
          </p:nvSpPr>
          <p:spPr bwMode="gray">
            <a:xfrm>
              <a:off x="4583113" y="1916114"/>
              <a:ext cx="3459163" cy="338137"/>
            </a:xfrm>
            <a:prstGeom prst="rect">
              <a:avLst/>
            </a:prstGeom>
            <a:noFill/>
            <a:ln w="28575">
              <a:solidFill>
                <a:srgbClr val="FF0000"/>
              </a:solidFill>
              <a:miter lim="800000"/>
              <a:headEnd/>
              <a:tailEnd/>
            </a:ln>
          </p:spPr>
          <p:txBody>
            <a:bodyPr wrap="none" anchor="ctr"/>
            <a:lstStyle/>
            <a:p>
              <a:pPr eaLnBrk="1" hangingPunct="1"/>
              <a:endParaRPr lang="en-IN" altLang="en-US" dirty="0"/>
            </a:p>
          </p:txBody>
        </p:sp>
      </p:grpSp>
    </p:spTree>
    <p:custDataLst>
      <p:tags r:id="rId1"/>
    </p:custDataLst>
  </p:cSld>
  <p:clrMapOvr>
    <a:masterClrMapping/>
  </p:clrMapOvr>
  <p:transition spd="slow"/>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4"/>
          <p:cNvSpPr>
            <a:spLocks noGrp="1" noChangeArrowheads="1"/>
          </p:cNvSpPr>
          <p:nvPr>
            <p:ph type="title"/>
          </p:nvPr>
        </p:nvSpPr>
        <p:spPr/>
        <p:txBody>
          <a:bodyPr/>
          <a:lstStyle/>
          <a:p>
            <a:pPr eaLnBrk="1" hangingPunct="1"/>
            <a:r>
              <a:rPr lang="en-US" altLang="en-US" dirty="0" smtClean="0"/>
              <a:t>Lesson Agenda</a:t>
            </a:r>
          </a:p>
        </p:txBody>
      </p:sp>
      <p:sp>
        <p:nvSpPr>
          <p:cNvPr id="19459" name="Rectangle 5"/>
          <p:cNvSpPr>
            <a:spLocks noGrp="1" noChangeArrowheads="1"/>
          </p:cNvSpPr>
          <p:nvPr>
            <p:ph idx="1"/>
          </p:nvPr>
        </p:nvSpPr>
        <p:spPr>
          <a:xfrm>
            <a:off x="622138" y="1242485"/>
            <a:ext cx="10944549" cy="2434848"/>
          </a:xfrm>
        </p:spPr>
        <p:txBody>
          <a:bodyPr/>
          <a:lstStyle/>
          <a:p>
            <a:pPr lvl="1" eaLnBrk="1" hangingPunct="1">
              <a:buClr>
                <a:srgbClr val="A6A6A6"/>
              </a:buClr>
              <a:defRPr/>
            </a:pPr>
            <a:r>
              <a:rPr lang="en-US" dirty="0" smtClean="0">
                <a:solidFill>
                  <a:schemeClr val="bg1">
                    <a:lumMod val="65000"/>
                  </a:schemeClr>
                </a:solidFill>
              </a:rPr>
              <a:t>Capabilities of SQL </a:t>
            </a:r>
            <a:r>
              <a:rPr lang="en-US" dirty="0" smtClean="0">
                <a:solidFill>
                  <a:schemeClr val="bg1">
                    <a:lumMod val="65000"/>
                  </a:schemeClr>
                </a:solidFill>
                <a:latin typeface="Courier New" pitchFamily="49" charset="0"/>
              </a:rPr>
              <a:t>SELECT</a:t>
            </a:r>
            <a:r>
              <a:rPr lang="en-US" dirty="0" smtClean="0">
                <a:solidFill>
                  <a:schemeClr val="bg1">
                    <a:lumMod val="65000"/>
                  </a:schemeClr>
                </a:solidFill>
              </a:rPr>
              <a:t> statements</a:t>
            </a:r>
          </a:p>
          <a:p>
            <a:pPr lvl="1" eaLnBrk="1" hangingPunct="1">
              <a:buClr>
                <a:srgbClr val="A6A6A6"/>
              </a:buClr>
              <a:defRPr/>
            </a:pPr>
            <a:r>
              <a:rPr lang="en-US" dirty="0" smtClean="0">
                <a:solidFill>
                  <a:schemeClr val="bg1">
                    <a:lumMod val="65000"/>
                  </a:schemeClr>
                </a:solidFill>
              </a:rPr>
              <a:t>Arithmetic expressions and </a:t>
            </a:r>
            <a:r>
              <a:rPr lang="en-US" dirty="0" smtClean="0">
                <a:solidFill>
                  <a:schemeClr val="bg1">
                    <a:lumMod val="65000"/>
                  </a:schemeClr>
                </a:solidFill>
                <a:latin typeface="Courier New" pitchFamily="49" charset="0"/>
              </a:rPr>
              <a:t>NULL</a:t>
            </a:r>
            <a:r>
              <a:rPr lang="en-US" dirty="0" smtClean="0">
                <a:solidFill>
                  <a:schemeClr val="bg1">
                    <a:lumMod val="65000"/>
                  </a:schemeClr>
                </a:solidFill>
              </a:rPr>
              <a:t> values in the </a:t>
            </a:r>
            <a:r>
              <a:rPr lang="en-US" dirty="0" smtClean="0">
                <a:solidFill>
                  <a:schemeClr val="bg1">
                    <a:lumMod val="65000"/>
                  </a:schemeClr>
                </a:solidFill>
                <a:latin typeface="Courier New" pitchFamily="49" charset="0"/>
              </a:rPr>
              <a:t>SELECT</a:t>
            </a:r>
            <a:r>
              <a:rPr lang="en-US" dirty="0" smtClean="0">
                <a:solidFill>
                  <a:schemeClr val="bg1">
                    <a:lumMod val="65000"/>
                  </a:schemeClr>
                </a:solidFill>
              </a:rPr>
              <a:t> statement</a:t>
            </a:r>
          </a:p>
          <a:p>
            <a:pPr lvl="1" eaLnBrk="1" hangingPunct="1">
              <a:defRPr/>
            </a:pPr>
            <a:r>
              <a:rPr lang="en-US" dirty="0" smtClean="0"/>
              <a:t>Column aliases</a:t>
            </a:r>
          </a:p>
          <a:p>
            <a:pPr lvl="1" eaLnBrk="1" hangingPunct="1">
              <a:buClr>
                <a:srgbClr val="A6A6A6"/>
              </a:buClr>
              <a:defRPr/>
            </a:pPr>
            <a:r>
              <a:rPr lang="en-US" dirty="0" smtClean="0">
                <a:solidFill>
                  <a:schemeClr val="bg1">
                    <a:lumMod val="65000"/>
                  </a:schemeClr>
                </a:solidFill>
              </a:rPr>
              <a:t>Use of the concatenation operator, literal character strings, the alternative quote operator, and the </a:t>
            </a:r>
            <a:r>
              <a:rPr lang="en-US" dirty="0" smtClean="0">
                <a:solidFill>
                  <a:schemeClr val="bg1">
                    <a:lumMod val="65000"/>
                  </a:schemeClr>
                </a:solidFill>
                <a:latin typeface="Courier New" pitchFamily="49" charset="0"/>
              </a:rPr>
              <a:t>DISTINCT</a:t>
            </a:r>
            <a:r>
              <a:rPr lang="en-US" dirty="0" smtClean="0">
                <a:solidFill>
                  <a:schemeClr val="bg1">
                    <a:lumMod val="65000"/>
                  </a:schemeClr>
                </a:solidFill>
              </a:rPr>
              <a:t> keyword</a:t>
            </a:r>
          </a:p>
          <a:p>
            <a:pPr lvl="1" eaLnBrk="1" hangingPunct="1">
              <a:buClr>
                <a:srgbClr val="A6A6A6"/>
              </a:buClr>
              <a:defRPr/>
            </a:pPr>
            <a:r>
              <a:rPr lang="en-US" dirty="0" smtClean="0">
                <a:solidFill>
                  <a:schemeClr val="bg1">
                    <a:lumMod val="65000"/>
                  </a:schemeClr>
                </a:solidFill>
                <a:latin typeface="Courier New" pitchFamily="49" charset="0"/>
              </a:rPr>
              <a:t>DESCRIBE</a:t>
            </a:r>
            <a:r>
              <a:rPr lang="en-US" dirty="0" smtClean="0">
                <a:solidFill>
                  <a:schemeClr val="bg1">
                    <a:lumMod val="65000"/>
                  </a:schemeClr>
                </a:solidFill>
              </a:rPr>
              <a:t> command</a:t>
            </a:r>
          </a:p>
        </p:txBody>
      </p:sp>
      <p:grpSp>
        <p:nvGrpSpPr>
          <p:cNvPr id="4" name="Group 3"/>
          <p:cNvGrpSpPr/>
          <p:nvPr/>
        </p:nvGrpSpPr>
        <p:grpSpPr>
          <a:xfrm>
            <a:off x="8304212" y="4297364"/>
            <a:ext cx="3711575" cy="1666875"/>
            <a:chOff x="5410200" y="4297363"/>
            <a:chExt cx="3711575" cy="1666875"/>
          </a:xfrm>
        </p:grpSpPr>
        <p:sp>
          <p:nvSpPr>
            <p:cNvPr id="5" name="Rectangle 4"/>
            <p:cNvSpPr/>
            <p:nvPr/>
          </p:nvSpPr>
          <p:spPr bwMode="auto">
            <a:xfrm rot="16200000" flipV="1">
              <a:off x="6683375" y="3222625"/>
              <a:ext cx="1165225" cy="3711575"/>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p>
              <a:pPr algn="ctr" defTabSz="228600">
                <a:spcBef>
                  <a:spcPct val="20000"/>
                </a:spcBef>
                <a:buClr>
                  <a:srgbClr val="FF0000"/>
                </a:buClr>
                <a:defRPr/>
              </a:pPr>
              <a:endParaRPr lang="en-US" dirty="0">
                <a:latin typeface="Arial" panose="020B0604020202020204" pitchFamily="34" charset="0"/>
                <a:cs typeface="Arial" panose="020B0604020202020204" pitchFamily="34" charset="0"/>
              </a:endParaRPr>
            </a:p>
          </p:txBody>
        </p:sp>
        <p:sp>
          <p:nvSpPr>
            <p:cNvPr id="6" name="Oval 5"/>
            <p:cNvSpPr>
              <a:spLocks noChangeAspect="1"/>
            </p:cNvSpPr>
            <p:nvPr/>
          </p:nvSpPr>
          <p:spPr bwMode="auto">
            <a:xfrm>
              <a:off x="6929438" y="4297363"/>
              <a:ext cx="1563687" cy="1562100"/>
            </a:xfrm>
            <a:prstGeom prst="ellipse">
              <a:avLst/>
            </a:prstGeom>
            <a:solidFill>
              <a:schemeClr val="bg1"/>
            </a:solidFill>
            <a:ln w="50800" cap="flat" cmpd="sng" algn="ctr">
              <a:solidFill>
                <a:schemeClr val="accent6">
                  <a:lumMod val="40000"/>
                  <a:lumOff val="60000"/>
                </a:schemeClr>
              </a:solidFill>
              <a:prstDash val="solid"/>
              <a:round/>
              <a:headEnd type="none" w="sm" len="sm"/>
              <a:tailEnd type="none" w="sm" len="sm"/>
            </a:ln>
            <a:effectLst/>
          </p:spPr>
          <p:txBody>
            <a:bodyPr/>
            <a:lstStyle/>
            <a:p>
              <a:pPr algn="ctr" defTabSz="228600">
                <a:spcBef>
                  <a:spcPct val="20000"/>
                </a:spcBef>
                <a:buClr>
                  <a:srgbClr val="FF0000"/>
                </a:buClr>
                <a:defRPr/>
              </a:pPr>
              <a:endParaRPr lang="en-US" dirty="0">
                <a:latin typeface="Arial" panose="020B0604020202020204" pitchFamily="34" charset="0"/>
                <a:cs typeface="Arial" panose="020B0604020202020204" pitchFamily="34" charset="0"/>
              </a:endParaRPr>
            </a:p>
          </p:txBody>
        </p:sp>
        <p:pic>
          <p:nvPicPr>
            <p:cNvPr id="7" name="Picture 5"/>
            <p:cNvPicPr>
              <a:picLocks noChangeAspect="1"/>
            </p:cNvPicPr>
            <p:nvPr/>
          </p:nvPicPr>
          <p:blipFill>
            <a:blip r:embed="rId3" cstate="print"/>
            <a:srcRect/>
            <a:stretch>
              <a:fillRect/>
            </a:stretch>
          </p:blipFill>
          <p:spPr bwMode="auto">
            <a:xfrm>
              <a:off x="7091363" y="4449763"/>
              <a:ext cx="1219200" cy="1514475"/>
            </a:xfrm>
            <a:prstGeom prst="rect">
              <a:avLst/>
            </a:prstGeom>
            <a:noFill/>
            <a:ln w="9525">
              <a:noFill/>
              <a:miter lim="800000"/>
              <a:headEnd/>
              <a:tailEnd/>
            </a:ln>
          </p:spPr>
        </p:pic>
      </p:gr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bwMode="auto">
          <a:xfrm rot="16200000" flipV="1">
            <a:off x="10263186" y="3954461"/>
            <a:ext cx="1165225" cy="2339974"/>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p>
            <a:pPr algn="ctr" defTabSz="228600">
              <a:spcBef>
                <a:spcPct val="20000"/>
              </a:spcBef>
              <a:buClr>
                <a:srgbClr val="FF0000"/>
              </a:buClr>
              <a:defRPr/>
            </a:pPr>
            <a:endParaRPr lang="en-US" dirty="0">
              <a:latin typeface="Arial" panose="020B0604020202020204" pitchFamily="34" charset="0"/>
              <a:cs typeface="Arial" panose="020B0604020202020204" pitchFamily="34" charset="0"/>
            </a:endParaRP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85374" y="4128144"/>
            <a:ext cx="1138238" cy="1657093"/>
          </a:xfrm>
          <a:prstGeom prst="rect">
            <a:avLst/>
          </a:prstGeom>
        </p:spPr>
      </p:pic>
      <p:sp>
        <p:nvSpPr>
          <p:cNvPr id="36866" name="Rectangle 4"/>
          <p:cNvSpPr>
            <a:spLocks noGrp="1" noChangeArrowheads="1"/>
          </p:cNvSpPr>
          <p:nvPr>
            <p:ph type="title"/>
          </p:nvPr>
        </p:nvSpPr>
        <p:spPr/>
        <p:txBody>
          <a:bodyPr/>
          <a:lstStyle/>
          <a:p>
            <a:pPr eaLnBrk="1" hangingPunct="1"/>
            <a:r>
              <a:rPr lang="en-US" altLang="en-US" dirty="0" smtClean="0"/>
              <a:t>Defining a Column Alias</a:t>
            </a:r>
          </a:p>
        </p:txBody>
      </p:sp>
      <p:sp>
        <p:nvSpPr>
          <p:cNvPr id="36867" name="Rectangle 5"/>
          <p:cNvSpPr>
            <a:spLocks noGrp="1" noChangeArrowheads="1"/>
          </p:cNvSpPr>
          <p:nvPr>
            <p:ph idx="1"/>
          </p:nvPr>
        </p:nvSpPr>
        <p:spPr/>
        <p:txBody>
          <a:bodyPr/>
          <a:lstStyle/>
          <a:p>
            <a:pPr indent="0"/>
            <a:r>
              <a:rPr lang="en-US" altLang="en-US" dirty="0" smtClean="0">
                <a:latin typeface="Arial" charset="0"/>
              </a:rPr>
              <a:t>A column alias:</a:t>
            </a:r>
          </a:p>
          <a:p>
            <a:pPr lvl="1" eaLnBrk="1" hangingPunct="1"/>
            <a:r>
              <a:rPr lang="en-US" altLang="en-US" dirty="0" smtClean="0"/>
              <a:t>Renames a column heading</a:t>
            </a:r>
          </a:p>
          <a:p>
            <a:pPr lvl="1" eaLnBrk="1" hangingPunct="1"/>
            <a:r>
              <a:rPr lang="en-US" altLang="en-US" dirty="0" smtClean="0"/>
              <a:t>Is useful with calculations</a:t>
            </a:r>
          </a:p>
          <a:p>
            <a:pPr lvl="1" eaLnBrk="1" hangingPunct="1"/>
            <a:r>
              <a:rPr lang="en-US" altLang="en-US" dirty="0" smtClean="0"/>
              <a:t>Immediately follows the column name (there can also be the optional </a:t>
            </a:r>
            <a:r>
              <a:rPr lang="en-US" altLang="en-US" dirty="0" smtClean="0">
                <a:latin typeface="Courier New" pitchFamily="49" charset="0"/>
              </a:rPr>
              <a:t>AS</a:t>
            </a:r>
            <a:r>
              <a:rPr lang="en-US" altLang="en-US" dirty="0" smtClean="0"/>
              <a:t> keyword between the column name and the alias)</a:t>
            </a:r>
          </a:p>
          <a:p>
            <a:pPr lvl="1" eaLnBrk="1" hangingPunct="1"/>
            <a:r>
              <a:rPr lang="en-US" altLang="en-US" dirty="0" smtClean="0"/>
              <a:t>Requires double quotation marks if it contains spaces or special characters, or if it is case-sensitive</a:t>
            </a:r>
          </a:p>
        </p:txBody>
      </p:sp>
      <p:sp>
        <p:nvSpPr>
          <p:cNvPr id="5" name="TextBox 4"/>
          <p:cNvSpPr txBox="1"/>
          <p:nvPr/>
        </p:nvSpPr>
        <p:spPr>
          <a:xfrm>
            <a:off x="8151812" y="5392948"/>
            <a:ext cx="1676400" cy="381000"/>
          </a:xfrm>
          <a:prstGeom prst="rect">
            <a:avLst/>
          </a:prstGeom>
          <a:noFill/>
        </p:spPr>
        <p:txBody>
          <a:bodyPr wrap="square" rtlCol="0">
            <a:spAutoFit/>
          </a:bodyPr>
          <a:lstStyle/>
          <a:p>
            <a:r>
              <a:rPr lang="en-US" dirty="0" smtClean="0">
                <a:latin typeface="+mn-lt"/>
              </a:rPr>
              <a:t>Column Alias</a:t>
            </a:r>
            <a:endParaRPr lang="en-US" dirty="0">
              <a:latin typeface="+mn-lt"/>
            </a:endParaRPr>
          </a:p>
        </p:txBody>
      </p:sp>
      <p:cxnSp>
        <p:nvCxnSpPr>
          <p:cNvPr id="6" name="Elbow Connector 5"/>
          <p:cNvCxnSpPr>
            <a:endCxn id="5" idx="0"/>
          </p:cNvCxnSpPr>
          <p:nvPr/>
        </p:nvCxnSpPr>
        <p:spPr bwMode="auto">
          <a:xfrm rot="10800000" flipV="1">
            <a:off x="8990012" y="4707148"/>
            <a:ext cx="1295400" cy="685800"/>
          </a:xfrm>
          <a:prstGeom prst="bentConnector2">
            <a:avLst/>
          </a:prstGeom>
          <a:noFill/>
          <a:ln w="28575" cap="flat" cmpd="sng" algn="ctr">
            <a:solidFill>
              <a:schemeClr val="accent4"/>
            </a:solidFill>
            <a:prstDash val="solid"/>
            <a:round/>
            <a:headEnd type="none" w="sm" len="sm"/>
            <a:tailEnd type="triangle" w="lg" len="lg"/>
          </a:ln>
          <a:effectLst/>
        </p:spPr>
      </p:cxnSp>
    </p:spTree>
  </p:cSld>
  <p:clrMapOvr>
    <a:masterClrMapping/>
  </p:clrMapOvr>
  <p:transition spd="slow"/>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altLang="en-US" dirty="0" smtClean="0"/>
              <a:t>Course Roadmap</a:t>
            </a:r>
          </a:p>
        </p:txBody>
      </p:sp>
      <p:sp>
        <p:nvSpPr>
          <p:cNvPr id="52" name="Rounded Rectangle 51"/>
          <p:cNvSpPr/>
          <p:nvPr/>
        </p:nvSpPr>
        <p:spPr bwMode="auto">
          <a:xfrm>
            <a:off x="3046412" y="1167943"/>
            <a:ext cx="8305800" cy="4522115"/>
          </a:xfrm>
          <a:prstGeom prst="roundRect">
            <a:avLst>
              <a:gd name="adj" fmla="val 9260"/>
            </a:avLst>
          </a:prstGeom>
          <a:gradFill flip="none" rotWithShape="1">
            <a:gsLst>
              <a:gs pos="26000">
                <a:srgbClr val="EAEEEF"/>
              </a:gs>
              <a:gs pos="0">
                <a:schemeClr val="bg1"/>
              </a:gs>
              <a:gs pos="100000">
                <a:srgbClr val="DCE3E4"/>
              </a:gs>
            </a:gsLst>
            <a:lin ang="0" scaled="1"/>
            <a:tileRect/>
          </a:gra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sp>
        <p:nvSpPr>
          <p:cNvPr id="53" name="Rounded Rectangle 52"/>
          <p:cNvSpPr/>
          <p:nvPr/>
        </p:nvSpPr>
        <p:spPr bwMode="auto">
          <a:xfrm>
            <a:off x="4147377" y="3526424"/>
            <a:ext cx="5713476" cy="831273"/>
          </a:xfrm>
          <a:prstGeom prst="roundRect">
            <a:avLst>
              <a:gd name="adj" fmla="val 28911"/>
            </a:avLst>
          </a:prstGeom>
          <a:gradFill>
            <a:gsLst>
              <a:gs pos="3000">
                <a:srgbClr val="E7ECED"/>
              </a:gs>
              <a:gs pos="24000">
                <a:srgbClr val="CDD8D9"/>
              </a:gs>
              <a:gs pos="100000">
                <a:srgbClr val="C2CFD4"/>
              </a:gs>
            </a:gsLst>
            <a:lin ang="0" scaled="1"/>
          </a:gra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sp>
        <p:nvSpPr>
          <p:cNvPr id="54" name="Rounded Rectangle 53"/>
          <p:cNvSpPr/>
          <p:nvPr/>
        </p:nvSpPr>
        <p:spPr bwMode="auto">
          <a:xfrm>
            <a:off x="4147377" y="4551305"/>
            <a:ext cx="5713476" cy="831273"/>
          </a:xfrm>
          <a:prstGeom prst="roundRect">
            <a:avLst>
              <a:gd name="adj" fmla="val 28911"/>
            </a:avLst>
          </a:prstGeom>
          <a:gradFill>
            <a:gsLst>
              <a:gs pos="3000">
                <a:srgbClr val="E7ECED"/>
              </a:gs>
              <a:gs pos="24000">
                <a:srgbClr val="CDD8D9"/>
              </a:gs>
              <a:gs pos="100000">
                <a:srgbClr val="C2CFD4"/>
              </a:gs>
            </a:gsLst>
            <a:lin ang="0" scaled="1"/>
          </a:gra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sp>
        <p:nvSpPr>
          <p:cNvPr id="55" name="Rounded Rectangle 54"/>
          <p:cNvSpPr/>
          <p:nvPr/>
        </p:nvSpPr>
        <p:spPr bwMode="auto">
          <a:xfrm>
            <a:off x="4147377" y="2501544"/>
            <a:ext cx="5713476" cy="831273"/>
          </a:xfrm>
          <a:prstGeom prst="roundRect">
            <a:avLst>
              <a:gd name="adj" fmla="val 28911"/>
            </a:avLst>
          </a:prstGeom>
          <a:gradFill>
            <a:gsLst>
              <a:gs pos="3000">
                <a:srgbClr val="E7ECED"/>
              </a:gs>
              <a:gs pos="24000">
                <a:srgbClr val="CDD8D9"/>
              </a:gs>
              <a:gs pos="100000">
                <a:srgbClr val="C2CFD4"/>
              </a:gs>
            </a:gsLst>
            <a:lin ang="0" scaled="1"/>
          </a:gra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sp>
        <p:nvSpPr>
          <p:cNvPr id="56" name="Rounded Rectangle 55"/>
          <p:cNvSpPr/>
          <p:nvPr/>
        </p:nvSpPr>
        <p:spPr bwMode="auto">
          <a:xfrm>
            <a:off x="4146111" y="1476664"/>
            <a:ext cx="5716265" cy="831273"/>
          </a:xfrm>
          <a:prstGeom prst="roundRect">
            <a:avLst>
              <a:gd name="adj" fmla="val 28911"/>
            </a:avLst>
          </a:prstGeom>
          <a:gradFill>
            <a:gsLst>
              <a:gs pos="3000">
                <a:schemeClr val="bg2">
                  <a:lumMod val="90000"/>
                </a:schemeClr>
              </a:gs>
              <a:gs pos="24000">
                <a:schemeClr val="bg2">
                  <a:lumMod val="75000"/>
                </a:schemeClr>
              </a:gs>
              <a:gs pos="100000">
                <a:schemeClr val="bg2">
                  <a:lumMod val="50000"/>
                </a:schemeClr>
              </a:gs>
            </a:gsLst>
            <a:lin ang="0" scaled="1"/>
          </a:gra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sp>
        <p:nvSpPr>
          <p:cNvPr id="57" name="TextBox 56"/>
          <p:cNvSpPr txBox="1"/>
          <p:nvPr/>
        </p:nvSpPr>
        <p:spPr>
          <a:xfrm>
            <a:off x="4756977" y="1730717"/>
            <a:ext cx="4491611" cy="323165"/>
          </a:xfrm>
          <a:prstGeom prst="rect">
            <a:avLst/>
          </a:prstGeom>
          <a:noFill/>
        </p:spPr>
        <p:txBody>
          <a:bodyPr wrap="square" rtlCol="0" anchor="ctr">
            <a:spAutoFit/>
          </a:bodyPr>
          <a:lstStyle>
            <a:defPPr>
              <a:defRPr lang="en-US"/>
            </a:defPPr>
            <a:lvl1pPr>
              <a:defRPr sz="1500" b="1">
                <a:solidFill>
                  <a:schemeClr val="bg1"/>
                </a:solidFill>
              </a:defRPr>
            </a:lvl1pPr>
          </a:lstStyle>
          <a:p>
            <a:r>
              <a:rPr lang="en-US" dirty="0" smtClean="0"/>
              <a:t>Lesson </a:t>
            </a:r>
            <a:r>
              <a:rPr lang="en-US" dirty="0"/>
              <a:t>2: Retrieving Data using SQL </a:t>
            </a:r>
            <a:r>
              <a:rPr lang="en-US" dirty="0" smtClean="0">
                <a:latin typeface="Courier New" panose="02070309020205020404" pitchFamily="49" charset="0"/>
                <a:cs typeface="Courier New" panose="02070309020205020404" pitchFamily="49" charset="0"/>
              </a:rPr>
              <a:t>SELECT</a:t>
            </a:r>
            <a:endParaRPr lang="en-US" dirty="0">
              <a:latin typeface="Courier New" panose="02070309020205020404" pitchFamily="49" charset="0"/>
              <a:cs typeface="Courier New" panose="02070309020205020404" pitchFamily="49" charset="0"/>
            </a:endParaRPr>
          </a:p>
        </p:txBody>
      </p:sp>
      <p:sp>
        <p:nvSpPr>
          <p:cNvPr id="58" name="TextBox 57"/>
          <p:cNvSpPr txBox="1"/>
          <p:nvPr/>
        </p:nvSpPr>
        <p:spPr>
          <a:xfrm>
            <a:off x="4819904" y="2755598"/>
            <a:ext cx="4083283" cy="323165"/>
          </a:xfrm>
          <a:prstGeom prst="rect">
            <a:avLst/>
          </a:prstGeom>
          <a:noFill/>
        </p:spPr>
        <p:txBody>
          <a:bodyPr wrap="square" rtlCol="0" anchor="ctr">
            <a:spAutoFit/>
          </a:bodyPr>
          <a:lstStyle>
            <a:defPPr>
              <a:defRPr lang="en-US"/>
            </a:defPPr>
            <a:lvl1pPr defTabSz="228600" fontAlgn="auto">
              <a:spcBef>
                <a:spcPts val="0"/>
              </a:spcBef>
              <a:spcAft>
                <a:spcPts val="0"/>
              </a:spcAft>
              <a:defRPr sz="1400" b="0">
                <a:solidFill>
                  <a:schemeClr val="tx1">
                    <a:lumMod val="75000"/>
                  </a:schemeClr>
                </a:solidFill>
              </a:defRPr>
            </a:lvl1pPr>
          </a:lstStyle>
          <a:p>
            <a:r>
              <a:rPr lang="en-US" sz="1500" dirty="0"/>
              <a:t>Lesson 3: Restricting and Sorting Data</a:t>
            </a:r>
          </a:p>
        </p:txBody>
      </p:sp>
      <p:sp>
        <p:nvSpPr>
          <p:cNvPr id="59" name="TextBox 58"/>
          <p:cNvSpPr txBox="1"/>
          <p:nvPr/>
        </p:nvSpPr>
        <p:spPr>
          <a:xfrm>
            <a:off x="4790844" y="3665061"/>
            <a:ext cx="4083283" cy="553998"/>
          </a:xfrm>
          <a:prstGeom prst="rect">
            <a:avLst/>
          </a:prstGeom>
          <a:noFill/>
        </p:spPr>
        <p:txBody>
          <a:bodyPr wrap="square" rtlCol="0" anchor="ctr">
            <a:spAutoFit/>
          </a:bodyPr>
          <a:lstStyle>
            <a:defPPr>
              <a:defRPr lang="en-US"/>
            </a:defPPr>
            <a:lvl1pPr defTabSz="228600" fontAlgn="auto">
              <a:spcBef>
                <a:spcPts val="0"/>
              </a:spcBef>
              <a:spcAft>
                <a:spcPts val="0"/>
              </a:spcAft>
              <a:defRPr sz="1400" b="0">
                <a:solidFill>
                  <a:schemeClr val="tx1">
                    <a:lumMod val="75000"/>
                  </a:schemeClr>
                </a:solidFill>
              </a:defRPr>
            </a:lvl1pPr>
          </a:lstStyle>
          <a:p>
            <a:r>
              <a:rPr lang="en-US" sz="1500" dirty="0"/>
              <a:t>Lesson 4: Using Single-Row Functions to </a:t>
            </a:r>
            <a:r>
              <a:rPr lang="en-US" sz="1500" dirty="0" smtClean="0"/>
              <a:t>Customize </a:t>
            </a:r>
            <a:r>
              <a:rPr lang="en-US" sz="1500" dirty="0"/>
              <a:t>O</a:t>
            </a:r>
            <a:r>
              <a:rPr lang="en-US" sz="1500" dirty="0" smtClean="0"/>
              <a:t>utput</a:t>
            </a:r>
            <a:endParaRPr lang="en-US" sz="1500" dirty="0"/>
          </a:p>
        </p:txBody>
      </p:sp>
      <p:sp>
        <p:nvSpPr>
          <p:cNvPr id="60" name="TextBox 59"/>
          <p:cNvSpPr txBox="1"/>
          <p:nvPr/>
        </p:nvSpPr>
        <p:spPr>
          <a:xfrm>
            <a:off x="4790844" y="4689942"/>
            <a:ext cx="4083283" cy="553998"/>
          </a:xfrm>
          <a:prstGeom prst="rect">
            <a:avLst/>
          </a:prstGeom>
          <a:noFill/>
        </p:spPr>
        <p:txBody>
          <a:bodyPr wrap="square" rtlCol="0" anchor="ctr">
            <a:spAutoFit/>
          </a:bodyPr>
          <a:lstStyle>
            <a:defPPr>
              <a:defRPr lang="en-US"/>
            </a:defPPr>
            <a:lvl1pPr defTabSz="228600" fontAlgn="auto">
              <a:spcBef>
                <a:spcPts val="0"/>
              </a:spcBef>
              <a:spcAft>
                <a:spcPts val="0"/>
              </a:spcAft>
              <a:defRPr sz="1500" b="0">
                <a:solidFill>
                  <a:schemeClr val="tx1">
                    <a:lumMod val="75000"/>
                  </a:schemeClr>
                </a:solidFill>
              </a:defRPr>
            </a:lvl1pPr>
          </a:lstStyle>
          <a:p>
            <a:r>
              <a:rPr lang="en-US" dirty="0"/>
              <a:t>Lesson 5: Using Conversion Functions and Conditional Expressions</a:t>
            </a:r>
          </a:p>
        </p:txBody>
      </p:sp>
      <p:sp>
        <p:nvSpPr>
          <p:cNvPr id="61" name="Isosceles Triangle 60"/>
          <p:cNvSpPr>
            <a:spLocks noChangeAspect="1"/>
          </p:cNvSpPr>
          <p:nvPr/>
        </p:nvSpPr>
        <p:spPr bwMode="auto">
          <a:xfrm rot="5400000">
            <a:off x="4321644" y="2819248"/>
            <a:ext cx="293800" cy="195865"/>
          </a:xfrm>
          <a:prstGeom prst="triangle">
            <a:avLst/>
          </a:prstGeom>
          <a:solidFill>
            <a:srgbClr val="F3F5F6"/>
          </a:solidFill>
          <a:ln w="28575" cap="flat" cmpd="sng" algn="ctr">
            <a:solidFill>
              <a:srgbClr val="B4C3C9"/>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sp>
        <p:nvSpPr>
          <p:cNvPr id="62" name="Isosceles Triangle 61"/>
          <p:cNvSpPr>
            <a:spLocks noChangeAspect="1"/>
          </p:cNvSpPr>
          <p:nvPr/>
        </p:nvSpPr>
        <p:spPr bwMode="auto">
          <a:xfrm rot="5400000">
            <a:off x="4321644" y="3844128"/>
            <a:ext cx="293800" cy="195865"/>
          </a:xfrm>
          <a:prstGeom prst="triangle">
            <a:avLst/>
          </a:prstGeom>
          <a:solidFill>
            <a:srgbClr val="F3F5F6"/>
          </a:solidFill>
          <a:ln w="28575" cap="flat" cmpd="sng" algn="ctr">
            <a:solidFill>
              <a:srgbClr val="B4C3C9"/>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sp>
        <p:nvSpPr>
          <p:cNvPr id="63" name="Isosceles Triangle 62"/>
          <p:cNvSpPr>
            <a:spLocks noChangeAspect="1"/>
          </p:cNvSpPr>
          <p:nvPr/>
        </p:nvSpPr>
        <p:spPr bwMode="auto">
          <a:xfrm rot="5400000">
            <a:off x="4321644" y="4869009"/>
            <a:ext cx="293800" cy="195865"/>
          </a:xfrm>
          <a:prstGeom prst="triangle">
            <a:avLst/>
          </a:prstGeom>
          <a:solidFill>
            <a:srgbClr val="F3F5F6"/>
          </a:solidFill>
          <a:ln w="28575" cap="flat" cmpd="sng" algn="ctr">
            <a:solidFill>
              <a:srgbClr val="B4C3C9"/>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sp>
        <p:nvSpPr>
          <p:cNvPr id="64" name="Isosceles Triangle 63"/>
          <p:cNvSpPr>
            <a:spLocks noChangeAspect="1"/>
          </p:cNvSpPr>
          <p:nvPr/>
        </p:nvSpPr>
        <p:spPr bwMode="auto">
          <a:xfrm rot="5400000">
            <a:off x="4321644" y="1794368"/>
            <a:ext cx="293800" cy="195865"/>
          </a:xfrm>
          <a:prstGeom prst="triangle">
            <a:avLst/>
          </a:prstGeom>
          <a:solidFill>
            <a:schemeClr val="accent1"/>
          </a:solidFill>
          <a:ln w="28575"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grpSp>
        <p:nvGrpSpPr>
          <p:cNvPr id="65" name="Group 64"/>
          <p:cNvGrpSpPr/>
          <p:nvPr/>
        </p:nvGrpSpPr>
        <p:grpSpPr>
          <a:xfrm>
            <a:off x="9786179" y="1589183"/>
            <a:ext cx="1715510" cy="591689"/>
            <a:chOff x="9786179" y="1585747"/>
            <a:chExt cx="1715510" cy="591689"/>
          </a:xfrm>
        </p:grpSpPr>
        <p:sp>
          <p:nvSpPr>
            <p:cNvPr id="66" name="Freeform 65"/>
            <p:cNvSpPr/>
            <p:nvPr/>
          </p:nvSpPr>
          <p:spPr bwMode="auto">
            <a:xfrm>
              <a:off x="11346670" y="1627299"/>
              <a:ext cx="142410" cy="515233"/>
            </a:xfrm>
            <a:custGeom>
              <a:avLst/>
              <a:gdLst>
                <a:gd name="connsiteX0" fmla="*/ 0 w 142410"/>
                <a:gd name="connsiteY0" fmla="*/ 0 h 515233"/>
                <a:gd name="connsiteX1" fmla="*/ 56536 w 142410"/>
                <a:gd name="connsiteY1" fmla="*/ 0 h 515233"/>
                <a:gd name="connsiteX2" fmla="*/ 142410 w 142410"/>
                <a:gd name="connsiteY2" fmla="*/ 85874 h 515233"/>
                <a:gd name="connsiteX3" fmla="*/ 142410 w 142410"/>
                <a:gd name="connsiteY3" fmla="*/ 429359 h 515233"/>
                <a:gd name="connsiteX4" fmla="*/ 56536 w 142410"/>
                <a:gd name="connsiteY4" fmla="*/ 515233 h 515233"/>
                <a:gd name="connsiteX5" fmla="*/ 0 w 142410"/>
                <a:gd name="connsiteY5" fmla="*/ 515233 h 515233"/>
                <a:gd name="connsiteX6" fmla="*/ 0 w 142410"/>
                <a:gd name="connsiteY6" fmla="*/ 0 h 5152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2410" h="515233">
                  <a:moveTo>
                    <a:pt x="0" y="0"/>
                  </a:moveTo>
                  <a:lnTo>
                    <a:pt x="56536" y="0"/>
                  </a:lnTo>
                  <a:cubicBezTo>
                    <a:pt x="103963" y="0"/>
                    <a:pt x="142410" y="38447"/>
                    <a:pt x="142410" y="85874"/>
                  </a:cubicBezTo>
                  <a:lnTo>
                    <a:pt x="142410" y="429359"/>
                  </a:lnTo>
                  <a:cubicBezTo>
                    <a:pt x="142410" y="476786"/>
                    <a:pt x="103963" y="515233"/>
                    <a:pt x="56536" y="515233"/>
                  </a:cubicBezTo>
                  <a:lnTo>
                    <a:pt x="0" y="515233"/>
                  </a:lnTo>
                  <a:lnTo>
                    <a:pt x="0" y="0"/>
                  </a:lnTo>
                  <a:close/>
                </a:path>
              </a:pathLst>
            </a:custGeom>
            <a:gradFill>
              <a:gsLst>
                <a:gs pos="92000">
                  <a:schemeClr val="accent1">
                    <a:lumMod val="75000"/>
                  </a:schemeClr>
                </a:gs>
                <a:gs pos="11000">
                  <a:schemeClr val="accent1"/>
                </a:gs>
              </a:gsLst>
              <a:lin ang="0" scaled="1"/>
            </a:gra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sp>
          <p:nvSpPr>
            <p:cNvPr id="67" name="Freeform 66"/>
            <p:cNvSpPr/>
            <p:nvPr/>
          </p:nvSpPr>
          <p:spPr bwMode="auto">
            <a:xfrm>
              <a:off x="10097297" y="1662739"/>
              <a:ext cx="1404392" cy="437706"/>
            </a:xfrm>
            <a:custGeom>
              <a:avLst/>
              <a:gdLst>
                <a:gd name="connsiteX0" fmla="*/ 1376166 w 1404392"/>
                <a:gd name="connsiteY0" fmla="*/ 0 h 704932"/>
                <a:gd name="connsiteX1" fmla="*/ 1376773 w 1404392"/>
                <a:gd name="connsiteY1" fmla="*/ 564 h 704932"/>
                <a:gd name="connsiteX2" fmla="*/ 1404392 w 1404392"/>
                <a:gd name="connsiteY2" fmla="*/ 92517 h 704932"/>
                <a:gd name="connsiteX3" fmla="*/ 1404392 w 1404392"/>
                <a:gd name="connsiteY3" fmla="*/ 612664 h 704932"/>
                <a:gd name="connsiteX4" fmla="*/ 1376773 w 1404392"/>
                <a:gd name="connsiteY4" fmla="*/ 704619 h 704932"/>
                <a:gd name="connsiteX5" fmla="*/ 1376436 w 1404392"/>
                <a:gd name="connsiteY5" fmla="*/ 704932 h 704932"/>
                <a:gd name="connsiteX6" fmla="*/ 1369115 w 1404392"/>
                <a:gd name="connsiteY6" fmla="*/ 680559 h 704932"/>
                <a:gd name="connsiteX7" fmla="*/ 1314010 w 1404392"/>
                <a:gd name="connsiteY7" fmla="*/ 649080 h 704932"/>
                <a:gd name="connsiteX8" fmla="*/ 0 w 1404392"/>
                <a:gd name="connsiteY8" fmla="*/ 649080 h 704932"/>
                <a:gd name="connsiteX9" fmla="*/ 0 w 1404392"/>
                <a:gd name="connsiteY9" fmla="*/ 54954 h 704932"/>
                <a:gd name="connsiteX10" fmla="*/ 1314010 w 1404392"/>
                <a:gd name="connsiteY10" fmla="*/ 54954 h 704932"/>
                <a:gd name="connsiteX11" fmla="*/ 1369115 w 1404392"/>
                <a:gd name="connsiteY11" fmla="*/ 23476 h 704932"/>
                <a:gd name="connsiteX12" fmla="*/ 1376166 w 1404392"/>
                <a:gd name="connsiteY12" fmla="*/ 0 h 704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404392" h="704932">
                  <a:moveTo>
                    <a:pt x="1376166" y="0"/>
                  </a:moveTo>
                  <a:lnTo>
                    <a:pt x="1376773" y="564"/>
                  </a:lnTo>
                  <a:cubicBezTo>
                    <a:pt x="1393838" y="24097"/>
                    <a:pt x="1404392" y="56607"/>
                    <a:pt x="1404392" y="92517"/>
                  </a:cubicBezTo>
                  <a:lnTo>
                    <a:pt x="1404392" y="612664"/>
                  </a:lnTo>
                  <a:cubicBezTo>
                    <a:pt x="1404392" y="648575"/>
                    <a:pt x="1393838" y="681085"/>
                    <a:pt x="1376773" y="704619"/>
                  </a:cubicBezTo>
                  <a:lnTo>
                    <a:pt x="1376436" y="704932"/>
                  </a:lnTo>
                  <a:lnTo>
                    <a:pt x="1369115" y="680559"/>
                  </a:lnTo>
                  <a:cubicBezTo>
                    <a:pt x="1355013" y="661109"/>
                    <a:pt x="1335530" y="649080"/>
                    <a:pt x="1314010" y="649080"/>
                  </a:cubicBezTo>
                  <a:lnTo>
                    <a:pt x="0" y="649080"/>
                  </a:lnTo>
                  <a:lnTo>
                    <a:pt x="0" y="54954"/>
                  </a:lnTo>
                  <a:lnTo>
                    <a:pt x="1314010" y="54954"/>
                  </a:lnTo>
                  <a:cubicBezTo>
                    <a:pt x="1335530" y="54954"/>
                    <a:pt x="1355013" y="42924"/>
                    <a:pt x="1369115" y="23476"/>
                  </a:cubicBezTo>
                  <a:lnTo>
                    <a:pt x="1376166" y="0"/>
                  </a:lnTo>
                  <a:close/>
                </a:path>
              </a:pathLst>
            </a:custGeom>
            <a:gradFill>
              <a:gsLst>
                <a:gs pos="90000">
                  <a:schemeClr val="accent1"/>
                </a:gs>
                <a:gs pos="100000">
                  <a:schemeClr val="accent1">
                    <a:lumMod val="20000"/>
                    <a:lumOff val="80000"/>
                  </a:schemeClr>
                </a:gs>
                <a:gs pos="0">
                  <a:srgbClr val="DC0000"/>
                </a:gs>
              </a:gsLst>
              <a:lin ang="0" scaled="1"/>
            </a:gra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sp>
          <p:nvSpPr>
            <p:cNvPr id="68" name="Isosceles Triangle 67"/>
            <p:cNvSpPr/>
            <p:nvPr/>
          </p:nvSpPr>
          <p:spPr bwMode="auto">
            <a:xfrm rot="16200000">
              <a:off x="9701851" y="1670075"/>
              <a:ext cx="591689" cy="423034"/>
            </a:xfrm>
            <a:prstGeom prst="triangle">
              <a:avLst/>
            </a:prstGeom>
            <a:gradFill>
              <a:gsLst>
                <a:gs pos="95575">
                  <a:schemeClr val="accent1"/>
                </a:gs>
                <a:gs pos="23000">
                  <a:srgbClr val="E00000"/>
                </a:gs>
                <a:gs pos="0">
                  <a:srgbClr val="E00000"/>
                </a:gs>
              </a:gsLst>
              <a:lin ang="16200000" scaled="1"/>
            </a:gra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69" name="TextBox 68"/>
            <p:cNvSpPr txBox="1"/>
            <p:nvPr/>
          </p:nvSpPr>
          <p:spPr>
            <a:xfrm>
              <a:off x="10098845" y="1727704"/>
              <a:ext cx="1322479" cy="307777"/>
            </a:xfrm>
            <a:prstGeom prst="rect">
              <a:avLst/>
            </a:prstGeom>
            <a:noFill/>
          </p:spPr>
          <p:txBody>
            <a:bodyPr wrap="square" rtlCol="0">
              <a:spAutoFit/>
            </a:bodyPr>
            <a:lstStyle/>
            <a:p>
              <a:pPr algn="ctr"/>
              <a:r>
                <a:rPr lang="en-US" sz="1400" b="1" dirty="0">
                  <a:solidFill>
                    <a:schemeClr val="bg1"/>
                  </a:solidFill>
                  <a:latin typeface="LavosHandy™"/>
                </a:rPr>
                <a:t>You are here!</a:t>
              </a:r>
            </a:p>
          </p:txBody>
        </p:sp>
      </p:grpSp>
      <p:sp>
        <p:nvSpPr>
          <p:cNvPr id="70" name="Rounded Rectangle 69"/>
          <p:cNvSpPr/>
          <p:nvPr/>
        </p:nvSpPr>
        <p:spPr bwMode="auto">
          <a:xfrm>
            <a:off x="2818143" y="2403123"/>
            <a:ext cx="960176" cy="982414"/>
          </a:xfrm>
          <a:prstGeom prst="roundRect">
            <a:avLst>
              <a:gd name="adj" fmla="val 12643"/>
            </a:avLst>
          </a:prstGeom>
          <a:gradFill>
            <a:gsLst>
              <a:gs pos="92000">
                <a:schemeClr val="accent1">
                  <a:lumMod val="75000"/>
                </a:schemeClr>
              </a:gs>
              <a:gs pos="73000">
                <a:schemeClr val="accent1"/>
              </a:gs>
            </a:gsLst>
            <a:lin ang="0" scaled="1"/>
          </a:gra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sp>
        <p:nvSpPr>
          <p:cNvPr id="71" name="Rounded Rectangle 70"/>
          <p:cNvSpPr/>
          <p:nvPr/>
        </p:nvSpPr>
        <p:spPr bwMode="auto">
          <a:xfrm>
            <a:off x="2818143" y="1357659"/>
            <a:ext cx="960176" cy="982414"/>
          </a:xfrm>
          <a:prstGeom prst="roundRect">
            <a:avLst>
              <a:gd name="adj" fmla="val 12643"/>
            </a:avLst>
          </a:prstGeom>
          <a:gradFill>
            <a:gsLst>
              <a:gs pos="99000">
                <a:srgbClr val="96A2A7"/>
              </a:gs>
              <a:gs pos="77000">
                <a:srgbClr val="DEE4E5"/>
              </a:gs>
            </a:gsLst>
            <a:lin ang="0" scaled="1"/>
          </a:gra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sp>
        <p:nvSpPr>
          <p:cNvPr id="72" name="Rounded Rectangle 71"/>
          <p:cNvSpPr/>
          <p:nvPr/>
        </p:nvSpPr>
        <p:spPr bwMode="auto">
          <a:xfrm>
            <a:off x="2818143" y="3459375"/>
            <a:ext cx="960176" cy="982414"/>
          </a:xfrm>
          <a:prstGeom prst="roundRect">
            <a:avLst>
              <a:gd name="adj" fmla="val 12643"/>
            </a:avLst>
          </a:prstGeom>
          <a:gradFill>
            <a:gsLst>
              <a:gs pos="99000">
                <a:srgbClr val="96A2A7"/>
              </a:gs>
              <a:gs pos="77000">
                <a:srgbClr val="DEE4E5"/>
              </a:gs>
            </a:gsLst>
            <a:lin ang="0" scaled="1"/>
          </a:gra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sp>
        <p:nvSpPr>
          <p:cNvPr id="73" name="Rounded Rectangle 72"/>
          <p:cNvSpPr/>
          <p:nvPr/>
        </p:nvSpPr>
        <p:spPr bwMode="auto">
          <a:xfrm>
            <a:off x="2818143" y="4503986"/>
            <a:ext cx="960176" cy="982414"/>
          </a:xfrm>
          <a:prstGeom prst="roundRect">
            <a:avLst>
              <a:gd name="adj" fmla="val 12643"/>
            </a:avLst>
          </a:prstGeom>
          <a:gradFill>
            <a:gsLst>
              <a:gs pos="99000">
                <a:srgbClr val="96A2A7"/>
              </a:gs>
              <a:gs pos="77000">
                <a:srgbClr val="DEE4E5"/>
              </a:gs>
            </a:gsLst>
            <a:lin ang="0" scaled="1"/>
          </a:gra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sp>
        <p:nvSpPr>
          <p:cNvPr id="74" name="Rectangle 73"/>
          <p:cNvSpPr/>
          <p:nvPr/>
        </p:nvSpPr>
        <p:spPr bwMode="auto">
          <a:xfrm>
            <a:off x="201566" y="749300"/>
            <a:ext cx="3422440" cy="5499100"/>
          </a:xfrm>
          <a:prstGeom prst="rect">
            <a:avLst/>
          </a:prstGeom>
          <a:gradFill flip="none" rotWithShape="1">
            <a:gsLst>
              <a:gs pos="0">
                <a:schemeClr val="bg1"/>
              </a:gs>
              <a:gs pos="17000">
                <a:srgbClr val="DCE3E4"/>
              </a:gs>
              <a:gs pos="87000">
                <a:srgbClr val="DCE3E4"/>
              </a:gs>
              <a:gs pos="100000">
                <a:schemeClr val="bg1"/>
              </a:gs>
            </a:gsLst>
            <a:lin ang="5400000" scaled="1"/>
            <a:tileRect/>
          </a:gra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75" name="Freeform 74"/>
          <p:cNvSpPr/>
          <p:nvPr/>
        </p:nvSpPr>
        <p:spPr bwMode="auto">
          <a:xfrm>
            <a:off x="162553" y="1387318"/>
            <a:ext cx="3626542" cy="914400"/>
          </a:xfrm>
          <a:custGeom>
            <a:avLst/>
            <a:gdLst>
              <a:gd name="connsiteX0" fmla="*/ 2610987 w 2636576"/>
              <a:gd name="connsiteY0" fmla="*/ 0 h 463416"/>
              <a:gd name="connsiteX1" fmla="*/ 2611537 w 2636576"/>
              <a:gd name="connsiteY1" fmla="*/ 371 h 463416"/>
              <a:gd name="connsiteX2" fmla="*/ 2636576 w 2636576"/>
              <a:gd name="connsiteY2" fmla="*/ 60820 h 463416"/>
              <a:gd name="connsiteX3" fmla="*/ 2636576 w 2636576"/>
              <a:gd name="connsiteY3" fmla="*/ 402760 h 463416"/>
              <a:gd name="connsiteX4" fmla="*/ 2611537 w 2636576"/>
              <a:gd name="connsiteY4" fmla="*/ 463210 h 463416"/>
              <a:gd name="connsiteX5" fmla="*/ 2611231 w 2636576"/>
              <a:gd name="connsiteY5" fmla="*/ 463416 h 463416"/>
              <a:gd name="connsiteX6" fmla="*/ 2604594 w 2636576"/>
              <a:gd name="connsiteY6" fmla="*/ 447393 h 463416"/>
              <a:gd name="connsiteX7" fmla="*/ 2554636 w 2636576"/>
              <a:gd name="connsiteY7" fmla="*/ 426699 h 463416"/>
              <a:gd name="connsiteX8" fmla="*/ 4833 w 2636576"/>
              <a:gd name="connsiteY8" fmla="*/ 426699 h 463416"/>
              <a:gd name="connsiteX9" fmla="*/ 0 w 2636576"/>
              <a:gd name="connsiteY9" fmla="*/ 402760 h 463416"/>
              <a:gd name="connsiteX10" fmla="*/ 0 w 2636576"/>
              <a:gd name="connsiteY10" fmla="*/ 60820 h 463416"/>
              <a:gd name="connsiteX11" fmla="*/ 4986 w 2636576"/>
              <a:gd name="connsiteY11" fmla="*/ 36126 h 463416"/>
              <a:gd name="connsiteX12" fmla="*/ 2554636 w 2636576"/>
              <a:gd name="connsiteY12" fmla="*/ 36126 h 463416"/>
              <a:gd name="connsiteX13" fmla="*/ 2604594 w 2636576"/>
              <a:gd name="connsiteY13" fmla="*/ 15433 h 46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636576" h="463416">
                <a:moveTo>
                  <a:pt x="2610987" y="0"/>
                </a:moveTo>
                <a:lnTo>
                  <a:pt x="2611537" y="371"/>
                </a:lnTo>
                <a:cubicBezTo>
                  <a:pt x="2627008" y="15841"/>
                  <a:pt x="2636576" y="37213"/>
                  <a:pt x="2636576" y="60820"/>
                </a:cubicBezTo>
                <a:lnTo>
                  <a:pt x="2636576" y="402760"/>
                </a:lnTo>
                <a:cubicBezTo>
                  <a:pt x="2636576" y="426367"/>
                  <a:pt x="2627008" y="447739"/>
                  <a:pt x="2611537" y="463210"/>
                </a:cubicBezTo>
                <a:lnTo>
                  <a:pt x="2611231" y="463416"/>
                </a:lnTo>
                <a:lnTo>
                  <a:pt x="2604594" y="447393"/>
                </a:lnTo>
                <a:cubicBezTo>
                  <a:pt x="2591809" y="434607"/>
                  <a:pt x="2574146" y="426699"/>
                  <a:pt x="2554636" y="426699"/>
                </a:cubicBezTo>
                <a:lnTo>
                  <a:pt x="4833" y="426699"/>
                </a:lnTo>
                <a:lnTo>
                  <a:pt x="0" y="402760"/>
                </a:lnTo>
                <a:lnTo>
                  <a:pt x="0" y="60820"/>
                </a:lnTo>
                <a:lnTo>
                  <a:pt x="4986" y="36126"/>
                </a:lnTo>
                <a:lnTo>
                  <a:pt x="2554636" y="36126"/>
                </a:lnTo>
                <a:cubicBezTo>
                  <a:pt x="2574146" y="36126"/>
                  <a:pt x="2591809" y="28218"/>
                  <a:pt x="2604594" y="15433"/>
                </a:cubicBezTo>
                <a:close/>
              </a:path>
            </a:pathLst>
          </a:custGeom>
          <a:gradFill>
            <a:gsLst>
              <a:gs pos="98230">
                <a:srgbClr val="DCE3E4"/>
              </a:gs>
              <a:gs pos="95000">
                <a:srgbClr val="CAD4D7"/>
              </a:gs>
              <a:gs pos="25000">
                <a:srgbClr val="CAD4D7"/>
              </a:gs>
              <a:gs pos="0">
                <a:srgbClr val="DCE3E4"/>
              </a:gs>
            </a:gsLst>
            <a:lin ang="0" scaled="1"/>
          </a:gra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sp>
        <p:nvSpPr>
          <p:cNvPr id="76" name="Freeform 75"/>
          <p:cNvSpPr/>
          <p:nvPr/>
        </p:nvSpPr>
        <p:spPr bwMode="auto">
          <a:xfrm>
            <a:off x="162553" y="2437130"/>
            <a:ext cx="3626542" cy="914400"/>
          </a:xfrm>
          <a:custGeom>
            <a:avLst/>
            <a:gdLst>
              <a:gd name="connsiteX0" fmla="*/ 2610987 w 2636576"/>
              <a:gd name="connsiteY0" fmla="*/ 0 h 463416"/>
              <a:gd name="connsiteX1" fmla="*/ 2611537 w 2636576"/>
              <a:gd name="connsiteY1" fmla="*/ 371 h 463416"/>
              <a:gd name="connsiteX2" fmla="*/ 2636576 w 2636576"/>
              <a:gd name="connsiteY2" fmla="*/ 60820 h 463416"/>
              <a:gd name="connsiteX3" fmla="*/ 2636576 w 2636576"/>
              <a:gd name="connsiteY3" fmla="*/ 402760 h 463416"/>
              <a:gd name="connsiteX4" fmla="*/ 2611537 w 2636576"/>
              <a:gd name="connsiteY4" fmla="*/ 463210 h 463416"/>
              <a:gd name="connsiteX5" fmla="*/ 2611231 w 2636576"/>
              <a:gd name="connsiteY5" fmla="*/ 463416 h 463416"/>
              <a:gd name="connsiteX6" fmla="*/ 2604594 w 2636576"/>
              <a:gd name="connsiteY6" fmla="*/ 447393 h 463416"/>
              <a:gd name="connsiteX7" fmla="*/ 2554636 w 2636576"/>
              <a:gd name="connsiteY7" fmla="*/ 426699 h 463416"/>
              <a:gd name="connsiteX8" fmla="*/ 4833 w 2636576"/>
              <a:gd name="connsiteY8" fmla="*/ 426699 h 463416"/>
              <a:gd name="connsiteX9" fmla="*/ 0 w 2636576"/>
              <a:gd name="connsiteY9" fmla="*/ 402760 h 463416"/>
              <a:gd name="connsiteX10" fmla="*/ 0 w 2636576"/>
              <a:gd name="connsiteY10" fmla="*/ 60820 h 463416"/>
              <a:gd name="connsiteX11" fmla="*/ 4986 w 2636576"/>
              <a:gd name="connsiteY11" fmla="*/ 36126 h 463416"/>
              <a:gd name="connsiteX12" fmla="*/ 2554636 w 2636576"/>
              <a:gd name="connsiteY12" fmla="*/ 36126 h 463416"/>
              <a:gd name="connsiteX13" fmla="*/ 2604594 w 2636576"/>
              <a:gd name="connsiteY13" fmla="*/ 15433 h 46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636576" h="463416">
                <a:moveTo>
                  <a:pt x="2610987" y="0"/>
                </a:moveTo>
                <a:lnTo>
                  <a:pt x="2611537" y="371"/>
                </a:lnTo>
                <a:cubicBezTo>
                  <a:pt x="2627008" y="15841"/>
                  <a:pt x="2636576" y="37213"/>
                  <a:pt x="2636576" y="60820"/>
                </a:cubicBezTo>
                <a:lnTo>
                  <a:pt x="2636576" y="402760"/>
                </a:lnTo>
                <a:cubicBezTo>
                  <a:pt x="2636576" y="426367"/>
                  <a:pt x="2627008" y="447739"/>
                  <a:pt x="2611537" y="463210"/>
                </a:cubicBezTo>
                <a:lnTo>
                  <a:pt x="2611231" y="463416"/>
                </a:lnTo>
                <a:lnTo>
                  <a:pt x="2604594" y="447393"/>
                </a:lnTo>
                <a:cubicBezTo>
                  <a:pt x="2591809" y="434607"/>
                  <a:pt x="2574146" y="426699"/>
                  <a:pt x="2554636" y="426699"/>
                </a:cubicBezTo>
                <a:lnTo>
                  <a:pt x="4833" y="426699"/>
                </a:lnTo>
                <a:lnTo>
                  <a:pt x="0" y="402760"/>
                </a:lnTo>
                <a:lnTo>
                  <a:pt x="0" y="60820"/>
                </a:lnTo>
                <a:lnTo>
                  <a:pt x="4986" y="36126"/>
                </a:lnTo>
                <a:lnTo>
                  <a:pt x="2554636" y="36126"/>
                </a:lnTo>
                <a:cubicBezTo>
                  <a:pt x="2574146" y="36126"/>
                  <a:pt x="2591809" y="28218"/>
                  <a:pt x="2604594" y="15433"/>
                </a:cubicBezTo>
                <a:close/>
              </a:path>
            </a:pathLst>
          </a:custGeom>
          <a:gradFill>
            <a:gsLst>
              <a:gs pos="94000">
                <a:schemeClr val="accent1"/>
              </a:gs>
              <a:gs pos="100000">
                <a:schemeClr val="accent1">
                  <a:lumMod val="20000"/>
                  <a:lumOff val="80000"/>
                </a:schemeClr>
              </a:gs>
              <a:gs pos="0">
                <a:srgbClr val="DCE3E4"/>
              </a:gs>
              <a:gs pos="31000">
                <a:srgbClr val="DC0000"/>
              </a:gs>
            </a:gsLst>
            <a:lin ang="0" scaled="1"/>
          </a:gra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sp>
        <p:nvSpPr>
          <p:cNvPr id="77" name="Freeform 76"/>
          <p:cNvSpPr/>
          <p:nvPr/>
        </p:nvSpPr>
        <p:spPr bwMode="auto">
          <a:xfrm>
            <a:off x="162553" y="3491241"/>
            <a:ext cx="3626542" cy="914400"/>
          </a:xfrm>
          <a:custGeom>
            <a:avLst/>
            <a:gdLst>
              <a:gd name="connsiteX0" fmla="*/ 2610987 w 2636576"/>
              <a:gd name="connsiteY0" fmla="*/ 0 h 463416"/>
              <a:gd name="connsiteX1" fmla="*/ 2611537 w 2636576"/>
              <a:gd name="connsiteY1" fmla="*/ 371 h 463416"/>
              <a:gd name="connsiteX2" fmla="*/ 2636576 w 2636576"/>
              <a:gd name="connsiteY2" fmla="*/ 60820 h 463416"/>
              <a:gd name="connsiteX3" fmla="*/ 2636576 w 2636576"/>
              <a:gd name="connsiteY3" fmla="*/ 402760 h 463416"/>
              <a:gd name="connsiteX4" fmla="*/ 2611537 w 2636576"/>
              <a:gd name="connsiteY4" fmla="*/ 463210 h 463416"/>
              <a:gd name="connsiteX5" fmla="*/ 2611231 w 2636576"/>
              <a:gd name="connsiteY5" fmla="*/ 463416 h 463416"/>
              <a:gd name="connsiteX6" fmla="*/ 2604594 w 2636576"/>
              <a:gd name="connsiteY6" fmla="*/ 447393 h 463416"/>
              <a:gd name="connsiteX7" fmla="*/ 2554636 w 2636576"/>
              <a:gd name="connsiteY7" fmla="*/ 426699 h 463416"/>
              <a:gd name="connsiteX8" fmla="*/ 4833 w 2636576"/>
              <a:gd name="connsiteY8" fmla="*/ 426699 h 463416"/>
              <a:gd name="connsiteX9" fmla="*/ 0 w 2636576"/>
              <a:gd name="connsiteY9" fmla="*/ 402760 h 463416"/>
              <a:gd name="connsiteX10" fmla="*/ 0 w 2636576"/>
              <a:gd name="connsiteY10" fmla="*/ 60820 h 463416"/>
              <a:gd name="connsiteX11" fmla="*/ 4986 w 2636576"/>
              <a:gd name="connsiteY11" fmla="*/ 36126 h 463416"/>
              <a:gd name="connsiteX12" fmla="*/ 2554636 w 2636576"/>
              <a:gd name="connsiteY12" fmla="*/ 36126 h 463416"/>
              <a:gd name="connsiteX13" fmla="*/ 2604594 w 2636576"/>
              <a:gd name="connsiteY13" fmla="*/ 15433 h 46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636576" h="463416">
                <a:moveTo>
                  <a:pt x="2610987" y="0"/>
                </a:moveTo>
                <a:lnTo>
                  <a:pt x="2611537" y="371"/>
                </a:lnTo>
                <a:cubicBezTo>
                  <a:pt x="2627008" y="15841"/>
                  <a:pt x="2636576" y="37213"/>
                  <a:pt x="2636576" y="60820"/>
                </a:cubicBezTo>
                <a:lnTo>
                  <a:pt x="2636576" y="402760"/>
                </a:lnTo>
                <a:cubicBezTo>
                  <a:pt x="2636576" y="426367"/>
                  <a:pt x="2627008" y="447739"/>
                  <a:pt x="2611537" y="463210"/>
                </a:cubicBezTo>
                <a:lnTo>
                  <a:pt x="2611231" y="463416"/>
                </a:lnTo>
                <a:lnTo>
                  <a:pt x="2604594" y="447393"/>
                </a:lnTo>
                <a:cubicBezTo>
                  <a:pt x="2591809" y="434607"/>
                  <a:pt x="2574146" y="426699"/>
                  <a:pt x="2554636" y="426699"/>
                </a:cubicBezTo>
                <a:lnTo>
                  <a:pt x="4833" y="426699"/>
                </a:lnTo>
                <a:lnTo>
                  <a:pt x="0" y="402760"/>
                </a:lnTo>
                <a:lnTo>
                  <a:pt x="0" y="60820"/>
                </a:lnTo>
                <a:lnTo>
                  <a:pt x="4986" y="36126"/>
                </a:lnTo>
                <a:lnTo>
                  <a:pt x="2554636" y="36126"/>
                </a:lnTo>
                <a:cubicBezTo>
                  <a:pt x="2574146" y="36126"/>
                  <a:pt x="2591809" y="28218"/>
                  <a:pt x="2604594" y="15433"/>
                </a:cubicBezTo>
                <a:close/>
              </a:path>
            </a:pathLst>
          </a:custGeom>
          <a:gradFill>
            <a:gsLst>
              <a:gs pos="98230">
                <a:srgbClr val="DCE3E4"/>
              </a:gs>
              <a:gs pos="95000">
                <a:srgbClr val="CAD4D7"/>
              </a:gs>
              <a:gs pos="25000">
                <a:srgbClr val="CAD4D7"/>
              </a:gs>
              <a:gs pos="0">
                <a:srgbClr val="DCE3E4"/>
              </a:gs>
            </a:gsLst>
            <a:lin ang="0" scaled="1"/>
          </a:gra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sp>
        <p:nvSpPr>
          <p:cNvPr id="78" name="Freeform 77"/>
          <p:cNvSpPr/>
          <p:nvPr/>
        </p:nvSpPr>
        <p:spPr bwMode="auto">
          <a:xfrm>
            <a:off x="162553" y="4533679"/>
            <a:ext cx="3626542" cy="914400"/>
          </a:xfrm>
          <a:custGeom>
            <a:avLst/>
            <a:gdLst>
              <a:gd name="connsiteX0" fmla="*/ 2610987 w 2636576"/>
              <a:gd name="connsiteY0" fmla="*/ 0 h 463416"/>
              <a:gd name="connsiteX1" fmla="*/ 2611537 w 2636576"/>
              <a:gd name="connsiteY1" fmla="*/ 371 h 463416"/>
              <a:gd name="connsiteX2" fmla="*/ 2636576 w 2636576"/>
              <a:gd name="connsiteY2" fmla="*/ 60820 h 463416"/>
              <a:gd name="connsiteX3" fmla="*/ 2636576 w 2636576"/>
              <a:gd name="connsiteY3" fmla="*/ 402760 h 463416"/>
              <a:gd name="connsiteX4" fmla="*/ 2611537 w 2636576"/>
              <a:gd name="connsiteY4" fmla="*/ 463210 h 463416"/>
              <a:gd name="connsiteX5" fmla="*/ 2611231 w 2636576"/>
              <a:gd name="connsiteY5" fmla="*/ 463416 h 463416"/>
              <a:gd name="connsiteX6" fmla="*/ 2604594 w 2636576"/>
              <a:gd name="connsiteY6" fmla="*/ 447393 h 463416"/>
              <a:gd name="connsiteX7" fmla="*/ 2554636 w 2636576"/>
              <a:gd name="connsiteY7" fmla="*/ 426699 h 463416"/>
              <a:gd name="connsiteX8" fmla="*/ 4833 w 2636576"/>
              <a:gd name="connsiteY8" fmla="*/ 426699 h 463416"/>
              <a:gd name="connsiteX9" fmla="*/ 0 w 2636576"/>
              <a:gd name="connsiteY9" fmla="*/ 402760 h 463416"/>
              <a:gd name="connsiteX10" fmla="*/ 0 w 2636576"/>
              <a:gd name="connsiteY10" fmla="*/ 60820 h 463416"/>
              <a:gd name="connsiteX11" fmla="*/ 4986 w 2636576"/>
              <a:gd name="connsiteY11" fmla="*/ 36126 h 463416"/>
              <a:gd name="connsiteX12" fmla="*/ 2554636 w 2636576"/>
              <a:gd name="connsiteY12" fmla="*/ 36126 h 463416"/>
              <a:gd name="connsiteX13" fmla="*/ 2604594 w 2636576"/>
              <a:gd name="connsiteY13" fmla="*/ 15433 h 46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636576" h="463416">
                <a:moveTo>
                  <a:pt x="2610987" y="0"/>
                </a:moveTo>
                <a:lnTo>
                  <a:pt x="2611537" y="371"/>
                </a:lnTo>
                <a:cubicBezTo>
                  <a:pt x="2627008" y="15841"/>
                  <a:pt x="2636576" y="37213"/>
                  <a:pt x="2636576" y="60820"/>
                </a:cubicBezTo>
                <a:lnTo>
                  <a:pt x="2636576" y="402760"/>
                </a:lnTo>
                <a:cubicBezTo>
                  <a:pt x="2636576" y="426367"/>
                  <a:pt x="2627008" y="447739"/>
                  <a:pt x="2611537" y="463210"/>
                </a:cubicBezTo>
                <a:lnTo>
                  <a:pt x="2611231" y="463416"/>
                </a:lnTo>
                <a:lnTo>
                  <a:pt x="2604594" y="447393"/>
                </a:lnTo>
                <a:cubicBezTo>
                  <a:pt x="2591809" y="434607"/>
                  <a:pt x="2574146" y="426699"/>
                  <a:pt x="2554636" y="426699"/>
                </a:cubicBezTo>
                <a:lnTo>
                  <a:pt x="4833" y="426699"/>
                </a:lnTo>
                <a:lnTo>
                  <a:pt x="0" y="402760"/>
                </a:lnTo>
                <a:lnTo>
                  <a:pt x="0" y="60820"/>
                </a:lnTo>
                <a:lnTo>
                  <a:pt x="4986" y="36126"/>
                </a:lnTo>
                <a:lnTo>
                  <a:pt x="2554636" y="36126"/>
                </a:lnTo>
                <a:cubicBezTo>
                  <a:pt x="2574146" y="36126"/>
                  <a:pt x="2591809" y="28218"/>
                  <a:pt x="2604594" y="15433"/>
                </a:cubicBezTo>
                <a:close/>
              </a:path>
            </a:pathLst>
          </a:custGeom>
          <a:gradFill>
            <a:gsLst>
              <a:gs pos="98230">
                <a:srgbClr val="DCE3E4"/>
              </a:gs>
              <a:gs pos="95000">
                <a:srgbClr val="CAD4D7"/>
              </a:gs>
              <a:gs pos="25000">
                <a:srgbClr val="CAD4D7"/>
              </a:gs>
              <a:gs pos="0">
                <a:srgbClr val="DCE3E4"/>
              </a:gs>
            </a:gsLst>
            <a:lin ang="0" scaled="1"/>
          </a:gra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sp>
        <p:nvSpPr>
          <p:cNvPr id="79" name="TextBox 78"/>
          <p:cNvSpPr txBox="1"/>
          <p:nvPr/>
        </p:nvSpPr>
        <p:spPr>
          <a:xfrm>
            <a:off x="520036" y="1682936"/>
            <a:ext cx="2433967" cy="323165"/>
          </a:xfrm>
          <a:prstGeom prst="rect">
            <a:avLst/>
          </a:prstGeom>
          <a:noFill/>
        </p:spPr>
        <p:txBody>
          <a:bodyPr wrap="square" rtlCol="0" anchor="ctr">
            <a:spAutoFit/>
          </a:bodyPr>
          <a:lstStyle>
            <a:defPPr>
              <a:defRPr lang="en-US"/>
            </a:defPPr>
            <a:lvl1pPr defTabSz="228600" fontAlgn="auto">
              <a:spcBef>
                <a:spcPts val="0"/>
              </a:spcBef>
              <a:spcAft>
                <a:spcPts val="0"/>
              </a:spcAft>
              <a:defRPr sz="1500" b="0">
                <a:solidFill>
                  <a:schemeClr val="tx1">
                    <a:lumMod val="75000"/>
                  </a:schemeClr>
                </a:solidFill>
              </a:defRPr>
            </a:lvl1pPr>
          </a:lstStyle>
          <a:p>
            <a:r>
              <a:rPr lang="en-US" dirty="0" smtClean="0"/>
              <a:t>Lesson </a:t>
            </a:r>
            <a:r>
              <a:rPr lang="en-US" dirty="0"/>
              <a:t>1: </a:t>
            </a:r>
            <a:r>
              <a:rPr lang="en-US" dirty="0" smtClean="0"/>
              <a:t>Introduction</a:t>
            </a:r>
            <a:endParaRPr lang="en-US" dirty="0"/>
          </a:p>
        </p:txBody>
      </p:sp>
      <p:sp>
        <p:nvSpPr>
          <p:cNvPr id="80" name="TextBox 79"/>
          <p:cNvSpPr txBox="1"/>
          <p:nvPr/>
        </p:nvSpPr>
        <p:spPr>
          <a:xfrm>
            <a:off x="520036" y="2617331"/>
            <a:ext cx="2932776" cy="553998"/>
          </a:xfrm>
          <a:prstGeom prst="rect">
            <a:avLst/>
          </a:prstGeom>
          <a:noFill/>
        </p:spPr>
        <p:txBody>
          <a:bodyPr wrap="square" rtlCol="0" anchor="ctr">
            <a:spAutoFit/>
          </a:bodyPr>
          <a:lstStyle>
            <a:defPPr>
              <a:defRPr lang="en-US"/>
            </a:defPPr>
            <a:lvl1pPr defTabSz="228600" fontAlgn="auto">
              <a:spcBef>
                <a:spcPts val="0"/>
              </a:spcBef>
              <a:spcAft>
                <a:spcPts val="0"/>
              </a:spcAft>
              <a:defRPr sz="1500" b="1">
                <a:solidFill>
                  <a:schemeClr val="bg1"/>
                </a:solidFill>
              </a:defRPr>
            </a:lvl1pPr>
          </a:lstStyle>
          <a:p>
            <a:r>
              <a:rPr lang="en-US" dirty="0"/>
              <a:t>Unit 1: Retrieving, Restricting and Sorting </a:t>
            </a:r>
            <a:r>
              <a:rPr lang="en-US" dirty="0" smtClean="0"/>
              <a:t>Data</a:t>
            </a:r>
            <a:endParaRPr lang="en-US" dirty="0"/>
          </a:p>
        </p:txBody>
      </p:sp>
      <p:sp>
        <p:nvSpPr>
          <p:cNvPr id="81" name="TextBox 80"/>
          <p:cNvSpPr txBox="1"/>
          <p:nvPr/>
        </p:nvSpPr>
        <p:spPr>
          <a:xfrm>
            <a:off x="520036" y="3674761"/>
            <a:ext cx="2983576" cy="553998"/>
          </a:xfrm>
          <a:prstGeom prst="rect">
            <a:avLst/>
          </a:prstGeom>
          <a:noFill/>
        </p:spPr>
        <p:txBody>
          <a:bodyPr wrap="square" rtlCol="0" anchor="ctr">
            <a:spAutoFit/>
          </a:bodyPr>
          <a:lstStyle>
            <a:defPPr>
              <a:defRPr lang="en-US"/>
            </a:defPPr>
            <a:lvl1pPr defTabSz="228600" fontAlgn="auto">
              <a:spcBef>
                <a:spcPts val="0"/>
              </a:spcBef>
              <a:spcAft>
                <a:spcPts val="0"/>
              </a:spcAft>
              <a:defRPr sz="1500" b="0">
                <a:solidFill>
                  <a:schemeClr val="tx1">
                    <a:lumMod val="75000"/>
                  </a:schemeClr>
                </a:solidFill>
              </a:defRPr>
            </a:lvl1pPr>
          </a:lstStyle>
          <a:p>
            <a:r>
              <a:rPr lang="en-US" dirty="0"/>
              <a:t>Unit 2: Joins, </a:t>
            </a:r>
            <a:r>
              <a:rPr lang="en-US" dirty="0" smtClean="0"/>
              <a:t>Subqueries, </a:t>
            </a:r>
            <a:r>
              <a:rPr lang="en-US" dirty="0"/>
              <a:t>and Set </a:t>
            </a:r>
            <a:r>
              <a:rPr lang="en-US" dirty="0" smtClean="0"/>
              <a:t>Operators</a:t>
            </a:r>
            <a:endParaRPr lang="en-US" dirty="0"/>
          </a:p>
        </p:txBody>
      </p:sp>
      <p:sp>
        <p:nvSpPr>
          <p:cNvPr id="82" name="TextBox 81"/>
          <p:cNvSpPr txBox="1"/>
          <p:nvPr/>
        </p:nvSpPr>
        <p:spPr>
          <a:xfrm>
            <a:off x="520036" y="4829297"/>
            <a:ext cx="2212697" cy="323165"/>
          </a:xfrm>
          <a:prstGeom prst="rect">
            <a:avLst/>
          </a:prstGeom>
          <a:noFill/>
        </p:spPr>
        <p:txBody>
          <a:bodyPr wrap="square" rtlCol="0" anchor="ctr">
            <a:spAutoFit/>
          </a:bodyPr>
          <a:lstStyle>
            <a:defPPr>
              <a:defRPr lang="en-US"/>
            </a:defPPr>
            <a:lvl1pPr defTabSz="228600" fontAlgn="auto">
              <a:spcBef>
                <a:spcPts val="0"/>
              </a:spcBef>
              <a:spcAft>
                <a:spcPts val="0"/>
              </a:spcAft>
              <a:defRPr sz="1500" b="0">
                <a:solidFill>
                  <a:schemeClr val="tx1">
                    <a:lumMod val="75000"/>
                  </a:schemeClr>
                </a:solidFill>
              </a:defRPr>
            </a:lvl1pPr>
          </a:lstStyle>
          <a:p>
            <a:r>
              <a:rPr lang="en-US" dirty="0"/>
              <a:t>Unit 3: DML and DDL</a:t>
            </a:r>
          </a:p>
        </p:txBody>
      </p:sp>
    </p:spTree>
    <p:custDataLst>
      <p:tags r:id="rId1"/>
    </p:custData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1"/>
          <p:cNvSpPr>
            <a:spLocks noGrp="1" noChangeArrowheads="1"/>
          </p:cNvSpPr>
          <p:nvPr>
            <p:ph type="title"/>
          </p:nvPr>
        </p:nvSpPr>
        <p:spPr/>
        <p:txBody>
          <a:bodyPr/>
          <a:lstStyle/>
          <a:p>
            <a:pPr eaLnBrk="1" hangingPunct="1"/>
            <a:r>
              <a:rPr lang="en-US" altLang="en-US" dirty="0" smtClean="0"/>
              <a:t>Using Column Aliases</a:t>
            </a:r>
          </a:p>
        </p:txBody>
      </p:sp>
      <p:grpSp>
        <p:nvGrpSpPr>
          <p:cNvPr id="38915" name="Group 1"/>
          <p:cNvGrpSpPr>
            <a:grpSpLocks/>
          </p:cNvGrpSpPr>
          <p:nvPr/>
        </p:nvGrpSpPr>
        <p:grpSpPr bwMode="auto">
          <a:xfrm>
            <a:off x="2062162" y="1228905"/>
            <a:ext cx="8064500" cy="4400191"/>
            <a:chOff x="539552" y="1589663"/>
            <a:chExt cx="8064896" cy="4399615"/>
          </a:xfrm>
        </p:grpSpPr>
        <p:sp>
          <p:nvSpPr>
            <p:cNvPr id="38916" name="Text Box 13"/>
            <p:cNvSpPr txBox="1">
              <a:spLocks noChangeArrowheads="1"/>
            </p:cNvSpPr>
            <p:nvPr/>
          </p:nvSpPr>
          <p:spPr bwMode="auto">
            <a:xfrm>
              <a:off x="898525" y="3394075"/>
              <a:ext cx="366713" cy="394928"/>
            </a:xfrm>
            <a:prstGeom prst="rect">
              <a:avLst/>
            </a:prstGeom>
            <a:noFill/>
            <a:ln w="25400">
              <a:noFill/>
              <a:miter lim="800000"/>
              <a:headEnd type="none" w="sm" len="sm"/>
              <a:tailEnd type="none" w="med" len="lg"/>
            </a:ln>
          </p:spPr>
          <p:txBody>
            <a:bodyPr lIns="12700" tIns="12700" rIns="12700" bIns="12700">
              <a:spAutoFit/>
            </a:bodyPr>
            <a:lstStyle/>
            <a:p>
              <a:pPr defTabSz="822325">
                <a:buClr>
                  <a:srgbClr val="000000"/>
                </a:buClr>
              </a:pPr>
              <a:r>
                <a:rPr lang="en-US" altLang="en-US" sz="2400" dirty="0"/>
                <a:t>…</a:t>
              </a:r>
            </a:p>
          </p:txBody>
        </p:sp>
        <p:sp>
          <p:nvSpPr>
            <p:cNvPr id="38917" name="Text Box 14"/>
            <p:cNvSpPr txBox="1">
              <a:spLocks noChangeArrowheads="1"/>
            </p:cNvSpPr>
            <p:nvPr/>
          </p:nvSpPr>
          <p:spPr bwMode="auto">
            <a:xfrm>
              <a:off x="887413" y="5594350"/>
              <a:ext cx="366712" cy="394928"/>
            </a:xfrm>
            <a:prstGeom prst="rect">
              <a:avLst/>
            </a:prstGeom>
            <a:noFill/>
            <a:ln w="25400">
              <a:noFill/>
              <a:miter lim="800000"/>
              <a:headEnd type="none" w="sm" len="sm"/>
              <a:tailEnd type="none" w="med" len="lg"/>
            </a:ln>
          </p:spPr>
          <p:txBody>
            <a:bodyPr lIns="12700" tIns="12700" rIns="12700" bIns="12700">
              <a:spAutoFit/>
            </a:bodyPr>
            <a:lstStyle/>
            <a:p>
              <a:pPr defTabSz="822325">
                <a:buClr>
                  <a:srgbClr val="000000"/>
                </a:buClr>
              </a:pPr>
              <a:r>
                <a:rPr lang="en-US" altLang="en-US" sz="2400" dirty="0"/>
                <a:t>…</a:t>
              </a:r>
            </a:p>
          </p:txBody>
        </p:sp>
        <p:pic>
          <p:nvPicPr>
            <p:cNvPr id="38918" name="Picture 23"/>
            <p:cNvPicPr>
              <a:picLocks noChangeAspect="1" noChangeArrowheads="1"/>
            </p:cNvPicPr>
            <p:nvPr/>
          </p:nvPicPr>
          <p:blipFill>
            <a:blip r:embed="rId3" cstate="print"/>
            <a:srcRect/>
            <a:stretch>
              <a:fillRect/>
            </a:stretch>
          </p:blipFill>
          <p:spPr bwMode="auto">
            <a:xfrm>
              <a:off x="990600" y="2590800"/>
              <a:ext cx="1724025" cy="990600"/>
            </a:xfrm>
            <a:prstGeom prst="rect">
              <a:avLst/>
            </a:prstGeom>
            <a:noFill/>
            <a:ln w="28575">
              <a:noFill/>
              <a:miter lim="800000"/>
              <a:headEnd type="none" w="sm" len="sm"/>
              <a:tailEnd type="none" w="sm" len="sm"/>
            </a:ln>
          </p:spPr>
        </p:pic>
        <p:pic>
          <p:nvPicPr>
            <p:cNvPr id="38919" name="Picture 25"/>
            <p:cNvPicPr>
              <a:picLocks noChangeAspect="1" noChangeArrowheads="1"/>
            </p:cNvPicPr>
            <p:nvPr/>
          </p:nvPicPr>
          <p:blipFill>
            <a:blip r:embed="rId4" cstate="print"/>
            <a:srcRect/>
            <a:stretch>
              <a:fillRect/>
            </a:stretch>
          </p:blipFill>
          <p:spPr bwMode="auto">
            <a:xfrm>
              <a:off x="990600" y="4800600"/>
              <a:ext cx="2066925" cy="981075"/>
            </a:xfrm>
            <a:prstGeom prst="rect">
              <a:avLst/>
            </a:prstGeom>
            <a:noFill/>
            <a:ln w="28575">
              <a:noFill/>
              <a:miter lim="800000"/>
              <a:headEnd type="none" w="sm" len="sm"/>
              <a:tailEnd type="none" w="sm" len="sm"/>
            </a:ln>
          </p:spPr>
        </p:pic>
        <p:sp>
          <p:nvSpPr>
            <p:cNvPr id="15" name="Content Placeholder 2"/>
            <p:cNvSpPr txBox="1">
              <a:spLocks/>
            </p:cNvSpPr>
            <p:nvPr/>
          </p:nvSpPr>
          <p:spPr bwMode="gray">
            <a:xfrm>
              <a:off x="539552" y="1589663"/>
              <a:ext cx="8064896" cy="696337"/>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91440" rIns="12700" bIns="0" anchor="ctr">
              <a:spAutoFit/>
            </a:bodyPr>
            <a:lstStyle/>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SELECT last_name AS name, commission_pct comm</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FROM   employees;</a:t>
              </a:r>
            </a:p>
          </p:txBody>
        </p:sp>
        <p:sp>
          <p:nvSpPr>
            <p:cNvPr id="38923" name="Rectangle 11"/>
            <p:cNvSpPr>
              <a:spLocks noChangeArrowheads="1"/>
            </p:cNvSpPr>
            <p:nvPr/>
          </p:nvSpPr>
          <p:spPr bwMode="gray">
            <a:xfrm>
              <a:off x="3333746" y="1761818"/>
              <a:ext cx="619125" cy="219075"/>
            </a:xfrm>
            <a:prstGeom prst="rect">
              <a:avLst/>
            </a:prstGeom>
            <a:noFill/>
            <a:ln w="28575">
              <a:solidFill>
                <a:srgbClr val="FF0000"/>
              </a:solidFill>
              <a:miter lim="800000"/>
              <a:headEnd/>
              <a:tailEnd/>
            </a:ln>
          </p:spPr>
          <p:txBody>
            <a:bodyPr wrap="none" anchor="ctr"/>
            <a:lstStyle/>
            <a:p>
              <a:pPr eaLnBrk="1" hangingPunct="1"/>
              <a:endParaRPr lang="en-IN" altLang="en-US" dirty="0"/>
            </a:p>
          </p:txBody>
        </p:sp>
        <p:sp>
          <p:nvSpPr>
            <p:cNvPr id="38924" name="Rectangle 16"/>
            <p:cNvSpPr>
              <a:spLocks noChangeArrowheads="1"/>
            </p:cNvSpPr>
            <p:nvPr/>
          </p:nvSpPr>
          <p:spPr bwMode="gray">
            <a:xfrm>
              <a:off x="6235696" y="1761818"/>
              <a:ext cx="619125" cy="219075"/>
            </a:xfrm>
            <a:prstGeom prst="rect">
              <a:avLst/>
            </a:prstGeom>
            <a:noFill/>
            <a:ln w="28575">
              <a:solidFill>
                <a:srgbClr val="FF0000"/>
              </a:solidFill>
              <a:miter lim="800000"/>
              <a:headEnd/>
              <a:tailEnd/>
            </a:ln>
          </p:spPr>
          <p:txBody>
            <a:bodyPr wrap="none" anchor="ctr"/>
            <a:lstStyle/>
            <a:p>
              <a:pPr eaLnBrk="1" hangingPunct="1"/>
              <a:endParaRPr lang="en-IN" altLang="en-US" dirty="0"/>
            </a:p>
          </p:txBody>
        </p:sp>
        <p:sp>
          <p:nvSpPr>
            <p:cNvPr id="16" name="Content Placeholder 2"/>
            <p:cNvSpPr txBox="1">
              <a:spLocks/>
            </p:cNvSpPr>
            <p:nvPr/>
          </p:nvSpPr>
          <p:spPr bwMode="gray">
            <a:xfrm>
              <a:off x="539552" y="3886200"/>
              <a:ext cx="8064896" cy="696337"/>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91440" rIns="12700" bIns="0" anchor="ctr">
              <a:spAutoFit/>
            </a:bodyPr>
            <a:lstStyle/>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SELECT last_name "Name" , salary*12 "Annual Salary"</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FROM   employees;</a:t>
              </a:r>
            </a:p>
          </p:txBody>
        </p:sp>
        <p:sp>
          <p:nvSpPr>
            <p:cNvPr id="38928" name="Rectangle 12"/>
            <p:cNvSpPr>
              <a:spLocks noChangeArrowheads="1"/>
            </p:cNvSpPr>
            <p:nvPr/>
          </p:nvSpPr>
          <p:spPr bwMode="gray">
            <a:xfrm>
              <a:off x="2915355" y="4027265"/>
              <a:ext cx="885825" cy="231775"/>
            </a:xfrm>
            <a:prstGeom prst="rect">
              <a:avLst/>
            </a:prstGeom>
            <a:noFill/>
            <a:ln w="28575">
              <a:solidFill>
                <a:srgbClr val="FF0000"/>
              </a:solidFill>
              <a:miter lim="800000"/>
              <a:headEnd/>
              <a:tailEnd/>
            </a:ln>
          </p:spPr>
          <p:txBody>
            <a:bodyPr wrap="none" anchor="ctr"/>
            <a:lstStyle/>
            <a:p>
              <a:pPr eaLnBrk="1" hangingPunct="1"/>
              <a:endParaRPr lang="en-IN" altLang="en-US" dirty="0"/>
            </a:p>
          </p:txBody>
        </p:sp>
        <p:sp>
          <p:nvSpPr>
            <p:cNvPr id="38929" name="Rectangle 20"/>
            <p:cNvSpPr>
              <a:spLocks noChangeArrowheads="1"/>
            </p:cNvSpPr>
            <p:nvPr/>
          </p:nvSpPr>
          <p:spPr bwMode="gray">
            <a:xfrm>
              <a:off x="5553780" y="4028852"/>
              <a:ext cx="2079625" cy="231775"/>
            </a:xfrm>
            <a:prstGeom prst="rect">
              <a:avLst/>
            </a:prstGeom>
            <a:noFill/>
            <a:ln w="28575">
              <a:solidFill>
                <a:srgbClr val="FF0000"/>
              </a:solidFill>
              <a:miter lim="800000"/>
              <a:headEnd/>
              <a:tailEnd/>
            </a:ln>
          </p:spPr>
          <p:txBody>
            <a:bodyPr wrap="none" anchor="ctr"/>
            <a:lstStyle/>
            <a:p>
              <a:pPr eaLnBrk="1" hangingPunct="1"/>
              <a:endParaRPr lang="en-IN" altLang="en-US" dirty="0"/>
            </a:p>
          </p:txBody>
        </p:sp>
      </p:grpSp>
    </p:spTree>
  </p:cSld>
  <p:clrMapOvr>
    <a:masterClrMapping/>
  </p:clrMapOvr>
  <p:transition spd="slow"/>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1028"/>
          <p:cNvSpPr>
            <a:spLocks noGrp="1" noChangeArrowheads="1"/>
          </p:cNvSpPr>
          <p:nvPr>
            <p:ph type="title"/>
          </p:nvPr>
        </p:nvSpPr>
        <p:spPr/>
        <p:txBody>
          <a:bodyPr/>
          <a:lstStyle/>
          <a:p>
            <a:pPr eaLnBrk="1" hangingPunct="1"/>
            <a:r>
              <a:rPr lang="en-US" altLang="en-US" dirty="0" smtClean="0"/>
              <a:t>Lesson Agenda</a:t>
            </a:r>
          </a:p>
        </p:txBody>
      </p:sp>
      <p:sp>
        <p:nvSpPr>
          <p:cNvPr id="22531" name="Rectangle 1029"/>
          <p:cNvSpPr>
            <a:spLocks noGrp="1" noChangeArrowheads="1"/>
          </p:cNvSpPr>
          <p:nvPr>
            <p:ph idx="1"/>
          </p:nvPr>
        </p:nvSpPr>
        <p:spPr>
          <a:xfrm>
            <a:off x="622138" y="1242485"/>
            <a:ext cx="10944549" cy="2434848"/>
          </a:xfrm>
        </p:spPr>
        <p:txBody>
          <a:bodyPr/>
          <a:lstStyle/>
          <a:p>
            <a:pPr lvl="1" eaLnBrk="1" hangingPunct="1">
              <a:buClr>
                <a:srgbClr val="A6A6A6"/>
              </a:buClr>
              <a:defRPr/>
            </a:pPr>
            <a:r>
              <a:rPr lang="en-US" dirty="0" smtClean="0">
                <a:solidFill>
                  <a:schemeClr val="bg1">
                    <a:lumMod val="65000"/>
                  </a:schemeClr>
                </a:solidFill>
              </a:rPr>
              <a:t>Capabilities of SQL </a:t>
            </a:r>
            <a:r>
              <a:rPr lang="en-US" dirty="0" smtClean="0">
                <a:solidFill>
                  <a:schemeClr val="bg1">
                    <a:lumMod val="65000"/>
                  </a:schemeClr>
                </a:solidFill>
                <a:latin typeface="Courier New" pitchFamily="49" charset="0"/>
                <a:cs typeface="Courier New" pitchFamily="49" charset="0"/>
              </a:rPr>
              <a:t>SELECT</a:t>
            </a:r>
            <a:r>
              <a:rPr lang="en-US" dirty="0" smtClean="0">
                <a:solidFill>
                  <a:schemeClr val="bg1">
                    <a:lumMod val="65000"/>
                  </a:schemeClr>
                </a:solidFill>
              </a:rPr>
              <a:t> statements</a:t>
            </a:r>
          </a:p>
          <a:p>
            <a:pPr lvl="1" eaLnBrk="1" hangingPunct="1">
              <a:buClr>
                <a:srgbClr val="A6A6A6"/>
              </a:buClr>
              <a:defRPr/>
            </a:pPr>
            <a:r>
              <a:rPr lang="en-US" dirty="0" smtClean="0">
                <a:solidFill>
                  <a:schemeClr val="bg1">
                    <a:lumMod val="65000"/>
                  </a:schemeClr>
                </a:solidFill>
              </a:rPr>
              <a:t>Arithmetic expressions and </a:t>
            </a:r>
            <a:r>
              <a:rPr lang="en-US" dirty="0" smtClean="0">
                <a:solidFill>
                  <a:schemeClr val="bg1">
                    <a:lumMod val="65000"/>
                  </a:schemeClr>
                </a:solidFill>
                <a:latin typeface="Courier New" pitchFamily="49" charset="0"/>
                <a:cs typeface="Courier New" pitchFamily="49" charset="0"/>
              </a:rPr>
              <a:t>NULL</a:t>
            </a:r>
            <a:r>
              <a:rPr lang="en-US" dirty="0" smtClean="0">
                <a:solidFill>
                  <a:schemeClr val="bg1">
                    <a:lumMod val="65000"/>
                  </a:schemeClr>
                </a:solidFill>
              </a:rPr>
              <a:t> values in the </a:t>
            </a:r>
            <a:r>
              <a:rPr lang="en-US" dirty="0" smtClean="0">
                <a:solidFill>
                  <a:schemeClr val="bg1">
                    <a:lumMod val="65000"/>
                  </a:schemeClr>
                </a:solidFill>
                <a:latin typeface="Courier New" pitchFamily="49" charset="0"/>
                <a:cs typeface="Courier New" pitchFamily="49" charset="0"/>
              </a:rPr>
              <a:t>SELECT</a:t>
            </a:r>
            <a:r>
              <a:rPr lang="en-US" dirty="0" smtClean="0">
                <a:solidFill>
                  <a:schemeClr val="bg1">
                    <a:lumMod val="65000"/>
                  </a:schemeClr>
                </a:solidFill>
              </a:rPr>
              <a:t> statement</a:t>
            </a:r>
          </a:p>
          <a:p>
            <a:pPr lvl="1" eaLnBrk="1" hangingPunct="1">
              <a:buClr>
                <a:srgbClr val="A6A6A6"/>
              </a:buClr>
              <a:defRPr/>
            </a:pPr>
            <a:r>
              <a:rPr lang="en-US" dirty="0" smtClean="0">
                <a:solidFill>
                  <a:schemeClr val="bg1">
                    <a:lumMod val="65000"/>
                  </a:schemeClr>
                </a:solidFill>
              </a:rPr>
              <a:t>Column aliases</a:t>
            </a:r>
          </a:p>
          <a:p>
            <a:pPr lvl="1" eaLnBrk="1" hangingPunct="1">
              <a:defRPr/>
            </a:pPr>
            <a:r>
              <a:rPr lang="en-US" dirty="0" smtClean="0"/>
              <a:t>Use of the concatenation operator, literal character strings, the alternative quote operator, and the </a:t>
            </a:r>
            <a:r>
              <a:rPr lang="en-US" dirty="0" smtClean="0">
                <a:latin typeface="Courier New" pitchFamily="49" charset="0"/>
                <a:cs typeface="Courier New" pitchFamily="49" charset="0"/>
              </a:rPr>
              <a:t>DISTINCT</a:t>
            </a:r>
            <a:r>
              <a:rPr lang="en-US" dirty="0" smtClean="0"/>
              <a:t> keyword</a:t>
            </a:r>
          </a:p>
          <a:p>
            <a:pPr lvl="1" eaLnBrk="1" hangingPunct="1">
              <a:buClr>
                <a:srgbClr val="A6A6A6"/>
              </a:buClr>
              <a:defRPr/>
            </a:pPr>
            <a:r>
              <a:rPr lang="en-US" dirty="0" smtClean="0">
                <a:solidFill>
                  <a:schemeClr val="bg1">
                    <a:lumMod val="65000"/>
                  </a:schemeClr>
                </a:solidFill>
                <a:latin typeface="Courier New" pitchFamily="49" charset="0"/>
                <a:cs typeface="Courier New" pitchFamily="49" charset="0"/>
              </a:rPr>
              <a:t>DESCRIBE</a:t>
            </a:r>
            <a:r>
              <a:rPr lang="en-US" dirty="0" smtClean="0">
                <a:solidFill>
                  <a:schemeClr val="bg1">
                    <a:lumMod val="65000"/>
                  </a:schemeClr>
                </a:solidFill>
              </a:rPr>
              <a:t> command</a:t>
            </a:r>
          </a:p>
        </p:txBody>
      </p:sp>
      <p:grpSp>
        <p:nvGrpSpPr>
          <p:cNvPr id="4" name="Group 3"/>
          <p:cNvGrpSpPr/>
          <p:nvPr/>
        </p:nvGrpSpPr>
        <p:grpSpPr>
          <a:xfrm>
            <a:off x="8304212" y="4297364"/>
            <a:ext cx="3711575" cy="1666875"/>
            <a:chOff x="5410200" y="4297363"/>
            <a:chExt cx="3711575" cy="1666875"/>
          </a:xfrm>
        </p:grpSpPr>
        <p:sp>
          <p:nvSpPr>
            <p:cNvPr id="5" name="Rectangle 4"/>
            <p:cNvSpPr/>
            <p:nvPr/>
          </p:nvSpPr>
          <p:spPr bwMode="auto">
            <a:xfrm rot="16200000" flipV="1">
              <a:off x="6683375" y="3222625"/>
              <a:ext cx="1165225" cy="3711575"/>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p>
              <a:pPr algn="ctr" defTabSz="228600">
                <a:spcBef>
                  <a:spcPct val="20000"/>
                </a:spcBef>
                <a:buClr>
                  <a:srgbClr val="FF0000"/>
                </a:buClr>
                <a:defRPr/>
              </a:pPr>
              <a:endParaRPr lang="en-US" dirty="0">
                <a:latin typeface="Arial" panose="020B0604020202020204" pitchFamily="34" charset="0"/>
                <a:cs typeface="Arial" panose="020B0604020202020204" pitchFamily="34" charset="0"/>
              </a:endParaRPr>
            </a:p>
          </p:txBody>
        </p:sp>
        <p:sp>
          <p:nvSpPr>
            <p:cNvPr id="6" name="Oval 5"/>
            <p:cNvSpPr>
              <a:spLocks noChangeAspect="1"/>
            </p:cNvSpPr>
            <p:nvPr/>
          </p:nvSpPr>
          <p:spPr bwMode="auto">
            <a:xfrm>
              <a:off x="6929438" y="4297363"/>
              <a:ext cx="1563687" cy="1562100"/>
            </a:xfrm>
            <a:prstGeom prst="ellipse">
              <a:avLst/>
            </a:prstGeom>
            <a:solidFill>
              <a:schemeClr val="bg1"/>
            </a:solidFill>
            <a:ln w="50800" cap="flat" cmpd="sng" algn="ctr">
              <a:solidFill>
                <a:schemeClr val="accent6">
                  <a:lumMod val="40000"/>
                  <a:lumOff val="60000"/>
                </a:schemeClr>
              </a:solidFill>
              <a:prstDash val="solid"/>
              <a:round/>
              <a:headEnd type="none" w="sm" len="sm"/>
              <a:tailEnd type="none" w="sm" len="sm"/>
            </a:ln>
            <a:effectLst/>
          </p:spPr>
          <p:txBody>
            <a:bodyPr/>
            <a:lstStyle/>
            <a:p>
              <a:pPr algn="ctr" defTabSz="228600">
                <a:spcBef>
                  <a:spcPct val="20000"/>
                </a:spcBef>
                <a:buClr>
                  <a:srgbClr val="FF0000"/>
                </a:buClr>
                <a:defRPr/>
              </a:pPr>
              <a:endParaRPr lang="en-US" dirty="0">
                <a:latin typeface="Arial" panose="020B0604020202020204" pitchFamily="34" charset="0"/>
                <a:cs typeface="Arial" panose="020B0604020202020204" pitchFamily="34" charset="0"/>
              </a:endParaRPr>
            </a:p>
          </p:txBody>
        </p:sp>
        <p:pic>
          <p:nvPicPr>
            <p:cNvPr id="7" name="Picture 5"/>
            <p:cNvPicPr>
              <a:picLocks noChangeAspect="1"/>
            </p:cNvPicPr>
            <p:nvPr/>
          </p:nvPicPr>
          <p:blipFill>
            <a:blip r:embed="rId3" cstate="print"/>
            <a:srcRect/>
            <a:stretch>
              <a:fillRect/>
            </a:stretch>
          </p:blipFill>
          <p:spPr bwMode="auto">
            <a:xfrm>
              <a:off x="7091363" y="4449763"/>
              <a:ext cx="1219200" cy="1514475"/>
            </a:xfrm>
            <a:prstGeom prst="rect">
              <a:avLst/>
            </a:prstGeom>
            <a:noFill/>
            <a:ln w="9525">
              <a:noFill/>
              <a:miter lim="800000"/>
              <a:headEnd/>
              <a:tailEnd/>
            </a:ln>
          </p:spPr>
        </p:pic>
      </p:gr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3"/>
          <p:cNvSpPr>
            <a:spLocks noGrp="1"/>
          </p:cNvSpPr>
          <p:nvPr>
            <p:ph type="title"/>
          </p:nvPr>
        </p:nvSpPr>
        <p:spPr/>
        <p:txBody>
          <a:bodyPr/>
          <a:lstStyle/>
          <a:p>
            <a:pPr eaLnBrk="1" hangingPunct="1"/>
            <a:r>
              <a:rPr lang="en-US" altLang="en-US" dirty="0" smtClean="0"/>
              <a:t>Concatenation Operator</a:t>
            </a:r>
          </a:p>
        </p:txBody>
      </p:sp>
      <p:sp>
        <p:nvSpPr>
          <p:cNvPr id="43011" name="Content Placeholder 4"/>
          <p:cNvSpPr>
            <a:spLocks noGrp="1"/>
          </p:cNvSpPr>
          <p:nvPr>
            <p:ph idx="1"/>
          </p:nvPr>
        </p:nvSpPr>
        <p:spPr>
          <a:xfrm>
            <a:off x="622138" y="1242485"/>
            <a:ext cx="10944549" cy="1673101"/>
          </a:xfrm>
        </p:spPr>
        <p:txBody>
          <a:bodyPr/>
          <a:lstStyle/>
          <a:p>
            <a:pPr indent="0"/>
            <a:r>
              <a:rPr lang="en-US" altLang="en-US" dirty="0" smtClean="0">
                <a:latin typeface="Arial" charset="0"/>
              </a:rPr>
              <a:t>The concatenation operator:</a:t>
            </a:r>
          </a:p>
          <a:p>
            <a:pPr lvl="1" eaLnBrk="1" hangingPunct="1"/>
            <a:r>
              <a:rPr lang="en-US" altLang="en-US" dirty="0" smtClean="0"/>
              <a:t>Links columns or character strings to other columns</a:t>
            </a:r>
          </a:p>
          <a:p>
            <a:pPr lvl="1" eaLnBrk="1" hangingPunct="1"/>
            <a:r>
              <a:rPr lang="en-US" altLang="en-US" dirty="0" smtClean="0"/>
              <a:t>Is represented by two vertical bars (</a:t>
            </a:r>
            <a:r>
              <a:rPr lang="en-US" altLang="en-US" dirty="0" smtClean="0">
                <a:latin typeface="Courier New" pitchFamily="49" charset="0"/>
                <a:cs typeface="Courier New" pitchFamily="49" charset="0"/>
              </a:rPr>
              <a:t>||</a:t>
            </a:r>
            <a:r>
              <a:rPr lang="en-US" altLang="en-US" dirty="0" smtClean="0"/>
              <a:t>)</a:t>
            </a:r>
          </a:p>
          <a:p>
            <a:pPr lvl="1" eaLnBrk="1" hangingPunct="1"/>
            <a:r>
              <a:rPr lang="en-US" altLang="en-US" dirty="0" smtClean="0"/>
              <a:t>Creates a resultant column that is a character expression</a:t>
            </a:r>
          </a:p>
        </p:txBody>
      </p:sp>
      <p:grpSp>
        <p:nvGrpSpPr>
          <p:cNvPr id="2" name="Group 1"/>
          <p:cNvGrpSpPr/>
          <p:nvPr/>
        </p:nvGrpSpPr>
        <p:grpSpPr>
          <a:xfrm>
            <a:off x="3201888" y="3113664"/>
            <a:ext cx="5785048" cy="3072824"/>
            <a:chOff x="2061964" y="3113664"/>
            <a:chExt cx="5785048" cy="3072824"/>
          </a:xfrm>
        </p:grpSpPr>
        <p:sp>
          <p:nvSpPr>
            <p:cNvPr id="43012" name="Text Box 7"/>
            <p:cNvSpPr txBox="1">
              <a:spLocks noChangeArrowheads="1"/>
            </p:cNvSpPr>
            <p:nvPr/>
          </p:nvSpPr>
          <p:spPr bwMode="gray">
            <a:xfrm>
              <a:off x="2436812" y="5791200"/>
              <a:ext cx="533400" cy="395288"/>
            </a:xfrm>
            <a:prstGeom prst="rect">
              <a:avLst/>
            </a:prstGeom>
            <a:noFill/>
            <a:ln w="25400">
              <a:noFill/>
              <a:miter lim="800000"/>
              <a:headEnd type="none" w="sm" len="sm"/>
              <a:tailEnd type="none" w="med" len="lg"/>
            </a:ln>
          </p:spPr>
          <p:txBody>
            <a:bodyPr lIns="12700" tIns="12700" rIns="12700" bIns="12700">
              <a:spAutoFit/>
            </a:bodyPr>
            <a:lstStyle/>
            <a:p>
              <a:pPr defTabSz="822325">
                <a:buClr>
                  <a:srgbClr val="000000"/>
                </a:buClr>
              </a:pPr>
              <a:r>
                <a:rPr lang="en-US" altLang="en-US" sz="2400" dirty="0"/>
                <a:t>…</a:t>
              </a:r>
            </a:p>
          </p:txBody>
        </p:sp>
        <p:pic>
          <p:nvPicPr>
            <p:cNvPr id="43013" name="Picture 7"/>
            <p:cNvPicPr>
              <a:picLocks noChangeAspect="1" noChangeArrowheads="1"/>
            </p:cNvPicPr>
            <p:nvPr/>
          </p:nvPicPr>
          <p:blipFill>
            <a:blip r:embed="rId3" cstate="print"/>
            <a:srcRect/>
            <a:stretch>
              <a:fillRect/>
            </a:stretch>
          </p:blipFill>
          <p:spPr bwMode="auto">
            <a:xfrm>
              <a:off x="2360613" y="4038600"/>
              <a:ext cx="1495425" cy="1752600"/>
            </a:xfrm>
            <a:prstGeom prst="rect">
              <a:avLst/>
            </a:prstGeom>
            <a:noFill/>
            <a:ln w="15875">
              <a:solidFill>
                <a:schemeClr val="tx1"/>
              </a:solidFill>
              <a:miter lim="800000"/>
              <a:headEnd type="none" w="sm" len="sm"/>
              <a:tailEnd type="none" w="sm" len="sm"/>
            </a:ln>
          </p:spPr>
        </p:pic>
        <p:sp>
          <p:nvSpPr>
            <p:cNvPr id="7" name="Content Placeholder 2"/>
            <p:cNvSpPr txBox="1">
              <a:spLocks/>
            </p:cNvSpPr>
            <p:nvPr/>
          </p:nvSpPr>
          <p:spPr bwMode="gray">
            <a:xfrm>
              <a:off x="2061964" y="3113664"/>
              <a:ext cx="5785048" cy="696337"/>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91440" rIns="12700" bIns="0" anchor="ctr">
              <a:spAutoFit/>
            </a:bodyPr>
            <a:lstStyle/>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SELECT	last_name||job_id AS "Employees"</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FROM 	employees;</a:t>
              </a:r>
            </a:p>
          </p:txBody>
        </p:sp>
      </p:gr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bwMode="auto">
          <a:xfrm flipH="1">
            <a:off x="196849" y="3443111"/>
            <a:ext cx="11795125" cy="2234509"/>
          </a:xfrm>
          <a:prstGeom prst="rect">
            <a:avLst/>
          </a:prstGeom>
          <a:gradFill flip="none" rotWithShape="1">
            <a:gsLst>
              <a:gs pos="100000">
                <a:srgbClr val="F6F8F8"/>
              </a:gs>
              <a:gs pos="0">
                <a:schemeClr val="bg1"/>
              </a:gs>
            </a:gsLst>
            <a:lin ang="5400000" scaled="1"/>
            <a:tileRect/>
          </a:gradFill>
          <a:ln w="28575" cap="flat" cmpd="sng" algn="ctr">
            <a:noFill/>
            <a:prstDash val="solid"/>
            <a:round/>
            <a:headEnd type="none" w="sm" len="sm"/>
            <a:tailEnd type="none" w="sm" len="sm"/>
          </a:ln>
          <a:effectLst/>
        </p:spPr>
        <p:txBody>
          <a:bodyPr/>
          <a:lstStyle/>
          <a:p>
            <a:pPr algn="ctr" defTabSz="228600" eaLnBrk="1" hangingPunct="1">
              <a:spcBef>
                <a:spcPct val="20000"/>
              </a:spcBef>
              <a:buClr>
                <a:srgbClr val="FF0000"/>
              </a:buClr>
              <a:defRPr/>
            </a:pPr>
            <a:endParaRPr lang="en-US">
              <a:latin typeface="Arial" pitchFamily="34" charset="0"/>
            </a:endParaRPr>
          </a:p>
        </p:txBody>
      </p:sp>
      <p:sp>
        <p:nvSpPr>
          <p:cNvPr id="7" name="Oval 6"/>
          <p:cNvSpPr>
            <a:spLocks noChangeAspect="1"/>
          </p:cNvSpPr>
          <p:nvPr/>
        </p:nvSpPr>
        <p:spPr bwMode="auto">
          <a:xfrm>
            <a:off x="9371012" y="4297363"/>
            <a:ext cx="2016125" cy="2014079"/>
          </a:xfrm>
          <a:prstGeom prst="ellipse">
            <a:avLst/>
          </a:prstGeom>
          <a:solidFill>
            <a:schemeClr val="bg1"/>
          </a:solidFill>
          <a:ln w="50800" cap="flat" cmpd="sng" algn="ctr">
            <a:solidFill>
              <a:schemeClr val="accent6">
                <a:lumMod val="40000"/>
                <a:lumOff val="60000"/>
              </a:schemeClr>
            </a:solidFill>
            <a:prstDash val="solid"/>
            <a:round/>
            <a:headEnd type="none" w="sm" len="sm"/>
            <a:tailEnd type="none" w="sm" len="sm"/>
          </a:ln>
          <a:effectLst/>
        </p:spPr>
        <p:txBody>
          <a:bodyPr/>
          <a:lstStyle/>
          <a:p>
            <a:pPr algn="ctr" defTabSz="228600">
              <a:spcBef>
                <a:spcPct val="20000"/>
              </a:spcBef>
              <a:buClr>
                <a:srgbClr val="FF0000"/>
              </a:buClr>
              <a:defRPr/>
            </a:pPr>
            <a:endParaRPr lang="en-US" dirty="0">
              <a:latin typeface="Arial" panose="020B0604020202020204" pitchFamily="34" charset="0"/>
              <a:cs typeface="Arial" panose="020B0604020202020204" pitchFamily="34" charset="0"/>
            </a:endParaRPr>
          </a:p>
        </p:txBody>
      </p:sp>
      <p:sp>
        <p:nvSpPr>
          <p:cNvPr id="45058" name="Rectangle 4"/>
          <p:cNvSpPr>
            <a:spLocks noGrp="1" noChangeArrowheads="1"/>
          </p:cNvSpPr>
          <p:nvPr>
            <p:ph type="title"/>
          </p:nvPr>
        </p:nvSpPr>
        <p:spPr/>
        <p:txBody>
          <a:bodyPr/>
          <a:lstStyle/>
          <a:p>
            <a:pPr eaLnBrk="1" hangingPunct="1"/>
            <a:r>
              <a:rPr lang="en-US" altLang="en-US" dirty="0" smtClean="0"/>
              <a:t>Literal Character Strings</a:t>
            </a:r>
          </a:p>
        </p:txBody>
      </p:sp>
      <p:sp>
        <p:nvSpPr>
          <p:cNvPr id="45059" name="Rectangle 5"/>
          <p:cNvSpPr>
            <a:spLocks noGrp="1" noChangeArrowheads="1"/>
          </p:cNvSpPr>
          <p:nvPr>
            <p:ph idx="1"/>
          </p:nvPr>
        </p:nvSpPr>
        <p:spPr/>
        <p:txBody>
          <a:bodyPr/>
          <a:lstStyle/>
          <a:p>
            <a:pPr lvl="1" eaLnBrk="1" hangingPunct="1"/>
            <a:r>
              <a:rPr lang="en-US" altLang="en-US" dirty="0" smtClean="0"/>
              <a:t>A literal is a character, a number, or a date that is included in the </a:t>
            </a:r>
            <a:r>
              <a:rPr lang="en-US" altLang="en-US" dirty="0" smtClean="0">
                <a:latin typeface="Courier New" pitchFamily="49" charset="0"/>
              </a:rPr>
              <a:t>SELECT</a:t>
            </a:r>
            <a:r>
              <a:rPr lang="en-US" altLang="en-US" dirty="0" smtClean="0"/>
              <a:t> statement.</a:t>
            </a:r>
          </a:p>
          <a:p>
            <a:pPr lvl="1" eaLnBrk="1" hangingPunct="1"/>
            <a:r>
              <a:rPr lang="en-US" altLang="en-US" dirty="0" smtClean="0"/>
              <a:t>Date and character literal values must be enclosed within single quotation marks.</a:t>
            </a:r>
          </a:p>
          <a:p>
            <a:pPr lvl="1" eaLnBrk="1" hangingPunct="1"/>
            <a:r>
              <a:rPr lang="en-US" altLang="en-US" dirty="0" smtClean="0"/>
              <a:t>Each character string is output once for each row returned.</a:t>
            </a: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69462" y="4494777"/>
            <a:ext cx="1419225" cy="1619250"/>
          </a:xfrm>
          <a:prstGeom prst="rect">
            <a:avLst/>
          </a:prstGeom>
        </p:spPr>
      </p:pic>
    </p:spTree>
  </p:cSld>
  <p:clrMapOvr>
    <a:masterClrMapping/>
  </p:clrMapOvr>
  <p:transition spd="slow"/>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8"/>
          <p:cNvSpPr>
            <a:spLocks noGrp="1" noChangeArrowheads="1"/>
          </p:cNvSpPr>
          <p:nvPr>
            <p:ph type="title"/>
          </p:nvPr>
        </p:nvSpPr>
        <p:spPr/>
        <p:txBody>
          <a:bodyPr/>
          <a:lstStyle/>
          <a:p>
            <a:pPr eaLnBrk="1" hangingPunct="1"/>
            <a:r>
              <a:rPr lang="en-US" altLang="en-US" dirty="0" smtClean="0"/>
              <a:t>Using Literal Character Strings</a:t>
            </a:r>
          </a:p>
        </p:txBody>
      </p:sp>
      <p:grpSp>
        <p:nvGrpSpPr>
          <p:cNvPr id="47107" name="Group 1"/>
          <p:cNvGrpSpPr>
            <a:grpSpLocks/>
          </p:cNvGrpSpPr>
          <p:nvPr/>
        </p:nvGrpSpPr>
        <p:grpSpPr bwMode="auto">
          <a:xfrm>
            <a:off x="3201987" y="1517010"/>
            <a:ext cx="5784850" cy="3823980"/>
            <a:chOff x="539552" y="1905000"/>
            <a:chExt cx="5785048" cy="3823980"/>
          </a:xfrm>
        </p:grpSpPr>
        <p:sp>
          <p:nvSpPr>
            <p:cNvPr id="47108" name="Text Box 3"/>
            <p:cNvSpPr txBox="1">
              <a:spLocks noChangeArrowheads="1"/>
            </p:cNvSpPr>
            <p:nvPr/>
          </p:nvSpPr>
          <p:spPr bwMode="auto">
            <a:xfrm>
              <a:off x="914400" y="5334000"/>
              <a:ext cx="366713" cy="394980"/>
            </a:xfrm>
            <a:prstGeom prst="rect">
              <a:avLst/>
            </a:prstGeom>
            <a:noFill/>
            <a:ln w="25400">
              <a:noFill/>
              <a:miter lim="800000"/>
              <a:headEnd type="none" w="sm" len="sm"/>
              <a:tailEnd type="none" w="med" len="lg"/>
            </a:ln>
          </p:spPr>
          <p:txBody>
            <a:bodyPr lIns="12700" tIns="12700" rIns="12700" bIns="12700">
              <a:spAutoFit/>
            </a:bodyPr>
            <a:lstStyle/>
            <a:p>
              <a:pPr defTabSz="822325">
                <a:buClr>
                  <a:srgbClr val="000000"/>
                </a:buClr>
              </a:pPr>
              <a:r>
                <a:rPr lang="en-US" altLang="en-US" sz="2400" dirty="0"/>
                <a:t>…</a:t>
              </a:r>
            </a:p>
          </p:txBody>
        </p:sp>
        <p:pic>
          <p:nvPicPr>
            <p:cNvPr id="47109" name="Picture 8"/>
            <p:cNvPicPr>
              <a:picLocks noChangeAspect="1" noChangeArrowheads="1"/>
            </p:cNvPicPr>
            <p:nvPr/>
          </p:nvPicPr>
          <p:blipFill>
            <a:blip r:embed="rId3" cstate="print"/>
            <a:srcRect/>
            <a:stretch>
              <a:fillRect/>
            </a:stretch>
          </p:blipFill>
          <p:spPr bwMode="auto">
            <a:xfrm>
              <a:off x="990600" y="3124200"/>
              <a:ext cx="1905000" cy="2324100"/>
            </a:xfrm>
            <a:prstGeom prst="rect">
              <a:avLst/>
            </a:prstGeom>
            <a:noFill/>
            <a:ln w="28575">
              <a:noFill/>
              <a:miter lim="800000"/>
              <a:headEnd type="none" w="sm" len="sm"/>
              <a:tailEnd type="none" w="sm" len="sm"/>
            </a:ln>
          </p:spPr>
        </p:pic>
        <p:sp>
          <p:nvSpPr>
            <p:cNvPr id="7" name="Content Placeholder 2"/>
            <p:cNvSpPr txBox="1">
              <a:spLocks/>
            </p:cNvSpPr>
            <p:nvPr/>
          </p:nvSpPr>
          <p:spPr bwMode="gray">
            <a:xfrm>
              <a:off x="539552" y="1905000"/>
              <a:ext cx="5785048" cy="994767"/>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91440" rIns="12700" bIns="0" anchor="ctr">
              <a:spAutoFit/>
            </a:bodyPr>
            <a:lstStyle/>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SELECT last_name ||' is a '||job_id </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       AS "Employee Details"</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FROM   employees;</a:t>
              </a:r>
            </a:p>
          </p:txBody>
        </p:sp>
        <p:sp>
          <p:nvSpPr>
            <p:cNvPr id="47113" name="Rectangle 7"/>
            <p:cNvSpPr>
              <a:spLocks noChangeArrowheads="1"/>
            </p:cNvSpPr>
            <p:nvPr/>
          </p:nvSpPr>
          <p:spPr bwMode="gray">
            <a:xfrm>
              <a:off x="3265308" y="1996722"/>
              <a:ext cx="1087438" cy="342900"/>
            </a:xfrm>
            <a:prstGeom prst="rect">
              <a:avLst/>
            </a:prstGeom>
            <a:noFill/>
            <a:ln w="28575">
              <a:solidFill>
                <a:srgbClr val="FF0000"/>
              </a:solidFill>
              <a:miter lim="800000"/>
              <a:headEnd/>
              <a:tailEnd/>
            </a:ln>
          </p:spPr>
          <p:txBody>
            <a:bodyPr wrap="none" anchor="ctr"/>
            <a:lstStyle/>
            <a:p>
              <a:pPr eaLnBrk="1" hangingPunct="1"/>
              <a:endParaRPr lang="en-IN" altLang="en-US" dirty="0"/>
            </a:p>
          </p:txBody>
        </p:sp>
      </p:grpSp>
    </p:spTree>
  </p:cSld>
  <p:clrMapOvr>
    <a:masterClrMapping/>
  </p:clrMapOvr>
  <p:transition spd="slow"/>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9"/>
          <p:cNvSpPr>
            <a:spLocks noGrp="1" noChangeArrowheads="1"/>
          </p:cNvSpPr>
          <p:nvPr>
            <p:ph type="title"/>
          </p:nvPr>
        </p:nvSpPr>
        <p:spPr/>
        <p:txBody>
          <a:bodyPr/>
          <a:lstStyle/>
          <a:p>
            <a:pPr eaLnBrk="1" hangingPunct="1"/>
            <a:r>
              <a:rPr lang="en-US" altLang="en-US" dirty="0" smtClean="0"/>
              <a:t>Alternative Quote (</a:t>
            </a:r>
            <a:r>
              <a:rPr lang="en-US" altLang="en-US" dirty="0" smtClean="0">
                <a:latin typeface="Courier New" pitchFamily="49" charset="0"/>
              </a:rPr>
              <a:t>q</a:t>
            </a:r>
            <a:r>
              <a:rPr lang="en-US" altLang="en-US" dirty="0" smtClean="0"/>
              <a:t>) Operator</a:t>
            </a:r>
          </a:p>
        </p:txBody>
      </p:sp>
      <p:sp>
        <p:nvSpPr>
          <p:cNvPr id="49155" name="Rectangle 10"/>
          <p:cNvSpPr>
            <a:spLocks noGrp="1" noChangeArrowheads="1"/>
          </p:cNvSpPr>
          <p:nvPr>
            <p:ph idx="1"/>
          </p:nvPr>
        </p:nvSpPr>
        <p:spPr/>
        <p:txBody>
          <a:bodyPr/>
          <a:lstStyle/>
          <a:p>
            <a:pPr lvl="1" eaLnBrk="1" hangingPunct="1"/>
            <a:r>
              <a:rPr lang="en-US" altLang="en-US" dirty="0" smtClean="0"/>
              <a:t>Specify your own quotation mark delimiter.</a:t>
            </a:r>
          </a:p>
          <a:p>
            <a:pPr lvl="1" eaLnBrk="1" hangingPunct="1"/>
            <a:r>
              <a:rPr lang="en-US" altLang="en-US" dirty="0" smtClean="0"/>
              <a:t>Select any delimiter.</a:t>
            </a:r>
          </a:p>
          <a:p>
            <a:pPr lvl="1" eaLnBrk="1" hangingPunct="1"/>
            <a:r>
              <a:rPr lang="en-US" altLang="en-US" dirty="0" smtClean="0"/>
              <a:t>Increase readability and usability.</a:t>
            </a:r>
          </a:p>
        </p:txBody>
      </p:sp>
      <p:grpSp>
        <p:nvGrpSpPr>
          <p:cNvPr id="49156" name="Group 1"/>
          <p:cNvGrpSpPr>
            <a:grpSpLocks/>
          </p:cNvGrpSpPr>
          <p:nvPr/>
        </p:nvGrpSpPr>
        <p:grpSpPr bwMode="auto">
          <a:xfrm>
            <a:off x="2019300" y="2697162"/>
            <a:ext cx="8150225" cy="3322638"/>
            <a:chOff x="594684" y="2745403"/>
            <a:chExt cx="8150324" cy="3322022"/>
          </a:xfrm>
        </p:grpSpPr>
        <p:pic>
          <p:nvPicPr>
            <p:cNvPr id="49157" name="Picture 7"/>
            <p:cNvPicPr>
              <a:picLocks noChangeAspect="1" noChangeArrowheads="1"/>
            </p:cNvPicPr>
            <p:nvPr/>
          </p:nvPicPr>
          <p:blipFill>
            <a:blip r:embed="rId3" cstate="print"/>
            <a:srcRect/>
            <a:stretch>
              <a:fillRect/>
            </a:stretch>
          </p:blipFill>
          <p:spPr bwMode="auto">
            <a:xfrm>
              <a:off x="685800" y="4343400"/>
              <a:ext cx="3371850" cy="1724025"/>
            </a:xfrm>
            <a:prstGeom prst="rect">
              <a:avLst/>
            </a:prstGeom>
            <a:noFill/>
            <a:ln w="12700">
              <a:solidFill>
                <a:schemeClr val="tx1"/>
              </a:solidFill>
              <a:miter lim="800000"/>
              <a:headEnd type="none" w="sm" len="sm"/>
              <a:tailEnd type="none" w="sm" len="sm"/>
            </a:ln>
          </p:spPr>
        </p:pic>
        <p:sp>
          <p:nvSpPr>
            <p:cNvPr id="7" name="Content Placeholder 2"/>
            <p:cNvSpPr txBox="1">
              <a:spLocks/>
            </p:cNvSpPr>
            <p:nvPr/>
          </p:nvSpPr>
          <p:spPr bwMode="gray">
            <a:xfrm>
              <a:off x="594684" y="2745403"/>
              <a:ext cx="8150324" cy="1293197"/>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91440" rIns="12700" bIns="0" anchor="ctr">
              <a:spAutoFit/>
            </a:bodyPr>
            <a:lstStyle/>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SELECT department_name || q'[ Department's Manager Id: ]'</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       || manager_id </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       AS "Department and Manager" </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FROM departments;</a:t>
              </a:r>
            </a:p>
          </p:txBody>
        </p:sp>
        <p:sp>
          <p:nvSpPr>
            <p:cNvPr id="49161" name="Rectangle 8"/>
            <p:cNvSpPr>
              <a:spLocks noChangeArrowheads="1"/>
            </p:cNvSpPr>
            <p:nvPr/>
          </p:nvSpPr>
          <p:spPr bwMode="gray">
            <a:xfrm>
              <a:off x="4191000" y="2832715"/>
              <a:ext cx="4411663" cy="404813"/>
            </a:xfrm>
            <a:prstGeom prst="rect">
              <a:avLst/>
            </a:prstGeom>
            <a:noFill/>
            <a:ln w="28575">
              <a:solidFill>
                <a:srgbClr val="FF0000"/>
              </a:solidFill>
              <a:miter lim="800000"/>
              <a:headEnd/>
              <a:tailEnd/>
            </a:ln>
          </p:spPr>
          <p:txBody>
            <a:bodyPr wrap="none" anchor="ctr"/>
            <a:lstStyle/>
            <a:p>
              <a:pPr defTabSz="228600">
                <a:buClr>
                  <a:srgbClr val="000000"/>
                </a:buClr>
              </a:pPr>
              <a:endParaRPr lang="en-US" altLang="en-US" sz="2300" dirty="0"/>
            </a:p>
          </p:txBody>
        </p:sp>
      </p:gr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3"/>
          <p:cNvSpPr>
            <a:spLocks noGrp="1" noChangeArrowheads="1"/>
          </p:cNvSpPr>
          <p:nvPr>
            <p:ph type="title"/>
          </p:nvPr>
        </p:nvSpPr>
        <p:spPr/>
        <p:txBody>
          <a:bodyPr/>
          <a:lstStyle/>
          <a:p>
            <a:pPr eaLnBrk="1" hangingPunct="1"/>
            <a:r>
              <a:rPr lang="en-US" altLang="en-US" dirty="0" smtClean="0"/>
              <a:t>Duplicate Rows</a:t>
            </a:r>
          </a:p>
        </p:txBody>
      </p:sp>
      <p:sp>
        <p:nvSpPr>
          <p:cNvPr id="51203" name="Rectangle 24"/>
          <p:cNvSpPr>
            <a:spLocks noGrp="1" noChangeArrowheads="1"/>
          </p:cNvSpPr>
          <p:nvPr>
            <p:ph idx="1"/>
          </p:nvPr>
        </p:nvSpPr>
        <p:spPr/>
        <p:txBody>
          <a:bodyPr/>
          <a:lstStyle/>
          <a:p>
            <a:pPr eaLnBrk="1" hangingPunct="1"/>
            <a:r>
              <a:rPr lang="en-US" altLang="en-US" dirty="0" smtClean="0">
                <a:latin typeface="Arial" charset="0"/>
              </a:rPr>
              <a:t>The default display of queries is all rows, including duplicate rows.</a:t>
            </a:r>
          </a:p>
        </p:txBody>
      </p:sp>
      <p:grpSp>
        <p:nvGrpSpPr>
          <p:cNvPr id="51204" name="Group 1"/>
          <p:cNvGrpSpPr>
            <a:grpSpLocks/>
          </p:cNvGrpSpPr>
          <p:nvPr/>
        </p:nvGrpSpPr>
        <p:grpSpPr bwMode="auto">
          <a:xfrm>
            <a:off x="2266156" y="1891020"/>
            <a:ext cx="7656512" cy="3290580"/>
            <a:chOff x="914400" y="2362200"/>
            <a:chExt cx="7656513" cy="3290580"/>
          </a:xfrm>
        </p:grpSpPr>
        <p:sp>
          <p:nvSpPr>
            <p:cNvPr id="13" name="Content Placeholder 2"/>
            <p:cNvSpPr txBox="1">
              <a:spLocks/>
            </p:cNvSpPr>
            <p:nvPr/>
          </p:nvSpPr>
          <p:spPr bwMode="gray">
            <a:xfrm>
              <a:off x="4187514" y="2778348"/>
              <a:ext cx="4270686" cy="696337"/>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91440" rIns="12700" bIns="0" anchor="ctr">
              <a:spAutoFit/>
            </a:bodyPr>
            <a:lstStyle/>
            <a:p>
              <a:pPr eaLnBrk="1" hangingPunct="1">
                <a:defRPr/>
              </a:pPr>
              <a:r>
                <a:rPr lang="en-US" altLang="en-US" dirty="0">
                  <a:solidFill>
                    <a:srgbClr val="000000"/>
                  </a:solidFill>
                  <a:latin typeface="Courier New" panose="02070309020205020404" pitchFamily="49" charset="0"/>
                  <a:cs typeface="Arial" panose="020B0604020202020204" pitchFamily="34" charset="0"/>
                </a:rPr>
                <a:t>SELECT DISTINCT department_id</a:t>
              </a:r>
            </a:p>
            <a:p>
              <a:pPr eaLnBrk="1" hangingPunct="1">
                <a:defRPr/>
              </a:pPr>
              <a:r>
                <a:rPr lang="en-US" altLang="en-US" dirty="0">
                  <a:solidFill>
                    <a:srgbClr val="000000"/>
                  </a:solidFill>
                  <a:latin typeface="Courier New" panose="02070309020205020404" pitchFamily="49" charset="0"/>
                  <a:cs typeface="Arial" panose="020B0604020202020204" pitchFamily="34" charset="0"/>
                </a:rPr>
                <a:t>FROM   employees;</a:t>
              </a:r>
            </a:p>
          </p:txBody>
        </p:sp>
        <p:sp>
          <p:nvSpPr>
            <p:cNvPr id="51208" name="Rectangle 10"/>
            <p:cNvSpPr>
              <a:spLocks noChangeArrowheads="1"/>
            </p:cNvSpPr>
            <p:nvPr/>
          </p:nvSpPr>
          <p:spPr bwMode="gray">
            <a:xfrm>
              <a:off x="5181600" y="2907242"/>
              <a:ext cx="1295400" cy="250825"/>
            </a:xfrm>
            <a:prstGeom prst="rect">
              <a:avLst/>
            </a:prstGeom>
            <a:noFill/>
            <a:ln w="28575">
              <a:solidFill>
                <a:srgbClr val="FF0000"/>
              </a:solidFill>
              <a:miter lim="800000"/>
              <a:headEnd/>
              <a:tailEnd/>
            </a:ln>
          </p:spPr>
          <p:txBody>
            <a:bodyPr wrap="none" anchor="ctr"/>
            <a:lstStyle/>
            <a:p>
              <a:pPr eaLnBrk="1" hangingPunct="1"/>
              <a:endParaRPr lang="en-IN" altLang="en-US" dirty="0"/>
            </a:p>
          </p:txBody>
        </p:sp>
        <p:sp>
          <p:nvSpPr>
            <p:cNvPr id="51209" name="Text Box 6"/>
            <p:cNvSpPr txBox="1">
              <a:spLocks noChangeArrowheads="1"/>
            </p:cNvSpPr>
            <p:nvPr/>
          </p:nvSpPr>
          <p:spPr bwMode="gray">
            <a:xfrm>
              <a:off x="990600" y="5257800"/>
              <a:ext cx="366713" cy="394980"/>
            </a:xfrm>
            <a:prstGeom prst="rect">
              <a:avLst/>
            </a:prstGeom>
            <a:noFill/>
            <a:ln w="25400">
              <a:noFill/>
              <a:miter lim="800000"/>
              <a:headEnd type="none" w="sm" len="sm"/>
              <a:tailEnd type="none" w="med" len="lg"/>
            </a:ln>
          </p:spPr>
          <p:txBody>
            <a:bodyPr lIns="12700" tIns="12700" rIns="12700" bIns="12700">
              <a:spAutoFit/>
            </a:bodyPr>
            <a:lstStyle/>
            <a:p>
              <a:pPr defTabSz="822325">
                <a:buClr>
                  <a:srgbClr val="000000"/>
                </a:buClr>
              </a:pPr>
              <a:r>
                <a:rPr lang="en-US" altLang="en-US" sz="2400" dirty="0"/>
                <a:t>…</a:t>
              </a:r>
            </a:p>
          </p:txBody>
        </p:sp>
        <p:pic>
          <p:nvPicPr>
            <p:cNvPr id="51210" name="Picture 14"/>
            <p:cNvPicPr>
              <a:picLocks noChangeAspect="1" noChangeArrowheads="1"/>
            </p:cNvPicPr>
            <p:nvPr/>
          </p:nvPicPr>
          <p:blipFill>
            <a:blip r:embed="rId3" cstate="print"/>
            <a:srcRect/>
            <a:stretch>
              <a:fillRect/>
            </a:stretch>
          </p:blipFill>
          <p:spPr bwMode="auto">
            <a:xfrm>
              <a:off x="4267200" y="3657600"/>
              <a:ext cx="1571625" cy="1752600"/>
            </a:xfrm>
            <a:prstGeom prst="rect">
              <a:avLst/>
            </a:prstGeom>
            <a:noFill/>
            <a:ln w="28575">
              <a:noFill/>
              <a:miter lim="800000"/>
              <a:headEnd type="none" w="sm" len="sm"/>
              <a:tailEnd type="none" w="sm" len="sm"/>
            </a:ln>
          </p:spPr>
        </p:pic>
        <p:pic>
          <p:nvPicPr>
            <p:cNvPr id="51211" name="Picture 15"/>
            <p:cNvPicPr>
              <a:picLocks noChangeAspect="1" noChangeArrowheads="1"/>
            </p:cNvPicPr>
            <p:nvPr/>
          </p:nvPicPr>
          <p:blipFill>
            <a:blip r:embed="rId4" cstate="print"/>
            <a:srcRect/>
            <a:stretch>
              <a:fillRect/>
            </a:stretch>
          </p:blipFill>
          <p:spPr bwMode="auto">
            <a:xfrm>
              <a:off x="1066800" y="3657600"/>
              <a:ext cx="1562100" cy="1762125"/>
            </a:xfrm>
            <a:prstGeom prst="rect">
              <a:avLst/>
            </a:prstGeom>
            <a:noFill/>
            <a:ln w="28575">
              <a:noFill/>
              <a:miter lim="800000"/>
              <a:headEnd type="none" w="sm" len="sm"/>
              <a:tailEnd type="none" w="sm" len="sm"/>
            </a:ln>
          </p:spPr>
        </p:pic>
        <p:sp>
          <p:nvSpPr>
            <p:cNvPr id="27658" name="Oval 15"/>
            <p:cNvSpPr>
              <a:spLocks noChangeArrowheads="1"/>
            </p:cNvSpPr>
            <p:nvPr/>
          </p:nvSpPr>
          <p:spPr bwMode="blackWhite">
            <a:xfrm>
              <a:off x="914400" y="2362200"/>
              <a:ext cx="338138" cy="341313"/>
            </a:xfrm>
            <a:prstGeom prst="ellipse">
              <a:avLst/>
            </a:prstGeom>
            <a:gradFill>
              <a:gsLst>
                <a:gs pos="0">
                  <a:schemeClr val="accent3">
                    <a:lumMod val="40000"/>
                    <a:lumOff val="60000"/>
                  </a:schemeClr>
                </a:gs>
                <a:gs pos="36000">
                  <a:schemeClr val="accent3"/>
                </a:gs>
                <a:gs pos="85000">
                  <a:schemeClr val="accent3">
                    <a:lumMod val="50000"/>
                  </a:schemeClr>
                </a:gs>
              </a:gsLst>
              <a:lin ang="5400000" scaled="0"/>
            </a:gradFill>
            <a:ln w="28575">
              <a:gradFill>
                <a:gsLst>
                  <a:gs pos="0">
                    <a:schemeClr val="accent3">
                      <a:lumMod val="50000"/>
                    </a:schemeClr>
                  </a:gs>
                  <a:gs pos="50000">
                    <a:schemeClr val="accent3"/>
                  </a:gs>
                  <a:gs pos="100000">
                    <a:schemeClr val="accent3">
                      <a:lumMod val="40000"/>
                      <a:lumOff val="60000"/>
                    </a:schemeClr>
                  </a:gs>
                </a:gsLst>
                <a:lin ang="5400000" scaled="0"/>
              </a:gradFill>
              <a:round/>
              <a:headEnd/>
              <a:tailEnd/>
            </a:ln>
          </p:spPr>
          <p:txBody>
            <a:bodyPr wrap="none" lIns="46038" tIns="46038" rIns="46038" bIns="46038" anchor="ctr"/>
            <a:lstStyle/>
            <a:p>
              <a:pPr algn="ctr" defTabSz="822325">
                <a:lnSpc>
                  <a:spcPct val="95000"/>
                </a:lnSpc>
                <a:defRPr/>
              </a:pPr>
              <a:r>
                <a:rPr lang="en-US" altLang="en-US" sz="1600" b="1" dirty="0">
                  <a:solidFill>
                    <a:schemeClr val="bg1"/>
                  </a:solidFill>
                  <a:latin typeface="Arial" panose="020B0604020202020204" pitchFamily="34" charset="0"/>
                  <a:cs typeface="Arial" panose="020B0604020202020204" pitchFamily="34" charset="0"/>
                </a:rPr>
                <a:t>1</a:t>
              </a:r>
            </a:p>
          </p:txBody>
        </p:sp>
        <p:sp>
          <p:nvSpPr>
            <p:cNvPr id="27659" name="Oval 16"/>
            <p:cNvSpPr>
              <a:spLocks noChangeArrowheads="1"/>
            </p:cNvSpPr>
            <p:nvPr/>
          </p:nvSpPr>
          <p:spPr bwMode="blackWhite">
            <a:xfrm>
              <a:off x="8229600" y="2362200"/>
              <a:ext cx="341313" cy="341313"/>
            </a:xfrm>
            <a:prstGeom prst="ellipse">
              <a:avLst/>
            </a:prstGeom>
            <a:gradFill>
              <a:gsLst>
                <a:gs pos="0">
                  <a:schemeClr val="accent3">
                    <a:lumMod val="40000"/>
                    <a:lumOff val="60000"/>
                  </a:schemeClr>
                </a:gs>
                <a:gs pos="36000">
                  <a:schemeClr val="accent3"/>
                </a:gs>
                <a:gs pos="85000">
                  <a:schemeClr val="accent3">
                    <a:lumMod val="50000"/>
                  </a:schemeClr>
                </a:gs>
              </a:gsLst>
              <a:lin ang="5400000" scaled="0"/>
            </a:gradFill>
            <a:ln w="28575">
              <a:gradFill>
                <a:gsLst>
                  <a:gs pos="0">
                    <a:schemeClr val="accent3">
                      <a:lumMod val="50000"/>
                    </a:schemeClr>
                  </a:gs>
                  <a:gs pos="50000">
                    <a:schemeClr val="accent3"/>
                  </a:gs>
                  <a:gs pos="100000">
                    <a:schemeClr val="accent3">
                      <a:lumMod val="40000"/>
                      <a:lumOff val="60000"/>
                    </a:schemeClr>
                  </a:gs>
                </a:gsLst>
                <a:lin ang="5400000" scaled="0"/>
              </a:gradFill>
              <a:round/>
              <a:headEnd/>
              <a:tailEnd/>
            </a:ln>
          </p:spPr>
          <p:txBody>
            <a:bodyPr wrap="none" lIns="46038" tIns="46038" rIns="46038" bIns="46038" anchor="ctr"/>
            <a:lstStyle/>
            <a:p>
              <a:pPr algn="ctr" defTabSz="822325">
                <a:lnSpc>
                  <a:spcPct val="95000"/>
                </a:lnSpc>
                <a:defRPr/>
              </a:pPr>
              <a:r>
                <a:rPr lang="en-US" altLang="en-US" sz="1600" b="1" dirty="0">
                  <a:solidFill>
                    <a:schemeClr val="bg1"/>
                  </a:solidFill>
                  <a:latin typeface="Arial" panose="020B0604020202020204" pitchFamily="34" charset="0"/>
                  <a:cs typeface="Arial" panose="020B0604020202020204" pitchFamily="34" charset="0"/>
                </a:rPr>
                <a:t>2</a:t>
              </a:r>
            </a:p>
          </p:txBody>
        </p:sp>
        <p:sp>
          <p:nvSpPr>
            <p:cNvPr id="12" name="Content Placeholder 2"/>
            <p:cNvSpPr txBox="1">
              <a:spLocks/>
            </p:cNvSpPr>
            <p:nvPr/>
          </p:nvSpPr>
          <p:spPr bwMode="gray">
            <a:xfrm>
              <a:off x="914400" y="2778348"/>
              <a:ext cx="3142303" cy="696337"/>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91440" rIns="12700" bIns="0" anchor="ctr">
              <a:spAutoFit/>
            </a:bodyPr>
            <a:lstStyle/>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SELECT department_id</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FROM   employees;</a:t>
              </a:r>
            </a:p>
          </p:txBody>
        </p:sp>
      </p:grpSp>
    </p:spTree>
  </p:cSld>
  <p:clrMapOvr>
    <a:masterClrMapping/>
  </p:clrMapOvr>
  <p:transition spd="slow"/>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028"/>
          <p:cNvSpPr>
            <a:spLocks noGrp="1" noChangeArrowheads="1"/>
          </p:cNvSpPr>
          <p:nvPr>
            <p:ph type="title"/>
          </p:nvPr>
        </p:nvSpPr>
        <p:spPr/>
        <p:txBody>
          <a:bodyPr/>
          <a:lstStyle/>
          <a:p>
            <a:pPr eaLnBrk="1" hangingPunct="1"/>
            <a:r>
              <a:rPr lang="en-US" altLang="en-US" dirty="0" smtClean="0"/>
              <a:t>Lesson Agenda</a:t>
            </a:r>
          </a:p>
        </p:txBody>
      </p:sp>
      <p:sp>
        <p:nvSpPr>
          <p:cNvPr id="28675" name="Rectangle 1029"/>
          <p:cNvSpPr>
            <a:spLocks noGrp="1" noChangeArrowheads="1"/>
          </p:cNvSpPr>
          <p:nvPr>
            <p:ph idx="1"/>
          </p:nvPr>
        </p:nvSpPr>
        <p:spPr>
          <a:xfrm>
            <a:off x="622138" y="1242485"/>
            <a:ext cx="10944549" cy="2434848"/>
          </a:xfrm>
        </p:spPr>
        <p:txBody>
          <a:bodyPr/>
          <a:lstStyle/>
          <a:p>
            <a:pPr lvl="1" eaLnBrk="1" hangingPunct="1">
              <a:buClr>
                <a:srgbClr val="A6A6A6"/>
              </a:buClr>
              <a:defRPr/>
            </a:pPr>
            <a:r>
              <a:rPr lang="en-US" dirty="0" smtClean="0">
                <a:solidFill>
                  <a:schemeClr val="bg1">
                    <a:lumMod val="65000"/>
                  </a:schemeClr>
                </a:solidFill>
              </a:rPr>
              <a:t>Capabilities of SQL </a:t>
            </a:r>
            <a:r>
              <a:rPr lang="en-US" dirty="0" smtClean="0">
                <a:solidFill>
                  <a:schemeClr val="bg1">
                    <a:lumMod val="65000"/>
                  </a:schemeClr>
                </a:solidFill>
                <a:latin typeface="Courier New" pitchFamily="49" charset="0"/>
                <a:cs typeface="Courier New" pitchFamily="49" charset="0"/>
              </a:rPr>
              <a:t>SELECT</a:t>
            </a:r>
            <a:r>
              <a:rPr lang="en-US" dirty="0" smtClean="0">
                <a:solidFill>
                  <a:schemeClr val="bg1">
                    <a:lumMod val="65000"/>
                  </a:schemeClr>
                </a:solidFill>
              </a:rPr>
              <a:t> statements</a:t>
            </a:r>
          </a:p>
          <a:p>
            <a:pPr lvl="1" eaLnBrk="1" hangingPunct="1">
              <a:buClr>
                <a:srgbClr val="A6A6A6"/>
              </a:buClr>
              <a:defRPr/>
            </a:pPr>
            <a:r>
              <a:rPr lang="en-US" dirty="0" smtClean="0">
                <a:solidFill>
                  <a:schemeClr val="bg1">
                    <a:lumMod val="65000"/>
                  </a:schemeClr>
                </a:solidFill>
              </a:rPr>
              <a:t>Arithmetic expressions and </a:t>
            </a:r>
            <a:r>
              <a:rPr lang="en-US" dirty="0" smtClean="0">
                <a:solidFill>
                  <a:schemeClr val="bg1">
                    <a:lumMod val="65000"/>
                  </a:schemeClr>
                </a:solidFill>
                <a:latin typeface="Courier New" pitchFamily="49" charset="0"/>
                <a:cs typeface="Courier New" pitchFamily="49" charset="0"/>
              </a:rPr>
              <a:t>NULL</a:t>
            </a:r>
            <a:r>
              <a:rPr lang="en-US" dirty="0" smtClean="0">
                <a:solidFill>
                  <a:schemeClr val="bg1">
                    <a:lumMod val="65000"/>
                  </a:schemeClr>
                </a:solidFill>
              </a:rPr>
              <a:t> values in the </a:t>
            </a:r>
            <a:r>
              <a:rPr lang="en-US" dirty="0" smtClean="0">
                <a:solidFill>
                  <a:schemeClr val="bg1">
                    <a:lumMod val="65000"/>
                  </a:schemeClr>
                </a:solidFill>
                <a:latin typeface="Courier New" pitchFamily="49" charset="0"/>
                <a:cs typeface="Courier New" pitchFamily="49" charset="0"/>
              </a:rPr>
              <a:t>SELECT</a:t>
            </a:r>
            <a:r>
              <a:rPr lang="en-US" dirty="0" smtClean="0">
                <a:solidFill>
                  <a:schemeClr val="bg1">
                    <a:lumMod val="65000"/>
                  </a:schemeClr>
                </a:solidFill>
              </a:rPr>
              <a:t> statement</a:t>
            </a:r>
          </a:p>
          <a:p>
            <a:pPr lvl="1" eaLnBrk="1" hangingPunct="1">
              <a:buClr>
                <a:srgbClr val="A6A6A6"/>
              </a:buClr>
              <a:defRPr/>
            </a:pPr>
            <a:r>
              <a:rPr lang="en-US" dirty="0" smtClean="0">
                <a:solidFill>
                  <a:schemeClr val="bg1">
                    <a:lumMod val="65000"/>
                  </a:schemeClr>
                </a:solidFill>
              </a:rPr>
              <a:t>Column aliases</a:t>
            </a:r>
          </a:p>
          <a:p>
            <a:pPr lvl="1" eaLnBrk="1" hangingPunct="1">
              <a:buClr>
                <a:srgbClr val="A6A6A6"/>
              </a:buClr>
              <a:defRPr/>
            </a:pPr>
            <a:r>
              <a:rPr lang="en-US" dirty="0" smtClean="0">
                <a:solidFill>
                  <a:schemeClr val="bg1">
                    <a:lumMod val="65000"/>
                  </a:schemeClr>
                </a:solidFill>
              </a:rPr>
              <a:t>Use of the concatenation operator, literal character strings, the alternative quote operator, and the </a:t>
            </a:r>
            <a:r>
              <a:rPr lang="en-US" dirty="0" smtClean="0">
                <a:solidFill>
                  <a:schemeClr val="bg1">
                    <a:lumMod val="65000"/>
                  </a:schemeClr>
                </a:solidFill>
                <a:latin typeface="Courier New" pitchFamily="49" charset="0"/>
                <a:cs typeface="Courier New" pitchFamily="49" charset="0"/>
              </a:rPr>
              <a:t>DISTINCT</a:t>
            </a:r>
            <a:r>
              <a:rPr lang="en-US" dirty="0" smtClean="0">
                <a:solidFill>
                  <a:schemeClr val="bg1">
                    <a:lumMod val="65000"/>
                  </a:schemeClr>
                </a:solidFill>
              </a:rPr>
              <a:t> keyword</a:t>
            </a:r>
          </a:p>
          <a:p>
            <a:pPr lvl="1" eaLnBrk="1" hangingPunct="1">
              <a:defRPr/>
            </a:pPr>
            <a:r>
              <a:rPr lang="en-US" dirty="0" smtClean="0">
                <a:latin typeface="Courier New" pitchFamily="49" charset="0"/>
                <a:cs typeface="Courier New" pitchFamily="49" charset="0"/>
              </a:rPr>
              <a:t>DESCRIBE</a:t>
            </a:r>
            <a:r>
              <a:rPr lang="en-US" dirty="0" smtClean="0"/>
              <a:t> command</a:t>
            </a:r>
          </a:p>
        </p:txBody>
      </p:sp>
      <p:grpSp>
        <p:nvGrpSpPr>
          <p:cNvPr id="4" name="Group 3"/>
          <p:cNvGrpSpPr/>
          <p:nvPr/>
        </p:nvGrpSpPr>
        <p:grpSpPr>
          <a:xfrm>
            <a:off x="8304212" y="4297364"/>
            <a:ext cx="3711575" cy="1666875"/>
            <a:chOff x="5410200" y="4297363"/>
            <a:chExt cx="3711575" cy="1666875"/>
          </a:xfrm>
        </p:grpSpPr>
        <p:sp>
          <p:nvSpPr>
            <p:cNvPr id="5" name="Rectangle 4"/>
            <p:cNvSpPr/>
            <p:nvPr/>
          </p:nvSpPr>
          <p:spPr bwMode="auto">
            <a:xfrm rot="16200000" flipV="1">
              <a:off x="6683375" y="3222625"/>
              <a:ext cx="1165225" cy="3711575"/>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p>
              <a:pPr algn="ctr" defTabSz="228600">
                <a:spcBef>
                  <a:spcPct val="20000"/>
                </a:spcBef>
                <a:buClr>
                  <a:srgbClr val="FF0000"/>
                </a:buClr>
                <a:defRPr/>
              </a:pPr>
              <a:endParaRPr lang="en-US" dirty="0">
                <a:latin typeface="Arial" panose="020B0604020202020204" pitchFamily="34" charset="0"/>
                <a:cs typeface="Arial" panose="020B0604020202020204" pitchFamily="34" charset="0"/>
              </a:endParaRPr>
            </a:p>
          </p:txBody>
        </p:sp>
        <p:sp>
          <p:nvSpPr>
            <p:cNvPr id="6" name="Oval 5"/>
            <p:cNvSpPr>
              <a:spLocks noChangeAspect="1"/>
            </p:cNvSpPr>
            <p:nvPr/>
          </p:nvSpPr>
          <p:spPr bwMode="auto">
            <a:xfrm>
              <a:off x="6929438" y="4297363"/>
              <a:ext cx="1563687" cy="1562100"/>
            </a:xfrm>
            <a:prstGeom prst="ellipse">
              <a:avLst/>
            </a:prstGeom>
            <a:solidFill>
              <a:schemeClr val="bg1"/>
            </a:solidFill>
            <a:ln w="50800" cap="flat" cmpd="sng" algn="ctr">
              <a:solidFill>
                <a:schemeClr val="accent6">
                  <a:lumMod val="40000"/>
                  <a:lumOff val="60000"/>
                </a:schemeClr>
              </a:solidFill>
              <a:prstDash val="solid"/>
              <a:round/>
              <a:headEnd type="none" w="sm" len="sm"/>
              <a:tailEnd type="none" w="sm" len="sm"/>
            </a:ln>
            <a:effectLst/>
          </p:spPr>
          <p:txBody>
            <a:bodyPr/>
            <a:lstStyle/>
            <a:p>
              <a:pPr algn="ctr" defTabSz="228600">
                <a:spcBef>
                  <a:spcPct val="20000"/>
                </a:spcBef>
                <a:buClr>
                  <a:srgbClr val="FF0000"/>
                </a:buClr>
                <a:defRPr/>
              </a:pPr>
              <a:endParaRPr lang="en-US" dirty="0">
                <a:latin typeface="Arial" panose="020B0604020202020204" pitchFamily="34" charset="0"/>
                <a:cs typeface="Arial" panose="020B0604020202020204" pitchFamily="34" charset="0"/>
              </a:endParaRPr>
            </a:p>
          </p:txBody>
        </p:sp>
        <p:pic>
          <p:nvPicPr>
            <p:cNvPr id="7" name="Picture 5"/>
            <p:cNvPicPr>
              <a:picLocks noChangeAspect="1"/>
            </p:cNvPicPr>
            <p:nvPr/>
          </p:nvPicPr>
          <p:blipFill>
            <a:blip r:embed="rId3" cstate="print"/>
            <a:srcRect/>
            <a:stretch>
              <a:fillRect/>
            </a:stretch>
          </p:blipFill>
          <p:spPr bwMode="auto">
            <a:xfrm>
              <a:off x="7091363" y="4449763"/>
              <a:ext cx="1219200" cy="1514475"/>
            </a:xfrm>
            <a:prstGeom prst="rect">
              <a:avLst/>
            </a:prstGeom>
            <a:noFill/>
            <a:ln w="9525">
              <a:noFill/>
              <a:miter lim="800000"/>
              <a:headEnd/>
              <a:tailEnd/>
            </a:ln>
          </p:spPr>
        </p:pic>
      </p:gr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0" name="Rectangle 5"/>
          <p:cNvSpPr>
            <a:spLocks noGrp="1" noChangeArrowheads="1"/>
          </p:cNvSpPr>
          <p:nvPr>
            <p:ph type="title"/>
          </p:nvPr>
        </p:nvSpPr>
        <p:spPr/>
        <p:txBody>
          <a:bodyPr/>
          <a:lstStyle/>
          <a:p>
            <a:pPr eaLnBrk="1" hangingPunct="1"/>
            <a:r>
              <a:rPr lang="en-US" altLang="en-US" dirty="0" smtClean="0"/>
              <a:t>Displaying Table Structure</a:t>
            </a:r>
          </a:p>
        </p:txBody>
      </p:sp>
      <p:sp>
        <p:nvSpPr>
          <p:cNvPr id="55301" name="Rectangle 6"/>
          <p:cNvSpPr>
            <a:spLocks noGrp="1" noChangeArrowheads="1"/>
          </p:cNvSpPr>
          <p:nvPr>
            <p:ph idx="1"/>
          </p:nvPr>
        </p:nvSpPr>
        <p:spPr>
          <a:xfrm>
            <a:off x="622138" y="1242485"/>
            <a:ext cx="10944549" cy="1119103"/>
          </a:xfrm>
        </p:spPr>
        <p:txBody>
          <a:bodyPr/>
          <a:lstStyle/>
          <a:p>
            <a:pPr lvl="1" eaLnBrk="1" hangingPunct="1"/>
            <a:r>
              <a:rPr lang="en-US" altLang="en-US" dirty="0" smtClean="0"/>
              <a:t>Use the </a:t>
            </a:r>
            <a:r>
              <a:rPr lang="en-US" altLang="en-US" dirty="0" smtClean="0">
                <a:latin typeface="Courier New" pitchFamily="49" charset="0"/>
              </a:rPr>
              <a:t>DESCRIBE</a:t>
            </a:r>
            <a:r>
              <a:rPr lang="en-US" altLang="en-US" dirty="0" smtClean="0"/>
              <a:t> command to display the structure of a table.</a:t>
            </a:r>
          </a:p>
          <a:p>
            <a:pPr lvl="1" eaLnBrk="1" hangingPunct="1"/>
            <a:r>
              <a:rPr lang="en-US" altLang="en-US" dirty="0" smtClean="0"/>
              <a:t>Alternatively, select the table in the Connections tree and use the Columns tab to view the table structure.</a:t>
            </a:r>
          </a:p>
        </p:txBody>
      </p:sp>
      <p:grpSp>
        <p:nvGrpSpPr>
          <p:cNvPr id="2" name="Group 1"/>
          <p:cNvGrpSpPr/>
          <p:nvPr/>
        </p:nvGrpSpPr>
        <p:grpSpPr>
          <a:xfrm>
            <a:off x="2160323" y="2590800"/>
            <a:ext cx="7868179" cy="3372365"/>
            <a:chOff x="2474383" y="2883973"/>
            <a:chExt cx="7868179" cy="3372365"/>
          </a:xfrm>
        </p:grpSpPr>
        <p:pic>
          <p:nvPicPr>
            <p:cNvPr id="55298" name="Picture 14" descr="C:\salome_official\projects\11gR2\screenshots\les1_s26_a.gif"/>
            <p:cNvPicPr>
              <a:picLocks noChangeAspect="1" noChangeArrowheads="1"/>
            </p:cNvPicPr>
            <p:nvPr/>
          </p:nvPicPr>
          <p:blipFill>
            <a:blip r:embed="rId3" cstate="print"/>
            <a:srcRect/>
            <a:stretch>
              <a:fillRect/>
            </a:stretch>
          </p:blipFill>
          <p:spPr bwMode="auto">
            <a:xfrm>
              <a:off x="2482851" y="3475039"/>
              <a:ext cx="2293937" cy="2478087"/>
            </a:xfrm>
            <a:prstGeom prst="rect">
              <a:avLst/>
            </a:prstGeom>
            <a:noFill/>
            <a:ln w="12700">
              <a:solidFill>
                <a:schemeClr val="tx1"/>
              </a:solidFill>
              <a:miter lim="800000"/>
              <a:headEnd/>
              <a:tailEnd/>
            </a:ln>
          </p:spPr>
        </p:pic>
        <p:pic>
          <p:nvPicPr>
            <p:cNvPr id="55299" name="Picture 15" descr="C:\salome_official\projects\11gR2\screenshots\les1_s26_b.gif"/>
            <p:cNvPicPr>
              <a:picLocks noChangeAspect="1" noChangeArrowheads="1"/>
            </p:cNvPicPr>
            <p:nvPr/>
          </p:nvPicPr>
          <p:blipFill>
            <a:blip r:embed="rId4" cstate="print"/>
            <a:srcRect/>
            <a:stretch>
              <a:fillRect/>
            </a:stretch>
          </p:blipFill>
          <p:spPr bwMode="auto">
            <a:xfrm>
              <a:off x="3568700" y="4749800"/>
              <a:ext cx="6773862" cy="1506538"/>
            </a:xfrm>
            <a:prstGeom prst="rect">
              <a:avLst/>
            </a:prstGeom>
            <a:noFill/>
            <a:ln w="12700">
              <a:solidFill>
                <a:schemeClr val="tx1"/>
              </a:solidFill>
              <a:miter lim="800000"/>
              <a:headEnd/>
              <a:tailEnd/>
            </a:ln>
          </p:spPr>
        </p:pic>
        <p:sp>
          <p:nvSpPr>
            <p:cNvPr id="55302" name="Rectangle 12"/>
            <p:cNvSpPr>
              <a:spLocks noChangeArrowheads="1"/>
            </p:cNvSpPr>
            <p:nvPr/>
          </p:nvSpPr>
          <p:spPr bwMode="gray">
            <a:xfrm>
              <a:off x="3570288" y="4748214"/>
              <a:ext cx="549275" cy="187325"/>
            </a:xfrm>
            <a:prstGeom prst="rect">
              <a:avLst/>
            </a:prstGeom>
            <a:noFill/>
            <a:ln w="28575">
              <a:solidFill>
                <a:srgbClr val="FF0000"/>
              </a:solidFill>
              <a:miter lim="800000"/>
              <a:headEnd type="none" w="sm" len="sm"/>
              <a:tailEnd type="none" w="sm" len="sm"/>
            </a:ln>
          </p:spPr>
          <p:txBody>
            <a:bodyPr wrap="none" anchor="ctr"/>
            <a:lstStyle/>
            <a:p>
              <a:pPr eaLnBrk="1" hangingPunct="1"/>
              <a:endParaRPr lang="en-IN" altLang="en-US" dirty="0"/>
            </a:p>
          </p:txBody>
        </p:sp>
        <p:sp>
          <p:nvSpPr>
            <p:cNvPr id="8" name="Content Placeholder 2"/>
            <p:cNvSpPr txBox="1">
              <a:spLocks/>
            </p:cNvSpPr>
            <p:nvPr/>
          </p:nvSpPr>
          <p:spPr bwMode="gray">
            <a:xfrm>
              <a:off x="2474383" y="2883973"/>
              <a:ext cx="4270686" cy="397907"/>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91440" rIns="12700" bIns="0" anchor="ctr">
              <a:spAutoFit/>
            </a:bodyPr>
            <a:lstStyle/>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DESC[RIBE] </a:t>
              </a:r>
              <a:r>
                <a:rPr lang="en-US" altLang="en-US" b="1" i="1" dirty="0">
                  <a:solidFill>
                    <a:schemeClr val="tx1">
                      <a:lumMod val="75000"/>
                    </a:schemeClr>
                  </a:solidFill>
                  <a:latin typeface="Courier New" panose="02070309020205020404" pitchFamily="49" charset="0"/>
                  <a:cs typeface="Arial" panose="020B0604020202020204" pitchFamily="34" charset="0"/>
                </a:rPr>
                <a:t>tablename</a:t>
              </a:r>
            </a:p>
          </p:txBody>
        </p:sp>
      </p:grpSp>
    </p:spTree>
  </p:cSld>
  <p:clrMapOvr>
    <a:masterClrMapping/>
  </p:clrMapOvr>
  <p:transition spd="slow"/>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pPr eaLnBrk="1" hangingPunct="1"/>
            <a:r>
              <a:rPr lang="en-US" altLang="en-US" dirty="0" smtClean="0"/>
              <a:t>Using the </a:t>
            </a:r>
            <a:r>
              <a:rPr lang="en-US" altLang="en-US" dirty="0" smtClean="0">
                <a:latin typeface="Courier New" pitchFamily="49" charset="0"/>
              </a:rPr>
              <a:t>DESCRIBE</a:t>
            </a:r>
            <a:r>
              <a:rPr lang="en-US" altLang="en-US" dirty="0" smtClean="0"/>
              <a:t> Command</a:t>
            </a:r>
          </a:p>
        </p:txBody>
      </p:sp>
      <p:grpSp>
        <p:nvGrpSpPr>
          <p:cNvPr id="57347" name="Group 1"/>
          <p:cNvGrpSpPr>
            <a:grpSpLocks/>
          </p:cNvGrpSpPr>
          <p:nvPr/>
        </p:nvGrpSpPr>
        <p:grpSpPr bwMode="auto">
          <a:xfrm>
            <a:off x="4151312" y="1493044"/>
            <a:ext cx="3886200" cy="3871912"/>
            <a:chOff x="1295400" y="1828800"/>
            <a:chExt cx="3886200" cy="3871913"/>
          </a:xfrm>
        </p:grpSpPr>
        <p:pic>
          <p:nvPicPr>
            <p:cNvPr id="57348" name="Picture 5"/>
            <p:cNvPicPr>
              <a:picLocks noChangeAspect="1" noChangeArrowheads="1"/>
            </p:cNvPicPr>
            <p:nvPr/>
          </p:nvPicPr>
          <p:blipFill>
            <a:blip r:embed="rId4" cstate="print"/>
            <a:srcRect/>
            <a:stretch>
              <a:fillRect/>
            </a:stretch>
          </p:blipFill>
          <p:spPr bwMode="auto">
            <a:xfrm>
              <a:off x="1295400" y="2514600"/>
              <a:ext cx="3886200" cy="3186113"/>
            </a:xfrm>
            <a:prstGeom prst="rect">
              <a:avLst/>
            </a:prstGeom>
            <a:noFill/>
            <a:ln w="28575">
              <a:noFill/>
              <a:miter lim="800000"/>
              <a:headEnd type="none" w="sm" len="sm"/>
              <a:tailEnd type="none" w="sm" len="sm"/>
            </a:ln>
          </p:spPr>
        </p:pic>
        <p:sp>
          <p:nvSpPr>
            <p:cNvPr id="5" name="Content Placeholder 2"/>
            <p:cNvSpPr txBox="1">
              <a:spLocks/>
            </p:cNvSpPr>
            <p:nvPr/>
          </p:nvSpPr>
          <p:spPr bwMode="gray">
            <a:xfrm>
              <a:off x="1912620" y="1828800"/>
              <a:ext cx="2651760" cy="397907"/>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91440" rIns="12700" bIns="0" anchor="ctr">
              <a:spAutoFit/>
            </a:bodyPr>
            <a:lstStyle/>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DESCRIBE employees</a:t>
              </a:r>
            </a:p>
          </p:txBody>
        </p:sp>
      </p:grpSp>
    </p:spTree>
    <p:custDataLst>
      <p:tags r:id="rId1"/>
    </p:custDataLst>
  </p:cSld>
  <p:clrMapOvr>
    <a:masterClrMapping/>
  </p:clrMapOvr>
  <p:transition spd="slow"/>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028"/>
          <p:cNvSpPr>
            <a:spLocks noGrp="1" noChangeArrowheads="1"/>
          </p:cNvSpPr>
          <p:nvPr>
            <p:ph type="title"/>
          </p:nvPr>
        </p:nvSpPr>
        <p:spPr/>
        <p:txBody>
          <a:bodyPr/>
          <a:lstStyle/>
          <a:p>
            <a:pPr eaLnBrk="1" hangingPunct="1"/>
            <a:r>
              <a:rPr lang="en-US" altLang="en-US" dirty="0" smtClean="0"/>
              <a:t>Objectives</a:t>
            </a:r>
          </a:p>
        </p:txBody>
      </p:sp>
      <p:sp>
        <p:nvSpPr>
          <p:cNvPr id="8195" name="Rectangle 1029"/>
          <p:cNvSpPr>
            <a:spLocks noGrp="1" noChangeArrowheads="1"/>
          </p:cNvSpPr>
          <p:nvPr>
            <p:ph idx="1"/>
          </p:nvPr>
        </p:nvSpPr>
        <p:spPr/>
        <p:txBody>
          <a:bodyPr/>
          <a:lstStyle/>
          <a:p>
            <a:pPr indent="0"/>
            <a:r>
              <a:rPr lang="en-US" altLang="en-US" dirty="0" smtClean="0">
                <a:latin typeface="Arial" charset="0"/>
              </a:rPr>
              <a:t>After completing this lesson, you should be able to do the following:</a:t>
            </a:r>
          </a:p>
          <a:p>
            <a:pPr lvl="1" eaLnBrk="1" hangingPunct="1"/>
            <a:r>
              <a:rPr lang="en-US" altLang="en-US" dirty="0" smtClean="0"/>
              <a:t>List the capabilities of SQL </a:t>
            </a:r>
            <a:r>
              <a:rPr lang="en-US" altLang="en-US" dirty="0" smtClean="0">
                <a:latin typeface="Courier New" pitchFamily="49" charset="0"/>
              </a:rPr>
              <a:t>SELECT</a:t>
            </a:r>
            <a:r>
              <a:rPr lang="en-US" altLang="en-US" dirty="0" smtClean="0"/>
              <a:t> statements</a:t>
            </a:r>
          </a:p>
          <a:p>
            <a:pPr lvl="1" eaLnBrk="1" hangingPunct="1"/>
            <a:r>
              <a:rPr lang="en-US" altLang="en-US" dirty="0" smtClean="0"/>
              <a:t>Execute a basic </a:t>
            </a:r>
            <a:r>
              <a:rPr lang="en-US" altLang="en-US" dirty="0" smtClean="0">
                <a:latin typeface="Courier New" pitchFamily="49" charset="0"/>
              </a:rPr>
              <a:t>SELECT</a:t>
            </a:r>
            <a:r>
              <a:rPr lang="en-US" altLang="en-US" dirty="0" smtClean="0"/>
              <a:t> statement</a:t>
            </a:r>
          </a:p>
        </p:txBody>
      </p:sp>
      <p:sp>
        <p:nvSpPr>
          <p:cNvPr id="6" name="Rectangle 5"/>
          <p:cNvSpPr/>
          <p:nvPr/>
        </p:nvSpPr>
        <p:spPr bwMode="auto">
          <a:xfrm>
            <a:off x="184103" y="4567768"/>
            <a:ext cx="10605971" cy="1223433"/>
          </a:xfrm>
          <a:prstGeom prst="rect">
            <a:avLst/>
          </a:prstGeom>
          <a:gradFill flip="none" rotWithShape="1">
            <a:gsLst>
              <a:gs pos="0">
                <a:srgbClr val="DCE3E4"/>
              </a:gs>
              <a:gs pos="50000">
                <a:srgbClr val="EFEFFF"/>
              </a:gs>
              <a:gs pos="100000">
                <a:schemeClr val="bg1"/>
              </a:gs>
            </a:gsLst>
            <a:lin ang="0" scaled="1"/>
            <a:tileRect/>
          </a:gradFill>
          <a:ln w="28575" cap="flat" cmpd="sng" algn="ctr">
            <a:noFill/>
            <a:prstDash val="solid"/>
            <a:round/>
            <a:headEnd type="none" w="sm" len="sm"/>
            <a:tailEnd type="none" w="sm" len="sm"/>
          </a:ln>
          <a:effectLst/>
        </p:spPr>
        <p:txBody>
          <a:bodyPr lIns="121899" tIns="60949" rIns="121899" bIns="60949"/>
          <a:lstStyle/>
          <a:p>
            <a:pPr algn="ctr" defTabSz="304747">
              <a:spcBef>
                <a:spcPct val="20000"/>
              </a:spcBef>
              <a:buClr>
                <a:srgbClr val="FF0000"/>
              </a:buClr>
              <a:defRPr/>
            </a:pPr>
            <a:endParaRPr lang="en-US" dirty="0">
              <a:latin typeface="Arial" pitchFamily="34" charset="0"/>
            </a:endParaRPr>
          </a:p>
        </p:txBody>
      </p:sp>
      <p:pic>
        <p:nvPicPr>
          <p:cNvPr id="9" name="Picture 8" descr="OU7_Tablet_Objectives.png"/>
          <p:cNvPicPr>
            <a:picLocks noChangeAspect="1"/>
          </p:cNvPicPr>
          <p:nvPr/>
        </p:nvPicPr>
        <p:blipFill>
          <a:blip r:embed="rId4" cstate="print"/>
          <a:stretch>
            <a:fillRect/>
          </a:stretch>
        </p:blipFill>
        <p:spPr>
          <a:xfrm>
            <a:off x="9299448" y="4535424"/>
            <a:ext cx="2400334" cy="1719072"/>
          </a:xfrm>
          <a:prstGeom prst="rect">
            <a:avLst/>
          </a:prstGeom>
        </p:spPr>
      </p:pic>
    </p:spTree>
    <p:custDataLst>
      <p:tags r:id="rId1"/>
    </p:custDataLst>
  </p:cSld>
  <p:clrMapOvr>
    <a:masterClrMapping/>
  </p:clrMapOvr>
  <p:transition spd="slow"/>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p:cNvSpPr txBox="1">
            <a:spLocks/>
          </p:cNvSpPr>
          <p:nvPr/>
        </p:nvSpPr>
        <p:spPr bwMode="gray">
          <a:xfrm>
            <a:off x="1065212" y="2857902"/>
            <a:ext cx="6877983" cy="938247"/>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91440" rIns="12700" bIns="0" anchor="ctr">
            <a:spAutoFit/>
          </a:bodyPr>
          <a:lstStyle/>
          <a:p>
            <a:pPr eaLnBrk="1" hangingPunct="1">
              <a:defRPr/>
            </a:pPr>
            <a:endParaRPr lang="en-US" altLang="en-US" dirty="0">
              <a:solidFill>
                <a:srgbClr val="000000"/>
              </a:solidFill>
              <a:latin typeface="Courier New" panose="02070309020205020404" pitchFamily="49" charset="0"/>
              <a:cs typeface="Arial" panose="020B0604020202020204" pitchFamily="34" charset="0"/>
            </a:endParaRPr>
          </a:p>
        </p:txBody>
      </p:sp>
      <p:sp>
        <p:nvSpPr>
          <p:cNvPr id="13" name="Content Placeholder 2"/>
          <p:cNvSpPr txBox="1">
            <a:spLocks/>
          </p:cNvSpPr>
          <p:nvPr/>
        </p:nvSpPr>
        <p:spPr bwMode="gray">
          <a:xfrm>
            <a:off x="1065212" y="4068895"/>
            <a:ext cx="6877983" cy="938247"/>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91440" rIns="12700" bIns="0" anchor="ctr">
            <a:spAutoFit/>
          </a:bodyPr>
          <a:lstStyle/>
          <a:p>
            <a:pPr eaLnBrk="1" hangingPunct="1">
              <a:defRPr/>
            </a:pPr>
            <a:endParaRPr lang="en-US" altLang="en-US" dirty="0">
              <a:solidFill>
                <a:srgbClr val="000000"/>
              </a:solidFill>
              <a:latin typeface="Courier New" panose="02070309020205020404" pitchFamily="49" charset="0"/>
              <a:cs typeface="Arial" panose="020B0604020202020204" pitchFamily="34" charset="0"/>
            </a:endParaRPr>
          </a:p>
        </p:txBody>
      </p:sp>
      <p:sp>
        <p:nvSpPr>
          <p:cNvPr id="14" name="Content Placeholder 2"/>
          <p:cNvSpPr txBox="1">
            <a:spLocks/>
          </p:cNvSpPr>
          <p:nvPr/>
        </p:nvSpPr>
        <p:spPr bwMode="gray">
          <a:xfrm>
            <a:off x="1065212" y="5279888"/>
            <a:ext cx="6877983" cy="938247"/>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91440" rIns="12700" bIns="0" anchor="ctr">
            <a:spAutoFit/>
          </a:bodyPr>
          <a:lstStyle/>
          <a:p>
            <a:pPr eaLnBrk="1" hangingPunct="1">
              <a:defRPr/>
            </a:pPr>
            <a:endParaRPr lang="en-US" altLang="en-US" dirty="0">
              <a:solidFill>
                <a:srgbClr val="000000"/>
              </a:solidFill>
              <a:latin typeface="Courier New" panose="02070309020205020404" pitchFamily="49" charset="0"/>
              <a:cs typeface="Arial" panose="020B0604020202020204" pitchFamily="34" charset="0"/>
            </a:endParaRPr>
          </a:p>
        </p:txBody>
      </p:sp>
      <p:sp>
        <p:nvSpPr>
          <p:cNvPr id="8" name="Content Placeholder 2"/>
          <p:cNvSpPr txBox="1">
            <a:spLocks/>
          </p:cNvSpPr>
          <p:nvPr/>
        </p:nvSpPr>
        <p:spPr bwMode="gray">
          <a:xfrm>
            <a:off x="1065212" y="1618687"/>
            <a:ext cx="6877983" cy="938247"/>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91440" rIns="12700" bIns="0" anchor="ctr">
            <a:spAutoFit/>
          </a:bodyPr>
          <a:lstStyle/>
          <a:p>
            <a:pPr eaLnBrk="1" hangingPunct="1">
              <a:defRPr/>
            </a:pPr>
            <a:endParaRPr lang="en-US" altLang="en-US" dirty="0">
              <a:solidFill>
                <a:srgbClr val="000000"/>
              </a:solidFill>
              <a:latin typeface="Courier New" panose="02070309020205020404" pitchFamily="49" charset="0"/>
              <a:cs typeface="Arial" panose="020B0604020202020204" pitchFamily="34" charset="0"/>
            </a:endParaRPr>
          </a:p>
        </p:txBody>
      </p:sp>
      <p:sp>
        <p:nvSpPr>
          <p:cNvPr id="59407" name="Rectangle 1027"/>
          <p:cNvSpPr>
            <a:spLocks noGrp="1" noChangeArrowheads="1"/>
          </p:cNvSpPr>
          <p:nvPr>
            <p:ph idx="1"/>
          </p:nvPr>
        </p:nvSpPr>
        <p:spPr/>
        <p:txBody>
          <a:bodyPr/>
          <a:lstStyle/>
          <a:p>
            <a:pPr marL="419100" indent="-419100"/>
            <a:r>
              <a:rPr lang="en-US" altLang="en-US" dirty="0" smtClean="0">
                <a:latin typeface="Arial" charset="0"/>
              </a:rPr>
              <a:t>Identify the </a:t>
            </a:r>
            <a:r>
              <a:rPr lang="en-US" altLang="en-US" dirty="0" smtClean="0">
                <a:latin typeface="Courier New" pitchFamily="49" charset="0"/>
              </a:rPr>
              <a:t>SELECT</a:t>
            </a:r>
            <a:r>
              <a:rPr lang="en-US" altLang="en-US" dirty="0" smtClean="0">
                <a:latin typeface="Arial" charset="0"/>
              </a:rPr>
              <a:t> statements that execute successfully.</a:t>
            </a:r>
          </a:p>
          <a:p>
            <a:pPr marL="576263" lvl="1" indent="-461963">
              <a:buFont typeface="Arial" charset="0"/>
              <a:buAutoNum type="alphaLcPeriod"/>
            </a:pPr>
            <a:r>
              <a:rPr lang="en-US" altLang="en-US" sz="1800" dirty="0">
                <a:latin typeface="Courier New" pitchFamily="49" charset="0"/>
              </a:rPr>
              <a:t>SELECT first_name, last_name, job_id, salary*12,</a:t>
            </a:r>
            <a:br>
              <a:rPr lang="en-US" altLang="en-US" sz="1800" dirty="0">
                <a:latin typeface="Courier New" pitchFamily="49" charset="0"/>
              </a:rPr>
            </a:br>
            <a:r>
              <a:rPr lang="en-US" altLang="en-US" sz="1800" dirty="0">
                <a:latin typeface="Courier New" pitchFamily="49" charset="0"/>
              </a:rPr>
              <a:t> AS Yearly Sal</a:t>
            </a:r>
            <a:br>
              <a:rPr lang="en-US" altLang="en-US" sz="1800" dirty="0">
                <a:latin typeface="Courier New" pitchFamily="49" charset="0"/>
              </a:rPr>
            </a:br>
            <a:r>
              <a:rPr lang="en-US" altLang="en-US" sz="1800" dirty="0">
                <a:latin typeface="Courier New" pitchFamily="49" charset="0"/>
              </a:rPr>
              <a:t>FROM   employees; </a:t>
            </a:r>
            <a:br>
              <a:rPr lang="en-US" altLang="en-US" sz="1800" dirty="0">
                <a:latin typeface="Courier New" pitchFamily="49" charset="0"/>
              </a:rPr>
            </a:br>
            <a:endParaRPr lang="en-US" altLang="en-US" sz="1800" dirty="0">
              <a:latin typeface="Courier New" pitchFamily="49" charset="0"/>
            </a:endParaRPr>
          </a:p>
          <a:p>
            <a:pPr marL="576263" lvl="1" indent="-461963">
              <a:buFont typeface="Arial" charset="0"/>
              <a:buAutoNum type="alphaLcPeriod"/>
            </a:pPr>
            <a:r>
              <a:rPr lang="en-US" altLang="en-US" sz="1800" dirty="0">
                <a:latin typeface="Courier New" pitchFamily="49" charset="0"/>
              </a:rPr>
              <a:t>SELECT first_name, last_name, job_id, salary*12</a:t>
            </a:r>
            <a:br>
              <a:rPr lang="en-US" altLang="en-US" sz="1800" dirty="0">
                <a:latin typeface="Courier New" pitchFamily="49" charset="0"/>
              </a:rPr>
            </a:br>
            <a:r>
              <a:rPr lang="en-US" altLang="en-US" sz="1800" dirty="0">
                <a:latin typeface="Courier New" pitchFamily="49" charset="0"/>
              </a:rPr>
              <a:t> "yearly sal"</a:t>
            </a:r>
            <a:br>
              <a:rPr lang="en-US" altLang="en-US" sz="1800" dirty="0">
                <a:latin typeface="Courier New" pitchFamily="49" charset="0"/>
              </a:rPr>
            </a:br>
            <a:r>
              <a:rPr lang="en-US" altLang="en-US" sz="1800" dirty="0">
                <a:latin typeface="Courier New" pitchFamily="49" charset="0"/>
              </a:rPr>
              <a:t>FROM   employees; </a:t>
            </a:r>
            <a:br>
              <a:rPr lang="en-US" altLang="en-US" sz="1800" dirty="0">
                <a:latin typeface="Courier New" pitchFamily="49" charset="0"/>
              </a:rPr>
            </a:br>
            <a:endParaRPr lang="en-US" altLang="en-US" sz="1800" dirty="0">
              <a:latin typeface="Courier New" pitchFamily="49" charset="0"/>
            </a:endParaRPr>
          </a:p>
          <a:p>
            <a:pPr marL="576263" lvl="1" indent="-461963">
              <a:buFont typeface="Arial" charset="0"/>
              <a:buAutoNum type="alphaLcPeriod"/>
            </a:pPr>
            <a:r>
              <a:rPr lang="en-US" altLang="en-US" sz="1800" dirty="0">
                <a:latin typeface="Courier New" pitchFamily="49" charset="0"/>
              </a:rPr>
              <a:t>SELECT first_name, last_name, job_id, salary AS</a:t>
            </a:r>
            <a:br>
              <a:rPr lang="en-US" altLang="en-US" sz="1800" dirty="0">
                <a:latin typeface="Courier New" pitchFamily="49" charset="0"/>
              </a:rPr>
            </a:br>
            <a:r>
              <a:rPr lang="en-US" altLang="en-US" sz="1800" dirty="0">
                <a:latin typeface="Courier New" pitchFamily="49" charset="0"/>
              </a:rPr>
              <a:t> "yearly sal"</a:t>
            </a:r>
            <a:br>
              <a:rPr lang="en-US" altLang="en-US" sz="1800" dirty="0">
                <a:latin typeface="Courier New" pitchFamily="49" charset="0"/>
              </a:rPr>
            </a:br>
            <a:r>
              <a:rPr lang="en-US" altLang="en-US" sz="1800" dirty="0">
                <a:latin typeface="Courier New" pitchFamily="49" charset="0"/>
              </a:rPr>
              <a:t>FROM   employees;</a:t>
            </a:r>
            <a:br>
              <a:rPr lang="en-US" altLang="en-US" sz="1800" dirty="0">
                <a:latin typeface="Courier New" pitchFamily="49" charset="0"/>
              </a:rPr>
            </a:br>
            <a:endParaRPr lang="en-US" altLang="en-US" sz="1800" dirty="0">
              <a:latin typeface="Courier New" pitchFamily="49" charset="0"/>
            </a:endParaRPr>
          </a:p>
          <a:p>
            <a:pPr marL="576263" lvl="1" indent="-461963">
              <a:buFont typeface="Arial" charset="0"/>
              <a:buAutoNum type="alphaLcPeriod"/>
            </a:pPr>
            <a:r>
              <a:rPr lang="en-US" altLang="en-US" sz="1800" dirty="0">
                <a:latin typeface="Courier New" pitchFamily="49" charset="0"/>
              </a:rPr>
              <a:t>SELECT first_name+last_name AS name, job_Id,</a:t>
            </a:r>
            <a:br>
              <a:rPr lang="en-US" altLang="en-US" sz="1800" dirty="0">
                <a:latin typeface="Courier New" pitchFamily="49" charset="0"/>
              </a:rPr>
            </a:br>
            <a:r>
              <a:rPr lang="en-US" altLang="en-US" sz="1800" dirty="0">
                <a:latin typeface="Courier New" pitchFamily="49" charset="0"/>
              </a:rPr>
              <a:t> salary*12 yearly sal</a:t>
            </a:r>
            <a:br>
              <a:rPr lang="en-US" altLang="en-US" sz="1800" dirty="0">
                <a:latin typeface="Courier New" pitchFamily="49" charset="0"/>
              </a:rPr>
            </a:br>
            <a:r>
              <a:rPr lang="en-US" altLang="en-US" sz="1800" dirty="0">
                <a:latin typeface="Courier New" pitchFamily="49" charset="0"/>
              </a:rPr>
              <a:t>FROM   employees;</a:t>
            </a:r>
          </a:p>
        </p:txBody>
      </p:sp>
      <p:sp>
        <p:nvSpPr>
          <p:cNvPr id="59406" name="Rectangle 1026"/>
          <p:cNvSpPr>
            <a:spLocks noGrp="1" noChangeArrowheads="1"/>
          </p:cNvSpPr>
          <p:nvPr>
            <p:ph type="title"/>
          </p:nvPr>
        </p:nvSpPr>
        <p:spPr/>
        <p:txBody>
          <a:bodyPr/>
          <a:lstStyle/>
          <a:p>
            <a:pPr eaLnBrk="1" hangingPunct="1"/>
            <a:r>
              <a:rPr lang="en-US" altLang="en-US" dirty="0" smtClean="0"/>
              <a:t>Quiz</a:t>
            </a:r>
          </a:p>
        </p:txBody>
      </p:sp>
      <p:pic>
        <p:nvPicPr>
          <p:cNvPr id="15" name="Picture 1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904412" y="4495801"/>
            <a:ext cx="1467577" cy="1382501"/>
          </a:xfrm>
          <a:prstGeom prst="rect">
            <a:avLst/>
          </a:prstGeom>
        </p:spPr>
      </p:pic>
    </p:spTree>
    <p:custDataLst>
      <p:tags r:id="rId1"/>
    </p:custData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5"/>
          <p:cNvSpPr>
            <a:spLocks noGrp="1" noChangeArrowheads="1"/>
          </p:cNvSpPr>
          <p:nvPr>
            <p:ph type="title"/>
          </p:nvPr>
        </p:nvSpPr>
        <p:spPr/>
        <p:txBody>
          <a:bodyPr/>
          <a:lstStyle/>
          <a:p>
            <a:pPr eaLnBrk="1" hangingPunct="1"/>
            <a:r>
              <a:rPr lang="en-US" altLang="en-US" dirty="0" smtClean="0"/>
              <a:t>Summary</a:t>
            </a:r>
          </a:p>
        </p:txBody>
      </p:sp>
      <p:sp>
        <p:nvSpPr>
          <p:cNvPr id="61443" name="Rectangle 6"/>
          <p:cNvSpPr>
            <a:spLocks noGrp="1" noChangeArrowheads="1"/>
          </p:cNvSpPr>
          <p:nvPr>
            <p:ph idx="1"/>
          </p:nvPr>
        </p:nvSpPr>
        <p:spPr/>
        <p:txBody>
          <a:bodyPr/>
          <a:lstStyle/>
          <a:p>
            <a:pPr indent="0"/>
            <a:r>
              <a:rPr lang="en-US" altLang="en-US" dirty="0" smtClean="0">
                <a:latin typeface="Arial" charset="0"/>
              </a:rPr>
              <a:t>In this lesson, you should have learned how to write a </a:t>
            </a:r>
            <a:r>
              <a:rPr lang="en-US" altLang="en-US" dirty="0" smtClean="0">
                <a:latin typeface="Courier New" pitchFamily="49" charset="0"/>
              </a:rPr>
              <a:t>SELECT</a:t>
            </a:r>
            <a:r>
              <a:rPr lang="en-US" altLang="en-US" dirty="0" smtClean="0">
                <a:latin typeface="Arial" charset="0"/>
              </a:rPr>
              <a:t> statement that:</a:t>
            </a:r>
          </a:p>
          <a:p>
            <a:pPr lvl="1" eaLnBrk="1" hangingPunct="1"/>
            <a:r>
              <a:rPr lang="en-US" altLang="en-US" dirty="0" smtClean="0"/>
              <a:t>Returns all rows and columns from a table</a:t>
            </a:r>
          </a:p>
          <a:p>
            <a:pPr lvl="1" eaLnBrk="1" hangingPunct="1"/>
            <a:r>
              <a:rPr lang="en-US" altLang="en-US" dirty="0" smtClean="0"/>
              <a:t>Returns specified columns from a table</a:t>
            </a:r>
          </a:p>
          <a:p>
            <a:pPr lvl="1" eaLnBrk="1" hangingPunct="1"/>
            <a:r>
              <a:rPr lang="en-US" altLang="en-US" dirty="0" smtClean="0"/>
              <a:t>Uses column aliases to display more descriptive column headings</a:t>
            </a:r>
          </a:p>
          <a:p>
            <a:pPr lvl="1" eaLnBrk="1" hangingPunct="1"/>
            <a:r>
              <a:rPr lang="en-US" altLang="en-US" dirty="0" smtClean="0"/>
              <a:t>Describes the structure of a table</a:t>
            </a:r>
          </a:p>
        </p:txBody>
      </p:sp>
      <p:sp>
        <p:nvSpPr>
          <p:cNvPr id="6" name="Rectangle 5"/>
          <p:cNvSpPr/>
          <p:nvPr/>
        </p:nvSpPr>
        <p:spPr bwMode="auto">
          <a:xfrm>
            <a:off x="184103" y="4567768"/>
            <a:ext cx="10605971" cy="1223433"/>
          </a:xfrm>
          <a:prstGeom prst="rect">
            <a:avLst/>
          </a:prstGeom>
          <a:gradFill flip="none" rotWithShape="1">
            <a:gsLst>
              <a:gs pos="0">
                <a:srgbClr val="DCE3E4"/>
              </a:gs>
              <a:gs pos="50000">
                <a:srgbClr val="EFEFFF"/>
              </a:gs>
              <a:gs pos="100000">
                <a:schemeClr val="bg1"/>
              </a:gs>
            </a:gsLst>
            <a:lin ang="0" scaled="1"/>
            <a:tileRect/>
          </a:gradFill>
          <a:ln w="28575" cap="flat" cmpd="sng" algn="ctr">
            <a:noFill/>
            <a:prstDash val="solid"/>
            <a:round/>
            <a:headEnd type="none" w="sm" len="sm"/>
            <a:tailEnd type="none" w="sm" len="sm"/>
          </a:ln>
          <a:effectLst/>
        </p:spPr>
        <p:txBody>
          <a:bodyPr lIns="121899" tIns="60949" rIns="121899" bIns="60949"/>
          <a:lstStyle/>
          <a:p>
            <a:pPr algn="ctr" defTabSz="304747">
              <a:spcBef>
                <a:spcPct val="20000"/>
              </a:spcBef>
              <a:buClr>
                <a:srgbClr val="FF0000"/>
              </a:buClr>
              <a:defRPr/>
            </a:pPr>
            <a:endParaRPr lang="en-US" dirty="0">
              <a:latin typeface="Arial" pitchFamily="34" charset="0"/>
            </a:endParaRPr>
          </a:p>
        </p:txBody>
      </p:sp>
      <p:pic>
        <p:nvPicPr>
          <p:cNvPr id="9" name="Picture 8" descr="OU7_Tablet_Summary.png"/>
          <p:cNvPicPr>
            <a:picLocks noChangeAspect="1"/>
          </p:cNvPicPr>
          <p:nvPr/>
        </p:nvPicPr>
        <p:blipFill>
          <a:blip r:embed="rId4" cstate="print"/>
          <a:stretch>
            <a:fillRect/>
          </a:stretch>
        </p:blipFill>
        <p:spPr>
          <a:xfrm>
            <a:off x="9299448" y="4535424"/>
            <a:ext cx="2266950" cy="1714500"/>
          </a:xfrm>
          <a:prstGeom prst="rect">
            <a:avLst/>
          </a:prstGeom>
        </p:spPr>
      </p:pic>
    </p:spTree>
    <p:custDataLst>
      <p:tags r:id="rId1"/>
    </p:custDataLst>
  </p:cSld>
  <p:clrMapOvr>
    <a:masterClrMapping/>
  </p:clrMapOvr>
  <p:transition spd="slow"/>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4"/>
          <p:cNvSpPr>
            <a:spLocks noGrp="1" noChangeArrowheads="1"/>
          </p:cNvSpPr>
          <p:nvPr>
            <p:ph type="title"/>
          </p:nvPr>
        </p:nvSpPr>
        <p:spPr/>
        <p:txBody>
          <a:bodyPr/>
          <a:lstStyle/>
          <a:p>
            <a:pPr eaLnBrk="1" hangingPunct="1"/>
            <a:r>
              <a:rPr lang="en-US" altLang="en-US" dirty="0" smtClean="0"/>
              <a:t>Practice 2: Overview</a:t>
            </a:r>
          </a:p>
        </p:txBody>
      </p:sp>
      <p:sp>
        <p:nvSpPr>
          <p:cNvPr id="63491" name="Rectangle 5"/>
          <p:cNvSpPr>
            <a:spLocks noGrp="1" noChangeArrowheads="1"/>
          </p:cNvSpPr>
          <p:nvPr>
            <p:ph idx="1"/>
          </p:nvPr>
        </p:nvSpPr>
        <p:spPr/>
        <p:txBody>
          <a:bodyPr/>
          <a:lstStyle/>
          <a:p>
            <a:pPr eaLnBrk="1" hangingPunct="1"/>
            <a:r>
              <a:rPr lang="en-US" altLang="en-US" dirty="0" smtClean="0">
                <a:latin typeface="Arial" charset="0"/>
              </a:rPr>
              <a:t>This practice covers the following topics:</a:t>
            </a:r>
          </a:p>
          <a:p>
            <a:pPr lvl="1" eaLnBrk="1" hangingPunct="1"/>
            <a:r>
              <a:rPr lang="en-US" altLang="en-US" dirty="0" smtClean="0"/>
              <a:t>Selecting all data from different tables</a:t>
            </a:r>
          </a:p>
          <a:p>
            <a:pPr lvl="1" eaLnBrk="1" hangingPunct="1"/>
            <a:r>
              <a:rPr lang="en-US" altLang="en-US" dirty="0" smtClean="0"/>
              <a:t>Describing the structure of tables</a:t>
            </a:r>
          </a:p>
          <a:p>
            <a:pPr lvl="1" eaLnBrk="1" hangingPunct="1"/>
            <a:r>
              <a:rPr lang="en-US" altLang="en-US" dirty="0" smtClean="0"/>
              <a:t>Performing arithmetic calculations and specifying column names</a:t>
            </a:r>
          </a:p>
        </p:txBody>
      </p:sp>
      <p:sp>
        <p:nvSpPr>
          <p:cNvPr id="7" name="Rectangle 6"/>
          <p:cNvSpPr/>
          <p:nvPr/>
        </p:nvSpPr>
        <p:spPr bwMode="auto">
          <a:xfrm rot="16200000" flipV="1">
            <a:off x="9577387" y="3268662"/>
            <a:ext cx="1165225" cy="3711575"/>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p>
            <a:pPr algn="ctr" defTabSz="228600">
              <a:spcBef>
                <a:spcPct val="20000"/>
              </a:spcBef>
              <a:buClr>
                <a:srgbClr val="FF0000"/>
              </a:buClr>
              <a:defRPr/>
            </a:pPr>
            <a:endParaRPr lang="en-US" dirty="0">
              <a:latin typeface="Arial" panose="020B0604020202020204" pitchFamily="34" charset="0"/>
              <a:cs typeface="Arial" panose="020B0604020202020204" pitchFamily="34" charset="0"/>
            </a:endParaRPr>
          </a:p>
        </p:txBody>
      </p:sp>
      <p:grpSp>
        <p:nvGrpSpPr>
          <p:cNvPr id="8" name="Group 7"/>
          <p:cNvGrpSpPr/>
          <p:nvPr/>
        </p:nvGrpSpPr>
        <p:grpSpPr>
          <a:xfrm>
            <a:off x="9632408" y="4267200"/>
            <a:ext cx="1719804" cy="1718058"/>
            <a:chOff x="9066212" y="3962400"/>
            <a:chExt cx="1941512" cy="1939542"/>
          </a:xfrm>
        </p:grpSpPr>
        <p:sp>
          <p:nvSpPr>
            <p:cNvPr id="9" name="Oval 8"/>
            <p:cNvSpPr>
              <a:spLocks noChangeAspect="1"/>
            </p:cNvSpPr>
            <p:nvPr/>
          </p:nvSpPr>
          <p:spPr bwMode="auto">
            <a:xfrm>
              <a:off x="9066212" y="3962400"/>
              <a:ext cx="1941512" cy="1939542"/>
            </a:xfrm>
            <a:prstGeom prst="ellipse">
              <a:avLst/>
            </a:prstGeom>
            <a:solidFill>
              <a:schemeClr val="bg1"/>
            </a:solidFill>
            <a:ln w="50800" cap="flat" cmpd="sng" algn="ctr">
              <a:solidFill>
                <a:schemeClr val="accent6">
                  <a:lumMod val="40000"/>
                  <a:lumOff val="60000"/>
                </a:schemeClr>
              </a:solidFill>
              <a:prstDash val="solid"/>
              <a:round/>
              <a:headEnd type="none" w="sm" len="sm"/>
              <a:tailEnd type="none" w="sm" len="sm"/>
            </a:ln>
            <a:effectLst/>
          </p:spPr>
          <p:txBody>
            <a:bodyPr/>
            <a:lstStyle/>
            <a:p>
              <a:pPr algn="ctr" defTabSz="228600">
                <a:spcBef>
                  <a:spcPct val="20000"/>
                </a:spcBef>
                <a:buClr>
                  <a:srgbClr val="FF0000"/>
                </a:buClr>
                <a:defRPr/>
              </a:pPr>
              <a:endParaRPr lang="en-US" dirty="0">
                <a:latin typeface="Arial" panose="020B0604020202020204" pitchFamily="34" charset="0"/>
                <a:cs typeface="Arial" panose="020B0604020202020204" pitchFamily="34" charset="0"/>
              </a:endParaRPr>
            </a:p>
          </p:txBody>
        </p:sp>
        <p:sp>
          <p:nvSpPr>
            <p:cNvPr id="10" name="Oval 9"/>
            <p:cNvSpPr>
              <a:spLocks noChangeAspect="1"/>
            </p:cNvSpPr>
            <p:nvPr/>
          </p:nvSpPr>
          <p:spPr bwMode="auto">
            <a:xfrm>
              <a:off x="9153676" y="4049775"/>
              <a:ext cx="1766585" cy="1764792"/>
            </a:xfrm>
            <a:prstGeom prst="ellipse">
              <a:avLst/>
            </a:prstGeom>
            <a:solidFill>
              <a:schemeClr val="bg1"/>
            </a:solidFill>
            <a:ln w="28575" cap="flat" cmpd="sng" algn="ctr">
              <a:solidFill>
                <a:srgbClr val="C1E0FF"/>
              </a:solidFill>
              <a:prstDash val="solid"/>
              <a:round/>
              <a:headEnd type="none" w="sm" len="sm"/>
              <a:tailEnd type="none" w="sm" len="sm"/>
            </a:ln>
            <a:effectLst>
              <a:innerShdw blurRad="368300">
                <a:srgbClr val="CCECFF"/>
              </a:innerShdw>
            </a:effectLst>
          </p:spPr>
          <p:txBody>
            <a:bodyPr/>
            <a:lstStyle/>
            <a:p>
              <a:pPr algn="ctr" defTabSz="228600">
                <a:spcBef>
                  <a:spcPct val="20000"/>
                </a:spcBef>
                <a:buClr>
                  <a:srgbClr val="FF0000"/>
                </a:buClr>
                <a:defRPr/>
              </a:pPr>
              <a:endParaRPr lang="en-US" dirty="0">
                <a:latin typeface="Arial" panose="020B0604020202020204" pitchFamily="34" charset="0"/>
                <a:cs typeface="Arial" panose="020B0604020202020204" pitchFamily="34" charset="0"/>
              </a:endParaRP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76085" y="4324778"/>
              <a:ext cx="1208860" cy="1440933"/>
            </a:xfrm>
            <a:prstGeom prst="rect">
              <a:avLst/>
            </a:prstGeom>
          </p:spPr>
        </p:pic>
      </p:grpSp>
    </p:spTree>
  </p:cSld>
  <p:clrMapOvr>
    <a:masterClrMapping/>
  </p:clrMapOvr>
  <p:transition spd="slow"/>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4"/>
          <p:cNvSpPr>
            <a:spLocks noGrp="1" noChangeArrowheads="1"/>
          </p:cNvSpPr>
          <p:nvPr>
            <p:ph type="title"/>
          </p:nvPr>
        </p:nvSpPr>
        <p:spPr/>
        <p:txBody>
          <a:bodyPr/>
          <a:lstStyle/>
          <a:p>
            <a:pPr eaLnBrk="1" hangingPunct="1"/>
            <a:r>
              <a:rPr lang="en-US" altLang="en-US" dirty="0" smtClean="0"/>
              <a:t>Lesson Agenda</a:t>
            </a:r>
          </a:p>
        </p:txBody>
      </p:sp>
      <p:sp>
        <p:nvSpPr>
          <p:cNvPr id="7171" name="Rectangle 5"/>
          <p:cNvSpPr>
            <a:spLocks noGrp="1" noChangeArrowheads="1"/>
          </p:cNvSpPr>
          <p:nvPr>
            <p:ph idx="1"/>
          </p:nvPr>
        </p:nvSpPr>
        <p:spPr>
          <a:xfrm>
            <a:off x="622138" y="1242485"/>
            <a:ext cx="10944549" cy="2434848"/>
          </a:xfrm>
        </p:spPr>
        <p:txBody>
          <a:bodyPr/>
          <a:lstStyle/>
          <a:p>
            <a:pPr lvl="1" eaLnBrk="1" hangingPunct="1">
              <a:defRPr/>
            </a:pPr>
            <a:r>
              <a:rPr lang="en-US" dirty="0" smtClean="0"/>
              <a:t>Capabilities of SQL </a:t>
            </a:r>
            <a:r>
              <a:rPr lang="en-US" dirty="0" smtClean="0">
                <a:latin typeface="Courier New" pitchFamily="49" charset="0"/>
                <a:cs typeface="Courier New" pitchFamily="49" charset="0"/>
              </a:rPr>
              <a:t>SELECT</a:t>
            </a:r>
            <a:r>
              <a:rPr lang="en-US" dirty="0" smtClean="0"/>
              <a:t> statements</a:t>
            </a:r>
          </a:p>
          <a:p>
            <a:pPr lvl="1" eaLnBrk="1" hangingPunct="1">
              <a:buClr>
                <a:srgbClr val="A6A6A6"/>
              </a:buClr>
              <a:defRPr/>
            </a:pPr>
            <a:r>
              <a:rPr lang="en-US" dirty="0" smtClean="0">
                <a:solidFill>
                  <a:schemeClr val="bg1">
                    <a:lumMod val="65000"/>
                  </a:schemeClr>
                </a:solidFill>
              </a:rPr>
              <a:t>Arithmetic expressions and </a:t>
            </a:r>
            <a:r>
              <a:rPr lang="en-US" dirty="0" smtClean="0">
                <a:solidFill>
                  <a:schemeClr val="bg1">
                    <a:lumMod val="65000"/>
                  </a:schemeClr>
                </a:solidFill>
                <a:latin typeface="Courier New" pitchFamily="49" charset="0"/>
                <a:cs typeface="Courier New" pitchFamily="49" charset="0"/>
              </a:rPr>
              <a:t>NULL</a:t>
            </a:r>
            <a:r>
              <a:rPr lang="en-US" dirty="0" smtClean="0">
                <a:solidFill>
                  <a:schemeClr val="bg1">
                    <a:lumMod val="65000"/>
                  </a:schemeClr>
                </a:solidFill>
              </a:rPr>
              <a:t> values in the </a:t>
            </a:r>
            <a:r>
              <a:rPr lang="en-US" dirty="0" smtClean="0">
                <a:solidFill>
                  <a:schemeClr val="bg1">
                    <a:lumMod val="65000"/>
                  </a:schemeClr>
                </a:solidFill>
                <a:latin typeface="Courier New" pitchFamily="49" charset="0"/>
                <a:cs typeface="Courier New" pitchFamily="49" charset="0"/>
              </a:rPr>
              <a:t>SELECT</a:t>
            </a:r>
            <a:r>
              <a:rPr lang="en-US" dirty="0" smtClean="0">
                <a:solidFill>
                  <a:schemeClr val="bg1">
                    <a:lumMod val="65000"/>
                  </a:schemeClr>
                </a:solidFill>
              </a:rPr>
              <a:t> statement</a:t>
            </a:r>
          </a:p>
          <a:p>
            <a:pPr lvl="1" eaLnBrk="1" hangingPunct="1">
              <a:buClr>
                <a:srgbClr val="A6A6A6"/>
              </a:buClr>
              <a:defRPr/>
            </a:pPr>
            <a:r>
              <a:rPr lang="en-US" dirty="0" smtClean="0">
                <a:solidFill>
                  <a:schemeClr val="bg1">
                    <a:lumMod val="65000"/>
                  </a:schemeClr>
                </a:solidFill>
              </a:rPr>
              <a:t>Column aliases</a:t>
            </a:r>
          </a:p>
          <a:p>
            <a:pPr lvl="1" eaLnBrk="1" hangingPunct="1">
              <a:buClr>
                <a:srgbClr val="A6A6A6"/>
              </a:buClr>
              <a:defRPr/>
            </a:pPr>
            <a:r>
              <a:rPr lang="en-US" dirty="0" smtClean="0">
                <a:solidFill>
                  <a:schemeClr val="bg1">
                    <a:lumMod val="65000"/>
                  </a:schemeClr>
                </a:solidFill>
              </a:rPr>
              <a:t>Use of the concatenation operator, literal character strings, the alternative quote operator, and the </a:t>
            </a:r>
            <a:r>
              <a:rPr lang="en-US" dirty="0" smtClean="0">
                <a:solidFill>
                  <a:schemeClr val="bg1">
                    <a:lumMod val="65000"/>
                  </a:schemeClr>
                </a:solidFill>
                <a:latin typeface="Courier New" pitchFamily="49" charset="0"/>
                <a:cs typeface="Courier New" pitchFamily="49" charset="0"/>
              </a:rPr>
              <a:t>DISTINCT</a:t>
            </a:r>
            <a:r>
              <a:rPr lang="en-US" dirty="0" smtClean="0">
                <a:solidFill>
                  <a:schemeClr val="bg1">
                    <a:lumMod val="65000"/>
                  </a:schemeClr>
                </a:solidFill>
              </a:rPr>
              <a:t> keyword</a:t>
            </a:r>
          </a:p>
          <a:p>
            <a:pPr lvl="1" eaLnBrk="1" hangingPunct="1">
              <a:buClr>
                <a:srgbClr val="A6A6A6"/>
              </a:buClr>
              <a:defRPr/>
            </a:pPr>
            <a:r>
              <a:rPr lang="en-US" dirty="0" smtClean="0">
                <a:solidFill>
                  <a:schemeClr val="bg1">
                    <a:lumMod val="65000"/>
                  </a:schemeClr>
                </a:solidFill>
                <a:latin typeface="Courier New" pitchFamily="49" charset="0"/>
                <a:cs typeface="Courier New" pitchFamily="49" charset="0"/>
              </a:rPr>
              <a:t>DESCRIBE</a:t>
            </a:r>
            <a:r>
              <a:rPr lang="en-US" dirty="0" smtClean="0">
                <a:solidFill>
                  <a:schemeClr val="bg1">
                    <a:lumMod val="65000"/>
                  </a:schemeClr>
                </a:solidFill>
              </a:rPr>
              <a:t> command</a:t>
            </a:r>
          </a:p>
        </p:txBody>
      </p:sp>
      <p:grpSp>
        <p:nvGrpSpPr>
          <p:cNvPr id="4" name="Group 3"/>
          <p:cNvGrpSpPr/>
          <p:nvPr/>
        </p:nvGrpSpPr>
        <p:grpSpPr>
          <a:xfrm>
            <a:off x="8304212" y="4267200"/>
            <a:ext cx="3711575" cy="1666875"/>
            <a:chOff x="5410200" y="4297363"/>
            <a:chExt cx="3711575" cy="1666875"/>
          </a:xfrm>
        </p:grpSpPr>
        <p:sp>
          <p:nvSpPr>
            <p:cNvPr id="5" name="Rectangle 4"/>
            <p:cNvSpPr/>
            <p:nvPr/>
          </p:nvSpPr>
          <p:spPr bwMode="auto">
            <a:xfrm rot="16200000" flipV="1">
              <a:off x="6683375" y="3222625"/>
              <a:ext cx="1165225" cy="3711575"/>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p>
              <a:pPr algn="ctr" defTabSz="228600">
                <a:spcBef>
                  <a:spcPct val="20000"/>
                </a:spcBef>
                <a:buClr>
                  <a:srgbClr val="FF0000"/>
                </a:buClr>
                <a:defRPr/>
              </a:pPr>
              <a:endParaRPr lang="en-US" dirty="0">
                <a:latin typeface="Arial" panose="020B0604020202020204" pitchFamily="34" charset="0"/>
                <a:cs typeface="Arial" panose="020B0604020202020204" pitchFamily="34" charset="0"/>
              </a:endParaRPr>
            </a:p>
          </p:txBody>
        </p:sp>
        <p:sp>
          <p:nvSpPr>
            <p:cNvPr id="6" name="Oval 5"/>
            <p:cNvSpPr>
              <a:spLocks noChangeAspect="1"/>
            </p:cNvSpPr>
            <p:nvPr/>
          </p:nvSpPr>
          <p:spPr bwMode="auto">
            <a:xfrm>
              <a:off x="6929438" y="4297363"/>
              <a:ext cx="1563687" cy="1562100"/>
            </a:xfrm>
            <a:prstGeom prst="ellipse">
              <a:avLst/>
            </a:prstGeom>
            <a:solidFill>
              <a:schemeClr val="bg1"/>
            </a:solidFill>
            <a:ln w="50800" cap="flat" cmpd="sng" algn="ctr">
              <a:solidFill>
                <a:schemeClr val="accent6">
                  <a:lumMod val="40000"/>
                  <a:lumOff val="60000"/>
                </a:schemeClr>
              </a:solidFill>
              <a:prstDash val="solid"/>
              <a:round/>
              <a:headEnd type="none" w="sm" len="sm"/>
              <a:tailEnd type="none" w="sm" len="sm"/>
            </a:ln>
            <a:effectLst/>
          </p:spPr>
          <p:txBody>
            <a:bodyPr/>
            <a:lstStyle/>
            <a:p>
              <a:pPr algn="ctr" defTabSz="228600">
                <a:spcBef>
                  <a:spcPct val="20000"/>
                </a:spcBef>
                <a:buClr>
                  <a:srgbClr val="FF0000"/>
                </a:buClr>
                <a:defRPr/>
              </a:pPr>
              <a:endParaRPr lang="en-US" dirty="0">
                <a:latin typeface="Arial" panose="020B0604020202020204" pitchFamily="34" charset="0"/>
                <a:cs typeface="Arial" panose="020B0604020202020204" pitchFamily="34" charset="0"/>
              </a:endParaRPr>
            </a:p>
          </p:txBody>
        </p:sp>
        <p:pic>
          <p:nvPicPr>
            <p:cNvPr id="7" name="Picture 5"/>
            <p:cNvPicPr>
              <a:picLocks noChangeAspect="1"/>
            </p:cNvPicPr>
            <p:nvPr/>
          </p:nvPicPr>
          <p:blipFill>
            <a:blip r:embed="rId4" cstate="print"/>
            <a:srcRect/>
            <a:stretch>
              <a:fillRect/>
            </a:stretch>
          </p:blipFill>
          <p:spPr bwMode="auto">
            <a:xfrm>
              <a:off x="7091363" y="4449763"/>
              <a:ext cx="1219200" cy="1514475"/>
            </a:xfrm>
            <a:prstGeom prst="rect">
              <a:avLst/>
            </a:prstGeom>
            <a:noFill/>
            <a:ln w="9525">
              <a:noFill/>
              <a:miter lim="800000"/>
              <a:headEnd/>
              <a:tailEnd/>
            </a:ln>
          </p:spPr>
        </p:pic>
      </p:grpSp>
    </p:spTree>
    <p:custDataLst>
      <p:tags r:id="rId1"/>
    </p:custData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Rounded Rectangle 61"/>
          <p:cNvSpPr/>
          <p:nvPr/>
        </p:nvSpPr>
        <p:spPr bwMode="auto">
          <a:xfrm>
            <a:off x="599719" y="1984639"/>
            <a:ext cx="2647170" cy="1040509"/>
          </a:xfrm>
          <a:prstGeom prst="roundRect">
            <a:avLst>
              <a:gd name="adj" fmla="val 22092"/>
            </a:avLst>
          </a:prstGeom>
          <a:gradFill flip="none" rotWithShape="1">
            <a:gsLst>
              <a:gs pos="0">
                <a:schemeClr val="bg1"/>
              </a:gs>
              <a:gs pos="100000">
                <a:schemeClr val="accent5">
                  <a:lumMod val="40000"/>
                  <a:lumOff val="60000"/>
                </a:schemeClr>
              </a:gs>
            </a:gsLst>
            <a:lin ang="16200000" scaled="1"/>
            <a:tileRect/>
          </a:gradFill>
          <a:ln w="28575" cap="flat" cmpd="sng" algn="ctr">
            <a:solidFill>
              <a:schemeClr val="accent6"/>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63" name="TextBox 62"/>
          <p:cNvSpPr txBox="1"/>
          <p:nvPr/>
        </p:nvSpPr>
        <p:spPr>
          <a:xfrm>
            <a:off x="551704" y="2046514"/>
            <a:ext cx="2743200" cy="954107"/>
          </a:xfrm>
          <a:prstGeom prst="rect">
            <a:avLst/>
          </a:prstGeom>
          <a:noFill/>
        </p:spPr>
        <p:txBody>
          <a:bodyPr wrap="square" rtlCol="0">
            <a:spAutoFit/>
          </a:bodyPr>
          <a:lstStyle/>
          <a:p>
            <a:pPr algn="ctr"/>
            <a:r>
              <a:rPr lang="en-US" sz="1400" dirty="0">
                <a:latin typeface="Arial" pitchFamily="34" charset="0"/>
              </a:rPr>
              <a:t>I want a list of employees working in the Accounting department. How do I generate this report</a:t>
            </a:r>
            <a:r>
              <a:rPr lang="en-US" sz="1400" dirty="0" smtClean="0">
                <a:latin typeface="Arial" pitchFamily="34" charset="0"/>
              </a:rPr>
              <a:t>?</a:t>
            </a:r>
            <a:endParaRPr lang="en-US" sz="1400" dirty="0">
              <a:latin typeface="Arial" pitchFamily="34" charset="0"/>
            </a:endParaRPr>
          </a:p>
        </p:txBody>
      </p:sp>
      <p:sp>
        <p:nvSpPr>
          <p:cNvPr id="64" name="Freeform 63"/>
          <p:cNvSpPr/>
          <p:nvPr/>
        </p:nvSpPr>
        <p:spPr bwMode="auto">
          <a:xfrm>
            <a:off x="4729852" y="3289299"/>
            <a:ext cx="6675790" cy="3023745"/>
          </a:xfrm>
          <a:custGeom>
            <a:avLst/>
            <a:gdLst>
              <a:gd name="connsiteX0" fmla="*/ 0 w 6743700"/>
              <a:gd name="connsiteY0" fmla="*/ 38100 h 2819400"/>
              <a:gd name="connsiteX1" fmla="*/ 2273300 w 6743700"/>
              <a:gd name="connsiteY1" fmla="*/ 2819400 h 2819400"/>
              <a:gd name="connsiteX2" fmla="*/ 6743700 w 6743700"/>
              <a:gd name="connsiteY2" fmla="*/ 736600 h 2819400"/>
              <a:gd name="connsiteX3" fmla="*/ 5549900 w 6743700"/>
              <a:gd name="connsiteY3" fmla="*/ 0 h 2819400"/>
              <a:gd name="connsiteX4" fmla="*/ 0 w 6743700"/>
              <a:gd name="connsiteY4" fmla="*/ 38100 h 2819400"/>
              <a:gd name="connsiteX0" fmla="*/ 0 w 6566047"/>
              <a:gd name="connsiteY0" fmla="*/ 38100 h 2819400"/>
              <a:gd name="connsiteX1" fmla="*/ 2273300 w 6566047"/>
              <a:gd name="connsiteY1" fmla="*/ 2819400 h 2819400"/>
              <a:gd name="connsiteX2" fmla="*/ 6566047 w 6566047"/>
              <a:gd name="connsiteY2" fmla="*/ 662918 h 2819400"/>
              <a:gd name="connsiteX3" fmla="*/ 5549900 w 6566047"/>
              <a:gd name="connsiteY3" fmla="*/ 0 h 2819400"/>
              <a:gd name="connsiteX4" fmla="*/ 0 w 6566047"/>
              <a:gd name="connsiteY4" fmla="*/ 38100 h 2819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66047" h="2819400">
                <a:moveTo>
                  <a:pt x="0" y="38100"/>
                </a:moveTo>
                <a:lnTo>
                  <a:pt x="2273300" y="2819400"/>
                </a:lnTo>
                <a:lnTo>
                  <a:pt x="6566047" y="662918"/>
                </a:lnTo>
                <a:lnTo>
                  <a:pt x="5549900" y="0"/>
                </a:lnTo>
                <a:lnTo>
                  <a:pt x="0" y="38100"/>
                </a:lnTo>
                <a:close/>
              </a:path>
            </a:pathLst>
          </a:custGeom>
          <a:gradFill flip="none" rotWithShape="1">
            <a:gsLst>
              <a:gs pos="100000">
                <a:schemeClr val="bg1"/>
              </a:gs>
              <a:gs pos="0">
                <a:srgbClr val="ABFFAB"/>
              </a:gs>
            </a:gsLst>
            <a:lin ang="5400000" scaled="1"/>
            <a:tileRect/>
          </a:gra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sp>
        <p:nvSpPr>
          <p:cNvPr id="65" name="Rounded Rectangle 64"/>
          <p:cNvSpPr/>
          <p:nvPr/>
        </p:nvSpPr>
        <p:spPr bwMode="auto">
          <a:xfrm>
            <a:off x="4621038" y="364768"/>
            <a:ext cx="5805349" cy="3098099"/>
          </a:xfrm>
          <a:prstGeom prst="roundRect">
            <a:avLst>
              <a:gd name="adj" fmla="val 9753"/>
            </a:avLst>
          </a:prstGeom>
          <a:gradFill flip="none" rotWithShape="1">
            <a:gsLst>
              <a:gs pos="0">
                <a:schemeClr val="bg2">
                  <a:lumMod val="90000"/>
                </a:schemeClr>
              </a:gs>
              <a:gs pos="50000">
                <a:schemeClr val="accent5">
                  <a:lumMod val="40000"/>
                  <a:lumOff val="60000"/>
                </a:schemeClr>
              </a:gs>
              <a:gs pos="100000">
                <a:schemeClr val="accent6">
                  <a:lumMod val="20000"/>
                  <a:lumOff val="80000"/>
                </a:schemeClr>
              </a:gs>
            </a:gsLst>
            <a:lin ang="5400000" scaled="1"/>
            <a:tileRect/>
          </a:gradFill>
          <a:ln w="38100" cap="flat" cmpd="sng" algn="ctr">
            <a:solidFill>
              <a:schemeClr val="bg1"/>
            </a:solidFill>
            <a:prstDash val="solid"/>
            <a:round/>
            <a:headEnd type="none" w="sm" len="sm"/>
            <a:tailEnd type="none" w="sm" len="sm"/>
          </a:ln>
          <a:effectLst>
            <a:outerShdw blurRad="63500" sx="102000" sy="102000" algn="ctr" rotWithShape="0">
              <a:srgbClr val="2FFF2F">
                <a:alpha val="40000"/>
              </a:srgbClr>
            </a:outerShdw>
          </a:effectLst>
        </p:spPr>
        <p:txBody>
          <a:bodyPr wrap="square">
            <a:noAutofit/>
          </a:bodyPr>
          <a:lstStyle/>
          <a:p>
            <a:pPr algn="ctr" defTabSz="228600">
              <a:spcBef>
                <a:spcPct val="20000"/>
              </a:spcBef>
              <a:buClr>
                <a:srgbClr val="FF0000"/>
              </a:buClr>
            </a:pPr>
            <a:endParaRPr lang="en-US"/>
          </a:p>
        </p:txBody>
      </p:sp>
      <p:sp>
        <p:nvSpPr>
          <p:cNvPr id="66" name="Rounded Rectangle 65"/>
          <p:cNvSpPr/>
          <p:nvPr/>
        </p:nvSpPr>
        <p:spPr bwMode="auto">
          <a:xfrm>
            <a:off x="6918991" y="898384"/>
            <a:ext cx="2822045" cy="344233"/>
          </a:xfrm>
          <a:prstGeom prst="roundRect">
            <a:avLst>
              <a:gd name="adj" fmla="val 0"/>
            </a:avLst>
          </a:prstGeom>
          <a:solidFill>
            <a:schemeClr val="bg1"/>
          </a:soli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67" name="TextBox 66"/>
          <p:cNvSpPr txBox="1"/>
          <p:nvPr/>
        </p:nvSpPr>
        <p:spPr>
          <a:xfrm>
            <a:off x="4822613" y="536885"/>
            <a:ext cx="2177007" cy="369332"/>
          </a:xfrm>
          <a:prstGeom prst="rect">
            <a:avLst/>
          </a:prstGeom>
          <a:noFill/>
        </p:spPr>
        <p:txBody>
          <a:bodyPr wrap="square" rtlCol="0">
            <a:spAutoFit/>
          </a:bodyPr>
          <a:lstStyle/>
          <a:p>
            <a:r>
              <a:rPr lang="en-US" b="1" dirty="0" smtClean="0"/>
              <a:t>HR Application</a:t>
            </a:r>
            <a:endParaRPr lang="en-US" b="1" dirty="0"/>
          </a:p>
        </p:txBody>
      </p:sp>
      <p:sp>
        <p:nvSpPr>
          <p:cNvPr id="68" name="TextBox 67"/>
          <p:cNvSpPr txBox="1"/>
          <p:nvPr/>
        </p:nvSpPr>
        <p:spPr>
          <a:xfrm>
            <a:off x="4822613" y="909858"/>
            <a:ext cx="1863824" cy="338554"/>
          </a:xfrm>
          <a:prstGeom prst="rect">
            <a:avLst/>
          </a:prstGeom>
          <a:noFill/>
        </p:spPr>
        <p:txBody>
          <a:bodyPr wrap="square" rtlCol="0">
            <a:spAutoFit/>
          </a:bodyPr>
          <a:lstStyle/>
          <a:p>
            <a:r>
              <a:rPr lang="en-US" sz="1600" dirty="0" smtClean="0"/>
              <a:t>Employee Search:</a:t>
            </a:r>
            <a:endParaRPr lang="en-US" sz="1600" dirty="0"/>
          </a:p>
        </p:txBody>
      </p:sp>
      <p:sp>
        <p:nvSpPr>
          <p:cNvPr id="69" name="TextBox 68"/>
          <p:cNvSpPr txBox="1"/>
          <p:nvPr/>
        </p:nvSpPr>
        <p:spPr>
          <a:xfrm>
            <a:off x="4822613" y="1500738"/>
            <a:ext cx="1863824" cy="338554"/>
          </a:xfrm>
          <a:prstGeom prst="rect">
            <a:avLst/>
          </a:prstGeom>
          <a:noFill/>
        </p:spPr>
        <p:txBody>
          <a:bodyPr wrap="square" rtlCol="0">
            <a:spAutoFit/>
          </a:bodyPr>
          <a:lstStyle/>
          <a:p>
            <a:r>
              <a:rPr lang="en-US" sz="1600" dirty="0" smtClean="0"/>
              <a:t>Advanced Search:</a:t>
            </a:r>
            <a:endParaRPr lang="en-US" sz="1600" dirty="0"/>
          </a:p>
        </p:txBody>
      </p:sp>
      <p:sp>
        <p:nvSpPr>
          <p:cNvPr id="70" name="TextBox 69"/>
          <p:cNvSpPr txBox="1"/>
          <p:nvPr/>
        </p:nvSpPr>
        <p:spPr>
          <a:xfrm>
            <a:off x="4822612" y="1951912"/>
            <a:ext cx="1451340" cy="338554"/>
          </a:xfrm>
          <a:prstGeom prst="rect">
            <a:avLst/>
          </a:prstGeom>
          <a:noFill/>
        </p:spPr>
        <p:txBody>
          <a:bodyPr wrap="square" rtlCol="0">
            <a:spAutoFit/>
          </a:bodyPr>
          <a:lstStyle/>
          <a:p>
            <a:r>
              <a:rPr lang="en-US" sz="1600" dirty="0" smtClean="0"/>
              <a:t>First Name</a:t>
            </a:r>
            <a:endParaRPr lang="en-US" sz="1600" dirty="0"/>
          </a:p>
        </p:txBody>
      </p:sp>
      <p:sp>
        <p:nvSpPr>
          <p:cNvPr id="71" name="Rounded Rectangle 70"/>
          <p:cNvSpPr/>
          <p:nvPr/>
        </p:nvSpPr>
        <p:spPr bwMode="auto">
          <a:xfrm>
            <a:off x="6061001" y="1946641"/>
            <a:ext cx="1301938" cy="344233"/>
          </a:xfrm>
          <a:prstGeom prst="roundRect">
            <a:avLst>
              <a:gd name="adj" fmla="val 0"/>
            </a:avLst>
          </a:prstGeom>
          <a:solidFill>
            <a:schemeClr val="bg1"/>
          </a:soli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sp>
        <p:nvSpPr>
          <p:cNvPr id="72" name="TextBox 71"/>
          <p:cNvSpPr txBox="1"/>
          <p:nvPr/>
        </p:nvSpPr>
        <p:spPr>
          <a:xfrm>
            <a:off x="4822612" y="2452704"/>
            <a:ext cx="1451340" cy="338554"/>
          </a:xfrm>
          <a:prstGeom prst="rect">
            <a:avLst/>
          </a:prstGeom>
          <a:noFill/>
        </p:spPr>
        <p:txBody>
          <a:bodyPr wrap="square" rtlCol="0">
            <a:spAutoFit/>
          </a:bodyPr>
          <a:lstStyle/>
          <a:p>
            <a:r>
              <a:rPr lang="en-US" sz="1600" dirty="0" smtClean="0"/>
              <a:t>Last Name</a:t>
            </a:r>
            <a:endParaRPr lang="en-US" sz="1600" dirty="0"/>
          </a:p>
        </p:txBody>
      </p:sp>
      <p:sp>
        <p:nvSpPr>
          <p:cNvPr id="73" name="Rounded Rectangle 72"/>
          <p:cNvSpPr/>
          <p:nvPr/>
        </p:nvSpPr>
        <p:spPr bwMode="auto">
          <a:xfrm>
            <a:off x="6061001" y="2447433"/>
            <a:ext cx="1301938" cy="344233"/>
          </a:xfrm>
          <a:prstGeom prst="roundRect">
            <a:avLst>
              <a:gd name="adj" fmla="val 0"/>
            </a:avLst>
          </a:prstGeom>
          <a:solidFill>
            <a:schemeClr val="bg1"/>
          </a:soli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sp>
        <p:nvSpPr>
          <p:cNvPr id="74" name="TextBox 73"/>
          <p:cNvSpPr txBox="1"/>
          <p:nvPr/>
        </p:nvSpPr>
        <p:spPr>
          <a:xfrm>
            <a:off x="7604340" y="1951912"/>
            <a:ext cx="1451340" cy="338554"/>
          </a:xfrm>
          <a:prstGeom prst="rect">
            <a:avLst/>
          </a:prstGeom>
          <a:noFill/>
        </p:spPr>
        <p:txBody>
          <a:bodyPr wrap="square" rtlCol="0">
            <a:spAutoFit/>
          </a:bodyPr>
          <a:lstStyle/>
          <a:p>
            <a:r>
              <a:rPr lang="en-US" sz="1600" dirty="0" smtClean="0"/>
              <a:t>Location</a:t>
            </a:r>
            <a:endParaRPr lang="en-US" dirty="0"/>
          </a:p>
        </p:txBody>
      </p:sp>
      <p:sp>
        <p:nvSpPr>
          <p:cNvPr id="75" name="Rounded Rectangle 74"/>
          <p:cNvSpPr/>
          <p:nvPr/>
        </p:nvSpPr>
        <p:spPr bwMode="auto">
          <a:xfrm>
            <a:off x="8842727" y="1946641"/>
            <a:ext cx="1301938" cy="344233"/>
          </a:xfrm>
          <a:prstGeom prst="roundRect">
            <a:avLst>
              <a:gd name="adj" fmla="val 0"/>
            </a:avLst>
          </a:prstGeom>
          <a:solidFill>
            <a:schemeClr val="bg1"/>
          </a:soli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sp>
        <p:nvSpPr>
          <p:cNvPr id="76" name="TextBox 75"/>
          <p:cNvSpPr txBox="1"/>
          <p:nvPr/>
        </p:nvSpPr>
        <p:spPr>
          <a:xfrm>
            <a:off x="7604339" y="2452704"/>
            <a:ext cx="1627716" cy="338554"/>
          </a:xfrm>
          <a:prstGeom prst="rect">
            <a:avLst/>
          </a:prstGeom>
          <a:noFill/>
        </p:spPr>
        <p:txBody>
          <a:bodyPr wrap="square" rtlCol="0">
            <a:spAutoFit/>
          </a:bodyPr>
          <a:lstStyle/>
          <a:p>
            <a:r>
              <a:rPr lang="en-US" sz="1600" dirty="0" smtClean="0"/>
              <a:t>Department</a:t>
            </a:r>
            <a:endParaRPr lang="en-US" dirty="0"/>
          </a:p>
        </p:txBody>
      </p:sp>
      <p:sp>
        <p:nvSpPr>
          <p:cNvPr id="77" name="Rounded Rectangle 76"/>
          <p:cNvSpPr/>
          <p:nvPr/>
        </p:nvSpPr>
        <p:spPr bwMode="auto">
          <a:xfrm>
            <a:off x="8842727" y="2447433"/>
            <a:ext cx="1301938" cy="344233"/>
          </a:xfrm>
          <a:prstGeom prst="roundRect">
            <a:avLst>
              <a:gd name="adj" fmla="val 0"/>
            </a:avLst>
          </a:prstGeom>
          <a:solidFill>
            <a:srgbClr val="FFFFAB"/>
          </a:solidFill>
          <a:ln w="28575" cap="flat" cmpd="sng" algn="ctr">
            <a:solidFill>
              <a:schemeClr val="bg2">
                <a:lumMod val="75000"/>
              </a:schemeClr>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r>
              <a:rPr lang="en-US" sz="1600" dirty="0" smtClean="0">
                <a:solidFill>
                  <a:srgbClr val="FF0000"/>
                </a:solidFill>
                <a:latin typeface="Arial" pitchFamily="34" charset="0"/>
              </a:rPr>
              <a:t>Accounting</a:t>
            </a:r>
            <a:endParaRPr kumimoji="0" lang="en-US" sz="1800" b="0" i="0" u="none" strike="noStrike" cap="none" normalizeH="0" baseline="0" dirty="0" smtClean="0">
              <a:ln>
                <a:noFill/>
              </a:ln>
              <a:solidFill>
                <a:srgbClr val="FF0000"/>
              </a:solidFill>
              <a:effectLst/>
              <a:latin typeface="Arial" pitchFamily="34" charset="0"/>
            </a:endParaRPr>
          </a:p>
        </p:txBody>
      </p:sp>
      <p:sp>
        <p:nvSpPr>
          <p:cNvPr id="78" name="Rounded Rectangle 77"/>
          <p:cNvSpPr/>
          <p:nvPr/>
        </p:nvSpPr>
        <p:spPr bwMode="auto">
          <a:xfrm>
            <a:off x="9398357" y="2948226"/>
            <a:ext cx="685356" cy="344233"/>
          </a:xfrm>
          <a:prstGeom prst="roundRect">
            <a:avLst/>
          </a:prstGeom>
          <a:solidFill>
            <a:srgbClr val="56C84C"/>
          </a:solidFill>
          <a:ln w="28575" cap="flat" cmpd="sng" algn="ctr">
            <a:noFill/>
            <a:prstDash val="solid"/>
            <a:round/>
            <a:headEnd type="none" w="sm" len="sm"/>
            <a:tailEnd type="none" w="sm" len="sm"/>
          </a:ln>
          <a:effectLst/>
          <a:scene3d>
            <a:camera prst="orthographicFront"/>
            <a:lightRig rig="threePt" dir="t"/>
          </a:scene3d>
          <a:sp3d>
            <a:bevelT w="57150"/>
          </a:sp3d>
        </p:spPr>
        <p:txBody>
          <a:bodyPr vert="horz" wrap="square" lIns="91440" tIns="45720" rIns="91440" bIns="45720" numCol="1" rtlCol="0" anchor="ctr"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r>
              <a:rPr lang="en-US" sz="1600" b="1" dirty="0" smtClean="0">
                <a:solidFill>
                  <a:schemeClr val="bg1"/>
                </a:solidFill>
                <a:latin typeface="Arial" pitchFamily="34" charset="0"/>
              </a:rPr>
              <a:t>GO</a:t>
            </a:r>
            <a:endParaRPr kumimoji="0" lang="en-US" sz="1800" b="1" i="0" u="none" strike="noStrike" cap="none" normalizeH="0" baseline="0" dirty="0" smtClean="0">
              <a:ln>
                <a:noFill/>
              </a:ln>
              <a:solidFill>
                <a:schemeClr val="bg1"/>
              </a:solidFill>
              <a:effectLst/>
              <a:latin typeface="Arial" pitchFamily="34" charset="0"/>
            </a:endParaRPr>
          </a:p>
        </p:txBody>
      </p:sp>
      <p:sp>
        <p:nvSpPr>
          <p:cNvPr id="79" name="Rounded Rectangle 78"/>
          <p:cNvSpPr/>
          <p:nvPr/>
        </p:nvSpPr>
        <p:spPr bwMode="auto">
          <a:xfrm>
            <a:off x="6798364" y="3894004"/>
            <a:ext cx="4858648" cy="2419039"/>
          </a:xfrm>
          <a:prstGeom prst="roundRect">
            <a:avLst>
              <a:gd name="adj" fmla="val 9753"/>
            </a:avLst>
          </a:prstGeom>
          <a:gradFill flip="none" rotWithShape="1">
            <a:gsLst>
              <a:gs pos="0">
                <a:schemeClr val="bg2">
                  <a:lumMod val="90000"/>
                </a:schemeClr>
              </a:gs>
              <a:gs pos="50000">
                <a:schemeClr val="accent5">
                  <a:lumMod val="40000"/>
                  <a:lumOff val="60000"/>
                </a:schemeClr>
              </a:gs>
              <a:gs pos="100000">
                <a:schemeClr val="accent6">
                  <a:lumMod val="20000"/>
                  <a:lumOff val="80000"/>
                </a:schemeClr>
              </a:gs>
            </a:gsLst>
            <a:lin ang="5400000" scaled="1"/>
            <a:tileRect/>
          </a:gradFill>
          <a:ln w="38100" cap="flat" cmpd="sng" algn="ctr">
            <a:solidFill>
              <a:schemeClr val="bg2">
                <a:lumMod val="75000"/>
              </a:schemeClr>
            </a:solidFill>
            <a:prstDash val="solid"/>
            <a:round/>
            <a:headEnd type="none" w="sm" len="sm"/>
            <a:tailEnd type="none" w="sm" len="sm"/>
          </a:ln>
          <a:effectLst/>
        </p:spPr>
        <p:txBody>
          <a:bodyPr wrap="square">
            <a:noAutofit/>
          </a:bodyPr>
          <a:lstStyle/>
          <a:p>
            <a:pPr algn="ctr" defTabSz="228600">
              <a:spcBef>
                <a:spcPct val="20000"/>
              </a:spcBef>
              <a:buClr>
                <a:srgbClr val="FF0000"/>
              </a:buClr>
            </a:pPr>
            <a:endParaRPr lang="en-US"/>
          </a:p>
        </p:txBody>
      </p:sp>
      <p:sp>
        <p:nvSpPr>
          <p:cNvPr id="80" name="Rounded Rectangle 79"/>
          <p:cNvSpPr/>
          <p:nvPr/>
        </p:nvSpPr>
        <p:spPr bwMode="auto">
          <a:xfrm>
            <a:off x="7001872" y="4284785"/>
            <a:ext cx="4451632" cy="1800494"/>
          </a:xfrm>
          <a:prstGeom prst="roundRect">
            <a:avLst>
              <a:gd name="adj" fmla="val 0"/>
            </a:avLst>
          </a:prstGeom>
          <a:solidFill>
            <a:schemeClr val="bg1"/>
          </a:solidFill>
          <a:ln w="38100" cap="flat" cmpd="sng" algn="ctr">
            <a:solidFill>
              <a:srgbClr val="5FD453"/>
            </a:solidFill>
            <a:prstDash val="solid"/>
            <a:round/>
            <a:headEnd type="none" w="sm" len="sm"/>
            <a:tailEnd type="none" w="sm" len="sm"/>
          </a:ln>
          <a:effectLst>
            <a:innerShdw blurRad="114300">
              <a:srgbClr val="5FD453"/>
            </a:innerShdw>
          </a:effectLst>
        </p:spPr>
        <p:txBody>
          <a:bodyPr vert="horz" wrap="square" lIns="91440" tIns="45720" rIns="91440" bIns="45720" numCol="1" rtlCol="0" anchor="t"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1800" b="0" i="0" u="none" strike="noStrike" cap="none" normalizeH="0" baseline="0" smtClean="0">
              <a:ln>
                <a:noFill/>
              </a:ln>
              <a:solidFill>
                <a:schemeClr val="tx1"/>
              </a:solidFill>
              <a:effectLst/>
              <a:latin typeface="Arial" pitchFamily="34" charset="0"/>
            </a:endParaRPr>
          </a:p>
        </p:txBody>
      </p:sp>
      <p:graphicFrame>
        <p:nvGraphicFramePr>
          <p:cNvPr id="81" name="Table 80"/>
          <p:cNvGraphicFramePr>
            <a:graphicFrameLocks noGrp="1"/>
          </p:cNvGraphicFramePr>
          <p:nvPr>
            <p:extLst>
              <p:ext uri="{D42A27DB-BD31-4B8C-83A1-F6EECF244321}">
                <p14:modId xmlns:p14="http://schemas.microsoft.com/office/powerpoint/2010/main" val="848253114"/>
              </p:ext>
            </p:extLst>
          </p:nvPr>
        </p:nvGraphicFramePr>
        <p:xfrm>
          <a:off x="7125948" y="4423032"/>
          <a:ext cx="4203480" cy="1524000"/>
        </p:xfrm>
        <a:graphic>
          <a:graphicData uri="http://schemas.openxmlformats.org/drawingml/2006/table">
            <a:tbl>
              <a:tblPr firstRow="1" lastRow="1" bandCol="1">
                <a:tableStyleId>{5FD0F851-EC5A-4D38-B0AD-8093EC10F338}</a:tableStyleId>
              </a:tblPr>
              <a:tblGrid>
                <a:gridCol w="1050870"/>
                <a:gridCol w="1050870"/>
                <a:gridCol w="1050870"/>
                <a:gridCol w="1050870"/>
              </a:tblGrid>
              <a:tr h="381000">
                <a:tc>
                  <a:txBody>
                    <a:bodyPr/>
                    <a:lstStyle/>
                    <a:p>
                      <a:r>
                        <a:rPr lang="en-US" sz="1200" dirty="0" err="1" smtClean="0">
                          <a:solidFill>
                            <a:schemeClr val="bg1"/>
                          </a:solidFill>
                        </a:rPr>
                        <a:t>Emp_ID</a:t>
                      </a:r>
                      <a:endParaRPr lang="en-US" sz="1200" dirty="0">
                        <a:solidFill>
                          <a:schemeClr val="bg1"/>
                        </a:solidFill>
                      </a:endParaRPr>
                    </a:p>
                  </a:txBody>
                  <a:tcPr>
                    <a:solidFill>
                      <a:srgbClr val="8DA6B1"/>
                    </a:solidFill>
                  </a:tcPr>
                </a:tc>
                <a:tc>
                  <a:txBody>
                    <a:bodyPr/>
                    <a:lstStyle/>
                    <a:p>
                      <a:r>
                        <a:rPr lang="en-US" sz="1200" dirty="0" smtClean="0">
                          <a:solidFill>
                            <a:schemeClr val="bg1"/>
                          </a:solidFill>
                        </a:rPr>
                        <a:t>First Name</a:t>
                      </a:r>
                      <a:endParaRPr lang="en-US" sz="1200" dirty="0">
                        <a:solidFill>
                          <a:schemeClr val="bg1"/>
                        </a:solidFill>
                      </a:endParaRPr>
                    </a:p>
                  </a:txBody>
                  <a:tcPr>
                    <a:solidFill>
                      <a:srgbClr val="8DA6B1"/>
                    </a:solidFill>
                  </a:tcPr>
                </a:tc>
                <a:tc>
                  <a:txBody>
                    <a:bodyPr/>
                    <a:lstStyle/>
                    <a:p>
                      <a:r>
                        <a:rPr lang="en-US" sz="1200" dirty="0" smtClean="0">
                          <a:solidFill>
                            <a:schemeClr val="bg1"/>
                          </a:solidFill>
                        </a:rPr>
                        <a:t>Last Name</a:t>
                      </a:r>
                      <a:endParaRPr lang="en-US" sz="1200" dirty="0">
                        <a:solidFill>
                          <a:schemeClr val="bg1"/>
                        </a:solidFill>
                      </a:endParaRPr>
                    </a:p>
                  </a:txBody>
                  <a:tcPr>
                    <a:solidFill>
                      <a:srgbClr val="8DA6B1"/>
                    </a:solidFill>
                  </a:tcPr>
                </a:tc>
                <a:tc>
                  <a:txBody>
                    <a:bodyPr/>
                    <a:lstStyle/>
                    <a:p>
                      <a:r>
                        <a:rPr lang="en-US" sz="1200" dirty="0" smtClean="0">
                          <a:solidFill>
                            <a:schemeClr val="bg1"/>
                          </a:solidFill>
                        </a:rPr>
                        <a:t>Department</a:t>
                      </a:r>
                      <a:endParaRPr lang="en-US" sz="1200" dirty="0">
                        <a:solidFill>
                          <a:schemeClr val="bg1"/>
                        </a:solidFill>
                      </a:endParaRPr>
                    </a:p>
                  </a:txBody>
                  <a:tcPr>
                    <a:solidFill>
                      <a:srgbClr val="8DA6B1"/>
                    </a:solidFill>
                  </a:tcPr>
                </a:tc>
              </a:tr>
              <a:tr h="381000">
                <a:tc>
                  <a:txBody>
                    <a:bodyPr/>
                    <a:lstStyle/>
                    <a:p>
                      <a:r>
                        <a:rPr lang="en-US" sz="1200" dirty="0" smtClean="0"/>
                        <a:t>205</a:t>
                      </a:r>
                      <a:endParaRPr lang="en-US" sz="1200" dirty="0"/>
                    </a:p>
                  </a:txBody>
                  <a:tcPr>
                    <a:solidFill>
                      <a:srgbClr val="EFF3F4"/>
                    </a:solidFill>
                  </a:tcPr>
                </a:tc>
                <a:tc>
                  <a:txBody>
                    <a:bodyPr/>
                    <a:lstStyle/>
                    <a:p>
                      <a:r>
                        <a:rPr lang="en-US" sz="1200" dirty="0" smtClean="0"/>
                        <a:t>Sheldon</a:t>
                      </a:r>
                      <a:endParaRPr lang="en-US" sz="1200" dirty="0"/>
                    </a:p>
                  </a:txBody>
                  <a:tcPr/>
                </a:tc>
                <a:tc>
                  <a:txBody>
                    <a:bodyPr/>
                    <a:lstStyle/>
                    <a:p>
                      <a:r>
                        <a:rPr lang="en-US" sz="1200" dirty="0" smtClean="0"/>
                        <a:t>Cooper</a:t>
                      </a:r>
                      <a:endParaRPr lang="en-US" sz="1200" dirty="0"/>
                    </a:p>
                  </a:txBody>
                  <a:tcPr>
                    <a:solidFill>
                      <a:srgbClr val="EFF3F4"/>
                    </a:solidFill>
                  </a:tcPr>
                </a:tc>
                <a:tc>
                  <a:txBody>
                    <a:bodyPr/>
                    <a:lstStyle/>
                    <a:p>
                      <a:r>
                        <a:rPr lang="en-US" sz="1200" dirty="0" smtClean="0"/>
                        <a:t>Accounting</a:t>
                      </a:r>
                      <a:endParaRPr lang="en-US" sz="1200" dirty="0"/>
                    </a:p>
                  </a:txBody>
                  <a:tcPr/>
                </a:tc>
              </a:tr>
              <a:tr h="381000">
                <a:tc>
                  <a:txBody>
                    <a:bodyPr/>
                    <a:lstStyle/>
                    <a:p>
                      <a:r>
                        <a:rPr lang="en-US" sz="1200" dirty="0" smtClean="0"/>
                        <a:t>109</a:t>
                      </a:r>
                      <a:endParaRPr lang="en-US" sz="1200" dirty="0"/>
                    </a:p>
                  </a:txBody>
                  <a:tcPr>
                    <a:lnB w="12700" cap="flat" cmpd="sng" algn="ctr">
                      <a:solidFill>
                        <a:srgbClr val="ECF1F4"/>
                      </a:solidFill>
                      <a:prstDash val="solid"/>
                      <a:round/>
                      <a:headEnd type="none" w="med" len="med"/>
                      <a:tailEnd type="none" w="med" len="med"/>
                    </a:lnB>
                    <a:solidFill>
                      <a:srgbClr val="EFF3F4"/>
                    </a:solidFill>
                  </a:tcPr>
                </a:tc>
                <a:tc>
                  <a:txBody>
                    <a:bodyPr/>
                    <a:lstStyle/>
                    <a:p>
                      <a:r>
                        <a:rPr lang="en-US" sz="1200" dirty="0" err="1" smtClean="0"/>
                        <a:t>Racheal</a:t>
                      </a:r>
                      <a:endParaRPr lang="en-US" sz="1200" dirty="0"/>
                    </a:p>
                  </a:txBody>
                  <a:tcPr>
                    <a:lnB w="12700" cap="flat" cmpd="sng" algn="ctr">
                      <a:solidFill>
                        <a:schemeClr val="bg1"/>
                      </a:solidFill>
                      <a:prstDash val="solid"/>
                      <a:round/>
                      <a:headEnd type="none" w="med" len="med"/>
                      <a:tailEnd type="none" w="med" len="med"/>
                    </a:lnB>
                  </a:tcPr>
                </a:tc>
                <a:tc>
                  <a:txBody>
                    <a:bodyPr/>
                    <a:lstStyle/>
                    <a:p>
                      <a:r>
                        <a:rPr lang="en-US" sz="1200" dirty="0" smtClean="0"/>
                        <a:t>Higgins</a:t>
                      </a:r>
                      <a:endParaRPr lang="en-US" sz="1200" dirty="0"/>
                    </a:p>
                  </a:txBody>
                  <a:tcPr>
                    <a:lnB w="12700" cap="flat" cmpd="sng" algn="ctr">
                      <a:solidFill>
                        <a:srgbClr val="ECF1F4"/>
                      </a:solidFill>
                      <a:prstDash val="solid"/>
                      <a:round/>
                      <a:headEnd type="none" w="med" len="med"/>
                      <a:tailEnd type="none" w="med" len="med"/>
                    </a:lnB>
                    <a:solidFill>
                      <a:srgbClr val="EFF3F4"/>
                    </a:solidFill>
                  </a:tcPr>
                </a:tc>
                <a:tc>
                  <a:txBody>
                    <a:bodyPr/>
                    <a:lstStyle/>
                    <a:p>
                      <a:r>
                        <a:rPr lang="en-US" sz="1200" dirty="0" smtClean="0"/>
                        <a:t>Accounting</a:t>
                      </a:r>
                      <a:endParaRPr lang="en-US" sz="1200" dirty="0"/>
                    </a:p>
                  </a:txBody>
                  <a:tcPr>
                    <a:lnB w="12700" cap="flat" cmpd="sng" algn="ctr">
                      <a:solidFill>
                        <a:schemeClr val="bg1"/>
                      </a:solidFill>
                      <a:prstDash val="solid"/>
                      <a:round/>
                      <a:headEnd type="none" w="med" len="med"/>
                      <a:tailEnd type="none" w="med" len="med"/>
                    </a:lnB>
                  </a:tcPr>
                </a:tc>
              </a:tr>
              <a:tr h="381000">
                <a:tc>
                  <a:txBody>
                    <a:bodyPr/>
                    <a:lstStyle/>
                    <a:p>
                      <a:r>
                        <a:rPr lang="en-US" sz="1200" b="0" dirty="0" smtClean="0"/>
                        <a:t>123</a:t>
                      </a:r>
                      <a:endParaRPr lang="en-US" sz="1200" b="0" dirty="0"/>
                    </a:p>
                  </a:txBody>
                  <a:tcPr>
                    <a:lnT w="12700" cap="flat" cmpd="sng" algn="ctr">
                      <a:solidFill>
                        <a:srgbClr val="ECF1F4"/>
                      </a:solidFill>
                      <a:prstDash val="solid"/>
                      <a:round/>
                      <a:headEnd type="none" w="med" len="med"/>
                      <a:tailEnd type="none" w="med" len="med"/>
                    </a:lnT>
                    <a:solidFill>
                      <a:srgbClr val="EFF3F4"/>
                    </a:solidFill>
                  </a:tcPr>
                </a:tc>
                <a:tc>
                  <a:txBody>
                    <a:bodyPr/>
                    <a:lstStyle/>
                    <a:p>
                      <a:r>
                        <a:rPr lang="en-US" sz="1200" b="0" dirty="0" err="1" smtClean="0"/>
                        <a:t>Parvathy</a:t>
                      </a:r>
                      <a:endParaRPr lang="en-US" sz="1200" b="0" dirty="0"/>
                    </a:p>
                  </a:txBody>
                  <a:tcPr>
                    <a:lnT w="12700" cap="flat" cmpd="sng" algn="ctr">
                      <a:solidFill>
                        <a:schemeClr val="bg1"/>
                      </a:solidFill>
                      <a:prstDash val="solid"/>
                      <a:round/>
                      <a:headEnd type="none" w="med" len="med"/>
                      <a:tailEnd type="none" w="med" len="med"/>
                    </a:lnT>
                  </a:tcPr>
                </a:tc>
                <a:tc>
                  <a:txBody>
                    <a:bodyPr/>
                    <a:lstStyle/>
                    <a:p>
                      <a:r>
                        <a:rPr lang="en-US" sz="1200" b="0" dirty="0" err="1" smtClean="0"/>
                        <a:t>Patil</a:t>
                      </a:r>
                      <a:endParaRPr lang="en-US" sz="1200" b="0" dirty="0"/>
                    </a:p>
                  </a:txBody>
                  <a:tcPr>
                    <a:lnT w="12700" cap="flat" cmpd="sng" algn="ctr">
                      <a:solidFill>
                        <a:srgbClr val="ECF1F4"/>
                      </a:solidFill>
                      <a:prstDash val="solid"/>
                      <a:round/>
                      <a:headEnd type="none" w="med" len="med"/>
                      <a:tailEnd type="none" w="med" len="med"/>
                    </a:lnT>
                    <a:solidFill>
                      <a:srgbClr val="EFF3F4"/>
                    </a:solidFill>
                  </a:tcPr>
                </a:tc>
                <a:tc>
                  <a:txBody>
                    <a:bodyPr/>
                    <a:lstStyle/>
                    <a:p>
                      <a:r>
                        <a:rPr lang="en-US" sz="1200" b="0" dirty="0" smtClean="0"/>
                        <a:t>Accounting</a:t>
                      </a:r>
                      <a:endParaRPr lang="en-US" sz="1200" b="0" dirty="0"/>
                    </a:p>
                  </a:txBody>
                  <a:tcPr>
                    <a:lnT w="12700" cap="flat" cmpd="sng" algn="ctr">
                      <a:solidFill>
                        <a:schemeClr val="bg1"/>
                      </a:solidFill>
                      <a:prstDash val="solid"/>
                      <a:round/>
                      <a:headEnd type="none" w="med" len="med"/>
                      <a:tailEnd type="none" w="med" len="med"/>
                    </a:lnT>
                  </a:tcPr>
                </a:tc>
              </a:tr>
            </a:tbl>
          </a:graphicData>
        </a:graphic>
      </p:graphicFrame>
      <p:sp>
        <p:nvSpPr>
          <p:cNvPr id="82" name="TextBox 81"/>
          <p:cNvSpPr txBox="1"/>
          <p:nvPr/>
        </p:nvSpPr>
        <p:spPr>
          <a:xfrm>
            <a:off x="6989866" y="3904100"/>
            <a:ext cx="2409528" cy="338554"/>
          </a:xfrm>
          <a:prstGeom prst="rect">
            <a:avLst/>
          </a:prstGeom>
          <a:noFill/>
        </p:spPr>
        <p:txBody>
          <a:bodyPr wrap="square" rtlCol="0">
            <a:spAutoFit/>
          </a:bodyPr>
          <a:lstStyle/>
          <a:p>
            <a:r>
              <a:rPr lang="en-US" sz="1600" b="1" dirty="0" smtClean="0"/>
              <a:t>HR Application</a:t>
            </a:r>
            <a:endParaRPr lang="en-US" sz="1600" b="1" dirty="0"/>
          </a:p>
        </p:txBody>
      </p:sp>
      <p:sp>
        <p:nvSpPr>
          <p:cNvPr id="83" name="TextBox 82"/>
          <p:cNvSpPr txBox="1"/>
          <p:nvPr/>
        </p:nvSpPr>
        <p:spPr>
          <a:xfrm>
            <a:off x="9220078" y="3591717"/>
            <a:ext cx="1005403" cy="307777"/>
          </a:xfrm>
          <a:prstGeom prst="rect">
            <a:avLst/>
          </a:prstGeom>
          <a:noFill/>
        </p:spPr>
        <p:txBody>
          <a:bodyPr wrap="none" rtlCol="0">
            <a:spAutoFit/>
          </a:bodyPr>
          <a:lstStyle/>
          <a:p>
            <a:r>
              <a:rPr lang="en-US" sz="1400" dirty="0" smtClean="0">
                <a:latin typeface="+mj-lt"/>
              </a:rPr>
              <a:t>Result Set</a:t>
            </a:r>
            <a:endParaRPr lang="en-US" sz="1400" dirty="0">
              <a:latin typeface="+mj-lt"/>
            </a:endParaRPr>
          </a:p>
        </p:txBody>
      </p:sp>
      <p:sp>
        <p:nvSpPr>
          <p:cNvPr id="84" name="TextBox 83"/>
          <p:cNvSpPr txBox="1"/>
          <p:nvPr/>
        </p:nvSpPr>
        <p:spPr>
          <a:xfrm>
            <a:off x="7068666" y="5935512"/>
            <a:ext cx="441146" cy="400110"/>
          </a:xfrm>
          <a:prstGeom prst="rect">
            <a:avLst/>
          </a:prstGeom>
          <a:noFill/>
        </p:spPr>
        <p:txBody>
          <a:bodyPr wrap="none" rtlCol="0">
            <a:spAutoFit/>
          </a:bodyPr>
          <a:lstStyle/>
          <a:p>
            <a:r>
              <a:rPr lang="en-US" sz="2000" dirty="0" smtClean="0"/>
              <a:t>…</a:t>
            </a:r>
            <a:endParaRPr lang="en-US" dirty="0"/>
          </a:p>
        </p:txBody>
      </p:sp>
      <p:sp>
        <p:nvSpPr>
          <p:cNvPr id="85" name="Title 1"/>
          <p:cNvSpPr txBox="1">
            <a:spLocks/>
          </p:cNvSpPr>
          <p:nvPr/>
        </p:nvSpPr>
        <p:spPr>
          <a:xfrm>
            <a:off x="466725" y="265113"/>
            <a:ext cx="8210550" cy="876300"/>
          </a:xfrm>
          <a:prstGeom prst="rect">
            <a:avLst/>
          </a:prstGeom>
        </p:spPr>
        <p:txBody>
          <a:bodyPr/>
          <a:lstStyle>
            <a:lvl1pPr algn="l" defTabSz="304747" rtl="0" eaLnBrk="1" fontAlgn="base" hangingPunct="1">
              <a:spcBef>
                <a:spcPct val="20000"/>
              </a:spcBef>
              <a:spcAft>
                <a:spcPct val="0"/>
              </a:spcAft>
              <a:buClr>
                <a:srgbClr val="000000"/>
              </a:buClr>
              <a:buFont typeface="Arial" charset="0"/>
              <a:defRPr sz="2800">
                <a:solidFill>
                  <a:srgbClr val="5F5F5F"/>
                </a:solidFill>
                <a:latin typeface="+mj-lt"/>
                <a:ea typeface="+mj-ea"/>
                <a:cs typeface="+mj-cs"/>
              </a:defRPr>
            </a:lvl1pPr>
            <a:lvl2pPr algn="l" defTabSz="304747" rtl="0" eaLnBrk="1" fontAlgn="base" hangingPunct="1">
              <a:spcBef>
                <a:spcPct val="20000"/>
              </a:spcBef>
              <a:spcAft>
                <a:spcPct val="0"/>
              </a:spcAft>
              <a:buClr>
                <a:srgbClr val="000000"/>
              </a:buClr>
              <a:buFont typeface="Arial" charset="0"/>
              <a:defRPr sz="3200">
                <a:solidFill>
                  <a:srgbClr val="5F5F5F"/>
                </a:solidFill>
                <a:latin typeface="Arial" pitchFamily="34" charset="0"/>
              </a:defRPr>
            </a:lvl2pPr>
            <a:lvl3pPr algn="l" defTabSz="304747" rtl="0" eaLnBrk="1" fontAlgn="base" hangingPunct="1">
              <a:spcBef>
                <a:spcPct val="20000"/>
              </a:spcBef>
              <a:spcAft>
                <a:spcPct val="0"/>
              </a:spcAft>
              <a:buClr>
                <a:srgbClr val="000000"/>
              </a:buClr>
              <a:buFont typeface="Arial" charset="0"/>
              <a:defRPr sz="3200">
                <a:solidFill>
                  <a:srgbClr val="5F5F5F"/>
                </a:solidFill>
                <a:latin typeface="Arial" pitchFamily="34" charset="0"/>
              </a:defRPr>
            </a:lvl3pPr>
            <a:lvl4pPr algn="l" defTabSz="304747" rtl="0" eaLnBrk="1" fontAlgn="base" hangingPunct="1">
              <a:spcBef>
                <a:spcPct val="20000"/>
              </a:spcBef>
              <a:spcAft>
                <a:spcPct val="0"/>
              </a:spcAft>
              <a:buClr>
                <a:srgbClr val="000000"/>
              </a:buClr>
              <a:buFont typeface="Arial" charset="0"/>
              <a:defRPr sz="3200">
                <a:solidFill>
                  <a:srgbClr val="5F5F5F"/>
                </a:solidFill>
                <a:latin typeface="Arial" pitchFamily="34" charset="0"/>
              </a:defRPr>
            </a:lvl4pPr>
            <a:lvl5pPr algn="l" defTabSz="304747" rtl="0" eaLnBrk="1" fontAlgn="base" hangingPunct="1">
              <a:spcBef>
                <a:spcPct val="20000"/>
              </a:spcBef>
              <a:spcAft>
                <a:spcPct val="0"/>
              </a:spcAft>
              <a:buClr>
                <a:srgbClr val="000000"/>
              </a:buClr>
              <a:buFont typeface="Arial" charset="0"/>
              <a:defRPr sz="3200">
                <a:solidFill>
                  <a:srgbClr val="5F5F5F"/>
                </a:solidFill>
                <a:latin typeface="Arial" pitchFamily="34" charset="0"/>
              </a:defRPr>
            </a:lvl5pPr>
            <a:lvl6pPr marL="609493" algn="ctr" defTabSz="304747" rtl="0" eaLnBrk="1" fontAlgn="base" hangingPunct="1">
              <a:spcBef>
                <a:spcPct val="20000"/>
              </a:spcBef>
              <a:spcAft>
                <a:spcPct val="0"/>
              </a:spcAft>
              <a:buClr>
                <a:srgbClr val="000000"/>
              </a:buClr>
              <a:buFont typeface="Arial" pitchFamily="34" charset="0"/>
              <a:defRPr sz="3500" b="1">
                <a:solidFill>
                  <a:schemeClr val="tx1"/>
                </a:solidFill>
                <a:latin typeface="Arial" pitchFamily="34" charset="0"/>
              </a:defRPr>
            </a:lvl6pPr>
            <a:lvl7pPr marL="1218987" algn="ctr" defTabSz="304747" rtl="0" eaLnBrk="1" fontAlgn="base" hangingPunct="1">
              <a:spcBef>
                <a:spcPct val="20000"/>
              </a:spcBef>
              <a:spcAft>
                <a:spcPct val="0"/>
              </a:spcAft>
              <a:buClr>
                <a:srgbClr val="000000"/>
              </a:buClr>
              <a:buFont typeface="Arial" pitchFamily="34" charset="0"/>
              <a:defRPr sz="3500" b="1">
                <a:solidFill>
                  <a:schemeClr val="tx1"/>
                </a:solidFill>
                <a:latin typeface="Arial" pitchFamily="34" charset="0"/>
              </a:defRPr>
            </a:lvl7pPr>
            <a:lvl8pPr marL="1828480" algn="ctr" defTabSz="304747" rtl="0" eaLnBrk="1" fontAlgn="base" hangingPunct="1">
              <a:spcBef>
                <a:spcPct val="20000"/>
              </a:spcBef>
              <a:spcAft>
                <a:spcPct val="0"/>
              </a:spcAft>
              <a:buClr>
                <a:srgbClr val="000000"/>
              </a:buClr>
              <a:buFont typeface="Arial" pitchFamily="34" charset="0"/>
              <a:defRPr sz="3500" b="1">
                <a:solidFill>
                  <a:schemeClr val="tx1"/>
                </a:solidFill>
                <a:latin typeface="Arial" pitchFamily="34" charset="0"/>
              </a:defRPr>
            </a:lvl8pPr>
            <a:lvl9pPr marL="2437973" algn="ctr" defTabSz="304747" rtl="0" eaLnBrk="1" fontAlgn="base" hangingPunct="1">
              <a:spcBef>
                <a:spcPct val="20000"/>
              </a:spcBef>
              <a:spcAft>
                <a:spcPct val="0"/>
              </a:spcAft>
              <a:buClr>
                <a:srgbClr val="000000"/>
              </a:buClr>
              <a:buFont typeface="Arial" pitchFamily="34" charset="0"/>
              <a:defRPr sz="3500" b="1">
                <a:solidFill>
                  <a:schemeClr val="tx1"/>
                </a:solidFill>
                <a:latin typeface="Arial" pitchFamily="34" charset="0"/>
              </a:defRPr>
            </a:lvl9pPr>
          </a:lstStyle>
          <a:p>
            <a:r>
              <a:rPr lang="en-US" dirty="0"/>
              <a:t>HR Application Scenario</a:t>
            </a:r>
            <a:endParaRPr lang="en-US" kern="0" dirty="0"/>
          </a:p>
        </p:txBody>
      </p:sp>
      <p:pic>
        <p:nvPicPr>
          <p:cNvPr id="86" name="Picture 8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7932812">
            <a:off x="10143700" y="3274369"/>
            <a:ext cx="476334" cy="746752"/>
          </a:xfrm>
          <a:prstGeom prst="rect">
            <a:avLst/>
          </a:prstGeom>
        </p:spPr>
      </p:pic>
      <p:sp>
        <p:nvSpPr>
          <p:cNvPr id="87" name="Rectangle 2"/>
          <p:cNvSpPr>
            <a:spLocks noChangeArrowheads="1"/>
          </p:cNvSpPr>
          <p:nvPr/>
        </p:nvSpPr>
        <p:spPr bwMode="auto">
          <a:xfrm>
            <a:off x="183460" y="3496999"/>
            <a:ext cx="4208895" cy="1264880"/>
          </a:xfrm>
          <a:prstGeom prst="rect">
            <a:avLst/>
          </a:prstGeom>
          <a:gradFill flip="none" rotWithShape="1">
            <a:gsLst>
              <a:gs pos="0">
                <a:schemeClr val="bg1"/>
              </a:gs>
              <a:gs pos="25000">
                <a:srgbClr val="C9DAEE"/>
              </a:gs>
            </a:gsLst>
            <a:lin ang="10800000" scaled="1"/>
            <a:tileRect/>
          </a:gradFill>
          <a:ln>
            <a:noFill/>
          </a:ln>
        </p:spPr>
        <p:txBody>
          <a:bodyPr/>
          <a:lstStyle>
            <a:lvl1pPr defTabSz="228600">
              <a:spcBef>
                <a:spcPct val="20000"/>
              </a:spcBef>
              <a:buClr>
                <a:srgbClr val="000000"/>
              </a:buClr>
              <a:buFont typeface="Arial" panose="020B0604020202020204" pitchFamily="34" charset="0"/>
              <a:defRPr>
                <a:solidFill>
                  <a:srgbClr val="5F5F5F"/>
                </a:solidFill>
                <a:latin typeface="Arial" panose="020B0604020202020204" pitchFamily="34" charset="0"/>
              </a:defRPr>
            </a:lvl1pPr>
            <a:lvl2pPr marL="742950" indent="-285750" defTabSz="228600">
              <a:spcBef>
                <a:spcPct val="20000"/>
              </a:spcBef>
              <a:buClr>
                <a:srgbClr val="FF0000"/>
              </a:buClr>
              <a:buFont typeface="Arial" panose="020B0604020202020204" pitchFamily="34" charset="0"/>
              <a:buChar char="•"/>
              <a:defRPr>
                <a:solidFill>
                  <a:srgbClr val="5F5F5F"/>
                </a:solidFill>
                <a:latin typeface="Arial" panose="020B0604020202020204" pitchFamily="34" charset="0"/>
              </a:defRPr>
            </a:lvl2pPr>
            <a:lvl3pPr marL="1143000" indent="-228600" defTabSz="228600">
              <a:spcBef>
                <a:spcPct val="20000"/>
              </a:spcBef>
              <a:buClr>
                <a:srgbClr val="FF0000"/>
              </a:buClr>
              <a:buFont typeface="Arial" panose="020B0604020202020204" pitchFamily="34" charset="0"/>
              <a:buChar char="–"/>
              <a:defRPr sz="1600">
                <a:solidFill>
                  <a:srgbClr val="5F5F5F"/>
                </a:solidFill>
                <a:latin typeface="Arial" panose="020B0604020202020204" pitchFamily="34" charset="0"/>
              </a:defRPr>
            </a:lvl3pPr>
            <a:lvl4pPr marL="1600200" indent="-228600" defTabSz="228600">
              <a:spcBef>
                <a:spcPct val="20000"/>
              </a:spcBef>
              <a:buClr>
                <a:schemeClr val="accent2"/>
              </a:buClr>
              <a:buSzPct val="45000"/>
              <a:buFont typeface="Arial" panose="020B0604020202020204" pitchFamily="34" charset="0"/>
              <a:buChar char="—"/>
              <a:defRPr sz="1400">
                <a:solidFill>
                  <a:srgbClr val="5F5F5F"/>
                </a:solidFill>
                <a:latin typeface="Arial" panose="020B0604020202020204" pitchFamily="34" charset="0"/>
              </a:defRPr>
            </a:lvl4pPr>
            <a:lvl5pPr marL="2057400" indent="-228600" defTabSz="228600">
              <a:spcBef>
                <a:spcPct val="20000"/>
              </a:spcBef>
              <a:buClr>
                <a:schemeClr val="accent2"/>
              </a:buClr>
              <a:buSzPct val="55000"/>
              <a:buFont typeface="Arial" panose="020B0604020202020204" pitchFamily="34" charset="0"/>
              <a:buChar char="—"/>
              <a:defRPr sz="1400">
                <a:solidFill>
                  <a:srgbClr val="5F5F5F"/>
                </a:solidFill>
                <a:latin typeface="Arial" panose="020B0604020202020204" pitchFamily="34" charset="0"/>
              </a:defRPr>
            </a:lvl5pPr>
            <a:lvl6pPr marL="2514600" indent="-228600" defTabSz="228600" eaLnBrk="0" fontAlgn="base" hangingPunct="0">
              <a:spcBef>
                <a:spcPct val="20000"/>
              </a:spcBef>
              <a:spcAft>
                <a:spcPct val="0"/>
              </a:spcAft>
              <a:buClr>
                <a:schemeClr val="accent2"/>
              </a:buClr>
              <a:buSzPct val="55000"/>
              <a:buFont typeface="Arial" panose="020B0604020202020204" pitchFamily="34" charset="0"/>
              <a:buChar char="—"/>
              <a:defRPr sz="1400">
                <a:solidFill>
                  <a:srgbClr val="5F5F5F"/>
                </a:solidFill>
                <a:latin typeface="Arial" panose="020B0604020202020204" pitchFamily="34" charset="0"/>
              </a:defRPr>
            </a:lvl6pPr>
            <a:lvl7pPr marL="2971800" indent="-228600" defTabSz="228600" eaLnBrk="0" fontAlgn="base" hangingPunct="0">
              <a:spcBef>
                <a:spcPct val="20000"/>
              </a:spcBef>
              <a:spcAft>
                <a:spcPct val="0"/>
              </a:spcAft>
              <a:buClr>
                <a:schemeClr val="accent2"/>
              </a:buClr>
              <a:buSzPct val="55000"/>
              <a:buFont typeface="Arial" panose="020B0604020202020204" pitchFamily="34" charset="0"/>
              <a:buChar char="—"/>
              <a:defRPr sz="1400">
                <a:solidFill>
                  <a:srgbClr val="5F5F5F"/>
                </a:solidFill>
                <a:latin typeface="Arial" panose="020B0604020202020204" pitchFamily="34" charset="0"/>
              </a:defRPr>
            </a:lvl7pPr>
            <a:lvl8pPr marL="3429000" indent="-228600" defTabSz="228600" eaLnBrk="0" fontAlgn="base" hangingPunct="0">
              <a:spcBef>
                <a:spcPct val="20000"/>
              </a:spcBef>
              <a:spcAft>
                <a:spcPct val="0"/>
              </a:spcAft>
              <a:buClr>
                <a:schemeClr val="accent2"/>
              </a:buClr>
              <a:buSzPct val="55000"/>
              <a:buFont typeface="Arial" panose="020B0604020202020204" pitchFamily="34" charset="0"/>
              <a:buChar char="—"/>
              <a:defRPr sz="1400">
                <a:solidFill>
                  <a:srgbClr val="5F5F5F"/>
                </a:solidFill>
                <a:latin typeface="Arial" panose="020B0604020202020204" pitchFamily="34" charset="0"/>
              </a:defRPr>
            </a:lvl8pPr>
            <a:lvl9pPr marL="3886200" indent="-228600" defTabSz="228600" eaLnBrk="0" fontAlgn="base" hangingPunct="0">
              <a:spcBef>
                <a:spcPct val="20000"/>
              </a:spcBef>
              <a:spcAft>
                <a:spcPct val="0"/>
              </a:spcAft>
              <a:buClr>
                <a:schemeClr val="accent2"/>
              </a:buClr>
              <a:buSzPct val="55000"/>
              <a:buFont typeface="Arial" panose="020B0604020202020204" pitchFamily="34" charset="0"/>
              <a:buChar char="—"/>
              <a:defRPr sz="1400">
                <a:solidFill>
                  <a:srgbClr val="5F5F5F"/>
                </a:solidFill>
                <a:latin typeface="Arial" panose="020B0604020202020204" pitchFamily="34" charset="0"/>
              </a:defRPr>
            </a:lvl9pPr>
          </a:lstStyle>
          <a:p>
            <a:pPr algn="ctr" eaLnBrk="1" hangingPunct="1">
              <a:buClr>
                <a:srgbClr val="FF0000"/>
              </a:buClr>
            </a:pPr>
            <a:endParaRPr lang="en-US" altLang="en-US">
              <a:solidFill>
                <a:schemeClr val="tx1"/>
              </a:solidFill>
            </a:endParaRPr>
          </a:p>
        </p:txBody>
      </p:sp>
      <p:pic>
        <p:nvPicPr>
          <p:cNvPr id="88" name="Picture 8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1678145" y="3919823"/>
            <a:ext cx="2282667" cy="1523390"/>
          </a:xfrm>
          <a:prstGeom prst="round2DiagRect">
            <a:avLst>
              <a:gd name="adj1" fmla="val 16667"/>
              <a:gd name="adj2" fmla="val 0"/>
            </a:avLst>
          </a:prstGeom>
          <a:ln w="88900" cap="sq">
            <a:solidFill>
              <a:schemeClr val="bg1"/>
            </a:solidFill>
            <a:miter lim="800000"/>
          </a:ln>
          <a:effectLst/>
        </p:spPr>
      </p:pic>
      <p:pic>
        <p:nvPicPr>
          <p:cNvPr id="89" name="Picture 88"/>
          <p:cNvPicPr>
            <a:picLocks noChangeAspect="1"/>
          </p:cNvPicPr>
          <p:nvPr/>
        </p:nvPicPr>
        <p:blipFill>
          <a:blip r:embed="rId5" cstate="print">
            <a:biLevel thresh="50000"/>
            <a:extLst>
              <a:ext uri="{28A0092B-C50C-407E-A947-70E740481C1C}">
                <a14:useLocalDpi xmlns:a14="http://schemas.microsoft.com/office/drawing/2010/main" val="0"/>
              </a:ext>
            </a:extLst>
          </a:blip>
          <a:stretch>
            <a:fillRect/>
          </a:stretch>
        </p:blipFill>
        <p:spPr>
          <a:xfrm>
            <a:off x="337079" y="3587857"/>
            <a:ext cx="964888" cy="1057765"/>
          </a:xfrm>
          <a:prstGeom prst="rect">
            <a:avLst/>
          </a:prstGeom>
        </p:spPr>
      </p:pic>
      <p:sp>
        <p:nvSpPr>
          <p:cNvPr id="90" name="Oval 89"/>
          <p:cNvSpPr/>
          <p:nvPr/>
        </p:nvSpPr>
        <p:spPr bwMode="auto">
          <a:xfrm>
            <a:off x="2646952" y="2882022"/>
            <a:ext cx="345052" cy="345052"/>
          </a:xfrm>
          <a:prstGeom prst="ellipse">
            <a:avLst/>
          </a:prstGeom>
          <a:gradFill flip="none" rotWithShape="1">
            <a:gsLst>
              <a:gs pos="0">
                <a:schemeClr val="bg1"/>
              </a:gs>
              <a:gs pos="100000">
                <a:schemeClr val="accent5">
                  <a:lumMod val="40000"/>
                  <a:lumOff val="60000"/>
                </a:schemeClr>
              </a:gs>
            </a:gsLst>
            <a:lin ang="16200000" scaled="1"/>
            <a:tileRect/>
          </a:gradFill>
          <a:ln w="28575" cap="flat" cmpd="sng" algn="ctr">
            <a:solidFill>
              <a:schemeClr val="accent6"/>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sp>
        <p:nvSpPr>
          <p:cNvPr id="91" name="Oval 90"/>
          <p:cNvSpPr/>
          <p:nvPr/>
        </p:nvSpPr>
        <p:spPr bwMode="auto">
          <a:xfrm>
            <a:off x="2737215" y="3312951"/>
            <a:ext cx="254789" cy="254789"/>
          </a:xfrm>
          <a:prstGeom prst="ellipse">
            <a:avLst/>
          </a:prstGeom>
          <a:gradFill flip="none" rotWithShape="1">
            <a:gsLst>
              <a:gs pos="0">
                <a:schemeClr val="bg1"/>
              </a:gs>
              <a:gs pos="100000">
                <a:schemeClr val="accent5">
                  <a:lumMod val="40000"/>
                  <a:lumOff val="60000"/>
                </a:schemeClr>
              </a:gs>
            </a:gsLst>
            <a:lin ang="16200000" scaled="1"/>
            <a:tileRect/>
          </a:gradFill>
          <a:ln w="28575" cap="flat" cmpd="sng" algn="ctr">
            <a:solidFill>
              <a:schemeClr val="accent6"/>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sp>
        <p:nvSpPr>
          <p:cNvPr id="92" name="Oval 91"/>
          <p:cNvSpPr/>
          <p:nvPr/>
        </p:nvSpPr>
        <p:spPr bwMode="auto">
          <a:xfrm>
            <a:off x="2716597" y="3665665"/>
            <a:ext cx="205762" cy="205762"/>
          </a:xfrm>
          <a:prstGeom prst="ellipse">
            <a:avLst/>
          </a:prstGeom>
          <a:gradFill flip="none" rotWithShape="1">
            <a:gsLst>
              <a:gs pos="0">
                <a:schemeClr val="bg1"/>
              </a:gs>
              <a:gs pos="100000">
                <a:schemeClr val="accent5">
                  <a:lumMod val="40000"/>
                  <a:lumOff val="60000"/>
                </a:schemeClr>
              </a:gs>
            </a:gsLst>
            <a:lin ang="16200000" scaled="1"/>
            <a:tileRect/>
          </a:gradFill>
          <a:ln w="28575" cap="flat" cmpd="sng" algn="ctr">
            <a:solidFill>
              <a:schemeClr val="accent6"/>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sp>
        <p:nvSpPr>
          <p:cNvPr id="93" name="Oval 92"/>
          <p:cNvSpPr/>
          <p:nvPr/>
        </p:nvSpPr>
        <p:spPr bwMode="auto">
          <a:xfrm>
            <a:off x="2583260" y="3954776"/>
            <a:ext cx="153955" cy="153955"/>
          </a:xfrm>
          <a:prstGeom prst="ellipse">
            <a:avLst/>
          </a:prstGeom>
          <a:gradFill flip="none" rotWithShape="1">
            <a:gsLst>
              <a:gs pos="0">
                <a:schemeClr val="bg1"/>
              </a:gs>
              <a:gs pos="100000">
                <a:schemeClr val="accent5">
                  <a:lumMod val="40000"/>
                  <a:lumOff val="60000"/>
                </a:schemeClr>
              </a:gs>
            </a:gsLst>
            <a:lin ang="16200000" scaled="1"/>
            <a:tileRect/>
          </a:gradFill>
          <a:ln w="28575" cap="flat" cmpd="sng" algn="ctr">
            <a:solidFill>
              <a:schemeClr val="accent6"/>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sp>
        <p:nvSpPr>
          <p:cNvPr id="94" name="Rounded Rectangle 93"/>
          <p:cNvSpPr/>
          <p:nvPr/>
        </p:nvSpPr>
        <p:spPr bwMode="auto">
          <a:xfrm>
            <a:off x="3522888" y="4908509"/>
            <a:ext cx="772729" cy="388073"/>
          </a:xfrm>
          <a:prstGeom prst="roundRect">
            <a:avLst/>
          </a:prstGeom>
          <a:solidFill>
            <a:srgbClr val="C9DAEE"/>
          </a:solidFill>
          <a:ln w="38100" cap="flat" cmpd="sng" algn="ctr">
            <a:solidFill>
              <a:schemeClr val="bg1"/>
            </a:solidFill>
            <a:prstDash val="solid"/>
            <a:round/>
            <a:headEnd type="none" w="sm" len="sm"/>
            <a:tailEnd type="none" w="sm" len="sm"/>
          </a:ln>
          <a:effectLst/>
        </p:spPr>
        <p:txBody>
          <a:bodyPr anchor="ctr"/>
          <a:lstStyle/>
          <a:p>
            <a:pPr algn="ctr" defTabSz="228600">
              <a:spcBef>
                <a:spcPct val="20000"/>
              </a:spcBef>
              <a:buClr>
                <a:srgbClr val="FF0000"/>
              </a:buClr>
              <a:buFont typeface="Arial" pitchFamily="34" charset="0"/>
              <a:buNone/>
            </a:pPr>
            <a:r>
              <a:rPr lang="en-US" sz="1600" b="1" dirty="0">
                <a:latin typeface="Arial" pitchFamily="34" charset="0"/>
              </a:rPr>
              <a:t>Alex</a:t>
            </a:r>
          </a:p>
        </p:txBody>
      </p:sp>
      <p:pic>
        <p:nvPicPr>
          <p:cNvPr id="95" name="Picture 9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rot="6335712" flipH="1">
            <a:off x="3800311" y="3326972"/>
            <a:ext cx="1032282" cy="658466"/>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ounded Rectangle 9"/>
          <p:cNvSpPr/>
          <p:nvPr/>
        </p:nvSpPr>
        <p:spPr bwMode="auto">
          <a:xfrm>
            <a:off x="9814848" y="4191000"/>
            <a:ext cx="1751838" cy="1905000"/>
          </a:xfrm>
          <a:prstGeom prst="roundRect">
            <a:avLst/>
          </a:prstGeom>
          <a:gradFill flip="none" rotWithShape="1">
            <a:gsLst>
              <a:gs pos="44000">
                <a:schemeClr val="bg1">
                  <a:lumMod val="95000"/>
                </a:schemeClr>
              </a:gs>
              <a:gs pos="9000">
                <a:schemeClr val="bg1"/>
              </a:gs>
              <a:gs pos="61000">
                <a:schemeClr val="bg1">
                  <a:lumMod val="95000"/>
                </a:schemeClr>
              </a:gs>
              <a:gs pos="97000">
                <a:schemeClr val="bg1"/>
              </a:gs>
            </a:gsLst>
            <a:lin ang="5400000" scaled="1"/>
            <a:tileRect/>
          </a:gradFill>
          <a:ln w="28575" cap="flat" cmpd="sng" algn="ctr">
            <a:solidFill>
              <a:schemeClr val="bg1">
                <a:lumMod val="85000"/>
              </a:schemeClr>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2290" name="Rectangle 5"/>
          <p:cNvSpPr>
            <a:spLocks noGrp="1" noChangeArrowheads="1"/>
          </p:cNvSpPr>
          <p:nvPr>
            <p:ph type="title"/>
          </p:nvPr>
        </p:nvSpPr>
        <p:spPr/>
        <p:txBody>
          <a:bodyPr/>
          <a:lstStyle/>
          <a:p>
            <a:pPr eaLnBrk="1" hangingPunct="1"/>
            <a:r>
              <a:rPr lang="en-US" altLang="en-US" dirty="0" smtClean="0"/>
              <a:t>Basic </a:t>
            </a:r>
            <a:r>
              <a:rPr lang="en-US" altLang="en-US" dirty="0" smtClean="0">
                <a:latin typeface="Courier New" pitchFamily="49" charset="0"/>
              </a:rPr>
              <a:t>SELECT</a:t>
            </a:r>
            <a:r>
              <a:rPr lang="en-US" altLang="en-US" dirty="0" smtClean="0"/>
              <a:t> Statement</a:t>
            </a:r>
          </a:p>
        </p:txBody>
      </p:sp>
      <p:sp>
        <p:nvSpPr>
          <p:cNvPr id="12291" name="Rectangle 6"/>
          <p:cNvSpPr>
            <a:spLocks noGrp="1" noChangeArrowheads="1"/>
          </p:cNvSpPr>
          <p:nvPr>
            <p:ph idx="1"/>
          </p:nvPr>
        </p:nvSpPr>
        <p:spPr/>
        <p:txBody>
          <a:bodyPr/>
          <a:lstStyle/>
          <a:p>
            <a:pPr lvl="1" eaLnBrk="1" hangingPunct="1"/>
            <a:r>
              <a:rPr lang="en-US" altLang="en-US" dirty="0" smtClean="0">
                <a:latin typeface="Courier New" pitchFamily="49" charset="0"/>
              </a:rPr>
              <a:t>SELECT</a:t>
            </a:r>
            <a:r>
              <a:rPr lang="en-US" altLang="en-US" dirty="0" smtClean="0"/>
              <a:t> identifies the columns to be displayed.</a:t>
            </a:r>
          </a:p>
          <a:p>
            <a:pPr lvl="1" eaLnBrk="1" hangingPunct="1"/>
            <a:r>
              <a:rPr lang="en-US" altLang="en-US" dirty="0" smtClean="0">
                <a:latin typeface="Courier New" pitchFamily="49" charset="0"/>
              </a:rPr>
              <a:t>FROM</a:t>
            </a:r>
            <a:r>
              <a:rPr lang="en-US" altLang="en-US" dirty="0" smtClean="0"/>
              <a:t> identifies the table containing those columns.</a:t>
            </a:r>
          </a:p>
        </p:txBody>
      </p:sp>
      <p:sp>
        <p:nvSpPr>
          <p:cNvPr id="5" name="Content Placeholder 2"/>
          <p:cNvSpPr txBox="1">
            <a:spLocks/>
          </p:cNvSpPr>
          <p:nvPr/>
        </p:nvSpPr>
        <p:spPr bwMode="gray">
          <a:xfrm>
            <a:off x="3147344" y="2931617"/>
            <a:ext cx="5894136" cy="994767"/>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tIns="91440" rIns="12700" bIns="0" anchor="ctr">
            <a:spAutoFit/>
          </a:bodyPr>
          <a:lstStyle/>
          <a:p>
            <a:pPr>
              <a:defRPr/>
            </a:pPr>
            <a:r>
              <a:rPr lang="en-US" altLang="en-US" b="1" dirty="0">
                <a:solidFill>
                  <a:schemeClr val="tx1">
                    <a:lumMod val="75000"/>
                  </a:schemeClr>
                </a:solidFill>
                <a:latin typeface="Courier New" panose="02070309020205020404" pitchFamily="49" charset="0"/>
                <a:cs typeface="Courier New" panose="02070309020205020404" pitchFamily="49" charset="0"/>
              </a:rPr>
              <a:t>SELECT  *|{[DISTINCT] </a:t>
            </a:r>
            <a:r>
              <a:rPr lang="en-US" altLang="en-US" b="1" i="1" dirty="0">
                <a:solidFill>
                  <a:schemeClr val="tx1">
                    <a:lumMod val="75000"/>
                  </a:schemeClr>
                </a:solidFill>
                <a:latin typeface="Courier New" panose="02070309020205020404" pitchFamily="49" charset="0"/>
                <a:cs typeface="Courier New" panose="02070309020205020404" pitchFamily="49" charset="0"/>
              </a:rPr>
              <a:t>column </a:t>
            </a:r>
            <a:r>
              <a:rPr lang="en-US" altLang="en-US" b="1" dirty="0">
                <a:solidFill>
                  <a:schemeClr val="tx1">
                    <a:lumMod val="75000"/>
                  </a:schemeClr>
                </a:solidFill>
                <a:latin typeface="Courier New" panose="02070309020205020404" pitchFamily="49" charset="0"/>
                <a:cs typeface="Courier New" panose="02070309020205020404" pitchFamily="49" charset="0"/>
              </a:rPr>
              <a:t>[</a:t>
            </a:r>
            <a:r>
              <a:rPr lang="en-US" altLang="en-US" b="1" i="1" dirty="0">
                <a:solidFill>
                  <a:schemeClr val="tx1">
                    <a:lumMod val="75000"/>
                  </a:schemeClr>
                </a:solidFill>
                <a:latin typeface="Courier New" panose="02070309020205020404" pitchFamily="49" charset="0"/>
                <a:cs typeface="Courier New" panose="02070309020205020404" pitchFamily="49" charset="0"/>
              </a:rPr>
              <a:t>alias</a:t>
            </a:r>
            <a:r>
              <a:rPr lang="en-US" altLang="en-US" b="1" dirty="0">
                <a:solidFill>
                  <a:schemeClr val="tx1">
                    <a:lumMod val="75000"/>
                  </a:schemeClr>
                </a:solidFill>
                <a:latin typeface="Courier New" panose="02070309020205020404" pitchFamily="49" charset="0"/>
                <a:cs typeface="Courier New" panose="02070309020205020404" pitchFamily="49" charset="0"/>
              </a:rPr>
              <a:t>],...}</a:t>
            </a:r>
          </a:p>
          <a:p>
            <a:pPr>
              <a:defRPr/>
            </a:pPr>
            <a:r>
              <a:rPr lang="en-US" altLang="en-US" b="1" dirty="0">
                <a:solidFill>
                  <a:schemeClr val="tx1">
                    <a:lumMod val="75000"/>
                  </a:schemeClr>
                </a:solidFill>
                <a:latin typeface="Courier New" panose="02070309020205020404" pitchFamily="49" charset="0"/>
                <a:cs typeface="Courier New" panose="02070309020205020404" pitchFamily="49" charset="0"/>
              </a:rPr>
              <a:t>FROM    </a:t>
            </a:r>
            <a:r>
              <a:rPr lang="en-US" altLang="en-US" b="1" i="1" dirty="0">
                <a:solidFill>
                  <a:schemeClr val="tx1">
                    <a:lumMod val="75000"/>
                  </a:schemeClr>
                </a:solidFill>
                <a:latin typeface="Courier New" panose="02070309020205020404" pitchFamily="49" charset="0"/>
                <a:cs typeface="Courier New" panose="02070309020205020404" pitchFamily="49" charset="0"/>
              </a:rPr>
              <a:t>table</a:t>
            </a:r>
            <a:r>
              <a:rPr lang="en-US" altLang="en-US" b="1" dirty="0">
                <a:solidFill>
                  <a:schemeClr val="tx1">
                    <a:lumMod val="75000"/>
                  </a:schemeClr>
                </a:solidFill>
                <a:latin typeface="Courier New" panose="02070309020205020404" pitchFamily="49" charset="0"/>
                <a:cs typeface="Courier New" panose="02070309020205020404" pitchFamily="49" charset="0"/>
              </a:rPr>
              <a:t>;</a:t>
            </a:r>
          </a:p>
          <a:p>
            <a:pPr lvl="4" eaLnBrk="1" hangingPunct="1">
              <a:defRPr/>
            </a:pPr>
            <a:endParaRPr lang="en-US" altLang="en-US" b="1" dirty="0">
              <a:solidFill>
                <a:schemeClr val="tx1">
                  <a:lumMod val="75000"/>
                </a:schemeClr>
              </a:solidFill>
              <a:latin typeface="Courier New" panose="02070309020205020404" pitchFamily="49" charset="0"/>
              <a:cs typeface="Courier New" panose="02070309020205020404" pitchFamily="49" charset="0"/>
            </a:endParaRPr>
          </a:p>
        </p:txBody>
      </p:sp>
      <p:sp>
        <p:nvSpPr>
          <p:cNvPr id="7" name="TextBox 6"/>
          <p:cNvSpPr txBox="1"/>
          <p:nvPr/>
        </p:nvSpPr>
        <p:spPr>
          <a:xfrm>
            <a:off x="6564803" y="4949309"/>
            <a:ext cx="2514600" cy="369332"/>
          </a:xfrm>
          <a:prstGeom prst="rect">
            <a:avLst/>
          </a:prstGeom>
          <a:noFill/>
        </p:spPr>
        <p:txBody>
          <a:bodyPr wrap="square" rtlCol="0">
            <a:spAutoFit/>
          </a:bodyPr>
          <a:lstStyle/>
          <a:p>
            <a:r>
              <a:rPr lang="en-US" dirty="0" smtClean="0">
                <a:latin typeface="+mj-lt"/>
              </a:rPr>
              <a:t>Selecting from a table</a:t>
            </a:r>
            <a:endParaRPr lang="en-US" dirty="0">
              <a:latin typeface="+mj-lt"/>
            </a:endParaRPr>
          </a:p>
        </p:txBody>
      </p:sp>
      <p:pic>
        <p:nvPicPr>
          <p:cNvPr id="106497" name="Picture 1" descr="D:\Projects\SQL_Workshop_12cR2\OU Graphics\Batch 1 SQL course icons\Batch 1 SQL course icons\2_SQL_Query.png"/>
          <p:cNvPicPr>
            <a:picLocks noChangeAspect="1" noChangeArrowheads="1"/>
          </p:cNvPicPr>
          <p:nvPr/>
        </p:nvPicPr>
        <p:blipFill>
          <a:blip r:embed="rId4" cstate="print"/>
          <a:srcRect/>
          <a:stretch>
            <a:fillRect/>
          </a:stretch>
        </p:blipFill>
        <p:spPr bwMode="auto">
          <a:xfrm>
            <a:off x="10133012" y="4343400"/>
            <a:ext cx="1266825" cy="1581150"/>
          </a:xfrm>
          <a:prstGeom prst="rect">
            <a:avLst/>
          </a:prstGeom>
          <a:noFill/>
        </p:spPr>
      </p:pic>
      <p:cxnSp>
        <p:nvCxnSpPr>
          <p:cNvPr id="3" name="Straight Arrow Connector 2"/>
          <p:cNvCxnSpPr>
            <a:endCxn id="10" idx="1"/>
          </p:cNvCxnSpPr>
          <p:nvPr/>
        </p:nvCxnSpPr>
        <p:spPr bwMode="auto">
          <a:xfrm>
            <a:off x="8913812" y="5133975"/>
            <a:ext cx="901036" cy="0"/>
          </a:xfrm>
          <a:prstGeom prst="straightConnector1">
            <a:avLst/>
          </a:prstGeom>
          <a:noFill/>
          <a:ln w="28575" cap="flat" cmpd="sng" algn="ctr">
            <a:solidFill>
              <a:schemeClr val="accent4"/>
            </a:solidFill>
            <a:prstDash val="solid"/>
            <a:round/>
            <a:headEnd type="none" w="sm" len="sm"/>
            <a:tailEnd type="triangle" w="lg" len="lg"/>
          </a:ln>
          <a:effectLst/>
        </p:spPr>
      </p:cxnSp>
    </p:spTree>
    <p:custDataLst>
      <p:tags r:id="rId1"/>
    </p:custDataLst>
  </p:cSld>
  <p:clrMapOvr>
    <a:masterClrMapping/>
  </p:clrMapOvr>
  <p:transition spd="slow"/>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altLang="en-US" dirty="0" smtClean="0"/>
              <a:t>Selecting All Columns</a:t>
            </a:r>
          </a:p>
        </p:txBody>
      </p:sp>
      <p:grpSp>
        <p:nvGrpSpPr>
          <p:cNvPr id="14339" name="Group 1"/>
          <p:cNvGrpSpPr>
            <a:grpSpLocks/>
          </p:cNvGrpSpPr>
          <p:nvPr/>
        </p:nvGrpSpPr>
        <p:grpSpPr bwMode="auto">
          <a:xfrm>
            <a:off x="2062162" y="1700213"/>
            <a:ext cx="8064500" cy="3457575"/>
            <a:chOff x="611450" y="1783644"/>
            <a:chExt cx="8064896" cy="3456694"/>
          </a:xfrm>
        </p:grpSpPr>
        <p:sp>
          <p:nvSpPr>
            <p:cNvPr id="7" name="Content Placeholder 2"/>
            <p:cNvSpPr txBox="1">
              <a:spLocks/>
            </p:cNvSpPr>
            <p:nvPr/>
          </p:nvSpPr>
          <p:spPr bwMode="gray">
            <a:xfrm>
              <a:off x="611450" y="1783644"/>
              <a:ext cx="8064896" cy="696337"/>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91440" rIns="12700" bIns="0">
              <a:spAutoFit/>
            </a:bodyPr>
            <a:lstStyle/>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SELECT *</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FROM   departments;</a:t>
              </a:r>
            </a:p>
          </p:txBody>
        </p:sp>
        <p:sp>
          <p:nvSpPr>
            <p:cNvPr id="14343" name="Rectangle 5"/>
            <p:cNvSpPr>
              <a:spLocks noChangeArrowheads="1"/>
            </p:cNvSpPr>
            <p:nvPr/>
          </p:nvSpPr>
          <p:spPr bwMode="blackWhite">
            <a:xfrm flipH="1" flipV="1">
              <a:off x="1627188" y="1876425"/>
              <a:ext cx="292100" cy="247650"/>
            </a:xfrm>
            <a:prstGeom prst="rect">
              <a:avLst/>
            </a:prstGeom>
            <a:noFill/>
            <a:ln w="28575">
              <a:solidFill>
                <a:schemeClr val="hlink"/>
              </a:solidFill>
              <a:miter lim="800000"/>
              <a:headEnd/>
              <a:tailEnd/>
            </a:ln>
          </p:spPr>
          <p:txBody>
            <a:bodyPr wrap="none" anchor="ctr"/>
            <a:lstStyle/>
            <a:p>
              <a:pPr eaLnBrk="1" hangingPunct="1"/>
              <a:endParaRPr lang="en-IN" altLang="en-US" dirty="0"/>
            </a:p>
          </p:txBody>
        </p:sp>
        <p:sp>
          <p:nvSpPr>
            <p:cNvPr id="14344" name="Rectangle 7"/>
            <p:cNvSpPr>
              <a:spLocks noChangeArrowheads="1"/>
            </p:cNvSpPr>
            <p:nvPr/>
          </p:nvSpPr>
          <p:spPr bwMode="gray">
            <a:xfrm flipH="1" flipV="1">
              <a:off x="1623351" y="1876425"/>
              <a:ext cx="292100" cy="247650"/>
            </a:xfrm>
            <a:prstGeom prst="rect">
              <a:avLst/>
            </a:prstGeom>
            <a:noFill/>
            <a:ln w="28575">
              <a:solidFill>
                <a:srgbClr val="FF0000"/>
              </a:solidFill>
              <a:miter lim="800000"/>
              <a:headEnd/>
              <a:tailEnd/>
            </a:ln>
          </p:spPr>
          <p:txBody>
            <a:bodyPr wrap="none" anchor="ctr"/>
            <a:lstStyle/>
            <a:p>
              <a:pPr eaLnBrk="1" hangingPunct="1"/>
              <a:endParaRPr lang="en-IN" altLang="en-US" dirty="0"/>
            </a:p>
          </p:txBody>
        </p:sp>
        <p:pic>
          <p:nvPicPr>
            <p:cNvPr id="14345" name="Picture 7"/>
            <p:cNvPicPr>
              <a:picLocks noChangeAspect="1" noChangeArrowheads="1"/>
            </p:cNvPicPr>
            <p:nvPr/>
          </p:nvPicPr>
          <p:blipFill>
            <a:blip r:embed="rId4" cstate="print"/>
            <a:srcRect/>
            <a:stretch>
              <a:fillRect/>
            </a:stretch>
          </p:blipFill>
          <p:spPr bwMode="auto">
            <a:xfrm>
              <a:off x="1833229" y="3200400"/>
              <a:ext cx="5621338" cy="2039938"/>
            </a:xfrm>
            <a:prstGeom prst="rect">
              <a:avLst/>
            </a:prstGeom>
            <a:noFill/>
            <a:ln w="12700">
              <a:solidFill>
                <a:schemeClr val="tx1"/>
              </a:solidFill>
              <a:miter lim="800000"/>
              <a:headEnd type="none" w="sm" len="sm"/>
              <a:tailEnd type="none" w="sm" len="sm"/>
            </a:ln>
          </p:spPr>
        </p:pic>
      </p:grpSp>
    </p:spTree>
    <p:custDataLst>
      <p:tags r:id="rId1"/>
    </p:custDataLst>
  </p:cSld>
  <p:clrMapOvr>
    <a:masterClrMapping/>
  </p:clrMapOvr>
  <p:transition spd="slow"/>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3"/>
          <p:cNvSpPr>
            <a:spLocks noGrp="1" noChangeArrowheads="1"/>
          </p:cNvSpPr>
          <p:nvPr>
            <p:ph type="title"/>
          </p:nvPr>
        </p:nvSpPr>
        <p:spPr/>
        <p:txBody>
          <a:bodyPr/>
          <a:lstStyle/>
          <a:p>
            <a:pPr eaLnBrk="1" hangingPunct="1"/>
            <a:r>
              <a:rPr lang="en-US" altLang="en-US" dirty="0" smtClean="0"/>
              <a:t>Selecting Specific Columns</a:t>
            </a:r>
          </a:p>
        </p:txBody>
      </p:sp>
      <p:pic>
        <p:nvPicPr>
          <p:cNvPr id="16387" name="Picture 7"/>
          <p:cNvPicPr>
            <a:picLocks noChangeAspect="1" noChangeArrowheads="1"/>
          </p:cNvPicPr>
          <p:nvPr/>
        </p:nvPicPr>
        <p:blipFill>
          <a:blip r:embed="rId4" cstate="print"/>
          <a:srcRect/>
          <a:stretch>
            <a:fillRect/>
          </a:stretch>
        </p:blipFill>
        <p:spPr bwMode="auto">
          <a:xfrm>
            <a:off x="4705350" y="3048001"/>
            <a:ext cx="2778125" cy="1895475"/>
          </a:xfrm>
          <a:prstGeom prst="rect">
            <a:avLst/>
          </a:prstGeom>
          <a:noFill/>
          <a:ln w="15875">
            <a:solidFill>
              <a:schemeClr val="tx1"/>
            </a:solidFill>
            <a:miter lim="800000"/>
            <a:headEnd type="none" w="sm" len="sm"/>
            <a:tailEnd type="none" w="sm" len="sm"/>
          </a:ln>
        </p:spPr>
      </p:pic>
      <p:grpSp>
        <p:nvGrpSpPr>
          <p:cNvPr id="16388" name="Group 1"/>
          <p:cNvGrpSpPr>
            <a:grpSpLocks/>
          </p:cNvGrpSpPr>
          <p:nvPr/>
        </p:nvGrpSpPr>
        <p:grpSpPr bwMode="auto">
          <a:xfrm>
            <a:off x="2062162" y="1905001"/>
            <a:ext cx="8064500" cy="696913"/>
            <a:chOff x="539552" y="1905000"/>
            <a:chExt cx="8064896" cy="696337"/>
          </a:xfrm>
        </p:grpSpPr>
        <p:sp>
          <p:nvSpPr>
            <p:cNvPr id="7" name="Content Placeholder 2"/>
            <p:cNvSpPr txBox="1">
              <a:spLocks/>
            </p:cNvSpPr>
            <p:nvPr/>
          </p:nvSpPr>
          <p:spPr bwMode="gray">
            <a:xfrm>
              <a:off x="539552" y="1905000"/>
              <a:ext cx="8064896" cy="696337"/>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91440" rIns="12700" bIns="0">
              <a:spAutoFit/>
            </a:bodyPr>
            <a:lstStyle/>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SELECT department_id, location_id</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FROM   departments;</a:t>
              </a:r>
            </a:p>
          </p:txBody>
        </p:sp>
        <p:sp>
          <p:nvSpPr>
            <p:cNvPr id="16392" name="Rectangle 7"/>
            <p:cNvSpPr>
              <a:spLocks noChangeArrowheads="1"/>
            </p:cNvSpPr>
            <p:nvPr/>
          </p:nvSpPr>
          <p:spPr bwMode="gray">
            <a:xfrm>
              <a:off x="1538112" y="2008715"/>
              <a:ext cx="3733800" cy="320675"/>
            </a:xfrm>
            <a:prstGeom prst="rect">
              <a:avLst/>
            </a:prstGeom>
            <a:noFill/>
            <a:ln w="28575">
              <a:solidFill>
                <a:srgbClr val="FF0000"/>
              </a:solidFill>
              <a:miter lim="800000"/>
              <a:headEnd/>
              <a:tailEnd/>
            </a:ln>
          </p:spPr>
          <p:txBody>
            <a:bodyPr wrap="none" anchor="ctr"/>
            <a:lstStyle/>
            <a:p>
              <a:pPr eaLnBrk="1" hangingPunct="1"/>
              <a:endParaRPr lang="en-IN" altLang="en-US" dirty="0"/>
            </a:p>
          </p:txBody>
        </p:sp>
      </p:grpSp>
    </p:spTree>
    <p:custDataLst>
      <p:tags r:id="rId1"/>
    </p:custDataLst>
  </p:cSld>
  <p:clrMapOvr>
    <a:masterClrMapping/>
  </p:clrMapOvr>
  <p:transition spd="slow"/>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Selecting from </a:t>
            </a:r>
            <a:r>
              <a:rPr lang="en-US" dirty="0" smtClean="0">
                <a:latin typeface="Courier New" pitchFamily="49" charset="0"/>
                <a:cs typeface="Courier New" pitchFamily="49" charset="0"/>
              </a:rPr>
              <a:t>DUAL</a:t>
            </a:r>
            <a:endParaRPr lang="en-US" dirty="0">
              <a:latin typeface="+mn-lt"/>
              <a:cs typeface="Courier New" pitchFamily="49" charset="0"/>
            </a:endParaRPr>
          </a:p>
        </p:txBody>
      </p:sp>
      <p:sp>
        <p:nvSpPr>
          <p:cNvPr id="3" name="Content Placeholder 2"/>
          <p:cNvSpPr>
            <a:spLocks noGrp="1"/>
          </p:cNvSpPr>
          <p:nvPr>
            <p:ph idx="1"/>
          </p:nvPr>
        </p:nvSpPr>
        <p:spPr/>
        <p:txBody>
          <a:bodyPr/>
          <a:lstStyle/>
          <a:p>
            <a:pPr lvl="1" indent="-342900" defTabSz="228600">
              <a:spcBef>
                <a:spcPct val="20000"/>
              </a:spcBef>
              <a:defRPr/>
            </a:pPr>
            <a:r>
              <a:rPr lang="en-US" altLang="en-US" sz="2200" dirty="0">
                <a:latin typeface="Courier New" pitchFamily="49" charset="0"/>
              </a:rPr>
              <a:t>DUAL</a:t>
            </a:r>
            <a:r>
              <a:rPr lang="en-US" altLang="en-US" sz="2200" dirty="0"/>
              <a:t> is a table automatically created by Oracle Database.</a:t>
            </a:r>
          </a:p>
          <a:p>
            <a:pPr lvl="1" indent="-342900" defTabSz="228600">
              <a:spcBef>
                <a:spcPct val="20000"/>
              </a:spcBef>
              <a:defRPr/>
            </a:pPr>
            <a:r>
              <a:rPr lang="en-US" altLang="en-US" sz="2200" dirty="0">
                <a:latin typeface="Courier New" pitchFamily="49" charset="0"/>
              </a:rPr>
              <a:t>DUAL</a:t>
            </a:r>
            <a:r>
              <a:rPr lang="en-US" altLang="en-US" sz="2200" dirty="0"/>
              <a:t> has one column called </a:t>
            </a:r>
            <a:r>
              <a:rPr lang="en-US" altLang="en-US" sz="2200" dirty="0">
                <a:latin typeface="Courier New" pitchFamily="49" charset="0"/>
                <a:cs typeface="Courier New" pitchFamily="49" charset="0"/>
              </a:rPr>
              <a:t>DUMMY</a:t>
            </a:r>
            <a:r>
              <a:rPr lang="en-US" altLang="en-US" sz="2200" dirty="0"/>
              <a:t>, of data type </a:t>
            </a:r>
            <a:r>
              <a:rPr lang="en-US" altLang="en-US" sz="2200" dirty="0">
                <a:latin typeface="Courier New" pitchFamily="49" charset="0"/>
                <a:cs typeface="Courier New" pitchFamily="49" charset="0"/>
              </a:rPr>
              <a:t>VARCHAR(1)</a:t>
            </a:r>
            <a:r>
              <a:rPr lang="en-US" altLang="en-US" sz="2200" dirty="0"/>
              <a:t>, and contains one row with a value </a:t>
            </a:r>
            <a:r>
              <a:rPr lang="en-US" altLang="en-US" sz="2200" dirty="0">
                <a:latin typeface="Courier New" pitchFamily="49" charset="0"/>
                <a:cs typeface="Courier New" pitchFamily="49" charset="0"/>
              </a:rPr>
              <a:t>x</a:t>
            </a:r>
            <a:r>
              <a:rPr lang="en-US" altLang="en-US" sz="2200" dirty="0"/>
              <a:t>.</a:t>
            </a:r>
          </a:p>
          <a:p>
            <a:endParaRPr lang="en-US" dirty="0"/>
          </a:p>
        </p:txBody>
      </p:sp>
      <p:pic>
        <p:nvPicPr>
          <p:cNvPr id="122882" name="Picture 2"/>
          <p:cNvPicPr>
            <a:picLocks noChangeAspect="1" noChangeArrowheads="1"/>
          </p:cNvPicPr>
          <p:nvPr/>
        </p:nvPicPr>
        <p:blipFill>
          <a:blip r:embed="rId3" cstate="print"/>
          <a:srcRect/>
          <a:stretch>
            <a:fillRect/>
          </a:stretch>
        </p:blipFill>
        <p:spPr bwMode="auto">
          <a:xfrm>
            <a:off x="2436812" y="3707972"/>
            <a:ext cx="869983" cy="381000"/>
          </a:xfrm>
          <a:prstGeom prst="rect">
            <a:avLst/>
          </a:prstGeom>
          <a:noFill/>
          <a:ln w="15875">
            <a:solidFill>
              <a:schemeClr val="tx1">
                <a:lumMod val="75000"/>
              </a:schemeClr>
            </a:solidFill>
            <a:miter lim="800000"/>
            <a:headEnd/>
            <a:tailEnd/>
          </a:ln>
        </p:spPr>
      </p:pic>
      <p:sp>
        <p:nvSpPr>
          <p:cNvPr id="5" name="Content Placeholder 2"/>
          <p:cNvSpPr txBox="1">
            <a:spLocks/>
          </p:cNvSpPr>
          <p:nvPr/>
        </p:nvSpPr>
        <p:spPr bwMode="gray">
          <a:xfrm>
            <a:off x="2132012" y="2688400"/>
            <a:ext cx="8064500" cy="696514"/>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91440" rIns="12700" bIns="0">
            <a:spAutoFit/>
          </a:bodyPr>
          <a:lstStyle/>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SELECT *</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FROM   </a:t>
            </a:r>
            <a:r>
              <a:rPr lang="en-US" altLang="en-US" b="1" dirty="0" smtClean="0">
                <a:solidFill>
                  <a:schemeClr val="tx1">
                    <a:lumMod val="75000"/>
                  </a:schemeClr>
                </a:solidFill>
                <a:latin typeface="Courier New" panose="02070309020205020404" pitchFamily="49" charset="0"/>
                <a:cs typeface="Arial" panose="020B0604020202020204" pitchFamily="34" charset="0"/>
              </a:rPr>
              <a:t>dual;</a:t>
            </a:r>
            <a:endParaRPr lang="en-US" altLang="en-US" b="1" dirty="0">
              <a:solidFill>
                <a:schemeClr val="tx1">
                  <a:lumMod val="75000"/>
                </a:schemeClr>
              </a:solidFill>
              <a:latin typeface="Courier New" panose="02070309020205020404" pitchFamily="49" charset="0"/>
              <a:cs typeface="Arial" panose="020B0604020202020204" pitchFamily="34" charset="0"/>
            </a:endParaRPr>
          </a:p>
        </p:txBody>
      </p:sp>
      <p:sp>
        <p:nvSpPr>
          <p:cNvPr id="6" name="Content Placeholder 2"/>
          <p:cNvSpPr txBox="1">
            <a:spLocks/>
          </p:cNvSpPr>
          <p:nvPr/>
        </p:nvSpPr>
        <p:spPr bwMode="gray">
          <a:xfrm>
            <a:off x="2132012" y="4412030"/>
            <a:ext cx="8064500" cy="696514"/>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91440" rIns="12700" bIns="0">
            <a:spAutoFit/>
          </a:bodyPr>
          <a:lstStyle/>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SELECT </a:t>
            </a:r>
            <a:r>
              <a:rPr lang="en-US" altLang="en-US" b="1" dirty="0" smtClean="0">
                <a:solidFill>
                  <a:schemeClr val="tx1">
                    <a:lumMod val="75000"/>
                  </a:schemeClr>
                </a:solidFill>
                <a:latin typeface="Courier New" panose="02070309020205020404" pitchFamily="49" charset="0"/>
                <a:cs typeface="Arial" panose="020B0604020202020204" pitchFamily="34" charset="0"/>
              </a:rPr>
              <a:t>sysdate</a:t>
            </a:r>
            <a:endParaRPr lang="en-US" altLang="en-US" b="1" dirty="0">
              <a:solidFill>
                <a:schemeClr val="tx1">
                  <a:lumMod val="75000"/>
                </a:schemeClr>
              </a:solidFill>
              <a:latin typeface="Courier New" panose="02070309020205020404" pitchFamily="49" charset="0"/>
              <a:cs typeface="Arial" panose="020B0604020202020204" pitchFamily="34" charset="0"/>
            </a:endParaRP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FROM   </a:t>
            </a:r>
            <a:r>
              <a:rPr lang="en-US" altLang="en-US" b="1" dirty="0" smtClean="0">
                <a:solidFill>
                  <a:schemeClr val="tx1">
                    <a:lumMod val="75000"/>
                  </a:schemeClr>
                </a:solidFill>
                <a:latin typeface="Courier New" panose="02070309020205020404" pitchFamily="49" charset="0"/>
                <a:cs typeface="Arial" panose="020B0604020202020204" pitchFamily="34" charset="0"/>
              </a:rPr>
              <a:t>dual;</a:t>
            </a:r>
            <a:endParaRPr lang="en-US" altLang="en-US" b="1" dirty="0">
              <a:solidFill>
                <a:schemeClr val="tx1">
                  <a:lumMod val="75000"/>
                </a:schemeClr>
              </a:solidFill>
              <a:latin typeface="Courier New" panose="02070309020205020404" pitchFamily="49" charset="0"/>
              <a:cs typeface="Arial" panose="020B0604020202020204" pitchFamily="34" charset="0"/>
            </a:endParaRPr>
          </a:p>
        </p:txBody>
      </p:sp>
      <p:pic>
        <p:nvPicPr>
          <p:cNvPr id="122883" name="Picture 3"/>
          <p:cNvPicPr>
            <a:picLocks noChangeAspect="1" noChangeArrowheads="1"/>
          </p:cNvPicPr>
          <p:nvPr/>
        </p:nvPicPr>
        <p:blipFill>
          <a:blip r:embed="rId4" cstate="print"/>
          <a:srcRect/>
          <a:stretch>
            <a:fillRect/>
          </a:stretch>
        </p:blipFill>
        <p:spPr bwMode="auto">
          <a:xfrm>
            <a:off x="2436812" y="5431601"/>
            <a:ext cx="1066800" cy="435799"/>
          </a:xfrm>
          <a:prstGeom prst="rect">
            <a:avLst/>
          </a:prstGeom>
          <a:noFill/>
          <a:ln w="15875">
            <a:solidFill>
              <a:schemeClr val="tx1">
                <a:lumMod val="75000"/>
              </a:schemeClr>
            </a:solidFill>
            <a:miter lim="800000"/>
            <a:headEnd/>
            <a:tailEnd/>
          </a:ln>
        </p:spPr>
      </p:pic>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eae443b16b719bbaaf407130fbe4cceeda0b8a7"/>
  <p:tag name="ARTICULATE_PROJECT_OPEN" val="0"/>
  <p:tag name="ARTICULATE_SLIDE_COUNT" val="32"/>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U7_16_9 (13.33x7.5)">
  <a:themeElements>
    <a:clrScheme name="Oracle University">
      <a:dk1>
        <a:srgbClr val="5F5F5F"/>
      </a:dk1>
      <a:lt1>
        <a:srgbClr val="FFFFFF"/>
      </a:lt1>
      <a:dk2>
        <a:srgbClr val="7F7F7F"/>
      </a:dk2>
      <a:lt2>
        <a:srgbClr val="DCE3E4"/>
      </a:lt2>
      <a:accent1>
        <a:srgbClr val="F80000"/>
      </a:accent1>
      <a:accent2>
        <a:srgbClr val="8A133B"/>
      </a:accent2>
      <a:accent3>
        <a:srgbClr val="FF7700"/>
      </a:accent3>
      <a:accent4>
        <a:srgbClr val="46575E"/>
      </a:accent4>
      <a:accent5>
        <a:srgbClr val="8DA6B1"/>
      </a:accent5>
      <a:accent6>
        <a:srgbClr val="B0C3C8"/>
      </a:accent6>
      <a:hlink>
        <a:srgbClr val="8DA6B1"/>
      </a:hlink>
      <a:folHlink>
        <a:srgbClr val="BFBFBF"/>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8575"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defRPr kumimoji="0" lang="en-US"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28575"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defRPr kumimoji="0" lang="en-US"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Default Design 1">
        <a:dk1>
          <a:srgbClr val="000000"/>
        </a:dk1>
        <a:lt1>
          <a:srgbClr val="FFFFFF"/>
        </a:lt1>
        <a:dk2>
          <a:srgbClr val="000000"/>
        </a:dk2>
        <a:lt2>
          <a:srgbClr val="000000"/>
        </a:lt2>
        <a:accent1>
          <a:srgbClr val="CCCCCC"/>
        </a:accent1>
        <a:accent2>
          <a:srgbClr val="FF3300"/>
        </a:accent2>
        <a:accent3>
          <a:srgbClr val="FFFFFF"/>
        </a:accent3>
        <a:accent4>
          <a:srgbClr val="000000"/>
        </a:accent4>
        <a:accent5>
          <a:srgbClr val="E2E2E2"/>
        </a:accent5>
        <a:accent6>
          <a:srgbClr val="E72D00"/>
        </a:accent6>
        <a:hlink>
          <a:srgbClr val="FF3300"/>
        </a:hlink>
        <a:folHlink>
          <a:srgbClr val="99999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000000"/>
      </a:lt2>
      <a:accent1>
        <a:srgbClr val="CCCCCC"/>
      </a:accent1>
      <a:accent2>
        <a:srgbClr val="FF3300"/>
      </a:accent2>
      <a:accent3>
        <a:srgbClr val="FFFFFF"/>
      </a:accent3>
      <a:accent4>
        <a:srgbClr val="000000"/>
      </a:accent4>
      <a:accent5>
        <a:srgbClr val="E2E2E2"/>
      </a:accent5>
      <a:accent6>
        <a:srgbClr val="E72D00"/>
      </a:accent6>
      <a:hlink>
        <a:srgbClr val="FF3300"/>
      </a:hlink>
      <a:folHlink>
        <a:srgbClr val="99999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OU7_July2016</Template>
  <TotalTime>386</TotalTime>
  <Words>7341</Words>
  <Application>Microsoft Office PowerPoint</Application>
  <PresentationFormat>自定义</PresentationFormat>
  <Paragraphs>472</Paragraphs>
  <Slides>32</Slides>
  <Notes>32</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32</vt:i4>
      </vt:variant>
    </vt:vector>
  </HeadingPairs>
  <TitlesOfParts>
    <vt:vector size="34" baseType="lpstr">
      <vt:lpstr>OU7_16_9 (13.33x7.5)</vt:lpstr>
      <vt:lpstr>Document</vt:lpstr>
      <vt:lpstr>Retrieving Data Using  the SQL SELECT Statement</vt:lpstr>
      <vt:lpstr>Course Roadmap</vt:lpstr>
      <vt:lpstr>Objectives</vt:lpstr>
      <vt:lpstr>Lesson Agenda</vt:lpstr>
      <vt:lpstr>PowerPoint 演示文稿</vt:lpstr>
      <vt:lpstr>Basic SELECT Statement</vt:lpstr>
      <vt:lpstr>Selecting All Columns</vt:lpstr>
      <vt:lpstr>Selecting Specific Columns</vt:lpstr>
      <vt:lpstr>Selecting from DUAL</vt:lpstr>
      <vt:lpstr>Writing SQL Statements</vt:lpstr>
      <vt:lpstr>Column Heading Defaults</vt:lpstr>
      <vt:lpstr>Lesson Agenda</vt:lpstr>
      <vt:lpstr>Arithmetic Expressions</vt:lpstr>
      <vt:lpstr>Using Arithmetic Operators</vt:lpstr>
      <vt:lpstr>Operator Precedence</vt:lpstr>
      <vt:lpstr>Defining a Null Value</vt:lpstr>
      <vt:lpstr>Null Values in Arithmetic Expressions</vt:lpstr>
      <vt:lpstr>Lesson Agenda</vt:lpstr>
      <vt:lpstr>Defining a Column Alias</vt:lpstr>
      <vt:lpstr>Using Column Aliases</vt:lpstr>
      <vt:lpstr>Lesson Agenda</vt:lpstr>
      <vt:lpstr>Concatenation Operator</vt:lpstr>
      <vt:lpstr>Literal Character Strings</vt:lpstr>
      <vt:lpstr>Using Literal Character Strings</vt:lpstr>
      <vt:lpstr>Alternative Quote (q) Operator</vt:lpstr>
      <vt:lpstr>Duplicate Rows</vt:lpstr>
      <vt:lpstr>Lesson Agenda</vt:lpstr>
      <vt:lpstr>Displaying Table Structure</vt:lpstr>
      <vt:lpstr>Using the DESCRIBE Command</vt:lpstr>
      <vt:lpstr>Quiz</vt:lpstr>
      <vt:lpstr>Summary</vt:lpstr>
      <vt:lpstr>Practice 2: Overview</vt:lpstr>
    </vt:vector>
  </TitlesOfParts>
  <Company>Oracle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Retrieving Data Using  the SQL SELECT Statement</dc:title>
  <dc:subject>OU7_July2016</dc:subject>
  <dc:creator>pdharmal</dc:creator>
  <cp:keywords>OU7 PowerPoint Template</cp:keywords>
  <dc:description>Oracle University Production Services PowerPoint Template</dc:description>
  <cp:lastModifiedBy>张宇</cp:lastModifiedBy>
  <cp:revision>64</cp:revision>
  <cp:lastPrinted>2002-03-28T23:57:22Z</cp:lastPrinted>
  <dcterms:created xsi:type="dcterms:W3CDTF">2016-07-31T08:13:33Z</dcterms:created>
  <dcterms:modified xsi:type="dcterms:W3CDTF">2017-10-09T14:34:24Z</dcterms:modified>
  <cp:category>Oracle University PowerPoint Template</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home_page">
    <vt:lpwstr>http://ap337sun.us.oracle.com/powerpoint</vt:lpwstr>
  </property>
  <property fmtid="{D5CDD505-2E9C-101B-9397-08002B2CF9AE}" pid="3" name="Version">
    <vt:lpwstr>1.00</vt:lpwstr>
  </property>
  <property fmtid="{D5CDD505-2E9C-101B-9397-08002B2CF9AE}" pid="4" name="Build_version">
    <vt:lpwstr> 111</vt:lpwstr>
  </property>
  <property fmtid="{D5CDD505-2E9C-101B-9397-08002B2CF9AE}" pid="5" name="Build_Date">
    <vt:filetime>2001-07-03T07:00:00Z</vt:filetime>
  </property>
  <property fmtid="{D5CDD505-2E9C-101B-9397-08002B2CF9AE}" pid="6" name="Build_Time">
    <vt:lpwstr>10:11:09 AM</vt:lpwstr>
  </property>
  <property fmtid="{D5CDD505-2E9C-101B-9397-08002B2CF9AE}" pid="7" name="Install_dir">
    <vt:lpwstr/>
  </property>
  <property fmtid="{D5CDD505-2E9C-101B-9397-08002B2CF9AE}" pid="8" name="ArticulateGUID">
    <vt:lpwstr>54608960-AEB5-4F2A-B622-CD7CD84DD473</vt:lpwstr>
  </property>
  <property fmtid="{D5CDD505-2E9C-101B-9397-08002B2CF9AE}" pid="9" name="ArticulatePath">
    <vt:lpwstr>OU7_July2016</vt:lpwstr>
  </property>
</Properties>
</file>