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88825" cy="6858000"/>
  <p:notesSz cx="6991350" cy="9282113"/>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4E7"/>
    <a:srgbClr val="FFF7EF"/>
    <a:srgbClr val="FFDDDD"/>
    <a:srgbClr val="B7ECFF"/>
    <a:srgbClr val="D4ECBA"/>
    <a:srgbClr val="C7E6A4"/>
    <a:srgbClr val="FDFDFD"/>
    <a:srgbClr val="5F5F5F"/>
    <a:srgbClr val="0000FF"/>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87" autoAdjust="0"/>
    <p:restoredTop sz="60821" autoAdjust="0"/>
  </p:normalViewPr>
  <p:slideViewPr>
    <p:cSldViewPr showGuides="1">
      <p:cViewPr>
        <p:scale>
          <a:sx n="68" d="100"/>
          <a:sy n="68" d="100"/>
        </p:scale>
        <p:origin x="-1224" y="210"/>
      </p:cViewPr>
      <p:guideLst>
        <p:guide orient="horz" pos="2160"/>
        <p:guide orient="horz" pos="960"/>
        <p:guide orient="horz" pos="384"/>
        <p:guide pos="3839"/>
        <p:guide pos="479"/>
      </p:guideLst>
    </p:cSldViewPr>
  </p:slideViewPr>
  <p:outlineViewPr>
    <p:cViewPr>
      <p:scale>
        <a:sx n="33" d="100"/>
        <a:sy n="33" d="100"/>
      </p:scale>
      <p:origin x="48" y="3178"/>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00" d="100"/>
          <a:sy n="100" d="100"/>
        </p:scale>
        <p:origin x="-1764" y="-78"/>
      </p:cViewPr>
      <p:guideLst>
        <p:guide orient="horz" pos="2827"/>
        <p:guide orient="horz" pos="283"/>
        <p:guide pos="2202"/>
        <p:guide pos="282"/>
        <p:guide pos="37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3 -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Microsoft_Word_97_-_2003___1.doc"/></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Microsoft_Word_97_-_2003___2.doc"/></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Microsoft_Word_97_-_2003___3.doc"/></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4.emf"/><Relationship Id="rId4" Type="http://schemas.openxmlformats.org/officeDocument/2006/relationships/oleObject" Target="../embeddings/Microsoft_Word_97_-_2003___4.doc"/></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oleObject" Target="../embeddings/Microsoft_Word_97_-_2003___5.doc"/></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4835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Rot="1" noChangeAspect="1" noChangeArrowheads="1" noTextEdit="1"/>
          </p:cNvSpPr>
          <p:nvPr>
            <p:ph type="sldImg"/>
          </p:nvPr>
        </p:nvSpPr>
        <p:spPr>
          <a:ln/>
        </p:spPr>
      </p:sp>
      <p:sp>
        <p:nvSpPr>
          <p:cNvPr id="23555" name="Rectangle 5"/>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In the first example in the slide,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retrieves the last name and salary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for any employee whose salary is less than or equal to $3,000. Observe that there is an explicit value supplied to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a:t>
            </a:r>
            <a:r>
              <a:rPr lang="en-US" altLang="en-US" dirty="0" smtClean="0">
                <a:latin typeface="Arial" charset="0"/>
              </a:rPr>
              <a:t>. The explicit value of </a:t>
            </a:r>
            <a:r>
              <a:rPr lang="en-US" altLang="en-US" dirty="0" smtClean="0">
                <a:latin typeface="Courier New" pitchFamily="49" charset="0"/>
              </a:rPr>
              <a:t>3000</a:t>
            </a:r>
            <a:r>
              <a:rPr lang="en-US" altLang="en-US" dirty="0" smtClean="0">
                <a:latin typeface="Arial" charset="0"/>
              </a:rPr>
              <a:t> is compared to the salary value in the </a:t>
            </a:r>
            <a:r>
              <a:rPr lang="en-US" altLang="en-US" dirty="0" smtClean="0">
                <a:latin typeface="Courier New" pitchFamily="49" charset="0"/>
              </a:rPr>
              <a:t>SALARY</a:t>
            </a:r>
            <a:r>
              <a:rPr lang="en-US" altLang="en-US" dirty="0" smtClean="0">
                <a:latin typeface="Arial" charset="0"/>
              </a:rPr>
              <a:t> column of the </a:t>
            </a:r>
            <a:r>
              <a:rPr lang="en-US" altLang="en-US" dirty="0" smtClean="0">
                <a:latin typeface="Courier New" pitchFamily="49" charset="0"/>
              </a:rPr>
              <a:t>EMPLOYEES</a:t>
            </a:r>
            <a:r>
              <a:rPr lang="en-US" altLang="en-US" dirty="0" smtClean="0">
                <a:latin typeface="Arial" charset="0"/>
              </a:rPr>
              <a:t> table.</a:t>
            </a:r>
          </a:p>
          <a:p>
            <a:pPr lvl="1" eaLnBrk="1" hangingPunct="1"/>
            <a:r>
              <a:rPr lang="en-US" altLang="en-US" dirty="0" smtClean="0">
                <a:latin typeface="Arial" charset="0"/>
              </a:rPr>
              <a:t>In the second example, the </a:t>
            </a:r>
            <a:r>
              <a:rPr lang="en-US" altLang="en-US" dirty="0" smtClean="0">
                <a:latin typeface="Courier New" pitchFamily="49" charset="0"/>
                <a:cs typeface="Courier New" pitchFamily="49" charset="0"/>
              </a:rPr>
              <a:t>SELECT</a:t>
            </a:r>
            <a:r>
              <a:rPr lang="en-US" altLang="en-US" dirty="0" smtClean="0">
                <a:latin typeface="Arial" charset="0"/>
              </a:rPr>
              <a:t> statement retrieves all rows where the last name is </a:t>
            </a:r>
            <a:r>
              <a:rPr lang="en-US" altLang="en-US" dirty="0" smtClean="0">
                <a:latin typeface="Courier New" pitchFamily="49" charset="0"/>
                <a:cs typeface="Courier New" pitchFamily="49" charset="0"/>
              </a:rPr>
              <a:t>Abel</a:t>
            </a:r>
            <a:r>
              <a:rPr lang="en-US" altLang="en-US" dirty="0" smtClean="0">
                <a:latin typeface="Arial" charset="0"/>
              </a:rPr>
              <a:t>. Because * is used in the </a:t>
            </a:r>
            <a:r>
              <a:rPr lang="en-US" altLang="en-US" dirty="0" smtClean="0">
                <a:latin typeface="Courier New" pitchFamily="49" charset="0"/>
                <a:cs typeface="Courier New" pitchFamily="49" charset="0"/>
              </a:rPr>
              <a:t>SELECT</a:t>
            </a:r>
            <a:r>
              <a:rPr lang="en-US" altLang="en-US" dirty="0" smtClean="0">
                <a:latin typeface="Arial" charset="0"/>
              </a:rPr>
              <a:t> statement, all fields from the EMPLOYEES table would appear in the result set</a:t>
            </a:r>
            <a:r>
              <a:rPr lang="en-US" altLang="en-US" dirty="0" smtClean="0">
                <a:latin typeface="Arial" charset="0"/>
              </a:rPr>
              <a:t>.</a:t>
            </a:r>
          </a:p>
          <a:p>
            <a:pPr lvl="1" eaLnBrk="1" hangingPunct="1"/>
            <a:r>
              <a:rPr lang="zh-CN" altLang="en-US" dirty="0" smtClean="0">
                <a:latin typeface="Arial" charset="0"/>
              </a:rPr>
              <a:t>在幻灯片中的第一个示例中，</a:t>
            </a:r>
            <a:r>
              <a:rPr lang="en-US" altLang="en-US" dirty="0" smtClean="0">
                <a:latin typeface="Arial" charset="0"/>
              </a:rPr>
              <a:t>SELECT</a:t>
            </a:r>
            <a:r>
              <a:rPr lang="zh-CN" altLang="en-US" dirty="0" smtClean="0">
                <a:latin typeface="Arial" charset="0"/>
              </a:rPr>
              <a:t>语句从薪水小于或等于</a:t>
            </a:r>
            <a:r>
              <a:rPr lang="en-US" altLang="zh-CN" dirty="0" smtClean="0">
                <a:latin typeface="Arial" charset="0"/>
              </a:rPr>
              <a:t>$ 3,000</a:t>
            </a:r>
            <a:r>
              <a:rPr lang="zh-CN" altLang="en-US" dirty="0" smtClean="0">
                <a:latin typeface="Arial" charset="0"/>
              </a:rPr>
              <a:t>的雇员的</a:t>
            </a:r>
            <a:r>
              <a:rPr lang="en-US" altLang="en-US" dirty="0" smtClean="0">
                <a:latin typeface="Arial" charset="0"/>
              </a:rPr>
              <a:t>EMPLOYEES</a:t>
            </a:r>
            <a:r>
              <a:rPr lang="zh-CN" altLang="en-US" dirty="0" smtClean="0">
                <a:latin typeface="Arial" charset="0"/>
              </a:rPr>
              <a:t>表中检索姓氏和工资。 请注意，有一个明确的值提供给</a:t>
            </a:r>
            <a:r>
              <a:rPr lang="en-US" altLang="en-US" dirty="0" smtClean="0">
                <a:latin typeface="Arial" charset="0"/>
              </a:rPr>
              <a:t>WHERE</a:t>
            </a:r>
            <a:r>
              <a:rPr lang="zh-CN" altLang="en-US" dirty="0" smtClean="0">
                <a:latin typeface="Arial" charset="0"/>
              </a:rPr>
              <a:t>子句。 将</a:t>
            </a:r>
            <a:r>
              <a:rPr lang="en-US" altLang="zh-CN" dirty="0" smtClean="0">
                <a:latin typeface="Arial" charset="0"/>
              </a:rPr>
              <a:t>3000</a:t>
            </a:r>
            <a:r>
              <a:rPr lang="zh-CN" altLang="en-US" dirty="0" smtClean="0">
                <a:latin typeface="Arial" charset="0"/>
              </a:rPr>
              <a:t>的显式值与</a:t>
            </a:r>
            <a:r>
              <a:rPr lang="en-US" altLang="en-US" dirty="0" smtClean="0">
                <a:latin typeface="Arial" charset="0"/>
              </a:rPr>
              <a:t>EMPLOYEES</a:t>
            </a:r>
            <a:r>
              <a:rPr lang="zh-CN" altLang="en-US" dirty="0" smtClean="0">
                <a:latin typeface="Arial" charset="0"/>
              </a:rPr>
              <a:t>表的</a:t>
            </a:r>
            <a:r>
              <a:rPr lang="en-US" altLang="en-US" dirty="0" smtClean="0">
                <a:latin typeface="Arial" charset="0"/>
              </a:rPr>
              <a:t>SALARY</a:t>
            </a:r>
            <a:r>
              <a:rPr lang="zh-CN" altLang="en-US" dirty="0" smtClean="0">
                <a:latin typeface="Arial" charset="0"/>
              </a:rPr>
              <a:t>列中的工资值进行比较。</a:t>
            </a:r>
          </a:p>
          <a:p>
            <a:pPr lvl="1" eaLnBrk="1" hangingPunct="1"/>
            <a:r>
              <a:rPr lang="zh-CN" altLang="en-US" dirty="0" smtClean="0">
                <a:latin typeface="Arial" charset="0"/>
              </a:rPr>
              <a:t>在第二个示例中，</a:t>
            </a:r>
            <a:r>
              <a:rPr lang="en-US" altLang="en-US" dirty="0" smtClean="0">
                <a:latin typeface="Arial" charset="0"/>
              </a:rPr>
              <a:t>SELECT</a:t>
            </a:r>
            <a:r>
              <a:rPr lang="zh-CN" altLang="en-US" dirty="0" smtClean="0">
                <a:latin typeface="Arial" charset="0"/>
              </a:rPr>
              <a:t>语句检索名称为</a:t>
            </a:r>
            <a:r>
              <a:rPr lang="en-US" altLang="en-US" dirty="0" smtClean="0">
                <a:latin typeface="Arial" charset="0"/>
              </a:rPr>
              <a:t>Abel</a:t>
            </a:r>
            <a:r>
              <a:rPr lang="zh-CN" altLang="en-US" dirty="0" smtClean="0">
                <a:latin typeface="Arial" charset="0"/>
              </a:rPr>
              <a:t>的所有行。 因为*在</a:t>
            </a:r>
            <a:r>
              <a:rPr lang="en-US" altLang="en-US" dirty="0" smtClean="0">
                <a:latin typeface="Arial" charset="0"/>
              </a:rPr>
              <a:t>SELECT</a:t>
            </a:r>
            <a:r>
              <a:rPr lang="zh-CN" altLang="en-US" dirty="0" smtClean="0">
                <a:latin typeface="Arial" charset="0"/>
              </a:rPr>
              <a:t>语句中使用，</a:t>
            </a:r>
            <a:r>
              <a:rPr lang="en-US" altLang="en-US" dirty="0" smtClean="0">
                <a:latin typeface="Arial" charset="0"/>
              </a:rPr>
              <a:t>EMPLOYEES</a:t>
            </a:r>
            <a:r>
              <a:rPr lang="zh-CN" altLang="en-US" dirty="0" smtClean="0">
                <a:latin typeface="Arial" charset="0"/>
              </a:rPr>
              <a:t>表中的所有字段将显示在结果集中。</a:t>
            </a:r>
            <a:endParaRPr lang="en-US" altLang="en-US" dirty="0" smtClean="0">
              <a:latin typeface="Arial" charset="0"/>
            </a:endParaRPr>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6419F982-4DAA-4F3A-8D6F-A8F38964FC67}"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p14="http://schemas.microsoft.com/office/powerpoint/2010/main" val="310352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A3BBB898-71D5-4049-8C2C-3616CA28710D}" type="slidenum">
              <a:rPr lang="en-US" altLang="en-US" smtClean="0"/>
              <a:t>11</a:t>
            </a:fld>
            <a:endParaRPr lang="en-US" altLang="en-US" dirty="0" smtClean="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pPr lvl="1" eaLnBrk="1" hangingPunct="1"/>
            <a:r>
              <a:rPr lang="en-US" altLang="en-US" dirty="0" smtClean="0"/>
              <a:t>You can display rows  based on a range of values using the </a:t>
            </a:r>
            <a:r>
              <a:rPr lang="en-US" altLang="en-US" dirty="0" smtClean="0">
                <a:latin typeface="Courier New" pitchFamily="49" charset="0"/>
                <a:cs typeface="Courier New" pitchFamily="49" charset="0"/>
              </a:rPr>
              <a:t>BETWEEN</a:t>
            </a:r>
            <a:r>
              <a:rPr lang="en-US" altLang="en-US" dirty="0" smtClean="0"/>
              <a:t> operator. The range that you specify contains a lower limit and an upper limit.</a:t>
            </a:r>
          </a:p>
          <a:p>
            <a:pPr lvl="1" eaLnBrk="1" hangingPunct="1"/>
            <a:r>
              <a:rPr lang="en-US" altLang="en-US" dirty="0" smtClean="0"/>
              <a:t>The </a:t>
            </a:r>
            <a:r>
              <a:rPr lang="en-US" altLang="en-US" dirty="0" smtClean="0">
                <a:latin typeface="Courier New" pitchFamily="49" charset="0"/>
                <a:cs typeface="Courier New" pitchFamily="49" charset="0"/>
              </a:rPr>
              <a:t>SELECT</a:t>
            </a:r>
            <a:r>
              <a:rPr lang="en-US" altLang="en-US" dirty="0" smtClean="0"/>
              <a:t> statement in the slide returns rows from the </a:t>
            </a:r>
            <a:r>
              <a:rPr lang="en-US" altLang="en-US" dirty="0" smtClean="0">
                <a:latin typeface="Courier New" pitchFamily="49" charset="0"/>
                <a:cs typeface="Courier New" pitchFamily="49" charset="0"/>
              </a:rPr>
              <a:t>EMPLOYEES</a:t>
            </a:r>
            <a:r>
              <a:rPr lang="en-US" altLang="en-US" dirty="0" smtClean="0"/>
              <a:t> table for any employee whose salary is between $2,500 and $3,500. </a:t>
            </a:r>
          </a:p>
          <a:p>
            <a:pPr lvl="1" eaLnBrk="1" hangingPunct="1"/>
            <a:r>
              <a:rPr lang="en-US" altLang="en-US" dirty="0" smtClean="0"/>
              <a:t>Values that are specified with the </a:t>
            </a:r>
            <a:r>
              <a:rPr lang="en-US" altLang="en-US" dirty="0" smtClean="0">
                <a:latin typeface="Courier New" pitchFamily="49" charset="0"/>
                <a:cs typeface="Courier New" pitchFamily="49" charset="0"/>
              </a:rPr>
              <a:t>BETWEEN</a:t>
            </a:r>
            <a:r>
              <a:rPr lang="en-US" altLang="en-US" dirty="0" smtClean="0"/>
              <a:t> operator are inclusive. Remember, you must specify the lower limit first.</a:t>
            </a:r>
          </a:p>
          <a:p>
            <a:pPr lvl="1" eaLnBrk="1" hangingPunct="1"/>
            <a:r>
              <a:rPr lang="en-US" altLang="en-US" dirty="0" smtClean="0"/>
              <a:t>You can also use the </a:t>
            </a:r>
            <a:r>
              <a:rPr lang="en-US" altLang="en-US" dirty="0" smtClean="0">
                <a:latin typeface="Courier New" pitchFamily="49" charset="0"/>
                <a:cs typeface="Courier New" pitchFamily="49" charset="0"/>
              </a:rPr>
              <a:t>BETWEEN</a:t>
            </a:r>
            <a:r>
              <a:rPr lang="en-US" altLang="en-US" dirty="0" smtClean="0"/>
              <a:t> operator on character values:</a:t>
            </a:r>
          </a:p>
          <a:p>
            <a:pPr eaLnBrk="1" hangingPunct="1"/>
            <a:r>
              <a:rPr lang="en-US" altLang="en-US" dirty="0" smtClean="0"/>
              <a:t>	</a:t>
            </a:r>
            <a:r>
              <a:rPr lang="en-US" altLang="en-US" b="0" dirty="0" smtClean="0">
                <a:latin typeface="Courier New" pitchFamily="49" charset="0"/>
                <a:cs typeface="Courier New" pitchFamily="49" charset="0"/>
              </a:rPr>
              <a:t>SELECT </a:t>
            </a:r>
            <a:r>
              <a:rPr lang="en-US" altLang="en-US" b="0" dirty="0" err="1" smtClean="0">
                <a:latin typeface="Courier New" pitchFamily="49" charset="0"/>
                <a:cs typeface="Courier New" pitchFamily="49" charset="0"/>
              </a:rPr>
              <a:t>last_name</a:t>
            </a:r>
            <a:r>
              <a:rPr lang="en-US" altLang="en-US" b="0" dirty="0" smtClean="0">
                <a:latin typeface="Courier New" pitchFamily="49" charset="0"/>
                <a:cs typeface="Courier New" pitchFamily="49" charset="0"/>
              </a:rPr>
              <a:t> FROM employees</a:t>
            </a:r>
          </a:p>
          <a:p>
            <a:pPr eaLnBrk="1" hangingPunct="1"/>
            <a:r>
              <a:rPr lang="en-US" altLang="en-US" b="0" dirty="0" smtClean="0">
                <a:latin typeface="Courier New" pitchFamily="49" charset="0"/>
                <a:cs typeface="Courier New" pitchFamily="49" charset="0"/>
              </a:rPr>
              <a:t>	WHERE </a:t>
            </a:r>
            <a:r>
              <a:rPr lang="en-US" altLang="en-US" b="0" dirty="0" err="1" smtClean="0">
                <a:latin typeface="Courier New" pitchFamily="49" charset="0"/>
                <a:cs typeface="Courier New" pitchFamily="49" charset="0"/>
              </a:rPr>
              <a:t>last_name</a:t>
            </a:r>
            <a:r>
              <a:rPr lang="en-US" altLang="en-US" b="0" dirty="0" smtClean="0">
                <a:latin typeface="Courier New" pitchFamily="49" charset="0"/>
                <a:cs typeface="Courier New" pitchFamily="49" charset="0"/>
              </a:rPr>
              <a:t> BETWEEN ‘King’ AND ‘Whalen’;</a:t>
            </a:r>
          </a:p>
          <a:p>
            <a:pPr lvl="1"/>
            <a:r>
              <a:rPr lang="zh-CN" altLang="en-US" dirty="0" smtClean="0"/>
              <a:t>您可以使用</a:t>
            </a:r>
            <a:r>
              <a:rPr lang="en-US" dirty="0" smtClean="0"/>
              <a:t>BETWEEN</a:t>
            </a:r>
            <a:r>
              <a:rPr lang="zh-CN" altLang="en-US" dirty="0" smtClean="0"/>
              <a:t>运算符根据值范围显示行。 您指定的范围包含下限和上限。</a:t>
            </a:r>
          </a:p>
          <a:p>
            <a:pPr lvl="1"/>
            <a:r>
              <a:rPr lang="zh-CN" altLang="en-US" dirty="0" smtClean="0"/>
              <a:t>幻灯片中的</a:t>
            </a:r>
            <a:r>
              <a:rPr lang="en-US" dirty="0" smtClean="0"/>
              <a:t>SELECT</a:t>
            </a:r>
            <a:r>
              <a:rPr lang="zh-CN" altLang="en-US" dirty="0" smtClean="0"/>
              <a:t>语句会返回</a:t>
            </a:r>
            <a:r>
              <a:rPr lang="en-US" dirty="0" smtClean="0"/>
              <a:t>EMPLOYEES</a:t>
            </a:r>
            <a:r>
              <a:rPr lang="zh-CN" altLang="en-US" dirty="0" smtClean="0"/>
              <a:t>表中的任何员工薪资在</a:t>
            </a:r>
            <a:r>
              <a:rPr lang="en-US" altLang="zh-CN" dirty="0" smtClean="0"/>
              <a:t>$ 2,500</a:t>
            </a:r>
            <a:r>
              <a:rPr lang="zh-CN" altLang="en-US" dirty="0" smtClean="0"/>
              <a:t>到</a:t>
            </a:r>
            <a:r>
              <a:rPr lang="en-US" altLang="zh-CN" dirty="0" smtClean="0"/>
              <a:t>$ 3,500</a:t>
            </a:r>
            <a:r>
              <a:rPr lang="zh-CN" altLang="en-US" dirty="0" smtClean="0"/>
              <a:t>之间的列。</a:t>
            </a:r>
          </a:p>
          <a:p>
            <a:pPr lvl="1"/>
            <a:r>
              <a:rPr lang="zh-CN" altLang="en-US" dirty="0" smtClean="0"/>
              <a:t>使用</a:t>
            </a:r>
            <a:r>
              <a:rPr lang="en-US" dirty="0" smtClean="0"/>
              <a:t>BETWEEN</a:t>
            </a:r>
            <a:r>
              <a:rPr lang="zh-CN" altLang="en-US" dirty="0" smtClean="0"/>
              <a:t>运算符指定的值是包含值。 请记住，您必须首先指定下限。</a:t>
            </a:r>
          </a:p>
          <a:p>
            <a:pPr lvl="1"/>
            <a:r>
              <a:rPr lang="zh-CN" altLang="en-US" dirty="0" smtClean="0"/>
              <a:t>您还可以使用</a:t>
            </a:r>
            <a:r>
              <a:rPr lang="en-US" dirty="0" smtClean="0"/>
              <a:t>BETWEEN</a:t>
            </a:r>
            <a:r>
              <a:rPr lang="zh-CN" altLang="en-US" dirty="0" smtClean="0"/>
              <a:t>运算符对字符值：</a:t>
            </a:r>
            <a:endParaRPr lang="en-US" dirty="0"/>
          </a:p>
        </p:txBody>
      </p:sp>
    </p:spTree>
    <p:extLst>
      <p:ext uri="{BB962C8B-B14F-4D97-AF65-F5344CB8AC3E}">
        <p14:creationId xmlns:p14="http://schemas.microsoft.com/office/powerpoint/2010/main" val="102415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0"/>
          <p:cNvSpPr>
            <a:spLocks noGrp="1" noRot="1" noChangeAspect="1" noChangeArrowheads="1" noTextEdit="1"/>
          </p:cNvSpPr>
          <p:nvPr>
            <p:ph type="sldImg"/>
          </p:nvPr>
        </p:nvSpPr>
        <p:spPr>
          <a:ln/>
        </p:spPr>
      </p:sp>
      <p:sp>
        <p:nvSpPr>
          <p:cNvPr id="27651" name="Rectangle 1031"/>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You can use the </a:t>
            </a:r>
            <a:r>
              <a:rPr lang="en-US" altLang="en-US" dirty="0" smtClean="0">
                <a:latin typeface="Courier New" pitchFamily="49" charset="0"/>
              </a:rPr>
              <a:t>IN</a:t>
            </a:r>
            <a:r>
              <a:rPr lang="en-US" altLang="en-US" dirty="0" smtClean="0">
                <a:latin typeface="Arial" charset="0"/>
              </a:rPr>
              <a:t> operator to test for values among a specified set of values. The condition defined using the </a:t>
            </a:r>
            <a:r>
              <a:rPr lang="en-US" altLang="en-US" dirty="0" smtClean="0">
                <a:latin typeface="Courier New" pitchFamily="49" charset="0"/>
              </a:rPr>
              <a:t>IN</a:t>
            </a:r>
            <a:r>
              <a:rPr lang="en-US" altLang="en-US" dirty="0" smtClean="0">
                <a:latin typeface="Arial" charset="0"/>
              </a:rPr>
              <a:t> operator is also known as the </a:t>
            </a:r>
            <a:r>
              <a:rPr lang="en-US" altLang="en-US" i="1" dirty="0" smtClean="0">
                <a:latin typeface="Arial" charset="0"/>
              </a:rPr>
              <a:t>membership condition</a:t>
            </a:r>
            <a:r>
              <a:rPr lang="en-US" altLang="en-US" dirty="0" smtClean="0">
                <a:latin typeface="Arial" charset="0"/>
              </a:rPr>
              <a:t>.</a:t>
            </a:r>
          </a:p>
          <a:p>
            <a:pPr lvl="1" eaLnBrk="1" hangingPunct="1"/>
            <a:r>
              <a:rPr lang="en-US" altLang="en-US" dirty="0" smtClean="0">
                <a:latin typeface="Arial" charset="0"/>
              </a:rPr>
              <a:t>The example in the slide displays employee IDs, last names, salaries, and manager’s employee IDs for all the employees whose manager’s employee ID is 100, 101, or 201.</a:t>
            </a:r>
          </a:p>
          <a:p>
            <a:pPr lvl="1" eaLnBrk="1" hangingPunct="1"/>
            <a:r>
              <a:rPr lang="en-US" altLang="en-US" b="1" dirty="0" smtClean="0">
                <a:latin typeface="Arial" charset="0"/>
              </a:rPr>
              <a:t>Note:</a:t>
            </a:r>
            <a:r>
              <a:rPr lang="en-US" altLang="en-US" dirty="0" smtClean="0">
                <a:latin typeface="Arial" charset="0"/>
              </a:rPr>
              <a:t> The set of values can be specified in any random order</a:t>
            </a:r>
            <a:r>
              <a:rPr lang="en-US" altLang="en-US" dirty="0" smtClean="0">
                <a:latin typeface="Arial" charset="0"/>
                <a:cs typeface="Times New Roman" pitchFamily="18" charset="0"/>
              </a:rPr>
              <a:t>—</a:t>
            </a:r>
            <a:r>
              <a:rPr lang="en-US" altLang="en-US" dirty="0" smtClean="0">
                <a:latin typeface="Arial" charset="0"/>
              </a:rPr>
              <a:t>for example, (201,100,101).</a:t>
            </a:r>
          </a:p>
          <a:p>
            <a:pPr lvl="1" eaLnBrk="1" hangingPunct="1"/>
            <a:r>
              <a:rPr lang="en-US" altLang="en-US" dirty="0" smtClean="0">
                <a:latin typeface="Arial" charset="0"/>
              </a:rPr>
              <a:t>The </a:t>
            </a:r>
            <a:r>
              <a:rPr lang="en-US" altLang="en-US" dirty="0" smtClean="0">
                <a:latin typeface="Courier New" pitchFamily="49" charset="0"/>
              </a:rPr>
              <a:t>IN</a:t>
            </a:r>
            <a:r>
              <a:rPr lang="en-US" altLang="en-US" dirty="0" smtClean="0">
                <a:latin typeface="Arial" charset="0"/>
              </a:rPr>
              <a:t> operator can be used with any data type. The following example returns rows from the </a:t>
            </a:r>
            <a:r>
              <a:rPr lang="en-US" altLang="en-US" dirty="0" smtClean="0">
                <a:latin typeface="Courier New" pitchFamily="49" charset="0"/>
              </a:rPr>
              <a:t>EMPLOYEES</a:t>
            </a:r>
            <a:r>
              <a:rPr lang="en-US" altLang="en-US" dirty="0" smtClean="0">
                <a:latin typeface="Arial" charset="0"/>
              </a:rPr>
              <a:t> table, for any employee whose last name is included with the </a:t>
            </a:r>
            <a:r>
              <a:rPr lang="en-US" altLang="en-US" dirty="0" smtClean="0">
                <a:latin typeface="Courier New" pitchFamily="49" charset="0"/>
                <a:cs typeface="Courier New" pitchFamily="49" charset="0"/>
              </a:rPr>
              <a:t>IN</a:t>
            </a:r>
            <a:r>
              <a:rPr lang="en-US" altLang="en-US" dirty="0" smtClean="0">
                <a:latin typeface="Arial" charset="0"/>
              </a:rPr>
              <a:t> operator:</a:t>
            </a:r>
          </a:p>
          <a:p>
            <a:pPr marL="857250" lvl="4" eaLnBrk="1" hangingPunct="1"/>
            <a:r>
              <a:rPr lang="en-US" altLang="en-US" dirty="0" smtClean="0"/>
              <a:t>SELECT </a:t>
            </a:r>
            <a:r>
              <a:rPr lang="en-US" altLang="en-US" dirty="0" err="1" smtClean="0"/>
              <a:t>employee_id</a:t>
            </a:r>
            <a:r>
              <a:rPr lang="en-US" altLang="en-US" dirty="0" smtClean="0"/>
              <a:t>, </a:t>
            </a:r>
            <a:r>
              <a:rPr lang="en-US" altLang="en-US" dirty="0" err="1" smtClean="0"/>
              <a:t>manager_id</a:t>
            </a:r>
            <a:r>
              <a:rPr lang="en-US" altLang="en-US" dirty="0" smtClean="0"/>
              <a:t>, </a:t>
            </a:r>
            <a:r>
              <a:rPr lang="en-US" altLang="en-US" dirty="0" err="1" smtClean="0"/>
              <a:t>department_id</a:t>
            </a:r>
            <a:endParaRPr lang="en-US" altLang="en-US" dirty="0" smtClean="0"/>
          </a:p>
          <a:p>
            <a:pPr marL="857250" lvl="4" eaLnBrk="1" hangingPunct="1"/>
            <a:r>
              <a:rPr lang="en-US" altLang="en-US" dirty="0" smtClean="0"/>
              <a:t>FROM   employees</a:t>
            </a:r>
          </a:p>
          <a:p>
            <a:pPr marL="857250" lvl="4" eaLnBrk="1" hangingPunct="1"/>
            <a:r>
              <a:rPr lang="en-US" altLang="en-US" dirty="0" smtClean="0"/>
              <a:t>WHERE  </a:t>
            </a:r>
            <a:r>
              <a:rPr lang="en-US" altLang="en-US" dirty="0" err="1" smtClean="0"/>
              <a:t>last_name</a:t>
            </a:r>
            <a:r>
              <a:rPr lang="en-US" altLang="en-US" dirty="0" smtClean="0"/>
              <a:t> IN ('</a:t>
            </a:r>
            <a:r>
              <a:rPr lang="en-US" altLang="en-US" dirty="0" err="1" smtClean="0"/>
              <a:t>Hartstein</a:t>
            </a:r>
            <a:r>
              <a:rPr lang="en-US" altLang="en-US" dirty="0" smtClean="0"/>
              <a:t>', 'Vargas');</a:t>
            </a:r>
          </a:p>
          <a:p>
            <a:pPr lvl="1" eaLnBrk="1" hangingPunct="1"/>
            <a:r>
              <a:rPr lang="en-US" altLang="en-US" dirty="0" smtClean="0">
                <a:latin typeface="Arial" charset="0"/>
              </a:rPr>
              <a:t>If characters or dates are used in a list, they must be enclosed within single quotation marks </a:t>
            </a:r>
            <a:r>
              <a:rPr lang="en-US" altLang="en-US" dirty="0" smtClean="0">
                <a:latin typeface="Arial" charset="0"/>
              </a:rPr>
              <a:t>(</a:t>
            </a:r>
            <a:r>
              <a:rPr lang="en-US" altLang="en-US" dirty="0" smtClean="0">
                <a:latin typeface="Courier New" pitchFamily="49" charset="0"/>
              </a:rPr>
              <a:t>''</a:t>
            </a:r>
            <a:r>
              <a:rPr lang="en-US" altLang="en-US" dirty="0" smtClean="0">
                <a:latin typeface="Arial" charset="0"/>
              </a:rPr>
              <a:t>).</a:t>
            </a:r>
          </a:p>
          <a:p>
            <a:pPr lvl="1" eaLnBrk="1" hangingPunct="1"/>
            <a:r>
              <a:rPr lang="zh-CN" altLang="en-US" dirty="0" smtClean="0">
                <a:latin typeface="Arial" charset="0"/>
              </a:rPr>
              <a:t>您可以使用</a:t>
            </a:r>
            <a:r>
              <a:rPr lang="en-US" altLang="zh-CN" dirty="0" smtClean="0">
                <a:latin typeface="Arial" charset="0"/>
              </a:rPr>
              <a:t>IN</a:t>
            </a:r>
            <a:r>
              <a:rPr lang="zh-CN" altLang="en-US" dirty="0" smtClean="0">
                <a:latin typeface="Arial" charset="0"/>
              </a:rPr>
              <a:t>运算符来测试指定值集合中的值。 使用</a:t>
            </a:r>
            <a:r>
              <a:rPr lang="en-US" altLang="zh-CN" dirty="0" smtClean="0">
                <a:latin typeface="Arial" charset="0"/>
              </a:rPr>
              <a:t>IN</a:t>
            </a:r>
            <a:r>
              <a:rPr lang="zh-CN" altLang="en-US" dirty="0" smtClean="0">
                <a:latin typeface="Arial" charset="0"/>
              </a:rPr>
              <a:t>运算符定义的条件也称为成员条件。</a:t>
            </a:r>
          </a:p>
          <a:p>
            <a:pPr lvl="1" eaLnBrk="1" hangingPunct="1"/>
            <a:r>
              <a:rPr lang="zh-CN" altLang="en-US" dirty="0" smtClean="0">
                <a:latin typeface="Arial" charset="0"/>
              </a:rPr>
              <a:t>幻灯片中的示例显示其经理的员工</a:t>
            </a:r>
            <a:r>
              <a:rPr lang="en-US" altLang="zh-CN" dirty="0" smtClean="0">
                <a:latin typeface="Arial" charset="0"/>
              </a:rPr>
              <a:t>ID</a:t>
            </a:r>
            <a:r>
              <a:rPr lang="zh-CN" altLang="en-US" dirty="0" smtClean="0">
                <a:latin typeface="Arial" charset="0"/>
              </a:rPr>
              <a:t>为</a:t>
            </a:r>
            <a:r>
              <a:rPr lang="en-US" altLang="zh-CN" dirty="0" smtClean="0">
                <a:latin typeface="Arial" charset="0"/>
              </a:rPr>
              <a:t>100,101</a:t>
            </a:r>
            <a:r>
              <a:rPr lang="zh-CN" altLang="en-US" dirty="0" smtClean="0">
                <a:latin typeface="Arial" charset="0"/>
              </a:rPr>
              <a:t>或</a:t>
            </a:r>
            <a:r>
              <a:rPr lang="en-US" altLang="zh-CN" dirty="0" smtClean="0">
                <a:latin typeface="Arial" charset="0"/>
              </a:rPr>
              <a:t>201</a:t>
            </a:r>
            <a:r>
              <a:rPr lang="zh-CN" altLang="en-US" dirty="0" smtClean="0">
                <a:latin typeface="Arial" charset="0"/>
              </a:rPr>
              <a:t>的所有员工的员工</a:t>
            </a:r>
            <a:r>
              <a:rPr lang="en-US" altLang="zh-CN" dirty="0" smtClean="0">
                <a:latin typeface="Arial" charset="0"/>
              </a:rPr>
              <a:t>ID</a:t>
            </a:r>
            <a:r>
              <a:rPr lang="zh-CN" altLang="en-US" dirty="0" smtClean="0">
                <a:latin typeface="Arial" charset="0"/>
              </a:rPr>
              <a:t>，姓氏，工资和经理人员</a:t>
            </a:r>
            <a:r>
              <a:rPr lang="en-US" altLang="zh-CN" dirty="0" smtClean="0">
                <a:latin typeface="Arial" charset="0"/>
              </a:rPr>
              <a:t>ID</a:t>
            </a:r>
            <a:r>
              <a:rPr lang="zh-CN" altLang="en-US" dirty="0" smtClean="0">
                <a:latin typeface="Arial" charset="0"/>
              </a:rPr>
              <a:t>。</a:t>
            </a:r>
          </a:p>
          <a:p>
            <a:pPr lvl="1" eaLnBrk="1" hangingPunct="1"/>
            <a:r>
              <a:rPr lang="zh-CN" altLang="en-US" dirty="0" smtClean="0">
                <a:latin typeface="Arial" charset="0"/>
              </a:rPr>
              <a:t>注意：可以以任何随机顺序指定值集合，例如（</a:t>
            </a:r>
            <a:r>
              <a:rPr lang="en-US" altLang="zh-CN" dirty="0" smtClean="0">
                <a:latin typeface="Arial" charset="0"/>
              </a:rPr>
              <a:t>201,100,101</a:t>
            </a:r>
            <a:r>
              <a:rPr lang="zh-CN" altLang="en-US" dirty="0" smtClean="0">
                <a:latin typeface="Arial" charset="0"/>
              </a:rPr>
              <a:t>）。</a:t>
            </a:r>
          </a:p>
          <a:p>
            <a:pPr lvl="1" eaLnBrk="1" hangingPunct="1"/>
            <a:r>
              <a:rPr lang="en-US" altLang="zh-CN" dirty="0" smtClean="0">
                <a:latin typeface="Arial" charset="0"/>
              </a:rPr>
              <a:t>IN</a:t>
            </a:r>
            <a:r>
              <a:rPr lang="zh-CN" altLang="en-US" dirty="0" smtClean="0">
                <a:latin typeface="Arial" charset="0"/>
              </a:rPr>
              <a:t>操作符可以与任何数据类型一起使用。 以下示例返回</a:t>
            </a:r>
            <a:r>
              <a:rPr lang="en-US" altLang="zh-CN" dirty="0" smtClean="0">
                <a:latin typeface="Arial" charset="0"/>
              </a:rPr>
              <a:t>EMPLOYEES</a:t>
            </a:r>
            <a:r>
              <a:rPr lang="zh-CN" altLang="en-US" dirty="0" smtClean="0">
                <a:latin typeface="Arial" charset="0"/>
              </a:rPr>
              <a:t>表中的行，对于</a:t>
            </a:r>
            <a:r>
              <a:rPr lang="en-US" altLang="zh-CN" dirty="0" smtClean="0">
                <a:latin typeface="Arial" charset="0"/>
              </a:rPr>
              <a:t>IN</a:t>
            </a:r>
            <a:r>
              <a:rPr lang="zh-CN" altLang="en-US" dirty="0" smtClean="0">
                <a:latin typeface="Arial" charset="0"/>
              </a:rPr>
              <a:t>名称包含在</a:t>
            </a:r>
            <a:r>
              <a:rPr lang="en-US" altLang="zh-CN" dirty="0" smtClean="0">
                <a:latin typeface="Arial" charset="0"/>
              </a:rPr>
              <a:t>IN</a:t>
            </a:r>
            <a:r>
              <a:rPr lang="zh-CN" altLang="en-US" dirty="0" smtClean="0">
                <a:latin typeface="Arial" charset="0"/>
              </a:rPr>
              <a:t>运算符中的任何员工：</a:t>
            </a:r>
            <a:endParaRPr lang="en-US" altLang="zh-CN" dirty="0" smtClean="0">
              <a:latin typeface="Arial" charset="0"/>
            </a:endParaRPr>
          </a:p>
          <a:p>
            <a:pPr lvl="1" eaLnBrk="1" hangingPunct="1"/>
            <a:r>
              <a:rPr lang="zh-CN" altLang="en-US" dirty="0" smtClean="0">
                <a:latin typeface="Arial" charset="0"/>
              </a:rPr>
              <a:t>如果在列表中使用字符或日期，则它们必须包含在单引号（</a:t>
            </a:r>
            <a:r>
              <a:rPr lang="en-US" altLang="zh-CN" dirty="0" smtClean="0">
                <a:latin typeface="Arial" charset="0"/>
              </a:rPr>
              <a:t>''</a:t>
            </a:r>
            <a:r>
              <a:rPr lang="zh-CN" altLang="en-US" dirty="0" smtClean="0">
                <a:latin typeface="Arial" charset="0"/>
              </a:rPr>
              <a:t>）</a:t>
            </a:r>
            <a:endParaRPr lang="en-US" altLang="en-US" dirty="0" smtClean="0">
              <a:latin typeface="Arial" charset="0"/>
            </a:endParaRPr>
          </a:p>
        </p:txBody>
      </p:sp>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3DF1D4B9-7716-457D-B594-DA7AC7B3755C}"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p14="http://schemas.microsoft.com/office/powerpoint/2010/main" val="94322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body" idx="1"/>
          </p:nvPr>
        </p:nvSpPr>
        <p:spPr/>
        <p:txBody>
          <a:bodyPr>
            <a:normAutofit/>
          </a:bodyPr>
          <a:lstStyle/>
          <a:p>
            <a:pPr lvl="1" eaLnBrk="1" hangingPunct="1"/>
            <a:r>
              <a:rPr lang="en-US" altLang="en-US" dirty="0" smtClean="0">
                <a:latin typeface="Arial" charset="0"/>
              </a:rPr>
              <a:t>You may not always know </a:t>
            </a:r>
            <a:r>
              <a:rPr lang="en-US" altLang="en-US" dirty="0" smtClean="0">
                <a:solidFill>
                  <a:schemeClr val="tx1"/>
                </a:solidFill>
                <a:latin typeface="Arial" charset="0"/>
              </a:rPr>
              <a:t>the exact value to search for. You can select rows that match a character pattern by using the </a:t>
            </a:r>
            <a:r>
              <a:rPr lang="en-US" altLang="en-US" dirty="0" smtClean="0">
                <a:solidFill>
                  <a:schemeClr val="tx1"/>
                </a:solidFill>
                <a:latin typeface="Courier New" pitchFamily="49" charset="0"/>
              </a:rPr>
              <a:t>LIKE</a:t>
            </a:r>
            <a:r>
              <a:rPr lang="en-US" altLang="en-US" dirty="0" smtClean="0">
                <a:solidFill>
                  <a:schemeClr val="tx1"/>
                </a:solidFill>
                <a:latin typeface="Arial" charset="0"/>
              </a:rPr>
              <a:t> operator. The character pattern</a:t>
            </a:r>
            <a:r>
              <a:rPr lang="en-US" altLang="en-US" dirty="0" smtClean="0">
                <a:solidFill>
                  <a:schemeClr val="tx1"/>
                </a:solidFill>
                <a:latin typeface="Arial" charset="0"/>
                <a:cs typeface="Times New Roman" pitchFamily="18" charset="0"/>
              </a:rPr>
              <a:t>–</a:t>
            </a:r>
            <a:r>
              <a:rPr lang="en-US" altLang="en-US" dirty="0" smtClean="0">
                <a:solidFill>
                  <a:schemeClr val="tx1"/>
                </a:solidFill>
                <a:latin typeface="Arial" charset="0"/>
              </a:rPr>
              <a:t>matching operation is referred to as a </a:t>
            </a:r>
            <a:r>
              <a:rPr lang="en-US" altLang="en-US" i="1" dirty="0" smtClean="0">
                <a:solidFill>
                  <a:schemeClr val="tx1"/>
                </a:solidFill>
                <a:latin typeface="Arial" charset="0"/>
              </a:rPr>
              <a:t>wildcard </a:t>
            </a:r>
            <a:r>
              <a:rPr lang="en-US" altLang="en-US" dirty="0" smtClean="0">
                <a:solidFill>
                  <a:schemeClr val="tx1"/>
                </a:solidFill>
                <a:latin typeface="Arial" charset="0"/>
              </a:rPr>
              <a:t>search. Two symbols can be used to construct the search string. </a:t>
            </a:r>
          </a:p>
          <a:p>
            <a:pPr lvl="1" eaLnBrk="1" hangingPunct="1"/>
            <a:r>
              <a:rPr lang="zh-CN" altLang="en-US" dirty="0" smtClean="0">
                <a:solidFill>
                  <a:schemeClr val="tx1"/>
                </a:solidFill>
                <a:latin typeface="Arial" charset="0"/>
              </a:rPr>
              <a:t>您可能并不总是知道要搜索的确切值。 您可以使用</a:t>
            </a:r>
            <a:r>
              <a:rPr lang="en-US" altLang="zh-CN" dirty="0" smtClean="0">
                <a:solidFill>
                  <a:schemeClr val="tx1"/>
                </a:solidFill>
                <a:latin typeface="Arial" charset="0"/>
              </a:rPr>
              <a:t>LIKE</a:t>
            </a:r>
            <a:r>
              <a:rPr lang="zh-CN" altLang="en-US" dirty="0" smtClean="0">
                <a:solidFill>
                  <a:schemeClr val="tx1"/>
                </a:solidFill>
                <a:latin typeface="Arial" charset="0"/>
              </a:rPr>
              <a:t>运算符来选择与字符模式匹配的行。 字符模式匹配操作被称为通配符搜索。 可以使用两个符号来构造搜索字符串。</a:t>
            </a:r>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endParaRPr lang="en-US" altLang="en-US" sz="500"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en-US" dirty="0" smtClean="0">
                <a:latin typeface="Arial" charset="0"/>
              </a:rPr>
              <a:t>The </a:t>
            </a:r>
            <a:r>
              <a:rPr lang="en-US" altLang="en-US" dirty="0" smtClean="0">
                <a:latin typeface="Courier New" pitchFamily="49" charset="0"/>
              </a:rPr>
              <a:t>SELECT</a:t>
            </a:r>
            <a:r>
              <a:rPr lang="en-US" altLang="en-US" dirty="0" smtClean="0">
                <a:latin typeface="Arial" charset="0"/>
              </a:rPr>
              <a:t> statement in the slide returns the first name from the </a:t>
            </a:r>
            <a:r>
              <a:rPr lang="en-US" altLang="en-US" dirty="0" smtClean="0">
                <a:latin typeface="Courier New" pitchFamily="49" charset="0"/>
              </a:rPr>
              <a:t>EMPLOYEES</a:t>
            </a:r>
            <a:r>
              <a:rPr lang="en-US" altLang="en-US" dirty="0" smtClean="0">
                <a:latin typeface="Arial" charset="0"/>
              </a:rPr>
              <a:t> table for any employee whose first name begins with the letter “S.” Note the uppercase “S.” Consequently, names beginning with a lowercase “s”</a:t>
            </a:r>
            <a:r>
              <a:rPr lang="en-US" altLang="en-US" i="1" dirty="0" smtClean="0">
                <a:latin typeface="Arial" charset="0"/>
              </a:rPr>
              <a:t> </a:t>
            </a:r>
            <a:r>
              <a:rPr lang="en-US" altLang="en-US" dirty="0" smtClean="0">
                <a:latin typeface="Arial" charset="0"/>
              </a:rPr>
              <a:t>are not returned. </a:t>
            </a:r>
          </a:p>
          <a:p>
            <a:pPr lvl="1" eaLnBrk="1" hangingPunct="1"/>
            <a:r>
              <a:rPr lang="en-US" altLang="en-US" dirty="0" smtClean="0">
                <a:latin typeface="Arial" charset="0"/>
              </a:rPr>
              <a:t>The </a:t>
            </a:r>
            <a:r>
              <a:rPr lang="en-US" altLang="en-US" dirty="0" smtClean="0">
                <a:latin typeface="Courier New" pitchFamily="49" charset="0"/>
              </a:rPr>
              <a:t>LIKE</a:t>
            </a:r>
            <a:r>
              <a:rPr lang="en-US" altLang="en-US" dirty="0" smtClean="0">
                <a:latin typeface="Arial" charset="0"/>
              </a:rPr>
              <a:t> operator can be used as a shortcut for some </a:t>
            </a:r>
            <a:r>
              <a:rPr lang="en-US" altLang="en-US" dirty="0" smtClean="0">
                <a:latin typeface="Courier New" pitchFamily="49" charset="0"/>
              </a:rPr>
              <a:t>BETWEEN</a:t>
            </a:r>
            <a:r>
              <a:rPr lang="en-US" altLang="en-US" dirty="0" smtClean="0">
                <a:latin typeface="Arial" charset="0"/>
              </a:rPr>
              <a:t> comparisons. The following example displays the last names and hire dates of all employees who joined between January 2015 and December 2015: </a:t>
            </a:r>
            <a:endParaRPr lang="en-US" altLang="en-US" dirty="0" smtClean="0">
              <a:latin typeface="Courier New" pitchFamily="49" charset="0"/>
            </a:endParaRPr>
          </a:p>
          <a:p>
            <a:pPr marL="857250" lvl="4" eaLnBrk="1" hangingPunct="1"/>
            <a:r>
              <a:rPr lang="en-US" altLang="en-US" dirty="0" smtClean="0"/>
              <a:t>SELECT </a:t>
            </a:r>
            <a:r>
              <a:rPr lang="en-US" altLang="en-US" dirty="0" err="1" smtClean="0"/>
              <a:t>last_name</a:t>
            </a:r>
            <a:r>
              <a:rPr lang="en-US" altLang="en-US" dirty="0" smtClean="0"/>
              <a:t>, </a:t>
            </a:r>
            <a:r>
              <a:rPr lang="en-US" altLang="en-US" dirty="0" err="1" smtClean="0"/>
              <a:t>hire_date</a:t>
            </a:r>
            <a:endParaRPr lang="en-US" altLang="en-US" dirty="0" smtClean="0"/>
          </a:p>
          <a:p>
            <a:pPr marL="857250" lvl="4" eaLnBrk="1" hangingPunct="1"/>
            <a:r>
              <a:rPr lang="en-US" altLang="en-US" dirty="0" smtClean="0"/>
              <a:t>FROM   employees</a:t>
            </a:r>
          </a:p>
          <a:p>
            <a:pPr marL="857250" lvl="4" eaLnBrk="1" hangingPunct="1"/>
            <a:r>
              <a:rPr lang="en-US" altLang="en-US" dirty="0" smtClean="0"/>
              <a:t>WHERE  </a:t>
            </a:r>
            <a:r>
              <a:rPr lang="en-US" altLang="en-US" dirty="0" err="1" smtClean="0"/>
              <a:t>hire_date</a:t>
            </a:r>
            <a:r>
              <a:rPr lang="en-US" altLang="en-US" dirty="0" smtClean="0"/>
              <a:t> LIKE '%15</a:t>
            </a:r>
            <a:r>
              <a:rPr lang="en-US" altLang="en-US" dirty="0" smtClean="0"/>
              <a:t>';</a:t>
            </a:r>
          </a:p>
          <a:p>
            <a:pPr marL="704877" lvl="0" eaLnBrk="1" hangingPunct="1"/>
            <a:r>
              <a:rPr lang="zh-CN" altLang="en-US" dirty="0" smtClean="0"/>
              <a:t>幻灯片中的</a:t>
            </a:r>
            <a:r>
              <a:rPr lang="en-US" altLang="en-US" dirty="0" smtClean="0"/>
              <a:t>SELECT</a:t>
            </a:r>
            <a:r>
              <a:rPr lang="zh-CN" altLang="en-US" dirty="0" smtClean="0"/>
              <a:t>语句从</a:t>
            </a:r>
            <a:r>
              <a:rPr lang="en-US" altLang="en-US" dirty="0" smtClean="0"/>
              <a:t>EMPLOYEES</a:t>
            </a:r>
            <a:r>
              <a:rPr lang="zh-CN" altLang="en-US" dirty="0" smtClean="0"/>
              <a:t>表中返回名字，其名称以字母“</a:t>
            </a:r>
            <a:r>
              <a:rPr lang="en-US" altLang="en-US" dirty="0" smtClean="0"/>
              <a:t>S”</a:t>
            </a:r>
            <a:r>
              <a:rPr lang="zh-CN" altLang="en-US" dirty="0" smtClean="0"/>
              <a:t>开头。注意大写字母“</a:t>
            </a:r>
            <a:r>
              <a:rPr lang="en-US" altLang="en-US" dirty="0" smtClean="0"/>
              <a:t>S.”，</a:t>
            </a:r>
            <a:r>
              <a:rPr lang="zh-CN" altLang="en-US" dirty="0" smtClean="0"/>
              <a:t>因此不会返回以小写“</a:t>
            </a:r>
            <a:r>
              <a:rPr lang="en-US" altLang="en-US" dirty="0" smtClean="0"/>
              <a:t>s”</a:t>
            </a:r>
            <a:r>
              <a:rPr lang="zh-CN" altLang="en-US" dirty="0" smtClean="0"/>
              <a:t>开头的名称。</a:t>
            </a:r>
            <a:endParaRPr lang="en-US" altLang="zh-CN" dirty="0" smtClean="0"/>
          </a:p>
          <a:p>
            <a:pPr marL="704877" lvl="0" eaLnBrk="1" hangingPunct="1"/>
            <a:r>
              <a:rPr lang="en-US" altLang="en-US" dirty="0" smtClean="0"/>
              <a:t>LIKE</a:t>
            </a:r>
            <a:r>
              <a:rPr lang="zh-CN" altLang="en-US" dirty="0" smtClean="0"/>
              <a:t>操作符可以用作一些</a:t>
            </a:r>
            <a:r>
              <a:rPr lang="en-US" altLang="en-US" dirty="0" smtClean="0"/>
              <a:t>BETWEEN</a:t>
            </a:r>
            <a:r>
              <a:rPr lang="zh-CN" altLang="en-US" dirty="0" smtClean="0"/>
              <a:t>比较的快捷方式。 以下示例显示了</a:t>
            </a:r>
            <a:r>
              <a:rPr lang="en-US" altLang="zh-CN" dirty="0" smtClean="0"/>
              <a:t>2015</a:t>
            </a:r>
            <a:r>
              <a:rPr lang="zh-CN" altLang="en-US" dirty="0" smtClean="0"/>
              <a:t>年</a:t>
            </a:r>
            <a:r>
              <a:rPr lang="en-US" altLang="zh-CN" dirty="0" smtClean="0"/>
              <a:t>1</a:t>
            </a:r>
            <a:r>
              <a:rPr lang="zh-CN" altLang="en-US" dirty="0" smtClean="0"/>
              <a:t>月至</a:t>
            </a:r>
            <a:r>
              <a:rPr lang="en-US" altLang="zh-CN" dirty="0" smtClean="0"/>
              <a:t>2015</a:t>
            </a:r>
            <a:r>
              <a:rPr lang="zh-CN" altLang="en-US" dirty="0" smtClean="0"/>
              <a:t>年</a:t>
            </a:r>
            <a:r>
              <a:rPr lang="en-US" altLang="zh-CN" dirty="0" smtClean="0"/>
              <a:t>12</a:t>
            </a:r>
            <a:r>
              <a:rPr lang="zh-CN" altLang="en-US" dirty="0" smtClean="0"/>
              <a:t>月期间加入的所有员工的姓氏和雇用日期：</a:t>
            </a:r>
            <a:endParaRPr lang="en-US" altLang="en-US" dirty="0" smtClean="0"/>
          </a:p>
        </p:txBody>
      </p:sp>
      <p:graphicFrame>
        <p:nvGraphicFramePr>
          <p:cNvPr id="29700" name="Object 4"/>
          <p:cNvGraphicFramePr>
            <a:graphicFrameLocks/>
          </p:cNvGraphicFramePr>
          <p:nvPr/>
        </p:nvGraphicFramePr>
        <p:xfrm>
          <a:off x="628650" y="5069681"/>
          <a:ext cx="5705475" cy="1019175"/>
        </p:xfrm>
        <a:graphic>
          <a:graphicData uri="http://schemas.openxmlformats.org/presentationml/2006/ole">
            <mc:AlternateContent xmlns:mc="http://schemas.openxmlformats.org/markup-compatibility/2006">
              <mc:Choice xmlns:v="urn:schemas-microsoft-com:vml" Requires="v">
                <p:oleObj spid="_x0000_s11316" name="Document" r:id="rId4" imgW="5696932" imgH="1024127" progId="Word.Document.8">
                  <p:embed/>
                </p:oleObj>
              </mc:Choice>
              <mc:Fallback>
                <p:oleObj name="Document" r:id="rId4" imgW="5696932" imgH="1024127" progId="Word.Documen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5069681"/>
                        <a:ext cx="57054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4C4F5175-1166-4C7D-8CD6-358597857828}" type="slidenum">
              <a:rPr lang="en-US" altLang="en-US" smtClean="0"/>
              <a:t>13</a:t>
            </a:fld>
            <a:endParaRPr lang="en-US" altLang="en-US" dirty="0" smtClean="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224292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Rot="1" noChangeAspect="1" noChangeArrowheads="1" noTextEdit="1"/>
          </p:cNvSpPr>
          <p:nvPr>
            <p:ph type="sldImg"/>
          </p:nvPr>
        </p:nvSpPr>
        <p:spPr>
          <a:ln/>
        </p:spPr>
      </p:sp>
      <p:sp>
        <p:nvSpPr>
          <p:cNvPr id="31747" name="Rectangle 8"/>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The </a:t>
            </a:r>
            <a:r>
              <a:rPr lang="en-US" altLang="en-US" dirty="0" smtClean="0">
                <a:latin typeface="Courier New" pitchFamily="49" charset="0"/>
              </a:rPr>
              <a:t>%</a:t>
            </a:r>
            <a:r>
              <a:rPr lang="en-US" altLang="en-US" dirty="0" smtClean="0">
                <a:latin typeface="Arial" charset="0"/>
              </a:rPr>
              <a:t> and </a:t>
            </a:r>
            <a:r>
              <a:rPr lang="en-US" altLang="en-US" dirty="0" smtClean="0">
                <a:latin typeface="Courier New" pitchFamily="49" charset="0"/>
              </a:rPr>
              <a:t>_</a:t>
            </a:r>
            <a:r>
              <a:rPr lang="en-US" altLang="en-US" dirty="0" smtClean="0">
                <a:latin typeface="Arial" charset="0"/>
              </a:rPr>
              <a:t> symbols can be used in any combination with literal characters. The example in the slide displays the names of all employees whose last names have the letter “o” as the second character.</a:t>
            </a:r>
          </a:p>
          <a:p>
            <a:pPr lvl="1" eaLnBrk="1" hangingPunct="1"/>
            <a:r>
              <a:rPr lang="en-US" altLang="en-US" dirty="0" smtClean="0">
                <a:solidFill>
                  <a:schemeClr val="tx1"/>
                </a:solidFill>
                <a:latin typeface="Arial" charset="0"/>
              </a:rPr>
              <a:t>When you need to have an exact match for the actual </a:t>
            </a:r>
            <a:r>
              <a:rPr lang="en-US" altLang="en-US" i="1" dirty="0" smtClean="0">
                <a:solidFill>
                  <a:schemeClr val="tx1"/>
                </a:solidFill>
                <a:latin typeface="Courier New" pitchFamily="49" charset="0"/>
              </a:rPr>
              <a:t>%</a:t>
            </a:r>
            <a:r>
              <a:rPr lang="en-US" altLang="en-US" dirty="0" smtClean="0">
                <a:solidFill>
                  <a:schemeClr val="tx1"/>
                </a:solidFill>
                <a:latin typeface="Arial" charset="0"/>
              </a:rPr>
              <a:t> and </a:t>
            </a:r>
            <a:r>
              <a:rPr lang="en-US" altLang="en-US" i="1" dirty="0" smtClean="0">
                <a:solidFill>
                  <a:schemeClr val="tx1"/>
                </a:solidFill>
                <a:latin typeface="Courier New" pitchFamily="49" charset="0"/>
              </a:rPr>
              <a:t>_</a:t>
            </a:r>
            <a:r>
              <a:rPr lang="en-US" altLang="en-US" dirty="0" smtClean="0">
                <a:solidFill>
                  <a:schemeClr val="tx1"/>
                </a:solidFill>
                <a:latin typeface="Arial" charset="0"/>
              </a:rPr>
              <a:t> characters, use the </a:t>
            </a:r>
            <a:r>
              <a:rPr lang="en-US" altLang="en-US" dirty="0" smtClean="0">
                <a:solidFill>
                  <a:schemeClr val="tx1"/>
                </a:solidFill>
                <a:latin typeface="Courier New" pitchFamily="49" charset="0"/>
              </a:rPr>
              <a:t>ESCAPE</a:t>
            </a:r>
            <a:r>
              <a:rPr lang="en-US" altLang="en-US" dirty="0" smtClean="0">
                <a:solidFill>
                  <a:schemeClr val="tx1"/>
                </a:solidFill>
                <a:latin typeface="Arial" charset="0"/>
              </a:rPr>
              <a:t> identifier. For example, to find the last name and job ID of all the employees whose job ID contains </a:t>
            </a:r>
            <a:r>
              <a:rPr lang="en-US" altLang="en-US" dirty="0" smtClean="0">
                <a:solidFill>
                  <a:schemeClr val="tx1"/>
                </a:solidFill>
                <a:latin typeface="Courier New" pitchFamily="49" charset="0"/>
                <a:cs typeface="Courier New" pitchFamily="49" charset="0"/>
              </a:rPr>
              <a:t>'SA_', </a:t>
            </a:r>
            <a:r>
              <a:rPr lang="en-US" altLang="en-US" dirty="0" smtClean="0">
                <a:solidFill>
                  <a:schemeClr val="tx1"/>
                </a:solidFill>
                <a:latin typeface="Arial" charset="0"/>
              </a:rPr>
              <a:t>use the following statement:</a:t>
            </a:r>
          </a:p>
          <a:p>
            <a:pPr lvl="1" eaLnBrk="1" hangingPunct="1"/>
            <a:r>
              <a:rPr lang="en-US" altLang="en-US" dirty="0" smtClean="0">
                <a:solidFill>
                  <a:schemeClr val="tx1"/>
                </a:solidFill>
                <a:latin typeface="Arial" charset="0"/>
              </a:rPr>
              <a:t>		</a:t>
            </a:r>
            <a:r>
              <a:rPr lang="en-US" altLang="en-US" dirty="0" smtClean="0">
                <a:solidFill>
                  <a:schemeClr val="tx1"/>
                </a:solidFill>
                <a:latin typeface="Courier New" pitchFamily="49" charset="0"/>
                <a:cs typeface="Courier New" pitchFamily="49" charset="0"/>
              </a:rPr>
              <a:t>SELECT </a:t>
            </a:r>
            <a:r>
              <a:rPr lang="en-US" altLang="en-US" dirty="0" err="1" smtClean="0">
                <a:solidFill>
                  <a:schemeClr val="tx1"/>
                </a:solidFill>
                <a:latin typeface="Courier New" pitchFamily="49" charset="0"/>
                <a:cs typeface="Courier New" pitchFamily="49" charset="0"/>
              </a:rPr>
              <a:t>last_name</a:t>
            </a:r>
            <a:r>
              <a:rPr lang="en-US" altLang="en-US" dirty="0" smtClean="0">
                <a:solidFill>
                  <a:schemeClr val="tx1"/>
                </a:solidFill>
                <a:latin typeface="Courier New" pitchFamily="49" charset="0"/>
                <a:cs typeface="Courier New" pitchFamily="49" charset="0"/>
              </a:rPr>
              <a:t>, </a:t>
            </a:r>
            <a:r>
              <a:rPr lang="en-US" altLang="en-US" dirty="0" err="1" smtClean="0">
                <a:solidFill>
                  <a:schemeClr val="tx1"/>
                </a:solidFill>
                <a:latin typeface="Courier New" pitchFamily="49" charset="0"/>
                <a:cs typeface="Courier New" pitchFamily="49" charset="0"/>
              </a:rPr>
              <a:t>job_id</a:t>
            </a:r>
            <a:endParaRPr lang="en-US" altLang="en-US" dirty="0" smtClean="0">
              <a:solidFill>
                <a:schemeClr val="tx1"/>
              </a:solidFill>
              <a:latin typeface="Courier New" pitchFamily="49" charset="0"/>
              <a:cs typeface="Courier New" pitchFamily="49" charset="0"/>
            </a:endParaRPr>
          </a:p>
          <a:p>
            <a:pPr lvl="1" eaLnBrk="1" hangingPunct="1"/>
            <a:r>
              <a:rPr lang="en-US" altLang="en-US" dirty="0" smtClean="0">
                <a:solidFill>
                  <a:schemeClr val="tx1"/>
                </a:solidFill>
                <a:latin typeface="Courier New" pitchFamily="49" charset="0"/>
                <a:cs typeface="Courier New" pitchFamily="49" charset="0"/>
              </a:rPr>
              <a:t>		FROM employees</a:t>
            </a:r>
          </a:p>
          <a:p>
            <a:pPr lvl="1" eaLnBrk="1" hangingPunct="1"/>
            <a:r>
              <a:rPr lang="en-US" altLang="en-US" dirty="0" smtClean="0">
                <a:solidFill>
                  <a:schemeClr val="tx1"/>
                </a:solidFill>
                <a:latin typeface="Courier New" pitchFamily="49" charset="0"/>
                <a:cs typeface="Courier New" pitchFamily="49" charset="0"/>
              </a:rPr>
              <a:t>		WHERE </a:t>
            </a:r>
            <a:r>
              <a:rPr lang="en-US" altLang="en-US" dirty="0" err="1" smtClean="0">
                <a:solidFill>
                  <a:schemeClr val="tx1"/>
                </a:solidFill>
                <a:latin typeface="Courier New" pitchFamily="49" charset="0"/>
                <a:cs typeface="Courier New" pitchFamily="49" charset="0"/>
              </a:rPr>
              <a:t>job_id</a:t>
            </a:r>
            <a:r>
              <a:rPr lang="en-US" altLang="en-US" dirty="0" smtClean="0">
                <a:solidFill>
                  <a:schemeClr val="tx1"/>
                </a:solidFill>
                <a:latin typeface="Courier New" pitchFamily="49" charset="0"/>
                <a:cs typeface="Courier New" pitchFamily="49" charset="0"/>
              </a:rPr>
              <a:t> LIKE 'SA\_%' ESCAPE </a:t>
            </a:r>
            <a:r>
              <a:rPr lang="en-US" altLang="en-US" dirty="0" smtClean="0">
                <a:solidFill>
                  <a:schemeClr val="tx1"/>
                </a:solidFill>
                <a:latin typeface="Courier New" pitchFamily="49" charset="0"/>
                <a:cs typeface="Courier New" pitchFamily="49" charset="0"/>
              </a:rPr>
              <a:t>'\';</a:t>
            </a:r>
          </a:p>
          <a:p>
            <a:pPr lvl="1" eaLnBrk="1" hangingPunct="1"/>
            <a:r>
              <a:rPr lang="zh-CN" altLang="en-US" dirty="0" smtClean="0">
                <a:solidFill>
                  <a:schemeClr val="tx1"/>
                </a:solidFill>
                <a:latin typeface="Courier New" pitchFamily="49" charset="0"/>
                <a:cs typeface="Courier New" pitchFamily="49" charset="0"/>
              </a:rPr>
              <a:t>％和</a:t>
            </a:r>
            <a:r>
              <a:rPr lang="en-US" altLang="zh-CN" dirty="0" smtClean="0">
                <a:solidFill>
                  <a:schemeClr val="tx1"/>
                </a:solidFill>
                <a:latin typeface="Courier New" pitchFamily="49" charset="0"/>
                <a:cs typeface="Courier New" pitchFamily="49" charset="0"/>
              </a:rPr>
              <a:t>_</a:t>
            </a:r>
            <a:r>
              <a:rPr lang="zh-CN" altLang="en-US" dirty="0" smtClean="0">
                <a:solidFill>
                  <a:schemeClr val="tx1"/>
                </a:solidFill>
                <a:latin typeface="Courier New" pitchFamily="49" charset="0"/>
                <a:cs typeface="Courier New" pitchFamily="49" charset="0"/>
              </a:rPr>
              <a:t>符号可以与文字字符组合使用。 幻灯片中的示例显示名称为“</a:t>
            </a:r>
            <a:r>
              <a:rPr lang="en-US" altLang="zh-CN" dirty="0" smtClean="0">
                <a:solidFill>
                  <a:schemeClr val="tx1"/>
                </a:solidFill>
                <a:latin typeface="Courier New" pitchFamily="49" charset="0"/>
                <a:cs typeface="Courier New" pitchFamily="49" charset="0"/>
              </a:rPr>
              <a:t>o”</a:t>
            </a:r>
            <a:r>
              <a:rPr lang="zh-CN" altLang="en-US" dirty="0" smtClean="0">
                <a:solidFill>
                  <a:schemeClr val="tx1"/>
                </a:solidFill>
                <a:latin typeface="Courier New" pitchFamily="49" charset="0"/>
                <a:cs typeface="Courier New" pitchFamily="49" charset="0"/>
              </a:rPr>
              <a:t>作为第二个字符的所有员工的姓名。</a:t>
            </a:r>
          </a:p>
          <a:p>
            <a:pPr lvl="1" eaLnBrk="1" hangingPunct="1"/>
            <a:r>
              <a:rPr lang="zh-CN" altLang="en-US" dirty="0" smtClean="0">
                <a:solidFill>
                  <a:schemeClr val="tx1"/>
                </a:solidFill>
                <a:latin typeface="Courier New" pitchFamily="49" charset="0"/>
                <a:cs typeface="Courier New" pitchFamily="49" charset="0"/>
              </a:rPr>
              <a:t>当您需要与实际的％和</a:t>
            </a:r>
            <a:r>
              <a:rPr lang="en-US" altLang="zh-CN" dirty="0" smtClean="0">
                <a:solidFill>
                  <a:schemeClr val="tx1"/>
                </a:solidFill>
                <a:latin typeface="Courier New" pitchFamily="49" charset="0"/>
                <a:cs typeface="Courier New" pitchFamily="49" charset="0"/>
              </a:rPr>
              <a:t>_</a:t>
            </a:r>
            <a:r>
              <a:rPr lang="zh-CN" altLang="en-US" dirty="0" smtClean="0">
                <a:solidFill>
                  <a:schemeClr val="tx1"/>
                </a:solidFill>
                <a:latin typeface="Courier New" pitchFamily="49" charset="0"/>
                <a:cs typeface="Courier New" pitchFamily="49" charset="0"/>
              </a:rPr>
              <a:t>字符完全匹配时，请使用</a:t>
            </a:r>
            <a:r>
              <a:rPr lang="en-US" altLang="zh-CN" dirty="0" smtClean="0">
                <a:solidFill>
                  <a:schemeClr val="tx1"/>
                </a:solidFill>
                <a:latin typeface="Courier New" pitchFamily="49" charset="0"/>
                <a:cs typeface="Courier New" pitchFamily="49" charset="0"/>
              </a:rPr>
              <a:t>ESCAPE</a:t>
            </a:r>
            <a:r>
              <a:rPr lang="zh-CN" altLang="en-US" dirty="0" smtClean="0">
                <a:solidFill>
                  <a:schemeClr val="tx1"/>
                </a:solidFill>
                <a:latin typeface="Courier New" pitchFamily="49" charset="0"/>
                <a:cs typeface="Courier New" pitchFamily="49" charset="0"/>
              </a:rPr>
              <a:t>标识符。 例如，要找到作业</a:t>
            </a:r>
            <a:r>
              <a:rPr lang="en-US" altLang="zh-CN" dirty="0" smtClean="0">
                <a:solidFill>
                  <a:schemeClr val="tx1"/>
                </a:solidFill>
                <a:latin typeface="Courier New" pitchFamily="49" charset="0"/>
                <a:cs typeface="Courier New" pitchFamily="49" charset="0"/>
              </a:rPr>
              <a:t>ID</a:t>
            </a:r>
            <a:r>
              <a:rPr lang="zh-CN" altLang="en-US" dirty="0" smtClean="0">
                <a:solidFill>
                  <a:schemeClr val="tx1"/>
                </a:solidFill>
                <a:latin typeface="Courier New" pitchFamily="49" charset="0"/>
                <a:cs typeface="Courier New" pitchFamily="49" charset="0"/>
              </a:rPr>
              <a:t>包含“</a:t>
            </a:r>
            <a:r>
              <a:rPr lang="en-US" altLang="zh-CN" dirty="0" smtClean="0">
                <a:solidFill>
                  <a:schemeClr val="tx1"/>
                </a:solidFill>
                <a:latin typeface="Courier New" pitchFamily="49" charset="0"/>
                <a:cs typeface="Courier New" pitchFamily="49" charset="0"/>
              </a:rPr>
              <a:t>SA_”</a:t>
            </a:r>
            <a:r>
              <a:rPr lang="zh-CN" altLang="en-US" dirty="0" smtClean="0">
                <a:solidFill>
                  <a:schemeClr val="tx1"/>
                </a:solidFill>
                <a:latin typeface="Courier New" pitchFamily="49" charset="0"/>
                <a:cs typeface="Courier New" pitchFamily="49" charset="0"/>
              </a:rPr>
              <a:t>的所有员工的姓氏和作业</a:t>
            </a:r>
            <a:r>
              <a:rPr lang="en-US" altLang="zh-CN" dirty="0" smtClean="0">
                <a:solidFill>
                  <a:schemeClr val="tx1"/>
                </a:solidFill>
                <a:latin typeface="Courier New" pitchFamily="49" charset="0"/>
                <a:cs typeface="Courier New" pitchFamily="49" charset="0"/>
              </a:rPr>
              <a:t>ID</a:t>
            </a:r>
            <a:r>
              <a:rPr lang="zh-CN" altLang="en-US" dirty="0" smtClean="0">
                <a:solidFill>
                  <a:schemeClr val="tx1"/>
                </a:solidFill>
                <a:latin typeface="Courier New" pitchFamily="49" charset="0"/>
                <a:cs typeface="Courier New" pitchFamily="49" charset="0"/>
              </a:rPr>
              <a:t>，请使用以下语句：</a:t>
            </a:r>
            <a:endParaRPr lang="en-US" altLang="en-US" dirty="0" smtClean="0">
              <a:solidFill>
                <a:schemeClr val="tx1"/>
              </a:solidFill>
              <a:latin typeface="Courier New" pitchFamily="49" charset="0"/>
              <a:cs typeface="Courier New" pitchFamily="49"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DAC56A42-BD41-47AE-83AF-571D706DBDB7}"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val="278567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Image Placeholder 7"/>
          <p:cNvSpPr>
            <a:spLocks noGrp="1" noRot="1" noChangeAspect="1" noTextEdit="1"/>
          </p:cNvSpPr>
          <p:nvPr>
            <p:ph type="sldImg"/>
          </p:nvPr>
        </p:nvSpPr>
        <p:spPr>
          <a:ln/>
        </p:spPr>
      </p:sp>
      <p:sp>
        <p:nvSpPr>
          <p:cNvPr id="33796" name="Notes Placeholder 8"/>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There are two types of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conditions:</a:t>
            </a:r>
          </a:p>
          <a:p>
            <a:pPr lvl="2" eaLnBrk="1" hangingPunct="1"/>
            <a:r>
              <a:rPr lang="en-US" altLang="en-US" dirty="0" smtClean="0">
                <a:solidFill>
                  <a:schemeClr val="tx1"/>
                </a:solidFill>
                <a:latin typeface="Courier New" pitchFamily="49" charset="0"/>
              </a:rPr>
              <a:t>IS</a:t>
            </a:r>
            <a:r>
              <a:rPr lang="en-US" altLang="en-US" dirty="0" smtClean="0">
                <a:solidFill>
                  <a:schemeClr val="tx1"/>
                </a:solidFill>
                <a:latin typeface="Arial" charset="0"/>
              </a:rPr>
              <a:t>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tests for NULL values.</a:t>
            </a:r>
          </a:p>
          <a:p>
            <a:pPr lvl="2" eaLnBrk="1" hangingPunct="1"/>
            <a:r>
              <a:rPr lang="en-US" altLang="en-US" dirty="0" smtClean="0">
                <a:solidFill>
                  <a:schemeClr val="tx1"/>
                </a:solidFill>
                <a:latin typeface="Courier New" pitchFamily="49" charset="0"/>
              </a:rPr>
              <a:t>IS</a:t>
            </a:r>
            <a:r>
              <a:rPr lang="en-US" altLang="en-US" dirty="0" smtClean="0">
                <a:solidFill>
                  <a:schemeClr val="tx1"/>
                </a:solidFill>
                <a:latin typeface="Arial" charset="0"/>
              </a:rPr>
              <a:t> </a:t>
            </a:r>
            <a:r>
              <a:rPr lang="en-US" altLang="en-US" dirty="0" smtClean="0">
                <a:solidFill>
                  <a:schemeClr val="tx1"/>
                </a:solidFill>
                <a:latin typeface="Courier New" pitchFamily="49" charset="0"/>
              </a:rPr>
              <a:t>NOT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NULL </a:t>
            </a:r>
            <a:r>
              <a:rPr lang="en-US" altLang="en-US" dirty="0" smtClean="0">
                <a:solidFill>
                  <a:schemeClr val="tx1"/>
                </a:solidFill>
                <a:latin typeface="Arial" charset="0"/>
              </a:rPr>
              <a:t>tests for values that are not NULL.</a:t>
            </a:r>
          </a:p>
          <a:p>
            <a:pPr lvl="1" eaLnBrk="1" hangingPunct="1">
              <a:lnSpc>
                <a:spcPct val="95000"/>
              </a:lnSpc>
            </a:pPr>
            <a:r>
              <a:rPr lang="en-US" altLang="en-US" dirty="0" smtClean="0">
                <a:solidFill>
                  <a:schemeClr val="tx1"/>
                </a:solidFill>
                <a:latin typeface="Arial" charset="0"/>
              </a:rPr>
              <a:t>A null value means that the value is unavailable, unassigned, unknown, or inapplicable. Therefore, you cannot</a:t>
            </a:r>
            <a:r>
              <a:rPr lang="en-US" altLang="en-US" dirty="0" smtClean="0">
                <a:latin typeface="Arial" charset="0"/>
              </a:rPr>
              <a:t> test with </a:t>
            </a:r>
            <a:r>
              <a:rPr lang="en-US" altLang="en-US" dirty="0" smtClean="0">
                <a:latin typeface="Courier New" pitchFamily="49" charset="0"/>
              </a:rPr>
              <a:t>=</a:t>
            </a:r>
            <a:r>
              <a:rPr lang="en-US" altLang="en-US" dirty="0" smtClean="0">
                <a:latin typeface="Arial" charset="0"/>
              </a:rPr>
              <a:t>, because a null cannot be equal or unequal to any value. The example in the slide retrieves the </a:t>
            </a:r>
            <a:r>
              <a:rPr lang="en-US" altLang="en-US" dirty="0" smtClean="0">
                <a:latin typeface="Courier New" pitchFamily="49" charset="0"/>
                <a:cs typeface="Courier New" pitchFamily="49" charset="0"/>
              </a:rPr>
              <a:t>last_name </a:t>
            </a:r>
            <a:r>
              <a:rPr lang="en-US" altLang="en-US" dirty="0" smtClean="0">
                <a:latin typeface="Arial" charset="0"/>
              </a:rPr>
              <a:t>and </a:t>
            </a:r>
            <a:r>
              <a:rPr lang="en-US" altLang="en-US" dirty="0" smtClean="0">
                <a:latin typeface="Courier New" pitchFamily="49" charset="0"/>
                <a:cs typeface="Courier New" pitchFamily="49" charset="0"/>
              </a:rPr>
              <a:t>manager_id</a:t>
            </a:r>
            <a:r>
              <a:rPr lang="en-US" altLang="en-US" dirty="0" smtClean="0">
                <a:latin typeface="Arial" charset="0"/>
              </a:rPr>
              <a:t> of all employees who do not have a manager.</a:t>
            </a:r>
          </a:p>
          <a:p>
            <a:pPr lvl="1" eaLnBrk="1" hangingPunct="1">
              <a:lnSpc>
                <a:spcPct val="95000"/>
              </a:lnSpc>
            </a:pPr>
            <a:r>
              <a:rPr lang="en-US" altLang="en-US" dirty="0" smtClean="0">
                <a:latin typeface="Arial" charset="0"/>
              </a:rPr>
              <a:t>Here is another example: To display the last name, </a:t>
            </a:r>
            <a:r>
              <a:rPr lang="en-US" altLang="en-US" dirty="0" smtClean="0">
                <a:latin typeface="Arial" charset="0"/>
                <a:cs typeface="Arial" charset="0"/>
              </a:rPr>
              <a:t>job ID,</a:t>
            </a:r>
            <a:r>
              <a:rPr lang="en-US" altLang="en-US" dirty="0" smtClean="0">
                <a:latin typeface="Arial" charset="0"/>
              </a:rPr>
              <a:t> and commission for all employees who are </a:t>
            </a:r>
            <a:r>
              <a:rPr lang="en-US" altLang="en-US" i="1" dirty="0" smtClean="0">
                <a:latin typeface="Arial" charset="0"/>
              </a:rPr>
              <a:t>not</a:t>
            </a:r>
            <a:r>
              <a:rPr lang="en-US" altLang="en-US" dirty="0" smtClean="0">
                <a:latin typeface="Arial" charset="0"/>
              </a:rPr>
              <a:t> entitled to receive a commission, use the following SQL statement:</a:t>
            </a:r>
            <a:endParaRPr lang="en-US" altLang="en-US" sz="800" dirty="0" smtClean="0">
              <a:latin typeface="Arial" charset="0"/>
            </a:endParaRPr>
          </a:p>
          <a:p>
            <a:pPr marL="857250" lvl="4" eaLnBrk="1" hangingPunct="1">
              <a:lnSpc>
                <a:spcPct val="95000"/>
              </a:lnSpc>
              <a:spcBef>
                <a:spcPct val="25000"/>
              </a:spcBef>
            </a:pPr>
            <a:r>
              <a:rPr lang="en-US" altLang="en-US" dirty="0" smtClean="0"/>
              <a:t>SELECT last_name, job_id, commission_pct</a:t>
            </a:r>
          </a:p>
          <a:p>
            <a:pPr marL="857250" lvl="4" eaLnBrk="1" hangingPunct="1">
              <a:lnSpc>
                <a:spcPct val="95000"/>
              </a:lnSpc>
            </a:pPr>
            <a:r>
              <a:rPr lang="en-US" altLang="en-US" dirty="0" smtClean="0"/>
              <a:t>FROM   employees</a:t>
            </a:r>
          </a:p>
          <a:p>
            <a:pPr marL="857250" lvl="4" eaLnBrk="1" hangingPunct="1">
              <a:lnSpc>
                <a:spcPct val="95000"/>
              </a:lnSpc>
            </a:pPr>
            <a:r>
              <a:rPr lang="en-US" altLang="en-US" dirty="0" smtClean="0"/>
              <a:t>WHERE  commission_pct IS NULL</a:t>
            </a:r>
            <a:r>
              <a:rPr lang="en-US" altLang="en-US" dirty="0" smtClean="0"/>
              <a:t>;</a:t>
            </a:r>
          </a:p>
          <a:p>
            <a:pPr marL="704877" lvl="0" eaLnBrk="1" hangingPunct="1">
              <a:lnSpc>
                <a:spcPct val="95000"/>
              </a:lnSpc>
            </a:pPr>
            <a:r>
              <a:rPr lang="zh-CN" altLang="en-US" dirty="0" smtClean="0"/>
              <a:t>有两种类型的</a:t>
            </a:r>
            <a:r>
              <a:rPr lang="en-US" altLang="zh-CN" dirty="0" smtClean="0"/>
              <a:t>NULL</a:t>
            </a:r>
            <a:r>
              <a:rPr lang="zh-CN" altLang="en-US" dirty="0" smtClean="0"/>
              <a:t>条件：</a:t>
            </a:r>
          </a:p>
          <a:p>
            <a:pPr marL="876327" lvl="0" indent="-171450" eaLnBrk="1" hangingPunct="1">
              <a:lnSpc>
                <a:spcPct val="95000"/>
              </a:lnSpc>
              <a:buFont typeface="Arial" panose="020B0604020202020204" pitchFamily="34" charset="0"/>
              <a:buChar char="•"/>
            </a:pPr>
            <a:r>
              <a:rPr lang="en-US" altLang="zh-CN" dirty="0" smtClean="0"/>
              <a:t>IS NULL</a:t>
            </a:r>
            <a:r>
              <a:rPr lang="zh-CN" altLang="en-US" dirty="0" smtClean="0"/>
              <a:t>测试</a:t>
            </a:r>
            <a:r>
              <a:rPr lang="en-US" altLang="zh-CN" dirty="0" smtClean="0"/>
              <a:t>NULL</a:t>
            </a:r>
            <a:r>
              <a:rPr lang="zh-CN" altLang="en-US" dirty="0" smtClean="0"/>
              <a:t>值。</a:t>
            </a:r>
          </a:p>
          <a:p>
            <a:pPr marL="876327" lvl="0" indent="-171450" eaLnBrk="1" hangingPunct="1">
              <a:lnSpc>
                <a:spcPct val="95000"/>
              </a:lnSpc>
              <a:buFont typeface="Arial" panose="020B0604020202020204" pitchFamily="34" charset="0"/>
              <a:buChar char="•"/>
            </a:pPr>
            <a:r>
              <a:rPr lang="zh-CN" altLang="en-US" dirty="0" smtClean="0"/>
              <a:t>对于不为</a:t>
            </a:r>
            <a:r>
              <a:rPr lang="en-US" altLang="zh-CN" dirty="0" smtClean="0"/>
              <a:t>NULL</a:t>
            </a:r>
            <a:r>
              <a:rPr lang="zh-CN" altLang="en-US" dirty="0" smtClean="0"/>
              <a:t>的值，不为</a:t>
            </a:r>
            <a:r>
              <a:rPr lang="en-US" altLang="zh-CN" dirty="0" smtClean="0"/>
              <a:t>NULL</a:t>
            </a:r>
            <a:r>
              <a:rPr lang="zh-CN" altLang="en-US" dirty="0" smtClean="0"/>
              <a:t>测试。</a:t>
            </a:r>
          </a:p>
          <a:p>
            <a:pPr marL="704877" lvl="0" eaLnBrk="1" hangingPunct="1">
              <a:lnSpc>
                <a:spcPct val="95000"/>
              </a:lnSpc>
            </a:pPr>
            <a:r>
              <a:rPr lang="zh-CN" altLang="en-US" dirty="0" smtClean="0"/>
              <a:t>空值表示该值不可用，未分配，未知或不适用。 因此，您不能使用</a:t>
            </a:r>
            <a:r>
              <a:rPr lang="en-US" altLang="zh-CN" dirty="0" smtClean="0"/>
              <a:t>=</a:t>
            </a:r>
            <a:r>
              <a:rPr lang="zh-CN" altLang="en-US" dirty="0" smtClean="0"/>
              <a:t>测试，因为</a:t>
            </a:r>
            <a:r>
              <a:rPr lang="en-US" altLang="zh-CN" dirty="0" smtClean="0"/>
              <a:t>null</a:t>
            </a:r>
            <a:r>
              <a:rPr lang="zh-CN" altLang="en-US" dirty="0" smtClean="0"/>
              <a:t>不能等于或不等于任何值。 幻灯片中的示例检索没有管理员的所有员工的</a:t>
            </a:r>
            <a:r>
              <a:rPr lang="en-US" altLang="zh-CN" dirty="0" err="1" smtClean="0"/>
              <a:t>last_name</a:t>
            </a:r>
            <a:r>
              <a:rPr lang="zh-CN" altLang="en-US" dirty="0" smtClean="0"/>
              <a:t>和</a:t>
            </a:r>
            <a:r>
              <a:rPr lang="en-US" altLang="zh-CN" dirty="0" err="1" smtClean="0"/>
              <a:t>manager_id</a:t>
            </a:r>
            <a:r>
              <a:rPr lang="zh-CN" altLang="en-US" dirty="0" smtClean="0"/>
              <a:t>。</a:t>
            </a:r>
          </a:p>
          <a:p>
            <a:pPr marL="704877" lvl="0" eaLnBrk="1" hangingPunct="1">
              <a:lnSpc>
                <a:spcPct val="95000"/>
              </a:lnSpc>
            </a:pPr>
            <a:r>
              <a:rPr lang="zh-CN" altLang="en-US" dirty="0" smtClean="0"/>
              <a:t>这是另一个例子：要显示所有没有资格获得佣金的员工的姓氏，职位</a:t>
            </a:r>
            <a:r>
              <a:rPr lang="en-US" altLang="zh-CN" dirty="0" smtClean="0"/>
              <a:t>ID</a:t>
            </a:r>
            <a:r>
              <a:rPr lang="zh-CN" altLang="en-US" dirty="0" smtClean="0"/>
              <a:t>和佣金，请使用以下</a:t>
            </a:r>
            <a:r>
              <a:rPr lang="en-US" altLang="zh-CN" dirty="0" smtClean="0"/>
              <a:t>SQL</a:t>
            </a:r>
            <a:r>
              <a:rPr lang="zh-CN" altLang="en-US" dirty="0" smtClean="0"/>
              <a:t>语句：</a:t>
            </a:r>
            <a:endParaRPr lang="en-US" altLang="en-US" dirty="0" smtClean="0"/>
          </a:p>
        </p:txBody>
      </p:sp>
      <p:sp>
        <p:nvSpPr>
          <p:cNvPr id="3379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AA9B995D-65CE-4629-84AD-E76C9500BF72}"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3847139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body" idx="1"/>
          </p:nvPr>
        </p:nvSpPr>
        <p:spPr/>
        <p:txBody>
          <a:bodyPr>
            <a:normAutofit/>
          </a:bodyPr>
          <a:lstStyle/>
          <a:p>
            <a:pPr lvl="1"/>
            <a:r>
              <a:rPr lang="en-US" altLang="en-US" dirty="0" smtClean="0"/>
              <a:t>A logical condition combines the results of two or more component conditions to produce a single result based on those conditions, or it inverts the result of a single condition. A row is returned only if the overall result of the condition is true. </a:t>
            </a:r>
          </a:p>
          <a:p>
            <a:pPr lvl="1"/>
            <a:r>
              <a:rPr lang="en-US" altLang="en-US" dirty="0" smtClean="0"/>
              <a:t>Three logical operators are available in SQL:</a:t>
            </a:r>
          </a:p>
          <a:p>
            <a:pPr lvl="2"/>
            <a:r>
              <a:rPr lang="en-US" altLang="en-US" dirty="0" smtClean="0">
                <a:latin typeface="Courier New" pitchFamily="49" charset="0"/>
                <a:cs typeface="Courier New" pitchFamily="49" charset="0"/>
              </a:rPr>
              <a:t>AND</a:t>
            </a:r>
          </a:p>
          <a:p>
            <a:pPr lvl="2"/>
            <a:r>
              <a:rPr lang="en-US" altLang="en-US" dirty="0" smtClean="0">
                <a:latin typeface="Courier New" pitchFamily="49" charset="0"/>
                <a:cs typeface="Courier New" pitchFamily="49" charset="0"/>
              </a:rPr>
              <a:t>OR</a:t>
            </a:r>
          </a:p>
          <a:p>
            <a:pPr lvl="2"/>
            <a:r>
              <a:rPr lang="en-US" altLang="en-US" dirty="0" smtClean="0">
                <a:latin typeface="Courier New" pitchFamily="49" charset="0"/>
                <a:cs typeface="Courier New" pitchFamily="49" charset="0"/>
              </a:rPr>
              <a:t>NOT</a:t>
            </a:r>
          </a:p>
          <a:p>
            <a:pPr lvl="1"/>
            <a:r>
              <a:rPr lang="en-US" altLang="en-US" dirty="0" smtClean="0"/>
              <a:t>All the examples so far have specified only one condition in the </a:t>
            </a:r>
            <a:r>
              <a:rPr lang="en-US" altLang="en-US" dirty="0" smtClean="0">
                <a:latin typeface="Courier New" pitchFamily="49" charset="0"/>
                <a:cs typeface="Courier New" pitchFamily="49" charset="0"/>
              </a:rPr>
              <a:t>WHERE</a:t>
            </a:r>
            <a:r>
              <a:rPr lang="en-US" altLang="en-US" dirty="0" smtClean="0"/>
              <a:t> clause. You can use several conditions in a single </a:t>
            </a:r>
            <a:r>
              <a:rPr lang="en-US" altLang="en-US" dirty="0" smtClean="0">
                <a:latin typeface="Courier New" pitchFamily="49" charset="0"/>
                <a:cs typeface="Courier New" pitchFamily="49" charset="0"/>
              </a:rPr>
              <a:t>WHERE</a:t>
            </a:r>
            <a:r>
              <a:rPr lang="en-US" altLang="en-US" dirty="0" smtClean="0"/>
              <a:t> clause using the </a:t>
            </a:r>
            <a:r>
              <a:rPr lang="en-US" altLang="en-US" dirty="0" smtClean="0">
                <a:latin typeface="Courier New" pitchFamily="49" charset="0"/>
                <a:cs typeface="Courier New" pitchFamily="49" charset="0"/>
              </a:rPr>
              <a:t>AND</a:t>
            </a:r>
            <a:r>
              <a:rPr lang="en-US" altLang="en-US" dirty="0" smtClean="0"/>
              <a:t> and </a:t>
            </a:r>
            <a:r>
              <a:rPr lang="en-US" altLang="en-US" dirty="0" smtClean="0">
                <a:latin typeface="Courier New" pitchFamily="49" charset="0"/>
                <a:cs typeface="Courier New" pitchFamily="49" charset="0"/>
              </a:rPr>
              <a:t>OR</a:t>
            </a:r>
            <a:r>
              <a:rPr lang="en-US" altLang="en-US" dirty="0" smtClean="0"/>
              <a:t> operators</a:t>
            </a:r>
            <a:r>
              <a:rPr lang="en-US" altLang="en-US" dirty="0" smtClean="0"/>
              <a:t>.</a:t>
            </a:r>
          </a:p>
          <a:p>
            <a:pPr lvl="1"/>
            <a:r>
              <a:rPr lang="zh-CN" altLang="en-US" dirty="0" smtClean="0"/>
              <a:t>逻辑条件组合两个或多个组件条件的结果，以根据这些条件产生单个结果，或者反转单个条件的结果。 只有当条件的总体结果为真时，才会返回一行。</a:t>
            </a:r>
          </a:p>
          <a:p>
            <a:pPr lvl="1"/>
            <a:r>
              <a:rPr lang="en-US" altLang="zh-CN" dirty="0" smtClean="0"/>
              <a:t>SQL</a:t>
            </a:r>
            <a:r>
              <a:rPr lang="zh-CN" altLang="en-US" dirty="0" smtClean="0"/>
              <a:t>中有三个逻辑运算符可用：</a:t>
            </a:r>
            <a:endParaRPr lang="en-US" altLang="en-US" dirty="0" smtClean="0"/>
          </a:p>
        </p:txBody>
      </p:sp>
      <p:sp>
        <p:nvSpPr>
          <p:cNvPr id="3584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81B8BE80-0020-4CDE-B116-1B04D40E1108}" type="slidenum">
              <a:rPr lang="en-US" altLang="en-US" smtClean="0"/>
              <a:t>16</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837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lvl="1"/>
            <a:r>
              <a:rPr lang="en-US" altLang="en-US" dirty="0" smtClean="0">
                <a:latin typeface="Arial" charset="0"/>
              </a:rPr>
              <a:t>In the example, both the component conditions must be true for any record to be selected. Therefore, only those employees who have a job title that contains the string ‘MAN’ </a:t>
            </a:r>
            <a:r>
              <a:rPr lang="en-US" altLang="en-US" i="1" dirty="0" smtClean="0">
                <a:latin typeface="Arial" charset="0"/>
              </a:rPr>
              <a:t>and</a:t>
            </a:r>
            <a:r>
              <a:rPr lang="en-US" altLang="en-US" dirty="0" smtClean="0">
                <a:latin typeface="Arial" charset="0"/>
              </a:rPr>
              <a:t> earn $10,000 or more are selected.</a:t>
            </a:r>
          </a:p>
          <a:p>
            <a:pPr lvl="1"/>
            <a:r>
              <a:rPr lang="en-US" altLang="en-US" dirty="0" smtClean="0">
                <a:latin typeface="Arial" charset="0"/>
              </a:rPr>
              <a:t>All character searches are case-sensitive, that is, no rows are returned if ‘MAN’ is not uppercase. Further, character strings must be enclosed within quotation marks.</a:t>
            </a:r>
          </a:p>
          <a:p>
            <a:pPr lvl="1"/>
            <a:r>
              <a:rPr lang="en-US" altLang="en-US" b="1" dirty="0" smtClean="0">
                <a:latin typeface="Courier New" pitchFamily="49" charset="0"/>
                <a:cs typeface="Courier New" pitchFamily="49" charset="0"/>
              </a:rPr>
              <a:t>AND</a:t>
            </a:r>
            <a:r>
              <a:rPr lang="en-US" altLang="en-US" b="1" dirty="0" smtClean="0">
                <a:latin typeface="Arial" charset="0"/>
              </a:rPr>
              <a:t> Truth Table</a:t>
            </a:r>
          </a:p>
          <a:p>
            <a:pPr lvl="1"/>
            <a:r>
              <a:rPr lang="en-US" altLang="en-US" dirty="0" smtClean="0">
                <a:latin typeface="Arial" charset="0"/>
              </a:rPr>
              <a:t>The following table shows the results of combining two expressions with </a:t>
            </a:r>
            <a:r>
              <a:rPr lang="en-US" altLang="en-US" dirty="0" smtClean="0">
                <a:latin typeface="Courier New" pitchFamily="49" charset="0"/>
              </a:rPr>
              <a:t>AND</a:t>
            </a:r>
            <a:r>
              <a:rPr lang="en-US" altLang="en-US" dirty="0" smtClean="0">
                <a:latin typeface="Arial" charset="0"/>
              </a:rPr>
              <a:t>:</a:t>
            </a:r>
          </a:p>
          <a:p>
            <a:pPr lvl="1"/>
            <a:r>
              <a:rPr lang="zh-CN" altLang="en-US" dirty="0" smtClean="0">
                <a:latin typeface="Arial" charset="0"/>
              </a:rPr>
              <a:t>在该示例中，对于要选择的任何记录，组件条件都必须为</a:t>
            </a:r>
            <a:r>
              <a:rPr lang="en-US" altLang="zh-CN" dirty="0" smtClean="0">
                <a:latin typeface="Arial" charset="0"/>
              </a:rPr>
              <a:t>true</a:t>
            </a:r>
            <a:r>
              <a:rPr lang="zh-CN" altLang="en-US" dirty="0" smtClean="0">
                <a:latin typeface="Arial" charset="0"/>
              </a:rPr>
              <a:t>。 因此，只有具有包含字符串“</a:t>
            </a:r>
            <a:r>
              <a:rPr lang="en-US" altLang="zh-CN" dirty="0" smtClean="0">
                <a:latin typeface="Arial" charset="0"/>
              </a:rPr>
              <a:t>MAN”</a:t>
            </a:r>
            <a:r>
              <a:rPr lang="zh-CN" altLang="en-US" dirty="0" smtClean="0">
                <a:latin typeface="Arial" charset="0"/>
              </a:rPr>
              <a:t>并且赚取</a:t>
            </a:r>
            <a:r>
              <a:rPr lang="en-US" altLang="zh-CN" dirty="0" smtClean="0">
                <a:latin typeface="Arial" charset="0"/>
              </a:rPr>
              <a:t>$ 10,000</a:t>
            </a:r>
            <a:r>
              <a:rPr lang="zh-CN" altLang="en-US" dirty="0" smtClean="0">
                <a:latin typeface="Arial" charset="0"/>
              </a:rPr>
              <a:t>或更多的职位的职位才被选中。</a:t>
            </a:r>
          </a:p>
          <a:p>
            <a:pPr lvl="1"/>
            <a:r>
              <a:rPr lang="zh-CN" altLang="en-US" dirty="0" smtClean="0">
                <a:latin typeface="Arial" charset="0"/>
              </a:rPr>
              <a:t>所有字符搜索都区分大小写，也就是说，如果“</a:t>
            </a:r>
            <a:r>
              <a:rPr lang="en-US" altLang="zh-CN" dirty="0" smtClean="0">
                <a:latin typeface="Arial" charset="0"/>
              </a:rPr>
              <a:t>MAN”</a:t>
            </a:r>
            <a:r>
              <a:rPr lang="zh-CN" altLang="en-US" dirty="0" smtClean="0">
                <a:latin typeface="Arial" charset="0"/>
              </a:rPr>
              <a:t>不是大写字母，则不会返回任何行。 此外，字符串必须用引号括起来。</a:t>
            </a:r>
          </a:p>
          <a:p>
            <a:pPr lvl="1"/>
            <a:r>
              <a:rPr lang="en-US" altLang="zh-CN" dirty="0" smtClean="0">
                <a:latin typeface="Arial" charset="0"/>
              </a:rPr>
              <a:t>AND </a:t>
            </a:r>
            <a:r>
              <a:rPr lang="zh-CN" altLang="en-US" dirty="0" smtClean="0">
                <a:latin typeface="Arial" charset="0"/>
              </a:rPr>
              <a:t>真实表</a:t>
            </a:r>
          </a:p>
          <a:p>
            <a:pPr lvl="1"/>
            <a:r>
              <a:rPr lang="zh-CN" altLang="en-US" dirty="0" smtClean="0">
                <a:latin typeface="Arial" charset="0"/>
              </a:rPr>
              <a:t>下表显示了</a:t>
            </a:r>
            <a:r>
              <a:rPr lang="en-US" altLang="zh-CN" dirty="0" smtClean="0">
                <a:latin typeface="Arial" charset="0"/>
              </a:rPr>
              <a:t>AND</a:t>
            </a:r>
            <a:r>
              <a:rPr lang="zh-CN" altLang="en-US" dirty="0" smtClean="0">
                <a:latin typeface="Arial" charset="0"/>
              </a:rPr>
              <a:t>中组合两个表达式的结果：</a:t>
            </a:r>
            <a:endParaRPr lang="en-US" altLang="en-US" dirty="0" smtClean="0">
              <a:latin typeface="Arial" charset="0"/>
            </a:endParaRPr>
          </a:p>
        </p:txBody>
      </p:sp>
      <p:graphicFrame>
        <p:nvGraphicFramePr>
          <p:cNvPr id="37892" name="Object 0"/>
          <p:cNvGraphicFramePr>
            <a:graphicFrameLocks/>
          </p:cNvGraphicFramePr>
          <p:nvPr/>
        </p:nvGraphicFramePr>
        <p:xfrm>
          <a:off x="676275" y="6241256"/>
          <a:ext cx="5619750" cy="857250"/>
        </p:xfrm>
        <a:graphic>
          <a:graphicData uri="http://schemas.openxmlformats.org/presentationml/2006/ole">
            <mc:AlternateContent xmlns:mc="http://schemas.openxmlformats.org/markup-compatibility/2006">
              <mc:Choice xmlns:v="urn:schemas-microsoft-com:vml" Requires="v">
                <p:oleObj spid="_x0000_s12340" name="Document" r:id="rId4" imgW="5879599" imgH="993529" progId="Word.Document.8">
                  <p:embed/>
                </p:oleObj>
              </mc:Choice>
              <mc:Fallback>
                <p:oleObj name="Document" r:id="rId4" imgW="5879599" imgH="993529" progId="Word.Documen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6241256"/>
                        <a:ext cx="5619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C4E5CD6A-DE24-4731-A5F1-8D7305C8E468}"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2746227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Rot="1" noChangeAspect="1" noChangeArrowheads="1" noTextEdit="1"/>
          </p:cNvSpPr>
          <p:nvPr>
            <p:ph type="sldImg"/>
          </p:nvPr>
        </p:nvSpPr>
        <p:spPr>
          <a:ln/>
        </p:spPr>
      </p:sp>
      <p:sp>
        <p:nvSpPr>
          <p:cNvPr id="39939" name="Rectangle 6"/>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In the example, either component condition can be true for any record to be selected. Therefore, any employee who has a job </a:t>
            </a:r>
            <a:r>
              <a:rPr lang="en-US" altLang="en-US" dirty="0" smtClean="0">
                <a:latin typeface="Courier New" pitchFamily="49" charset="0"/>
                <a:cs typeface="Courier New" pitchFamily="49" charset="0"/>
              </a:rPr>
              <a:t>ID</a:t>
            </a:r>
            <a:r>
              <a:rPr lang="en-US" altLang="en-US" dirty="0" smtClean="0">
                <a:latin typeface="Arial" charset="0"/>
              </a:rPr>
              <a:t> that contains the string ‘MAN’ </a:t>
            </a:r>
            <a:r>
              <a:rPr lang="en-US" altLang="en-US" i="1" dirty="0" smtClean="0">
                <a:latin typeface="Arial" charset="0"/>
              </a:rPr>
              <a:t>or</a:t>
            </a:r>
            <a:r>
              <a:rPr lang="en-US" altLang="en-US" b="1" dirty="0" smtClean="0">
                <a:latin typeface="Arial" charset="0"/>
              </a:rPr>
              <a:t> </a:t>
            </a:r>
            <a:r>
              <a:rPr lang="en-US" altLang="en-US" dirty="0" smtClean="0">
                <a:latin typeface="Arial" charset="0"/>
              </a:rPr>
              <a:t>earns $10,000 or both is selected.</a:t>
            </a:r>
          </a:p>
          <a:p>
            <a:pPr lvl="1" eaLnBrk="1" hangingPunct="1"/>
            <a:r>
              <a:rPr lang="en-US" altLang="en-US" b="1" dirty="0" smtClean="0">
                <a:latin typeface="Courier New" pitchFamily="49" charset="0"/>
              </a:rPr>
              <a:t>OR</a:t>
            </a:r>
            <a:r>
              <a:rPr lang="en-US" altLang="en-US" b="1" dirty="0" smtClean="0">
                <a:latin typeface="Arial" charset="0"/>
              </a:rPr>
              <a:t> Truth Table</a:t>
            </a:r>
          </a:p>
          <a:p>
            <a:pPr lvl="1" eaLnBrk="1" hangingPunct="1"/>
            <a:r>
              <a:rPr lang="en-US" altLang="en-US" dirty="0" smtClean="0">
                <a:latin typeface="Arial" charset="0"/>
              </a:rPr>
              <a:t>The following table shows the results of combining two expressions with </a:t>
            </a:r>
            <a:r>
              <a:rPr lang="en-US" altLang="en-US" dirty="0" smtClean="0">
                <a:latin typeface="Courier New" pitchFamily="49" charset="0"/>
              </a:rPr>
              <a:t>OR</a:t>
            </a:r>
            <a:r>
              <a:rPr lang="en-US" altLang="en-US" dirty="0" smtClean="0">
                <a:latin typeface="Arial" charset="0"/>
              </a:rPr>
              <a:t>:</a:t>
            </a:r>
          </a:p>
          <a:p>
            <a:pPr lvl="1" eaLnBrk="1" hangingPunct="1"/>
            <a:r>
              <a:rPr lang="zh-CN" altLang="en-US" dirty="0" smtClean="0">
                <a:latin typeface="Arial" charset="0"/>
              </a:rPr>
              <a:t>在该示例中，对于要选择的任何记录，任一组件条件都可以为</a:t>
            </a:r>
            <a:r>
              <a:rPr lang="en-US" altLang="zh-CN" dirty="0" smtClean="0">
                <a:latin typeface="Arial" charset="0"/>
              </a:rPr>
              <a:t>true</a:t>
            </a:r>
            <a:r>
              <a:rPr lang="zh-CN" altLang="en-US" dirty="0" smtClean="0">
                <a:latin typeface="Arial" charset="0"/>
              </a:rPr>
              <a:t>。 因此，任何具有包含字符串“</a:t>
            </a:r>
            <a:r>
              <a:rPr lang="en-US" altLang="zh-CN" dirty="0" smtClean="0">
                <a:latin typeface="Arial" charset="0"/>
              </a:rPr>
              <a:t>MAN”</a:t>
            </a:r>
            <a:r>
              <a:rPr lang="zh-CN" altLang="en-US" dirty="0" smtClean="0">
                <a:latin typeface="Arial" charset="0"/>
              </a:rPr>
              <a:t>或获得</a:t>
            </a:r>
            <a:r>
              <a:rPr lang="en-US" altLang="zh-CN" dirty="0" smtClean="0">
                <a:latin typeface="Arial" charset="0"/>
              </a:rPr>
              <a:t>10,000</a:t>
            </a:r>
            <a:r>
              <a:rPr lang="zh-CN" altLang="en-US" dirty="0" smtClean="0">
                <a:latin typeface="Arial" charset="0"/>
              </a:rPr>
              <a:t>美元或两者的作业</a:t>
            </a:r>
            <a:r>
              <a:rPr lang="en-US" altLang="zh-CN" dirty="0" smtClean="0">
                <a:latin typeface="Arial" charset="0"/>
              </a:rPr>
              <a:t>ID</a:t>
            </a:r>
            <a:r>
              <a:rPr lang="zh-CN" altLang="en-US" dirty="0" smtClean="0">
                <a:latin typeface="Arial" charset="0"/>
              </a:rPr>
              <a:t>的员工都被选中。</a:t>
            </a:r>
            <a:endParaRPr lang="en-US" altLang="en-US" dirty="0" smtClean="0">
              <a:latin typeface="Arial" charset="0"/>
            </a:endParaRPr>
          </a:p>
        </p:txBody>
      </p:sp>
      <p:graphicFrame>
        <p:nvGraphicFramePr>
          <p:cNvPr id="39940" name="Object 0"/>
          <p:cNvGraphicFramePr>
            <a:graphicFrameLocks/>
          </p:cNvGraphicFramePr>
          <p:nvPr/>
        </p:nvGraphicFramePr>
        <p:xfrm>
          <a:off x="752475" y="5631656"/>
          <a:ext cx="5486400" cy="857250"/>
        </p:xfrm>
        <a:graphic>
          <a:graphicData uri="http://schemas.openxmlformats.org/presentationml/2006/ole">
            <mc:AlternateContent xmlns:mc="http://schemas.openxmlformats.org/markup-compatibility/2006">
              <mc:Choice xmlns:v="urn:schemas-microsoft-com:vml" Requires="v">
                <p:oleObj spid="_x0000_s13364" name="Document" r:id="rId4" imgW="6163068" imgH="993529" progId="Word.Document.8">
                  <p:embed/>
                </p:oleObj>
              </mc:Choice>
              <mc:Fallback>
                <p:oleObj name="Document" r:id="rId4" imgW="6163068" imgH="993529" progId="Word.Documen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5631656"/>
                        <a:ext cx="5486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DC407DF0-15B7-4216-B0D5-AAB70A421F6B}" type="slidenum">
              <a:rPr lang="en-US" altLang="en-US" smtClean="0">
                <a:latin typeface="Arial" charset="0"/>
                <a:cs typeface="Arial" charset="0"/>
              </a:rPr>
              <a:t>18</a:t>
            </a:fld>
            <a:endParaRPr lang="en-US" altLang="en-US" dirty="0" smtClean="0">
              <a:latin typeface="Arial" charset="0"/>
              <a:cs typeface="Arial" charset="0"/>
            </a:endParaRPr>
          </a:p>
        </p:txBody>
      </p:sp>
    </p:spTree>
    <p:extLst>
      <p:ext uri="{BB962C8B-B14F-4D97-AF65-F5344CB8AC3E}">
        <p14:creationId xmlns:p14="http://schemas.microsoft.com/office/powerpoint/2010/main" val="121859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Rot="1" noChangeAspect="1" noChangeArrowheads="1" noTextEdit="1"/>
          </p:cNvSpPr>
          <p:nvPr>
            <p:ph type="sldImg"/>
          </p:nvPr>
        </p:nvSpPr>
        <p:spPr>
          <a:ln/>
        </p:spPr>
      </p:sp>
      <p:sp>
        <p:nvSpPr>
          <p:cNvPr id="41987" name="Rectangle 6"/>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The example in the slide displays the last name and job </a:t>
            </a:r>
            <a:r>
              <a:rPr lang="en-US" altLang="en-US" dirty="0" smtClean="0">
                <a:latin typeface="Courier New" pitchFamily="49" charset="0"/>
                <a:cs typeface="Courier New" pitchFamily="49" charset="0"/>
              </a:rPr>
              <a:t>ID</a:t>
            </a:r>
            <a:r>
              <a:rPr lang="en-US" altLang="en-US" dirty="0" smtClean="0">
                <a:latin typeface="Arial" charset="0"/>
              </a:rPr>
              <a:t> of all employees whose job </a:t>
            </a:r>
            <a:r>
              <a:rPr lang="en-US" altLang="en-US" dirty="0" smtClean="0">
                <a:latin typeface="Courier New" pitchFamily="49" charset="0"/>
                <a:cs typeface="Courier New" pitchFamily="49" charset="0"/>
              </a:rPr>
              <a:t>ID</a:t>
            </a:r>
            <a:r>
              <a:rPr lang="en-US" altLang="en-US" dirty="0" smtClean="0">
                <a:latin typeface="Arial" charset="0"/>
              </a:rPr>
              <a:t> </a:t>
            </a:r>
            <a:r>
              <a:rPr lang="en-US" altLang="en-US" i="1" dirty="0" smtClean="0">
                <a:latin typeface="Arial" charset="0"/>
              </a:rPr>
              <a:t>is not</a:t>
            </a:r>
            <a:r>
              <a:rPr lang="en-US" altLang="en-US" dirty="0" smtClean="0">
                <a:latin typeface="Arial" charset="0"/>
              </a:rPr>
              <a:t> </a:t>
            </a:r>
            <a:r>
              <a:rPr lang="en-US" altLang="en-US" dirty="0" smtClean="0">
                <a:latin typeface="Courier New" pitchFamily="49" charset="0"/>
              </a:rPr>
              <a:t>IT_PROG</a:t>
            </a:r>
            <a:r>
              <a:rPr lang="en-US" altLang="en-US" dirty="0" smtClean="0">
                <a:latin typeface="Arial" charset="0"/>
              </a:rPr>
              <a:t>, </a:t>
            </a:r>
            <a:r>
              <a:rPr lang="en-US" altLang="en-US" dirty="0" smtClean="0">
                <a:latin typeface="Courier New" pitchFamily="49" charset="0"/>
              </a:rPr>
              <a:t>ST_CLERK</a:t>
            </a:r>
            <a:r>
              <a:rPr lang="en-US" altLang="en-US" dirty="0" smtClean="0">
                <a:latin typeface="Arial" charset="0"/>
              </a:rPr>
              <a:t>, or </a:t>
            </a:r>
            <a:r>
              <a:rPr lang="en-US" altLang="en-US" dirty="0" smtClean="0">
                <a:latin typeface="Courier New" pitchFamily="49" charset="0"/>
              </a:rPr>
              <a:t>SA_REP</a:t>
            </a:r>
            <a:r>
              <a:rPr lang="en-US" altLang="en-US" dirty="0" smtClean="0">
                <a:latin typeface="Arial" charset="0"/>
              </a:rPr>
              <a:t>.</a:t>
            </a:r>
          </a:p>
          <a:p>
            <a:pPr lvl="1" eaLnBrk="1" hangingPunct="1"/>
            <a:r>
              <a:rPr lang="en-US" altLang="en-US" b="1" dirty="0" smtClean="0">
                <a:latin typeface="Courier New" pitchFamily="49" charset="0"/>
              </a:rPr>
              <a:t>NOT</a:t>
            </a:r>
            <a:r>
              <a:rPr lang="en-US" altLang="en-US" b="1" dirty="0" smtClean="0">
                <a:latin typeface="Arial" charset="0"/>
              </a:rPr>
              <a:t> Truth Table</a:t>
            </a:r>
            <a:endParaRPr lang="en-US" altLang="en-US" dirty="0" smtClean="0">
              <a:latin typeface="Arial" charset="0"/>
            </a:endParaRPr>
          </a:p>
          <a:p>
            <a:pPr lvl="1" eaLnBrk="1" hangingPunct="1"/>
            <a:r>
              <a:rPr lang="en-US" altLang="en-US" dirty="0" smtClean="0">
                <a:latin typeface="Arial" charset="0"/>
              </a:rPr>
              <a:t>The following table shows the result of </a:t>
            </a:r>
            <a:r>
              <a:rPr lang="en-US" altLang="en-US" dirty="0" smtClean="0">
                <a:solidFill>
                  <a:schemeClr val="tx1"/>
                </a:solidFill>
                <a:latin typeface="Arial" charset="0"/>
              </a:rPr>
              <a:t>applying the </a:t>
            </a:r>
            <a:r>
              <a:rPr lang="en-US" altLang="en-US" dirty="0" smtClean="0">
                <a:solidFill>
                  <a:schemeClr val="tx1"/>
                </a:solidFill>
                <a:latin typeface="Courier New" pitchFamily="49" charset="0"/>
              </a:rPr>
              <a:t>NOT</a:t>
            </a:r>
            <a:r>
              <a:rPr lang="en-US" altLang="en-US" dirty="0" smtClean="0">
                <a:solidFill>
                  <a:schemeClr val="tx1"/>
                </a:solidFill>
                <a:latin typeface="Arial" charset="0"/>
              </a:rPr>
              <a:t> operator to a condition:</a:t>
            </a:r>
          </a:p>
          <a:p>
            <a:pPr lvl="1" eaLnBrk="1" hangingPunct="1"/>
            <a:endParaRPr lang="en-US" altLang="en-US" dirty="0" smtClean="0">
              <a:latin typeface="Arial" charset="0"/>
            </a:endParaRPr>
          </a:p>
          <a:p>
            <a:pPr lvl="1" eaLnBrk="1" hangingPunct="1"/>
            <a:r>
              <a:rPr lang="zh-CN" altLang="en-US" dirty="0" smtClean="0">
                <a:latin typeface="Arial" charset="0"/>
              </a:rPr>
              <a:t>幻灯片中的示例显示作业</a:t>
            </a:r>
            <a:r>
              <a:rPr lang="en-US" altLang="en-US" dirty="0" smtClean="0">
                <a:latin typeface="Arial" charset="0"/>
              </a:rPr>
              <a:t>ID</a:t>
            </a:r>
            <a:r>
              <a:rPr lang="zh-CN" altLang="en-US" dirty="0" smtClean="0">
                <a:latin typeface="Arial" charset="0"/>
              </a:rPr>
              <a:t>不是</a:t>
            </a:r>
            <a:r>
              <a:rPr lang="en-US" altLang="en-US" dirty="0" err="1" smtClean="0">
                <a:latin typeface="Arial" charset="0"/>
              </a:rPr>
              <a:t>IT_PROG，ST_CLERK</a:t>
            </a:r>
            <a:r>
              <a:rPr lang="zh-CN" altLang="en-US" dirty="0" smtClean="0">
                <a:latin typeface="Arial" charset="0"/>
              </a:rPr>
              <a:t>或</a:t>
            </a:r>
            <a:r>
              <a:rPr lang="en-US" altLang="en-US" dirty="0" err="1" smtClean="0">
                <a:latin typeface="Arial" charset="0"/>
              </a:rPr>
              <a:t>SA_REP</a:t>
            </a:r>
            <a:r>
              <a:rPr lang="zh-CN" altLang="en-US" dirty="0" smtClean="0">
                <a:latin typeface="Arial" charset="0"/>
              </a:rPr>
              <a:t>的所有员工的姓氏和作业</a:t>
            </a:r>
            <a:r>
              <a:rPr lang="en-US" altLang="en-US" dirty="0" smtClean="0">
                <a:latin typeface="Arial" charset="0"/>
              </a:rPr>
              <a:t>ID。</a:t>
            </a:r>
            <a:endParaRPr lang="en-US" altLang="en-US" dirty="0" smtClean="0">
              <a:latin typeface="Arial" charset="0"/>
            </a:endParaRPr>
          </a:p>
          <a:p>
            <a:pPr lvl="1" eaLnBrk="1" hangingPunct="1"/>
            <a:endParaRPr lang="en-US" altLang="en-US" sz="500" dirty="0" smtClean="0">
              <a:latin typeface="Arial" charset="0"/>
            </a:endParaRPr>
          </a:p>
        </p:txBody>
      </p:sp>
      <p:graphicFrame>
        <p:nvGraphicFramePr>
          <p:cNvPr id="41988" name="Object 0"/>
          <p:cNvGraphicFramePr>
            <a:graphicFrameLocks/>
          </p:cNvGraphicFramePr>
          <p:nvPr/>
        </p:nvGraphicFramePr>
        <p:xfrm>
          <a:off x="466725" y="5631656"/>
          <a:ext cx="6019800" cy="671512"/>
        </p:xfrm>
        <a:graphic>
          <a:graphicData uri="http://schemas.openxmlformats.org/presentationml/2006/ole">
            <mc:AlternateContent xmlns:mc="http://schemas.openxmlformats.org/markup-compatibility/2006">
              <mc:Choice xmlns:v="urn:schemas-microsoft-com:vml" Requires="v">
                <p:oleObj spid="_x0000_s14388" name="Document" r:id="rId4" imgW="6189153" imgH="687657" progId="Word.Document.8">
                  <p:embed/>
                </p:oleObj>
              </mc:Choice>
              <mc:Fallback>
                <p:oleObj name="Document" r:id="rId4" imgW="6189153" imgH="687657" progId="Word.Documen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5631656"/>
                        <a:ext cx="60198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ADB9653C-41ED-456E-8EE0-D070BB8273A5}"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val="233794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4260662C-AA0F-4352-A2A8-B9F07D0F54C2}"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0232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B0471D51-E37D-4F98-AA8F-09232998A423}" type="slidenum">
              <a:rPr lang="en-US" altLang="en-US" smtClean="0"/>
              <a:t>20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zh-CN" altLang="en-US" dirty="0" smtClean="0"/>
              <a:t>表达式中运算符的优先级规则</a:t>
            </a:r>
            <a:endParaRPr lang="en-US" dirty="0"/>
          </a:p>
        </p:txBody>
      </p:sp>
    </p:spTree>
    <p:extLst>
      <p:ext uri="{BB962C8B-B14F-4D97-AF65-F5344CB8AC3E}">
        <p14:creationId xmlns:p14="http://schemas.microsoft.com/office/powerpoint/2010/main" val="297961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body" idx="1"/>
          </p:nvPr>
        </p:nvSpPr>
        <p:spPr>
          <a:noFill/>
          <a:ln/>
        </p:spPr>
        <p:txBody>
          <a:bodyPr/>
          <a:lstStyle/>
          <a:p>
            <a:pPr lvl="1"/>
            <a:r>
              <a:rPr lang="en-US" altLang="en-US" dirty="0" smtClean="0">
                <a:latin typeface="Arial" charset="0"/>
              </a:rPr>
              <a:t>The rules of precedence determine the order in which expressions are evaluated and calculated. The table in the slide lists the default order of precedence. However, you can override the default order by using parentheses around the expressions that you want to calculate first</a:t>
            </a:r>
            <a:r>
              <a:rPr lang="en-US" altLang="en-US" dirty="0" smtClean="0">
                <a:latin typeface="Arial" charset="0"/>
              </a:rPr>
              <a:t>.</a:t>
            </a:r>
          </a:p>
          <a:p>
            <a:pPr lvl="1"/>
            <a:r>
              <a:rPr lang="zh-CN" altLang="en-US" dirty="0" smtClean="0">
                <a:latin typeface="Arial" charset="0"/>
              </a:rPr>
              <a:t>优先级规则决定表达式的评估和计算顺序。 幻灯片中的表格列出了默认的优先顺序。 但是，您可以使用要首先计算的表达式的括号来覆盖默认顺序。</a:t>
            </a:r>
            <a:endParaRPr lang="en-US" altLang="en-US" dirty="0" smtClean="0">
              <a:latin typeface="Arial" charset="0"/>
            </a:endParaRPr>
          </a:p>
        </p:txBody>
      </p:sp>
      <p:sp>
        <p:nvSpPr>
          <p:cNvPr id="460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C052F39E-91A6-4827-8DED-3151A983ECE7}" type="slidenum">
              <a:rPr lang="en-US" altLang="en-US" smtClean="0">
                <a:latin typeface="Arial" charset="0"/>
                <a:cs typeface="Arial" charset="0"/>
              </a:rPr>
              <a:t>21</a:t>
            </a:fld>
            <a:endParaRPr lang="en-US" altLang="en-US" dirty="0" smtClean="0">
              <a:latin typeface="Arial" charset="0"/>
              <a:cs typeface="Arial" charset="0"/>
            </a:endParaRPr>
          </a:p>
        </p:txBody>
      </p:sp>
      <p:sp>
        <p:nvSpPr>
          <p:cNvPr id="460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049450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5"/>
          <p:cNvSpPr>
            <a:spLocks noGrp="1" noRot="1" noChangeAspect="1" noTextEdit="1"/>
          </p:cNvSpPr>
          <p:nvPr>
            <p:ph type="sldImg"/>
          </p:nvPr>
        </p:nvSpPr>
        <p:spPr>
          <a:ln/>
        </p:spPr>
      </p:sp>
      <p:sp>
        <p:nvSpPr>
          <p:cNvPr id="48131" name="Notes Placeholder 6"/>
          <p:cNvSpPr>
            <a:spLocks noGrp="1"/>
          </p:cNvSpPr>
          <p:nvPr>
            <p:ph type="body" idx="1"/>
          </p:nvPr>
        </p:nvSpPr>
        <p:spPr>
          <a:noFill/>
          <a:ln/>
        </p:spPr>
        <p:txBody>
          <a:bodyPr/>
          <a:lstStyle/>
          <a:p>
            <a:pPr lvl="2" eaLnBrk="1" hangingPunct="1">
              <a:spcBef>
                <a:spcPct val="25000"/>
              </a:spcBef>
              <a:buFont typeface="Times New Roman" pitchFamily="18" charset="0"/>
              <a:buNone/>
            </a:pPr>
            <a:r>
              <a:rPr lang="en-US" altLang="en-US" dirty="0" smtClean="0">
                <a:latin typeface="Arial" charset="0"/>
              </a:rPr>
              <a:t>1.	</a:t>
            </a:r>
            <a:r>
              <a:rPr lang="en-US" altLang="en-US" b="1" dirty="0" smtClean="0">
                <a:latin typeface="Arial" charset="0"/>
              </a:rPr>
              <a:t>Precedence of the </a:t>
            </a:r>
            <a:r>
              <a:rPr lang="en-US" altLang="en-US" b="1" dirty="0" smtClean="0">
                <a:latin typeface="Courier New" pitchFamily="49" charset="0"/>
              </a:rPr>
              <a:t>AND</a:t>
            </a:r>
            <a:r>
              <a:rPr lang="en-US" altLang="en-US" b="1" dirty="0" smtClean="0">
                <a:latin typeface="Arial" charset="0"/>
              </a:rPr>
              <a:t> Operator: Example </a:t>
            </a:r>
          </a:p>
          <a:p>
            <a:pPr lvl="2" eaLnBrk="1" hangingPunct="1">
              <a:buFont typeface="Times New Roman" pitchFamily="18" charset="0"/>
              <a:buNone/>
            </a:pPr>
            <a:r>
              <a:rPr lang="en-US" altLang="en-US" dirty="0" smtClean="0">
                <a:latin typeface="Arial" charset="0"/>
              </a:rPr>
              <a:t>	In this example, there are two conditions:</a:t>
            </a:r>
          </a:p>
          <a:p>
            <a:pPr lvl="3" eaLnBrk="1" hangingPunct="1"/>
            <a:r>
              <a:rPr lang="en-US" altLang="en-US" dirty="0" smtClean="0">
                <a:latin typeface="Arial" charset="0"/>
              </a:rPr>
              <a:t>The first condition is that the department </a:t>
            </a:r>
            <a:r>
              <a:rPr lang="en-US" altLang="en-US" dirty="0" smtClean="0">
                <a:latin typeface="Courier New" pitchFamily="49" charset="0"/>
                <a:cs typeface="Courier New" pitchFamily="49" charset="0"/>
              </a:rPr>
              <a:t>ID</a:t>
            </a:r>
            <a:r>
              <a:rPr lang="en-US" altLang="en-US" dirty="0" smtClean="0">
                <a:latin typeface="Arial" charset="0"/>
              </a:rPr>
              <a:t> is </a:t>
            </a:r>
            <a:r>
              <a:rPr lang="en-US" altLang="en-US" dirty="0" smtClean="0">
                <a:latin typeface="Courier New" pitchFamily="49" charset="0"/>
              </a:rPr>
              <a:t>80</a:t>
            </a:r>
            <a:r>
              <a:rPr lang="en-US" altLang="en-US" dirty="0" smtClean="0">
                <a:latin typeface="Arial" charset="0"/>
              </a:rPr>
              <a:t> </a:t>
            </a:r>
            <a:r>
              <a:rPr lang="en-US" altLang="en-US" i="1" dirty="0" smtClean="0">
                <a:latin typeface="Arial" charset="0"/>
              </a:rPr>
              <a:t>and</a:t>
            </a:r>
            <a:r>
              <a:rPr lang="en-US" altLang="en-US" dirty="0" smtClean="0">
                <a:latin typeface="Arial" charset="0"/>
              </a:rPr>
              <a:t> the salary is greater than $10,000.</a:t>
            </a:r>
          </a:p>
          <a:p>
            <a:pPr lvl="3" eaLnBrk="1" hangingPunct="1"/>
            <a:r>
              <a:rPr lang="en-US" altLang="en-US" dirty="0" smtClean="0">
                <a:latin typeface="Arial" charset="0"/>
              </a:rPr>
              <a:t>The second condition is that the department </a:t>
            </a:r>
            <a:r>
              <a:rPr lang="en-US" altLang="en-US" dirty="0" smtClean="0">
                <a:latin typeface="Courier New" pitchFamily="49" charset="0"/>
                <a:cs typeface="Courier New" pitchFamily="49" charset="0"/>
              </a:rPr>
              <a:t>ID</a:t>
            </a:r>
            <a:r>
              <a:rPr lang="en-US" altLang="en-US" dirty="0" smtClean="0">
                <a:latin typeface="Arial" charset="0"/>
              </a:rPr>
              <a:t> is </a:t>
            </a:r>
            <a:r>
              <a:rPr lang="en-US" altLang="en-US" dirty="0" smtClean="0">
                <a:latin typeface="Courier New" pitchFamily="49" charset="0"/>
              </a:rPr>
              <a:t>60</a:t>
            </a:r>
            <a:r>
              <a:rPr lang="en-US" altLang="en-US" dirty="0" smtClean="0">
                <a:latin typeface="Arial" charset="0"/>
              </a:rPr>
              <a:t>.</a:t>
            </a:r>
          </a:p>
          <a:p>
            <a:pPr lvl="2" eaLnBrk="1" hangingPunct="1">
              <a:buFont typeface="Times New Roman" pitchFamily="18" charset="0"/>
              <a:buNone/>
            </a:pPr>
            <a:r>
              <a:rPr lang="en-US" altLang="en-US" dirty="0" smtClean="0">
                <a:latin typeface="Arial" charset="0"/>
              </a:rPr>
              <a:t>	Therefore, the </a:t>
            </a:r>
            <a:r>
              <a:rPr lang="en-US" altLang="en-US" dirty="0" smtClean="0">
                <a:latin typeface="Courier New" pitchFamily="49" charset="0"/>
              </a:rPr>
              <a:t>SELECT</a:t>
            </a:r>
            <a:r>
              <a:rPr lang="en-US" altLang="en-US" dirty="0" smtClean="0">
                <a:latin typeface="Arial" charset="0"/>
              </a:rPr>
              <a:t> statement reads as follows:</a:t>
            </a:r>
          </a:p>
          <a:p>
            <a:pPr lvl="2" eaLnBrk="1" hangingPunct="1">
              <a:buFont typeface="Times New Roman" pitchFamily="18" charset="0"/>
              <a:buNone/>
            </a:pPr>
            <a:r>
              <a:rPr lang="en-US" altLang="en-US" dirty="0" smtClean="0">
                <a:latin typeface="Arial" charset="0"/>
              </a:rPr>
              <a:t>	“Select the row if an employee’s department ID is 80 </a:t>
            </a:r>
            <a:r>
              <a:rPr lang="en-US" altLang="en-US" i="1" dirty="0" smtClean="0">
                <a:latin typeface="Arial" charset="0"/>
              </a:rPr>
              <a:t>and</a:t>
            </a:r>
            <a:r>
              <a:rPr lang="en-US" altLang="en-US" dirty="0" smtClean="0">
                <a:latin typeface="Arial" charset="0"/>
              </a:rPr>
              <a:t> earns more than $10,000, </a:t>
            </a:r>
            <a:r>
              <a:rPr lang="en-US" altLang="en-US" i="1" dirty="0" smtClean="0">
                <a:latin typeface="Arial" charset="0"/>
              </a:rPr>
              <a:t>or</a:t>
            </a:r>
            <a:r>
              <a:rPr lang="en-US" altLang="en-US" dirty="0" smtClean="0">
                <a:latin typeface="Arial" charset="0"/>
              </a:rPr>
              <a:t> if the employee’s department ID is 60.”</a:t>
            </a:r>
          </a:p>
          <a:p>
            <a:pPr lvl="2" eaLnBrk="1" hangingPunct="1">
              <a:buFont typeface="Times New Roman" pitchFamily="18" charset="0"/>
              <a:buNone/>
            </a:pPr>
            <a:r>
              <a:rPr lang="en-US" altLang="en-US" dirty="0" smtClean="0">
                <a:latin typeface="Arial" charset="0"/>
              </a:rPr>
              <a:t>2.</a:t>
            </a:r>
            <a:r>
              <a:rPr lang="en-US" altLang="en-US" b="1" dirty="0" smtClean="0">
                <a:latin typeface="Arial" charset="0"/>
              </a:rPr>
              <a:t>	Using Parentheses: Example </a:t>
            </a:r>
          </a:p>
          <a:p>
            <a:pPr lvl="2" eaLnBrk="1" hangingPunct="1">
              <a:buFont typeface="Times New Roman" pitchFamily="18" charset="0"/>
              <a:buNone/>
            </a:pPr>
            <a:r>
              <a:rPr lang="en-US" altLang="en-US" dirty="0" smtClean="0">
                <a:latin typeface="Arial" charset="0"/>
              </a:rPr>
              <a:t>	In this example, there are two conditions:</a:t>
            </a:r>
          </a:p>
          <a:p>
            <a:pPr lvl="3" eaLnBrk="1" hangingPunct="1"/>
            <a:r>
              <a:rPr lang="en-US" altLang="en-US" dirty="0" smtClean="0">
                <a:latin typeface="Arial" charset="0"/>
              </a:rPr>
              <a:t>The first condition is that the department </a:t>
            </a:r>
            <a:r>
              <a:rPr lang="en-US" altLang="en-US" dirty="0" smtClean="0">
                <a:latin typeface="Courier New" pitchFamily="49" charset="0"/>
                <a:cs typeface="Courier New" pitchFamily="49" charset="0"/>
              </a:rPr>
              <a:t>ID</a:t>
            </a:r>
            <a:r>
              <a:rPr lang="en-US" altLang="en-US" dirty="0" smtClean="0">
                <a:latin typeface="Arial" charset="0"/>
              </a:rPr>
              <a:t> is </a:t>
            </a:r>
            <a:r>
              <a:rPr lang="en-US" altLang="en-US" dirty="0" smtClean="0">
                <a:latin typeface="Arial" charset="0"/>
                <a:cs typeface="Arial" charset="0"/>
              </a:rPr>
              <a:t>80</a:t>
            </a:r>
            <a:r>
              <a:rPr lang="en-US" altLang="en-US" dirty="0" smtClean="0">
                <a:latin typeface="Arial" charset="0"/>
              </a:rPr>
              <a:t> </a:t>
            </a:r>
            <a:r>
              <a:rPr lang="en-US" altLang="en-US" i="1" dirty="0" smtClean="0">
                <a:latin typeface="Arial" charset="0"/>
              </a:rPr>
              <a:t>or</a:t>
            </a:r>
            <a:r>
              <a:rPr lang="en-US" altLang="en-US" dirty="0" smtClean="0">
                <a:latin typeface="Arial" charset="0"/>
              </a:rPr>
              <a:t> </a:t>
            </a:r>
            <a:r>
              <a:rPr lang="en-US" altLang="en-US" dirty="0" smtClean="0">
                <a:latin typeface="Arial" charset="0"/>
                <a:cs typeface="Arial" charset="0"/>
              </a:rPr>
              <a:t>60</a:t>
            </a:r>
            <a:r>
              <a:rPr lang="en-US" altLang="en-US" dirty="0" smtClean="0">
                <a:latin typeface="Arial" charset="0"/>
              </a:rPr>
              <a:t>.</a:t>
            </a:r>
          </a:p>
          <a:p>
            <a:pPr lvl="3" eaLnBrk="1" hangingPunct="1"/>
            <a:r>
              <a:rPr lang="en-US" altLang="en-US" dirty="0" smtClean="0">
                <a:latin typeface="Arial" charset="0"/>
              </a:rPr>
              <a:t>The second condition is that the salary is greater than $10,000.</a:t>
            </a:r>
          </a:p>
          <a:p>
            <a:pPr lvl="2" eaLnBrk="1" hangingPunct="1">
              <a:buFont typeface="Times New Roman" pitchFamily="18" charset="0"/>
              <a:buNone/>
            </a:pPr>
            <a:r>
              <a:rPr lang="en-US" altLang="en-US" dirty="0" smtClean="0">
                <a:latin typeface="Arial" charset="0"/>
              </a:rPr>
              <a:t>	Therefore, the </a:t>
            </a:r>
            <a:r>
              <a:rPr lang="en-US" altLang="en-US" dirty="0" smtClean="0">
                <a:latin typeface="Courier New" pitchFamily="49" charset="0"/>
              </a:rPr>
              <a:t>SELECT</a:t>
            </a:r>
            <a:r>
              <a:rPr lang="en-US" altLang="en-US" dirty="0" smtClean="0">
                <a:latin typeface="Arial" charset="0"/>
              </a:rPr>
              <a:t> statement reads as follows:</a:t>
            </a:r>
          </a:p>
          <a:p>
            <a:pPr lvl="2" eaLnBrk="1" hangingPunct="1">
              <a:buFont typeface="Times New Roman" pitchFamily="18" charset="0"/>
              <a:buNone/>
            </a:pPr>
            <a:r>
              <a:rPr lang="en-US" altLang="en-US" dirty="0" smtClean="0">
                <a:latin typeface="Arial" charset="0"/>
              </a:rPr>
              <a:t>	“Select the row if an employee’s department ID is 80 </a:t>
            </a:r>
            <a:r>
              <a:rPr lang="en-US" altLang="en-US" i="1" dirty="0" smtClean="0">
                <a:latin typeface="Arial" charset="0"/>
              </a:rPr>
              <a:t>or </a:t>
            </a:r>
            <a:r>
              <a:rPr lang="en-US" altLang="en-US" dirty="0" smtClean="0">
                <a:latin typeface="Arial" charset="0"/>
              </a:rPr>
              <a:t>60, </a:t>
            </a:r>
            <a:r>
              <a:rPr lang="en-US" altLang="en-US" i="1" dirty="0" smtClean="0">
                <a:latin typeface="Arial" charset="0"/>
              </a:rPr>
              <a:t>and</a:t>
            </a:r>
            <a:r>
              <a:rPr lang="en-US" altLang="en-US" dirty="0" smtClean="0">
                <a:latin typeface="Arial" charset="0"/>
              </a:rPr>
              <a:t> if the employee earns more than $10,000</a:t>
            </a:r>
            <a:r>
              <a:rPr lang="en-US" altLang="en-US" dirty="0" smtClean="0">
                <a:latin typeface="Arial" charset="0"/>
              </a:rPr>
              <a:t>.”</a:t>
            </a:r>
          </a:p>
          <a:p>
            <a:pPr lvl="2" eaLnBrk="1" hangingPunct="1">
              <a:buFont typeface="Times New Roman" pitchFamily="18" charset="0"/>
              <a:buNone/>
            </a:pPr>
            <a:r>
              <a:rPr lang="en-US" altLang="zh-CN" dirty="0" err="1" smtClean="0">
                <a:latin typeface="Arial" charset="0"/>
              </a:rPr>
              <a:t>1.AND</a:t>
            </a:r>
            <a:r>
              <a:rPr lang="zh-CN" altLang="en-US" dirty="0" smtClean="0">
                <a:latin typeface="Arial" charset="0"/>
              </a:rPr>
              <a:t>运算符的优先级：示例</a:t>
            </a:r>
          </a:p>
          <a:p>
            <a:pPr lvl="3" eaLnBrk="1" hangingPunct="1">
              <a:buFont typeface="Times New Roman" pitchFamily="18" charset="0"/>
              <a:buNone/>
            </a:pPr>
            <a:r>
              <a:rPr lang="zh-CN" altLang="en-US" dirty="0" smtClean="0">
                <a:latin typeface="Arial" charset="0"/>
              </a:rPr>
              <a:t>在这个例子中，有两个条件：</a:t>
            </a:r>
          </a:p>
          <a:p>
            <a:pPr marL="1066613" lvl="3" indent="-304747" eaLnBrk="1" hangingPunct="1"/>
            <a:r>
              <a:rPr lang="zh-CN" altLang="en-US" dirty="0" smtClean="0">
                <a:latin typeface="Arial" charset="0"/>
              </a:rPr>
              <a:t>第一个条件是部门编号是</a:t>
            </a:r>
            <a:r>
              <a:rPr lang="en-US" altLang="zh-CN" dirty="0" smtClean="0">
                <a:latin typeface="Arial" charset="0"/>
              </a:rPr>
              <a:t>80</a:t>
            </a:r>
            <a:r>
              <a:rPr lang="zh-CN" altLang="en-US" dirty="0" smtClean="0">
                <a:latin typeface="Arial" charset="0"/>
              </a:rPr>
              <a:t>，薪金大于</a:t>
            </a:r>
            <a:r>
              <a:rPr lang="en-US" altLang="zh-CN" dirty="0" smtClean="0">
                <a:latin typeface="Arial" charset="0"/>
              </a:rPr>
              <a:t>$ 10,000</a:t>
            </a:r>
            <a:r>
              <a:rPr lang="zh-CN" altLang="en-US" dirty="0" smtClean="0">
                <a:latin typeface="Arial" charset="0"/>
              </a:rPr>
              <a:t>。</a:t>
            </a:r>
          </a:p>
          <a:p>
            <a:pPr marL="1066613" lvl="3" indent="-304747" eaLnBrk="1" hangingPunct="1"/>
            <a:r>
              <a:rPr lang="zh-CN" altLang="en-US" dirty="0" smtClean="0">
                <a:latin typeface="Arial" charset="0"/>
              </a:rPr>
              <a:t>第二个条件是部门</a:t>
            </a:r>
            <a:r>
              <a:rPr lang="en-US" altLang="zh-CN" dirty="0" smtClean="0">
                <a:latin typeface="Arial" charset="0"/>
              </a:rPr>
              <a:t>ID</a:t>
            </a:r>
            <a:r>
              <a:rPr lang="zh-CN" altLang="en-US" dirty="0" smtClean="0">
                <a:latin typeface="Arial" charset="0"/>
              </a:rPr>
              <a:t>是</a:t>
            </a:r>
            <a:r>
              <a:rPr lang="en-US" altLang="zh-CN" dirty="0" smtClean="0">
                <a:latin typeface="Arial" charset="0"/>
              </a:rPr>
              <a:t>60</a:t>
            </a:r>
            <a:r>
              <a:rPr lang="zh-CN" altLang="en-US" dirty="0" smtClean="0">
                <a:latin typeface="Arial" charset="0"/>
              </a:rPr>
              <a:t>。</a:t>
            </a:r>
          </a:p>
          <a:p>
            <a:pPr lvl="3" eaLnBrk="1" hangingPunct="1">
              <a:buFont typeface="Times New Roman" pitchFamily="18" charset="0"/>
              <a:buNone/>
            </a:pPr>
            <a:r>
              <a:rPr lang="zh-CN" altLang="en-US" dirty="0" smtClean="0">
                <a:latin typeface="Arial" charset="0"/>
              </a:rPr>
              <a:t>因此，</a:t>
            </a:r>
            <a:r>
              <a:rPr lang="en-US" altLang="zh-CN" dirty="0" smtClean="0">
                <a:latin typeface="Arial" charset="0"/>
              </a:rPr>
              <a:t>SELECT</a:t>
            </a:r>
            <a:r>
              <a:rPr lang="zh-CN" altLang="en-US" dirty="0" smtClean="0">
                <a:latin typeface="Arial" charset="0"/>
              </a:rPr>
              <a:t>语句如下所示：</a:t>
            </a:r>
          </a:p>
          <a:p>
            <a:pPr lvl="3" eaLnBrk="1" hangingPunct="1">
              <a:buFont typeface="Times New Roman" pitchFamily="18" charset="0"/>
              <a:buNone/>
            </a:pPr>
            <a:r>
              <a:rPr lang="zh-CN" altLang="en-US" dirty="0" smtClean="0">
                <a:latin typeface="Arial" charset="0"/>
              </a:rPr>
              <a:t>“如果员工的部门</a:t>
            </a:r>
            <a:r>
              <a:rPr lang="en-US" altLang="zh-CN" dirty="0" smtClean="0">
                <a:latin typeface="Arial" charset="0"/>
              </a:rPr>
              <a:t>ID</a:t>
            </a:r>
            <a:r>
              <a:rPr lang="zh-CN" altLang="en-US" dirty="0" smtClean="0">
                <a:latin typeface="Arial" charset="0"/>
              </a:rPr>
              <a:t>为</a:t>
            </a:r>
            <a:r>
              <a:rPr lang="en-US" altLang="zh-CN" dirty="0" smtClean="0">
                <a:latin typeface="Arial" charset="0"/>
              </a:rPr>
              <a:t>80</a:t>
            </a:r>
            <a:r>
              <a:rPr lang="zh-CN" altLang="en-US" dirty="0" smtClean="0">
                <a:latin typeface="Arial" charset="0"/>
              </a:rPr>
              <a:t>，并且赚取的金额超过</a:t>
            </a:r>
            <a:r>
              <a:rPr lang="en-US" altLang="zh-CN" dirty="0" smtClean="0">
                <a:latin typeface="Arial" charset="0"/>
              </a:rPr>
              <a:t>10,000</a:t>
            </a:r>
            <a:r>
              <a:rPr lang="zh-CN" altLang="en-US" dirty="0" smtClean="0">
                <a:latin typeface="Arial" charset="0"/>
              </a:rPr>
              <a:t>美元，或雇员的部门编号为</a:t>
            </a:r>
            <a:r>
              <a:rPr lang="en-US" altLang="zh-CN" dirty="0" smtClean="0">
                <a:latin typeface="Arial" charset="0"/>
              </a:rPr>
              <a:t>60</a:t>
            </a:r>
            <a:r>
              <a:rPr lang="zh-CN" altLang="en-US" dirty="0" smtClean="0">
                <a:latin typeface="Arial" charset="0"/>
              </a:rPr>
              <a:t>，请选择该行。”</a:t>
            </a:r>
          </a:p>
          <a:p>
            <a:pPr lvl="2" eaLnBrk="1" hangingPunct="1">
              <a:buFont typeface="Times New Roman" pitchFamily="18" charset="0"/>
              <a:buNone/>
            </a:pPr>
            <a:r>
              <a:rPr lang="en-US" altLang="zh-CN" dirty="0" smtClean="0">
                <a:latin typeface="Arial" charset="0"/>
              </a:rPr>
              <a:t>2.</a:t>
            </a:r>
            <a:r>
              <a:rPr lang="zh-CN" altLang="en-US" dirty="0" smtClean="0">
                <a:latin typeface="Arial" charset="0"/>
              </a:rPr>
              <a:t>使用括号：示例</a:t>
            </a:r>
          </a:p>
          <a:p>
            <a:pPr lvl="3" eaLnBrk="1" hangingPunct="1">
              <a:buFont typeface="Times New Roman" pitchFamily="18" charset="0"/>
              <a:buNone/>
            </a:pPr>
            <a:r>
              <a:rPr lang="zh-CN" altLang="en-US" dirty="0" smtClean="0">
                <a:latin typeface="Arial" charset="0"/>
              </a:rPr>
              <a:t>在这个例子中，有两个条件：</a:t>
            </a:r>
          </a:p>
          <a:p>
            <a:pPr marL="1066613" lvl="3" indent="-304747" eaLnBrk="1" hangingPunct="1"/>
            <a:r>
              <a:rPr lang="zh-CN" altLang="en-US" dirty="0" smtClean="0">
                <a:latin typeface="Arial" charset="0"/>
              </a:rPr>
              <a:t>第一个条件是部门</a:t>
            </a:r>
            <a:r>
              <a:rPr lang="en-US" altLang="zh-CN" dirty="0" smtClean="0">
                <a:latin typeface="Arial" charset="0"/>
              </a:rPr>
              <a:t>ID</a:t>
            </a:r>
            <a:r>
              <a:rPr lang="zh-CN" altLang="en-US" dirty="0" smtClean="0">
                <a:latin typeface="Arial" charset="0"/>
              </a:rPr>
              <a:t>为</a:t>
            </a:r>
            <a:r>
              <a:rPr lang="en-US" altLang="zh-CN" dirty="0" smtClean="0">
                <a:latin typeface="Arial" charset="0"/>
              </a:rPr>
              <a:t>80</a:t>
            </a:r>
            <a:r>
              <a:rPr lang="zh-CN" altLang="en-US" dirty="0" smtClean="0">
                <a:latin typeface="Arial" charset="0"/>
              </a:rPr>
              <a:t>或</a:t>
            </a:r>
            <a:r>
              <a:rPr lang="en-US" altLang="zh-CN" dirty="0" smtClean="0">
                <a:latin typeface="Arial" charset="0"/>
              </a:rPr>
              <a:t>60</a:t>
            </a:r>
            <a:r>
              <a:rPr lang="zh-CN" altLang="en-US" dirty="0" smtClean="0">
                <a:latin typeface="Arial" charset="0"/>
              </a:rPr>
              <a:t>。</a:t>
            </a:r>
          </a:p>
          <a:p>
            <a:pPr marL="1066613" lvl="3" indent="-304747" eaLnBrk="1" hangingPunct="1"/>
            <a:r>
              <a:rPr lang="zh-CN" altLang="en-US" dirty="0" smtClean="0">
                <a:latin typeface="Arial" charset="0"/>
              </a:rPr>
              <a:t>第二个条件是工资大于</a:t>
            </a:r>
            <a:r>
              <a:rPr lang="en-US" altLang="zh-CN" dirty="0" smtClean="0">
                <a:latin typeface="Arial" charset="0"/>
              </a:rPr>
              <a:t>10,000</a:t>
            </a:r>
            <a:r>
              <a:rPr lang="zh-CN" altLang="en-US" dirty="0" smtClean="0">
                <a:latin typeface="Arial" charset="0"/>
              </a:rPr>
              <a:t>美元。</a:t>
            </a:r>
          </a:p>
          <a:p>
            <a:pPr lvl="3" eaLnBrk="1" hangingPunct="1">
              <a:buFont typeface="Times New Roman" pitchFamily="18" charset="0"/>
              <a:buNone/>
            </a:pPr>
            <a:r>
              <a:rPr lang="zh-CN" altLang="en-US" dirty="0" smtClean="0">
                <a:latin typeface="Arial" charset="0"/>
              </a:rPr>
              <a:t>因此，</a:t>
            </a:r>
            <a:r>
              <a:rPr lang="en-US" altLang="zh-CN" dirty="0" smtClean="0">
                <a:latin typeface="Arial" charset="0"/>
              </a:rPr>
              <a:t>SELECT</a:t>
            </a:r>
            <a:r>
              <a:rPr lang="zh-CN" altLang="en-US" dirty="0" smtClean="0">
                <a:latin typeface="Arial" charset="0"/>
              </a:rPr>
              <a:t>语句如下所示：</a:t>
            </a:r>
          </a:p>
          <a:p>
            <a:pPr lvl="3" eaLnBrk="1" hangingPunct="1">
              <a:buFont typeface="Times New Roman" pitchFamily="18" charset="0"/>
              <a:buNone/>
            </a:pPr>
            <a:r>
              <a:rPr lang="zh-CN" altLang="en-US" dirty="0" smtClean="0">
                <a:latin typeface="Arial" charset="0"/>
              </a:rPr>
              <a:t>“如果员工的部门</a:t>
            </a:r>
            <a:r>
              <a:rPr lang="en-US" altLang="zh-CN" dirty="0" smtClean="0">
                <a:latin typeface="Arial" charset="0"/>
              </a:rPr>
              <a:t>ID</a:t>
            </a:r>
            <a:r>
              <a:rPr lang="zh-CN" altLang="en-US" dirty="0" smtClean="0">
                <a:latin typeface="Arial" charset="0"/>
              </a:rPr>
              <a:t>为</a:t>
            </a:r>
            <a:r>
              <a:rPr lang="en-US" altLang="zh-CN" dirty="0" smtClean="0">
                <a:latin typeface="Arial" charset="0"/>
              </a:rPr>
              <a:t>80</a:t>
            </a:r>
            <a:r>
              <a:rPr lang="zh-CN" altLang="en-US" dirty="0" smtClean="0">
                <a:latin typeface="Arial" charset="0"/>
              </a:rPr>
              <a:t>或</a:t>
            </a:r>
            <a:r>
              <a:rPr lang="en-US" altLang="zh-CN" dirty="0" smtClean="0">
                <a:latin typeface="Arial" charset="0"/>
              </a:rPr>
              <a:t>60</a:t>
            </a:r>
            <a:r>
              <a:rPr lang="zh-CN" altLang="en-US" dirty="0" smtClean="0">
                <a:latin typeface="Arial" charset="0"/>
              </a:rPr>
              <a:t>，如果员工的收入超过</a:t>
            </a:r>
            <a:r>
              <a:rPr lang="en-US" altLang="zh-CN" dirty="0" smtClean="0">
                <a:latin typeface="Arial" charset="0"/>
              </a:rPr>
              <a:t>10,000</a:t>
            </a:r>
            <a:r>
              <a:rPr lang="zh-CN" altLang="en-US" dirty="0" smtClean="0">
                <a:latin typeface="Arial" charset="0"/>
              </a:rPr>
              <a:t>美元，请选择该行。”</a:t>
            </a:r>
            <a:endParaRPr lang="en-US" altLang="en-US" dirty="0" smtClean="0">
              <a:latin typeface="Arial" charset="0"/>
            </a:endParaRP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E447AC94-ED69-4102-9534-0172A31E2DF3}"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p14="http://schemas.microsoft.com/office/powerpoint/2010/main" val="746669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E99761AF-A99E-4A41-A77C-DBCD84FF3825}" type="slidenum">
              <a:rPr lang="en-US" altLang="en-US" smtClean="0"/>
              <a:t>23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90610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ln/>
        </p:spPr>
      </p:sp>
      <p:sp>
        <p:nvSpPr>
          <p:cNvPr id="52227" name="Rectangle 9"/>
          <p:cNvSpPr>
            <a:spLocks noGrp="1" noChangeArrowheads="1"/>
          </p:cNvSpPr>
          <p:nvPr>
            <p:ph type="body" idx="1"/>
          </p:nvPr>
        </p:nvSpPr>
        <p:spPr>
          <a:noFill/>
          <a:ln/>
        </p:spPr>
        <p:txBody>
          <a:bodyPr lIns="12423" tIns="12423" rIns="12423" bIns="12423"/>
          <a:lstStyle/>
          <a:p>
            <a:pPr lvl="1" eaLnBrk="1" hangingPunct="1"/>
            <a:r>
              <a:rPr lang="en-US" altLang="en-US" dirty="0" smtClean="0">
                <a:solidFill>
                  <a:schemeClr val="tx1"/>
                </a:solidFill>
                <a:latin typeface="Arial" charset="0"/>
              </a:rPr>
              <a:t>The order of rows that are returned in a query result is undefined. The </a:t>
            </a:r>
            <a:r>
              <a:rPr lang="en-US" altLang="en-US" dirty="0" smtClean="0">
                <a:solidFill>
                  <a:schemeClr val="tx1"/>
                </a:solidFill>
                <a:latin typeface="Courier New" pitchFamily="49" charset="0"/>
              </a:rPr>
              <a:t>ORDER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can be used to sort the rows. You can specify an expression, an alias, or a column position as the sort condition. </a:t>
            </a:r>
            <a:r>
              <a:rPr lang="en-US" altLang="en-US" dirty="0" smtClean="0">
                <a:latin typeface="Arial" charset="0"/>
              </a:rPr>
              <a:t>You can specify multiple expressions in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Oracle Database first sorts rows based on their values for the first expression. Rows with the same value for the first expression are then sorted based on their values for the second expression, and so on. </a:t>
            </a:r>
            <a:endParaRPr lang="en-US" altLang="en-US" dirty="0" smtClean="0">
              <a:solidFill>
                <a:schemeClr val="tx1"/>
              </a:solidFill>
              <a:latin typeface="Arial" charset="0"/>
            </a:endParaRPr>
          </a:p>
          <a:p>
            <a:pPr lvl="1" eaLnBrk="1" hangingPunct="1"/>
            <a:r>
              <a:rPr lang="en-US" altLang="en-US" b="1" dirty="0" smtClean="0">
                <a:latin typeface="Arial" charset="0"/>
              </a:rPr>
              <a:t>Syntax</a:t>
            </a:r>
            <a:endParaRPr lang="en-US" altLang="en-US" sz="500" dirty="0" smtClean="0">
              <a:latin typeface="Arial" charset="0"/>
            </a:endParaRPr>
          </a:p>
          <a:p>
            <a:pPr lvl="1" algn="just" eaLnBrk="1" hangingPunct="1">
              <a:spcBef>
                <a:spcPct val="0"/>
              </a:spcBef>
            </a:pPr>
            <a:r>
              <a:rPr lang="en-US" altLang="en-US" dirty="0" smtClean="0">
                <a:latin typeface="Courier New" pitchFamily="49" charset="0"/>
              </a:rPr>
              <a:t> 	SELECT</a:t>
            </a:r>
            <a:r>
              <a:rPr lang="en-US" altLang="en-US" i="1" dirty="0" smtClean="0">
                <a:latin typeface="Courier New" pitchFamily="49" charset="0"/>
              </a:rPr>
              <a:t>	 	expr</a:t>
            </a:r>
            <a:r>
              <a:rPr lang="en-US" altLang="en-US" dirty="0" smtClean="0">
                <a:latin typeface="Courier New" pitchFamily="49" charset="0"/>
              </a:rPr>
              <a:t> </a:t>
            </a:r>
          </a:p>
          <a:p>
            <a:pPr lvl="1" eaLnBrk="1" hangingPunct="1">
              <a:spcBef>
                <a:spcPct val="0"/>
              </a:spcBef>
            </a:pPr>
            <a:r>
              <a:rPr lang="en-US" altLang="en-US" dirty="0" smtClean="0">
                <a:latin typeface="Courier New" pitchFamily="49" charset="0"/>
              </a:rPr>
              <a:t> 	FROM 	  		</a:t>
            </a:r>
            <a:r>
              <a:rPr lang="en-US" altLang="en-US" i="1" dirty="0" smtClean="0">
                <a:latin typeface="Courier New" pitchFamily="49" charset="0"/>
              </a:rPr>
              <a:t>table</a:t>
            </a:r>
            <a:endParaRPr lang="en-US" altLang="en-US" dirty="0" smtClean="0">
              <a:latin typeface="Courier New" pitchFamily="49" charset="0"/>
            </a:endParaRPr>
          </a:p>
          <a:p>
            <a:pPr lvl="1" eaLnBrk="1" hangingPunct="1">
              <a:spcBef>
                <a:spcPct val="0"/>
              </a:spcBef>
            </a:pPr>
            <a:r>
              <a:rPr lang="en-US" altLang="en-US" dirty="0" smtClean="0">
                <a:latin typeface="Courier New" pitchFamily="49" charset="0"/>
              </a:rPr>
              <a:t> 	[WHERE 	  	</a:t>
            </a:r>
            <a:r>
              <a:rPr lang="en-US" altLang="en-US" i="1" dirty="0" smtClean="0">
                <a:latin typeface="Courier New" pitchFamily="49" charset="0"/>
              </a:rPr>
              <a:t>condition(s)</a:t>
            </a:r>
            <a:r>
              <a:rPr lang="en-US" altLang="en-US" dirty="0" smtClean="0">
                <a:latin typeface="Courier New" pitchFamily="49" charset="0"/>
              </a:rPr>
              <a:t>]</a:t>
            </a:r>
          </a:p>
          <a:p>
            <a:pPr lvl="1" eaLnBrk="1" hangingPunct="1">
              <a:spcBef>
                <a:spcPct val="0"/>
              </a:spcBef>
            </a:pPr>
            <a:r>
              <a:rPr lang="en-US" altLang="en-US" dirty="0" smtClean="0">
                <a:latin typeface="Courier New" pitchFamily="49" charset="0"/>
              </a:rPr>
              <a:t> 	[ORDER BY	{</a:t>
            </a:r>
            <a:r>
              <a:rPr lang="en-US" altLang="en-US" i="1" dirty="0" smtClean="0">
                <a:latin typeface="Courier New" pitchFamily="49" charset="0"/>
              </a:rPr>
              <a:t>column</a:t>
            </a:r>
            <a:r>
              <a:rPr lang="en-US" altLang="en-US" dirty="0" smtClean="0">
                <a:latin typeface="Courier New" pitchFamily="49" charset="0"/>
              </a:rPr>
              <a:t>, </a:t>
            </a:r>
            <a:r>
              <a:rPr lang="en-US" altLang="en-US" i="1" dirty="0" smtClean="0">
                <a:latin typeface="Courier New" pitchFamily="49" charset="0"/>
              </a:rPr>
              <a:t>expr, numeric_position</a:t>
            </a:r>
            <a:r>
              <a:rPr lang="en-US" altLang="en-US" dirty="0" smtClean="0">
                <a:latin typeface="Courier New" pitchFamily="49" charset="0"/>
              </a:rPr>
              <a:t>} [ASC|DESC]];</a:t>
            </a:r>
          </a:p>
          <a:p>
            <a:pPr lvl="1" eaLnBrk="1" hangingPunct="1"/>
            <a:r>
              <a:rPr lang="en-US" altLang="en-US" dirty="0" smtClean="0">
                <a:latin typeface="Arial" charset="0"/>
              </a:rPr>
              <a:t>In the syntax:</a:t>
            </a:r>
          </a:p>
          <a:p>
            <a:pPr lvl="1" eaLnBrk="1" hangingPunct="1">
              <a:spcBef>
                <a:spcPct val="0"/>
              </a:spcBef>
            </a:pPr>
            <a:r>
              <a:rPr lang="en-US" altLang="en-US" dirty="0" smtClean="0">
                <a:latin typeface="Courier New" pitchFamily="49" charset="0"/>
              </a:rPr>
              <a:t>	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Specifies the order in which the retrieved rows are displayed</a:t>
            </a:r>
            <a:endParaRPr lang="en-US" altLang="en-US" b="1" dirty="0" smtClean="0">
              <a:latin typeface="Arial" charset="0"/>
            </a:endParaRPr>
          </a:p>
          <a:p>
            <a:pPr lvl="1" eaLnBrk="1" hangingPunct="1">
              <a:spcBef>
                <a:spcPct val="0"/>
              </a:spcBef>
            </a:pPr>
            <a:r>
              <a:rPr lang="en-US" altLang="en-US" dirty="0" smtClean="0">
                <a:latin typeface="Arial" charset="0"/>
              </a:rPr>
              <a:t>	</a:t>
            </a:r>
            <a:r>
              <a:rPr lang="en-US" altLang="en-US" dirty="0" smtClean="0">
                <a:latin typeface="Courier New" pitchFamily="49" charset="0"/>
              </a:rPr>
              <a:t>ASC</a:t>
            </a:r>
            <a:r>
              <a:rPr lang="en-US" altLang="en-US" dirty="0" smtClean="0">
                <a:latin typeface="Arial" charset="0"/>
              </a:rPr>
              <a:t>			Orders the rows in ascending order (this is the default order)</a:t>
            </a:r>
          </a:p>
          <a:p>
            <a:pPr lvl="1" eaLnBrk="1" hangingPunct="1">
              <a:spcBef>
                <a:spcPct val="0"/>
              </a:spcBef>
            </a:pPr>
            <a:r>
              <a:rPr lang="en-US" altLang="en-US" dirty="0" smtClean="0">
                <a:latin typeface="Arial" charset="0"/>
              </a:rPr>
              <a:t>	</a:t>
            </a:r>
            <a:r>
              <a:rPr lang="en-US" altLang="en-US" dirty="0" smtClean="0">
                <a:latin typeface="Courier New" pitchFamily="49" charset="0"/>
              </a:rPr>
              <a:t>DESC</a:t>
            </a:r>
            <a:r>
              <a:rPr lang="en-US" altLang="en-US" dirty="0" smtClean="0">
                <a:latin typeface="Arial" charset="0"/>
              </a:rPr>
              <a:t>	</a:t>
            </a:r>
            <a:r>
              <a:rPr lang="en-US" altLang="en-US" dirty="0" smtClean="0">
                <a:latin typeface="Courier New" pitchFamily="49" charset="0"/>
              </a:rPr>
              <a:t>		</a:t>
            </a:r>
            <a:r>
              <a:rPr lang="en-US" altLang="en-US" dirty="0" smtClean="0">
                <a:latin typeface="Arial" charset="0"/>
              </a:rPr>
              <a:t>Orders the rows in descending order</a:t>
            </a:r>
          </a:p>
          <a:p>
            <a:pPr lvl="1" eaLnBrk="1" hangingPunct="1">
              <a:spcBef>
                <a:spcPct val="20000"/>
              </a:spcBef>
            </a:pPr>
            <a:r>
              <a:rPr lang="en-US" altLang="en-US" dirty="0" smtClean="0">
                <a:latin typeface="Arial" charset="0"/>
              </a:rPr>
              <a:t>If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is not used, the sort order is undefined, and the Oracle server may not fetch rows in the same order for the same query twice. Use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to display the rows in a specific order</a:t>
            </a:r>
            <a:r>
              <a:rPr lang="en-US" altLang="en-US" dirty="0" smtClean="0">
                <a:latin typeface="Arial" charset="0"/>
              </a:rPr>
              <a:t>.</a:t>
            </a:r>
          </a:p>
          <a:p>
            <a:pPr lvl="1" eaLnBrk="1" hangingPunct="1">
              <a:spcBef>
                <a:spcPct val="20000"/>
              </a:spcBef>
            </a:pPr>
            <a:r>
              <a:rPr lang="zh-CN" altLang="en-US" dirty="0" smtClean="0">
                <a:latin typeface="Arial" charset="0"/>
              </a:rPr>
              <a:t>在查询结果中返回的行的顺序是未定义的。 </a:t>
            </a:r>
            <a:r>
              <a:rPr lang="en-US" altLang="zh-CN" dirty="0" smtClean="0">
                <a:latin typeface="Arial" charset="0"/>
              </a:rPr>
              <a:t>ORDER BY</a:t>
            </a:r>
            <a:r>
              <a:rPr lang="zh-CN" altLang="en-US" dirty="0" smtClean="0">
                <a:latin typeface="Arial" charset="0"/>
              </a:rPr>
              <a:t>子句可用于对行进行排序。 您可以将表达式，别名或列位置指定为排序条件。 您可以在</a:t>
            </a:r>
            <a:r>
              <a:rPr lang="en-US" altLang="zh-CN" dirty="0" smtClean="0">
                <a:latin typeface="Arial" charset="0"/>
              </a:rPr>
              <a:t>ORDER BY</a:t>
            </a:r>
            <a:r>
              <a:rPr lang="zh-CN" altLang="en-US" dirty="0" smtClean="0">
                <a:latin typeface="Arial" charset="0"/>
              </a:rPr>
              <a:t>子句中指定多个表达式。 </a:t>
            </a:r>
            <a:r>
              <a:rPr lang="en-US" altLang="zh-CN" dirty="0" smtClean="0">
                <a:latin typeface="Arial" charset="0"/>
              </a:rPr>
              <a:t>Oracle</a:t>
            </a:r>
            <a:r>
              <a:rPr lang="zh-CN" altLang="en-US" dirty="0" smtClean="0">
                <a:latin typeface="Arial" charset="0"/>
              </a:rPr>
              <a:t>数据库首先根据第一个表达式的值对行进行排序。 然后根据第二个表达式的值对第一个表达式具有相同值的行进行排序，依此类推。</a:t>
            </a:r>
            <a:endParaRPr lang="en-US" altLang="zh-CN" dirty="0" smtClean="0">
              <a:latin typeface="Arial" charset="0"/>
            </a:endParaRPr>
          </a:p>
          <a:p>
            <a:pPr lvl="1" eaLnBrk="1" hangingPunct="1">
              <a:spcBef>
                <a:spcPct val="20000"/>
              </a:spcBef>
            </a:pPr>
            <a:endParaRPr lang="en-US" altLang="zh-CN" dirty="0" smtClean="0">
              <a:latin typeface="Arial" charset="0"/>
            </a:endParaRPr>
          </a:p>
          <a:p>
            <a:pPr lvl="1" eaLnBrk="1" hangingPunct="1">
              <a:spcBef>
                <a:spcPct val="20000"/>
              </a:spcBef>
            </a:pPr>
            <a:r>
              <a:rPr lang="zh-CN" altLang="en-US" dirty="0" smtClean="0">
                <a:latin typeface="Arial" charset="0"/>
              </a:rPr>
              <a:t>如果未使用</a:t>
            </a:r>
            <a:r>
              <a:rPr lang="en-US" altLang="zh-CN" dirty="0" smtClean="0">
                <a:latin typeface="Arial" charset="0"/>
              </a:rPr>
              <a:t>ORDER BY</a:t>
            </a:r>
            <a:r>
              <a:rPr lang="zh-CN" altLang="en-US" dirty="0" smtClean="0">
                <a:latin typeface="Arial" charset="0"/>
              </a:rPr>
              <a:t>子句，则排序顺序是未定义的，并且</a:t>
            </a:r>
            <a:r>
              <a:rPr lang="en-US" altLang="zh-CN" dirty="0" smtClean="0">
                <a:latin typeface="Arial" charset="0"/>
              </a:rPr>
              <a:t>Oracle</a:t>
            </a:r>
            <a:r>
              <a:rPr lang="zh-CN" altLang="en-US" dirty="0" smtClean="0">
                <a:latin typeface="Arial" charset="0"/>
              </a:rPr>
              <a:t>服务器可能不会以同一查询的相同顺序获取行两次。 使用</a:t>
            </a:r>
            <a:r>
              <a:rPr lang="en-US" altLang="zh-CN" dirty="0" smtClean="0">
                <a:latin typeface="Arial" charset="0"/>
              </a:rPr>
              <a:t>ORDER BY</a:t>
            </a:r>
            <a:r>
              <a:rPr lang="zh-CN" altLang="en-US" dirty="0" smtClean="0">
                <a:latin typeface="Arial" charset="0"/>
              </a:rPr>
              <a:t>子句以特定顺序显示行。</a:t>
            </a:r>
            <a:endParaRPr lang="en-US" altLang="zh-CN" dirty="0" smtClean="0">
              <a:latin typeface="Arial" charset="0"/>
            </a:endParaRPr>
          </a:p>
          <a:p>
            <a:pPr lvl="1" eaLnBrk="1" hangingPunct="1">
              <a:spcBef>
                <a:spcPct val="20000"/>
              </a:spcBef>
            </a:pPr>
            <a:endParaRPr lang="en-US" altLang="en-US" dirty="0" smtClean="0">
              <a:latin typeface="Arial" charset="0"/>
            </a:endParaRP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E8FA4574-AB72-493E-9E36-C7A6AD57E8B3}"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1024322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5"/>
          <p:cNvSpPr>
            <a:spLocks noGrp="1" noRot="1" noChangeAspect="1" noTextEdit="1"/>
          </p:cNvSpPr>
          <p:nvPr>
            <p:ph type="sldImg"/>
          </p:nvPr>
        </p:nvSpPr>
        <p:spPr>
          <a:ln/>
        </p:spPr>
      </p:sp>
      <p:sp>
        <p:nvSpPr>
          <p:cNvPr id="54275" name="Notes Placeholder 6"/>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The default sort order is ascending. Let us look at the other characteristics:</a:t>
            </a:r>
          </a:p>
          <a:p>
            <a:pPr lvl="2" eaLnBrk="1" hangingPunct="1"/>
            <a:r>
              <a:rPr lang="en-US" altLang="en-US" dirty="0" smtClean="0">
                <a:solidFill>
                  <a:schemeClr val="tx1"/>
                </a:solidFill>
                <a:latin typeface="Arial" charset="0"/>
              </a:rPr>
              <a:t>Numeric values are displayed with the lowest values first (for example, 1</a:t>
            </a:r>
            <a:r>
              <a:rPr lang="en-US" altLang="en-US" dirty="0" smtClean="0">
                <a:latin typeface="Arial" charset="0"/>
              </a:rPr>
              <a:t> to </a:t>
            </a:r>
            <a:r>
              <a:rPr lang="en-US" altLang="en-US" dirty="0" smtClean="0">
                <a:solidFill>
                  <a:schemeClr val="tx1"/>
                </a:solidFill>
                <a:latin typeface="Arial" charset="0"/>
              </a:rPr>
              <a:t>999).</a:t>
            </a:r>
          </a:p>
          <a:p>
            <a:pPr lvl="2" eaLnBrk="1" hangingPunct="1"/>
            <a:r>
              <a:rPr lang="en-US" altLang="en-US" dirty="0" smtClean="0">
                <a:solidFill>
                  <a:schemeClr val="tx1"/>
                </a:solidFill>
                <a:latin typeface="Arial" charset="0"/>
              </a:rPr>
              <a:t>Date values are displayed with the earliest value first (for example, 01-JAN-92 before </a:t>
            </a:r>
            <a:br>
              <a:rPr lang="en-US" altLang="en-US" dirty="0" smtClean="0">
                <a:solidFill>
                  <a:schemeClr val="tx1"/>
                </a:solidFill>
                <a:latin typeface="Arial" charset="0"/>
              </a:rPr>
            </a:br>
            <a:r>
              <a:rPr lang="en-US" altLang="en-US" dirty="0" smtClean="0">
                <a:solidFill>
                  <a:schemeClr val="tx1"/>
                </a:solidFill>
                <a:latin typeface="Arial" charset="0"/>
              </a:rPr>
              <a:t>01-JAN-95).</a:t>
            </a:r>
          </a:p>
          <a:p>
            <a:pPr lvl="2" eaLnBrk="1" hangingPunct="1"/>
            <a:r>
              <a:rPr lang="en-US" altLang="en-US" dirty="0" smtClean="0">
                <a:solidFill>
                  <a:schemeClr val="tx1"/>
                </a:solidFill>
                <a:latin typeface="Arial" charset="0"/>
              </a:rPr>
              <a:t>Character values are displayed in the alphabetical order (for example, “A” first and “Z” last).</a:t>
            </a:r>
          </a:p>
          <a:p>
            <a:pPr lvl="2" eaLnBrk="1" hangingPunct="1"/>
            <a:r>
              <a:rPr lang="en-US" altLang="en-US" dirty="0" smtClean="0">
                <a:solidFill>
                  <a:schemeClr val="tx1"/>
                </a:solidFill>
                <a:latin typeface="Arial" charset="0"/>
              </a:rPr>
              <a:t>Null values are displayed last for ascending sequences and first for descending sequences.</a:t>
            </a:r>
          </a:p>
          <a:p>
            <a:pPr lvl="2" eaLnBrk="1" hangingPunct="1"/>
            <a:r>
              <a:rPr lang="en-US" altLang="en-US" dirty="0" smtClean="0">
                <a:solidFill>
                  <a:schemeClr val="tx1"/>
                </a:solidFill>
                <a:latin typeface="Arial" charset="0"/>
              </a:rPr>
              <a:t>You can also sort by a column that is not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list.</a:t>
            </a:r>
          </a:p>
          <a:p>
            <a:pPr lvl="1" eaLnBrk="1" hangingPunct="1"/>
            <a:r>
              <a:rPr lang="en-US" altLang="en-US" b="1" dirty="0" smtClean="0">
                <a:solidFill>
                  <a:schemeClr val="tx1"/>
                </a:solidFill>
                <a:latin typeface="Arial" charset="0"/>
              </a:rPr>
              <a:t>Examples</a:t>
            </a:r>
          </a:p>
          <a:p>
            <a:pPr lvl="2" eaLnBrk="1" hangingPunct="1">
              <a:buFont typeface="Times New Roman" pitchFamily="18" charset="0"/>
              <a:buAutoNum type="arabicPeriod"/>
            </a:pPr>
            <a:r>
              <a:rPr lang="en-US" altLang="en-US" dirty="0" smtClean="0">
                <a:solidFill>
                  <a:schemeClr val="tx1"/>
                </a:solidFill>
                <a:latin typeface="Arial" charset="0"/>
              </a:rPr>
              <a:t>To reverse the order in which the rows are displayed, specify the </a:t>
            </a:r>
            <a:r>
              <a:rPr lang="en-US" altLang="en-US" dirty="0" err="1" smtClean="0">
                <a:solidFill>
                  <a:schemeClr val="tx1"/>
                </a:solidFill>
                <a:latin typeface="Courier New" pitchFamily="49" charset="0"/>
              </a:rPr>
              <a:t>DESC</a:t>
            </a:r>
            <a:r>
              <a:rPr lang="en-US" altLang="en-US" dirty="0" smtClean="0">
                <a:solidFill>
                  <a:schemeClr val="tx1"/>
                </a:solidFill>
                <a:latin typeface="Arial" charset="0"/>
              </a:rPr>
              <a:t> keyword after the column name in the </a:t>
            </a:r>
            <a:r>
              <a:rPr lang="en-US" altLang="en-US" dirty="0" smtClean="0">
                <a:solidFill>
                  <a:schemeClr val="tx1"/>
                </a:solidFill>
                <a:latin typeface="Courier New" pitchFamily="49" charset="0"/>
              </a:rPr>
              <a:t>ORDER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The example in the slide sorts the result by the </a:t>
            </a:r>
            <a:r>
              <a:rPr lang="en-US" altLang="en-US" dirty="0" err="1" smtClean="0">
                <a:solidFill>
                  <a:schemeClr val="tx1"/>
                </a:solidFill>
                <a:latin typeface="Arial" charset="0"/>
              </a:rPr>
              <a:t>department_id</a:t>
            </a:r>
            <a:r>
              <a:rPr lang="en-US" altLang="en-US" dirty="0" smtClean="0">
                <a:solidFill>
                  <a:schemeClr val="tx1"/>
                </a:solidFill>
                <a:latin typeface="Arial" charset="0"/>
              </a:rPr>
              <a:t>.</a:t>
            </a:r>
          </a:p>
          <a:p>
            <a:pPr lvl="2" eaLnBrk="1" hangingPunct="1">
              <a:buFont typeface="Times New Roman" pitchFamily="18" charset="0"/>
              <a:buNone/>
            </a:pPr>
            <a:r>
              <a:rPr lang="en-US" altLang="en-US" dirty="0" smtClean="0">
                <a:solidFill>
                  <a:schemeClr val="tx1"/>
                </a:solidFill>
                <a:latin typeface="Arial" charset="0"/>
              </a:rPr>
              <a:t>2.	You can also use a column alias in the </a:t>
            </a:r>
            <a:r>
              <a:rPr lang="en-US" altLang="en-US" dirty="0" smtClean="0">
                <a:solidFill>
                  <a:schemeClr val="tx1"/>
                </a:solidFill>
                <a:latin typeface="Courier New" pitchFamily="49" charset="0"/>
              </a:rPr>
              <a:t>ORDER</a:t>
            </a:r>
            <a:r>
              <a:rPr lang="en-US" altLang="en-US" dirty="0" smtClean="0">
                <a:solidFill>
                  <a:schemeClr val="tx1"/>
                </a:solidFill>
                <a:latin typeface="Arial" charset="0"/>
              </a:rPr>
              <a:t> </a:t>
            </a:r>
            <a:r>
              <a:rPr lang="en-US" altLang="en-US" dirty="0" smtClean="0">
                <a:solidFill>
                  <a:schemeClr val="tx1"/>
                </a:solidFill>
                <a:latin typeface="Courier New" pitchFamily="49" charset="0"/>
              </a:rPr>
              <a:t>BY</a:t>
            </a:r>
            <a:r>
              <a:rPr lang="en-US" altLang="en-US" dirty="0" smtClean="0">
                <a:solidFill>
                  <a:schemeClr val="tx1"/>
                </a:solidFill>
                <a:latin typeface="Arial" charset="0"/>
              </a:rPr>
              <a:t> clause. The slide example sorts the data by annual salary.</a:t>
            </a:r>
            <a:endParaRPr lang="en-US" altLang="en-US" dirty="0" smtClean="0">
              <a:latin typeface="Arial" charset="0"/>
            </a:endParaRPr>
          </a:p>
          <a:p>
            <a:pPr lvl="1" eaLnBrk="1" hangingPunct="1">
              <a:spcBef>
                <a:spcPct val="20000"/>
              </a:spcBef>
            </a:pPr>
            <a:r>
              <a:rPr lang="en-US" altLang="en-US" b="1" dirty="0" smtClean="0">
                <a:latin typeface="Arial" charset="0"/>
              </a:rPr>
              <a:t>Note:</a:t>
            </a:r>
            <a:r>
              <a:rPr lang="en-US" altLang="en-US" dirty="0" smtClean="0">
                <a:latin typeface="Arial" charset="0"/>
              </a:rPr>
              <a:t> Use the keywords </a:t>
            </a:r>
            <a:r>
              <a:rPr lang="en-US" altLang="en-US" dirty="0" smtClean="0">
                <a:latin typeface="Courier New" pitchFamily="49" charset="0"/>
              </a:rPr>
              <a:t>NULLS</a:t>
            </a:r>
            <a:r>
              <a:rPr lang="en-US" altLang="en-US" dirty="0" smtClean="0">
                <a:latin typeface="Arial" charset="0"/>
              </a:rPr>
              <a:t> </a:t>
            </a:r>
            <a:r>
              <a:rPr lang="en-US" altLang="en-US" dirty="0" smtClean="0">
                <a:latin typeface="Courier New" pitchFamily="49" charset="0"/>
              </a:rPr>
              <a:t>FIRST</a:t>
            </a:r>
            <a:r>
              <a:rPr lang="en-US" altLang="en-US" dirty="0" smtClean="0">
                <a:latin typeface="Arial" charset="0"/>
              </a:rPr>
              <a:t> or </a:t>
            </a:r>
            <a:r>
              <a:rPr lang="en-US" altLang="en-US" dirty="0" smtClean="0">
                <a:latin typeface="Courier New" pitchFamily="49" charset="0"/>
              </a:rPr>
              <a:t>NULLS</a:t>
            </a:r>
            <a:r>
              <a:rPr lang="en-US" altLang="en-US" dirty="0" smtClean="0">
                <a:latin typeface="Arial" charset="0"/>
              </a:rPr>
              <a:t> </a:t>
            </a:r>
            <a:r>
              <a:rPr lang="en-US" altLang="en-US" dirty="0" smtClean="0">
                <a:latin typeface="Courier New" pitchFamily="49" charset="0"/>
              </a:rPr>
              <a:t>LAST</a:t>
            </a:r>
            <a:r>
              <a:rPr lang="en-US" altLang="en-US" dirty="0" smtClean="0">
                <a:latin typeface="Arial" charset="0"/>
              </a:rPr>
              <a:t> to specify whether returned rows containing null values should appear first or last in the ordering sequence</a:t>
            </a:r>
            <a:r>
              <a:rPr lang="en-US" altLang="en-US" dirty="0" smtClean="0">
                <a:latin typeface="Arial" charset="0"/>
              </a:rPr>
              <a:t>.</a:t>
            </a:r>
          </a:p>
          <a:p>
            <a:pPr lvl="1" eaLnBrk="1" hangingPunct="1">
              <a:spcBef>
                <a:spcPct val="20000"/>
              </a:spcBef>
            </a:pPr>
            <a:r>
              <a:rPr lang="zh-CN" altLang="en-US" dirty="0" smtClean="0">
                <a:latin typeface="Arial" charset="0"/>
              </a:rPr>
              <a:t>默认排序顺序为升序。 让我们看看其他的特点：</a:t>
            </a:r>
          </a:p>
          <a:p>
            <a:pPr marL="323823" lvl="1" indent="-171450" eaLnBrk="1" hangingPunct="1">
              <a:spcBef>
                <a:spcPct val="20000"/>
              </a:spcBef>
              <a:buFont typeface="Arial" panose="020B0604020202020204" pitchFamily="34" charset="0"/>
              <a:buChar char="•"/>
            </a:pPr>
            <a:r>
              <a:rPr lang="zh-CN" altLang="en-US" dirty="0" smtClean="0">
                <a:latin typeface="Arial" charset="0"/>
              </a:rPr>
              <a:t>数值最初显示为最低值（例如</a:t>
            </a:r>
            <a:r>
              <a:rPr lang="en-US" altLang="zh-CN" dirty="0" smtClean="0">
                <a:latin typeface="Arial" charset="0"/>
              </a:rPr>
              <a:t>1</a:t>
            </a:r>
            <a:r>
              <a:rPr lang="zh-CN" altLang="en-US" dirty="0" smtClean="0">
                <a:latin typeface="Arial" charset="0"/>
              </a:rPr>
              <a:t>到</a:t>
            </a:r>
            <a:r>
              <a:rPr lang="en-US" altLang="zh-CN" dirty="0" smtClean="0">
                <a:latin typeface="Arial" charset="0"/>
              </a:rPr>
              <a:t>999</a:t>
            </a:r>
            <a:r>
              <a:rPr lang="zh-CN" altLang="en-US" dirty="0" smtClean="0">
                <a:latin typeface="Arial" charset="0"/>
              </a:rPr>
              <a:t>）。</a:t>
            </a:r>
          </a:p>
          <a:p>
            <a:pPr marL="323823" lvl="1" indent="-171450" eaLnBrk="1" hangingPunct="1">
              <a:spcBef>
                <a:spcPct val="20000"/>
              </a:spcBef>
              <a:buFont typeface="Arial" panose="020B0604020202020204" pitchFamily="34" charset="0"/>
              <a:buChar char="•"/>
            </a:pPr>
            <a:r>
              <a:rPr lang="zh-CN" altLang="en-US" dirty="0" smtClean="0">
                <a:latin typeface="Arial" charset="0"/>
              </a:rPr>
              <a:t>日期值首先显示为最早的值（例如，</a:t>
            </a:r>
            <a:r>
              <a:rPr lang="en-US" altLang="zh-CN" dirty="0" smtClean="0">
                <a:latin typeface="Arial" charset="0"/>
              </a:rPr>
              <a:t>01-JAN-92</a:t>
            </a:r>
            <a:r>
              <a:rPr lang="zh-CN" altLang="en-US" dirty="0" smtClean="0">
                <a:latin typeface="Arial" charset="0"/>
              </a:rPr>
              <a:t>在？</a:t>
            </a:r>
            <a:r>
              <a:rPr lang="en-US" altLang="zh-CN" dirty="0" smtClean="0">
                <a:latin typeface="Arial" charset="0"/>
              </a:rPr>
              <a:t>01-JAN-95</a:t>
            </a:r>
            <a:r>
              <a:rPr lang="zh-CN" altLang="en-US" dirty="0" smtClean="0">
                <a:latin typeface="Arial" charset="0"/>
              </a:rPr>
              <a:t>之前）。</a:t>
            </a:r>
          </a:p>
          <a:p>
            <a:pPr marL="323823" lvl="1" indent="-171450" eaLnBrk="1" hangingPunct="1">
              <a:spcBef>
                <a:spcPct val="20000"/>
              </a:spcBef>
              <a:buFont typeface="Arial" panose="020B0604020202020204" pitchFamily="34" charset="0"/>
              <a:buChar char="•"/>
            </a:pPr>
            <a:r>
              <a:rPr lang="zh-CN" altLang="en-US" dirty="0" smtClean="0">
                <a:latin typeface="Arial" charset="0"/>
              </a:rPr>
              <a:t>字符值按字母顺序显示（例如，“</a:t>
            </a:r>
            <a:r>
              <a:rPr lang="en-US" altLang="zh-CN" dirty="0" smtClean="0">
                <a:latin typeface="Arial" charset="0"/>
              </a:rPr>
              <a:t>A”</a:t>
            </a:r>
            <a:r>
              <a:rPr lang="zh-CN" altLang="en-US" dirty="0" smtClean="0">
                <a:latin typeface="Arial" charset="0"/>
              </a:rPr>
              <a:t>第一个，“</a:t>
            </a:r>
            <a:r>
              <a:rPr lang="en-US" altLang="zh-CN" dirty="0" smtClean="0">
                <a:latin typeface="Arial" charset="0"/>
              </a:rPr>
              <a:t>Z”</a:t>
            </a:r>
            <a:r>
              <a:rPr lang="zh-CN" altLang="en-US" dirty="0" smtClean="0">
                <a:latin typeface="Arial" charset="0"/>
              </a:rPr>
              <a:t>个最后）。</a:t>
            </a:r>
          </a:p>
          <a:p>
            <a:pPr marL="323823" lvl="1" indent="-171450" eaLnBrk="1" hangingPunct="1">
              <a:spcBef>
                <a:spcPct val="20000"/>
              </a:spcBef>
              <a:buFont typeface="Arial" panose="020B0604020202020204" pitchFamily="34" charset="0"/>
              <a:buChar char="•"/>
            </a:pPr>
            <a:r>
              <a:rPr lang="zh-CN" altLang="en-US" dirty="0" smtClean="0">
                <a:latin typeface="Arial" charset="0"/>
              </a:rPr>
              <a:t>空值最后显示升序，首先显示降序。</a:t>
            </a:r>
          </a:p>
          <a:p>
            <a:pPr marL="323823" lvl="1" indent="-171450" eaLnBrk="1" hangingPunct="1">
              <a:spcBef>
                <a:spcPct val="20000"/>
              </a:spcBef>
              <a:buFont typeface="Arial" panose="020B0604020202020204" pitchFamily="34" charset="0"/>
              <a:buChar char="•"/>
            </a:pPr>
            <a:r>
              <a:rPr lang="zh-CN" altLang="en-US" dirty="0" smtClean="0">
                <a:latin typeface="Arial" charset="0"/>
              </a:rPr>
              <a:t>您也可以按不在</a:t>
            </a:r>
            <a:r>
              <a:rPr lang="en-US" altLang="zh-CN" dirty="0" smtClean="0">
                <a:latin typeface="Arial" charset="0"/>
              </a:rPr>
              <a:t>SELECT</a:t>
            </a:r>
            <a:r>
              <a:rPr lang="zh-CN" altLang="en-US" dirty="0" smtClean="0">
                <a:latin typeface="Arial" charset="0"/>
              </a:rPr>
              <a:t>列表中的列进行排序。</a:t>
            </a:r>
          </a:p>
          <a:p>
            <a:pPr lvl="1" eaLnBrk="1" hangingPunct="1">
              <a:spcBef>
                <a:spcPct val="20000"/>
              </a:spcBef>
            </a:pPr>
            <a:r>
              <a:rPr lang="zh-CN" altLang="en-US" dirty="0" smtClean="0">
                <a:latin typeface="Arial" charset="0"/>
              </a:rPr>
              <a:t>例子</a:t>
            </a:r>
          </a:p>
          <a:p>
            <a:pPr lvl="1" eaLnBrk="1" hangingPunct="1">
              <a:spcBef>
                <a:spcPct val="20000"/>
              </a:spcBef>
            </a:pPr>
            <a:r>
              <a:rPr lang="en-US" altLang="zh-CN" dirty="0" smtClean="0">
                <a:latin typeface="Arial" charset="0"/>
              </a:rPr>
              <a:t>1.</a:t>
            </a:r>
            <a:r>
              <a:rPr lang="zh-CN" altLang="en-US" dirty="0" smtClean="0">
                <a:latin typeface="Arial" charset="0"/>
              </a:rPr>
              <a:t>要反转显示行的顺序，请在</a:t>
            </a:r>
            <a:r>
              <a:rPr lang="en-US" altLang="zh-CN" dirty="0" smtClean="0">
                <a:latin typeface="Arial" charset="0"/>
              </a:rPr>
              <a:t>ORDER BY</a:t>
            </a:r>
            <a:r>
              <a:rPr lang="zh-CN" altLang="en-US" dirty="0" smtClean="0">
                <a:latin typeface="Arial" charset="0"/>
              </a:rPr>
              <a:t>子句中的列名后面指定</a:t>
            </a:r>
            <a:r>
              <a:rPr lang="en-US" altLang="zh-CN" dirty="0" err="1" smtClean="0">
                <a:latin typeface="Arial" charset="0"/>
              </a:rPr>
              <a:t>DESC</a:t>
            </a:r>
            <a:r>
              <a:rPr lang="zh-CN" altLang="en-US" dirty="0" smtClean="0">
                <a:latin typeface="Arial" charset="0"/>
              </a:rPr>
              <a:t>关键字。 幻灯片中的示例使用</a:t>
            </a:r>
            <a:r>
              <a:rPr lang="en-US" altLang="zh-CN" dirty="0" err="1" smtClean="0">
                <a:latin typeface="Arial" charset="0"/>
              </a:rPr>
              <a:t>department_id</a:t>
            </a:r>
            <a:r>
              <a:rPr lang="zh-CN" altLang="en-US" dirty="0" smtClean="0">
                <a:latin typeface="Arial" charset="0"/>
              </a:rPr>
              <a:t>对结果进行排序。</a:t>
            </a:r>
          </a:p>
          <a:p>
            <a:pPr lvl="1" eaLnBrk="1" hangingPunct="1">
              <a:spcBef>
                <a:spcPct val="20000"/>
              </a:spcBef>
            </a:pPr>
            <a:r>
              <a:rPr lang="en-US" altLang="zh-CN" dirty="0" smtClean="0">
                <a:latin typeface="Arial" charset="0"/>
              </a:rPr>
              <a:t>2.</a:t>
            </a:r>
            <a:r>
              <a:rPr lang="zh-CN" altLang="en-US" dirty="0" smtClean="0">
                <a:latin typeface="Arial" charset="0"/>
              </a:rPr>
              <a:t>您还可以在</a:t>
            </a:r>
            <a:r>
              <a:rPr lang="en-US" altLang="zh-CN" dirty="0" smtClean="0">
                <a:latin typeface="Arial" charset="0"/>
              </a:rPr>
              <a:t>ORDER BY</a:t>
            </a:r>
            <a:r>
              <a:rPr lang="zh-CN" altLang="en-US" dirty="0" smtClean="0">
                <a:latin typeface="Arial" charset="0"/>
              </a:rPr>
              <a:t>子句中使用列别名。 幻灯片示例按照年薪对数据进行排序。</a:t>
            </a:r>
          </a:p>
          <a:p>
            <a:pPr lvl="1" eaLnBrk="1" hangingPunct="1">
              <a:spcBef>
                <a:spcPct val="20000"/>
              </a:spcBef>
            </a:pPr>
            <a:r>
              <a:rPr lang="zh-CN" altLang="en-US" dirty="0" smtClean="0">
                <a:latin typeface="Arial" charset="0"/>
              </a:rPr>
              <a:t>注意：使用</a:t>
            </a:r>
            <a:r>
              <a:rPr lang="en-US" altLang="zh-CN" dirty="0" smtClean="0">
                <a:latin typeface="Arial" charset="0"/>
              </a:rPr>
              <a:t>NULLS FIRST</a:t>
            </a:r>
            <a:r>
              <a:rPr lang="zh-CN" altLang="en-US" dirty="0" smtClean="0">
                <a:latin typeface="Arial" charset="0"/>
              </a:rPr>
              <a:t>或</a:t>
            </a:r>
            <a:r>
              <a:rPr lang="en-US" altLang="zh-CN" dirty="0" smtClean="0">
                <a:latin typeface="Arial" charset="0"/>
              </a:rPr>
              <a:t>NULLS LAST</a:t>
            </a:r>
            <a:r>
              <a:rPr lang="zh-CN" altLang="en-US" dirty="0" smtClean="0">
                <a:latin typeface="Arial" charset="0"/>
              </a:rPr>
              <a:t>关键字来指定返回的包含空值的行是否应在排序顺序中首先显示或最后显示。</a:t>
            </a:r>
            <a:endParaRPr lang="en-US" altLang="en-US" dirty="0" smtClean="0">
              <a:latin typeface="Arial" charset="0"/>
            </a:endParaRPr>
          </a:p>
        </p:txBody>
      </p:sp>
      <p:sp>
        <p:nvSpPr>
          <p:cNvPr id="542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65232686-747A-4E24-903E-FEB09BEC51BD}"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426392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5"/>
          <p:cNvSpPr>
            <a:spLocks noGrp="1" noRot="1" noChangeAspect="1" noTextEdit="1"/>
          </p:cNvSpPr>
          <p:nvPr>
            <p:ph type="sldImg"/>
          </p:nvPr>
        </p:nvSpPr>
        <p:spPr>
          <a:ln/>
        </p:spPr>
      </p:sp>
      <p:sp>
        <p:nvSpPr>
          <p:cNvPr id="56323" name="Notes Placeholder 6"/>
          <p:cNvSpPr>
            <a:spLocks noGrp="1"/>
          </p:cNvSpPr>
          <p:nvPr>
            <p:ph type="body" idx="1"/>
          </p:nvPr>
        </p:nvSpPr>
        <p:spPr>
          <a:noFill/>
          <a:ln/>
        </p:spPr>
        <p:txBody>
          <a:bodyPr/>
          <a:lstStyle/>
          <a:p>
            <a:pPr lvl="1" eaLnBrk="1" hangingPunct="1"/>
            <a:r>
              <a:rPr lang="en-US" altLang="en-US" b="1" dirty="0" smtClean="0">
                <a:solidFill>
                  <a:schemeClr val="tx1"/>
                </a:solidFill>
                <a:latin typeface="Arial" charset="0"/>
              </a:rPr>
              <a:t>Examples</a:t>
            </a:r>
          </a:p>
          <a:p>
            <a:pPr lvl="2" eaLnBrk="1" hangingPunct="1">
              <a:buFont typeface="Times New Roman" pitchFamily="18" charset="0"/>
              <a:buAutoNum type="arabicPeriod" startAt="3"/>
            </a:pPr>
            <a:r>
              <a:rPr lang="en-US" altLang="en-US" dirty="0" smtClean="0">
                <a:solidFill>
                  <a:schemeClr val="tx1"/>
                </a:solidFill>
                <a:latin typeface="Arial" charset="0"/>
              </a:rPr>
              <a:t>You can sort query results by specifying the numeric position of the column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The example in the slide sorts the result by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as this column is at the third position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a:t>
            </a:r>
          </a:p>
          <a:p>
            <a:pPr lvl="2" eaLnBrk="1" hangingPunct="1">
              <a:buFont typeface="Times New Roman" pitchFamily="18" charset="0"/>
              <a:buAutoNum type="arabicPeriod" startAt="4"/>
            </a:pPr>
            <a:r>
              <a:rPr lang="en-US" altLang="en-US" dirty="0" smtClean="0">
                <a:solidFill>
                  <a:schemeClr val="tx1"/>
                </a:solidFill>
                <a:latin typeface="Arial" charset="0"/>
              </a:rPr>
              <a:t>You </a:t>
            </a:r>
            <a:r>
              <a:rPr lang="en-US" altLang="en-US" dirty="0" smtClean="0">
                <a:solidFill>
                  <a:schemeClr val="tx1"/>
                </a:solidFill>
                <a:latin typeface="Arial" charset="0"/>
              </a:rPr>
              <a:t>can sort query results by more than one column</a:t>
            </a:r>
            <a:r>
              <a:rPr lang="en-US" altLang="en-US" dirty="0" smtClean="0">
                <a:latin typeface="Arial" charset="0"/>
              </a:rPr>
              <a:t>. You list the columns (or </a:t>
            </a:r>
            <a:r>
              <a:rPr lang="en-US" altLang="en-US" dirty="0" smtClean="0">
                <a:latin typeface="Courier New" pitchFamily="49" charset="0"/>
                <a:cs typeface="Courier New" pitchFamily="49" charset="0"/>
              </a:rPr>
              <a:t>SELECT</a:t>
            </a:r>
            <a:r>
              <a:rPr lang="en-US" altLang="en-US" dirty="0" smtClean="0">
                <a:latin typeface="Arial" charset="0"/>
              </a:rPr>
              <a:t> list column sequence numbers) in the </a:t>
            </a:r>
            <a:r>
              <a:rPr lang="en-US" altLang="en-US" dirty="0" smtClean="0">
                <a:latin typeface="Courier New" pitchFamily="49" charset="0"/>
                <a:cs typeface="Courier New" pitchFamily="49" charset="0"/>
              </a:rPr>
              <a:t>ORDER BY</a:t>
            </a:r>
            <a:r>
              <a:rPr lang="en-US" altLang="en-US" dirty="0" smtClean="0">
                <a:latin typeface="Arial" charset="0"/>
                <a:cs typeface="Arial" charset="0"/>
              </a:rPr>
              <a:t> </a:t>
            </a:r>
            <a:r>
              <a:rPr lang="en-US" altLang="en-US" dirty="0" smtClean="0">
                <a:latin typeface="Arial" charset="0"/>
              </a:rPr>
              <a:t>clause, delimited by commas. The results are ordered by the first column, then the second, and so on for as many columns as the </a:t>
            </a:r>
            <a:r>
              <a:rPr lang="en-US" altLang="en-US" dirty="0" smtClean="0">
                <a:latin typeface="Courier New" pitchFamily="49" charset="0"/>
                <a:cs typeface="Courier New" pitchFamily="49" charset="0"/>
              </a:rPr>
              <a:t>ORDER BY</a:t>
            </a:r>
            <a:r>
              <a:rPr lang="en-US" altLang="en-US" dirty="0" smtClean="0">
                <a:latin typeface="Arial" charset="0"/>
                <a:cs typeface="Arial" charset="0"/>
              </a:rPr>
              <a:t> </a:t>
            </a:r>
            <a:r>
              <a:rPr lang="en-US" altLang="en-US" dirty="0" smtClean="0">
                <a:latin typeface="Arial" charset="0"/>
              </a:rPr>
              <a:t>clause includes. If you want any results sorted in descending order, your </a:t>
            </a:r>
            <a:r>
              <a:rPr lang="en-US" altLang="en-US" dirty="0" smtClean="0">
                <a:latin typeface="Courier New" pitchFamily="49" charset="0"/>
                <a:cs typeface="Courier New" pitchFamily="49" charset="0"/>
              </a:rPr>
              <a:t>ORDER BY</a:t>
            </a:r>
            <a:r>
              <a:rPr lang="en-US" altLang="en-US" dirty="0" smtClean="0">
                <a:latin typeface="Arial" charset="0"/>
              </a:rPr>
              <a:t> clause must use the </a:t>
            </a:r>
            <a:r>
              <a:rPr lang="en-US" altLang="en-US" dirty="0" smtClean="0">
                <a:latin typeface="Courier New" pitchFamily="49" charset="0"/>
                <a:cs typeface="Courier New" pitchFamily="49" charset="0"/>
              </a:rPr>
              <a:t>DESC</a:t>
            </a:r>
            <a:r>
              <a:rPr lang="en-US" altLang="en-US" dirty="0" smtClean="0">
                <a:latin typeface="Arial" charset="0"/>
              </a:rPr>
              <a:t> keyword directly after the name or the number of the relevant column. </a:t>
            </a:r>
            <a:r>
              <a:rPr lang="en-US" altLang="en-US" dirty="0" smtClean="0">
                <a:solidFill>
                  <a:schemeClr val="tx1"/>
                </a:solidFill>
                <a:latin typeface="Arial" charset="0"/>
              </a:rPr>
              <a:t>The result of the query example shown in the slide is sorted by </a:t>
            </a:r>
            <a:r>
              <a:rPr lang="en-US" altLang="en-US" dirty="0" smtClean="0">
                <a:solidFill>
                  <a:schemeClr val="tx1"/>
                </a:solidFill>
                <a:latin typeface="Courier New" pitchFamily="49" charset="0"/>
                <a:cs typeface="Courier New" pitchFamily="49" charset="0"/>
              </a:rPr>
              <a:t>department_id</a:t>
            </a:r>
            <a:r>
              <a:rPr lang="en-US" altLang="en-US" dirty="0" smtClean="0">
                <a:solidFill>
                  <a:schemeClr val="tx1"/>
                </a:solidFill>
                <a:latin typeface="Arial" charset="0"/>
              </a:rPr>
              <a:t> in ascending order and also by salary in descending order</a:t>
            </a:r>
            <a:r>
              <a:rPr lang="en-US" altLang="en-US" dirty="0" smtClean="0">
                <a:solidFill>
                  <a:schemeClr val="tx1"/>
                </a:solidFill>
                <a:latin typeface="Arial" charset="0"/>
              </a:rPr>
              <a:t>.</a:t>
            </a:r>
          </a:p>
          <a:p>
            <a:pPr marL="0" lvl="1" indent="-152374" eaLnBrk="1" hangingPunct="1">
              <a:buFont typeface="Times New Roman" pitchFamily="18" charset="0"/>
              <a:buNone/>
            </a:pPr>
            <a:r>
              <a:rPr lang="zh-CN" altLang="en-US" dirty="0" smtClean="0">
                <a:solidFill>
                  <a:schemeClr val="tx1"/>
                </a:solidFill>
                <a:latin typeface="Arial" charset="0"/>
              </a:rPr>
              <a:t>例子</a:t>
            </a:r>
          </a:p>
          <a:p>
            <a:pPr marL="304746" lvl="2" indent="0" eaLnBrk="1" hangingPunct="1">
              <a:buFont typeface="Times New Roman" pitchFamily="18" charset="0"/>
              <a:buNone/>
            </a:pPr>
            <a:r>
              <a:rPr lang="en-US" altLang="zh-CN" dirty="0" smtClean="0">
                <a:solidFill>
                  <a:schemeClr val="tx1"/>
                </a:solidFill>
                <a:latin typeface="Arial" charset="0"/>
              </a:rPr>
              <a:t>3.</a:t>
            </a:r>
            <a:r>
              <a:rPr lang="zh-CN" altLang="en-US" dirty="0" smtClean="0">
                <a:solidFill>
                  <a:schemeClr val="tx1"/>
                </a:solidFill>
                <a:latin typeface="Arial" charset="0"/>
              </a:rPr>
              <a:t>您可以通过在</a:t>
            </a:r>
            <a:r>
              <a:rPr lang="en-US" altLang="zh-CN" dirty="0" smtClean="0">
                <a:solidFill>
                  <a:schemeClr val="tx1"/>
                </a:solidFill>
                <a:latin typeface="Arial" charset="0"/>
              </a:rPr>
              <a:t>SELECT</a:t>
            </a:r>
            <a:r>
              <a:rPr lang="zh-CN" altLang="en-US" dirty="0" smtClean="0">
                <a:solidFill>
                  <a:schemeClr val="tx1"/>
                </a:solidFill>
                <a:latin typeface="Arial" charset="0"/>
              </a:rPr>
              <a:t>子句中指定列的数字位置来对查询结果进行排序。 幻灯片中的示例会将结果排序为</a:t>
            </a:r>
            <a:r>
              <a:rPr lang="en-US" altLang="zh-CN" dirty="0" err="1" smtClean="0">
                <a:solidFill>
                  <a:schemeClr val="tx1"/>
                </a:solidFill>
                <a:latin typeface="Arial" charset="0"/>
              </a:rPr>
              <a:t>department_id</a:t>
            </a:r>
            <a:r>
              <a:rPr lang="zh-CN" altLang="en-US" dirty="0" smtClean="0">
                <a:solidFill>
                  <a:schemeClr val="tx1"/>
                </a:solidFill>
                <a:latin typeface="Arial" charset="0"/>
              </a:rPr>
              <a:t>，因为该列位于</a:t>
            </a:r>
            <a:r>
              <a:rPr lang="en-US" altLang="zh-CN" dirty="0" smtClean="0">
                <a:solidFill>
                  <a:schemeClr val="tx1"/>
                </a:solidFill>
                <a:latin typeface="Arial" charset="0"/>
              </a:rPr>
              <a:t>SELECT</a:t>
            </a:r>
            <a:r>
              <a:rPr lang="zh-CN" altLang="en-US" dirty="0" smtClean="0">
                <a:solidFill>
                  <a:schemeClr val="tx1"/>
                </a:solidFill>
                <a:latin typeface="Arial" charset="0"/>
              </a:rPr>
              <a:t>子句中的第三个位置。</a:t>
            </a:r>
          </a:p>
          <a:p>
            <a:pPr marL="304746" lvl="2" indent="0" eaLnBrk="1" hangingPunct="1">
              <a:buFont typeface="Times New Roman" pitchFamily="18" charset="0"/>
              <a:buNone/>
            </a:pPr>
            <a:r>
              <a:rPr lang="en-US" altLang="zh-CN" dirty="0" smtClean="0">
                <a:solidFill>
                  <a:schemeClr val="tx1"/>
                </a:solidFill>
                <a:latin typeface="Arial" charset="0"/>
              </a:rPr>
              <a:t>4.</a:t>
            </a:r>
            <a:r>
              <a:rPr lang="zh-CN" altLang="en-US" dirty="0" smtClean="0">
                <a:solidFill>
                  <a:schemeClr val="tx1"/>
                </a:solidFill>
                <a:latin typeface="Arial" charset="0"/>
              </a:rPr>
              <a:t>您可以通过多个列对查询结果进行排序。 您列出</a:t>
            </a:r>
            <a:r>
              <a:rPr lang="en-US" altLang="zh-CN" dirty="0" smtClean="0">
                <a:solidFill>
                  <a:schemeClr val="tx1"/>
                </a:solidFill>
                <a:latin typeface="Arial" charset="0"/>
              </a:rPr>
              <a:t>ORDER BY</a:t>
            </a:r>
            <a:r>
              <a:rPr lang="zh-CN" altLang="en-US" dirty="0" smtClean="0">
                <a:solidFill>
                  <a:schemeClr val="tx1"/>
                </a:solidFill>
                <a:latin typeface="Arial" charset="0"/>
              </a:rPr>
              <a:t>子句中的列（或</a:t>
            </a:r>
            <a:r>
              <a:rPr lang="en-US" altLang="zh-CN" dirty="0" smtClean="0">
                <a:solidFill>
                  <a:schemeClr val="tx1"/>
                </a:solidFill>
                <a:latin typeface="Arial" charset="0"/>
              </a:rPr>
              <a:t>SELECT</a:t>
            </a:r>
            <a:r>
              <a:rPr lang="zh-CN" altLang="en-US" dirty="0" smtClean="0">
                <a:solidFill>
                  <a:schemeClr val="tx1"/>
                </a:solidFill>
                <a:latin typeface="Arial" charset="0"/>
              </a:rPr>
              <a:t>列表列序列号），以逗号分隔。 结果按照</a:t>
            </a:r>
            <a:r>
              <a:rPr lang="en-US" altLang="zh-CN" dirty="0" smtClean="0">
                <a:solidFill>
                  <a:schemeClr val="tx1"/>
                </a:solidFill>
                <a:latin typeface="Arial" charset="0"/>
              </a:rPr>
              <a:t>ORDER BY</a:t>
            </a:r>
            <a:r>
              <a:rPr lang="zh-CN" altLang="en-US" dirty="0" smtClean="0">
                <a:solidFill>
                  <a:schemeClr val="tx1"/>
                </a:solidFill>
                <a:latin typeface="Arial" charset="0"/>
              </a:rPr>
              <a:t>子句包含的列数排列第一列，然后是第二列，依此类推。 如果您希望按降序排列任何结果，您的</a:t>
            </a:r>
            <a:r>
              <a:rPr lang="en-US" altLang="zh-CN" dirty="0" smtClean="0">
                <a:solidFill>
                  <a:schemeClr val="tx1"/>
                </a:solidFill>
                <a:latin typeface="Arial" charset="0"/>
              </a:rPr>
              <a:t>ORDER BY</a:t>
            </a:r>
            <a:r>
              <a:rPr lang="zh-CN" altLang="en-US" dirty="0" smtClean="0">
                <a:solidFill>
                  <a:schemeClr val="tx1"/>
                </a:solidFill>
                <a:latin typeface="Arial" charset="0"/>
              </a:rPr>
              <a:t>子句必须直接在相关列的名称或编号之后使用</a:t>
            </a:r>
            <a:r>
              <a:rPr lang="en-US" altLang="zh-CN" dirty="0" err="1" smtClean="0">
                <a:solidFill>
                  <a:schemeClr val="tx1"/>
                </a:solidFill>
                <a:latin typeface="Arial" charset="0"/>
              </a:rPr>
              <a:t>DESC</a:t>
            </a:r>
            <a:r>
              <a:rPr lang="zh-CN" altLang="en-US" dirty="0" smtClean="0">
                <a:solidFill>
                  <a:schemeClr val="tx1"/>
                </a:solidFill>
                <a:latin typeface="Arial" charset="0"/>
              </a:rPr>
              <a:t>关键字。 幻灯片中显示的查询示例的结果按照</a:t>
            </a:r>
            <a:r>
              <a:rPr lang="en-US" altLang="zh-CN" dirty="0" err="1" smtClean="0">
                <a:solidFill>
                  <a:schemeClr val="tx1"/>
                </a:solidFill>
                <a:latin typeface="Arial" charset="0"/>
              </a:rPr>
              <a:t>department_id</a:t>
            </a:r>
            <a:r>
              <a:rPr lang="zh-CN" altLang="en-US" dirty="0" smtClean="0">
                <a:solidFill>
                  <a:schemeClr val="tx1"/>
                </a:solidFill>
                <a:latin typeface="Arial" charset="0"/>
              </a:rPr>
              <a:t>按升序排列，并按降序按工资分列。</a:t>
            </a:r>
            <a:endParaRPr lang="en-US" altLang="en-US" dirty="0" smtClean="0">
              <a:solidFill>
                <a:schemeClr val="tx1"/>
              </a:solidFill>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4572EB3E-5692-4E78-954B-0B08B90176E9}"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828763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000E36D0-6350-451E-BBCE-E77B8428FED5}" type="slidenum">
              <a:rPr lang="en-US" altLang="en-US" smtClean="0">
                <a:latin typeface="Arial" charset="0"/>
                <a:cs typeface="Arial" charset="0"/>
              </a:rPr>
              <a:t>27</a:t>
            </a:fld>
            <a:endParaRPr lang="en-US" altLang="en-US" dirty="0" smtClean="0">
              <a:latin typeface="Arial" charset="0"/>
              <a:cs typeface="Arial" charset="0"/>
            </a:endParaRPr>
          </a:p>
        </p:txBody>
      </p:sp>
      <p:sp>
        <p:nvSpPr>
          <p:cNvPr id="58371" name="Slide Image Placeholder 5"/>
          <p:cNvSpPr>
            <a:spLocks noGrp="1" noRot="1" noChangeAspect="1" noTextEdit="1"/>
          </p:cNvSpPr>
          <p:nvPr>
            <p:ph type="sldImg"/>
          </p:nvPr>
        </p:nvSpPr>
        <p:spPr>
          <a:ln/>
        </p:spPr>
      </p:sp>
      <p:sp>
        <p:nvSpPr>
          <p:cNvPr id="58372"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165736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6"/>
          <p:cNvSpPr>
            <a:spLocks noGrp="1"/>
          </p:cNvSpPr>
          <p:nvPr>
            <p:ph type="body" idx="1"/>
          </p:nvPr>
        </p:nvSpPr>
        <p:spPr>
          <a:noFill/>
          <a:ln/>
        </p:spPr>
        <p:txBody>
          <a:bodyPr/>
          <a:lstStyle/>
          <a:p>
            <a:pPr lvl="1">
              <a:spcBef>
                <a:spcPts val="100"/>
              </a:spcBef>
            </a:pPr>
            <a:r>
              <a:rPr lang="en-US" altLang="en-US" dirty="0" smtClean="0">
                <a:latin typeface="Arial" charset="0"/>
              </a:rPr>
              <a:t>Limiting the number of rows returned by a query can be valuable for reporting, analysis, data browsing, and other tasks. </a:t>
            </a:r>
          </a:p>
          <a:p>
            <a:pPr lvl="1">
              <a:spcBef>
                <a:spcPts val="100"/>
              </a:spcBef>
            </a:pPr>
            <a:r>
              <a:rPr lang="en-US" altLang="en-US" dirty="0" smtClean="0">
                <a:latin typeface="Arial" charset="0"/>
              </a:rPr>
              <a:t>With the new SQL </a:t>
            </a:r>
            <a:r>
              <a:rPr lang="en-US" altLang="en-US" dirty="0" smtClean="0">
                <a:latin typeface="Courier New" pitchFamily="49" charset="0"/>
                <a:cs typeface="Courier New" pitchFamily="49" charset="0"/>
              </a:rPr>
              <a:t>SELECT</a:t>
            </a:r>
            <a:r>
              <a:rPr lang="en-US" altLang="en-US" dirty="0" smtClean="0">
                <a:latin typeface="Arial" charset="0"/>
              </a:rPr>
              <a:t> syntax, you can limit the number of rows that are returned in the result set using the </a:t>
            </a:r>
            <a:r>
              <a:rPr lang="en-US" altLang="en-US" dirty="0" smtClean="0">
                <a:latin typeface="Courier New" pitchFamily="49" charset="0"/>
                <a:cs typeface="Courier New" pitchFamily="49" charset="0"/>
              </a:rPr>
              <a:t>row_limiting_clause</a:t>
            </a:r>
            <a:r>
              <a:rPr lang="en-US" altLang="en-US" dirty="0" smtClean="0">
                <a:latin typeface="Arial" charset="0"/>
              </a:rPr>
              <a:t>. </a:t>
            </a:r>
          </a:p>
          <a:p>
            <a:pPr lvl="1">
              <a:spcBef>
                <a:spcPts val="100"/>
              </a:spcBef>
            </a:pPr>
            <a:r>
              <a:rPr lang="en-US" altLang="en-US" dirty="0" smtClean="0">
                <a:latin typeface="Arial" charset="0"/>
              </a:rPr>
              <a:t>Queries that order data and then limit row output are widely used and are often referred to as Top-N queries. Top-N queries sort their result set and then return only the first n rows. </a:t>
            </a:r>
          </a:p>
          <a:p>
            <a:pPr lvl="1">
              <a:spcBef>
                <a:spcPts val="100"/>
              </a:spcBef>
            </a:pPr>
            <a:r>
              <a:rPr lang="en-US" altLang="en-US" dirty="0" smtClean="0">
                <a:latin typeface="Arial" charset="0"/>
              </a:rPr>
              <a:t>Note that there are certain limitations of the SQL </a:t>
            </a:r>
            <a:r>
              <a:rPr lang="en-US" altLang="en-US" dirty="0" smtClean="0">
                <a:latin typeface="Courier New" pitchFamily="49" charset="0"/>
                <a:cs typeface="Courier New" pitchFamily="49" charset="0"/>
              </a:rPr>
              <a:t>row_limiting_clause</a:t>
            </a:r>
            <a:r>
              <a:rPr lang="en-US" altLang="en-US" dirty="0" smtClean="0">
                <a:latin typeface="Arial" charset="0"/>
              </a:rPr>
              <a:t>:</a:t>
            </a:r>
          </a:p>
          <a:p>
            <a:pPr lvl="2">
              <a:spcBef>
                <a:spcPts val="100"/>
              </a:spcBef>
            </a:pPr>
            <a:r>
              <a:rPr lang="en-US" altLang="en-US" dirty="0" smtClean="0">
                <a:latin typeface="Arial" charset="0"/>
              </a:rPr>
              <a:t>You cannot specify this clause with the </a:t>
            </a:r>
            <a:r>
              <a:rPr lang="en-US" altLang="en-US" dirty="0" smtClean="0">
                <a:latin typeface="Courier New" pitchFamily="49" charset="0"/>
                <a:cs typeface="Courier New" pitchFamily="49" charset="0"/>
              </a:rPr>
              <a:t>for_update_clause</a:t>
            </a:r>
            <a:r>
              <a:rPr lang="en-US" altLang="en-US" dirty="0" smtClean="0">
                <a:latin typeface="Arial" charset="0"/>
              </a:rPr>
              <a:t>.</a:t>
            </a:r>
          </a:p>
          <a:p>
            <a:pPr lvl="2">
              <a:spcBef>
                <a:spcPts val="100"/>
              </a:spcBef>
            </a:pPr>
            <a:r>
              <a:rPr lang="en-US" altLang="en-US" dirty="0" smtClean="0">
                <a:latin typeface="Arial" charset="0"/>
              </a:rPr>
              <a:t>You cannot specify this clause in the subquery of a </a:t>
            </a:r>
            <a:r>
              <a:rPr lang="en-US" altLang="en-US" dirty="0" smtClean="0">
                <a:latin typeface="Courier New" pitchFamily="49" charset="0"/>
                <a:cs typeface="Courier New" pitchFamily="49" charset="0"/>
              </a:rPr>
              <a:t>DELETE</a:t>
            </a:r>
            <a:r>
              <a:rPr lang="en-US" altLang="en-US" dirty="0" smtClean="0">
                <a:latin typeface="Arial" charset="0"/>
              </a:rPr>
              <a:t> or </a:t>
            </a:r>
            <a:r>
              <a:rPr lang="en-US" altLang="en-US" dirty="0" smtClean="0">
                <a:latin typeface="Courier New" pitchFamily="49" charset="0"/>
                <a:cs typeface="Courier New" pitchFamily="49" charset="0"/>
              </a:rPr>
              <a:t>UPDATE</a:t>
            </a:r>
            <a:r>
              <a:rPr lang="en-US" altLang="en-US" dirty="0" smtClean="0">
                <a:latin typeface="Arial" charset="0"/>
              </a:rPr>
              <a:t> statement.</a:t>
            </a:r>
          </a:p>
          <a:p>
            <a:pPr lvl="2">
              <a:spcBef>
                <a:spcPts val="100"/>
              </a:spcBef>
            </a:pPr>
            <a:r>
              <a:rPr lang="en-US" altLang="en-US" dirty="0" smtClean="0">
                <a:latin typeface="Arial" charset="0"/>
              </a:rPr>
              <a:t>If you specify this clause, then the </a:t>
            </a:r>
            <a:r>
              <a:rPr lang="en-US" altLang="en-US" dirty="0" smtClean="0">
                <a:latin typeface="Courier New" pitchFamily="49" charset="0"/>
                <a:cs typeface="Courier New" pitchFamily="49" charset="0"/>
              </a:rPr>
              <a:t>SELECT</a:t>
            </a:r>
            <a:r>
              <a:rPr lang="en-US" altLang="en-US" dirty="0" smtClean="0">
                <a:latin typeface="Arial" charset="0"/>
              </a:rPr>
              <a:t> list cannot contain the sequence pseudocolumns </a:t>
            </a:r>
            <a:r>
              <a:rPr lang="en-US" altLang="en-US" dirty="0" smtClean="0">
                <a:latin typeface="Courier New" pitchFamily="49" charset="0"/>
                <a:cs typeface="Courier New" pitchFamily="49" charset="0"/>
              </a:rPr>
              <a:t>CURRVAL</a:t>
            </a:r>
            <a:r>
              <a:rPr lang="en-US" altLang="en-US" dirty="0" smtClean="0">
                <a:latin typeface="Arial" charset="0"/>
              </a:rPr>
              <a:t> or </a:t>
            </a:r>
            <a:r>
              <a:rPr lang="en-US" altLang="en-US" dirty="0" err="1" smtClean="0">
                <a:latin typeface="Courier New" pitchFamily="49" charset="0"/>
                <a:cs typeface="Courier New" pitchFamily="49" charset="0"/>
              </a:rPr>
              <a:t>NEXTVAL</a:t>
            </a:r>
            <a:r>
              <a:rPr lang="en-US" altLang="en-US" dirty="0" smtClean="0">
                <a:latin typeface="Arial" charset="0"/>
              </a:rPr>
              <a:t>.</a:t>
            </a:r>
          </a:p>
          <a:p>
            <a:pPr marL="304746" lvl="2" indent="0">
              <a:spcBef>
                <a:spcPts val="100"/>
              </a:spcBef>
              <a:buNone/>
            </a:pPr>
            <a:r>
              <a:rPr lang="zh-CN" altLang="en-US" dirty="0" smtClean="0">
                <a:latin typeface="Arial" charset="0"/>
              </a:rPr>
              <a:t>限制查询返回的行数对于报告，分析，数据浏览和其他任务可能很有价值。</a:t>
            </a:r>
          </a:p>
          <a:p>
            <a:pPr marL="304746" lvl="2" indent="0">
              <a:spcBef>
                <a:spcPts val="100"/>
              </a:spcBef>
              <a:buNone/>
            </a:pPr>
            <a:r>
              <a:rPr lang="zh-CN" altLang="en-US" dirty="0" smtClean="0">
                <a:latin typeface="Arial" charset="0"/>
              </a:rPr>
              <a:t>使用新的</a:t>
            </a:r>
            <a:r>
              <a:rPr lang="en-US" altLang="en-US" dirty="0" smtClean="0">
                <a:latin typeface="Arial" charset="0"/>
              </a:rPr>
              <a:t>SQL SELECT</a:t>
            </a:r>
            <a:r>
              <a:rPr lang="zh-CN" altLang="en-US" dirty="0" smtClean="0">
                <a:latin typeface="Arial" charset="0"/>
              </a:rPr>
              <a:t>语法，可以使用</a:t>
            </a:r>
            <a:r>
              <a:rPr lang="en-US" altLang="en-US" dirty="0" err="1" smtClean="0">
                <a:latin typeface="Arial" charset="0"/>
              </a:rPr>
              <a:t>row_limiting_clause</a:t>
            </a:r>
            <a:r>
              <a:rPr lang="zh-CN" altLang="en-US" dirty="0" smtClean="0">
                <a:latin typeface="Arial" charset="0"/>
              </a:rPr>
              <a:t>限制结果集中返回的行数。</a:t>
            </a:r>
          </a:p>
          <a:p>
            <a:pPr marL="304746" lvl="2" indent="0">
              <a:spcBef>
                <a:spcPts val="100"/>
              </a:spcBef>
              <a:buNone/>
            </a:pPr>
            <a:r>
              <a:rPr lang="zh-CN" altLang="en-US" dirty="0" smtClean="0">
                <a:latin typeface="Arial" charset="0"/>
              </a:rPr>
              <a:t>排序数据然后限制行输出的查询被广泛使用，通常被称为</a:t>
            </a:r>
            <a:r>
              <a:rPr lang="en-US" altLang="en-US" dirty="0" smtClean="0">
                <a:latin typeface="Arial" charset="0"/>
              </a:rPr>
              <a:t>Top-N</a:t>
            </a:r>
            <a:r>
              <a:rPr lang="zh-CN" altLang="en-US" dirty="0" smtClean="0">
                <a:latin typeface="Arial" charset="0"/>
              </a:rPr>
              <a:t>查询。 </a:t>
            </a:r>
            <a:r>
              <a:rPr lang="en-US" altLang="en-US" dirty="0" smtClean="0">
                <a:latin typeface="Arial" charset="0"/>
              </a:rPr>
              <a:t>Top-N</a:t>
            </a:r>
            <a:r>
              <a:rPr lang="zh-CN" altLang="en-US" dirty="0" smtClean="0">
                <a:latin typeface="Arial" charset="0"/>
              </a:rPr>
              <a:t>查询对其结果集进行排序，然后仅返回前</a:t>
            </a:r>
            <a:r>
              <a:rPr lang="en-US" altLang="en-US" dirty="0" smtClean="0">
                <a:latin typeface="Arial" charset="0"/>
              </a:rPr>
              <a:t>n</a:t>
            </a:r>
            <a:r>
              <a:rPr lang="zh-CN" altLang="en-US" dirty="0" smtClean="0">
                <a:latin typeface="Arial" charset="0"/>
              </a:rPr>
              <a:t>行。</a:t>
            </a:r>
          </a:p>
          <a:p>
            <a:pPr marL="304746" lvl="2" indent="0">
              <a:spcBef>
                <a:spcPts val="100"/>
              </a:spcBef>
              <a:buNone/>
            </a:pPr>
            <a:r>
              <a:rPr lang="zh-CN" altLang="en-US" dirty="0" smtClean="0">
                <a:latin typeface="Arial" charset="0"/>
              </a:rPr>
              <a:t>请注意，</a:t>
            </a:r>
            <a:r>
              <a:rPr lang="en-US" altLang="en-US" dirty="0" smtClean="0">
                <a:latin typeface="Arial" charset="0"/>
              </a:rPr>
              <a:t>SQL </a:t>
            </a:r>
            <a:r>
              <a:rPr lang="en-US" altLang="en-US" dirty="0" err="1" smtClean="0">
                <a:latin typeface="Arial" charset="0"/>
              </a:rPr>
              <a:t>row_limiting_clause</a:t>
            </a:r>
            <a:r>
              <a:rPr lang="zh-CN" altLang="en-US" dirty="0" smtClean="0">
                <a:latin typeface="Arial" charset="0"/>
              </a:rPr>
              <a:t>有一些限制：</a:t>
            </a:r>
          </a:p>
          <a:p>
            <a:pPr marL="609493" lvl="2" indent="-304747">
              <a:spcBef>
                <a:spcPts val="100"/>
              </a:spcBef>
            </a:pPr>
            <a:r>
              <a:rPr lang="zh-CN" altLang="en-US" dirty="0" smtClean="0">
                <a:latin typeface="Arial" charset="0"/>
              </a:rPr>
              <a:t>您不能使用</a:t>
            </a:r>
            <a:r>
              <a:rPr lang="en-US" altLang="en-US" dirty="0" err="1" smtClean="0">
                <a:latin typeface="Arial" charset="0"/>
              </a:rPr>
              <a:t>for_update_clause</a:t>
            </a:r>
            <a:r>
              <a:rPr lang="zh-CN" altLang="en-US" dirty="0" smtClean="0">
                <a:latin typeface="Arial" charset="0"/>
              </a:rPr>
              <a:t>指定此子句。</a:t>
            </a:r>
          </a:p>
          <a:p>
            <a:pPr marL="609493" lvl="2" indent="-304747">
              <a:spcBef>
                <a:spcPts val="100"/>
              </a:spcBef>
            </a:pPr>
            <a:r>
              <a:rPr lang="zh-CN" altLang="en-US" dirty="0" smtClean="0">
                <a:latin typeface="Arial" charset="0"/>
              </a:rPr>
              <a:t>您不能在</a:t>
            </a:r>
            <a:r>
              <a:rPr lang="en-US" altLang="en-US" dirty="0" smtClean="0">
                <a:latin typeface="Arial" charset="0"/>
              </a:rPr>
              <a:t>DELETE</a:t>
            </a:r>
            <a:r>
              <a:rPr lang="zh-CN" altLang="en-US" dirty="0" smtClean="0">
                <a:latin typeface="Arial" charset="0"/>
              </a:rPr>
              <a:t>或</a:t>
            </a:r>
            <a:r>
              <a:rPr lang="en-US" altLang="en-US" dirty="0" smtClean="0">
                <a:latin typeface="Arial" charset="0"/>
              </a:rPr>
              <a:t>UPDATE</a:t>
            </a:r>
            <a:r>
              <a:rPr lang="zh-CN" altLang="en-US" dirty="0" smtClean="0">
                <a:latin typeface="Arial" charset="0"/>
              </a:rPr>
              <a:t>语句的子查询中指定此子句。</a:t>
            </a:r>
          </a:p>
          <a:p>
            <a:pPr marL="609493" lvl="2" indent="-304747">
              <a:spcBef>
                <a:spcPts val="100"/>
              </a:spcBef>
            </a:pPr>
            <a:r>
              <a:rPr lang="zh-CN" altLang="en-US" dirty="0" smtClean="0">
                <a:latin typeface="Arial" charset="0"/>
              </a:rPr>
              <a:t>如果指定此子句，则</a:t>
            </a:r>
            <a:r>
              <a:rPr lang="en-US" altLang="en-US" dirty="0" smtClean="0">
                <a:latin typeface="Arial" charset="0"/>
              </a:rPr>
              <a:t>SELECT</a:t>
            </a:r>
            <a:r>
              <a:rPr lang="zh-CN" altLang="en-US" dirty="0" smtClean="0">
                <a:latin typeface="Arial" charset="0"/>
              </a:rPr>
              <a:t>列表不能包含序列假列</a:t>
            </a:r>
            <a:r>
              <a:rPr lang="en-US" altLang="en-US" dirty="0" err="1" smtClean="0">
                <a:latin typeface="Arial" charset="0"/>
              </a:rPr>
              <a:t>CURRVAL</a:t>
            </a:r>
            <a:r>
              <a:rPr lang="zh-CN" altLang="en-US" dirty="0" smtClean="0">
                <a:latin typeface="Arial" charset="0"/>
              </a:rPr>
              <a:t>或</a:t>
            </a:r>
            <a:r>
              <a:rPr lang="en-US" altLang="en-US" dirty="0" err="1" smtClean="0">
                <a:latin typeface="Arial" charset="0"/>
              </a:rPr>
              <a:t>NEXTVAL</a:t>
            </a:r>
            <a:r>
              <a:rPr lang="en-US" altLang="en-US" dirty="0" smtClean="0">
                <a:latin typeface="Arial" charset="0"/>
              </a:rPr>
              <a:t>。</a:t>
            </a:r>
          </a:p>
        </p:txBody>
      </p:sp>
      <p:sp>
        <p:nvSpPr>
          <p:cNvPr id="604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32FF5477-57F1-477D-A790-5AAA504DBB74}" type="slidenum">
              <a:rPr lang="en-US" altLang="en-US" smtClean="0">
                <a:latin typeface="Arial" charset="0"/>
                <a:cs typeface="Arial" charset="0"/>
              </a:rPr>
              <a:t>28</a:t>
            </a:fld>
            <a:endParaRPr lang="en-US" altLang="en-US" dirty="0" smtClean="0">
              <a:latin typeface="Arial" charset="0"/>
              <a:cs typeface="Arial" charset="0"/>
            </a:endParaRPr>
          </a:p>
        </p:txBody>
      </p:sp>
      <p:sp>
        <p:nvSpPr>
          <p:cNvPr id="60420"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4231156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6"/>
          <p:cNvSpPr>
            <a:spLocks noGrp="1"/>
          </p:cNvSpPr>
          <p:nvPr>
            <p:ph type="body" idx="1"/>
          </p:nvPr>
        </p:nvSpPr>
        <p:spPr>
          <a:noFill/>
          <a:ln/>
        </p:spPr>
        <p:txBody>
          <a:bodyPr/>
          <a:lstStyle/>
          <a:p>
            <a:pPr lvl="1"/>
            <a:r>
              <a:rPr lang="en-US" altLang="en-US" dirty="0" smtClean="0">
                <a:latin typeface="Arial" charset="0"/>
              </a:rPr>
              <a:t>You specify the </a:t>
            </a:r>
            <a:r>
              <a:rPr lang="en-US" altLang="en-US" dirty="0" smtClean="0">
                <a:latin typeface="Courier New" pitchFamily="49" charset="0"/>
                <a:cs typeface="Courier New" pitchFamily="49" charset="0"/>
              </a:rPr>
              <a:t>row_limiting_clause</a:t>
            </a:r>
            <a:r>
              <a:rPr lang="en-US" altLang="en-US" dirty="0" smtClean="0">
                <a:latin typeface="Arial" charset="0"/>
              </a:rPr>
              <a:t> in the SQL </a:t>
            </a:r>
            <a:r>
              <a:rPr lang="en-US" altLang="en-US" dirty="0" smtClean="0">
                <a:latin typeface="Courier New" pitchFamily="49" charset="0"/>
                <a:cs typeface="Courier New" pitchFamily="49" charset="0"/>
              </a:rPr>
              <a:t>SELECT</a:t>
            </a:r>
            <a:r>
              <a:rPr lang="en-US" altLang="en-US" dirty="0" smtClean="0">
                <a:latin typeface="Arial" charset="0"/>
              </a:rPr>
              <a:t> statement by placing it after the </a:t>
            </a:r>
            <a:r>
              <a:rPr lang="en-US" altLang="en-US" dirty="0" smtClean="0">
                <a:latin typeface="Courier New" pitchFamily="49" charset="0"/>
                <a:cs typeface="Courier New" pitchFamily="49" charset="0"/>
              </a:rPr>
              <a:t>ORDER BY</a:t>
            </a:r>
            <a:r>
              <a:rPr lang="en-US" altLang="en-US" dirty="0" smtClean="0">
                <a:latin typeface="Arial" charset="0"/>
                <a:cs typeface="Arial" charset="0"/>
              </a:rPr>
              <a:t> </a:t>
            </a:r>
            <a:r>
              <a:rPr lang="en-US" altLang="en-US" dirty="0" smtClean="0">
                <a:latin typeface="Arial" charset="0"/>
              </a:rPr>
              <a:t>clause. Note that an </a:t>
            </a:r>
            <a:r>
              <a:rPr lang="en-US" altLang="en-US" dirty="0" smtClean="0">
                <a:latin typeface="Courier New" pitchFamily="49" charset="0"/>
                <a:cs typeface="Courier New" pitchFamily="49" charset="0"/>
              </a:rPr>
              <a:t>ORDER BY</a:t>
            </a:r>
            <a:r>
              <a:rPr lang="en-US" altLang="en-US" dirty="0" smtClean="0">
                <a:latin typeface="Arial" charset="0"/>
                <a:cs typeface="Arial" charset="0"/>
              </a:rPr>
              <a:t> </a:t>
            </a:r>
            <a:r>
              <a:rPr lang="en-US" altLang="en-US" dirty="0" smtClean="0">
                <a:latin typeface="Arial" charset="0"/>
              </a:rPr>
              <a:t>clause is required if you want to sort the rows for consistency. </a:t>
            </a:r>
          </a:p>
          <a:p>
            <a:pPr lvl="2">
              <a:spcBef>
                <a:spcPts val="200"/>
              </a:spcBef>
              <a:buFont typeface="Arial" charset="0"/>
              <a:buChar char="•"/>
            </a:pPr>
            <a:r>
              <a:rPr lang="en-US" altLang="en-US" dirty="0" smtClean="0">
                <a:latin typeface="Courier New" pitchFamily="49" charset="0"/>
                <a:cs typeface="Courier New" pitchFamily="49" charset="0"/>
              </a:rPr>
              <a:t>OFFSET</a:t>
            </a:r>
            <a:r>
              <a:rPr lang="en-US" altLang="en-US" dirty="0" smtClean="0">
                <a:latin typeface="Arial" charset="0"/>
                <a:cs typeface="Arial" charset="0"/>
              </a:rPr>
              <a:t>: Use this clause to specify the number of rows to skip before row limiting begins. The value for offset must be a number. If you specify a negative number, offset is treated as 0. If you specify </a:t>
            </a:r>
            <a:r>
              <a:rPr lang="en-US" altLang="en-US" dirty="0" smtClean="0">
                <a:latin typeface="Courier New" pitchFamily="49" charset="0"/>
                <a:cs typeface="Courier New" pitchFamily="49" charset="0"/>
              </a:rPr>
              <a:t>NULL</a:t>
            </a:r>
            <a:r>
              <a:rPr lang="en-US" altLang="en-US" dirty="0" smtClean="0">
                <a:latin typeface="Arial" charset="0"/>
                <a:cs typeface="Arial" charset="0"/>
              </a:rPr>
              <a:t> or a number greater than or equal to the number of rows that are returned by the query, 0 rows are returned.</a:t>
            </a:r>
          </a:p>
          <a:p>
            <a:pPr lvl="2">
              <a:spcBef>
                <a:spcPts val="200"/>
              </a:spcBef>
              <a:buFont typeface="Arial" charset="0"/>
              <a:buChar char="•"/>
            </a:pPr>
            <a:r>
              <a:rPr lang="en-US" altLang="en-US" dirty="0" smtClean="0">
                <a:latin typeface="Courier New" pitchFamily="49" charset="0"/>
                <a:cs typeface="Courier New" pitchFamily="49" charset="0"/>
              </a:rPr>
              <a:t>ROW</a:t>
            </a:r>
            <a:r>
              <a:rPr lang="en-US" altLang="en-US" dirty="0" smtClean="0">
                <a:latin typeface="Arial" charset="0"/>
                <a:cs typeface="Arial" charset="0"/>
              </a:rPr>
              <a:t> | </a:t>
            </a:r>
            <a:r>
              <a:rPr lang="en-US" altLang="en-US" dirty="0" smtClean="0">
                <a:latin typeface="Courier New" pitchFamily="49" charset="0"/>
                <a:cs typeface="Courier New" pitchFamily="49" charset="0"/>
              </a:rPr>
              <a:t>ROWS</a:t>
            </a:r>
            <a:r>
              <a:rPr lang="en-US" altLang="en-US" dirty="0" smtClean="0">
                <a:latin typeface="Arial" charset="0"/>
                <a:cs typeface="Arial" charset="0"/>
              </a:rPr>
              <a:t>: Use these keywords interchangeably. They are provided for semantic clarity.</a:t>
            </a:r>
          </a:p>
          <a:p>
            <a:pPr lvl="2">
              <a:spcBef>
                <a:spcPts val="200"/>
              </a:spcBef>
              <a:buFont typeface="Arial" charset="0"/>
              <a:buChar char="•"/>
            </a:pPr>
            <a:r>
              <a:rPr lang="en-US" altLang="en-US" dirty="0" smtClean="0">
                <a:latin typeface="Courier New" pitchFamily="49" charset="0"/>
                <a:cs typeface="Courier New" pitchFamily="49" charset="0"/>
              </a:rPr>
              <a:t>FETCH</a:t>
            </a:r>
            <a:r>
              <a:rPr lang="en-US" altLang="en-US" dirty="0" smtClean="0">
                <a:latin typeface="Arial" charset="0"/>
                <a:cs typeface="Arial" charset="0"/>
              </a:rPr>
              <a:t>: Use this clause to specify the number of rows or percentage of rows to return.</a:t>
            </a:r>
          </a:p>
          <a:p>
            <a:pPr lvl="2">
              <a:spcBef>
                <a:spcPts val="200"/>
              </a:spcBef>
              <a:buFont typeface="Arial" charset="0"/>
              <a:buChar char="•"/>
            </a:pPr>
            <a:r>
              <a:rPr lang="en-US" altLang="en-US" dirty="0" smtClean="0">
                <a:latin typeface="Courier New" pitchFamily="49" charset="0"/>
                <a:cs typeface="Courier New" pitchFamily="49" charset="0"/>
              </a:rPr>
              <a:t>FIRST</a:t>
            </a:r>
            <a:r>
              <a:rPr lang="en-US" altLang="en-US" dirty="0" smtClean="0">
                <a:latin typeface="Arial" charset="0"/>
                <a:cs typeface="Arial" charset="0"/>
              </a:rPr>
              <a:t> | </a:t>
            </a:r>
            <a:r>
              <a:rPr lang="en-US" altLang="en-US" dirty="0" smtClean="0">
                <a:latin typeface="Courier New" pitchFamily="49" charset="0"/>
                <a:cs typeface="Courier New" pitchFamily="49" charset="0"/>
              </a:rPr>
              <a:t>NEXT</a:t>
            </a:r>
            <a:r>
              <a:rPr lang="en-US" altLang="en-US" dirty="0" smtClean="0">
                <a:latin typeface="Arial" charset="0"/>
                <a:cs typeface="Arial" charset="0"/>
              </a:rPr>
              <a:t>: Use these keywords interchangeably. They are provided for semantic clarity.</a:t>
            </a:r>
          </a:p>
          <a:p>
            <a:pPr lvl="2">
              <a:spcBef>
                <a:spcPts val="200"/>
              </a:spcBef>
              <a:buFont typeface="Arial" charset="0"/>
              <a:buChar char="•"/>
            </a:pPr>
            <a:r>
              <a:rPr lang="en-US" altLang="en-US" dirty="0" smtClean="0">
                <a:latin typeface="Courier New" pitchFamily="49" charset="0"/>
                <a:cs typeface="Courier New" pitchFamily="49" charset="0"/>
              </a:rPr>
              <a:t>row_count</a:t>
            </a:r>
            <a:r>
              <a:rPr lang="en-US" altLang="en-US" dirty="0" smtClean="0">
                <a:latin typeface="Arial" charset="0"/>
                <a:cs typeface="Arial" charset="0"/>
              </a:rPr>
              <a:t> | </a:t>
            </a:r>
            <a:r>
              <a:rPr lang="en-US" altLang="en-US" i="1" dirty="0" smtClean="0">
                <a:latin typeface="Arial" charset="0"/>
                <a:cs typeface="Arial" charset="0"/>
              </a:rPr>
              <a:t>percent</a:t>
            </a:r>
            <a:r>
              <a:rPr lang="en-US" altLang="en-US" dirty="0" smtClean="0">
                <a:latin typeface="Arial" charset="0"/>
                <a:cs typeface="Arial" charset="0"/>
              </a:rPr>
              <a:t> </a:t>
            </a:r>
            <a:r>
              <a:rPr lang="en-US" altLang="en-US" dirty="0" smtClean="0">
                <a:latin typeface="Courier New" pitchFamily="49" charset="0"/>
                <a:cs typeface="Courier New" pitchFamily="49" charset="0"/>
              </a:rPr>
              <a:t>PERCENT</a:t>
            </a:r>
            <a:r>
              <a:rPr lang="en-US" altLang="en-US" dirty="0" smtClean="0">
                <a:latin typeface="Arial" charset="0"/>
                <a:cs typeface="Arial" charset="0"/>
              </a:rPr>
              <a:t>: Use </a:t>
            </a:r>
            <a:r>
              <a:rPr lang="en-US" altLang="en-US" dirty="0" smtClean="0">
                <a:latin typeface="Courier New" pitchFamily="49" charset="0"/>
                <a:cs typeface="Courier New" pitchFamily="49" charset="0"/>
              </a:rPr>
              <a:t>row_count</a:t>
            </a:r>
            <a:r>
              <a:rPr lang="en-US" altLang="en-US" dirty="0" smtClean="0">
                <a:latin typeface="Arial" charset="0"/>
                <a:cs typeface="Arial" charset="0"/>
              </a:rPr>
              <a:t> to specify the number of rows to return. Use </a:t>
            </a:r>
            <a:r>
              <a:rPr lang="en-US" altLang="en-US" i="1" dirty="0" smtClean="0">
                <a:latin typeface="Arial" charset="0"/>
                <a:cs typeface="Arial" charset="0"/>
              </a:rPr>
              <a:t>percent </a:t>
            </a:r>
            <a:r>
              <a:rPr lang="en-US" altLang="en-US" dirty="0" smtClean="0">
                <a:latin typeface="Courier New" pitchFamily="49" charset="0"/>
                <a:cs typeface="Courier New" pitchFamily="49" charset="0"/>
              </a:rPr>
              <a:t>PERCENT</a:t>
            </a:r>
            <a:r>
              <a:rPr lang="en-US" altLang="en-US" dirty="0" smtClean="0">
                <a:latin typeface="Arial" charset="0"/>
                <a:cs typeface="Arial" charset="0"/>
              </a:rPr>
              <a:t> to specify the percentage of the total number of selected rows to return. The value for percent must be a number.</a:t>
            </a:r>
          </a:p>
          <a:p>
            <a:pPr lvl="2">
              <a:spcBef>
                <a:spcPts val="200"/>
              </a:spcBef>
              <a:buFont typeface="Arial" charset="0"/>
              <a:buChar char="•"/>
            </a:pPr>
            <a:r>
              <a:rPr lang="en-US" altLang="en-US" dirty="0" smtClean="0">
                <a:latin typeface="Courier New" pitchFamily="49" charset="0"/>
                <a:cs typeface="Courier New" pitchFamily="49" charset="0"/>
              </a:rPr>
              <a:t>ONLY</a:t>
            </a:r>
            <a:r>
              <a:rPr lang="en-US" altLang="en-US" dirty="0" smtClean="0">
                <a:latin typeface="Arial" charset="0"/>
                <a:cs typeface="Arial" charset="0"/>
              </a:rPr>
              <a:t> | </a:t>
            </a:r>
            <a:r>
              <a:rPr lang="en-US" altLang="en-US" dirty="0" smtClean="0">
                <a:latin typeface="Courier New" pitchFamily="49" charset="0"/>
                <a:cs typeface="Courier New" pitchFamily="49" charset="0"/>
              </a:rPr>
              <a:t>WITH TIES</a:t>
            </a:r>
            <a:r>
              <a:rPr lang="en-US" altLang="en-US" dirty="0" smtClean="0">
                <a:latin typeface="Arial" charset="0"/>
                <a:cs typeface="Arial" charset="0"/>
              </a:rPr>
              <a:t>: </a:t>
            </a:r>
            <a:r>
              <a:rPr lang="en-US" altLang="en-US" dirty="0" smtClean="0">
                <a:latin typeface="Arial" charset="0"/>
              </a:rPr>
              <a:t>Specify </a:t>
            </a:r>
            <a:r>
              <a:rPr lang="en-US" altLang="en-US" dirty="0" smtClean="0">
                <a:latin typeface="Courier New" pitchFamily="49" charset="0"/>
                <a:cs typeface="Courier New" pitchFamily="49" charset="0"/>
              </a:rPr>
              <a:t>ONLY</a:t>
            </a:r>
            <a:r>
              <a:rPr lang="en-US" altLang="en-US" dirty="0" smtClean="0">
                <a:latin typeface="Arial" charset="0"/>
              </a:rPr>
              <a:t> to return exactly the specified number of rows or percentage of rows. Specify </a:t>
            </a:r>
            <a:r>
              <a:rPr lang="en-US" altLang="en-US" dirty="0" smtClean="0">
                <a:latin typeface="Courier New" pitchFamily="49" charset="0"/>
                <a:cs typeface="Courier New" pitchFamily="49" charset="0"/>
              </a:rPr>
              <a:t>WITH TIES</a:t>
            </a:r>
            <a:r>
              <a:rPr lang="en-US" altLang="en-US" dirty="0" smtClean="0">
                <a:latin typeface="Arial" charset="0"/>
              </a:rPr>
              <a:t> to return additional rows with the same sort key as the last row fetched. You must specify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 for additional rows to be returned</a:t>
            </a:r>
            <a:r>
              <a:rPr lang="en-US" altLang="en-US" dirty="0" smtClean="0">
                <a:latin typeface="Arial" charset="0"/>
              </a:rPr>
              <a:t>.</a:t>
            </a:r>
          </a:p>
          <a:p>
            <a:pPr marL="304746" lvl="2" indent="0">
              <a:spcBef>
                <a:spcPts val="200"/>
              </a:spcBef>
              <a:buFont typeface="Arial" charset="0"/>
              <a:buNone/>
            </a:pPr>
            <a:r>
              <a:rPr lang="zh-CN" altLang="en-US" dirty="0" smtClean="0">
                <a:latin typeface="Arial" charset="0"/>
              </a:rPr>
              <a:t>您可以在</a:t>
            </a:r>
            <a:r>
              <a:rPr lang="en-US" altLang="en-US" dirty="0" smtClean="0">
                <a:latin typeface="Arial" charset="0"/>
              </a:rPr>
              <a:t>SQL SELECT</a:t>
            </a:r>
            <a:r>
              <a:rPr lang="zh-CN" altLang="en-US" dirty="0" smtClean="0">
                <a:latin typeface="Arial" charset="0"/>
              </a:rPr>
              <a:t>语句中指定</a:t>
            </a:r>
            <a:r>
              <a:rPr lang="en-US" altLang="en-US" dirty="0" err="1" smtClean="0">
                <a:latin typeface="Arial" charset="0"/>
              </a:rPr>
              <a:t>row_limiting_clause</a:t>
            </a:r>
            <a:r>
              <a:rPr lang="en-US" altLang="en-US" dirty="0" smtClean="0">
                <a:latin typeface="Arial" charset="0"/>
              </a:rPr>
              <a:t>，</a:t>
            </a:r>
            <a:r>
              <a:rPr lang="zh-CN" altLang="en-US" dirty="0" smtClean="0">
                <a:latin typeface="Arial" charset="0"/>
              </a:rPr>
              <a:t>方法是将其放在</a:t>
            </a:r>
            <a:r>
              <a:rPr lang="en-US" altLang="en-US" dirty="0" smtClean="0">
                <a:latin typeface="Arial" charset="0"/>
              </a:rPr>
              <a:t>ORDER BY</a:t>
            </a:r>
            <a:r>
              <a:rPr lang="zh-CN" altLang="en-US" dirty="0" smtClean="0">
                <a:latin typeface="Arial" charset="0"/>
              </a:rPr>
              <a:t>子句之后。请注意，如果要排序行以进行一致性，则需要</a:t>
            </a:r>
            <a:r>
              <a:rPr lang="en-US" altLang="en-US" dirty="0" smtClean="0">
                <a:latin typeface="Arial" charset="0"/>
              </a:rPr>
              <a:t>ORDER BY</a:t>
            </a:r>
            <a:r>
              <a:rPr lang="zh-CN" altLang="en-US" dirty="0" smtClean="0">
                <a:latin typeface="Arial" charset="0"/>
              </a:rPr>
              <a:t>子句。</a:t>
            </a:r>
          </a:p>
          <a:p>
            <a:pPr marL="609493" lvl="2" indent="-304747">
              <a:spcBef>
                <a:spcPts val="200"/>
              </a:spcBef>
            </a:pPr>
            <a:r>
              <a:rPr lang="en-US" altLang="en-US" dirty="0" smtClean="0">
                <a:latin typeface="Arial" charset="0"/>
              </a:rPr>
              <a:t>OFFSET：</a:t>
            </a:r>
            <a:r>
              <a:rPr lang="zh-CN" altLang="en-US" dirty="0" smtClean="0">
                <a:latin typeface="Arial" charset="0"/>
              </a:rPr>
              <a:t>使用此子句指定在行限制开始之前要跳过的行数。 </a:t>
            </a:r>
            <a:r>
              <a:rPr lang="en-US" altLang="en-US" dirty="0" smtClean="0">
                <a:latin typeface="Arial" charset="0"/>
              </a:rPr>
              <a:t>offset</a:t>
            </a:r>
            <a:r>
              <a:rPr lang="zh-CN" altLang="en-US" dirty="0" smtClean="0">
                <a:latin typeface="Arial" charset="0"/>
              </a:rPr>
              <a:t>的值必须是数字。如果指定负数，则</a:t>
            </a:r>
            <a:r>
              <a:rPr lang="en-US" altLang="en-US" dirty="0" smtClean="0">
                <a:latin typeface="Arial" charset="0"/>
              </a:rPr>
              <a:t>offset</a:t>
            </a:r>
            <a:r>
              <a:rPr lang="zh-CN" altLang="en-US" dirty="0" smtClean="0">
                <a:latin typeface="Arial" charset="0"/>
              </a:rPr>
              <a:t>将视为</a:t>
            </a:r>
            <a:r>
              <a:rPr lang="en-US" altLang="zh-CN" dirty="0" smtClean="0">
                <a:latin typeface="Arial" charset="0"/>
              </a:rPr>
              <a:t>0.</a:t>
            </a:r>
            <a:r>
              <a:rPr lang="zh-CN" altLang="en-US" dirty="0" smtClean="0">
                <a:latin typeface="Arial" charset="0"/>
              </a:rPr>
              <a:t>如果指定</a:t>
            </a:r>
            <a:r>
              <a:rPr lang="en-US" altLang="en-US" dirty="0" smtClean="0">
                <a:latin typeface="Arial" charset="0"/>
              </a:rPr>
              <a:t>NULL</a:t>
            </a:r>
            <a:r>
              <a:rPr lang="zh-CN" altLang="en-US" dirty="0" smtClean="0">
                <a:latin typeface="Arial" charset="0"/>
              </a:rPr>
              <a:t>或大于或等于查询返回的行数，则返回</a:t>
            </a:r>
            <a:r>
              <a:rPr lang="en-US" altLang="zh-CN" dirty="0" smtClean="0">
                <a:latin typeface="Arial" charset="0"/>
              </a:rPr>
              <a:t>0</a:t>
            </a:r>
            <a:r>
              <a:rPr lang="zh-CN" altLang="en-US" dirty="0" smtClean="0">
                <a:latin typeface="Arial" charset="0"/>
              </a:rPr>
              <a:t>行。</a:t>
            </a:r>
          </a:p>
          <a:p>
            <a:pPr marL="609493" lvl="2" indent="-304747">
              <a:spcBef>
                <a:spcPts val="200"/>
              </a:spcBef>
            </a:pPr>
            <a:r>
              <a:rPr lang="en-US" altLang="en-US" dirty="0" smtClean="0">
                <a:latin typeface="Arial" charset="0"/>
              </a:rPr>
              <a:t>ROW | ROWS：</a:t>
            </a:r>
            <a:r>
              <a:rPr lang="zh-CN" altLang="en-US" dirty="0" smtClean="0">
                <a:latin typeface="Arial" charset="0"/>
              </a:rPr>
              <a:t>互换使用这些关键字。它们被提供用于语义清晰度。</a:t>
            </a:r>
          </a:p>
          <a:p>
            <a:pPr marL="609493" lvl="2" indent="-304747">
              <a:spcBef>
                <a:spcPts val="200"/>
              </a:spcBef>
            </a:pPr>
            <a:r>
              <a:rPr lang="en-US" altLang="en-US" dirty="0" smtClean="0">
                <a:latin typeface="Arial" charset="0"/>
              </a:rPr>
              <a:t>FETCH：</a:t>
            </a:r>
            <a:r>
              <a:rPr lang="zh-CN" altLang="en-US" dirty="0" smtClean="0">
                <a:latin typeface="Arial" charset="0"/>
              </a:rPr>
              <a:t>使用此子句来指定要返回的行的行数或百分比。</a:t>
            </a:r>
          </a:p>
          <a:p>
            <a:pPr marL="609493" lvl="2" indent="-304747">
              <a:spcBef>
                <a:spcPts val="200"/>
              </a:spcBef>
            </a:pPr>
            <a:r>
              <a:rPr lang="zh-CN" altLang="en-US" dirty="0" smtClean="0">
                <a:latin typeface="Arial" charset="0"/>
              </a:rPr>
              <a:t>第一</a:t>
            </a:r>
            <a:r>
              <a:rPr lang="en-US" altLang="zh-CN" dirty="0" smtClean="0">
                <a:latin typeface="Arial" charset="0"/>
              </a:rPr>
              <a:t>| </a:t>
            </a:r>
            <a:r>
              <a:rPr lang="en-US" altLang="en-US" dirty="0" smtClean="0">
                <a:latin typeface="Arial" charset="0"/>
              </a:rPr>
              <a:t>NEXT：</a:t>
            </a:r>
            <a:r>
              <a:rPr lang="zh-CN" altLang="en-US" dirty="0" smtClean="0">
                <a:latin typeface="Arial" charset="0"/>
              </a:rPr>
              <a:t>互换使用这些关键字。它们被提供用于语义清晰度。</a:t>
            </a:r>
          </a:p>
          <a:p>
            <a:pPr marL="609493" lvl="2" indent="-304747">
              <a:spcBef>
                <a:spcPts val="200"/>
              </a:spcBef>
            </a:pPr>
            <a:r>
              <a:rPr lang="en-US" altLang="en-US" dirty="0" err="1" smtClean="0">
                <a:latin typeface="Arial" charset="0"/>
              </a:rPr>
              <a:t>row_count</a:t>
            </a:r>
            <a:r>
              <a:rPr lang="en-US" altLang="en-US" dirty="0" smtClean="0">
                <a:latin typeface="Arial" charset="0"/>
              </a:rPr>
              <a:t> |</a:t>
            </a:r>
            <a:r>
              <a:rPr lang="zh-CN" altLang="en-US" dirty="0" smtClean="0">
                <a:latin typeface="Arial" charset="0"/>
              </a:rPr>
              <a:t>百分比</a:t>
            </a:r>
            <a:r>
              <a:rPr lang="en-US" altLang="en-US" dirty="0" smtClean="0">
                <a:latin typeface="Arial" charset="0"/>
              </a:rPr>
              <a:t>PERCENT：</a:t>
            </a:r>
            <a:r>
              <a:rPr lang="zh-CN" altLang="en-US" dirty="0" smtClean="0">
                <a:latin typeface="Arial" charset="0"/>
              </a:rPr>
              <a:t>使用</a:t>
            </a:r>
            <a:r>
              <a:rPr lang="en-US" altLang="en-US" dirty="0" err="1" smtClean="0">
                <a:latin typeface="Arial" charset="0"/>
              </a:rPr>
              <a:t>row_count</a:t>
            </a:r>
            <a:r>
              <a:rPr lang="zh-CN" altLang="en-US" dirty="0" smtClean="0">
                <a:latin typeface="Arial" charset="0"/>
              </a:rPr>
              <a:t>指定要返回的行数。使用百分比</a:t>
            </a:r>
            <a:r>
              <a:rPr lang="en-US" altLang="en-US" dirty="0" smtClean="0">
                <a:latin typeface="Arial" charset="0"/>
              </a:rPr>
              <a:t>PERCENT</a:t>
            </a:r>
            <a:r>
              <a:rPr lang="zh-CN" altLang="en-US" dirty="0" smtClean="0">
                <a:latin typeface="Arial" charset="0"/>
              </a:rPr>
              <a:t>来指定要返回的所选行的总数的百分比。百分比的值必须是数字。</a:t>
            </a:r>
          </a:p>
          <a:p>
            <a:pPr marL="609493" lvl="2" indent="-304747">
              <a:spcBef>
                <a:spcPts val="200"/>
              </a:spcBef>
            </a:pPr>
            <a:r>
              <a:rPr lang="zh-CN" altLang="en-US" dirty="0" smtClean="0">
                <a:latin typeface="Arial" charset="0"/>
              </a:rPr>
              <a:t>只有</a:t>
            </a:r>
            <a:r>
              <a:rPr lang="en-US" altLang="zh-CN" dirty="0" smtClean="0">
                <a:latin typeface="Arial" charset="0"/>
              </a:rPr>
              <a:t>| </a:t>
            </a:r>
            <a:r>
              <a:rPr lang="en-US" altLang="en-US" dirty="0" smtClean="0">
                <a:latin typeface="Arial" charset="0"/>
              </a:rPr>
              <a:t>WITH TIES：</a:t>
            </a:r>
            <a:r>
              <a:rPr lang="zh-CN" altLang="en-US" dirty="0" smtClean="0">
                <a:latin typeface="Arial" charset="0"/>
              </a:rPr>
              <a:t>仅指定完全返回指定行数或行百分比。指定</a:t>
            </a:r>
            <a:r>
              <a:rPr lang="en-US" altLang="en-US" dirty="0" smtClean="0">
                <a:latin typeface="Arial" charset="0"/>
              </a:rPr>
              <a:t>WITH TIES</a:t>
            </a:r>
            <a:r>
              <a:rPr lang="zh-CN" altLang="en-US" dirty="0" smtClean="0">
                <a:latin typeface="Arial" charset="0"/>
              </a:rPr>
              <a:t>返回与所取得的最后一行具有相同排序键的其他行。您必须为要返回的其他行指定</a:t>
            </a:r>
            <a:r>
              <a:rPr lang="en-US" altLang="en-US" dirty="0" smtClean="0">
                <a:latin typeface="Arial" charset="0"/>
              </a:rPr>
              <a:t>ORDER BY</a:t>
            </a:r>
            <a:r>
              <a:rPr lang="zh-CN" altLang="en-US" dirty="0" smtClean="0">
                <a:latin typeface="Arial" charset="0"/>
              </a:rPr>
              <a:t>子句。</a:t>
            </a:r>
            <a:endParaRPr lang="en-US" altLang="en-US" dirty="0" smtClean="0">
              <a:latin typeface="Arial" charset="0"/>
            </a:endParaRPr>
          </a:p>
          <a:p>
            <a:pPr lvl="2">
              <a:spcBef>
                <a:spcPts val="200"/>
              </a:spcBef>
              <a:buFont typeface="Arial" charset="0"/>
              <a:buChar char="•"/>
            </a:pPr>
            <a:endParaRPr lang="en-US" altLang="en-US" dirty="0" smtClean="0">
              <a:latin typeface="Arial" charset="0"/>
              <a:cs typeface="Arial" charset="0"/>
            </a:endParaRPr>
          </a:p>
        </p:txBody>
      </p:sp>
      <p:sp>
        <p:nvSpPr>
          <p:cNvPr id="624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A8868CAB-1FB8-4CED-831B-BAC95233F3BF}" type="slidenum">
              <a:rPr lang="en-US" altLang="en-US" smtClean="0">
                <a:latin typeface="Arial" charset="0"/>
                <a:cs typeface="Arial" charset="0"/>
              </a:rPr>
              <a:t>29</a:t>
            </a:fld>
            <a:endParaRPr lang="en-US" altLang="en-US" dirty="0" smtClean="0">
              <a:latin typeface="Arial" charset="0"/>
              <a:cs typeface="Arial" charset="0"/>
            </a:endParaRPr>
          </a:p>
        </p:txBody>
      </p:sp>
      <p:sp>
        <p:nvSpPr>
          <p:cNvPr id="624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78858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body" idx="1"/>
          </p:nvPr>
        </p:nvSpPr>
        <p:spPr/>
        <p:txBody>
          <a:bodyPr>
            <a:normAutofit/>
          </a:bodyPr>
          <a:lstStyle/>
          <a:p>
            <a:pPr lvl="1"/>
            <a:r>
              <a:rPr lang="en-US" altLang="en-US" dirty="0" smtClean="0"/>
              <a:t>When retrieving data from a database, you may need to do the following:</a:t>
            </a:r>
          </a:p>
          <a:p>
            <a:pPr lvl="2"/>
            <a:r>
              <a:rPr lang="en-US" altLang="en-US" dirty="0" smtClean="0"/>
              <a:t>Restrict the rows of data that are displayed </a:t>
            </a:r>
          </a:p>
          <a:p>
            <a:pPr lvl="2"/>
            <a:r>
              <a:rPr lang="en-US" altLang="en-US" dirty="0" smtClean="0"/>
              <a:t>Specify the order in which the rows are displayed </a:t>
            </a:r>
          </a:p>
          <a:p>
            <a:pPr lvl="1"/>
            <a:r>
              <a:rPr lang="en-US" altLang="en-US" dirty="0" smtClean="0"/>
              <a:t>This lesson explains the SQL statements that you use to perform the actions listed in the slide</a:t>
            </a:r>
            <a:r>
              <a:rPr lang="en-US" altLang="en-US" dirty="0" smtClean="0"/>
              <a:t>.</a:t>
            </a:r>
          </a:p>
          <a:p>
            <a:pPr lvl="1"/>
            <a:r>
              <a:rPr lang="zh-CN" altLang="en-US" dirty="0" smtClean="0"/>
              <a:t>从数据库检索数据时，可能需要执行以下操作：</a:t>
            </a:r>
          </a:p>
          <a:p>
            <a:pPr marL="323823" lvl="1" indent="-171450">
              <a:buFont typeface="Arial" panose="020B0604020202020204" pitchFamily="34" charset="0"/>
              <a:buChar char="•"/>
            </a:pPr>
            <a:r>
              <a:rPr lang="zh-CN" altLang="en-US" dirty="0" smtClean="0"/>
              <a:t>限制显示的数据行</a:t>
            </a:r>
          </a:p>
          <a:p>
            <a:pPr marL="323823" lvl="1" indent="-171450">
              <a:buFont typeface="Arial" panose="020B0604020202020204" pitchFamily="34" charset="0"/>
              <a:buChar char="•"/>
            </a:pPr>
            <a:r>
              <a:rPr lang="zh-CN" altLang="en-US" dirty="0" smtClean="0"/>
              <a:t>指定行显示的顺序</a:t>
            </a:r>
          </a:p>
          <a:p>
            <a:pPr lvl="1"/>
            <a:r>
              <a:rPr lang="zh-CN" altLang="en-US" dirty="0" smtClean="0"/>
              <a:t>本课介绍用于执行幻灯片中列出的操作的</a:t>
            </a:r>
            <a:r>
              <a:rPr lang="en-US" altLang="zh-CN" dirty="0" smtClean="0"/>
              <a:t>SQL</a:t>
            </a:r>
            <a:r>
              <a:rPr lang="zh-CN" altLang="en-US" dirty="0" smtClean="0"/>
              <a:t>语句。</a:t>
            </a:r>
            <a:endParaRPr lang="en-US" altLang="en-US" dirty="0" smtClean="0"/>
          </a:p>
        </p:txBody>
      </p:sp>
      <p:sp>
        <p:nvSpPr>
          <p:cNvPr id="9219"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C5DD4301-757E-4416-B905-0BF5D41950EA}" type="slidenum">
              <a:rPr lang="en-US" altLang="en-US" smtClean="0"/>
              <a:t>3</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73918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a:r>
              <a:rPr lang="en-US" altLang="en-US" dirty="0" smtClean="0">
                <a:latin typeface="Arial" charset="0"/>
              </a:rPr>
              <a:t>The first example in the slide returns the first five employees after sorting the rows in ascending order of the </a:t>
            </a:r>
            <a:r>
              <a:rPr lang="en-US" altLang="en-US" dirty="0" smtClean="0">
                <a:latin typeface="Courier New" pitchFamily="49" charset="0"/>
                <a:cs typeface="Courier New" pitchFamily="49" charset="0"/>
              </a:rPr>
              <a:t>employee_id</a:t>
            </a:r>
            <a:r>
              <a:rPr lang="en-US" altLang="en-US" dirty="0" smtClean="0">
                <a:latin typeface="Arial" charset="0"/>
                <a:cs typeface="Arial" charset="0"/>
              </a:rPr>
              <a:t>.</a:t>
            </a:r>
          </a:p>
          <a:p>
            <a:pPr lvl="1"/>
            <a:r>
              <a:rPr lang="en-US" altLang="en-US" dirty="0" smtClean="0">
                <a:latin typeface="Arial" charset="0"/>
              </a:rPr>
              <a:t>The second example in the slide returns the next set of five employees after sorting the rows in ascending order of the </a:t>
            </a:r>
            <a:r>
              <a:rPr lang="en-US" altLang="en-US" dirty="0" smtClean="0">
                <a:latin typeface="Courier New" pitchFamily="49" charset="0"/>
                <a:cs typeface="Courier New" pitchFamily="49" charset="0"/>
              </a:rPr>
              <a:t>employee_id</a:t>
            </a:r>
            <a:r>
              <a:rPr lang="en-US" altLang="en-US" dirty="0" smtClean="0">
                <a:latin typeface="Arial" charset="0"/>
                <a:cs typeface="Arial" charset="0"/>
              </a:rPr>
              <a:t>.</a:t>
            </a:r>
            <a:endParaRPr lang="en-US" altLang="en-US" dirty="0" smtClean="0">
              <a:latin typeface="Arial" charset="0"/>
            </a:endParaRPr>
          </a:p>
          <a:p>
            <a:pPr lvl="1"/>
            <a:r>
              <a:rPr lang="en-US" altLang="en-US" b="1" dirty="0" smtClean="0">
                <a:latin typeface="Arial" charset="0"/>
              </a:rPr>
              <a:t>Note: </a:t>
            </a:r>
            <a:r>
              <a:rPr lang="en-US" altLang="en-US" dirty="0" smtClean="0">
                <a:latin typeface="Arial" charset="0"/>
              </a:rPr>
              <a:t>If </a:t>
            </a:r>
            <a:r>
              <a:rPr lang="en-US" altLang="en-US" dirty="0" smtClean="0">
                <a:latin typeface="Courier New" pitchFamily="49" charset="0"/>
                <a:cs typeface="Courier New" pitchFamily="49" charset="0"/>
              </a:rPr>
              <a:t>employee_id</a:t>
            </a:r>
            <a:r>
              <a:rPr lang="en-US" altLang="en-US" dirty="0" smtClean="0">
                <a:latin typeface="Arial" charset="0"/>
              </a:rPr>
              <a:t> is assigned sequentially by the date when the employee joined the organization, these examples give us the top 5 employees and then employees 6-10, all in terms of seniority</a:t>
            </a:r>
            <a:r>
              <a:rPr lang="en-US" altLang="en-US" dirty="0" smtClean="0">
                <a:latin typeface="Arial" charset="0"/>
              </a:rPr>
              <a:t>.</a:t>
            </a:r>
          </a:p>
          <a:p>
            <a:pPr lvl="1"/>
            <a:r>
              <a:rPr lang="zh-CN" altLang="en-US" dirty="0" smtClean="0">
                <a:latin typeface="Arial" charset="0"/>
              </a:rPr>
              <a:t>幻灯片中的第一个示例在按照</a:t>
            </a:r>
            <a:r>
              <a:rPr lang="en-US" altLang="zh-CN" dirty="0" err="1" smtClean="0">
                <a:latin typeface="Arial" charset="0"/>
              </a:rPr>
              <a:t>employee_id</a:t>
            </a:r>
            <a:r>
              <a:rPr lang="zh-CN" altLang="en-US" dirty="0" smtClean="0">
                <a:latin typeface="Arial" charset="0"/>
              </a:rPr>
              <a:t>的升序排序行后返回前五名员工。</a:t>
            </a:r>
          </a:p>
          <a:p>
            <a:pPr lvl="1"/>
            <a:r>
              <a:rPr lang="zh-CN" altLang="en-US" dirty="0" smtClean="0">
                <a:latin typeface="Arial" charset="0"/>
              </a:rPr>
              <a:t>幻灯片中的第二个示例在按照</a:t>
            </a:r>
            <a:r>
              <a:rPr lang="en-US" altLang="zh-CN" dirty="0" err="1" smtClean="0">
                <a:latin typeface="Arial" charset="0"/>
              </a:rPr>
              <a:t>employee_id</a:t>
            </a:r>
            <a:r>
              <a:rPr lang="zh-CN" altLang="en-US" dirty="0" smtClean="0">
                <a:latin typeface="Arial" charset="0"/>
              </a:rPr>
              <a:t>的升序排序行后返回下一组五名员工。</a:t>
            </a:r>
          </a:p>
          <a:p>
            <a:pPr lvl="1"/>
            <a:r>
              <a:rPr lang="zh-CN" altLang="en-US" dirty="0" smtClean="0">
                <a:latin typeface="Arial" charset="0"/>
              </a:rPr>
              <a:t>注意：如果</a:t>
            </a:r>
            <a:r>
              <a:rPr lang="en-US" altLang="zh-CN" dirty="0" err="1" smtClean="0">
                <a:latin typeface="Arial" charset="0"/>
              </a:rPr>
              <a:t>employee_id</a:t>
            </a:r>
            <a:r>
              <a:rPr lang="zh-CN" altLang="en-US" dirty="0" smtClean="0">
                <a:latin typeface="Arial" charset="0"/>
              </a:rPr>
              <a:t>按照员工加入组织的日期顺序分配，这些示例给予我们前</a:t>
            </a:r>
            <a:r>
              <a:rPr lang="en-US" altLang="zh-CN" dirty="0" smtClean="0">
                <a:latin typeface="Arial" charset="0"/>
              </a:rPr>
              <a:t>5</a:t>
            </a:r>
            <a:r>
              <a:rPr lang="zh-CN" altLang="en-US" dirty="0" smtClean="0">
                <a:latin typeface="Arial" charset="0"/>
              </a:rPr>
              <a:t>名员工，然后员工</a:t>
            </a:r>
            <a:r>
              <a:rPr lang="en-US" altLang="zh-CN" dirty="0" smtClean="0">
                <a:latin typeface="Arial" charset="0"/>
              </a:rPr>
              <a:t>6-10</a:t>
            </a:r>
            <a:r>
              <a:rPr lang="zh-CN" altLang="en-US" dirty="0" smtClean="0">
                <a:latin typeface="Arial" charset="0"/>
              </a:rPr>
              <a:t>，所有这些都是资历方面的。</a:t>
            </a:r>
            <a:endParaRPr lang="en-US" altLang="en-US" dirty="0" smtClean="0">
              <a:latin typeface="Arial" charset="0"/>
            </a:endParaRPr>
          </a:p>
        </p:txBody>
      </p:sp>
      <p:sp>
        <p:nvSpPr>
          <p:cNvPr id="665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CCD62EDB-5494-455C-A037-8E13370E96F7}" type="slidenum">
              <a:rPr lang="en-US" altLang="en-US" smtClean="0">
                <a:latin typeface="Arial" charset="0"/>
                <a:cs typeface="Arial" charset="0"/>
              </a:rPr>
              <a:t>30</a:t>
            </a:fld>
            <a:endParaRPr lang="en-US" altLang="en-US" dirty="0" smtClean="0">
              <a:latin typeface="Arial" charset="0"/>
              <a:cs typeface="Arial" charset="0"/>
            </a:endParaRPr>
          </a:p>
        </p:txBody>
      </p:sp>
      <p:sp>
        <p:nvSpPr>
          <p:cNvPr id="665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548641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9C2F9B99-4460-4D92-861A-0F644B7DE882}" type="slidenum">
              <a:rPr lang="en-US" altLang="en-US" smtClean="0">
                <a:latin typeface="Arial" charset="0"/>
                <a:cs typeface="Arial" charset="0"/>
              </a:rPr>
              <a:t>31</a:t>
            </a:fld>
            <a:endParaRPr lang="en-US" altLang="en-US" dirty="0" smtClean="0">
              <a:latin typeface="Arial" charset="0"/>
              <a:cs typeface="Arial" charset="0"/>
            </a:endParaRPr>
          </a:p>
        </p:txBody>
      </p:sp>
      <p:sp>
        <p:nvSpPr>
          <p:cNvPr id="68611" name="Slide Image Placeholder 5"/>
          <p:cNvSpPr>
            <a:spLocks noGrp="1" noRot="1" noChangeAspect="1" noTextEdit="1"/>
          </p:cNvSpPr>
          <p:nvPr>
            <p:ph type="sldImg"/>
          </p:nvPr>
        </p:nvSpPr>
        <p:spPr>
          <a:ln/>
        </p:spPr>
      </p:sp>
      <p:sp>
        <p:nvSpPr>
          <p:cNvPr id="68612"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2958138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ln/>
        </p:spPr>
      </p:sp>
      <p:sp>
        <p:nvSpPr>
          <p:cNvPr id="70659"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So far, all the SQL statements were executed with predetermined columns, conditions, and their values. Suppose that you want a query that lists the employees with various jobs and not just those whose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SA_REP</a:t>
            </a:r>
            <a:r>
              <a:rPr lang="en-US" altLang="en-US" dirty="0" smtClean="0">
                <a:latin typeface="Arial" charset="0"/>
              </a:rPr>
              <a:t>. You can edit the </a:t>
            </a:r>
            <a:r>
              <a:rPr lang="en-US" altLang="en-US" dirty="0" smtClean="0">
                <a:latin typeface="Courier New" pitchFamily="49" charset="0"/>
              </a:rPr>
              <a:t>WHERE</a:t>
            </a:r>
            <a:r>
              <a:rPr lang="en-US" altLang="en-US" dirty="0" smtClean="0">
                <a:latin typeface="Arial" charset="0"/>
              </a:rPr>
              <a:t> clause to provide a different value each time you run the command, but there is also an easier way. </a:t>
            </a:r>
          </a:p>
          <a:p>
            <a:pPr lvl="1" eaLnBrk="1" hangingPunct="1"/>
            <a:r>
              <a:rPr lang="en-US" altLang="en-US" dirty="0" smtClean="0">
                <a:latin typeface="Arial" charset="0"/>
              </a:rPr>
              <a:t>By using a </a:t>
            </a:r>
            <a:r>
              <a:rPr lang="en-US" altLang="en-US" b="1" dirty="0" smtClean="0">
                <a:latin typeface="Arial" charset="0"/>
              </a:rPr>
              <a:t>substitution variable </a:t>
            </a:r>
            <a:r>
              <a:rPr lang="en-US" altLang="en-US" dirty="0" smtClean="0">
                <a:latin typeface="Arial" charset="0"/>
              </a:rPr>
              <a:t>in place of the exact values in the </a:t>
            </a:r>
            <a:r>
              <a:rPr lang="en-US" altLang="en-US" dirty="0" smtClean="0">
                <a:latin typeface="Courier New" pitchFamily="49" charset="0"/>
              </a:rPr>
              <a:t>WHERE</a:t>
            </a:r>
            <a:r>
              <a:rPr lang="en-US" altLang="en-US" dirty="0" smtClean="0">
                <a:latin typeface="Arial" charset="0"/>
              </a:rPr>
              <a:t> clause, you can run the same query for different values. </a:t>
            </a:r>
          </a:p>
          <a:p>
            <a:pPr lvl="1" eaLnBrk="1" hangingPunct="1"/>
            <a:r>
              <a:rPr lang="en-US" altLang="en-US" dirty="0" smtClean="0">
                <a:solidFill>
                  <a:schemeClr val="tx1"/>
                </a:solidFill>
                <a:latin typeface="Arial" charset="0"/>
              </a:rPr>
              <a:t>You can create reports that prompt users to supply their own values to restrict the range of data returned, by using substitution variables. You can embed </a:t>
            </a:r>
            <a:r>
              <a:rPr lang="en-US" altLang="en-US" i="1" dirty="0" smtClean="0">
                <a:solidFill>
                  <a:schemeClr val="tx1"/>
                </a:solidFill>
                <a:latin typeface="Arial" charset="0"/>
              </a:rPr>
              <a:t>substitution variables</a:t>
            </a:r>
            <a:r>
              <a:rPr lang="en-US" altLang="en-US" dirty="0" smtClean="0">
                <a:solidFill>
                  <a:schemeClr val="tx1"/>
                </a:solidFill>
                <a:latin typeface="Arial" charset="0"/>
              </a:rPr>
              <a:t> in a command file or in a single SQL statement. A variable can be thought of as a container in which values are temporarily stored. When the statement is run, the stored value is substituted</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到目前为止，所有</a:t>
            </a:r>
            <a:r>
              <a:rPr lang="en-US" altLang="zh-CN" dirty="0" smtClean="0">
                <a:solidFill>
                  <a:schemeClr val="tx1"/>
                </a:solidFill>
                <a:latin typeface="Arial" charset="0"/>
              </a:rPr>
              <a:t>SQL</a:t>
            </a:r>
            <a:r>
              <a:rPr lang="zh-CN" altLang="en-US" dirty="0" smtClean="0">
                <a:solidFill>
                  <a:schemeClr val="tx1"/>
                </a:solidFill>
                <a:latin typeface="Arial" charset="0"/>
              </a:rPr>
              <a:t>语句都使用预定列，条件及其值执行。 假设您需要一个查询，其中列出了具有各种作业的员工，而不仅仅是那些</a:t>
            </a:r>
            <a:r>
              <a:rPr lang="en-US" altLang="zh-CN" dirty="0" err="1" smtClean="0">
                <a:solidFill>
                  <a:schemeClr val="tx1"/>
                </a:solidFill>
                <a:latin typeface="Arial" charset="0"/>
              </a:rPr>
              <a:t>job_ID</a:t>
            </a:r>
            <a:r>
              <a:rPr lang="zh-CN" altLang="en-US" dirty="0" smtClean="0">
                <a:solidFill>
                  <a:schemeClr val="tx1"/>
                </a:solidFill>
                <a:latin typeface="Arial" charset="0"/>
              </a:rPr>
              <a:t>为</a:t>
            </a:r>
            <a:r>
              <a:rPr lang="en-US" altLang="zh-CN" dirty="0" err="1" smtClean="0">
                <a:solidFill>
                  <a:schemeClr val="tx1"/>
                </a:solidFill>
                <a:latin typeface="Arial" charset="0"/>
              </a:rPr>
              <a:t>SA_REP</a:t>
            </a:r>
            <a:r>
              <a:rPr lang="zh-CN" altLang="en-US" dirty="0" smtClean="0">
                <a:solidFill>
                  <a:schemeClr val="tx1"/>
                </a:solidFill>
                <a:latin typeface="Arial" charset="0"/>
              </a:rPr>
              <a:t>的用户。 您可以编辑</a:t>
            </a:r>
            <a:r>
              <a:rPr lang="en-US" altLang="zh-CN" dirty="0" smtClean="0">
                <a:solidFill>
                  <a:schemeClr val="tx1"/>
                </a:solidFill>
                <a:latin typeface="Arial" charset="0"/>
              </a:rPr>
              <a:t>WHERE</a:t>
            </a:r>
            <a:r>
              <a:rPr lang="zh-CN" altLang="en-US" dirty="0" smtClean="0">
                <a:solidFill>
                  <a:schemeClr val="tx1"/>
                </a:solidFill>
                <a:latin typeface="Arial" charset="0"/>
              </a:rPr>
              <a:t>子句以在每次运行命令时提供不同的值，但也有一种更简单的方法。</a:t>
            </a:r>
          </a:p>
          <a:p>
            <a:pPr lvl="1" eaLnBrk="1" hangingPunct="1"/>
            <a:r>
              <a:rPr lang="zh-CN" altLang="en-US" dirty="0" smtClean="0">
                <a:solidFill>
                  <a:schemeClr val="tx1"/>
                </a:solidFill>
                <a:latin typeface="Arial" charset="0"/>
              </a:rPr>
              <a:t>通过使用替换变量代替</a:t>
            </a:r>
            <a:r>
              <a:rPr lang="en-US" altLang="zh-CN" dirty="0" smtClean="0">
                <a:solidFill>
                  <a:schemeClr val="tx1"/>
                </a:solidFill>
                <a:latin typeface="Arial" charset="0"/>
              </a:rPr>
              <a:t>WHERE</a:t>
            </a:r>
            <a:r>
              <a:rPr lang="zh-CN" altLang="en-US" dirty="0" smtClean="0">
                <a:solidFill>
                  <a:schemeClr val="tx1"/>
                </a:solidFill>
                <a:latin typeface="Arial" charset="0"/>
              </a:rPr>
              <a:t>子句中的确切值，您可以对不同的值运行相同的查询。</a:t>
            </a:r>
          </a:p>
          <a:p>
            <a:pPr lvl="1" eaLnBrk="1" hangingPunct="1"/>
            <a:r>
              <a:rPr lang="zh-CN" altLang="en-US" dirty="0" smtClean="0">
                <a:solidFill>
                  <a:schemeClr val="tx1"/>
                </a:solidFill>
                <a:latin typeface="Arial" charset="0"/>
              </a:rPr>
              <a:t>您可以创建报告，提示用户提供自己的值，以通过使用替换变量来限制返回的数据范围。 您可以将替换变量嵌入命令文件或单个</a:t>
            </a:r>
            <a:r>
              <a:rPr lang="en-US" altLang="zh-CN" dirty="0" smtClean="0">
                <a:solidFill>
                  <a:schemeClr val="tx1"/>
                </a:solidFill>
                <a:latin typeface="Arial" charset="0"/>
              </a:rPr>
              <a:t>SQL</a:t>
            </a:r>
            <a:r>
              <a:rPr lang="zh-CN" altLang="en-US" dirty="0" smtClean="0">
                <a:solidFill>
                  <a:schemeClr val="tx1"/>
                </a:solidFill>
                <a:latin typeface="Arial" charset="0"/>
              </a:rPr>
              <a:t>语句中。 变量可以被认为是临时存储值的容器。 当运行语句时，替换存储的值。</a:t>
            </a:r>
            <a:endParaRPr lang="en-US" altLang="en-US" dirty="0" smtClean="0">
              <a:solidFill>
                <a:schemeClr val="tx1"/>
              </a:solidFill>
              <a:latin typeface="Arial" charset="0"/>
            </a:endParaRPr>
          </a:p>
        </p:txBody>
      </p:sp>
      <p:sp>
        <p:nvSpPr>
          <p:cNvPr id="706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AFBA3436-0103-4C8A-8199-6E79182E28E9}"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val="2737674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body" idx="1"/>
          </p:nvPr>
        </p:nvSpPr>
        <p:spPr>
          <a:noFill/>
          <a:ln/>
        </p:spPr>
        <p:txBody>
          <a:bodyPr/>
          <a:lstStyle/>
          <a:p>
            <a:pPr lvl="1" eaLnBrk="1" hangingPunct="1"/>
            <a:r>
              <a:rPr lang="en-US" altLang="en-US" dirty="0" smtClean="0">
                <a:solidFill>
                  <a:schemeClr val="tx1"/>
                </a:solidFill>
                <a:latin typeface="Arial" charset="0"/>
              </a:rPr>
              <a:t>You can use single-ampersand (</a:t>
            </a:r>
            <a:r>
              <a:rPr lang="en-US" altLang="en-US" dirty="0" smtClean="0">
                <a:solidFill>
                  <a:schemeClr val="tx1"/>
                </a:solidFill>
                <a:latin typeface="Courier New" pitchFamily="49" charset="0"/>
              </a:rPr>
              <a:t>&amp;</a:t>
            </a:r>
            <a:r>
              <a:rPr lang="en-US" altLang="en-US" dirty="0" smtClean="0">
                <a:solidFill>
                  <a:schemeClr val="tx1"/>
                </a:solidFill>
                <a:latin typeface="Arial" charset="0"/>
              </a:rPr>
              <a:t>) substitution variables</a:t>
            </a:r>
            <a:r>
              <a:rPr lang="en-US" altLang="en-US" dirty="0" smtClean="0">
                <a:latin typeface="Arial" charset="0"/>
              </a:rPr>
              <a:t> to temporarily store values. </a:t>
            </a:r>
          </a:p>
          <a:p>
            <a:pPr lvl="1" eaLnBrk="1" hangingPunct="1"/>
            <a:r>
              <a:rPr lang="en-US" altLang="en-US" dirty="0" smtClean="0">
                <a:latin typeface="Arial" charset="0"/>
              </a:rPr>
              <a:t>You can also predefine variables by using the </a:t>
            </a:r>
            <a:r>
              <a:rPr lang="en-US" altLang="en-US" dirty="0" smtClean="0">
                <a:latin typeface="Courier New" pitchFamily="49" charset="0"/>
              </a:rPr>
              <a:t>DEFINE</a:t>
            </a:r>
            <a:r>
              <a:rPr lang="en-US" altLang="en-US" dirty="0" smtClean="0">
                <a:latin typeface="Arial" charset="0"/>
              </a:rPr>
              <a:t> command. </a:t>
            </a:r>
            <a:r>
              <a:rPr lang="en-US" altLang="en-US" dirty="0" smtClean="0">
                <a:latin typeface="Courier New" pitchFamily="49" charset="0"/>
              </a:rPr>
              <a:t>DEFINE</a:t>
            </a:r>
            <a:r>
              <a:rPr lang="en-US" altLang="en-US" dirty="0" smtClean="0">
                <a:latin typeface="Arial" charset="0"/>
              </a:rPr>
              <a:t> creates and assigns a value to a variable.</a:t>
            </a:r>
          </a:p>
          <a:p>
            <a:pPr lvl="1" eaLnBrk="1" hangingPunct="1"/>
            <a:r>
              <a:rPr lang="en-US" altLang="en-US" b="1" dirty="0" smtClean="0">
                <a:latin typeface="Arial" charset="0"/>
              </a:rPr>
              <a:t>Restricted Ranges of Data: Examples</a:t>
            </a:r>
          </a:p>
          <a:p>
            <a:pPr lvl="2" eaLnBrk="1" hangingPunct="1"/>
            <a:r>
              <a:rPr lang="en-US" altLang="en-US" dirty="0" smtClean="0">
                <a:latin typeface="Arial" charset="0"/>
              </a:rPr>
              <a:t>Reporting figures only for the current quarter or specified date range </a:t>
            </a:r>
          </a:p>
          <a:p>
            <a:pPr lvl="2" eaLnBrk="1" hangingPunct="1"/>
            <a:r>
              <a:rPr lang="en-US" altLang="en-US" dirty="0" smtClean="0">
                <a:latin typeface="Arial" charset="0"/>
              </a:rPr>
              <a:t>Reporting on data relevant only to the user requesting the report </a:t>
            </a:r>
          </a:p>
          <a:p>
            <a:pPr lvl="2" eaLnBrk="1" hangingPunct="1"/>
            <a:r>
              <a:rPr lang="en-US" altLang="en-US" dirty="0" smtClean="0">
                <a:latin typeface="Arial" charset="0"/>
              </a:rPr>
              <a:t>Displaying personnel only within a given department</a:t>
            </a:r>
          </a:p>
          <a:p>
            <a:pPr lvl="1" eaLnBrk="1" hangingPunct="1"/>
            <a:r>
              <a:rPr lang="en-US" altLang="en-US" b="1" dirty="0" smtClean="0">
                <a:latin typeface="Arial" charset="0"/>
              </a:rPr>
              <a:t>Other Interactive Effects</a:t>
            </a:r>
          </a:p>
          <a:p>
            <a:pPr lvl="1" eaLnBrk="1" hangingPunct="1"/>
            <a:r>
              <a:rPr lang="en-US" altLang="en-US" dirty="0" smtClean="0">
                <a:latin typeface="Arial" charset="0"/>
              </a:rPr>
              <a:t>Interactive effects are not restricted to direct user interaction with the </a:t>
            </a:r>
            <a:r>
              <a:rPr lang="en-US" altLang="en-US" dirty="0" smtClean="0">
                <a:latin typeface="Courier New" pitchFamily="49" charset="0"/>
              </a:rPr>
              <a:t>WHERE</a:t>
            </a:r>
            <a:r>
              <a:rPr lang="en-US" altLang="en-US" dirty="0" smtClean="0">
                <a:latin typeface="Arial" charset="0"/>
              </a:rPr>
              <a:t> clause. You can also use it for:</a:t>
            </a:r>
          </a:p>
          <a:p>
            <a:pPr lvl="2" eaLnBrk="1" hangingPunct="1"/>
            <a:r>
              <a:rPr lang="en-US" altLang="en-US" dirty="0" smtClean="0">
                <a:latin typeface="Arial" charset="0"/>
              </a:rPr>
              <a:t>Obtaining input values from a file rather than from a person</a:t>
            </a:r>
          </a:p>
          <a:p>
            <a:pPr lvl="2" eaLnBrk="1" hangingPunct="1"/>
            <a:r>
              <a:rPr lang="en-US" altLang="en-US" dirty="0" smtClean="0">
                <a:latin typeface="Arial" charset="0"/>
              </a:rPr>
              <a:t>Passing values from one SQL statement to another</a:t>
            </a:r>
          </a:p>
          <a:p>
            <a:pPr lvl="1" eaLnBrk="1" hangingPunct="1"/>
            <a:r>
              <a:rPr lang="en-US" altLang="en-US" b="1" dirty="0" smtClean="0">
                <a:latin typeface="Arial" charset="0"/>
              </a:rPr>
              <a:t>Note: </a:t>
            </a:r>
            <a:r>
              <a:rPr lang="en-US" altLang="en-US" dirty="0" smtClean="0">
                <a:latin typeface="Arial" charset="0"/>
              </a:rPr>
              <a:t>Both SQL Developer and SQL*Plus support substitution variables and the </a:t>
            </a:r>
            <a:r>
              <a:rPr lang="en-US" altLang="en-US" dirty="0" smtClean="0">
                <a:latin typeface="Courier New" pitchFamily="49" charset="0"/>
              </a:rPr>
              <a:t>DEFINE/UNDEFINE</a:t>
            </a:r>
            <a:r>
              <a:rPr lang="en-US" altLang="en-US" dirty="0" smtClean="0">
                <a:latin typeface="Arial" charset="0"/>
              </a:rPr>
              <a:t> commands. </a:t>
            </a:r>
            <a:endParaRPr lang="en-US" altLang="en-US" dirty="0" smtClean="0">
              <a:latin typeface="Arial" charset="0"/>
            </a:endParaRPr>
          </a:p>
          <a:p>
            <a:pPr lvl="1" eaLnBrk="1" hangingPunct="1"/>
            <a:r>
              <a:rPr lang="zh-CN" altLang="en-US" dirty="0" smtClean="0">
                <a:latin typeface="Arial" charset="0"/>
              </a:rPr>
              <a:t>您可以使用单符号（＆）替换变量临时存储值。</a:t>
            </a:r>
          </a:p>
          <a:p>
            <a:pPr lvl="1" eaLnBrk="1" hangingPunct="1"/>
            <a:r>
              <a:rPr lang="zh-CN" altLang="en-US" dirty="0" smtClean="0">
                <a:latin typeface="Arial" charset="0"/>
              </a:rPr>
              <a:t>您还可以使用</a:t>
            </a:r>
            <a:r>
              <a:rPr lang="en-US" altLang="zh-CN" dirty="0" smtClean="0">
                <a:latin typeface="Arial" charset="0"/>
              </a:rPr>
              <a:t>DEFINE</a:t>
            </a:r>
            <a:r>
              <a:rPr lang="zh-CN" altLang="en-US" dirty="0" smtClean="0">
                <a:latin typeface="Arial" charset="0"/>
              </a:rPr>
              <a:t>命令来预定义变量。 </a:t>
            </a:r>
            <a:r>
              <a:rPr lang="en-US" altLang="zh-CN" dirty="0" smtClean="0">
                <a:latin typeface="Arial" charset="0"/>
              </a:rPr>
              <a:t>DEFINE</a:t>
            </a:r>
            <a:r>
              <a:rPr lang="zh-CN" altLang="en-US" dirty="0" smtClean="0">
                <a:latin typeface="Arial" charset="0"/>
              </a:rPr>
              <a:t>创建并分配一个变量值。</a:t>
            </a:r>
          </a:p>
          <a:p>
            <a:pPr lvl="1" eaLnBrk="1" hangingPunct="1"/>
            <a:r>
              <a:rPr lang="zh-CN" altLang="en-US" b="1" dirty="0" smtClean="0">
                <a:latin typeface="Arial" charset="0"/>
              </a:rPr>
              <a:t>数据限制范例：示例</a:t>
            </a:r>
          </a:p>
          <a:p>
            <a:pPr marL="323823" lvl="1" indent="-171450" eaLnBrk="1" hangingPunct="1">
              <a:buFont typeface="Arial" panose="020B0604020202020204" pitchFamily="34" charset="0"/>
              <a:buChar char="•"/>
            </a:pPr>
            <a:r>
              <a:rPr lang="zh-CN" altLang="en-US" dirty="0" smtClean="0">
                <a:latin typeface="Arial" charset="0"/>
              </a:rPr>
              <a:t>仅在当前季度或指定的日期范围内报告数据</a:t>
            </a:r>
          </a:p>
          <a:p>
            <a:pPr marL="323823" lvl="1" indent="-171450" eaLnBrk="1" hangingPunct="1">
              <a:buFont typeface="Arial" panose="020B0604020202020204" pitchFamily="34" charset="0"/>
              <a:buChar char="•"/>
            </a:pPr>
            <a:r>
              <a:rPr lang="zh-CN" altLang="en-US" dirty="0" smtClean="0">
                <a:latin typeface="Arial" charset="0"/>
              </a:rPr>
              <a:t>报告仅与请求报告的用户相关的数据</a:t>
            </a:r>
          </a:p>
          <a:p>
            <a:pPr marL="323823" lvl="1" indent="-171450" eaLnBrk="1" hangingPunct="1">
              <a:buFont typeface="Arial" panose="020B0604020202020204" pitchFamily="34" charset="0"/>
              <a:buChar char="•"/>
            </a:pPr>
            <a:r>
              <a:rPr lang="zh-CN" altLang="en-US" dirty="0" smtClean="0">
                <a:latin typeface="Arial" charset="0"/>
              </a:rPr>
              <a:t>仅在给定部门内显示人员</a:t>
            </a:r>
          </a:p>
          <a:p>
            <a:pPr lvl="1" eaLnBrk="1" hangingPunct="1"/>
            <a:r>
              <a:rPr lang="zh-CN" altLang="en-US" b="1" dirty="0" smtClean="0">
                <a:latin typeface="Arial" charset="0"/>
              </a:rPr>
              <a:t>其他互动效果</a:t>
            </a:r>
          </a:p>
          <a:p>
            <a:pPr lvl="1" eaLnBrk="1" hangingPunct="1"/>
            <a:r>
              <a:rPr lang="zh-CN" altLang="en-US" dirty="0" smtClean="0">
                <a:latin typeface="Arial" charset="0"/>
              </a:rPr>
              <a:t>交互式效果不限于与</a:t>
            </a:r>
            <a:r>
              <a:rPr lang="en-US" altLang="zh-CN" dirty="0" smtClean="0">
                <a:latin typeface="Arial" charset="0"/>
              </a:rPr>
              <a:t>WHERE</a:t>
            </a:r>
            <a:r>
              <a:rPr lang="zh-CN" altLang="en-US" dirty="0" smtClean="0">
                <a:latin typeface="Arial" charset="0"/>
              </a:rPr>
              <a:t>子句的直接用户交互。 您也可以使用它：</a:t>
            </a:r>
          </a:p>
          <a:p>
            <a:pPr marL="323823" lvl="1" indent="-171450" eaLnBrk="1" hangingPunct="1">
              <a:buFont typeface="Arial" panose="020B0604020202020204" pitchFamily="34" charset="0"/>
              <a:buChar char="•"/>
            </a:pPr>
            <a:r>
              <a:rPr lang="zh-CN" altLang="en-US" dirty="0" smtClean="0">
                <a:latin typeface="Arial" charset="0"/>
              </a:rPr>
              <a:t>从文件而不是从一个人获取输入值</a:t>
            </a:r>
          </a:p>
          <a:p>
            <a:pPr marL="323823" lvl="1" indent="-171450" eaLnBrk="1" hangingPunct="1">
              <a:buFont typeface="Arial" panose="020B0604020202020204" pitchFamily="34" charset="0"/>
              <a:buChar char="•"/>
            </a:pPr>
            <a:r>
              <a:rPr lang="zh-CN" altLang="en-US" dirty="0" smtClean="0">
                <a:latin typeface="Arial" charset="0"/>
              </a:rPr>
              <a:t>将值从一个</a:t>
            </a:r>
            <a:r>
              <a:rPr lang="en-US" altLang="zh-CN" dirty="0" smtClean="0">
                <a:latin typeface="Arial" charset="0"/>
              </a:rPr>
              <a:t>SQL</a:t>
            </a:r>
            <a:r>
              <a:rPr lang="zh-CN" altLang="en-US" dirty="0" smtClean="0">
                <a:latin typeface="Arial" charset="0"/>
              </a:rPr>
              <a:t>语句传递给另一个</a:t>
            </a:r>
          </a:p>
          <a:p>
            <a:pPr lvl="1" eaLnBrk="1" hangingPunct="1"/>
            <a:r>
              <a:rPr lang="zh-CN" altLang="en-US" dirty="0" smtClean="0">
                <a:latin typeface="Arial" charset="0"/>
              </a:rPr>
              <a:t>注意：</a:t>
            </a:r>
            <a:r>
              <a:rPr lang="en-US" altLang="zh-CN" dirty="0" smtClean="0">
                <a:latin typeface="Arial" charset="0"/>
              </a:rPr>
              <a:t>SQL Developer</a:t>
            </a:r>
            <a:r>
              <a:rPr lang="zh-CN" altLang="en-US" dirty="0" smtClean="0">
                <a:latin typeface="Arial" charset="0"/>
              </a:rPr>
              <a:t>和</a:t>
            </a:r>
            <a:r>
              <a:rPr lang="en-US" altLang="zh-CN" dirty="0" smtClean="0">
                <a:latin typeface="Arial" charset="0"/>
              </a:rPr>
              <a:t>SQL * Plus</a:t>
            </a:r>
            <a:r>
              <a:rPr lang="zh-CN" altLang="en-US" dirty="0" smtClean="0">
                <a:latin typeface="Arial" charset="0"/>
              </a:rPr>
              <a:t>都支持替换变量和</a:t>
            </a:r>
            <a:r>
              <a:rPr lang="en-US" altLang="zh-CN" dirty="0" smtClean="0">
                <a:latin typeface="Arial" charset="0"/>
              </a:rPr>
              <a:t>DEFINE / </a:t>
            </a:r>
            <a:r>
              <a:rPr lang="en-US" altLang="zh-CN" dirty="0" err="1" smtClean="0">
                <a:latin typeface="Arial" charset="0"/>
              </a:rPr>
              <a:t>UNDEFINE</a:t>
            </a:r>
            <a:r>
              <a:rPr lang="zh-CN" altLang="en-US" dirty="0" smtClean="0">
                <a:latin typeface="Arial" charset="0"/>
              </a:rPr>
              <a:t>命令。</a:t>
            </a:r>
            <a:endParaRPr lang="en-US" altLang="en-US" dirty="0" smtClean="0">
              <a:latin typeface="Arial" charset="0"/>
            </a:endParaRPr>
          </a:p>
        </p:txBody>
      </p:sp>
      <p:sp>
        <p:nvSpPr>
          <p:cNvPr id="72707" name="Slide Image Placeholder 9"/>
          <p:cNvSpPr>
            <a:spLocks noGrp="1" noRot="1" noChangeAspect="1" noTextEdit="1"/>
          </p:cNvSpPr>
          <p:nvPr>
            <p:ph type="sldImg"/>
          </p:nvPr>
        </p:nvSpPr>
        <p:spPr>
          <a:ln/>
        </p:spPr>
      </p:sp>
      <p:sp>
        <p:nvSpPr>
          <p:cNvPr id="727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840EA499-D2BC-4D37-9EB8-E0161EEA5CF7}"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val="1671664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Rot="1" noChangeAspect="1" noChangeArrowheads="1" noTextEdit="1"/>
          </p:cNvSpPr>
          <p:nvPr>
            <p:ph type="sldImg"/>
          </p:nvPr>
        </p:nvSpPr>
        <p:spPr>
          <a:ln/>
        </p:spPr>
      </p:sp>
      <p:sp>
        <p:nvSpPr>
          <p:cNvPr id="74755" name="Rectangle 8"/>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When running a report, users often want to restrict the data that is returned dynamically. SQL*Plus and SQL Developer provide this flexibility with user variables. Use an ampersand (</a:t>
            </a:r>
            <a:r>
              <a:rPr lang="en-US" altLang="en-US" dirty="0" smtClean="0">
                <a:latin typeface="Courier New" pitchFamily="49" charset="0"/>
              </a:rPr>
              <a:t>&amp;</a:t>
            </a:r>
            <a:r>
              <a:rPr lang="en-US" altLang="en-US" dirty="0" smtClean="0">
                <a:latin typeface="Arial" charset="0"/>
              </a:rPr>
              <a:t>) to identify each variable in your SQL statement. However, you do not need to define the value of each variable.</a:t>
            </a:r>
          </a:p>
          <a:p>
            <a:pPr marL="152373" marR="0" lvl="1" indent="0" algn="l" defTabSz="609493" rtl="0" eaLnBrk="1" fontAlgn="base" latinLnBrk="0" hangingPunct="1">
              <a:lnSpc>
                <a:spcPct val="100000"/>
              </a:lnSpc>
              <a:spcBef>
                <a:spcPts val="533"/>
              </a:spcBef>
              <a:spcAft>
                <a:spcPct val="0"/>
              </a:spcAft>
              <a:buClrTx/>
              <a:buSzPct val="100000"/>
              <a:buFont typeface="Times New Roman" pitchFamily="18" charset="0"/>
              <a:buNone/>
              <a:tabLst/>
              <a:defRPr/>
            </a:pPr>
            <a:r>
              <a:rPr lang="zh-CN" altLang="en-US" dirty="0" smtClean="0">
                <a:latin typeface="Arial" charset="0"/>
              </a:rPr>
              <a:t>运行报表时，用户经常要限制动态返回的数据。 </a:t>
            </a:r>
            <a:r>
              <a:rPr lang="en-US" altLang="zh-CN" dirty="0" smtClean="0">
                <a:latin typeface="Arial" charset="0"/>
              </a:rPr>
              <a:t>SQL * Plus</a:t>
            </a:r>
            <a:r>
              <a:rPr lang="zh-CN" altLang="en-US" dirty="0" smtClean="0">
                <a:latin typeface="Arial" charset="0"/>
              </a:rPr>
              <a:t>和</a:t>
            </a:r>
            <a:r>
              <a:rPr lang="en-US" altLang="zh-CN" dirty="0" smtClean="0">
                <a:latin typeface="Arial" charset="0"/>
              </a:rPr>
              <a:t>SQL Developer</a:t>
            </a:r>
            <a:r>
              <a:rPr lang="zh-CN" altLang="en-US" dirty="0" smtClean="0">
                <a:latin typeface="Arial" charset="0"/>
              </a:rPr>
              <a:t>为用户变量提供了这种灵活性。 使用＆符号（＆）标识</a:t>
            </a:r>
            <a:r>
              <a:rPr lang="en-US" altLang="zh-CN" dirty="0" smtClean="0">
                <a:latin typeface="Arial" charset="0"/>
              </a:rPr>
              <a:t>SQL</a:t>
            </a:r>
            <a:r>
              <a:rPr lang="zh-CN" altLang="en-US" dirty="0" smtClean="0">
                <a:latin typeface="Arial" charset="0"/>
              </a:rPr>
              <a:t>语句中的每个变量。 但是，您不需要定义每个变量的值。</a:t>
            </a: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en-US" dirty="0" smtClean="0">
                <a:latin typeface="Arial" charset="0"/>
              </a:rPr>
              <a:t>The example in the slide creates a SQL Developer substitution variable for an employee number. When the statement is executed, SQL Developer prompts the user for an employee number and then displays the employee number, last name, salary, and department number for that employee.</a:t>
            </a:r>
          </a:p>
          <a:p>
            <a:pPr lvl="1" eaLnBrk="1" hangingPunct="1"/>
            <a:r>
              <a:rPr lang="en-US" altLang="en-US" dirty="0" smtClean="0">
                <a:latin typeface="Arial" charset="0"/>
              </a:rPr>
              <a:t>With the single </a:t>
            </a:r>
            <a:r>
              <a:rPr lang="en-US" altLang="en-US" dirty="0" smtClean="0">
                <a:latin typeface="Arial" charset="0"/>
              </a:rPr>
              <a:t>ampersand, </a:t>
            </a:r>
            <a:r>
              <a:rPr lang="en-US" altLang="en-US" dirty="0" smtClean="0">
                <a:latin typeface="Arial" charset="0"/>
              </a:rPr>
              <a:t>the user is prompted every time the command is executed if the variable does not exist. </a:t>
            </a:r>
            <a:endParaRPr lang="en-US" altLang="en-US" dirty="0" smtClean="0">
              <a:latin typeface="Arial" charset="0"/>
            </a:endParaRPr>
          </a:p>
          <a:p>
            <a:pPr lvl="1" eaLnBrk="1" hangingPunct="1"/>
            <a:endParaRPr lang="zh-CN" altLang="en-US" dirty="0" smtClean="0">
              <a:latin typeface="Arial" charset="0"/>
            </a:endParaRPr>
          </a:p>
          <a:p>
            <a:pPr lvl="1" eaLnBrk="1" hangingPunct="1"/>
            <a:r>
              <a:rPr lang="zh-CN" altLang="en-US" dirty="0" smtClean="0">
                <a:latin typeface="Arial" charset="0"/>
              </a:rPr>
              <a:t>幻灯片中的示例为员工编号创建一个</a:t>
            </a:r>
            <a:r>
              <a:rPr lang="en-US" altLang="zh-CN" dirty="0" smtClean="0">
                <a:latin typeface="Arial" charset="0"/>
              </a:rPr>
              <a:t>SQL Developer</a:t>
            </a:r>
            <a:r>
              <a:rPr lang="zh-CN" altLang="en-US" dirty="0" smtClean="0">
                <a:latin typeface="Arial" charset="0"/>
              </a:rPr>
              <a:t>替换变量。 执行该语句时，</a:t>
            </a:r>
            <a:r>
              <a:rPr lang="en-US" altLang="zh-CN" dirty="0" smtClean="0">
                <a:latin typeface="Arial" charset="0"/>
              </a:rPr>
              <a:t>SQL Developer</a:t>
            </a:r>
            <a:r>
              <a:rPr lang="zh-CN" altLang="en-US" dirty="0" smtClean="0">
                <a:latin typeface="Arial" charset="0"/>
              </a:rPr>
              <a:t>会提示用户输入员工编号，然后显示该员工的员工编号，姓氏，工资和部门编号。</a:t>
            </a:r>
          </a:p>
          <a:p>
            <a:pPr lvl="1" eaLnBrk="1" hangingPunct="1"/>
            <a:r>
              <a:rPr lang="zh-CN" altLang="en-US" dirty="0" smtClean="0">
                <a:latin typeface="Arial" charset="0"/>
              </a:rPr>
              <a:t>使用单个＆符号，如果变量不存在，则每次执行命令时都会提示用户。</a:t>
            </a:r>
            <a:endParaRPr lang="en-US" altLang="en-US" dirty="0" smtClean="0">
              <a:latin typeface="Arial" charset="0"/>
            </a:endParaRPr>
          </a:p>
        </p:txBody>
      </p:sp>
      <p:graphicFrame>
        <p:nvGraphicFramePr>
          <p:cNvPr id="74756" name="Object 1024"/>
          <p:cNvGraphicFramePr>
            <a:graphicFrameLocks/>
          </p:cNvGraphicFramePr>
          <p:nvPr/>
        </p:nvGraphicFramePr>
        <p:xfrm>
          <a:off x="600075" y="5174456"/>
          <a:ext cx="5667375" cy="895350"/>
        </p:xfrm>
        <a:graphic>
          <a:graphicData uri="http://schemas.openxmlformats.org/presentationml/2006/ole">
            <mc:AlternateContent xmlns:mc="http://schemas.openxmlformats.org/markup-compatibility/2006">
              <mc:Choice xmlns:v="urn:schemas-microsoft-com:vml" Requires="v">
                <p:oleObj spid="_x0000_s15412" name="Document" r:id="rId4" imgW="5659563" imgH="981290" progId="Word.Document.8">
                  <p:embed/>
                </p:oleObj>
              </mc:Choice>
              <mc:Fallback>
                <p:oleObj name="Document" r:id="rId4" imgW="5659563" imgH="981290" progId="Word.Documen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174456"/>
                        <a:ext cx="56673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23A2232B-E5DC-4251-8069-11BC3AB27E62}"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val="26817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Rot="1" noChangeAspect="1" noChangeArrowheads="1" noTextEdit="1"/>
          </p:cNvSpPr>
          <p:nvPr>
            <p:ph type="sldImg"/>
          </p:nvPr>
        </p:nvSpPr>
        <p:spPr>
          <a:ln/>
        </p:spPr>
      </p:sp>
      <p:sp>
        <p:nvSpPr>
          <p:cNvPr id="76803"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When SQL Developer detects that the SQL statement contains an ampersand, you are prompted to enter a value for the substitution variable that is named in the SQL statement.</a:t>
            </a:r>
          </a:p>
          <a:p>
            <a:pPr lvl="1" eaLnBrk="1" hangingPunct="1"/>
            <a:r>
              <a:rPr lang="en-US" altLang="en-US" dirty="0" smtClean="0">
                <a:latin typeface="Arial" charset="0"/>
              </a:rPr>
              <a:t>After you enter a value and click the OK button, the results are displayed.</a:t>
            </a:r>
          </a:p>
          <a:p>
            <a:pPr lvl="1" eaLnBrk="1" hangingPunct="1"/>
            <a:r>
              <a:rPr lang="en-US" dirty="0" smtClean="0"/>
              <a:t>Note that if the substitution variable is referenced twice, even in the same command, then you are prompted twice. Different values can be entered at each prompt</a:t>
            </a:r>
            <a:r>
              <a:rPr lang="en-US" dirty="0" smtClean="0"/>
              <a:t>.</a:t>
            </a:r>
          </a:p>
          <a:p>
            <a:pPr lvl="1" eaLnBrk="1" hangingPunct="1"/>
            <a:r>
              <a:rPr lang="zh-CN" altLang="en-US" dirty="0" smtClean="0"/>
              <a:t>当</a:t>
            </a:r>
            <a:r>
              <a:rPr lang="en-US" altLang="zh-CN" dirty="0" smtClean="0"/>
              <a:t>SQL Developer</a:t>
            </a:r>
            <a:r>
              <a:rPr lang="zh-CN" altLang="en-US" dirty="0" smtClean="0"/>
              <a:t>检测到</a:t>
            </a:r>
            <a:r>
              <a:rPr lang="en-US" altLang="zh-CN" dirty="0" smtClean="0"/>
              <a:t>SQL</a:t>
            </a:r>
            <a:r>
              <a:rPr lang="zh-CN" altLang="en-US" dirty="0" smtClean="0"/>
              <a:t>语句包含＆符号时，系统将提示您输入</a:t>
            </a:r>
            <a:r>
              <a:rPr lang="en-US" altLang="zh-CN" dirty="0" smtClean="0"/>
              <a:t>SQL</a:t>
            </a:r>
            <a:r>
              <a:rPr lang="zh-CN" altLang="en-US" dirty="0" smtClean="0"/>
              <a:t>语句中命名的替换变量的值。</a:t>
            </a:r>
          </a:p>
          <a:p>
            <a:pPr lvl="1" eaLnBrk="1" hangingPunct="1"/>
            <a:r>
              <a:rPr lang="zh-CN" altLang="en-US" dirty="0" smtClean="0"/>
              <a:t>输入值后，单击确定按钮，将显示结果。</a:t>
            </a:r>
          </a:p>
          <a:p>
            <a:pPr lvl="1" eaLnBrk="1" hangingPunct="1"/>
            <a:r>
              <a:rPr lang="zh-CN" altLang="en-US" dirty="0" smtClean="0"/>
              <a:t>请注意，如果替换变量被引用两次，即使在相同的命令中，则会提示两次。 每个提示可以输入不同的值。</a:t>
            </a:r>
            <a:endParaRPr lang="en-US" dirty="0" smtClean="0"/>
          </a:p>
        </p:txBody>
      </p:sp>
      <p:sp>
        <p:nvSpPr>
          <p:cNvPr id="768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7EDED0AA-F2D8-451B-A48E-BD5A671F9C8E}" type="slidenum">
              <a:rPr lang="en-US" altLang="en-US" smtClean="0">
                <a:latin typeface="Arial" charset="0"/>
                <a:cs typeface="Arial" charset="0"/>
              </a:rPr>
              <a:t>35</a:t>
            </a:fld>
            <a:endParaRPr lang="en-US" altLang="en-US" dirty="0" smtClean="0">
              <a:latin typeface="Arial" charset="0"/>
              <a:cs typeface="Arial" charset="0"/>
            </a:endParaRPr>
          </a:p>
        </p:txBody>
      </p:sp>
    </p:spTree>
    <p:extLst>
      <p:ext uri="{BB962C8B-B14F-4D97-AF65-F5344CB8AC3E}">
        <p14:creationId xmlns:p14="http://schemas.microsoft.com/office/powerpoint/2010/main" val="3489768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8"/>
          <p:cNvSpPr>
            <a:spLocks noGrp="1" noRot="1" noChangeAspect="1" noChangeArrowheads="1" noTextEdit="1"/>
          </p:cNvSpPr>
          <p:nvPr>
            <p:ph type="sldImg"/>
          </p:nvPr>
        </p:nvSpPr>
        <p:spPr>
          <a:ln/>
        </p:spPr>
      </p:sp>
      <p:sp>
        <p:nvSpPr>
          <p:cNvPr id="78851" name="Rectangle 9"/>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In a </a:t>
            </a:r>
            <a:r>
              <a:rPr lang="en-US" altLang="en-US" dirty="0" smtClean="0">
                <a:latin typeface="Courier New" pitchFamily="49" charset="0"/>
              </a:rPr>
              <a:t>WHERE</a:t>
            </a:r>
            <a:r>
              <a:rPr lang="en-US" altLang="en-US" dirty="0" smtClean="0">
                <a:latin typeface="Arial" charset="0"/>
              </a:rPr>
              <a:t> clause, you must enclose date and character values within single quotation marks. The same rule applies to the substitution variables.</a:t>
            </a:r>
          </a:p>
          <a:p>
            <a:pPr lvl="1" eaLnBrk="1" hangingPunct="1"/>
            <a:r>
              <a:rPr lang="en-US" altLang="en-US" dirty="0" smtClean="0">
                <a:latin typeface="Arial" charset="0"/>
              </a:rPr>
              <a:t>Enclose the variable with single quotation marks within the SQL statement itself.</a:t>
            </a:r>
          </a:p>
          <a:p>
            <a:pPr lvl="1" eaLnBrk="1" hangingPunct="1"/>
            <a:r>
              <a:rPr lang="en-US" altLang="en-US" dirty="0" smtClean="0">
                <a:latin typeface="Arial" charset="0"/>
              </a:rPr>
              <a:t>The slide shows a query to retrieve the employee names, department numbers, and annual salaries of all employees based on the job title value of the SQL Developer substitution variable</a:t>
            </a:r>
            <a:r>
              <a:rPr lang="en-US" altLang="en-US" dirty="0" smtClean="0">
                <a:latin typeface="Arial" charset="0"/>
              </a:rPr>
              <a:t>.</a:t>
            </a:r>
          </a:p>
          <a:p>
            <a:pPr lvl="1" eaLnBrk="1" hangingPunct="1"/>
            <a:r>
              <a:rPr lang="zh-CN" altLang="en-US" dirty="0" smtClean="0">
                <a:latin typeface="Arial" charset="0"/>
              </a:rPr>
              <a:t>在</a:t>
            </a:r>
            <a:r>
              <a:rPr lang="en-US" altLang="zh-CN" dirty="0" smtClean="0">
                <a:latin typeface="Arial" charset="0"/>
              </a:rPr>
              <a:t>WHERE</a:t>
            </a:r>
            <a:r>
              <a:rPr lang="zh-CN" altLang="en-US" dirty="0" smtClean="0">
                <a:latin typeface="Arial" charset="0"/>
              </a:rPr>
              <a:t>子句中，您必须将日期和字符值括在单引号内。 相同的规则适用于替代变量。</a:t>
            </a:r>
          </a:p>
          <a:p>
            <a:pPr lvl="1" eaLnBrk="1" hangingPunct="1"/>
            <a:r>
              <a:rPr lang="zh-CN" altLang="en-US" dirty="0" smtClean="0">
                <a:latin typeface="Arial" charset="0"/>
              </a:rPr>
              <a:t>在</a:t>
            </a:r>
            <a:r>
              <a:rPr lang="en-US" altLang="zh-CN" dirty="0" smtClean="0">
                <a:latin typeface="Arial" charset="0"/>
              </a:rPr>
              <a:t>SQL</a:t>
            </a:r>
            <a:r>
              <a:rPr lang="zh-CN" altLang="en-US" dirty="0" smtClean="0">
                <a:latin typeface="Arial" charset="0"/>
              </a:rPr>
              <a:t>语句本身中用单引号括起变量。</a:t>
            </a:r>
          </a:p>
          <a:p>
            <a:pPr lvl="1" eaLnBrk="1" hangingPunct="1"/>
            <a:r>
              <a:rPr lang="zh-CN" altLang="en-US" dirty="0" smtClean="0">
                <a:latin typeface="Arial" charset="0"/>
              </a:rPr>
              <a:t>该幻灯片显示一个查询，以根据</a:t>
            </a:r>
            <a:r>
              <a:rPr lang="en-US" altLang="zh-CN" dirty="0" smtClean="0">
                <a:latin typeface="Arial" charset="0"/>
              </a:rPr>
              <a:t>SQL Developer</a:t>
            </a:r>
            <a:r>
              <a:rPr lang="zh-CN" altLang="en-US" dirty="0" smtClean="0">
                <a:latin typeface="Arial" charset="0"/>
              </a:rPr>
              <a:t>替代变量的职位值检索所有员工的员工姓名，部门编号和年薪。</a:t>
            </a:r>
            <a:endParaRPr lang="en-US" altLang="en-US" dirty="0" smtClean="0">
              <a:latin typeface="Arial" charset="0"/>
            </a:endParaRPr>
          </a:p>
        </p:txBody>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8F7E2C65-B826-4C95-9015-774ACA21C73A}"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val="452246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Rot="1" noChangeAspect="1" noChangeArrowheads="1" noTextEdit="1"/>
          </p:cNvSpPr>
          <p:nvPr>
            <p:ph type="sldImg"/>
          </p:nvPr>
        </p:nvSpPr>
        <p:spPr>
          <a:ln/>
        </p:spPr>
      </p:sp>
      <p:sp>
        <p:nvSpPr>
          <p:cNvPr id="80899"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You can use the substitution variables not only in the </a:t>
            </a:r>
            <a:r>
              <a:rPr lang="en-US" altLang="en-US" dirty="0" smtClean="0">
                <a:latin typeface="Courier New" pitchFamily="49" charset="0"/>
              </a:rPr>
              <a:t>WHERE</a:t>
            </a:r>
            <a:r>
              <a:rPr lang="en-US" altLang="en-US" dirty="0" smtClean="0">
                <a:latin typeface="Arial" charset="0"/>
              </a:rPr>
              <a:t> clause of a SQL statement, but also as substitution for column names, expressions, or text.</a:t>
            </a:r>
          </a:p>
          <a:p>
            <a:pPr lvl="1" eaLnBrk="1" hangingPunct="1"/>
            <a:r>
              <a:rPr lang="en-US" altLang="en-US" b="1" dirty="0" smtClean="0">
                <a:latin typeface="Arial" charset="0"/>
              </a:rPr>
              <a:t>Example</a:t>
            </a:r>
          </a:p>
          <a:p>
            <a:pPr lvl="1" eaLnBrk="1" hangingPunct="1"/>
            <a:r>
              <a:rPr lang="en-US" altLang="en-US" dirty="0" smtClean="0">
                <a:latin typeface="Arial" charset="0"/>
              </a:rPr>
              <a:t>The example in the slide displays the employee number, last name, job title, and any other column that is specified by the user at run time, from the </a:t>
            </a:r>
            <a:r>
              <a:rPr lang="en-US" altLang="en-US" dirty="0" smtClean="0">
                <a:latin typeface="Courier New" pitchFamily="49" charset="0"/>
              </a:rPr>
              <a:t>EMPLOYEES</a:t>
            </a:r>
            <a:r>
              <a:rPr lang="en-US" altLang="en-US" dirty="0" smtClean="0">
                <a:latin typeface="Arial" charset="0"/>
              </a:rPr>
              <a:t> table. For each substitution variable in the </a:t>
            </a:r>
            <a:r>
              <a:rPr lang="en-US" altLang="en-US" dirty="0" smtClean="0">
                <a:latin typeface="Courier New" pitchFamily="49" charset="0"/>
              </a:rPr>
              <a:t>SELECT</a:t>
            </a:r>
            <a:r>
              <a:rPr lang="en-US" altLang="en-US" dirty="0" smtClean="0">
                <a:latin typeface="Arial" charset="0"/>
              </a:rPr>
              <a:t> statement, you are prompted to enter a value, and then click OK to proceed.</a:t>
            </a:r>
          </a:p>
          <a:p>
            <a:pPr lvl="1" eaLnBrk="1" hangingPunct="1"/>
            <a:r>
              <a:rPr lang="en-US" altLang="en-US" dirty="0" smtClean="0">
                <a:latin typeface="Arial" charset="0"/>
              </a:rPr>
              <a:t>If you do not enter a value for the substitution variable, you get an error when you execute the preceding statement.</a:t>
            </a:r>
          </a:p>
          <a:p>
            <a:pPr lvl="1" eaLnBrk="1" hangingPunct="1"/>
            <a:r>
              <a:rPr lang="en-US" altLang="en-US" b="1" dirty="0" smtClean="0">
                <a:latin typeface="Arial" charset="0"/>
              </a:rPr>
              <a:t>Note:</a:t>
            </a:r>
            <a:r>
              <a:rPr lang="en-US" altLang="en-US" dirty="0" smtClean="0">
                <a:latin typeface="Arial" charset="0"/>
              </a:rPr>
              <a:t> A substitution variable can be used anywhere in the </a:t>
            </a:r>
            <a:r>
              <a:rPr lang="en-US" altLang="en-US" dirty="0" smtClean="0">
                <a:latin typeface="Courier New" pitchFamily="49" charset="0"/>
              </a:rPr>
              <a:t>SELECT</a:t>
            </a:r>
            <a:r>
              <a:rPr lang="en-US" altLang="en-US" dirty="0" smtClean="0">
                <a:latin typeface="Arial" charset="0"/>
              </a:rPr>
              <a:t> statement</a:t>
            </a:r>
            <a:r>
              <a:rPr lang="en-US" altLang="en-US" dirty="0" smtClean="0">
                <a:latin typeface="Arial" charset="0"/>
              </a:rPr>
              <a:t>.</a:t>
            </a:r>
          </a:p>
          <a:p>
            <a:pPr lvl="1" eaLnBrk="1" hangingPunct="1"/>
            <a:r>
              <a:rPr lang="zh-CN" altLang="en-US" dirty="0" smtClean="0">
                <a:latin typeface="Arial" charset="0"/>
              </a:rPr>
              <a:t>您可以不仅在</a:t>
            </a:r>
            <a:r>
              <a:rPr lang="en-US" altLang="zh-CN" dirty="0" smtClean="0">
                <a:latin typeface="Arial" charset="0"/>
              </a:rPr>
              <a:t>SQL</a:t>
            </a:r>
            <a:r>
              <a:rPr lang="zh-CN" altLang="en-US" dirty="0" smtClean="0">
                <a:latin typeface="Arial" charset="0"/>
              </a:rPr>
              <a:t>语句的</a:t>
            </a:r>
            <a:r>
              <a:rPr lang="en-US" altLang="zh-CN" dirty="0" smtClean="0">
                <a:latin typeface="Arial" charset="0"/>
              </a:rPr>
              <a:t>WHERE</a:t>
            </a:r>
            <a:r>
              <a:rPr lang="zh-CN" altLang="en-US" dirty="0" smtClean="0">
                <a:latin typeface="Arial" charset="0"/>
              </a:rPr>
              <a:t>子句中使用替换变量，还可以替换列名，表达式或文本。</a:t>
            </a:r>
          </a:p>
          <a:p>
            <a:pPr lvl="1" eaLnBrk="1" hangingPunct="1"/>
            <a:r>
              <a:rPr lang="zh-CN" altLang="en-US" dirty="0" smtClean="0">
                <a:latin typeface="Arial" charset="0"/>
              </a:rPr>
              <a:t>例</a:t>
            </a:r>
          </a:p>
          <a:p>
            <a:pPr lvl="1" eaLnBrk="1" hangingPunct="1"/>
            <a:r>
              <a:rPr lang="zh-CN" altLang="en-US" dirty="0" smtClean="0">
                <a:latin typeface="Arial" charset="0"/>
              </a:rPr>
              <a:t>幻灯片中的示例显示员工编号，姓氏，作业标题以及用户在运行时从</a:t>
            </a:r>
            <a:r>
              <a:rPr lang="en-US" altLang="zh-CN" dirty="0" smtClean="0">
                <a:latin typeface="Arial" charset="0"/>
              </a:rPr>
              <a:t>EMPLOYEES</a:t>
            </a:r>
            <a:r>
              <a:rPr lang="zh-CN" altLang="en-US" dirty="0" smtClean="0">
                <a:latin typeface="Arial" charset="0"/>
              </a:rPr>
              <a:t>表中指定的任何其他列。 对于</a:t>
            </a:r>
            <a:r>
              <a:rPr lang="en-US" altLang="zh-CN" dirty="0" smtClean="0">
                <a:latin typeface="Arial" charset="0"/>
              </a:rPr>
              <a:t>SELECT</a:t>
            </a:r>
            <a:r>
              <a:rPr lang="zh-CN" altLang="en-US" dirty="0" smtClean="0">
                <a:latin typeface="Arial" charset="0"/>
              </a:rPr>
              <a:t>语句中的每个替换变量，系统将提示您输入一个值，然后单击“确定”继续。</a:t>
            </a:r>
          </a:p>
          <a:p>
            <a:pPr lvl="1" eaLnBrk="1" hangingPunct="1"/>
            <a:r>
              <a:rPr lang="zh-CN" altLang="en-US" dirty="0" smtClean="0">
                <a:latin typeface="Arial" charset="0"/>
              </a:rPr>
              <a:t>如果不输入替换变量的值，则在执行前面的语句时会收到错误。</a:t>
            </a:r>
          </a:p>
          <a:p>
            <a:pPr lvl="1" eaLnBrk="1" hangingPunct="1"/>
            <a:r>
              <a:rPr lang="zh-CN" altLang="en-US" dirty="0" smtClean="0">
                <a:latin typeface="Arial" charset="0"/>
              </a:rPr>
              <a:t>注意：替换变量可以在</a:t>
            </a:r>
            <a:r>
              <a:rPr lang="en-US" altLang="zh-CN" dirty="0" smtClean="0">
                <a:latin typeface="Arial" charset="0"/>
              </a:rPr>
              <a:t>SELECT</a:t>
            </a:r>
            <a:r>
              <a:rPr lang="zh-CN" altLang="en-US" dirty="0" smtClean="0">
                <a:latin typeface="Arial" charset="0"/>
              </a:rPr>
              <a:t>语句的任意位置使用。</a:t>
            </a:r>
            <a:endParaRPr lang="en-US" altLang="en-US" dirty="0" smtClean="0">
              <a:latin typeface="Arial" charset="0"/>
            </a:endParaRPr>
          </a:p>
        </p:txBody>
      </p:sp>
      <p:sp>
        <p:nvSpPr>
          <p:cNvPr id="809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02B45EB3-0F6A-4F11-81A2-6562F49BB655}"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val="2013947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pPr lvl="1" eaLnBrk="1" hangingPunct="1"/>
            <a:r>
              <a:rPr lang="en-US" altLang="en-US" dirty="0" smtClean="0">
                <a:latin typeface="Arial" charset="0"/>
              </a:rPr>
              <a:t>You </a:t>
            </a:r>
            <a:r>
              <a:rPr lang="en-US" altLang="en-US" dirty="0" smtClean="0">
                <a:solidFill>
                  <a:schemeClr val="tx1"/>
                </a:solidFill>
                <a:latin typeface="Arial" charset="0"/>
              </a:rPr>
              <a:t>can use the double-ampersand (</a:t>
            </a:r>
            <a:r>
              <a:rPr lang="en-US" altLang="en-US" dirty="0" smtClean="0">
                <a:solidFill>
                  <a:schemeClr val="tx1"/>
                </a:solidFill>
                <a:latin typeface="Courier New" pitchFamily="49" charset="0"/>
              </a:rPr>
              <a:t>&amp;&amp;</a:t>
            </a:r>
            <a:r>
              <a:rPr lang="en-US" altLang="en-US" dirty="0" smtClean="0">
                <a:solidFill>
                  <a:schemeClr val="tx1"/>
                </a:solidFill>
                <a:latin typeface="Arial" charset="0"/>
              </a:rPr>
              <a:t>) substitution</a:t>
            </a:r>
            <a:r>
              <a:rPr lang="en-US" altLang="en-US" dirty="0" smtClean="0">
                <a:latin typeface="Arial" charset="0"/>
              </a:rPr>
              <a:t> variable if you want to reuse the variable value without prompting the user each time. The user sees the prompt for the value only once. </a:t>
            </a:r>
          </a:p>
          <a:p>
            <a:pPr lvl="1" eaLnBrk="1" hangingPunct="1"/>
            <a:r>
              <a:rPr lang="en-US" altLang="en-US" dirty="0" smtClean="0">
                <a:latin typeface="Arial" charset="0"/>
              </a:rPr>
              <a:t>In the example in the slide, the user is asked to give the value for the variable </a:t>
            </a:r>
            <a:r>
              <a:rPr lang="en-US" altLang="en-US" dirty="0" smtClean="0">
                <a:latin typeface="Courier New" pitchFamily="49" charset="0"/>
              </a:rPr>
              <a:t>column_name</a:t>
            </a:r>
            <a:r>
              <a:rPr lang="en-US" altLang="en-US" dirty="0" smtClean="0">
                <a:latin typeface="Arial" charset="0"/>
              </a:rPr>
              <a:t> only once. The value that is supplied by the user (</a:t>
            </a:r>
            <a:r>
              <a:rPr lang="en-US" altLang="en-US" dirty="0" smtClean="0">
                <a:latin typeface="Courier New" pitchFamily="49" charset="0"/>
              </a:rPr>
              <a:t>department_id</a:t>
            </a:r>
            <a:r>
              <a:rPr lang="en-US" altLang="en-US" dirty="0" smtClean="0">
                <a:latin typeface="Arial" charset="0"/>
              </a:rPr>
              <a:t>) is used for both display and ordering of data. If you run the query again, you will not be prompted for the value of the variable.</a:t>
            </a:r>
          </a:p>
          <a:p>
            <a:pPr lvl="1" eaLnBrk="1" hangingPunct="1"/>
            <a:r>
              <a:rPr lang="en-US" altLang="en-US" dirty="0" smtClean="0">
                <a:latin typeface="Arial" charset="0"/>
              </a:rPr>
              <a:t>SQL Developer stores the value that is supplied by using the </a:t>
            </a:r>
            <a:r>
              <a:rPr lang="en-US" altLang="en-US" dirty="0" smtClean="0">
                <a:latin typeface="Courier New" pitchFamily="49" charset="0"/>
              </a:rPr>
              <a:t>DEFINE</a:t>
            </a:r>
            <a:r>
              <a:rPr lang="en-US" altLang="en-US" dirty="0" smtClean="0">
                <a:latin typeface="Arial" charset="0"/>
              </a:rPr>
              <a:t> command; it uses it again whenever you reference the variable name. After a user variable is in place, you need to use the </a:t>
            </a:r>
            <a:r>
              <a:rPr lang="en-US" altLang="en-US" dirty="0" smtClean="0">
                <a:latin typeface="Courier New" pitchFamily="49" charset="0"/>
              </a:rPr>
              <a:t>UNDEFINE</a:t>
            </a:r>
            <a:r>
              <a:rPr lang="en-US" altLang="en-US" dirty="0" smtClean="0">
                <a:latin typeface="Arial" charset="0"/>
              </a:rPr>
              <a:t> command to delete it: </a:t>
            </a:r>
          </a:p>
          <a:p>
            <a:pPr marL="857250" lvl="4" eaLnBrk="1" hangingPunct="1">
              <a:spcBef>
                <a:spcPct val="25000"/>
              </a:spcBef>
            </a:pPr>
            <a:r>
              <a:rPr lang="en-US" altLang="en-US" dirty="0" smtClean="0"/>
              <a:t>UNDEFINE </a:t>
            </a:r>
            <a:r>
              <a:rPr lang="en-US" altLang="en-US" dirty="0" err="1" smtClean="0"/>
              <a:t>column_name</a:t>
            </a:r>
            <a:r>
              <a:rPr lang="en-US" altLang="en-US" dirty="0" smtClean="0"/>
              <a:t>;</a:t>
            </a:r>
          </a:p>
          <a:p>
            <a:pPr marL="704877" lvl="0" eaLnBrk="1" hangingPunct="1">
              <a:spcBef>
                <a:spcPct val="25000"/>
              </a:spcBef>
            </a:pPr>
            <a:r>
              <a:rPr lang="zh-CN" altLang="en-US" dirty="0" smtClean="0"/>
              <a:t>如果要重用变量值，而不是每次都提示用户，可以使用双符号（</a:t>
            </a:r>
            <a:r>
              <a:rPr lang="en-US" altLang="zh-CN" dirty="0" smtClean="0"/>
              <a:t>&amp;&amp;</a:t>
            </a:r>
            <a:r>
              <a:rPr lang="zh-CN" altLang="en-US" dirty="0" smtClean="0"/>
              <a:t>）替换变量。 用户只看到该值的提示一次。</a:t>
            </a:r>
          </a:p>
          <a:p>
            <a:pPr marL="704877" lvl="0" eaLnBrk="1" hangingPunct="1">
              <a:spcBef>
                <a:spcPct val="25000"/>
              </a:spcBef>
            </a:pPr>
            <a:r>
              <a:rPr lang="zh-CN" altLang="en-US" dirty="0" smtClean="0"/>
              <a:t>在幻灯片中的示例中，要求用户将变量</a:t>
            </a:r>
            <a:r>
              <a:rPr lang="en-US" altLang="zh-CN" dirty="0" err="1" smtClean="0"/>
              <a:t>column_name</a:t>
            </a:r>
            <a:r>
              <a:rPr lang="zh-CN" altLang="en-US" dirty="0" smtClean="0"/>
              <a:t>的值仅给出一次。 用户提供的值（</a:t>
            </a:r>
            <a:r>
              <a:rPr lang="en-US" altLang="zh-CN" dirty="0" err="1" smtClean="0"/>
              <a:t>department_id</a:t>
            </a:r>
            <a:r>
              <a:rPr lang="zh-CN" altLang="en-US" dirty="0" smtClean="0"/>
              <a:t>）用于数据的显示和排序。 如果再次运行查询，则不会提示您输入变量的值。</a:t>
            </a:r>
          </a:p>
          <a:p>
            <a:pPr marL="704877" lvl="0" eaLnBrk="1" hangingPunct="1">
              <a:spcBef>
                <a:spcPct val="25000"/>
              </a:spcBef>
            </a:pPr>
            <a:r>
              <a:rPr lang="en-US" altLang="zh-CN" dirty="0" smtClean="0"/>
              <a:t>SQL Developer</a:t>
            </a:r>
            <a:r>
              <a:rPr lang="zh-CN" altLang="en-US" dirty="0" smtClean="0"/>
              <a:t>存储使用</a:t>
            </a:r>
            <a:r>
              <a:rPr lang="en-US" altLang="zh-CN" dirty="0" smtClean="0"/>
              <a:t>DEFINE</a:t>
            </a:r>
            <a:r>
              <a:rPr lang="zh-CN" altLang="en-US" dirty="0" smtClean="0"/>
              <a:t>命令提供的值</a:t>
            </a:r>
            <a:r>
              <a:rPr lang="en-US" altLang="zh-CN" dirty="0" smtClean="0"/>
              <a:t>; </a:t>
            </a:r>
            <a:r>
              <a:rPr lang="zh-CN" altLang="en-US" dirty="0" smtClean="0"/>
              <a:t>当您引用变量名称时，它再次使用它。 用户变量到位后，需要使用</a:t>
            </a:r>
            <a:r>
              <a:rPr lang="en-US" altLang="zh-CN" dirty="0" err="1" smtClean="0"/>
              <a:t>UNDEFINE</a:t>
            </a:r>
            <a:r>
              <a:rPr lang="zh-CN" altLang="en-US" dirty="0" smtClean="0"/>
              <a:t>命令将其删除：</a:t>
            </a:r>
            <a:endParaRPr lang="en-US" altLang="en-US" dirty="0" smtClean="0"/>
          </a:p>
        </p:txBody>
      </p:sp>
      <p:sp>
        <p:nvSpPr>
          <p:cNvPr id="829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3C0C2296-0E73-45ED-A788-C43E2ECE3DFD}"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val="592759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lvl="1" eaLnBrk="1" hangingPunct="1"/>
            <a:r>
              <a:rPr lang="en-US" altLang="en-US" dirty="0" smtClean="0">
                <a:latin typeface="Arial" charset="0"/>
              </a:rPr>
              <a:t>The example in the slide creates a SQL*Plus substitution variable for an employee number. When the statement is executed, SQL*Plus prompts you for an employee number and then displays the employee number, last name, salary, and department number for that employee</a:t>
            </a:r>
            <a:r>
              <a:rPr lang="en-US" altLang="en-US" dirty="0" smtClean="0">
                <a:latin typeface="Arial" charset="0"/>
              </a:rPr>
              <a:t>.</a:t>
            </a: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zh-CN" altLang="en-US" dirty="0" smtClean="0">
                <a:latin typeface="Arial" charset="0"/>
              </a:rPr>
              <a:t>幻灯片中的示例为员工编号创建了一个</a:t>
            </a:r>
            <a:r>
              <a:rPr lang="en-US" altLang="zh-CN" dirty="0" smtClean="0">
                <a:latin typeface="Arial" charset="0"/>
              </a:rPr>
              <a:t>SQL * Plus</a:t>
            </a:r>
            <a:r>
              <a:rPr lang="zh-CN" altLang="en-US" dirty="0" smtClean="0">
                <a:latin typeface="Arial" charset="0"/>
              </a:rPr>
              <a:t>替换变量。 执行该语句时，</a:t>
            </a:r>
            <a:r>
              <a:rPr lang="en-US" altLang="zh-CN" dirty="0" smtClean="0">
                <a:latin typeface="Arial" charset="0"/>
              </a:rPr>
              <a:t>SQL * Plus</a:t>
            </a:r>
            <a:r>
              <a:rPr lang="zh-CN" altLang="en-US" dirty="0" smtClean="0">
                <a:latin typeface="Arial" charset="0"/>
              </a:rPr>
              <a:t>会提示您输入员工编号，然后显示该员工的员工编号，姓氏，工资和部门编号</a:t>
            </a:r>
            <a:endParaRPr lang="en-US" altLang="en-US" dirty="0" smtClean="0">
              <a:latin typeface="Arial" charset="0"/>
            </a:endParaRPr>
          </a:p>
        </p:txBody>
      </p:sp>
      <p:sp>
        <p:nvSpPr>
          <p:cNvPr id="849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EB450C28-529B-41FE-B475-0EA4C708CBB3}" type="slidenum">
              <a:rPr lang="en-US" altLang="en-US" smtClean="0">
                <a:latin typeface="Arial" charset="0"/>
                <a:cs typeface="Arial" charset="0"/>
              </a:rPr>
              <a:t>39</a:t>
            </a:fld>
            <a:endParaRPr lang="en-US" altLang="en-US" dirty="0" smtClean="0">
              <a:latin typeface="Arial" charset="0"/>
              <a:cs typeface="Arial" charset="0"/>
            </a:endParaRPr>
          </a:p>
        </p:txBody>
      </p:sp>
    </p:spTree>
    <p:extLst>
      <p:ext uri="{BB962C8B-B14F-4D97-AF65-F5344CB8AC3E}">
        <p14:creationId xmlns:p14="http://schemas.microsoft.com/office/powerpoint/2010/main" val="99014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C2743544-7120-40DA-ABC8-253BAD444815}" type="slidenum">
              <a:rPr lang="en-US" altLang="en-US" smtClean="0"/>
              <a:t>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marL="171450" indent="-171450">
              <a:buFont typeface="Arial" panose="020B0604020202020204" pitchFamily="34" charset="0"/>
              <a:buChar char="•"/>
            </a:pPr>
            <a:r>
              <a:rPr lang="zh-CN" altLang="en-US" dirty="0" smtClean="0"/>
              <a:t>限制行与：</a:t>
            </a:r>
          </a:p>
          <a:p>
            <a:pPr marL="323823" lvl="1" indent="-171450">
              <a:buFont typeface="Arial" panose="020B0604020202020204" pitchFamily="34" charset="0"/>
              <a:buChar char="•"/>
            </a:pPr>
            <a:r>
              <a:rPr lang="en-US" dirty="0" smtClean="0"/>
              <a:t>WHERE</a:t>
            </a:r>
            <a:r>
              <a:rPr lang="zh-CN" altLang="en-US" dirty="0" smtClean="0"/>
              <a:t>子句</a:t>
            </a:r>
          </a:p>
          <a:p>
            <a:pPr marL="323823" lvl="1" indent="-171450">
              <a:buFont typeface="Arial" panose="020B0604020202020204" pitchFamily="34" charset="0"/>
              <a:buChar char="•"/>
            </a:pPr>
            <a:r>
              <a:rPr lang="zh-CN" altLang="en-US" dirty="0" smtClean="0"/>
              <a:t>比较运算符使用</a:t>
            </a:r>
            <a:r>
              <a:rPr lang="en-US" altLang="zh-CN" dirty="0" smtClean="0"/>
              <a:t>=</a:t>
            </a:r>
            <a:r>
              <a:rPr lang="zh-CN" altLang="en-US" dirty="0" smtClean="0"/>
              <a:t>，</a:t>
            </a:r>
            <a:r>
              <a:rPr lang="en-US" altLang="zh-CN" dirty="0" smtClean="0"/>
              <a:t>&lt;=</a:t>
            </a:r>
            <a:r>
              <a:rPr lang="zh-CN" altLang="en-US" dirty="0" smtClean="0"/>
              <a:t>，</a:t>
            </a:r>
            <a:r>
              <a:rPr lang="en-US" dirty="0" err="1" smtClean="0"/>
              <a:t>BETWEEN，IN，LIKE</a:t>
            </a:r>
            <a:r>
              <a:rPr lang="zh-CN" altLang="en-US" dirty="0" smtClean="0"/>
              <a:t>和</a:t>
            </a:r>
            <a:r>
              <a:rPr lang="en-US" dirty="0" smtClean="0"/>
              <a:t>NULL</a:t>
            </a:r>
            <a:r>
              <a:rPr lang="zh-CN" altLang="en-US" dirty="0" smtClean="0"/>
              <a:t>条件</a:t>
            </a:r>
          </a:p>
          <a:p>
            <a:pPr marL="323823" lvl="1" indent="-171450">
              <a:buFont typeface="Arial" panose="020B0604020202020204" pitchFamily="34" charset="0"/>
              <a:buChar char="•"/>
            </a:pPr>
            <a:r>
              <a:rPr lang="zh-CN" altLang="en-US" dirty="0" smtClean="0"/>
              <a:t>使用</a:t>
            </a:r>
            <a:r>
              <a:rPr lang="en-US" dirty="0" err="1" smtClean="0"/>
              <a:t>AND，OR</a:t>
            </a:r>
            <a:r>
              <a:rPr lang="zh-CN" altLang="en-US" dirty="0" smtClean="0"/>
              <a:t>和</a:t>
            </a:r>
            <a:r>
              <a:rPr lang="en-US" dirty="0" smtClean="0"/>
              <a:t>NOT</a:t>
            </a:r>
            <a:r>
              <a:rPr lang="zh-CN" altLang="en-US" dirty="0" smtClean="0"/>
              <a:t>运算符的逻辑条件</a:t>
            </a:r>
          </a:p>
          <a:p>
            <a:pPr marL="171450" indent="-171450">
              <a:buFont typeface="Arial" panose="020B0604020202020204" pitchFamily="34" charset="0"/>
              <a:buChar char="•"/>
            </a:pPr>
            <a:r>
              <a:rPr lang="zh-CN" altLang="en-US" dirty="0" smtClean="0"/>
              <a:t>表达式中运算符的优先级规则</a:t>
            </a:r>
          </a:p>
          <a:p>
            <a:pPr marL="171450" indent="-171450">
              <a:buFont typeface="Arial" panose="020B0604020202020204" pitchFamily="34" charset="0"/>
              <a:buChar char="•"/>
            </a:pPr>
            <a:r>
              <a:rPr lang="zh-CN" altLang="en-US" dirty="0" smtClean="0"/>
              <a:t>使用</a:t>
            </a:r>
            <a:r>
              <a:rPr lang="en-US" dirty="0" smtClean="0"/>
              <a:t>ORDER BY</a:t>
            </a:r>
            <a:r>
              <a:rPr lang="zh-CN" altLang="en-US" dirty="0" smtClean="0"/>
              <a:t>子句排序行</a:t>
            </a:r>
          </a:p>
          <a:p>
            <a:pPr marL="171450" indent="-171450">
              <a:buFont typeface="Arial" panose="020B0604020202020204" pitchFamily="34" charset="0"/>
              <a:buChar char="•"/>
            </a:pPr>
            <a:r>
              <a:rPr lang="zh-CN" altLang="en-US" dirty="0" smtClean="0"/>
              <a:t>查询中的</a:t>
            </a:r>
            <a:r>
              <a:rPr lang="en-US" dirty="0" smtClean="0"/>
              <a:t>SQL</a:t>
            </a:r>
            <a:r>
              <a:rPr lang="zh-CN" altLang="en-US" dirty="0" smtClean="0"/>
              <a:t>行限制子句</a:t>
            </a:r>
          </a:p>
          <a:p>
            <a:pPr marL="171450" indent="-171450">
              <a:buFont typeface="Arial" panose="020B0604020202020204" pitchFamily="34" charset="0"/>
              <a:buChar char="•"/>
            </a:pPr>
            <a:r>
              <a:rPr lang="zh-CN" altLang="en-US" dirty="0" smtClean="0"/>
              <a:t>替代变量</a:t>
            </a:r>
          </a:p>
          <a:p>
            <a:pPr marL="171450" indent="-171450">
              <a:buFont typeface="Arial" panose="020B0604020202020204" pitchFamily="34" charset="0"/>
              <a:buChar char="•"/>
            </a:pPr>
            <a:r>
              <a:rPr lang="en-US" dirty="0" smtClean="0"/>
              <a:t>DEFINE</a:t>
            </a:r>
            <a:r>
              <a:rPr lang="zh-CN" altLang="en-US" dirty="0" smtClean="0"/>
              <a:t>和</a:t>
            </a:r>
            <a:r>
              <a:rPr lang="en-US" dirty="0" smtClean="0"/>
              <a:t>VERIFY</a:t>
            </a:r>
            <a:r>
              <a:rPr lang="zh-CN" altLang="en-US" dirty="0" smtClean="0"/>
              <a:t>命令</a:t>
            </a:r>
            <a:endParaRPr lang="en-US" dirty="0"/>
          </a:p>
        </p:txBody>
      </p:sp>
    </p:spTree>
    <p:extLst>
      <p:ext uri="{BB962C8B-B14F-4D97-AF65-F5344CB8AC3E}">
        <p14:creationId xmlns:p14="http://schemas.microsoft.com/office/powerpoint/2010/main" val="802985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Rot="1" noChangeAspect="1" noChangeArrowheads="1" noTextEdit="1"/>
          </p:cNvSpPr>
          <p:nvPr>
            <p:ph type="sldImg"/>
          </p:nvPr>
        </p:nvSpPr>
        <p:spPr>
          <a:ln/>
        </p:spPr>
      </p:sp>
      <p:sp>
        <p:nvSpPr>
          <p:cNvPr id="87043" name="Rectangle 7"/>
          <p:cNvSpPr>
            <a:spLocks noGrp="1" noChangeArrowheads="1"/>
          </p:cNvSpPr>
          <p:nvPr>
            <p:ph type="body" idx="1"/>
          </p:nvPr>
        </p:nvSpPr>
        <p:spPr>
          <a:noFill/>
          <a:ln/>
        </p:spPr>
        <p:txBody>
          <a:bodyPr lIns="12423" tIns="12423" rIns="12423" bIns="12423"/>
          <a:lstStyle/>
          <a:p>
            <a:pPr eaLnBrk="1" hangingPunct="1"/>
            <a:endParaRPr lang="en-US" altLang="en-US" dirty="0" smtClean="0">
              <a:latin typeface="Arial" charset="0"/>
            </a:endParaRPr>
          </a:p>
        </p:txBody>
      </p:sp>
      <p:sp>
        <p:nvSpPr>
          <p:cNvPr id="870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4290EB64-ABA1-403B-938F-9D202471DA92}" type="slidenum">
              <a:rPr lang="en-US" altLang="en-US" smtClean="0">
                <a:latin typeface="Arial" charset="0"/>
                <a:cs typeface="Arial" charset="0"/>
              </a:rPr>
              <a:t>40</a:t>
            </a:fld>
            <a:endParaRPr lang="en-US" altLang="en-US" dirty="0" smtClean="0">
              <a:latin typeface="Arial" charset="0"/>
              <a:cs typeface="Arial" charset="0"/>
            </a:endParaRPr>
          </a:p>
        </p:txBody>
      </p:sp>
    </p:spTree>
    <p:extLst>
      <p:ext uri="{BB962C8B-B14F-4D97-AF65-F5344CB8AC3E}">
        <p14:creationId xmlns:p14="http://schemas.microsoft.com/office/powerpoint/2010/main" val="167391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Rot="1" noChangeAspect="1" noChangeArrowheads="1" noTextEdit="1"/>
          </p:cNvSpPr>
          <p:nvPr>
            <p:ph type="sldImg"/>
          </p:nvPr>
        </p:nvSpPr>
        <p:spPr>
          <a:ln/>
        </p:spPr>
      </p:sp>
      <p:sp>
        <p:nvSpPr>
          <p:cNvPr id="89091"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The example shown in the slide creates a substitution variable for an employee number by using the </a:t>
            </a:r>
            <a:r>
              <a:rPr lang="en-US" altLang="en-US" dirty="0" smtClean="0">
                <a:latin typeface="Courier New" pitchFamily="49" charset="0"/>
              </a:rPr>
              <a:t>DEFINE</a:t>
            </a:r>
            <a:r>
              <a:rPr lang="en-US" altLang="en-US" dirty="0" smtClean="0">
                <a:latin typeface="Arial" charset="0"/>
              </a:rPr>
              <a:t> command. At run time, this displays the employee number, name, salary, and department number for that employee.</a:t>
            </a:r>
          </a:p>
          <a:p>
            <a:pPr lvl="1" eaLnBrk="1" hangingPunct="1"/>
            <a:r>
              <a:rPr lang="en-US" altLang="en-US" dirty="0" smtClean="0">
                <a:latin typeface="Arial" charset="0"/>
              </a:rPr>
              <a:t>Because the variable is created using the SQL Developer </a:t>
            </a:r>
            <a:r>
              <a:rPr lang="en-US" altLang="en-US" dirty="0" smtClean="0">
                <a:latin typeface="Courier New" pitchFamily="49" charset="0"/>
              </a:rPr>
              <a:t>DEFINE</a:t>
            </a:r>
            <a:r>
              <a:rPr lang="en-US" altLang="en-US" dirty="0" smtClean="0">
                <a:latin typeface="Arial" charset="0"/>
              </a:rPr>
              <a:t> command, the user is not prompted to enter a value for the employee number. Instead, the variable value is automatically substituted in the </a:t>
            </a:r>
            <a:r>
              <a:rPr lang="en-US" altLang="en-US" dirty="0" smtClean="0">
                <a:latin typeface="Courier New" pitchFamily="49" charset="0"/>
              </a:rPr>
              <a:t>SELECT</a:t>
            </a:r>
            <a:r>
              <a:rPr lang="en-US" altLang="en-US" dirty="0" smtClean="0">
                <a:latin typeface="Arial" charset="0"/>
              </a:rPr>
              <a:t> statement.</a:t>
            </a:r>
          </a:p>
          <a:p>
            <a:pPr lvl="1" eaLnBrk="1" hangingPunct="1"/>
            <a:r>
              <a:rPr lang="en-US" altLang="en-US" dirty="0" smtClean="0">
                <a:latin typeface="Arial" charset="0"/>
              </a:rPr>
              <a:t>The </a:t>
            </a:r>
            <a:r>
              <a:rPr lang="en-US" altLang="en-US" dirty="0" smtClean="0">
                <a:latin typeface="Courier New" pitchFamily="49" charset="0"/>
              </a:rPr>
              <a:t>EMPLOYEE_NUM</a:t>
            </a:r>
            <a:r>
              <a:rPr lang="en-US" altLang="en-US" dirty="0" smtClean="0">
                <a:latin typeface="Arial" charset="0"/>
              </a:rPr>
              <a:t> substitution variable is present in the session until the user undefines it or exits the SQL Developer session</a:t>
            </a:r>
            <a:r>
              <a:rPr lang="en-US" altLang="en-US" dirty="0" smtClean="0">
                <a:latin typeface="Arial" charset="0"/>
              </a:rPr>
              <a:t>.</a:t>
            </a:r>
          </a:p>
          <a:p>
            <a:pPr lvl="1" eaLnBrk="1" hangingPunct="1"/>
            <a:r>
              <a:rPr lang="zh-CN" altLang="en-US" dirty="0" smtClean="0">
                <a:latin typeface="Arial" charset="0"/>
              </a:rPr>
              <a:t>幻灯片中显示的示例使用</a:t>
            </a:r>
            <a:r>
              <a:rPr lang="en-US" altLang="zh-CN" dirty="0" smtClean="0">
                <a:latin typeface="Arial" charset="0"/>
              </a:rPr>
              <a:t>DEFINE</a:t>
            </a:r>
            <a:r>
              <a:rPr lang="zh-CN" altLang="en-US" dirty="0" smtClean="0">
                <a:latin typeface="Arial" charset="0"/>
              </a:rPr>
              <a:t>命令为雇员编号创建一个替换变量。 在运行时，它显示该员工的员工人数，姓名，工资和部门号码。</a:t>
            </a:r>
          </a:p>
          <a:p>
            <a:pPr lvl="1" eaLnBrk="1" hangingPunct="1"/>
            <a:r>
              <a:rPr lang="zh-CN" altLang="en-US" dirty="0" smtClean="0">
                <a:latin typeface="Arial" charset="0"/>
              </a:rPr>
              <a:t>因为使用</a:t>
            </a:r>
            <a:r>
              <a:rPr lang="en-US" altLang="zh-CN" dirty="0" smtClean="0">
                <a:latin typeface="Arial" charset="0"/>
              </a:rPr>
              <a:t>SQL Developer DEFINE</a:t>
            </a:r>
            <a:r>
              <a:rPr lang="zh-CN" altLang="en-US" dirty="0" smtClean="0">
                <a:latin typeface="Arial" charset="0"/>
              </a:rPr>
              <a:t>命令创建变量，所以不会提示用户输入员工编号的值。 而是在</a:t>
            </a:r>
            <a:r>
              <a:rPr lang="en-US" altLang="zh-CN" dirty="0" smtClean="0">
                <a:latin typeface="Arial" charset="0"/>
              </a:rPr>
              <a:t>SELECT</a:t>
            </a:r>
            <a:r>
              <a:rPr lang="zh-CN" altLang="en-US" dirty="0" smtClean="0">
                <a:latin typeface="Arial" charset="0"/>
              </a:rPr>
              <a:t>语句中自动替换变量值。</a:t>
            </a:r>
          </a:p>
          <a:p>
            <a:pPr lvl="1" eaLnBrk="1" hangingPunct="1"/>
            <a:r>
              <a:rPr lang="zh-CN" altLang="en-US" dirty="0" smtClean="0">
                <a:latin typeface="Arial" charset="0"/>
              </a:rPr>
              <a:t>会话中存在</a:t>
            </a:r>
            <a:r>
              <a:rPr lang="en-US" altLang="zh-CN" dirty="0" err="1" smtClean="0">
                <a:latin typeface="Arial" charset="0"/>
              </a:rPr>
              <a:t>EMPLOYEE_NUM</a:t>
            </a:r>
            <a:r>
              <a:rPr lang="zh-CN" altLang="en-US" dirty="0" smtClean="0">
                <a:latin typeface="Arial" charset="0"/>
              </a:rPr>
              <a:t>替换变量，直到用户对其进行定义或退出</a:t>
            </a:r>
            <a:r>
              <a:rPr lang="en-US" altLang="zh-CN" dirty="0" smtClean="0">
                <a:latin typeface="Arial" charset="0"/>
              </a:rPr>
              <a:t>SQL Developer</a:t>
            </a:r>
            <a:r>
              <a:rPr lang="zh-CN" altLang="en-US" dirty="0" smtClean="0">
                <a:latin typeface="Arial" charset="0"/>
              </a:rPr>
              <a:t>会话。</a:t>
            </a:r>
            <a:endParaRPr lang="en-US" altLang="en-US" dirty="0" smtClean="0">
              <a:latin typeface="Arial" charset="0"/>
            </a:endParaRPr>
          </a:p>
        </p:txBody>
      </p:sp>
      <p:sp>
        <p:nvSpPr>
          <p:cNvPr id="890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5C089C62-3EF9-43B5-A518-46EEFECB44A6}" type="slidenum">
              <a:rPr lang="en-US" altLang="en-US" smtClean="0">
                <a:latin typeface="Arial" charset="0"/>
                <a:cs typeface="Arial" charset="0"/>
              </a:rPr>
              <a:t>41</a:t>
            </a:fld>
            <a:endParaRPr lang="en-US" altLang="en-US" dirty="0" smtClean="0">
              <a:latin typeface="Arial" charset="0"/>
              <a:cs typeface="Arial" charset="0"/>
            </a:endParaRPr>
          </a:p>
        </p:txBody>
      </p:sp>
    </p:spTree>
    <p:extLst>
      <p:ext uri="{BB962C8B-B14F-4D97-AF65-F5344CB8AC3E}">
        <p14:creationId xmlns:p14="http://schemas.microsoft.com/office/powerpoint/2010/main" val="213403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Rot="1" noChangeAspect="1" noChangeArrowheads="1" noTextEdit="1"/>
          </p:cNvSpPr>
          <p:nvPr>
            <p:ph type="sldImg"/>
          </p:nvPr>
        </p:nvSpPr>
        <p:spPr>
          <a:ln/>
        </p:spPr>
      </p:sp>
      <p:sp>
        <p:nvSpPr>
          <p:cNvPr id="91139"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You can </a:t>
            </a:r>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VERIFY</a:t>
            </a:r>
            <a:r>
              <a:rPr lang="en-US" altLang="en-US" dirty="0" smtClean="0">
                <a:solidFill>
                  <a:schemeClr val="tx1"/>
                </a:solidFill>
                <a:latin typeface="Arial" charset="0"/>
              </a:rPr>
              <a:t> command </a:t>
            </a:r>
            <a:r>
              <a:rPr lang="en-US" altLang="en-US" dirty="0" smtClean="0">
                <a:latin typeface="Arial" charset="0"/>
              </a:rPr>
              <a:t>to </a:t>
            </a:r>
            <a:r>
              <a:rPr lang="en-US" altLang="en-US" dirty="0" smtClean="0">
                <a:solidFill>
                  <a:schemeClr val="tx1"/>
                </a:solidFill>
                <a:latin typeface="Arial" charset="0"/>
              </a:rPr>
              <a:t>confirm the changes in the SQL statement. Setting </a:t>
            </a:r>
            <a:r>
              <a:rPr lang="en-US" altLang="en-US" dirty="0" smtClean="0">
                <a:solidFill>
                  <a:schemeClr val="tx1"/>
                </a:solidFill>
                <a:latin typeface="Courier New" pitchFamily="49" charset="0"/>
              </a:rPr>
              <a:t>SET</a:t>
            </a:r>
            <a:r>
              <a:rPr lang="en-US" altLang="en-US" dirty="0" smtClean="0">
                <a:latin typeface="Arial" charset="0"/>
              </a:rPr>
              <a:t> </a:t>
            </a:r>
            <a:r>
              <a:rPr lang="en-US" altLang="en-US" dirty="0" smtClean="0">
                <a:solidFill>
                  <a:schemeClr val="tx1"/>
                </a:solidFill>
                <a:latin typeface="Courier New" pitchFamily="49" charset="0"/>
              </a:rPr>
              <a:t>VERIFY</a:t>
            </a:r>
            <a:r>
              <a:rPr lang="en-US" altLang="en-US" dirty="0" smtClean="0">
                <a:latin typeface="Arial" charset="0"/>
              </a:rPr>
              <a:t> </a:t>
            </a:r>
            <a:r>
              <a:rPr lang="en-US" altLang="en-US" dirty="0" smtClean="0">
                <a:solidFill>
                  <a:schemeClr val="tx1"/>
                </a:solidFill>
                <a:latin typeface="Courier New" pitchFamily="49" charset="0"/>
              </a:rPr>
              <a:t>ON</a:t>
            </a:r>
            <a:r>
              <a:rPr lang="en-US" altLang="en-US" dirty="0" smtClean="0">
                <a:solidFill>
                  <a:schemeClr val="tx1"/>
                </a:solidFill>
                <a:latin typeface="Arial" charset="0"/>
              </a:rPr>
              <a:t> forces SQL Developer to display the text of a command after it replaces substitution variables with values. </a:t>
            </a:r>
          </a:p>
          <a:p>
            <a:pPr lvl="1" eaLnBrk="1" hangingPunct="1"/>
            <a:r>
              <a:rPr lang="en-US" altLang="en-US" dirty="0" smtClean="0">
                <a:latin typeface="Arial" charset="0"/>
                <a:ea typeface="SimSun" pitchFamily="2" charset="-122"/>
              </a:rPr>
              <a:t>To see the </a:t>
            </a:r>
            <a:r>
              <a:rPr lang="en-US" altLang="en-US" dirty="0" smtClean="0">
                <a:latin typeface="Courier New" pitchFamily="49" charset="0"/>
                <a:ea typeface="SimSun" pitchFamily="2" charset="-122"/>
              </a:rPr>
              <a:t>VERIFY</a:t>
            </a:r>
            <a:r>
              <a:rPr lang="en-US" altLang="en-US" dirty="0" smtClean="0">
                <a:latin typeface="Arial" charset="0"/>
                <a:ea typeface="SimSun" pitchFamily="2" charset="-122"/>
              </a:rPr>
              <a:t> output, you should use the Run Script (F5) icon in the SQL Worksheet. SQL Developer displays the text of a command after it replaces substitution variables with values,</a:t>
            </a:r>
            <a:r>
              <a:rPr lang="en-US" altLang="en-US" b="1" dirty="0" smtClean="0">
                <a:latin typeface="Arial" charset="0"/>
                <a:ea typeface="SimSun" pitchFamily="2" charset="-122"/>
              </a:rPr>
              <a:t> </a:t>
            </a:r>
            <a:r>
              <a:rPr lang="en-US" altLang="en-US" b="0" dirty="0" smtClean="0">
                <a:latin typeface="Arial" charset="0"/>
                <a:ea typeface="SimSun" pitchFamily="2" charset="-122"/>
              </a:rPr>
              <a:t>o</a:t>
            </a:r>
            <a:r>
              <a:rPr lang="en-US" altLang="en-US" dirty="0" smtClean="0">
                <a:latin typeface="Arial" charset="0"/>
                <a:ea typeface="SimSun" pitchFamily="2" charset="-122"/>
              </a:rPr>
              <a:t>n the Script Output tab as shown in the slide.</a:t>
            </a:r>
            <a:r>
              <a:rPr lang="en-US" altLang="en-US" dirty="0" smtClean="0">
                <a:solidFill>
                  <a:schemeClr val="tx1"/>
                </a:solidFill>
                <a:latin typeface="Arial" charset="0"/>
              </a:rPr>
              <a:t> </a:t>
            </a:r>
          </a:p>
          <a:p>
            <a:pPr lvl="1" eaLnBrk="1" hangingPunct="1"/>
            <a:r>
              <a:rPr lang="en-US" altLang="en-US" dirty="0" smtClean="0">
                <a:solidFill>
                  <a:schemeClr val="tx1"/>
                </a:solidFill>
                <a:latin typeface="Arial" charset="0"/>
              </a:rPr>
              <a:t>The example in the slide displays </a:t>
            </a:r>
            <a:r>
              <a:rPr lang="en-US" altLang="en-US" dirty="0" smtClean="0">
                <a:latin typeface="Arial" charset="0"/>
              </a:rPr>
              <a:t>the new value of the </a:t>
            </a:r>
            <a:r>
              <a:rPr lang="en-US" altLang="en-US" dirty="0" smtClean="0">
                <a:latin typeface="Courier New" pitchFamily="49" charset="0"/>
              </a:rPr>
              <a:t>EMPLOYEE_ID</a:t>
            </a:r>
            <a:r>
              <a:rPr lang="en-US" altLang="en-US" dirty="0" smtClean="0">
                <a:latin typeface="Arial" charset="0"/>
              </a:rPr>
              <a:t> column in the SQL statement followed by the output.</a:t>
            </a:r>
          </a:p>
          <a:p>
            <a:pPr lvl="1" eaLnBrk="1" hangingPunct="1"/>
            <a:r>
              <a:rPr lang="en-US" altLang="en-US" b="1" dirty="0" smtClean="0">
                <a:latin typeface="Arial" charset="0"/>
              </a:rPr>
              <a:t>SQL*Plus System Variables</a:t>
            </a:r>
          </a:p>
          <a:p>
            <a:pPr lvl="1" eaLnBrk="1" hangingPunct="1"/>
            <a:r>
              <a:rPr lang="en-US" altLang="en-US" dirty="0" smtClean="0">
                <a:latin typeface="Arial" charset="0"/>
              </a:rPr>
              <a:t>SQL*Plus uses various system variables that control the working environment. One of the variables is </a:t>
            </a:r>
            <a:r>
              <a:rPr lang="en-US" altLang="en-US" dirty="0" smtClean="0">
                <a:latin typeface="Courier New" pitchFamily="49" charset="0"/>
              </a:rPr>
              <a:t>VERIFY</a:t>
            </a:r>
            <a:r>
              <a:rPr lang="en-US" altLang="en-US" dirty="0" smtClean="0">
                <a:latin typeface="Arial" charset="0"/>
              </a:rPr>
              <a:t>. To obtain a complete list of all the system variables, you can issue the </a:t>
            </a:r>
            <a:r>
              <a:rPr lang="en-US" altLang="en-US" dirty="0" smtClean="0">
                <a:latin typeface="Courier New" pitchFamily="49" charset="0"/>
              </a:rPr>
              <a:t>SHOW</a:t>
            </a:r>
            <a:r>
              <a:rPr lang="en-US" altLang="en-US" dirty="0" smtClean="0">
                <a:latin typeface="Arial" charset="0"/>
              </a:rPr>
              <a:t> </a:t>
            </a:r>
            <a:r>
              <a:rPr lang="en-US" altLang="en-US" dirty="0" smtClean="0">
                <a:latin typeface="Courier New" pitchFamily="49" charset="0"/>
              </a:rPr>
              <a:t>ALL</a:t>
            </a:r>
            <a:r>
              <a:rPr lang="en-US" altLang="en-US" dirty="0" smtClean="0">
                <a:latin typeface="Arial" charset="0"/>
              </a:rPr>
              <a:t> command on the SQL*Plus command prompt</a:t>
            </a:r>
            <a:r>
              <a:rPr lang="en-US" altLang="en-US" dirty="0" smtClean="0">
                <a:latin typeface="Arial" charset="0"/>
              </a:rPr>
              <a:t>.</a:t>
            </a:r>
          </a:p>
          <a:p>
            <a:pPr lvl="1" eaLnBrk="1" hangingPunct="1"/>
            <a:r>
              <a:rPr lang="zh-CN" altLang="en-US" dirty="0" smtClean="0">
                <a:latin typeface="Arial" charset="0"/>
              </a:rPr>
              <a:t>您可以使用</a:t>
            </a:r>
            <a:r>
              <a:rPr lang="en-US" altLang="zh-CN" dirty="0" smtClean="0">
                <a:latin typeface="Arial" charset="0"/>
              </a:rPr>
              <a:t>VERIFY</a:t>
            </a:r>
            <a:r>
              <a:rPr lang="zh-CN" altLang="en-US" dirty="0" smtClean="0">
                <a:latin typeface="Arial" charset="0"/>
              </a:rPr>
              <a:t>命令确认</a:t>
            </a:r>
            <a:r>
              <a:rPr lang="en-US" altLang="zh-CN" dirty="0" smtClean="0">
                <a:latin typeface="Arial" charset="0"/>
              </a:rPr>
              <a:t>SQL</a:t>
            </a:r>
            <a:r>
              <a:rPr lang="zh-CN" altLang="en-US" dirty="0" smtClean="0">
                <a:latin typeface="Arial" charset="0"/>
              </a:rPr>
              <a:t>语句中的更改。 设置</a:t>
            </a:r>
            <a:r>
              <a:rPr lang="en-US" altLang="zh-CN" dirty="0" smtClean="0">
                <a:latin typeface="Arial" charset="0"/>
              </a:rPr>
              <a:t>SET VERIFY ON</a:t>
            </a:r>
            <a:r>
              <a:rPr lang="zh-CN" altLang="en-US" dirty="0" smtClean="0">
                <a:latin typeface="Arial" charset="0"/>
              </a:rPr>
              <a:t>强制</a:t>
            </a:r>
            <a:r>
              <a:rPr lang="en-US" altLang="zh-CN" dirty="0" smtClean="0">
                <a:latin typeface="Arial" charset="0"/>
              </a:rPr>
              <a:t>SQL Developer</a:t>
            </a:r>
            <a:r>
              <a:rPr lang="zh-CN" altLang="en-US" dirty="0" smtClean="0">
                <a:latin typeface="Arial" charset="0"/>
              </a:rPr>
              <a:t>在使用值替换替换变量后显示命令的文本。</a:t>
            </a:r>
          </a:p>
          <a:p>
            <a:pPr lvl="1" eaLnBrk="1" hangingPunct="1"/>
            <a:r>
              <a:rPr lang="zh-CN" altLang="en-US" dirty="0" smtClean="0">
                <a:latin typeface="Arial" charset="0"/>
              </a:rPr>
              <a:t>要查看</a:t>
            </a:r>
            <a:r>
              <a:rPr lang="en-US" altLang="zh-CN" dirty="0" smtClean="0">
                <a:latin typeface="Arial" charset="0"/>
              </a:rPr>
              <a:t>VERIFY</a:t>
            </a:r>
            <a:r>
              <a:rPr lang="zh-CN" altLang="en-US" dirty="0" smtClean="0">
                <a:latin typeface="Arial" charset="0"/>
              </a:rPr>
              <a:t>输出，您应该使用</a:t>
            </a:r>
            <a:r>
              <a:rPr lang="en-US" altLang="zh-CN" dirty="0" smtClean="0">
                <a:latin typeface="Arial" charset="0"/>
              </a:rPr>
              <a:t>SQL Worksheet</a:t>
            </a:r>
            <a:r>
              <a:rPr lang="zh-CN" altLang="en-US" dirty="0" smtClean="0">
                <a:latin typeface="Arial" charset="0"/>
              </a:rPr>
              <a:t>中的运行脚本（</a:t>
            </a:r>
            <a:r>
              <a:rPr lang="en-US" altLang="zh-CN" dirty="0" err="1" smtClean="0">
                <a:latin typeface="Arial" charset="0"/>
              </a:rPr>
              <a:t>F5</a:t>
            </a:r>
            <a:r>
              <a:rPr lang="zh-CN" altLang="en-US" dirty="0" smtClean="0">
                <a:latin typeface="Arial" charset="0"/>
              </a:rPr>
              <a:t>）图标。 在“脚本输出”选项卡上，</a:t>
            </a:r>
            <a:r>
              <a:rPr lang="en-US" altLang="zh-CN" dirty="0" smtClean="0">
                <a:latin typeface="Arial" charset="0"/>
              </a:rPr>
              <a:t>SQL Developer</a:t>
            </a:r>
            <a:r>
              <a:rPr lang="zh-CN" altLang="en-US" dirty="0" smtClean="0">
                <a:latin typeface="Arial" charset="0"/>
              </a:rPr>
              <a:t>会在命令替换变量后显示命令的文本，如幻灯片所示。</a:t>
            </a:r>
          </a:p>
          <a:p>
            <a:pPr lvl="1" eaLnBrk="1" hangingPunct="1"/>
            <a:r>
              <a:rPr lang="zh-CN" altLang="en-US" dirty="0" smtClean="0">
                <a:latin typeface="Arial" charset="0"/>
              </a:rPr>
              <a:t>幻灯片中的示例显示</a:t>
            </a:r>
            <a:r>
              <a:rPr lang="en-US" altLang="zh-CN" dirty="0" smtClean="0">
                <a:latin typeface="Arial" charset="0"/>
              </a:rPr>
              <a:t>SQL</a:t>
            </a:r>
            <a:r>
              <a:rPr lang="zh-CN" altLang="en-US" dirty="0" smtClean="0">
                <a:latin typeface="Arial" charset="0"/>
              </a:rPr>
              <a:t>语句中跟随输出的</a:t>
            </a:r>
            <a:r>
              <a:rPr lang="en-US" altLang="zh-CN" dirty="0" err="1" smtClean="0">
                <a:latin typeface="Arial" charset="0"/>
              </a:rPr>
              <a:t>EMPLOYEE_ID</a:t>
            </a:r>
            <a:r>
              <a:rPr lang="zh-CN" altLang="en-US" dirty="0" smtClean="0">
                <a:latin typeface="Arial" charset="0"/>
              </a:rPr>
              <a:t>列的新值。</a:t>
            </a:r>
          </a:p>
          <a:p>
            <a:pPr lvl="1" eaLnBrk="1" hangingPunct="1"/>
            <a:r>
              <a:rPr lang="en-US" altLang="zh-CN" dirty="0" smtClean="0">
                <a:latin typeface="Arial" charset="0"/>
              </a:rPr>
              <a:t>SQL * Plus</a:t>
            </a:r>
            <a:r>
              <a:rPr lang="zh-CN" altLang="en-US" dirty="0" smtClean="0">
                <a:latin typeface="Arial" charset="0"/>
              </a:rPr>
              <a:t>系统变量</a:t>
            </a:r>
          </a:p>
          <a:p>
            <a:pPr lvl="1" eaLnBrk="1" hangingPunct="1"/>
            <a:r>
              <a:rPr lang="en-US" altLang="zh-CN" dirty="0" smtClean="0">
                <a:latin typeface="Arial" charset="0"/>
              </a:rPr>
              <a:t>SQL * Plus</a:t>
            </a:r>
            <a:r>
              <a:rPr lang="zh-CN" altLang="en-US" dirty="0" smtClean="0">
                <a:latin typeface="Arial" charset="0"/>
              </a:rPr>
              <a:t>使用各种系统变量来控制工作环境。 其中一个变量是</a:t>
            </a:r>
            <a:r>
              <a:rPr lang="en-US" altLang="zh-CN" dirty="0" smtClean="0">
                <a:latin typeface="Arial" charset="0"/>
              </a:rPr>
              <a:t>VERIFY</a:t>
            </a:r>
            <a:r>
              <a:rPr lang="zh-CN" altLang="en-US" dirty="0" smtClean="0">
                <a:latin typeface="Arial" charset="0"/>
              </a:rPr>
              <a:t>。 要获得所有系统变量的完整列表，您可以在</a:t>
            </a:r>
            <a:r>
              <a:rPr lang="en-US" altLang="zh-CN" dirty="0" smtClean="0">
                <a:latin typeface="Arial" charset="0"/>
              </a:rPr>
              <a:t>SQL * Plus</a:t>
            </a:r>
            <a:r>
              <a:rPr lang="zh-CN" altLang="en-US" dirty="0" smtClean="0">
                <a:latin typeface="Arial" charset="0"/>
              </a:rPr>
              <a:t>命令提示符下发出</a:t>
            </a:r>
            <a:r>
              <a:rPr lang="en-US" altLang="zh-CN" dirty="0" smtClean="0">
                <a:latin typeface="Arial" charset="0"/>
              </a:rPr>
              <a:t>SHOW ALL</a:t>
            </a:r>
            <a:r>
              <a:rPr lang="zh-CN" altLang="en-US" dirty="0" smtClean="0">
                <a:latin typeface="Arial" charset="0"/>
              </a:rPr>
              <a:t>命令。</a:t>
            </a:r>
            <a:endParaRPr lang="en-US" altLang="en-US" dirty="0" smtClean="0">
              <a:latin typeface="Arial" charset="0"/>
            </a:endParaRPr>
          </a:p>
        </p:txBody>
      </p:sp>
      <p:sp>
        <p:nvSpPr>
          <p:cNvPr id="911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D90A1011-6D77-45F5-A97B-A0ACE47D7FD5}" type="slidenum">
              <a:rPr lang="en-US" altLang="en-US" smtClean="0">
                <a:latin typeface="Arial" charset="0"/>
                <a:cs typeface="Arial" charset="0"/>
              </a:rPr>
              <a:t>42</a:t>
            </a:fld>
            <a:endParaRPr lang="en-US" altLang="en-US" dirty="0" smtClean="0">
              <a:latin typeface="Arial" charset="0"/>
              <a:cs typeface="Arial" charset="0"/>
            </a:endParaRPr>
          </a:p>
        </p:txBody>
      </p:sp>
    </p:spTree>
    <p:extLst>
      <p:ext uri="{BB962C8B-B14F-4D97-AF65-F5344CB8AC3E}">
        <p14:creationId xmlns:p14="http://schemas.microsoft.com/office/powerpoint/2010/main" val="2954482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053"/>
          <p:cNvSpPr>
            <a:spLocks noGrp="1" noChangeArrowheads="1"/>
          </p:cNvSpPr>
          <p:nvPr>
            <p:ph type="body" idx="1"/>
          </p:nvPr>
        </p:nvSpPr>
        <p:spPr/>
        <p:txBody>
          <a:bodyPr>
            <a:normAutofit/>
          </a:bodyPr>
          <a:lstStyle/>
          <a:p>
            <a:r>
              <a:rPr lang="en-US" altLang="en-US" smtClean="0"/>
              <a:t>Answer: a, b, c, f</a:t>
            </a:r>
            <a:endParaRPr lang="en-US" altLang="en-US" dirty="0" smtClean="0"/>
          </a:p>
        </p:txBody>
      </p:sp>
      <p:sp>
        <p:nvSpPr>
          <p:cNvPr id="93187"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92EE5178-8D88-4783-B3CE-AD1E9FC8F50B}" type="slidenum">
              <a:rPr lang="en-US" altLang="en-US" smtClean="0"/>
              <a:t>43</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6776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body" idx="1"/>
          </p:nvPr>
        </p:nvSpPr>
        <p:spPr>
          <a:noFill/>
          <a:ln/>
        </p:spPr>
        <p:txBody>
          <a:bodyPr/>
          <a:lstStyle/>
          <a:p>
            <a:pPr lvl="1" eaLnBrk="1" hangingPunct="1"/>
            <a:r>
              <a:rPr lang="en-US" altLang="en-US" dirty="0" smtClean="0">
                <a:latin typeface="Arial" charset="0"/>
              </a:rPr>
              <a:t>In this lesson, you should have learned about restricting and sorting rows that are returned by the </a:t>
            </a:r>
            <a:r>
              <a:rPr lang="en-US" altLang="en-US" dirty="0" smtClean="0">
                <a:latin typeface="Courier New" pitchFamily="49" charset="0"/>
              </a:rPr>
              <a:t>SELECT</a:t>
            </a:r>
            <a:r>
              <a:rPr lang="en-US" altLang="en-US" dirty="0" smtClean="0">
                <a:latin typeface="Arial" charset="0"/>
              </a:rPr>
              <a:t> statement. You should also have learned how to implement various operators and conditions.</a:t>
            </a:r>
          </a:p>
          <a:p>
            <a:pPr lvl="1" eaLnBrk="1" hangingPunct="1"/>
            <a:r>
              <a:rPr lang="en-US" altLang="en-US" dirty="0" smtClean="0">
                <a:latin typeface="Arial" charset="0"/>
              </a:rPr>
              <a:t>By using the substitution variables, you can add flexibility to your SQL statements. </a:t>
            </a:r>
            <a:r>
              <a:rPr lang="en-US" altLang="en-US" dirty="0" smtClean="0">
                <a:latin typeface="Arial" charset="0"/>
                <a:cs typeface="Times New Roman" pitchFamily="18" charset="0"/>
              </a:rPr>
              <a:t>This enables the queries to prompt for the filter condition for the rows during run time</a:t>
            </a:r>
            <a:r>
              <a:rPr lang="en-US" altLang="en-US" dirty="0" smtClean="0">
                <a:latin typeface="Arial" charset="0"/>
              </a:rPr>
              <a:t>.</a:t>
            </a:r>
          </a:p>
          <a:p>
            <a:pPr lvl="1" eaLnBrk="1" hangingPunct="1"/>
            <a:r>
              <a:rPr lang="zh-CN" altLang="en-US" dirty="0" smtClean="0">
                <a:latin typeface="Arial" charset="0"/>
              </a:rPr>
              <a:t>在本课中，您应该了解到限制和排序</a:t>
            </a:r>
            <a:r>
              <a:rPr lang="en-US" altLang="zh-CN" dirty="0" smtClean="0">
                <a:latin typeface="Arial" charset="0"/>
              </a:rPr>
              <a:t>SELECT</a:t>
            </a:r>
            <a:r>
              <a:rPr lang="zh-CN" altLang="en-US" dirty="0" smtClean="0">
                <a:latin typeface="Arial" charset="0"/>
              </a:rPr>
              <a:t>语句返回的行。 您还应该学会如何实施各种操作和条件。</a:t>
            </a:r>
          </a:p>
          <a:p>
            <a:pPr lvl="1" eaLnBrk="1" hangingPunct="1"/>
            <a:r>
              <a:rPr lang="zh-CN" altLang="en-US" dirty="0" smtClean="0">
                <a:latin typeface="Arial" charset="0"/>
              </a:rPr>
              <a:t>通过使用替换变量，您可以为</a:t>
            </a:r>
            <a:r>
              <a:rPr lang="en-US" altLang="zh-CN" dirty="0" smtClean="0">
                <a:latin typeface="Arial" charset="0"/>
              </a:rPr>
              <a:t>SQL</a:t>
            </a:r>
            <a:r>
              <a:rPr lang="zh-CN" altLang="en-US" dirty="0" smtClean="0">
                <a:latin typeface="Arial" charset="0"/>
              </a:rPr>
              <a:t>语句增加灵活性。 这使得查询能够在运行时提示行的过滤条件。</a:t>
            </a:r>
            <a:endParaRPr lang="en-US" altLang="en-US" dirty="0" smtClean="0">
              <a:latin typeface="Arial" charset="0"/>
            </a:endParaRPr>
          </a:p>
        </p:txBody>
      </p:sp>
      <p:sp>
        <p:nvSpPr>
          <p:cNvPr id="952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55610FA7-4FA9-4426-A1F4-63EEF3A60649}" type="slidenum">
              <a:rPr lang="en-US" altLang="en-US" smtClean="0">
                <a:latin typeface="Arial" charset="0"/>
                <a:cs typeface="Arial" charset="0"/>
              </a:rPr>
              <a:t>44</a:t>
            </a:fld>
            <a:endParaRPr lang="en-US" altLang="en-US" dirty="0" smtClean="0">
              <a:latin typeface="Arial" charset="0"/>
              <a:cs typeface="Arial" charset="0"/>
            </a:endParaRPr>
          </a:p>
        </p:txBody>
      </p:sp>
      <p:sp>
        <p:nvSpPr>
          <p:cNvPr id="952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328298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7"/>
          <p:cNvSpPr>
            <a:spLocks noGrp="1" noChangeArrowheads="1"/>
          </p:cNvSpPr>
          <p:nvPr>
            <p:ph type="body" idx="1"/>
          </p:nvPr>
        </p:nvSpPr>
        <p:spPr/>
        <p:txBody>
          <a:bodyPr>
            <a:normAutofit/>
          </a:bodyPr>
          <a:lstStyle/>
          <a:p>
            <a:pPr lvl="1"/>
            <a:r>
              <a:rPr lang="en-US" altLang="en-US" dirty="0" smtClean="0"/>
              <a:t>In this practice, you build more reports, including statements that use the </a:t>
            </a:r>
            <a:r>
              <a:rPr lang="en-US" altLang="en-US" dirty="0" smtClean="0">
                <a:latin typeface="Courier New" pitchFamily="49" charset="0"/>
                <a:cs typeface="Courier New" pitchFamily="49" charset="0"/>
              </a:rPr>
              <a:t>WHERE</a:t>
            </a:r>
            <a:r>
              <a:rPr lang="en-US" altLang="en-US" dirty="0" smtClean="0"/>
              <a:t> clause and the </a:t>
            </a:r>
            <a:r>
              <a:rPr lang="en-US" altLang="en-US" dirty="0" smtClean="0">
                <a:latin typeface="Courier New" pitchFamily="49" charset="0"/>
                <a:cs typeface="Courier New" pitchFamily="49" charset="0"/>
              </a:rPr>
              <a:t>ORDER</a:t>
            </a:r>
            <a:r>
              <a:rPr lang="en-US" altLang="en-US" dirty="0" smtClean="0"/>
              <a:t> </a:t>
            </a:r>
            <a:r>
              <a:rPr lang="en-US" altLang="en-US" dirty="0" smtClean="0">
                <a:latin typeface="Courier New" pitchFamily="49" charset="0"/>
                <a:cs typeface="Courier New" pitchFamily="49" charset="0"/>
              </a:rPr>
              <a:t>BY</a:t>
            </a:r>
            <a:r>
              <a:rPr lang="en-US" altLang="en-US" dirty="0" smtClean="0"/>
              <a:t> clause. You make the SQL statements more reusable and generic by including the ampersand substitution</a:t>
            </a:r>
            <a:r>
              <a:rPr lang="en-US" altLang="en-US" dirty="0" smtClean="0"/>
              <a:t>.</a:t>
            </a:r>
          </a:p>
          <a:p>
            <a:pPr lvl="1"/>
            <a:r>
              <a:rPr lang="zh-CN" altLang="en-US" dirty="0" smtClean="0"/>
              <a:t>在这种做法中，您可以构建更多报告，包括使用</a:t>
            </a:r>
            <a:r>
              <a:rPr lang="en-US" altLang="zh-CN" dirty="0" smtClean="0"/>
              <a:t>WHERE</a:t>
            </a:r>
            <a:r>
              <a:rPr lang="zh-CN" altLang="en-US" dirty="0" smtClean="0"/>
              <a:t>子句和</a:t>
            </a:r>
            <a:r>
              <a:rPr lang="en-US" altLang="zh-CN" dirty="0" smtClean="0"/>
              <a:t>ORDER BY</a:t>
            </a:r>
            <a:r>
              <a:rPr lang="zh-CN" altLang="en-US" dirty="0" smtClean="0"/>
              <a:t>子句的语句。 您可以通过包括和号替换来使</a:t>
            </a:r>
            <a:r>
              <a:rPr lang="en-US" altLang="zh-CN" dirty="0" smtClean="0"/>
              <a:t>SQL</a:t>
            </a:r>
            <a:r>
              <a:rPr lang="zh-CN" altLang="en-US" smtClean="0"/>
              <a:t>语句更可重用和泛型。</a:t>
            </a:r>
            <a:endParaRPr lang="en-US" altLang="en-US" dirty="0" smtClean="0"/>
          </a:p>
        </p:txBody>
      </p:sp>
      <p:sp>
        <p:nvSpPr>
          <p:cNvPr id="9728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3 - </a:t>
            </a:r>
            <a:fld id="{D4FF86C0-6BCD-4FFB-8B48-DBC3905AB4FC}" type="slidenum">
              <a:rPr lang="en-US" altLang="en-US" smtClean="0"/>
              <a:t>45</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4901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body" idx="1"/>
          </p:nvPr>
        </p:nvSpPr>
        <p:spPr>
          <a:noFill/>
          <a:ln/>
        </p:spPr>
        <p:txBody>
          <a:bodyPr/>
          <a:lstStyle/>
          <a:p>
            <a:pPr lvl="1" eaLnBrk="1" hangingPunct="1"/>
            <a:r>
              <a:rPr lang="en-US" altLang="en-US" dirty="0" smtClean="0">
                <a:latin typeface="Arial" charset="0"/>
              </a:rPr>
              <a:t>In the example in the slide, assume that you want to display all the employees in department 90. The rows with a value of 90 in the </a:t>
            </a:r>
            <a:r>
              <a:rPr lang="en-US" altLang="en-US" dirty="0" err="1" smtClean="0">
                <a:latin typeface="Courier New" pitchFamily="49" charset="0"/>
              </a:rPr>
              <a:t>DEPARTMENT_ID</a:t>
            </a:r>
            <a:r>
              <a:rPr lang="en-US" altLang="en-US" dirty="0" smtClean="0">
                <a:latin typeface="Arial" charset="0"/>
              </a:rPr>
              <a:t> column are the only ones that are returned. This method of restriction is the basis </a:t>
            </a:r>
            <a:r>
              <a:rPr lang="en-US" altLang="en-US" dirty="0" smtClean="0">
                <a:solidFill>
                  <a:schemeClr val="tx1"/>
                </a:solidFill>
                <a:latin typeface="Arial" charset="0"/>
              </a:rPr>
              <a:t>of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in SQL</a:t>
            </a:r>
            <a:r>
              <a:rPr lang="en-US" altLang="en-US" dirty="0" smtClean="0">
                <a:latin typeface="Arial" charset="0"/>
              </a:rPr>
              <a:t>.</a:t>
            </a:r>
          </a:p>
          <a:p>
            <a:pPr lvl="1" eaLnBrk="1" hangingPunct="1"/>
            <a:r>
              <a:rPr lang="zh-CN" altLang="en-US" dirty="0" smtClean="0">
                <a:latin typeface="Arial" charset="0"/>
              </a:rPr>
              <a:t>在幻灯片中的示例中，假设要显示部门</a:t>
            </a:r>
            <a:r>
              <a:rPr lang="en-US" altLang="zh-CN" dirty="0" smtClean="0">
                <a:latin typeface="Arial" charset="0"/>
              </a:rPr>
              <a:t>90</a:t>
            </a:r>
            <a:r>
              <a:rPr lang="zh-CN" altLang="en-US" dirty="0" smtClean="0">
                <a:latin typeface="Arial" charset="0"/>
              </a:rPr>
              <a:t>中的所有员工。</a:t>
            </a:r>
            <a:r>
              <a:rPr lang="en-US" altLang="en-US" dirty="0" err="1" smtClean="0">
                <a:latin typeface="Arial" charset="0"/>
              </a:rPr>
              <a:t>DEPARTMENT_ID</a:t>
            </a:r>
            <a:r>
              <a:rPr lang="zh-CN" altLang="en-US" dirty="0" smtClean="0">
                <a:latin typeface="Arial" charset="0"/>
              </a:rPr>
              <a:t>列中值为</a:t>
            </a:r>
            <a:r>
              <a:rPr lang="en-US" altLang="zh-CN" dirty="0" smtClean="0">
                <a:latin typeface="Arial" charset="0"/>
              </a:rPr>
              <a:t>90</a:t>
            </a:r>
            <a:r>
              <a:rPr lang="zh-CN" altLang="en-US" dirty="0" smtClean="0">
                <a:latin typeface="Arial" charset="0"/>
              </a:rPr>
              <a:t>的行是唯一返回的。 这种限制方法是</a:t>
            </a:r>
            <a:r>
              <a:rPr lang="en-US" altLang="en-US" dirty="0" smtClean="0">
                <a:latin typeface="Arial" charset="0"/>
              </a:rPr>
              <a:t>SQL</a:t>
            </a:r>
            <a:r>
              <a:rPr lang="zh-CN" altLang="en-US" dirty="0" smtClean="0">
                <a:latin typeface="Arial" charset="0"/>
              </a:rPr>
              <a:t>中</a:t>
            </a:r>
            <a:r>
              <a:rPr lang="en-US" altLang="en-US" dirty="0" smtClean="0">
                <a:latin typeface="Arial" charset="0"/>
              </a:rPr>
              <a:t>WHERE</a:t>
            </a:r>
            <a:r>
              <a:rPr lang="zh-CN" altLang="en-US" dirty="0" smtClean="0">
                <a:latin typeface="Arial" charset="0"/>
              </a:rPr>
              <a:t>子句的基础。</a:t>
            </a:r>
            <a:endParaRPr lang="en-US" altLang="en-US" dirty="0" smtClean="0">
              <a:latin typeface="Arial" charset="0"/>
            </a:endParaRPr>
          </a:p>
        </p:txBody>
      </p:sp>
      <p:sp>
        <p:nvSpPr>
          <p:cNvPr id="133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BF10E8C9-44F1-4F31-8F90-0EC446674454}" type="slidenum">
              <a:rPr lang="en-US" altLang="en-US" smtClean="0">
                <a:latin typeface="Arial" charset="0"/>
                <a:cs typeface="Arial" charset="0"/>
              </a:rPr>
              <a:t>5</a:t>
            </a:fld>
            <a:endParaRPr lang="en-US" altLang="en-US" dirty="0" smtClean="0">
              <a:latin typeface="Arial" charset="0"/>
              <a:cs typeface="Arial" charset="0"/>
            </a:endParaRPr>
          </a:p>
        </p:txBody>
      </p:sp>
      <p:sp>
        <p:nvSpPr>
          <p:cNvPr id="133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58740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8"/>
          <p:cNvSpPr>
            <a:spLocks noGrp="1" noRot="1" noChangeAspect="1" noTextEdit="1"/>
          </p:cNvSpPr>
          <p:nvPr>
            <p:ph type="sldImg"/>
          </p:nvPr>
        </p:nvSpPr>
        <p:spPr>
          <a:ln/>
        </p:spPr>
      </p:sp>
      <p:sp>
        <p:nvSpPr>
          <p:cNvPr id="15363" name="Notes Placeholder 9"/>
          <p:cNvSpPr>
            <a:spLocks noGrp="1"/>
          </p:cNvSpPr>
          <p:nvPr>
            <p:ph type="body" idx="1"/>
          </p:nvPr>
        </p:nvSpPr>
        <p:spPr>
          <a:noFill/>
          <a:ln/>
        </p:spPr>
        <p:txBody>
          <a:bodyPr/>
          <a:lstStyle/>
          <a:p>
            <a:pPr lvl="1" eaLnBrk="1" hangingPunct="1"/>
            <a:r>
              <a:rPr lang="en-US" altLang="en-US" dirty="0" smtClean="0">
                <a:latin typeface="Arial" charset="0"/>
              </a:rPr>
              <a:t>You can restrict the rows that are returned from </a:t>
            </a:r>
            <a:r>
              <a:rPr lang="en-US" altLang="en-US" dirty="0" smtClean="0">
                <a:solidFill>
                  <a:schemeClr val="tx1"/>
                </a:solidFill>
                <a:latin typeface="Arial" charset="0"/>
              </a:rPr>
              <a:t>the query by using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A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contains a condition that must be met and it directly follows the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 If the condition is true, the row meeting the condition is returned.</a:t>
            </a:r>
          </a:p>
          <a:p>
            <a:pPr lvl="1" eaLnBrk="1" hangingPunct="1"/>
            <a:r>
              <a:rPr lang="en-US" altLang="en-US" dirty="0" smtClean="0">
                <a:solidFill>
                  <a:schemeClr val="tx1"/>
                </a:solidFill>
                <a:latin typeface="Arial" charset="0"/>
              </a:rPr>
              <a:t>In the syntax:</a:t>
            </a:r>
          </a:p>
          <a:p>
            <a:pPr eaLnBrk="1" hangingPunct="1">
              <a:spcBef>
                <a:spcPct val="0"/>
              </a:spcBef>
            </a:pPr>
            <a:r>
              <a:rPr lang="en-US" altLang="en-US" sz="1100" b="0" dirty="0" smtClean="0">
                <a:latin typeface="Times New Roman" pitchFamily="18" charset="0"/>
              </a:rPr>
              <a:t>	</a:t>
            </a:r>
            <a:r>
              <a:rPr lang="en-US" altLang="en-US" sz="1100" b="0" dirty="0" smtClean="0">
                <a:latin typeface="Courier New" pitchFamily="49" charset="0"/>
              </a:rPr>
              <a:t>WHERE</a:t>
            </a:r>
            <a:r>
              <a:rPr lang="en-US" altLang="en-US" sz="1100" dirty="0" smtClean="0">
                <a:latin typeface="Times New Roman" pitchFamily="18" charset="0"/>
              </a:rPr>
              <a:t>			</a:t>
            </a:r>
            <a:r>
              <a:rPr lang="en-US" altLang="en-US" sz="1100" b="0" dirty="0" smtClean="0">
                <a:latin typeface="Arial" charset="0"/>
                <a:cs typeface="Arial" charset="0"/>
              </a:rPr>
              <a:t>Restricts the query to rows that meet a condition</a:t>
            </a:r>
          </a:p>
          <a:p>
            <a:pPr marL="2459038" indent="-1884363" eaLnBrk="1" hangingPunct="1">
              <a:spcBef>
                <a:spcPct val="0"/>
              </a:spcBef>
            </a:pPr>
            <a:r>
              <a:rPr lang="en-US" altLang="en-US" sz="1100" b="0" i="1" dirty="0" smtClean="0">
                <a:latin typeface="Courier New" pitchFamily="49" charset="0"/>
              </a:rPr>
              <a:t>logical expression</a:t>
            </a:r>
            <a:r>
              <a:rPr lang="en-US" altLang="en-US" sz="1100" dirty="0" smtClean="0">
                <a:latin typeface="Times New Roman" pitchFamily="18" charset="0"/>
              </a:rPr>
              <a:t>	</a:t>
            </a:r>
            <a:r>
              <a:rPr lang="en-US" altLang="en-US" sz="1100" b="0" dirty="0" smtClean="0">
                <a:latin typeface="Arial" charset="0"/>
                <a:cs typeface="Arial" charset="0"/>
              </a:rPr>
              <a:t>Is composed of column names, constants, and a comparison operator. It specifies a combination of one or more expressions and Boolean operators, and returns a value of </a:t>
            </a:r>
            <a:r>
              <a:rPr lang="en-US" altLang="en-US" sz="1100" b="0" dirty="0" smtClean="0">
                <a:latin typeface="Courier New" pitchFamily="49" charset="0"/>
                <a:cs typeface="Courier New" pitchFamily="49" charset="0"/>
              </a:rPr>
              <a:t>TRUE</a:t>
            </a:r>
            <a:r>
              <a:rPr lang="en-US" altLang="en-US" sz="1100" b="0" dirty="0" smtClean="0">
                <a:latin typeface="Times New Roman" pitchFamily="18" charset="0"/>
              </a:rPr>
              <a:t>, </a:t>
            </a:r>
            <a:r>
              <a:rPr lang="en-US" altLang="en-US" sz="1100" b="0" dirty="0" smtClean="0">
                <a:latin typeface="Courier New" pitchFamily="49" charset="0"/>
                <a:cs typeface="Courier New" pitchFamily="49" charset="0"/>
              </a:rPr>
              <a:t>FALSE</a:t>
            </a:r>
            <a:r>
              <a:rPr lang="en-US" altLang="en-US" sz="1100" b="0" dirty="0" smtClean="0">
                <a:latin typeface="Times New Roman" pitchFamily="18" charset="0"/>
              </a:rPr>
              <a:t>, </a:t>
            </a:r>
            <a:r>
              <a:rPr lang="en-US" altLang="en-US" sz="1100" b="0" dirty="0" smtClean="0">
                <a:latin typeface="Arial" charset="0"/>
                <a:cs typeface="Arial" charset="0"/>
              </a:rPr>
              <a:t>or</a:t>
            </a:r>
            <a:r>
              <a:rPr lang="en-US" altLang="en-US" sz="1100" b="0" dirty="0" smtClean="0">
                <a:latin typeface="Times New Roman" pitchFamily="18" charset="0"/>
              </a:rPr>
              <a:t> </a:t>
            </a:r>
            <a:r>
              <a:rPr lang="en-US" altLang="en-US" sz="1100" b="0" dirty="0" smtClean="0">
                <a:latin typeface="Courier New" pitchFamily="49" charset="0"/>
                <a:cs typeface="Courier New" pitchFamily="49" charset="0"/>
              </a:rPr>
              <a:t>KNOWN</a:t>
            </a:r>
            <a:r>
              <a:rPr lang="en-US" altLang="en-US" sz="1100" b="0" dirty="0" smtClean="0">
                <a:latin typeface="Times New Roman" pitchFamily="18" charset="0"/>
              </a:rPr>
              <a:t>.</a:t>
            </a:r>
          </a:p>
          <a:p>
            <a:pPr eaLnBrk="1" hangingPunct="1">
              <a:spcBef>
                <a:spcPct val="0"/>
              </a:spcBef>
            </a:pPr>
            <a:endParaRPr lang="en-US" altLang="en-US" sz="1100" b="0" dirty="0" smtClean="0">
              <a:latin typeface="Times New Roman" pitchFamily="18" charset="0"/>
            </a:endParaRPr>
          </a:p>
          <a:p>
            <a:pPr lvl="1" eaLnBrk="1" hangingPunct="1">
              <a:spcBef>
                <a:spcPct val="0"/>
              </a:spcBef>
            </a:pPr>
            <a:r>
              <a:rPr lang="en-US" sz="1100" kern="1200" dirty="0" smtClean="0">
                <a:solidFill>
                  <a:srgbClr val="000000"/>
                </a:solidFill>
                <a:latin typeface="Arial" pitchFamily="34" charset="0"/>
                <a:ea typeface="+mn-ea"/>
                <a:cs typeface="+mn-cs"/>
              </a:rPr>
              <a:t>The </a:t>
            </a:r>
            <a:r>
              <a:rPr lang="en-US" altLang="en-US" dirty="0" smtClean="0">
                <a:solidFill>
                  <a:schemeClr val="tx1"/>
                </a:solidFill>
                <a:latin typeface="Courier New" pitchFamily="49" charset="0"/>
              </a:rPr>
              <a:t>WHERE</a:t>
            </a:r>
            <a:r>
              <a:rPr lang="en-US" sz="1100" kern="1200" dirty="0" smtClean="0">
                <a:solidFill>
                  <a:srgbClr val="000000"/>
                </a:solidFill>
                <a:latin typeface="Arial" pitchFamily="34" charset="0"/>
                <a:ea typeface="+mn-ea"/>
                <a:cs typeface="+mn-cs"/>
              </a:rPr>
              <a:t> clause can compare literals and values in columns, arithmetic expressions, or functions.</a:t>
            </a:r>
            <a:r>
              <a:rPr lang="en-US" altLang="en-US" dirty="0" smtClean="0">
                <a:solidFill>
                  <a:schemeClr val="tx1"/>
                </a:solidFill>
                <a:latin typeface="Arial" charset="0"/>
              </a:rPr>
              <a:t> It consists of three elements:</a:t>
            </a:r>
          </a:p>
          <a:p>
            <a:pPr lvl="2" eaLnBrk="1" hangingPunct="1">
              <a:spcBef>
                <a:spcPct val="0"/>
              </a:spcBef>
            </a:pPr>
            <a:r>
              <a:rPr lang="en-US" altLang="en-US" dirty="0" smtClean="0">
                <a:solidFill>
                  <a:schemeClr val="tx1"/>
                </a:solidFill>
                <a:latin typeface="Arial" charset="0"/>
              </a:rPr>
              <a:t>Column name</a:t>
            </a:r>
          </a:p>
          <a:p>
            <a:pPr lvl="2" eaLnBrk="1" hangingPunct="1">
              <a:spcBef>
                <a:spcPct val="0"/>
              </a:spcBef>
            </a:pPr>
            <a:r>
              <a:rPr lang="en-US" altLang="en-US" dirty="0" smtClean="0">
                <a:solidFill>
                  <a:schemeClr val="tx1"/>
                </a:solidFill>
                <a:latin typeface="Arial" charset="0"/>
              </a:rPr>
              <a:t>Comparison condition</a:t>
            </a:r>
          </a:p>
          <a:p>
            <a:pPr lvl="2" eaLnBrk="1" hangingPunct="1">
              <a:spcBef>
                <a:spcPct val="0"/>
              </a:spcBef>
            </a:pPr>
            <a:r>
              <a:rPr lang="en-US" altLang="en-US" dirty="0" smtClean="0">
                <a:solidFill>
                  <a:schemeClr val="tx1"/>
                </a:solidFill>
                <a:latin typeface="Arial" charset="0"/>
              </a:rPr>
              <a:t>Column name, constant, or list of </a:t>
            </a:r>
            <a:r>
              <a:rPr lang="en-US" altLang="en-US" dirty="0" smtClean="0">
                <a:solidFill>
                  <a:schemeClr val="tx1"/>
                </a:solidFill>
                <a:latin typeface="Arial" charset="0"/>
              </a:rPr>
              <a:t>values</a:t>
            </a:r>
          </a:p>
          <a:p>
            <a:pPr marL="304746" lvl="2" indent="0" eaLnBrk="1" hangingPunct="1">
              <a:spcBef>
                <a:spcPct val="0"/>
              </a:spcBef>
              <a:buNone/>
            </a:pPr>
            <a:r>
              <a:rPr lang="zh-CN" altLang="en-US" dirty="0" smtClean="0">
                <a:solidFill>
                  <a:schemeClr val="tx1"/>
                </a:solidFill>
                <a:latin typeface="Arial" charset="0"/>
              </a:rPr>
              <a:t>您可以使用</a:t>
            </a:r>
            <a:r>
              <a:rPr lang="en-US" altLang="zh-CN" dirty="0" smtClean="0">
                <a:solidFill>
                  <a:schemeClr val="tx1"/>
                </a:solidFill>
                <a:latin typeface="Arial" charset="0"/>
              </a:rPr>
              <a:t>WHERE</a:t>
            </a:r>
            <a:r>
              <a:rPr lang="zh-CN" altLang="en-US" dirty="0" smtClean="0">
                <a:solidFill>
                  <a:schemeClr val="tx1"/>
                </a:solidFill>
                <a:latin typeface="Arial" charset="0"/>
              </a:rPr>
              <a:t>子句来限制从查询返回的行。 </a:t>
            </a:r>
            <a:r>
              <a:rPr lang="en-US" altLang="zh-CN" dirty="0" smtClean="0">
                <a:solidFill>
                  <a:schemeClr val="tx1"/>
                </a:solidFill>
                <a:latin typeface="Arial" charset="0"/>
              </a:rPr>
              <a:t>WHERE</a:t>
            </a:r>
            <a:r>
              <a:rPr lang="zh-CN" altLang="en-US" dirty="0" smtClean="0">
                <a:solidFill>
                  <a:schemeClr val="tx1"/>
                </a:solidFill>
                <a:latin typeface="Arial" charset="0"/>
              </a:rPr>
              <a:t>子句包含必须满足的条件，并且它直接跟在</a:t>
            </a:r>
            <a:r>
              <a:rPr lang="en-US" altLang="zh-CN" dirty="0" smtClean="0">
                <a:solidFill>
                  <a:schemeClr val="tx1"/>
                </a:solidFill>
                <a:latin typeface="Arial" charset="0"/>
              </a:rPr>
              <a:t>FROM</a:t>
            </a:r>
            <a:r>
              <a:rPr lang="zh-CN" altLang="en-US" dirty="0" smtClean="0">
                <a:solidFill>
                  <a:schemeClr val="tx1"/>
                </a:solidFill>
                <a:latin typeface="Arial" charset="0"/>
              </a:rPr>
              <a:t>子句之后。 如果条件为真，则返回符合条件的行。</a:t>
            </a:r>
          </a:p>
          <a:p>
            <a:pPr marL="304746" lvl="2" indent="0" eaLnBrk="1" hangingPunct="1">
              <a:spcBef>
                <a:spcPct val="0"/>
              </a:spcBef>
              <a:buNone/>
            </a:pPr>
            <a:r>
              <a:rPr lang="zh-CN" altLang="en-US" dirty="0" smtClean="0">
                <a:solidFill>
                  <a:schemeClr val="tx1"/>
                </a:solidFill>
                <a:latin typeface="Arial" charset="0"/>
              </a:rPr>
              <a:t>在语法中：</a:t>
            </a:r>
          </a:p>
          <a:p>
            <a:pPr marL="304746" lvl="2" indent="0" eaLnBrk="1" hangingPunct="1">
              <a:spcBef>
                <a:spcPct val="0"/>
              </a:spcBef>
              <a:buNone/>
            </a:pPr>
            <a:r>
              <a:rPr lang="en-US" altLang="zh-CN" dirty="0" smtClean="0">
                <a:solidFill>
                  <a:schemeClr val="tx1"/>
                </a:solidFill>
                <a:latin typeface="Arial" charset="0"/>
              </a:rPr>
              <a:t>WHERE</a:t>
            </a:r>
            <a:r>
              <a:rPr lang="zh-CN" altLang="en-US" dirty="0" smtClean="0">
                <a:solidFill>
                  <a:schemeClr val="tx1"/>
                </a:solidFill>
                <a:latin typeface="Arial" charset="0"/>
              </a:rPr>
              <a:t>将查询限制为满足条件的行</a:t>
            </a:r>
          </a:p>
          <a:p>
            <a:pPr marL="304746" lvl="2" indent="0" eaLnBrk="1" hangingPunct="1">
              <a:spcBef>
                <a:spcPct val="0"/>
              </a:spcBef>
              <a:buNone/>
            </a:pPr>
            <a:r>
              <a:rPr lang="zh-CN" altLang="en-US" dirty="0" smtClean="0">
                <a:solidFill>
                  <a:schemeClr val="tx1"/>
                </a:solidFill>
                <a:latin typeface="Arial" charset="0"/>
              </a:rPr>
              <a:t>逻辑表达式由列名，常量和比较运算符组成。 它指定一个或多个表达式和布尔运算符的组合，并返回</a:t>
            </a:r>
            <a:r>
              <a:rPr lang="en-US" altLang="zh-CN" dirty="0" smtClean="0">
                <a:solidFill>
                  <a:schemeClr val="tx1"/>
                </a:solidFill>
                <a:latin typeface="Arial" charset="0"/>
              </a:rPr>
              <a:t>TRUE</a:t>
            </a:r>
            <a:r>
              <a:rPr lang="zh-CN" altLang="en-US" dirty="0" smtClean="0">
                <a:solidFill>
                  <a:schemeClr val="tx1"/>
                </a:solidFill>
                <a:latin typeface="Arial" charset="0"/>
              </a:rPr>
              <a:t>，</a:t>
            </a:r>
            <a:r>
              <a:rPr lang="en-US" altLang="zh-CN" dirty="0" smtClean="0">
                <a:solidFill>
                  <a:schemeClr val="tx1"/>
                </a:solidFill>
                <a:latin typeface="Arial" charset="0"/>
              </a:rPr>
              <a:t>FALSE</a:t>
            </a:r>
            <a:r>
              <a:rPr lang="zh-CN" altLang="en-US" dirty="0" smtClean="0">
                <a:solidFill>
                  <a:schemeClr val="tx1"/>
                </a:solidFill>
                <a:latin typeface="Arial" charset="0"/>
              </a:rPr>
              <a:t>或</a:t>
            </a:r>
            <a:r>
              <a:rPr lang="en-US" altLang="zh-CN" dirty="0" smtClean="0">
                <a:solidFill>
                  <a:schemeClr val="tx1"/>
                </a:solidFill>
                <a:latin typeface="Arial" charset="0"/>
              </a:rPr>
              <a:t>KNOWN</a:t>
            </a:r>
            <a:r>
              <a:rPr lang="zh-CN" altLang="en-US" dirty="0" smtClean="0">
                <a:solidFill>
                  <a:schemeClr val="tx1"/>
                </a:solidFill>
                <a:latin typeface="Arial" charset="0"/>
              </a:rPr>
              <a:t>的值。</a:t>
            </a:r>
          </a:p>
          <a:p>
            <a:pPr marL="304746" lvl="2" indent="0" eaLnBrk="1" hangingPunct="1">
              <a:spcBef>
                <a:spcPct val="0"/>
              </a:spcBef>
              <a:buNone/>
            </a:pPr>
            <a:endParaRPr lang="zh-CN" altLang="en-US" dirty="0" smtClean="0">
              <a:solidFill>
                <a:schemeClr val="tx1"/>
              </a:solidFill>
              <a:latin typeface="Arial" charset="0"/>
            </a:endParaRPr>
          </a:p>
          <a:p>
            <a:pPr marL="304746" lvl="2" indent="0" eaLnBrk="1" hangingPunct="1">
              <a:spcBef>
                <a:spcPct val="0"/>
              </a:spcBef>
              <a:buNone/>
            </a:pPr>
            <a:r>
              <a:rPr lang="en-US" altLang="zh-CN" dirty="0" smtClean="0">
                <a:solidFill>
                  <a:schemeClr val="tx1"/>
                </a:solidFill>
                <a:latin typeface="Arial" charset="0"/>
              </a:rPr>
              <a:t>WHERE</a:t>
            </a:r>
            <a:r>
              <a:rPr lang="zh-CN" altLang="en-US" dirty="0" smtClean="0">
                <a:solidFill>
                  <a:schemeClr val="tx1"/>
                </a:solidFill>
                <a:latin typeface="Arial" charset="0"/>
              </a:rPr>
              <a:t>子句可以比较列，算术表达式或函数中的文字和值。 它由三个要素组成：</a:t>
            </a:r>
          </a:p>
          <a:p>
            <a:pPr marL="609493" lvl="2" indent="-304747" eaLnBrk="1" hangingPunct="1">
              <a:spcBef>
                <a:spcPct val="0"/>
              </a:spcBef>
            </a:pPr>
            <a:r>
              <a:rPr lang="zh-CN" altLang="en-US" dirty="0" smtClean="0">
                <a:solidFill>
                  <a:schemeClr val="tx1"/>
                </a:solidFill>
                <a:latin typeface="Arial" charset="0"/>
              </a:rPr>
              <a:t>栏名</a:t>
            </a:r>
          </a:p>
          <a:p>
            <a:pPr marL="609493" lvl="2" indent="-304747" eaLnBrk="1" hangingPunct="1">
              <a:spcBef>
                <a:spcPct val="0"/>
              </a:spcBef>
            </a:pPr>
            <a:r>
              <a:rPr lang="zh-CN" altLang="en-US" dirty="0" smtClean="0">
                <a:solidFill>
                  <a:schemeClr val="tx1"/>
                </a:solidFill>
                <a:latin typeface="Arial" charset="0"/>
              </a:rPr>
              <a:t>比较条件</a:t>
            </a:r>
          </a:p>
          <a:p>
            <a:pPr marL="609493" lvl="2" indent="-304747" eaLnBrk="1" hangingPunct="1">
              <a:spcBef>
                <a:spcPct val="0"/>
              </a:spcBef>
            </a:pPr>
            <a:r>
              <a:rPr lang="zh-CN" altLang="en-US" dirty="0" smtClean="0">
                <a:solidFill>
                  <a:schemeClr val="tx1"/>
                </a:solidFill>
                <a:latin typeface="Arial" charset="0"/>
              </a:rPr>
              <a:t>列名称，常量或值列表</a:t>
            </a:r>
            <a:endParaRPr lang="en-US" altLang="en-US" dirty="0" smtClean="0">
              <a:solidFill>
                <a:schemeClr val="tx1"/>
              </a:solidFill>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41C35454-31C8-4B66-8BBA-898C015265DE}"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410026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ln/>
        </p:spPr>
      </p:sp>
      <p:sp>
        <p:nvSpPr>
          <p:cNvPr id="17411" name="Rectangle 5"/>
          <p:cNvSpPr>
            <a:spLocks noGrp="1" noChangeArrowheads="1"/>
          </p:cNvSpPr>
          <p:nvPr>
            <p:ph type="body" idx="1"/>
          </p:nvPr>
        </p:nvSpPr>
        <p:spPr>
          <a:noFill/>
          <a:ln/>
        </p:spPr>
        <p:txBody>
          <a:bodyPr lIns="12423" tIns="12423" rIns="12423" bIns="12423"/>
          <a:lstStyle/>
          <a:p>
            <a:pPr lvl="1" eaLnBrk="1" hangingPunct="1"/>
            <a:r>
              <a:rPr lang="en-US" altLang="en-US" dirty="0" smtClean="0">
                <a:latin typeface="Arial" charset="0"/>
              </a:rPr>
              <a:t>In the example, the </a:t>
            </a:r>
            <a:r>
              <a:rPr lang="en-US" altLang="en-US" dirty="0" smtClean="0">
                <a:latin typeface="Courier New" pitchFamily="49" charset="0"/>
              </a:rPr>
              <a:t>SELECT</a:t>
            </a:r>
            <a:r>
              <a:rPr lang="en-US" altLang="en-US" dirty="0" smtClean="0">
                <a:latin typeface="Arial" charset="0"/>
              </a:rPr>
              <a:t> statement retrieves the employee</a:t>
            </a:r>
            <a:r>
              <a:rPr lang="en-US" altLang="en-US" dirty="0" smtClean="0">
                <a:latin typeface="Arial" charset="0"/>
                <a:cs typeface="Arial" charset="0"/>
              </a:rPr>
              <a:t> </a:t>
            </a:r>
            <a:r>
              <a:rPr lang="en-US" altLang="en-US" dirty="0" smtClean="0">
                <a:latin typeface="Courier New" pitchFamily="49" charset="0"/>
                <a:cs typeface="Courier New" pitchFamily="49" charset="0"/>
              </a:rPr>
              <a:t>ID</a:t>
            </a:r>
            <a:r>
              <a:rPr lang="en-US" altLang="en-US" dirty="0" smtClean="0">
                <a:latin typeface="Arial" charset="0"/>
              </a:rPr>
              <a:t>, last name, job </a:t>
            </a:r>
            <a:r>
              <a:rPr lang="en-US" altLang="en-US" dirty="0" smtClean="0">
                <a:latin typeface="Courier New" pitchFamily="49" charset="0"/>
                <a:cs typeface="Courier New" pitchFamily="49" charset="0"/>
              </a:rPr>
              <a:t>ID</a:t>
            </a:r>
            <a:r>
              <a:rPr lang="en-US" altLang="en-US" dirty="0" smtClean="0">
                <a:latin typeface="Arial" charset="0"/>
              </a:rPr>
              <a:t>, and department number of all employees who are in department 90.</a:t>
            </a:r>
          </a:p>
          <a:p>
            <a:pPr lvl="1" eaLnBrk="1" hangingPunct="1"/>
            <a:r>
              <a:rPr lang="en-US" altLang="en-US" b="1" dirty="0" smtClean="0">
                <a:latin typeface="Arial" charset="0"/>
              </a:rPr>
              <a:t>Note:</a:t>
            </a:r>
            <a:r>
              <a:rPr lang="en-US" altLang="en-US" dirty="0" smtClean="0">
                <a:latin typeface="Arial" charset="0"/>
              </a:rPr>
              <a:t> You cannot use column alias in the </a:t>
            </a:r>
            <a:r>
              <a:rPr lang="en-US" altLang="en-US" dirty="0" smtClean="0">
                <a:latin typeface="Courier New" pitchFamily="49" charset="0"/>
              </a:rPr>
              <a:t>WHERE</a:t>
            </a:r>
            <a:r>
              <a:rPr lang="en-US" altLang="en-US" dirty="0" smtClean="0">
                <a:latin typeface="Arial" charset="0"/>
              </a:rPr>
              <a:t> </a:t>
            </a:r>
            <a:r>
              <a:rPr lang="en-US" altLang="en-US" dirty="0" smtClean="0">
                <a:latin typeface="Arial" charset="0"/>
              </a:rPr>
              <a:t>clause</a:t>
            </a:r>
          </a:p>
          <a:p>
            <a:pPr lvl="1" eaLnBrk="1" hangingPunct="1"/>
            <a:r>
              <a:rPr lang="zh-CN" altLang="en-US" dirty="0" smtClean="0">
                <a:latin typeface="Arial" charset="0"/>
              </a:rPr>
              <a:t>在该示例中，</a:t>
            </a:r>
            <a:r>
              <a:rPr lang="en-US" altLang="zh-CN" dirty="0" smtClean="0">
                <a:latin typeface="Arial" charset="0"/>
              </a:rPr>
              <a:t>SELECT</a:t>
            </a:r>
            <a:r>
              <a:rPr lang="zh-CN" altLang="en-US" dirty="0" smtClean="0">
                <a:latin typeface="Arial" charset="0"/>
              </a:rPr>
              <a:t>语句检索在部门</a:t>
            </a:r>
            <a:r>
              <a:rPr lang="en-US" altLang="zh-CN" dirty="0" smtClean="0">
                <a:latin typeface="Arial" charset="0"/>
              </a:rPr>
              <a:t>90</a:t>
            </a:r>
            <a:r>
              <a:rPr lang="zh-CN" altLang="en-US" dirty="0" smtClean="0">
                <a:latin typeface="Arial" charset="0"/>
              </a:rPr>
              <a:t>中的所有员工的员工</a:t>
            </a:r>
            <a:r>
              <a:rPr lang="en-US" altLang="zh-CN" dirty="0" smtClean="0">
                <a:latin typeface="Arial" charset="0"/>
              </a:rPr>
              <a:t>ID</a:t>
            </a:r>
            <a:r>
              <a:rPr lang="zh-CN" altLang="en-US" dirty="0" smtClean="0">
                <a:latin typeface="Arial" charset="0"/>
              </a:rPr>
              <a:t>，姓氏，作业</a:t>
            </a:r>
            <a:r>
              <a:rPr lang="en-US" altLang="zh-CN" dirty="0" smtClean="0">
                <a:latin typeface="Arial" charset="0"/>
              </a:rPr>
              <a:t>ID</a:t>
            </a:r>
            <a:r>
              <a:rPr lang="zh-CN" altLang="en-US" dirty="0" smtClean="0">
                <a:latin typeface="Arial" charset="0"/>
              </a:rPr>
              <a:t>和部门号。</a:t>
            </a:r>
          </a:p>
          <a:p>
            <a:pPr lvl="1" eaLnBrk="1" hangingPunct="1"/>
            <a:r>
              <a:rPr lang="zh-CN" altLang="en-US" dirty="0" smtClean="0">
                <a:latin typeface="Arial" charset="0"/>
              </a:rPr>
              <a:t>注意：您不能在</a:t>
            </a:r>
            <a:r>
              <a:rPr lang="en-US" altLang="zh-CN" dirty="0" smtClean="0">
                <a:latin typeface="Arial" charset="0"/>
              </a:rPr>
              <a:t>WHERE</a:t>
            </a:r>
            <a:r>
              <a:rPr lang="zh-CN" altLang="en-US" dirty="0" smtClean="0">
                <a:latin typeface="Arial" charset="0"/>
              </a:rPr>
              <a:t>子句中使用列别名。</a:t>
            </a:r>
            <a:endParaRPr lang="en-US" altLang="en-US" dirty="0" smtClean="0">
              <a:latin typeface="Arial" charset="0"/>
            </a:endParaRP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04FE0A54-1CFF-4FC7-9998-CC98681E24A0}"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397058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ln/>
        </p:spPr>
      </p:sp>
      <p:sp>
        <p:nvSpPr>
          <p:cNvPr id="19459" name="Rectangle 7"/>
          <p:cNvSpPr>
            <a:spLocks noGrp="1" noChangeArrowheads="1"/>
          </p:cNvSpPr>
          <p:nvPr>
            <p:ph type="body" idx="1"/>
          </p:nvPr>
        </p:nvSpPr>
        <p:spPr>
          <a:noFill/>
          <a:ln/>
        </p:spPr>
        <p:txBody>
          <a:bodyPr lIns="12423" tIns="12423" rIns="12423" bIns="12423"/>
          <a:lstStyle/>
          <a:p>
            <a:pPr lvl="1" eaLnBrk="1" hangingPunct="1"/>
            <a:r>
              <a:rPr lang="en-US" altLang="en-US" dirty="0" smtClean="0">
                <a:solidFill>
                  <a:schemeClr val="tx1"/>
                </a:solidFill>
                <a:latin typeface="Arial" charset="0"/>
              </a:rPr>
              <a:t>You must enclose character strings and dates in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within single quotation marks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Number constants, however, need not be enclosed within single quotation marks.</a:t>
            </a:r>
            <a:endParaRPr lang="en-US" altLang="en-US" b="1" dirty="0" smtClean="0">
              <a:solidFill>
                <a:schemeClr val="tx1"/>
              </a:solidFill>
              <a:latin typeface="Arial" charset="0"/>
            </a:endParaRPr>
          </a:p>
          <a:p>
            <a:pPr lvl="1" eaLnBrk="1" hangingPunct="1"/>
            <a:r>
              <a:rPr lang="en-US" altLang="en-US" dirty="0" smtClean="0">
                <a:solidFill>
                  <a:schemeClr val="tx1"/>
                </a:solidFill>
                <a:latin typeface="Arial" charset="0"/>
              </a:rPr>
              <a:t>Remember that all character searches are case-sensitive. In the following example, observe that no rows are returned because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stores all the last names in mixed case</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您必须将单个引号（</a:t>
            </a:r>
            <a:r>
              <a:rPr lang="en-US" altLang="zh-CN" dirty="0" smtClean="0">
                <a:solidFill>
                  <a:schemeClr val="tx1"/>
                </a:solidFill>
                <a:latin typeface="Arial" charset="0"/>
              </a:rPr>
              <a:t>''</a:t>
            </a:r>
            <a:r>
              <a:rPr lang="zh-CN" altLang="en-US" dirty="0" smtClean="0">
                <a:solidFill>
                  <a:schemeClr val="tx1"/>
                </a:solidFill>
                <a:latin typeface="Arial" charset="0"/>
              </a:rPr>
              <a:t>）中的字符串和日期括在</a:t>
            </a:r>
            <a:r>
              <a:rPr lang="en-US" altLang="zh-CN" dirty="0" smtClean="0">
                <a:solidFill>
                  <a:schemeClr val="tx1"/>
                </a:solidFill>
                <a:latin typeface="Arial" charset="0"/>
              </a:rPr>
              <a:t>WHERE</a:t>
            </a:r>
            <a:r>
              <a:rPr lang="zh-CN" altLang="en-US" dirty="0" smtClean="0">
                <a:solidFill>
                  <a:schemeClr val="tx1"/>
                </a:solidFill>
                <a:latin typeface="Arial" charset="0"/>
              </a:rPr>
              <a:t>子句中。 然而，数字常量不需要包含在单引号内。</a:t>
            </a:r>
          </a:p>
          <a:p>
            <a:pPr lvl="1" eaLnBrk="1" hangingPunct="1"/>
            <a:r>
              <a:rPr lang="zh-CN" altLang="en-US" dirty="0" smtClean="0">
                <a:solidFill>
                  <a:schemeClr val="tx1"/>
                </a:solidFill>
                <a:latin typeface="Arial" charset="0"/>
              </a:rPr>
              <a:t>请记住，所有字符搜索都区分大小写。 在以下示例中，请注意，不会返回任何行，因为</a:t>
            </a:r>
            <a:r>
              <a:rPr lang="en-US" altLang="zh-CN" dirty="0" smtClean="0">
                <a:solidFill>
                  <a:schemeClr val="tx1"/>
                </a:solidFill>
                <a:latin typeface="Arial" charset="0"/>
              </a:rPr>
              <a:t>EMPLOYEES</a:t>
            </a:r>
            <a:r>
              <a:rPr lang="zh-CN" altLang="en-US" dirty="0" smtClean="0">
                <a:solidFill>
                  <a:schemeClr val="tx1"/>
                </a:solidFill>
                <a:latin typeface="Arial" charset="0"/>
              </a:rPr>
              <a:t>表以混合大小写存储所有姓氏：</a:t>
            </a:r>
            <a:endParaRPr lang="en-US" altLang="en-US" dirty="0" smtClean="0">
              <a:solidFill>
                <a:schemeClr val="tx1"/>
              </a:solidFill>
              <a:latin typeface="Arial" charset="0"/>
            </a:endParaRPr>
          </a:p>
          <a:p>
            <a:pPr marL="857250" lvl="4" eaLnBrk="1" hangingPunct="1"/>
            <a:r>
              <a:rPr lang="en-US" altLang="en-US" dirty="0" smtClean="0">
                <a:solidFill>
                  <a:schemeClr val="tx1"/>
                </a:solidFill>
              </a:rPr>
              <a:t>SELECT </a:t>
            </a:r>
            <a:r>
              <a:rPr lang="en-US" altLang="en-US" dirty="0" err="1" smtClean="0">
                <a:solidFill>
                  <a:schemeClr val="tx1"/>
                </a:solidFill>
              </a:rPr>
              <a:t>last_name</a:t>
            </a:r>
            <a:r>
              <a:rPr lang="en-US" altLang="en-US" dirty="0" smtClean="0">
                <a:solidFill>
                  <a:schemeClr val="tx1"/>
                </a:solidFill>
              </a:rPr>
              <a:t>, </a:t>
            </a:r>
            <a:r>
              <a:rPr lang="en-US" altLang="en-US" dirty="0" err="1" smtClean="0">
                <a:solidFill>
                  <a:schemeClr val="tx1"/>
                </a:solidFill>
              </a:rPr>
              <a:t>job_id</a:t>
            </a:r>
            <a:r>
              <a:rPr lang="en-US" altLang="en-US" dirty="0" smtClean="0">
                <a:solidFill>
                  <a:schemeClr val="tx1"/>
                </a:solidFill>
              </a:rPr>
              <a:t>, </a:t>
            </a:r>
            <a:r>
              <a:rPr lang="en-US" altLang="en-US" dirty="0" err="1" smtClean="0">
                <a:solidFill>
                  <a:schemeClr val="tx1"/>
                </a:solidFill>
              </a:rPr>
              <a:t>department_id</a:t>
            </a:r>
            <a:endParaRPr lang="en-US" altLang="en-US" dirty="0" smtClean="0">
              <a:solidFill>
                <a:schemeClr val="tx1"/>
              </a:solidFill>
            </a:endParaRPr>
          </a:p>
          <a:p>
            <a:pPr marL="857250" lvl="4" eaLnBrk="1" hangingPunct="1"/>
            <a:r>
              <a:rPr lang="en-US" altLang="en-US" dirty="0" smtClean="0">
                <a:solidFill>
                  <a:schemeClr val="tx1"/>
                </a:solidFill>
              </a:rPr>
              <a:t>FROM   employees</a:t>
            </a:r>
          </a:p>
          <a:p>
            <a:pPr marL="857250" lvl="4" eaLnBrk="1" hangingPunct="1"/>
            <a:r>
              <a:rPr lang="en-US" altLang="en-US" dirty="0" smtClean="0">
                <a:solidFill>
                  <a:schemeClr val="tx1"/>
                </a:solidFill>
              </a:rPr>
              <a:t>WHERE  </a:t>
            </a:r>
            <a:r>
              <a:rPr lang="en-US" altLang="en-US" dirty="0" err="1" smtClean="0">
                <a:solidFill>
                  <a:schemeClr val="tx1"/>
                </a:solidFill>
              </a:rPr>
              <a:t>last_name</a:t>
            </a:r>
            <a:r>
              <a:rPr lang="en-US" altLang="en-US" dirty="0" smtClean="0">
                <a:solidFill>
                  <a:schemeClr val="tx1"/>
                </a:solidFill>
              </a:rPr>
              <a:t> = 'WHALEN';</a:t>
            </a:r>
          </a:p>
          <a:p>
            <a:pPr lvl="1" eaLnBrk="1" hangingPunct="1"/>
            <a:r>
              <a:rPr lang="en-US" altLang="en-US" dirty="0" smtClean="0">
                <a:solidFill>
                  <a:schemeClr val="tx1"/>
                </a:solidFill>
                <a:latin typeface="Arial" charset="0"/>
              </a:rPr>
              <a:t>Oracle databases store dates in an internal numeric format, representing the century, year, month, day, hours, minutes, and seconds. The default date display is in the </a:t>
            </a:r>
            <a:r>
              <a:rPr lang="en-US" altLang="en-US" dirty="0" smtClean="0">
                <a:solidFill>
                  <a:schemeClr val="tx1"/>
                </a:solidFill>
                <a:latin typeface="Courier New" pitchFamily="49" charset="0"/>
              </a:rPr>
              <a:t>DD-MON-RR</a:t>
            </a:r>
            <a:r>
              <a:rPr lang="en-US" altLang="en-US" dirty="0" smtClean="0">
                <a:solidFill>
                  <a:schemeClr val="tx1"/>
                </a:solidFill>
                <a:latin typeface="Arial" charset="0"/>
              </a:rPr>
              <a:t> format. </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For details about the RR format and about changing the default date format, see the lesson titled “</a:t>
            </a:r>
            <a:r>
              <a:rPr lang="en-US" altLang="en-US" dirty="0" smtClean="0">
                <a:latin typeface="Arial" charset="0"/>
                <a:cs typeface="Times New Roman" pitchFamily="18" charset="0"/>
              </a:rPr>
              <a:t>Using Single-Row Functions to Customize Output</a:t>
            </a:r>
            <a:r>
              <a:rPr lang="en-US" altLang="en-US" dirty="0" smtClean="0">
                <a:solidFill>
                  <a:schemeClr val="tx1"/>
                </a:solidFill>
                <a:latin typeface="Arial" charset="0"/>
              </a:rPr>
              <a:t>.” Also, you learn about the use of single-row functions such as </a:t>
            </a:r>
            <a:r>
              <a:rPr lang="en-US" altLang="en-US" dirty="0" smtClean="0">
                <a:solidFill>
                  <a:schemeClr val="tx1"/>
                </a:solidFill>
                <a:latin typeface="Courier New" pitchFamily="49" charset="0"/>
              </a:rPr>
              <a:t>UPPER</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LOWER</a:t>
            </a:r>
            <a:r>
              <a:rPr lang="en-US" altLang="en-US" dirty="0" smtClean="0">
                <a:solidFill>
                  <a:schemeClr val="tx1"/>
                </a:solidFill>
                <a:latin typeface="Arial" charset="0"/>
              </a:rPr>
              <a:t> to override case sensitivity in the same lesson</a:t>
            </a:r>
            <a:r>
              <a:rPr lang="en-US" altLang="en-US" dirty="0" smtClean="0">
                <a:solidFill>
                  <a:schemeClr val="tx1"/>
                </a:solidFill>
                <a:latin typeface="Arial" charset="0"/>
              </a:rPr>
              <a:t>.</a:t>
            </a:r>
          </a:p>
          <a:p>
            <a:pPr lvl="1" eaLnBrk="1" hangingPunct="1"/>
            <a:r>
              <a:rPr lang="en-US" altLang="zh-CN" dirty="0" smtClean="0">
                <a:solidFill>
                  <a:schemeClr val="tx1"/>
                </a:solidFill>
                <a:latin typeface="Arial" charset="0"/>
              </a:rPr>
              <a:t>Oracle</a:t>
            </a:r>
            <a:r>
              <a:rPr lang="zh-CN" altLang="en-US" dirty="0" smtClean="0">
                <a:solidFill>
                  <a:schemeClr val="tx1"/>
                </a:solidFill>
                <a:latin typeface="Arial" charset="0"/>
              </a:rPr>
              <a:t>数据库以内部数字格式存储日期，表示世纪，年，月，日，小时，分钟和秒。 默认日期显示为</a:t>
            </a:r>
            <a:r>
              <a:rPr lang="en-US" altLang="zh-CN" dirty="0" smtClean="0">
                <a:solidFill>
                  <a:schemeClr val="tx1"/>
                </a:solidFill>
                <a:latin typeface="Arial" charset="0"/>
              </a:rPr>
              <a:t>DD-MON-RR</a:t>
            </a:r>
            <a:r>
              <a:rPr lang="zh-CN" altLang="en-US" dirty="0" smtClean="0">
                <a:solidFill>
                  <a:schemeClr val="tx1"/>
                </a:solidFill>
                <a:latin typeface="Arial" charset="0"/>
              </a:rPr>
              <a:t>格式。</a:t>
            </a:r>
          </a:p>
          <a:p>
            <a:pPr lvl="1" eaLnBrk="1" hangingPunct="1"/>
            <a:r>
              <a:rPr lang="zh-CN" altLang="en-US" dirty="0" smtClean="0">
                <a:solidFill>
                  <a:schemeClr val="tx1"/>
                </a:solidFill>
                <a:latin typeface="Arial" charset="0"/>
              </a:rPr>
              <a:t>注意：有关</a:t>
            </a:r>
            <a:r>
              <a:rPr lang="en-US" altLang="zh-CN" dirty="0" smtClean="0">
                <a:solidFill>
                  <a:schemeClr val="tx1"/>
                </a:solidFill>
                <a:latin typeface="Arial" charset="0"/>
              </a:rPr>
              <a:t>RR</a:t>
            </a:r>
            <a:r>
              <a:rPr lang="zh-CN" altLang="en-US" dirty="0" smtClean="0">
                <a:solidFill>
                  <a:schemeClr val="tx1"/>
                </a:solidFill>
                <a:latin typeface="Arial" charset="0"/>
              </a:rPr>
              <a:t>格式和更改默认日期格式的详细信息，请参阅“使用单行函数自定义输出”课程。此外，您还可以了解使用单行函数（如</a:t>
            </a:r>
            <a:r>
              <a:rPr lang="en-US" altLang="zh-CN" dirty="0" smtClean="0">
                <a:solidFill>
                  <a:schemeClr val="tx1"/>
                </a:solidFill>
                <a:latin typeface="Arial" charset="0"/>
              </a:rPr>
              <a:t>UPPER</a:t>
            </a:r>
            <a:r>
              <a:rPr lang="zh-CN" altLang="en-US" dirty="0" smtClean="0">
                <a:solidFill>
                  <a:schemeClr val="tx1"/>
                </a:solidFill>
                <a:latin typeface="Arial" charset="0"/>
              </a:rPr>
              <a:t>和</a:t>
            </a:r>
            <a:r>
              <a:rPr lang="en-US" altLang="zh-CN" dirty="0" smtClean="0">
                <a:solidFill>
                  <a:schemeClr val="tx1"/>
                </a:solidFill>
                <a:latin typeface="Arial" charset="0"/>
              </a:rPr>
              <a:t>LOWER</a:t>
            </a:r>
            <a:r>
              <a:rPr lang="zh-CN" altLang="en-US" dirty="0" smtClean="0">
                <a:solidFill>
                  <a:schemeClr val="tx1"/>
                </a:solidFill>
                <a:latin typeface="Arial" charset="0"/>
              </a:rPr>
              <a:t>）来覆盖 同一课程的区分大小写。</a:t>
            </a:r>
            <a:endParaRPr lang="en-US" altLang="en-US" dirty="0" smtClean="0">
              <a:solidFill>
                <a:schemeClr val="tx1"/>
              </a:solidFill>
              <a:latin typeface="Arial" charset="0"/>
            </a:endParaRPr>
          </a:p>
        </p:txBody>
      </p:sp>
      <p:sp>
        <p:nvSpPr>
          <p:cNvPr id="1946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F1F43E45-7824-4AD5-A94E-B1BBCBAD2C62}"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323708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lvl="1"/>
            <a:r>
              <a:rPr lang="en-US" altLang="en-US" dirty="0" smtClean="0">
                <a:latin typeface="Arial" charset="0"/>
              </a:rPr>
              <a:t>You can use comparison operators in conditions that compare one expression with another value or expression. They are used in the </a:t>
            </a:r>
            <a:r>
              <a:rPr lang="en-US" altLang="en-US" dirty="0" smtClean="0">
                <a:latin typeface="Courier New" pitchFamily="49" charset="0"/>
                <a:cs typeface="Courier New" pitchFamily="49" charset="0"/>
              </a:rPr>
              <a:t>WHERE</a:t>
            </a:r>
            <a:r>
              <a:rPr lang="en-US" altLang="en-US" dirty="0" smtClean="0">
                <a:latin typeface="Arial" charset="0"/>
              </a:rPr>
              <a:t> clause in the following format</a:t>
            </a:r>
            <a:r>
              <a:rPr lang="en-US" altLang="en-US" dirty="0" smtClean="0">
                <a:latin typeface="Arial" charset="0"/>
              </a:rPr>
              <a:t>:</a:t>
            </a:r>
          </a:p>
          <a:p>
            <a:pPr lvl="1"/>
            <a:r>
              <a:rPr lang="zh-CN" altLang="en-US" dirty="0" smtClean="0">
                <a:latin typeface="Arial" charset="0"/>
              </a:rPr>
              <a:t>您可以在比较一个表达式与另一个值或表达式的条件下使用比较运算符。 它们在</a:t>
            </a:r>
            <a:r>
              <a:rPr lang="en-US" altLang="zh-CN" dirty="0" smtClean="0">
                <a:latin typeface="Arial" charset="0"/>
              </a:rPr>
              <a:t>WHERE</a:t>
            </a:r>
            <a:r>
              <a:rPr lang="zh-CN" altLang="en-US" dirty="0" smtClean="0">
                <a:latin typeface="Arial" charset="0"/>
              </a:rPr>
              <a:t>子句中以下列格式使用：</a:t>
            </a:r>
            <a:endParaRPr lang="en-US" altLang="en-US" dirty="0" smtClean="0">
              <a:latin typeface="Arial" charset="0"/>
            </a:endParaRPr>
          </a:p>
          <a:p>
            <a:pPr lvl="1"/>
            <a:r>
              <a:rPr lang="en-US" altLang="en-US" b="1" dirty="0" smtClean="0">
                <a:latin typeface="Arial" charset="0"/>
              </a:rPr>
              <a:t>Syntax</a:t>
            </a:r>
          </a:p>
          <a:p>
            <a:pPr lvl="4"/>
            <a:r>
              <a:rPr lang="en-US" altLang="en-US" dirty="0" smtClean="0"/>
              <a:t>... WHERE </a:t>
            </a:r>
            <a:r>
              <a:rPr lang="en-US" altLang="en-US" i="1" dirty="0" smtClean="0"/>
              <a:t>expr operator</a:t>
            </a:r>
            <a:r>
              <a:rPr lang="en-US" altLang="en-US" dirty="0" smtClean="0"/>
              <a:t> value</a:t>
            </a:r>
          </a:p>
          <a:p>
            <a:pPr lvl="1"/>
            <a:r>
              <a:rPr lang="en-US" altLang="en-US" b="1" dirty="0" smtClean="0">
                <a:latin typeface="Arial" charset="0"/>
              </a:rPr>
              <a:t>Example</a:t>
            </a:r>
          </a:p>
          <a:p>
            <a:pPr lvl="4"/>
            <a:r>
              <a:rPr lang="en-US" altLang="en-US" dirty="0" smtClean="0"/>
              <a:t>... WHERE hire_date = '01-JAN-05'</a:t>
            </a:r>
          </a:p>
          <a:p>
            <a:pPr lvl="4"/>
            <a:r>
              <a:rPr lang="en-US" altLang="en-US" dirty="0" smtClean="0"/>
              <a:t>... WHERE salary &gt;= 6000</a:t>
            </a:r>
          </a:p>
          <a:p>
            <a:pPr lvl="4"/>
            <a:r>
              <a:rPr lang="en-US" altLang="en-US" dirty="0" smtClean="0"/>
              <a:t>... WHERE last_name = 'Smith'</a:t>
            </a:r>
          </a:p>
          <a:p>
            <a:pPr lvl="1"/>
            <a:r>
              <a:rPr lang="en-US" altLang="en-US" dirty="0" smtClean="0">
                <a:latin typeface="Arial" charset="0"/>
              </a:rPr>
              <a:t>Remember, an alias cannot be used in the </a:t>
            </a:r>
            <a:r>
              <a:rPr lang="en-US" altLang="en-US" dirty="0" smtClean="0">
                <a:latin typeface="Courier New" pitchFamily="49" charset="0"/>
                <a:cs typeface="Courier New" pitchFamily="49" charset="0"/>
              </a:rPr>
              <a:t>WHERE</a:t>
            </a:r>
            <a:r>
              <a:rPr lang="en-US" altLang="en-US" dirty="0" smtClean="0">
                <a:latin typeface="Arial" charset="0"/>
              </a:rPr>
              <a:t> clause.</a:t>
            </a:r>
          </a:p>
          <a:p>
            <a:pPr lvl="1"/>
            <a:r>
              <a:rPr lang="en-US" altLang="en-US" b="1" dirty="0" smtClean="0">
                <a:latin typeface="Arial" charset="0"/>
              </a:rPr>
              <a:t>Note:</a:t>
            </a:r>
            <a:r>
              <a:rPr lang="en-US" altLang="en-US" dirty="0" smtClean="0">
                <a:latin typeface="Arial" charset="0"/>
              </a:rPr>
              <a:t> The symbols </a:t>
            </a:r>
            <a:r>
              <a:rPr lang="en-US" altLang="en-US" dirty="0" smtClean="0">
                <a:latin typeface="Courier New" pitchFamily="49" charset="0"/>
              </a:rPr>
              <a:t>!=</a:t>
            </a:r>
            <a:r>
              <a:rPr lang="en-US" altLang="en-US" dirty="0" smtClean="0">
                <a:latin typeface="Arial" charset="0"/>
                <a:cs typeface="Arial" charset="0"/>
              </a:rPr>
              <a:t> </a:t>
            </a:r>
            <a:r>
              <a:rPr lang="en-US" altLang="en-US" dirty="0" smtClean="0">
                <a:latin typeface="Arial" charset="0"/>
              </a:rPr>
              <a:t>and </a:t>
            </a:r>
            <a:r>
              <a:rPr lang="en-US" altLang="en-US" dirty="0" smtClean="0">
                <a:latin typeface="Courier New" pitchFamily="49" charset="0"/>
              </a:rPr>
              <a:t>^=</a:t>
            </a:r>
            <a:r>
              <a:rPr lang="en-US" altLang="en-US" dirty="0" smtClean="0">
                <a:latin typeface="Arial" charset="0"/>
              </a:rPr>
              <a:t> can also represent the </a:t>
            </a:r>
            <a:r>
              <a:rPr lang="en-US" altLang="en-US" i="1" dirty="0" smtClean="0">
                <a:latin typeface="Arial" charset="0"/>
              </a:rPr>
              <a:t>not </a:t>
            </a:r>
            <a:r>
              <a:rPr lang="en-US" altLang="en-US" sz="1100" i="1" kern="1200" dirty="0" smtClean="0">
                <a:solidFill>
                  <a:srgbClr val="000000"/>
                </a:solidFill>
                <a:latin typeface="Arial" charset="0"/>
                <a:ea typeface="+mn-ea"/>
                <a:cs typeface="+mn-cs"/>
              </a:rPr>
              <a:t>equal to </a:t>
            </a:r>
            <a:r>
              <a:rPr lang="en-US" altLang="en-US" dirty="0" smtClean="0">
                <a:latin typeface="Arial" charset="0"/>
              </a:rPr>
              <a:t>condition</a:t>
            </a:r>
            <a:r>
              <a:rPr lang="en-US" altLang="en-US" dirty="0" smtClean="0">
                <a:latin typeface="Arial" charset="0"/>
              </a:rPr>
              <a:t>.</a:t>
            </a:r>
          </a:p>
          <a:p>
            <a:pPr lvl="1"/>
            <a:r>
              <a:rPr lang="zh-CN" altLang="en-US" dirty="0" smtClean="0">
                <a:latin typeface="Arial" charset="0"/>
              </a:rPr>
              <a:t>注意：符号！</a:t>
            </a:r>
            <a:r>
              <a:rPr lang="en-US" altLang="zh-CN" dirty="0" smtClean="0">
                <a:latin typeface="Arial" charset="0"/>
              </a:rPr>
              <a:t>=</a:t>
            </a:r>
            <a:r>
              <a:rPr lang="zh-CN" altLang="en-US" dirty="0" smtClean="0">
                <a:latin typeface="Arial" charset="0"/>
              </a:rPr>
              <a:t>和</a:t>
            </a:r>
            <a:r>
              <a:rPr lang="en-US" altLang="zh-CN" dirty="0" smtClean="0">
                <a:latin typeface="Arial" charset="0"/>
              </a:rPr>
              <a:t>^ =</a:t>
            </a:r>
            <a:r>
              <a:rPr lang="zh-CN" altLang="en-US" dirty="0" smtClean="0">
                <a:latin typeface="Arial" charset="0"/>
              </a:rPr>
              <a:t>也可以表示不等于条件。</a:t>
            </a:r>
            <a:endParaRPr lang="en-US" altLang="en-US" dirty="0" smtClean="0">
              <a:latin typeface="Arial" charset="0"/>
            </a:endParaRPr>
          </a:p>
        </p:txBody>
      </p:sp>
      <p:sp>
        <p:nvSpPr>
          <p:cNvPr id="2150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3 - </a:t>
            </a:r>
            <a:fld id="{4E97A63B-E72D-4E2B-9AEA-1AD646D2511C}"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2420336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3</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3 - </a:t>
            </a:r>
            <a:fld id="{A99B1EE3-3CFB-47D7-9858-85DFAFE256A6}"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8.gi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37.gif"/><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9.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3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37.gif"/><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3.xml"/><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54.png"/><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r>
              <a:rPr lang="en-US" altLang="en-US" smtClean="0"/>
              <a:t>Restricting and Sorting Data</a:t>
            </a:r>
            <a:endParaRPr lang="en-US" altLang="en-US" dirty="0" smtClean="0"/>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dirty="0" smtClean="0"/>
              <a:t>Using Comparison Operators</a:t>
            </a:r>
          </a:p>
        </p:txBody>
      </p:sp>
      <p:sp>
        <p:nvSpPr>
          <p:cNvPr id="2" name="Content Placeholder 1"/>
          <p:cNvSpPr>
            <a:spLocks noGrp="1"/>
          </p:cNvSpPr>
          <p:nvPr>
            <p:ph idx="1"/>
          </p:nvPr>
        </p:nvSpPr>
        <p:spPr>
          <a:xfrm>
            <a:off x="622138" y="1242485"/>
            <a:ext cx="10944549" cy="811326"/>
          </a:xfrm>
        </p:spPr>
        <p:txBody>
          <a:bodyPr/>
          <a:lstStyle/>
          <a:p>
            <a:r>
              <a:rPr lang="en-US" altLang="en-US" sz="2000" dirty="0"/>
              <a:t>Let us look at some examples:</a:t>
            </a:r>
          </a:p>
          <a:p>
            <a:endParaRPr lang="en-US" dirty="0"/>
          </a:p>
        </p:txBody>
      </p:sp>
      <p:sp>
        <p:nvSpPr>
          <p:cNvPr id="6" name="Rectangle 12"/>
          <p:cNvSpPr txBox="1">
            <a:spLocks noChangeArrowheads="1"/>
          </p:cNvSpPr>
          <p:nvPr/>
        </p:nvSpPr>
        <p:spPr>
          <a:xfrm>
            <a:off x="1979612" y="1143001"/>
            <a:ext cx="8210550" cy="585787"/>
          </a:xfrm>
          <a:prstGeom prst="rect">
            <a:avLst/>
          </a:prstGeom>
        </p:spPr>
        <p:txBody>
          <a:bodyPr/>
          <a:lstStyle/>
          <a:p>
            <a:pPr defTabSz="228600">
              <a:spcBef>
                <a:spcPct val="20000"/>
              </a:spcBef>
              <a:buClr>
                <a:srgbClr val="000000"/>
              </a:buClr>
              <a:defRPr/>
            </a:pPr>
            <a:endParaRPr lang="en-US" altLang="en-US" sz="2200" kern="0" dirty="0">
              <a:solidFill>
                <a:srgbClr val="5F5F5F"/>
              </a:solidFill>
              <a:cs typeface="+mn-cs"/>
            </a:endParaRPr>
          </a:p>
        </p:txBody>
      </p:sp>
      <p:grpSp>
        <p:nvGrpSpPr>
          <p:cNvPr id="10" name="Group 9"/>
          <p:cNvGrpSpPr/>
          <p:nvPr/>
        </p:nvGrpSpPr>
        <p:grpSpPr>
          <a:xfrm>
            <a:off x="2061964" y="1905001"/>
            <a:ext cx="8064896" cy="3886199"/>
            <a:chOff x="2026146" y="1905001"/>
            <a:chExt cx="8064896" cy="3886199"/>
          </a:xfrm>
        </p:grpSpPr>
        <p:pic>
          <p:nvPicPr>
            <p:cNvPr id="22531" name="Picture 6"/>
            <p:cNvPicPr>
              <a:picLocks noChangeAspect="1" noChangeArrowheads="1"/>
            </p:cNvPicPr>
            <p:nvPr/>
          </p:nvPicPr>
          <p:blipFill>
            <a:blip r:embed="rId4" cstate="print"/>
            <a:srcRect/>
            <a:stretch>
              <a:fillRect/>
            </a:stretch>
          </p:blipFill>
          <p:spPr bwMode="auto">
            <a:xfrm>
              <a:off x="2026146" y="3128368"/>
              <a:ext cx="2660650" cy="796925"/>
            </a:xfrm>
            <a:prstGeom prst="rect">
              <a:avLst/>
            </a:prstGeom>
            <a:noFill/>
            <a:ln w="12700">
              <a:solidFill>
                <a:schemeClr val="tx1"/>
              </a:solidFill>
              <a:miter lim="800000"/>
              <a:headEnd type="none" w="sm" len="sm"/>
              <a:tailEnd type="none" w="sm" len="sm"/>
            </a:ln>
          </p:spPr>
        </p:pic>
        <p:grpSp>
          <p:nvGrpSpPr>
            <p:cNvPr id="4" name="Group 3"/>
            <p:cNvGrpSpPr/>
            <p:nvPr/>
          </p:nvGrpSpPr>
          <p:grpSpPr>
            <a:xfrm>
              <a:off x="2026146" y="1905001"/>
              <a:ext cx="8064896" cy="1001645"/>
              <a:chOff x="2027734" y="1905001"/>
              <a:chExt cx="8064896" cy="1001645"/>
            </a:xfrm>
          </p:grpSpPr>
          <p:sp>
            <p:nvSpPr>
              <p:cNvPr id="7" name="Content Placeholder 2"/>
              <p:cNvSpPr txBox="1">
                <a:spLocks/>
              </p:cNvSpPr>
              <p:nvPr/>
            </p:nvSpPr>
            <p:spPr bwMode="gray">
              <a:xfrm>
                <a:off x="2027734" y="19050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&lt;= 3000 ;</a:t>
                </a:r>
              </a:p>
            </p:txBody>
          </p:sp>
          <p:sp>
            <p:nvSpPr>
              <p:cNvPr id="22535" name="Rectangle 4"/>
              <p:cNvSpPr>
                <a:spLocks noChangeArrowheads="1"/>
              </p:cNvSpPr>
              <p:nvPr/>
            </p:nvSpPr>
            <p:spPr bwMode="gray">
              <a:xfrm>
                <a:off x="3964682" y="2557046"/>
                <a:ext cx="1143000" cy="349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pic>
          <p:nvPicPr>
            <p:cNvPr id="36865" name="Picture 1"/>
            <p:cNvPicPr>
              <a:picLocks noChangeAspect="1" noChangeArrowheads="1"/>
            </p:cNvPicPr>
            <p:nvPr/>
          </p:nvPicPr>
          <p:blipFill>
            <a:blip r:embed="rId5" cstate="print"/>
            <a:srcRect b="30158"/>
            <a:stretch>
              <a:fillRect/>
            </a:stretch>
          </p:blipFill>
          <p:spPr bwMode="auto">
            <a:xfrm>
              <a:off x="2026146" y="5429907"/>
              <a:ext cx="8001000" cy="361293"/>
            </a:xfrm>
            <a:prstGeom prst="rect">
              <a:avLst/>
            </a:prstGeom>
            <a:noFill/>
            <a:ln w="15875">
              <a:solidFill>
                <a:schemeClr val="tx1"/>
              </a:solidFill>
              <a:miter lim="800000"/>
              <a:headEnd/>
              <a:tailEnd/>
            </a:ln>
          </p:spPr>
        </p:pic>
        <p:grpSp>
          <p:nvGrpSpPr>
            <p:cNvPr id="5" name="Group 4"/>
            <p:cNvGrpSpPr/>
            <p:nvPr/>
          </p:nvGrpSpPr>
          <p:grpSpPr>
            <a:xfrm>
              <a:off x="2026146" y="4191000"/>
              <a:ext cx="8064896" cy="994767"/>
              <a:chOff x="2097782" y="4191000"/>
              <a:chExt cx="8064896" cy="994767"/>
            </a:xfrm>
          </p:grpSpPr>
          <p:sp>
            <p:nvSpPr>
              <p:cNvPr id="8" name="Content Placeholder 2"/>
              <p:cNvSpPr txBox="1">
                <a:spLocks/>
              </p:cNvSpPr>
              <p:nvPr/>
            </p:nvSpPr>
            <p:spPr bwMode="gray">
              <a:xfrm>
                <a:off x="2097782" y="4191000"/>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smtClean="0">
                    <a:solidFill>
                      <a:schemeClr val="tx1">
                        <a:lumMod val="75000"/>
                      </a:schemeClr>
                    </a:solidFill>
                    <a:latin typeface="Courier New" panose="02070309020205020404" pitchFamily="49" charset="0"/>
                    <a:cs typeface="Arial" panose="020B0604020202020204" pitchFamily="34" charset="0"/>
                  </a:rPr>
                  <a: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smtClean="0">
                    <a:solidFill>
                      <a:schemeClr val="tx1">
                        <a:lumMod val="75000"/>
                      </a:schemeClr>
                    </a:solidFill>
                    <a:latin typeface="Courier New" panose="02070309020205020404" pitchFamily="49" charset="0"/>
                    <a:cs typeface="Arial" panose="020B0604020202020204" pitchFamily="34" charset="0"/>
                  </a:rPr>
                  <a:t>last_name = 'Abel';</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9" name="Rectangle 8"/>
              <p:cNvSpPr/>
              <p:nvPr/>
            </p:nvSpPr>
            <p:spPr bwMode="auto">
              <a:xfrm>
                <a:off x="4485063" y="4812954"/>
                <a:ext cx="1143000" cy="368808"/>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solidFill>
                    <a:srgbClr val="FF0000"/>
                  </a:solidFill>
                  <a:latin typeface="Arial" pitchFamily="34" charset="0"/>
                </a:endParaRPr>
              </a:p>
            </p:txBody>
          </p:sp>
        </p:grpSp>
      </p:gr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215545" y="3559969"/>
            <a:ext cx="1395059"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ounded Rectangle 11"/>
          <p:cNvSpPr/>
          <p:nvPr/>
        </p:nvSpPr>
        <p:spPr bwMode="auto">
          <a:xfrm>
            <a:off x="4716264" y="3560535"/>
            <a:ext cx="1395059"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581" name="Rectangle 11"/>
          <p:cNvSpPr>
            <a:spLocks noGrp="1" noChangeArrowheads="1"/>
          </p:cNvSpPr>
          <p:nvPr>
            <p:ph type="title"/>
          </p:nvPr>
        </p:nvSpPr>
        <p:spPr/>
        <p:txBody>
          <a:bodyPr/>
          <a:lstStyle/>
          <a:p>
            <a:pPr eaLnBrk="1" hangingPunct="1"/>
            <a:r>
              <a:rPr lang="en-US" altLang="en-US" dirty="0" smtClean="0"/>
              <a:t>Range Conditions Using the </a:t>
            </a:r>
            <a:r>
              <a:rPr lang="en-US" altLang="en-US" dirty="0" smtClean="0">
                <a:latin typeface="Courier New" pitchFamily="49" charset="0"/>
              </a:rPr>
              <a:t>BETWEEN</a:t>
            </a:r>
            <a:r>
              <a:rPr lang="en-US" altLang="en-US" dirty="0" smtClean="0"/>
              <a:t> Operator</a:t>
            </a:r>
          </a:p>
        </p:txBody>
      </p:sp>
      <p:sp>
        <p:nvSpPr>
          <p:cNvPr id="24582" name="Rectangle 12"/>
          <p:cNvSpPr>
            <a:spLocks noGrp="1" noChangeArrowheads="1"/>
          </p:cNvSpPr>
          <p:nvPr>
            <p:ph idx="1"/>
          </p:nvPr>
        </p:nvSpPr>
        <p:spPr/>
        <p:txBody>
          <a:bodyPr/>
          <a:lstStyle/>
          <a:p>
            <a:pPr indent="0"/>
            <a:r>
              <a:rPr lang="en-US" altLang="en-US" dirty="0" smtClean="0">
                <a:latin typeface="Arial" charset="0"/>
              </a:rPr>
              <a:t>You can use the </a:t>
            </a:r>
            <a:r>
              <a:rPr lang="en-US" altLang="en-US" dirty="0" smtClean="0">
                <a:latin typeface="Courier New" pitchFamily="49" charset="0"/>
              </a:rPr>
              <a:t>BETWEEN</a:t>
            </a:r>
            <a:r>
              <a:rPr lang="en-US" altLang="en-US" dirty="0" smtClean="0">
                <a:latin typeface="Arial" charset="0"/>
              </a:rPr>
              <a:t> operator to display rows based on a range of values:</a:t>
            </a:r>
          </a:p>
        </p:txBody>
      </p:sp>
      <p:sp>
        <p:nvSpPr>
          <p:cNvPr id="11" name="Content Placeholder 2"/>
          <p:cNvSpPr txBox="1">
            <a:spLocks/>
          </p:cNvSpPr>
          <p:nvPr/>
        </p:nvSpPr>
        <p:spPr bwMode="gray">
          <a:xfrm>
            <a:off x="2061964" y="210185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BETWEEN 2500 AND 3500 ;</a:t>
            </a:r>
          </a:p>
        </p:txBody>
      </p:sp>
      <p:sp>
        <p:nvSpPr>
          <p:cNvPr id="24583" name="Rectangle 5"/>
          <p:cNvSpPr>
            <a:spLocks noChangeArrowheads="1"/>
          </p:cNvSpPr>
          <p:nvPr/>
        </p:nvSpPr>
        <p:spPr bwMode="auto">
          <a:xfrm>
            <a:off x="4769386" y="3550216"/>
            <a:ext cx="1288814" cy="369974"/>
          </a:xfrm>
          <a:prstGeom prst="rect">
            <a:avLst/>
          </a:prstGeom>
          <a:noFill/>
          <a:ln w="9525">
            <a:noFill/>
            <a:miter lim="800000"/>
            <a:headEnd/>
            <a:tailEnd/>
          </a:ln>
        </p:spPr>
        <p:txBody>
          <a:bodyPr wrap="none" lIns="92075" tIns="46038" rIns="92075" bIns="46038">
            <a:spAutoFit/>
          </a:bodyPr>
          <a:lstStyle/>
          <a:p>
            <a:pPr>
              <a:spcBef>
                <a:spcPct val="60000"/>
              </a:spcBef>
            </a:pPr>
            <a:r>
              <a:rPr lang="en-US" altLang="en-US" dirty="0">
                <a:latin typeface="+mn-lt"/>
              </a:rPr>
              <a:t>Lower limit</a:t>
            </a:r>
          </a:p>
        </p:txBody>
      </p:sp>
      <p:sp>
        <p:nvSpPr>
          <p:cNvPr id="24584" name="Rectangle 7"/>
          <p:cNvSpPr>
            <a:spLocks noChangeArrowheads="1"/>
          </p:cNvSpPr>
          <p:nvPr/>
        </p:nvSpPr>
        <p:spPr bwMode="auto">
          <a:xfrm>
            <a:off x="6268667" y="3549650"/>
            <a:ext cx="1288814" cy="369974"/>
          </a:xfrm>
          <a:prstGeom prst="rect">
            <a:avLst/>
          </a:prstGeom>
          <a:noFill/>
          <a:ln w="9525">
            <a:noFill/>
            <a:miter lim="800000"/>
            <a:headEnd/>
            <a:tailEnd/>
          </a:ln>
        </p:spPr>
        <p:txBody>
          <a:bodyPr wrap="none" lIns="92075" tIns="46038" rIns="92075" bIns="46038">
            <a:spAutoFit/>
          </a:bodyPr>
          <a:lstStyle/>
          <a:p>
            <a:pPr>
              <a:spcBef>
                <a:spcPct val="60000"/>
              </a:spcBef>
            </a:pPr>
            <a:r>
              <a:rPr lang="en-US" altLang="en-US" dirty="0">
                <a:latin typeface="+mn-lt"/>
              </a:rPr>
              <a:t>Upper limit</a:t>
            </a:r>
          </a:p>
        </p:txBody>
      </p:sp>
      <p:sp>
        <p:nvSpPr>
          <p:cNvPr id="24585" name="Rectangle 8"/>
          <p:cNvSpPr>
            <a:spLocks noChangeArrowheads="1"/>
          </p:cNvSpPr>
          <p:nvPr/>
        </p:nvSpPr>
        <p:spPr bwMode="gray">
          <a:xfrm>
            <a:off x="4007978" y="2732835"/>
            <a:ext cx="3074987" cy="357283"/>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pic>
        <p:nvPicPr>
          <p:cNvPr id="24588" name="Picture 11"/>
          <p:cNvPicPr>
            <a:picLocks noChangeAspect="1" noChangeArrowheads="1"/>
          </p:cNvPicPr>
          <p:nvPr/>
        </p:nvPicPr>
        <p:blipFill>
          <a:blip r:embed="rId4" cstate="print"/>
          <a:srcRect/>
          <a:stretch>
            <a:fillRect/>
          </a:stretch>
        </p:blipFill>
        <p:spPr bwMode="auto">
          <a:xfrm>
            <a:off x="2061964" y="4083050"/>
            <a:ext cx="2654300" cy="1327150"/>
          </a:xfrm>
          <a:prstGeom prst="rect">
            <a:avLst/>
          </a:prstGeom>
          <a:noFill/>
          <a:ln w="12700">
            <a:solidFill>
              <a:schemeClr val="tx1"/>
            </a:solidFill>
            <a:miter lim="800000"/>
            <a:headEnd type="none" w="sm" len="sm"/>
            <a:tailEnd type="none" w="sm" len="sm"/>
          </a:ln>
        </p:spPr>
      </p:pic>
      <p:cxnSp>
        <p:nvCxnSpPr>
          <p:cNvPr id="4" name="Straight Arrow Connector 3"/>
          <p:cNvCxnSpPr/>
          <p:nvPr/>
        </p:nvCxnSpPr>
        <p:spPr bwMode="auto">
          <a:xfrm flipV="1">
            <a:off x="5396829" y="3096618"/>
            <a:ext cx="0" cy="453598"/>
          </a:xfrm>
          <a:prstGeom prst="straightConnector1">
            <a:avLst/>
          </a:prstGeom>
          <a:noFill/>
          <a:ln w="28575" cap="flat" cmpd="sng" algn="ctr">
            <a:solidFill>
              <a:schemeClr val="accent1"/>
            </a:solidFill>
            <a:prstDash val="solid"/>
            <a:round/>
            <a:headEnd type="none" w="sm" len="sm"/>
            <a:tailEnd type="triangle" w="lg" len="lg"/>
          </a:ln>
          <a:effectLst/>
        </p:spPr>
      </p:cxnSp>
      <p:cxnSp>
        <p:nvCxnSpPr>
          <p:cNvPr id="14" name="Straight Arrow Connector 13"/>
          <p:cNvCxnSpPr/>
          <p:nvPr/>
        </p:nvCxnSpPr>
        <p:spPr bwMode="auto">
          <a:xfrm flipH="1" flipV="1">
            <a:off x="6757524" y="3096618"/>
            <a:ext cx="1" cy="453032"/>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IN</a:t>
            </a:r>
            <a:r>
              <a:rPr lang="en-US" altLang="en-US" dirty="0" smtClean="0"/>
              <a:t> Operator</a:t>
            </a:r>
          </a:p>
        </p:txBody>
      </p:sp>
      <p:sp>
        <p:nvSpPr>
          <p:cNvPr id="26627" name="Rectangle 9"/>
          <p:cNvSpPr>
            <a:spLocks noGrp="1" noChangeArrowheads="1"/>
          </p:cNvSpPr>
          <p:nvPr>
            <p:ph idx="1"/>
          </p:nvPr>
        </p:nvSpPr>
        <p:spPr/>
        <p:txBody>
          <a:bodyPr/>
          <a:lstStyle/>
          <a:p>
            <a:pPr indent="0"/>
            <a:r>
              <a:rPr lang="en-US" altLang="en-US" dirty="0" smtClean="0">
                <a:latin typeface="Arial" charset="0"/>
              </a:rPr>
              <a:t>Use the </a:t>
            </a:r>
            <a:r>
              <a:rPr lang="en-US" altLang="en-US" dirty="0" smtClean="0">
                <a:latin typeface="Courier New" pitchFamily="49" charset="0"/>
              </a:rPr>
              <a:t>IN</a:t>
            </a:r>
            <a:r>
              <a:rPr lang="en-US" altLang="en-US" dirty="0" smtClean="0">
                <a:latin typeface="Arial" charset="0"/>
              </a:rPr>
              <a:t> operator to test for values in a list:</a:t>
            </a:r>
          </a:p>
        </p:txBody>
      </p:sp>
      <p:grpSp>
        <p:nvGrpSpPr>
          <p:cNvPr id="2" name="Group 1"/>
          <p:cNvGrpSpPr/>
          <p:nvPr/>
        </p:nvGrpSpPr>
        <p:grpSpPr>
          <a:xfrm>
            <a:off x="2061964" y="2082801"/>
            <a:ext cx="8064896" cy="3251199"/>
            <a:chOff x="2061964" y="2057401"/>
            <a:chExt cx="8064896" cy="3251199"/>
          </a:xfrm>
        </p:grpSpPr>
        <p:pic>
          <p:nvPicPr>
            <p:cNvPr id="26628" name="Picture 7"/>
            <p:cNvPicPr>
              <a:picLocks noChangeAspect="1" noChangeArrowheads="1"/>
            </p:cNvPicPr>
            <p:nvPr/>
          </p:nvPicPr>
          <p:blipFill>
            <a:blip r:embed="rId4" cstate="print"/>
            <a:srcRect/>
            <a:stretch>
              <a:fillRect/>
            </a:stretch>
          </p:blipFill>
          <p:spPr bwMode="auto">
            <a:xfrm>
              <a:off x="2061964" y="3429000"/>
              <a:ext cx="4203700" cy="1879600"/>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61964" y="20574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salary, manager_id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manager_id IN (100, 101, 201) ;</a:t>
              </a:r>
            </a:p>
          </p:txBody>
        </p:sp>
        <p:sp>
          <p:nvSpPr>
            <p:cNvPr id="26632" name="Rectangle 5"/>
            <p:cNvSpPr>
              <a:spLocks noChangeArrowheads="1"/>
            </p:cNvSpPr>
            <p:nvPr/>
          </p:nvSpPr>
          <p:spPr bwMode="gray">
            <a:xfrm>
              <a:off x="5059362" y="2691579"/>
              <a:ext cx="2063750" cy="36112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Pattern Matching Using the </a:t>
            </a:r>
            <a:r>
              <a:rPr lang="en-US" altLang="en-US" dirty="0" smtClean="0">
                <a:latin typeface="Courier New" pitchFamily="49" charset="0"/>
              </a:rPr>
              <a:t>LIKE</a:t>
            </a:r>
            <a:r>
              <a:rPr lang="en-US" altLang="en-US" dirty="0" smtClean="0"/>
              <a:t> Operator</a:t>
            </a:r>
          </a:p>
        </p:txBody>
      </p:sp>
      <p:sp>
        <p:nvSpPr>
          <p:cNvPr id="28675" name="Rectangle 7"/>
          <p:cNvSpPr>
            <a:spLocks noGrp="1" noChangeArrowheads="1"/>
          </p:cNvSpPr>
          <p:nvPr>
            <p:ph idx="1"/>
          </p:nvPr>
        </p:nvSpPr>
        <p:spPr/>
        <p:txBody>
          <a:bodyPr/>
          <a:lstStyle/>
          <a:p>
            <a:pPr lvl="1" eaLnBrk="1" hangingPunct="1"/>
            <a:r>
              <a:rPr lang="en-US" altLang="en-US" dirty="0" smtClean="0"/>
              <a:t>You can use the </a:t>
            </a:r>
            <a:r>
              <a:rPr lang="en-US" altLang="en-US" dirty="0" smtClean="0">
                <a:latin typeface="Courier New" pitchFamily="49" charset="0"/>
              </a:rPr>
              <a:t>LIKE</a:t>
            </a:r>
            <a:r>
              <a:rPr lang="en-US" altLang="en-US" dirty="0" smtClean="0"/>
              <a:t> operator to perform wildcard searches of valid string patterns.</a:t>
            </a:r>
          </a:p>
          <a:p>
            <a:pPr lvl="1" eaLnBrk="1" hangingPunct="1"/>
            <a:r>
              <a:rPr lang="en-US" altLang="en-US" dirty="0" smtClean="0"/>
              <a:t>The search conditions can contain either literal characters or numbers:</a:t>
            </a:r>
          </a:p>
          <a:p>
            <a:pPr lvl="2" eaLnBrk="1" hangingPunct="1"/>
            <a:r>
              <a:rPr lang="en-US" altLang="en-US" dirty="0" smtClean="0">
                <a:latin typeface="Courier New" pitchFamily="49" charset="0"/>
              </a:rPr>
              <a:t>%</a:t>
            </a:r>
            <a:r>
              <a:rPr lang="en-US" altLang="en-US" dirty="0" smtClean="0"/>
              <a:t> denotes zero or more characters.</a:t>
            </a:r>
          </a:p>
          <a:p>
            <a:pPr lvl="2" eaLnBrk="1" hangingPunct="1"/>
            <a:r>
              <a:rPr lang="en-US" altLang="en-US" dirty="0" smtClean="0">
                <a:latin typeface="Courier New" pitchFamily="49" charset="0"/>
              </a:rPr>
              <a:t>_</a:t>
            </a:r>
            <a:r>
              <a:rPr lang="en-US" altLang="en-US" dirty="0" smtClean="0"/>
              <a:t> denotes one character.</a:t>
            </a:r>
          </a:p>
        </p:txBody>
      </p:sp>
      <p:grpSp>
        <p:nvGrpSpPr>
          <p:cNvPr id="2" name="Group 1"/>
          <p:cNvGrpSpPr/>
          <p:nvPr/>
        </p:nvGrpSpPr>
        <p:grpSpPr>
          <a:xfrm>
            <a:off x="2061964" y="3352800"/>
            <a:ext cx="8064896" cy="2101254"/>
            <a:chOff x="2061964" y="3653434"/>
            <a:chExt cx="8064896" cy="2101254"/>
          </a:xfrm>
        </p:grpSpPr>
        <p:pic>
          <p:nvPicPr>
            <p:cNvPr id="28676" name="Picture 6"/>
            <p:cNvPicPr>
              <a:picLocks noChangeAspect="1" noChangeArrowheads="1"/>
            </p:cNvPicPr>
            <p:nvPr/>
          </p:nvPicPr>
          <p:blipFill>
            <a:blip r:embed="rId4" cstate="print"/>
            <a:srcRect/>
            <a:stretch>
              <a:fillRect/>
            </a:stretch>
          </p:blipFill>
          <p:spPr bwMode="auto">
            <a:xfrm>
              <a:off x="2061964" y="5029200"/>
              <a:ext cx="1612900" cy="725488"/>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61964" y="36534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first_name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first_name LIKE 'S%' ;</a:t>
              </a:r>
            </a:p>
          </p:txBody>
        </p:sp>
        <p:sp>
          <p:nvSpPr>
            <p:cNvPr id="28680" name="Rectangle 5"/>
            <p:cNvSpPr>
              <a:spLocks noChangeArrowheads="1"/>
            </p:cNvSpPr>
            <p:nvPr/>
          </p:nvSpPr>
          <p:spPr bwMode="gray">
            <a:xfrm>
              <a:off x="4516571" y="4286593"/>
              <a:ext cx="1405731" cy="369557"/>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title"/>
          </p:nvPr>
        </p:nvSpPr>
        <p:spPr/>
        <p:txBody>
          <a:bodyPr/>
          <a:lstStyle/>
          <a:p>
            <a:pPr eaLnBrk="1" hangingPunct="1"/>
            <a:r>
              <a:rPr lang="en-US" altLang="en-US" dirty="0" smtClean="0"/>
              <a:t>Combining Wildcard Symbols</a:t>
            </a:r>
          </a:p>
        </p:txBody>
      </p:sp>
      <p:sp>
        <p:nvSpPr>
          <p:cNvPr id="30723" name="Rectangle 8"/>
          <p:cNvSpPr>
            <a:spLocks noGrp="1" noChangeArrowheads="1"/>
          </p:cNvSpPr>
          <p:nvPr>
            <p:ph idx="1"/>
          </p:nvPr>
        </p:nvSpPr>
        <p:spPr/>
        <p:txBody>
          <a:bodyPr/>
          <a:lstStyle/>
          <a:p>
            <a:pPr lvl="1" eaLnBrk="1" hangingPunct="1"/>
            <a:r>
              <a:rPr lang="en-US" altLang="en-US" dirty="0" smtClean="0"/>
              <a:t>You can combine the two wildcard symbols (</a:t>
            </a:r>
            <a:r>
              <a:rPr lang="en-US" altLang="en-US" dirty="0" smtClean="0">
                <a:latin typeface="Courier New" pitchFamily="49" charset="0"/>
                <a:cs typeface="Courier New" pitchFamily="49" charset="0"/>
              </a:rPr>
              <a:t>%</a:t>
            </a:r>
            <a:r>
              <a:rPr lang="en-US" altLang="en-US" dirty="0" smtClean="0"/>
              <a:t>, </a:t>
            </a:r>
            <a:r>
              <a:rPr lang="en-US" altLang="en-US" dirty="0" smtClean="0">
                <a:latin typeface="Courier New" pitchFamily="49" charset="0"/>
                <a:cs typeface="Courier New" pitchFamily="49" charset="0"/>
              </a:rPr>
              <a:t>_</a:t>
            </a:r>
            <a:r>
              <a:rPr lang="en-US" altLang="en-US" dirty="0" smtClean="0"/>
              <a:t>) with literal characters for pattern matching:</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You can use the </a:t>
            </a:r>
            <a:r>
              <a:rPr lang="en-US" altLang="en-US" dirty="0" smtClean="0">
                <a:latin typeface="Courier New" pitchFamily="49" charset="0"/>
              </a:rPr>
              <a:t>ESCAPE</a:t>
            </a:r>
            <a:r>
              <a:rPr lang="en-US" altLang="en-US" dirty="0" smtClean="0"/>
              <a:t> identifier to search for the actual </a:t>
            </a:r>
            <a:r>
              <a:rPr lang="en-US" altLang="en-US" dirty="0" smtClean="0">
                <a:latin typeface="Courier New" pitchFamily="49" charset="0"/>
              </a:rPr>
              <a:t>%</a:t>
            </a:r>
            <a:r>
              <a:rPr lang="en-US" altLang="en-US" dirty="0" smtClean="0"/>
              <a:t> and </a:t>
            </a:r>
            <a:r>
              <a:rPr lang="en-US" altLang="en-US" dirty="0" smtClean="0">
                <a:latin typeface="Courier New" pitchFamily="49" charset="0"/>
              </a:rPr>
              <a:t>_</a:t>
            </a:r>
            <a:r>
              <a:rPr lang="en-US" altLang="en-US" dirty="0" smtClean="0"/>
              <a:t> symbols.</a:t>
            </a:r>
          </a:p>
        </p:txBody>
      </p:sp>
      <p:grpSp>
        <p:nvGrpSpPr>
          <p:cNvPr id="2" name="Group 1"/>
          <p:cNvGrpSpPr/>
          <p:nvPr/>
        </p:nvGrpSpPr>
        <p:grpSpPr>
          <a:xfrm>
            <a:off x="2061964" y="2129434"/>
            <a:ext cx="8064896" cy="2137766"/>
            <a:chOff x="2061964" y="2129434"/>
            <a:chExt cx="8064896" cy="2137766"/>
          </a:xfrm>
        </p:grpSpPr>
        <p:pic>
          <p:nvPicPr>
            <p:cNvPr id="30724" name="Picture 10" descr="C:\salome_official\projects\11gR2\screenshots\les2_13s_a.gif"/>
            <p:cNvPicPr>
              <a:picLocks noChangeAspect="1" noChangeArrowheads="1"/>
            </p:cNvPicPr>
            <p:nvPr/>
          </p:nvPicPr>
          <p:blipFill>
            <a:blip r:embed="rId4" cstate="print"/>
            <a:srcRect/>
            <a:stretch>
              <a:fillRect/>
            </a:stretch>
          </p:blipFill>
          <p:spPr bwMode="auto">
            <a:xfrm>
              <a:off x="2066020" y="3352800"/>
              <a:ext cx="1554163" cy="914400"/>
            </a:xfrm>
            <a:prstGeom prst="rect">
              <a:avLst/>
            </a:prstGeom>
            <a:noFill/>
            <a:ln w="12700">
              <a:solidFill>
                <a:schemeClr val="tx1"/>
              </a:solidFill>
              <a:miter lim="800000"/>
              <a:headEnd/>
              <a:tailEnd/>
            </a:ln>
          </p:spPr>
        </p:pic>
        <p:sp>
          <p:nvSpPr>
            <p:cNvPr id="7" name="Content Placeholder 2"/>
            <p:cNvSpPr txBox="1">
              <a:spLocks/>
            </p:cNvSpPr>
            <p:nvPr/>
          </p:nvSpPr>
          <p:spPr bwMode="gray">
            <a:xfrm>
              <a:off x="2061964" y="21294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LIKE '_o%' ;</a:t>
              </a:r>
            </a:p>
          </p:txBody>
        </p:sp>
        <p:sp>
          <p:nvSpPr>
            <p:cNvPr id="30728" name="Rectangle 5"/>
            <p:cNvSpPr>
              <a:spLocks noChangeArrowheads="1"/>
            </p:cNvSpPr>
            <p:nvPr/>
          </p:nvSpPr>
          <p:spPr bwMode="gray">
            <a:xfrm>
              <a:off x="4449763" y="2743553"/>
              <a:ext cx="1463675" cy="381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p>
            <a:pPr eaLnBrk="1" hangingPunct="1"/>
            <a:r>
              <a:rPr lang="en-US" altLang="en-US" dirty="0" smtClean="0"/>
              <a:t>Using </a:t>
            </a:r>
            <a:r>
              <a:rPr lang="en-US" altLang="en-US" dirty="0" smtClean="0">
                <a:latin typeface="Courier New" pitchFamily="49" charset="0"/>
              </a:rPr>
              <a:t>NULL</a:t>
            </a:r>
            <a:r>
              <a:rPr lang="en-US" altLang="en-US" dirty="0" smtClean="0"/>
              <a:t> Conditions</a:t>
            </a:r>
          </a:p>
        </p:txBody>
      </p:sp>
      <p:sp>
        <p:nvSpPr>
          <p:cNvPr id="32771" name="Rectangle 8"/>
          <p:cNvSpPr>
            <a:spLocks noGrp="1" noChangeArrowheads="1"/>
          </p:cNvSpPr>
          <p:nvPr>
            <p:ph idx="1"/>
          </p:nvPr>
        </p:nvSpPr>
        <p:spPr/>
        <p:txBody>
          <a:bodyPr/>
          <a:lstStyle/>
          <a:p>
            <a:pPr indent="0"/>
            <a:r>
              <a:rPr lang="en-US" altLang="en-US" dirty="0" smtClean="0">
                <a:latin typeface="Arial" charset="0"/>
              </a:rPr>
              <a:t>You can use the </a:t>
            </a:r>
            <a:r>
              <a:rPr lang="en-US" altLang="en-US" dirty="0" smtClean="0">
                <a:latin typeface="Courier New" pitchFamily="49" charset="0"/>
              </a:rPr>
              <a:t>IS</a:t>
            </a:r>
            <a:r>
              <a:rPr lang="en-US" altLang="en-US" dirty="0" smtClean="0">
                <a:latin typeface="Arial" charset="0"/>
              </a:rPr>
              <a:t> </a:t>
            </a:r>
            <a:r>
              <a:rPr lang="en-US" altLang="en-US" dirty="0" smtClean="0">
                <a:latin typeface="Courier New" pitchFamily="49" charset="0"/>
              </a:rPr>
              <a:t>NULL</a:t>
            </a:r>
            <a:r>
              <a:rPr lang="en-US" altLang="en-US" dirty="0" smtClean="0">
                <a:latin typeface="Arial" charset="0"/>
              </a:rPr>
              <a:t> operator to test for NULL values in a column.</a:t>
            </a:r>
          </a:p>
        </p:txBody>
      </p:sp>
      <p:grpSp>
        <p:nvGrpSpPr>
          <p:cNvPr id="2" name="Group 1"/>
          <p:cNvGrpSpPr/>
          <p:nvPr/>
        </p:nvGrpSpPr>
        <p:grpSpPr>
          <a:xfrm>
            <a:off x="2061964" y="2205634"/>
            <a:ext cx="8064896" cy="1832966"/>
            <a:chOff x="2061964" y="2205634"/>
            <a:chExt cx="8064896" cy="1832966"/>
          </a:xfrm>
        </p:grpSpPr>
        <p:pic>
          <p:nvPicPr>
            <p:cNvPr id="32772" name="Picture 10" descr="C:\salome_official\projects\11gR2\screenshots\les2_14s_a.gif"/>
            <p:cNvPicPr>
              <a:picLocks noChangeAspect="1" noChangeArrowheads="1"/>
            </p:cNvPicPr>
            <p:nvPr/>
          </p:nvPicPr>
          <p:blipFill>
            <a:blip r:embed="rId4" cstate="print"/>
            <a:srcRect/>
            <a:stretch>
              <a:fillRect/>
            </a:stretch>
          </p:blipFill>
          <p:spPr bwMode="auto">
            <a:xfrm>
              <a:off x="2061964" y="3581400"/>
              <a:ext cx="2674938" cy="457200"/>
            </a:xfrm>
            <a:prstGeom prst="rect">
              <a:avLst/>
            </a:prstGeom>
            <a:noFill/>
            <a:ln w="12700">
              <a:solidFill>
                <a:schemeClr val="tx1"/>
              </a:solidFill>
              <a:miter lim="800000"/>
              <a:headEnd/>
              <a:tailEnd/>
            </a:ln>
          </p:spPr>
        </p:pic>
        <p:sp>
          <p:nvSpPr>
            <p:cNvPr id="7" name="Content Placeholder 2"/>
            <p:cNvSpPr txBox="1">
              <a:spLocks/>
            </p:cNvSpPr>
            <p:nvPr/>
          </p:nvSpPr>
          <p:spPr bwMode="gray">
            <a:xfrm>
              <a:off x="2061964" y="22056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manager_id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manager_id IS NULL ;</a:t>
              </a:r>
            </a:p>
          </p:txBody>
        </p:sp>
        <p:sp>
          <p:nvSpPr>
            <p:cNvPr id="32776" name="Rectangle 5"/>
            <p:cNvSpPr>
              <a:spLocks noChangeArrowheads="1"/>
            </p:cNvSpPr>
            <p:nvPr/>
          </p:nvSpPr>
          <p:spPr bwMode="gray">
            <a:xfrm>
              <a:off x="3000376" y="2877343"/>
              <a:ext cx="2936875" cy="32967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
        <p:nvSpPr>
          <p:cNvPr id="8" name="Rectangle 7"/>
          <p:cNvSpPr/>
          <p:nvPr/>
        </p:nvSpPr>
        <p:spPr bwMode="auto">
          <a:xfrm rot="16200000" flipV="1">
            <a:off x="9844086" y="3535361"/>
            <a:ext cx="1165225" cy="31781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0612" y="4467224"/>
            <a:ext cx="1251857" cy="131445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Defining Conditions Using Logical Operators</a:t>
            </a:r>
            <a:endParaRPr lang="en-US" altLang="en-US" dirty="0" smtClean="0"/>
          </a:p>
        </p:txBody>
      </p:sp>
      <p:sp>
        <p:nvSpPr>
          <p:cNvPr id="2" name="Content Placeholder 1"/>
          <p:cNvSpPr>
            <a:spLocks noGrp="1"/>
          </p:cNvSpPr>
          <p:nvPr>
            <p:ph idx="1"/>
          </p:nvPr>
        </p:nvSpPr>
        <p:spPr/>
        <p:txBody>
          <a:bodyPr/>
          <a:lstStyle/>
          <a:p>
            <a:r>
              <a:rPr lang="en-US" altLang="en-US" smtClean="0"/>
              <a:t>You can use the logical operators to filter the result set based on more than one condition or invert the result set.</a:t>
            </a:r>
          </a:p>
          <a:p>
            <a:endParaRPr lang="en-US" dirty="0"/>
          </a:p>
        </p:txBody>
      </p:sp>
      <p:sp>
        <p:nvSpPr>
          <p:cNvPr id="22" name="Content Placeholder 2"/>
          <p:cNvSpPr txBox="1">
            <a:spLocks/>
          </p:cNvSpPr>
          <p:nvPr/>
        </p:nvSpPr>
        <p:spPr>
          <a:xfrm>
            <a:off x="1989137" y="1243014"/>
            <a:ext cx="8210550" cy="738187"/>
          </a:xfrm>
          <a:prstGeom prst="rect">
            <a:avLst/>
          </a:prstGeom>
        </p:spPr>
        <p:txBody>
          <a:bodyPr/>
          <a:lstStyle/>
          <a:p>
            <a:pPr marL="7938" indent="7938" defTabSz="228600">
              <a:spcBef>
                <a:spcPct val="20000"/>
              </a:spcBef>
              <a:buClr>
                <a:srgbClr val="000000"/>
              </a:buClr>
              <a:defRPr/>
            </a:pPr>
            <a:endParaRPr lang="en-US" altLang="en-US" sz="2200" kern="0" dirty="0">
              <a:solidFill>
                <a:srgbClr val="5F5F5F"/>
              </a:solidFill>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45378853"/>
              </p:ext>
            </p:extLst>
          </p:nvPr>
        </p:nvGraphicFramePr>
        <p:xfrm>
          <a:off x="3427412" y="2306321"/>
          <a:ext cx="5334001" cy="2245359"/>
        </p:xfrm>
        <a:graphic>
          <a:graphicData uri="http://schemas.openxmlformats.org/drawingml/2006/table">
            <a:tbl>
              <a:tblPr firstRow="1" firstCol="1" bandRow="1">
                <a:tableStyleId>{5FD0F851-EC5A-4D38-B0AD-8093EC10F338}</a:tableStyleId>
              </a:tblPr>
              <a:tblGrid>
                <a:gridCol w="1219201"/>
                <a:gridCol w="4114800"/>
              </a:tblGrid>
              <a:tr h="399783">
                <a:tc>
                  <a:txBody>
                    <a:bodyPr/>
                    <a:lstStyle/>
                    <a:p>
                      <a:r>
                        <a:rPr lang="en-US" altLang="en-US" sz="1800" b="1" dirty="0" smtClean="0">
                          <a:solidFill>
                            <a:schemeClr val="tx1"/>
                          </a:solidFill>
                        </a:rPr>
                        <a:t>Operator</a:t>
                      </a:r>
                      <a:endParaRPr lang="en-US" dirty="0">
                        <a:solidFill>
                          <a:schemeClr val="tx1"/>
                        </a:solidFill>
                      </a:endParaRPr>
                    </a:p>
                  </a:txBody>
                  <a:tcPr/>
                </a:tc>
                <a:tc>
                  <a:txBody>
                    <a:bodyPr/>
                    <a:lstStyle/>
                    <a:p>
                      <a:r>
                        <a:rPr lang="en-US" altLang="en-US" sz="1800" b="1" dirty="0" smtClean="0">
                          <a:solidFill>
                            <a:schemeClr val="tx1"/>
                          </a:solidFill>
                        </a:rPr>
                        <a:t>Meaning</a:t>
                      </a:r>
                      <a:endParaRPr lang="en-US" dirty="0">
                        <a:solidFill>
                          <a:schemeClr val="tx1"/>
                        </a:solidFill>
                      </a:endParaRPr>
                    </a:p>
                  </a:txBody>
                  <a:tcPr/>
                </a:tc>
              </a:tr>
              <a:tr h="706467">
                <a:tc>
                  <a:txBody>
                    <a:bodyPr/>
                    <a:lstStyle/>
                    <a:p>
                      <a:r>
                        <a:rPr lang="en-US" altLang="en-US" sz="1600" b="1" dirty="0" smtClean="0">
                          <a:solidFill>
                            <a:schemeClr val="tx1"/>
                          </a:solidFill>
                          <a:latin typeface="Courier New" panose="02070309020205020404" pitchFamily="49" charset="0"/>
                        </a:rPr>
                        <a:t>AND</a:t>
                      </a:r>
                      <a:endParaRPr lang="en-US" dirty="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5F5F5F"/>
                          </a:solidFill>
                        </a:rPr>
                        <a:t>Returns </a:t>
                      </a:r>
                      <a:r>
                        <a:rPr lang="en-US" altLang="en-US" sz="1600" dirty="0" smtClean="0">
                          <a:solidFill>
                            <a:srgbClr val="5F5F5F"/>
                          </a:solidFill>
                          <a:latin typeface="Courier New" panose="02070309020205020404" pitchFamily="49" charset="0"/>
                        </a:rPr>
                        <a:t>TRUE</a:t>
                      </a:r>
                      <a:r>
                        <a:rPr lang="en-US" altLang="en-US" sz="1600" dirty="0" smtClean="0">
                          <a:solidFill>
                            <a:srgbClr val="5F5F5F"/>
                          </a:solidFill>
                        </a:rPr>
                        <a:t> if </a:t>
                      </a:r>
                      <a:r>
                        <a:rPr lang="en-US" altLang="en-US" sz="1600" i="1" dirty="0" smtClean="0">
                          <a:solidFill>
                            <a:srgbClr val="5F5F5F"/>
                          </a:solidFill>
                        </a:rPr>
                        <a:t>both </a:t>
                      </a:r>
                      <a:r>
                        <a:rPr lang="en-US" altLang="en-US" sz="1600" dirty="0" smtClean="0">
                          <a:solidFill>
                            <a:srgbClr val="5F5F5F"/>
                          </a:solidFill>
                        </a:rPr>
                        <a:t>component conditions are true</a:t>
                      </a:r>
                    </a:p>
                  </a:txBody>
                  <a:tcPr>
                    <a:solidFill>
                      <a:schemeClr val="accent4">
                        <a:lumMod val="20000"/>
                        <a:lumOff val="80000"/>
                      </a:schemeClr>
                    </a:solidFill>
                  </a:tcPr>
                </a:tc>
              </a:tr>
              <a:tr h="739326">
                <a:tc>
                  <a:txBody>
                    <a:bodyPr/>
                    <a:lstStyle/>
                    <a:p>
                      <a:r>
                        <a:rPr lang="en-US" altLang="en-US" sz="1600" b="1" dirty="0" smtClean="0">
                          <a:latin typeface="Courier New" pitchFamily="49" charset="0"/>
                        </a:rPr>
                        <a:t>OR</a:t>
                      </a:r>
                      <a:endParaRPr lang="en-US"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5F5F5F"/>
                          </a:solidFill>
                        </a:rPr>
                        <a:t>Returns </a:t>
                      </a:r>
                      <a:r>
                        <a:rPr lang="en-US" altLang="en-US" sz="1600" dirty="0" smtClean="0">
                          <a:solidFill>
                            <a:srgbClr val="5F5F5F"/>
                          </a:solidFill>
                          <a:latin typeface="Courier New" pitchFamily="49" charset="0"/>
                        </a:rPr>
                        <a:t>TRUE</a:t>
                      </a:r>
                      <a:r>
                        <a:rPr lang="en-US" altLang="en-US" sz="1600" dirty="0" smtClean="0">
                          <a:solidFill>
                            <a:srgbClr val="5F5F5F"/>
                          </a:solidFill>
                        </a:rPr>
                        <a:t> if </a:t>
                      </a:r>
                      <a:r>
                        <a:rPr lang="en-US" altLang="en-US" sz="1600" i="1" dirty="0" smtClean="0">
                          <a:solidFill>
                            <a:srgbClr val="5F5F5F"/>
                          </a:solidFill>
                        </a:rPr>
                        <a:t>either </a:t>
                      </a:r>
                      <a:r>
                        <a:rPr lang="en-US" altLang="en-US" sz="1600" dirty="0" smtClean="0">
                          <a:solidFill>
                            <a:srgbClr val="5F5F5F"/>
                          </a:solidFill>
                        </a:rPr>
                        <a:t>component condition is true</a:t>
                      </a:r>
                    </a:p>
                  </a:txBody>
                  <a:tcPr/>
                </a:tc>
              </a:tr>
              <a:tr h="399783">
                <a:tc>
                  <a:txBody>
                    <a:bodyPr/>
                    <a:lstStyle/>
                    <a:p>
                      <a:r>
                        <a:rPr lang="en-US" altLang="en-US" sz="1600" b="1" dirty="0" smtClean="0">
                          <a:latin typeface="Courier New" panose="02070309020205020404" pitchFamily="49" charset="0"/>
                        </a:rPr>
                        <a:t>NOT</a:t>
                      </a:r>
                      <a:endParaRPr lang="en-US"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5F5F5F"/>
                          </a:solidFill>
                        </a:rPr>
                        <a:t>Returns </a:t>
                      </a:r>
                      <a:r>
                        <a:rPr lang="en-US" altLang="en-US" sz="1600" dirty="0" smtClean="0">
                          <a:solidFill>
                            <a:srgbClr val="5F5F5F"/>
                          </a:solidFill>
                          <a:latin typeface="Courier New" panose="02070309020205020404" pitchFamily="49" charset="0"/>
                        </a:rPr>
                        <a:t>TRUE</a:t>
                      </a:r>
                      <a:r>
                        <a:rPr lang="en-US" altLang="en-US" sz="1600" dirty="0" smtClean="0">
                          <a:solidFill>
                            <a:srgbClr val="5F5F5F"/>
                          </a:solidFill>
                        </a:rPr>
                        <a:t> if the condition is false</a:t>
                      </a:r>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Using the </a:t>
            </a:r>
            <a:r>
              <a:rPr lang="en-US" altLang="en-US" smtClean="0">
                <a:latin typeface="Courier New" pitchFamily="49" charset="0"/>
              </a:rPr>
              <a:t>AND</a:t>
            </a:r>
            <a:r>
              <a:rPr lang="en-US" altLang="en-US" smtClean="0"/>
              <a:t> Operator</a:t>
            </a:r>
            <a:endParaRPr lang="en-US" altLang="en-US" dirty="0" smtClean="0"/>
          </a:p>
        </p:txBody>
      </p:sp>
      <p:sp>
        <p:nvSpPr>
          <p:cNvPr id="36867" name="Content Placeholder 2"/>
          <p:cNvSpPr>
            <a:spLocks noGrp="1"/>
          </p:cNvSpPr>
          <p:nvPr>
            <p:ph idx="1"/>
          </p:nvPr>
        </p:nvSpPr>
        <p:spPr/>
        <p:txBody>
          <a:bodyPr/>
          <a:lstStyle/>
          <a:p>
            <a:pPr eaLnBrk="1" hangingPunct="1"/>
            <a:r>
              <a:rPr lang="en-US" altLang="en-US" smtClean="0">
                <a:latin typeface="Courier New" pitchFamily="49" charset="0"/>
              </a:rPr>
              <a:t>AND</a:t>
            </a:r>
            <a:r>
              <a:rPr lang="en-US" altLang="en-US" smtClean="0">
                <a:latin typeface="Arial" charset="0"/>
              </a:rPr>
              <a:t> requires both the component conditions to be true:</a:t>
            </a:r>
            <a:endParaRPr lang="en-US" altLang="en-US" dirty="0" smtClean="0">
              <a:latin typeface="Arial" charset="0"/>
            </a:endParaRPr>
          </a:p>
        </p:txBody>
      </p:sp>
      <p:pic>
        <p:nvPicPr>
          <p:cNvPr id="36868" name="Picture 7"/>
          <p:cNvPicPr>
            <a:picLocks noChangeAspect="1" noChangeArrowheads="1"/>
          </p:cNvPicPr>
          <p:nvPr/>
        </p:nvPicPr>
        <p:blipFill>
          <a:blip r:embed="rId4" cstate="print"/>
          <a:srcRect/>
          <a:stretch>
            <a:fillRect/>
          </a:stretch>
        </p:blipFill>
        <p:spPr bwMode="auto">
          <a:xfrm>
            <a:off x="3683000" y="3733800"/>
            <a:ext cx="4822825" cy="788988"/>
          </a:xfrm>
          <a:prstGeom prst="rect">
            <a:avLst/>
          </a:prstGeom>
          <a:noFill/>
          <a:ln w="12700">
            <a:solidFill>
              <a:schemeClr val="tx1"/>
            </a:solidFill>
            <a:miter lim="800000"/>
            <a:headEnd type="none" w="sm" len="sm"/>
            <a:tailEnd type="none" w="sm" len="sm"/>
          </a:ln>
        </p:spPr>
      </p:pic>
      <p:grpSp>
        <p:nvGrpSpPr>
          <p:cNvPr id="2" name="Group 1"/>
          <p:cNvGrpSpPr/>
          <p:nvPr/>
        </p:nvGrpSpPr>
        <p:grpSpPr>
          <a:xfrm>
            <a:off x="2061964" y="1981201"/>
            <a:ext cx="8064896" cy="1293197"/>
            <a:chOff x="1966559" y="1981201"/>
            <a:chExt cx="8064896" cy="1293197"/>
          </a:xfrm>
        </p:grpSpPr>
        <p:sp>
          <p:nvSpPr>
            <p:cNvPr id="7" name="Content Placeholder 2"/>
            <p:cNvSpPr txBox="1">
              <a:spLocks/>
            </p:cNvSpPr>
            <p:nvPr/>
          </p:nvSpPr>
          <p:spPr bwMode="gray">
            <a:xfrm>
              <a:off x="1966559" y="1981201"/>
              <a:ext cx="8064896"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&gt;= 10000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job_id LIKE '%MAN%' ;</a:t>
              </a:r>
            </a:p>
          </p:txBody>
        </p:sp>
        <p:sp>
          <p:nvSpPr>
            <p:cNvPr id="36872" name="Rectangle 5"/>
            <p:cNvSpPr>
              <a:spLocks noChangeArrowheads="1"/>
            </p:cNvSpPr>
            <p:nvPr/>
          </p:nvSpPr>
          <p:spPr bwMode="gray">
            <a:xfrm>
              <a:off x="2833688" y="2660513"/>
              <a:ext cx="3228975" cy="60899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OR</a:t>
            </a:r>
            <a:r>
              <a:rPr lang="en-US" altLang="en-US" dirty="0" smtClean="0"/>
              <a:t> Operator</a:t>
            </a:r>
          </a:p>
        </p:txBody>
      </p:sp>
      <p:sp>
        <p:nvSpPr>
          <p:cNvPr id="38915" name="Rectangle 10"/>
          <p:cNvSpPr>
            <a:spLocks noGrp="1" noChangeArrowheads="1"/>
          </p:cNvSpPr>
          <p:nvPr>
            <p:ph idx="1"/>
          </p:nvPr>
        </p:nvSpPr>
        <p:spPr/>
        <p:txBody>
          <a:bodyPr/>
          <a:lstStyle/>
          <a:p>
            <a:pPr indent="0"/>
            <a:r>
              <a:rPr lang="en-US" altLang="en-US" dirty="0" smtClean="0">
                <a:latin typeface="Courier New" pitchFamily="49" charset="0"/>
              </a:rPr>
              <a:t>OR</a:t>
            </a:r>
            <a:r>
              <a:rPr lang="en-US" altLang="en-US" dirty="0" smtClean="0">
                <a:latin typeface="Arial" charset="0"/>
              </a:rPr>
              <a:t> requires either component condition to be true:</a:t>
            </a:r>
          </a:p>
        </p:txBody>
      </p:sp>
      <p:pic>
        <p:nvPicPr>
          <p:cNvPr id="38916" name="Picture 7"/>
          <p:cNvPicPr>
            <a:picLocks noChangeAspect="1" noChangeArrowheads="1"/>
          </p:cNvPicPr>
          <p:nvPr/>
        </p:nvPicPr>
        <p:blipFill>
          <a:blip r:embed="rId4" cstate="print"/>
          <a:srcRect/>
          <a:stretch>
            <a:fillRect/>
          </a:stretch>
        </p:blipFill>
        <p:spPr bwMode="auto">
          <a:xfrm>
            <a:off x="4026693" y="3657600"/>
            <a:ext cx="4135438" cy="2033588"/>
          </a:xfrm>
          <a:prstGeom prst="rect">
            <a:avLst/>
          </a:prstGeom>
          <a:noFill/>
          <a:ln w="12700">
            <a:solidFill>
              <a:schemeClr val="tx1"/>
            </a:solidFill>
            <a:miter lim="800000"/>
            <a:headEnd type="none" w="sm" len="sm"/>
            <a:tailEnd type="none" w="sm" len="sm"/>
          </a:ln>
        </p:spPr>
      </p:pic>
      <p:grpSp>
        <p:nvGrpSpPr>
          <p:cNvPr id="2" name="Group 1"/>
          <p:cNvGrpSpPr/>
          <p:nvPr/>
        </p:nvGrpSpPr>
        <p:grpSpPr>
          <a:xfrm>
            <a:off x="2061964" y="1981201"/>
            <a:ext cx="8064896" cy="1296580"/>
            <a:chOff x="1966559" y="1981201"/>
            <a:chExt cx="8064896" cy="1296580"/>
          </a:xfrm>
        </p:grpSpPr>
        <p:sp>
          <p:nvSpPr>
            <p:cNvPr id="8" name="Content Placeholder 2"/>
            <p:cNvSpPr txBox="1">
              <a:spLocks/>
            </p:cNvSpPr>
            <p:nvPr/>
          </p:nvSpPr>
          <p:spPr bwMode="gray">
            <a:xfrm>
              <a:off x="1966559" y="1981201"/>
              <a:ext cx="8064896"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salary &gt;= 10000</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OR     job_id </a:t>
              </a:r>
              <a:r>
                <a:rPr lang="en-US" altLang="en-US" b="1" dirty="0">
                  <a:solidFill>
                    <a:schemeClr val="tx1">
                      <a:lumMod val="75000"/>
                    </a:schemeClr>
                  </a:solidFill>
                  <a:latin typeface="Courier New" panose="02070309020205020404" pitchFamily="49" charset="0"/>
                  <a:cs typeface="Arial" panose="020B0604020202020204" pitchFamily="34" charset="0"/>
                </a:rPr>
                <a:t>LIKE '%MAN%' ;</a:t>
              </a:r>
            </a:p>
          </p:txBody>
        </p:sp>
        <p:sp>
          <p:nvSpPr>
            <p:cNvPr id="38920" name="Rectangle 5"/>
            <p:cNvSpPr>
              <a:spLocks noChangeArrowheads="1"/>
            </p:cNvSpPr>
            <p:nvPr/>
          </p:nvSpPr>
          <p:spPr bwMode="gray">
            <a:xfrm>
              <a:off x="2833688" y="2674817"/>
              <a:ext cx="3228975" cy="60296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NOT</a:t>
            </a:r>
            <a:r>
              <a:rPr lang="en-US" altLang="en-US" dirty="0" smtClean="0"/>
              <a:t> Operator</a:t>
            </a:r>
          </a:p>
        </p:txBody>
      </p:sp>
      <p:sp>
        <p:nvSpPr>
          <p:cNvPr id="2" name="Content Placeholder 1"/>
          <p:cNvSpPr>
            <a:spLocks noGrp="1"/>
          </p:cNvSpPr>
          <p:nvPr>
            <p:ph idx="1"/>
          </p:nvPr>
        </p:nvSpPr>
        <p:spPr>
          <a:xfrm>
            <a:off x="622138" y="1242485"/>
            <a:ext cx="10944549" cy="811326"/>
          </a:xfrm>
        </p:spPr>
        <p:txBody>
          <a:bodyPr/>
          <a:lstStyle/>
          <a:p>
            <a:r>
              <a:rPr lang="en-US" altLang="en-US" sz="2000" dirty="0">
                <a:latin typeface="Courier New" pitchFamily="49" charset="0"/>
              </a:rPr>
              <a:t>NOT</a:t>
            </a:r>
            <a:r>
              <a:rPr lang="en-US" altLang="en-US" sz="2000" dirty="0"/>
              <a:t> is used to negate a condition:</a:t>
            </a:r>
          </a:p>
          <a:p>
            <a:endParaRPr lang="en-US" dirty="0"/>
          </a:p>
        </p:txBody>
      </p:sp>
      <p:pic>
        <p:nvPicPr>
          <p:cNvPr id="40963" name="Picture 6"/>
          <p:cNvPicPr>
            <a:picLocks noChangeAspect="1" noChangeArrowheads="1"/>
          </p:cNvPicPr>
          <p:nvPr/>
        </p:nvPicPr>
        <p:blipFill>
          <a:blip r:embed="rId4" cstate="print"/>
          <a:srcRect/>
          <a:stretch>
            <a:fillRect/>
          </a:stretch>
        </p:blipFill>
        <p:spPr bwMode="auto">
          <a:xfrm>
            <a:off x="4922837" y="3381375"/>
            <a:ext cx="2343150" cy="2409825"/>
          </a:xfrm>
          <a:prstGeom prst="rect">
            <a:avLst/>
          </a:prstGeom>
          <a:noFill/>
          <a:ln w="12700">
            <a:solidFill>
              <a:schemeClr val="tx1"/>
            </a:solidFill>
            <a:miter lim="800000"/>
            <a:headEnd type="none" w="sm" len="sm"/>
            <a:tailEnd type="none" w="sm" len="sm"/>
          </a:ln>
        </p:spPr>
      </p:pic>
      <p:grpSp>
        <p:nvGrpSpPr>
          <p:cNvPr id="3" name="Group 2"/>
          <p:cNvGrpSpPr/>
          <p:nvPr/>
        </p:nvGrpSpPr>
        <p:grpSpPr>
          <a:xfrm>
            <a:off x="2061964" y="1745000"/>
            <a:ext cx="8064896" cy="1293197"/>
            <a:chOff x="1966559" y="1524001"/>
            <a:chExt cx="8064896" cy="1293197"/>
          </a:xfrm>
        </p:grpSpPr>
        <p:sp>
          <p:nvSpPr>
            <p:cNvPr id="6" name="Content Placeholder 2"/>
            <p:cNvSpPr txBox="1">
              <a:spLocks/>
            </p:cNvSpPr>
            <p:nvPr/>
          </p:nvSpPr>
          <p:spPr bwMode="gray">
            <a:xfrm>
              <a:off x="1966559" y="1524001"/>
              <a:ext cx="8064896"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NOT IN ('IT_PROG', 'ST_CLERK', 'SA_REP') ;</a:t>
              </a:r>
            </a:p>
          </p:txBody>
        </p:sp>
        <p:sp>
          <p:nvSpPr>
            <p:cNvPr id="40967" name="Rectangle 4"/>
            <p:cNvSpPr>
              <a:spLocks noChangeArrowheads="1"/>
            </p:cNvSpPr>
            <p:nvPr/>
          </p:nvSpPr>
          <p:spPr bwMode="gray">
            <a:xfrm>
              <a:off x="2992437" y="2190031"/>
              <a:ext cx="5524500" cy="625681"/>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
        <p:nvSpPr>
          <p:cNvPr id="7" name="Rectangle 10"/>
          <p:cNvSpPr txBox="1">
            <a:spLocks noChangeArrowheads="1"/>
          </p:cNvSpPr>
          <p:nvPr/>
        </p:nvSpPr>
        <p:spPr>
          <a:xfrm>
            <a:off x="1989137" y="990601"/>
            <a:ext cx="8210550" cy="363537"/>
          </a:xfrm>
          <a:prstGeom prst="rect">
            <a:avLst/>
          </a:prstGeom>
        </p:spPr>
        <p:txBody>
          <a:bodyPr/>
          <a:lstStyle/>
          <a:p>
            <a:pPr defTabSz="228600">
              <a:spcBef>
                <a:spcPct val="20000"/>
              </a:spcBef>
              <a:buClr>
                <a:srgbClr val="000000"/>
              </a:buClr>
              <a:defRPr/>
            </a:pPr>
            <a:endParaRPr lang="en-US" altLang="en-US" sz="2200" kern="0" dirty="0">
              <a:solidFill>
                <a:srgbClr val="5F5F5F"/>
              </a:solidFill>
              <a:cs typeface="+mn-cs"/>
            </a:endParaRPr>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21" name="Rounded Rectangle 20"/>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7377" y="250154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Rounded Rectangle 2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56977" y="1730717"/>
            <a:ext cx="4491611"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smtClean="0"/>
              <a:t>Lesson </a:t>
            </a:r>
            <a:r>
              <a:rPr lang="en-US" sz="1500" dirty="0"/>
              <a:t>2: Retrieving Data using SQL </a:t>
            </a:r>
            <a:r>
              <a:rPr lang="en-US" sz="1500" dirty="0" smtClean="0">
                <a:latin typeface="Courier New" panose="02070309020205020404" pitchFamily="49" charset="0"/>
                <a:cs typeface="Courier New" panose="02070309020205020404" pitchFamily="49" charset="0"/>
              </a:rPr>
              <a:t>SELECT</a:t>
            </a:r>
            <a:endParaRPr lang="en-US" sz="1500" dirty="0">
              <a:latin typeface="Courier New" panose="02070309020205020404" pitchFamily="49" charset="0"/>
              <a:cs typeface="Courier New" panose="02070309020205020404" pitchFamily="49" charset="0"/>
            </a:endParaRPr>
          </a:p>
        </p:txBody>
      </p:sp>
      <p:sp>
        <p:nvSpPr>
          <p:cNvPr id="28" name="TextBox 27"/>
          <p:cNvSpPr txBox="1"/>
          <p:nvPr/>
        </p:nvSpPr>
        <p:spPr>
          <a:xfrm>
            <a:off x="4819904" y="2755598"/>
            <a:ext cx="4083283" cy="323165"/>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a:t>Lesson 3: Restricting and Sorting Data</a:t>
            </a:r>
          </a:p>
        </p:txBody>
      </p:sp>
      <p:sp>
        <p:nvSpPr>
          <p:cNvPr id="29" name="TextBox 28"/>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4: Using Single-Row Functions to </a:t>
            </a:r>
            <a:r>
              <a:rPr lang="en-US" sz="1500" dirty="0" smtClean="0"/>
              <a:t>Customize </a:t>
            </a:r>
            <a:r>
              <a:rPr lang="en-US" sz="1500" dirty="0"/>
              <a:t>O</a:t>
            </a:r>
            <a:r>
              <a:rPr lang="en-US" sz="1500" dirty="0" smtClean="0"/>
              <a:t>utput</a:t>
            </a:r>
            <a:endParaRPr lang="en-US" sz="1500" dirty="0"/>
          </a:p>
        </p:txBody>
      </p:sp>
      <p:sp>
        <p:nvSpPr>
          <p:cNvPr id="30" name="TextBox 29"/>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Lesson 5: Using Conversion Functions and Conditional Expressions</a:t>
            </a:r>
          </a:p>
        </p:txBody>
      </p:sp>
      <p:sp>
        <p:nvSpPr>
          <p:cNvPr id="31" name="Isosceles Triangle 30"/>
          <p:cNvSpPr>
            <a:spLocks noChangeAspect="1"/>
          </p:cNvSpPr>
          <p:nvPr/>
        </p:nvSpPr>
        <p:spPr bwMode="auto">
          <a:xfrm rot="5400000">
            <a:off x="4321644" y="281924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Isosceles Triangle 3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5" name="Group 34"/>
          <p:cNvGrpSpPr/>
          <p:nvPr/>
        </p:nvGrpSpPr>
        <p:grpSpPr>
          <a:xfrm>
            <a:off x="9786179" y="2608711"/>
            <a:ext cx="1715510" cy="591689"/>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40" name="Rounded Rectangle 39"/>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ounded Rectangle 4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Rectangle 4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4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Freeform 4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50" name="TextBox 4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Restricting and Sorting </a:t>
            </a:r>
            <a:r>
              <a:rPr lang="en-US" dirty="0" smtClean="0"/>
              <a:t>Data</a:t>
            </a:r>
            <a:endParaRPr lang="en-US" dirty="0"/>
          </a:p>
        </p:txBody>
      </p:sp>
      <p:sp>
        <p:nvSpPr>
          <p:cNvPr id="51" name="TextBox 5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2" name="TextBox 5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altLang="en-US" dirty="0" smtClean="0"/>
              <a:t>Lesson Agenda</a:t>
            </a:r>
          </a:p>
        </p:txBody>
      </p:sp>
      <p:sp>
        <p:nvSpPr>
          <p:cNvPr id="5" name="Content Placeholder 4"/>
          <p:cNvSpPr>
            <a:spLocks noGrp="1"/>
          </p:cNvSpPr>
          <p:nvPr>
            <p:ph idx="1"/>
          </p:nvPr>
        </p:nvSpPr>
        <p:spPr/>
        <p:txBody>
          <a:bodyPr/>
          <a:lstStyle/>
          <a:p>
            <a:pPr lvl="1" eaLnBrk="1" hangingPunct="1">
              <a:buClr>
                <a:srgbClr val="A6A6A6"/>
              </a:buClr>
              <a:defRPr/>
            </a:pPr>
            <a:r>
              <a:rPr lang="en-US" dirty="0" smtClean="0">
                <a:solidFill>
                  <a:schemeClr val="bg1">
                    <a:lumMod val="65000"/>
                  </a:schemeClr>
                </a:solidFill>
              </a:rPr>
              <a:t>Limiting rows with:</a:t>
            </a:r>
          </a:p>
          <a:p>
            <a:pPr lvl="2" eaLnBrk="1" hangingPunct="1">
              <a:buClr>
                <a:srgbClr val="A6A6A6"/>
              </a:buClr>
              <a:defRPr/>
            </a:pPr>
            <a:r>
              <a:rPr lang="en-US" dirty="0" smtClean="0">
                <a:solidFill>
                  <a:schemeClr val="bg1">
                    <a:lumMod val="65000"/>
                  </a:schemeClr>
                </a:solidFill>
              </a:rPr>
              <a:t>The </a:t>
            </a:r>
            <a:r>
              <a:rPr lang="en-US" dirty="0" smtClean="0">
                <a:solidFill>
                  <a:schemeClr val="bg1">
                    <a:lumMod val="65000"/>
                  </a:schemeClr>
                </a:solidFill>
                <a:latin typeface="Courier New" pitchFamily="49" charset="0"/>
                <a:cs typeface="Courier New" pitchFamily="49" charset="0"/>
              </a:rPr>
              <a:t>WHERE</a:t>
            </a:r>
            <a:r>
              <a:rPr lang="en-US" dirty="0" smtClean="0">
                <a:solidFill>
                  <a:schemeClr val="bg1">
                    <a:lumMod val="65000"/>
                  </a:schemeClr>
                </a:solidFill>
              </a:rPr>
              <a:t> clause</a:t>
            </a:r>
          </a:p>
          <a:p>
            <a:pPr lvl="2" eaLnBrk="1" hangingPunct="1">
              <a:buClr>
                <a:srgbClr val="A6A6A6"/>
              </a:buClr>
              <a:defRPr/>
            </a:pPr>
            <a:r>
              <a:rPr lang="en-US" dirty="0" smtClean="0">
                <a:solidFill>
                  <a:schemeClr val="bg1">
                    <a:lumMod val="65000"/>
                  </a:schemeClr>
                </a:solidFill>
              </a:rPr>
              <a:t>The comparison conditions using </a:t>
            </a:r>
            <a:r>
              <a:rPr lang="en-US" dirty="0" smtClean="0">
                <a:solidFill>
                  <a:schemeClr val="bg1">
                    <a:lumMod val="65000"/>
                  </a:schemeClr>
                </a:solidFill>
                <a:latin typeface="Courier New" pitchFamily="49" charset="0"/>
                <a:cs typeface="Courier New" pitchFamily="49" charset="0"/>
              </a:rPr>
              <a: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BETWEEN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IN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LIKE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operators</a:t>
            </a:r>
          </a:p>
          <a:p>
            <a:pPr lvl="2" eaLnBrk="1" hangingPunct="1">
              <a:buClr>
                <a:srgbClr val="A6A6A6"/>
              </a:buClr>
              <a:defRPr/>
            </a:pPr>
            <a:r>
              <a:rPr lang="en-US" dirty="0" smtClean="0">
                <a:solidFill>
                  <a:schemeClr val="bg1">
                    <a:lumMod val="65000"/>
                  </a:schemeClr>
                </a:solidFill>
              </a:rPr>
              <a:t>Logical conditions using </a:t>
            </a:r>
            <a:r>
              <a:rPr lang="en-US" dirty="0" smtClean="0">
                <a:solidFill>
                  <a:schemeClr val="bg1">
                    <a:lumMod val="65000"/>
                  </a:schemeClr>
                </a:solidFill>
                <a:latin typeface="Courier New" pitchFamily="49" charset="0"/>
                <a:cs typeface="Courier New" pitchFamily="49" charset="0"/>
              </a:rPr>
              <a:t>AND</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OR</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NOT</a:t>
            </a:r>
            <a:r>
              <a:rPr lang="en-US" dirty="0" smtClean="0">
                <a:solidFill>
                  <a:schemeClr val="bg1">
                    <a:lumMod val="65000"/>
                  </a:schemeClr>
                </a:solidFill>
              </a:rPr>
              <a:t> operators</a:t>
            </a:r>
          </a:p>
          <a:p>
            <a:pPr lvl="1" eaLnBrk="1" hangingPunct="1">
              <a:defRPr/>
            </a:pPr>
            <a:r>
              <a:rPr lang="en-US" dirty="0" smtClean="0"/>
              <a:t>Rules of precedence for operators in an expression</a:t>
            </a:r>
          </a:p>
          <a:p>
            <a:pPr lvl="1" eaLnBrk="1" hangingPunct="1">
              <a:buClr>
                <a:srgbClr val="A6A6A6"/>
              </a:buClr>
              <a:defRPr/>
            </a:pPr>
            <a:r>
              <a:rPr lang="en-US" dirty="0" smtClean="0">
                <a:solidFill>
                  <a:schemeClr val="bg1">
                    <a:lumMod val="65000"/>
                  </a:schemeClr>
                </a:solidFill>
              </a:rPr>
              <a:t>Sorting rows using the </a:t>
            </a:r>
            <a:r>
              <a:rPr lang="en-US" dirty="0" smtClean="0">
                <a:solidFill>
                  <a:schemeClr val="bg1">
                    <a:lumMod val="65000"/>
                  </a:schemeClr>
                </a:solidFill>
                <a:latin typeface="Courier New" pitchFamily="49" charset="0"/>
                <a:cs typeface="Courier New" pitchFamily="49" charset="0"/>
              </a:rPr>
              <a:t>ORDER BY</a:t>
            </a:r>
            <a:r>
              <a:rPr lang="en-US" dirty="0" smtClean="0">
                <a:solidFill>
                  <a:schemeClr val="bg1">
                    <a:lumMod val="65000"/>
                  </a:schemeClr>
                </a:solidFill>
              </a:rPr>
              <a:t> clause</a:t>
            </a:r>
          </a:p>
          <a:p>
            <a:pPr lvl="1" eaLnBrk="1" hangingPunct="1">
              <a:buClr>
                <a:srgbClr val="A6A6A6"/>
              </a:buClr>
              <a:defRPr/>
            </a:pPr>
            <a:r>
              <a:rPr lang="en-US" dirty="0" smtClean="0">
                <a:solidFill>
                  <a:schemeClr val="bg1">
                    <a:lumMod val="65000"/>
                  </a:schemeClr>
                </a:solidFill>
              </a:rPr>
              <a:t>SQL row limiting clause in a query</a:t>
            </a:r>
          </a:p>
          <a:p>
            <a:pPr lvl="1" eaLnBrk="1" hangingPunct="1">
              <a:buClr>
                <a:srgbClr val="A6A6A6"/>
              </a:buClr>
              <a:defRPr/>
            </a:pPr>
            <a:r>
              <a:rPr lang="en-US" dirty="0" smtClean="0">
                <a:solidFill>
                  <a:schemeClr val="bg1">
                    <a:lumMod val="65000"/>
                  </a:schemeClr>
                </a:solidFill>
              </a:rPr>
              <a:t>Substitution variables</a:t>
            </a:r>
          </a:p>
          <a:p>
            <a:pPr lvl="1" eaLnBrk="1" hangingPunct="1">
              <a:buClr>
                <a:srgbClr val="A6A6A6"/>
              </a:buClr>
              <a:defRPr/>
            </a:pPr>
            <a:r>
              <a:rPr lang="en-US" dirty="0" smtClean="0">
                <a:solidFill>
                  <a:schemeClr val="bg1">
                    <a:lumMod val="65000"/>
                  </a:schemeClr>
                </a:solidFill>
                <a:latin typeface="Courier New" pitchFamily="49" charset="0"/>
                <a:cs typeface="Courier New" pitchFamily="49" charset="0"/>
              </a:rPr>
              <a:t>DEFINE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VERIFY</a:t>
            </a:r>
            <a:r>
              <a:rPr lang="en-US" dirty="0" smtClean="0">
                <a:solidFill>
                  <a:schemeClr val="bg1">
                    <a:lumMod val="65000"/>
                  </a:schemeClr>
                </a:solidFill>
              </a:rPr>
              <a:t> commands</a:t>
            </a:r>
            <a:endParaRPr lang="en-US" dirty="0"/>
          </a:p>
        </p:txBody>
      </p:sp>
      <p:grpSp>
        <p:nvGrpSpPr>
          <p:cNvPr id="4" name="Group 3"/>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smtClean="0"/>
              <a:t>Rules of Precedence</a:t>
            </a:r>
          </a:p>
        </p:txBody>
      </p:sp>
      <p:sp>
        <p:nvSpPr>
          <p:cNvPr id="45059" name="Rectangle 3"/>
          <p:cNvSpPr>
            <a:spLocks noChangeArrowheads="1"/>
          </p:cNvSpPr>
          <p:nvPr/>
        </p:nvSpPr>
        <p:spPr bwMode="auto">
          <a:xfrm>
            <a:off x="2401887" y="5511800"/>
            <a:ext cx="7385050" cy="355600"/>
          </a:xfrm>
          <a:prstGeom prst="rect">
            <a:avLst/>
          </a:prstGeom>
          <a:noFill/>
          <a:ln w="9525">
            <a:noFill/>
            <a:miter lim="800000"/>
            <a:headEnd/>
            <a:tailEnd/>
          </a:ln>
        </p:spPr>
        <p:txBody>
          <a:bodyPr lIns="92075" tIns="46038" rIns="92075" bIns="46038" anchor="ctr">
            <a:spAutoFit/>
          </a:bodyPr>
          <a:lstStyle/>
          <a:p>
            <a:pPr algn="ctr" defTabSz="346075">
              <a:lnSpc>
                <a:spcPct val="95000"/>
              </a:lnSpc>
              <a:spcBef>
                <a:spcPct val="35000"/>
              </a:spcBef>
              <a:tabLst>
                <a:tab pos="571500" algn="l"/>
              </a:tabLst>
            </a:pPr>
            <a:r>
              <a:rPr lang="en-US" altLang="en-US" dirty="0"/>
              <a:t>You can use parentheses to override rules of precedence.</a:t>
            </a:r>
          </a:p>
        </p:txBody>
      </p:sp>
      <p:graphicFrame>
        <p:nvGraphicFramePr>
          <p:cNvPr id="2" name="Table 1"/>
          <p:cNvGraphicFramePr>
            <a:graphicFrameLocks noGrp="1"/>
          </p:cNvGraphicFramePr>
          <p:nvPr>
            <p:extLst>
              <p:ext uri="{D42A27DB-BD31-4B8C-83A1-F6EECF244321}">
                <p14:modId xmlns:p14="http://schemas.microsoft.com/office/powerpoint/2010/main" val="1759999441"/>
              </p:ext>
            </p:extLst>
          </p:nvPr>
        </p:nvGraphicFramePr>
        <p:xfrm>
          <a:off x="3154574" y="1534320"/>
          <a:ext cx="5879677" cy="3789360"/>
        </p:xfrm>
        <a:graphic>
          <a:graphicData uri="http://schemas.openxmlformats.org/drawingml/2006/table">
            <a:tbl>
              <a:tblPr firstRow="1" firstCol="1" bandRow="1">
                <a:tableStyleId>{5FD0F851-EC5A-4D38-B0AD-8093EC10F338}</a:tableStyleId>
              </a:tblPr>
              <a:tblGrid>
                <a:gridCol w="1699152"/>
                <a:gridCol w="4180525"/>
              </a:tblGrid>
              <a:tr h="378936">
                <a:tc>
                  <a:txBody>
                    <a:bodyPr/>
                    <a:lstStyle/>
                    <a:p>
                      <a:r>
                        <a:rPr lang="en-US" altLang="en-US" sz="1800" b="1" dirty="0" smtClean="0">
                          <a:solidFill>
                            <a:schemeClr val="tx1"/>
                          </a:solidFill>
                        </a:rPr>
                        <a:t>Order</a:t>
                      </a:r>
                      <a:endParaRPr lang="en-US" dirty="0">
                        <a:solidFill>
                          <a:schemeClr val="tx1"/>
                        </a:solidFill>
                      </a:endParaRPr>
                    </a:p>
                  </a:txBody>
                  <a:tcPr/>
                </a:tc>
                <a:tc>
                  <a:txBody>
                    <a:bodyPr/>
                    <a:lstStyle/>
                    <a:p>
                      <a:r>
                        <a:rPr lang="en-US" altLang="en-US" sz="1800" b="1" dirty="0" smtClean="0">
                          <a:solidFill>
                            <a:schemeClr val="tx1"/>
                          </a:solidFill>
                        </a:rPr>
                        <a:t>Operator</a:t>
                      </a:r>
                      <a:endParaRPr lang="en-US" dirty="0">
                        <a:solidFill>
                          <a:schemeClr val="tx1"/>
                        </a:solidFill>
                      </a:endParaRPr>
                    </a:p>
                  </a:txBody>
                  <a:tcPr/>
                </a:tc>
              </a:tr>
              <a:tr h="378936">
                <a:tc>
                  <a:txBody>
                    <a:bodyPr/>
                    <a:lstStyle/>
                    <a:p>
                      <a:r>
                        <a:rPr lang="en-US" sz="1600" b="0" dirty="0" smtClean="0"/>
                        <a:t>1</a:t>
                      </a:r>
                      <a:endParaRPr lang="en-US"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 Arithmetic operators</a:t>
                      </a:r>
                    </a:p>
                  </a:txBody>
                  <a:tcPr>
                    <a:solidFill>
                      <a:schemeClr val="accent4">
                        <a:lumMod val="20000"/>
                        <a:lumOff val="80000"/>
                      </a:schemeClr>
                    </a:solidFill>
                  </a:tcPr>
                </a:tc>
              </a:tr>
              <a:tr h="378936">
                <a:tc>
                  <a:txBody>
                    <a:bodyPr/>
                    <a:lstStyle/>
                    <a:p>
                      <a:r>
                        <a:rPr lang="en-US" sz="1600" b="0" dirty="0" smtClean="0"/>
                        <a:t>2</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 Concatenation operator</a:t>
                      </a:r>
                    </a:p>
                  </a:txBody>
                  <a:tcPr/>
                </a:tc>
              </a:tr>
              <a:tr h="378936">
                <a:tc>
                  <a:txBody>
                    <a:bodyPr/>
                    <a:lstStyle/>
                    <a:p>
                      <a:r>
                        <a:rPr lang="en-US" sz="1600" b="0" dirty="0" smtClean="0"/>
                        <a:t>3</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t> Comparison conditions</a:t>
                      </a:r>
                    </a:p>
                  </a:txBody>
                  <a:tcPr>
                    <a:solidFill>
                      <a:schemeClr val="accent4">
                        <a:lumMod val="20000"/>
                        <a:lumOff val="80000"/>
                      </a:schemeClr>
                    </a:solidFill>
                  </a:tcPr>
                </a:tc>
              </a:tr>
              <a:tr h="378936">
                <a:tc>
                  <a:txBody>
                    <a:bodyPr/>
                    <a:lstStyle/>
                    <a:p>
                      <a:r>
                        <a:rPr lang="en-US" sz="1600" b="0" dirty="0" smtClean="0"/>
                        <a:t>4</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Times New Roman" pitchFamily="18" charset="0"/>
                        </a:rPr>
                        <a:t> </a:t>
                      </a:r>
                      <a:r>
                        <a:rPr lang="en-US" altLang="en-US" sz="1600" dirty="0" smtClean="0">
                          <a:latin typeface="Courier New" pitchFamily="49" charset="0"/>
                        </a:rPr>
                        <a:t>IS</a:t>
                      </a:r>
                      <a:r>
                        <a:rPr lang="en-US" altLang="en-US" sz="1600" dirty="0" smtClean="0">
                          <a:latin typeface="Times New Roman" pitchFamily="18" charset="0"/>
                        </a:rPr>
                        <a:t> </a:t>
                      </a:r>
                      <a:r>
                        <a:rPr lang="en-US" altLang="en-US" sz="1600" dirty="0" smtClean="0">
                          <a:latin typeface="Courier New" pitchFamily="49" charset="0"/>
                        </a:rPr>
                        <a:t>[NOT]</a:t>
                      </a:r>
                      <a:r>
                        <a:rPr lang="en-US" altLang="en-US" sz="1600" dirty="0" smtClean="0">
                          <a:latin typeface="Times New Roman" pitchFamily="18" charset="0"/>
                        </a:rPr>
                        <a:t> </a:t>
                      </a:r>
                      <a:r>
                        <a:rPr lang="en-US" altLang="en-US" sz="1600" dirty="0" smtClean="0">
                          <a:latin typeface="Courier New" pitchFamily="49" charset="0"/>
                        </a:rPr>
                        <a:t>NULL</a:t>
                      </a:r>
                      <a:r>
                        <a:rPr lang="en-US" altLang="en-US" sz="1600" dirty="0" smtClean="0">
                          <a:latin typeface="Times New Roman" pitchFamily="18" charset="0"/>
                        </a:rPr>
                        <a:t>, </a:t>
                      </a:r>
                      <a:r>
                        <a:rPr lang="en-US" altLang="en-US" sz="1600" dirty="0" smtClean="0">
                          <a:latin typeface="Courier New" pitchFamily="49" charset="0"/>
                        </a:rPr>
                        <a:t>LIKE</a:t>
                      </a:r>
                      <a:r>
                        <a:rPr lang="en-US" altLang="en-US" sz="1600" dirty="0" smtClean="0">
                          <a:latin typeface="Times New Roman" pitchFamily="18" charset="0"/>
                        </a:rPr>
                        <a:t>, </a:t>
                      </a:r>
                      <a:r>
                        <a:rPr lang="en-US" altLang="en-US" sz="1600" dirty="0" smtClean="0">
                          <a:latin typeface="Courier New" pitchFamily="49" charset="0"/>
                        </a:rPr>
                        <a:t>[NOT]</a:t>
                      </a:r>
                      <a:r>
                        <a:rPr lang="en-US" altLang="en-US" sz="1600" dirty="0" smtClean="0">
                          <a:latin typeface="Times New Roman" pitchFamily="18" charset="0"/>
                        </a:rPr>
                        <a:t> </a:t>
                      </a:r>
                      <a:r>
                        <a:rPr lang="en-US" altLang="en-US" sz="1600" dirty="0" smtClean="0">
                          <a:latin typeface="Courier New" pitchFamily="49" charset="0"/>
                        </a:rPr>
                        <a:t>IN</a:t>
                      </a:r>
                    </a:p>
                  </a:txBody>
                  <a:tcPr/>
                </a:tc>
              </a:tr>
              <a:tr h="378936">
                <a:tc>
                  <a:txBody>
                    <a:bodyPr/>
                    <a:lstStyle/>
                    <a:p>
                      <a:r>
                        <a:rPr lang="en-US" sz="1600" b="0" dirty="0" smtClean="0"/>
                        <a:t>5</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Times New Roman" panose="02020603050405020304" pitchFamily="18" charset="0"/>
                        </a:rPr>
                        <a:t> </a:t>
                      </a:r>
                      <a:r>
                        <a:rPr lang="en-US" altLang="en-US" sz="1600" dirty="0" smtClean="0">
                          <a:latin typeface="Courier New" panose="02070309020205020404" pitchFamily="49" charset="0"/>
                        </a:rPr>
                        <a:t>[NOT]</a:t>
                      </a:r>
                      <a:r>
                        <a:rPr lang="en-US" altLang="en-US" sz="1600" dirty="0" smtClean="0"/>
                        <a:t> </a:t>
                      </a:r>
                      <a:r>
                        <a:rPr lang="en-US" altLang="en-US" sz="1600" dirty="0" smtClean="0">
                          <a:latin typeface="Courier New" panose="02070309020205020404" pitchFamily="49" charset="0"/>
                        </a:rPr>
                        <a:t>BETWEEN</a:t>
                      </a:r>
                    </a:p>
                  </a:txBody>
                  <a:tcPr>
                    <a:solidFill>
                      <a:schemeClr val="accent4">
                        <a:lumMod val="20000"/>
                        <a:lumOff val="80000"/>
                      </a:schemeClr>
                    </a:solidFill>
                  </a:tcPr>
                </a:tc>
              </a:tr>
              <a:tr h="378936">
                <a:tc>
                  <a:txBody>
                    <a:bodyPr/>
                    <a:lstStyle/>
                    <a:p>
                      <a:r>
                        <a:rPr lang="en-US" sz="1600" b="0" dirty="0" smtClean="0"/>
                        <a:t>6</a:t>
                      </a:r>
                      <a:endParaRPr lang="en-US" sz="1600" b="0" dirty="0"/>
                    </a:p>
                  </a:txBody>
                  <a:tcPr/>
                </a:tc>
                <a:tc>
                  <a:txBody>
                    <a:bodyPr/>
                    <a:lstStyle/>
                    <a:p>
                      <a:pPr defTabSz="228600">
                        <a:buClr>
                          <a:srgbClr val="000000"/>
                        </a:buClr>
                      </a:pPr>
                      <a:r>
                        <a:rPr lang="en-US" altLang="en-US" sz="1600" dirty="0" smtClean="0"/>
                        <a:t> Not equal to</a:t>
                      </a:r>
                      <a:endParaRPr lang="en-US" altLang="en-US" sz="1600" dirty="0"/>
                    </a:p>
                  </a:txBody>
                  <a:tcPr/>
                </a:tc>
              </a:tr>
              <a:tr h="378936">
                <a:tc>
                  <a:txBody>
                    <a:bodyPr/>
                    <a:lstStyle/>
                    <a:p>
                      <a:r>
                        <a:rPr lang="en-US" sz="1600" b="0" dirty="0" smtClean="0"/>
                        <a:t>7</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Times New Roman" panose="02020603050405020304" pitchFamily="18" charset="0"/>
                        </a:rPr>
                        <a:t> </a:t>
                      </a:r>
                      <a:r>
                        <a:rPr lang="en-US" altLang="en-US" sz="1600" dirty="0" smtClean="0">
                          <a:latin typeface="Courier New" panose="02070309020205020404" pitchFamily="49" charset="0"/>
                        </a:rPr>
                        <a:t>NOT</a:t>
                      </a:r>
                      <a:r>
                        <a:rPr lang="en-US" altLang="en-US" sz="1600" dirty="0" smtClean="0"/>
                        <a:t> logical operator</a:t>
                      </a:r>
                    </a:p>
                  </a:txBody>
                  <a:tcPr>
                    <a:solidFill>
                      <a:schemeClr val="accent4">
                        <a:lumMod val="20000"/>
                        <a:lumOff val="80000"/>
                      </a:schemeClr>
                    </a:solidFill>
                  </a:tcPr>
                </a:tc>
              </a:tr>
              <a:tr h="378936">
                <a:tc>
                  <a:txBody>
                    <a:bodyPr/>
                    <a:lstStyle/>
                    <a:p>
                      <a:r>
                        <a:rPr lang="en-US" sz="1600" b="0" dirty="0" smtClean="0"/>
                        <a:t>8</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Times New Roman" pitchFamily="18" charset="0"/>
                        </a:rPr>
                        <a:t> </a:t>
                      </a:r>
                      <a:r>
                        <a:rPr lang="en-US" altLang="en-US" sz="1600" dirty="0" smtClean="0">
                          <a:latin typeface="Courier New" pitchFamily="49" charset="0"/>
                        </a:rPr>
                        <a:t>AND</a:t>
                      </a:r>
                      <a:r>
                        <a:rPr lang="en-US" altLang="en-US" sz="1600" dirty="0" smtClean="0"/>
                        <a:t> logical operator</a:t>
                      </a:r>
                    </a:p>
                  </a:txBody>
                  <a:tcPr/>
                </a:tc>
              </a:tr>
              <a:tr h="378936">
                <a:tc>
                  <a:txBody>
                    <a:bodyPr/>
                    <a:lstStyle/>
                    <a:p>
                      <a:r>
                        <a:rPr lang="en-US" sz="1600" b="0" dirty="0" smtClean="0"/>
                        <a:t>9</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latin typeface="Times New Roman" panose="02020603050405020304" pitchFamily="18" charset="0"/>
                        </a:rPr>
                        <a:t> </a:t>
                      </a:r>
                      <a:r>
                        <a:rPr lang="en-US" altLang="en-US" sz="1600" dirty="0" smtClean="0">
                          <a:latin typeface="Courier New" panose="02070309020205020404" pitchFamily="49" charset="0"/>
                        </a:rPr>
                        <a:t>OR</a:t>
                      </a:r>
                      <a:r>
                        <a:rPr lang="en-US" altLang="en-US" sz="1600" dirty="0" smtClean="0"/>
                        <a:t> logical operator</a:t>
                      </a:r>
                    </a:p>
                  </a:txBody>
                  <a:tcPr>
                    <a:solidFill>
                      <a:schemeClr val="accent4">
                        <a:lumMod val="20000"/>
                        <a:lumOff val="80000"/>
                      </a:schemeClr>
                    </a:solidFill>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p>
            <a:pPr eaLnBrk="1" hangingPunct="1"/>
            <a:r>
              <a:rPr lang="en-US" altLang="en-US" dirty="0" smtClean="0"/>
              <a:t>Rules of Precedence</a:t>
            </a:r>
          </a:p>
        </p:txBody>
      </p:sp>
      <p:grpSp>
        <p:nvGrpSpPr>
          <p:cNvPr id="47107" name="Group 2"/>
          <p:cNvGrpSpPr>
            <a:grpSpLocks/>
          </p:cNvGrpSpPr>
          <p:nvPr/>
        </p:nvGrpSpPr>
        <p:grpSpPr bwMode="auto">
          <a:xfrm>
            <a:off x="2062162" y="842963"/>
            <a:ext cx="8064500" cy="5172075"/>
            <a:chOff x="444147" y="1066800"/>
            <a:chExt cx="8064896" cy="5172075"/>
          </a:xfrm>
        </p:grpSpPr>
        <p:sp>
          <p:nvSpPr>
            <p:cNvPr id="18" name="Content Placeholder 2"/>
            <p:cNvSpPr txBox="1">
              <a:spLocks/>
            </p:cNvSpPr>
            <p:nvPr/>
          </p:nvSpPr>
          <p:spPr bwMode="gray">
            <a:xfrm>
              <a:off x="444147" y="3970971"/>
              <a:ext cx="8064896" cy="15916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department_id,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60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     department_id = 80)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salary &gt; 10000;</a:t>
              </a:r>
            </a:p>
          </p:txBody>
        </p:sp>
        <p:sp>
          <p:nvSpPr>
            <p:cNvPr id="47111" name="Rectangle 4"/>
            <p:cNvSpPr>
              <a:spLocks noChangeArrowheads="1"/>
            </p:cNvSpPr>
            <p:nvPr/>
          </p:nvSpPr>
          <p:spPr bwMode="gray">
            <a:xfrm>
              <a:off x="587022" y="4916167"/>
              <a:ext cx="411163" cy="533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nvGrpSpPr>
            <p:cNvPr id="47112" name="Group 17"/>
            <p:cNvGrpSpPr>
              <a:grpSpLocks/>
            </p:cNvGrpSpPr>
            <p:nvPr/>
          </p:nvGrpSpPr>
          <p:grpSpPr bwMode="auto">
            <a:xfrm>
              <a:off x="1021644" y="5144767"/>
              <a:ext cx="438150" cy="239713"/>
              <a:chOff x="912" y="1625"/>
              <a:chExt cx="290" cy="151"/>
            </a:xfrm>
          </p:grpSpPr>
          <p:sp>
            <p:nvSpPr>
              <p:cNvPr id="47128" name="Freeform 3"/>
              <p:cNvSpPr>
                <a:spLocks/>
              </p:cNvSpPr>
              <p:nvPr/>
            </p:nvSpPr>
            <p:spPr bwMode="gray">
              <a:xfrm>
                <a:off x="977" y="1625"/>
                <a:ext cx="225" cy="147"/>
              </a:xfrm>
              <a:custGeom>
                <a:avLst/>
                <a:gdLst>
                  <a:gd name="T0" fmla="*/ 0 w 228"/>
                  <a:gd name="T1" fmla="*/ 146 h 147"/>
                  <a:gd name="T2" fmla="*/ 0 w 228"/>
                  <a:gd name="T3" fmla="*/ 0 h 147"/>
                  <a:gd name="T4" fmla="*/ 100 w 228"/>
                  <a:gd name="T5" fmla="*/ 0 h 147"/>
                  <a:gd name="T6" fmla="*/ 0 60000 65536"/>
                  <a:gd name="T7" fmla="*/ 0 60000 65536"/>
                  <a:gd name="T8" fmla="*/ 0 60000 65536"/>
                  <a:gd name="T9" fmla="*/ 0 w 228"/>
                  <a:gd name="T10" fmla="*/ 0 h 147"/>
                  <a:gd name="T11" fmla="*/ 228 w 228"/>
                  <a:gd name="T12" fmla="*/ 147 h 147"/>
                </a:gdLst>
                <a:ahLst/>
                <a:cxnLst>
                  <a:cxn ang="T6">
                    <a:pos x="T0" y="T1"/>
                  </a:cxn>
                  <a:cxn ang="T7">
                    <a:pos x="T2" y="T3"/>
                  </a:cxn>
                  <a:cxn ang="T8">
                    <a:pos x="T4" y="T5"/>
                  </a:cxn>
                </a:cxnLst>
                <a:rect l="T9" t="T10" r="T11" b="T12"/>
                <a:pathLst>
                  <a:path w="228" h="147">
                    <a:moveTo>
                      <a:pt x="0" y="146"/>
                    </a:moveTo>
                    <a:lnTo>
                      <a:pt x="0" y="0"/>
                    </a:lnTo>
                    <a:lnTo>
                      <a:pt x="227" y="0"/>
                    </a:lnTo>
                  </a:path>
                </a:pathLst>
              </a:custGeom>
              <a:noFill/>
              <a:ln w="28575" cap="rnd" cmpd="sng">
                <a:solidFill>
                  <a:srgbClr val="FF0000"/>
                </a:solidFill>
                <a:prstDash val="solid"/>
                <a:round/>
                <a:headEnd type="none" w="med" len="med"/>
                <a:tailEnd type="triangle" w="lg" len="lg"/>
              </a:ln>
            </p:spPr>
            <p:txBody>
              <a:bodyPr/>
              <a:lstStyle/>
              <a:p>
                <a:endParaRPr lang="en-US" dirty="0"/>
              </a:p>
            </p:txBody>
          </p:sp>
          <p:sp>
            <p:nvSpPr>
              <p:cNvPr id="47129" name="Line 6"/>
              <p:cNvSpPr>
                <a:spLocks noChangeShapeType="1"/>
              </p:cNvSpPr>
              <p:nvPr/>
            </p:nvSpPr>
            <p:spPr bwMode="gray">
              <a:xfrm>
                <a:off x="912" y="1776"/>
                <a:ext cx="282" cy="0"/>
              </a:xfrm>
              <a:prstGeom prst="line">
                <a:avLst/>
              </a:prstGeom>
              <a:noFill/>
              <a:ln w="28575">
                <a:solidFill>
                  <a:srgbClr val="FF0000"/>
                </a:solidFill>
                <a:round/>
                <a:headEnd/>
                <a:tailEnd type="triangle" w="lg" len="lg"/>
              </a:ln>
            </p:spPr>
            <p:txBody>
              <a:bodyPr/>
              <a:lstStyle/>
              <a:p>
                <a:endParaRPr lang="en-US" dirty="0"/>
              </a:p>
            </p:txBody>
          </p:sp>
        </p:grpSp>
        <p:sp>
          <p:nvSpPr>
            <p:cNvPr id="17" name="Content Placeholder 2"/>
            <p:cNvSpPr txBox="1">
              <a:spLocks/>
            </p:cNvSpPr>
            <p:nvPr/>
          </p:nvSpPr>
          <p:spPr bwMode="gray">
            <a:xfrm>
              <a:off x="444147" y="1066800"/>
              <a:ext cx="8064896" cy="15916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department_id,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60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     department_id = 80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salary &gt; 10000;</a:t>
              </a:r>
            </a:p>
          </p:txBody>
        </p:sp>
        <p:sp>
          <p:nvSpPr>
            <p:cNvPr id="47116" name="Rectangle 4"/>
            <p:cNvSpPr>
              <a:spLocks noChangeArrowheads="1"/>
            </p:cNvSpPr>
            <p:nvPr/>
          </p:nvSpPr>
          <p:spPr bwMode="gray">
            <a:xfrm>
              <a:off x="587022" y="2026356"/>
              <a:ext cx="411163" cy="533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nvGrpSpPr>
            <p:cNvPr id="47117" name="Group 17"/>
            <p:cNvGrpSpPr>
              <a:grpSpLocks/>
            </p:cNvGrpSpPr>
            <p:nvPr/>
          </p:nvGrpSpPr>
          <p:grpSpPr bwMode="auto">
            <a:xfrm>
              <a:off x="1021644" y="2254956"/>
              <a:ext cx="438150" cy="239713"/>
              <a:chOff x="912" y="1625"/>
              <a:chExt cx="290" cy="151"/>
            </a:xfrm>
          </p:grpSpPr>
          <p:sp>
            <p:nvSpPr>
              <p:cNvPr id="47126" name="Freeform 3"/>
              <p:cNvSpPr>
                <a:spLocks/>
              </p:cNvSpPr>
              <p:nvPr/>
            </p:nvSpPr>
            <p:spPr bwMode="gray">
              <a:xfrm>
                <a:off x="977" y="1625"/>
                <a:ext cx="225" cy="147"/>
              </a:xfrm>
              <a:custGeom>
                <a:avLst/>
                <a:gdLst>
                  <a:gd name="T0" fmla="*/ 0 w 228"/>
                  <a:gd name="T1" fmla="*/ 146 h 147"/>
                  <a:gd name="T2" fmla="*/ 0 w 228"/>
                  <a:gd name="T3" fmla="*/ 0 h 147"/>
                  <a:gd name="T4" fmla="*/ 100 w 228"/>
                  <a:gd name="T5" fmla="*/ 0 h 147"/>
                  <a:gd name="T6" fmla="*/ 0 60000 65536"/>
                  <a:gd name="T7" fmla="*/ 0 60000 65536"/>
                  <a:gd name="T8" fmla="*/ 0 60000 65536"/>
                  <a:gd name="T9" fmla="*/ 0 w 228"/>
                  <a:gd name="T10" fmla="*/ 0 h 147"/>
                  <a:gd name="T11" fmla="*/ 228 w 228"/>
                  <a:gd name="T12" fmla="*/ 147 h 147"/>
                </a:gdLst>
                <a:ahLst/>
                <a:cxnLst>
                  <a:cxn ang="T6">
                    <a:pos x="T0" y="T1"/>
                  </a:cxn>
                  <a:cxn ang="T7">
                    <a:pos x="T2" y="T3"/>
                  </a:cxn>
                  <a:cxn ang="T8">
                    <a:pos x="T4" y="T5"/>
                  </a:cxn>
                </a:cxnLst>
                <a:rect l="T9" t="T10" r="T11" b="T12"/>
                <a:pathLst>
                  <a:path w="228" h="147">
                    <a:moveTo>
                      <a:pt x="0" y="146"/>
                    </a:moveTo>
                    <a:lnTo>
                      <a:pt x="0" y="0"/>
                    </a:lnTo>
                    <a:lnTo>
                      <a:pt x="227" y="0"/>
                    </a:lnTo>
                  </a:path>
                </a:pathLst>
              </a:custGeom>
              <a:noFill/>
              <a:ln w="28575" cap="rnd" cmpd="sng">
                <a:solidFill>
                  <a:srgbClr val="FF0000"/>
                </a:solidFill>
                <a:prstDash val="solid"/>
                <a:round/>
                <a:headEnd type="none" w="med" len="med"/>
                <a:tailEnd type="triangle" w="lg" len="lg"/>
              </a:ln>
            </p:spPr>
            <p:txBody>
              <a:bodyPr/>
              <a:lstStyle/>
              <a:p>
                <a:endParaRPr lang="en-US" dirty="0"/>
              </a:p>
            </p:txBody>
          </p:sp>
          <p:sp>
            <p:nvSpPr>
              <p:cNvPr id="47127" name="Line 6"/>
              <p:cNvSpPr>
                <a:spLocks noChangeShapeType="1"/>
              </p:cNvSpPr>
              <p:nvPr/>
            </p:nvSpPr>
            <p:spPr bwMode="gray">
              <a:xfrm>
                <a:off x="912" y="1776"/>
                <a:ext cx="282" cy="0"/>
              </a:xfrm>
              <a:prstGeom prst="line">
                <a:avLst/>
              </a:prstGeom>
              <a:noFill/>
              <a:ln w="28575">
                <a:solidFill>
                  <a:srgbClr val="FF0000"/>
                </a:solidFill>
                <a:round/>
                <a:headEnd/>
                <a:tailEnd type="triangle" w="lg" len="lg"/>
              </a:ln>
            </p:spPr>
            <p:txBody>
              <a:bodyPr/>
              <a:lstStyle/>
              <a:p>
                <a:endParaRPr lang="en-US" dirty="0"/>
              </a:p>
            </p:txBody>
          </p:sp>
        </p:grpSp>
        <p:sp>
          <p:nvSpPr>
            <p:cNvPr id="20" name="Oval 15"/>
            <p:cNvSpPr>
              <a:spLocks noChangeArrowheads="1"/>
            </p:cNvSpPr>
            <p:nvPr/>
          </p:nvSpPr>
          <p:spPr bwMode="blackWhite">
            <a:xfrm>
              <a:off x="7889875" y="2057400"/>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1" name="Oval 16"/>
            <p:cNvSpPr>
              <a:spLocks noChangeArrowheads="1"/>
            </p:cNvSpPr>
            <p:nvPr/>
          </p:nvSpPr>
          <p:spPr bwMode="blackWhite">
            <a:xfrm>
              <a:off x="7888288" y="4992688"/>
              <a:ext cx="341312"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pic>
          <p:nvPicPr>
            <p:cNvPr id="47124" name="Picture 17"/>
            <p:cNvPicPr>
              <a:picLocks noChangeAspect="1" noChangeArrowheads="1"/>
            </p:cNvPicPr>
            <p:nvPr/>
          </p:nvPicPr>
          <p:blipFill>
            <a:blip r:embed="rId4" cstate="print"/>
            <a:srcRect/>
            <a:stretch>
              <a:fillRect/>
            </a:stretch>
          </p:blipFill>
          <p:spPr bwMode="auto">
            <a:xfrm>
              <a:off x="990600" y="5638800"/>
              <a:ext cx="3009900" cy="600075"/>
            </a:xfrm>
            <a:prstGeom prst="rect">
              <a:avLst/>
            </a:prstGeom>
            <a:noFill/>
            <a:ln w="28575">
              <a:solidFill>
                <a:schemeClr val="tx1"/>
              </a:solidFill>
              <a:miter lim="800000"/>
              <a:headEnd type="none" w="sm" len="sm"/>
              <a:tailEnd type="none" w="sm" len="sm"/>
            </a:ln>
          </p:spPr>
        </p:pic>
        <p:pic>
          <p:nvPicPr>
            <p:cNvPr id="47125" name="Picture 18"/>
            <p:cNvPicPr>
              <a:picLocks noChangeAspect="1" noChangeArrowheads="1"/>
            </p:cNvPicPr>
            <p:nvPr/>
          </p:nvPicPr>
          <p:blipFill>
            <a:blip r:embed="rId5" cstate="print"/>
            <a:srcRect/>
            <a:stretch>
              <a:fillRect/>
            </a:stretch>
          </p:blipFill>
          <p:spPr bwMode="auto">
            <a:xfrm>
              <a:off x="914400" y="2743200"/>
              <a:ext cx="3028950" cy="1162050"/>
            </a:xfrm>
            <a:prstGeom prst="rect">
              <a:avLst/>
            </a:prstGeom>
            <a:noFill/>
            <a:ln w="28575">
              <a:solidFill>
                <a:schemeClr val="tx1"/>
              </a:solid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dirty="0" smtClean="0"/>
              <a:t>Lesson Agenda</a:t>
            </a:r>
          </a:p>
        </p:txBody>
      </p:sp>
      <p:sp>
        <p:nvSpPr>
          <p:cNvPr id="29699" name="Rectangle 5"/>
          <p:cNvSpPr>
            <a:spLocks noGrp="1" noChangeArrowheads="1"/>
          </p:cNvSpPr>
          <p:nvPr>
            <p:ph idx="1"/>
          </p:nvPr>
        </p:nvSpPr>
        <p:spPr/>
        <p:txBody>
          <a:bodyPr/>
          <a:lstStyle/>
          <a:p>
            <a:pPr lvl="1" eaLnBrk="1" hangingPunct="1">
              <a:buClr>
                <a:srgbClr val="A6A6A6"/>
              </a:buClr>
              <a:defRPr/>
            </a:pPr>
            <a:r>
              <a:rPr lang="en-US" dirty="0" smtClean="0">
                <a:solidFill>
                  <a:schemeClr val="bg1">
                    <a:lumMod val="65000"/>
                  </a:schemeClr>
                </a:solidFill>
              </a:rPr>
              <a:t>Limiting rows with:</a:t>
            </a:r>
          </a:p>
          <a:p>
            <a:pPr lvl="2" eaLnBrk="1" hangingPunct="1">
              <a:buClr>
                <a:srgbClr val="A6A6A6"/>
              </a:buClr>
              <a:defRPr/>
            </a:pPr>
            <a:r>
              <a:rPr lang="en-US" dirty="0" smtClean="0">
                <a:solidFill>
                  <a:schemeClr val="bg1">
                    <a:lumMod val="65000"/>
                  </a:schemeClr>
                </a:solidFill>
              </a:rPr>
              <a:t>The </a:t>
            </a:r>
            <a:r>
              <a:rPr lang="en-US" dirty="0" smtClean="0">
                <a:solidFill>
                  <a:schemeClr val="bg1">
                    <a:lumMod val="65000"/>
                  </a:schemeClr>
                </a:solidFill>
                <a:latin typeface="Courier New" pitchFamily="49" charset="0"/>
                <a:cs typeface="Courier New" pitchFamily="49" charset="0"/>
              </a:rPr>
              <a:t>WHERE</a:t>
            </a:r>
            <a:r>
              <a:rPr lang="en-US" dirty="0" smtClean="0">
                <a:solidFill>
                  <a:schemeClr val="bg1">
                    <a:lumMod val="65000"/>
                  </a:schemeClr>
                </a:solidFill>
              </a:rPr>
              <a:t> clause</a:t>
            </a:r>
          </a:p>
          <a:p>
            <a:pPr lvl="2" eaLnBrk="1" hangingPunct="1">
              <a:buClr>
                <a:srgbClr val="A6A6A6"/>
              </a:buClr>
              <a:defRPr/>
            </a:pPr>
            <a:r>
              <a:rPr lang="en-US" dirty="0" smtClean="0">
                <a:solidFill>
                  <a:schemeClr val="bg1">
                    <a:lumMod val="65000"/>
                  </a:schemeClr>
                </a:solidFill>
              </a:rPr>
              <a:t>The comparison conditions using </a:t>
            </a:r>
            <a:r>
              <a:rPr lang="en-US" dirty="0" smtClean="0">
                <a:solidFill>
                  <a:schemeClr val="bg1">
                    <a:lumMod val="65000"/>
                  </a:schemeClr>
                </a:solidFill>
                <a:latin typeface="Courier New" pitchFamily="49" charset="0"/>
                <a:cs typeface="Courier New" pitchFamily="49" charset="0"/>
              </a:rPr>
              <a: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BETWEEN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IN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LIKE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operators</a:t>
            </a:r>
          </a:p>
          <a:p>
            <a:pPr lvl="2" eaLnBrk="1" hangingPunct="1">
              <a:buClr>
                <a:srgbClr val="A6A6A6"/>
              </a:buClr>
              <a:defRPr/>
            </a:pPr>
            <a:r>
              <a:rPr lang="en-US" dirty="0" smtClean="0">
                <a:solidFill>
                  <a:schemeClr val="bg1">
                    <a:lumMod val="65000"/>
                  </a:schemeClr>
                </a:solidFill>
              </a:rPr>
              <a:t>Logical conditions using </a:t>
            </a:r>
            <a:r>
              <a:rPr lang="en-US" dirty="0" smtClean="0">
                <a:solidFill>
                  <a:schemeClr val="bg1">
                    <a:lumMod val="65000"/>
                  </a:schemeClr>
                </a:solidFill>
                <a:latin typeface="Courier New" pitchFamily="49" charset="0"/>
                <a:cs typeface="Courier New" pitchFamily="49" charset="0"/>
              </a:rPr>
              <a:t>AND</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OR</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NOT</a:t>
            </a:r>
            <a:r>
              <a:rPr lang="en-US" dirty="0" smtClean="0">
                <a:solidFill>
                  <a:schemeClr val="bg1">
                    <a:lumMod val="65000"/>
                  </a:schemeClr>
                </a:solidFill>
              </a:rPr>
              <a:t> operators</a:t>
            </a:r>
          </a:p>
          <a:p>
            <a:pPr lvl="1" eaLnBrk="1" hangingPunct="1">
              <a:buClr>
                <a:srgbClr val="A6A6A6"/>
              </a:buClr>
              <a:defRPr/>
            </a:pPr>
            <a:r>
              <a:rPr lang="en-US" dirty="0" smtClean="0">
                <a:solidFill>
                  <a:schemeClr val="bg1">
                    <a:lumMod val="65000"/>
                  </a:schemeClr>
                </a:solidFill>
              </a:rPr>
              <a:t>Rules of precedence for operators in an expression</a:t>
            </a:r>
          </a:p>
          <a:p>
            <a:pPr lvl="1" eaLnBrk="1" hangingPunct="1">
              <a:defRPr/>
            </a:pPr>
            <a:r>
              <a:rPr lang="en-US" dirty="0" smtClean="0"/>
              <a:t>Sorting rows using the </a:t>
            </a:r>
            <a:r>
              <a:rPr lang="en-US" dirty="0" smtClean="0">
                <a:latin typeface="Courier New" pitchFamily="49" charset="0"/>
                <a:cs typeface="Courier New" pitchFamily="49" charset="0"/>
              </a:rPr>
              <a:t>ORDER BY</a:t>
            </a:r>
            <a:r>
              <a:rPr lang="en-US" dirty="0" smtClean="0"/>
              <a:t> clause</a:t>
            </a:r>
          </a:p>
          <a:p>
            <a:pPr lvl="1" eaLnBrk="1" hangingPunct="1">
              <a:buClr>
                <a:srgbClr val="A6A6A6"/>
              </a:buClr>
              <a:defRPr/>
            </a:pPr>
            <a:r>
              <a:rPr lang="en-US" dirty="0" smtClean="0">
                <a:solidFill>
                  <a:schemeClr val="bg1">
                    <a:lumMod val="65000"/>
                  </a:schemeClr>
                </a:solidFill>
              </a:rPr>
              <a:t>SQL row limiting clause in a query</a:t>
            </a:r>
          </a:p>
          <a:p>
            <a:pPr lvl="1" eaLnBrk="1" hangingPunct="1">
              <a:buClr>
                <a:srgbClr val="A6A6A6"/>
              </a:buClr>
              <a:defRPr/>
            </a:pPr>
            <a:r>
              <a:rPr lang="en-US" dirty="0" smtClean="0">
                <a:solidFill>
                  <a:schemeClr val="bg1">
                    <a:lumMod val="65000"/>
                  </a:schemeClr>
                </a:solidFill>
              </a:rPr>
              <a:t>Substitution variables</a:t>
            </a:r>
          </a:p>
          <a:p>
            <a:pPr lvl="1" eaLnBrk="1" hangingPunct="1">
              <a:buClr>
                <a:srgbClr val="A6A6A6"/>
              </a:buClr>
              <a:defRPr/>
            </a:pPr>
            <a:r>
              <a:rPr lang="en-US" dirty="0" smtClean="0">
                <a:solidFill>
                  <a:schemeClr val="bg1">
                    <a:lumMod val="65000"/>
                  </a:schemeClr>
                </a:solidFill>
                <a:latin typeface="Courier New" pitchFamily="49" charset="0"/>
                <a:cs typeface="Courier New" pitchFamily="49" charset="0"/>
              </a:rPr>
              <a:t>DEFINE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VERIFY</a:t>
            </a:r>
            <a:r>
              <a:rPr lang="en-US" dirty="0" smtClean="0">
                <a:solidFill>
                  <a:schemeClr val="bg1">
                    <a:lumMod val="65000"/>
                  </a:schemeClr>
                </a:solidFill>
              </a:rPr>
              <a:t> commands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a:t>
            </a:r>
          </a:p>
        </p:txBody>
      </p:sp>
      <p:sp>
        <p:nvSpPr>
          <p:cNvPr id="51203" name="Rectangle 12"/>
          <p:cNvSpPr>
            <a:spLocks noGrp="1" noChangeArrowheads="1"/>
          </p:cNvSpPr>
          <p:nvPr>
            <p:ph idx="1"/>
          </p:nvPr>
        </p:nvSpPr>
        <p:spPr/>
        <p:txBody>
          <a:bodyPr/>
          <a:lstStyle/>
          <a:p>
            <a:pPr eaLnBrk="1" hangingPunct="1"/>
            <a:r>
              <a:rPr lang="en-US" altLang="en-US" dirty="0" smtClean="0">
                <a:latin typeface="Arial" charset="0"/>
              </a:rPr>
              <a:t>You can sort the retrieved rows with the </a:t>
            </a:r>
            <a:r>
              <a:rPr lang="en-US" altLang="en-US" dirty="0" smtClean="0">
                <a:latin typeface="Courier New" pitchFamily="49" charset="0"/>
              </a:rPr>
              <a:t>ORDER</a:t>
            </a:r>
            <a:r>
              <a:rPr lang="en-US" altLang="en-US" dirty="0" smtClean="0">
                <a:latin typeface="Arial" charset="0"/>
              </a:rPr>
              <a:t> </a:t>
            </a:r>
            <a:r>
              <a:rPr lang="en-US" altLang="en-US" dirty="0" smtClean="0">
                <a:latin typeface="Courier New" pitchFamily="49" charset="0"/>
              </a:rPr>
              <a:t>BY</a:t>
            </a:r>
            <a:r>
              <a:rPr lang="en-US" altLang="en-US" dirty="0" smtClean="0">
                <a:latin typeface="Arial" charset="0"/>
              </a:rPr>
              <a:t> clause:</a:t>
            </a:r>
          </a:p>
          <a:p>
            <a:pPr lvl="1" eaLnBrk="1" hangingPunct="1"/>
            <a:r>
              <a:rPr lang="en-US" altLang="en-US" dirty="0" smtClean="0">
                <a:latin typeface="Courier New" pitchFamily="49" charset="0"/>
              </a:rPr>
              <a:t>ASC</a:t>
            </a:r>
            <a:r>
              <a:rPr lang="en-US" altLang="en-US" dirty="0" smtClean="0"/>
              <a:t>: Ascending order, default</a:t>
            </a:r>
          </a:p>
          <a:p>
            <a:pPr lvl="1" eaLnBrk="1" hangingPunct="1"/>
            <a:r>
              <a:rPr lang="en-US" altLang="en-US" dirty="0" smtClean="0">
                <a:latin typeface="Courier New" pitchFamily="49" charset="0"/>
              </a:rPr>
              <a:t>DESC</a:t>
            </a:r>
            <a:r>
              <a:rPr lang="en-US" altLang="en-US" dirty="0" smtClean="0"/>
              <a:t>: Descending order</a:t>
            </a:r>
          </a:p>
        </p:txBody>
      </p:sp>
      <p:grpSp>
        <p:nvGrpSpPr>
          <p:cNvPr id="2" name="Group 1"/>
          <p:cNvGrpSpPr/>
          <p:nvPr/>
        </p:nvGrpSpPr>
        <p:grpSpPr>
          <a:xfrm>
            <a:off x="2061964" y="2720975"/>
            <a:ext cx="8064896" cy="3222625"/>
            <a:chOff x="2061964" y="2590801"/>
            <a:chExt cx="8064896" cy="3222625"/>
          </a:xfrm>
        </p:grpSpPr>
        <p:sp useBgFill="1">
          <p:nvSpPr>
            <p:cNvPr id="51204" name="Freeform 4"/>
            <p:cNvSpPr>
              <a:spLocks/>
            </p:cNvSpPr>
            <p:nvPr/>
          </p:nvSpPr>
          <p:spPr bwMode="auto">
            <a:xfrm>
              <a:off x="2351087" y="5487989"/>
              <a:ext cx="7697788" cy="325437"/>
            </a:xfrm>
            <a:custGeom>
              <a:avLst/>
              <a:gdLst>
                <a:gd name="T0" fmla="*/ 2147483646 w 4849"/>
                <a:gd name="T1" fmla="*/ 2147483646 h 205"/>
                <a:gd name="T2" fmla="*/ 0 w 4849"/>
                <a:gd name="T3" fmla="*/ 2147483646 h 205"/>
                <a:gd name="T4" fmla="*/ 0 w 4849"/>
                <a:gd name="T5" fmla="*/ 2147483646 h 205"/>
                <a:gd name="T6" fmla="*/ 2147483646 w 4849"/>
                <a:gd name="T7" fmla="*/ 2147483646 h 205"/>
                <a:gd name="T8" fmla="*/ 2147483646 w 4849"/>
                <a:gd name="T9" fmla="*/ 2147483646 h 205"/>
                <a:gd name="T10" fmla="*/ 2147483646 w 4849"/>
                <a:gd name="T11" fmla="*/ 2147483646 h 205"/>
                <a:gd name="T12" fmla="*/ 2147483646 w 4849"/>
                <a:gd name="T13" fmla="*/ 2147483646 h 205"/>
                <a:gd name="T14" fmla="*/ 2147483646 w 4849"/>
                <a:gd name="T15" fmla="*/ 2147483646 h 205"/>
                <a:gd name="T16" fmla="*/ 2147483646 w 4849"/>
                <a:gd name="T17" fmla="*/ 2147483646 h 205"/>
                <a:gd name="T18" fmla="*/ 2147483646 w 4849"/>
                <a:gd name="T19" fmla="*/ 2147483646 h 205"/>
                <a:gd name="T20" fmla="*/ 2147483646 w 4849"/>
                <a:gd name="T21" fmla="*/ 2147483646 h 205"/>
                <a:gd name="T22" fmla="*/ 2147483646 w 4849"/>
                <a:gd name="T23" fmla="*/ 2147483646 h 205"/>
                <a:gd name="T24" fmla="*/ 2147483646 w 4849"/>
                <a:gd name="T25" fmla="*/ 0 h 205"/>
                <a:gd name="T26" fmla="*/ 2147483646 w 4849"/>
                <a:gd name="T27" fmla="*/ 2147483646 h 205"/>
                <a:gd name="T28" fmla="*/ 2147483646 w 4849"/>
                <a:gd name="T29" fmla="*/ 2147483646 h 205"/>
                <a:gd name="T30" fmla="*/ 2147483646 w 4849"/>
                <a:gd name="T31" fmla="*/ 2147483646 h 205"/>
                <a:gd name="T32" fmla="*/ 2147483646 w 4849"/>
                <a:gd name="T33" fmla="*/ 2147483646 h 205"/>
                <a:gd name="T34" fmla="*/ 2147483646 w 4849"/>
                <a:gd name="T35" fmla="*/ 2147483646 h 205"/>
                <a:gd name="T36" fmla="*/ 2147483646 w 4849"/>
                <a:gd name="T37" fmla="*/ 2147483646 h 205"/>
                <a:gd name="T38" fmla="*/ 2147483646 w 4849"/>
                <a:gd name="T39" fmla="*/ 2147483646 h 205"/>
                <a:gd name="T40" fmla="*/ 2147483646 w 4849"/>
                <a:gd name="T41" fmla="*/ 2147483646 h 205"/>
                <a:gd name="T42" fmla="*/ 2147483646 w 4849"/>
                <a:gd name="T43" fmla="*/ 2147483646 h 205"/>
                <a:gd name="T44" fmla="*/ 2147483646 w 4849"/>
                <a:gd name="T45" fmla="*/ 2147483646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w="9525" cap="rnd">
              <a:noFill/>
              <a:round/>
              <a:headEnd type="none" w="sm" len="sm"/>
              <a:tailEnd type="none" w="sm" len="sm"/>
            </a:ln>
          </p:spPr>
          <p:txBody>
            <a:bodyPr/>
            <a:lstStyle/>
            <a:p>
              <a:endParaRPr lang="en-US" dirty="0"/>
            </a:p>
          </p:txBody>
        </p:sp>
        <p:sp>
          <p:nvSpPr>
            <p:cNvPr id="51205" name="Text Box 8"/>
            <p:cNvSpPr txBox="1">
              <a:spLocks noChangeArrowheads="1"/>
            </p:cNvSpPr>
            <p:nvPr/>
          </p:nvSpPr>
          <p:spPr bwMode="gray">
            <a:xfrm>
              <a:off x="2360613" y="5257800"/>
              <a:ext cx="366713" cy="394980"/>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ltLang="en-US" sz="2400" dirty="0"/>
                <a:t>…</a:t>
              </a:r>
            </a:p>
          </p:txBody>
        </p:sp>
        <p:sp>
          <p:nvSpPr>
            <p:cNvPr id="9" name="Content Placeholder 2"/>
            <p:cNvSpPr txBox="1">
              <a:spLocks/>
            </p:cNvSpPr>
            <p:nvPr/>
          </p:nvSpPr>
          <p:spPr bwMode="gray">
            <a:xfrm>
              <a:off x="2061964" y="25908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department_id, 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hire_date ;</a:t>
              </a:r>
            </a:p>
          </p:txBody>
        </p:sp>
        <p:sp>
          <p:nvSpPr>
            <p:cNvPr id="51210" name="Rectangle 6"/>
            <p:cNvSpPr>
              <a:spLocks noChangeArrowheads="1"/>
            </p:cNvSpPr>
            <p:nvPr/>
          </p:nvSpPr>
          <p:spPr bwMode="gray">
            <a:xfrm>
              <a:off x="2138152" y="3266307"/>
              <a:ext cx="2597150" cy="32675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pic>
        <p:nvPicPr>
          <p:cNvPr id="80897" name="Picture 1"/>
          <p:cNvPicPr>
            <a:picLocks noChangeAspect="1" noChangeArrowheads="1"/>
          </p:cNvPicPr>
          <p:nvPr/>
        </p:nvPicPr>
        <p:blipFill>
          <a:blip r:embed="rId4" cstate="print"/>
          <a:srcRect/>
          <a:stretch>
            <a:fillRect/>
          </a:stretch>
        </p:blipFill>
        <p:spPr bwMode="auto">
          <a:xfrm>
            <a:off x="2132012" y="3886200"/>
            <a:ext cx="3667124" cy="1600200"/>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Rectangle 14"/>
          <p:cNvSpPr>
            <a:spLocks noGrp="1" noChangeArrowheads="1"/>
          </p:cNvSpPr>
          <p:nvPr>
            <p:ph type="title"/>
          </p:nvPr>
        </p:nvSpPr>
        <p:spPr/>
        <p:txBody>
          <a:bodyPr/>
          <a:lstStyle/>
          <a:p>
            <a:pPr eaLnBrk="1" hangingPunct="1"/>
            <a:r>
              <a:rPr lang="en-US" altLang="en-US" dirty="0" smtClean="0"/>
              <a:t>Sorting</a:t>
            </a:r>
          </a:p>
        </p:txBody>
      </p:sp>
      <p:sp>
        <p:nvSpPr>
          <p:cNvPr id="53260" name="Rectangle 15"/>
          <p:cNvSpPr>
            <a:spLocks noGrp="1" noChangeArrowheads="1"/>
          </p:cNvSpPr>
          <p:nvPr>
            <p:ph idx="1"/>
          </p:nvPr>
        </p:nvSpPr>
        <p:spPr/>
        <p:txBody>
          <a:bodyPr/>
          <a:lstStyle/>
          <a:p>
            <a:pPr lvl="1" eaLnBrk="1" hangingPunct="1"/>
            <a:r>
              <a:rPr lang="en-US" altLang="en-US" dirty="0" smtClean="0"/>
              <a:t>Sorting in descending order:</a:t>
            </a:r>
          </a:p>
          <a:p>
            <a:pPr lvl="1" eaLnBrk="1" hangingPunct="1"/>
            <a:endParaRPr lang="en-US" altLang="en-US" dirty="0" smtClean="0"/>
          </a:p>
          <a:p>
            <a:pPr lvl="1" eaLnBrk="1" hangingPunct="1">
              <a:buFont typeface="Arial" charset="0"/>
              <a:buNone/>
            </a:pPr>
            <a:endParaRPr lang="en-US" altLang="en-US" dirty="0" smtClean="0"/>
          </a:p>
          <a:p>
            <a:pPr lvl="1" eaLnBrk="1" hangingPunct="1">
              <a:buFont typeface="Arial" charset="0"/>
              <a:buNone/>
            </a:pPr>
            <a:r>
              <a:rPr lang="en-US" altLang="en-US" dirty="0" smtClean="0"/>
              <a:t/>
            </a:r>
            <a:br>
              <a:rPr lang="en-US" altLang="en-US" dirty="0" smtClean="0"/>
            </a:br>
            <a:endParaRPr lang="en-US" altLang="en-US" dirty="0" smtClean="0"/>
          </a:p>
          <a:p>
            <a:pPr lvl="1" eaLnBrk="1" hangingPunct="1"/>
            <a:r>
              <a:rPr lang="en-US" altLang="en-US" dirty="0" smtClean="0"/>
              <a:t>Sorting by column alias:</a:t>
            </a:r>
          </a:p>
          <a:p>
            <a:pPr lvl="1" eaLnBrk="1" hangingPunct="1"/>
            <a:endParaRPr lang="en-US" altLang="en-US" dirty="0" smtClean="0"/>
          </a:p>
          <a:p>
            <a:pPr lvl="1" eaLnBrk="1" hangingPunct="1">
              <a:buFont typeface="Arial" charset="0"/>
              <a:buNone/>
            </a:pPr>
            <a:endParaRPr lang="en-US" altLang="en-US" dirty="0" smtClean="0"/>
          </a:p>
        </p:txBody>
      </p:sp>
      <p:grpSp>
        <p:nvGrpSpPr>
          <p:cNvPr id="3" name="Group 2"/>
          <p:cNvGrpSpPr/>
          <p:nvPr/>
        </p:nvGrpSpPr>
        <p:grpSpPr>
          <a:xfrm>
            <a:off x="2061964" y="1900833"/>
            <a:ext cx="8064896" cy="994767"/>
            <a:chOff x="2061964" y="1676401"/>
            <a:chExt cx="8064896" cy="994767"/>
          </a:xfrm>
        </p:grpSpPr>
        <p:sp>
          <p:nvSpPr>
            <p:cNvPr id="13" name="Content Placeholder 2"/>
            <p:cNvSpPr txBox="1">
              <a:spLocks/>
            </p:cNvSpPr>
            <p:nvPr/>
          </p:nvSpPr>
          <p:spPr bwMode="gray">
            <a:xfrm>
              <a:off x="2061964" y="16764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department_id, 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 DESC ;</a:t>
              </a:r>
            </a:p>
          </p:txBody>
        </p:sp>
        <p:sp>
          <p:nvSpPr>
            <p:cNvPr id="53258" name="Rectangle 5"/>
            <p:cNvSpPr>
              <a:spLocks noChangeArrowheads="1"/>
            </p:cNvSpPr>
            <p:nvPr/>
          </p:nvSpPr>
          <p:spPr bwMode="gray">
            <a:xfrm>
              <a:off x="5259387" y="2306861"/>
              <a:ext cx="681038" cy="36344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11" name="Oval 15"/>
            <p:cNvSpPr>
              <a:spLocks noChangeArrowheads="1"/>
            </p:cNvSpPr>
            <p:nvPr/>
          </p:nvSpPr>
          <p:spPr bwMode="blackWhite">
            <a:xfrm>
              <a:off x="9244012" y="2173288"/>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grpSp>
      <p:grpSp>
        <p:nvGrpSpPr>
          <p:cNvPr id="2" name="Group 1"/>
          <p:cNvGrpSpPr/>
          <p:nvPr/>
        </p:nvGrpSpPr>
        <p:grpSpPr>
          <a:xfrm>
            <a:off x="2061964" y="3958233"/>
            <a:ext cx="8064896" cy="994767"/>
            <a:chOff x="2061964" y="3657601"/>
            <a:chExt cx="8064896" cy="994767"/>
          </a:xfrm>
        </p:grpSpPr>
        <p:sp>
          <p:nvSpPr>
            <p:cNvPr id="21" name="Content Placeholder 2"/>
            <p:cNvSpPr txBox="1">
              <a:spLocks/>
            </p:cNvSpPr>
            <p:nvPr/>
          </p:nvSpPr>
          <p:spPr bwMode="gray">
            <a:xfrm>
              <a:off x="2061964" y="36576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salary*12 annsal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annsal ;</a:t>
              </a:r>
            </a:p>
          </p:txBody>
        </p:sp>
        <p:sp>
          <p:nvSpPr>
            <p:cNvPr id="53253" name="Rectangle 8"/>
            <p:cNvSpPr>
              <a:spLocks noChangeArrowheads="1"/>
            </p:cNvSpPr>
            <p:nvPr/>
          </p:nvSpPr>
          <p:spPr bwMode="gray">
            <a:xfrm>
              <a:off x="7751763" y="3763964"/>
              <a:ext cx="893763" cy="344487"/>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53254" name="Rectangle 9"/>
            <p:cNvSpPr>
              <a:spLocks noChangeArrowheads="1"/>
            </p:cNvSpPr>
            <p:nvPr/>
          </p:nvSpPr>
          <p:spPr bwMode="gray">
            <a:xfrm>
              <a:off x="3365500" y="4333305"/>
              <a:ext cx="893762" cy="31299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sp>
          <p:nvSpPr>
            <p:cNvPr id="12" name="Oval 16"/>
            <p:cNvSpPr>
              <a:spLocks noChangeArrowheads="1"/>
            </p:cNvSpPr>
            <p:nvPr/>
          </p:nvSpPr>
          <p:spPr bwMode="blackWhite">
            <a:xfrm>
              <a:off x="9242425" y="4158655"/>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smtClean="0"/>
              <a:t>Sorting</a:t>
            </a:r>
          </a:p>
        </p:txBody>
      </p:sp>
      <p:sp>
        <p:nvSpPr>
          <p:cNvPr id="55299" name="Rectangle 3"/>
          <p:cNvSpPr>
            <a:spLocks noGrp="1" noChangeArrowheads="1"/>
          </p:cNvSpPr>
          <p:nvPr>
            <p:ph idx="1"/>
          </p:nvPr>
        </p:nvSpPr>
        <p:spPr/>
        <p:txBody>
          <a:bodyPr/>
          <a:lstStyle/>
          <a:p>
            <a:pPr lvl="1" eaLnBrk="1" hangingPunct="1"/>
            <a:r>
              <a:rPr lang="en-US" altLang="en-US" dirty="0" smtClean="0"/>
              <a:t>Sorting by using the column’s numeric position:</a:t>
            </a:r>
          </a:p>
          <a:p>
            <a:pPr lvl="1" eaLnBrk="1" hangingPunct="1"/>
            <a:endParaRPr lang="en-US" altLang="en-US" dirty="0" smtClean="0"/>
          </a:p>
          <a:p>
            <a:pPr lvl="1" eaLnBrk="1" hangingPunct="1">
              <a:buFont typeface="Arial" charset="0"/>
              <a:buNone/>
            </a:pPr>
            <a:r>
              <a:rPr lang="en-US" altLang="en-US" dirty="0" smtClean="0"/>
              <a:t/>
            </a:r>
            <a:br>
              <a:rPr lang="en-US" altLang="en-US" dirty="0" smtClean="0"/>
            </a:br>
            <a:endParaRPr lang="en-US" altLang="en-US" dirty="0" smtClean="0"/>
          </a:p>
          <a:p>
            <a:pPr lvl="1" eaLnBrk="1" hangingPunct="1">
              <a:buFont typeface="Arial" charset="0"/>
              <a:buNone/>
            </a:pPr>
            <a:endParaRPr lang="en-US" altLang="en-US" dirty="0" smtClean="0"/>
          </a:p>
          <a:p>
            <a:pPr lvl="1" eaLnBrk="1" hangingPunct="1"/>
            <a:r>
              <a:rPr lang="en-US" altLang="en-US" dirty="0" smtClean="0"/>
              <a:t>Sorting by multiple columns:</a:t>
            </a:r>
          </a:p>
        </p:txBody>
      </p:sp>
      <p:grpSp>
        <p:nvGrpSpPr>
          <p:cNvPr id="3" name="Group 2"/>
          <p:cNvGrpSpPr/>
          <p:nvPr/>
        </p:nvGrpSpPr>
        <p:grpSpPr>
          <a:xfrm>
            <a:off x="2061964" y="1900833"/>
            <a:ext cx="8064896" cy="994767"/>
            <a:chOff x="2214364" y="1679676"/>
            <a:chExt cx="8064896" cy="994767"/>
          </a:xfrm>
        </p:grpSpPr>
        <p:sp>
          <p:nvSpPr>
            <p:cNvPr id="12" name="Content Placeholder 2"/>
            <p:cNvSpPr txBox="1">
              <a:spLocks/>
            </p:cNvSpPr>
            <p:nvPr/>
          </p:nvSpPr>
          <p:spPr bwMode="gray">
            <a:xfrm>
              <a:off x="2214364" y="1679676"/>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department_id, hire_date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3;</a:t>
              </a:r>
            </a:p>
          </p:txBody>
        </p:sp>
        <p:sp>
          <p:nvSpPr>
            <p:cNvPr id="13" name="Oval 16"/>
            <p:cNvSpPr>
              <a:spLocks noChangeArrowheads="1"/>
            </p:cNvSpPr>
            <p:nvPr/>
          </p:nvSpPr>
          <p:spPr bwMode="blackWhite">
            <a:xfrm>
              <a:off x="9394825" y="2127351"/>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55306" name="Rectangle 5"/>
            <p:cNvSpPr>
              <a:spLocks noChangeArrowheads="1"/>
            </p:cNvSpPr>
            <p:nvPr/>
          </p:nvSpPr>
          <p:spPr bwMode="gray">
            <a:xfrm>
              <a:off x="3489312" y="2350897"/>
              <a:ext cx="377851" cy="27660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grpSp>
        <p:nvGrpSpPr>
          <p:cNvPr id="2" name="Group 1"/>
          <p:cNvGrpSpPr/>
          <p:nvPr/>
        </p:nvGrpSpPr>
        <p:grpSpPr>
          <a:xfrm>
            <a:off x="2065128" y="4034433"/>
            <a:ext cx="8064896" cy="1005875"/>
            <a:chOff x="2214364" y="3653434"/>
            <a:chExt cx="8064896" cy="1005875"/>
          </a:xfrm>
        </p:grpSpPr>
        <p:sp>
          <p:nvSpPr>
            <p:cNvPr id="14" name="Content Placeholder 2"/>
            <p:cNvSpPr txBox="1">
              <a:spLocks/>
            </p:cNvSpPr>
            <p:nvPr/>
          </p:nvSpPr>
          <p:spPr bwMode="gray">
            <a:xfrm>
              <a:off x="2214364" y="36534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department_id,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department_id, salary DESC;</a:t>
              </a:r>
            </a:p>
          </p:txBody>
        </p:sp>
        <p:sp>
          <p:nvSpPr>
            <p:cNvPr id="15" name="Oval 16"/>
            <p:cNvSpPr>
              <a:spLocks noChangeArrowheads="1"/>
            </p:cNvSpPr>
            <p:nvPr/>
          </p:nvSpPr>
          <p:spPr bwMode="blackWhite">
            <a:xfrm>
              <a:off x="9394825" y="4101109"/>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4</a:t>
              </a:r>
            </a:p>
          </p:txBody>
        </p:sp>
        <p:sp>
          <p:nvSpPr>
            <p:cNvPr id="55313" name="Rectangle 12"/>
            <p:cNvSpPr>
              <a:spLocks noChangeArrowheads="1"/>
            </p:cNvSpPr>
            <p:nvPr/>
          </p:nvSpPr>
          <p:spPr bwMode="gray">
            <a:xfrm>
              <a:off x="2219325" y="4331014"/>
              <a:ext cx="5162550" cy="32829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dirty="0" smtClean="0"/>
              <a:t>Lesson Agenda</a:t>
            </a:r>
          </a:p>
        </p:txBody>
      </p:sp>
      <p:sp>
        <p:nvSpPr>
          <p:cNvPr id="26627" name="Rectangle 5"/>
          <p:cNvSpPr>
            <a:spLocks noGrp="1" noChangeArrowheads="1"/>
          </p:cNvSpPr>
          <p:nvPr>
            <p:ph idx="1"/>
          </p:nvPr>
        </p:nvSpPr>
        <p:spPr/>
        <p:txBody>
          <a:bodyPr/>
          <a:lstStyle/>
          <a:p>
            <a:pPr lvl="1" eaLnBrk="1" hangingPunct="1">
              <a:buClr>
                <a:srgbClr val="A6A6A6"/>
              </a:buClr>
              <a:defRPr/>
            </a:pPr>
            <a:r>
              <a:rPr lang="en-US" dirty="0" smtClean="0">
                <a:solidFill>
                  <a:schemeClr val="bg1">
                    <a:lumMod val="65000"/>
                  </a:schemeClr>
                </a:solidFill>
              </a:rPr>
              <a:t>Limiting rows with:</a:t>
            </a:r>
          </a:p>
          <a:p>
            <a:pPr lvl="2" eaLnBrk="1" hangingPunct="1">
              <a:buClr>
                <a:srgbClr val="A6A6A6"/>
              </a:buClr>
              <a:defRPr/>
            </a:pPr>
            <a:r>
              <a:rPr lang="en-US" dirty="0" smtClean="0">
                <a:solidFill>
                  <a:schemeClr val="bg1">
                    <a:lumMod val="65000"/>
                  </a:schemeClr>
                </a:solidFill>
              </a:rPr>
              <a:t>The </a:t>
            </a:r>
            <a:r>
              <a:rPr lang="en-US" dirty="0" smtClean="0">
                <a:solidFill>
                  <a:schemeClr val="bg1">
                    <a:lumMod val="65000"/>
                  </a:schemeClr>
                </a:solidFill>
                <a:latin typeface="Courier New" pitchFamily="49" charset="0"/>
                <a:cs typeface="Courier New" pitchFamily="49" charset="0"/>
              </a:rPr>
              <a:t>WHERE</a:t>
            </a:r>
            <a:r>
              <a:rPr lang="en-US" dirty="0" smtClean="0">
                <a:solidFill>
                  <a:schemeClr val="bg1">
                    <a:lumMod val="65000"/>
                  </a:schemeClr>
                </a:solidFill>
              </a:rPr>
              <a:t> clause</a:t>
            </a:r>
          </a:p>
          <a:p>
            <a:pPr lvl="2" eaLnBrk="1" hangingPunct="1">
              <a:buClr>
                <a:srgbClr val="A6A6A6"/>
              </a:buClr>
              <a:defRPr/>
            </a:pPr>
            <a:r>
              <a:rPr lang="en-US" dirty="0" smtClean="0">
                <a:solidFill>
                  <a:schemeClr val="bg1">
                    <a:lumMod val="65000"/>
                  </a:schemeClr>
                </a:solidFill>
              </a:rPr>
              <a:t>The comparison conditions using </a:t>
            </a:r>
            <a:r>
              <a:rPr lang="en-US" dirty="0" smtClean="0">
                <a:solidFill>
                  <a:schemeClr val="bg1">
                    <a:lumMod val="65000"/>
                  </a:schemeClr>
                </a:solidFill>
                <a:latin typeface="Courier New" pitchFamily="49" charset="0"/>
                <a:cs typeface="Courier New" pitchFamily="49" charset="0"/>
              </a:rPr>
              <a: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&lt;=</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BETWEEN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IN</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LIKE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NULL</a:t>
            </a:r>
            <a:r>
              <a:rPr lang="en-US" dirty="0" smtClean="0">
                <a:solidFill>
                  <a:schemeClr val="bg1">
                    <a:lumMod val="65000"/>
                  </a:schemeClr>
                </a:solidFill>
              </a:rPr>
              <a:t> operators</a:t>
            </a:r>
          </a:p>
          <a:p>
            <a:pPr lvl="2" eaLnBrk="1" hangingPunct="1">
              <a:buClr>
                <a:srgbClr val="A6A6A6"/>
              </a:buClr>
              <a:defRPr/>
            </a:pPr>
            <a:r>
              <a:rPr lang="en-US" dirty="0" smtClean="0">
                <a:solidFill>
                  <a:schemeClr val="bg1">
                    <a:lumMod val="65000"/>
                  </a:schemeClr>
                </a:solidFill>
              </a:rPr>
              <a:t>Logical conditions using </a:t>
            </a:r>
            <a:r>
              <a:rPr lang="en-US" dirty="0" smtClean="0">
                <a:solidFill>
                  <a:schemeClr val="bg1">
                    <a:lumMod val="65000"/>
                  </a:schemeClr>
                </a:solidFill>
                <a:latin typeface="Courier New" pitchFamily="49" charset="0"/>
                <a:cs typeface="Courier New" pitchFamily="49" charset="0"/>
              </a:rPr>
              <a:t>AND</a:t>
            </a:r>
            <a:r>
              <a:rPr lang="en-US" dirty="0" smtClean="0">
                <a:solidFill>
                  <a:schemeClr val="bg1">
                    <a:lumMod val="65000"/>
                  </a:schemeClr>
                </a:solidFill>
              </a:rPr>
              <a:t>, </a:t>
            </a:r>
            <a:r>
              <a:rPr lang="en-US" dirty="0" smtClean="0">
                <a:solidFill>
                  <a:schemeClr val="bg1">
                    <a:lumMod val="65000"/>
                  </a:schemeClr>
                </a:solidFill>
                <a:latin typeface="Courier New" pitchFamily="49" charset="0"/>
                <a:cs typeface="Courier New" pitchFamily="49" charset="0"/>
              </a:rPr>
              <a:t>OR</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NOT</a:t>
            </a:r>
            <a:r>
              <a:rPr lang="en-US" dirty="0" smtClean="0">
                <a:solidFill>
                  <a:schemeClr val="bg1">
                    <a:lumMod val="65000"/>
                  </a:schemeClr>
                </a:solidFill>
              </a:rPr>
              <a:t> operators</a:t>
            </a:r>
          </a:p>
          <a:p>
            <a:pPr lvl="1" eaLnBrk="1" hangingPunct="1">
              <a:buClr>
                <a:srgbClr val="A6A6A6"/>
              </a:buClr>
              <a:defRPr/>
            </a:pPr>
            <a:r>
              <a:rPr lang="en-US" dirty="0" smtClean="0">
                <a:solidFill>
                  <a:schemeClr val="bg1">
                    <a:lumMod val="65000"/>
                  </a:schemeClr>
                </a:solidFill>
              </a:rPr>
              <a:t>Rules of precedence for operators in an expression</a:t>
            </a:r>
          </a:p>
          <a:p>
            <a:pPr lvl="1" eaLnBrk="1" hangingPunct="1">
              <a:buClr>
                <a:srgbClr val="A6A6A6"/>
              </a:buClr>
              <a:defRPr/>
            </a:pPr>
            <a:r>
              <a:rPr lang="en-US" dirty="0" smtClean="0">
                <a:solidFill>
                  <a:schemeClr val="bg1">
                    <a:lumMod val="65000"/>
                  </a:schemeClr>
                </a:solidFill>
              </a:rPr>
              <a:t>Sorting rows using the </a:t>
            </a:r>
            <a:r>
              <a:rPr lang="en-US" dirty="0" smtClean="0">
                <a:solidFill>
                  <a:schemeClr val="bg1">
                    <a:lumMod val="65000"/>
                  </a:schemeClr>
                </a:solidFill>
                <a:latin typeface="Courier New" pitchFamily="49" charset="0"/>
                <a:cs typeface="Courier New" pitchFamily="49" charset="0"/>
              </a:rPr>
              <a:t>ORDER BY</a:t>
            </a:r>
            <a:r>
              <a:rPr lang="en-US" dirty="0" smtClean="0">
                <a:solidFill>
                  <a:schemeClr val="bg1">
                    <a:lumMod val="65000"/>
                  </a:schemeClr>
                </a:solidFill>
              </a:rPr>
              <a:t> clause</a:t>
            </a:r>
          </a:p>
          <a:p>
            <a:pPr lvl="1" eaLnBrk="1" hangingPunct="1">
              <a:defRPr/>
            </a:pPr>
            <a:r>
              <a:rPr lang="en-US" dirty="0" smtClean="0"/>
              <a:t>SQL row limiting clause in a query</a:t>
            </a:r>
          </a:p>
          <a:p>
            <a:pPr lvl="1" eaLnBrk="1" hangingPunct="1">
              <a:buClr>
                <a:srgbClr val="A6A6A6"/>
              </a:buClr>
              <a:defRPr/>
            </a:pPr>
            <a:r>
              <a:rPr lang="en-US" dirty="0" smtClean="0">
                <a:solidFill>
                  <a:schemeClr val="bg1">
                    <a:lumMod val="65000"/>
                  </a:schemeClr>
                </a:solidFill>
              </a:rPr>
              <a:t>Substitution variables</a:t>
            </a:r>
          </a:p>
          <a:p>
            <a:pPr lvl="1" eaLnBrk="1" hangingPunct="1">
              <a:buClr>
                <a:srgbClr val="A6A6A6"/>
              </a:buClr>
              <a:defRPr/>
            </a:pPr>
            <a:r>
              <a:rPr lang="en-US" dirty="0" smtClean="0">
                <a:solidFill>
                  <a:schemeClr val="bg1">
                    <a:lumMod val="65000"/>
                  </a:schemeClr>
                </a:solidFill>
                <a:latin typeface="Courier New" pitchFamily="49" charset="0"/>
                <a:cs typeface="Courier New" pitchFamily="49" charset="0"/>
              </a:rPr>
              <a:t>DEFINE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cs typeface="Courier New" pitchFamily="49" charset="0"/>
              </a:rPr>
              <a:t>VERIFY</a:t>
            </a:r>
            <a:r>
              <a:rPr lang="en-US" dirty="0" smtClean="0">
                <a:solidFill>
                  <a:schemeClr val="bg1">
                    <a:lumMod val="65000"/>
                  </a:schemeClr>
                </a:solidFill>
              </a:rPr>
              <a:t> commands</a:t>
            </a:r>
            <a:endParaRPr lang="en-US" dirty="0">
              <a:solidFill>
                <a:schemeClr val="bg1">
                  <a:lumMod val="65000"/>
                </a:schemeClr>
              </a:solidFill>
            </a:endParaRP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bwMode="auto">
          <a:xfrm>
            <a:off x="4831414" y="2791733"/>
            <a:ext cx="2525997" cy="2525997"/>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5" name="Rounded Rectangle 14"/>
          <p:cNvSpPr/>
          <p:nvPr/>
        </p:nvSpPr>
        <p:spPr bwMode="auto">
          <a:xfrm>
            <a:off x="8165873" y="3860342"/>
            <a:ext cx="2400300"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Rounded Rectangle 13"/>
          <p:cNvSpPr/>
          <p:nvPr/>
        </p:nvSpPr>
        <p:spPr bwMode="auto">
          <a:xfrm>
            <a:off x="2589212" y="3152312"/>
            <a:ext cx="2229756"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394" name="Title 1"/>
          <p:cNvSpPr>
            <a:spLocks noGrp="1"/>
          </p:cNvSpPr>
          <p:nvPr>
            <p:ph type="title"/>
          </p:nvPr>
        </p:nvSpPr>
        <p:spPr/>
        <p:txBody>
          <a:bodyPr/>
          <a:lstStyle/>
          <a:p>
            <a:pPr eaLnBrk="1" hangingPunct="1"/>
            <a:r>
              <a:rPr lang="en-US" altLang="en-US" dirty="0" smtClean="0"/>
              <a:t>SQL Row Limiting Clause</a:t>
            </a:r>
          </a:p>
        </p:txBody>
      </p:sp>
      <p:sp>
        <p:nvSpPr>
          <p:cNvPr id="59395" name="Content Placeholder 2"/>
          <p:cNvSpPr>
            <a:spLocks noGrp="1"/>
          </p:cNvSpPr>
          <p:nvPr>
            <p:ph idx="1"/>
          </p:nvPr>
        </p:nvSpPr>
        <p:spPr>
          <a:xfrm>
            <a:off x="622138" y="1242425"/>
            <a:ext cx="10944549" cy="1831606"/>
          </a:xfrm>
        </p:spPr>
        <p:txBody>
          <a:bodyPr/>
          <a:lstStyle/>
          <a:p>
            <a:pPr lvl="1" eaLnBrk="1" hangingPunct="1"/>
            <a:r>
              <a:rPr lang="en-US" altLang="en-US" dirty="0" smtClean="0">
                <a:cs typeface="Courier New" pitchFamily="49" charset="0"/>
              </a:rPr>
              <a:t>You can use the </a:t>
            </a:r>
            <a:r>
              <a:rPr lang="en-US" altLang="en-US" dirty="0" smtClean="0">
                <a:latin typeface="Courier New" pitchFamily="49" charset="0"/>
                <a:cs typeface="Courier New" pitchFamily="49" charset="0"/>
              </a:rPr>
              <a:t>row_limiting_clause</a:t>
            </a:r>
            <a:r>
              <a:rPr lang="en-US" altLang="en-US" dirty="0" smtClean="0"/>
              <a:t> to limit the rows that are returned by a query. </a:t>
            </a:r>
          </a:p>
          <a:p>
            <a:pPr lvl="1" eaLnBrk="1" hangingPunct="1"/>
            <a:r>
              <a:rPr lang="en-US" altLang="en-US" dirty="0" smtClean="0"/>
              <a:t>You can use this clause to implement Top-N reporting.</a:t>
            </a:r>
          </a:p>
        </p:txBody>
      </p:sp>
      <p:sp>
        <p:nvSpPr>
          <p:cNvPr id="6" name="TextBox 5"/>
          <p:cNvSpPr txBox="1"/>
          <p:nvPr/>
        </p:nvSpPr>
        <p:spPr>
          <a:xfrm>
            <a:off x="2589665" y="3142314"/>
            <a:ext cx="2257878" cy="369332"/>
          </a:xfrm>
          <a:prstGeom prst="rect">
            <a:avLst/>
          </a:prstGeom>
          <a:noFill/>
        </p:spPr>
        <p:txBody>
          <a:bodyPr wrap="square" rtlCol="0">
            <a:spAutoFit/>
          </a:bodyPr>
          <a:lstStyle/>
          <a:p>
            <a:r>
              <a:rPr lang="en-US" dirty="0" smtClean="0">
                <a:latin typeface="+mn-lt"/>
              </a:rPr>
              <a:t>Table with 100 rows</a:t>
            </a:r>
            <a:endParaRPr lang="en-US" dirty="0">
              <a:latin typeface="+mn-lt"/>
            </a:endParaRPr>
          </a:p>
        </p:txBody>
      </p:sp>
      <p:sp>
        <p:nvSpPr>
          <p:cNvPr id="7" name="TextBox 6"/>
          <p:cNvSpPr txBox="1"/>
          <p:nvPr/>
        </p:nvSpPr>
        <p:spPr>
          <a:xfrm>
            <a:off x="8151812" y="3850344"/>
            <a:ext cx="2428422" cy="369332"/>
          </a:xfrm>
          <a:prstGeom prst="rect">
            <a:avLst/>
          </a:prstGeom>
          <a:noFill/>
        </p:spPr>
        <p:txBody>
          <a:bodyPr wrap="square" rtlCol="0">
            <a:spAutoFit/>
          </a:bodyPr>
          <a:lstStyle/>
          <a:p>
            <a:r>
              <a:rPr lang="en-US" dirty="0" smtClean="0">
                <a:latin typeface="+mn-lt"/>
              </a:rPr>
              <a:t>Fetch first 3 rows only</a:t>
            </a:r>
            <a:endParaRPr lang="en-US" dirty="0">
              <a:latin typeface="+mn-lt"/>
            </a:endParaRPr>
          </a:p>
        </p:txBody>
      </p:sp>
      <p:cxnSp>
        <p:nvCxnSpPr>
          <p:cNvPr id="4" name="Straight Arrow Connector 3"/>
          <p:cNvCxnSpPr>
            <a:endCxn id="6" idx="3"/>
          </p:cNvCxnSpPr>
          <p:nvPr/>
        </p:nvCxnSpPr>
        <p:spPr bwMode="auto">
          <a:xfrm flipH="1" flipV="1">
            <a:off x="4847543" y="3326980"/>
            <a:ext cx="1351191" cy="992"/>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0" name="Straight Arrow Connector 9"/>
          <p:cNvCxnSpPr>
            <a:stCxn id="5" idx="3"/>
          </p:cNvCxnSpPr>
          <p:nvPr/>
        </p:nvCxnSpPr>
        <p:spPr bwMode="auto">
          <a:xfrm flipV="1">
            <a:off x="7161212" y="4013771"/>
            <a:ext cx="942522" cy="17930"/>
          </a:xfrm>
          <a:prstGeom prst="straightConnector1">
            <a:avLst/>
          </a:prstGeom>
          <a:noFill/>
          <a:ln w="28575" cap="flat" cmpd="sng" algn="ctr">
            <a:solidFill>
              <a:schemeClr val="tx1"/>
            </a:solidFill>
            <a:prstDash val="solid"/>
            <a:round/>
            <a:headEnd type="none" w="sm" len="sm"/>
            <a:tailEnd type="triangle" w="lg" len="lg"/>
          </a:ln>
          <a:effectLst/>
        </p:spPr>
      </p:cxnSp>
      <p:pic>
        <p:nvPicPr>
          <p:cNvPr id="5" name="Picture 4" descr="cnt234297.gif"/>
          <p:cNvPicPr>
            <a:picLocks noChangeAspect="1"/>
          </p:cNvPicPr>
          <p:nvPr/>
        </p:nvPicPr>
        <p:blipFill>
          <a:blip r:embed="rId4" cstate="print"/>
          <a:stretch>
            <a:fillRect/>
          </a:stretch>
        </p:blipFill>
        <p:spPr>
          <a:xfrm>
            <a:off x="5332412" y="3175571"/>
            <a:ext cx="1828800" cy="1712259"/>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5"/>
          <p:cNvSpPr>
            <a:spLocks noGrp="1"/>
          </p:cNvSpPr>
          <p:nvPr>
            <p:ph type="title"/>
          </p:nvPr>
        </p:nvSpPr>
        <p:spPr/>
        <p:txBody>
          <a:bodyPr/>
          <a:lstStyle/>
          <a:p>
            <a:pPr eaLnBrk="1" hangingPunct="1"/>
            <a:r>
              <a:rPr lang="en-US" altLang="en-US" dirty="0" smtClean="0"/>
              <a:t>Using SQL Row Limiting Clause in a Query</a:t>
            </a:r>
          </a:p>
        </p:txBody>
      </p:sp>
      <p:sp>
        <p:nvSpPr>
          <p:cNvPr id="61443" name="Content Placeholder 10"/>
          <p:cNvSpPr>
            <a:spLocks noGrp="1"/>
          </p:cNvSpPr>
          <p:nvPr>
            <p:ph idx="1"/>
          </p:nvPr>
        </p:nvSpPr>
        <p:spPr>
          <a:xfrm>
            <a:off x="622138" y="1242485"/>
            <a:ext cx="10944549" cy="1119103"/>
          </a:xfrm>
        </p:spPr>
        <p:txBody>
          <a:bodyPr/>
          <a:lstStyle/>
          <a:p>
            <a:r>
              <a:rPr lang="en-US" altLang="en-US" dirty="0" smtClean="0">
                <a:latin typeface="Arial" charset="0"/>
                <a:ea typeface="MS PGothic" pitchFamily="34" charset="-128"/>
              </a:rPr>
              <a:t>You specify the </a:t>
            </a:r>
            <a:r>
              <a:rPr lang="en-US" altLang="en-US" dirty="0" smtClean="0">
                <a:latin typeface="Courier New" pitchFamily="49" charset="0"/>
                <a:ea typeface="MS PGothic" pitchFamily="34" charset="-128"/>
                <a:cs typeface="Courier New" pitchFamily="49" charset="0"/>
              </a:rPr>
              <a:t>row_limiting_clause</a:t>
            </a:r>
            <a:r>
              <a:rPr lang="en-US" altLang="en-US" dirty="0" smtClean="0">
                <a:latin typeface="Arial" charset="0"/>
                <a:ea typeface="MS PGothic" pitchFamily="34" charset="-128"/>
              </a:rPr>
              <a:t> in the SQL </a:t>
            </a:r>
            <a:r>
              <a:rPr lang="en-US" altLang="en-US" dirty="0" smtClean="0">
                <a:latin typeface="Courier New" pitchFamily="49" charset="0"/>
                <a:ea typeface="MS PGothic" pitchFamily="34" charset="-128"/>
              </a:rPr>
              <a:t>SELECT</a:t>
            </a:r>
            <a:r>
              <a:rPr lang="en-US" altLang="en-US" dirty="0" smtClean="0">
                <a:latin typeface="Arial" charset="0"/>
                <a:ea typeface="MS PGothic" pitchFamily="34" charset="-128"/>
              </a:rPr>
              <a:t> statement by placing it after the </a:t>
            </a:r>
            <a:r>
              <a:rPr lang="en-US" altLang="en-US" dirty="0" smtClean="0">
                <a:latin typeface="Courier New" pitchFamily="49" charset="0"/>
                <a:ea typeface="MS PGothic" pitchFamily="34" charset="-128"/>
              </a:rPr>
              <a:t>ORDER BY</a:t>
            </a:r>
            <a:r>
              <a:rPr lang="en-US" altLang="en-US" dirty="0" smtClean="0">
                <a:latin typeface="Arial" charset="0"/>
                <a:ea typeface="MS PGothic" pitchFamily="34" charset="-128"/>
              </a:rPr>
              <a:t> clause.</a:t>
            </a:r>
          </a:p>
          <a:p>
            <a:r>
              <a:rPr lang="en-US" altLang="en-US" dirty="0" smtClean="0">
                <a:latin typeface="Arial" charset="0"/>
                <a:ea typeface="MS PGothic" pitchFamily="34" charset="-128"/>
              </a:rPr>
              <a:t>Syntax:</a:t>
            </a:r>
          </a:p>
        </p:txBody>
      </p:sp>
      <p:sp>
        <p:nvSpPr>
          <p:cNvPr id="5" name="Content Placeholder 2"/>
          <p:cNvSpPr txBox="1">
            <a:spLocks/>
          </p:cNvSpPr>
          <p:nvPr/>
        </p:nvSpPr>
        <p:spPr bwMode="gray">
          <a:xfrm>
            <a:off x="2061964" y="2618482"/>
            <a:ext cx="8064896"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a:defRPr/>
            </a:pPr>
            <a:r>
              <a:rPr lang="en-US" b="1" dirty="0">
                <a:solidFill>
                  <a:schemeClr val="tx1">
                    <a:lumMod val="75000"/>
                  </a:schemeClr>
                </a:solidFill>
                <a:latin typeface="Courier New" pitchFamily="49" charset="0"/>
                <a:cs typeface="Courier New" pitchFamily="49" charset="0"/>
              </a:rPr>
              <a:t>SELECT …</a:t>
            </a:r>
          </a:p>
          <a:p>
            <a:pPr eaLnBrk="1">
              <a:defRPr/>
            </a:pPr>
            <a:r>
              <a:rPr lang="en-US" b="1" dirty="0">
                <a:solidFill>
                  <a:schemeClr val="tx1">
                    <a:lumMod val="75000"/>
                  </a:schemeClr>
                </a:solidFill>
                <a:latin typeface="Courier New" pitchFamily="49" charset="0"/>
                <a:cs typeface="Courier New" pitchFamily="49" charset="0"/>
              </a:rPr>
              <a:t>   FROM …</a:t>
            </a:r>
          </a:p>
          <a:p>
            <a:pPr eaLnBrk="1">
              <a:defRPr/>
            </a:pPr>
            <a:r>
              <a:rPr lang="en-US" b="1" dirty="0">
                <a:solidFill>
                  <a:schemeClr val="tx1">
                    <a:lumMod val="75000"/>
                  </a:schemeClr>
                </a:solidFill>
                <a:latin typeface="Courier New" pitchFamily="49" charset="0"/>
                <a:cs typeface="Courier New" pitchFamily="49" charset="0"/>
              </a:rPr>
              <a:t> [ WHERE …  ]</a:t>
            </a:r>
          </a:p>
          <a:p>
            <a:pPr eaLnBrk="1">
              <a:defRPr/>
            </a:pPr>
            <a:r>
              <a:rPr lang="en-US" b="1" dirty="0">
                <a:solidFill>
                  <a:schemeClr val="tx1">
                    <a:lumMod val="75000"/>
                  </a:schemeClr>
                </a:solidFill>
                <a:latin typeface="Courier New" pitchFamily="49" charset="0"/>
                <a:cs typeface="Courier New" pitchFamily="49" charset="0"/>
              </a:rPr>
              <a:t> [ ORDER BY …  ]</a:t>
            </a:r>
          </a:p>
          <a:p>
            <a:pPr eaLnBrk="1" fontAlgn="auto" hangingPunct="1">
              <a:defRPr/>
            </a:pP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[OFFSET offset { ROW | ROWS }]</a:t>
            </a:r>
          </a:p>
          <a:p>
            <a:pPr eaLnBrk="1" fontAlgn="auto" hangingPunct="1">
              <a:defRPr/>
            </a:pPr>
            <a:r>
              <a:rPr lang="en-US" b="1" dirty="0">
                <a:solidFill>
                  <a:srgbClr val="FF0000"/>
                </a:solidFill>
                <a:latin typeface="Courier New" pitchFamily="49" charset="0"/>
                <a:cs typeface="Courier New" pitchFamily="49" charset="0"/>
              </a:rPr>
              <a:t>[FETCH { FIRST | NEXT } [{ row_count | percent PERCENT }] { ROW | ROWS } </a:t>
            </a:r>
          </a:p>
          <a:p>
            <a:pPr eaLnBrk="1" fontAlgn="auto" hangingPunct="1">
              <a:defRPr/>
            </a:pPr>
            <a:r>
              <a:rPr lang="en-US" b="1" dirty="0">
                <a:solidFill>
                  <a:srgbClr val="FF0000"/>
                </a:solidFill>
                <a:latin typeface="Courier New" pitchFamily="49" charset="0"/>
                <a:cs typeface="Courier New" pitchFamily="49" charset="0"/>
              </a:rPr>
              <a:t>  { ONLY | WITH TIES }]</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ltLang="en-US" smtClean="0"/>
              <a:t>Objectives</a:t>
            </a:r>
            <a:endParaRPr lang="en-US" altLang="en-US" dirty="0" smtClean="0"/>
          </a:p>
        </p:txBody>
      </p:sp>
      <p:sp>
        <p:nvSpPr>
          <p:cNvPr id="8195" name="Rectangle 5"/>
          <p:cNvSpPr>
            <a:spLocks noGrp="1" noChangeArrowheads="1"/>
          </p:cNvSpPr>
          <p:nvPr>
            <p:ph idx="1"/>
          </p:nvPr>
        </p:nvSpPr>
        <p:spPr/>
        <p:txBody>
          <a:bodyPr/>
          <a:lstStyle/>
          <a:p>
            <a:r>
              <a:rPr lang="en-US" altLang="en-US" dirty="0" smtClean="0"/>
              <a:t>After completing this lesson, you should be able to do the following:</a:t>
            </a:r>
          </a:p>
          <a:p>
            <a:pPr lvl="1"/>
            <a:r>
              <a:rPr lang="en-US" altLang="en-US" dirty="0" smtClean="0"/>
              <a:t>Limit the rows that are retrieved by a query</a:t>
            </a:r>
          </a:p>
          <a:p>
            <a:pPr lvl="1"/>
            <a:r>
              <a:rPr lang="en-US" altLang="en-US" dirty="0" smtClean="0"/>
              <a:t>Sort the rows that are retrieved by a query</a:t>
            </a:r>
          </a:p>
          <a:p>
            <a:pPr lvl="1"/>
            <a:r>
              <a:rPr lang="en-US" altLang="en-US" dirty="0" smtClean="0"/>
              <a:t>Use ampersand substitution to restrict and sort output at run time</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dirty="0" smtClean="0"/>
              <a:t>SQL Row Limiting Clause: Example</a:t>
            </a:r>
          </a:p>
        </p:txBody>
      </p:sp>
      <p:grpSp>
        <p:nvGrpSpPr>
          <p:cNvPr id="65539" name="Group 4"/>
          <p:cNvGrpSpPr>
            <a:grpSpLocks/>
          </p:cNvGrpSpPr>
          <p:nvPr/>
        </p:nvGrpSpPr>
        <p:grpSpPr bwMode="auto">
          <a:xfrm>
            <a:off x="1936750" y="1132241"/>
            <a:ext cx="8315325" cy="4593519"/>
            <a:chOff x="400576" y="1340556"/>
            <a:chExt cx="8314799" cy="4593519"/>
          </a:xfrm>
        </p:grpSpPr>
        <p:sp>
          <p:nvSpPr>
            <p:cNvPr id="14" name="Content Placeholder 2"/>
            <p:cNvSpPr txBox="1">
              <a:spLocks/>
            </p:cNvSpPr>
            <p:nvPr/>
          </p:nvSpPr>
          <p:spPr bwMode="gray">
            <a:xfrm>
              <a:off x="400576" y="2949222"/>
              <a:ext cx="5508433"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defTabSz="228600">
                <a:defRPr/>
              </a:pPr>
              <a:r>
                <a:rPr lang="en-US" b="1" dirty="0">
                  <a:latin typeface="Courier New" pitchFamily="49" charset="0"/>
                  <a:cs typeface="Courier New" pitchFamily="49" charset="0"/>
                </a:rPr>
                <a:t> SELECT employee_id, first_name</a:t>
              </a:r>
            </a:p>
            <a:p>
              <a:pPr defTabSz="228600">
                <a:defRPr/>
              </a:pPr>
              <a:r>
                <a:rPr lang="en-US" b="1" dirty="0">
                  <a:latin typeface="Courier New" pitchFamily="49" charset="0"/>
                  <a:cs typeface="Courier New" pitchFamily="49" charset="0"/>
                </a:rPr>
                <a:t> FROM employees</a:t>
              </a:r>
            </a:p>
            <a:p>
              <a:pPr defTabSz="228600">
                <a:defRPr/>
              </a:pPr>
              <a:r>
                <a:rPr lang="en-US" b="1" dirty="0">
                  <a:latin typeface="Courier New" pitchFamily="49" charset="0"/>
                  <a:cs typeface="Courier New" pitchFamily="49" charset="0"/>
                </a:rPr>
                <a:t> ORDER BY employee_id</a:t>
              </a:r>
            </a:p>
            <a:p>
              <a:pPr defTabSz="228600">
                <a:defRPr/>
              </a:pPr>
              <a:r>
                <a:rPr lang="en-US" b="1" dirty="0">
                  <a:latin typeface="Courier New" pitchFamily="49" charset="0"/>
                  <a:cs typeface="Courier New" pitchFamily="49" charset="0"/>
                </a:rPr>
                <a:t> OFFSET 5 ROWS FETCH NEXT 5 ROWS ONLY;</a:t>
              </a:r>
            </a:p>
          </p:txBody>
        </p:sp>
        <p:sp>
          <p:nvSpPr>
            <p:cNvPr id="11" name="Content Placeholder 2"/>
            <p:cNvSpPr txBox="1">
              <a:spLocks/>
            </p:cNvSpPr>
            <p:nvPr/>
          </p:nvSpPr>
          <p:spPr bwMode="gray">
            <a:xfrm>
              <a:off x="400576" y="1340556"/>
              <a:ext cx="4552424"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Font typeface="Arial" charset="0"/>
                <a:buNone/>
                <a:defRPr/>
              </a:pPr>
              <a:r>
                <a:rPr lang="en-US" b="1" dirty="0">
                  <a:latin typeface="Courier New" pitchFamily="49" charset="0"/>
                  <a:cs typeface="Courier New" pitchFamily="49" charset="0"/>
                </a:rPr>
                <a:t> SELECT employee_id, first_name</a:t>
              </a:r>
            </a:p>
            <a:p>
              <a:pPr eaLnBrk="1" hangingPunct="1">
                <a:buFont typeface="Arial" charset="0"/>
                <a:buNone/>
                <a:defRPr/>
              </a:pPr>
              <a:r>
                <a:rPr lang="en-US" b="1" dirty="0">
                  <a:latin typeface="Courier New" pitchFamily="49" charset="0"/>
                  <a:cs typeface="Courier New" pitchFamily="49" charset="0"/>
                </a:rPr>
                <a:t> FROM employees</a:t>
              </a:r>
            </a:p>
            <a:p>
              <a:pPr eaLnBrk="1" hangingPunct="1">
                <a:buFont typeface="Arial" charset="0"/>
                <a:buNone/>
                <a:defRPr/>
              </a:pPr>
              <a:r>
                <a:rPr lang="en-US" b="1" dirty="0">
                  <a:latin typeface="Courier New" pitchFamily="49" charset="0"/>
                  <a:cs typeface="Courier New" pitchFamily="49" charset="0"/>
                </a:rPr>
                <a:t> ORDER BY employee_id</a:t>
              </a:r>
            </a:p>
            <a:p>
              <a:pPr eaLnBrk="1" hangingPunct="1">
                <a:buFont typeface="Arial" charset="0"/>
                <a:buNone/>
                <a:defRPr/>
              </a:pPr>
              <a:r>
                <a:rPr lang="en-US" b="1" dirty="0">
                  <a:latin typeface="Courier New" pitchFamily="49" charset="0"/>
                  <a:cs typeface="Courier New" pitchFamily="49" charset="0"/>
                </a:rPr>
                <a:t> FETCH FIRST 5 ROWS ONLY;</a:t>
              </a:r>
              <a:endParaRPr lang="en-US" b="1" dirty="0">
                <a:solidFill>
                  <a:schemeClr val="tx2"/>
                </a:solidFill>
                <a:latin typeface="Courier New" pitchFamily="49" charset="0"/>
                <a:cs typeface="Courier New" pitchFamily="49" charset="0"/>
              </a:endParaRPr>
            </a:p>
          </p:txBody>
        </p:sp>
        <p:sp>
          <p:nvSpPr>
            <p:cNvPr id="65546" name="Rectangle 7"/>
            <p:cNvSpPr>
              <a:spLocks noChangeArrowheads="1"/>
            </p:cNvSpPr>
            <p:nvPr/>
          </p:nvSpPr>
          <p:spPr bwMode="auto">
            <a:xfrm>
              <a:off x="533400" y="2302661"/>
              <a:ext cx="3657600" cy="322985"/>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65547" name="Rectangle 8"/>
            <p:cNvSpPr>
              <a:spLocks noChangeArrowheads="1"/>
            </p:cNvSpPr>
            <p:nvPr/>
          </p:nvSpPr>
          <p:spPr bwMode="auto">
            <a:xfrm>
              <a:off x="499535" y="3925204"/>
              <a:ext cx="5257800" cy="241436"/>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cxnSp>
          <p:nvCxnSpPr>
            <p:cNvPr id="65548" name="Straight Arrow Connector 11"/>
            <p:cNvCxnSpPr>
              <a:cxnSpLocks noChangeShapeType="1"/>
            </p:cNvCxnSpPr>
            <p:nvPr/>
          </p:nvCxnSpPr>
          <p:spPr bwMode="auto">
            <a:xfrm>
              <a:off x="4979216" y="1828800"/>
              <a:ext cx="1404741" cy="0"/>
            </a:xfrm>
            <a:prstGeom prst="straightConnector1">
              <a:avLst/>
            </a:prstGeom>
            <a:noFill/>
            <a:ln w="28575" algn="ctr">
              <a:solidFill>
                <a:srgbClr val="FF0000"/>
              </a:solidFill>
              <a:round/>
              <a:headEnd/>
              <a:tailEnd type="triangle" w="lg" len="lg"/>
            </a:ln>
          </p:spPr>
        </p:cxnSp>
        <p:cxnSp>
          <p:nvCxnSpPr>
            <p:cNvPr id="65549" name="Straight Arrow Connector 12"/>
            <p:cNvCxnSpPr>
              <a:cxnSpLocks noChangeShapeType="1"/>
            </p:cNvCxnSpPr>
            <p:nvPr/>
          </p:nvCxnSpPr>
          <p:spPr bwMode="auto">
            <a:xfrm>
              <a:off x="1524000" y="4343400"/>
              <a:ext cx="0" cy="381000"/>
            </a:xfrm>
            <a:prstGeom prst="straightConnector1">
              <a:avLst/>
            </a:prstGeom>
            <a:noFill/>
            <a:ln w="28575" algn="ctr">
              <a:solidFill>
                <a:srgbClr val="FF0000"/>
              </a:solidFill>
              <a:round/>
              <a:headEnd/>
              <a:tailEnd type="triangle" w="lg" len="lg"/>
            </a:ln>
          </p:spPr>
        </p:cxnSp>
        <p:pic>
          <p:nvPicPr>
            <p:cNvPr id="65550" name="Picture 11"/>
            <p:cNvPicPr>
              <a:picLocks noChangeAspect="1" noChangeArrowheads="1"/>
            </p:cNvPicPr>
            <p:nvPr/>
          </p:nvPicPr>
          <p:blipFill>
            <a:blip r:embed="rId3" cstate="print"/>
            <a:srcRect/>
            <a:stretch>
              <a:fillRect/>
            </a:stretch>
          </p:blipFill>
          <p:spPr bwMode="auto">
            <a:xfrm>
              <a:off x="6400800" y="1343378"/>
              <a:ext cx="2314575" cy="1676400"/>
            </a:xfrm>
            <a:prstGeom prst="rect">
              <a:avLst/>
            </a:prstGeom>
            <a:noFill/>
            <a:ln w="12700">
              <a:solidFill>
                <a:schemeClr val="tx1"/>
              </a:solidFill>
              <a:miter lim="800000"/>
              <a:headEnd type="none" w="sm" len="sm"/>
              <a:tailEnd type="none" w="sm" len="sm"/>
            </a:ln>
          </p:spPr>
        </p:pic>
        <p:pic>
          <p:nvPicPr>
            <p:cNvPr id="65551" name="Picture 11"/>
            <p:cNvPicPr>
              <a:picLocks noChangeAspect="1" noChangeArrowheads="1"/>
            </p:cNvPicPr>
            <p:nvPr/>
          </p:nvPicPr>
          <p:blipFill>
            <a:blip r:embed="rId4" cstate="print"/>
            <a:srcRect/>
            <a:stretch>
              <a:fillRect/>
            </a:stretch>
          </p:blipFill>
          <p:spPr bwMode="auto">
            <a:xfrm>
              <a:off x="400576" y="4800600"/>
              <a:ext cx="2143125" cy="1133475"/>
            </a:xfrm>
            <a:prstGeom prst="rect">
              <a:avLst/>
            </a:prstGeom>
            <a:noFill/>
            <a:ln w="12700">
              <a:solidFill>
                <a:schemeClr val="tx1"/>
              </a:solidFill>
              <a:miter lim="800000"/>
              <a:headEnd type="none" w="sm" len="sm"/>
              <a:tailEnd type="none" w="sm" len="sm"/>
            </a:ln>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8"/>
          <p:cNvSpPr>
            <a:spLocks noGrp="1" noChangeArrowheads="1"/>
          </p:cNvSpPr>
          <p:nvPr>
            <p:ph type="title"/>
          </p:nvPr>
        </p:nvSpPr>
        <p:spPr/>
        <p:txBody>
          <a:bodyPr/>
          <a:lstStyle/>
          <a:p>
            <a:pPr eaLnBrk="1" hangingPunct="1"/>
            <a:r>
              <a:rPr lang="en-US" altLang="en-US" dirty="0" smtClean="0"/>
              <a:t>Lesson Agenda</a:t>
            </a:r>
          </a:p>
        </p:txBody>
      </p:sp>
      <p:sp>
        <p:nvSpPr>
          <p:cNvPr id="33795" name="Rectangle 1029"/>
          <p:cNvSpPr>
            <a:spLocks noGrp="1" noChangeArrowheads="1"/>
          </p:cNvSpPr>
          <p:nvPr>
            <p:ph idx="1"/>
          </p:nvPr>
        </p:nvSpPr>
        <p:spPr/>
        <p:txBody>
          <a:bodyPr/>
          <a:lstStyle/>
          <a:p>
            <a:pPr lvl="1" eaLnBrk="1" hangingPunct="1">
              <a:buClr>
                <a:srgbClr val="A6A6A6"/>
              </a:buClr>
              <a:defRPr/>
            </a:pPr>
            <a:r>
              <a:rPr lang="en-US" dirty="0" smtClean="0">
                <a:solidFill>
                  <a:schemeClr val="bg1">
                    <a:lumMod val="65000"/>
                  </a:schemeClr>
                </a:solidFill>
              </a:rPr>
              <a:t>Limiting rows with:</a:t>
            </a:r>
          </a:p>
          <a:p>
            <a:pPr lvl="2" eaLnBrk="1" hangingPunct="1">
              <a:buClr>
                <a:srgbClr val="A6A6A6"/>
              </a:buClr>
              <a:defRPr/>
            </a:pPr>
            <a:r>
              <a:rPr lang="en-US" dirty="0" smtClean="0">
                <a:solidFill>
                  <a:schemeClr val="bg1">
                    <a:lumMod val="65000"/>
                  </a:schemeClr>
                </a:solidFill>
              </a:rPr>
              <a:t>The </a:t>
            </a:r>
            <a:r>
              <a:rPr lang="en-US" dirty="0" smtClean="0">
                <a:solidFill>
                  <a:schemeClr val="bg1">
                    <a:lumMod val="65000"/>
                  </a:schemeClr>
                </a:solidFill>
                <a:latin typeface="Courier New" pitchFamily="49" charset="0"/>
              </a:rPr>
              <a:t>WHERE</a:t>
            </a:r>
            <a:r>
              <a:rPr lang="en-US" dirty="0" smtClean="0">
                <a:solidFill>
                  <a:schemeClr val="bg1">
                    <a:lumMod val="65000"/>
                  </a:schemeClr>
                </a:solidFill>
              </a:rPr>
              <a:t> clause</a:t>
            </a:r>
          </a:p>
          <a:p>
            <a:pPr lvl="2" eaLnBrk="1" hangingPunct="1">
              <a:buClr>
                <a:srgbClr val="A6A6A6"/>
              </a:buClr>
              <a:defRPr/>
            </a:pPr>
            <a:r>
              <a:rPr lang="en-US" dirty="0" smtClean="0">
                <a:solidFill>
                  <a:schemeClr val="bg1">
                    <a:lumMod val="65000"/>
                  </a:schemeClr>
                </a:solidFill>
              </a:rPr>
              <a:t>The comparison conditions using </a:t>
            </a:r>
            <a:r>
              <a:rPr lang="en-US" dirty="0" smtClean="0">
                <a:solidFill>
                  <a:schemeClr val="bg1">
                    <a:lumMod val="65000"/>
                  </a:schemeClr>
                </a:solidFill>
                <a:latin typeface="Courier New" pitchFamily="49" charset="0"/>
              </a:rPr>
              <a:t>=</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&lt;=</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BETWEEN</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IN</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LIKE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NULL</a:t>
            </a:r>
            <a:r>
              <a:rPr lang="en-US" dirty="0" smtClean="0">
                <a:solidFill>
                  <a:schemeClr val="bg1">
                    <a:lumMod val="65000"/>
                  </a:schemeClr>
                </a:solidFill>
              </a:rPr>
              <a:t> operators</a:t>
            </a:r>
          </a:p>
          <a:p>
            <a:pPr lvl="2" eaLnBrk="1" hangingPunct="1">
              <a:buClr>
                <a:srgbClr val="A6A6A6"/>
              </a:buClr>
              <a:defRPr/>
            </a:pPr>
            <a:r>
              <a:rPr lang="en-US" dirty="0" smtClean="0">
                <a:solidFill>
                  <a:schemeClr val="bg1">
                    <a:lumMod val="65000"/>
                  </a:schemeClr>
                </a:solidFill>
              </a:rPr>
              <a:t>Logical conditions using </a:t>
            </a:r>
            <a:r>
              <a:rPr lang="en-US" dirty="0" smtClean="0">
                <a:solidFill>
                  <a:schemeClr val="bg1">
                    <a:lumMod val="65000"/>
                  </a:schemeClr>
                </a:solidFill>
                <a:latin typeface="Courier New" pitchFamily="49" charset="0"/>
              </a:rPr>
              <a:t>AND</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OR</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NOT</a:t>
            </a:r>
            <a:r>
              <a:rPr lang="en-US" dirty="0" smtClean="0">
                <a:solidFill>
                  <a:schemeClr val="bg1">
                    <a:lumMod val="65000"/>
                  </a:schemeClr>
                </a:solidFill>
              </a:rPr>
              <a:t> operators</a:t>
            </a:r>
          </a:p>
          <a:p>
            <a:pPr lvl="1" eaLnBrk="1" hangingPunct="1">
              <a:buClr>
                <a:srgbClr val="A6A6A6"/>
              </a:buClr>
              <a:defRPr/>
            </a:pPr>
            <a:r>
              <a:rPr lang="en-US" dirty="0" smtClean="0">
                <a:solidFill>
                  <a:schemeClr val="bg1">
                    <a:lumMod val="65000"/>
                  </a:schemeClr>
                </a:solidFill>
              </a:rPr>
              <a:t>Rules of precedence for operators in an expression</a:t>
            </a:r>
          </a:p>
          <a:p>
            <a:pPr lvl="1" eaLnBrk="1" hangingPunct="1">
              <a:buClr>
                <a:srgbClr val="A6A6A6"/>
              </a:buClr>
              <a:defRPr/>
            </a:pPr>
            <a:r>
              <a:rPr lang="en-US" dirty="0" smtClean="0">
                <a:solidFill>
                  <a:schemeClr val="bg1">
                    <a:lumMod val="65000"/>
                  </a:schemeClr>
                </a:solidFill>
              </a:rPr>
              <a:t>Sorting rows using the </a:t>
            </a:r>
            <a:r>
              <a:rPr lang="en-US" dirty="0" smtClean="0">
                <a:solidFill>
                  <a:schemeClr val="bg1">
                    <a:lumMod val="65000"/>
                  </a:schemeClr>
                </a:solidFill>
                <a:latin typeface="Courier New" pitchFamily="49" charset="0"/>
              </a:rPr>
              <a:t>ORDER</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BY</a:t>
            </a:r>
            <a:r>
              <a:rPr lang="en-US" dirty="0" smtClean="0">
                <a:solidFill>
                  <a:schemeClr val="bg1">
                    <a:lumMod val="65000"/>
                  </a:schemeClr>
                </a:solidFill>
              </a:rPr>
              <a:t> clause</a:t>
            </a:r>
          </a:p>
          <a:p>
            <a:pPr lvl="1" eaLnBrk="1" hangingPunct="1">
              <a:buClr>
                <a:srgbClr val="A6A6A6"/>
              </a:buClr>
              <a:defRPr/>
            </a:pPr>
            <a:r>
              <a:rPr lang="en-US" dirty="0" smtClean="0">
                <a:solidFill>
                  <a:schemeClr val="bg1">
                    <a:lumMod val="65000"/>
                  </a:schemeClr>
                </a:solidFill>
              </a:rPr>
              <a:t>SQL row limiting clause in a query</a:t>
            </a:r>
          </a:p>
          <a:p>
            <a:pPr lvl="1" eaLnBrk="1" hangingPunct="1">
              <a:defRPr/>
            </a:pPr>
            <a:r>
              <a:rPr lang="en-US" dirty="0" smtClean="0"/>
              <a:t>Substitution variables</a:t>
            </a:r>
          </a:p>
          <a:p>
            <a:pPr lvl="1" eaLnBrk="1" hangingPunct="1">
              <a:buClr>
                <a:srgbClr val="A6A6A6"/>
              </a:buClr>
              <a:defRPr/>
            </a:pPr>
            <a:r>
              <a:rPr lang="en-US" dirty="0" smtClean="0">
                <a:solidFill>
                  <a:schemeClr val="bg1">
                    <a:lumMod val="65000"/>
                  </a:schemeClr>
                </a:solidFill>
                <a:latin typeface="Courier New" pitchFamily="49" charset="0"/>
              </a:rPr>
              <a:t>DEFINE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VERIFY</a:t>
            </a:r>
            <a:r>
              <a:rPr lang="en-US" dirty="0" smtClean="0">
                <a:solidFill>
                  <a:schemeClr val="bg1">
                    <a:lumMod val="65000"/>
                  </a:schemeClr>
                </a:solidFill>
              </a:rPr>
              <a:t> commands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839435" y="806252"/>
            <a:ext cx="11149366" cy="4809067"/>
          </a:xfrm>
          <a:custGeom>
            <a:avLst/>
            <a:gdLst>
              <a:gd name="connsiteX0" fmla="*/ 90312 w 8060267"/>
              <a:gd name="connsiteY0" fmla="*/ 3093156 h 5012267"/>
              <a:gd name="connsiteX1" fmla="*/ 8060267 w 8060267"/>
              <a:gd name="connsiteY1" fmla="*/ 0 h 5012267"/>
              <a:gd name="connsiteX2" fmla="*/ 8060267 w 8060267"/>
              <a:gd name="connsiteY2" fmla="*/ 4741334 h 5012267"/>
              <a:gd name="connsiteX3" fmla="*/ 0 w 8060267"/>
              <a:gd name="connsiteY3" fmla="*/ 5012267 h 5012267"/>
              <a:gd name="connsiteX4" fmla="*/ 90312 w 8060267"/>
              <a:gd name="connsiteY4" fmla="*/ 3093156 h 5012267"/>
              <a:gd name="connsiteX0" fmla="*/ 65976 w 8035931"/>
              <a:gd name="connsiteY0" fmla="*/ 3093156 h 4741334"/>
              <a:gd name="connsiteX1" fmla="*/ 8035931 w 8035931"/>
              <a:gd name="connsiteY1" fmla="*/ 0 h 4741334"/>
              <a:gd name="connsiteX2" fmla="*/ 8035931 w 8035931"/>
              <a:gd name="connsiteY2" fmla="*/ 4741334 h 4741334"/>
              <a:gd name="connsiteX3" fmla="*/ 0 w 8035931"/>
              <a:gd name="connsiteY3" fmla="*/ 4741334 h 4741334"/>
              <a:gd name="connsiteX4" fmla="*/ 65976 w 8035931"/>
              <a:gd name="connsiteY4" fmla="*/ 3093156 h 4741334"/>
              <a:gd name="connsiteX0" fmla="*/ 41641 w 8011596"/>
              <a:gd name="connsiteY0" fmla="*/ 3093156 h 4809067"/>
              <a:gd name="connsiteX1" fmla="*/ 8011596 w 8011596"/>
              <a:gd name="connsiteY1" fmla="*/ 0 h 4809067"/>
              <a:gd name="connsiteX2" fmla="*/ 8011596 w 8011596"/>
              <a:gd name="connsiteY2" fmla="*/ 4741334 h 4809067"/>
              <a:gd name="connsiteX3" fmla="*/ 0 w 8011596"/>
              <a:gd name="connsiteY3" fmla="*/ 4809067 h 4809067"/>
              <a:gd name="connsiteX4" fmla="*/ 41641 w 8011596"/>
              <a:gd name="connsiteY4" fmla="*/ 3093156 h 480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1596" h="4809067">
                <a:moveTo>
                  <a:pt x="41641" y="3093156"/>
                </a:moveTo>
                <a:lnTo>
                  <a:pt x="8011596" y="0"/>
                </a:lnTo>
                <a:lnTo>
                  <a:pt x="8011596" y="4741334"/>
                </a:lnTo>
                <a:lnTo>
                  <a:pt x="0" y="4809067"/>
                </a:lnTo>
                <a:lnTo>
                  <a:pt x="41641" y="3093156"/>
                </a:lnTo>
                <a:close/>
              </a:path>
            </a:pathLst>
          </a:custGeom>
          <a:gradFill flip="none" rotWithShape="1">
            <a:gsLst>
              <a:gs pos="2655">
                <a:schemeClr val="bg1"/>
              </a:gs>
              <a:gs pos="20000">
                <a:srgbClr val="FBFBFB"/>
              </a:gs>
              <a:gs pos="64000">
                <a:srgbClr val="FCFCFC"/>
              </a:gs>
              <a:gs pos="42000">
                <a:srgbClr val="F1F4F5"/>
              </a:gs>
              <a:gs pos="85000">
                <a:schemeClr val="bg1"/>
              </a:gs>
            </a:gsLst>
            <a:lin ang="81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6120" y="1049044"/>
            <a:ext cx="4658116" cy="4658116"/>
          </a:xfrm>
          <a:prstGeom prst="rect">
            <a:avLst/>
          </a:prstGeom>
        </p:spPr>
      </p:pic>
      <p:sp>
        <p:nvSpPr>
          <p:cNvPr id="69634" name="Rectangle 9"/>
          <p:cNvSpPr>
            <a:spLocks noGrp="1" noChangeArrowheads="1"/>
          </p:cNvSpPr>
          <p:nvPr>
            <p:ph type="title"/>
          </p:nvPr>
        </p:nvSpPr>
        <p:spPr/>
        <p:txBody>
          <a:bodyPr/>
          <a:lstStyle/>
          <a:p>
            <a:pPr eaLnBrk="1" hangingPunct="1"/>
            <a:r>
              <a:rPr lang="en-US" altLang="en-US" dirty="0" smtClean="0"/>
              <a:t>Substitution Variables</a:t>
            </a:r>
          </a:p>
        </p:txBody>
      </p:sp>
      <p:grpSp>
        <p:nvGrpSpPr>
          <p:cNvPr id="4" name="Group 3"/>
          <p:cNvGrpSpPr/>
          <p:nvPr/>
        </p:nvGrpSpPr>
        <p:grpSpPr>
          <a:xfrm>
            <a:off x="1100477" y="1552576"/>
            <a:ext cx="6276975" cy="3902075"/>
            <a:chOff x="1100477" y="1552576"/>
            <a:chExt cx="6276975" cy="3902075"/>
          </a:xfrm>
        </p:grpSpPr>
        <p:sp>
          <p:nvSpPr>
            <p:cNvPr id="10" name="Oval 9"/>
            <p:cNvSpPr/>
            <p:nvPr/>
          </p:nvSpPr>
          <p:spPr bwMode="auto">
            <a:xfrm>
              <a:off x="4422598" y="3398161"/>
              <a:ext cx="315039" cy="315018"/>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28575" cap="flat" cmpd="sng" algn="ctr">
              <a:solidFill>
                <a:srgbClr val="92D050"/>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itchFamily="34" charset="0"/>
                <a:cs typeface="Arial" panose="020B0604020202020204" pitchFamily="34" charset="0"/>
              </a:endParaRPr>
            </a:p>
          </p:txBody>
        </p:sp>
        <p:sp>
          <p:nvSpPr>
            <p:cNvPr id="11" name="Oval 10"/>
            <p:cNvSpPr/>
            <p:nvPr/>
          </p:nvSpPr>
          <p:spPr bwMode="auto">
            <a:xfrm>
              <a:off x="4134145" y="3609588"/>
              <a:ext cx="207197" cy="207182"/>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28575" cap="flat" cmpd="sng" algn="ctr">
              <a:solidFill>
                <a:srgbClr val="92D050"/>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itchFamily="34" charset="0"/>
                <a:cs typeface="Arial" panose="020B0604020202020204" pitchFamily="34" charset="0"/>
              </a:endParaRPr>
            </a:p>
          </p:txBody>
        </p:sp>
        <p:sp>
          <p:nvSpPr>
            <p:cNvPr id="13" name="Oval 12"/>
            <p:cNvSpPr/>
            <p:nvPr/>
          </p:nvSpPr>
          <p:spPr bwMode="auto">
            <a:xfrm>
              <a:off x="2854816" y="3580888"/>
              <a:ext cx="368028" cy="368003"/>
            </a:xfrm>
            <a:prstGeom prst="ellipse">
              <a:avLst/>
            </a:prstGeom>
            <a:gradFill flip="none" rotWithShape="1">
              <a:gsLst>
                <a:gs pos="0">
                  <a:schemeClr val="accent2">
                    <a:lumMod val="40000"/>
                    <a:lumOff val="60000"/>
                  </a:schemeClr>
                </a:gs>
                <a:gs pos="50000">
                  <a:schemeClr val="accent2">
                    <a:lumMod val="20000"/>
                    <a:lumOff val="80000"/>
                  </a:schemeClr>
                </a:gs>
                <a:gs pos="100000">
                  <a:schemeClr val="bg1"/>
                </a:gs>
              </a:gsLst>
              <a:lin ang="2700000" scaled="1"/>
              <a:tileRect/>
            </a:gradFill>
            <a:ln w="28575" cap="flat" cmpd="sng" algn="ctr">
              <a:solidFill>
                <a:schemeClr val="accent2">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pPr>
              <a:endParaRPr lang="en-US" dirty="0">
                <a:latin typeface="Arial" pitchFamily="34" charset="0"/>
                <a:cs typeface="Arial" panose="020B0604020202020204" pitchFamily="34" charset="0"/>
              </a:endParaRPr>
            </a:p>
          </p:txBody>
        </p:sp>
        <p:sp>
          <p:nvSpPr>
            <p:cNvPr id="14" name="Oval 13"/>
            <p:cNvSpPr/>
            <p:nvPr/>
          </p:nvSpPr>
          <p:spPr bwMode="auto">
            <a:xfrm>
              <a:off x="3223466" y="3948890"/>
              <a:ext cx="162721" cy="162710"/>
            </a:xfrm>
            <a:prstGeom prst="ellipse">
              <a:avLst/>
            </a:prstGeom>
            <a:gradFill flip="none" rotWithShape="1">
              <a:gsLst>
                <a:gs pos="0">
                  <a:schemeClr val="accent2">
                    <a:lumMod val="40000"/>
                    <a:lumOff val="60000"/>
                  </a:schemeClr>
                </a:gs>
                <a:gs pos="50000">
                  <a:schemeClr val="accent2">
                    <a:lumMod val="20000"/>
                    <a:lumOff val="80000"/>
                  </a:schemeClr>
                </a:gs>
                <a:gs pos="100000">
                  <a:schemeClr val="bg1"/>
                </a:gs>
              </a:gsLst>
              <a:lin ang="2700000" scaled="1"/>
              <a:tileRect/>
            </a:gradFill>
            <a:ln w="28575" cap="flat" cmpd="sng" algn="ctr">
              <a:solidFill>
                <a:schemeClr val="accent2">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pPr>
              <a:endParaRPr lang="en-US" dirty="0">
                <a:latin typeface="Arial" pitchFamily="34" charset="0"/>
                <a:cs typeface="Arial" panose="020B0604020202020204" pitchFamily="34" charset="0"/>
              </a:endParaRPr>
            </a:p>
          </p:txBody>
        </p:sp>
        <p:sp>
          <p:nvSpPr>
            <p:cNvPr id="9" name="Cloud 8"/>
            <p:cNvSpPr/>
            <p:nvPr/>
          </p:nvSpPr>
          <p:spPr bwMode="auto">
            <a:xfrm>
              <a:off x="4771590" y="2179321"/>
              <a:ext cx="2605862" cy="1686139"/>
            </a:xfrm>
            <a:prstGeom prst="cloud">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69658" name="Rectangle 7"/>
            <p:cNvSpPr>
              <a:spLocks noChangeArrowheads="1"/>
            </p:cNvSpPr>
            <p:nvPr/>
          </p:nvSpPr>
          <p:spPr bwMode="gray">
            <a:xfrm>
              <a:off x="5000964" y="2665413"/>
              <a:ext cx="1955259" cy="646973"/>
            </a:xfrm>
            <a:prstGeom prst="rect">
              <a:avLst/>
            </a:prstGeom>
            <a:noFill/>
            <a:ln w="9525">
              <a:noFill/>
              <a:miter lim="800000"/>
              <a:headEnd/>
              <a:tailEnd/>
            </a:ln>
          </p:spPr>
          <p:txBody>
            <a:bodyPr wrap="square" lIns="92075" tIns="46038" rIns="92075" bIns="46038">
              <a:spAutoFit/>
            </a:bodyPr>
            <a:lstStyle/>
            <a:p>
              <a:pPr algn="ctr"/>
              <a:r>
                <a:rPr lang="en-US" altLang="en-US" dirty="0"/>
                <a:t>I want </a:t>
              </a:r>
              <a:r>
                <a:rPr lang="en-US" altLang="en-US" dirty="0" smtClean="0"/>
                <a:t>to </a:t>
              </a:r>
              <a:r>
                <a:rPr lang="en-US" altLang="en-US" dirty="0"/>
                <a:t>query </a:t>
              </a:r>
            </a:p>
            <a:p>
              <a:pPr algn="ctr"/>
              <a:r>
                <a:rPr lang="en-US" altLang="en-US" dirty="0"/>
                <a:t>different </a:t>
              </a:r>
              <a:r>
                <a:rPr lang="en-US" altLang="en-US" dirty="0" smtClean="0"/>
                <a:t>values</a:t>
              </a:r>
              <a:r>
                <a:rPr lang="en-US" altLang="en-US" dirty="0"/>
                <a:t>.</a:t>
              </a:r>
            </a:p>
          </p:txBody>
        </p:sp>
        <p:sp>
          <p:nvSpPr>
            <p:cNvPr id="12" name="Cloud 11"/>
            <p:cNvSpPr/>
            <p:nvPr/>
          </p:nvSpPr>
          <p:spPr bwMode="auto">
            <a:xfrm>
              <a:off x="1100477" y="1552576"/>
              <a:ext cx="3059069" cy="1979390"/>
            </a:xfrm>
            <a:prstGeom prst="cloud">
              <a:avLst/>
            </a:prstGeom>
            <a:gradFill flip="none" rotWithShape="1">
              <a:gsLst>
                <a:gs pos="36000">
                  <a:schemeClr val="accent2">
                    <a:lumMod val="20000"/>
                    <a:lumOff val="80000"/>
                  </a:schemeClr>
                </a:gs>
                <a:gs pos="0">
                  <a:schemeClr val="bg1"/>
                </a:gs>
                <a:gs pos="68000">
                  <a:schemeClr val="accent2">
                    <a:lumMod val="20000"/>
                    <a:lumOff val="80000"/>
                  </a:schemeClr>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69654" name="Rectangle 5"/>
            <p:cNvSpPr>
              <a:spLocks noChangeArrowheads="1"/>
            </p:cNvSpPr>
            <p:nvPr/>
          </p:nvSpPr>
          <p:spPr bwMode="gray">
            <a:xfrm>
              <a:off x="1421108" y="2003910"/>
              <a:ext cx="2749728" cy="915989"/>
            </a:xfrm>
            <a:prstGeom prst="rect">
              <a:avLst/>
            </a:prstGeom>
            <a:noFill/>
            <a:ln w="9525">
              <a:noFill/>
              <a:miter lim="800000"/>
              <a:headEnd/>
              <a:tailEnd/>
            </a:ln>
          </p:spPr>
          <p:txBody>
            <a:bodyPr lIns="92075" tIns="46038" rIns="92075" bIns="46038">
              <a:spAutoFit/>
            </a:bodyPr>
            <a:lstStyle/>
            <a:p>
              <a:r>
                <a:rPr lang="en-US" altLang="en-US" dirty="0"/>
                <a:t>... salary = ? …</a:t>
              </a:r>
            </a:p>
            <a:p>
              <a:r>
                <a:rPr lang="en-US" altLang="en-US" dirty="0"/>
                <a:t>… department_id = ? … </a:t>
              </a:r>
            </a:p>
            <a:p>
              <a:r>
                <a:rPr lang="en-US" altLang="en-US" dirty="0"/>
                <a:t>... last_name = ? ...</a:t>
              </a:r>
            </a:p>
          </p:txBody>
        </p:sp>
        <p:pic>
          <p:nvPicPr>
            <p:cNvPr id="69650" name="Picture 17"/>
            <p:cNvPicPr>
              <a:picLocks noChangeAspect="1"/>
            </p:cNvPicPr>
            <p:nvPr/>
          </p:nvPicPr>
          <p:blipFill>
            <a:blip r:embed="rId4" cstate="print"/>
            <a:srcRect/>
            <a:stretch>
              <a:fillRect/>
            </a:stretch>
          </p:blipFill>
          <p:spPr bwMode="auto">
            <a:xfrm>
              <a:off x="3405371" y="3820520"/>
              <a:ext cx="1388798" cy="1634131"/>
            </a:xfrm>
            <a:prstGeom prst="rect">
              <a:avLst/>
            </a:prstGeom>
            <a:noFill/>
            <a:ln w="9525">
              <a:noFill/>
              <a:miter lim="800000"/>
              <a:headEnd/>
              <a:tailEnd/>
            </a:ln>
          </p:spPr>
        </p:pic>
      </p:grpSp>
      <p:grpSp>
        <p:nvGrpSpPr>
          <p:cNvPr id="7" name="Group 6"/>
          <p:cNvGrpSpPr/>
          <p:nvPr/>
        </p:nvGrpSpPr>
        <p:grpSpPr>
          <a:xfrm>
            <a:off x="10032456" y="4739922"/>
            <a:ext cx="1563687" cy="1562100"/>
            <a:chOff x="9855942" y="4661588"/>
            <a:chExt cx="1563687" cy="1562100"/>
          </a:xfrm>
        </p:grpSpPr>
        <p:sp>
          <p:nvSpPr>
            <p:cNvPr id="18" name="Oval 17"/>
            <p:cNvSpPr>
              <a:spLocks noChangeAspect="1"/>
            </p:cNvSpPr>
            <p:nvPr/>
          </p:nvSpPr>
          <p:spPr bwMode="auto">
            <a:xfrm>
              <a:off x="9855942" y="4661588"/>
              <a:ext cx="1563687" cy="1562100"/>
            </a:xfrm>
            <a:prstGeom prst="ellipse">
              <a:avLst/>
            </a:prstGeom>
            <a:solidFill>
              <a:schemeClr val="accent1">
                <a:lumMod val="20000"/>
                <a:lumOff val="80000"/>
              </a:schemeClr>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10166298" y="5066401"/>
              <a:ext cx="942975" cy="752475"/>
            </a:xfrm>
            <a:prstGeom prst="rect">
              <a:avLst/>
            </a:prstGeom>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7786686" y="1431925"/>
            <a:ext cx="1165225" cy="72929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Round Diagonal Corner Rectangle 8"/>
          <p:cNvSpPr>
            <a:spLocks noChangeAspect="1"/>
          </p:cNvSpPr>
          <p:nvPr/>
        </p:nvSpPr>
        <p:spPr bwMode="auto">
          <a:xfrm>
            <a:off x="7309731" y="4286075"/>
            <a:ext cx="4149725" cy="1562100"/>
          </a:xfrm>
          <a:prstGeom prst="round2DiagRect">
            <a:avLst/>
          </a:prstGeom>
          <a:solidFill>
            <a:schemeClr val="bg1"/>
          </a:solidFill>
          <a:ln w="50800" cap="flat" cmpd="sng" algn="ctr">
            <a:solidFill>
              <a:srgbClr val="FFDDDD"/>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104" y="4420554"/>
            <a:ext cx="1215115" cy="1236486"/>
          </a:xfrm>
          <a:prstGeom prst="rect">
            <a:avLst/>
          </a:prstGeom>
        </p:spPr>
      </p:pic>
      <p:sp>
        <p:nvSpPr>
          <p:cNvPr id="71682" name="Rectangle 4"/>
          <p:cNvSpPr>
            <a:spLocks noGrp="1" noChangeArrowheads="1"/>
          </p:cNvSpPr>
          <p:nvPr>
            <p:ph type="title"/>
          </p:nvPr>
        </p:nvSpPr>
        <p:spPr/>
        <p:txBody>
          <a:bodyPr/>
          <a:lstStyle/>
          <a:p>
            <a:pPr eaLnBrk="1" hangingPunct="1"/>
            <a:r>
              <a:rPr lang="en-US" altLang="en-US" dirty="0" smtClean="0"/>
              <a:t>Substitution Variables</a:t>
            </a:r>
          </a:p>
        </p:txBody>
      </p:sp>
      <p:sp>
        <p:nvSpPr>
          <p:cNvPr id="71683" name="Rectangle 5"/>
          <p:cNvSpPr>
            <a:spLocks noGrp="1" noChangeArrowheads="1"/>
          </p:cNvSpPr>
          <p:nvPr>
            <p:ph idx="1"/>
          </p:nvPr>
        </p:nvSpPr>
        <p:spPr/>
        <p:txBody>
          <a:bodyPr/>
          <a:lstStyle/>
          <a:p>
            <a:pPr lvl="1" eaLnBrk="1" hangingPunct="1"/>
            <a:r>
              <a:rPr lang="en-US" altLang="en-US" dirty="0" smtClean="0"/>
              <a:t>Use substitution variables to:</a:t>
            </a:r>
          </a:p>
          <a:p>
            <a:pPr lvl="2" eaLnBrk="1" hangingPunct="1"/>
            <a:r>
              <a:rPr lang="en-US" altLang="en-US" dirty="0" smtClean="0"/>
              <a:t>Temporarily store values with single-ampersand (</a:t>
            </a:r>
            <a:r>
              <a:rPr lang="en-US" altLang="en-US" dirty="0" smtClean="0">
                <a:latin typeface="Courier New" pitchFamily="49" charset="0"/>
              </a:rPr>
              <a:t>&amp;</a:t>
            </a:r>
            <a:r>
              <a:rPr lang="en-US" altLang="en-US" dirty="0" smtClean="0"/>
              <a:t>) and double-ampersand (</a:t>
            </a:r>
            <a:r>
              <a:rPr lang="en-US" altLang="en-US" dirty="0" smtClean="0">
                <a:latin typeface="Courier New" pitchFamily="49" charset="0"/>
              </a:rPr>
              <a:t>&amp;&amp;</a:t>
            </a:r>
            <a:r>
              <a:rPr lang="en-US" altLang="en-US" dirty="0" smtClean="0"/>
              <a:t>) substitution</a:t>
            </a:r>
          </a:p>
          <a:p>
            <a:pPr lvl="1" eaLnBrk="1" hangingPunct="1"/>
            <a:r>
              <a:rPr lang="en-US" altLang="en-US" dirty="0" smtClean="0"/>
              <a:t>Use substitution variables to supplement the following:</a:t>
            </a:r>
          </a:p>
          <a:p>
            <a:pPr lvl="2" eaLnBrk="1" hangingPunct="1"/>
            <a:r>
              <a:rPr lang="en-US" altLang="en-US" dirty="0" smtClean="0">
                <a:latin typeface="Courier New" pitchFamily="49" charset="0"/>
              </a:rPr>
              <a:t>WHERE</a:t>
            </a:r>
            <a:r>
              <a:rPr lang="en-US" altLang="en-US" dirty="0" smtClean="0"/>
              <a:t> conditions</a:t>
            </a:r>
          </a:p>
          <a:p>
            <a:pPr lvl="2" eaLnBrk="1" hangingPunct="1"/>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clauses</a:t>
            </a:r>
          </a:p>
          <a:p>
            <a:pPr lvl="2" eaLnBrk="1" hangingPunct="1"/>
            <a:r>
              <a:rPr lang="en-US" altLang="en-US" dirty="0" smtClean="0"/>
              <a:t>Column expressions</a:t>
            </a:r>
          </a:p>
          <a:p>
            <a:pPr lvl="2" eaLnBrk="1" hangingPunct="1"/>
            <a:r>
              <a:rPr lang="en-US" altLang="en-US" dirty="0" smtClean="0"/>
              <a:t>Table names</a:t>
            </a:r>
          </a:p>
          <a:p>
            <a:pPr lvl="2" eaLnBrk="1" hangingPunct="1"/>
            <a:r>
              <a:rPr lang="en-US" altLang="en-US" dirty="0" smtClean="0"/>
              <a:t>Entire </a:t>
            </a:r>
            <a:r>
              <a:rPr lang="en-US" altLang="en-US" dirty="0" smtClean="0">
                <a:latin typeface="Courier New" pitchFamily="49" charset="0"/>
              </a:rPr>
              <a:t>SELECT</a:t>
            </a:r>
            <a:r>
              <a:rPr lang="en-US" altLang="en-US" dirty="0" smtClean="0"/>
              <a:t> statements</a:t>
            </a:r>
          </a:p>
        </p:txBody>
      </p:sp>
      <p:grpSp>
        <p:nvGrpSpPr>
          <p:cNvPr id="2" name="Group 1"/>
          <p:cNvGrpSpPr/>
          <p:nvPr/>
        </p:nvGrpSpPr>
        <p:grpSpPr>
          <a:xfrm>
            <a:off x="8233567" y="4522155"/>
            <a:ext cx="3001964" cy="1127125"/>
            <a:chOff x="8228011" y="4495800"/>
            <a:chExt cx="3001964" cy="1127125"/>
          </a:xfrm>
        </p:grpSpPr>
        <p:sp>
          <p:nvSpPr>
            <p:cNvPr id="5" name="Trapezoid 4"/>
            <p:cNvSpPr/>
            <p:nvPr/>
          </p:nvSpPr>
          <p:spPr bwMode="auto">
            <a:xfrm rot="16200000">
              <a:off x="8380411" y="4571999"/>
              <a:ext cx="685800" cy="990600"/>
            </a:xfrm>
            <a:prstGeom prst="trapezoid">
              <a:avLst>
                <a:gd name="adj" fmla="val 43868"/>
              </a:avLst>
            </a:prstGeom>
            <a:gradFill flip="none" rotWithShape="1">
              <a:gsLst>
                <a:gs pos="0">
                  <a:schemeClr val="accent5">
                    <a:lumMod val="5000"/>
                    <a:lumOff val="95000"/>
                  </a:schemeClr>
                </a:gs>
                <a:gs pos="100000">
                  <a:srgbClr val="B7ECFF"/>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pic>
          <p:nvPicPr>
            <p:cNvPr id="80898" name="Picture 2"/>
            <p:cNvPicPr>
              <a:picLocks noChangeAspect="1" noChangeArrowheads="1"/>
            </p:cNvPicPr>
            <p:nvPr/>
          </p:nvPicPr>
          <p:blipFill>
            <a:blip r:embed="rId5" cstate="print"/>
            <a:srcRect/>
            <a:stretch>
              <a:fillRect/>
            </a:stretch>
          </p:blipFill>
          <p:spPr bwMode="auto">
            <a:xfrm>
              <a:off x="9218612" y="4495800"/>
              <a:ext cx="2011363" cy="1127125"/>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9958387" y="3534008"/>
            <a:ext cx="1165225" cy="2949571"/>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p:nvPr/>
        </p:nvSpPr>
        <p:spPr bwMode="auto">
          <a:xfrm>
            <a:off x="9904412" y="4188950"/>
            <a:ext cx="1639689" cy="1639689"/>
          </a:xfrm>
          <a:prstGeom prst="ellipse">
            <a:avLst/>
          </a:prstGeom>
          <a:solidFill>
            <a:schemeClr val="bg1"/>
          </a:solidFill>
          <a:ln w="57150" cap="flat" cmpd="sng" algn="ctr">
            <a:solidFill>
              <a:srgbClr val="DEE4E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3730" name="Rectangle 8"/>
          <p:cNvSpPr>
            <a:spLocks noGrp="1" noChangeArrowheads="1"/>
          </p:cNvSpPr>
          <p:nvPr>
            <p:ph type="title"/>
          </p:nvPr>
        </p:nvSpPr>
        <p:spPr/>
        <p:txBody>
          <a:bodyPr/>
          <a:lstStyle/>
          <a:p>
            <a:pPr eaLnBrk="1" hangingPunct="1"/>
            <a:r>
              <a:rPr lang="en-US" altLang="en-US" dirty="0" smtClean="0"/>
              <a:t>Using the Single-Ampersand Substitution Variable</a:t>
            </a:r>
          </a:p>
        </p:txBody>
      </p:sp>
      <p:sp>
        <p:nvSpPr>
          <p:cNvPr id="73731" name="Rectangle 9"/>
          <p:cNvSpPr>
            <a:spLocks noGrp="1" noChangeArrowheads="1"/>
          </p:cNvSpPr>
          <p:nvPr>
            <p:ph idx="1"/>
          </p:nvPr>
        </p:nvSpPr>
        <p:spPr/>
        <p:txBody>
          <a:bodyPr/>
          <a:lstStyle/>
          <a:p>
            <a:pPr indent="0"/>
            <a:r>
              <a:rPr lang="en-US" altLang="en-US" dirty="0" smtClean="0">
                <a:latin typeface="Arial" charset="0"/>
              </a:rPr>
              <a:t>Use a variable prefixed with an ampersand (</a:t>
            </a:r>
            <a:r>
              <a:rPr lang="en-US" altLang="en-US" dirty="0" smtClean="0">
                <a:latin typeface="Courier New" pitchFamily="49" charset="0"/>
              </a:rPr>
              <a:t>&amp;</a:t>
            </a:r>
            <a:r>
              <a:rPr lang="en-US" altLang="en-US" dirty="0" smtClean="0">
                <a:latin typeface="Arial" charset="0"/>
              </a:rPr>
              <a:t>) to prompt the user for a value:</a:t>
            </a:r>
          </a:p>
        </p:txBody>
      </p:sp>
      <p:pic>
        <p:nvPicPr>
          <p:cNvPr id="73732" name="Picture 7"/>
          <p:cNvPicPr>
            <a:picLocks noChangeAspect="1" noChangeArrowheads="1"/>
          </p:cNvPicPr>
          <p:nvPr/>
        </p:nvPicPr>
        <p:blipFill>
          <a:blip r:embed="rId4" cstate="print"/>
          <a:srcRect/>
          <a:stretch>
            <a:fillRect/>
          </a:stretch>
        </p:blipFill>
        <p:spPr bwMode="auto">
          <a:xfrm>
            <a:off x="4818062" y="3657600"/>
            <a:ext cx="2552700" cy="1428750"/>
          </a:xfrm>
          <a:prstGeom prst="rect">
            <a:avLst/>
          </a:prstGeom>
          <a:noFill/>
          <a:ln w="28575">
            <a:noFill/>
            <a:miter lim="800000"/>
            <a:headEnd type="none" w="sm" len="sm"/>
            <a:tailEnd type="none" w="sm" len="sm"/>
          </a:ln>
        </p:spPr>
      </p:pic>
      <p:grpSp>
        <p:nvGrpSpPr>
          <p:cNvPr id="2" name="Group 1"/>
          <p:cNvGrpSpPr/>
          <p:nvPr/>
        </p:nvGrpSpPr>
        <p:grpSpPr>
          <a:xfrm>
            <a:off x="2061964" y="2205634"/>
            <a:ext cx="8064896" cy="994767"/>
            <a:chOff x="2061964" y="2205634"/>
            <a:chExt cx="8064896" cy="994767"/>
          </a:xfrm>
        </p:grpSpPr>
        <p:sp>
          <p:nvSpPr>
            <p:cNvPr id="7" name="Content Placeholder 2"/>
            <p:cNvSpPr txBox="1">
              <a:spLocks/>
            </p:cNvSpPr>
            <p:nvPr/>
          </p:nvSpPr>
          <p:spPr bwMode="gray">
            <a:xfrm>
              <a:off x="2061964" y="22056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salary,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employee_id = &amp;employee_num ;</a:t>
              </a:r>
            </a:p>
          </p:txBody>
        </p:sp>
        <p:sp>
          <p:nvSpPr>
            <p:cNvPr id="73736" name="Rectangle 5"/>
            <p:cNvSpPr>
              <a:spLocks noChangeArrowheads="1"/>
            </p:cNvSpPr>
            <p:nvPr/>
          </p:nvSpPr>
          <p:spPr bwMode="gray">
            <a:xfrm>
              <a:off x="5016500" y="2884488"/>
              <a:ext cx="1930400" cy="30956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6119" y="4523019"/>
            <a:ext cx="676275" cy="971550"/>
          </a:xfrm>
          <a:prstGeom prst="rect">
            <a:avLst/>
          </a:prstGeom>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title"/>
          </p:nvPr>
        </p:nvSpPr>
        <p:spPr/>
        <p:txBody>
          <a:bodyPr/>
          <a:lstStyle/>
          <a:p>
            <a:pPr eaLnBrk="1" hangingPunct="1"/>
            <a:r>
              <a:rPr lang="en-US" altLang="en-US" dirty="0" smtClean="0"/>
              <a:t>Using the Single-Ampersand Substitution Variable</a:t>
            </a:r>
          </a:p>
        </p:txBody>
      </p:sp>
      <p:grpSp>
        <p:nvGrpSpPr>
          <p:cNvPr id="75779" name="Group 2"/>
          <p:cNvGrpSpPr>
            <a:grpSpLocks/>
          </p:cNvGrpSpPr>
          <p:nvPr/>
        </p:nvGrpSpPr>
        <p:grpSpPr bwMode="auto">
          <a:xfrm>
            <a:off x="2970212" y="2095500"/>
            <a:ext cx="6248400" cy="2667000"/>
            <a:chOff x="1524000" y="1981200"/>
            <a:chExt cx="6248400" cy="2667000"/>
          </a:xfrm>
        </p:grpSpPr>
        <p:pic>
          <p:nvPicPr>
            <p:cNvPr id="75780" name="Picture 16" descr="C:\salome_official\projects\11gR2\screenshots\les2_30s_b.gif"/>
            <p:cNvPicPr>
              <a:picLocks noChangeAspect="1" noChangeArrowheads="1"/>
            </p:cNvPicPr>
            <p:nvPr/>
          </p:nvPicPr>
          <p:blipFill>
            <a:blip r:embed="rId4" cstate="print"/>
            <a:srcRect/>
            <a:stretch>
              <a:fillRect/>
            </a:stretch>
          </p:blipFill>
          <p:spPr bwMode="auto">
            <a:xfrm>
              <a:off x="1524000" y="4038600"/>
              <a:ext cx="6248400" cy="609600"/>
            </a:xfrm>
            <a:prstGeom prst="rect">
              <a:avLst/>
            </a:prstGeom>
            <a:noFill/>
            <a:ln w="12700">
              <a:solidFill>
                <a:schemeClr val="tx1"/>
              </a:solidFill>
              <a:miter lim="800000"/>
              <a:headEnd/>
              <a:tailEnd/>
            </a:ln>
          </p:spPr>
        </p:pic>
        <p:grpSp>
          <p:nvGrpSpPr>
            <p:cNvPr id="75781" name="Group 1"/>
            <p:cNvGrpSpPr>
              <a:grpSpLocks/>
            </p:cNvGrpSpPr>
            <p:nvPr/>
          </p:nvGrpSpPr>
          <p:grpSpPr bwMode="auto">
            <a:xfrm>
              <a:off x="3117056" y="1981200"/>
              <a:ext cx="3062288" cy="1690688"/>
              <a:chOff x="3048000" y="1981200"/>
              <a:chExt cx="3062288" cy="1690688"/>
            </a:xfrm>
          </p:grpSpPr>
          <p:pic>
            <p:nvPicPr>
              <p:cNvPr id="75782" name="Picture 5"/>
              <p:cNvPicPr>
                <a:picLocks noChangeAspect="1" noChangeArrowheads="1"/>
              </p:cNvPicPr>
              <p:nvPr/>
            </p:nvPicPr>
            <p:blipFill>
              <a:blip r:embed="rId5" cstate="print"/>
              <a:srcRect/>
              <a:stretch>
                <a:fillRect/>
              </a:stretch>
            </p:blipFill>
            <p:spPr bwMode="auto">
              <a:xfrm>
                <a:off x="3048000" y="1981200"/>
                <a:ext cx="3062288" cy="1690688"/>
              </a:xfrm>
              <a:prstGeom prst="rect">
                <a:avLst/>
              </a:prstGeom>
              <a:noFill/>
              <a:ln w="28575">
                <a:noFill/>
                <a:miter lim="800000"/>
                <a:headEnd type="none" w="sm" len="sm"/>
                <a:tailEnd type="none" w="sm" len="sm"/>
              </a:ln>
            </p:spPr>
          </p:pic>
          <p:sp>
            <p:nvSpPr>
              <p:cNvPr id="75783" name="Rectangle 5"/>
              <p:cNvSpPr>
                <a:spLocks noChangeArrowheads="1"/>
              </p:cNvSpPr>
              <p:nvPr/>
            </p:nvSpPr>
            <p:spPr bwMode="auto">
              <a:xfrm>
                <a:off x="3352800" y="2689578"/>
                <a:ext cx="2590800" cy="4572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rot="16200000" flipV="1">
            <a:off x="9539285" y="3021014"/>
            <a:ext cx="1165225" cy="378777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7826" name="Rectangle 8"/>
          <p:cNvSpPr>
            <a:spLocks noGrp="1" noChangeArrowheads="1"/>
          </p:cNvSpPr>
          <p:nvPr>
            <p:ph type="title"/>
          </p:nvPr>
        </p:nvSpPr>
        <p:spPr/>
        <p:txBody>
          <a:bodyPr/>
          <a:lstStyle/>
          <a:p>
            <a:pPr eaLnBrk="1" hangingPunct="1"/>
            <a:r>
              <a:rPr lang="en-US" altLang="en-US" dirty="0" smtClean="0"/>
              <a:t>Character and Date Values with Substitution Variables</a:t>
            </a:r>
          </a:p>
        </p:txBody>
      </p:sp>
      <p:sp>
        <p:nvSpPr>
          <p:cNvPr id="77827" name="Rectangle 9"/>
          <p:cNvSpPr>
            <a:spLocks noGrp="1" noChangeArrowheads="1"/>
          </p:cNvSpPr>
          <p:nvPr>
            <p:ph idx="1"/>
          </p:nvPr>
        </p:nvSpPr>
        <p:spPr/>
        <p:txBody>
          <a:bodyPr/>
          <a:lstStyle/>
          <a:p>
            <a:pPr eaLnBrk="1" hangingPunct="1"/>
            <a:r>
              <a:rPr lang="en-US" altLang="en-US" dirty="0" smtClean="0">
                <a:latin typeface="Arial" charset="0"/>
              </a:rPr>
              <a:t>Use single quotation marks for date and character values:</a:t>
            </a:r>
          </a:p>
        </p:txBody>
      </p:sp>
      <p:grpSp>
        <p:nvGrpSpPr>
          <p:cNvPr id="2" name="Group 1"/>
          <p:cNvGrpSpPr/>
          <p:nvPr/>
        </p:nvGrpSpPr>
        <p:grpSpPr>
          <a:xfrm>
            <a:off x="2061964" y="1828801"/>
            <a:ext cx="8064896" cy="4038599"/>
            <a:chOff x="2061964" y="1828801"/>
            <a:chExt cx="8064896" cy="4038599"/>
          </a:xfrm>
        </p:grpSpPr>
        <p:pic>
          <p:nvPicPr>
            <p:cNvPr id="77828" name="Picture 13" descr="C:\salome_official\projects\11gR2\screenshots\les2_31s_b.gif"/>
            <p:cNvPicPr>
              <a:picLocks noChangeAspect="1" noChangeArrowheads="1"/>
            </p:cNvPicPr>
            <p:nvPr/>
          </p:nvPicPr>
          <p:blipFill>
            <a:blip r:embed="rId4" cstate="print"/>
            <a:srcRect/>
            <a:stretch>
              <a:fillRect/>
            </a:stretch>
          </p:blipFill>
          <p:spPr bwMode="auto">
            <a:xfrm>
              <a:off x="2061964" y="4800600"/>
              <a:ext cx="4533900" cy="1066800"/>
            </a:xfrm>
            <a:prstGeom prst="rect">
              <a:avLst/>
            </a:prstGeom>
            <a:noFill/>
            <a:ln w="12700">
              <a:solidFill>
                <a:schemeClr val="tx1"/>
              </a:solidFill>
              <a:miter lim="800000"/>
              <a:headEnd/>
              <a:tailEnd/>
            </a:ln>
          </p:spPr>
        </p:pic>
        <p:pic>
          <p:nvPicPr>
            <p:cNvPr id="77829" name="Picture 9"/>
            <p:cNvPicPr>
              <a:picLocks noChangeAspect="1" noChangeArrowheads="1"/>
            </p:cNvPicPr>
            <p:nvPr/>
          </p:nvPicPr>
          <p:blipFill>
            <a:blip r:embed="rId5" cstate="print"/>
            <a:srcRect/>
            <a:stretch>
              <a:fillRect/>
            </a:stretch>
          </p:blipFill>
          <p:spPr bwMode="auto">
            <a:xfrm>
              <a:off x="2063198" y="3088184"/>
              <a:ext cx="2562225" cy="1447800"/>
            </a:xfrm>
            <a:prstGeom prst="rect">
              <a:avLst/>
            </a:prstGeom>
            <a:noFill/>
            <a:ln w="28575">
              <a:noFill/>
              <a:miter lim="800000"/>
              <a:headEnd type="none" w="sm" len="sm"/>
              <a:tailEnd type="none" w="sm" len="sm"/>
            </a:ln>
          </p:spPr>
        </p:pic>
        <p:sp>
          <p:nvSpPr>
            <p:cNvPr id="9" name="Content Placeholder 2"/>
            <p:cNvSpPr txBox="1">
              <a:spLocks/>
            </p:cNvSpPr>
            <p:nvPr/>
          </p:nvSpPr>
          <p:spPr bwMode="gray">
            <a:xfrm>
              <a:off x="2061964" y="18288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department_id, salary*12</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job_id = '&amp;job_title' ;</a:t>
              </a:r>
            </a:p>
          </p:txBody>
        </p:sp>
        <p:sp>
          <p:nvSpPr>
            <p:cNvPr id="77833" name="Rectangle 5"/>
            <p:cNvSpPr>
              <a:spLocks noChangeArrowheads="1"/>
            </p:cNvSpPr>
            <p:nvPr/>
          </p:nvSpPr>
          <p:spPr bwMode="gray">
            <a:xfrm>
              <a:off x="4362450" y="2514601"/>
              <a:ext cx="1676400" cy="30956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grpSp>
        <p:nvGrpSpPr>
          <p:cNvPr id="7" name="Group 6"/>
          <p:cNvGrpSpPr/>
          <p:nvPr/>
        </p:nvGrpSpPr>
        <p:grpSpPr>
          <a:xfrm>
            <a:off x="9525462" y="3962400"/>
            <a:ext cx="1905000" cy="1905000"/>
            <a:chOff x="9294812" y="3962400"/>
            <a:chExt cx="2135650" cy="2135650"/>
          </a:xfrm>
        </p:grpSpPr>
        <p:sp>
          <p:nvSpPr>
            <p:cNvPr id="13" name="Oval 12"/>
            <p:cNvSpPr/>
            <p:nvPr/>
          </p:nvSpPr>
          <p:spPr bwMode="auto">
            <a:xfrm>
              <a:off x="9294812" y="3962400"/>
              <a:ext cx="2135650" cy="2135650"/>
            </a:xfrm>
            <a:prstGeom prst="ellipse">
              <a:avLst/>
            </a:prstGeom>
            <a:solidFill>
              <a:schemeClr val="bg1"/>
            </a:solidFill>
            <a:ln w="57150" cap="flat" cmpd="sng" algn="ctr">
              <a:solidFill>
                <a:schemeClr val="accent3">
                  <a:lumMod val="20000"/>
                  <a:lumOff val="8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6" name="Group 5"/>
            <p:cNvGrpSpPr/>
            <p:nvPr/>
          </p:nvGrpSpPr>
          <p:grpSpPr>
            <a:xfrm>
              <a:off x="9375177" y="4047108"/>
              <a:ext cx="1827213" cy="1631842"/>
              <a:chOff x="9600140" y="4069686"/>
              <a:chExt cx="1827213" cy="1631842"/>
            </a:xfrm>
          </p:grpSpPr>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0140" y="4740548"/>
                <a:ext cx="859611" cy="859611"/>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33540" y="4069686"/>
                <a:ext cx="859611" cy="85961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84378" y="4949053"/>
                <a:ext cx="942975" cy="752475"/>
              </a:xfrm>
              <a:prstGeom prst="rect">
                <a:avLst/>
              </a:prstGeom>
            </p:spPr>
          </p:pic>
        </p:grpSp>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title"/>
          </p:nvPr>
        </p:nvSpPr>
        <p:spPr/>
        <p:txBody>
          <a:bodyPr/>
          <a:lstStyle/>
          <a:p>
            <a:pPr eaLnBrk="1" hangingPunct="1"/>
            <a:r>
              <a:rPr lang="en-US" altLang="en-US" dirty="0" smtClean="0"/>
              <a:t>Specifying Column Names, Expressions, and Text</a:t>
            </a:r>
          </a:p>
        </p:txBody>
      </p:sp>
      <p:pic>
        <p:nvPicPr>
          <p:cNvPr id="79876" name="Picture 10"/>
          <p:cNvPicPr>
            <a:picLocks noChangeAspect="1" noChangeArrowheads="1"/>
          </p:cNvPicPr>
          <p:nvPr/>
        </p:nvPicPr>
        <p:blipFill rotWithShape="1">
          <a:blip r:embed="rId4" cstate="print"/>
          <a:srcRect l="470" t="1584" r="1409" b="2043"/>
          <a:stretch/>
        </p:blipFill>
        <p:spPr bwMode="auto">
          <a:xfrm>
            <a:off x="2075688" y="2770632"/>
            <a:ext cx="2825496" cy="1572768"/>
          </a:xfrm>
          <a:prstGeom prst="rect">
            <a:avLst/>
          </a:prstGeom>
          <a:noFill/>
          <a:ln w="9525">
            <a:solidFill>
              <a:schemeClr val="tx1"/>
            </a:solidFill>
            <a:miter lim="800000"/>
            <a:headEnd type="none" w="sm" len="sm"/>
            <a:tailEnd type="none" w="sm" len="sm"/>
          </a:ln>
        </p:spPr>
      </p:pic>
      <p:pic>
        <p:nvPicPr>
          <p:cNvPr id="79877" name="Picture 11"/>
          <p:cNvPicPr>
            <a:picLocks noChangeAspect="1" noChangeArrowheads="1"/>
          </p:cNvPicPr>
          <p:nvPr/>
        </p:nvPicPr>
        <p:blipFill rotWithShape="1">
          <a:blip r:embed="rId5" cstate="print"/>
          <a:srcRect l="859" t="676" r="1175" b="1424"/>
          <a:stretch/>
        </p:blipFill>
        <p:spPr bwMode="auto">
          <a:xfrm>
            <a:off x="4681728" y="3493008"/>
            <a:ext cx="2816352" cy="1572768"/>
          </a:xfrm>
          <a:prstGeom prst="rect">
            <a:avLst/>
          </a:prstGeom>
          <a:noFill/>
          <a:ln w="28575">
            <a:noFill/>
            <a:miter lim="800000"/>
            <a:headEnd type="none" w="sm" len="sm"/>
            <a:tailEnd type="none" w="sm" len="sm"/>
          </a:ln>
        </p:spPr>
      </p:pic>
      <p:pic>
        <p:nvPicPr>
          <p:cNvPr id="79878" name="Picture 12"/>
          <p:cNvPicPr>
            <a:picLocks noChangeAspect="1" noChangeArrowheads="1"/>
          </p:cNvPicPr>
          <p:nvPr/>
        </p:nvPicPr>
        <p:blipFill rotWithShape="1">
          <a:blip r:embed="rId6" cstate="print"/>
          <a:srcRect l="767" t="973" r="798" b="1568"/>
          <a:stretch/>
        </p:blipFill>
        <p:spPr bwMode="auto">
          <a:xfrm>
            <a:off x="7324344" y="4206240"/>
            <a:ext cx="2779776" cy="1527048"/>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2062162" y="1274763"/>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job_id,&amp;column_name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&amp;condition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&amp;order_column ;</a:t>
            </a:r>
          </a:p>
        </p:txBody>
      </p:sp>
      <p:sp>
        <p:nvSpPr>
          <p:cNvPr id="79882" name="Rectangle 4"/>
          <p:cNvSpPr>
            <a:spLocks noChangeArrowheads="1"/>
          </p:cNvSpPr>
          <p:nvPr/>
        </p:nvSpPr>
        <p:spPr bwMode="gray">
          <a:xfrm>
            <a:off x="3077957" y="1978402"/>
            <a:ext cx="1676318" cy="2159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79883" name="Rectangle 5"/>
          <p:cNvSpPr>
            <a:spLocks noChangeArrowheads="1"/>
          </p:cNvSpPr>
          <p:nvPr/>
        </p:nvSpPr>
        <p:spPr bwMode="gray">
          <a:xfrm>
            <a:off x="3368455" y="2243515"/>
            <a:ext cx="1904906" cy="2698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79884" name="Rectangle 6"/>
          <p:cNvSpPr>
            <a:spLocks noChangeArrowheads="1"/>
          </p:cNvSpPr>
          <p:nvPr/>
        </p:nvSpPr>
        <p:spPr bwMode="gray">
          <a:xfrm>
            <a:off x="7367172" y="1429127"/>
            <a:ext cx="1676318" cy="2555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12"/>
          <p:cNvSpPr>
            <a:spLocks noGrp="1" noChangeArrowheads="1"/>
          </p:cNvSpPr>
          <p:nvPr>
            <p:ph type="title"/>
          </p:nvPr>
        </p:nvSpPr>
        <p:spPr/>
        <p:txBody>
          <a:bodyPr/>
          <a:lstStyle/>
          <a:p>
            <a:pPr eaLnBrk="1" hangingPunct="1"/>
            <a:r>
              <a:rPr lang="en-US" altLang="en-US" dirty="0" smtClean="0"/>
              <a:t>Using the Double-Ampersand Substitution Variable</a:t>
            </a:r>
          </a:p>
        </p:txBody>
      </p:sp>
      <p:sp>
        <p:nvSpPr>
          <p:cNvPr id="81924" name="Rectangle 13"/>
          <p:cNvSpPr>
            <a:spLocks noGrp="1" noChangeArrowheads="1"/>
          </p:cNvSpPr>
          <p:nvPr>
            <p:ph idx="1"/>
          </p:nvPr>
        </p:nvSpPr>
        <p:spPr/>
        <p:txBody>
          <a:bodyPr/>
          <a:lstStyle/>
          <a:p>
            <a:pPr indent="0"/>
            <a:r>
              <a:rPr lang="en-US" altLang="en-US" dirty="0" smtClean="0">
                <a:latin typeface="Arial" charset="0"/>
              </a:rPr>
              <a:t>Use double ampersand (</a:t>
            </a:r>
            <a:r>
              <a:rPr lang="en-US" altLang="en-US" dirty="0" smtClean="0">
                <a:latin typeface="Courier New" pitchFamily="49" charset="0"/>
              </a:rPr>
              <a:t>&amp;&amp;</a:t>
            </a:r>
            <a:r>
              <a:rPr lang="en-US" altLang="en-US" dirty="0" smtClean="0">
                <a:latin typeface="Arial" charset="0"/>
              </a:rPr>
              <a:t>) if you want to reuse the variable value without prompting the user each time:</a:t>
            </a:r>
          </a:p>
        </p:txBody>
      </p:sp>
      <p:grpSp>
        <p:nvGrpSpPr>
          <p:cNvPr id="2" name="Group 1"/>
          <p:cNvGrpSpPr/>
          <p:nvPr/>
        </p:nvGrpSpPr>
        <p:grpSpPr>
          <a:xfrm>
            <a:off x="2061964" y="2098390"/>
            <a:ext cx="8064896" cy="4084922"/>
            <a:chOff x="2061964" y="2098390"/>
            <a:chExt cx="8064896" cy="4084922"/>
          </a:xfrm>
        </p:grpSpPr>
        <p:sp>
          <p:nvSpPr>
            <p:cNvPr id="81922" name="Text Box 6"/>
            <p:cNvSpPr txBox="1">
              <a:spLocks noChangeArrowheads="1"/>
            </p:cNvSpPr>
            <p:nvPr/>
          </p:nvSpPr>
          <p:spPr bwMode="gray">
            <a:xfrm>
              <a:off x="2094243" y="5788332"/>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81925" name="Picture 18" descr="C:\salome_official\projects\11gR2\screenshots\les2_33n_a.gif"/>
            <p:cNvPicPr>
              <a:picLocks noChangeAspect="1" noChangeArrowheads="1"/>
            </p:cNvPicPr>
            <p:nvPr/>
          </p:nvPicPr>
          <p:blipFill>
            <a:blip r:embed="rId4" cstate="print"/>
            <a:srcRect/>
            <a:stretch>
              <a:fillRect/>
            </a:stretch>
          </p:blipFill>
          <p:spPr bwMode="auto">
            <a:xfrm>
              <a:off x="2094243" y="5029200"/>
              <a:ext cx="4960937" cy="903288"/>
            </a:xfrm>
            <a:prstGeom prst="rect">
              <a:avLst/>
            </a:prstGeom>
            <a:noFill/>
            <a:ln w="12700">
              <a:solidFill>
                <a:schemeClr val="tx1"/>
              </a:solidFill>
              <a:miter lim="800000"/>
              <a:headEnd/>
              <a:tailEnd/>
            </a:ln>
          </p:spPr>
        </p:pic>
        <p:grpSp>
          <p:nvGrpSpPr>
            <p:cNvPr id="81926" name="Group 11"/>
            <p:cNvGrpSpPr>
              <a:grpSpLocks/>
            </p:cNvGrpSpPr>
            <p:nvPr/>
          </p:nvGrpSpPr>
          <p:grpSpPr bwMode="auto">
            <a:xfrm>
              <a:off x="2075688" y="3291840"/>
              <a:ext cx="2834640" cy="1563624"/>
              <a:chOff x="928124" y="3474049"/>
              <a:chExt cx="2834640" cy="1563624"/>
            </a:xfrm>
          </p:grpSpPr>
          <p:pic>
            <p:nvPicPr>
              <p:cNvPr id="81932" name="Picture 10"/>
              <p:cNvPicPr>
                <a:picLocks noChangeAspect="1" noChangeArrowheads="1"/>
              </p:cNvPicPr>
              <p:nvPr/>
            </p:nvPicPr>
            <p:blipFill rotWithShape="1">
              <a:blip r:embed="rId5" cstate="print"/>
              <a:srcRect l="479" t="2766" r="596" b="1234"/>
              <a:stretch/>
            </p:blipFill>
            <p:spPr bwMode="auto">
              <a:xfrm>
                <a:off x="928124" y="3474049"/>
                <a:ext cx="2834640" cy="1563624"/>
              </a:xfrm>
              <a:prstGeom prst="rect">
                <a:avLst/>
              </a:prstGeom>
              <a:noFill/>
              <a:ln w="28575">
                <a:noFill/>
                <a:miter lim="800000"/>
                <a:headEnd type="none" w="sm" len="sm"/>
                <a:tailEnd type="none" w="sm" len="sm"/>
              </a:ln>
            </p:spPr>
          </p:pic>
          <p:sp>
            <p:nvSpPr>
              <p:cNvPr id="81933" name="Rectangle 10"/>
              <p:cNvSpPr>
                <a:spLocks noChangeArrowheads="1"/>
              </p:cNvSpPr>
              <p:nvPr/>
            </p:nvSpPr>
            <p:spPr bwMode="auto">
              <a:xfrm>
                <a:off x="1219200" y="4191000"/>
                <a:ext cx="2362200" cy="3048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sp>
          <p:nvSpPr>
            <p:cNvPr id="13" name="Content Placeholder 2"/>
            <p:cNvSpPr txBox="1">
              <a:spLocks/>
            </p:cNvSpPr>
            <p:nvPr/>
          </p:nvSpPr>
          <p:spPr bwMode="gray">
            <a:xfrm>
              <a:off x="2061964" y="2098390"/>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&amp;&amp;column_name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&amp;column_name ;</a:t>
              </a:r>
            </a:p>
          </p:txBody>
        </p:sp>
        <p:sp>
          <p:nvSpPr>
            <p:cNvPr id="81930" name="Rectangle 3"/>
            <p:cNvSpPr>
              <a:spLocks noChangeArrowheads="1"/>
            </p:cNvSpPr>
            <p:nvPr/>
          </p:nvSpPr>
          <p:spPr bwMode="gray">
            <a:xfrm>
              <a:off x="3381376" y="2774951"/>
              <a:ext cx="1781175" cy="2952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1931" name="Rectangle 4"/>
            <p:cNvSpPr>
              <a:spLocks noChangeArrowheads="1"/>
            </p:cNvSpPr>
            <p:nvPr/>
          </p:nvSpPr>
          <p:spPr bwMode="gray">
            <a:xfrm>
              <a:off x="7699375" y="2228851"/>
              <a:ext cx="1924050" cy="30956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
        <p:nvSpPr>
          <p:cNvPr id="14" name="Rectangle 13"/>
          <p:cNvSpPr/>
          <p:nvPr/>
        </p:nvSpPr>
        <p:spPr bwMode="auto">
          <a:xfrm rot="16200000" flipV="1">
            <a:off x="9958387" y="3534008"/>
            <a:ext cx="1165225" cy="2949571"/>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5" name="Oval 14"/>
          <p:cNvSpPr/>
          <p:nvPr/>
        </p:nvSpPr>
        <p:spPr bwMode="auto">
          <a:xfrm>
            <a:off x="9904412" y="4188950"/>
            <a:ext cx="1639689" cy="1639689"/>
          </a:xfrm>
          <a:prstGeom prst="ellipse">
            <a:avLst/>
          </a:prstGeom>
          <a:solidFill>
            <a:schemeClr val="bg1"/>
          </a:solidFill>
          <a:ln w="57150" cap="flat" cmpd="sng" algn="ctr">
            <a:solidFill>
              <a:srgbClr val="DEE4E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 name="Group 2"/>
          <p:cNvGrpSpPr/>
          <p:nvPr/>
        </p:nvGrpSpPr>
        <p:grpSpPr>
          <a:xfrm>
            <a:off x="10109999" y="4523019"/>
            <a:ext cx="1273671" cy="971550"/>
            <a:chOff x="10126860" y="4489931"/>
            <a:chExt cx="1273671" cy="971550"/>
          </a:xfrm>
        </p:grpSpPr>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6860" y="4489931"/>
              <a:ext cx="676275" cy="971550"/>
            </a:xfrm>
            <a:prstGeom prst="rect">
              <a:avLst/>
            </a:prstGeom>
          </p:spPr>
        </p:pic>
        <p:pic>
          <p:nvPicPr>
            <p:cNvPr id="17" name="Picture 16"/>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724256" y="4489931"/>
              <a:ext cx="676275" cy="971550"/>
            </a:xfrm>
            <a:prstGeom prst="rect">
              <a:avLst/>
            </a:prstGeom>
          </p:spPr>
        </p:pic>
      </p:gr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altLang="en-US" dirty="0" smtClean="0"/>
              <a:t>Using the Ampersand Substitution Variable in SQL*Plus</a:t>
            </a:r>
            <a:br>
              <a:rPr lang="en-US" altLang="en-US" dirty="0" smtClean="0"/>
            </a:br>
            <a:endParaRPr lang="en-US" altLang="en-US" dirty="0" smtClean="0"/>
          </a:p>
        </p:txBody>
      </p:sp>
      <p:grpSp>
        <p:nvGrpSpPr>
          <p:cNvPr id="2" name="Group 1"/>
          <p:cNvGrpSpPr/>
          <p:nvPr/>
        </p:nvGrpSpPr>
        <p:grpSpPr>
          <a:xfrm>
            <a:off x="2737644" y="1371601"/>
            <a:ext cx="6713537" cy="4114799"/>
            <a:chOff x="3198813" y="1524001"/>
            <a:chExt cx="6713537" cy="4114799"/>
          </a:xfrm>
        </p:grpSpPr>
        <p:pic>
          <p:nvPicPr>
            <p:cNvPr id="111618" name="Picture 2"/>
            <p:cNvPicPr>
              <a:picLocks noChangeAspect="1" noChangeArrowheads="1"/>
            </p:cNvPicPr>
            <p:nvPr/>
          </p:nvPicPr>
          <p:blipFill>
            <a:blip r:embed="rId4" cstate="print"/>
            <a:srcRect/>
            <a:stretch>
              <a:fillRect/>
            </a:stretch>
          </p:blipFill>
          <p:spPr bwMode="auto">
            <a:xfrm>
              <a:off x="4875213" y="3657600"/>
              <a:ext cx="5037137" cy="1981200"/>
            </a:xfrm>
            <a:prstGeom prst="rect">
              <a:avLst/>
            </a:prstGeom>
            <a:noFill/>
            <a:ln w="9525">
              <a:solidFill>
                <a:schemeClr val="tx1"/>
              </a:solidFill>
              <a:miter lim="800000"/>
              <a:headEnd/>
              <a:tailEnd/>
            </a:ln>
          </p:spPr>
        </p:pic>
        <p:pic>
          <p:nvPicPr>
            <p:cNvPr id="111619" name="Picture 3"/>
            <p:cNvPicPr>
              <a:picLocks noChangeAspect="1" noChangeArrowheads="1"/>
            </p:cNvPicPr>
            <p:nvPr/>
          </p:nvPicPr>
          <p:blipFill>
            <a:blip r:embed="rId5" cstate="print"/>
            <a:srcRect/>
            <a:stretch>
              <a:fillRect/>
            </a:stretch>
          </p:blipFill>
          <p:spPr bwMode="auto">
            <a:xfrm>
              <a:off x="3198813" y="1524001"/>
              <a:ext cx="5037137" cy="930275"/>
            </a:xfrm>
            <a:prstGeom prst="rect">
              <a:avLst/>
            </a:prstGeom>
            <a:noFill/>
            <a:ln w="12700">
              <a:solidFill>
                <a:schemeClr val="tx1"/>
              </a:solidFill>
              <a:miter lim="800000"/>
              <a:headEnd/>
              <a:tailEnd/>
            </a:ln>
          </p:spPr>
        </p:pic>
      </p:grpSp>
      <p:cxnSp>
        <p:nvCxnSpPr>
          <p:cNvPr id="4" name="Elbow Connector 3"/>
          <p:cNvCxnSpPr>
            <a:stCxn id="111619" idx="2"/>
            <a:endCxn id="111618" idx="0"/>
          </p:cNvCxnSpPr>
          <p:nvPr/>
        </p:nvCxnSpPr>
        <p:spPr bwMode="auto">
          <a:xfrm rot="16200000" flipH="1">
            <a:off x="5492751" y="2065338"/>
            <a:ext cx="1203324" cy="1676400"/>
          </a:xfrm>
          <a:prstGeom prst="bentConnector3">
            <a:avLst/>
          </a:prstGeom>
          <a:noFill/>
          <a:ln w="28575" cap="flat" cmpd="sng" algn="ctr">
            <a:solidFill>
              <a:schemeClr val="tx1"/>
            </a:solidFill>
            <a:prstDash val="solid"/>
            <a:round/>
            <a:headEnd type="none" w="sm" len="sm"/>
            <a:tailEnd type="triangle" w="lg" len="lg"/>
          </a:ln>
          <a:effectLst/>
        </p:spPr>
      </p:cxn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11267" name="Rectangle 5"/>
          <p:cNvSpPr>
            <a:spLocks noGrp="1" noChangeArrowheads="1"/>
          </p:cNvSpPr>
          <p:nvPr>
            <p:ph idx="1"/>
          </p:nvPr>
        </p:nvSpPr>
        <p:spPr/>
        <p:txBody>
          <a:bodyPr/>
          <a:lstStyle/>
          <a:p>
            <a:pPr lvl="1" eaLnBrk="1" hangingPunct="1">
              <a:defRPr/>
            </a:pPr>
            <a:r>
              <a:rPr lang="en-US" dirty="0" smtClean="0"/>
              <a:t>Limiting rows with:</a:t>
            </a:r>
          </a:p>
          <a:p>
            <a:pPr lvl="2" eaLnBrk="1" hangingPunct="1">
              <a:defRPr/>
            </a:pPr>
            <a:r>
              <a:rPr lang="en-US" dirty="0" smtClean="0"/>
              <a:t>The</a:t>
            </a:r>
            <a:r>
              <a:rPr lang="en-US" dirty="0" smtClean="0">
                <a:latin typeface="Times New Roman" pitchFamily="18" charset="0"/>
              </a:rPr>
              <a:t> </a:t>
            </a:r>
            <a:r>
              <a:rPr lang="en-US" dirty="0" smtClean="0">
                <a:latin typeface="Courier New" pitchFamily="49" charset="0"/>
              </a:rPr>
              <a:t>WHERE</a:t>
            </a:r>
            <a:r>
              <a:rPr lang="en-US" dirty="0" smtClean="0"/>
              <a:t> clause</a:t>
            </a:r>
          </a:p>
          <a:p>
            <a:pPr lvl="2" eaLnBrk="1" hangingPunct="1">
              <a:defRPr/>
            </a:pPr>
            <a:r>
              <a:rPr lang="en-US" dirty="0" smtClean="0"/>
              <a:t>The comparison operators using </a:t>
            </a:r>
            <a:r>
              <a:rPr lang="en-US" dirty="0" smtClean="0">
                <a:latin typeface="Courier New" pitchFamily="49" charset="0"/>
              </a:rPr>
              <a:t>=</a:t>
            </a:r>
            <a:r>
              <a:rPr lang="en-US" dirty="0" smtClean="0"/>
              <a:t>, </a:t>
            </a:r>
            <a:r>
              <a:rPr lang="en-US" dirty="0" smtClean="0">
                <a:latin typeface="Courier New" pitchFamily="49" charset="0"/>
              </a:rPr>
              <a:t>&lt;=</a:t>
            </a:r>
            <a:r>
              <a:rPr lang="en-US" dirty="0" smtClean="0"/>
              <a:t>, </a:t>
            </a:r>
            <a:r>
              <a:rPr lang="en-US" dirty="0" smtClean="0">
                <a:latin typeface="Courier New" pitchFamily="49" charset="0"/>
              </a:rPr>
              <a:t>BETWEEN</a:t>
            </a:r>
            <a:r>
              <a:rPr lang="en-US" dirty="0" smtClean="0"/>
              <a:t>, </a:t>
            </a:r>
            <a:r>
              <a:rPr lang="en-US" dirty="0" smtClean="0">
                <a:latin typeface="Courier New" pitchFamily="49" charset="0"/>
              </a:rPr>
              <a:t>IN</a:t>
            </a:r>
            <a:r>
              <a:rPr lang="en-US" dirty="0" smtClean="0"/>
              <a:t>, </a:t>
            </a:r>
            <a:r>
              <a:rPr lang="en-US" dirty="0" smtClean="0">
                <a:latin typeface="Courier New" pitchFamily="49" charset="0"/>
              </a:rPr>
              <a:t>LIKE</a:t>
            </a:r>
            <a:r>
              <a:rPr lang="en-US" dirty="0" smtClean="0"/>
              <a:t>, and </a:t>
            </a:r>
            <a:r>
              <a:rPr lang="en-US" dirty="0" smtClean="0">
                <a:latin typeface="Courier New" pitchFamily="49" charset="0"/>
              </a:rPr>
              <a:t>NULL</a:t>
            </a:r>
            <a:r>
              <a:rPr lang="en-US" dirty="0" smtClean="0"/>
              <a:t> conditions</a:t>
            </a:r>
          </a:p>
          <a:p>
            <a:pPr lvl="2" eaLnBrk="1" hangingPunct="1">
              <a:defRPr/>
            </a:pPr>
            <a:r>
              <a:rPr lang="en-US" dirty="0" smtClean="0"/>
              <a:t>Logical conditions using </a:t>
            </a:r>
            <a:r>
              <a:rPr lang="en-US" dirty="0" smtClean="0">
                <a:latin typeface="Courier New" pitchFamily="49" charset="0"/>
              </a:rPr>
              <a:t>AND</a:t>
            </a:r>
            <a:r>
              <a:rPr lang="en-US" dirty="0" smtClean="0"/>
              <a:t>, </a:t>
            </a:r>
            <a:r>
              <a:rPr lang="en-US" dirty="0" smtClean="0">
                <a:latin typeface="Courier New" pitchFamily="49" charset="0"/>
              </a:rPr>
              <a:t>OR</a:t>
            </a:r>
            <a:r>
              <a:rPr lang="en-US" dirty="0" smtClean="0"/>
              <a:t>, and </a:t>
            </a:r>
            <a:r>
              <a:rPr lang="en-US" dirty="0" smtClean="0">
                <a:latin typeface="Courier New" pitchFamily="49" charset="0"/>
              </a:rPr>
              <a:t>NOT</a:t>
            </a:r>
            <a:r>
              <a:rPr lang="en-US" dirty="0" smtClean="0"/>
              <a:t> operators</a:t>
            </a:r>
          </a:p>
          <a:p>
            <a:pPr lvl="1" eaLnBrk="1" hangingPunct="1">
              <a:buClr>
                <a:srgbClr val="A6A6A6"/>
              </a:buClr>
              <a:defRPr/>
            </a:pPr>
            <a:r>
              <a:rPr lang="en-US" dirty="0" smtClean="0">
                <a:solidFill>
                  <a:schemeClr val="bg1">
                    <a:lumMod val="65000"/>
                  </a:schemeClr>
                </a:solidFill>
              </a:rPr>
              <a:t>Rules of precedence for operators in an expression</a:t>
            </a:r>
          </a:p>
          <a:p>
            <a:pPr lvl="1" eaLnBrk="1" hangingPunct="1">
              <a:buClr>
                <a:srgbClr val="A6A6A6"/>
              </a:buClr>
              <a:defRPr/>
            </a:pPr>
            <a:r>
              <a:rPr lang="en-US" dirty="0" smtClean="0">
                <a:solidFill>
                  <a:schemeClr val="bg1">
                    <a:lumMod val="65000"/>
                  </a:schemeClr>
                </a:solidFill>
              </a:rPr>
              <a:t>Sorting rows using the </a:t>
            </a:r>
            <a:r>
              <a:rPr lang="en-US" dirty="0" smtClean="0">
                <a:solidFill>
                  <a:schemeClr val="bg1">
                    <a:lumMod val="65000"/>
                  </a:schemeClr>
                </a:solidFill>
                <a:latin typeface="Courier New" pitchFamily="49" charset="0"/>
              </a:rPr>
              <a:t>ORDER</a:t>
            </a:r>
            <a:r>
              <a:rPr lang="en-US" dirty="0" smtClean="0">
                <a:solidFill>
                  <a:schemeClr val="bg1">
                    <a:lumMod val="65000"/>
                  </a:schemeClr>
                </a:solidFill>
                <a:latin typeface="Times New Roman" pitchFamily="18" charset="0"/>
              </a:rPr>
              <a:t> </a:t>
            </a:r>
            <a:r>
              <a:rPr lang="en-US" dirty="0" smtClean="0">
                <a:solidFill>
                  <a:schemeClr val="bg1">
                    <a:lumMod val="65000"/>
                  </a:schemeClr>
                </a:solidFill>
                <a:latin typeface="Courier New" pitchFamily="49" charset="0"/>
              </a:rPr>
              <a:t>BY</a:t>
            </a:r>
            <a:r>
              <a:rPr lang="en-US" dirty="0" smtClean="0">
                <a:solidFill>
                  <a:schemeClr val="bg1">
                    <a:lumMod val="65000"/>
                  </a:schemeClr>
                </a:solidFill>
              </a:rPr>
              <a:t> clause</a:t>
            </a:r>
          </a:p>
          <a:p>
            <a:pPr lvl="1" eaLnBrk="1" hangingPunct="1">
              <a:buClr>
                <a:srgbClr val="A6A6A6"/>
              </a:buClr>
              <a:defRPr/>
            </a:pPr>
            <a:r>
              <a:rPr lang="en-US" dirty="0" smtClean="0">
                <a:solidFill>
                  <a:schemeClr val="bg1">
                    <a:lumMod val="65000"/>
                  </a:schemeClr>
                </a:solidFill>
              </a:rPr>
              <a:t>SQL row limiting clause in a query </a:t>
            </a:r>
          </a:p>
          <a:p>
            <a:pPr lvl="1" eaLnBrk="1" hangingPunct="1">
              <a:buClr>
                <a:srgbClr val="A6A6A6"/>
              </a:buClr>
              <a:defRPr/>
            </a:pPr>
            <a:r>
              <a:rPr lang="en-US" dirty="0" smtClean="0">
                <a:solidFill>
                  <a:schemeClr val="bg1">
                    <a:lumMod val="65000"/>
                  </a:schemeClr>
                </a:solidFill>
              </a:rPr>
              <a:t>Substitution variables</a:t>
            </a:r>
          </a:p>
          <a:p>
            <a:pPr lvl="1" eaLnBrk="1" hangingPunct="1">
              <a:buClr>
                <a:srgbClr val="A6A6A6"/>
              </a:buClr>
              <a:defRPr/>
            </a:pPr>
            <a:r>
              <a:rPr lang="en-US" dirty="0" smtClean="0">
                <a:solidFill>
                  <a:schemeClr val="bg1">
                    <a:lumMod val="65000"/>
                  </a:schemeClr>
                </a:solidFill>
                <a:latin typeface="Courier New" pitchFamily="49" charset="0"/>
              </a:rPr>
              <a:t>DEFINE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VERIFY</a:t>
            </a:r>
            <a:r>
              <a:rPr lang="en-US" dirty="0" smtClean="0">
                <a:solidFill>
                  <a:schemeClr val="bg1">
                    <a:lumMod val="65000"/>
                  </a:schemeClr>
                </a:solidFill>
              </a:rPr>
              <a:t> commands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altLang="en-US" dirty="0" smtClean="0"/>
              <a:t>Lesson Agenda</a:t>
            </a:r>
          </a:p>
        </p:txBody>
      </p:sp>
      <p:sp>
        <p:nvSpPr>
          <p:cNvPr id="41987" name="Rectangle 5"/>
          <p:cNvSpPr>
            <a:spLocks noGrp="1" noChangeArrowheads="1"/>
          </p:cNvSpPr>
          <p:nvPr>
            <p:ph idx="1"/>
          </p:nvPr>
        </p:nvSpPr>
        <p:spPr>
          <a:xfrm>
            <a:off x="622138" y="1242485"/>
            <a:ext cx="10944549" cy="3665954"/>
          </a:xfrm>
        </p:spPr>
        <p:txBody>
          <a:bodyPr/>
          <a:lstStyle/>
          <a:p>
            <a:pPr lvl="1" eaLnBrk="1" hangingPunct="1">
              <a:buClr>
                <a:srgbClr val="A6A6A6"/>
              </a:buClr>
              <a:defRPr/>
            </a:pPr>
            <a:r>
              <a:rPr lang="en-US" dirty="0" smtClean="0">
                <a:solidFill>
                  <a:schemeClr val="bg1">
                    <a:lumMod val="65000"/>
                  </a:schemeClr>
                </a:solidFill>
              </a:rPr>
              <a:t>Limiting rows with:</a:t>
            </a:r>
          </a:p>
          <a:p>
            <a:pPr lvl="2" eaLnBrk="1" hangingPunct="1">
              <a:buClr>
                <a:srgbClr val="A6A6A6"/>
              </a:buClr>
              <a:defRPr/>
            </a:pPr>
            <a:r>
              <a:rPr lang="en-US" dirty="0" smtClean="0">
                <a:solidFill>
                  <a:schemeClr val="bg1">
                    <a:lumMod val="65000"/>
                  </a:schemeClr>
                </a:solidFill>
              </a:rPr>
              <a:t>The </a:t>
            </a:r>
            <a:r>
              <a:rPr lang="en-US" dirty="0" smtClean="0">
                <a:solidFill>
                  <a:schemeClr val="bg1">
                    <a:lumMod val="65000"/>
                  </a:schemeClr>
                </a:solidFill>
                <a:latin typeface="Courier New" pitchFamily="49" charset="0"/>
              </a:rPr>
              <a:t>WHERE</a:t>
            </a:r>
            <a:r>
              <a:rPr lang="en-US" dirty="0" smtClean="0">
                <a:solidFill>
                  <a:schemeClr val="bg1">
                    <a:lumMod val="65000"/>
                  </a:schemeClr>
                </a:solidFill>
              </a:rPr>
              <a:t> clause</a:t>
            </a:r>
          </a:p>
          <a:p>
            <a:pPr lvl="2" eaLnBrk="1" hangingPunct="1">
              <a:buClr>
                <a:srgbClr val="A6A6A6"/>
              </a:buClr>
              <a:defRPr/>
            </a:pPr>
            <a:r>
              <a:rPr lang="en-US" dirty="0" smtClean="0">
                <a:solidFill>
                  <a:schemeClr val="bg1">
                    <a:lumMod val="65000"/>
                  </a:schemeClr>
                </a:solidFill>
              </a:rPr>
              <a:t>The comparison conditions using </a:t>
            </a:r>
            <a:r>
              <a:rPr lang="en-US" dirty="0" smtClean="0">
                <a:solidFill>
                  <a:schemeClr val="bg1">
                    <a:lumMod val="65000"/>
                  </a:schemeClr>
                </a:solidFill>
                <a:latin typeface="Courier New" pitchFamily="49" charset="0"/>
              </a:rPr>
              <a:t>=</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&lt;=</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BETWEEN</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IN</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LIKE</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NULL</a:t>
            </a:r>
            <a:r>
              <a:rPr lang="en-US" dirty="0" smtClean="0">
                <a:solidFill>
                  <a:schemeClr val="bg1">
                    <a:lumMod val="65000"/>
                  </a:schemeClr>
                </a:solidFill>
              </a:rPr>
              <a:t> operators</a:t>
            </a:r>
          </a:p>
          <a:p>
            <a:pPr lvl="2" eaLnBrk="1" hangingPunct="1">
              <a:buClr>
                <a:srgbClr val="A6A6A6"/>
              </a:buClr>
              <a:defRPr/>
            </a:pPr>
            <a:r>
              <a:rPr lang="en-US" dirty="0" smtClean="0">
                <a:solidFill>
                  <a:schemeClr val="bg1">
                    <a:lumMod val="65000"/>
                  </a:schemeClr>
                </a:solidFill>
              </a:rPr>
              <a:t>Logical conditions using </a:t>
            </a:r>
            <a:r>
              <a:rPr lang="en-US" dirty="0" smtClean="0">
                <a:solidFill>
                  <a:schemeClr val="bg1">
                    <a:lumMod val="65000"/>
                  </a:schemeClr>
                </a:solidFill>
                <a:latin typeface="Courier New" pitchFamily="49" charset="0"/>
              </a:rPr>
              <a:t>AND</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OR</a:t>
            </a:r>
            <a:r>
              <a:rPr lang="en-US" dirty="0" smtClean="0">
                <a:solidFill>
                  <a:schemeClr val="bg1">
                    <a:lumMod val="65000"/>
                  </a:schemeClr>
                </a:solidFill>
              </a:rPr>
              <a:t>, and </a:t>
            </a:r>
            <a:r>
              <a:rPr lang="en-US" dirty="0" smtClean="0">
                <a:solidFill>
                  <a:schemeClr val="bg1">
                    <a:lumMod val="65000"/>
                  </a:schemeClr>
                </a:solidFill>
                <a:latin typeface="Courier New" pitchFamily="49" charset="0"/>
              </a:rPr>
              <a:t>NOT</a:t>
            </a:r>
            <a:r>
              <a:rPr lang="en-US" dirty="0" smtClean="0">
                <a:solidFill>
                  <a:schemeClr val="bg1">
                    <a:lumMod val="65000"/>
                  </a:schemeClr>
                </a:solidFill>
              </a:rPr>
              <a:t> operators</a:t>
            </a:r>
          </a:p>
          <a:p>
            <a:pPr lvl="1" eaLnBrk="1" hangingPunct="1">
              <a:buClr>
                <a:srgbClr val="A6A6A6"/>
              </a:buClr>
              <a:defRPr/>
            </a:pPr>
            <a:r>
              <a:rPr lang="en-US" dirty="0" smtClean="0">
                <a:solidFill>
                  <a:schemeClr val="bg1">
                    <a:lumMod val="65000"/>
                  </a:schemeClr>
                </a:solidFill>
              </a:rPr>
              <a:t>Rules of precedence for operators in an expression</a:t>
            </a:r>
          </a:p>
          <a:p>
            <a:pPr lvl="1" eaLnBrk="1" hangingPunct="1">
              <a:buClr>
                <a:srgbClr val="A6A6A6"/>
              </a:buClr>
              <a:defRPr/>
            </a:pPr>
            <a:r>
              <a:rPr lang="en-US" dirty="0" smtClean="0">
                <a:solidFill>
                  <a:schemeClr val="bg1">
                    <a:lumMod val="65000"/>
                  </a:schemeClr>
                </a:solidFill>
              </a:rPr>
              <a:t>Sorting rows using the </a:t>
            </a:r>
            <a:r>
              <a:rPr lang="en-US" dirty="0" smtClean="0">
                <a:solidFill>
                  <a:schemeClr val="bg1">
                    <a:lumMod val="65000"/>
                  </a:schemeClr>
                </a:solidFill>
                <a:latin typeface="Courier New" pitchFamily="49" charset="0"/>
              </a:rPr>
              <a:t>ORDER</a:t>
            </a:r>
            <a:r>
              <a:rPr lang="en-US" dirty="0" smtClean="0">
                <a:solidFill>
                  <a:schemeClr val="bg1">
                    <a:lumMod val="65000"/>
                  </a:schemeClr>
                </a:solidFill>
              </a:rPr>
              <a:t> </a:t>
            </a:r>
            <a:r>
              <a:rPr lang="en-US" dirty="0" smtClean="0">
                <a:solidFill>
                  <a:schemeClr val="bg1">
                    <a:lumMod val="65000"/>
                  </a:schemeClr>
                </a:solidFill>
                <a:latin typeface="Courier New" pitchFamily="49" charset="0"/>
              </a:rPr>
              <a:t>BY</a:t>
            </a:r>
            <a:r>
              <a:rPr lang="en-US" dirty="0" smtClean="0">
                <a:solidFill>
                  <a:schemeClr val="bg1">
                    <a:lumMod val="65000"/>
                  </a:schemeClr>
                </a:solidFill>
              </a:rPr>
              <a:t> clause</a:t>
            </a:r>
          </a:p>
          <a:p>
            <a:pPr lvl="1">
              <a:buClr>
                <a:srgbClr val="A6A6A6"/>
              </a:buClr>
              <a:defRPr/>
            </a:pPr>
            <a:r>
              <a:rPr lang="en-US" dirty="0" smtClean="0">
                <a:solidFill>
                  <a:schemeClr val="bg1">
                    <a:lumMod val="65000"/>
                  </a:schemeClr>
                </a:solidFill>
              </a:rPr>
              <a:t>SQL row limiting clause in a query</a:t>
            </a:r>
          </a:p>
          <a:p>
            <a:pPr lvl="1" eaLnBrk="1" hangingPunct="1">
              <a:buClr>
                <a:srgbClr val="A6A6A6"/>
              </a:buClr>
              <a:defRPr/>
            </a:pPr>
            <a:r>
              <a:rPr lang="en-US" dirty="0" smtClean="0">
                <a:solidFill>
                  <a:schemeClr val="bg1">
                    <a:lumMod val="65000"/>
                  </a:schemeClr>
                </a:solidFill>
              </a:rPr>
              <a:t>Substitution variables</a:t>
            </a:r>
          </a:p>
          <a:p>
            <a:pPr lvl="1" eaLnBrk="1" hangingPunct="1">
              <a:defRPr/>
            </a:pPr>
            <a:r>
              <a:rPr lang="en-US" dirty="0" smtClean="0">
                <a:latin typeface="Courier New" pitchFamily="49" charset="0"/>
              </a:rPr>
              <a:t>DEFINE</a:t>
            </a:r>
            <a:r>
              <a:rPr lang="en-US" dirty="0" smtClean="0"/>
              <a:t> and </a:t>
            </a:r>
            <a:r>
              <a:rPr lang="en-US" dirty="0" smtClean="0">
                <a:latin typeface="Courier New" pitchFamily="49" charset="0"/>
              </a:rPr>
              <a:t>VERIFY</a:t>
            </a:r>
            <a:r>
              <a:rPr lang="en-US" dirty="0" smtClean="0"/>
              <a:t> commands</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9"/>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DEFINE</a:t>
            </a:r>
            <a:r>
              <a:rPr lang="en-US" altLang="en-US" dirty="0" smtClean="0"/>
              <a:t> Command</a:t>
            </a:r>
          </a:p>
        </p:txBody>
      </p:sp>
      <p:sp>
        <p:nvSpPr>
          <p:cNvPr id="88070" name="Rectangle 10"/>
          <p:cNvSpPr>
            <a:spLocks noGrp="1" noChangeArrowheads="1"/>
          </p:cNvSpPr>
          <p:nvPr>
            <p:ph idx="1"/>
          </p:nvPr>
        </p:nvSpPr>
        <p:spPr>
          <a:xfrm>
            <a:off x="622138" y="1242485"/>
            <a:ext cx="10944549" cy="795938"/>
          </a:xfrm>
        </p:spPr>
        <p:txBody>
          <a:bodyPr/>
          <a:lstStyle/>
          <a:p>
            <a:pPr lvl="1"/>
            <a:r>
              <a:rPr lang="en-US" altLang="en-US" dirty="0" smtClean="0"/>
              <a:t>Use the </a:t>
            </a:r>
            <a:r>
              <a:rPr lang="en-US" altLang="en-US" dirty="0" smtClean="0">
                <a:latin typeface="Courier New" pitchFamily="49" charset="0"/>
              </a:rPr>
              <a:t>DEFINE</a:t>
            </a:r>
            <a:r>
              <a:rPr lang="en-US" altLang="en-US" dirty="0" smtClean="0"/>
              <a:t> command to create a variable and assign a value to it.</a:t>
            </a:r>
          </a:p>
          <a:p>
            <a:pPr lvl="1" eaLnBrk="1" hangingPunct="1"/>
            <a:r>
              <a:rPr lang="en-US" altLang="en-US" dirty="0" smtClean="0"/>
              <a:t>Use the </a:t>
            </a:r>
            <a:r>
              <a:rPr lang="en-US" altLang="en-US" dirty="0" smtClean="0">
                <a:latin typeface="Courier New" pitchFamily="49" charset="0"/>
              </a:rPr>
              <a:t>UNDEFINE</a:t>
            </a:r>
            <a:r>
              <a:rPr lang="en-US" altLang="en-US" dirty="0" smtClean="0"/>
              <a:t> command to remove a variable.</a:t>
            </a:r>
          </a:p>
        </p:txBody>
      </p:sp>
      <p:grpSp>
        <p:nvGrpSpPr>
          <p:cNvPr id="2" name="Group 1"/>
          <p:cNvGrpSpPr/>
          <p:nvPr/>
        </p:nvGrpSpPr>
        <p:grpSpPr>
          <a:xfrm>
            <a:off x="2061964" y="2397799"/>
            <a:ext cx="8064896" cy="3164801"/>
            <a:chOff x="2061964" y="2688312"/>
            <a:chExt cx="8064896" cy="3164801"/>
          </a:xfrm>
        </p:grpSpPr>
        <p:sp>
          <p:nvSpPr>
            <p:cNvPr id="10" name="Content Placeholder 2"/>
            <p:cNvSpPr txBox="1">
              <a:spLocks/>
            </p:cNvSpPr>
            <p:nvPr/>
          </p:nvSpPr>
          <p:spPr bwMode="gray">
            <a:xfrm>
              <a:off x="2061964" y="2688312"/>
              <a:ext cx="8064896"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DEFINE employee_num = 200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salary,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employee_id = &amp;employee_num ;</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UNDEFINE employee_num</a:t>
              </a:r>
            </a:p>
          </p:txBody>
        </p:sp>
        <p:sp>
          <p:nvSpPr>
            <p:cNvPr id="88071" name="Rectangle 5"/>
            <p:cNvSpPr>
              <a:spLocks noChangeArrowheads="1"/>
            </p:cNvSpPr>
            <p:nvPr/>
          </p:nvSpPr>
          <p:spPr bwMode="gray">
            <a:xfrm>
              <a:off x="3147484" y="2879726"/>
              <a:ext cx="1763712" cy="2952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8072" name="Rectangle 6"/>
            <p:cNvSpPr>
              <a:spLocks noChangeArrowheads="1"/>
            </p:cNvSpPr>
            <p:nvPr/>
          </p:nvSpPr>
          <p:spPr bwMode="gray">
            <a:xfrm>
              <a:off x="5039784" y="3946526"/>
              <a:ext cx="1981200" cy="30956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88073" name="Line 8"/>
            <p:cNvSpPr>
              <a:spLocks noChangeShapeType="1"/>
            </p:cNvSpPr>
            <p:nvPr/>
          </p:nvSpPr>
          <p:spPr bwMode="gray">
            <a:xfrm>
              <a:off x="5500159" y="3173414"/>
              <a:ext cx="0" cy="757237"/>
            </a:xfrm>
            <a:prstGeom prst="line">
              <a:avLst/>
            </a:prstGeom>
            <a:noFill/>
            <a:ln w="28575">
              <a:solidFill>
                <a:srgbClr val="FF0000"/>
              </a:solidFill>
              <a:round/>
              <a:headEnd/>
              <a:tailEnd type="triangle" w="lg" len="lg"/>
            </a:ln>
          </p:spPr>
          <p:txBody>
            <a:bodyPr/>
            <a:lstStyle/>
            <a:p>
              <a:endParaRPr lang="en-US" dirty="0"/>
            </a:p>
          </p:txBody>
        </p:sp>
        <p:sp>
          <p:nvSpPr>
            <p:cNvPr id="88074" name="Rectangle 13"/>
            <p:cNvSpPr>
              <a:spLocks noChangeArrowheads="1"/>
            </p:cNvSpPr>
            <p:nvPr/>
          </p:nvSpPr>
          <p:spPr bwMode="gray">
            <a:xfrm>
              <a:off x="5128684" y="2879726"/>
              <a:ext cx="646112" cy="2952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88075" name="Picture 9"/>
            <p:cNvPicPr>
              <a:picLocks noChangeAspect="1" noChangeArrowheads="1"/>
            </p:cNvPicPr>
            <p:nvPr/>
          </p:nvPicPr>
          <p:blipFill>
            <a:blip r:embed="rId4" cstate="print"/>
            <a:srcRect/>
            <a:stretch>
              <a:fillRect/>
            </a:stretch>
          </p:blipFill>
          <p:spPr bwMode="auto">
            <a:xfrm>
              <a:off x="3554412" y="5334000"/>
              <a:ext cx="5080000" cy="519113"/>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9"/>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VERIFY</a:t>
            </a:r>
            <a:r>
              <a:rPr lang="en-US" altLang="en-US" dirty="0" smtClean="0"/>
              <a:t> Command</a:t>
            </a:r>
          </a:p>
        </p:txBody>
      </p:sp>
      <p:sp>
        <p:nvSpPr>
          <p:cNvPr id="90118" name="Rectangle 10"/>
          <p:cNvSpPr>
            <a:spLocks noGrp="1" noChangeArrowheads="1"/>
          </p:cNvSpPr>
          <p:nvPr>
            <p:ph idx="1"/>
          </p:nvPr>
        </p:nvSpPr>
        <p:spPr/>
        <p:txBody>
          <a:bodyPr/>
          <a:lstStyle/>
          <a:p>
            <a:pPr indent="0"/>
            <a:r>
              <a:rPr lang="en-US" altLang="en-US" dirty="0" smtClean="0">
                <a:latin typeface="Arial" charset="0"/>
              </a:rPr>
              <a:t>Use the </a:t>
            </a:r>
            <a:r>
              <a:rPr lang="en-US" altLang="en-US" dirty="0" smtClean="0">
                <a:latin typeface="Courier New" pitchFamily="49" charset="0"/>
              </a:rPr>
              <a:t>VERIFY</a:t>
            </a:r>
            <a:r>
              <a:rPr lang="en-US" altLang="en-US" dirty="0" smtClean="0">
                <a:latin typeface="Arial" charset="0"/>
              </a:rPr>
              <a:t> command to toggle the display of the substitution variable, both before and after SQL Developer replaces substitution variables with values:</a:t>
            </a:r>
          </a:p>
        </p:txBody>
      </p:sp>
      <p:grpSp>
        <p:nvGrpSpPr>
          <p:cNvPr id="2" name="Group 1"/>
          <p:cNvGrpSpPr/>
          <p:nvPr/>
        </p:nvGrpSpPr>
        <p:grpSpPr>
          <a:xfrm>
            <a:off x="2061964" y="2286000"/>
            <a:ext cx="8064896" cy="3597681"/>
            <a:chOff x="1989137" y="2438401"/>
            <a:chExt cx="8064896" cy="3597681"/>
          </a:xfrm>
        </p:grpSpPr>
        <p:sp>
          <p:nvSpPr>
            <p:cNvPr id="12" name="Content Placeholder 2"/>
            <p:cNvSpPr txBox="1">
              <a:spLocks/>
            </p:cNvSpPr>
            <p:nvPr/>
          </p:nvSpPr>
          <p:spPr bwMode="gray">
            <a:xfrm>
              <a:off x="1989137" y="2438401"/>
              <a:ext cx="8064896"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VERIFY ON</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employee_id = &amp;employee_num;</a:t>
              </a:r>
            </a:p>
          </p:txBody>
        </p:sp>
        <p:sp>
          <p:nvSpPr>
            <p:cNvPr id="90119" name="Rectangle 6"/>
            <p:cNvSpPr>
              <a:spLocks noChangeArrowheads="1"/>
            </p:cNvSpPr>
            <p:nvPr/>
          </p:nvSpPr>
          <p:spPr bwMode="gray">
            <a:xfrm>
              <a:off x="2087562" y="2579689"/>
              <a:ext cx="1917700" cy="2809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nvGrpSpPr>
            <p:cNvPr id="90120" name="Group 9"/>
            <p:cNvGrpSpPr>
              <a:grpSpLocks/>
            </p:cNvGrpSpPr>
            <p:nvPr/>
          </p:nvGrpSpPr>
          <p:grpSpPr bwMode="auto">
            <a:xfrm>
              <a:off x="5786834" y="3890082"/>
              <a:ext cx="3858571" cy="2146000"/>
              <a:chOff x="3810001" y="3962400"/>
              <a:chExt cx="3858571" cy="2146000"/>
            </a:xfrm>
          </p:grpSpPr>
          <p:pic>
            <p:nvPicPr>
              <p:cNvPr id="90122" name="Picture 10"/>
              <p:cNvPicPr>
                <a:picLocks noChangeAspect="1" noChangeArrowheads="1"/>
              </p:cNvPicPr>
              <p:nvPr/>
            </p:nvPicPr>
            <p:blipFill>
              <a:blip r:embed="rId4" cstate="print"/>
              <a:srcRect/>
              <a:stretch>
                <a:fillRect/>
              </a:stretch>
            </p:blipFill>
            <p:spPr bwMode="auto">
              <a:xfrm>
                <a:off x="3810001" y="3962400"/>
                <a:ext cx="3858571" cy="2146000"/>
              </a:xfrm>
              <a:prstGeom prst="rect">
                <a:avLst/>
              </a:prstGeom>
              <a:noFill/>
              <a:ln w="12700">
                <a:solidFill>
                  <a:schemeClr val="tx1"/>
                </a:solidFill>
                <a:miter lim="800000"/>
                <a:headEnd type="none" w="sm" len="sm"/>
                <a:tailEnd type="none" w="sm" len="sm"/>
              </a:ln>
            </p:spPr>
          </p:pic>
          <p:sp>
            <p:nvSpPr>
              <p:cNvPr id="90123" name="Rectangle 10"/>
              <p:cNvSpPr>
                <a:spLocks noChangeArrowheads="1"/>
              </p:cNvSpPr>
              <p:nvPr/>
            </p:nvSpPr>
            <p:spPr bwMode="auto">
              <a:xfrm>
                <a:off x="3886200" y="5376333"/>
                <a:ext cx="1911152" cy="1524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
            <p:nvSpPr>
              <p:cNvPr id="90124" name="Rectangle 11"/>
              <p:cNvSpPr>
                <a:spLocks noChangeArrowheads="1"/>
              </p:cNvSpPr>
              <p:nvPr/>
            </p:nvSpPr>
            <p:spPr bwMode="auto">
              <a:xfrm>
                <a:off x="3886200" y="4919133"/>
                <a:ext cx="2661962" cy="152400"/>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grpSp>
        <p:pic>
          <p:nvPicPr>
            <p:cNvPr id="90121" name="Picture 10"/>
            <p:cNvPicPr>
              <a:picLocks noChangeAspect="1" noChangeArrowheads="1"/>
            </p:cNvPicPr>
            <p:nvPr/>
          </p:nvPicPr>
          <p:blipFill>
            <a:blip r:embed="rId5" cstate="print"/>
            <a:srcRect/>
            <a:stretch>
              <a:fillRect/>
            </a:stretch>
          </p:blipFill>
          <p:spPr bwMode="auto">
            <a:xfrm>
              <a:off x="1989137" y="3890082"/>
              <a:ext cx="2524125" cy="1381125"/>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pPr eaLnBrk="1" hangingPunct="1"/>
            <a:r>
              <a:rPr lang="en-US" altLang="en-US" dirty="0" smtClean="0">
                <a:latin typeface="Arial" charset="0"/>
              </a:rPr>
              <a:t>Which four of the following are valid operators for the </a:t>
            </a:r>
            <a:r>
              <a:rPr lang="en-US" altLang="en-US" dirty="0" smtClean="0">
                <a:latin typeface="Courier New" pitchFamily="49" charset="0"/>
                <a:cs typeface="Courier New" pitchFamily="49" charset="0"/>
              </a:rPr>
              <a:t>WHERE</a:t>
            </a:r>
            <a:r>
              <a:rPr lang="en-US" altLang="en-US" dirty="0" smtClean="0">
                <a:latin typeface="Arial" charset="0"/>
              </a:rPr>
              <a:t> clause? </a:t>
            </a:r>
          </a:p>
          <a:p>
            <a:pPr lvl="1" eaLnBrk="1" hangingPunct="1">
              <a:buFont typeface="Arial" charset="0"/>
              <a:buAutoNum type="alphaLcPeriod"/>
            </a:pPr>
            <a:r>
              <a:rPr lang="en-US" altLang="en-US" dirty="0" smtClean="0">
                <a:latin typeface="Courier New" pitchFamily="49" charset="0"/>
                <a:cs typeface="Courier New" pitchFamily="49" charset="0"/>
              </a:rPr>
              <a:t>&gt;=</a:t>
            </a:r>
          </a:p>
          <a:p>
            <a:pPr lvl="1" eaLnBrk="1" hangingPunct="1">
              <a:buFont typeface="Arial" charset="0"/>
              <a:buAutoNum type="alphaLcPeriod"/>
            </a:pPr>
            <a:r>
              <a:rPr lang="en-US" altLang="en-US" dirty="0" smtClean="0">
                <a:latin typeface="Courier New" pitchFamily="49" charset="0"/>
                <a:cs typeface="Courier New" pitchFamily="49" charset="0"/>
              </a:rPr>
              <a:t>IS NULL</a:t>
            </a:r>
          </a:p>
          <a:p>
            <a:pPr lvl="1" eaLnBrk="1" hangingPunct="1">
              <a:buFont typeface="Arial" charset="0"/>
              <a:buAutoNum type="alphaLcPeriod"/>
            </a:pPr>
            <a:r>
              <a:rPr lang="en-US" altLang="en-US" dirty="0" smtClean="0">
                <a:latin typeface="Courier New" pitchFamily="49" charset="0"/>
                <a:cs typeface="Courier New" pitchFamily="49" charset="0"/>
              </a:rPr>
              <a:t>!=</a:t>
            </a:r>
          </a:p>
          <a:p>
            <a:pPr lvl="1" eaLnBrk="1" hangingPunct="1">
              <a:buFont typeface="Arial" charset="0"/>
              <a:buAutoNum type="alphaLcPeriod"/>
            </a:pPr>
            <a:r>
              <a:rPr lang="en-US" altLang="en-US" dirty="0" smtClean="0">
                <a:latin typeface="Courier New" pitchFamily="49" charset="0"/>
                <a:cs typeface="Courier New" pitchFamily="49" charset="0"/>
              </a:rPr>
              <a:t>IS LIKE</a:t>
            </a:r>
          </a:p>
          <a:p>
            <a:pPr lvl="1" eaLnBrk="1" hangingPunct="1">
              <a:buFont typeface="Arial" charset="0"/>
              <a:buAutoNum type="alphaLcPeriod"/>
            </a:pPr>
            <a:r>
              <a:rPr lang="en-US" altLang="en-US" dirty="0" smtClean="0">
                <a:latin typeface="Courier New" pitchFamily="49" charset="0"/>
                <a:cs typeface="Courier New" pitchFamily="49" charset="0"/>
              </a:rPr>
              <a:t>IN BETWEEN</a:t>
            </a:r>
          </a:p>
          <a:p>
            <a:pPr lvl="1" eaLnBrk="1" hangingPunct="1">
              <a:buFont typeface="Arial" charset="0"/>
              <a:buAutoNum type="alphaLcPeriod"/>
            </a:pPr>
            <a:r>
              <a:rPr lang="en-US" altLang="en-US" dirty="0" smtClean="0">
                <a:latin typeface="Courier New" pitchFamily="49" charset="0"/>
                <a:cs typeface="Courier New" pitchFamily="49" charset="0"/>
              </a:rPr>
              <a:t>&lt;&gt;</a:t>
            </a:r>
          </a:p>
        </p:txBody>
      </p:sp>
      <p:sp>
        <p:nvSpPr>
          <p:cNvPr id="92162" name="Rectangle 2"/>
          <p:cNvSpPr>
            <a:spLocks noGrp="1" noChangeArrowheads="1"/>
          </p:cNvSpPr>
          <p:nvPr>
            <p:ph type="title"/>
          </p:nvPr>
        </p:nvSpPr>
        <p:spPr/>
        <p:txBody>
          <a:bodyPr/>
          <a:lstStyle/>
          <a:p>
            <a:pPr eaLnBrk="1" hangingPunct="1"/>
            <a:r>
              <a:rPr lang="en-US" altLang="en-US" dirty="0" smtClean="0"/>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212" y="4495800"/>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title"/>
          </p:nvPr>
        </p:nvSpPr>
        <p:spPr/>
        <p:txBody>
          <a:bodyPr/>
          <a:lstStyle/>
          <a:p>
            <a:pPr eaLnBrk="1" hangingPunct="1"/>
            <a:r>
              <a:rPr lang="en-US" altLang="en-US" dirty="0" smtClean="0"/>
              <a:t>Summary</a:t>
            </a:r>
          </a:p>
        </p:txBody>
      </p:sp>
      <p:sp>
        <p:nvSpPr>
          <p:cNvPr id="94211" name="Rectangle 7"/>
          <p:cNvSpPr>
            <a:spLocks noGrp="1" noChangeArrowheads="1"/>
          </p:cNvSpPr>
          <p:nvPr>
            <p:ph idx="1"/>
          </p:nvPr>
        </p:nvSpPr>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Limit the rows that are retrieved by a query</a:t>
            </a:r>
          </a:p>
          <a:p>
            <a:pPr lvl="1" eaLnBrk="1" hangingPunct="1"/>
            <a:r>
              <a:rPr lang="en-US" altLang="en-US" dirty="0" smtClean="0"/>
              <a:t>Sort the rows that are retrieved by a query</a:t>
            </a:r>
          </a:p>
          <a:p>
            <a:pPr lvl="1" eaLnBrk="1" hangingPunct="1"/>
            <a:r>
              <a:rPr lang="en-US" altLang="en-US" dirty="0" smtClean="0"/>
              <a:t>Use ampersand substitution to restrict and sort output at run time</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p>
            <a:pPr eaLnBrk="1" hangingPunct="1"/>
            <a:r>
              <a:rPr lang="en-US" altLang="en-US" dirty="0" smtClean="0"/>
              <a:t>Practice 3: Overview</a:t>
            </a:r>
          </a:p>
        </p:txBody>
      </p:sp>
      <p:sp>
        <p:nvSpPr>
          <p:cNvPr id="96259" name="Rectangle 5"/>
          <p:cNvSpPr>
            <a:spLocks noGrp="1" noChangeArrowheads="1"/>
          </p:cNvSpPr>
          <p:nvPr>
            <p:ph idx="1"/>
          </p:nvPr>
        </p:nvSpPr>
        <p:spPr>
          <a:xfrm>
            <a:off x="622138" y="1242485"/>
            <a:ext cx="10944549" cy="2111682"/>
          </a:xfrm>
        </p:spPr>
        <p:txBody>
          <a:bodyPr/>
          <a:lstStyle/>
          <a:p>
            <a:pPr indent="0"/>
            <a:r>
              <a:rPr lang="en-US" altLang="en-US" dirty="0" smtClean="0">
                <a:latin typeface="Arial" charset="0"/>
              </a:rPr>
              <a:t>This practice covers the following topics:</a:t>
            </a:r>
          </a:p>
          <a:p>
            <a:pPr lvl="1" eaLnBrk="1" hangingPunct="1"/>
            <a:r>
              <a:rPr lang="en-US" altLang="en-US" dirty="0" smtClean="0"/>
              <a:t>Selecting data and changing the order of the rows that are displayed</a:t>
            </a:r>
          </a:p>
          <a:p>
            <a:pPr lvl="1" eaLnBrk="1" hangingPunct="1"/>
            <a:r>
              <a:rPr lang="en-US" altLang="en-US" dirty="0" smtClean="0"/>
              <a:t>Restricting rows by using the </a:t>
            </a:r>
            <a:r>
              <a:rPr lang="en-US" altLang="en-US" dirty="0" smtClean="0">
                <a:latin typeface="Courier New" pitchFamily="49" charset="0"/>
              </a:rPr>
              <a:t>WHERE</a:t>
            </a:r>
            <a:r>
              <a:rPr lang="en-US" altLang="en-US" dirty="0" smtClean="0"/>
              <a:t> clause</a:t>
            </a:r>
          </a:p>
          <a:p>
            <a:pPr lvl="1" eaLnBrk="1" hangingPunct="1"/>
            <a:r>
              <a:rPr lang="en-US" altLang="en-US" dirty="0" smtClean="0"/>
              <a:t>Sorting rows by using the </a:t>
            </a:r>
            <a:r>
              <a:rPr lang="en-US" altLang="en-US" dirty="0" smtClean="0">
                <a:latin typeface="Courier New" pitchFamily="49" charset="0"/>
              </a:rPr>
              <a:t>ORDER</a:t>
            </a:r>
            <a:r>
              <a:rPr lang="en-US" altLang="en-US" dirty="0" smtClean="0"/>
              <a:t> </a:t>
            </a:r>
            <a:r>
              <a:rPr lang="en-US" altLang="en-US" dirty="0" smtClean="0">
                <a:latin typeface="Courier New" pitchFamily="49" charset="0"/>
              </a:rPr>
              <a:t>BY</a:t>
            </a:r>
            <a:r>
              <a:rPr lang="en-US" altLang="en-US" dirty="0" smtClean="0"/>
              <a:t> clause</a:t>
            </a:r>
          </a:p>
          <a:p>
            <a:pPr lvl="1" eaLnBrk="1" hangingPunct="1"/>
            <a:r>
              <a:rPr lang="en-US" altLang="en-US" dirty="0" smtClean="0"/>
              <a:t>Using substitution variables to add flexibility to your SQL </a:t>
            </a:r>
            <a:r>
              <a:rPr lang="en-US" altLang="en-US" dirty="0" smtClean="0">
                <a:latin typeface="Courier New" pitchFamily="49" charset="0"/>
              </a:rPr>
              <a:t>SELECT</a:t>
            </a:r>
            <a:r>
              <a:rPr lang="en-US" altLang="en-US" dirty="0" smtClean="0"/>
              <a:t> statements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3732212" y="3124200"/>
            <a:ext cx="1905000" cy="1066800"/>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2290" name="Rectangle 2"/>
          <p:cNvSpPr>
            <a:spLocks noGrp="1" noChangeArrowheads="1"/>
          </p:cNvSpPr>
          <p:nvPr>
            <p:ph type="title"/>
          </p:nvPr>
        </p:nvSpPr>
        <p:spPr/>
        <p:txBody>
          <a:bodyPr/>
          <a:lstStyle/>
          <a:p>
            <a:pPr eaLnBrk="1" hangingPunct="1"/>
            <a:r>
              <a:rPr lang="en-US" altLang="en-US" dirty="0" smtClean="0"/>
              <a:t>Limiting Rows by Using a Selection</a:t>
            </a:r>
          </a:p>
        </p:txBody>
      </p:sp>
      <p:grpSp>
        <p:nvGrpSpPr>
          <p:cNvPr id="12291" name="Group 1"/>
          <p:cNvGrpSpPr>
            <a:grpSpLocks/>
          </p:cNvGrpSpPr>
          <p:nvPr/>
        </p:nvGrpSpPr>
        <p:grpSpPr bwMode="auto">
          <a:xfrm>
            <a:off x="2665413" y="1066800"/>
            <a:ext cx="6411913" cy="4425950"/>
            <a:chOff x="369887" y="1147762"/>
            <a:chExt cx="6411913" cy="4425951"/>
          </a:xfrm>
        </p:grpSpPr>
        <p:sp>
          <p:nvSpPr>
            <p:cNvPr id="12292" name="Rectangle 3"/>
            <p:cNvSpPr>
              <a:spLocks noChangeArrowheads="1"/>
            </p:cNvSpPr>
            <p:nvPr/>
          </p:nvSpPr>
          <p:spPr bwMode="auto">
            <a:xfrm>
              <a:off x="1512888" y="3281362"/>
              <a:ext cx="1752600" cy="882422"/>
            </a:xfrm>
            <a:prstGeom prst="rect">
              <a:avLst/>
            </a:prstGeom>
            <a:noFill/>
            <a:ln w="9525">
              <a:noFill/>
              <a:miter lim="800000"/>
              <a:headEnd/>
              <a:tailEnd/>
            </a:ln>
          </p:spPr>
          <p:txBody>
            <a:bodyPr wrap="square" lIns="92075" tIns="46038" rIns="92075" bIns="46038">
              <a:spAutoFit/>
            </a:bodyPr>
            <a:lstStyle/>
            <a:p>
              <a:pPr defTabSz="346075">
                <a:lnSpc>
                  <a:spcPct val="95000"/>
                </a:lnSpc>
                <a:spcBef>
                  <a:spcPct val="35000"/>
                </a:spcBef>
                <a:tabLst>
                  <a:tab pos="576263" algn="l"/>
                </a:tabLst>
              </a:pPr>
              <a:r>
                <a:rPr lang="en-US" altLang="en-US" dirty="0"/>
                <a:t>“retrieve all</a:t>
              </a:r>
              <a:br>
                <a:rPr lang="en-US" altLang="en-US" dirty="0"/>
              </a:br>
              <a:r>
                <a:rPr lang="en-US" altLang="en-US" dirty="0"/>
                <a:t>employees in department 90”</a:t>
              </a:r>
            </a:p>
          </p:txBody>
        </p:sp>
        <p:sp>
          <p:nvSpPr>
            <p:cNvPr id="12293" name="Rectangle 4"/>
            <p:cNvSpPr>
              <a:spLocks noChangeArrowheads="1"/>
            </p:cNvSpPr>
            <p:nvPr/>
          </p:nvSpPr>
          <p:spPr bwMode="auto">
            <a:xfrm>
              <a:off x="369887" y="1147762"/>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12294" name="Text Box 5"/>
            <p:cNvSpPr txBox="1">
              <a:spLocks noChangeArrowheads="1"/>
            </p:cNvSpPr>
            <p:nvPr/>
          </p:nvSpPr>
          <p:spPr bwMode="auto">
            <a:xfrm>
              <a:off x="979487" y="2900362"/>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12295" name="Freeform 9"/>
            <p:cNvSpPr>
              <a:spLocks/>
            </p:cNvSpPr>
            <p:nvPr/>
          </p:nvSpPr>
          <p:spPr bwMode="auto">
            <a:xfrm>
              <a:off x="3341687" y="3738563"/>
              <a:ext cx="2906713" cy="893763"/>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tx1"/>
              </a:solidFill>
              <a:prstDash val="solid"/>
              <a:round/>
              <a:headEnd type="none" w="med" len="med"/>
              <a:tailEnd type="triangle" w="lg" len="lg"/>
            </a:ln>
          </p:spPr>
          <p:txBody>
            <a:bodyPr/>
            <a:lstStyle/>
            <a:p>
              <a:endParaRPr lang="en-US" dirty="0"/>
            </a:p>
          </p:txBody>
        </p:sp>
        <p:pic>
          <p:nvPicPr>
            <p:cNvPr id="12296" name="Picture 14" descr="C:\salome_official\projects\11gR2\screenshots\les2_s4_b.gif"/>
            <p:cNvPicPr>
              <a:picLocks noChangeAspect="1" noChangeArrowheads="1"/>
            </p:cNvPicPr>
            <p:nvPr/>
          </p:nvPicPr>
          <p:blipFill>
            <a:blip r:embed="rId4" cstate="print"/>
            <a:srcRect/>
            <a:stretch>
              <a:fillRect/>
            </a:stretch>
          </p:blipFill>
          <p:spPr bwMode="auto">
            <a:xfrm>
              <a:off x="2060575" y="4659313"/>
              <a:ext cx="4721225" cy="914400"/>
            </a:xfrm>
            <a:prstGeom prst="rect">
              <a:avLst/>
            </a:prstGeom>
            <a:noFill/>
            <a:ln w="12700">
              <a:solidFill>
                <a:schemeClr val="tx1"/>
              </a:solidFill>
              <a:miter lim="800000"/>
              <a:headEnd/>
              <a:tailEnd/>
            </a:ln>
          </p:spPr>
        </p:pic>
        <p:pic>
          <p:nvPicPr>
            <p:cNvPr id="12297" name="Picture 10"/>
            <p:cNvPicPr>
              <a:picLocks noChangeAspect="1" noChangeArrowheads="1"/>
            </p:cNvPicPr>
            <p:nvPr/>
          </p:nvPicPr>
          <p:blipFill>
            <a:blip r:embed="rId5" cstate="print"/>
            <a:srcRect/>
            <a:stretch>
              <a:fillRect/>
            </a:stretch>
          </p:blipFill>
          <p:spPr bwMode="auto">
            <a:xfrm>
              <a:off x="979487" y="1528762"/>
              <a:ext cx="4095750" cy="1352550"/>
            </a:xfrm>
            <a:prstGeom prst="rect">
              <a:avLst/>
            </a:prstGeom>
            <a:noFill/>
            <a:ln w="28575">
              <a:no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9577387" y="3190034"/>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p:nvPr/>
        </p:nvSpPr>
        <p:spPr bwMode="auto">
          <a:xfrm>
            <a:off x="9425964" y="4120798"/>
            <a:ext cx="1850048" cy="1850048"/>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5017" y="4287578"/>
            <a:ext cx="1136486" cy="1656022"/>
          </a:xfrm>
          <a:prstGeom prst="rect">
            <a:avLst/>
          </a:prstGeom>
        </p:spPr>
      </p:pic>
      <p:sp>
        <p:nvSpPr>
          <p:cNvPr id="14338" name="Rectangle 6"/>
          <p:cNvSpPr>
            <a:spLocks noGrp="1" noChangeArrowheads="1"/>
          </p:cNvSpPr>
          <p:nvPr>
            <p:ph type="title"/>
          </p:nvPr>
        </p:nvSpPr>
        <p:spPr/>
        <p:txBody>
          <a:bodyPr/>
          <a:lstStyle/>
          <a:p>
            <a:pPr eaLnBrk="1" hangingPunct="1"/>
            <a:r>
              <a:rPr lang="en-US" altLang="en-US" dirty="0" smtClean="0"/>
              <a:t>Limiting Rows That Are Selected</a:t>
            </a:r>
          </a:p>
        </p:txBody>
      </p:sp>
      <p:sp>
        <p:nvSpPr>
          <p:cNvPr id="14339" name="Rectangle 7"/>
          <p:cNvSpPr>
            <a:spLocks noGrp="1" noChangeArrowheads="1"/>
          </p:cNvSpPr>
          <p:nvPr>
            <p:ph idx="1"/>
          </p:nvPr>
        </p:nvSpPr>
        <p:spPr/>
        <p:txBody>
          <a:bodyPr/>
          <a:lstStyle/>
          <a:p>
            <a:pPr lvl="1" eaLnBrk="1" hangingPunct="1"/>
            <a:r>
              <a:rPr lang="en-US" altLang="en-US" dirty="0" smtClean="0"/>
              <a:t>Restrict the rows that are returned by using the </a:t>
            </a:r>
            <a:r>
              <a:rPr lang="en-US" altLang="en-US" dirty="0" smtClean="0">
                <a:latin typeface="Courier New" pitchFamily="49" charset="0"/>
              </a:rPr>
              <a:t>WHERE</a:t>
            </a:r>
            <a:r>
              <a:rPr lang="en-US" altLang="en-US" dirty="0" smtClean="0"/>
              <a:t> clause: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The </a:t>
            </a:r>
            <a:r>
              <a:rPr lang="en-US" altLang="en-US" dirty="0" smtClean="0">
                <a:latin typeface="Courier New" pitchFamily="49" charset="0"/>
              </a:rPr>
              <a:t>WHERE</a:t>
            </a:r>
            <a:r>
              <a:rPr lang="en-US" altLang="en-US" dirty="0" smtClean="0"/>
              <a:t> clause follows the </a:t>
            </a:r>
            <a:r>
              <a:rPr lang="en-US" altLang="en-US" dirty="0" smtClean="0">
                <a:latin typeface="Courier New" pitchFamily="49" charset="0"/>
              </a:rPr>
              <a:t>FROM</a:t>
            </a:r>
            <a:r>
              <a:rPr lang="en-US" altLang="en-US" dirty="0" smtClean="0"/>
              <a:t> clause.</a:t>
            </a:r>
          </a:p>
        </p:txBody>
      </p:sp>
      <p:grpSp>
        <p:nvGrpSpPr>
          <p:cNvPr id="14340" name="Group 1"/>
          <p:cNvGrpSpPr>
            <a:grpSpLocks/>
          </p:cNvGrpSpPr>
          <p:nvPr/>
        </p:nvGrpSpPr>
        <p:grpSpPr bwMode="auto">
          <a:xfrm>
            <a:off x="2062162" y="1739901"/>
            <a:ext cx="8064500" cy="995363"/>
            <a:chOff x="611450" y="3741737"/>
            <a:chExt cx="8064896" cy="994767"/>
          </a:xfrm>
        </p:grpSpPr>
        <p:sp>
          <p:nvSpPr>
            <p:cNvPr id="6" name="Content Placeholder 2"/>
            <p:cNvSpPr txBox="1">
              <a:spLocks/>
            </p:cNvSpPr>
            <p:nvPr/>
          </p:nvSpPr>
          <p:spPr bwMode="gray">
            <a:xfrm>
              <a:off x="611450" y="3741737"/>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lvl="1"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*|{[DISTINCT] </a:t>
              </a:r>
              <a:r>
                <a:rPr lang="en-US" altLang="en-US" b="1" i="1" dirty="0">
                  <a:solidFill>
                    <a:schemeClr val="tx1">
                      <a:lumMod val="75000"/>
                    </a:schemeClr>
                  </a:solidFill>
                  <a:latin typeface="Courier New" panose="02070309020205020404" pitchFamily="49" charset="0"/>
                  <a:cs typeface="Courier New" panose="02070309020205020404" pitchFamily="49" charset="0"/>
                </a:rPr>
                <a:t>column </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b="1" i="1" dirty="0">
                  <a:solidFill>
                    <a:schemeClr val="tx1">
                      <a:lumMod val="75000"/>
                    </a:schemeClr>
                  </a:solidFill>
                  <a:latin typeface="Courier New" panose="02070309020205020404" pitchFamily="49" charset="0"/>
                  <a:cs typeface="Courier New" panose="02070309020205020404" pitchFamily="49" charset="0"/>
                </a:rPr>
                <a:t>alias</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[WHERE </a:t>
              </a:r>
              <a:r>
                <a:rPr lang="en-US" altLang="en-US" b="1" i="1" dirty="0">
                  <a:solidFill>
                    <a:schemeClr val="tx1">
                      <a:lumMod val="75000"/>
                    </a:schemeClr>
                  </a:solidFill>
                  <a:latin typeface="Courier New" panose="02070309020205020404" pitchFamily="49" charset="0"/>
                  <a:cs typeface="Arial" panose="020B0604020202020204" pitchFamily="34" charset="0"/>
                </a:rPr>
                <a:t>logical expression(s)</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4344" name="Rectangle 5"/>
            <p:cNvSpPr>
              <a:spLocks noChangeArrowheads="1"/>
            </p:cNvSpPr>
            <p:nvPr/>
          </p:nvSpPr>
          <p:spPr bwMode="gray">
            <a:xfrm>
              <a:off x="962025" y="4398354"/>
              <a:ext cx="4524375" cy="338137"/>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solidFill>
                  <a:srgbClr val="FF0000"/>
                </a:solidFill>
              </a:endParaRPr>
            </a:p>
          </p:txBody>
        </p:sp>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WHERE</a:t>
            </a:r>
            <a:r>
              <a:rPr lang="en-US" altLang="en-US" dirty="0" smtClean="0"/>
              <a:t> Clause</a:t>
            </a:r>
          </a:p>
        </p:txBody>
      </p:sp>
      <p:pic>
        <p:nvPicPr>
          <p:cNvPr id="16387" name="Picture 8" descr="C:\salome_official\projects\11gR2\screenshots\les2_s4_b.gif"/>
          <p:cNvPicPr>
            <a:picLocks noChangeAspect="1" noChangeArrowheads="1"/>
          </p:cNvPicPr>
          <p:nvPr/>
        </p:nvPicPr>
        <p:blipFill>
          <a:blip r:embed="rId4" cstate="print"/>
          <a:srcRect/>
          <a:stretch>
            <a:fillRect/>
          </a:stretch>
        </p:blipFill>
        <p:spPr bwMode="auto">
          <a:xfrm>
            <a:off x="3733800" y="3048000"/>
            <a:ext cx="4721225" cy="914400"/>
          </a:xfrm>
          <a:prstGeom prst="rect">
            <a:avLst/>
          </a:prstGeom>
          <a:noFill/>
          <a:ln w="12700">
            <a:solidFill>
              <a:schemeClr val="tx1"/>
            </a:solidFill>
            <a:miter lim="800000"/>
            <a:headEnd/>
            <a:tailEnd/>
          </a:ln>
        </p:spPr>
      </p:pic>
      <p:grpSp>
        <p:nvGrpSpPr>
          <p:cNvPr id="16388" name="Group 1"/>
          <p:cNvGrpSpPr>
            <a:grpSpLocks/>
          </p:cNvGrpSpPr>
          <p:nvPr/>
        </p:nvGrpSpPr>
        <p:grpSpPr bwMode="auto">
          <a:xfrm>
            <a:off x="2061629" y="1752601"/>
            <a:ext cx="8065567" cy="995363"/>
            <a:chOff x="580268" y="4419600"/>
            <a:chExt cx="8065963" cy="994767"/>
          </a:xfrm>
        </p:grpSpPr>
        <p:sp>
          <p:nvSpPr>
            <p:cNvPr id="6" name="Content Placeholder 2"/>
            <p:cNvSpPr txBox="1">
              <a:spLocks/>
            </p:cNvSpPr>
            <p:nvPr/>
          </p:nvSpPr>
          <p:spPr bwMode="gray">
            <a:xfrm>
              <a:off x="581335" y="4419600"/>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department_id = 90 ;</a:t>
              </a:r>
            </a:p>
          </p:txBody>
        </p:sp>
        <p:sp>
          <p:nvSpPr>
            <p:cNvPr id="16392" name="Rectangle 4"/>
            <p:cNvSpPr>
              <a:spLocks noChangeArrowheads="1"/>
            </p:cNvSpPr>
            <p:nvPr/>
          </p:nvSpPr>
          <p:spPr bwMode="gray">
            <a:xfrm>
              <a:off x="580268" y="5117734"/>
              <a:ext cx="3883301" cy="292433"/>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altLang="en-US" dirty="0" smtClean="0"/>
              <a:t>Character Strings and Dates</a:t>
            </a:r>
          </a:p>
        </p:txBody>
      </p:sp>
      <p:sp>
        <p:nvSpPr>
          <p:cNvPr id="18435" name="Rectangle 7"/>
          <p:cNvSpPr>
            <a:spLocks noGrp="1" noChangeArrowheads="1"/>
          </p:cNvSpPr>
          <p:nvPr>
            <p:ph idx="1"/>
          </p:nvPr>
        </p:nvSpPr>
        <p:spPr/>
        <p:txBody>
          <a:bodyPr/>
          <a:lstStyle/>
          <a:p>
            <a:pPr lvl="1" eaLnBrk="1" hangingPunct="1"/>
            <a:r>
              <a:rPr lang="en-US" altLang="en-US" dirty="0" smtClean="0"/>
              <a:t>Character strings and date values are enclosed within single quotation marks (</a:t>
            </a:r>
            <a:r>
              <a:rPr lang="en-US" altLang="en-US" b="1" dirty="0" smtClean="0">
                <a:solidFill>
                  <a:schemeClr val="tx1">
                    <a:lumMod val="75000"/>
                  </a:schemeClr>
                </a:solidFill>
                <a:latin typeface="Courier New" panose="02070309020205020404" pitchFamily="49" charset="0"/>
                <a:cs typeface="Arial" panose="020B0604020202020204" pitchFamily="34" charset="0"/>
              </a:rPr>
              <a:t>''</a:t>
            </a:r>
            <a:r>
              <a:rPr lang="en-US" altLang="en-US" dirty="0" smtClean="0"/>
              <a:t>).</a:t>
            </a:r>
          </a:p>
          <a:p>
            <a:pPr lvl="1" eaLnBrk="1" hangingPunct="1"/>
            <a:r>
              <a:rPr lang="en-US" altLang="en-US" dirty="0" smtClean="0"/>
              <a:t>Character values are case-sensitive and date values are format-sensitive.</a:t>
            </a:r>
          </a:p>
          <a:p>
            <a:pPr lvl="1" eaLnBrk="1" hangingPunct="1"/>
            <a:r>
              <a:rPr lang="en-US" altLang="en-US" dirty="0" smtClean="0"/>
              <a:t>The default display format for date is </a:t>
            </a:r>
            <a:r>
              <a:rPr lang="en-US" altLang="en-US" dirty="0" smtClean="0">
                <a:latin typeface="Courier New" pitchFamily="49" charset="0"/>
              </a:rPr>
              <a:t>DD-MON-RR</a:t>
            </a:r>
            <a:r>
              <a:rPr lang="en-US" altLang="en-US" dirty="0" smtClean="0"/>
              <a:t>.</a:t>
            </a:r>
          </a:p>
        </p:txBody>
      </p:sp>
      <p:grpSp>
        <p:nvGrpSpPr>
          <p:cNvPr id="2" name="Group 1"/>
          <p:cNvGrpSpPr/>
          <p:nvPr/>
        </p:nvGrpSpPr>
        <p:grpSpPr>
          <a:xfrm>
            <a:off x="2058888" y="3124200"/>
            <a:ext cx="8071048" cy="2218134"/>
            <a:chOff x="2055812" y="3653434"/>
            <a:chExt cx="8071048" cy="2218134"/>
          </a:xfrm>
        </p:grpSpPr>
        <p:sp>
          <p:nvSpPr>
            <p:cNvPr id="10" name="Content Placeholder 2"/>
            <p:cNvSpPr txBox="1">
              <a:spLocks/>
            </p:cNvSpPr>
            <p:nvPr/>
          </p:nvSpPr>
          <p:spPr bwMode="gray">
            <a:xfrm>
              <a:off x="2061964" y="3653434"/>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 'Whalen' ;</a:t>
              </a:r>
            </a:p>
          </p:txBody>
        </p:sp>
        <p:sp>
          <p:nvSpPr>
            <p:cNvPr id="18439" name="Rectangle 5"/>
            <p:cNvSpPr>
              <a:spLocks noChangeArrowheads="1"/>
            </p:cNvSpPr>
            <p:nvPr/>
          </p:nvSpPr>
          <p:spPr bwMode="gray">
            <a:xfrm>
              <a:off x="4722813" y="4297363"/>
              <a:ext cx="1171575" cy="290512"/>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pic>
          <p:nvPicPr>
            <p:cNvPr id="18440" name="Picture 8"/>
            <p:cNvPicPr>
              <a:picLocks noChangeAspect="1" noChangeArrowheads="1"/>
            </p:cNvPicPr>
            <p:nvPr/>
          </p:nvPicPr>
          <p:blipFill>
            <a:blip r:embed="rId4" cstate="print"/>
            <a:srcRect/>
            <a:stretch>
              <a:fillRect/>
            </a:stretch>
          </p:blipFill>
          <p:spPr bwMode="auto">
            <a:xfrm>
              <a:off x="7085012" y="4144963"/>
              <a:ext cx="2876550" cy="400050"/>
            </a:xfrm>
            <a:prstGeom prst="rect">
              <a:avLst/>
            </a:prstGeom>
            <a:noFill/>
            <a:ln w="12700">
              <a:solidFill>
                <a:schemeClr val="tx1"/>
              </a:solidFill>
              <a:miter lim="800000"/>
              <a:headEnd type="none" w="sm" len="sm"/>
              <a:tailEnd type="none" w="sm" len="sm"/>
            </a:ln>
          </p:spPr>
        </p:pic>
        <p:sp>
          <p:nvSpPr>
            <p:cNvPr id="11" name="Content Placeholder 2"/>
            <p:cNvSpPr txBox="1">
              <a:spLocks/>
            </p:cNvSpPr>
            <p:nvPr/>
          </p:nvSpPr>
          <p:spPr bwMode="gray">
            <a:xfrm>
              <a:off x="2055812" y="4876801"/>
              <a:ext cx="8064896"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hire_date = </a:t>
              </a:r>
              <a:r>
                <a:rPr lang="en-US" altLang="en-US" b="1" dirty="0" smtClean="0">
                  <a:solidFill>
                    <a:schemeClr val="tx1">
                      <a:lumMod val="75000"/>
                    </a:schemeClr>
                  </a:solidFill>
                  <a:latin typeface="Courier New" panose="02070309020205020404" pitchFamily="49" charset="0"/>
                  <a:cs typeface="Arial" panose="020B0604020202020204" pitchFamily="34" charset="0"/>
                </a:rPr>
                <a:t>'17-OCT-11' </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8444" name="Rectangle 10"/>
            <p:cNvSpPr>
              <a:spLocks noChangeArrowheads="1"/>
            </p:cNvSpPr>
            <p:nvPr/>
          </p:nvSpPr>
          <p:spPr bwMode="gray">
            <a:xfrm>
              <a:off x="4767263" y="5507038"/>
              <a:ext cx="1566863"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IN" altLang="en-US" dirty="0"/>
            </a:p>
          </p:txBody>
        </p:sp>
        <p:pic>
          <p:nvPicPr>
            <p:cNvPr id="18445" name="Picture 9"/>
            <p:cNvPicPr>
              <a:picLocks noChangeAspect="1" noChangeArrowheads="1"/>
            </p:cNvPicPr>
            <p:nvPr/>
          </p:nvPicPr>
          <p:blipFill>
            <a:blip r:embed="rId5" cstate="print"/>
            <a:srcRect/>
            <a:stretch>
              <a:fillRect/>
            </a:stretch>
          </p:blipFill>
          <p:spPr bwMode="auto">
            <a:xfrm>
              <a:off x="8643937" y="5343525"/>
              <a:ext cx="1257300" cy="419100"/>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smtClean="0"/>
              <a:t>Comparison Operators</a:t>
            </a:r>
          </a:p>
        </p:txBody>
      </p:sp>
      <p:graphicFrame>
        <p:nvGraphicFramePr>
          <p:cNvPr id="4" name="Table 3"/>
          <p:cNvGraphicFramePr>
            <a:graphicFrameLocks noGrp="1"/>
          </p:cNvGraphicFramePr>
          <p:nvPr>
            <p:extLst>
              <p:ext uri="{D42A27DB-BD31-4B8C-83A1-F6EECF244321}">
                <p14:modId xmlns:p14="http://schemas.microsoft.com/office/powerpoint/2010/main" val="4162997834"/>
              </p:ext>
            </p:extLst>
          </p:nvPr>
        </p:nvGraphicFramePr>
        <p:xfrm>
          <a:off x="3160711" y="1371600"/>
          <a:ext cx="5867402" cy="4287520"/>
        </p:xfrm>
        <a:graphic>
          <a:graphicData uri="http://schemas.openxmlformats.org/drawingml/2006/table">
            <a:tbl>
              <a:tblPr firstRow="1" firstCol="1" bandRow="1">
                <a:tableStyleId>{5FD0F851-EC5A-4D38-B0AD-8093EC10F338}</a:tableStyleId>
              </a:tblPr>
              <a:tblGrid>
                <a:gridCol w="2324101"/>
                <a:gridCol w="3543301"/>
              </a:tblGrid>
              <a:tr h="370840">
                <a:tc>
                  <a:txBody>
                    <a:bodyPr/>
                    <a:lstStyle/>
                    <a:p>
                      <a:r>
                        <a:rPr lang="en-US" altLang="en-US" sz="1800" b="1" dirty="0" smtClean="0">
                          <a:solidFill>
                            <a:schemeClr val="tx1"/>
                          </a:solidFill>
                        </a:rPr>
                        <a:t>Operator</a:t>
                      </a:r>
                      <a:endParaRPr lang="en-US" dirty="0">
                        <a:solidFill>
                          <a:schemeClr val="tx1"/>
                        </a:solidFill>
                      </a:endParaRPr>
                    </a:p>
                  </a:txBody>
                  <a:tcPr/>
                </a:tc>
                <a:tc>
                  <a:txBody>
                    <a:bodyPr/>
                    <a:lstStyle/>
                    <a:p>
                      <a:r>
                        <a:rPr lang="en-US" altLang="en-US" sz="1800" b="1" dirty="0" smtClean="0">
                          <a:solidFill>
                            <a:schemeClr val="tx1"/>
                          </a:solidFill>
                        </a:rPr>
                        <a:t>Meaning</a:t>
                      </a:r>
                      <a:endParaRPr lang="en-US" dirty="0">
                        <a:solidFill>
                          <a:schemeClr val="tx1"/>
                        </a:solidFill>
                      </a:endParaRPr>
                    </a:p>
                  </a:txBody>
                  <a:tcPr/>
                </a:tc>
              </a:tr>
              <a:tr h="370840">
                <a:tc>
                  <a:txBody>
                    <a:bodyPr/>
                    <a:lstStyle/>
                    <a:p>
                      <a:r>
                        <a:rPr lang="en-US" altLang="en-US" sz="1600" b="1" dirty="0" smtClean="0">
                          <a:solidFill>
                            <a:schemeClr val="tx1"/>
                          </a:solidFill>
                        </a:rPr>
                        <a:t>=</a:t>
                      </a:r>
                      <a:endParaRPr lang="en-US" sz="2000" dirty="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Equal to</a:t>
                      </a:r>
                    </a:p>
                  </a:txBody>
                  <a:tcPr>
                    <a:solidFill>
                      <a:schemeClr val="accent4">
                        <a:lumMod val="20000"/>
                        <a:lumOff val="80000"/>
                      </a:schemeClr>
                    </a:solidFill>
                  </a:tcPr>
                </a:tc>
              </a:tr>
              <a:tr h="370840">
                <a:tc>
                  <a:txBody>
                    <a:bodyPr/>
                    <a:lstStyle/>
                    <a:p>
                      <a:r>
                        <a:rPr lang="en-US" altLang="en-US" sz="1600" b="1" dirty="0" smtClean="0">
                          <a:solidFill>
                            <a:schemeClr val="tx1"/>
                          </a:solidFill>
                        </a:rPr>
                        <a:t>&gt;</a:t>
                      </a:r>
                      <a:endParaRPr lang="en-US" sz="2000" dirty="0">
                        <a:solidFill>
                          <a:schemeClr val="tx1"/>
                        </a:solidFill>
                      </a:endParaRP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Greater than</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solidFill>
                            <a:schemeClr val="tx1"/>
                          </a:solidFill>
                        </a:rPr>
                        <a:t>&gt;=</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Greater than or equal to</a:t>
                      </a:r>
                    </a:p>
                  </a:txBody>
                  <a:tcPr>
                    <a:solidFill>
                      <a:schemeClr val="accent4">
                        <a:lumMod val="20000"/>
                        <a:lumOff val="80000"/>
                      </a:schemeClr>
                    </a:solidFill>
                  </a:tcPr>
                </a:tc>
              </a:tr>
              <a:tr h="370840">
                <a:tc>
                  <a:txBody>
                    <a:bodyPr/>
                    <a:lstStyle/>
                    <a:p>
                      <a:r>
                        <a:rPr lang="en-US" altLang="en-US" sz="1600" b="1" dirty="0" smtClean="0">
                          <a:solidFill>
                            <a:schemeClr val="tx1"/>
                          </a:solidFill>
                        </a:rPr>
                        <a:t>&lt;</a:t>
                      </a:r>
                      <a:endParaRPr lang="en-US" sz="2000" dirty="0">
                        <a:solidFill>
                          <a:schemeClr val="tx1"/>
                        </a:solidFill>
                      </a:endParaRP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Less than</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solidFill>
                            <a:schemeClr val="tx1"/>
                          </a:solidFill>
                        </a:rPr>
                        <a:t>&lt;=</a:t>
                      </a:r>
                      <a:endParaRPr lang="en-US" altLang="en-US" sz="2000" b="1" dirty="0" smtClean="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Less than or equal to</a:t>
                      </a:r>
                    </a:p>
                  </a:txBody>
                  <a:tcPr>
                    <a:solidFill>
                      <a:schemeClr val="accent4">
                        <a:lumMod val="20000"/>
                        <a:lumOff val="80000"/>
                      </a:schemeClr>
                    </a:solidFill>
                  </a:tcPr>
                </a:tc>
              </a:tr>
              <a:tr h="370840">
                <a:tc>
                  <a:txBody>
                    <a:bodyPr/>
                    <a:lstStyle/>
                    <a:p>
                      <a:r>
                        <a:rPr lang="en-US" altLang="en-US" sz="1600" b="1" dirty="0" smtClean="0">
                          <a:solidFill>
                            <a:schemeClr val="tx1"/>
                          </a:solidFill>
                        </a:rPr>
                        <a:t>&lt;&gt;</a:t>
                      </a:r>
                      <a:endParaRPr lang="en-US" sz="2000" dirty="0">
                        <a:solidFill>
                          <a:schemeClr val="tx1"/>
                        </a:solidFill>
                      </a:endParaRP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Not equal to</a:t>
                      </a:r>
                    </a:p>
                  </a:txBody>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solidFill>
                            <a:schemeClr val="tx1"/>
                          </a:solidFill>
                          <a:latin typeface="Courier New" pitchFamily="49" charset="0"/>
                          <a:cs typeface="Courier New" pitchFamily="49" charset="0"/>
                        </a:rPr>
                        <a:t>BETWEEN</a:t>
                      </a:r>
                      <a:br>
                        <a:rPr lang="en-US" altLang="en-US" sz="1600" b="1" dirty="0" smtClean="0">
                          <a:solidFill>
                            <a:schemeClr val="tx1"/>
                          </a:solidFill>
                          <a:latin typeface="Courier New" pitchFamily="49" charset="0"/>
                          <a:cs typeface="Courier New" pitchFamily="49" charset="0"/>
                        </a:rPr>
                      </a:br>
                      <a:r>
                        <a:rPr lang="en-US" altLang="en-US" sz="1600" b="1" dirty="0" smtClean="0">
                          <a:solidFill>
                            <a:schemeClr val="tx1"/>
                          </a:solidFill>
                          <a:latin typeface="Courier New" pitchFamily="49" charset="0"/>
                          <a:cs typeface="Courier New" pitchFamily="49" charset="0"/>
                        </a:rPr>
                        <a:t>...AND...</a:t>
                      </a: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Between two values (inclusive)</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solidFill>
                            <a:schemeClr val="tx1"/>
                          </a:solidFill>
                          <a:latin typeface="Courier New" panose="02070309020205020404" pitchFamily="49" charset="0"/>
                        </a:rPr>
                        <a:t>IN(set)</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Match any of a list of values</a:t>
                      </a:r>
                    </a:p>
                  </a:txBody>
                  <a:tcPr/>
                </a:tc>
              </a:tr>
              <a:tr h="370840">
                <a:tc>
                  <a:txBody>
                    <a:bodyPr/>
                    <a:lstStyle/>
                    <a:p>
                      <a:r>
                        <a:rPr lang="en-US" altLang="en-US" sz="1600" b="1" dirty="0" smtClean="0">
                          <a:solidFill>
                            <a:schemeClr val="tx1"/>
                          </a:solidFill>
                          <a:latin typeface="Courier New" panose="02070309020205020404" pitchFamily="49" charset="0"/>
                          <a:cs typeface="Arial" panose="020B0604020202020204" pitchFamily="34" charset="0"/>
                        </a:rPr>
                        <a:t>LIKE</a:t>
                      </a:r>
                      <a:endParaRPr lang="en-US" sz="2000" dirty="0">
                        <a:solidFill>
                          <a:schemeClr val="tx1"/>
                        </a:solidFill>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latin typeface="Arial" panose="020B0604020202020204" pitchFamily="34" charset="0"/>
                          <a:cs typeface="Arial" panose="020B0604020202020204" pitchFamily="34" charset="0"/>
                        </a:rPr>
                        <a:t>Match a character pattern</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1" dirty="0" smtClean="0">
                          <a:solidFill>
                            <a:schemeClr val="tx1"/>
                          </a:solidFill>
                          <a:latin typeface="Courier New" panose="02070309020205020404" pitchFamily="49" charset="0"/>
                        </a:rPr>
                        <a:t>IS NULL</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chemeClr val="tx1"/>
                          </a:solidFill>
                        </a:rPr>
                        <a:t>Is a null value</a:t>
                      </a:r>
                    </a:p>
                  </a:txBody>
                  <a:tcPr/>
                </a:tc>
              </a:tr>
            </a:tbl>
          </a:graphicData>
        </a:graphic>
      </p:graphicFrame>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4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957</TotalTime>
  <Words>9002</Words>
  <Application>Microsoft Office PowerPoint</Application>
  <PresentationFormat>自定义</PresentationFormat>
  <Paragraphs>754</Paragraphs>
  <Slides>45</Slides>
  <Notes>45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OU7_16_9 (13.33x7.5)</vt:lpstr>
      <vt:lpstr>Document</vt:lpstr>
      <vt:lpstr>Restricting and Sorting Data</vt:lpstr>
      <vt:lpstr>Course Roadmap</vt:lpstr>
      <vt:lpstr>Objectives</vt:lpstr>
      <vt:lpstr>Lesson Agenda</vt:lpstr>
      <vt:lpstr>Limiting Rows by Using a Selection</vt:lpstr>
      <vt:lpstr>Limiting Rows That Are Selected</vt:lpstr>
      <vt:lpstr>Using the WHERE Clause</vt:lpstr>
      <vt:lpstr>Character Strings and Dates</vt:lpstr>
      <vt:lpstr>Comparison Operators</vt:lpstr>
      <vt:lpstr>Using Comparison Operators</vt:lpstr>
      <vt:lpstr>Range Conditions Using the BETWEEN Operator</vt:lpstr>
      <vt:lpstr>Using the IN Operator</vt:lpstr>
      <vt:lpstr>Pattern Matching Using the LIKE Operator</vt:lpstr>
      <vt:lpstr>Combining Wildcard Symbols</vt:lpstr>
      <vt:lpstr>Using NULL Conditions</vt:lpstr>
      <vt:lpstr>Defining Conditions Using Logical Operators</vt:lpstr>
      <vt:lpstr>Using the AND Operator</vt:lpstr>
      <vt:lpstr>Using the OR Operator</vt:lpstr>
      <vt:lpstr>Using the NOT Operator</vt:lpstr>
      <vt:lpstr>Lesson Agenda</vt:lpstr>
      <vt:lpstr>Rules of Precedence</vt:lpstr>
      <vt:lpstr>Rules of Precedence</vt:lpstr>
      <vt:lpstr>Lesson Agenda</vt:lpstr>
      <vt:lpstr>Using the ORDER BY Clause</vt:lpstr>
      <vt:lpstr>Sorting</vt:lpstr>
      <vt:lpstr>Sorting</vt:lpstr>
      <vt:lpstr>Lesson Agenda</vt:lpstr>
      <vt:lpstr>SQL Row Limiting Clause</vt:lpstr>
      <vt:lpstr>Using SQL Row Limiting Clause in a Query</vt:lpstr>
      <vt:lpstr>SQL Row Limiting Clause: Example</vt:lpstr>
      <vt:lpstr>Lesson Agenda</vt:lpstr>
      <vt:lpstr>Substitution Variables</vt:lpstr>
      <vt:lpstr>Substitution Variables</vt:lpstr>
      <vt:lpstr>Using the Single-Ampersand Substitution Variable</vt:lpstr>
      <vt:lpstr>Using the Single-Ampersand Substitution Variable</vt:lpstr>
      <vt:lpstr>Character and Date Values with Substitution Variables</vt:lpstr>
      <vt:lpstr>Specifying Column Names, Expressions, and Text</vt:lpstr>
      <vt:lpstr>Using the Double-Ampersand Substitution Variable</vt:lpstr>
      <vt:lpstr>Using the Ampersand Substitution Variable in SQL*Plus </vt:lpstr>
      <vt:lpstr>Lesson Agenda</vt:lpstr>
      <vt:lpstr>Using the DEFINE Command</vt:lpstr>
      <vt:lpstr>Using the VERIFY Command</vt:lpstr>
      <vt:lpstr>Quiz</vt:lpstr>
      <vt:lpstr>Summary</vt:lpstr>
      <vt:lpstr>Practice 3: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张宇</cp:lastModifiedBy>
  <cp:revision>98</cp:revision>
  <cp:lastPrinted>2002-03-28T23:57:22Z</cp:lastPrinted>
  <dcterms:created xsi:type="dcterms:W3CDTF">2016-07-31T08:15:28Z</dcterms:created>
  <dcterms:modified xsi:type="dcterms:W3CDTF">2017-10-09T15:18:55Z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