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88825" cy="6858000"/>
  <p:notesSz cx="6991350" cy="9282113"/>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696" userDrawn="1">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E4FF"/>
    <a:srgbClr val="DEE5E7"/>
    <a:srgbClr val="00A8DC"/>
    <a:srgbClr val="8DA6B1"/>
    <a:srgbClr val="E8EDEF"/>
    <a:srgbClr val="F6FCF6"/>
    <a:srgbClr val="FBFBFB"/>
    <a:srgbClr val="DBF3D9"/>
    <a:srgbClr val="56C94C"/>
    <a:srgbClr val="FFF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82" autoAdjust="0"/>
    <p:restoredTop sz="67164" autoAdjust="0"/>
  </p:normalViewPr>
  <p:slideViewPr>
    <p:cSldViewPr showGuides="1">
      <p:cViewPr varScale="1">
        <p:scale>
          <a:sx n="46" d="100"/>
          <a:sy n="46" d="100"/>
        </p:scale>
        <p:origin x="-2064" y="-90"/>
      </p:cViewPr>
      <p:guideLst>
        <p:guide orient="horz" pos="3696"/>
        <p:guide orient="horz" pos="864"/>
        <p:guide orient="horz" pos="384"/>
        <p:guide pos="3839"/>
        <p:guide pos="431"/>
        <p:guide pos="479"/>
      </p:guideLst>
    </p:cSldViewPr>
  </p:slideViewPr>
  <p:notesTextViewPr>
    <p:cViewPr>
      <p:scale>
        <a:sx n="100" d="100"/>
        <a:sy n="100" d="100"/>
      </p:scale>
      <p:origin x="0" y="564"/>
    </p:cViewPr>
  </p:notesTextViewPr>
  <p:sorterViewPr>
    <p:cViewPr>
      <p:scale>
        <a:sx n="66" d="100"/>
        <a:sy n="66" d="100"/>
      </p:scale>
      <p:origin x="0" y="-2340"/>
    </p:cViewPr>
  </p:sorterViewPr>
  <p:notesViewPr>
    <p:cSldViewPr showGuides="1">
      <p:cViewPr>
        <p:scale>
          <a:sx n="100" d="100"/>
          <a:sy n="100" d="100"/>
        </p:scale>
        <p:origin x="-1764" y="-78"/>
      </p:cViewPr>
      <p:guideLst>
        <p:guide orient="horz" pos="2827"/>
        <p:guide orient="horz" pos="283"/>
        <p:guide pos="2202"/>
        <p:guide pos="282"/>
        <p:guide pos="3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4 -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Microsoft_Word_97_-_2003___1.doc"/></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Microsoft_Word_97_-_2003___2.doc"/></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Microsoft_Word_97_-_2003___3.doc"/></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7.emf"/><Relationship Id="rId4" Type="http://schemas.openxmlformats.org/officeDocument/2006/relationships/oleObject" Target="../embeddings/Microsoft_Word_97_-_2003___4.doc"/></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32.emf"/><Relationship Id="rId4" Type="http://schemas.openxmlformats.org/officeDocument/2006/relationships/oleObject" Target="../embeddings/Microsoft_Word_97_-_2003___5.doc"/></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52873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7804C21E-F2E9-4ABB-AF2F-CEC851BCFC90}" type="slidenum">
              <a:rPr lang="en-US" altLang="en-US" smtClean="0"/>
              <a:t>10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33981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79413" y="4700588"/>
            <a:ext cx="5940425" cy="3810000"/>
          </a:xfrm>
          <a:prstGeom prst="rect">
            <a:avLst/>
          </a:prstGeom>
          <a:noFill/>
          <a:ln w="9525">
            <a:noFill/>
            <a:miter lim="800000"/>
            <a:headEnd/>
            <a:tailEnd/>
          </a:ln>
        </p:spPr>
        <p:txBody>
          <a:bodyPr lIns="91151" tIns="43258" rIns="91151" bIns="43258"/>
          <a:lstStyle/>
          <a:p>
            <a:pPr defTabSz="392113">
              <a:lnSpc>
                <a:spcPct val="95000"/>
              </a:lnSpc>
              <a:spcBef>
                <a:spcPct val="30000"/>
              </a:spcBef>
              <a:tabLst>
                <a:tab pos="447675" algn="l"/>
              </a:tabLst>
            </a:pPr>
            <a:endParaRPr lang="en-US" altLang="en-US" sz="1100" dirty="0">
              <a:latin typeface="Times New Roman" pitchFamily="18" charset="0"/>
            </a:endParaRPr>
          </a:p>
        </p:txBody>
      </p:sp>
      <p:graphicFrame>
        <p:nvGraphicFramePr>
          <p:cNvPr id="23555" name="Object 2048"/>
          <p:cNvGraphicFramePr>
            <a:graphicFrameLocks/>
          </p:cNvGraphicFramePr>
          <p:nvPr/>
        </p:nvGraphicFramePr>
        <p:xfrm>
          <a:off x="457200" y="5298281"/>
          <a:ext cx="6076950" cy="2619375"/>
        </p:xfrm>
        <a:graphic>
          <a:graphicData uri="http://schemas.openxmlformats.org/presentationml/2006/ole">
            <mc:AlternateContent xmlns:mc="http://schemas.openxmlformats.org/markup-compatibility/2006">
              <mc:Choice xmlns:v="urn:schemas-microsoft-com:vml" Requires="v">
                <p:oleObj spid="_x0000_s16427" name="Document" r:id="rId4" imgW="6385822" imgH="2821640" progId="Word.Document.8">
                  <p:embed/>
                </p:oleObj>
              </mc:Choice>
              <mc:Fallback>
                <p:oleObj name="Document" r:id="rId4" imgW="6385822" imgH="2821640" progId="Word.Document.8">
                  <p:embed/>
                  <p:pic>
                    <p:nvPicPr>
                      <p:cNvPr id="0"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298281"/>
                        <a:ext cx="60769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11"/>
          <p:cNvSpPr>
            <a:spLocks noGrp="1" noRot="1" noChangeAspect="1" noChangeArrowheads="1" noTextEdit="1"/>
          </p:cNvSpPr>
          <p:nvPr>
            <p:ph type="sldImg"/>
          </p:nvPr>
        </p:nvSpPr>
        <p:spPr>
          <a:ln/>
        </p:spPr>
      </p:sp>
      <p:sp>
        <p:nvSpPr>
          <p:cNvPr id="23557" name="Rectangle 12"/>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Single-row character functions accept character data as input and can return both character and numeric values. Character functions can be divided into the following:</a:t>
            </a:r>
          </a:p>
          <a:p>
            <a:pPr lvl="2" indent="-171450" eaLnBrk="1" hangingPunct="1"/>
            <a:r>
              <a:rPr lang="en-US" altLang="en-US" dirty="0" smtClean="0">
                <a:latin typeface="Arial" charset="0"/>
              </a:rPr>
              <a:t>Case-conversion functions</a:t>
            </a:r>
          </a:p>
          <a:p>
            <a:pPr lvl="2" indent="-171450" eaLnBrk="1" hangingPunct="1"/>
            <a:r>
              <a:rPr lang="en-US" altLang="en-US" dirty="0" smtClean="0">
                <a:latin typeface="Arial" charset="0"/>
              </a:rPr>
              <a:t>Character-manipulation functions</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eaLnBrk="1" hangingPunct="1"/>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b="1" dirty="0" smtClean="0">
                <a:latin typeface="Arial" charset="0"/>
              </a:rPr>
              <a:t>Note:</a:t>
            </a:r>
            <a:r>
              <a:rPr lang="en-US" altLang="en-US" dirty="0" smtClean="0">
                <a:latin typeface="Arial" charset="0"/>
              </a:rPr>
              <a:t> The functions discussed in this lesson are only some of the available functions.</a:t>
            </a:r>
          </a:p>
        </p:txBody>
      </p:sp>
      <p:sp>
        <p:nvSpPr>
          <p:cNvPr id="23558" name="Rectangle 8"/>
          <p:cNvSpPr>
            <a:spLocks noChangeArrowheads="1"/>
          </p:cNvSpPr>
          <p:nvPr/>
        </p:nvSpPr>
        <p:spPr bwMode="auto">
          <a:xfrm>
            <a:off x="527050" y="4705350"/>
            <a:ext cx="187325" cy="43815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23559" name="Footer Placeholder 7"/>
          <p:cNvSpPr>
            <a:spLocks noGrp="1"/>
          </p:cNvSpPr>
          <p:nvPr>
            <p:ph type="ftr" sz="quarter" idx="4"/>
          </p:nvPr>
        </p:nvSpPr>
        <p:spPr>
          <a:noFill/>
        </p:spPr>
        <p:txBody>
          <a:bodyPr/>
          <a:lstStyle/>
          <a:p>
            <a:r>
              <a:rPr lang="en-US" altLang="en-US" dirty="0" smtClean="0">
                <a:latin typeface="Arial" charset="0"/>
                <a:cs typeface="Arial" charset="0"/>
              </a:rPr>
              <a:t>Oracle Database 12</a:t>
            </a:r>
            <a:r>
              <a:rPr lang="en-US" altLang="en-US" i="1" dirty="0" smtClean="0">
                <a:latin typeface="Arial" charset="0"/>
                <a:cs typeface="Arial" charset="0"/>
              </a:rPr>
              <a:t>c</a:t>
            </a:r>
            <a:r>
              <a:rPr lang="en-US" altLang="en-US" dirty="0" smtClean="0">
                <a:latin typeface="Arial" charset="0"/>
                <a:cs typeface="Arial" charset="0"/>
              </a:rPr>
              <a:t>: SQL Workshop I   4 - </a:t>
            </a:r>
            <a:fld id="{BB4B90D8-3C27-4831-8EB9-424F4454900D}" type="slidenum">
              <a:rPr lang="en-US" altLang="en-US" smtClean="0">
                <a:latin typeface="Arial" charset="0"/>
                <a:cs typeface="Arial" charset="0"/>
              </a:rPr>
              <a:pPr/>
              <a:t>11</a:t>
            </a:fld>
            <a:endParaRPr lang="en-US" altLang="en-US" dirty="0" smtClean="0">
              <a:latin typeface="Arial" charset="0"/>
              <a:cs typeface="Arial" charset="0"/>
            </a:endParaRPr>
          </a:p>
        </p:txBody>
      </p:sp>
    </p:spTree>
    <p:extLst>
      <p:ext uri="{BB962C8B-B14F-4D97-AF65-F5344CB8AC3E}">
        <p14:creationId xmlns:p14="http://schemas.microsoft.com/office/powerpoint/2010/main" val="207951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2"/>
          <p:cNvSpPr>
            <a:spLocks noGrp="1"/>
          </p:cNvSpPr>
          <p:nvPr>
            <p:ph type="body" idx="1"/>
          </p:nvPr>
        </p:nvSpPr>
        <p:spPr>
          <a:xfrm>
            <a:off x="547688" y="449263"/>
            <a:ext cx="5942012" cy="8027987"/>
          </a:xfrm>
          <a:noFill/>
          <a:ln/>
        </p:spPr>
        <p:txBody>
          <a:bodyPr/>
          <a:lstStyle/>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a:endParaRPr lang="en-US" altLang="en-US" dirty="0" smtClean="0">
              <a:latin typeface="Arial" charset="0"/>
            </a:endParaRPr>
          </a:p>
        </p:txBody>
      </p:sp>
      <p:graphicFrame>
        <p:nvGraphicFramePr>
          <p:cNvPr id="24579" name="Object 1024"/>
          <p:cNvGraphicFramePr>
            <a:graphicFrameLocks/>
          </p:cNvGraphicFramePr>
          <p:nvPr/>
        </p:nvGraphicFramePr>
        <p:xfrm>
          <a:off x="520700" y="584200"/>
          <a:ext cx="6057900" cy="3879850"/>
        </p:xfrm>
        <a:graphic>
          <a:graphicData uri="http://schemas.openxmlformats.org/presentationml/2006/ole">
            <mc:AlternateContent xmlns:mc="http://schemas.openxmlformats.org/markup-compatibility/2006">
              <mc:Choice xmlns:v="urn:schemas-microsoft-com:vml" Requires="v">
                <p:oleObj spid="_x0000_s17451" name="Document" r:id="rId4" imgW="6390526" imgH="4076007" progId="Word.Document.8">
                  <p:embed/>
                </p:oleObj>
              </mc:Choice>
              <mc:Fallback>
                <p:oleObj name="Document" r:id="rId4" imgW="6390526" imgH="4076007" progId="Word.Document.8">
                  <p:embed/>
                  <p:pic>
                    <p:nvPicPr>
                      <p:cNvPr id="0"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584200"/>
                        <a:ext cx="6057900"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15DB8269-F62F-4DD5-A9B5-F82C520800E7}"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val="27635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3"/>
          <p:cNvSpPr>
            <a:spLocks noGrp="1" noChangeArrowheads="1"/>
          </p:cNvSpPr>
          <p:nvPr>
            <p:ph type="body" idx="1"/>
          </p:nvPr>
        </p:nvSpPr>
        <p:spPr/>
        <p:txBody>
          <a:bodyPr>
            <a:normAutofit/>
          </a:bodyPr>
          <a:lstStyle/>
          <a:p>
            <a:pPr lvl="1" eaLnBrk="1" hangingPunct="1"/>
            <a:r>
              <a:rPr lang="en-US" altLang="en-US" dirty="0" smtClean="0">
                <a:solidFill>
                  <a:schemeClr val="tx1"/>
                </a:solidFill>
                <a:cs typeface="Arial" pitchFamily="34" charset="0"/>
              </a:rPr>
              <a:t>As shown in the slide, </a:t>
            </a:r>
            <a:r>
              <a:rPr lang="en-US" altLang="en-US" dirty="0" smtClean="0">
                <a:solidFill>
                  <a:schemeClr val="tx1"/>
                </a:solidFill>
                <a:latin typeface="Courier New" pitchFamily="49" charset="0"/>
                <a:cs typeface="Courier New" pitchFamily="49" charset="0"/>
              </a:rPr>
              <a:t>LOWER, </a:t>
            </a:r>
            <a:r>
              <a:rPr lang="en-US" altLang="en-US" dirty="0" smtClean="0">
                <a:solidFill>
                  <a:schemeClr val="tx1"/>
                </a:solidFill>
                <a:latin typeface="Courier New" pitchFamily="49" charset="0"/>
              </a:rPr>
              <a:t>UPPER</a:t>
            </a:r>
            <a:r>
              <a:rPr lang="en-US" altLang="en-US" dirty="0" smtClean="0">
                <a:solidFill>
                  <a:schemeClr val="tx1"/>
                </a:solidFill>
                <a:latin typeface="Courier New" pitchFamily="49" charset="0"/>
                <a:cs typeface="Courier New" pitchFamily="49" charset="0"/>
              </a:rPr>
              <a:t>,</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INITCAP</a:t>
            </a:r>
            <a:r>
              <a:rPr lang="en-US" altLang="en-US" dirty="0" smtClean="0">
                <a:solidFill>
                  <a:schemeClr val="tx1"/>
                </a:solidFill>
                <a:latin typeface="Arial" charset="0"/>
              </a:rPr>
              <a:t> are the three</a:t>
            </a:r>
            <a:r>
              <a:rPr lang="en-US" altLang="en-US" dirty="0" smtClean="0">
                <a:latin typeface="Arial" charset="0"/>
              </a:rPr>
              <a:t> case-conversion functions.</a:t>
            </a:r>
          </a:p>
          <a:p>
            <a:pPr lvl="2" eaLnBrk="1" hangingPunct="1">
              <a:buFont typeface="Courier New" pitchFamily="49" charset="0"/>
              <a:buChar char="•"/>
            </a:pPr>
            <a:r>
              <a:rPr lang="en-US" altLang="en-US" dirty="0" smtClean="0">
                <a:latin typeface="Courier New" pitchFamily="49" charset="0"/>
              </a:rPr>
              <a:t>LOWER</a:t>
            </a:r>
            <a:r>
              <a:rPr lang="en-US" altLang="en-US" dirty="0" smtClean="0">
                <a:latin typeface="Arial" charset="0"/>
              </a:rPr>
              <a:t>:</a:t>
            </a:r>
            <a:r>
              <a:rPr lang="en-US" altLang="en-US" dirty="0" smtClean="0">
                <a:latin typeface="Symbol" pitchFamily="18" charset="2"/>
              </a:rPr>
              <a:t> </a:t>
            </a:r>
            <a:r>
              <a:rPr lang="en-US" altLang="en-US" dirty="0" smtClean="0">
                <a:latin typeface="Arial" charset="0"/>
              </a:rPr>
              <a:t>Converts mixed-case or uppercase character strings to lowercase</a:t>
            </a:r>
          </a:p>
          <a:p>
            <a:pPr lvl="2" eaLnBrk="1" hangingPunct="1">
              <a:buFont typeface="Courier New" pitchFamily="49" charset="0"/>
              <a:buChar char="•"/>
            </a:pPr>
            <a:r>
              <a:rPr lang="en-US" altLang="en-US" dirty="0" smtClean="0">
                <a:latin typeface="Courier New" pitchFamily="49" charset="0"/>
              </a:rPr>
              <a:t>UPPER</a:t>
            </a:r>
            <a:r>
              <a:rPr lang="en-US" altLang="en-US" dirty="0" smtClean="0">
                <a:latin typeface="Arial" charset="0"/>
              </a:rPr>
              <a:t>:</a:t>
            </a:r>
            <a:r>
              <a:rPr lang="en-US" altLang="en-US" dirty="0" smtClean="0">
                <a:latin typeface="Symbol" pitchFamily="18" charset="2"/>
              </a:rPr>
              <a:t> </a:t>
            </a:r>
            <a:r>
              <a:rPr lang="en-US" altLang="en-US" dirty="0" smtClean="0">
                <a:latin typeface="Arial" charset="0"/>
              </a:rPr>
              <a:t>Converts mixed-case or lowercase character strings to uppercase</a:t>
            </a:r>
          </a:p>
          <a:p>
            <a:pPr lvl="2" eaLnBrk="1" hangingPunct="1">
              <a:buFont typeface="Courier New" pitchFamily="49" charset="0"/>
              <a:buChar char="•"/>
            </a:pPr>
            <a:r>
              <a:rPr lang="en-US" altLang="en-US" dirty="0" smtClean="0">
                <a:latin typeface="Courier New" pitchFamily="49" charset="0"/>
              </a:rPr>
              <a:t>INITCAP</a:t>
            </a:r>
            <a:r>
              <a:rPr lang="en-US" altLang="en-US" dirty="0" smtClean="0">
                <a:latin typeface="Arial" charset="0"/>
              </a:rPr>
              <a:t>:</a:t>
            </a:r>
            <a:r>
              <a:rPr lang="en-US" altLang="en-US" dirty="0" smtClean="0">
                <a:latin typeface="Symbol" pitchFamily="18" charset="2"/>
              </a:rPr>
              <a:t> </a:t>
            </a:r>
            <a:r>
              <a:rPr lang="en-US" altLang="en-US" dirty="0" smtClean="0">
                <a:latin typeface="Arial" charset="0"/>
              </a:rPr>
              <a:t>Converts the first letter of each word to uppercase and the remaining letters to lowercase</a:t>
            </a:r>
          </a:p>
          <a:p>
            <a:pPr lvl="2" eaLnBrk="1" hangingPunct="1">
              <a:buNone/>
            </a:pPr>
            <a:endParaRPr lang="en-US" altLang="en-US" dirty="0" smtClean="0">
              <a:latin typeface="Arial" charset="0"/>
            </a:endParaRPr>
          </a:p>
          <a:p>
            <a:pPr lvl="2" eaLnBrk="1" hangingPunct="1">
              <a:buNone/>
            </a:pPr>
            <a:r>
              <a:rPr lang="en-US" altLang="en-US" dirty="0" smtClean="0"/>
              <a:t>For example:</a:t>
            </a:r>
          </a:p>
          <a:p>
            <a:pPr marL="857250" lvl="4" eaLnBrk="1" hangingPunct="1"/>
            <a:r>
              <a:rPr lang="en-US" altLang="en-US" dirty="0" smtClean="0"/>
              <a:t>SELECT 'The job id for '||UPPER(</a:t>
            </a:r>
            <a:r>
              <a:rPr lang="en-US" altLang="en-US" dirty="0" err="1" smtClean="0"/>
              <a:t>last_name</a:t>
            </a:r>
            <a:r>
              <a:rPr lang="en-US" altLang="en-US" dirty="0" smtClean="0"/>
              <a:t>)||' is '</a:t>
            </a:r>
          </a:p>
          <a:p>
            <a:pPr marL="857250" lvl="4" eaLnBrk="1" hangingPunct="1"/>
            <a:r>
              <a:rPr lang="en-US" altLang="en-US" dirty="0" smtClean="0"/>
              <a:t>	||LOWER(</a:t>
            </a:r>
            <a:r>
              <a:rPr lang="en-US" altLang="en-US" dirty="0" err="1" smtClean="0"/>
              <a:t>job_id</a:t>
            </a:r>
            <a:r>
              <a:rPr lang="en-US" altLang="en-US" dirty="0" smtClean="0"/>
              <a:t>) AS "EMPLOYEE DETAILS"</a:t>
            </a:r>
          </a:p>
          <a:p>
            <a:pPr marL="857250" lvl="4" eaLnBrk="1" hangingPunct="1"/>
            <a:r>
              <a:rPr lang="en-US" altLang="en-US" dirty="0" smtClean="0"/>
              <a:t>FROM   employees;</a:t>
            </a:r>
          </a:p>
        </p:txBody>
      </p:sp>
      <p:sp>
        <p:nvSpPr>
          <p:cNvPr id="266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6A2D7AF9-03E1-460E-86F6-954F111D18C5}" type="slidenum">
              <a:rPr lang="en-US" altLang="en-US" smtClean="0"/>
              <a:t>13</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4787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lvl="1"/>
            <a:r>
              <a:rPr lang="en-US" altLang="en-US" dirty="0" smtClean="0">
                <a:latin typeface="Arial" charset="0"/>
              </a:rPr>
              <a:t>The slide example displays the employee number, name, and department number of employee Higgins.</a:t>
            </a:r>
          </a:p>
          <a:p>
            <a:pPr lvl="1"/>
            <a:r>
              <a:rPr lang="en-US" altLang="en-US" dirty="0" smtClean="0">
                <a:latin typeface="Arial" charset="0"/>
              </a:rPr>
              <a:t>The </a:t>
            </a:r>
            <a:r>
              <a:rPr lang="en-US" altLang="en-US" dirty="0" smtClean="0">
                <a:latin typeface="Courier New" pitchFamily="49" charset="0"/>
                <a:cs typeface="Courier New" pitchFamily="49" charset="0"/>
              </a:rPr>
              <a:t>WHERE</a:t>
            </a:r>
            <a:r>
              <a:rPr lang="en-US" altLang="en-US" dirty="0" smtClean="0">
                <a:latin typeface="Arial" charset="0"/>
              </a:rPr>
              <a:t> clause of the first SQL statement specifies the employee name as </a:t>
            </a:r>
            <a:r>
              <a:rPr lang="en-US" altLang="en-US" dirty="0" smtClean="0">
                <a:latin typeface="Courier New" pitchFamily="49" charset="0"/>
                <a:cs typeface="Courier New" pitchFamily="49" charset="0"/>
              </a:rPr>
              <a:t>higgins</a:t>
            </a:r>
            <a:r>
              <a:rPr lang="en-US" altLang="en-US" dirty="0" smtClean="0">
                <a:latin typeface="Arial" charset="0"/>
              </a:rPr>
              <a:t>. Because all the data in the </a:t>
            </a:r>
            <a:r>
              <a:rPr lang="en-US" altLang="en-US" dirty="0" smtClean="0">
                <a:latin typeface="Courier New" pitchFamily="49" charset="0"/>
                <a:cs typeface="Courier New" pitchFamily="49" charset="0"/>
              </a:rPr>
              <a:t>EMPLOYEES</a:t>
            </a:r>
            <a:r>
              <a:rPr lang="en-US" altLang="en-US" dirty="0" smtClean="0">
                <a:latin typeface="Arial" charset="0"/>
              </a:rPr>
              <a:t> table is stored in proper case, the name </a:t>
            </a:r>
            <a:r>
              <a:rPr lang="en-US" altLang="en-US" dirty="0" smtClean="0">
                <a:latin typeface="Courier New" pitchFamily="49" charset="0"/>
                <a:cs typeface="Courier New" pitchFamily="49" charset="0"/>
              </a:rPr>
              <a:t>higgins</a:t>
            </a:r>
            <a:r>
              <a:rPr lang="en-US" altLang="en-US" dirty="0" smtClean="0">
                <a:latin typeface="Arial" charset="0"/>
              </a:rPr>
              <a:t> does not find a match in the table, and no rows are selected.</a:t>
            </a:r>
          </a:p>
          <a:p>
            <a:pPr lvl="1"/>
            <a:r>
              <a:rPr lang="en-US" altLang="en-US" dirty="0" smtClean="0">
                <a:latin typeface="Arial" charset="0"/>
              </a:rPr>
              <a:t>The </a:t>
            </a:r>
            <a:r>
              <a:rPr lang="en-US" altLang="en-US" dirty="0" smtClean="0">
                <a:latin typeface="Courier New" pitchFamily="49" charset="0"/>
                <a:cs typeface="Courier New" pitchFamily="49" charset="0"/>
              </a:rPr>
              <a:t>WHERE</a:t>
            </a:r>
            <a:r>
              <a:rPr lang="en-US" altLang="en-US" dirty="0" smtClean="0">
                <a:latin typeface="Arial" charset="0"/>
              </a:rPr>
              <a:t> clause of the second SQL statement converts the </a:t>
            </a:r>
            <a:r>
              <a:rPr lang="en-US" altLang="en-US" dirty="0" smtClean="0">
                <a:latin typeface="Courier New" pitchFamily="49" charset="0"/>
                <a:cs typeface="Courier New" pitchFamily="49" charset="0"/>
              </a:rPr>
              <a:t>LAST_NAME</a:t>
            </a:r>
            <a:r>
              <a:rPr lang="en-US" altLang="en-US" dirty="0" smtClean="0">
                <a:latin typeface="Arial" charset="0"/>
              </a:rPr>
              <a:t> column to lowercase for comparison purposes. Because both names are now lowercase, a match is found and one row is selected. The </a:t>
            </a:r>
            <a:r>
              <a:rPr lang="en-US" altLang="en-US" dirty="0" smtClean="0">
                <a:latin typeface="Courier New" pitchFamily="49" charset="0"/>
                <a:cs typeface="Courier New" pitchFamily="49" charset="0"/>
              </a:rPr>
              <a:t>WHERE</a:t>
            </a:r>
            <a:r>
              <a:rPr lang="en-US" altLang="en-US" dirty="0" smtClean="0">
                <a:latin typeface="Arial" charset="0"/>
              </a:rPr>
              <a:t> clause can be rewritten in the following manner to produce the same result:</a:t>
            </a:r>
          </a:p>
          <a:p>
            <a:pPr lvl="4"/>
            <a:r>
              <a:rPr lang="en-US" altLang="en-US" dirty="0" smtClean="0"/>
              <a:t>...WHERE last_name = 'Higgins'</a:t>
            </a:r>
          </a:p>
          <a:p>
            <a:pPr lvl="1"/>
            <a:r>
              <a:rPr lang="en-US" altLang="en-US" dirty="0" smtClean="0">
                <a:latin typeface="Arial" charset="0"/>
              </a:rPr>
              <a:t>The name in the output appears as it was stored in the database. To display the name in uppercase, use the </a:t>
            </a:r>
            <a:r>
              <a:rPr lang="en-US" altLang="en-US" dirty="0" smtClean="0">
                <a:latin typeface="Courier New" pitchFamily="49" charset="0"/>
                <a:cs typeface="Courier New" pitchFamily="49" charset="0"/>
              </a:rPr>
              <a:t>UPPER</a:t>
            </a:r>
            <a:r>
              <a:rPr lang="en-US" altLang="en-US" dirty="0" smtClean="0">
                <a:latin typeface="Arial" charset="0"/>
              </a:rPr>
              <a:t> function in the </a:t>
            </a:r>
            <a:r>
              <a:rPr lang="en-US" altLang="en-US" dirty="0" smtClean="0">
                <a:latin typeface="Courier New" pitchFamily="49" charset="0"/>
                <a:cs typeface="Courier New" pitchFamily="49" charset="0"/>
              </a:rPr>
              <a:t>SELECT</a:t>
            </a:r>
            <a:r>
              <a:rPr lang="en-US" altLang="en-US" dirty="0" smtClean="0">
                <a:latin typeface="Arial" charset="0"/>
              </a:rPr>
              <a:t> statement.			</a:t>
            </a:r>
          </a:p>
          <a:p>
            <a:pPr lvl="4"/>
            <a:r>
              <a:rPr lang="en-US" altLang="en-US" dirty="0" smtClean="0"/>
              <a:t>SELECT employee_id, UPPER(last_name), department_id</a:t>
            </a:r>
          </a:p>
          <a:p>
            <a:pPr lvl="4"/>
            <a:r>
              <a:rPr lang="en-US" altLang="en-US" dirty="0" smtClean="0"/>
              <a:t>FROM   employees</a:t>
            </a:r>
          </a:p>
          <a:p>
            <a:pPr lvl="4"/>
            <a:r>
              <a:rPr lang="en-US" altLang="en-US" dirty="0" smtClean="0"/>
              <a:t>WHERE  INITCAP(last_name) = 'Higgins';</a:t>
            </a:r>
          </a:p>
          <a:p>
            <a:pPr lvl="4"/>
            <a:r>
              <a:rPr lang="en-US" altLang="en-US" b="1" dirty="0" smtClean="0">
                <a:solidFill>
                  <a:schemeClr val="tx1"/>
                </a:solidFill>
                <a:latin typeface="Arial" charset="0"/>
              </a:rPr>
              <a:t>Note:</a:t>
            </a:r>
            <a:r>
              <a:rPr lang="en-US" altLang="en-US" dirty="0" smtClean="0">
                <a:solidFill>
                  <a:schemeClr val="tx1"/>
                </a:solidFill>
                <a:latin typeface="Arial" charset="0"/>
              </a:rPr>
              <a:t> You can use functions such as </a:t>
            </a:r>
            <a:r>
              <a:rPr lang="en-US" altLang="en-US" dirty="0" smtClean="0">
                <a:solidFill>
                  <a:schemeClr val="tx1"/>
                </a:solidFill>
              </a:rPr>
              <a:t>UPPER</a:t>
            </a:r>
            <a:r>
              <a:rPr lang="en-US" altLang="en-US" dirty="0" smtClean="0">
                <a:solidFill>
                  <a:schemeClr val="tx1"/>
                </a:solidFill>
                <a:latin typeface="Arial" charset="0"/>
              </a:rPr>
              <a:t> and </a:t>
            </a:r>
            <a:r>
              <a:rPr lang="en-US" altLang="en-US" dirty="0" smtClean="0">
                <a:solidFill>
                  <a:schemeClr val="tx1"/>
                </a:solidFill>
              </a:rPr>
              <a:t>LOWER</a:t>
            </a:r>
            <a:r>
              <a:rPr lang="en-US" altLang="en-US" dirty="0" smtClean="0">
                <a:solidFill>
                  <a:schemeClr val="tx1"/>
                </a:solidFill>
                <a:latin typeface="Arial" charset="0"/>
              </a:rPr>
              <a:t> with ampersand substitution. For example, use </a:t>
            </a:r>
            <a:r>
              <a:rPr lang="en-US" altLang="en-US" dirty="0" smtClean="0">
                <a:solidFill>
                  <a:schemeClr val="tx1"/>
                </a:solidFill>
              </a:rPr>
              <a:t>UPPER('&amp;job_title')</a:t>
            </a:r>
            <a:r>
              <a:rPr lang="en-US" altLang="en-US" dirty="0" smtClean="0">
                <a:solidFill>
                  <a:schemeClr val="tx1"/>
                </a:solidFill>
                <a:latin typeface="Arial" charset="0"/>
              </a:rPr>
              <a:t> so that the user does not have to enter the job title in a specific case.</a:t>
            </a:r>
          </a:p>
          <a:p>
            <a:pPr lvl="4"/>
            <a:endParaRPr lang="en-US" altLang="en-US" dirty="0" smtClean="0"/>
          </a:p>
          <a:p>
            <a:pPr lvl="4"/>
            <a:endParaRPr lang="en-US" altLang="en-US" dirty="0" smtClean="0"/>
          </a:p>
        </p:txBody>
      </p:sp>
      <p:sp>
        <p:nvSpPr>
          <p:cNvPr id="286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D259B689-0803-4472-8933-F1E1E39C9F2C}"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val="284290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Courier New" pitchFamily="49" charset="0"/>
              </a:rPr>
              <a:t>CONCAT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SUBSTR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LENGTH</a:t>
            </a:r>
            <a:r>
              <a:rPr lang="en-US" altLang="en-US" dirty="0" smtClean="0">
                <a:solidFill>
                  <a:schemeClr val="tx1"/>
                </a:solidFill>
                <a:latin typeface="Arial" charset="0"/>
              </a:rPr>
              <a:t>, </a:t>
            </a:r>
            <a:r>
              <a:rPr lang="en-US" altLang="en-US" dirty="0" smtClean="0">
                <a:solidFill>
                  <a:schemeClr val="tx1"/>
                </a:solidFill>
                <a:latin typeface="Courier New" pitchFamily="49" charset="0"/>
              </a:rPr>
              <a:t>INSTR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LPAD</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RPAD</a:t>
            </a:r>
            <a:r>
              <a:rPr lang="en-US" altLang="en-US" dirty="0" smtClean="0">
                <a:solidFill>
                  <a:schemeClr val="tx1"/>
                </a:solidFill>
                <a:latin typeface="Arial" charset="0"/>
                <a:cs typeface="Arial" charset="0"/>
              </a:rPr>
              <a:t> </a:t>
            </a:r>
            <a:r>
              <a:rPr lang="en-US" altLang="en-US" dirty="0" smtClean="0">
                <a:solidFill>
                  <a:schemeClr val="tx1"/>
                </a:solidFill>
                <a:latin typeface="Arial" charset="0"/>
              </a:rPr>
              <a:t>are the character-</a:t>
            </a:r>
            <a:r>
              <a:rPr lang="en-US" altLang="en-US" dirty="0" smtClean="0">
                <a:latin typeface="Arial" charset="0"/>
              </a:rPr>
              <a:t>manipulation functions that you will learn in this lesson.</a:t>
            </a:r>
          </a:p>
          <a:p>
            <a:pPr lvl="2" eaLnBrk="1" hangingPunct="1">
              <a:buFont typeface="Courier New" pitchFamily="49" charset="0"/>
              <a:buChar char="•"/>
            </a:pPr>
            <a:r>
              <a:rPr lang="en-US" altLang="en-US" b="1" dirty="0" smtClean="0">
                <a:latin typeface="Courier New" pitchFamily="49" charset="0"/>
              </a:rPr>
              <a:t>CONCAT</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Joins values together (you are limited to using two parameters with </a:t>
            </a:r>
            <a:r>
              <a:rPr lang="en-US" altLang="en-US" dirty="0" smtClean="0">
                <a:latin typeface="Courier New" pitchFamily="49" charset="0"/>
              </a:rPr>
              <a:t>CONCAT</a:t>
            </a:r>
            <a:r>
              <a:rPr lang="en-US" altLang="en-US" dirty="0" smtClean="0">
                <a:latin typeface="Arial" charset="0"/>
              </a:rPr>
              <a:t>)</a:t>
            </a:r>
          </a:p>
          <a:p>
            <a:pPr lvl="2" eaLnBrk="1" hangingPunct="1">
              <a:buFont typeface="Courier New" pitchFamily="49" charset="0"/>
              <a:buChar char="•"/>
            </a:pPr>
            <a:r>
              <a:rPr lang="en-US" altLang="en-US" b="1" dirty="0" smtClean="0">
                <a:latin typeface="Courier New" pitchFamily="49" charset="0"/>
              </a:rPr>
              <a:t>SUBSTR</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Extracts a string of determined length</a:t>
            </a:r>
          </a:p>
          <a:p>
            <a:pPr lvl="2" eaLnBrk="1" hangingPunct="1">
              <a:buFont typeface="Courier New" pitchFamily="49" charset="0"/>
              <a:buChar char="•"/>
            </a:pPr>
            <a:r>
              <a:rPr lang="en-US" altLang="en-US" b="1" dirty="0" smtClean="0">
                <a:latin typeface="Courier New" pitchFamily="49" charset="0"/>
              </a:rPr>
              <a:t>LENGTH</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Shows the length of a string as a numeric value</a:t>
            </a:r>
          </a:p>
          <a:p>
            <a:pPr lvl="2" eaLnBrk="1" hangingPunct="1">
              <a:buFont typeface="Courier New" pitchFamily="49" charset="0"/>
              <a:buChar char="•"/>
            </a:pPr>
            <a:r>
              <a:rPr lang="en-US" altLang="en-US" b="1" dirty="0" smtClean="0">
                <a:latin typeface="Courier New" pitchFamily="49" charset="0"/>
              </a:rPr>
              <a:t>INSTR</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Finds the numeric position of a named character</a:t>
            </a:r>
          </a:p>
          <a:p>
            <a:pPr lvl="2" eaLnBrk="1" hangingPunct="1">
              <a:buFont typeface="Courier New" pitchFamily="49" charset="0"/>
              <a:buChar char="•"/>
            </a:pPr>
            <a:r>
              <a:rPr lang="en-US" altLang="en-US" b="1" dirty="0" smtClean="0">
                <a:latin typeface="Courier New" pitchFamily="49" charset="0"/>
              </a:rPr>
              <a:t>LPAD</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Returns an expression left-padded to the length of </a:t>
            </a:r>
            <a:r>
              <a:rPr lang="en-US" altLang="en-US" i="1" dirty="0" smtClean="0">
                <a:latin typeface="Arial" charset="0"/>
              </a:rPr>
              <a:t>n</a:t>
            </a:r>
            <a:r>
              <a:rPr lang="en-US" altLang="en-US" dirty="0" smtClean="0">
                <a:latin typeface="Arial" charset="0"/>
              </a:rPr>
              <a:t> characters with a character expression</a:t>
            </a:r>
          </a:p>
          <a:p>
            <a:pPr lvl="2" eaLnBrk="1" hangingPunct="1">
              <a:buFont typeface="Courier New" pitchFamily="49" charset="0"/>
              <a:buChar char="•"/>
            </a:pPr>
            <a:r>
              <a:rPr lang="en-US" altLang="en-US" b="1" dirty="0" smtClean="0">
                <a:latin typeface="Courier New" pitchFamily="49" charset="0"/>
              </a:rPr>
              <a:t>RPAD</a:t>
            </a:r>
            <a:r>
              <a:rPr lang="en-US" altLang="en-US" b="1" dirty="0" smtClean="0">
                <a:latin typeface="Arial" charset="0"/>
              </a:rPr>
              <a:t>: </a:t>
            </a:r>
            <a:r>
              <a:rPr lang="en-US" altLang="en-US" dirty="0" smtClean="0">
                <a:latin typeface="Arial" charset="0"/>
              </a:rPr>
              <a:t>Returns an expression right-padded to the length of </a:t>
            </a:r>
            <a:r>
              <a:rPr lang="en-US" altLang="en-US" i="1" dirty="0" smtClean="0">
                <a:latin typeface="Arial" charset="0"/>
              </a:rPr>
              <a:t>n </a:t>
            </a:r>
            <a:r>
              <a:rPr lang="en-US" altLang="en-US" dirty="0" smtClean="0">
                <a:latin typeface="Arial" charset="0"/>
              </a:rPr>
              <a:t>characters with a character expression</a:t>
            </a:r>
          </a:p>
        </p:txBody>
      </p:sp>
      <p:sp>
        <p:nvSpPr>
          <p:cNvPr id="307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35C72F95-A918-45CC-9ED6-5153404DC9DC}"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4061861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lvl="1"/>
            <a:r>
              <a:rPr lang="en-US" altLang="en-US" smtClean="0">
                <a:latin typeface="Arial" charset="0"/>
              </a:rPr>
              <a:t>The first example in the slide displays employee last names and job IDs for all employees who have the string, </a:t>
            </a:r>
            <a:r>
              <a:rPr lang="en-US" altLang="en-US" smtClean="0">
                <a:latin typeface="Courier New" pitchFamily="49" charset="0"/>
                <a:cs typeface="Courier New" pitchFamily="49" charset="0"/>
              </a:rPr>
              <a:t>REP</a:t>
            </a:r>
            <a:r>
              <a:rPr lang="en-US" altLang="en-US" smtClean="0">
                <a:latin typeface="Arial" charset="0"/>
              </a:rPr>
              <a:t>, contained in the job </a:t>
            </a:r>
            <a:r>
              <a:rPr lang="en-US" altLang="en-US" smtClean="0">
                <a:latin typeface="Courier New" pitchFamily="49" charset="0"/>
                <a:cs typeface="Courier New" pitchFamily="49" charset="0"/>
              </a:rPr>
              <a:t>ID,</a:t>
            </a:r>
            <a:r>
              <a:rPr lang="en-US" altLang="en-US" smtClean="0">
                <a:latin typeface="Arial" charset="0"/>
              </a:rPr>
              <a:t> starting at the fourth position of the job </a:t>
            </a:r>
            <a:r>
              <a:rPr lang="en-US" altLang="en-US" smtClean="0">
                <a:latin typeface="Courier New" pitchFamily="49" charset="0"/>
                <a:cs typeface="Courier New" pitchFamily="49" charset="0"/>
              </a:rPr>
              <a:t>ID</a:t>
            </a:r>
            <a:r>
              <a:rPr lang="en-US" altLang="en-US" smtClean="0">
                <a:latin typeface="Arial" charset="0"/>
              </a:rPr>
              <a:t>.</a:t>
            </a:r>
          </a:p>
          <a:p>
            <a:pPr lvl="1"/>
            <a:r>
              <a:rPr lang="en-US" altLang="en-US" smtClean="0">
                <a:latin typeface="Arial" charset="0"/>
              </a:rPr>
              <a:t>The second SQL statement in the slide displays data such as employee ID, concatenated first name and last name, length of the last name, and </a:t>
            </a:r>
            <a:r>
              <a:rPr lang="en-US" smtClean="0"/>
              <a:t>the position of the first occurrence of the letter ‘a’ in the last name</a:t>
            </a:r>
            <a:r>
              <a:rPr lang="en-US" altLang="en-US" smtClean="0">
                <a:latin typeface="Arial" charset="0"/>
              </a:rPr>
              <a:t> for those employees whose last names end with the letter “n.” </a:t>
            </a:r>
            <a:endParaRPr lang="en-US" altLang="en-US" dirty="0" smtClean="0">
              <a:latin typeface="Arial" charset="0"/>
            </a:endParaRPr>
          </a:p>
        </p:txBody>
      </p:sp>
      <p:sp>
        <p:nvSpPr>
          <p:cNvPr id="327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5B0D8DA2-1E34-43BE-B15F-03BC157AE006}"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val="2492083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8BA106EA-A9E6-40DE-BEBA-D4A322494AC8}" type="slidenum">
              <a:rPr lang="en-US" altLang="en-US" smtClean="0"/>
              <a:t>17</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10055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2"/>
          <p:cNvSpPr>
            <a:spLocks noGrp="1"/>
          </p:cNvSpPr>
          <p:nvPr>
            <p:ph type="body" idx="1"/>
          </p:nvPr>
        </p:nvSpPr>
        <p:spPr>
          <a:noFill/>
          <a:ln/>
        </p:spPr>
        <p:txBody>
          <a:bodyPr/>
          <a:lstStyle/>
          <a:p>
            <a:pPr lvl="1"/>
            <a:r>
              <a:rPr lang="en-US" altLang="en-US" smtClean="0">
                <a:latin typeface="Arial" charset="0"/>
              </a:rPr>
              <a:t>Single-row functions can be nested to any depth. Nested functions are evaluated from the innermost level to the outermost level. Some examples follow to show you the flexibility of these functions.</a:t>
            </a:r>
            <a:endParaRPr lang="en-US" altLang="en-US" dirty="0" smtClean="0">
              <a:latin typeface="Arial" charset="0"/>
            </a:endParaRPr>
          </a:p>
        </p:txBody>
      </p:sp>
      <p:sp>
        <p:nvSpPr>
          <p:cNvPr id="36867" name="Slide Image Placeholder 6"/>
          <p:cNvSpPr>
            <a:spLocks noGrp="1" noRot="1" noChangeAspect="1" noTextEdit="1"/>
          </p:cNvSpPr>
          <p:nvPr>
            <p:ph type="sldImg"/>
          </p:nvPr>
        </p:nvSpPr>
        <p:spPr>
          <a:ln/>
        </p:spPr>
      </p:sp>
      <p:sp>
        <p:nvSpPr>
          <p:cNvPr id="368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0D9343A-554D-47A8-B2D6-07797C10D4B2}"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val="1703163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normAutofit/>
          </a:bodyPr>
          <a:lstStyle/>
          <a:p>
            <a:pPr lvl="1"/>
            <a:r>
              <a:rPr lang="en-US" altLang="en-US" smtClean="0">
                <a:latin typeface="Arial" charset="0"/>
              </a:rPr>
              <a:t>The example in the slide displays the last names of employees in department 60. The evaluation of the SQL statement involves three steps:</a:t>
            </a:r>
          </a:p>
          <a:p>
            <a:pPr lvl="2">
              <a:buNone/>
            </a:pPr>
            <a:r>
              <a:rPr lang="en-US" altLang="en-US" smtClean="0">
                <a:latin typeface="Arial" charset="0"/>
              </a:rPr>
              <a:t>1.	The inner function retrieves the first eight characters of the last name.</a:t>
            </a:r>
          </a:p>
          <a:p>
            <a:pPr lvl="4"/>
            <a:r>
              <a:rPr lang="en-US" altLang="en-US" smtClean="0"/>
              <a:t>Result1 = SUBSTR (LAST_NAME, 1, 8)</a:t>
            </a:r>
          </a:p>
          <a:p>
            <a:pPr lvl="2">
              <a:buNone/>
            </a:pPr>
            <a:r>
              <a:rPr lang="en-US" altLang="en-US" smtClean="0">
                <a:latin typeface="Arial" charset="0"/>
              </a:rPr>
              <a:t>2.	The outer function concatenates the result with </a:t>
            </a:r>
            <a:r>
              <a:rPr lang="en-US" altLang="en-US" smtClean="0">
                <a:latin typeface="Courier New" pitchFamily="49" charset="0"/>
                <a:cs typeface="Courier New" pitchFamily="49" charset="0"/>
              </a:rPr>
              <a:t>_US</a:t>
            </a:r>
            <a:r>
              <a:rPr lang="en-US" altLang="en-US" smtClean="0">
                <a:latin typeface="Arial" charset="0"/>
              </a:rPr>
              <a:t>.</a:t>
            </a:r>
          </a:p>
          <a:p>
            <a:pPr lvl="4"/>
            <a:r>
              <a:rPr lang="en-US" altLang="en-US" smtClean="0"/>
              <a:t>Result2 = CONCAT(Result1, '_US')</a:t>
            </a:r>
          </a:p>
          <a:p>
            <a:pPr lvl="2">
              <a:buFont typeface="Times New Roman" pitchFamily="18" charset="0"/>
              <a:buAutoNum type="arabicPeriod" startAt="3"/>
            </a:pPr>
            <a:r>
              <a:rPr lang="en-US" altLang="en-US" smtClean="0">
                <a:latin typeface="Arial" charset="0"/>
              </a:rPr>
              <a:t>The outermost function converts the results to uppercase.</a:t>
            </a:r>
          </a:p>
          <a:p>
            <a:pPr lvl="2">
              <a:buNone/>
            </a:pPr>
            <a:r>
              <a:rPr lang="en-US" altLang="en-US" smtClean="0">
                <a:latin typeface="Courier New" pitchFamily="49" charset="0"/>
                <a:cs typeface="Courier New" pitchFamily="49" charset="0"/>
              </a:rPr>
              <a:t>Result3 = UPPER(Result2)</a:t>
            </a:r>
          </a:p>
          <a:p>
            <a:pPr lvl="1"/>
            <a:r>
              <a:rPr lang="en-US" altLang="en-US" smtClean="0">
                <a:latin typeface="Courier New" pitchFamily="49" charset="0"/>
                <a:cs typeface="Courier New" pitchFamily="49" charset="0"/>
              </a:rPr>
              <a:t>Result3</a:t>
            </a:r>
            <a:r>
              <a:rPr lang="en-US" altLang="en-US" smtClean="0">
                <a:latin typeface="Arial" charset="0"/>
              </a:rPr>
              <a:t> is displayed. The entire expression becomes the column heading because no column alias was given.</a:t>
            </a:r>
          </a:p>
          <a:p>
            <a:pPr lvl="1"/>
            <a:endParaRPr lang="en-US" altLang="en-US" smtClean="0">
              <a:latin typeface="Arial" charset="0"/>
            </a:endParaRPr>
          </a:p>
          <a:p>
            <a:endParaRPr lang="en-US" altLang="en-US" dirty="0" smtClean="0">
              <a:latin typeface="Arial" charset="0"/>
            </a:endParaRPr>
          </a:p>
        </p:txBody>
      </p:sp>
      <p:sp>
        <p:nvSpPr>
          <p:cNvPr id="3891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9C18FEE2-D02D-48D9-99E1-AB2950692A6A}" type="slidenum">
              <a:rPr lang="en-US" altLang="en-US" smtClean="0"/>
              <a:t>19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82980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409F5E99-52C2-44D6-A81D-60202D3B43DC}"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07256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C1E8C163-FC1A-4BC5-A881-6C06BB2CA0BE}" type="slidenum">
              <a:rPr lang="en-US" altLang="en-US" smtClean="0"/>
              <a:t>20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657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Rot="1" noChangeAspect="1" noChangeArrowheads="1" noTextEdit="1"/>
          </p:cNvSpPr>
          <p:nvPr>
            <p:ph type="sldImg"/>
          </p:nvPr>
        </p:nvSpPr>
        <p:spPr>
          <a:ln/>
        </p:spPr>
      </p:sp>
      <p:sp>
        <p:nvSpPr>
          <p:cNvPr id="43011" name="Rectangle 8"/>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Numeric functions accept numeric</a:t>
            </a:r>
            <a:r>
              <a:rPr lang="en-US" altLang="en-US" smtClean="0">
                <a:latin typeface="Arial" charset="0"/>
              </a:rPr>
              <a:t> input and return numeric values. This section describes some of the numeric functions.</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r>
              <a:rPr lang="en-US" altLang="en-US" b="1" smtClean="0">
                <a:latin typeface="Arial" charset="0"/>
              </a:rPr>
              <a:t/>
            </a:r>
            <a:br>
              <a:rPr lang="en-US" altLang="en-US" b="1" smtClean="0">
                <a:latin typeface="Arial" charset="0"/>
              </a:rPr>
            </a:br>
            <a:r>
              <a:rPr lang="en-US" altLang="en-US" b="1" smtClean="0">
                <a:latin typeface="Arial" charset="0"/>
              </a:rPr>
              <a:t/>
            </a:r>
            <a:br>
              <a:rPr lang="en-US" altLang="en-US" b="1" smtClean="0">
                <a:latin typeface="Arial" charset="0"/>
              </a:rPr>
            </a:br>
            <a:r>
              <a:rPr lang="en-US" altLang="en-US" b="1" smtClean="0">
                <a:latin typeface="Arial" charset="0"/>
              </a:rPr>
              <a:t>Note:</a:t>
            </a:r>
            <a:r>
              <a:rPr lang="en-US" altLang="en-US" smtClean="0">
                <a:latin typeface="Arial" charset="0"/>
              </a:rPr>
              <a:t> This list contains only some of the available numeric functions.</a:t>
            </a:r>
            <a:endParaRPr lang="en-US" altLang="en-US" b="1" smtClean="0">
              <a:latin typeface="Arial" charset="0"/>
            </a:endParaRPr>
          </a:p>
          <a:p>
            <a:pPr lvl="1" eaLnBrk="1" hangingPunct="1"/>
            <a:r>
              <a:rPr lang="en-US" altLang="en-US" smtClean="0">
                <a:latin typeface="Arial" charset="0"/>
              </a:rPr>
              <a:t>For more information, see the “Numeric Functions”</a:t>
            </a:r>
            <a:r>
              <a:rPr lang="en-US" altLang="en-US" i="1" smtClean="0">
                <a:latin typeface="Arial" charset="0"/>
              </a:rPr>
              <a:t> </a:t>
            </a:r>
            <a:r>
              <a:rPr lang="en-US" altLang="en-US" smtClean="0">
                <a:latin typeface="Arial" charset="0"/>
              </a:rPr>
              <a:t>section in </a:t>
            </a:r>
            <a:r>
              <a:rPr lang="en-US" altLang="en-US" i="1" smtClean="0">
                <a:latin typeface="Arial" charset="0"/>
              </a:rPr>
              <a:t>Oracle Database SQL Language Reference </a:t>
            </a:r>
            <a:r>
              <a:rPr lang="en-US" altLang="en-US" smtClean="0">
                <a:latin typeface="Arial" charset="0"/>
              </a:rPr>
              <a:t>for 12</a:t>
            </a:r>
            <a:r>
              <a:rPr lang="en-US" altLang="en-US" i="1" smtClean="0">
                <a:latin typeface="Arial" charset="0"/>
              </a:rPr>
              <a:t>c </a:t>
            </a:r>
            <a:r>
              <a:rPr lang="en-US" altLang="en-US" smtClean="0">
                <a:latin typeface="Arial" charset="0"/>
              </a:rPr>
              <a:t>database.</a:t>
            </a:r>
            <a:endParaRPr lang="en-US" altLang="en-US" dirty="0" smtClean="0">
              <a:latin typeface="Arial" charset="0"/>
            </a:endParaRPr>
          </a:p>
        </p:txBody>
      </p:sp>
      <p:graphicFrame>
        <p:nvGraphicFramePr>
          <p:cNvPr id="43012" name="Object 4"/>
          <p:cNvGraphicFramePr>
            <a:graphicFrameLocks/>
          </p:cNvGraphicFramePr>
          <p:nvPr/>
        </p:nvGraphicFramePr>
        <p:xfrm>
          <a:off x="523875" y="4946651"/>
          <a:ext cx="6096000" cy="1599406"/>
        </p:xfrm>
        <a:graphic>
          <a:graphicData uri="http://schemas.openxmlformats.org/presentationml/2006/ole">
            <mc:AlternateContent xmlns:mc="http://schemas.openxmlformats.org/markup-compatibility/2006">
              <mc:Choice xmlns:v="urn:schemas-microsoft-com:vml" Requires="v">
                <p:oleObj spid="_x0000_s18475" name="Document" r:id="rId4" imgW="6292863" imgH="1659407" progId="Word.Document.8">
                  <p:embed/>
                </p:oleObj>
              </mc:Choice>
              <mc:Fallback>
                <p:oleObj name="Document" r:id="rId4" imgW="6292863" imgH="1659407" progId="Word.Document.8">
                  <p:embed/>
                  <p:pic>
                    <p:nvPicPr>
                      <p:cNvPr id="0"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4946651"/>
                        <a:ext cx="6096000" cy="159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45D18F9-076A-4773-9983-ABAD620ECFB6}"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val="2507633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Rot="1" noChangeAspect="1" noChangeArrowheads="1" noTextEdit="1"/>
          </p:cNvSpPr>
          <p:nvPr>
            <p:ph type="sldImg"/>
          </p:nvPr>
        </p:nvSpPr>
        <p:spPr>
          <a:ln/>
        </p:spPr>
      </p:sp>
      <p:sp>
        <p:nvSpPr>
          <p:cNvPr id="45059"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The </a:t>
            </a:r>
            <a:r>
              <a:rPr lang="en-US" altLang="en-US" smtClean="0">
                <a:solidFill>
                  <a:schemeClr val="tx1"/>
                </a:solidFill>
                <a:latin typeface="Courier New" pitchFamily="49" charset="0"/>
              </a:rPr>
              <a:t>ROUND</a:t>
            </a:r>
            <a:r>
              <a:rPr lang="en-US" altLang="en-US" smtClean="0">
                <a:solidFill>
                  <a:schemeClr val="tx1"/>
                </a:solidFill>
                <a:latin typeface="Arial" charset="0"/>
              </a:rPr>
              <a:t> function rounds the column, expression, or value to </a:t>
            </a:r>
            <a:r>
              <a:rPr lang="en-US" altLang="en-US" i="1" smtClean="0">
                <a:solidFill>
                  <a:schemeClr val="tx1"/>
                </a:solidFill>
                <a:latin typeface="Arial" charset="0"/>
              </a:rPr>
              <a:t>n</a:t>
            </a:r>
            <a:r>
              <a:rPr lang="en-US" altLang="en-US" smtClean="0">
                <a:solidFill>
                  <a:schemeClr val="tx1"/>
                </a:solidFill>
                <a:latin typeface="Arial" charset="0"/>
              </a:rPr>
              <a:t> decimal places. 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100). </a:t>
            </a:r>
          </a:p>
          <a:p>
            <a:pPr lvl="1" eaLnBrk="1" hangingPunct="1"/>
            <a:r>
              <a:rPr lang="en-US" altLang="en-US" b="1" smtClean="0">
                <a:solidFill>
                  <a:schemeClr val="tx1"/>
                </a:solidFill>
                <a:cs typeface="Arial" pitchFamily="34" charset="0"/>
              </a:rPr>
              <a:t>Recall</a:t>
            </a:r>
            <a:r>
              <a:rPr lang="en-US" altLang="en-US" b="1" smtClean="0">
                <a:solidFill>
                  <a:schemeClr val="tx1"/>
                </a:solidFill>
                <a:latin typeface="Courier New" pitchFamily="49" charset="0"/>
              </a:rPr>
              <a:t> DUAL</a:t>
            </a:r>
            <a:r>
              <a:rPr lang="en-US" altLang="en-US" b="1" smtClean="0">
                <a:solidFill>
                  <a:schemeClr val="tx1"/>
                </a:solidFill>
                <a:latin typeface="Arial" charset="0"/>
              </a:rPr>
              <a:t> Table</a:t>
            </a:r>
            <a:endParaRPr lang="en-US" altLang="en-US" smtClean="0">
              <a:solidFill>
                <a:schemeClr val="tx1"/>
              </a:solidFill>
              <a:latin typeface="Arial" charset="0"/>
            </a:endParaRPr>
          </a:p>
          <a:p>
            <a:pPr lvl="1" eaLnBrk="1" hangingPunct="1"/>
            <a:r>
              <a:rPr lang="en-US" altLang="en-US" smtClean="0">
                <a:solidFill>
                  <a:schemeClr val="tx1"/>
                </a:solidFill>
                <a:latin typeface="Arial" charset="0"/>
              </a:rPr>
              <a:t>The </a:t>
            </a:r>
            <a:r>
              <a:rPr lang="en-US" altLang="en-US" smtClean="0">
                <a:solidFill>
                  <a:schemeClr val="tx1"/>
                </a:solidFill>
                <a:latin typeface="Courier New" pitchFamily="49" charset="0"/>
              </a:rPr>
              <a:t>DUAL</a:t>
            </a:r>
            <a:r>
              <a:rPr lang="en-US" altLang="en-US" smtClean="0">
                <a:solidFill>
                  <a:schemeClr val="tx1"/>
                </a:solidFill>
                <a:latin typeface="Arial" charset="0"/>
              </a:rPr>
              <a:t> table is owned by the user </a:t>
            </a:r>
            <a:r>
              <a:rPr lang="en-US" altLang="en-US" smtClean="0">
                <a:solidFill>
                  <a:schemeClr val="tx1"/>
                </a:solidFill>
                <a:latin typeface="Courier New" pitchFamily="49" charset="0"/>
              </a:rPr>
              <a:t>SYS</a:t>
            </a:r>
            <a:r>
              <a:rPr lang="en-US" altLang="en-US" smtClean="0">
                <a:solidFill>
                  <a:schemeClr val="tx1"/>
                </a:solidFill>
                <a:latin typeface="Arial" charset="0"/>
              </a:rPr>
              <a:t> and can be accessed by all users. It contains one column, </a:t>
            </a:r>
            <a:r>
              <a:rPr lang="en-US" altLang="en-US" smtClean="0">
                <a:solidFill>
                  <a:schemeClr val="tx1"/>
                </a:solidFill>
                <a:latin typeface="Courier New" pitchFamily="49" charset="0"/>
              </a:rPr>
              <a:t>DUMMY</a:t>
            </a:r>
            <a:r>
              <a:rPr lang="en-US" altLang="en-US" smtClean="0">
                <a:solidFill>
                  <a:schemeClr val="tx1"/>
                </a:solidFill>
                <a:latin typeface="Arial" charset="0"/>
              </a:rPr>
              <a:t>, and one row with the value </a:t>
            </a:r>
            <a:r>
              <a:rPr lang="en-US" altLang="en-US" smtClean="0">
                <a:solidFill>
                  <a:schemeClr val="tx1"/>
                </a:solidFill>
                <a:latin typeface="Courier New" pitchFamily="49" charset="0"/>
              </a:rPr>
              <a:t>X</a:t>
            </a:r>
            <a:r>
              <a:rPr lang="en-US" altLang="en-US" smtClean="0">
                <a:solidFill>
                  <a:schemeClr val="tx1"/>
                </a:solidFill>
                <a:latin typeface="Arial" charset="0"/>
              </a:rPr>
              <a:t>. The </a:t>
            </a:r>
            <a:r>
              <a:rPr lang="en-US" altLang="en-US" smtClean="0">
                <a:solidFill>
                  <a:schemeClr val="tx1"/>
                </a:solidFill>
                <a:latin typeface="Courier New" pitchFamily="49" charset="0"/>
              </a:rPr>
              <a:t>DUAL</a:t>
            </a:r>
            <a:r>
              <a:rPr lang="en-US" altLang="en-US" smtClean="0">
                <a:solidFill>
                  <a:schemeClr val="tx1"/>
                </a:solidFill>
                <a:latin typeface="Arial" charset="0"/>
              </a:rPr>
              <a:t> table is useful when you want to return a value only once (for</a:t>
            </a:r>
            <a:r>
              <a:rPr lang="en-US" altLang="en-US" smtClean="0">
                <a:latin typeface="Arial" charset="0"/>
              </a:rPr>
              <a:t> example, the value of a constant, pseudocolumn, or expression that is not derived from a table with user data). The </a:t>
            </a:r>
            <a:r>
              <a:rPr lang="en-US" altLang="en-US" smtClean="0">
                <a:latin typeface="Courier New" pitchFamily="49" charset="0"/>
              </a:rPr>
              <a:t>DUAL</a:t>
            </a:r>
            <a:r>
              <a:rPr lang="en-US" altLang="en-US" smtClean="0">
                <a:latin typeface="Arial" charset="0"/>
              </a:rPr>
              <a:t> table is generally used for completeness of the </a:t>
            </a:r>
            <a:r>
              <a:rPr lang="en-US" altLang="en-US" smtClean="0">
                <a:latin typeface="Courier New" pitchFamily="49" charset="0"/>
              </a:rPr>
              <a:t>SELECT</a:t>
            </a:r>
            <a:r>
              <a:rPr lang="en-US" altLang="en-US" smtClean="0">
                <a:latin typeface="Arial" charset="0"/>
              </a:rPr>
              <a:t> clause syntax, because both </a:t>
            </a:r>
            <a:r>
              <a:rPr lang="en-US" altLang="en-US" smtClean="0">
                <a:latin typeface="Courier New" pitchFamily="49" charset="0"/>
              </a:rPr>
              <a:t>SELECT</a:t>
            </a:r>
            <a:r>
              <a:rPr lang="en-US" altLang="en-US" smtClean="0">
                <a:latin typeface="Arial" charset="0"/>
              </a:rPr>
              <a:t> and </a:t>
            </a:r>
            <a:r>
              <a:rPr lang="en-US" altLang="en-US" smtClean="0">
                <a:latin typeface="Courier New" pitchFamily="49" charset="0"/>
              </a:rPr>
              <a:t>FROM</a:t>
            </a:r>
            <a:r>
              <a:rPr lang="en-US" altLang="en-US" smtClean="0">
                <a:latin typeface="Arial" charset="0"/>
              </a:rPr>
              <a:t> clauses are mandatory, and several calculations do not need to select from the actual tables.</a:t>
            </a:r>
            <a:endParaRPr lang="en-US" altLang="en-US" dirty="0" smtClean="0">
              <a:latin typeface="Arial" charset="0"/>
            </a:endParaRPr>
          </a:p>
        </p:txBody>
      </p:sp>
      <p:sp>
        <p:nvSpPr>
          <p:cNvPr id="450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4790C4FD-1C3E-40F9-A6EC-ACC6D45B2D5C}"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val="120981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ln/>
        </p:spPr>
      </p:sp>
      <p:sp>
        <p:nvSpPr>
          <p:cNvPr id="47107" name="Rectangle 5"/>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The </a:t>
            </a:r>
            <a:r>
              <a:rPr lang="en-US" altLang="en-US" smtClean="0">
                <a:solidFill>
                  <a:schemeClr val="tx1"/>
                </a:solidFill>
                <a:latin typeface="Courier New" pitchFamily="49" charset="0"/>
              </a:rPr>
              <a:t>TRUNC</a:t>
            </a:r>
            <a:r>
              <a:rPr lang="en-US" altLang="en-US" smtClean="0">
                <a:solidFill>
                  <a:schemeClr val="tx1"/>
                </a:solidFill>
                <a:latin typeface="Arial" charset="0"/>
              </a:rPr>
              <a:t> function truncates the column</a:t>
            </a:r>
            <a:r>
              <a:rPr lang="en-US" altLang="en-US" smtClean="0">
                <a:latin typeface="Arial" charset="0"/>
              </a:rPr>
              <a:t>, expression, or value to </a:t>
            </a:r>
            <a:r>
              <a:rPr lang="en-US" altLang="en-US" i="1" smtClean="0">
                <a:latin typeface="Arial" charset="0"/>
              </a:rPr>
              <a:t>n </a:t>
            </a:r>
            <a:r>
              <a:rPr lang="en-US" altLang="en-US" smtClean="0">
                <a:latin typeface="Arial" charset="0"/>
              </a:rPr>
              <a:t>decimal places.</a:t>
            </a:r>
          </a:p>
          <a:p>
            <a:pPr lvl="1" eaLnBrk="1" hangingPunct="1"/>
            <a:r>
              <a:rPr lang="en-US" altLang="en-US" smtClean="0">
                <a:latin typeface="Arial" charset="0"/>
              </a:rPr>
              <a:t>The </a:t>
            </a:r>
            <a:r>
              <a:rPr lang="en-US" altLang="en-US" smtClean="0">
                <a:latin typeface="Courier New" pitchFamily="49" charset="0"/>
              </a:rPr>
              <a:t>TRUNC</a:t>
            </a:r>
            <a:r>
              <a:rPr lang="en-US" altLang="en-US" smtClean="0">
                <a:latin typeface="Arial" charset="0"/>
              </a:rPr>
              <a:t> function works with arguments similar to those of the </a:t>
            </a:r>
            <a:r>
              <a:rPr lang="en-US" altLang="en-US" smtClean="0">
                <a:latin typeface="Courier New" pitchFamily="49" charset="0"/>
              </a:rPr>
              <a:t>ROUND</a:t>
            </a:r>
            <a:r>
              <a:rPr lang="en-US" altLang="en-US" smtClean="0">
                <a:latin typeface="Arial" charset="0"/>
              </a:rPr>
              <a:t> function. </a:t>
            </a:r>
          </a:p>
          <a:p>
            <a:pPr lvl="1" eaLnBrk="1" hangingPunct="1"/>
            <a:r>
              <a:rPr lang="en-US" altLang="en-US" smtClean="0">
                <a:latin typeface="Arial" charset="0"/>
              </a:rPr>
              <a:t>If the second argument is 0 or is missing, the value is truncated to zero decimal places. </a:t>
            </a:r>
          </a:p>
          <a:p>
            <a:pPr lvl="1" eaLnBrk="1" hangingPunct="1"/>
            <a:r>
              <a:rPr lang="en-US" altLang="en-US" smtClean="0">
                <a:latin typeface="Arial" charset="0"/>
              </a:rPr>
              <a:t>If the second argument is 2, the value is truncated to two decimal places. </a:t>
            </a:r>
          </a:p>
          <a:p>
            <a:pPr lvl="1" eaLnBrk="1" hangingPunct="1"/>
            <a:r>
              <a:rPr lang="en-US" altLang="en-US" smtClean="0">
                <a:latin typeface="Arial" charset="0"/>
              </a:rPr>
              <a:t>Conversely, if the second argument is </a:t>
            </a:r>
            <a:r>
              <a:rPr lang="en-US" altLang="en-US" smtClean="0">
                <a:latin typeface="Arial" charset="0"/>
                <a:cs typeface="Times New Roman" pitchFamily="18" charset="0"/>
              </a:rPr>
              <a:t>–</a:t>
            </a:r>
            <a:r>
              <a:rPr lang="en-US" altLang="en-US" smtClean="0">
                <a:latin typeface="Arial" charset="0"/>
              </a:rPr>
              <a:t>2, the value is truncated to two decimal places to the left. </a:t>
            </a:r>
          </a:p>
          <a:p>
            <a:pPr lvl="1" eaLnBrk="1" hangingPunct="1"/>
            <a:r>
              <a:rPr lang="en-US" altLang="en-US" smtClean="0">
                <a:latin typeface="Arial" charset="0"/>
              </a:rPr>
              <a:t>If the second argument is –1, the value is truncated to one decimal place to the left.</a:t>
            </a:r>
            <a:endParaRPr lang="en-US" altLang="en-US" dirty="0" smtClean="0">
              <a:latin typeface="Arial" charset="0"/>
            </a:endParaRPr>
          </a:p>
        </p:txBody>
      </p:sp>
      <p:sp>
        <p:nvSpPr>
          <p:cNvPr id="471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9D8644C5-C36C-465C-9B17-26EEB3E5B72D}"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val="2419263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ln/>
        </p:spPr>
      </p:sp>
      <p:sp>
        <p:nvSpPr>
          <p:cNvPr id="4915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MOD</a:t>
            </a:r>
            <a:r>
              <a:rPr lang="en-US" altLang="en-US" dirty="0" smtClean="0">
                <a:solidFill>
                  <a:schemeClr val="tx1"/>
                </a:solidFill>
                <a:latin typeface="Arial" charset="0"/>
              </a:rPr>
              <a:t> function finds</a:t>
            </a:r>
            <a:r>
              <a:rPr lang="en-US" altLang="en-US" dirty="0" smtClean="0">
                <a:latin typeface="Arial" charset="0"/>
              </a:rPr>
              <a:t> the remainder of the first argument divided by the second argument. The slide example displays employee records where the</a:t>
            </a:r>
            <a:r>
              <a:rPr lang="en-US" altLang="en-US" dirty="0" smtClean="0">
                <a:latin typeface="Arial" charset="0"/>
                <a:cs typeface="Arial" charset="0"/>
              </a:rPr>
              <a:t> </a:t>
            </a:r>
            <a:r>
              <a:rPr lang="en-US" altLang="en-US" dirty="0" err="1" smtClean="0">
                <a:latin typeface="Courier New" pitchFamily="49" charset="0"/>
                <a:cs typeface="Courier New" pitchFamily="49" charset="0"/>
              </a:rPr>
              <a:t>employee_id</a:t>
            </a:r>
            <a:r>
              <a:rPr lang="en-US" altLang="en-US" dirty="0" smtClean="0">
                <a:latin typeface="Arial" charset="0"/>
                <a:cs typeface="Arial" charset="0"/>
              </a:rPr>
              <a:t> </a:t>
            </a:r>
            <a:r>
              <a:rPr lang="en-US" altLang="en-US" dirty="0" smtClean="0">
                <a:latin typeface="Arial" charset="0"/>
              </a:rPr>
              <a:t>is an even number.</a:t>
            </a:r>
          </a:p>
          <a:p>
            <a:pPr lvl="1" eaLnBrk="1" hangingPunct="1"/>
            <a:r>
              <a:rPr lang="en-US" altLang="en-US" b="1" dirty="0" smtClean="0">
                <a:latin typeface="Arial" charset="0"/>
              </a:rPr>
              <a:t>Note:</a:t>
            </a:r>
            <a:r>
              <a:rPr lang="en-US" altLang="en-US" dirty="0" smtClean="0">
                <a:latin typeface="Arial" charset="0"/>
              </a:rPr>
              <a:t> The </a:t>
            </a:r>
            <a:r>
              <a:rPr lang="en-US" altLang="en-US" dirty="0" smtClean="0">
                <a:latin typeface="Courier New" pitchFamily="49" charset="0"/>
              </a:rPr>
              <a:t>MOD</a:t>
            </a:r>
            <a:r>
              <a:rPr lang="en-US" altLang="en-US" dirty="0" smtClean="0">
                <a:latin typeface="Arial" charset="0"/>
              </a:rPr>
              <a:t> function is often used to determine whether a value is odd or even. </a:t>
            </a:r>
          </a:p>
        </p:txBody>
      </p:sp>
      <p:sp>
        <p:nvSpPr>
          <p:cNvPr id="491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6F5D58B-7B6E-4DE1-8A0F-A2CCE1502AAE}"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val="660301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29B0F672-529A-4598-AD5B-52B08CE8DD9D}" type="slidenum">
              <a:rPr lang="en-US" altLang="en-US" smtClean="0"/>
              <a:t>25</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24297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ln/>
        </p:spPr>
      </p:sp>
      <p:sp>
        <p:nvSpPr>
          <p:cNvPr id="53251"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The Oracle Database stores dates in an internal numeric format, representing the century, year, month, day, hours, minutes, and seconds.</a:t>
            </a:r>
          </a:p>
          <a:p>
            <a:pPr lvl="1" eaLnBrk="1" hangingPunct="1"/>
            <a:r>
              <a:rPr lang="en-US" altLang="en-US" smtClean="0">
                <a:solidFill>
                  <a:schemeClr val="tx1"/>
                </a:solidFill>
                <a:latin typeface="Arial" charset="0"/>
              </a:rPr>
              <a:t>The default display and input format for any date is </a:t>
            </a:r>
            <a:r>
              <a:rPr lang="en-US" altLang="en-US" smtClean="0">
                <a:solidFill>
                  <a:schemeClr val="tx1"/>
                </a:solidFill>
                <a:latin typeface="Courier New" pitchFamily="49" charset="0"/>
                <a:cs typeface="Courier New" pitchFamily="49" charset="0"/>
              </a:rPr>
              <a:t>DD-MON-RR</a:t>
            </a:r>
            <a:r>
              <a:rPr lang="en-US" altLang="en-US" smtClean="0">
                <a:solidFill>
                  <a:schemeClr val="tx1"/>
                </a:solidFill>
                <a:latin typeface="Arial" charset="0"/>
              </a:rPr>
              <a:t>. Valid Oracle dates are between January 1, 4712 B.C., and December 31, 9999 A.D.</a:t>
            </a:r>
          </a:p>
          <a:p>
            <a:pPr lvl="1" eaLnBrk="1" hangingPunct="1"/>
            <a:r>
              <a:rPr lang="en-US" altLang="en-US" smtClean="0">
                <a:solidFill>
                  <a:schemeClr val="tx1"/>
                </a:solidFill>
                <a:latin typeface="Arial" charset="0"/>
              </a:rPr>
              <a:t>In the example in the slide, the </a:t>
            </a:r>
            <a:r>
              <a:rPr lang="en-US" altLang="en-US" smtClean="0">
                <a:solidFill>
                  <a:schemeClr val="tx1"/>
                </a:solidFill>
                <a:latin typeface="Courier New" pitchFamily="49" charset="0"/>
              </a:rPr>
              <a:t>HIRE_DATE</a:t>
            </a:r>
            <a:r>
              <a:rPr lang="en-US" altLang="en-US" smtClean="0">
                <a:latin typeface="Arial" charset="0"/>
              </a:rPr>
              <a:t> column output is displayed in the default format </a:t>
            </a:r>
            <a:r>
              <a:rPr lang="en-US" altLang="en-US" smtClean="0">
                <a:latin typeface="Courier New" pitchFamily="49" charset="0"/>
                <a:cs typeface="Courier New" pitchFamily="49" charset="0"/>
              </a:rPr>
              <a:t>DD-MON-RR</a:t>
            </a:r>
            <a:r>
              <a:rPr lang="en-US" altLang="en-US" smtClean="0">
                <a:latin typeface="Arial" charset="0"/>
              </a:rPr>
              <a:t>. However, dates are not stored in the database in this format. All the components of the date and time are stored. So, although a </a:t>
            </a:r>
            <a:r>
              <a:rPr lang="en-US" altLang="en-US" smtClean="0">
                <a:latin typeface="Courier New" pitchFamily="49" charset="0"/>
              </a:rPr>
              <a:t>HIRE_DATE</a:t>
            </a:r>
            <a:r>
              <a:rPr lang="en-US" altLang="en-US" smtClean="0">
                <a:latin typeface="Arial" charset="0"/>
              </a:rPr>
              <a:t> such as </a:t>
            </a:r>
            <a:r>
              <a:rPr lang="en-US" altLang="en-US" smtClean="0">
                <a:latin typeface="Arial" charset="0"/>
                <a:cs typeface="Arial" charset="0"/>
              </a:rPr>
              <a:t>17-JUN-11</a:t>
            </a:r>
            <a:r>
              <a:rPr lang="en-US" altLang="en-US" smtClean="0">
                <a:latin typeface="Arial" charset="0"/>
              </a:rPr>
              <a:t> is displayed as day, month, and year, there is also </a:t>
            </a:r>
            <a:r>
              <a:rPr lang="en-US" altLang="en-US" i="1" smtClean="0">
                <a:latin typeface="Arial" charset="0"/>
              </a:rPr>
              <a:t>time</a:t>
            </a:r>
            <a:r>
              <a:rPr lang="en-US" altLang="en-US" smtClean="0">
                <a:latin typeface="Arial" charset="0"/>
              </a:rPr>
              <a:t> and </a:t>
            </a:r>
            <a:r>
              <a:rPr lang="en-US" altLang="en-US" i="1" smtClean="0">
                <a:latin typeface="Arial" charset="0"/>
              </a:rPr>
              <a:t>century</a:t>
            </a:r>
            <a:r>
              <a:rPr lang="en-US" altLang="en-US" smtClean="0">
                <a:latin typeface="Arial" charset="0"/>
              </a:rPr>
              <a:t> information associated with the date. The complete date might be June 17, 2011, 5:10:43 PM.</a:t>
            </a:r>
            <a:endParaRPr lang="en-US" altLang="en-US" dirty="0" smtClean="0">
              <a:latin typeface="Arial" charset="0"/>
            </a:endParaRPr>
          </a:p>
        </p:txBody>
      </p:sp>
      <p:sp>
        <p:nvSpPr>
          <p:cNvPr id="532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248F047E-8C0C-406C-B637-A5FBD9D5B361}"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3253407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RR</a:t>
            </a:r>
            <a:r>
              <a:rPr lang="en-US" altLang="en-US" dirty="0" smtClean="0">
                <a:solidFill>
                  <a:schemeClr val="tx1"/>
                </a:solidFill>
                <a:latin typeface="Arial" charset="0"/>
              </a:rPr>
              <a:t> date format is similar to the </a:t>
            </a:r>
            <a:r>
              <a:rPr lang="en-US" altLang="en-US" dirty="0" smtClean="0">
                <a:solidFill>
                  <a:schemeClr val="tx1"/>
                </a:solidFill>
                <a:latin typeface="Courier New" pitchFamily="49" charset="0"/>
              </a:rPr>
              <a:t>YY</a:t>
            </a:r>
            <a:r>
              <a:rPr lang="en-US" altLang="en-US" dirty="0" smtClean="0">
                <a:solidFill>
                  <a:schemeClr val="tx1"/>
                </a:solidFill>
                <a:latin typeface="Arial" charset="0"/>
              </a:rPr>
              <a:t> element, but you can use it to specify different centuries. U</a:t>
            </a:r>
            <a:r>
              <a:rPr lang="en-US" altLang="en-US" dirty="0" smtClean="0">
                <a:latin typeface="Arial" charset="0"/>
              </a:rPr>
              <a:t>se the </a:t>
            </a:r>
            <a:r>
              <a:rPr lang="en-US" altLang="en-US" dirty="0" smtClean="0">
                <a:latin typeface="Courier New" pitchFamily="49" charset="0"/>
              </a:rPr>
              <a:t>RR</a:t>
            </a:r>
            <a:r>
              <a:rPr lang="en-US" altLang="en-US" dirty="0" smtClean="0">
                <a:latin typeface="Arial" charset="0"/>
              </a:rPr>
              <a:t> date format element instead of </a:t>
            </a:r>
            <a:r>
              <a:rPr lang="en-US" altLang="en-US" dirty="0" smtClean="0">
                <a:latin typeface="Courier New" pitchFamily="49" charset="0"/>
              </a:rPr>
              <a:t>YY</a:t>
            </a:r>
            <a:r>
              <a:rPr lang="en-US" altLang="en-US" dirty="0" smtClean="0">
                <a:latin typeface="Arial" charset="0"/>
              </a:rPr>
              <a:t> so that the century of the return value varies according to the specified two-digit year and the last two digits of the current year. The table in the slide summarizes the behavior of the </a:t>
            </a:r>
            <a:r>
              <a:rPr lang="en-US" altLang="en-US" dirty="0" smtClean="0">
                <a:latin typeface="Courier New" pitchFamily="49" charset="0"/>
              </a:rPr>
              <a:t>RR</a:t>
            </a:r>
            <a:r>
              <a:rPr lang="en-US" altLang="en-US" dirty="0" smtClean="0">
                <a:latin typeface="Arial" charset="0"/>
              </a:rPr>
              <a:t> element</a:t>
            </a:r>
            <a:r>
              <a:rPr lang="en-US" altLang="en-US" dirty="0" smtClean="0">
                <a:latin typeface="Arial" charset="0"/>
              </a:rPr>
              <a:t>.</a:t>
            </a:r>
            <a:endParaRPr lang="en-US" altLang="en-US" dirty="0" smtClean="0">
              <a:latin typeface="Arial" charset="0"/>
            </a:endParaRPr>
          </a:p>
          <a:p>
            <a:pPr lvl="1" eaLnBrk="1" hangingPunct="1"/>
            <a:endParaRPr lang="en-US" altLang="en-US" dirty="0" smtClean="0">
              <a:latin typeface="Arial" charset="0"/>
            </a:endParaRPr>
          </a:p>
          <a:p>
            <a:pPr lvl="1" eaLnBrk="1" hangingPunct="1"/>
            <a:r>
              <a:rPr lang="en-US" altLang="zh-CN" dirty="0" smtClean="0">
                <a:latin typeface="Arial" charset="0"/>
              </a:rPr>
              <a:t>RR</a:t>
            </a:r>
            <a:r>
              <a:rPr lang="zh-CN" altLang="en-US" dirty="0" smtClean="0">
                <a:latin typeface="Arial" charset="0"/>
              </a:rPr>
              <a:t>日期格式类似于</a:t>
            </a:r>
            <a:r>
              <a:rPr lang="en-US" altLang="zh-CN" dirty="0" err="1" smtClean="0">
                <a:latin typeface="Arial" charset="0"/>
              </a:rPr>
              <a:t>YY</a:t>
            </a:r>
            <a:r>
              <a:rPr lang="zh-CN" altLang="en-US" dirty="0" smtClean="0">
                <a:latin typeface="Arial" charset="0"/>
              </a:rPr>
              <a:t>元素，但您可以使用它来指定不同的世纪。 使用</a:t>
            </a:r>
            <a:r>
              <a:rPr lang="en-US" altLang="zh-CN" dirty="0" smtClean="0">
                <a:latin typeface="Arial" charset="0"/>
              </a:rPr>
              <a:t>RR</a:t>
            </a:r>
            <a:r>
              <a:rPr lang="zh-CN" altLang="en-US" dirty="0" smtClean="0">
                <a:latin typeface="Arial" charset="0"/>
              </a:rPr>
              <a:t>日期格式元素而不是</a:t>
            </a:r>
            <a:r>
              <a:rPr lang="en-US" altLang="zh-CN" dirty="0" err="1" smtClean="0">
                <a:latin typeface="Arial" charset="0"/>
              </a:rPr>
              <a:t>YY</a:t>
            </a:r>
            <a:r>
              <a:rPr lang="zh-CN" altLang="en-US" dirty="0" smtClean="0">
                <a:latin typeface="Arial" charset="0"/>
              </a:rPr>
              <a:t>，以便返回值的世纪根据指定的两位数年份和当前年份的最后两位数而变化。 幻灯片中的表格总结了</a:t>
            </a:r>
            <a:r>
              <a:rPr lang="en-US" altLang="zh-CN" dirty="0" smtClean="0">
                <a:latin typeface="Arial" charset="0"/>
              </a:rPr>
              <a:t>RR</a:t>
            </a:r>
            <a:r>
              <a:rPr lang="zh-CN" altLang="en-US" dirty="0" smtClean="0">
                <a:latin typeface="Arial" charset="0"/>
              </a:rPr>
              <a:t>元素的行为。</a:t>
            </a:r>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r>
              <a:rPr lang="en-US" altLang="en-US" b="1" dirty="0" smtClean="0">
                <a:latin typeface="Arial" charset="0"/>
              </a:rPr>
              <a:t>Note:</a:t>
            </a:r>
            <a:r>
              <a:rPr lang="en-US" altLang="en-US" dirty="0" smtClean="0">
                <a:latin typeface="Arial" charset="0"/>
              </a:rPr>
              <a:t> The values shown in the last two rows of the preceding table. </a:t>
            </a:r>
          </a:p>
        </p:txBody>
      </p:sp>
      <p:graphicFrame>
        <p:nvGraphicFramePr>
          <p:cNvPr id="55299" name="Object 0"/>
          <p:cNvGraphicFramePr>
            <a:graphicFrameLocks/>
          </p:cNvGraphicFramePr>
          <p:nvPr/>
        </p:nvGraphicFramePr>
        <p:xfrm>
          <a:off x="600075" y="5174456"/>
          <a:ext cx="5438775" cy="1543050"/>
        </p:xfrm>
        <a:graphic>
          <a:graphicData uri="http://schemas.openxmlformats.org/presentationml/2006/ole">
            <mc:AlternateContent xmlns:mc="http://schemas.openxmlformats.org/markup-compatibility/2006">
              <mc:Choice xmlns:v="urn:schemas-microsoft-com:vml" Requires="v">
                <p:oleObj spid="_x0000_s19499" name="Document" r:id="rId4" imgW="5685082" imgH="1611209" progId="Word.Document.8">
                  <p:embed/>
                </p:oleObj>
              </mc:Choice>
              <mc:Fallback>
                <p:oleObj name="Document" r:id="rId4" imgW="5685082" imgH="1611209" progId="Word.Document.8">
                  <p:embed/>
                  <p:pic>
                    <p:nvPicPr>
                      <p:cNvPr id="0"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174456"/>
                        <a:ext cx="54387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Slide Image Placeholder 7"/>
          <p:cNvSpPr>
            <a:spLocks noGrp="1" noRot="1" noChangeAspect="1" noTextEdit="1"/>
          </p:cNvSpPr>
          <p:nvPr>
            <p:ph type="sldImg"/>
          </p:nvPr>
        </p:nvSpPr>
        <p:spPr>
          <a:ln/>
        </p:spPr>
      </p:sp>
      <p:sp>
        <p:nvSpPr>
          <p:cNvPr id="5530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ABD5DF3-20AF-45AB-83BA-1A6712AA9C47}"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val="97099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5"/>
          <p:cNvSpPr>
            <a:spLocks noGrp="1"/>
          </p:cNvSpPr>
          <p:nvPr>
            <p:ph type="body" idx="1"/>
          </p:nvPr>
        </p:nvSpPr>
        <p:spPr>
          <a:xfrm>
            <a:off x="295275" y="449263"/>
            <a:ext cx="5942012" cy="8027987"/>
          </a:xfrm>
          <a:noFill/>
          <a:ln/>
        </p:spPr>
        <p:txBody>
          <a:bodyPr/>
          <a:lstStyle/>
          <a:p>
            <a:pPr lvl="1" eaLnBrk="1" hangingPunct="1"/>
            <a:r>
              <a:rPr lang="en-US" altLang="en-US" dirty="0" smtClean="0">
                <a:latin typeface="Arial" charset="0"/>
              </a:rPr>
              <a:t>This data is stored internally as follows:</a:t>
            </a:r>
          </a:p>
          <a:p>
            <a:pPr lvl="1" eaLnBrk="1" hangingPunct="1"/>
            <a:r>
              <a:rPr lang="en-US" altLang="en-US" dirty="0" smtClean="0">
                <a:latin typeface="Arial" charset="0"/>
              </a:rPr>
              <a:t>	CENTURY	YEAR	    MONTH	DAY	 HOUR    MINUTE	SECOND</a:t>
            </a:r>
          </a:p>
          <a:p>
            <a:pPr lvl="1" eaLnBrk="1" hangingPunct="1"/>
            <a:r>
              <a:rPr lang="en-US" altLang="en-US" dirty="0" smtClean="0">
                <a:latin typeface="Arial" charset="0"/>
              </a:rPr>
              <a:t>	19		03	    06		17	 17	    10		43</a:t>
            </a:r>
          </a:p>
          <a:p>
            <a:pPr lvl="1" eaLnBrk="1" hangingPunct="1"/>
            <a:endParaRPr lang="en-US" altLang="en-US" b="1" dirty="0" smtClean="0">
              <a:latin typeface="Arial" charset="0"/>
            </a:endParaRPr>
          </a:p>
          <a:p>
            <a:pPr lvl="1" eaLnBrk="1" hangingPunct="1"/>
            <a:r>
              <a:rPr lang="en-US" altLang="en-US" b="1" dirty="0" smtClean="0">
                <a:latin typeface="Arial" charset="0"/>
              </a:rPr>
              <a:t>Centuries and the Year 2000 	</a:t>
            </a:r>
          </a:p>
          <a:p>
            <a:pPr lvl="1" eaLnBrk="1" hangingPunct="1"/>
            <a:r>
              <a:rPr lang="en-US" altLang="en-US" dirty="0" smtClean="0">
                <a:latin typeface="Arial" charset="0"/>
              </a:rPr>
              <a:t>When a record with a date column is inserted into a table, the </a:t>
            </a:r>
            <a:r>
              <a:rPr lang="en-US" altLang="en-US" i="1" dirty="0" smtClean="0">
                <a:latin typeface="Arial" charset="0"/>
              </a:rPr>
              <a:t>century</a:t>
            </a:r>
            <a:r>
              <a:rPr lang="en-US" altLang="en-US" dirty="0" smtClean="0">
                <a:latin typeface="Arial" charset="0"/>
              </a:rPr>
              <a:t> information is picked up from the </a:t>
            </a:r>
            <a:r>
              <a:rPr lang="en-US" altLang="en-US" dirty="0" smtClean="0">
                <a:latin typeface="Courier New" pitchFamily="49" charset="0"/>
              </a:rPr>
              <a:t>SYSDATE</a:t>
            </a:r>
            <a:r>
              <a:rPr lang="en-US" altLang="en-US" dirty="0" smtClean="0">
                <a:latin typeface="Arial" charset="0"/>
              </a:rPr>
              <a:t> function. However, when the date column is displayed on the screen, the century component is not displayed (by default). </a:t>
            </a:r>
            <a:r>
              <a:rPr lang="en-US" sz="1100" kern="1200" dirty="0" smtClean="0">
                <a:solidFill>
                  <a:srgbClr val="000000"/>
                </a:solidFill>
                <a:latin typeface="Arial" pitchFamily="34" charset="0"/>
                <a:ea typeface="+mn-ea"/>
                <a:cs typeface="+mn-cs"/>
              </a:rPr>
              <a:t>You will learn how to use the </a:t>
            </a:r>
            <a:r>
              <a:rPr lang="en-US" altLang="en-US" dirty="0" smtClean="0">
                <a:latin typeface="Courier New" pitchFamily="49" charset="0"/>
              </a:rPr>
              <a:t>SYSDATE</a:t>
            </a:r>
            <a:r>
              <a:rPr lang="en-US" sz="1100" kern="1200" dirty="0" smtClean="0">
                <a:solidFill>
                  <a:srgbClr val="000000"/>
                </a:solidFill>
                <a:latin typeface="Arial" pitchFamily="34" charset="0"/>
                <a:ea typeface="+mn-ea"/>
                <a:cs typeface="+mn-cs"/>
              </a:rPr>
              <a:t> function in the next slide.</a:t>
            </a:r>
            <a:endParaRPr lang="en-US" altLang="en-US" dirty="0" smtClean="0">
              <a:latin typeface="Arial" charset="0"/>
            </a:endParaRPr>
          </a:p>
          <a:p>
            <a:pPr lvl="1" eaLnBrk="1" hangingPunct="1"/>
            <a:r>
              <a:rPr lang="en-US" altLang="en-US" dirty="0" smtClean="0">
                <a:latin typeface="Arial" charset="0"/>
              </a:rPr>
              <a:t>The </a:t>
            </a:r>
            <a:r>
              <a:rPr lang="en-US" altLang="en-US" dirty="0" smtClean="0">
                <a:latin typeface="Courier New" pitchFamily="49" charset="0"/>
              </a:rPr>
              <a:t>DATE</a:t>
            </a:r>
            <a:r>
              <a:rPr lang="en-US" altLang="en-US" dirty="0" smtClean="0">
                <a:latin typeface="Arial" charset="0"/>
              </a:rPr>
              <a:t> data type uses 2 bytes for the year information, one for century and one for year. The century value is always included, whether or not it is specified or displayed. In this case, </a:t>
            </a:r>
            <a:r>
              <a:rPr lang="en-US" altLang="en-US" dirty="0" smtClean="0">
                <a:latin typeface="Courier New" pitchFamily="49" charset="0"/>
              </a:rPr>
              <a:t>RR</a:t>
            </a:r>
            <a:r>
              <a:rPr lang="en-US" altLang="en-US" dirty="0" smtClean="0">
                <a:latin typeface="Arial" charset="0"/>
              </a:rPr>
              <a:t> determines the default value for century on </a:t>
            </a:r>
            <a:r>
              <a:rPr lang="en-US" altLang="en-US" dirty="0" smtClean="0">
                <a:latin typeface="Courier New" pitchFamily="49" charset="0"/>
              </a:rPr>
              <a:t>INSERT</a:t>
            </a:r>
            <a:r>
              <a:rPr lang="en-US" altLang="en-US" dirty="0" smtClean="0">
                <a:latin typeface="Arial" charset="0"/>
              </a:rPr>
              <a:t>.</a:t>
            </a:r>
          </a:p>
          <a:p>
            <a:pPr lvl="1" eaLnBrk="1" hangingPunct="1"/>
            <a:r>
              <a:rPr lang="zh-CN" altLang="en-US" dirty="0" smtClean="0">
                <a:latin typeface="Arial" charset="0"/>
              </a:rPr>
              <a:t>几个世纪和二千年</a:t>
            </a:r>
          </a:p>
          <a:p>
            <a:pPr lvl="1" eaLnBrk="1" hangingPunct="1"/>
            <a:r>
              <a:rPr lang="zh-CN" altLang="en-US" dirty="0" smtClean="0">
                <a:latin typeface="Arial" charset="0"/>
              </a:rPr>
              <a:t>当将具有日期列的记录插入到表中时，从</a:t>
            </a:r>
            <a:r>
              <a:rPr lang="en-US" altLang="zh-CN" dirty="0" err="1" smtClean="0">
                <a:latin typeface="Arial" charset="0"/>
              </a:rPr>
              <a:t>SYSDATE</a:t>
            </a:r>
            <a:r>
              <a:rPr lang="zh-CN" altLang="en-US" dirty="0" smtClean="0">
                <a:latin typeface="Arial" charset="0"/>
              </a:rPr>
              <a:t>函数中获取世纪信息。 但是，当屏幕上显示日期列时，不会显示世纪组件（默认情况下）。 您将学习如何在下一张幻灯片中使用</a:t>
            </a:r>
            <a:r>
              <a:rPr lang="en-US" altLang="zh-CN" dirty="0" err="1" smtClean="0">
                <a:latin typeface="Arial" charset="0"/>
              </a:rPr>
              <a:t>SYSDATE</a:t>
            </a:r>
            <a:r>
              <a:rPr lang="zh-CN" altLang="en-US" dirty="0" smtClean="0">
                <a:latin typeface="Arial" charset="0"/>
              </a:rPr>
              <a:t>功能。</a:t>
            </a:r>
          </a:p>
          <a:p>
            <a:pPr lvl="1" eaLnBrk="1" hangingPunct="1"/>
            <a:r>
              <a:rPr lang="en-US" altLang="zh-CN" dirty="0" smtClean="0">
                <a:latin typeface="Arial" charset="0"/>
              </a:rPr>
              <a:t>DATE</a:t>
            </a:r>
            <a:r>
              <a:rPr lang="zh-CN" altLang="en-US" dirty="0" smtClean="0">
                <a:latin typeface="Arial" charset="0"/>
              </a:rPr>
              <a:t>数据类型对年度信息使用</a:t>
            </a:r>
            <a:r>
              <a:rPr lang="en-US" altLang="zh-CN" dirty="0" smtClean="0">
                <a:latin typeface="Arial" charset="0"/>
              </a:rPr>
              <a:t>2</a:t>
            </a:r>
            <a:r>
              <a:rPr lang="zh-CN" altLang="en-US" dirty="0" smtClean="0">
                <a:latin typeface="Arial" charset="0"/>
              </a:rPr>
              <a:t>字节，一个用于世纪和一年。 始终包含世纪值，无论是指定还是显示。 在这种情况下，</a:t>
            </a:r>
            <a:r>
              <a:rPr lang="en-US" altLang="zh-CN" dirty="0" smtClean="0">
                <a:latin typeface="Arial" charset="0"/>
              </a:rPr>
              <a:t>RR</a:t>
            </a:r>
            <a:r>
              <a:rPr lang="zh-CN" altLang="en-US" dirty="0" smtClean="0">
                <a:latin typeface="Arial" charset="0"/>
              </a:rPr>
              <a:t>确定</a:t>
            </a:r>
            <a:r>
              <a:rPr lang="en-US" altLang="zh-CN" dirty="0" smtClean="0">
                <a:latin typeface="Arial" charset="0"/>
              </a:rPr>
              <a:t>INSERT</a:t>
            </a:r>
            <a:r>
              <a:rPr lang="zh-CN" altLang="en-US" dirty="0" smtClean="0">
                <a:latin typeface="Arial" charset="0"/>
              </a:rPr>
              <a:t>上的世纪的默认值。</a:t>
            </a:r>
            <a:endParaRPr lang="en-US" altLang="en-US" dirty="0" smtClean="0">
              <a:latin typeface="Arial" charset="0"/>
            </a:endParaRPr>
          </a:p>
        </p:txBody>
      </p:sp>
      <p:sp>
        <p:nvSpPr>
          <p:cNvPr id="56323" name="Footer Placeholder 3"/>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311416EE-4A47-4F1F-AE97-DA7462EB1F16}"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val="3299721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Rot="1" noChangeAspect="1" noChangeArrowheads="1" noTextEdit="1"/>
          </p:cNvSpPr>
          <p:nvPr>
            <p:ph type="sldImg"/>
          </p:nvPr>
        </p:nvSpPr>
        <p:spPr>
          <a:ln/>
        </p:spPr>
      </p:sp>
      <p:sp>
        <p:nvSpPr>
          <p:cNvPr id="58371" name="Rectangle 6"/>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Courier New" pitchFamily="49" charset="0"/>
              </a:rPr>
              <a:t>SYSDATE</a:t>
            </a:r>
            <a:r>
              <a:rPr lang="en-US" altLang="en-US" smtClean="0">
                <a:solidFill>
                  <a:schemeClr val="tx1"/>
                </a:solidFill>
                <a:latin typeface="Arial" charset="0"/>
              </a:rPr>
              <a:t> is a date function that returns the system date. You can use </a:t>
            </a:r>
            <a:r>
              <a:rPr lang="en-US" altLang="en-US" smtClean="0">
                <a:solidFill>
                  <a:schemeClr val="tx1"/>
                </a:solidFill>
                <a:latin typeface="Courier New" pitchFamily="49" charset="0"/>
              </a:rPr>
              <a:t>SYSDATE</a:t>
            </a:r>
            <a:r>
              <a:rPr lang="en-US" altLang="en-US" smtClean="0">
                <a:solidFill>
                  <a:schemeClr val="tx1"/>
                </a:solidFill>
                <a:latin typeface="Arial" charset="0"/>
              </a:rPr>
              <a:t> just as you would use any other column name. For example, you can display the system date by selecting </a:t>
            </a:r>
            <a:r>
              <a:rPr lang="en-US" altLang="en-US" smtClean="0">
                <a:solidFill>
                  <a:schemeClr val="tx1"/>
                </a:solidFill>
                <a:latin typeface="Courier New" pitchFamily="49" charset="0"/>
              </a:rPr>
              <a:t>SYSDATE</a:t>
            </a:r>
            <a:r>
              <a:rPr lang="en-US" altLang="en-US" smtClean="0">
                <a:solidFill>
                  <a:schemeClr val="tx1"/>
                </a:solidFill>
                <a:latin typeface="Arial" charset="0"/>
              </a:rPr>
              <a:t> from a table. It is customary to select </a:t>
            </a:r>
            <a:r>
              <a:rPr lang="en-US" altLang="en-US" smtClean="0">
                <a:solidFill>
                  <a:schemeClr val="tx1"/>
                </a:solidFill>
                <a:latin typeface="Courier New" pitchFamily="49" charset="0"/>
              </a:rPr>
              <a:t>SYSDATE</a:t>
            </a:r>
            <a:r>
              <a:rPr lang="en-US" altLang="en-US" smtClean="0">
                <a:solidFill>
                  <a:schemeClr val="tx1"/>
                </a:solidFill>
                <a:latin typeface="Arial" charset="0"/>
              </a:rPr>
              <a:t> from a public table called </a:t>
            </a:r>
            <a:r>
              <a:rPr lang="en-US" altLang="en-US" smtClean="0">
                <a:solidFill>
                  <a:schemeClr val="tx1"/>
                </a:solidFill>
                <a:latin typeface="Courier New" pitchFamily="49" charset="0"/>
              </a:rPr>
              <a:t>DUAL</a:t>
            </a:r>
            <a:r>
              <a:rPr lang="en-US" altLang="en-US" smtClean="0">
                <a:solidFill>
                  <a:schemeClr val="tx1"/>
                </a:solidFill>
                <a:latin typeface="Arial" charset="0"/>
              </a:rPr>
              <a:t>.</a:t>
            </a:r>
          </a:p>
          <a:p>
            <a:pPr lvl="1" eaLnBrk="1" hangingPunct="1"/>
            <a:r>
              <a:rPr lang="en-US" altLang="en-US" b="1" smtClean="0">
                <a:solidFill>
                  <a:schemeClr val="tx1"/>
                </a:solidFill>
                <a:latin typeface="Arial" charset="0"/>
              </a:rPr>
              <a:t>Note:</a:t>
            </a:r>
            <a:r>
              <a:rPr lang="en-US" altLang="en-US" smtClean="0">
                <a:solidFill>
                  <a:schemeClr val="tx1"/>
                </a:solidFill>
                <a:latin typeface="Arial" charset="0"/>
              </a:rPr>
              <a:t> </a:t>
            </a:r>
            <a:r>
              <a:rPr lang="en-US" altLang="en-US" smtClean="0">
                <a:solidFill>
                  <a:schemeClr val="tx1"/>
                </a:solidFill>
                <a:latin typeface="Courier New" pitchFamily="49" charset="0"/>
                <a:cs typeface="Courier New" pitchFamily="49" charset="0"/>
              </a:rPr>
              <a:t>SYSDATE</a:t>
            </a:r>
            <a:r>
              <a:rPr lang="en-US" altLang="en-US" smtClean="0">
                <a:solidFill>
                  <a:schemeClr val="tx1"/>
                </a:solidFill>
                <a:latin typeface="Arial" charset="0"/>
              </a:rPr>
              <a:t> returns the current date and time set for the operating system on which the database resides. Therefore, if you are in a place in Australia and connected to a remote database in a location in the United States (U.S.), the </a:t>
            </a:r>
            <a:r>
              <a:rPr lang="en-US" altLang="en-US" smtClean="0">
                <a:solidFill>
                  <a:schemeClr val="tx1"/>
                </a:solidFill>
                <a:latin typeface="Courier New" pitchFamily="49" charset="0"/>
              </a:rPr>
              <a:t>SYSDATE</a:t>
            </a:r>
            <a:r>
              <a:rPr lang="en-US" altLang="en-US" smtClean="0">
                <a:solidFill>
                  <a:schemeClr val="tx1"/>
                </a:solidFill>
                <a:latin typeface="Arial" charset="0"/>
              </a:rPr>
              <a:t> function will return the U.S. date and time. In such a case, to get the local time, you can use the </a:t>
            </a:r>
            <a:r>
              <a:rPr lang="en-US" altLang="en-US" smtClean="0">
                <a:solidFill>
                  <a:schemeClr val="tx1"/>
                </a:solidFill>
                <a:latin typeface="Courier New" pitchFamily="49" charset="0"/>
              </a:rPr>
              <a:t>CURRENT_DATE</a:t>
            </a:r>
            <a:r>
              <a:rPr lang="en-US" altLang="en-US" smtClean="0">
                <a:solidFill>
                  <a:schemeClr val="tx1"/>
                </a:solidFill>
                <a:latin typeface="Arial" charset="0"/>
              </a:rPr>
              <a:t> function that returns the current date in the session time zone. </a:t>
            </a:r>
            <a:endParaRPr lang="en-US" altLang="en-US" dirty="0" smtClean="0">
              <a:solidFill>
                <a:schemeClr val="tx1"/>
              </a:solidFill>
              <a:latin typeface="Arial" charset="0"/>
            </a:endParaRPr>
          </a:p>
        </p:txBody>
      </p:sp>
      <p:sp>
        <p:nvSpPr>
          <p:cNvPr id="583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AC0CE5B4-E231-4BE1-957D-65FA03F0AC1B}"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val="59427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959225" y="-1588"/>
            <a:ext cx="3032125"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9219" name="Rectangle 3"/>
          <p:cNvSpPr>
            <a:spLocks noChangeArrowheads="1"/>
          </p:cNvSpPr>
          <p:nvPr/>
        </p:nvSpPr>
        <p:spPr bwMode="auto">
          <a:xfrm>
            <a:off x="-1588" y="-1588"/>
            <a:ext cx="3027363"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9220" name="Rectangle 8"/>
          <p:cNvSpPr>
            <a:spLocks noGrp="1" noRot="1" noChangeAspect="1" noChangeArrowheads="1" noTextEdit="1"/>
          </p:cNvSpPr>
          <p:nvPr>
            <p:ph type="sldImg"/>
          </p:nvPr>
        </p:nvSpPr>
        <p:spPr>
          <a:ln/>
        </p:spPr>
      </p:sp>
      <p:sp>
        <p:nvSpPr>
          <p:cNvPr id="922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Functions make the basic query block more powerful, and they are used to manipulate data values. This is the first of two lessons that explore functions. It focuses on single-row character, number, </a:t>
            </a:r>
            <a:r>
              <a:rPr lang="en-US" altLang="en-US" dirty="0" smtClean="0">
                <a:latin typeface="Arial" charset="0"/>
              </a:rPr>
              <a:t>and </a:t>
            </a:r>
            <a:r>
              <a:rPr lang="en-US" altLang="en-US" dirty="0" smtClean="0">
                <a:latin typeface="Arial" charset="0"/>
              </a:rPr>
              <a:t>date functions</a:t>
            </a:r>
            <a:r>
              <a:rPr lang="en-US" altLang="en-US" dirty="0" smtClean="0">
                <a:latin typeface="Arial" charset="0"/>
              </a:rPr>
              <a:t>.</a:t>
            </a:r>
          </a:p>
          <a:p>
            <a:pPr lvl="1" eaLnBrk="1" hangingPunct="1"/>
            <a:r>
              <a:rPr lang="zh-CN" altLang="en-US" dirty="0" smtClean="0">
                <a:latin typeface="Arial" charset="0"/>
              </a:rPr>
              <a:t>完成本课后，您应该能够执行以下操作：</a:t>
            </a:r>
          </a:p>
          <a:p>
            <a:pPr lvl="1" eaLnBrk="1" hangingPunct="1"/>
            <a:r>
              <a:rPr lang="zh-CN" altLang="en-US" dirty="0" smtClean="0">
                <a:latin typeface="Arial" charset="0"/>
              </a:rPr>
              <a:t>描述</a:t>
            </a:r>
            <a:r>
              <a:rPr lang="en-US" altLang="zh-CN" dirty="0" smtClean="0">
                <a:latin typeface="Arial" charset="0"/>
              </a:rPr>
              <a:t>SQL</a:t>
            </a:r>
            <a:r>
              <a:rPr lang="zh-CN" altLang="en-US" dirty="0" smtClean="0">
                <a:latin typeface="Arial" charset="0"/>
              </a:rPr>
              <a:t>中可用的各种功能类型</a:t>
            </a:r>
          </a:p>
          <a:p>
            <a:pPr lvl="1" eaLnBrk="1" hangingPunct="1"/>
            <a:r>
              <a:rPr lang="zh-CN" altLang="en-US" dirty="0" smtClean="0">
                <a:latin typeface="Arial" charset="0"/>
              </a:rPr>
              <a:t>在</a:t>
            </a:r>
            <a:r>
              <a:rPr lang="en-US" altLang="zh-CN" dirty="0" smtClean="0">
                <a:latin typeface="Arial" charset="0"/>
              </a:rPr>
              <a:t>SELECT</a:t>
            </a:r>
            <a:r>
              <a:rPr lang="zh-CN" altLang="en-US" dirty="0" smtClean="0">
                <a:latin typeface="Arial" charset="0"/>
              </a:rPr>
              <a:t>语句中使用字符，数字和日期函数</a:t>
            </a:r>
            <a:endParaRPr lang="en-US" altLang="zh-CN" dirty="0" smtClean="0">
              <a:latin typeface="Arial" charset="0"/>
            </a:endParaRPr>
          </a:p>
          <a:p>
            <a:pPr lvl="1" eaLnBrk="1" hangingPunct="1"/>
            <a:endParaRPr lang="en-US" altLang="en-US" dirty="0" smtClean="0">
              <a:latin typeface="Arial" charset="0"/>
            </a:endParaRPr>
          </a:p>
          <a:p>
            <a:pPr lvl="1" eaLnBrk="1" hangingPunct="1"/>
            <a:r>
              <a:rPr lang="zh-CN" altLang="en-US" dirty="0" smtClean="0">
                <a:latin typeface="Arial" charset="0"/>
              </a:rPr>
              <a:t>函数使得基本查询块更加强大，并且它们被用来操纵数据值。 这是探索功能的两个课程中的第一个。 它专注于单行字符，数字和日期功能。</a:t>
            </a:r>
            <a:endParaRPr lang="en-US" altLang="en-US" dirty="0" smtClean="0">
              <a:latin typeface="Arial" charset="0"/>
            </a:endParaRPr>
          </a:p>
        </p:txBody>
      </p:sp>
      <p:sp>
        <p:nvSpPr>
          <p:cNvPr id="9222"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D2D663A-A325-4D06-ACE0-2EE904E9DECB}"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val="2269094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rPr>
              <a:t>CURRENT_DATE</a:t>
            </a:r>
            <a:r>
              <a:rPr lang="en-US" altLang="en-US" dirty="0" smtClean="0">
                <a:latin typeface="Arial" charset="0"/>
              </a:rPr>
              <a:t> and </a:t>
            </a:r>
            <a:r>
              <a:rPr lang="en-US" altLang="en-US" dirty="0" smtClean="0">
                <a:latin typeface="Courier New" pitchFamily="49" charset="0"/>
              </a:rPr>
              <a:t>CURRENT_TIMESTAMP</a:t>
            </a:r>
            <a:r>
              <a:rPr lang="en-US" altLang="en-US" dirty="0" smtClean="0">
                <a:latin typeface="Arial" charset="0"/>
              </a:rPr>
              <a:t> functions return the current date and current time stamp, respectively.</a:t>
            </a:r>
          </a:p>
          <a:p>
            <a:pPr lvl="1"/>
            <a:r>
              <a:rPr lang="en-US" altLang="en-US" b="1" dirty="0" smtClean="0">
                <a:solidFill>
                  <a:schemeClr val="tx1"/>
                </a:solidFill>
                <a:latin typeface="Arial" charset="0"/>
              </a:rPr>
              <a:t>Note: </a:t>
            </a:r>
            <a:r>
              <a:rPr lang="en-US" altLang="en-US" dirty="0" smtClean="0">
                <a:solidFill>
                  <a:schemeClr val="tx1"/>
                </a:solidFill>
                <a:latin typeface="Arial" charset="0"/>
              </a:rPr>
              <a:t>The </a:t>
            </a:r>
            <a:r>
              <a:rPr lang="en-US" altLang="en-US" dirty="0" smtClean="0">
                <a:solidFill>
                  <a:schemeClr val="tx1"/>
                </a:solidFill>
                <a:latin typeface="Courier New" pitchFamily="49" charset="0"/>
              </a:rPr>
              <a:t>SESSIONTIMEZONE</a:t>
            </a:r>
            <a:r>
              <a:rPr lang="en-US" altLang="en-US" dirty="0" smtClean="0">
                <a:solidFill>
                  <a:schemeClr val="tx1"/>
                </a:solidFill>
                <a:latin typeface="Arial" charset="0"/>
              </a:rPr>
              <a:t> function returns the value of the current session’s time zone. The return type is a time zone offset (a character type in the format </a:t>
            </a:r>
            <a:r>
              <a:rPr lang="en-US" altLang="en-US" dirty="0" smtClean="0">
                <a:solidFill>
                  <a:schemeClr val="tx1"/>
                </a:solidFill>
                <a:latin typeface="Courier New" pitchFamily="49" charset="0"/>
              </a:rPr>
              <a:t>'[+|-]TZH:TZM'</a:t>
            </a:r>
            <a:r>
              <a:rPr lang="en-US" altLang="en-US" dirty="0" smtClean="0">
                <a:solidFill>
                  <a:schemeClr val="tx1"/>
                </a:solidFill>
                <a:latin typeface="Arial" charset="0"/>
              </a:rPr>
              <a:t>) or a time zone region name, depending on how the user specified the session time zone value in the most recent </a:t>
            </a:r>
            <a:r>
              <a:rPr lang="en-US" altLang="en-US" dirty="0" smtClean="0">
                <a:solidFill>
                  <a:schemeClr val="tx1"/>
                </a:solidFill>
                <a:latin typeface="Courier New" pitchFamily="49" charset="0"/>
              </a:rPr>
              <a:t>ALTER</a:t>
            </a:r>
            <a:r>
              <a:rPr lang="en-US" altLang="en-US" dirty="0" smtClean="0">
                <a:latin typeface="Arial" charset="0"/>
              </a:rPr>
              <a:t> </a:t>
            </a:r>
            <a:r>
              <a:rPr lang="en-US" altLang="en-US" dirty="0" smtClean="0">
                <a:solidFill>
                  <a:schemeClr val="tx1"/>
                </a:solidFill>
                <a:latin typeface="Courier New" pitchFamily="49" charset="0"/>
              </a:rPr>
              <a:t>SESSION</a:t>
            </a:r>
            <a:r>
              <a:rPr lang="en-US" altLang="en-US" dirty="0" smtClean="0">
                <a:solidFill>
                  <a:schemeClr val="tx1"/>
                </a:solidFill>
                <a:latin typeface="Arial" charset="0"/>
              </a:rPr>
              <a:t> statement. The example in the slide shows that the session time zone is Etc/Universal timezone. Observe that the database time zone is different from the current session’s time zone.</a:t>
            </a:r>
          </a:p>
          <a:p>
            <a:pPr lvl="1"/>
            <a:r>
              <a:rPr lang="en-US" altLang="zh-CN" dirty="0" err="1" smtClean="0">
                <a:latin typeface="Arial" charset="0"/>
              </a:rPr>
              <a:t>CURRENT_DATE</a:t>
            </a:r>
            <a:r>
              <a:rPr lang="zh-CN" altLang="en-US" dirty="0" smtClean="0">
                <a:latin typeface="Arial" charset="0"/>
              </a:rPr>
              <a:t>和</a:t>
            </a:r>
            <a:r>
              <a:rPr lang="en-US" altLang="zh-CN" dirty="0" err="1" smtClean="0">
                <a:latin typeface="Arial" charset="0"/>
              </a:rPr>
              <a:t>CURRENT_TIMESTAMP</a:t>
            </a:r>
            <a:r>
              <a:rPr lang="zh-CN" altLang="en-US" dirty="0" smtClean="0">
                <a:latin typeface="Arial" charset="0"/>
              </a:rPr>
              <a:t>函数分别返回当前日期和当前时间戳。</a:t>
            </a:r>
          </a:p>
          <a:p>
            <a:pPr lvl="1"/>
            <a:r>
              <a:rPr lang="zh-CN" altLang="en-US" dirty="0" smtClean="0">
                <a:latin typeface="Arial" charset="0"/>
              </a:rPr>
              <a:t>注意：</a:t>
            </a:r>
            <a:r>
              <a:rPr lang="en-US" altLang="zh-CN" dirty="0" err="1" smtClean="0">
                <a:latin typeface="Arial" charset="0"/>
              </a:rPr>
              <a:t>SESSIONTIMEZONE</a:t>
            </a:r>
            <a:r>
              <a:rPr lang="zh-CN" altLang="en-US" dirty="0" smtClean="0">
                <a:latin typeface="Arial" charset="0"/>
              </a:rPr>
              <a:t>函数返回当前会话的时区的值。 返回类型是时区偏移（格式为</a:t>
            </a:r>
            <a:r>
              <a:rPr lang="en-US" altLang="zh-CN" dirty="0" smtClean="0">
                <a:latin typeface="Arial" charset="0"/>
              </a:rPr>
              <a:t>[+ | - ] </a:t>
            </a:r>
            <a:r>
              <a:rPr lang="en-US" altLang="zh-CN" dirty="0" err="1" smtClean="0">
                <a:latin typeface="Arial" charset="0"/>
              </a:rPr>
              <a:t>TZH</a:t>
            </a:r>
            <a:r>
              <a:rPr lang="zh-CN" altLang="en-US" dirty="0" smtClean="0">
                <a:latin typeface="Arial" charset="0"/>
              </a:rPr>
              <a:t>：</a:t>
            </a:r>
            <a:r>
              <a:rPr lang="en-US" altLang="zh-CN" dirty="0" err="1" smtClean="0">
                <a:latin typeface="Arial" charset="0"/>
              </a:rPr>
              <a:t>TZM</a:t>
            </a:r>
            <a:r>
              <a:rPr lang="en-US" altLang="zh-CN" dirty="0" smtClean="0">
                <a:latin typeface="Arial" charset="0"/>
              </a:rPr>
              <a:t>'</a:t>
            </a:r>
            <a:r>
              <a:rPr lang="zh-CN" altLang="en-US" dirty="0" smtClean="0">
                <a:latin typeface="Arial" charset="0"/>
              </a:rPr>
              <a:t>的字符类型）或时区区域名称，具体取决于用户如何在最近的</a:t>
            </a:r>
            <a:r>
              <a:rPr lang="en-US" altLang="zh-CN" dirty="0" smtClean="0">
                <a:latin typeface="Arial" charset="0"/>
              </a:rPr>
              <a:t>ALTER SESSION</a:t>
            </a:r>
            <a:r>
              <a:rPr lang="zh-CN" altLang="en-US" dirty="0" smtClean="0">
                <a:latin typeface="Arial" charset="0"/>
              </a:rPr>
              <a:t>中指定会话时区值 声明。 幻灯片中的示例显示会话时区为</a:t>
            </a:r>
            <a:r>
              <a:rPr lang="en-US" altLang="zh-CN" dirty="0" err="1" smtClean="0">
                <a:latin typeface="Arial" charset="0"/>
              </a:rPr>
              <a:t>Etc</a:t>
            </a:r>
            <a:r>
              <a:rPr lang="en-US" altLang="zh-CN" dirty="0" smtClean="0">
                <a:latin typeface="Arial" charset="0"/>
              </a:rPr>
              <a:t> / Universal </a:t>
            </a:r>
            <a:r>
              <a:rPr lang="en-US" altLang="zh-CN" dirty="0" err="1" smtClean="0">
                <a:latin typeface="Arial" charset="0"/>
              </a:rPr>
              <a:t>timezone</a:t>
            </a:r>
            <a:r>
              <a:rPr lang="zh-CN" altLang="en-US" dirty="0" smtClean="0">
                <a:latin typeface="Arial" charset="0"/>
              </a:rPr>
              <a:t>。 观察数据库时区与当前会话的时区不同。</a:t>
            </a:r>
            <a:endParaRPr lang="en-US" altLang="en-US" dirty="0" smtClean="0">
              <a:latin typeface="Arial" charset="0"/>
            </a:endParaRPr>
          </a:p>
          <a:p>
            <a:pPr lvl="1">
              <a:lnSpc>
                <a:spcPct val="95000"/>
              </a:lnSpc>
              <a:spcBef>
                <a:spcPct val="20000"/>
              </a:spcBef>
            </a:pPr>
            <a:endParaRPr lang="en-US" altLang="en-US" dirty="0" smtClean="0">
              <a:latin typeface="Arial" charset="0"/>
            </a:endParaRPr>
          </a:p>
          <a:p>
            <a:pPr lvl="1">
              <a:lnSpc>
                <a:spcPct val="95000"/>
              </a:lnSpc>
              <a:spcBef>
                <a:spcPct val="20000"/>
              </a:spcBef>
            </a:pPr>
            <a:endParaRPr lang="en-US" altLang="en-US" dirty="0" smtClean="0">
              <a:latin typeface="Arial" charset="0"/>
            </a:endParaRP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007BBDA0-FCBF-486C-9032-422FD8B09D47}"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val="2723430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lvl="1"/>
            <a:r>
              <a:rPr lang="en-US" altLang="en-US" dirty="0" smtClean="0">
                <a:latin typeface="Arial" charset="0"/>
              </a:rPr>
              <a:t>Because the database stores dates as numbers, you can perform calculations using arithmetic operators such as addition and subtraction. You can add and subtract number constants as well as dates.</a:t>
            </a:r>
          </a:p>
          <a:p>
            <a:pPr lvl="1"/>
            <a:r>
              <a:rPr lang="en-US" altLang="en-US" dirty="0" smtClean="0">
                <a:latin typeface="Arial" charset="0"/>
              </a:rPr>
              <a:t>You can perform the following operations</a:t>
            </a:r>
            <a:r>
              <a:rPr lang="en-US" altLang="en-US" dirty="0" smtClean="0">
                <a:latin typeface="Arial" charset="0"/>
              </a:rPr>
              <a:t>:</a:t>
            </a:r>
          </a:p>
          <a:p>
            <a:pPr lvl="1"/>
            <a:endParaRPr lang="en-US" altLang="en-US" dirty="0" smtClean="0">
              <a:latin typeface="Arial" charset="0"/>
            </a:endParaRPr>
          </a:p>
          <a:p>
            <a:pPr lvl="1"/>
            <a:r>
              <a:rPr lang="zh-CN" altLang="en-US" dirty="0" smtClean="0">
                <a:latin typeface="Arial" charset="0"/>
              </a:rPr>
              <a:t>从结果日期值的日期添加或减去数字。</a:t>
            </a:r>
          </a:p>
          <a:p>
            <a:pPr lvl="1"/>
            <a:r>
              <a:rPr lang="zh-CN" altLang="en-US" dirty="0" smtClean="0">
                <a:latin typeface="Arial" charset="0"/>
              </a:rPr>
              <a:t>减去两个日期来查找这些日期之间的天数。</a:t>
            </a:r>
          </a:p>
          <a:p>
            <a:pPr lvl="1"/>
            <a:r>
              <a:rPr lang="zh-CN" altLang="en-US" dirty="0" smtClean="0">
                <a:latin typeface="Arial" charset="0"/>
              </a:rPr>
              <a:t>通过将小时数除以</a:t>
            </a:r>
            <a:r>
              <a:rPr lang="en-US" altLang="zh-CN" dirty="0" smtClean="0">
                <a:latin typeface="Arial" charset="0"/>
              </a:rPr>
              <a:t>24</a:t>
            </a:r>
            <a:r>
              <a:rPr lang="zh-CN" altLang="en-US" dirty="0" smtClean="0">
                <a:latin typeface="Arial" charset="0"/>
              </a:rPr>
              <a:t>来添加日期。</a:t>
            </a:r>
            <a:endParaRPr lang="en-US" altLang="zh-CN" dirty="0" smtClean="0">
              <a:latin typeface="Arial" charset="0"/>
            </a:endParaRPr>
          </a:p>
          <a:p>
            <a:pPr lvl="1"/>
            <a:r>
              <a:rPr lang="zh-CN" altLang="en-US" dirty="0" smtClean="0">
                <a:latin typeface="Arial" charset="0"/>
              </a:rPr>
              <a:t>由于数据库将日期存储为数字，因此可以使用加法和减法等算术运算符执行计算。 您可以添加和减去数字常量以及日期。</a:t>
            </a:r>
          </a:p>
          <a:p>
            <a:pPr lvl="1"/>
            <a:r>
              <a:rPr lang="zh-CN" altLang="en-US" dirty="0" smtClean="0">
                <a:latin typeface="Arial" charset="0"/>
              </a:rPr>
              <a:t>您可以执行以下操作：</a:t>
            </a:r>
            <a:endParaRPr lang="en-US" altLang="en-US" dirty="0" smtClean="0">
              <a:latin typeface="Arial" charset="0"/>
            </a:endParaRPr>
          </a:p>
        </p:txBody>
      </p:sp>
      <p:graphicFrame>
        <p:nvGraphicFramePr>
          <p:cNvPr id="62468" name="Object 0"/>
          <p:cNvGraphicFramePr>
            <a:graphicFrameLocks/>
          </p:cNvGraphicFramePr>
          <p:nvPr/>
        </p:nvGraphicFramePr>
        <p:xfrm>
          <a:off x="704850" y="5479256"/>
          <a:ext cx="5591175" cy="1171575"/>
        </p:xfrm>
        <a:graphic>
          <a:graphicData uri="http://schemas.openxmlformats.org/presentationml/2006/ole">
            <mc:AlternateContent xmlns:mc="http://schemas.openxmlformats.org/markup-compatibility/2006">
              <mc:Choice xmlns:v="urn:schemas-microsoft-com:vml" Requires="v">
                <p:oleObj spid="_x0000_s20523" name="Document" r:id="rId4" imgW="5751783" imgH="1322906" progId="Word.Document.8">
                  <p:embed/>
                </p:oleObj>
              </mc:Choice>
              <mc:Fallback>
                <p:oleObj name="Document" r:id="rId4" imgW="5751783" imgH="1322906" progId="Word.Document.8">
                  <p:embed/>
                  <p:pic>
                    <p:nvPicPr>
                      <p:cNvPr id="0"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5479256"/>
                        <a:ext cx="55911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92439D26-8884-42BB-880C-17768D057D09}"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val="2572924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The example in the slide displays the last name and the number of weeks employed for all employees in department 90. It subtracts the date on which the employee was hired from the current date (</a:t>
            </a:r>
            <a:r>
              <a:rPr lang="en-US" altLang="en-US" smtClean="0">
                <a:latin typeface="Courier New" pitchFamily="49" charset="0"/>
              </a:rPr>
              <a:t>SYSDATE</a:t>
            </a:r>
            <a:r>
              <a:rPr lang="en-US" altLang="en-US" smtClean="0">
                <a:latin typeface="Arial" charset="0"/>
              </a:rPr>
              <a:t>) and divides the result by 7 to calculate the number of weeks that a worker has been employed.</a:t>
            </a:r>
            <a:endParaRPr lang="en-US" altLang="en-US" dirty="0" smtClean="0">
              <a:latin typeface="Arial" charset="0"/>
            </a:endParaRPr>
          </a:p>
        </p:txBody>
      </p:sp>
      <p:sp>
        <p:nvSpPr>
          <p:cNvPr id="645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384CB761-2FA0-4F12-892D-6410751CDC80}"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val="2707664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BEA2B9E1-21FD-40DE-B3D1-DEDE8AFFEBA2}" type="slidenum">
              <a:rPr lang="en-US" altLang="en-US" smtClean="0"/>
              <a:t>33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9645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ln/>
        </p:spPr>
      </p:sp>
      <p:sp>
        <p:nvSpPr>
          <p:cNvPr id="6861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Date functions operate on Oracle dates. All date functions return a value of the </a:t>
            </a:r>
            <a:r>
              <a:rPr lang="en-US" altLang="en-US" dirty="0" smtClean="0">
                <a:solidFill>
                  <a:schemeClr val="tx1"/>
                </a:solidFill>
                <a:latin typeface="Courier New" pitchFamily="49" charset="0"/>
              </a:rPr>
              <a:t>DATE</a:t>
            </a:r>
            <a:r>
              <a:rPr lang="en-US" altLang="en-US" dirty="0" smtClean="0">
                <a:solidFill>
                  <a:schemeClr val="tx1"/>
                </a:solidFill>
                <a:latin typeface="Arial" charset="0"/>
              </a:rPr>
              <a:t> data type except </a:t>
            </a:r>
            <a:r>
              <a:rPr lang="en-US" altLang="en-US" dirty="0" smtClean="0">
                <a:solidFill>
                  <a:schemeClr val="tx1"/>
                </a:solidFill>
                <a:latin typeface="Courier New" pitchFamily="49" charset="0"/>
              </a:rPr>
              <a:t>MONTHS_BETWEEN</a:t>
            </a:r>
            <a:r>
              <a:rPr lang="en-US" altLang="en-US" dirty="0" smtClean="0">
                <a:solidFill>
                  <a:schemeClr val="tx1"/>
                </a:solidFill>
                <a:latin typeface="Arial" charset="0"/>
              </a:rPr>
              <a:t>, which returns a numeric value.</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MONTHS_BETWEEN</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date1, date2</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Finds the number of months between </a:t>
            </a:r>
            <a:r>
              <a:rPr lang="en-US" altLang="en-US" i="1" dirty="0" smtClean="0">
                <a:solidFill>
                  <a:schemeClr val="tx1"/>
                </a:solidFill>
                <a:latin typeface="Courier New" pitchFamily="49" charset="0"/>
              </a:rPr>
              <a:t>date1</a:t>
            </a:r>
            <a:r>
              <a:rPr lang="en-US" altLang="en-US" dirty="0" smtClean="0">
                <a:solidFill>
                  <a:schemeClr val="tx1"/>
                </a:solidFill>
                <a:latin typeface="Arial" charset="0"/>
              </a:rPr>
              <a:t> and </a:t>
            </a:r>
            <a:r>
              <a:rPr lang="en-US" altLang="en-US" i="1" dirty="0" smtClean="0">
                <a:solidFill>
                  <a:schemeClr val="tx1"/>
                </a:solidFill>
                <a:latin typeface="Courier New" pitchFamily="49" charset="0"/>
              </a:rPr>
              <a:t>date2</a:t>
            </a:r>
            <a:r>
              <a:rPr lang="en-US" altLang="en-US" dirty="0" smtClean="0">
                <a:solidFill>
                  <a:schemeClr val="tx1"/>
                </a:solidFill>
                <a:latin typeface="Arial" charset="0"/>
              </a:rPr>
              <a:t>. The result can be positive or negative. If </a:t>
            </a:r>
            <a:r>
              <a:rPr lang="en-US" altLang="en-US" i="1" dirty="0" smtClean="0">
                <a:solidFill>
                  <a:schemeClr val="tx1"/>
                </a:solidFill>
                <a:latin typeface="Courier New" pitchFamily="49" charset="0"/>
              </a:rPr>
              <a:t>date1</a:t>
            </a:r>
            <a:r>
              <a:rPr lang="en-US" altLang="en-US" dirty="0" smtClean="0">
                <a:solidFill>
                  <a:schemeClr val="tx1"/>
                </a:solidFill>
                <a:latin typeface="Arial" charset="0"/>
              </a:rPr>
              <a:t> is later than </a:t>
            </a:r>
            <a:r>
              <a:rPr lang="en-US" altLang="en-US" i="1" dirty="0" smtClean="0">
                <a:solidFill>
                  <a:schemeClr val="tx1"/>
                </a:solidFill>
                <a:latin typeface="Courier New" pitchFamily="49" charset="0"/>
              </a:rPr>
              <a:t>date2</a:t>
            </a:r>
            <a:r>
              <a:rPr lang="en-US" altLang="en-US" dirty="0" smtClean="0">
                <a:solidFill>
                  <a:schemeClr val="tx1"/>
                </a:solidFill>
                <a:latin typeface="Arial" charset="0"/>
              </a:rPr>
              <a:t>, the result is positive; if </a:t>
            </a:r>
            <a:r>
              <a:rPr lang="en-US" altLang="en-US" i="1" dirty="0" smtClean="0">
                <a:solidFill>
                  <a:schemeClr val="tx1"/>
                </a:solidFill>
                <a:latin typeface="Courier New" pitchFamily="49" charset="0"/>
              </a:rPr>
              <a:t>date1</a:t>
            </a:r>
            <a:r>
              <a:rPr lang="en-US" altLang="en-US" dirty="0" smtClean="0">
                <a:solidFill>
                  <a:schemeClr val="tx1"/>
                </a:solidFill>
                <a:latin typeface="Arial" charset="0"/>
              </a:rPr>
              <a:t> is earlier than </a:t>
            </a:r>
            <a:r>
              <a:rPr lang="en-US" altLang="en-US" i="1" dirty="0" smtClean="0">
                <a:solidFill>
                  <a:schemeClr val="tx1"/>
                </a:solidFill>
                <a:latin typeface="Courier New" pitchFamily="49" charset="0"/>
              </a:rPr>
              <a:t>date2</a:t>
            </a:r>
            <a:r>
              <a:rPr lang="en-US" altLang="en-US" dirty="0" smtClean="0">
                <a:solidFill>
                  <a:schemeClr val="tx1"/>
                </a:solidFill>
                <a:latin typeface="Arial" charset="0"/>
              </a:rPr>
              <a:t>, the result is negative. The </a:t>
            </a:r>
            <a:r>
              <a:rPr lang="en-US" altLang="en-US" dirty="0" err="1" smtClean="0">
                <a:solidFill>
                  <a:schemeClr val="tx1"/>
                </a:solidFill>
                <a:latin typeface="Arial" charset="0"/>
              </a:rPr>
              <a:t>noninteger</a:t>
            </a:r>
            <a:r>
              <a:rPr lang="en-US" altLang="en-US" dirty="0" smtClean="0">
                <a:solidFill>
                  <a:schemeClr val="tx1"/>
                </a:solidFill>
                <a:latin typeface="Arial" charset="0"/>
              </a:rPr>
              <a:t> part of the result represents a portion of the month.</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ADD_MONTHS</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 n</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Adds </a:t>
            </a:r>
            <a:r>
              <a:rPr lang="en-US" altLang="en-US" i="1" dirty="0" smtClean="0">
                <a:solidFill>
                  <a:schemeClr val="tx1"/>
                </a:solidFill>
                <a:latin typeface="Courier New" pitchFamily="49" charset="0"/>
              </a:rPr>
              <a:t>n</a:t>
            </a:r>
            <a:r>
              <a:rPr lang="en-US" altLang="en-US" dirty="0" smtClean="0">
                <a:solidFill>
                  <a:schemeClr val="tx1"/>
                </a:solidFill>
                <a:latin typeface="Arial" charset="0"/>
              </a:rPr>
              <a:t> number of calendar months to</a:t>
            </a:r>
            <a:r>
              <a:rPr lang="en-US" altLang="en-US" i="1" dirty="0" smtClean="0">
                <a:solidFill>
                  <a:schemeClr val="tx1"/>
                </a:solidFill>
                <a:latin typeface="Arial" charset="0"/>
              </a:rPr>
              <a:t>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The value of </a:t>
            </a:r>
            <a:r>
              <a:rPr lang="en-US" altLang="en-US" i="1" dirty="0" smtClean="0">
                <a:solidFill>
                  <a:schemeClr val="tx1"/>
                </a:solidFill>
                <a:latin typeface="Courier New" pitchFamily="49" charset="0"/>
              </a:rPr>
              <a:t>n</a:t>
            </a:r>
            <a:r>
              <a:rPr lang="en-US" altLang="en-US" dirty="0" smtClean="0">
                <a:solidFill>
                  <a:schemeClr val="tx1"/>
                </a:solidFill>
                <a:latin typeface="Arial" charset="0"/>
              </a:rPr>
              <a:t> must be an integer and can be negative.</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NEXT_DAY</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 </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char</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Finds the date of the next specified day of the week </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char</a:t>
            </a:r>
            <a:r>
              <a:rPr lang="en-US" altLang="en-US" dirty="0" smtClean="0">
                <a:solidFill>
                  <a:schemeClr val="tx1"/>
                </a:solidFill>
                <a:latin typeface="Courier New" pitchFamily="49" charset="0"/>
              </a:rPr>
              <a:t>')</a:t>
            </a:r>
            <a:r>
              <a:rPr lang="en-US" altLang="en-US" dirty="0" smtClean="0">
                <a:solidFill>
                  <a:schemeClr val="tx1"/>
                </a:solidFill>
                <a:latin typeface="Arial" charset="0"/>
              </a:rPr>
              <a:t> following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The value of </a:t>
            </a:r>
            <a:r>
              <a:rPr lang="en-US" altLang="en-US" i="1" dirty="0" smtClean="0">
                <a:solidFill>
                  <a:schemeClr val="tx1"/>
                </a:solidFill>
                <a:latin typeface="Courier New" pitchFamily="49" charset="0"/>
              </a:rPr>
              <a:t>char</a:t>
            </a:r>
            <a:r>
              <a:rPr lang="en-US" altLang="en-US" dirty="0" smtClean="0">
                <a:solidFill>
                  <a:schemeClr val="tx1"/>
                </a:solidFill>
                <a:latin typeface="Arial" charset="0"/>
              </a:rPr>
              <a:t> may be a number representing a day or a character string.</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LAST_DAY</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Finds the date of the last day of the month that contains </a:t>
            </a:r>
            <a:r>
              <a:rPr lang="en-US" altLang="en-US" i="1" dirty="0" smtClean="0">
                <a:solidFill>
                  <a:schemeClr val="tx1"/>
                </a:solidFill>
                <a:latin typeface="Courier New" pitchFamily="49" charset="0"/>
              </a:rPr>
              <a:t>date</a:t>
            </a:r>
          </a:p>
          <a:p>
            <a:pPr marL="304746" lvl="2" indent="0" eaLnBrk="1" hangingPunct="1">
              <a:buClr>
                <a:schemeClr val="tx1"/>
              </a:buClr>
              <a:buFont typeface="Courier New" pitchFamily="49" charset="0"/>
              <a:buNone/>
            </a:pPr>
            <a:r>
              <a:rPr lang="zh-CN" altLang="en-US" i="0" dirty="0" smtClean="0">
                <a:solidFill>
                  <a:schemeClr val="tx1"/>
                </a:solidFill>
                <a:latin typeface="Arial" charset="0"/>
                <a:cs typeface="Arial" charset="0"/>
              </a:rPr>
              <a:t>日期功能在</a:t>
            </a:r>
            <a:r>
              <a:rPr lang="en-US" altLang="en-US" i="0" dirty="0" smtClean="0">
                <a:solidFill>
                  <a:schemeClr val="tx1"/>
                </a:solidFill>
                <a:latin typeface="Arial" charset="0"/>
                <a:cs typeface="Arial" charset="0"/>
              </a:rPr>
              <a:t>Oracle</a:t>
            </a:r>
            <a:r>
              <a:rPr lang="zh-CN" altLang="en-US" i="0" dirty="0" smtClean="0">
                <a:solidFill>
                  <a:schemeClr val="tx1"/>
                </a:solidFill>
                <a:latin typeface="Arial" charset="0"/>
                <a:cs typeface="Arial" charset="0"/>
              </a:rPr>
              <a:t>日期运行。 所有日期函数返回除</a:t>
            </a:r>
            <a:r>
              <a:rPr lang="en-US" altLang="en-US" i="0" dirty="0" err="1" smtClean="0">
                <a:solidFill>
                  <a:schemeClr val="tx1"/>
                </a:solidFill>
                <a:latin typeface="Arial" charset="0"/>
                <a:cs typeface="Arial" charset="0"/>
              </a:rPr>
              <a:t>MONTHS_BETWEEN</a:t>
            </a:r>
            <a:r>
              <a:rPr lang="zh-CN" altLang="en-US" i="0" dirty="0" smtClean="0">
                <a:solidFill>
                  <a:schemeClr val="tx1"/>
                </a:solidFill>
                <a:latin typeface="Arial" charset="0"/>
                <a:cs typeface="Arial" charset="0"/>
              </a:rPr>
              <a:t>之外的</a:t>
            </a:r>
            <a:r>
              <a:rPr lang="en-US" altLang="en-US" i="0" dirty="0" smtClean="0">
                <a:solidFill>
                  <a:schemeClr val="tx1"/>
                </a:solidFill>
                <a:latin typeface="Arial" charset="0"/>
                <a:cs typeface="Arial" charset="0"/>
              </a:rPr>
              <a:t>DATE</a:t>
            </a:r>
            <a:r>
              <a:rPr lang="zh-CN" altLang="en-US" i="0" dirty="0" smtClean="0">
                <a:solidFill>
                  <a:schemeClr val="tx1"/>
                </a:solidFill>
                <a:latin typeface="Arial" charset="0"/>
                <a:cs typeface="Arial" charset="0"/>
              </a:rPr>
              <a:t>数据类型的值，该值返回一个数值。</a:t>
            </a:r>
          </a:p>
          <a:p>
            <a:pPr marL="609493" lvl="2" indent="-304747" eaLnBrk="1" hangingPunct="1">
              <a:buClr>
                <a:schemeClr val="tx1"/>
              </a:buClr>
            </a:pPr>
            <a:r>
              <a:rPr lang="en-US" altLang="en-US" i="0" dirty="0" err="1" smtClean="0">
                <a:solidFill>
                  <a:schemeClr val="tx1"/>
                </a:solidFill>
                <a:latin typeface="Arial" charset="0"/>
                <a:cs typeface="Arial" charset="0"/>
              </a:rPr>
              <a:t>MONTHS_BETWEEN（date1，date2</a:t>
            </a:r>
            <a:r>
              <a:rPr lang="en-US" altLang="en-US" i="0" dirty="0" smtClean="0">
                <a:solidFill>
                  <a:schemeClr val="tx1"/>
                </a:solidFill>
                <a:latin typeface="Arial" charset="0"/>
                <a:cs typeface="Arial" charset="0"/>
              </a:rPr>
              <a:t>）：</a:t>
            </a:r>
            <a:r>
              <a:rPr lang="zh-CN" altLang="en-US" i="0" dirty="0" smtClean="0">
                <a:solidFill>
                  <a:schemeClr val="tx1"/>
                </a:solidFill>
                <a:latin typeface="Arial" charset="0"/>
                <a:cs typeface="Arial" charset="0"/>
              </a:rPr>
              <a:t>查找</a:t>
            </a:r>
            <a:r>
              <a:rPr lang="en-US" altLang="en-US" i="0" dirty="0" err="1" smtClean="0">
                <a:solidFill>
                  <a:schemeClr val="tx1"/>
                </a:solidFill>
                <a:latin typeface="Arial" charset="0"/>
                <a:cs typeface="Arial" charset="0"/>
              </a:rPr>
              <a:t>date1</a:t>
            </a:r>
            <a:r>
              <a:rPr lang="zh-CN" altLang="en-US" i="0" dirty="0" smtClean="0">
                <a:solidFill>
                  <a:schemeClr val="tx1"/>
                </a:solidFill>
                <a:latin typeface="Arial" charset="0"/>
                <a:cs typeface="Arial" charset="0"/>
              </a:rPr>
              <a:t>和</a:t>
            </a:r>
            <a:r>
              <a:rPr lang="en-US" altLang="en-US" i="0" dirty="0" err="1" smtClean="0">
                <a:solidFill>
                  <a:schemeClr val="tx1"/>
                </a:solidFill>
                <a:latin typeface="Arial" charset="0"/>
                <a:cs typeface="Arial" charset="0"/>
              </a:rPr>
              <a:t>date2</a:t>
            </a:r>
            <a:r>
              <a:rPr lang="zh-CN" altLang="en-US" i="0" dirty="0" smtClean="0">
                <a:solidFill>
                  <a:schemeClr val="tx1"/>
                </a:solidFill>
                <a:latin typeface="Arial" charset="0"/>
                <a:cs typeface="Arial" charset="0"/>
              </a:rPr>
              <a:t>之间的月份数。 结果可以是正面或负面。 如果</a:t>
            </a:r>
            <a:r>
              <a:rPr lang="en-US" altLang="en-US" i="0" dirty="0" err="1" smtClean="0">
                <a:solidFill>
                  <a:schemeClr val="tx1"/>
                </a:solidFill>
                <a:latin typeface="Arial" charset="0"/>
                <a:cs typeface="Arial" charset="0"/>
              </a:rPr>
              <a:t>date1</a:t>
            </a:r>
            <a:r>
              <a:rPr lang="zh-CN" altLang="en-US" i="0" dirty="0" smtClean="0">
                <a:solidFill>
                  <a:schemeClr val="tx1"/>
                </a:solidFill>
                <a:latin typeface="Arial" charset="0"/>
                <a:cs typeface="Arial" charset="0"/>
              </a:rPr>
              <a:t>晚于</a:t>
            </a:r>
            <a:r>
              <a:rPr lang="en-US" altLang="en-US" i="0" dirty="0" err="1" smtClean="0">
                <a:solidFill>
                  <a:schemeClr val="tx1"/>
                </a:solidFill>
                <a:latin typeface="Arial" charset="0"/>
                <a:cs typeface="Arial" charset="0"/>
              </a:rPr>
              <a:t>date2</a:t>
            </a:r>
            <a:r>
              <a:rPr lang="en-US" altLang="en-US" i="0" dirty="0" smtClean="0">
                <a:solidFill>
                  <a:schemeClr val="tx1"/>
                </a:solidFill>
                <a:latin typeface="Arial" charset="0"/>
                <a:cs typeface="Arial" charset="0"/>
              </a:rPr>
              <a:t>，</a:t>
            </a:r>
            <a:r>
              <a:rPr lang="zh-CN" altLang="en-US" i="0" dirty="0" smtClean="0">
                <a:solidFill>
                  <a:schemeClr val="tx1"/>
                </a:solidFill>
                <a:latin typeface="Arial" charset="0"/>
                <a:cs typeface="Arial" charset="0"/>
              </a:rPr>
              <a:t>结果为正</a:t>
            </a:r>
            <a:r>
              <a:rPr lang="en-US" altLang="zh-CN" i="0" dirty="0" smtClean="0">
                <a:solidFill>
                  <a:schemeClr val="tx1"/>
                </a:solidFill>
                <a:latin typeface="Arial" charset="0"/>
                <a:cs typeface="Arial" charset="0"/>
              </a:rPr>
              <a:t>; </a:t>
            </a:r>
            <a:r>
              <a:rPr lang="zh-CN" altLang="en-US" i="0" dirty="0" smtClean="0">
                <a:solidFill>
                  <a:schemeClr val="tx1"/>
                </a:solidFill>
                <a:latin typeface="Arial" charset="0"/>
                <a:cs typeface="Arial" charset="0"/>
              </a:rPr>
              <a:t>如果</a:t>
            </a:r>
            <a:r>
              <a:rPr lang="en-US" altLang="en-US" i="0" dirty="0" err="1" smtClean="0">
                <a:solidFill>
                  <a:schemeClr val="tx1"/>
                </a:solidFill>
                <a:latin typeface="Arial" charset="0"/>
                <a:cs typeface="Arial" charset="0"/>
              </a:rPr>
              <a:t>date1</a:t>
            </a:r>
            <a:r>
              <a:rPr lang="zh-CN" altLang="en-US" i="0" dirty="0" smtClean="0">
                <a:solidFill>
                  <a:schemeClr val="tx1"/>
                </a:solidFill>
                <a:latin typeface="Arial" charset="0"/>
                <a:cs typeface="Arial" charset="0"/>
              </a:rPr>
              <a:t>比</a:t>
            </a:r>
            <a:r>
              <a:rPr lang="en-US" altLang="en-US" i="0" dirty="0" err="1" smtClean="0">
                <a:solidFill>
                  <a:schemeClr val="tx1"/>
                </a:solidFill>
                <a:latin typeface="Arial" charset="0"/>
                <a:cs typeface="Arial" charset="0"/>
              </a:rPr>
              <a:t>date2</a:t>
            </a:r>
            <a:r>
              <a:rPr lang="zh-CN" altLang="en-US" i="0" dirty="0" smtClean="0">
                <a:solidFill>
                  <a:schemeClr val="tx1"/>
                </a:solidFill>
                <a:latin typeface="Arial" charset="0"/>
                <a:cs typeface="Arial" charset="0"/>
              </a:rPr>
              <a:t>早，则结果为负。 结果的非整数部分表示该月份的一部分。</a:t>
            </a:r>
          </a:p>
          <a:p>
            <a:pPr marL="609493" lvl="2" indent="-304747" eaLnBrk="1" hangingPunct="1">
              <a:buClr>
                <a:schemeClr val="tx1"/>
              </a:buClr>
            </a:pPr>
            <a:r>
              <a:rPr lang="en-US" altLang="en-US" i="0" dirty="0" err="1" smtClean="0">
                <a:solidFill>
                  <a:schemeClr val="tx1"/>
                </a:solidFill>
                <a:latin typeface="Arial" charset="0"/>
                <a:cs typeface="Arial" charset="0"/>
              </a:rPr>
              <a:t>ADD_MONTHS（date，n</a:t>
            </a:r>
            <a:r>
              <a:rPr lang="en-US" altLang="en-US" i="0" dirty="0" smtClean="0">
                <a:solidFill>
                  <a:schemeClr val="tx1"/>
                </a:solidFill>
                <a:latin typeface="Arial" charset="0"/>
                <a:cs typeface="Arial" charset="0"/>
              </a:rPr>
              <a:t>）：</a:t>
            </a:r>
            <a:r>
              <a:rPr lang="zh-CN" altLang="en-US" i="0" dirty="0" smtClean="0">
                <a:solidFill>
                  <a:schemeClr val="tx1"/>
                </a:solidFill>
                <a:latin typeface="Arial" charset="0"/>
                <a:cs typeface="Arial" charset="0"/>
              </a:rPr>
              <a:t>添加</a:t>
            </a:r>
            <a:r>
              <a:rPr lang="en-US" altLang="en-US" i="0" dirty="0" smtClean="0">
                <a:solidFill>
                  <a:schemeClr val="tx1"/>
                </a:solidFill>
                <a:latin typeface="Arial" charset="0"/>
                <a:cs typeface="Arial" charset="0"/>
              </a:rPr>
              <a:t>n</a:t>
            </a:r>
            <a:r>
              <a:rPr lang="zh-CN" altLang="en-US" i="0" dirty="0" smtClean="0">
                <a:solidFill>
                  <a:schemeClr val="tx1"/>
                </a:solidFill>
                <a:latin typeface="Arial" charset="0"/>
                <a:cs typeface="Arial" charset="0"/>
              </a:rPr>
              <a:t>个日历月数。 </a:t>
            </a:r>
            <a:r>
              <a:rPr lang="en-US" altLang="en-US" i="0" dirty="0" smtClean="0">
                <a:solidFill>
                  <a:schemeClr val="tx1"/>
                </a:solidFill>
                <a:latin typeface="Arial" charset="0"/>
                <a:cs typeface="Arial" charset="0"/>
              </a:rPr>
              <a:t>n</a:t>
            </a:r>
            <a:r>
              <a:rPr lang="zh-CN" altLang="en-US" i="0" dirty="0" smtClean="0">
                <a:solidFill>
                  <a:schemeClr val="tx1"/>
                </a:solidFill>
                <a:latin typeface="Arial" charset="0"/>
                <a:cs typeface="Arial" charset="0"/>
              </a:rPr>
              <a:t>的值必须是整数，可以是负数。</a:t>
            </a:r>
          </a:p>
          <a:p>
            <a:pPr marL="609493" lvl="2" indent="-304747" eaLnBrk="1" hangingPunct="1">
              <a:buClr>
                <a:schemeClr val="tx1"/>
              </a:buClr>
            </a:pPr>
            <a:r>
              <a:rPr lang="en-US" altLang="en-US" i="0" dirty="0" smtClean="0">
                <a:solidFill>
                  <a:schemeClr val="tx1"/>
                </a:solidFill>
                <a:latin typeface="Arial" charset="0"/>
                <a:cs typeface="Arial" charset="0"/>
              </a:rPr>
              <a:t>NEXT_</a:t>
            </a:r>
            <a:r>
              <a:rPr lang="en-US" altLang="en-US" i="0" dirty="0" err="1" smtClean="0">
                <a:solidFill>
                  <a:schemeClr val="tx1"/>
                </a:solidFill>
                <a:latin typeface="Arial" charset="0"/>
                <a:cs typeface="Arial" charset="0"/>
              </a:rPr>
              <a:t>DAY（date</a:t>
            </a:r>
            <a:r>
              <a:rPr lang="en-US" altLang="en-US" i="0" dirty="0" smtClean="0">
                <a:solidFill>
                  <a:schemeClr val="tx1"/>
                </a:solidFill>
                <a:latin typeface="Arial" charset="0"/>
                <a:cs typeface="Arial" charset="0"/>
              </a:rPr>
              <a:t>，'char'）：</a:t>
            </a:r>
            <a:r>
              <a:rPr lang="zh-CN" altLang="en-US" i="0" dirty="0" smtClean="0">
                <a:solidFill>
                  <a:schemeClr val="tx1"/>
                </a:solidFill>
                <a:latin typeface="Arial" charset="0"/>
                <a:cs typeface="Arial" charset="0"/>
              </a:rPr>
              <a:t>查找下一个指定日期（</a:t>
            </a:r>
            <a:r>
              <a:rPr lang="en-US" altLang="zh-CN" i="0" dirty="0" smtClean="0">
                <a:solidFill>
                  <a:schemeClr val="tx1"/>
                </a:solidFill>
                <a:latin typeface="Arial" charset="0"/>
                <a:cs typeface="Arial" charset="0"/>
              </a:rPr>
              <a:t>'</a:t>
            </a:r>
            <a:r>
              <a:rPr lang="en-US" altLang="en-US" i="0" dirty="0" smtClean="0">
                <a:solidFill>
                  <a:schemeClr val="tx1"/>
                </a:solidFill>
                <a:latin typeface="Arial" charset="0"/>
                <a:cs typeface="Arial" charset="0"/>
              </a:rPr>
              <a:t>char'）</a:t>
            </a:r>
            <a:r>
              <a:rPr lang="zh-CN" altLang="en-US" i="0" dirty="0" smtClean="0">
                <a:solidFill>
                  <a:schemeClr val="tx1"/>
                </a:solidFill>
                <a:latin typeface="Arial" charset="0"/>
                <a:cs typeface="Arial" charset="0"/>
              </a:rPr>
              <a:t>的日期。 </a:t>
            </a:r>
            <a:r>
              <a:rPr lang="en-US" altLang="en-US" i="0" dirty="0" smtClean="0">
                <a:solidFill>
                  <a:schemeClr val="tx1"/>
                </a:solidFill>
                <a:latin typeface="Arial" charset="0"/>
                <a:cs typeface="Arial" charset="0"/>
              </a:rPr>
              <a:t>char</a:t>
            </a:r>
            <a:r>
              <a:rPr lang="zh-CN" altLang="en-US" i="0" dirty="0" smtClean="0">
                <a:solidFill>
                  <a:schemeClr val="tx1"/>
                </a:solidFill>
                <a:latin typeface="Arial" charset="0"/>
                <a:cs typeface="Arial" charset="0"/>
              </a:rPr>
              <a:t>的值可以是表示日期或字符串的数字。</a:t>
            </a:r>
          </a:p>
          <a:p>
            <a:pPr marL="304746" lvl="2" indent="0" eaLnBrk="1" hangingPunct="1">
              <a:buClr>
                <a:schemeClr val="tx1"/>
              </a:buClr>
              <a:buFont typeface="Courier New" pitchFamily="49" charset="0"/>
              <a:buNone/>
            </a:pPr>
            <a:r>
              <a:rPr lang="en-US" altLang="en-US" i="0" dirty="0" err="1" smtClean="0">
                <a:solidFill>
                  <a:schemeClr val="tx1"/>
                </a:solidFill>
                <a:latin typeface="Arial" charset="0"/>
                <a:cs typeface="Arial" charset="0"/>
              </a:rPr>
              <a:t>LAST_DAY</a:t>
            </a:r>
            <a:r>
              <a:rPr lang="en-US" altLang="en-US" i="0" dirty="0" smtClean="0">
                <a:solidFill>
                  <a:schemeClr val="tx1"/>
                </a:solidFill>
                <a:latin typeface="Arial" charset="0"/>
                <a:cs typeface="Arial" charset="0"/>
              </a:rPr>
              <a:t>（</a:t>
            </a:r>
            <a:r>
              <a:rPr lang="zh-CN" altLang="en-US" i="0" dirty="0" smtClean="0">
                <a:solidFill>
                  <a:schemeClr val="tx1"/>
                </a:solidFill>
                <a:latin typeface="Arial" charset="0"/>
                <a:cs typeface="Arial" charset="0"/>
              </a:rPr>
              <a:t>日期）：查找包含日期的月份的最后一天的日期</a:t>
            </a:r>
            <a:endParaRPr lang="en-US" altLang="en-US" i="0" dirty="0" smtClean="0">
              <a:solidFill>
                <a:schemeClr val="tx1"/>
              </a:solidFill>
              <a:latin typeface="Arial" charset="0"/>
              <a:cs typeface="Arial" charset="0"/>
            </a:endParaRPr>
          </a:p>
          <a:p>
            <a:pPr lvl="1" eaLnBrk="1" hangingPunct="1">
              <a:spcBef>
                <a:spcPct val="20000"/>
              </a:spcBef>
              <a:buSzTx/>
              <a:buFontTx/>
              <a:buNone/>
            </a:pPr>
            <a:r>
              <a:rPr lang="en-US" altLang="en-US" dirty="0" smtClean="0">
                <a:latin typeface="Arial" charset="0"/>
              </a:rPr>
              <a:t>The preceding list is a subset of the available date functions. </a:t>
            </a:r>
            <a:r>
              <a:rPr lang="en-US" altLang="en-US" dirty="0" smtClean="0">
                <a:latin typeface="Courier New" pitchFamily="49" charset="0"/>
              </a:rPr>
              <a:t>ROUND</a:t>
            </a:r>
            <a:r>
              <a:rPr lang="en-US" altLang="en-US" dirty="0" smtClean="0">
                <a:latin typeface="Arial" charset="0"/>
              </a:rPr>
              <a:t> and </a:t>
            </a:r>
            <a:r>
              <a:rPr lang="en-US" altLang="en-US" dirty="0" smtClean="0">
                <a:latin typeface="Courier New" pitchFamily="49" charset="0"/>
              </a:rPr>
              <a:t>TRUNC</a:t>
            </a:r>
            <a:r>
              <a:rPr lang="en-US" altLang="en-US" dirty="0" smtClean="0">
                <a:latin typeface="Arial" charset="0"/>
              </a:rPr>
              <a:t> number functions can also be used to manipulate the date values as shown below:</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ROUND</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a:t>
            </a:r>
            <a:r>
              <a:rPr lang="en-US" altLang="en-US" dirty="0" smtClean="0">
                <a:solidFill>
                  <a:schemeClr val="tx1"/>
                </a:solidFill>
                <a:latin typeface="Courier New" pitchFamily="49" charset="0"/>
              </a:rPr>
              <a:t>[,'</a:t>
            </a:r>
            <a:r>
              <a:rPr lang="en-US" altLang="en-US" i="1" dirty="0" err="1" smtClean="0">
                <a:solidFill>
                  <a:schemeClr val="tx1"/>
                </a:solidFill>
                <a:latin typeface="Courier New" pitchFamily="49" charset="0"/>
              </a:rPr>
              <a:t>fmt</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Returns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rounded to</a:t>
            </a:r>
            <a:r>
              <a:rPr lang="en-US" altLang="en-US" i="1" dirty="0" smtClean="0">
                <a:solidFill>
                  <a:schemeClr val="tx1"/>
                </a:solidFill>
                <a:latin typeface="Arial" charset="0"/>
              </a:rPr>
              <a:t> </a:t>
            </a:r>
            <a:r>
              <a:rPr lang="en-US" altLang="en-US" dirty="0" smtClean="0">
                <a:solidFill>
                  <a:schemeClr val="tx1"/>
                </a:solidFill>
                <a:latin typeface="Arial" charset="0"/>
              </a:rPr>
              <a:t>the unit that is specified by the format model </a:t>
            </a:r>
            <a:r>
              <a:rPr lang="en-US" altLang="en-US" i="1" dirty="0" err="1" smtClean="0">
                <a:solidFill>
                  <a:schemeClr val="tx1"/>
                </a:solidFill>
                <a:latin typeface="Courier New" pitchFamily="49" charset="0"/>
              </a:rPr>
              <a:t>fmt</a:t>
            </a:r>
            <a:r>
              <a:rPr lang="en-US" altLang="en-US" i="1" dirty="0" smtClean="0">
                <a:solidFill>
                  <a:schemeClr val="tx1"/>
                </a:solidFill>
                <a:latin typeface="Arial" charset="0"/>
              </a:rPr>
              <a:t>.</a:t>
            </a:r>
            <a:r>
              <a:rPr lang="en-US" altLang="en-US" dirty="0" smtClean="0">
                <a:solidFill>
                  <a:schemeClr val="tx1"/>
                </a:solidFill>
                <a:latin typeface="Arial" charset="0"/>
              </a:rPr>
              <a:t> If the format model </a:t>
            </a:r>
            <a:r>
              <a:rPr lang="en-US" altLang="en-US" i="1" dirty="0" err="1" smtClean="0">
                <a:solidFill>
                  <a:schemeClr val="tx1"/>
                </a:solidFill>
                <a:latin typeface="Arial" charset="0"/>
              </a:rPr>
              <a:t>fmt</a:t>
            </a:r>
            <a:r>
              <a:rPr lang="en-US" altLang="en-US" i="1" dirty="0" smtClean="0">
                <a:solidFill>
                  <a:schemeClr val="tx1"/>
                </a:solidFill>
                <a:latin typeface="Arial" charset="0"/>
              </a:rPr>
              <a:t> </a:t>
            </a:r>
            <a:r>
              <a:rPr lang="en-US" altLang="en-US" dirty="0" smtClean="0">
                <a:solidFill>
                  <a:schemeClr val="tx1"/>
                </a:solidFill>
                <a:latin typeface="Arial" charset="0"/>
              </a:rPr>
              <a:t>is omitted,</a:t>
            </a:r>
            <a:r>
              <a:rPr lang="en-US" altLang="en-US" i="1" dirty="0" smtClean="0">
                <a:solidFill>
                  <a:schemeClr val="tx1"/>
                </a:solidFill>
                <a:latin typeface="Arial" charset="0"/>
              </a:rPr>
              <a:t> date</a:t>
            </a:r>
            <a:r>
              <a:rPr lang="en-US" altLang="en-US" dirty="0" smtClean="0">
                <a:solidFill>
                  <a:schemeClr val="tx1"/>
                </a:solidFill>
                <a:latin typeface="Arial" charset="0"/>
              </a:rPr>
              <a:t> is rounded to the nearest day.</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TRUNC</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a:t>
            </a:r>
            <a:r>
              <a:rPr lang="en-US" altLang="en-US" dirty="0" smtClean="0">
                <a:solidFill>
                  <a:schemeClr val="tx1"/>
                </a:solidFill>
                <a:latin typeface="Courier New" pitchFamily="49" charset="0"/>
              </a:rPr>
              <a:t>[, '</a:t>
            </a:r>
            <a:r>
              <a:rPr lang="en-US" altLang="en-US" i="1" dirty="0" err="1" smtClean="0">
                <a:solidFill>
                  <a:schemeClr val="tx1"/>
                </a:solidFill>
                <a:latin typeface="Courier New" pitchFamily="49" charset="0"/>
              </a:rPr>
              <a:t>fmt</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Returns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with the time portion of the day truncated to the</a:t>
            </a:r>
            <a:r>
              <a:rPr lang="en-US" altLang="en-US" dirty="0" smtClean="0">
                <a:latin typeface="Arial" charset="0"/>
              </a:rPr>
              <a:t> unit that is specified by the format model </a:t>
            </a:r>
            <a:r>
              <a:rPr lang="en-US" altLang="en-US" i="1" dirty="0" err="1" smtClean="0">
                <a:latin typeface="Courier New" pitchFamily="49" charset="0"/>
              </a:rPr>
              <a:t>fmt</a:t>
            </a:r>
            <a:r>
              <a:rPr lang="en-US" altLang="en-US" dirty="0" smtClean="0">
                <a:latin typeface="Arial" charset="0"/>
              </a:rPr>
              <a:t>. If the format model </a:t>
            </a:r>
            <a:r>
              <a:rPr lang="en-US" altLang="en-US" i="1" dirty="0" err="1" smtClean="0">
                <a:latin typeface="Courier New" pitchFamily="49" charset="0"/>
              </a:rPr>
              <a:t>fmt</a:t>
            </a:r>
            <a:r>
              <a:rPr lang="en-US" altLang="en-US" dirty="0" smtClean="0">
                <a:latin typeface="Arial" charset="0"/>
              </a:rPr>
              <a:t> is omitted, </a:t>
            </a:r>
            <a:r>
              <a:rPr lang="en-US" altLang="en-US" i="1" dirty="0" smtClean="0">
                <a:latin typeface="Courier New" pitchFamily="49" charset="0"/>
              </a:rPr>
              <a:t>date</a:t>
            </a:r>
            <a:r>
              <a:rPr lang="en-US" altLang="en-US" dirty="0" smtClean="0">
                <a:latin typeface="Arial" charset="0"/>
              </a:rPr>
              <a:t> is truncated to the nearest day.</a:t>
            </a:r>
          </a:p>
          <a:p>
            <a:pPr lvl="1" eaLnBrk="1" hangingPunct="1">
              <a:spcBef>
                <a:spcPct val="0"/>
              </a:spcBef>
              <a:buClr>
                <a:schemeClr val="tx1"/>
              </a:buClr>
              <a:buSzTx/>
            </a:pPr>
            <a:r>
              <a:rPr lang="en-US" altLang="en-US" dirty="0" smtClean="0">
                <a:latin typeface="Arial" charset="0"/>
              </a:rPr>
              <a:t>The format models are covered in detail in the lesson titled “Using Conversion Functions and Conditional Expressions</a:t>
            </a:r>
            <a:r>
              <a:rPr lang="en-US" altLang="en-US" dirty="0" smtClean="0">
                <a:latin typeface="Arial" charset="0"/>
              </a:rPr>
              <a:t>.”</a:t>
            </a:r>
          </a:p>
          <a:p>
            <a:pPr lvl="1" eaLnBrk="1" hangingPunct="1">
              <a:spcBef>
                <a:spcPct val="0"/>
              </a:spcBef>
              <a:buClr>
                <a:schemeClr val="tx1"/>
              </a:buClr>
              <a:buSzTx/>
            </a:pPr>
            <a:r>
              <a:rPr lang="zh-CN" altLang="en-US" dirty="0" smtClean="0">
                <a:latin typeface="Arial" charset="0"/>
              </a:rPr>
              <a:t>前面的列表是可用日期函数的一个子集。 </a:t>
            </a:r>
            <a:r>
              <a:rPr lang="en-US" altLang="zh-CN" dirty="0" smtClean="0">
                <a:latin typeface="Arial" charset="0"/>
              </a:rPr>
              <a:t>ROUND</a:t>
            </a:r>
            <a:r>
              <a:rPr lang="zh-CN" altLang="en-US" dirty="0" smtClean="0">
                <a:latin typeface="Arial" charset="0"/>
              </a:rPr>
              <a:t>和</a:t>
            </a:r>
            <a:r>
              <a:rPr lang="en-US" altLang="zh-CN" dirty="0" err="1" smtClean="0">
                <a:latin typeface="Arial" charset="0"/>
              </a:rPr>
              <a:t>TRUNC</a:t>
            </a:r>
            <a:r>
              <a:rPr lang="zh-CN" altLang="en-US" dirty="0" smtClean="0">
                <a:latin typeface="Arial" charset="0"/>
              </a:rPr>
              <a:t>数字函数也可用于操作日期值，如下所示：</a:t>
            </a:r>
          </a:p>
          <a:p>
            <a:pPr marL="323823" lvl="1" indent="-171450" eaLnBrk="1" hangingPunct="1">
              <a:spcBef>
                <a:spcPct val="0"/>
              </a:spcBef>
              <a:buClr>
                <a:schemeClr val="tx1"/>
              </a:buClr>
              <a:buSzTx/>
              <a:buFont typeface="Arial" panose="020B0604020202020204" pitchFamily="34" charset="0"/>
              <a:buChar char="•"/>
            </a:pPr>
            <a:r>
              <a:rPr lang="en-US" altLang="zh-CN" dirty="0" smtClean="0">
                <a:latin typeface="Arial" charset="0"/>
              </a:rPr>
              <a:t>ROUND</a:t>
            </a:r>
            <a:r>
              <a:rPr lang="zh-CN" altLang="en-US" dirty="0" smtClean="0">
                <a:latin typeface="Arial" charset="0"/>
              </a:rPr>
              <a:t>（</a:t>
            </a:r>
            <a:r>
              <a:rPr lang="en-US" altLang="zh-CN" dirty="0" smtClean="0">
                <a:latin typeface="Arial" charset="0"/>
              </a:rPr>
              <a:t>date [</a:t>
            </a:r>
            <a:r>
              <a:rPr lang="zh-CN" altLang="en-US" dirty="0" smtClean="0">
                <a:latin typeface="Arial" charset="0"/>
              </a:rPr>
              <a:t>，</a:t>
            </a:r>
            <a:r>
              <a:rPr lang="en-US" altLang="zh-CN" dirty="0" smtClean="0">
                <a:latin typeface="Arial" charset="0"/>
              </a:rPr>
              <a:t>'</a:t>
            </a:r>
            <a:r>
              <a:rPr lang="en-US" altLang="zh-CN" dirty="0" err="1" smtClean="0">
                <a:latin typeface="Arial" charset="0"/>
              </a:rPr>
              <a:t>fmt</a:t>
            </a:r>
            <a:r>
              <a:rPr lang="en-US" altLang="zh-CN" dirty="0" smtClean="0">
                <a:latin typeface="Arial" charset="0"/>
              </a:rPr>
              <a:t>']</a:t>
            </a:r>
            <a:r>
              <a:rPr lang="zh-CN" altLang="en-US" dirty="0" smtClean="0">
                <a:latin typeface="Arial" charset="0"/>
              </a:rPr>
              <a:t>）：返回四舍五入到格式为</a:t>
            </a:r>
            <a:r>
              <a:rPr lang="en-US" altLang="zh-CN" dirty="0" err="1" smtClean="0">
                <a:latin typeface="Arial" charset="0"/>
              </a:rPr>
              <a:t>fmt</a:t>
            </a:r>
            <a:r>
              <a:rPr lang="zh-CN" altLang="en-US" dirty="0" smtClean="0">
                <a:latin typeface="Arial" charset="0"/>
              </a:rPr>
              <a:t>指定的单位的日期。 如果格式模型</a:t>
            </a:r>
            <a:r>
              <a:rPr lang="en-US" altLang="zh-CN" dirty="0" err="1" smtClean="0">
                <a:latin typeface="Arial" charset="0"/>
              </a:rPr>
              <a:t>fmt</a:t>
            </a:r>
            <a:r>
              <a:rPr lang="zh-CN" altLang="en-US" dirty="0" smtClean="0">
                <a:latin typeface="Arial" charset="0"/>
              </a:rPr>
              <a:t>被省略，则日期将四舍五入到最近的一天。</a:t>
            </a:r>
          </a:p>
          <a:p>
            <a:pPr marL="323823" lvl="1" indent="-171450" eaLnBrk="1" hangingPunct="1">
              <a:spcBef>
                <a:spcPct val="0"/>
              </a:spcBef>
              <a:buClr>
                <a:schemeClr val="tx1"/>
              </a:buClr>
              <a:buSzTx/>
              <a:buFont typeface="Arial" panose="020B0604020202020204" pitchFamily="34" charset="0"/>
              <a:buChar char="•"/>
            </a:pPr>
            <a:r>
              <a:rPr lang="en-US" altLang="zh-CN" dirty="0" err="1" smtClean="0">
                <a:latin typeface="Arial" charset="0"/>
              </a:rPr>
              <a:t>TRUNC</a:t>
            </a:r>
            <a:r>
              <a:rPr lang="zh-CN" altLang="en-US" dirty="0" smtClean="0">
                <a:latin typeface="Arial" charset="0"/>
              </a:rPr>
              <a:t>（</a:t>
            </a:r>
            <a:r>
              <a:rPr lang="en-US" altLang="zh-CN" dirty="0" smtClean="0">
                <a:latin typeface="Arial" charset="0"/>
              </a:rPr>
              <a:t>date [</a:t>
            </a:r>
            <a:r>
              <a:rPr lang="zh-CN" altLang="en-US" dirty="0" smtClean="0">
                <a:latin typeface="Arial" charset="0"/>
              </a:rPr>
              <a:t>，</a:t>
            </a:r>
            <a:r>
              <a:rPr lang="en-US" altLang="zh-CN" dirty="0" smtClean="0">
                <a:latin typeface="Arial" charset="0"/>
              </a:rPr>
              <a:t>'</a:t>
            </a:r>
            <a:r>
              <a:rPr lang="en-US" altLang="zh-CN" dirty="0" err="1" smtClean="0">
                <a:latin typeface="Arial" charset="0"/>
              </a:rPr>
              <a:t>fmt</a:t>
            </a:r>
            <a:r>
              <a:rPr lang="en-US" altLang="zh-CN" dirty="0" smtClean="0">
                <a:latin typeface="Arial" charset="0"/>
              </a:rPr>
              <a:t>']</a:t>
            </a:r>
            <a:r>
              <a:rPr lang="zh-CN" altLang="en-US" dirty="0" smtClean="0">
                <a:latin typeface="Arial" charset="0"/>
              </a:rPr>
              <a:t>）：返回日期，其截断日期的时间部分由格式模型</a:t>
            </a:r>
            <a:r>
              <a:rPr lang="en-US" altLang="zh-CN" dirty="0" err="1" smtClean="0">
                <a:latin typeface="Arial" charset="0"/>
              </a:rPr>
              <a:t>fmt</a:t>
            </a:r>
            <a:r>
              <a:rPr lang="zh-CN" altLang="en-US" dirty="0" smtClean="0">
                <a:latin typeface="Arial" charset="0"/>
              </a:rPr>
              <a:t>指定的单位。 如果省略格式模型</a:t>
            </a:r>
            <a:r>
              <a:rPr lang="en-US" altLang="zh-CN" dirty="0" err="1" smtClean="0">
                <a:latin typeface="Arial" charset="0"/>
              </a:rPr>
              <a:t>fmt</a:t>
            </a:r>
            <a:r>
              <a:rPr lang="zh-CN" altLang="en-US" dirty="0" smtClean="0">
                <a:latin typeface="Arial" charset="0"/>
              </a:rPr>
              <a:t>，则截断到最近的日期。</a:t>
            </a:r>
          </a:p>
          <a:p>
            <a:pPr lvl="1" eaLnBrk="1" hangingPunct="1">
              <a:spcBef>
                <a:spcPct val="0"/>
              </a:spcBef>
              <a:buClr>
                <a:schemeClr val="tx1"/>
              </a:buClr>
              <a:buSzTx/>
            </a:pPr>
            <a:r>
              <a:rPr lang="zh-CN" altLang="en-US" dirty="0" smtClean="0">
                <a:latin typeface="Arial" charset="0"/>
              </a:rPr>
              <a:t>格式模型在题为“使用转换函数和条件表达式”的课程中有详细介绍。</a:t>
            </a:r>
            <a:endParaRPr lang="en-US" altLang="en-US" dirty="0" smtClean="0">
              <a:latin typeface="Arial" charset="0"/>
            </a:endParaRPr>
          </a:p>
        </p:txBody>
      </p:sp>
      <p:sp>
        <p:nvSpPr>
          <p:cNvPr id="686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5AA54A67-0D1F-4EF1-8698-74627B7FF641}"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val="214311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Notes Placeholder 7"/>
          <p:cNvSpPr>
            <a:spLocks noGrp="1"/>
          </p:cNvSpPr>
          <p:nvPr>
            <p:ph type="body" idx="1"/>
          </p:nvPr>
        </p:nvSpPr>
        <p:spPr/>
        <p:txBody>
          <a:bodyPr>
            <a:normAutofit/>
          </a:bodyPr>
          <a:lstStyle/>
          <a:p>
            <a:pPr lvl="1" eaLnBrk="1" hangingPunct="1"/>
            <a:r>
              <a:rPr lang="en-US" altLang="en-US" dirty="0" smtClean="0">
                <a:latin typeface="Arial" charset="0"/>
              </a:rPr>
              <a:t>In the example in the slide, the </a:t>
            </a:r>
            <a:r>
              <a:rPr lang="en-US" altLang="en-US" dirty="0" smtClean="0">
                <a:latin typeface="Courier New" pitchFamily="49" charset="0"/>
              </a:rPr>
              <a:t>ADD_MONTHS</a:t>
            </a:r>
            <a:r>
              <a:rPr lang="en-US" altLang="en-US" dirty="0" smtClean="0">
                <a:latin typeface="Arial" charset="0"/>
              </a:rPr>
              <a:t> function adds one month to the supplied date value “31-JAN-16” and returns “29-FEB-16.” The function recognizes the year 2016 as a leap year and, therefore, returns the last day of the February month. If you change the input date value to “31-JAN-15,” the function returns “28-FEB-15.” </a:t>
            </a:r>
          </a:p>
          <a:p>
            <a:pPr lvl="1" eaLnBrk="1" hangingPunct="1">
              <a:lnSpc>
                <a:spcPct val="95000"/>
              </a:lnSpc>
            </a:pPr>
            <a:r>
              <a:rPr lang="en-US" altLang="en-US" dirty="0" smtClean="0">
                <a:latin typeface="Arial" charset="0"/>
              </a:rPr>
              <a:t>For example, display the employee number, hire date, number of months employed, six-month review date, first Friday after hire date, and the last day of the hire month for all employees who have been employed for fewer than 150 months.</a:t>
            </a:r>
          </a:p>
          <a:p>
            <a:pPr lvl="1" eaLnBrk="1" hangingPunct="1">
              <a:lnSpc>
                <a:spcPct val="95000"/>
              </a:lnSpc>
            </a:pPr>
            <a:endParaRPr lang="en-US" altLang="en-US" sz="500" dirty="0" smtClean="0">
              <a:latin typeface="Arial" charset="0"/>
            </a:endParaRPr>
          </a:p>
          <a:p>
            <a:pPr lvl="3" eaLnBrk="1" hangingPunct="1">
              <a:lnSpc>
                <a:spcPct val="95000"/>
              </a:lnSpc>
              <a:buNone/>
            </a:pPr>
            <a:r>
              <a:rPr lang="en-US" altLang="en-US" dirty="0" smtClean="0">
                <a:latin typeface="Courier New" pitchFamily="49" charset="0"/>
              </a:rPr>
              <a:t>SELECT </a:t>
            </a:r>
            <a:r>
              <a:rPr lang="en-US" altLang="en-US" dirty="0" err="1" smtClean="0">
                <a:latin typeface="Courier New" pitchFamily="49" charset="0"/>
              </a:rPr>
              <a:t>employee_id</a:t>
            </a:r>
            <a:r>
              <a:rPr lang="en-US" altLang="en-US" dirty="0" smtClean="0">
                <a:latin typeface="Courier New" pitchFamily="49" charset="0"/>
              </a:rPr>
              <a:t>, </a:t>
            </a:r>
            <a:r>
              <a:rPr lang="en-US" altLang="en-US" dirty="0" err="1" smtClean="0">
                <a:latin typeface="Courier New" pitchFamily="49" charset="0"/>
              </a:rPr>
              <a:t>hire_date</a:t>
            </a:r>
            <a:r>
              <a:rPr lang="en-US" altLang="en-US" dirty="0" smtClean="0">
                <a:latin typeface="Courier New" pitchFamily="49" charset="0"/>
              </a:rPr>
              <a:t>, MONTHS_BETWEEN (SYSDATE, </a:t>
            </a:r>
            <a:r>
              <a:rPr lang="en-US" altLang="en-US" dirty="0" err="1" smtClean="0">
                <a:latin typeface="Courier New" pitchFamily="49" charset="0"/>
              </a:rPr>
              <a:t>hire_date</a:t>
            </a:r>
            <a:r>
              <a:rPr lang="en-US" altLang="en-US" dirty="0" smtClean="0">
                <a:latin typeface="Courier New" pitchFamily="49" charset="0"/>
              </a:rPr>
              <a:t>) TENURE, ADD_MONTHS (</a:t>
            </a:r>
            <a:r>
              <a:rPr lang="en-US" altLang="en-US" dirty="0" err="1" smtClean="0">
                <a:latin typeface="Courier New" pitchFamily="49" charset="0"/>
              </a:rPr>
              <a:t>hire_date</a:t>
            </a:r>
            <a:r>
              <a:rPr lang="en-US" altLang="en-US" dirty="0" smtClean="0">
                <a:latin typeface="Courier New" pitchFamily="49" charset="0"/>
              </a:rPr>
              <a:t>, 6) REVIEW,  NEXT_DAY (</a:t>
            </a:r>
            <a:r>
              <a:rPr lang="en-US" altLang="en-US" dirty="0" err="1" smtClean="0">
                <a:latin typeface="Courier New" pitchFamily="49" charset="0"/>
              </a:rPr>
              <a:t>hire_date</a:t>
            </a:r>
            <a:r>
              <a:rPr lang="en-US" altLang="en-US" dirty="0" smtClean="0">
                <a:latin typeface="Courier New" pitchFamily="49" charset="0"/>
              </a:rPr>
              <a:t>, 'FRIDAY'), LAST_DAY(</a:t>
            </a:r>
            <a:r>
              <a:rPr lang="en-US" altLang="en-US" dirty="0" err="1" smtClean="0">
                <a:latin typeface="Courier New" pitchFamily="49" charset="0"/>
              </a:rPr>
              <a:t>hire_date</a:t>
            </a:r>
            <a:r>
              <a:rPr lang="en-US" altLang="en-US" dirty="0" smtClean="0">
                <a:latin typeface="Courier New" pitchFamily="49" charset="0"/>
              </a:rPr>
              <a:t>) </a:t>
            </a:r>
          </a:p>
          <a:p>
            <a:pPr lvl="3" eaLnBrk="1" hangingPunct="1">
              <a:lnSpc>
                <a:spcPct val="95000"/>
              </a:lnSpc>
              <a:buNone/>
            </a:pPr>
            <a:r>
              <a:rPr lang="en-US" altLang="en-US" dirty="0" smtClean="0">
                <a:latin typeface="Courier New" pitchFamily="49" charset="0"/>
              </a:rPr>
              <a:t>FROM employees WHERE  MONTHS_BETWEEN (SYSDATE, </a:t>
            </a:r>
            <a:r>
              <a:rPr lang="en-US" altLang="en-US" dirty="0" err="1" smtClean="0">
                <a:latin typeface="Courier New" pitchFamily="49" charset="0"/>
              </a:rPr>
              <a:t>hire_date</a:t>
            </a:r>
            <a:r>
              <a:rPr lang="en-US" altLang="en-US" dirty="0" smtClean="0">
                <a:latin typeface="Courier New" pitchFamily="49" charset="0"/>
              </a:rPr>
              <a:t>) &lt; 150;</a:t>
            </a:r>
          </a:p>
          <a:p>
            <a:pPr lvl="1" eaLnBrk="1" hangingPunct="1">
              <a:lnSpc>
                <a:spcPct val="95000"/>
              </a:lnSpc>
            </a:pPr>
            <a:r>
              <a:rPr lang="zh-CN" altLang="en-US" dirty="0" smtClean="0">
                <a:latin typeface="Courier New" pitchFamily="49" charset="0"/>
              </a:rPr>
              <a:t>在幻灯片中的示例中，</a:t>
            </a:r>
            <a:r>
              <a:rPr lang="en-US" altLang="zh-CN" dirty="0" err="1" smtClean="0">
                <a:latin typeface="Courier New" pitchFamily="49" charset="0"/>
              </a:rPr>
              <a:t>ADD_MONTHS</a:t>
            </a:r>
            <a:r>
              <a:rPr lang="zh-CN" altLang="en-US" dirty="0" smtClean="0">
                <a:latin typeface="Courier New" pitchFamily="49" charset="0"/>
              </a:rPr>
              <a:t>功能为提供的日期值“</a:t>
            </a:r>
            <a:r>
              <a:rPr lang="en-US" altLang="zh-CN" dirty="0" smtClean="0">
                <a:latin typeface="Courier New" pitchFamily="49" charset="0"/>
              </a:rPr>
              <a:t>31-JAN-16”</a:t>
            </a:r>
            <a:r>
              <a:rPr lang="zh-CN" altLang="en-US" dirty="0" smtClean="0">
                <a:latin typeface="Courier New" pitchFamily="49" charset="0"/>
              </a:rPr>
              <a:t>添加一个月，并返回“</a:t>
            </a:r>
            <a:r>
              <a:rPr lang="en-US" altLang="zh-CN" dirty="0" smtClean="0">
                <a:latin typeface="Courier New" pitchFamily="49" charset="0"/>
              </a:rPr>
              <a:t>29-FEB-16”</a:t>
            </a:r>
            <a:r>
              <a:rPr lang="zh-CN" altLang="en-US" dirty="0" smtClean="0">
                <a:latin typeface="Courier New" pitchFamily="49" charset="0"/>
              </a:rPr>
              <a:t>。该功能将</a:t>
            </a:r>
            <a:r>
              <a:rPr lang="en-US" altLang="zh-CN" dirty="0" smtClean="0">
                <a:latin typeface="Courier New" pitchFamily="49" charset="0"/>
              </a:rPr>
              <a:t>2016</a:t>
            </a:r>
            <a:r>
              <a:rPr lang="zh-CN" altLang="en-US" dirty="0" smtClean="0">
                <a:latin typeface="Courier New" pitchFamily="49" charset="0"/>
              </a:rPr>
              <a:t>年度识别为闰年，因此返回 二月份的最后一天。 如果将输入日期值更改为“</a:t>
            </a:r>
            <a:r>
              <a:rPr lang="en-US" altLang="zh-CN" dirty="0" smtClean="0">
                <a:latin typeface="Courier New" pitchFamily="49" charset="0"/>
              </a:rPr>
              <a:t>31-JAN-15”</a:t>
            </a:r>
            <a:r>
              <a:rPr lang="zh-CN" altLang="en-US" dirty="0" smtClean="0">
                <a:latin typeface="Courier New" pitchFamily="49" charset="0"/>
              </a:rPr>
              <a:t>，则函数返回“</a:t>
            </a:r>
            <a:r>
              <a:rPr lang="en-US" altLang="zh-CN" dirty="0" smtClean="0">
                <a:latin typeface="Courier New" pitchFamily="49" charset="0"/>
              </a:rPr>
              <a:t>28-FEB-15”</a:t>
            </a:r>
            <a:r>
              <a:rPr lang="zh-CN" altLang="en-US" dirty="0" smtClean="0">
                <a:latin typeface="Courier New" pitchFamily="49" charset="0"/>
              </a:rPr>
              <a:t>。</a:t>
            </a:r>
          </a:p>
          <a:p>
            <a:pPr lvl="1" eaLnBrk="1" hangingPunct="1">
              <a:lnSpc>
                <a:spcPct val="95000"/>
              </a:lnSpc>
            </a:pPr>
            <a:r>
              <a:rPr lang="zh-CN" altLang="en-US" dirty="0" smtClean="0">
                <a:latin typeface="Courier New" pitchFamily="49" charset="0"/>
              </a:rPr>
              <a:t>例如，显示雇员编号，雇用日期，雇用月数，六个月审查日期，雇用日期之后的第一个星期五以及所有在职人员不足</a:t>
            </a:r>
            <a:r>
              <a:rPr lang="en-US" altLang="zh-CN" dirty="0" smtClean="0">
                <a:latin typeface="Courier New" pitchFamily="49" charset="0"/>
              </a:rPr>
              <a:t>150</a:t>
            </a:r>
            <a:r>
              <a:rPr lang="zh-CN" altLang="en-US" dirty="0" smtClean="0">
                <a:latin typeface="Courier New" pitchFamily="49" charset="0"/>
              </a:rPr>
              <a:t>个月的雇用月份的最后一天。</a:t>
            </a:r>
            <a:endParaRPr lang="en-US" altLang="en-US" dirty="0" smtClean="0">
              <a:latin typeface="Courier New" pitchFamily="49" charset="0"/>
            </a:endParaRPr>
          </a:p>
        </p:txBody>
      </p:sp>
      <p:sp>
        <p:nvSpPr>
          <p:cNvPr id="7066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AB115F6E-69FB-46CE-B242-5CC865C6DD76}" type="slidenum">
              <a:rPr lang="en-US" altLang="en-US" smtClean="0"/>
              <a:t>35</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80712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ROUND</a:t>
            </a:r>
            <a:r>
              <a:rPr lang="en-US" altLang="en-US" dirty="0" smtClean="0">
                <a:latin typeface="Arial" charset="0"/>
              </a:rPr>
              <a:t> and </a:t>
            </a:r>
            <a:r>
              <a:rPr lang="en-US" altLang="en-US" dirty="0" err="1" smtClean="0">
                <a:latin typeface="Courier New" pitchFamily="49" charset="0"/>
                <a:cs typeface="Courier New" pitchFamily="49" charset="0"/>
              </a:rPr>
              <a:t>TRUNC</a:t>
            </a:r>
            <a:r>
              <a:rPr lang="en-US" altLang="en-US" dirty="0" smtClean="0">
                <a:latin typeface="Arial" charset="0"/>
              </a:rPr>
              <a:t> functions can be used for number and date values. When used with dates, these functions round or truncate to the specified format model. Therefore, you can round dates to the nearest year or month. If the format model is month, dates 1-15 result in the first day of the current month. Dates 16-31 result in the first day of the next month. If the format model is year, months 1-6 result in January 1 of the current year. Months 7-12 result in January 1 of the next year.</a:t>
            </a:r>
          </a:p>
          <a:p>
            <a:pPr lvl="1"/>
            <a:r>
              <a:rPr lang="en-US" altLang="en-US" b="1" dirty="0" smtClean="0">
                <a:latin typeface="Arial" charset="0"/>
              </a:rPr>
              <a:t>Example</a:t>
            </a:r>
          </a:p>
          <a:p>
            <a:pPr lvl="1"/>
            <a:r>
              <a:rPr lang="en-US" altLang="en-US" dirty="0" smtClean="0">
                <a:latin typeface="Arial" charset="0"/>
              </a:rPr>
              <a:t>Compare the hire dates for all employees who started in 2010. Display the employee number, hire date, and starting month using the </a:t>
            </a:r>
            <a:r>
              <a:rPr lang="en-US" altLang="en-US" dirty="0" smtClean="0">
                <a:latin typeface="Courier New" pitchFamily="49" charset="0"/>
                <a:cs typeface="Courier New" pitchFamily="49" charset="0"/>
              </a:rPr>
              <a:t>ROUND</a:t>
            </a:r>
            <a:r>
              <a:rPr lang="en-US" altLang="en-US" dirty="0" smtClean="0">
                <a:latin typeface="Arial" charset="0"/>
              </a:rPr>
              <a:t> and </a:t>
            </a:r>
            <a:r>
              <a:rPr lang="en-US" altLang="en-US" dirty="0" err="1" smtClean="0">
                <a:latin typeface="Courier New" pitchFamily="49" charset="0"/>
                <a:cs typeface="Courier New" pitchFamily="49" charset="0"/>
              </a:rPr>
              <a:t>TRUNC</a:t>
            </a:r>
            <a:r>
              <a:rPr lang="en-US" altLang="en-US" dirty="0" smtClean="0">
                <a:latin typeface="Arial" charset="0"/>
              </a:rPr>
              <a:t> functions.</a:t>
            </a:r>
          </a:p>
          <a:p>
            <a:pPr lvl="4"/>
            <a:r>
              <a:rPr lang="en-US" altLang="en-US" dirty="0" smtClean="0"/>
              <a:t>SELECT </a:t>
            </a:r>
            <a:r>
              <a:rPr lang="en-US" altLang="en-US" dirty="0" err="1" smtClean="0"/>
              <a:t>employee_id</a:t>
            </a:r>
            <a:r>
              <a:rPr lang="en-US" altLang="en-US" dirty="0" smtClean="0"/>
              <a:t>, </a:t>
            </a:r>
            <a:r>
              <a:rPr lang="en-US" altLang="en-US" dirty="0" err="1" smtClean="0"/>
              <a:t>hire_date</a:t>
            </a:r>
            <a:r>
              <a:rPr lang="en-US" altLang="en-US" dirty="0" smtClean="0"/>
              <a:t>,</a:t>
            </a:r>
          </a:p>
          <a:p>
            <a:pPr lvl="4"/>
            <a:r>
              <a:rPr lang="en-US" altLang="en-US" dirty="0" smtClean="0"/>
              <a:t>ROUND(</a:t>
            </a:r>
            <a:r>
              <a:rPr lang="en-US" altLang="en-US" dirty="0" err="1" smtClean="0"/>
              <a:t>hire_date</a:t>
            </a:r>
            <a:r>
              <a:rPr lang="en-US" altLang="en-US" dirty="0" smtClean="0"/>
              <a:t>, 'MONTH'), </a:t>
            </a:r>
            <a:r>
              <a:rPr lang="en-US" altLang="en-US" dirty="0" err="1" smtClean="0"/>
              <a:t>TRUNC</a:t>
            </a:r>
            <a:r>
              <a:rPr lang="en-US" altLang="en-US" dirty="0" smtClean="0"/>
              <a:t>(</a:t>
            </a:r>
            <a:r>
              <a:rPr lang="en-US" altLang="en-US" dirty="0" err="1" smtClean="0"/>
              <a:t>hire_date</a:t>
            </a:r>
            <a:r>
              <a:rPr lang="en-US" altLang="en-US" dirty="0" smtClean="0"/>
              <a:t>, 'MONTH')</a:t>
            </a:r>
          </a:p>
          <a:p>
            <a:pPr lvl="4"/>
            <a:r>
              <a:rPr lang="en-US" altLang="en-US" dirty="0" smtClean="0"/>
              <a:t>FROM   employees</a:t>
            </a:r>
          </a:p>
          <a:p>
            <a:pPr lvl="4"/>
            <a:r>
              <a:rPr lang="en-US" altLang="en-US" dirty="0" smtClean="0"/>
              <a:t>WHERE  </a:t>
            </a:r>
            <a:r>
              <a:rPr lang="en-US" altLang="en-US" dirty="0" err="1" smtClean="0"/>
              <a:t>hire_date</a:t>
            </a:r>
            <a:r>
              <a:rPr lang="en-US" altLang="en-US" dirty="0" smtClean="0"/>
              <a:t> LIKE '%10</a:t>
            </a:r>
            <a:r>
              <a:rPr lang="en-US" altLang="en-US" dirty="0" smtClean="0"/>
              <a:t>';</a:t>
            </a:r>
          </a:p>
          <a:p>
            <a:pPr lvl="4"/>
            <a:r>
              <a:rPr lang="en-US" altLang="zh-CN" dirty="0" smtClean="0"/>
              <a:t>ROUND</a:t>
            </a:r>
            <a:r>
              <a:rPr lang="zh-CN" altLang="en-US" dirty="0" smtClean="0"/>
              <a:t>和</a:t>
            </a:r>
            <a:r>
              <a:rPr lang="en-US" altLang="zh-CN" dirty="0" err="1" smtClean="0"/>
              <a:t>TRUNC</a:t>
            </a:r>
            <a:r>
              <a:rPr lang="zh-CN" altLang="en-US" dirty="0" smtClean="0"/>
              <a:t>函数可用于数字和日期值。 当与日期一起使用时，这些函数舍入或截断到指定的格式模型。 因此，您可以将日期轮到最近的年份或月份。 如果格式模型是月，日期</a:t>
            </a:r>
            <a:r>
              <a:rPr lang="en-US" altLang="zh-CN" dirty="0" smtClean="0"/>
              <a:t>1-15</a:t>
            </a:r>
            <a:r>
              <a:rPr lang="zh-CN" altLang="en-US" dirty="0" smtClean="0"/>
              <a:t>将导致当月的第一天。 日期</a:t>
            </a:r>
            <a:r>
              <a:rPr lang="en-US" altLang="zh-CN" dirty="0" smtClean="0"/>
              <a:t>16-31</a:t>
            </a:r>
            <a:r>
              <a:rPr lang="zh-CN" altLang="en-US" dirty="0" smtClean="0"/>
              <a:t>导致下个月的第一天。 如果格式模型是年份，则</a:t>
            </a:r>
            <a:r>
              <a:rPr lang="en-US" altLang="zh-CN" dirty="0" smtClean="0"/>
              <a:t>1-6</a:t>
            </a:r>
            <a:r>
              <a:rPr lang="zh-CN" altLang="en-US" dirty="0" smtClean="0"/>
              <a:t>个月将在今年</a:t>
            </a:r>
            <a:r>
              <a:rPr lang="en-US" altLang="zh-CN" dirty="0" smtClean="0"/>
              <a:t>1</a:t>
            </a:r>
            <a:r>
              <a:rPr lang="zh-CN" altLang="en-US" dirty="0" smtClean="0"/>
              <a:t>月</a:t>
            </a:r>
            <a:r>
              <a:rPr lang="en-US" altLang="zh-CN" dirty="0" smtClean="0"/>
              <a:t>1</a:t>
            </a:r>
            <a:r>
              <a:rPr lang="zh-CN" altLang="en-US" dirty="0" smtClean="0"/>
              <a:t>日结束。 </a:t>
            </a:r>
            <a:r>
              <a:rPr lang="en-US" altLang="zh-CN" dirty="0" smtClean="0"/>
              <a:t>7-12</a:t>
            </a:r>
            <a:r>
              <a:rPr lang="zh-CN" altLang="en-US" dirty="0" smtClean="0"/>
              <a:t>月份的结果是明年</a:t>
            </a:r>
            <a:r>
              <a:rPr lang="en-US" altLang="zh-CN" dirty="0" smtClean="0"/>
              <a:t>1</a:t>
            </a:r>
            <a:r>
              <a:rPr lang="zh-CN" altLang="en-US" dirty="0" smtClean="0"/>
              <a:t>月</a:t>
            </a:r>
            <a:r>
              <a:rPr lang="en-US" altLang="zh-CN" dirty="0" smtClean="0"/>
              <a:t>1</a:t>
            </a:r>
            <a:r>
              <a:rPr lang="zh-CN" altLang="en-US" smtClean="0"/>
              <a:t>日。</a:t>
            </a:r>
            <a:endParaRPr lang="en-US" altLang="en-US" dirty="0" smtClean="0"/>
          </a:p>
        </p:txBody>
      </p:sp>
      <p:sp>
        <p:nvSpPr>
          <p:cNvPr id="727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C487590E-ADB1-458A-B242-431A528E438D}"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val="1814619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5"/>
          <p:cNvSpPr>
            <a:spLocks noGrp="1" noChangeArrowheads="1"/>
          </p:cNvSpPr>
          <p:nvPr>
            <p:ph type="body" idx="1"/>
          </p:nvPr>
        </p:nvSpPr>
        <p:spPr/>
        <p:txBody>
          <a:bodyPr>
            <a:normAutofit/>
          </a:bodyPr>
          <a:lstStyle/>
          <a:p>
            <a:r>
              <a:rPr lang="en-US" altLang="en-US" smtClean="0"/>
              <a:t>Answer: a, c, f, g</a:t>
            </a:r>
            <a:endParaRPr lang="en-US" altLang="en-US" dirty="0" smtClean="0"/>
          </a:p>
        </p:txBody>
      </p:sp>
      <p:sp>
        <p:nvSpPr>
          <p:cNvPr id="7475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183DCA6A-8027-49D3-B0EE-716027144B78}" type="slidenum">
              <a:rPr lang="en-US" altLang="en-US" smtClean="0"/>
              <a:t>37</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7005254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B5730C10-C714-480D-98CB-53644047B6EC}" type="slidenum">
              <a:rPr lang="en-US" altLang="en-US" smtClean="0"/>
              <a:t>38</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30153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body" idx="1"/>
          </p:nvPr>
        </p:nvSpPr>
        <p:spPr>
          <a:noFill/>
          <a:ln/>
        </p:spPr>
        <p:txBody>
          <a:bodyPr/>
          <a:lstStyle/>
          <a:p>
            <a:pPr lvl="1"/>
            <a:r>
              <a:rPr lang="en-US" altLang="en-US" smtClean="0">
                <a:latin typeface="Arial" charset="0"/>
              </a:rPr>
              <a:t>This practice provides a variety of exercises using different functions that are available for character, number, and date data types.</a:t>
            </a:r>
            <a:endParaRPr lang="en-US" altLang="en-US" dirty="0" smtClean="0">
              <a:latin typeface="Arial" charset="0"/>
            </a:endParaRPr>
          </a:p>
        </p:txBody>
      </p:sp>
      <p:sp>
        <p:nvSpPr>
          <p:cNvPr id="78851" name="Slide Image Placeholder 6"/>
          <p:cNvSpPr>
            <a:spLocks noGrp="1" noRot="1" noChangeAspect="1" noTextEdit="1"/>
          </p:cNvSpPr>
          <p:nvPr>
            <p:ph type="sldImg"/>
          </p:nvPr>
        </p:nvSpPr>
        <p:spPr>
          <a:ln/>
        </p:spPr>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45DEF867-D450-4F3A-A98B-073B04964399}" type="slidenum">
              <a:rPr lang="en-US" altLang="en-US" smtClean="0">
                <a:latin typeface="Arial" charset="0"/>
                <a:cs typeface="Arial" charset="0"/>
              </a:rPr>
              <a:t>39</a:t>
            </a:fld>
            <a:endParaRPr lang="en-US" altLang="en-US" dirty="0" smtClean="0">
              <a:latin typeface="Arial" charset="0"/>
              <a:cs typeface="Arial" charset="0"/>
            </a:endParaRPr>
          </a:p>
        </p:txBody>
      </p:sp>
    </p:spTree>
    <p:extLst>
      <p:ext uri="{BB962C8B-B14F-4D97-AF65-F5344CB8AC3E}">
        <p14:creationId xmlns:p14="http://schemas.microsoft.com/office/powerpoint/2010/main" val="242156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Consider a scenario where Zhen, an HR manager in China, wants to calculate the average salary across various departments of all employees working in China. In order to generate such information, Zhen has to enter conditions such as country name (China) and get the list of employees working in China. Then he has enter the operation to be performed on the values (in this case, </a:t>
            </a:r>
            <a:r>
              <a:rPr lang="en-US" dirty="0" smtClean="0">
                <a:latin typeface="Courier New"/>
              </a:rPr>
              <a:t>AVERAGE </a:t>
            </a:r>
            <a:r>
              <a:rPr lang="en-US" dirty="0" smtClean="0"/>
              <a:t>salary). The HR application queries the database conditionally and then applies the mathematical operation to calculate the average salary. The results are returned to Zhen, along with a chart for analysis.</a:t>
            </a:r>
          </a:p>
          <a:p>
            <a:pPr lvl="1"/>
            <a:r>
              <a:rPr lang="en-US" dirty="0" smtClean="0"/>
              <a:t>The operations performed on the values returned by a SQL query are called Functions. There are different types of functions, which are useful when you want to apply some kind of customization on the values returned by the query. In the following lessons, you will learn about the different types of functions.</a:t>
            </a:r>
          </a:p>
          <a:p>
            <a:pPr lvl="1"/>
            <a:endParaRPr lang="en-US" dirty="0" smtClean="0"/>
          </a:p>
          <a:p>
            <a:pPr lvl="1"/>
            <a:r>
              <a:rPr lang="zh-CN" altLang="en-US" dirty="0" smtClean="0"/>
              <a:t>考虑一个中国人力资源经理贞想计算在中国工作的所有员工的各个部门的平均工资的情况。 为了产生这样的信息，甄必必须输入国名（中国）等条件，并得到在中国工作的员工名单。 然后，他已经进行了对值的操作（在这种情况下，</a:t>
            </a:r>
            <a:r>
              <a:rPr lang="en-US" altLang="zh-CN" dirty="0" smtClean="0"/>
              <a:t>AVERAGE</a:t>
            </a:r>
            <a:r>
              <a:rPr lang="zh-CN" altLang="en-US" dirty="0" smtClean="0"/>
              <a:t>工资）。 </a:t>
            </a:r>
            <a:r>
              <a:rPr lang="en-US" altLang="zh-CN" dirty="0" err="1" smtClean="0"/>
              <a:t>HR</a:t>
            </a:r>
            <a:r>
              <a:rPr lang="zh-CN" altLang="en-US" dirty="0" smtClean="0"/>
              <a:t>应用程序有条件地查询数据库，然后应用数学运算来计算平均工资。 结果返回给甄</a:t>
            </a:r>
            <a:r>
              <a:rPr lang="en-US" altLang="zh-CN" dirty="0" smtClean="0"/>
              <a:t>hen</a:t>
            </a:r>
            <a:r>
              <a:rPr lang="zh-CN" altLang="en-US" dirty="0" smtClean="0"/>
              <a:t>，并附有图表进行分析。</a:t>
            </a:r>
          </a:p>
          <a:p>
            <a:pPr lvl="1"/>
            <a:r>
              <a:rPr lang="zh-CN" altLang="en-US" dirty="0" smtClean="0"/>
              <a:t>对</a:t>
            </a:r>
            <a:r>
              <a:rPr lang="en-US" altLang="zh-CN" dirty="0" smtClean="0"/>
              <a:t>SQL</a:t>
            </a:r>
            <a:r>
              <a:rPr lang="zh-CN" altLang="en-US" dirty="0" smtClean="0"/>
              <a:t>查询返回的值执行的操作称为函数。 有不同类型的函数，当您想对查询返回的值应用某种定制时，这些功能非常有用。 在以下课程中，您将了解不同类型的功能。</a:t>
            </a:r>
            <a:endParaRPr lang="en-US" dirty="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4 - </a:t>
            </a:r>
            <a:fld id="{D3E75161-0665-4CBA-937A-F1F1E75A5F62}" type="slidenum">
              <a:rPr lang="en-US" smtClean="0"/>
              <a:t>4</a:t>
            </a:fld>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89573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ACC76266-FD11-4DF3-99CC-2F651FDC4ABC}" type="slidenum">
              <a:rPr lang="en-US" altLang="en-US" smtClean="0"/>
              <a:t>5</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791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0"/>
          <p:cNvSpPr>
            <a:spLocks noGrp="1" noRot="1" noChangeAspect="1" noChangeArrowheads="1" noTextEdit="1"/>
          </p:cNvSpPr>
          <p:nvPr>
            <p:ph type="sldImg"/>
          </p:nvPr>
        </p:nvSpPr>
        <p:spPr>
          <a:ln/>
        </p:spPr>
      </p:sp>
      <p:sp>
        <p:nvSpPr>
          <p:cNvPr id="13315" name="Rectangle 1031"/>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Functions are a very powerful feature of SQL. You can use functions to do the following:</a:t>
            </a:r>
          </a:p>
          <a:p>
            <a:pPr lvl="2" eaLnBrk="1" hangingPunct="1"/>
            <a:r>
              <a:rPr lang="en-US" altLang="en-US" dirty="0" smtClean="0">
                <a:latin typeface="Arial" charset="0"/>
              </a:rPr>
              <a:t>Perform calculations on data.</a:t>
            </a:r>
          </a:p>
          <a:p>
            <a:pPr lvl="2" eaLnBrk="1" hangingPunct="1"/>
            <a:r>
              <a:rPr lang="en-US" altLang="en-US" dirty="0" smtClean="0">
                <a:latin typeface="Arial" charset="0"/>
              </a:rPr>
              <a:t>Modify individual data items.</a:t>
            </a:r>
          </a:p>
          <a:p>
            <a:pPr lvl="2" eaLnBrk="1" hangingPunct="1"/>
            <a:r>
              <a:rPr lang="en-US" altLang="en-US" dirty="0" smtClean="0">
                <a:latin typeface="Arial" charset="0"/>
              </a:rPr>
              <a:t>Manipulate output for groups of rows.</a:t>
            </a:r>
          </a:p>
          <a:p>
            <a:pPr lvl="2" eaLnBrk="1" hangingPunct="1"/>
            <a:r>
              <a:rPr lang="en-US" altLang="en-US" dirty="0" smtClean="0">
                <a:latin typeface="Arial" charset="0"/>
              </a:rPr>
              <a:t>Format dates and numbers for display.</a:t>
            </a:r>
          </a:p>
          <a:p>
            <a:pPr lvl="2" eaLnBrk="1" hangingPunct="1"/>
            <a:r>
              <a:rPr lang="en-US" altLang="en-US" dirty="0" smtClean="0">
                <a:latin typeface="Arial" charset="0"/>
              </a:rPr>
              <a:t>Convert column data types.</a:t>
            </a:r>
          </a:p>
          <a:p>
            <a:pPr lvl="1" eaLnBrk="1" hangingPunct="1"/>
            <a:r>
              <a:rPr lang="en-US" altLang="en-US" dirty="0" smtClean="0">
                <a:latin typeface="Arial" charset="0"/>
              </a:rPr>
              <a:t>SQL functions sometimes take arguments and always return a value</a:t>
            </a:r>
            <a:r>
              <a:rPr lang="en-US" altLang="en-US" dirty="0" smtClean="0">
                <a:latin typeface="Arial" charset="0"/>
              </a:rPr>
              <a:t>.</a:t>
            </a:r>
          </a:p>
          <a:p>
            <a:pPr lvl="1" eaLnBrk="1" hangingPunct="1"/>
            <a:r>
              <a:rPr lang="zh-CN" altLang="en-US" dirty="0" smtClean="0">
                <a:latin typeface="Arial" charset="0"/>
              </a:rPr>
              <a:t>函数是</a:t>
            </a:r>
            <a:r>
              <a:rPr lang="en-US" altLang="zh-CN" dirty="0" smtClean="0">
                <a:latin typeface="Arial" charset="0"/>
              </a:rPr>
              <a:t>SQL</a:t>
            </a:r>
            <a:r>
              <a:rPr lang="zh-CN" altLang="en-US" dirty="0" smtClean="0">
                <a:latin typeface="Arial" charset="0"/>
              </a:rPr>
              <a:t>的一个非常强大的功能。 您可以使用函数来执行以下操作：</a:t>
            </a:r>
          </a:p>
          <a:p>
            <a:pPr marL="323823" lvl="1" indent="-171450" eaLnBrk="1" hangingPunct="1">
              <a:buFont typeface="Arial" panose="020B0604020202020204" pitchFamily="34" charset="0"/>
              <a:buChar char="•"/>
            </a:pPr>
            <a:r>
              <a:rPr lang="zh-CN" altLang="en-US" dirty="0" smtClean="0">
                <a:latin typeface="Arial" charset="0"/>
              </a:rPr>
              <a:t>执行数据计算。</a:t>
            </a:r>
          </a:p>
          <a:p>
            <a:pPr marL="323823" lvl="1" indent="-171450" eaLnBrk="1" hangingPunct="1">
              <a:buFont typeface="Arial" panose="020B0604020202020204" pitchFamily="34" charset="0"/>
              <a:buChar char="•"/>
            </a:pPr>
            <a:r>
              <a:rPr lang="zh-CN" altLang="en-US" dirty="0" smtClean="0">
                <a:latin typeface="Arial" charset="0"/>
              </a:rPr>
              <a:t>修改单个数据项。</a:t>
            </a:r>
          </a:p>
          <a:p>
            <a:pPr marL="323823" lvl="1" indent="-171450" eaLnBrk="1" hangingPunct="1">
              <a:buFont typeface="Arial" panose="020B0604020202020204" pitchFamily="34" charset="0"/>
              <a:buChar char="•"/>
            </a:pPr>
            <a:r>
              <a:rPr lang="zh-CN" altLang="en-US" dirty="0" smtClean="0">
                <a:latin typeface="Arial" charset="0"/>
              </a:rPr>
              <a:t>为行组操作输出。</a:t>
            </a:r>
          </a:p>
          <a:p>
            <a:pPr marL="323823" lvl="1" indent="-171450" eaLnBrk="1" hangingPunct="1">
              <a:buFont typeface="Arial" panose="020B0604020202020204" pitchFamily="34" charset="0"/>
              <a:buChar char="•"/>
            </a:pPr>
            <a:r>
              <a:rPr lang="zh-CN" altLang="en-US" dirty="0" smtClean="0">
                <a:latin typeface="Arial" charset="0"/>
              </a:rPr>
              <a:t>格式显示的日期和数字。</a:t>
            </a:r>
          </a:p>
          <a:p>
            <a:pPr marL="323823" lvl="1" indent="-171450" eaLnBrk="1" hangingPunct="1">
              <a:buFont typeface="Arial" panose="020B0604020202020204" pitchFamily="34" charset="0"/>
              <a:buChar char="•"/>
            </a:pPr>
            <a:r>
              <a:rPr lang="zh-CN" altLang="en-US" dirty="0" smtClean="0">
                <a:latin typeface="Arial" charset="0"/>
              </a:rPr>
              <a:t>转换列数据类型。</a:t>
            </a:r>
          </a:p>
          <a:p>
            <a:pPr lvl="1" eaLnBrk="1" hangingPunct="1"/>
            <a:r>
              <a:rPr lang="en-US" altLang="zh-CN" dirty="0" smtClean="0">
                <a:latin typeface="Arial" charset="0"/>
              </a:rPr>
              <a:t>SQL</a:t>
            </a:r>
            <a:r>
              <a:rPr lang="zh-CN" altLang="en-US" dirty="0" smtClean="0">
                <a:latin typeface="Arial" charset="0"/>
              </a:rPr>
              <a:t>函数有时会引用参数，并始终返回一个值。</a:t>
            </a:r>
            <a:endParaRPr lang="en-US" altLang="en-US" dirty="0" smtClean="0">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99A6CBB3-29BA-4C96-8E19-D2A89D78A737}"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val="401864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ln/>
        </p:spPr>
      </p:sp>
      <p:sp>
        <p:nvSpPr>
          <p:cNvPr id="15363" name="Notes Placeholder 6"/>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There are two types of functions:</a:t>
            </a:r>
          </a:p>
          <a:p>
            <a:pPr lvl="2" eaLnBrk="1" hangingPunct="1">
              <a:buClr>
                <a:schemeClr val="tx1"/>
              </a:buClr>
            </a:pPr>
            <a:r>
              <a:rPr lang="en-US" altLang="en-US" dirty="0" smtClean="0">
                <a:solidFill>
                  <a:schemeClr val="tx1"/>
                </a:solidFill>
                <a:latin typeface="Arial" charset="0"/>
              </a:rPr>
              <a:t>Single-row functions</a:t>
            </a:r>
          </a:p>
          <a:p>
            <a:pPr lvl="2" eaLnBrk="1" hangingPunct="1">
              <a:buClr>
                <a:schemeClr val="tx1"/>
              </a:buClr>
            </a:pPr>
            <a:r>
              <a:rPr lang="en-US" altLang="en-US" dirty="0" smtClean="0">
                <a:solidFill>
                  <a:schemeClr val="tx1"/>
                </a:solidFill>
                <a:latin typeface="Arial" charset="0"/>
              </a:rPr>
              <a:t>Multiple-row functions</a:t>
            </a:r>
          </a:p>
          <a:p>
            <a:pPr lvl="1" eaLnBrk="1" hangingPunct="1"/>
            <a:r>
              <a:rPr lang="en-US" altLang="en-US" b="1" dirty="0" smtClean="0">
                <a:solidFill>
                  <a:schemeClr val="tx1"/>
                </a:solidFill>
                <a:latin typeface="Arial" charset="0"/>
              </a:rPr>
              <a:t>Single-Row Functions</a:t>
            </a:r>
          </a:p>
          <a:p>
            <a:pPr lvl="1" eaLnBrk="1" hangingPunct="1"/>
            <a:r>
              <a:rPr lang="en-US" altLang="en-US" dirty="0" smtClean="0">
                <a:solidFill>
                  <a:schemeClr val="tx1"/>
                </a:solidFill>
                <a:latin typeface="Arial" charset="0"/>
              </a:rPr>
              <a:t>These functions operate on single rows only and return one result per row. There are different types of single-row functions. This lesson covers the following functions:</a:t>
            </a:r>
          </a:p>
          <a:p>
            <a:pPr lvl="2" eaLnBrk="1" hangingPunct="1">
              <a:buClr>
                <a:schemeClr val="tx1"/>
              </a:buClr>
            </a:pPr>
            <a:r>
              <a:rPr lang="en-US" altLang="en-US" dirty="0" smtClean="0">
                <a:solidFill>
                  <a:schemeClr val="tx1"/>
                </a:solidFill>
                <a:latin typeface="Arial" charset="0"/>
              </a:rPr>
              <a:t>Character</a:t>
            </a:r>
          </a:p>
          <a:p>
            <a:pPr lvl="2" eaLnBrk="1" hangingPunct="1">
              <a:buClr>
                <a:schemeClr val="tx1"/>
              </a:buClr>
            </a:pPr>
            <a:r>
              <a:rPr lang="en-US" altLang="en-US" dirty="0" smtClean="0">
                <a:solidFill>
                  <a:schemeClr val="tx1"/>
                </a:solidFill>
                <a:latin typeface="Arial" charset="0"/>
              </a:rPr>
              <a:t>Number</a:t>
            </a:r>
          </a:p>
          <a:p>
            <a:pPr lvl="2" eaLnBrk="1" hangingPunct="1">
              <a:buClr>
                <a:schemeClr val="tx1"/>
              </a:buClr>
            </a:pPr>
            <a:r>
              <a:rPr lang="en-US" altLang="en-US" dirty="0" smtClean="0">
                <a:solidFill>
                  <a:schemeClr val="tx1"/>
                </a:solidFill>
                <a:latin typeface="Arial" charset="0"/>
              </a:rPr>
              <a:t>Date</a:t>
            </a:r>
          </a:p>
          <a:p>
            <a:pPr lvl="1" eaLnBrk="1" hangingPunct="1"/>
            <a:r>
              <a:rPr lang="en-US" altLang="en-US" b="1" dirty="0" smtClean="0">
                <a:latin typeface="Arial" charset="0"/>
              </a:rPr>
              <a:t>Multiple-Row Functions</a:t>
            </a:r>
          </a:p>
          <a:p>
            <a:pPr lvl="1" eaLnBrk="1" hangingPunct="1"/>
            <a:r>
              <a:rPr lang="en-US" altLang="en-US" dirty="0" smtClean="0">
                <a:latin typeface="Arial" charset="0"/>
              </a:rPr>
              <a:t>Functions can manipulate groups of rows to give one result per group of rows. These functions are also known as </a:t>
            </a:r>
            <a:r>
              <a:rPr lang="en-US" altLang="en-US" i="1" dirty="0" smtClean="0">
                <a:latin typeface="Arial" charset="0"/>
              </a:rPr>
              <a:t>group functions</a:t>
            </a:r>
            <a:r>
              <a:rPr lang="en-US" altLang="en-US" dirty="0" smtClean="0">
                <a:latin typeface="Arial" charset="0"/>
              </a:rPr>
              <a:t> (covered in the lesson titled “Reporting Aggregated Data Using the Group Functions”).</a:t>
            </a:r>
          </a:p>
          <a:p>
            <a:pPr lvl="1" eaLnBrk="1" hangingPunct="1"/>
            <a:r>
              <a:rPr lang="en-US" altLang="en-US" b="1" dirty="0" smtClean="0">
                <a:latin typeface="Arial" charset="0"/>
              </a:rPr>
              <a:t>Note:</a:t>
            </a:r>
            <a:r>
              <a:rPr lang="en-US" altLang="en-US" dirty="0" smtClean="0">
                <a:latin typeface="Arial" charset="0"/>
              </a:rPr>
              <a:t> For more information and a complete list of available functions and their syntax, see the “Functions” section in </a:t>
            </a:r>
            <a:r>
              <a:rPr lang="en-US" altLang="en-US" i="1" dirty="0" smtClean="0">
                <a:latin typeface="Arial" charset="0"/>
              </a:rPr>
              <a:t>Oracle Database SQL Language Reference </a:t>
            </a:r>
            <a:r>
              <a:rPr lang="en-US" altLang="en-US" dirty="0" smtClean="0">
                <a:latin typeface="Arial" charset="0"/>
              </a:rPr>
              <a:t>for </a:t>
            </a:r>
            <a:r>
              <a:rPr lang="en-US" altLang="en-US" dirty="0" err="1" smtClean="0">
                <a:latin typeface="Arial" charset="0"/>
              </a:rPr>
              <a:t>12</a:t>
            </a:r>
            <a:r>
              <a:rPr lang="en-US" altLang="en-US" i="1" dirty="0" err="1" smtClean="0">
                <a:latin typeface="Arial" charset="0"/>
              </a:rPr>
              <a:t>c</a:t>
            </a:r>
            <a:r>
              <a:rPr lang="en-US" altLang="en-US" i="1" dirty="0" smtClean="0">
                <a:latin typeface="Arial" charset="0"/>
              </a:rPr>
              <a:t> </a:t>
            </a:r>
            <a:r>
              <a:rPr lang="en-US" altLang="en-US" dirty="0" smtClean="0">
                <a:latin typeface="Arial" charset="0"/>
              </a:rPr>
              <a:t>database</a:t>
            </a:r>
            <a:r>
              <a:rPr lang="en-US" altLang="en-US" dirty="0" smtClean="0">
                <a:latin typeface="Arial" charset="0"/>
              </a:rPr>
              <a:t>.</a:t>
            </a:r>
          </a:p>
          <a:p>
            <a:pPr lvl="1" eaLnBrk="1" hangingPunct="1"/>
            <a:r>
              <a:rPr lang="zh-CN" altLang="en-US" dirty="0" smtClean="0">
                <a:latin typeface="Arial" charset="0"/>
              </a:rPr>
              <a:t>有两种类型的功能：</a:t>
            </a:r>
          </a:p>
          <a:p>
            <a:pPr marL="323823" lvl="1" indent="-171450" eaLnBrk="1" hangingPunct="1">
              <a:buFont typeface="Arial" panose="020B0604020202020204" pitchFamily="34" charset="0"/>
              <a:buChar char="•"/>
            </a:pPr>
            <a:r>
              <a:rPr lang="zh-CN" altLang="en-US" dirty="0" smtClean="0">
                <a:latin typeface="Arial" charset="0"/>
              </a:rPr>
              <a:t>单排功能</a:t>
            </a:r>
          </a:p>
          <a:p>
            <a:pPr marL="323823" lvl="1" indent="-171450" eaLnBrk="1" hangingPunct="1">
              <a:buFont typeface="Arial" panose="020B0604020202020204" pitchFamily="34" charset="0"/>
              <a:buChar char="•"/>
            </a:pPr>
            <a:r>
              <a:rPr lang="zh-CN" altLang="en-US" dirty="0" smtClean="0">
                <a:latin typeface="Arial" charset="0"/>
              </a:rPr>
              <a:t>多行功能</a:t>
            </a:r>
          </a:p>
          <a:p>
            <a:pPr lvl="1" eaLnBrk="1" hangingPunct="1"/>
            <a:r>
              <a:rPr lang="zh-CN" altLang="en-US" dirty="0" smtClean="0">
                <a:latin typeface="Arial" charset="0"/>
              </a:rPr>
              <a:t>单行功能</a:t>
            </a:r>
          </a:p>
          <a:p>
            <a:pPr lvl="1" eaLnBrk="1" hangingPunct="1"/>
            <a:r>
              <a:rPr lang="zh-CN" altLang="en-US" dirty="0" smtClean="0">
                <a:latin typeface="Arial" charset="0"/>
              </a:rPr>
              <a:t>这些函数仅在单行上运行，每行返回一个结果。 有不同类型的单行功能。 本课程涵盖以下功能：</a:t>
            </a:r>
          </a:p>
          <a:p>
            <a:pPr marL="323823" lvl="1" indent="-171450" eaLnBrk="1" hangingPunct="1">
              <a:buFont typeface="Arial" panose="020B0604020202020204" pitchFamily="34" charset="0"/>
              <a:buChar char="•"/>
            </a:pPr>
            <a:r>
              <a:rPr lang="zh-CN" altLang="en-US" dirty="0" smtClean="0">
                <a:latin typeface="Arial" charset="0"/>
              </a:rPr>
              <a:t>字符</a:t>
            </a:r>
          </a:p>
          <a:p>
            <a:pPr marL="323823" lvl="1" indent="-171450" eaLnBrk="1" hangingPunct="1">
              <a:buFont typeface="Arial" panose="020B0604020202020204" pitchFamily="34" charset="0"/>
              <a:buChar char="•"/>
            </a:pPr>
            <a:r>
              <a:rPr lang="zh-CN" altLang="en-US" dirty="0" smtClean="0">
                <a:latin typeface="Arial" charset="0"/>
              </a:rPr>
              <a:t>数</a:t>
            </a:r>
          </a:p>
          <a:p>
            <a:pPr marL="323823" lvl="1" indent="-171450" eaLnBrk="1" hangingPunct="1">
              <a:buFont typeface="Arial" panose="020B0604020202020204" pitchFamily="34" charset="0"/>
              <a:buChar char="•"/>
            </a:pPr>
            <a:r>
              <a:rPr lang="zh-CN" altLang="en-US" dirty="0" smtClean="0">
                <a:latin typeface="Arial" charset="0"/>
              </a:rPr>
              <a:t>日期</a:t>
            </a:r>
          </a:p>
          <a:p>
            <a:pPr marL="152373" lvl="1" indent="0" eaLnBrk="1" hangingPunct="1">
              <a:buFont typeface="Arial" panose="020B0604020202020204" pitchFamily="34" charset="0"/>
              <a:buNone/>
            </a:pPr>
            <a:r>
              <a:rPr lang="zh-CN" altLang="en-US" dirty="0" smtClean="0">
                <a:latin typeface="Arial" charset="0"/>
              </a:rPr>
              <a:t>多行功能</a:t>
            </a:r>
          </a:p>
          <a:p>
            <a:pPr lvl="1" eaLnBrk="1" hangingPunct="1"/>
            <a:r>
              <a:rPr lang="zh-CN" altLang="en-US" dirty="0" smtClean="0">
                <a:latin typeface="Arial" charset="0"/>
              </a:rPr>
              <a:t>函数可以操纵一组行，以给每组行一个结果。 这些功能也称为组功能（题为“使用组函数报告聚合数据”）的课程涵盖。</a:t>
            </a:r>
          </a:p>
          <a:p>
            <a:pPr lvl="1" eaLnBrk="1" hangingPunct="1"/>
            <a:r>
              <a:rPr lang="zh-CN" altLang="en-US" dirty="0" smtClean="0">
                <a:latin typeface="Arial" charset="0"/>
              </a:rPr>
              <a:t>注意：有关可用函数及其语法的更多信息和完整列表，请参阅“</a:t>
            </a:r>
            <a:r>
              <a:rPr lang="en-US" altLang="zh-CN" dirty="0" smtClean="0">
                <a:latin typeface="Arial" charset="0"/>
              </a:rPr>
              <a:t>Oracle</a:t>
            </a:r>
            <a:r>
              <a:rPr lang="zh-CN" altLang="en-US" dirty="0" smtClean="0">
                <a:latin typeface="Arial" charset="0"/>
              </a:rPr>
              <a:t>数据库</a:t>
            </a:r>
            <a:r>
              <a:rPr lang="en-US" altLang="zh-CN" dirty="0" smtClean="0">
                <a:latin typeface="Arial" charset="0"/>
              </a:rPr>
              <a:t>SQL</a:t>
            </a:r>
            <a:r>
              <a:rPr lang="zh-CN" altLang="en-US" dirty="0" smtClean="0">
                <a:latin typeface="Arial" charset="0"/>
              </a:rPr>
              <a:t>语言参考”中的“数据库”中的“函数”部分。</a:t>
            </a:r>
            <a:endParaRPr lang="en-US" altLang="en-US" dirty="0" smtClean="0">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10CA11C8-27B4-491A-A43F-7F37157DAE27}"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331556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spect="1" noChangeArrowheads="1" noTextEdit="1"/>
          </p:cNvSpPr>
          <p:nvPr>
            <p:ph type="sldImg"/>
          </p:nvPr>
        </p:nvSpPr>
        <p:spPr>
          <a:ln/>
        </p:spPr>
      </p:sp>
      <p:sp>
        <p:nvSpPr>
          <p:cNvPr id="48132" name="Rectangle 5"/>
          <p:cNvSpPr>
            <a:spLocks noGrp="1" noChangeArrowheads="1"/>
          </p:cNvSpPr>
          <p:nvPr>
            <p:ph type="body" idx="1"/>
          </p:nvPr>
        </p:nvSpPr>
        <p:spPr>
          <a:ln/>
        </p:spPr>
        <p:txBody>
          <a:bodyPr lIns="12914" tIns="12914" rIns="12914" bIns="12914"/>
          <a:lstStyle/>
          <a:p>
            <a:pPr lvl="1" eaLnBrk="1" hangingPunct="1">
              <a:defRPr/>
            </a:pPr>
            <a:r>
              <a:rPr lang="en-US" dirty="0" smtClean="0">
                <a:latin typeface="Arial" charset="0"/>
              </a:rPr>
              <a:t>You can use single-row functions</a:t>
            </a:r>
            <a:r>
              <a:rPr lang="en-US" dirty="0" smtClean="0">
                <a:solidFill>
                  <a:srgbClr val="FC0128"/>
                </a:solidFill>
                <a:latin typeface="Arial" charset="0"/>
              </a:rPr>
              <a:t> </a:t>
            </a:r>
            <a:r>
              <a:rPr lang="en-US" dirty="0" smtClean="0">
                <a:latin typeface="Arial" charset="0"/>
              </a:rPr>
              <a:t>to manipulate data items. </a:t>
            </a:r>
            <a:r>
              <a:rPr lang="en-US" dirty="0" smtClean="0">
                <a:solidFill>
                  <a:schemeClr val="tx1"/>
                </a:solidFill>
                <a:latin typeface="Arial" charset="0"/>
              </a:rPr>
              <a:t>They accept one or more arguments and return one value for each row that is returned by the query. An argument can be one of the following:</a:t>
            </a:r>
          </a:p>
          <a:p>
            <a:pPr lvl="2" eaLnBrk="1" hangingPunct="1">
              <a:defRPr/>
            </a:pPr>
            <a:r>
              <a:rPr lang="en-US" dirty="0" smtClean="0">
                <a:latin typeface="Arial" charset="0"/>
              </a:rPr>
              <a:t>User-supplied constant</a:t>
            </a:r>
          </a:p>
          <a:p>
            <a:pPr lvl="2" eaLnBrk="1" hangingPunct="1">
              <a:defRPr/>
            </a:pPr>
            <a:r>
              <a:rPr lang="en-US" dirty="0" smtClean="0">
                <a:latin typeface="Arial" charset="0"/>
              </a:rPr>
              <a:t>Variable value</a:t>
            </a:r>
          </a:p>
          <a:p>
            <a:pPr lvl="2" eaLnBrk="1" hangingPunct="1">
              <a:defRPr/>
            </a:pPr>
            <a:r>
              <a:rPr lang="en-US" dirty="0" smtClean="0">
                <a:latin typeface="Arial" charset="0"/>
              </a:rPr>
              <a:t>Column name</a:t>
            </a:r>
          </a:p>
          <a:p>
            <a:pPr lvl="2" eaLnBrk="1" hangingPunct="1">
              <a:defRPr/>
            </a:pPr>
            <a:r>
              <a:rPr lang="en-US" dirty="0" smtClean="0">
                <a:latin typeface="Arial" charset="0"/>
              </a:rPr>
              <a:t>Expression</a:t>
            </a:r>
          </a:p>
          <a:p>
            <a:pPr lvl="1" eaLnBrk="1" hangingPunct="1">
              <a:defRPr/>
            </a:pPr>
            <a:r>
              <a:rPr lang="en-US" dirty="0" smtClean="0">
                <a:latin typeface="Arial" charset="0"/>
              </a:rPr>
              <a:t>Features of single-row functions include the following:</a:t>
            </a:r>
          </a:p>
          <a:p>
            <a:pPr lvl="2" eaLnBrk="1" hangingPunct="1">
              <a:defRPr/>
            </a:pPr>
            <a:r>
              <a:rPr lang="en-US" dirty="0" smtClean="0">
                <a:latin typeface="Arial" charset="0"/>
              </a:rPr>
              <a:t>Act on each row that is returned in the query</a:t>
            </a:r>
          </a:p>
          <a:p>
            <a:pPr lvl="2" eaLnBrk="1" hangingPunct="1">
              <a:defRPr/>
            </a:pPr>
            <a:r>
              <a:rPr lang="en-US" dirty="0" smtClean="0">
                <a:latin typeface="Arial" charset="0"/>
              </a:rPr>
              <a:t>Return one result per row</a:t>
            </a:r>
          </a:p>
          <a:p>
            <a:pPr lvl="2" eaLnBrk="1" hangingPunct="1">
              <a:defRPr/>
            </a:pPr>
            <a:r>
              <a:rPr lang="en-US" dirty="0" smtClean="0">
                <a:latin typeface="Arial" charset="0"/>
              </a:rPr>
              <a:t>Possibly return a data value of a different type than the one that is referenced</a:t>
            </a:r>
          </a:p>
          <a:p>
            <a:pPr lvl="2" eaLnBrk="1" hangingPunct="1">
              <a:defRPr/>
            </a:pPr>
            <a:r>
              <a:rPr lang="en-US" dirty="0" smtClean="0">
                <a:latin typeface="Arial" charset="0"/>
              </a:rPr>
              <a:t>Possibly expect one or more arguments</a:t>
            </a:r>
          </a:p>
          <a:p>
            <a:pPr lvl="2" eaLnBrk="1" hangingPunct="1">
              <a:defRPr/>
            </a:pPr>
            <a:r>
              <a:rPr lang="en-US" dirty="0" smtClean="0">
                <a:latin typeface="Arial" charset="0"/>
              </a:rPr>
              <a:t>Can be used in </a:t>
            </a:r>
            <a:r>
              <a:rPr lang="en-US" dirty="0" smtClean="0">
                <a:latin typeface="Courier New" pitchFamily="49" charset="0"/>
              </a:rPr>
              <a:t>SELECT</a:t>
            </a:r>
            <a:r>
              <a:rPr lang="en-US" dirty="0" smtClean="0">
                <a:latin typeface="Arial" charset="0"/>
              </a:rPr>
              <a:t>, </a:t>
            </a:r>
            <a:r>
              <a:rPr lang="en-US" dirty="0" smtClean="0">
                <a:latin typeface="Courier New" pitchFamily="49" charset="0"/>
              </a:rPr>
              <a:t>WHERE</a:t>
            </a:r>
            <a:r>
              <a:rPr lang="en-US" dirty="0" smtClean="0">
                <a:latin typeface="Arial" charset="0"/>
              </a:rPr>
              <a:t>, and </a:t>
            </a:r>
            <a:r>
              <a:rPr lang="en-US" dirty="0" smtClean="0">
                <a:latin typeface="Courier New" pitchFamily="49" charset="0"/>
              </a:rPr>
              <a:t>ORDER</a:t>
            </a:r>
            <a:r>
              <a:rPr lang="en-US" dirty="0" smtClean="0">
                <a:latin typeface="Arial" charset="0"/>
              </a:rPr>
              <a:t> </a:t>
            </a:r>
            <a:r>
              <a:rPr lang="en-US" dirty="0" smtClean="0">
                <a:latin typeface="Courier New" pitchFamily="49" charset="0"/>
              </a:rPr>
              <a:t>BY</a:t>
            </a:r>
            <a:r>
              <a:rPr lang="en-US" dirty="0" smtClean="0">
                <a:latin typeface="Arial" charset="0"/>
              </a:rPr>
              <a:t> clauses; can be nested</a:t>
            </a:r>
          </a:p>
          <a:p>
            <a:pPr lvl="1" eaLnBrk="1" hangingPunct="1">
              <a:defRPr/>
            </a:pPr>
            <a:r>
              <a:rPr lang="en-US" dirty="0" smtClean="0">
                <a:latin typeface="Arial" charset="0"/>
              </a:rPr>
              <a:t>In the syntax:</a:t>
            </a:r>
          </a:p>
          <a:p>
            <a:pPr marL="400050" lvl="2" indent="-171450" algn="just" eaLnBrk="1" hangingPunct="1">
              <a:buFont typeface="Times New Roman" pitchFamily="18" charset="0"/>
              <a:buNone/>
              <a:defRPr/>
            </a:pPr>
            <a:r>
              <a:rPr lang="en-US" i="1" dirty="0" smtClean="0">
                <a:latin typeface="Courier New" pitchFamily="49" charset="0"/>
              </a:rPr>
              <a:t>function_name	</a:t>
            </a:r>
            <a:r>
              <a:rPr lang="en-US" dirty="0" smtClean="0">
                <a:latin typeface="Arial" charset="0"/>
              </a:rPr>
              <a:t>Is the name of the function</a:t>
            </a:r>
          </a:p>
          <a:p>
            <a:pPr marL="400050" lvl="2" indent="-171450" eaLnBrk="1" hangingPunct="1">
              <a:buFont typeface="Times New Roman" pitchFamily="18" charset="0"/>
              <a:buNone/>
              <a:defRPr/>
            </a:pPr>
            <a:r>
              <a:rPr lang="en-US" i="1" dirty="0" smtClean="0">
                <a:latin typeface="Courier New" pitchFamily="49" charset="0"/>
              </a:rPr>
              <a:t>arg1, arg2		</a:t>
            </a:r>
            <a:r>
              <a:rPr lang="en-US" dirty="0" smtClean="0">
                <a:latin typeface="Arial" charset="0"/>
              </a:rPr>
              <a:t>Is any argument to be used by the function. This can be 					represented by a column name or expression</a:t>
            </a:r>
            <a:r>
              <a:rPr lang="en-US" dirty="0" smtClean="0">
                <a:latin typeface="Arial" charset="0"/>
              </a:rPr>
              <a:t>.</a:t>
            </a:r>
          </a:p>
          <a:p>
            <a:pPr marL="400050" lvl="2" indent="-171450" eaLnBrk="1" hangingPunct="1">
              <a:buFont typeface="Times New Roman" pitchFamily="18" charset="0"/>
              <a:buNone/>
              <a:defRPr/>
            </a:pPr>
            <a:r>
              <a:rPr lang="zh-CN" altLang="en-US" dirty="0" smtClean="0">
                <a:latin typeface="Arial" charset="0"/>
              </a:rPr>
              <a:t>您可以使用单行函数来操纵数据项。 它们接受一个或多个参数，并为查询返回的每一行返回一个值。 参数可以是以下之一：</a:t>
            </a:r>
          </a:p>
          <a:p>
            <a:pPr marL="400050" lvl="2" indent="-171450" eaLnBrk="1" hangingPunct="1">
              <a:defRPr/>
            </a:pPr>
            <a:r>
              <a:rPr lang="zh-CN" altLang="en-US" dirty="0" smtClean="0">
                <a:latin typeface="Arial" charset="0"/>
              </a:rPr>
              <a:t>用户提供的常数</a:t>
            </a:r>
          </a:p>
          <a:p>
            <a:pPr marL="400050" lvl="2" indent="-171450" eaLnBrk="1" hangingPunct="1">
              <a:defRPr/>
            </a:pPr>
            <a:r>
              <a:rPr lang="zh-CN" altLang="en-US" dirty="0" smtClean="0">
                <a:latin typeface="Arial" charset="0"/>
              </a:rPr>
              <a:t>变量值</a:t>
            </a:r>
          </a:p>
          <a:p>
            <a:pPr marL="400050" lvl="2" indent="-171450" eaLnBrk="1" hangingPunct="1">
              <a:defRPr/>
            </a:pPr>
            <a:r>
              <a:rPr lang="zh-CN" altLang="en-US" dirty="0" smtClean="0">
                <a:latin typeface="Arial" charset="0"/>
              </a:rPr>
              <a:t>栏名</a:t>
            </a:r>
          </a:p>
          <a:p>
            <a:pPr marL="400050" lvl="2" indent="-171450" eaLnBrk="1" hangingPunct="1">
              <a:defRPr/>
            </a:pPr>
            <a:r>
              <a:rPr lang="zh-CN" altLang="en-US" dirty="0" smtClean="0">
                <a:latin typeface="Arial" charset="0"/>
              </a:rPr>
              <a:t>表达</a:t>
            </a:r>
          </a:p>
          <a:p>
            <a:pPr marL="400050" lvl="2" indent="-171450" eaLnBrk="1" hangingPunct="1">
              <a:buFont typeface="Times New Roman" pitchFamily="18" charset="0"/>
              <a:buNone/>
              <a:defRPr/>
            </a:pPr>
            <a:r>
              <a:rPr lang="zh-CN" altLang="en-US" dirty="0" smtClean="0">
                <a:latin typeface="Arial" charset="0"/>
              </a:rPr>
              <a:t>单行功能的特点包括：</a:t>
            </a:r>
          </a:p>
          <a:p>
            <a:pPr marL="400050" lvl="2" indent="-171450" eaLnBrk="1" hangingPunct="1">
              <a:defRPr/>
            </a:pPr>
            <a:r>
              <a:rPr lang="zh-CN" altLang="en-US" dirty="0" smtClean="0">
                <a:latin typeface="Arial" charset="0"/>
              </a:rPr>
              <a:t>对查询中返回的每行执行操作</a:t>
            </a:r>
          </a:p>
          <a:p>
            <a:pPr marL="400050" lvl="2" indent="-171450" eaLnBrk="1" hangingPunct="1">
              <a:defRPr/>
            </a:pPr>
            <a:r>
              <a:rPr lang="zh-CN" altLang="en-US" dirty="0" smtClean="0">
                <a:latin typeface="Arial" charset="0"/>
              </a:rPr>
              <a:t>每行返回一个结果</a:t>
            </a:r>
          </a:p>
          <a:p>
            <a:pPr marL="400050" lvl="2" indent="-171450" eaLnBrk="1" hangingPunct="1">
              <a:defRPr/>
            </a:pPr>
            <a:r>
              <a:rPr lang="zh-CN" altLang="en-US" dirty="0" smtClean="0">
                <a:latin typeface="Arial" charset="0"/>
              </a:rPr>
              <a:t>可能返回与引用的数据值不同的数据值</a:t>
            </a:r>
          </a:p>
          <a:p>
            <a:pPr marL="400050" lvl="2" indent="-171450" eaLnBrk="1" hangingPunct="1">
              <a:defRPr/>
            </a:pPr>
            <a:r>
              <a:rPr lang="zh-CN" altLang="en-US" dirty="0" smtClean="0">
                <a:latin typeface="Arial" charset="0"/>
              </a:rPr>
              <a:t>可能期望一个或多个参数</a:t>
            </a:r>
          </a:p>
          <a:p>
            <a:pPr marL="400050" lvl="2" indent="-171450" eaLnBrk="1" hangingPunct="1">
              <a:defRPr/>
            </a:pPr>
            <a:r>
              <a:rPr lang="zh-CN" altLang="en-US" dirty="0" smtClean="0">
                <a:latin typeface="Arial" charset="0"/>
              </a:rPr>
              <a:t>可用于</a:t>
            </a:r>
            <a:r>
              <a:rPr lang="en-US" altLang="zh-CN" dirty="0" smtClean="0">
                <a:latin typeface="Arial" charset="0"/>
              </a:rPr>
              <a:t>SELECT</a:t>
            </a:r>
            <a:r>
              <a:rPr lang="zh-CN" altLang="en-US" dirty="0" smtClean="0">
                <a:latin typeface="Arial" charset="0"/>
              </a:rPr>
              <a:t>，</a:t>
            </a:r>
            <a:r>
              <a:rPr lang="en-US" altLang="zh-CN" dirty="0" smtClean="0">
                <a:latin typeface="Arial" charset="0"/>
              </a:rPr>
              <a:t>WHERE</a:t>
            </a:r>
            <a:r>
              <a:rPr lang="zh-CN" altLang="en-US" dirty="0" smtClean="0">
                <a:latin typeface="Arial" charset="0"/>
              </a:rPr>
              <a:t>和</a:t>
            </a:r>
            <a:r>
              <a:rPr lang="en-US" altLang="zh-CN" dirty="0" smtClean="0">
                <a:latin typeface="Arial" charset="0"/>
              </a:rPr>
              <a:t>ORDER BY</a:t>
            </a:r>
            <a:r>
              <a:rPr lang="zh-CN" altLang="en-US" dirty="0" smtClean="0">
                <a:latin typeface="Arial" charset="0"/>
              </a:rPr>
              <a:t>子句</a:t>
            </a:r>
            <a:r>
              <a:rPr lang="en-US" altLang="zh-CN" dirty="0" smtClean="0">
                <a:latin typeface="Arial" charset="0"/>
              </a:rPr>
              <a:t>; </a:t>
            </a:r>
            <a:r>
              <a:rPr lang="zh-CN" altLang="en-US" dirty="0" smtClean="0">
                <a:latin typeface="Arial" charset="0"/>
              </a:rPr>
              <a:t>可以嵌套</a:t>
            </a:r>
            <a:endParaRPr lang="en-US" dirty="0" smtClean="0">
              <a:latin typeface="Arial" charset="0"/>
            </a:endParaRP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5225AFE7-B4B8-480F-983B-635BA884D8EF}"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321521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Rot="1" noChangeAspect="1" noChangeArrowheads="1" noTextEdit="1"/>
          </p:cNvSpPr>
          <p:nvPr>
            <p:ph type="sldImg"/>
          </p:nvPr>
        </p:nvSpPr>
        <p:spPr>
          <a:ln/>
        </p:spPr>
      </p:sp>
      <p:sp>
        <p:nvSpPr>
          <p:cNvPr id="19459"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In this lesson, you will learn about the following single-row functions:</a:t>
            </a:r>
          </a:p>
          <a:p>
            <a:pPr lvl="2" eaLnBrk="1" hangingPunct="1"/>
            <a:r>
              <a:rPr lang="en-US" altLang="en-US" b="1" dirty="0" smtClean="0">
                <a:solidFill>
                  <a:schemeClr val="tx1"/>
                </a:solidFill>
                <a:latin typeface="Arial" charset="0"/>
              </a:rPr>
              <a:t>Character functions: </a:t>
            </a:r>
            <a:r>
              <a:rPr lang="en-US" altLang="en-US" dirty="0" smtClean="0">
                <a:solidFill>
                  <a:schemeClr val="tx1"/>
                </a:solidFill>
                <a:latin typeface="Arial" charset="0"/>
                <a:cs typeface="Arial" charset="0"/>
              </a:rPr>
              <a:t>A</a:t>
            </a:r>
            <a:r>
              <a:rPr lang="en-US" altLang="en-US" dirty="0" smtClean="0">
                <a:solidFill>
                  <a:schemeClr val="tx1"/>
                </a:solidFill>
                <a:latin typeface="Arial" charset="0"/>
              </a:rPr>
              <a:t>ccept character input and can return both character and number values</a:t>
            </a:r>
          </a:p>
          <a:p>
            <a:pPr lvl="2" eaLnBrk="1" hangingPunct="1"/>
            <a:r>
              <a:rPr lang="en-US" altLang="en-US" b="1" dirty="0" smtClean="0">
                <a:solidFill>
                  <a:schemeClr val="tx1"/>
                </a:solidFill>
                <a:latin typeface="Arial" charset="0"/>
              </a:rPr>
              <a:t>Number functions:</a:t>
            </a:r>
            <a:r>
              <a:rPr lang="en-US" altLang="en-US" dirty="0" smtClean="0">
                <a:solidFill>
                  <a:schemeClr val="tx1"/>
                </a:solidFill>
                <a:latin typeface="Arial" charset="0"/>
              </a:rPr>
              <a:t> Accept numeric input and return numeric values</a:t>
            </a:r>
          </a:p>
          <a:p>
            <a:pPr lvl="2" eaLnBrk="1" hangingPunct="1"/>
            <a:r>
              <a:rPr lang="en-US" altLang="en-US" b="1" dirty="0" smtClean="0">
                <a:solidFill>
                  <a:schemeClr val="tx1"/>
                </a:solidFill>
                <a:latin typeface="Arial" charset="0"/>
              </a:rPr>
              <a:t>Date functions:</a:t>
            </a:r>
            <a:r>
              <a:rPr lang="en-US" altLang="en-US" dirty="0" smtClean="0">
                <a:solidFill>
                  <a:schemeClr val="tx1"/>
                </a:solidFill>
                <a:latin typeface="Symbol" pitchFamily="18" charset="2"/>
              </a:rPr>
              <a:t> </a:t>
            </a:r>
            <a:r>
              <a:rPr lang="en-US" altLang="en-US" dirty="0" smtClean="0">
                <a:solidFill>
                  <a:schemeClr val="tx1"/>
                </a:solidFill>
                <a:latin typeface="Arial" charset="0"/>
              </a:rPr>
              <a:t>Operate on values of the </a:t>
            </a:r>
            <a:r>
              <a:rPr lang="en-US" altLang="en-US" dirty="0" smtClean="0">
                <a:solidFill>
                  <a:schemeClr val="tx1"/>
                </a:solidFill>
                <a:latin typeface="Courier New" pitchFamily="49" charset="0"/>
              </a:rPr>
              <a:t>DATE</a:t>
            </a:r>
            <a:r>
              <a:rPr lang="en-US" altLang="en-US" dirty="0" smtClean="0">
                <a:solidFill>
                  <a:schemeClr val="tx1"/>
                </a:solidFill>
                <a:latin typeface="Arial" charset="0"/>
              </a:rPr>
              <a:t> data type</a:t>
            </a:r>
          </a:p>
          <a:p>
            <a:pPr lvl="1" eaLnBrk="1" hangingPunct="1"/>
            <a:r>
              <a:rPr lang="en-US" altLang="en-US" dirty="0" smtClean="0">
                <a:solidFill>
                  <a:schemeClr val="tx1"/>
                </a:solidFill>
                <a:latin typeface="Arial" charset="0"/>
              </a:rPr>
              <a:t>You will learn about the following single-row functions in the lesson titled “Using Conversion Functions and Conditional Expressions”:</a:t>
            </a:r>
          </a:p>
          <a:p>
            <a:pPr lvl="2" eaLnBrk="1" hangingPunct="1"/>
            <a:r>
              <a:rPr lang="en-US" altLang="en-US" b="1" dirty="0" smtClean="0">
                <a:solidFill>
                  <a:schemeClr val="tx1"/>
                </a:solidFill>
                <a:latin typeface="Arial" charset="0"/>
              </a:rPr>
              <a:t>Conversion functions:</a:t>
            </a:r>
            <a:r>
              <a:rPr lang="en-US" altLang="en-US" dirty="0" smtClean="0">
                <a:solidFill>
                  <a:schemeClr val="tx1"/>
                </a:solidFill>
                <a:latin typeface="Symbol" pitchFamily="18" charset="2"/>
              </a:rPr>
              <a:t> </a:t>
            </a:r>
            <a:r>
              <a:rPr lang="en-US" altLang="en-US" dirty="0" smtClean="0">
                <a:solidFill>
                  <a:schemeClr val="tx1"/>
                </a:solidFill>
                <a:latin typeface="Arial" charset="0"/>
              </a:rPr>
              <a:t>Convert a value from one data type to another</a:t>
            </a:r>
          </a:p>
          <a:p>
            <a:pPr lvl="2" eaLnBrk="1" hangingPunct="1"/>
            <a:r>
              <a:rPr lang="en-US" altLang="en-US" b="1" dirty="0" smtClean="0">
                <a:solidFill>
                  <a:schemeClr val="tx1"/>
                </a:solidFill>
                <a:latin typeface="Arial" charset="0"/>
              </a:rPr>
              <a:t>General functions: </a:t>
            </a:r>
            <a:r>
              <a:rPr lang="en-US" altLang="en-US" dirty="0" smtClean="0">
                <a:latin typeface="Arial" charset="0"/>
              </a:rPr>
              <a:t>These functions take any data type and can also handle </a:t>
            </a:r>
            <a:r>
              <a:rPr lang="en-US" altLang="en-US" dirty="0" err="1" smtClean="0">
                <a:latin typeface="Arial" charset="0"/>
              </a:rPr>
              <a:t>NULLs</a:t>
            </a:r>
            <a:r>
              <a:rPr lang="en-US" altLang="en-US" dirty="0" smtClean="0">
                <a:latin typeface="Arial" charset="0"/>
              </a:rPr>
              <a:t>.</a:t>
            </a:r>
          </a:p>
          <a:p>
            <a:pPr marL="457120" lvl="2" indent="-152374" eaLnBrk="1" hangingPunct="1">
              <a:buNone/>
            </a:pPr>
            <a:r>
              <a:rPr lang="zh-CN" altLang="en-US" b="1" dirty="0" smtClean="0">
                <a:solidFill>
                  <a:schemeClr val="tx1"/>
                </a:solidFill>
                <a:latin typeface="Arial" charset="0"/>
              </a:rPr>
              <a:t>在本课中，您将了解以下单行功能：</a:t>
            </a:r>
          </a:p>
          <a:p>
            <a:pPr marL="609493" lvl="2" indent="-304747" eaLnBrk="1" hangingPunct="1"/>
            <a:r>
              <a:rPr lang="zh-CN" altLang="en-US" b="1" dirty="0" smtClean="0">
                <a:solidFill>
                  <a:schemeClr val="tx1"/>
                </a:solidFill>
                <a:latin typeface="Arial" charset="0"/>
              </a:rPr>
              <a:t>字符功能：接受字符输入，可以返回字符和数字值</a:t>
            </a:r>
          </a:p>
          <a:p>
            <a:pPr marL="609493" lvl="2" indent="-304747" eaLnBrk="1" hangingPunct="1"/>
            <a:r>
              <a:rPr lang="zh-CN" altLang="en-US" b="1" dirty="0" smtClean="0">
                <a:solidFill>
                  <a:schemeClr val="tx1"/>
                </a:solidFill>
                <a:latin typeface="Arial" charset="0"/>
              </a:rPr>
              <a:t>数字函数：接受数字输入并返回数值</a:t>
            </a:r>
          </a:p>
          <a:p>
            <a:pPr marL="609493" lvl="2" indent="-304747" eaLnBrk="1" hangingPunct="1"/>
            <a:r>
              <a:rPr lang="zh-CN" altLang="en-US" b="1" dirty="0" smtClean="0">
                <a:solidFill>
                  <a:schemeClr val="tx1"/>
                </a:solidFill>
                <a:latin typeface="Arial" charset="0"/>
              </a:rPr>
              <a:t>日期功能：对</a:t>
            </a:r>
            <a:r>
              <a:rPr lang="en-US" altLang="zh-CN" b="1" dirty="0" smtClean="0">
                <a:solidFill>
                  <a:schemeClr val="tx1"/>
                </a:solidFill>
                <a:latin typeface="Arial" charset="0"/>
              </a:rPr>
              <a:t>DATE</a:t>
            </a:r>
            <a:r>
              <a:rPr lang="zh-CN" altLang="en-US" b="1" dirty="0" smtClean="0">
                <a:solidFill>
                  <a:schemeClr val="tx1"/>
                </a:solidFill>
                <a:latin typeface="Arial" charset="0"/>
              </a:rPr>
              <a:t>数据类型的值进行操作</a:t>
            </a:r>
          </a:p>
          <a:p>
            <a:pPr marL="457120" lvl="2" indent="-152374" eaLnBrk="1" hangingPunct="1">
              <a:buNone/>
            </a:pPr>
            <a:r>
              <a:rPr lang="zh-CN" altLang="en-US" b="1" dirty="0" smtClean="0">
                <a:solidFill>
                  <a:schemeClr val="tx1"/>
                </a:solidFill>
                <a:latin typeface="Arial" charset="0"/>
              </a:rPr>
              <a:t>您将在题为“使用转换函数和条件表达式”的课程中了解以下单行函数：</a:t>
            </a:r>
          </a:p>
          <a:p>
            <a:pPr marL="609493" lvl="2" indent="-304747" eaLnBrk="1" hangingPunct="1"/>
            <a:r>
              <a:rPr lang="zh-CN" altLang="en-US" b="1" dirty="0" smtClean="0">
                <a:solidFill>
                  <a:schemeClr val="tx1"/>
                </a:solidFill>
                <a:latin typeface="Arial" charset="0"/>
              </a:rPr>
              <a:t>转换功能：将值从一种数据类型转换为另一种数据类型</a:t>
            </a:r>
          </a:p>
          <a:p>
            <a:pPr marL="609493" lvl="2" indent="-304747" eaLnBrk="1" hangingPunct="1"/>
            <a:r>
              <a:rPr lang="zh-CN" altLang="en-US" b="1" dirty="0" smtClean="0">
                <a:solidFill>
                  <a:schemeClr val="tx1"/>
                </a:solidFill>
                <a:latin typeface="Arial" charset="0"/>
              </a:rPr>
              <a:t>一般功能：这些函数采用任何数据类型，也可以处理</a:t>
            </a:r>
            <a:r>
              <a:rPr lang="en-US" altLang="zh-CN" b="1" dirty="0" smtClean="0">
                <a:solidFill>
                  <a:schemeClr val="tx1"/>
                </a:solidFill>
                <a:latin typeface="Arial" charset="0"/>
              </a:rPr>
              <a:t>NULL</a:t>
            </a:r>
            <a:r>
              <a:rPr lang="zh-CN" altLang="en-US" b="1" dirty="0" smtClean="0">
                <a:solidFill>
                  <a:schemeClr val="tx1"/>
                </a:solidFill>
                <a:latin typeface="Arial" charset="0"/>
              </a:rPr>
              <a:t>。</a:t>
            </a:r>
            <a:endParaRPr lang="en-US" altLang="en-US" b="1" dirty="0" smtClean="0">
              <a:solidFill>
                <a:schemeClr val="tx1"/>
              </a:solidFill>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FCD26C7A-A1B9-4BFB-9B77-9D0160AA0779}"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1267389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4</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67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4 - </a:t>
            </a:r>
            <a:fld id="{A561E177-3013-421C-BB91-994465CA5F73}"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26.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0.xml"/><Relationship Id="rId5" Type="http://schemas.openxmlformats.org/officeDocument/2006/relationships/image" Target="../media/image26.png"/><Relationship Id="rId4" Type="http://schemas.openxmlformats.org/officeDocument/2006/relationships/image" Target="../media/image34.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Single-Row Functions </a:t>
            </a:r>
            <a:br>
              <a:rPr lang="en-US" altLang="en-US" smtClean="0"/>
            </a:br>
            <a:r>
              <a:rPr lang="en-US" altLang="en-US" smtClean="0"/>
              <a:t>to Customize Output</a:t>
            </a:r>
            <a:endParaRPr lang="en-US" altLang="en-US" dirty="0" smtClean="0"/>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8"/>
          <p:cNvSpPr>
            <a:spLocks noGrp="1" noChangeArrowheads="1"/>
          </p:cNvSpPr>
          <p:nvPr>
            <p:ph type="title"/>
          </p:nvPr>
        </p:nvSpPr>
        <p:spPr/>
        <p:txBody>
          <a:bodyPr/>
          <a:lstStyle/>
          <a:p>
            <a:pPr eaLnBrk="1" hangingPunct="1"/>
            <a:r>
              <a:rPr lang="en-US" altLang="en-US" dirty="0" smtClean="0"/>
              <a:t>Lesson Agenda</a:t>
            </a:r>
          </a:p>
        </p:txBody>
      </p:sp>
      <p:sp>
        <p:nvSpPr>
          <p:cNvPr id="20483"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F80000"/>
              </a:buClr>
            </a:pPr>
            <a:r>
              <a:rPr lang="en-US" altLang="en-US" dirty="0" smtClean="0"/>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Character Functions</a:t>
            </a:r>
          </a:p>
        </p:txBody>
      </p:sp>
      <p:grpSp>
        <p:nvGrpSpPr>
          <p:cNvPr id="7" name="Group 6"/>
          <p:cNvGrpSpPr/>
          <p:nvPr/>
        </p:nvGrpSpPr>
        <p:grpSpPr>
          <a:xfrm>
            <a:off x="2505868" y="1041400"/>
            <a:ext cx="7177089" cy="4775200"/>
            <a:chOff x="2505868" y="1041400"/>
            <a:chExt cx="7177089" cy="4775200"/>
          </a:xfrm>
        </p:grpSpPr>
        <p:sp>
          <p:nvSpPr>
            <p:cNvPr id="17411" name="Rectangle 4"/>
            <p:cNvSpPr>
              <a:spLocks noChangeArrowheads="1"/>
            </p:cNvSpPr>
            <p:nvPr/>
          </p:nvSpPr>
          <p:spPr bwMode="blackWhite">
            <a:xfrm>
              <a:off x="4960144" y="1041400"/>
              <a:ext cx="2311400" cy="941388"/>
            </a:xfrm>
            <a:prstGeom prst="roundRect">
              <a:avLst/>
            </a:prstGeom>
            <a:solidFill>
              <a:schemeClr val="accent1">
                <a:lumMod val="60000"/>
                <a:lumOff val="40000"/>
              </a:schemeClr>
            </a:solidFill>
            <a:ln w="28575">
              <a:solidFill>
                <a:schemeClr val="tx1">
                  <a:lumMod val="50000"/>
                </a:schemeClr>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Character</a:t>
              </a:r>
            </a:p>
            <a:p>
              <a:pPr algn="ctr">
                <a:defRPr/>
              </a:pPr>
              <a:r>
                <a:rPr lang="en-US" altLang="en-US" b="1" dirty="0" smtClean="0">
                  <a:solidFill>
                    <a:schemeClr val="bg1"/>
                  </a:solidFill>
                </a:rPr>
                <a:t>functions</a:t>
              </a:r>
            </a:p>
          </p:txBody>
        </p:sp>
        <p:sp>
          <p:nvSpPr>
            <p:cNvPr id="17412" name="Rectangle 5"/>
            <p:cNvSpPr>
              <a:spLocks noChangeArrowheads="1"/>
            </p:cNvSpPr>
            <p:nvPr/>
          </p:nvSpPr>
          <p:spPr bwMode="auto">
            <a:xfrm>
              <a:off x="3575843" y="4060826"/>
              <a:ext cx="1150938"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b="1" dirty="0" smtClean="0">
                  <a:solidFill>
                    <a:schemeClr val="tx1">
                      <a:lumMod val="50000"/>
                    </a:schemeClr>
                  </a:solidFill>
                  <a:latin typeface="Courier New" panose="02070309020205020404" pitchFamily="49" charset="0"/>
                </a:rPr>
                <a:t>LOWER</a:t>
              </a:r>
            </a:p>
            <a:p>
              <a:pPr>
                <a:lnSpc>
                  <a:spcPct val="90000"/>
                </a:lnSpc>
                <a:defRPr/>
              </a:pPr>
              <a:r>
                <a:rPr lang="en-US" altLang="en-US" b="1" dirty="0" smtClean="0">
                  <a:solidFill>
                    <a:schemeClr val="tx1">
                      <a:lumMod val="50000"/>
                    </a:schemeClr>
                  </a:solidFill>
                  <a:latin typeface="Courier New" panose="02070309020205020404" pitchFamily="49" charset="0"/>
                </a:rPr>
                <a:t>UPPER</a:t>
              </a:r>
            </a:p>
            <a:p>
              <a:pPr>
                <a:lnSpc>
                  <a:spcPct val="90000"/>
                </a:lnSpc>
                <a:defRPr/>
              </a:pPr>
              <a:r>
                <a:rPr lang="en-US" altLang="en-US" b="1" dirty="0" smtClean="0">
                  <a:solidFill>
                    <a:schemeClr val="tx1">
                      <a:lumMod val="50000"/>
                    </a:schemeClr>
                  </a:solidFill>
                  <a:latin typeface="Courier New" panose="02070309020205020404" pitchFamily="49" charset="0"/>
                </a:rPr>
                <a:t>INITCAP</a:t>
              </a:r>
            </a:p>
          </p:txBody>
        </p:sp>
        <p:sp>
          <p:nvSpPr>
            <p:cNvPr id="17413" name="Rectangle 6"/>
            <p:cNvSpPr>
              <a:spLocks noChangeArrowheads="1"/>
            </p:cNvSpPr>
            <p:nvPr/>
          </p:nvSpPr>
          <p:spPr bwMode="auto">
            <a:xfrm>
              <a:off x="7177882" y="3970338"/>
              <a:ext cx="1719263"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b="1" dirty="0" smtClean="0">
                  <a:solidFill>
                    <a:schemeClr val="tx1">
                      <a:lumMod val="50000"/>
                    </a:schemeClr>
                  </a:solidFill>
                  <a:latin typeface="Courier New" panose="02070309020205020404" pitchFamily="49" charset="0"/>
                </a:rPr>
                <a:t>CONCAT</a:t>
              </a:r>
            </a:p>
            <a:p>
              <a:pPr>
                <a:lnSpc>
                  <a:spcPct val="90000"/>
                </a:lnSpc>
                <a:defRPr/>
              </a:pPr>
              <a:r>
                <a:rPr lang="en-US" altLang="en-US" b="1" dirty="0" smtClean="0">
                  <a:solidFill>
                    <a:schemeClr val="tx1">
                      <a:lumMod val="50000"/>
                    </a:schemeClr>
                  </a:solidFill>
                  <a:latin typeface="Courier New" panose="02070309020205020404" pitchFamily="49" charset="0"/>
                </a:rPr>
                <a:t>SUBSTR</a:t>
              </a:r>
            </a:p>
            <a:p>
              <a:pPr>
                <a:lnSpc>
                  <a:spcPct val="90000"/>
                </a:lnSpc>
                <a:defRPr/>
              </a:pPr>
              <a:r>
                <a:rPr lang="en-US" altLang="en-US" b="1" dirty="0" smtClean="0">
                  <a:solidFill>
                    <a:schemeClr val="tx1">
                      <a:lumMod val="50000"/>
                    </a:schemeClr>
                  </a:solidFill>
                  <a:latin typeface="Courier New" panose="02070309020205020404" pitchFamily="49" charset="0"/>
                </a:rPr>
                <a:t>LENGTH</a:t>
              </a:r>
            </a:p>
            <a:p>
              <a:pPr>
                <a:lnSpc>
                  <a:spcPct val="90000"/>
                </a:lnSpc>
                <a:defRPr/>
              </a:pPr>
              <a:r>
                <a:rPr lang="en-US" altLang="en-US" b="1" dirty="0" smtClean="0">
                  <a:solidFill>
                    <a:schemeClr val="tx1">
                      <a:lumMod val="50000"/>
                    </a:schemeClr>
                  </a:solidFill>
                  <a:latin typeface="Courier New" panose="02070309020205020404" pitchFamily="49" charset="0"/>
                </a:rPr>
                <a:t>INSTR</a:t>
              </a:r>
            </a:p>
            <a:p>
              <a:pPr>
                <a:lnSpc>
                  <a:spcPct val="90000"/>
                </a:lnSpc>
                <a:defRPr/>
              </a:pPr>
              <a:r>
                <a:rPr lang="en-US" altLang="en-US" b="1" dirty="0" smtClean="0">
                  <a:solidFill>
                    <a:schemeClr val="tx1">
                      <a:lumMod val="50000"/>
                    </a:schemeClr>
                  </a:solidFill>
                  <a:latin typeface="Courier New" panose="02070309020205020404" pitchFamily="49" charset="0"/>
                </a:rPr>
                <a:t>LPAD | RPAD</a:t>
              </a:r>
            </a:p>
            <a:p>
              <a:pPr>
                <a:lnSpc>
                  <a:spcPct val="90000"/>
                </a:lnSpc>
                <a:defRPr/>
              </a:pPr>
              <a:r>
                <a:rPr lang="en-US" altLang="en-US" b="1" dirty="0" smtClean="0">
                  <a:solidFill>
                    <a:schemeClr val="tx1">
                      <a:lumMod val="50000"/>
                    </a:schemeClr>
                  </a:solidFill>
                  <a:latin typeface="Courier New" panose="02070309020205020404" pitchFamily="49" charset="0"/>
                </a:rPr>
                <a:t>TRIM</a:t>
              </a:r>
            </a:p>
            <a:p>
              <a:pPr>
                <a:lnSpc>
                  <a:spcPct val="90000"/>
                </a:lnSpc>
                <a:defRPr/>
              </a:pPr>
              <a:r>
                <a:rPr lang="en-US" altLang="en-US" b="1" dirty="0" smtClean="0">
                  <a:solidFill>
                    <a:schemeClr val="tx1">
                      <a:lumMod val="50000"/>
                    </a:schemeClr>
                  </a:solidFill>
                  <a:latin typeface="Courier New" panose="02070309020205020404" pitchFamily="49" charset="0"/>
                </a:rPr>
                <a:t>REPLACE</a:t>
              </a:r>
            </a:p>
          </p:txBody>
        </p:sp>
        <p:sp>
          <p:nvSpPr>
            <p:cNvPr id="17416" name="Rectangle 9"/>
            <p:cNvSpPr>
              <a:spLocks noChangeArrowheads="1"/>
            </p:cNvSpPr>
            <p:nvPr/>
          </p:nvSpPr>
          <p:spPr bwMode="blackWhite">
            <a:xfrm>
              <a:off x="2505868" y="2990057"/>
              <a:ext cx="3290888" cy="941388"/>
            </a:xfrm>
            <a:prstGeom prst="roundRect">
              <a:avLst/>
            </a:prstGeom>
            <a:solidFill>
              <a:srgbClr val="69D8FF"/>
            </a:solidFill>
            <a:ln w="28575">
              <a:solidFill>
                <a:schemeClr val="tx1">
                  <a:lumMod val="50000"/>
                </a:schemeClr>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Case-conversion </a:t>
              </a:r>
            </a:p>
            <a:p>
              <a:pPr algn="ctr">
                <a:defRPr/>
              </a:pPr>
              <a:r>
                <a:rPr lang="en-US" altLang="en-US" b="1" dirty="0" smtClean="0">
                  <a:solidFill>
                    <a:schemeClr val="tx1">
                      <a:lumMod val="50000"/>
                    </a:schemeClr>
                  </a:solidFill>
                </a:rPr>
                <a:t>functions</a:t>
              </a:r>
            </a:p>
          </p:txBody>
        </p:sp>
        <p:sp>
          <p:nvSpPr>
            <p:cNvPr id="17417" name="Rectangle 10"/>
            <p:cNvSpPr>
              <a:spLocks noChangeArrowheads="1"/>
            </p:cNvSpPr>
            <p:nvPr/>
          </p:nvSpPr>
          <p:spPr bwMode="blackWhite">
            <a:xfrm>
              <a:off x="6392070" y="2990058"/>
              <a:ext cx="3290887" cy="941387"/>
            </a:xfrm>
            <a:prstGeom prst="roundRect">
              <a:avLst/>
            </a:prstGeom>
            <a:solidFill>
              <a:srgbClr val="B8E08C"/>
            </a:solidFill>
            <a:ln w="28575">
              <a:solidFill>
                <a:schemeClr val="tx1">
                  <a:lumMod val="50000"/>
                </a:schemeClr>
              </a:solidFill>
              <a:miter lim="800000"/>
              <a:headEnd/>
              <a:tailEnd/>
            </a:ln>
          </p:spPr>
          <p:txBody>
            <a:bodyPr wrap="none" lIns="122238" tIns="61913" rIns="122238" bIns="6191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1620838">
                <a:defRPr/>
              </a:pPr>
              <a:r>
                <a:rPr lang="en-US" altLang="en-US" b="1" dirty="0" smtClean="0">
                  <a:solidFill>
                    <a:schemeClr val="tx1">
                      <a:lumMod val="50000"/>
                    </a:schemeClr>
                  </a:solidFill>
                </a:rPr>
                <a:t>Character-manipulation</a:t>
              </a:r>
            </a:p>
            <a:p>
              <a:pPr algn="ctr" defTabSz="1620838">
                <a:defRPr/>
              </a:pPr>
              <a:r>
                <a:rPr lang="en-US" altLang="en-US" b="1" dirty="0" smtClean="0">
                  <a:solidFill>
                    <a:schemeClr val="tx1">
                      <a:lumMod val="50000"/>
                    </a:schemeClr>
                  </a:solidFill>
                </a:rPr>
                <a:t>functions</a:t>
              </a:r>
            </a:p>
          </p:txBody>
        </p:sp>
        <p:cxnSp>
          <p:nvCxnSpPr>
            <p:cNvPr id="4" name="Elbow Connector 3"/>
            <p:cNvCxnSpPr>
              <a:stCxn id="17411" idx="2"/>
              <a:endCxn id="17416" idx="0"/>
            </p:cNvCxnSpPr>
            <p:nvPr/>
          </p:nvCxnSpPr>
          <p:spPr bwMode="auto">
            <a:xfrm rot="5400000">
              <a:off x="4629944" y="1504156"/>
              <a:ext cx="1007269" cy="1964532"/>
            </a:xfrm>
            <a:prstGeom prst="bentConnector3">
              <a:avLst/>
            </a:prstGeom>
            <a:noFill/>
            <a:ln w="28575" cap="flat" cmpd="sng" algn="ctr">
              <a:solidFill>
                <a:schemeClr val="tx1"/>
              </a:solidFill>
              <a:prstDash val="solid"/>
              <a:round/>
              <a:headEnd type="none" w="sm" len="sm"/>
              <a:tailEnd type="triangle" w="lg" len="lg"/>
            </a:ln>
            <a:effectLst/>
          </p:spPr>
        </p:cxnSp>
        <p:cxnSp>
          <p:nvCxnSpPr>
            <p:cNvPr id="6" name="Elbow Connector 5"/>
            <p:cNvCxnSpPr>
              <a:stCxn id="17411" idx="2"/>
              <a:endCxn id="17417" idx="0"/>
            </p:cNvCxnSpPr>
            <p:nvPr/>
          </p:nvCxnSpPr>
          <p:spPr bwMode="auto">
            <a:xfrm rot="16200000" flipH="1">
              <a:off x="6573044" y="1525588"/>
              <a:ext cx="1007270" cy="1921670"/>
            </a:xfrm>
            <a:prstGeom prst="bentConnector3">
              <a:avLst/>
            </a:prstGeom>
            <a:noFill/>
            <a:ln w="28575" cap="flat" cmpd="sng" algn="ctr">
              <a:solidFill>
                <a:schemeClr val="tx1"/>
              </a:solidFill>
              <a:prstDash val="solid"/>
              <a:round/>
              <a:headEnd type="none" w="sm" len="sm"/>
              <a:tailEnd type="triangle" w="lg" len="lg"/>
            </a:ln>
            <a:effectLst/>
          </p:spPr>
        </p:cxnSp>
      </p:gr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1"/>
          <p:cNvSpPr>
            <a:spLocks noGrp="1" noChangeArrowheads="1"/>
          </p:cNvSpPr>
          <p:nvPr>
            <p:ph type="title"/>
          </p:nvPr>
        </p:nvSpPr>
        <p:spPr/>
        <p:txBody>
          <a:bodyPr/>
          <a:lstStyle/>
          <a:p>
            <a:pPr eaLnBrk="1" hangingPunct="1"/>
            <a:r>
              <a:rPr lang="en-US" altLang="en-US" dirty="0" smtClean="0"/>
              <a:t>Case-Conversion Functions</a:t>
            </a:r>
          </a:p>
        </p:txBody>
      </p:sp>
      <p:sp>
        <p:nvSpPr>
          <p:cNvPr id="25603" name="Rectangle 22"/>
          <p:cNvSpPr>
            <a:spLocks noGrp="1" noChangeArrowheads="1"/>
          </p:cNvSpPr>
          <p:nvPr>
            <p:ph idx="1"/>
          </p:nvPr>
        </p:nvSpPr>
        <p:spPr/>
        <p:txBody>
          <a:bodyPr/>
          <a:lstStyle/>
          <a:p>
            <a:pPr eaLnBrk="1" hangingPunct="1"/>
            <a:r>
              <a:rPr lang="en-US" altLang="en-US" dirty="0" smtClean="0">
                <a:latin typeface="Arial" charset="0"/>
              </a:rPr>
              <a:t>You can use these functions to convert the case of character strings:</a:t>
            </a:r>
          </a:p>
        </p:txBody>
      </p:sp>
      <p:graphicFrame>
        <p:nvGraphicFramePr>
          <p:cNvPr id="2" name="Table 1"/>
          <p:cNvGraphicFramePr>
            <a:graphicFrameLocks noGrp="1"/>
          </p:cNvGraphicFramePr>
          <p:nvPr>
            <p:extLst>
              <p:ext uri="{D42A27DB-BD31-4B8C-83A1-F6EECF244321}">
                <p14:modId xmlns:p14="http://schemas.microsoft.com/office/powerpoint/2010/main" val="3691826676"/>
              </p:ext>
            </p:extLst>
          </p:nvPr>
        </p:nvGraphicFramePr>
        <p:xfrm>
          <a:off x="2886074" y="2689860"/>
          <a:ext cx="6416676" cy="1478280"/>
        </p:xfrm>
        <a:graphic>
          <a:graphicData uri="http://schemas.openxmlformats.org/drawingml/2006/table">
            <a:tbl>
              <a:tblPr firstRow="1" firstCol="1" bandRow="1">
                <a:tableStyleId>{5FD0F851-EC5A-4D38-B0AD-8093EC10F338}</a:tableStyleId>
              </a:tblPr>
              <a:tblGrid>
                <a:gridCol w="3208338"/>
                <a:gridCol w="3208338"/>
              </a:tblGrid>
              <a:tr h="0">
                <a:tc>
                  <a:txBody>
                    <a:bodyPr/>
                    <a:lstStyle/>
                    <a:p>
                      <a:r>
                        <a:rPr lang="en-US" altLang="en-US" sz="1800" b="1" dirty="0" smtClean="0">
                          <a:solidFill>
                            <a:schemeClr val="tx1"/>
                          </a:solidFill>
                        </a:rPr>
                        <a:t>Function</a:t>
                      </a:r>
                      <a:endParaRPr lang="en-US" dirty="0">
                        <a:solidFill>
                          <a:schemeClr val="tx1"/>
                        </a:solidFill>
                      </a:endParaRPr>
                    </a:p>
                  </a:txBody>
                  <a:tcPr/>
                </a:tc>
                <a:tc>
                  <a:txBody>
                    <a:bodyPr/>
                    <a:lstStyle/>
                    <a:p>
                      <a:r>
                        <a:rPr lang="en-US" altLang="en-US" sz="1800" b="1" dirty="0" smtClean="0">
                          <a:solidFill>
                            <a:schemeClr val="tx1"/>
                          </a:solidFill>
                        </a:rPr>
                        <a:t>Result</a:t>
                      </a:r>
                      <a:endParaRPr lang="en-US" dirty="0">
                        <a:solidFill>
                          <a:schemeClr val="tx1"/>
                        </a:solidFill>
                      </a:endParaRP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LOWER(</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SQL Course</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err="1" smtClean="0">
                          <a:solidFill>
                            <a:srgbClr val="000000"/>
                          </a:solidFill>
                          <a:latin typeface="Courier New" panose="02070309020205020404" pitchFamily="49" charset="0"/>
                        </a:rPr>
                        <a:t>sql</a:t>
                      </a:r>
                      <a:r>
                        <a:rPr lang="en-US" altLang="en-US" sz="1600" dirty="0" smtClean="0">
                          <a:solidFill>
                            <a:srgbClr val="000000"/>
                          </a:solidFill>
                          <a:latin typeface="Courier New" panose="02070309020205020404" pitchFamily="49" charset="0"/>
                        </a:rPr>
                        <a:t> course</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itchFamily="49" charset="0"/>
                        </a:rPr>
                        <a:t>UPPER(</a:t>
                      </a:r>
                      <a:r>
                        <a:rPr lang="en-US" altLang="en-US" sz="1600" b="0" dirty="0" smtClean="0">
                          <a:solidFill>
                            <a:schemeClr val="bg2"/>
                          </a:solidFill>
                          <a:latin typeface="Courier New" pitchFamily="49" charset="0"/>
                        </a:rPr>
                        <a:t>'</a:t>
                      </a:r>
                      <a:r>
                        <a:rPr lang="en-US" altLang="en-US" sz="1600" b="0" dirty="0" smtClean="0">
                          <a:solidFill>
                            <a:srgbClr val="000000"/>
                          </a:solidFill>
                          <a:latin typeface="Courier New" pitchFamily="49" charset="0"/>
                        </a:rPr>
                        <a:t>SQL Course</a:t>
                      </a:r>
                      <a:r>
                        <a:rPr lang="en-US" altLang="en-US" sz="1600" b="0" dirty="0" smtClean="0">
                          <a:solidFill>
                            <a:schemeClr val="bg2"/>
                          </a:solidFill>
                          <a:latin typeface="Courier New" pitchFamily="49" charset="0"/>
                        </a:rPr>
                        <a:t>'</a:t>
                      </a:r>
                      <a:r>
                        <a:rPr lang="en-US" altLang="en-US" sz="1600" b="0" dirty="0" smtClean="0">
                          <a:solidFill>
                            <a:srgbClr val="000000"/>
                          </a:solidFill>
                          <a:latin typeface="Courier New" pitchFamily="49" charset="0"/>
                        </a:rPr>
                        <a:t>)</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latin typeface="Courier New" pitchFamily="49" charset="0"/>
                        </a:rPr>
                        <a:t>SQL COURSE</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INITCAP(</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SQL Course</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err="1" smtClean="0">
                          <a:solidFill>
                            <a:srgbClr val="000000"/>
                          </a:solidFill>
                          <a:latin typeface="Courier New" panose="02070309020205020404" pitchFamily="49" charset="0"/>
                        </a:rPr>
                        <a:t>Sql</a:t>
                      </a:r>
                      <a:r>
                        <a:rPr lang="en-US" altLang="en-US" sz="1600" dirty="0" smtClean="0">
                          <a:solidFill>
                            <a:srgbClr val="000000"/>
                          </a:solidFill>
                          <a:latin typeface="Courier New" panose="02070309020205020404" pitchFamily="49" charset="0"/>
                        </a:rPr>
                        <a:t> Course</a:t>
                      </a:r>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2103437" y="2192249"/>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last_name = 'higgins';</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7653" name="Title 1"/>
          <p:cNvSpPr>
            <a:spLocks noGrp="1"/>
          </p:cNvSpPr>
          <p:nvPr>
            <p:ph type="title"/>
          </p:nvPr>
        </p:nvSpPr>
        <p:spPr/>
        <p:txBody>
          <a:bodyPr/>
          <a:lstStyle/>
          <a:p>
            <a:pPr eaLnBrk="1" hangingPunct="1"/>
            <a:r>
              <a:rPr lang="en-US" altLang="en-US" dirty="0" smtClean="0"/>
              <a:t>Using Case-Conversion Functions</a:t>
            </a:r>
          </a:p>
        </p:txBody>
      </p:sp>
      <p:sp>
        <p:nvSpPr>
          <p:cNvPr id="27654" name="Content Placeholder 2"/>
          <p:cNvSpPr>
            <a:spLocks noGrp="1"/>
          </p:cNvSpPr>
          <p:nvPr>
            <p:ph idx="1"/>
          </p:nvPr>
        </p:nvSpPr>
        <p:spPr/>
        <p:txBody>
          <a:bodyPr/>
          <a:lstStyle/>
          <a:p>
            <a:pPr eaLnBrk="1" hangingPunct="1"/>
            <a:r>
              <a:rPr lang="en-US" altLang="en-US" dirty="0" smtClean="0">
                <a:latin typeface="Arial" charset="0"/>
              </a:rPr>
              <a:t>Display the employee number, name, and department number for employee Higgins:</a:t>
            </a:r>
          </a:p>
        </p:txBody>
      </p:sp>
      <p:sp>
        <p:nvSpPr>
          <p:cNvPr id="27655" name="Rectangle 6"/>
          <p:cNvSpPr>
            <a:spLocks noChangeArrowheads="1"/>
          </p:cNvSpPr>
          <p:nvPr/>
        </p:nvSpPr>
        <p:spPr bwMode="blackWhite">
          <a:xfrm>
            <a:off x="2360613" y="3657601"/>
            <a:ext cx="7381875" cy="1120775"/>
          </a:xfrm>
          <a:prstGeom prst="rect">
            <a:avLst/>
          </a:prstGeom>
          <a:noFill/>
          <a:ln w="9525">
            <a:noFill/>
            <a:miter lim="800000"/>
            <a:headEnd/>
            <a:tailEnd/>
          </a:ln>
        </p:spPr>
        <p:txBody>
          <a:bodyPr wrap="none" lIns="92075" tIns="46038" rIns="92075" bIns="46038" anchor="ctr"/>
          <a:lstStyle/>
          <a:p>
            <a:pPr>
              <a:tabLst>
                <a:tab pos="1200150" algn="l"/>
              </a:tabLst>
            </a:pPr>
            <a:endParaRPr lang="en-US" altLang="en-US" dirty="0">
              <a:solidFill>
                <a:srgbClr val="000000"/>
              </a:solidFill>
              <a:latin typeface="Courier New" pitchFamily="49" charset="0"/>
            </a:endParaRPr>
          </a:p>
        </p:txBody>
      </p:sp>
      <p:pic>
        <p:nvPicPr>
          <p:cNvPr id="27656" name="Picture 12" descr="C:\project-SQLFund1\images\img09-0rows.gif"/>
          <p:cNvPicPr>
            <a:picLocks noChangeAspect="1" noChangeArrowheads="1"/>
          </p:cNvPicPr>
          <p:nvPr/>
        </p:nvPicPr>
        <p:blipFill>
          <a:blip r:embed="rId4" cstate="print"/>
          <a:srcRect/>
          <a:stretch>
            <a:fillRect/>
          </a:stretch>
        </p:blipFill>
        <p:spPr bwMode="gray">
          <a:xfrm>
            <a:off x="2160587" y="3200401"/>
            <a:ext cx="1303338" cy="250825"/>
          </a:xfrm>
          <a:prstGeom prst="rect">
            <a:avLst/>
          </a:prstGeom>
          <a:noFill/>
          <a:ln w="9525">
            <a:noFill/>
            <a:miter lim="800000"/>
            <a:headEnd/>
            <a:tailEnd/>
          </a:ln>
        </p:spPr>
      </p:pic>
      <p:pic>
        <p:nvPicPr>
          <p:cNvPr id="27657" name="Picture 11"/>
          <p:cNvPicPr>
            <a:picLocks noChangeAspect="1" noChangeArrowheads="1"/>
          </p:cNvPicPr>
          <p:nvPr/>
        </p:nvPicPr>
        <p:blipFill>
          <a:blip r:embed="rId5" cstate="print"/>
          <a:srcRect/>
          <a:stretch>
            <a:fillRect/>
          </a:stretch>
        </p:blipFill>
        <p:spPr bwMode="auto">
          <a:xfrm>
            <a:off x="2103437" y="5176837"/>
            <a:ext cx="3248025" cy="447675"/>
          </a:xfrm>
          <a:prstGeom prst="rect">
            <a:avLst/>
          </a:prstGeom>
          <a:noFill/>
          <a:ln w="28575">
            <a:noFill/>
            <a:miter lim="800000"/>
            <a:headEnd type="none" w="sm" len="sm"/>
            <a:tailEnd type="none" w="sm" len="sm"/>
          </a:ln>
        </p:spPr>
      </p:pic>
      <p:sp>
        <p:nvSpPr>
          <p:cNvPr id="13" name="Content Placeholder 2"/>
          <p:cNvSpPr txBox="1">
            <a:spLocks/>
          </p:cNvSpPr>
          <p:nvPr/>
        </p:nvSpPr>
        <p:spPr bwMode="gray">
          <a:xfrm>
            <a:off x="2103437" y="38100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LOWER(last_name) = 'higgins';</a:t>
            </a:r>
          </a:p>
        </p:txBody>
      </p:sp>
      <p:sp>
        <p:nvSpPr>
          <p:cNvPr id="27661" name="Rectangle 7"/>
          <p:cNvSpPr>
            <a:spLocks noChangeArrowheads="1"/>
          </p:cNvSpPr>
          <p:nvPr/>
        </p:nvSpPr>
        <p:spPr bwMode="gray">
          <a:xfrm>
            <a:off x="3090862" y="4452938"/>
            <a:ext cx="38862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0" name="Picture 9" descr="cnt2428007.png"/>
          <p:cNvPicPr>
            <a:picLocks noChangeAspect="1"/>
          </p:cNvPicPr>
          <p:nvPr/>
        </p:nvPicPr>
        <p:blipFill>
          <a:blip r:embed="rId6" cstate="print"/>
          <a:stretch>
            <a:fillRect/>
          </a:stretch>
        </p:blipFill>
        <p:spPr>
          <a:xfrm>
            <a:off x="9447212" y="4038601"/>
            <a:ext cx="609600" cy="541867"/>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8"/>
          <p:cNvSpPr>
            <a:spLocks noGrp="1" noChangeArrowheads="1"/>
          </p:cNvSpPr>
          <p:nvPr>
            <p:ph type="title"/>
          </p:nvPr>
        </p:nvSpPr>
        <p:spPr/>
        <p:txBody>
          <a:bodyPr/>
          <a:lstStyle/>
          <a:p>
            <a:pPr eaLnBrk="1" hangingPunct="1"/>
            <a:r>
              <a:rPr lang="en-US" altLang="en-US" dirty="0" smtClean="0"/>
              <a:t>Character-Manipulation Functions</a:t>
            </a:r>
          </a:p>
        </p:txBody>
      </p:sp>
      <p:sp>
        <p:nvSpPr>
          <p:cNvPr id="29699" name="Rectangle 39"/>
          <p:cNvSpPr>
            <a:spLocks noGrp="1" noChangeArrowheads="1"/>
          </p:cNvSpPr>
          <p:nvPr>
            <p:ph idx="1"/>
          </p:nvPr>
        </p:nvSpPr>
        <p:spPr/>
        <p:txBody>
          <a:bodyPr/>
          <a:lstStyle/>
          <a:p>
            <a:pPr eaLnBrk="1" hangingPunct="1"/>
            <a:r>
              <a:rPr lang="en-US" altLang="en-US" dirty="0" smtClean="0">
                <a:latin typeface="Arial" charset="0"/>
              </a:rPr>
              <a:t>You can use these functions to manipulate character strings:</a:t>
            </a:r>
          </a:p>
        </p:txBody>
      </p:sp>
      <p:graphicFrame>
        <p:nvGraphicFramePr>
          <p:cNvPr id="2" name="Table 1"/>
          <p:cNvGraphicFramePr>
            <a:graphicFrameLocks noGrp="1"/>
          </p:cNvGraphicFramePr>
          <p:nvPr>
            <p:extLst>
              <p:ext uri="{D42A27DB-BD31-4B8C-83A1-F6EECF244321}">
                <p14:modId xmlns:p14="http://schemas.microsoft.com/office/powerpoint/2010/main" val="3635887605"/>
              </p:ext>
            </p:extLst>
          </p:nvPr>
        </p:nvGraphicFramePr>
        <p:xfrm>
          <a:off x="2412205" y="2133600"/>
          <a:ext cx="7364414" cy="2590800"/>
        </p:xfrm>
        <a:graphic>
          <a:graphicData uri="http://schemas.openxmlformats.org/drawingml/2006/table">
            <a:tbl>
              <a:tblPr firstRow="1" firstCol="1" bandRow="1">
                <a:tableStyleId>{5FD0F851-EC5A-4D38-B0AD-8093EC10F338}</a:tableStyleId>
              </a:tblPr>
              <a:tblGrid>
                <a:gridCol w="4139406"/>
                <a:gridCol w="3225008"/>
              </a:tblGrid>
              <a:tr h="228600">
                <a:tc>
                  <a:txBody>
                    <a:bodyPr/>
                    <a:lstStyle/>
                    <a:p>
                      <a:r>
                        <a:rPr lang="en-US" altLang="en-US" sz="1800" b="1" dirty="0" smtClean="0">
                          <a:solidFill>
                            <a:schemeClr val="tx1">
                              <a:lumMod val="50000"/>
                            </a:schemeClr>
                          </a:solidFill>
                        </a:rPr>
                        <a:t>Function</a:t>
                      </a:r>
                      <a:endParaRPr lang="en-US" b="1" dirty="0"/>
                    </a:p>
                  </a:txBody>
                  <a:tcPr/>
                </a:tc>
                <a:tc>
                  <a:txBody>
                    <a:bodyPr/>
                    <a:lstStyle/>
                    <a:p>
                      <a:r>
                        <a:rPr lang="en-US" altLang="en-US" sz="1800" b="1" dirty="0" smtClean="0">
                          <a:solidFill>
                            <a:schemeClr val="tx1">
                              <a:lumMod val="50000"/>
                            </a:schemeClr>
                          </a:solidFill>
                        </a:rPr>
                        <a:t>Result</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CONCAT('Hello', 'World')</a:t>
                      </a:r>
                    </a:p>
                  </a:txBody>
                  <a:tcPr>
                    <a:solidFill>
                      <a:schemeClr val="accent4">
                        <a:lumMod val="20000"/>
                        <a:lumOff val="80000"/>
                      </a:schemeClr>
                    </a:solidFill>
                  </a:tcPr>
                </a:tc>
                <a:tc>
                  <a:txBody>
                    <a:bodyPr/>
                    <a:lstStyle/>
                    <a:p>
                      <a:r>
                        <a:rPr lang="en-US" altLang="en-US" sz="1600" dirty="0" smtClean="0">
                          <a:solidFill>
                            <a:srgbClr val="000000"/>
                          </a:solidFill>
                          <a:latin typeface="Courier New" panose="02070309020205020404" pitchFamily="49" charset="0"/>
                        </a:rPr>
                        <a:t>HelloWorld</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50000"/>
                            </a:schemeClr>
                          </a:solidFill>
                          <a:latin typeface="Courier New" panose="02070309020205020404" pitchFamily="49" charset="0"/>
                        </a:rPr>
                        <a:t>SUBSTR('HelloWorld',1,5)</a:t>
                      </a:r>
                    </a:p>
                  </a:txBody>
                  <a:tcPr/>
                </a:tc>
                <a:tc>
                  <a:txBody>
                    <a:bodyPr/>
                    <a:lstStyle/>
                    <a:p>
                      <a:r>
                        <a:rPr lang="en-US" altLang="en-US" sz="1600" dirty="0" smtClean="0">
                          <a:solidFill>
                            <a:schemeClr val="tx1">
                              <a:lumMod val="50000"/>
                            </a:schemeClr>
                          </a:solidFill>
                          <a:latin typeface="Courier New" panose="02070309020205020404" pitchFamily="49" charset="0"/>
                        </a:rPr>
                        <a:t>Hello</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LENGTH('HelloWorld')</a:t>
                      </a:r>
                    </a:p>
                  </a:txBody>
                  <a:tcPr>
                    <a:solidFill>
                      <a:schemeClr val="accent4">
                        <a:lumMod val="20000"/>
                        <a:lumOff val="80000"/>
                      </a:schemeClr>
                    </a:solidFill>
                  </a:tcPr>
                </a:tc>
                <a:tc>
                  <a:txBody>
                    <a:bodyPr/>
                    <a:lstStyle/>
                    <a:p>
                      <a:r>
                        <a:rPr lang="en-US" altLang="en-US" sz="1600" dirty="0" smtClean="0">
                          <a:solidFill>
                            <a:srgbClr val="000000"/>
                          </a:solidFill>
                          <a:latin typeface="Courier New" panose="02070309020205020404" pitchFamily="49" charset="0"/>
                        </a:rPr>
                        <a:t>10</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50000"/>
                            </a:schemeClr>
                          </a:solidFill>
                          <a:latin typeface="Courier New" panose="02070309020205020404" pitchFamily="49" charset="0"/>
                        </a:rPr>
                        <a:t>INSTR('HelloWorld', 'W')</a:t>
                      </a:r>
                    </a:p>
                  </a:txBody>
                  <a:tcPr/>
                </a:tc>
                <a:tc>
                  <a:txBody>
                    <a:bodyPr/>
                    <a:lstStyle/>
                    <a:p>
                      <a:r>
                        <a:rPr lang="en-US" altLang="en-US" sz="1600" dirty="0" smtClean="0">
                          <a:solidFill>
                            <a:schemeClr val="tx1">
                              <a:lumMod val="50000"/>
                            </a:schemeClr>
                          </a:solidFill>
                          <a:latin typeface="Courier New" panose="02070309020205020404" pitchFamily="49" charset="0"/>
                        </a:rPr>
                        <a:t>6</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cs typeface="Courier New" panose="02070309020205020404" pitchFamily="49" charset="0"/>
                        </a:rPr>
                        <a:t>LPAD(24000,10,'*')</a:t>
                      </a:r>
                      <a:endParaRPr lang="en-US" altLang="en-US" sz="1600" b="0" dirty="0" smtClean="0">
                        <a:solidFill>
                          <a:srgbClr val="000000"/>
                        </a:solidFill>
                        <a:latin typeface="Courier New" panose="02070309020205020404" pitchFamily="49" charset="0"/>
                        <a:cs typeface="Courier New" panose="02070309020205020404" pitchFamily="49" charset="0"/>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latin typeface="Courier New" panose="02070309020205020404" pitchFamily="49" charset="0"/>
                        </a:rPr>
                        <a:t>*****24000</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50000"/>
                            </a:schemeClr>
                          </a:solidFill>
                          <a:latin typeface="Courier New" panose="02070309020205020404" pitchFamily="49" charset="0"/>
                          <a:cs typeface="Courier New" panose="02070309020205020404" pitchFamily="49" charset="0"/>
                        </a:rPr>
                        <a:t>RPAD(24000, 10, '*')</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50000"/>
                            </a:schemeClr>
                          </a:solidFill>
                          <a:latin typeface="Courier New" panose="02070309020205020404" pitchFamily="49" charset="0"/>
                        </a:rPr>
                        <a:t>24000*****</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t>Using Character-Manipulation Functions</a:t>
            </a:r>
          </a:p>
        </p:txBody>
      </p:sp>
      <p:grpSp>
        <p:nvGrpSpPr>
          <p:cNvPr id="2" name="Group 1"/>
          <p:cNvGrpSpPr/>
          <p:nvPr/>
        </p:nvGrpSpPr>
        <p:grpSpPr>
          <a:xfrm>
            <a:off x="2062162" y="1198785"/>
            <a:ext cx="8064500" cy="4469677"/>
            <a:chOff x="2050265" y="1330077"/>
            <a:chExt cx="8064500" cy="4469677"/>
          </a:xfrm>
        </p:grpSpPr>
        <p:sp>
          <p:nvSpPr>
            <p:cNvPr id="13" name="Content Placeholder 2"/>
            <p:cNvSpPr txBox="1">
              <a:spLocks/>
            </p:cNvSpPr>
            <p:nvPr/>
          </p:nvSpPr>
          <p:spPr bwMode="gray">
            <a:xfrm>
              <a:off x="2050265" y="3692276"/>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SELECT employee_id, CONCAT(first_name, last_name) NAME,</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LENGTH (last_name), INSTR(last_name, 'a') "Contains 'a'?"</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FROM   employees</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WHERE  SUBSTR(last_name, -1, 1) = 'n';</a:t>
              </a:r>
            </a:p>
          </p:txBody>
        </p:sp>
        <p:sp>
          <p:nvSpPr>
            <p:cNvPr id="12" name="Content Placeholder 2"/>
            <p:cNvSpPr txBox="1">
              <a:spLocks/>
            </p:cNvSpPr>
            <p:nvPr/>
          </p:nvSpPr>
          <p:spPr bwMode="gray">
            <a:xfrm>
              <a:off x="2050265" y="1330077"/>
              <a:ext cx="8064500" cy="9748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1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CONCAT('Job category is ', job_id)</a:t>
              </a:r>
            </a:p>
            <a:p>
              <a:pPr eaLnBrk="1" hangingPunct="1">
                <a:lnSpc>
                  <a:spcPct val="11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"Job" FROM   employees</a:t>
              </a:r>
            </a:p>
            <a:p>
              <a:pPr eaLnBrk="1" hangingPunct="1">
                <a:lnSpc>
                  <a:spcPct val="11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SUBSTR(job_id, 4) = 'REP';</a:t>
              </a:r>
            </a:p>
          </p:txBody>
        </p:sp>
        <p:sp>
          <p:nvSpPr>
            <p:cNvPr id="31754" name="Rectangle 25"/>
            <p:cNvSpPr>
              <a:spLocks noChangeArrowheads="1"/>
            </p:cNvSpPr>
            <p:nvPr/>
          </p:nvSpPr>
          <p:spPr bwMode="auto">
            <a:xfrm>
              <a:off x="4285367" y="1449388"/>
              <a:ext cx="4800600" cy="3048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31755" name="Rectangle 26"/>
            <p:cNvSpPr>
              <a:spLocks noChangeArrowheads="1"/>
            </p:cNvSpPr>
            <p:nvPr/>
          </p:nvSpPr>
          <p:spPr bwMode="auto">
            <a:xfrm>
              <a:off x="2952750" y="2016125"/>
              <a:ext cx="3276600" cy="2286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pic>
          <p:nvPicPr>
            <p:cNvPr id="31756" name="Picture 11"/>
            <p:cNvPicPr>
              <a:picLocks noChangeAspect="1" noChangeArrowheads="1"/>
            </p:cNvPicPr>
            <p:nvPr/>
          </p:nvPicPr>
          <p:blipFill>
            <a:blip r:embed="rId4" cstate="print"/>
            <a:srcRect/>
            <a:stretch>
              <a:fillRect/>
            </a:stretch>
          </p:blipFill>
          <p:spPr bwMode="auto">
            <a:xfrm>
              <a:off x="2050266" y="5104707"/>
              <a:ext cx="4161809" cy="695047"/>
            </a:xfrm>
            <a:prstGeom prst="rect">
              <a:avLst/>
            </a:prstGeom>
            <a:noFill/>
            <a:ln w="9525">
              <a:solidFill>
                <a:schemeClr val="tx1"/>
              </a:solidFill>
              <a:miter lim="800000"/>
              <a:headEnd type="none" w="sm" len="sm"/>
              <a:tailEnd type="none" w="sm" len="sm"/>
            </a:ln>
          </p:spPr>
        </p:pic>
        <p:sp>
          <p:nvSpPr>
            <p:cNvPr id="14" name="Oval 15"/>
            <p:cNvSpPr>
              <a:spLocks noChangeArrowheads="1"/>
            </p:cNvSpPr>
            <p:nvPr/>
          </p:nvSpPr>
          <p:spPr bwMode="blackWhite">
            <a:xfrm>
              <a:off x="9675813" y="190500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5" name="Oval 16"/>
            <p:cNvSpPr>
              <a:spLocks noChangeArrowheads="1"/>
            </p:cNvSpPr>
            <p:nvPr/>
          </p:nvSpPr>
          <p:spPr bwMode="blackWhite">
            <a:xfrm>
              <a:off x="9675813"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pic>
          <p:nvPicPr>
            <p:cNvPr id="68609" name="Picture 1"/>
            <p:cNvPicPr>
              <a:picLocks noChangeAspect="1" noChangeArrowheads="1"/>
            </p:cNvPicPr>
            <p:nvPr/>
          </p:nvPicPr>
          <p:blipFill>
            <a:blip r:embed="rId5" cstate="print"/>
            <a:srcRect/>
            <a:stretch>
              <a:fillRect/>
            </a:stretch>
          </p:blipFill>
          <p:spPr bwMode="auto">
            <a:xfrm>
              <a:off x="2051403" y="2556818"/>
              <a:ext cx="2275453" cy="879729"/>
            </a:xfrm>
            <a:prstGeom prst="rect">
              <a:avLst/>
            </a:prstGeom>
            <a:noFill/>
            <a:ln w="12700">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102"/>
          <p:cNvSpPr>
            <a:spLocks noGrp="1" noChangeArrowheads="1"/>
          </p:cNvSpPr>
          <p:nvPr>
            <p:ph type="title"/>
          </p:nvPr>
        </p:nvSpPr>
        <p:spPr/>
        <p:txBody>
          <a:bodyPr/>
          <a:lstStyle/>
          <a:p>
            <a:pPr eaLnBrk="1" hangingPunct="1"/>
            <a:r>
              <a:rPr lang="en-US" altLang="en-US" dirty="0" smtClean="0"/>
              <a:t>Lesson Agenda</a:t>
            </a:r>
          </a:p>
        </p:txBody>
      </p:sp>
      <p:sp>
        <p:nvSpPr>
          <p:cNvPr id="33795" name="Content Placeholder 5"/>
          <p:cNvSpPr>
            <a:spLocks noGrp="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r>
              <a:rPr lang="en-US" altLang="en-US" dirty="0" smtClean="0"/>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a:p>
            <a:pPr eaLnBrk="1" hangingPunct="1"/>
            <a:endParaRPr lang="en-US" altLang="en-US" dirty="0" smtClean="0">
              <a:latin typeface="Arial" charset="0"/>
            </a:endParaRPr>
          </a:p>
        </p:txBody>
      </p:sp>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0800000">
            <a:off x="8990012" y="4576854"/>
            <a:ext cx="30480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 name="Rounded Rectangle 13"/>
          <p:cNvSpPr/>
          <p:nvPr/>
        </p:nvSpPr>
        <p:spPr bwMode="auto">
          <a:xfrm>
            <a:off x="9594225" y="4367716"/>
            <a:ext cx="2058974" cy="1641712"/>
          </a:xfrm>
          <a:prstGeom prst="roundRect">
            <a:avLst/>
          </a:prstGeom>
          <a:solidFill>
            <a:schemeClr val="bg1"/>
          </a:solidFill>
          <a:ln w="28575" cap="flat" cmpd="sng" algn="ctr">
            <a:solidFill>
              <a:srgbClr val="DEE5E7"/>
            </a:solidFill>
            <a:prstDash val="solid"/>
            <a:round/>
            <a:headEnd type="none" w="sm" len="sm"/>
            <a:tailEnd type="none" w="sm" len="sm"/>
          </a:ln>
          <a:effectLst>
            <a:innerShdw blurRad="114300">
              <a:srgbClr val="B3E4FF"/>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5842" name="Rectangle 12"/>
          <p:cNvSpPr>
            <a:spLocks noGrp="1" noChangeArrowheads="1"/>
          </p:cNvSpPr>
          <p:nvPr>
            <p:ph type="title"/>
          </p:nvPr>
        </p:nvSpPr>
        <p:spPr/>
        <p:txBody>
          <a:bodyPr/>
          <a:lstStyle/>
          <a:p>
            <a:pPr eaLnBrk="1" hangingPunct="1"/>
            <a:r>
              <a:rPr lang="en-US" altLang="en-US" smtClean="0"/>
              <a:t>Nesting Functions</a:t>
            </a:r>
            <a:endParaRPr lang="en-US" altLang="en-US" dirty="0" smtClean="0"/>
          </a:p>
        </p:txBody>
      </p:sp>
      <p:sp>
        <p:nvSpPr>
          <p:cNvPr id="35843" name="Content Placeholder 11"/>
          <p:cNvSpPr>
            <a:spLocks noGrp="1"/>
          </p:cNvSpPr>
          <p:nvPr>
            <p:ph idx="1"/>
          </p:nvPr>
        </p:nvSpPr>
        <p:spPr/>
        <p:txBody>
          <a:bodyPr/>
          <a:lstStyle/>
          <a:p>
            <a:pPr lvl="1" eaLnBrk="1" hangingPunct="1"/>
            <a:r>
              <a:rPr lang="en-US" altLang="en-US" smtClean="0"/>
              <a:t>Single-row functions can be nested to any level.</a:t>
            </a:r>
          </a:p>
          <a:p>
            <a:pPr lvl="1" eaLnBrk="1" hangingPunct="1"/>
            <a:r>
              <a:rPr lang="en-US" altLang="en-US" smtClean="0"/>
              <a:t>Nested functions are evaluated from the deepest level to the least deep level.</a:t>
            </a:r>
          </a:p>
          <a:p>
            <a:pPr eaLnBrk="1" hangingPunct="1"/>
            <a:endParaRPr lang="en-US" altLang="en-US" dirty="0" smtClean="0">
              <a:latin typeface="Arial" charset="0"/>
            </a:endParaRPr>
          </a:p>
        </p:txBody>
      </p:sp>
      <p:grpSp>
        <p:nvGrpSpPr>
          <p:cNvPr id="35844" name="Group 1"/>
          <p:cNvGrpSpPr>
            <a:grpSpLocks/>
          </p:cNvGrpSpPr>
          <p:nvPr/>
        </p:nvGrpSpPr>
        <p:grpSpPr bwMode="auto">
          <a:xfrm>
            <a:off x="2062162" y="2848198"/>
            <a:ext cx="8064500" cy="2104802"/>
            <a:chOff x="479778" y="2860553"/>
            <a:chExt cx="8064500" cy="2105147"/>
          </a:xfrm>
        </p:grpSpPr>
        <p:sp>
          <p:nvSpPr>
            <p:cNvPr id="23554" name="Freeform 2"/>
            <p:cNvSpPr>
              <a:spLocks/>
            </p:cNvSpPr>
            <p:nvPr/>
          </p:nvSpPr>
          <p:spPr bwMode="gray">
            <a:xfrm>
              <a:off x="1535466" y="3422397"/>
              <a:ext cx="5634037" cy="1543303"/>
            </a:xfrm>
            <a:custGeom>
              <a:avLst/>
              <a:gdLst>
                <a:gd name="T0" fmla="*/ 0 w 3549"/>
                <a:gd name="T1" fmla="*/ 0 h 972"/>
                <a:gd name="T2" fmla="*/ 0 w 3549"/>
                <a:gd name="T3" fmla="*/ 2147483647 h 972"/>
                <a:gd name="T4" fmla="*/ 2147483647 w 3549"/>
                <a:gd name="T5" fmla="*/ 2147483647 h 972"/>
                <a:gd name="T6" fmla="*/ 2147483647 w 3549"/>
                <a:gd name="T7" fmla="*/ 0 h 972"/>
                <a:gd name="T8" fmla="*/ 0 60000 65536"/>
                <a:gd name="T9" fmla="*/ 0 60000 65536"/>
                <a:gd name="T10" fmla="*/ 0 60000 65536"/>
                <a:gd name="T11" fmla="*/ 0 60000 65536"/>
                <a:gd name="T12" fmla="*/ 0 w 3549"/>
                <a:gd name="T13" fmla="*/ 0 h 972"/>
                <a:gd name="T14" fmla="*/ 3549 w 3549"/>
                <a:gd name="T15" fmla="*/ 972 h 972"/>
              </a:gdLst>
              <a:ahLst/>
              <a:cxnLst>
                <a:cxn ang="T8">
                  <a:pos x="T0" y="T1"/>
                </a:cxn>
                <a:cxn ang="T9">
                  <a:pos x="T2" y="T3"/>
                </a:cxn>
                <a:cxn ang="T10">
                  <a:pos x="T4" y="T5"/>
                </a:cxn>
                <a:cxn ang="T11">
                  <a:pos x="T6" y="T7"/>
                </a:cxn>
              </a:cxnLst>
              <a:rect l="T12" t="T13" r="T14" b="T15"/>
              <a:pathLst>
                <a:path w="3549" h="972">
                  <a:moveTo>
                    <a:pt x="0" y="0"/>
                  </a:moveTo>
                  <a:lnTo>
                    <a:pt x="0" y="971"/>
                  </a:lnTo>
                  <a:lnTo>
                    <a:pt x="3548" y="971"/>
                  </a:lnTo>
                  <a:lnTo>
                    <a:pt x="3548" y="0"/>
                  </a:lnTo>
                </a:path>
              </a:pathLst>
            </a:custGeom>
            <a:noFill/>
            <a:ln w="28575" cap="rnd" cmpd="sng">
              <a:solidFill>
                <a:schemeClr val="tx1">
                  <a:lumMod val="50000"/>
                </a:schemeClr>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35846" name="Rectangle 7"/>
            <p:cNvSpPr>
              <a:spLocks noChangeArrowheads="1"/>
            </p:cNvSpPr>
            <p:nvPr/>
          </p:nvSpPr>
          <p:spPr bwMode="auto">
            <a:xfrm>
              <a:off x="2746728" y="3586163"/>
              <a:ext cx="2157642" cy="400818"/>
            </a:xfrm>
            <a:prstGeom prst="rect">
              <a:avLst/>
            </a:prstGeom>
            <a:noFill/>
            <a:ln w="9525">
              <a:noFill/>
              <a:miter lim="800000"/>
              <a:headEnd/>
              <a:tailEnd/>
            </a:ln>
          </p:spPr>
          <p:txBody>
            <a:bodyPr wrap="none" lIns="92075" tIns="46038" rIns="92075" bIns="46038">
              <a:spAutoFit/>
            </a:bodyPr>
            <a:lstStyle/>
            <a:p>
              <a:r>
                <a:rPr lang="en-US" altLang="en-US" sz="2000" dirty="0">
                  <a:latin typeface="Helvetica" pitchFamily="34" charset="0"/>
                </a:rPr>
                <a:t>Step 1 = Result 1</a:t>
              </a:r>
            </a:p>
          </p:txBody>
        </p:sp>
        <p:sp>
          <p:nvSpPr>
            <p:cNvPr id="23560" name="Rectangle 8"/>
            <p:cNvSpPr>
              <a:spLocks noChangeArrowheads="1"/>
            </p:cNvSpPr>
            <p:nvPr/>
          </p:nvSpPr>
          <p:spPr bwMode="auto">
            <a:xfrm>
              <a:off x="2746728" y="4062265"/>
              <a:ext cx="21574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2000" dirty="0">
                  <a:solidFill>
                    <a:schemeClr val="accent1"/>
                  </a:solidFill>
                  <a:latin typeface="Helvetica" panose="020B0604020202020204" pitchFamily="34" charset="0"/>
                </a:rPr>
                <a:t>Step 2 = Result 2</a:t>
              </a:r>
            </a:p>
          </p:txBody>
        </p:sp>
        <p:sp>
          <p:nvSpPr>
            <p:cNvPr id="23561" name="Rectangle 9"/>
            <p:cNvSpPr>
              <a:spLocks noChangeArrowheads="1"/>
            </p:cNvSpPr>
            <p:nvPr/>
          </p:nvSpPr>
          <p:spPr bwMode="auto">
            <a:xfrm>
              <a:off x="2746728" y="4554471"/>
              <a:ext cx="21574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2000" dirty="0">
                  <a:solidFill>
                    <a:schemeClr val="bg2">
                      <a:lumMod val="10000"/>
                    </a:schemeClr>
                  </a:solidFill>
                  <a:latin typeface="Helvetica" panose="020B0604020202020204" pitchFamily="34" charset="0"/>
                </a:rPr>
                <a:t>Step 3 = Result 3</a:t>
              </a:r>
            </a:p>
          </p:txBody>
        </p:sp>
        <p:sp>
          <p:nvSpPr>
            <p:cNvPr id="35849" name="Freeform 10"/>
            <p:cNvSpPr>
              <a:spLocks/>
            </p:cNvSpPr>
            <p:nvPr/>
          </p:nvSpPr>
          <p:spPr bwMode="gray">
            <a:xfrm>
              <a:off x="2143478" y="3422650"/>
              <a:ext cx="3810000" cy="1055688"/>
            </a:xfrm>
            <a:custGeom>
              <a:avLst/>
              <a:gdLst>
                <a:gd name="T0" fmla="*/ 0 w 2400"/>
                <a:gd name="T1" fmla="*/ 0 h 665"/>
                <a:gd name="T2" fmla="*/ 0 w 2400"/>
                <a:gd name="T3" fmla="*/ 2147483646 h 665"/>
                <a:gd name="T4" fmla="*/ 2147483646 w 2400"/>
                <a:gd name="T5" fmla="*/ 2147483646 h 665"/>
                <a:gd name="T6" fmla="*/ 2147483646 w 2400"/>
                <a:gd name="T7" fmla="*/ 0 h 665"/>
                <a:gd name="T8" fmla="*/ 0 60000 65536"/>
                <a:gd name="T9" fmla="*/ 0 60000 65536"/>
                <a:gd name="T10" fmla="*/ 0 60000 65536"/>
                <a:gd name="T11" fmla="*/ 0 60000 65536"/>
                <a:gd name="T12" fmla="*/ 0 w 2400"/>
                <a:gd name="T13" fmla="*/ 0 h 665"/>
                <a:gd name="T14" fmla="*/ 2400 w 2400"/>
                <a:gd name="T15" fmla="*/ 665 h 665"/>
              </a:gdLst>
              <a:ahLst/>
              <a:cxnLst>
                <a:cxn ang="T8">
                  <a:pos x="T0" y="T1"/>
                </a:cxn>
                <a:cxn ang="T9">
                  <a:pos x="T2" y="T3"/>
                </a:cxn>
                <a:cxn ang="T10">
                  <a:pos x="T4" y="T5"/>
                </a:cxn>
                <a:cxn ang="T11">
                  <a:pos x="T6" y="T7"/>
                </a:cxn>
              </a:cxnLst>
              <a:rect l="T12" t="T13" r="T14" b="T15"/>
              <a:pathLst>
                <a:path w="2400" h="665">
                  <a:moveTo>
                    <a:pt x="0" y="0"/>
                  </a:moveTo>
                  <a:lnTo>
                    <a:pt x="0" y="664"/>
                  </a:lnTo>
                  <a:lnTo>
                    <a:pt x="2399" y="664"/>
                  </a:lnTo>
                  <a:lnTo>
                    <a:pt x="2399" y="0"/>
                  </a:lnTo>
                </a:path>
              </a:pathLst>
            </a:custGeom>
            <a:noFill/>
            <a:ln w="28575" cap="rnd" cmpd="sng">
              <a:solidFill>
                <a:srgbClr val="FF0000"/>
              </a:solidFill>
              <a:prstDash val="solid"/>
              <a:round/>
              <a:headEnd type="triangle" w="lg" len="lg"/>
              <a:tailEnd type="triangle" w="lg" len="lg"/>
            </a:ln>
          </p:spPr>
          <p:txBody>
            <a:bodyPr/>
            <a:lstStyle/>
            <a:p>
              <a:endParaRPr lang="en-US" dirty="0"/>
            </a:p>
          </p:txBody>
        </p:sp>
        <p:sp>
          <p:nvSpPr>
            <p:cNvPr id="35850" name="Freeform 11"/>
            <p:cNvSpPr>
              <a:spLocks/>
            </p:cNvSpPr>
            <p:nvPr/>
          </p:nvSpPr>
          <p:spPr bwMode="gray">
            <a:xfrm>
              <a:off x="2608616" y="3422650"/>
              <a:ext cx="2473325" cy="569913"/>
            </a:xfrm>
            <a:custGeom>
              <a:avLst/>
              <a:gdLst>
                <a:gd name="T0" fmla="*/ 0 w 1558"/>
                <a:gd name="T1" fmla="*/ 0 h 359"/>
                <a:gd name="T2" fmla="*/ 0 w 1558"/>
                <a:gd name="T3" fmla="*/ 2147483646 h 359"/>
                <a:gd name="T4" fmla="*/ 2147483646 w 1558"/>
                <a:gd name="T5" fmla="*/ 2147483646 h 359"/>
                <a:gd name="T6" fmla="*/ 2147483646 w 1558"/>
                <a:gd name="T7" fmla="*/ 0 h 359"/>
                <a:gd name="T8" fmla="*/ 0 60000 65536"/>
                <a:gd name="T9" fmla="*/ 0 60000 65536"/>
                <a:gd name="T10" fmla="*/ 0 60000 65536"/>
                <a:gd name="T11" fmla="*/ 0 60000 65536"/>
                <a:gd name="T12" fmla="*/ 0 w 1558"/>
                <a:gd name="T13" fmla="*/ 0 h 359"/>
                <a:gd name="T14" fmla="*/ 1558 w 1558"/>
                <a:gd name="T15" fmla="*/ 359 h 359"/>
              </a:gdLst>
              <a:ahLst/>
              <a:cxnLst>
                <a:cxn ang="T8">
                  <a:pos x="T0" y="T1"/>
                </a:cxn>
                <a:cxn ang="T9">
                  <a:pos x="T2" y="T3"/>
                </a:cxn>
                <a:cxn ang="T10">
                  <a:pos x="T4" y="T5"/>
                </a:cxn>
                <a:cxn ang="T11">
                  <a:pos x="T6" y="T7"/>
                </a:cxn>
              </a:cxnLst>
              <a:rect l="T12" t="T13" r="T14" b="T15"/>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lg" len="lg"/>
              <a:tailEnd type="triangle" w="lg" len="lg"/>
            </a:ln>
          </p:spPr>
          <p:txBody>
            <a:bodyPr/>
            <a:lstStyle/>
            <a:p>
              <a:endParaRPr lang="en-US" dirty="0"/>
            </a:p>
          </p:txBody>
        </p:sp>
        <p:sp>
          <p:nvSpPr>
            <p:cNvPr id="12" name="Content Placeholder 2"/>
            <p:cNvSpPr txBox="1">
              <a:spLocks/>
            </p:cNvSpPr>
            <p:nvPr/>
          </p:nvSpPr>
          <p:spPr bwMode="gray">
            <a:xfrm>
              <a:off x="479778" y="2860553"/>
              <a:ext cx="8064500" cy="4882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algn="ctr">
                <a:lnSpc>
                  <a:spcPts val="2200"/>
                </a:lnSpc>
                <a:spcBef>
                  <a:spcPct val="50000"/>
                </a:spcBef>
                <a:defRPr/>
              </a:pPr>
              <a:r>
                <a:rPr lang="en-US" altLang="en-US" sz="2800" dirty="0">
                  <a:solidFill>
                    <a:schemeClr val="tx1">
                      <a:lumMod val="50000"/>
                    </a:schemeClr>
                  </a:solidFill>
                  <a:latin typeface="Courier New" panose="02070309020205020404" pitchFamily="49" charset="0"/>
                  <a:cs typeface="Arial" panose="020B0604020202020204" pitchFamily="34" charset="0"/>
                </a:rPr>
                <a:t>F3(</a:t>
              </a:r>
              <a:r>
                <a:rPr lang="en-US" altLang="en-US" sz="2800" dirty="0">
                  <a:solidFill>
                    <a:srgbClr val="FF0000"/>
                  </a:solidFill>
                  <a:latin typeface="Courier New" panose="02070309020205020404" pitchFamily="49" charset="0"/>
                  <a:cs typeface="Arial" panose="020B0604020202020204" pitchFamily="34" charset="0"/>
                </a:rPr>
                <a:t>F2</a:t>
              </a:r>
              <a:r>
                <a:rPr lang="en-US" altLang="en-US" sz="2800" dirty="0">
                  <a:latin typeface="Courier New" panose="02070309020205020404" pitchFamily="49" charset="0"/>
                  <a:cs typeface="Arial" panose="020B0604020202020204" pitchFamily="34" charset="0"/>
                </a:rPr>
                <a:t>(</a:t>
              </a:r>
              <a:r>
                <a:rPr lang="en-US" altLang="en-US" sz="2800" dirty="0">
                  <a:solidFill>
                    <a:srgbClr val="999999"/>
                  </a:solidFill>
                  <a:latin typeface="Courier New" panose="02070309020205020404" pitchFamily="49" charset="0"/>
                  <a:cs typeface="Arial" panose="020B0604020202020204" pitchFamily="34" charset="0"/>
                </a:rPr>
                <a:t>F1(col,arg1)</a:t>
              </a:r>
              <a:r>
                <a:rPr lang="en-US" altLang="en-US" sz="2800" dirty="0">
                  <a:latin typeface="Courier New" panose="02070309020205020404" pitchFamily="49" charset="0"/>
                  <a:cs typeface="Arial" panose="020B0604020202020204" pitchFamily="34" charset="0"/>
                </a:rPr>
                <a:t>,</a:t>
              </a:r>
              <a:r>
                <a:rPr lang="en-US" altLang="en-US" sz="2800" dirty="0">
                  <a:solidFill>
                    <a:srgbClr val="FF0000"/>
                  </a:solidFill>
                  <a:latin typeface="Courier New" panose="02070309020205020404" pitchFamily="49" charset="0"/>
                  <a:cs typeface="Arial" panose="020B0604020202020204" pitchFamily="34" charset="0"/>
                </a:rPr>
                <a:t>arg2</a:t>
              </a:r>
              <a:r>
                <a:rPr lang="en-US" altLang="en-US" sz="2800" dirty="0">
                  <a:solidFill>
                    <a:schemeClr val="tx1">
                      <a:lumMod val="50000"/>
                    </a:schemeClr>
                  </a:solidFill>
                  <a:latin typeface="Courier New" panose="02070309020205020404" pitchFamily="49" charset="0"/>
                  <a:cs typeface="Arial" panose="020B0604020202020204" pitchFamily="34" charset="0"/>
                </a:rPr>
                <a:t>),arg3)</a:t>
              </a: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8147" y="4411332"/>
            <a:ext cx="1931130" cy="1554480"/>
          </a:xfrm>
          <a:prstGeom prst="rect">
            <a:avLst/>
          </a:prstGeom>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062162" y="1792110"/>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UPPER(CONCAT(SUBSTR (LAST_NAME, 1, 8), '_US'))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department_id = 60;</a:t>
            </a:r>
          </a:p>
        </p:txBody>
      </p:sp>
      <p:sp>
        <p:nvSpPr>
          <p:cNvPr id="37893" name="Title 1"/>
          <p:cNvSpPr>
            <a:spLocks noGrp="1"/>
          </p:cNvSpPr>
          <p:nvPr>
            <p:ph type="title"/>
          </p:nvPr>
        </p:nvSpPr>
        <p:spPr/>
        <p:txBody>
          <a:bodyPr/>
          <a:lstStyle/>
          <a:p>
            <a:pPr eaLnBrk="1" hangingPunct="1"/>
            <a:r>
              <a:rPr lang="en-US" altLang="en-US" dirty="0" smtClean="0"/>
              <a:t>Nesting Functions: Example</a:t>
            </a:r>
          </a:p>
        </p:txBody>
      </p:sp>
      <p:sp>
        <p:nvSpPr>
          <p:cNvPr id="37894" name="Rectangle 2053"/>
          <p:cNvSpPr>
            <a:spLocks noChangeArrowheads="1"/>
          </p:cNvSpPr>
          <p:nvPr/>
        </p:nvSpPr>
        <p:spPr bwMode="gray">
          <a:xfrm>
            <a:off x="2316163" y="2166938"/>
            <a:ext cx="5853113" cy="2603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37895" name="Picture 2056" descr="C:\salome_official\projects\11gR2\screenshots\les4_25s_a.gif"/>
          <p:cNvPicPr>
            <a:picLocks noChangeAspect="1" noChangeArrowheads="1"/>
          </p:cNvPicPr>
          <p:nvPr/>
        </p:nvPicPr>
        <p:blipFill>
          <a:blip r:embed="rId4" cstate="print"/>
          <a:srcRect/>
          <a:stretch>
            <a:fillRect/>
          </a:stretch>
        </p:blipFill>
        <p:spPr bwMode="auto">
          <a:xfrm>
            <a:off x="3688556" y="3276600"/>
            <a:ext cx="4811713" cy="914400"/>
          </a:xfrm>
          <a:prstGeom prst="rect">
            <a:avLst/>
          </a:prstGeom>
          <a:noFill/>
          <a:ln w="12700">
            <a:solidFill>
              <a:schemeClr val="tx1"/>
            </a:solidFill>
            <a:miter lim="800000"/>
            <a:headEnd/>
            <a:tailEnd/>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TextBox 25"/>
          <p:cNvSpPr txBox="1"/>
          <p:nvPr/>
        </p:nvSpPr>
        <p:spPr>
          <a:xfrm>
            <a:off x="4756977" y="1730717"/>
            <a:ext cx="4491611"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smtClean="0"/>
              <a:t>Lesson </a:t>
            </a:r>
            <a:r>
              <a:rPr lang="en-US" sz="1500" dirty="0"/>
              <a:t>2: Retrieving Data using SQL </a:t>
            </a:r>
            <a:r>
              <a:rPr lang="en-US" sz="1500" dirty="0" smtClean="0">
                <a:latin typeface="Courier New" panose="02070309020205020404" pitchFamily="49" charset="0"/>
                <a:cs typeface="Courier New" panose="02070309020205020404" pitchFamily="49" charset="0"/>
              </a:rPr>
              <a:t>SELECT</a:t>
            </a:r>
            <a:endParaRPr lang="en-US" sz="1500" dirty="0">
              <a:latin typeface="Courier New" panose="02070309020205020404" pitchFamily="49" charset="0"/>
              <a:cs typeface="Courier New" panose="02070309020205020404" pitchFamily="49" charset="0"/>
            </a:endParaRPr>
          </a:p>
        </p:txBody>
      </p:sp>
      <p:sp>
        <p:nvSpPr>
          <p:cNvPr id="27" name="TextBox 26"/>
          <p:cNvSpPr txBox="1"/>
          <p:nvPr/>
        </p:nvSpPr>
        <p:spPr>
          <a:xfrm>
            <a:off x="4819904" y="275559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3: Restricting and Sorting Data</a:t>
            </a:r>
          </a:p>
        </p:txBody>
      </p:sp>
      <p:sp>
        <p:nvSpPr>
          <p:cNvPr id="28" name="TextBox 27"/>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r>
              <a:rPr lang="en-US" dirty="0"/>
              <a:t>Lesson 4: Using Single-Row Functions to C</a:t>
            </a:r>
            <a:r>
              <a:rPr lang="en-US" dirty="0" smtClean="0"/>
              <a:t>ustomize Output</a:t>
            </a:r>
            <a:endParaRPr lang="en-US" dirty="0"/>
          </a:p>
        </p:txBody>
      </p:sp>
      <p:sp>
        <p:nvSpPr>
          <p:cNvPr id="29" name="TextBox 28"/>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Lesson 5: Using Conversion Functions and Conditional Expressions</a:t>
            </a:r>
          </a:p>
        </p:txBody>
      </p:sp>
      <p:sp>
        <p:nvSpPr>
          <p:cNvPr id="30" name="Isosceles Triangle 29"/>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4" name="Group 33"/>
          <p:cNvGrpSpPr/>
          <p:nvPr/>
        </p:nvGrpSpPr>
        <p:grpSpPr>
          <a:xfrm>
            <a:off x="9786179" y="3646583"/>
            <a:ext cx="1715510" cy="591689"/>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9" name="Rounded Rectangle 38"/>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ectangle 42"/>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Introduction</a:t>
            </a:r>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altLang="en-US" dirty="0" smtClean="0"/>
              <a:t>Lesson Agenda</a:t>
            </a:r>
          </a:p>
        </p:txBody>
      </p:sp>
      <p:sp>
        <p:nvSpPr>
          <p:cNvPr id="3993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r>
              <a:rPr lang="en-US" altLang="en-US" dirty="0" smtClean="0"/>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4"/>
          <p:cNvSpPr>
            <a:spLocks noGrp="1" noChangeArrowheads="1"/>
          </p:cNvSpPr>
          <p:nvPr>
            <p:ph type="title"/>
          </p:nvPr>
        </p:nvSpPr>
        <p:spPr/>
        <p:txBody>
          <a:bodyPr/>
          <a:lstStyle/>
          <a:p>
            <a:pPr eaLnBrk="1" hangingPunct="1"/>
            <a:r>
              <a:rPr lang="en-US" altLang="en-US" dirty="0" smtClean="0"/>
              <a:t>Numeric Functions</a:t>
            </a:r>
          </a:p>
        </p:txBody>
      </p:sp>
      <p:sp>
        <p:nvSpPr>
          <p:cNvPr id="41987" name="Rectangle 25"/>
          <p:cNvSpPr>
            <a:spLocks noGrp="1" noChangeArrowheads="1"/>
          </p:cNvSpPr>
          <p:nvPr>
            <p:ph idx="1"/>
          </p:nvPr>
        </p:nvSpPr>
        <p:spPr>
          <a:xfrm>
            <a:off x="622138" y="1242485"/>
            <a:ext cx="10944549" cy="2111682"/>
          </a:xfrm>
        </p:spPr>
        <p:txBody>
          <a:bodyPr/>
          <a:lstStyle/>
          <a:p>
            <a:pPr lvl="1" eaLnBrk="1" hangingPunct="1"/>
            <a:r>
              <a:rPr lang="en-US" altLang="en-US" dirty="0" smtClean="0">
                <a:latin typeface="Courier New" pitchFamily="49" charset="0"/>
              </a:rPr>
              <a:t>ROUND</a:t>
            </a:r>
            <a:r>
              <a:rPr lang="en-US" altLang="en-US" dirty="0" smtClean="0"/>
              <a:t>: Rounds value to a specified decimal</a:t>
            </a:r>
          </a:p>
          <a:p>
            <a:pPr lvl="1" eaLnBrk="1" hangingPunct="1"/>
            <a:r>
              <a:rPr lang="en-US" altLang="en-US" dirty="0" smtClean="0">
                <a:latin typeface="Courier New" pitchFamily="49" charset="0"/>
              </a:rPr>
              <a:t>TRUNC</a:t>
            </a:r>
            <a:r>
              <a:rPr lang="en-US" altLang="en-US" dirty="0" smtClean="0"/>
              <a:t>: Truncates value to a specified decimal</a:t>
            </a:r>
          </a:p>
          <a:p>
            <a:pPr lvl="1" eaLnBrk="1" hangingPunct="1"/>
            <a:r>
              <a:rPr lang="en-US" altLang="en-US" dirty="0" smtClean="0">
                <a:latin typeface="Courier New" pitchFamily="49" charset="0"/>
                <a:cs typeface="Courier New" pitchFamily="49" charset="0"/>
              </a:rPr>
              <a:t>CEIL</a:t>
            </a:r>
            <a:r>
              <a:rPr lang="en-US" altLang="en-US" dirty="0" smtClean="0">
                <a:cs typeface="Courier New" pitchFamily="49" charset="0"/>
              </a:rPr>
              <a:t>:</a:t>
            </a:r>
            <a:r>
              <a:rPr lang="en-US" altLang="en-US" dirty="0" smtClean="0"/>
              <a:t> Returns the smallest whole number greater than or equal to a specified number</a:t>
            </a:r>
            <a:endParaRPr lang="en-US" altLang="en-US" dirty="0" smtClean="0">
              <a:latin typeface="Courier New" pitchFamily="49" charset="0"/>
              <a:cs typeface="Courier New" pitchFamily="49" charset="0"/>
            </a:endParaRPr>
          </a:p>
          <a:p>
            <a:pPr lvl="1" eaLnBrk="1" hangingPunct="1"/>
            <a:r>
              <a:rPr lang="en-US" altLang="en-US" dirty="0" smtClean="0">
                <a:latin typeface="Courier New" pitchFamily="49" charset="0"/>
                <a:cs typeface="Courier New" pitchFamily="49" charset="0"/>
              </a:rPr>
              <a:t>FLOOR</a:t>
            </a:r>
            <a:r>
              <a:rPr lang="en-US" altLang="en-US" dirty="0" smtClean="0">
                <a:cs typeface="Courier New" pitchFamily="49" charset="0"/>
              </a:rPr>
              <a:t>:</a:t>
            </a:r>
            <a:r>
              <a:rPr lang="en-US" altLang="en-US" dirty="0" smtClean="0"/>
              <a:t> Returns the largest whole number equal to or less than a specified number</a:t>
            </a:r>
          </a:p>
          <a:p>
            <a:pPr lvl="1" eaLnBrk="1" hangingPunct="1"/>
            <a:r>
              <a:rPr lang="en-US" altLang="en-US" dirty="0" smtClean="0">
                <a:latin typeface="Courier New" pitchFamily="49" charset="0"/>
              </a:rPr>
              <a:t>MOD</a:t>
            </a:r>
            <a:r>
              <a:rPr lang="en-US" altLang="en-US" dirty="0" smtClean="0"/>
              <a:t>: Returns remainder of division</a:t>
            </a:r>
          </a:p>
        </p:txBody>
      </p:sp>
      <p:graphicFrame>
        <p:nvGraphicFramePr>
          <p:cNvPr id="3" name="Table 2"/>
          <p:cNvGraphicFramePr>
            <a:graphicFrameLocks noGrp="1"/>
          </p:cNvGraphicFramePr>
          <p:nvPr>
            <p:extLst>
              <p:ext uri="{D42A27DB-BD31-4B8C-83A1-F6EECF244321}">
                <p14:modId xmlns:p14="http://schemas.microsoft.com/office/powerpoint/2010/main" val="966436930"/>
              </p:ext>
            </p:extLst>
          </p:nvPr>
        </p:nvGraphicFramePr>
        <p:xfrm>
          <a:off x="2401888" y="3573055"/>
          <a:ext cx="7385048" cy="2446745"/>
        </p:xfrm>
        <a:graphic>
          <a:graphicData uri="http://schemas.openxmlformats.org/drawingml/2006/table">
            <a:tbl>
              <a:tblPr firstRow="1" firstCol="1" bandRow="1">
                <a:tableStyleId>{5FD0F851-EC5A-4D38-B0AD-8093EC10F338}</a:tableStyleId>
              </a:tblPr>
              <a:tblGrid>
                <a:gridCol w="3692524"/>
                <a:gridCol w="3692524"/>
              </a:tblGrid>
              <a:tr h="332958">
                <a:tc>
                  <a:txBody>
                    <a:bodyPr/>
                    <a:lstStyle/>
                    <a:p>
                      <a:r>
                        <a:rPr lang="en-US" altLang="en-US" sz="1800" b="1" dirty="0" smtClean="0">
                          <a:solidFill>
                            <a:schemeClr val="tx1"/>
                          </a:solidFill>
                        </a:rPr>
                        <a:t>Function</a:t>
                      </a:r>
                      <a:endParaRPr lang="en-US" dirty="0">
                        <a:solidFill>
                          <a:schemeClr val="tx1"/>
                        </a:solidFill>
                      </a:endParaRPr>
                    </a:p>
                  </a:txBody>
                  <a:tcPr/>
                </a:tc>
                <a:tc>
                  <a:txBody>
                    <a:bodyPr/>
                    <a:lstStyle/>
                    <a:p>
                      <a:r>
                        <a:rPr lang="en-US" altLang="en-US" sz="1800" b="1" dirty="0" smtClean="0">
                          <a:solidFill>
                            <a:schemeClr val="tx1"/>
                          </a:solidFill>
                        </a:rPr>
                        <a:t>Result</a:t>
                      </a:r>
                      <a:endParaRPr lang="en-US" dirty="0">
                        <a:solidFill>
                          <a:schemeClr val="tx1"/>
                        </a:solidFill>
                      </a:endParaRPr>
                    </a:p>
                  </a:txBody>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ROUND(45.926, 2)</a:t>
                      </a: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45.93</a:t>
                      </a:r>
                      <a:endParaRPr lang="en-US" dirty="0"/>
                    </a:p>
                  </a:txBody>
                  <a:tcPr>
                    <a:solidFill>
                      <a:schemeClr val="accent4">
                        <a:lumMod val="20000"/>
                        <a:lumOff val="80000"/>
                      </a:schemeClr>
                    </a:solidFill>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75000"/>
                            </a:schemeClr>
                          </a:solidFill>
                          <a:latin typeface="Courier New" panose="02070309020205020404" pitchFamily="49" charset="0"/>
                        </a:rPr>
                        <a:t>TRUNC(45.926, 2)</a:t>
                      </a:r>
                    </a:p>
                  </a:txBody>
                  <a:tcPr/>
                </a:tc>
                <a:tc>
                  <a:txBody>
                    <a:bodyPr/>
                    <a:lstStyle/>
                    <a:p>
                      <a:r>
                        <a:rPr lang="en-US" altLang="en-US" sz="1600" dirty="0" smtClean="0">
                          <a:solidFill>
                            <a:schemeClr val="tx1">
                              <a:lumMod val="75000"/>
                            </a:schemeClr>
                          </a:solidFill>
                          <a:latin typeface="Courier New" panose="02070309020205020404" pitchFamily="49" charset="0"/>
                        </a:rPr>
                        <a:t>45.92</a:t>
                      </a:r>
                      <a:endParaRPr lang="en-US" dirty="0"/>
                    </a:p>
                  </a:txBody>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cs typeface="Courier New" panose="02070309020205020404" pitchFamily="49" charset="0"/>
                        </a:rPr>
                        <a:t>CEIL (2.83)</a:t>
                      </a:r>
                      <a:r>
                        <a:rPr lang="en-US" altLang="en-US" sz="1600" b="0" dirty="0" smtClean="0"/>
                        <a:t> </a:t>
                      </a:r>
                      <a:endParaRPr lang="en-US" altLang="en-US" sz="1600" b="0" dirty="0" smtClean="0">
                        <a:latin typeface="Courier New" panose="02070309020205020404" pitchFamily="49" charset="0"/>
                      </a:endParaRP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3</a:t>
                      </a:r>
                      <a:endParaRPr lang="en-US" dirty="0"/>
                    </a:p>
                  </a:txBody>
                  <a:tcPr>
                    <a:solidFill>
                      <a:schemeClr val="accent4">
                        <a:lumMod val="20000"/>
                        <a:lumOff val="80000"/>
                      </a:schemeClr>
                    </a:solidFill>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75000"/>
                            </a:schemeClr>
                          </a:solidFill>
                          <a:latin typeface="Courier New" panose="02070309020205020404" pitchFamily="49" charset="0"/>
                          <a:cs typeface="Courier New" panose="02070309020205020404" pitchFamily="49" charset="0"/>
                        </a:rPr>
                        <a:t>FLOOR (2.83) </a:t>
                      </a:r>
                      <a:r>
                        <a:rPr lang="en-US" altLang="en-US" sz="1600" b="0" dirty="0" smtClean="0">
                          <a:solidFill>
                            <a:schemeClr val="tx1">
                              <a:lumMod val="75000"/>
                            </a:schemeClr>
                          </a:solidFill>
                        </a:rPr>
                        <a:t> </a:t>
                      </a:r>
                      <a:endParaRPr lang="en-US" altLang="en-US" sz="1600" b="0" dirty="0" smtClean="0">
                        <a:solidFill>
                          <a:schemeClr val="tx1">
                            <a:lumMod val="75000"/>
                          </a:schemeClr>
                        </a:solidFill>
                        <a:latin typeface="Courier New" panose="02070309020205020404" pitchFamily="49" charset="0"/>
                      </a:endParaRPr>
                    </a:p>
                  </a:txBody>
                  <a:tcPr/>
                </a:tc>
                <a:tc>
                  <a:txBody>
                    <a:bodyPr/>
                    <a:lstStyle/>
                    <a:p>
                      <a:r>
                        <a:rPr lang="en-US" altLang="en-US" sz="1600" dirty="0" smtClean="0">
                          <a:solidFill>
                            <a:schemeClr val="tx1">
                              <a:lumMod val="75000"/>
                            </a:schemeClr>
                          </a:solidFill>
                          <a:latin typeface="Courier New" panose="02070309020205020404" pitchFamily="49" charset="0"/>
                        </a:rPr>
                        <a:t>2</a:t>
                      </a:r>
                      <a:endParaRPr lang="en-US" dirty="0"/>
                    </a:p>
                  </a:txBody>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cs typeface="Courier New" panose="02070309020205020404" pitchFamily="49" charset="0"/>
                        </a:rPr>
                        <a:t>MOD (1600, 300) </a:t>
                      </a:r>
                      <a:r>
                        <a:rPr lang="en-US" altLang="en-US" sz="1600" b="0" dirty="0" smtClean="0"/>
                        <a:t> </a:t>
                      </a:r>
                      <a:endParaRPr lang="en-US" altLang="en-US" sz="1600" b="0" dirty="0" smtClean="0">
                        <a:latin typeface="Courier New" panose="02070309020205020404" pitchFamily="49" charset="0"/>
                      </a:endParaRP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100</a:t>
                      </a:r>
                      <a:endParaRPr lang="en-US" dirty="0"/>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31"/>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ROUND</a:t>
            </a:r>
            <a:r>
              <a:rPr lang="en-US" altLang="en-US" dirty="0" smtClean="0"/>
              <a:t> Function</a:t>
            </a:r>
          </a:p>
        </p:txBody>
      </p:sp>
      <p:grpSp>
        <p:nvGrpSpPr>
          <p:cNvPr id="2" name="Group 1"/>
          <p:cNvGrpSpPr/>
          <p:nvPr/>
        </p:nvGrpSpPr>
        <p:grpSpPr>
          <a:xfrm>
            <a:off x="2062162" y="1952272"/>
            <a:ext cx="8064500" cy="2953456"/>
            <a:chOff x="2050265" y="1807456"/>
            <a:chExt cx="8064500" cy="2953456"/>
          </a:xfrm>
        </p:grpSpPr>
        <p:sp>
          <p:nvSpPr>
            <p:cNvPr id="24" name="Content Placeholder 2"/>
            <p:cNvSpPr txBox="1">
              <a:spLocks/>
            </p:cNvSpPr>
            <p:nvPr/>
          </p:nvSpPr>
          <p:spPr bwMode="gray">
            <a:xfrm>
              <a:off x="2050265" y="2415823"/>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ROUND(45.923,2), ROUND(45.923,0),</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ROUND(45.923,-1)</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DUAL;</a:t>
              </a:r>
            </a:p>
          </p:txBody>
        </p:sp>
        <p:pic>
          <p:nvPicPr>
            <p:cNvPr id="44037" name="Picture 29" descr="C:\salome_official\projects\11gR2\screenshots\les3_17s_a.gif"/>
            <p:cNvPicPr>
              <a:picLocks noChangeAspect="1" noChangeArrowheads="1"/>
            </p:cNvPicPr>
            <p:nvPr/>
          </p:nvPicPr>
          <p:blipFill>
            <a:blip r:embed="rId4" cstate="print"/>
            <a:srcRect/>
            <a:stretch>
              <a:fillRect/>
            </a:stretch>
          </p:blipFill>
          <p:spPr bwMode="auto">
            <a:xfrm>
              <a:off x="2436812" y="3657600"/>
              <a:ext cx="4800600" cy="457200"/>
            </a:xfrm>
            <a:prstGeom prst="rect">
              <a:avLst/>
            </a:prstGeom>
            <a:noFill/>
            <a:ln w="12700">
              <a:solidFill>
                <a:schemeClr val="tx1"/>
              </a:solidFill>
              <a:miter lim="800000"/>
              <a:headEnd/>
              <a:tailEnd/>
            </a:ln>
          </p:spPr>
        </p:pic>
        <p:sp>
          <p:nvSpPr>
            <p:cNvPr id="44038" name="Line 17"/>
            <p:cNvSpPr>
              <a:spLocks noChangeShapeType="1"/>
            </p:cNvSpPr>
            <p:nvPr/>
          </p:nvSpPr>
          <p:spPr bwMode="gray">
            <a:xfrm rot="10798585">
              <a:off x="651510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4039" name="Line 13"/>
            <p:cNvSpPr>
              <a:spLocks noChangeShapeType="1"/>
            </p:cNvSpPr>
            <p:nvPr/>
          </p:nvSpPr>
          <p:spPr bwMode="gray">
            <a:xfrm rot="10798585">
              <a:off x="360045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4040" name="Line 16"/>
            <p:cNvSpPr>
              <a:spLocks noChangeShapeType="1"/>
            </p:cNvSpPr>
            <p:nvPr/>
          </p:nvSpPr>
          <p:spPr bwMode="gray">
            <a:xfrm rot="10798585">
              <a:off x="5027612"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4042" name="Rectangle 6"/>
            <p:cNvSpPr>
              <a:spLocks noChangeArrowheads="1"/>
            </p:cNvSpPr>
            <p:nvPr/>
          </p:nvSpPr>
          <p:spPr bwMode="gray">
            <a:xfrm>
              <a:off x="2979738" y="2514601"/>
              <a:ext cx="2047875" cy="24606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3" name="Rectangle 7"/>
            <p:cNvSpPr>
              <a:spLocks noChangeArrowheads="1"/>
            </p:cNvSpPr>
            <p:nvPr/>
          </p:nvSpPr>
          <p:spPr bwMode="gray">
            <a:xfrm>
              <a:off x="2978150" y="2763838"/>
              <a:ext cx="2049462" cy="2413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4" name="Rectangle 8"/>
            <p:cNvSpPr>
              <a:spLocks noChangeArrowheads="1"/>
            </p:cNvSpPr>
            <p:nvPr/>
          </p:nvSpPr>
          <p:spPr bwMode="gray">
            <a:xfrm>
              <a:off x="5016500" y="2513013"/>
              <a:ext cx="2068512" cy="2476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5" name="Line 14"/>
            <p:cNvSpPr>
              <a:spLocks noChangeShapeType="1"/>
            </p:cNvSpPr>
            <p:nvPr/>
          </p:nvSpPr>
          <p:spPr bwMode="gray">
            <a:xfrm flipH="1">
              <a:off x="5027612" y="2894013"/>
              <a:ext cx="3035300" cy="0"/>
            </a:xfrm>
            <a:prstGeom prst="line">
              <a:avLst/>
            </a:prstGeom>
            <a:noFill/>
            <a:ln w="28575">
              <a:solidFill>
                <a:srgbClr val="FF0000"/>
              </a:solidFill>
              <a:round/>
              <a:headEnd/>
              <a:tailEnd type="triangle" w="lg" len="lg"/>
            </a:ln>
          </p:spPr>
          <p:txBody>
            <a:bodyPr/>
            <a:lstStyle/>
            <a:p>
              <a:endParaRPr lang="en-US" dirty="0"/>
            </a:p>
          </p:txBody>
        </p:sp>
        <p:sp>
          <p:nvSpPr>
            <p:cNvPr id="44046" name="Line 15"/>
            <p:cNvSpPr>
              <a:spLocks noChangeShapeType="1"/>
            </p:cNvSpPr>
            <p:nvPr/>
          </p:nvSpPr>
          <p:spPr bwMode="gray">
            <a:xfrm>
              <a:off x="4265612" y="2171700"/>
              <a:ext cx="1588" cy="344488"/>
            </a:xfrm>
            <a:prstGeom prst="line">
              <a:avLst/>
            </a:prstGeom>
            <a:noFill/>
            <a:ln w="28575">
              <a:solidFill>
                <a:srgbClr val="FF0000"/>
              </a:solidFill>
              <a:round/>
              <a:headEnd/>
              <a:tailEnd type="triangle" w="lg" len="lg"/>
            </a:ln>
          </p:spPr>
          <p:txBody>
            <a:bodyPr/>
            <a:lstStyle/>
            <a:p>
              <a:endParaRPr lang="en-US" dirty="0"/>
            </a:p>
          </p:txBody>
        </p:sp>
        <p:sp>
          <p:nvSpPr>
            <p:cNvPr id="44047" name="Line 18"/>
            <p:cNvSpPr>
              <a:spLocks noChangeShapeType="1"/>
            </p:cNvSpPr>
            <p:nvPr/>
          </p:nvSpPr>
          <p:spPr bwMode="gray">
            <a:xfrm>
              <a:off x="6438901" y="2171700"/>
              <a:ext cx="1587" cy="344488"/>
            </a:xfrm>
            <a:prstGeom prst="line">
              <a:avLst/>
            </a:prstGeom>
            <a:noFill/>
            <a:ln w="28575">
              <a:solidFill>
                <a:srgbClr val="FF0000"/>
              </a:solidFill>
              <a:round/>
              <a:headEnd/>
              <a:tailEnd type="triangle" w="lg" len="lg"/>
            </a:ln>
          </p:spPr>
          <p:txBody>
            <a:bodyPr/>
            <a:lstStyle/>
            <a:p>
              <a:endParaRPr lang="en-US" dirty="0"/>
            </a:p>
          </p:txBody>
        </p:sp>
        <p:sp>
          <p:nvSpPr>
            <p:cNvPr id="44048" name="Rectangle 21"/>
            <p:cNvSpPr>
              <a:spLocks noChangeArrowheads="1"/>
            </p:cNvSpPr>
            <p:nvPr/>
          </p:nvSpPr>
          <p:spPr bwMode="gray">
            <a:xfrm>
              <a:off x="2970212" y="3657600"/>
              <a:ext cx="13716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9" name="Rectangle 27"/>
            <p:cNvSpPr>
              <a:spLocks noChangeArrowheads="1"/>
            </p:cNvSpPr>
            <p:nvPr/>
          </p:nvSpPr>
          <p:spPr bwMode="gray">
            <a:xfrm>
              <a:off x="4341812" y="3657600"/>
              <a:ext cx="14478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50" name="Rectangle 28"/>
            <p:cNvSpPr>
              <a:spLocks noChangeArrowheads="1"/>
            </p:cNvSpPr>
            <p:nvPr/>
          </p:nvSpPr>
          <p:spPr bwMode="gray">
            <a:xfrm>
              <a:off x="5789612" y="3657600"/>
              <a:ext cx="14478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6" name="Oval 15"/>
            <p:cNvSpPr>
              <a:spLocks noChangeArrowheads="1"/>
            </p:cNvSpPr>
            <p:nvPr/>
          </p:nvSpPr>
          <p:spPr bwMode="blackWhite">
            <a:xfrm>
              <a:off x="4096552" y="1807456"/>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7" name="Oval 16"/>
            <p:cNvSpPr>
              <a:spLocks noChangeArrowheads="1"/>
            </p:cNvSpPr>
            <p:nvPr/>
          </p:nvSpPr>
          <p:spPr bwMode="blackWhite">
            <a:xfrm>
              <a:off x="6268781" y="1832214"/>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8" name="Oval 16"/>
            <p:cNvSpPr>
              <a:spLocks noChangeArrowheads="1"/>
            </p:cNvSpPr>
            <p:nvPr/>
          </p:nvSpPr>
          <p:spPr bwMode="blackWhite">
            <a:xfrm>
              <a:off x="8062913" y="270939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9" name="Oval 15"/>
            <p:cNvSpPr>
              <a:spLocks noChangeArrowheads="1"/>
            </p:cNvSpPr>
            <p:nvPr/>
          </p:nvSpPr>
          <p:spPr bwMode="blackWhite">
            <a:xfrm>
              <a:off x="3431327" y="440134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30" name="Oval 16"/>
            <p:cNvSpPr>
              <a:spLocks noChangeArrowheads="1"/>
            </p:cNvSpPr>
            <p:nvPr/>
          </p:nvSpPr>
          <p:spPr bwMode="blackWhite">
            <a:xfrm>
              <a:off x="4856902" y="4406933"/>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31" name="Oval 16"/>
            <p:cNvSpPr>
              <a:spLocks noChangeArrowheads="1"/>
            </p:cNvSpPr>
            <p:nvPr/>
          </p:nvSpPr>
          <p:spPr bwMode="blackWhite">
            <a:xfrm>
              <a:off x="6343376"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TRUNC</a:t>
            </a:r>
            <a:r>
              <a:rPr lang="en-US" altLang="en-US" dirty="0" smtClean="0"/>
              <a:t> Function</a:t>
            </a:r>
          </a:p>
        </p:txBody>
      </p:sp>
      <p:grpSp>
        <p:nvGrpSpPr>
          <p:cNvPr id="2" name="Group 1"/>
          <p:cNvGrpSpPr/>
          <p:nvPr/>
        </p:nvGrpSpPr>
        <p:grpSpPr>
          <a:xfrm>
            <a:off x="2062162" y="1959473"/>
            <a:ext cx="8064500" cy="2939054"/>
            <a:chOff x="2068512" y="1830388"/>
            <a:chExt cx="8064500" cy="2939054"/>
          </a:xfrm>
        </p:grpSpPr>
        <p:sp>
          <p:nvSpPr>
            <p:cNvPr id="23" name="Content Placeholder 2"/>
            <p:cNvSpPr txBox="1">
              <a:spLocks/>
            </p:cNvSpPr>
            <p:nvPr/>
          </p:nvSpPr>
          <p:spPr bwMode="gray">
            <a:xfrm>
              <a:off x="2068512" y="2438401"/>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TRUNC(45.923,2), TRUNC(45.923),</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TRUNC(45.923,-1)</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DUAL;</a:t>
              </a:r>
            </a:p>
          </p:txBody>
        </p:sp>
        <p:pic>
          <p:nvPicPr>
            <p:cNvPr id="46085" name="Picture 27" descr="C:\salome_official\projects\11gR2\screenshots\les3_18s_a.gif"/>
            <p:cNvPicPr>
              <a:picLocks noChangeAspect="1" noChangeArrowheads="1"/>
            </p:cNvPicPr>
            <p:nvPr/>
          </p:nvPicPr>
          <p:blipFill>
            <a:blip r:embed="rId4" cstate="print"/>
            <a:srcRect/>
            <a:stretch>
              <a:fillRect/>
            </a:stretch>
          </p:blipFill>
          <p:spPr bwMode="auto">
            <a:xfrm>
              <a:off x="2436812" y="3657600"/>
              <a:ext cx="4618038" cy="457200"/>
            </a:xfrm>
            <a:prstGeom prst="rect">
              <a:avLst/>
            </a:prstGeom>
            <a:noFill/>
            <a:ln w="12700">
              <a:solidFill>
                <a:schemeClr val="tx1"/>
              </a:solidFill>
              <a:miter lim="800000"/>
              <a:headEnd/>
              <a:tailEnd/>
            </a:ln>
          </p:spPr>
        </p:pic>
        <p:sp>
          <p:nvSpPr>
            <p:cNvPr id="46087" name="Rectangle 6"/>
            <p:cNvSpPr>
              <a:spLocks noChangeArrowheads="1"/>
            </p:cNvSpPr>
            <p:nvPr/>
          </p:nvSpPr>
          <p:spPr bwMode="gray">
            <a:xfrm>
              <a:off x="2970213" y="2536825"/>
              <a:ext cx="2047875" cy="2349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88" name="Rectangle 7"/>
            <p:cNvSpPr>
              <a:spLocks noChangeArrowheads="1"/>
            </p:cNvSpPr>
            <p:nvPr/>
          </p:nvSpPr>
          <p:spPr bwMode="gray">
            <a:xfrm>
              <a:off x="2970213" y="2779714"/>
              <a:ext cx="2047875" cy="2571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89" name="Rectangle 9"/>
            <p:cNvSpPr>
              <a:spLocks noChangeArrowheads="1"/>
            </p:cNvSpPr>
            <p:nvPr/>
          </p:nvSpPr>
          <p:spPr bwMode="gray">
            <a:xfrm>
              <a:off x="2919412" y="3657600"/>
              <a:ext cx="14097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90" name="Line 15"/>
            <p:cNvSpPr>
              <a:spLocks noChangeShapeType="1"/>
            </p:cNvSpPr>
            <p:nvPr/>
          </p:nvSpPr>
          <p:spPr bwMode="gray">
            <a:xfrm rot="10798585">
              <a:off x="3598862"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6091" name="Line 16"/>
            <p:cNvSpPr>
              <a:spLocks noChangeShapeType="1"/>
            </p:cNvSpPr>
            <p:nvPr/>
          </p:nvSpPr>
          <p:spPr bwMode="gray">
            <a:xfrm flipH="1">
              <a:off x="5027612" y="2914650"/>
              <a:ext cx="3035300" cy="0"/>
            </a:xfrm>
            <a:prstGeom prst="line">
              <a:avLst/>
            </a:prstGeom>
            <a:noFill/>
            <a:ln w="28575">
              <a:solidFill>
                <a:srgbClr val="FF0000"/>
              </a:solidFill>
              <a:round/>
              <a:headEnd/>
              <a:tailEnd type="triangle" w="lg" len="lg"/>
            </a:ln>
          </p:spPr>
          <p:txBody>
            <a:bodyPr/>
            <a:lstStyle/>
            <a:p>
              <a:endParaRPr lang="en-US" dirty="0"/>
            </a:p>
          </p:txBody>
        </p:sp>
        <p:sp>
          <p:nvSpPr>
            <p:cNvPr id="46092" name="Line 17"/>
            <p:cNvSpPr>
              <a:spLocks noChangeShapeType="1"/>
            </p:cNvSpPr>
            <p:nvPr/>
          </p:nvSpPr>
          <p:spPr bwMode="gray">
            <a:xfrm>
              <a:off x="3890962" y="2190750"/>
              <a:ext cx="1588" cy="344488"/>
            </a:xfrm>
            <a:prstGeom prst="line">
              <a:avLst/>
            </a:prstGeom>
            <a:noFill/>
            <a:ln w="28575">
              <a:solidFill>
                <a:srgbClr val="FF0000"/>
              </a:solidFill>
              <a:round/>
              <a:headEnd/>
              <a:tailEnd type="triangle" w="lg" len="lg"/>
            </a:ln>
          </p:spPr>
          <p:txBody>
            <a:bodyPr/>
            <a:lstStyle/>
            <a:p>
              <a:endParaRPr lang="en-US" dirty="0"/>
            </a:p>
          </p:txBody>
        </p:sp>
        <p:sp>
          <p:nvSpPr>
            <p:cNvPr id="46093" name="Line 18"/>
            <p:cNvSpPr>
              <a:spLocks noChangeShapeType="1"/>
            </p:cNvSpPr>
            <p:nvPr/>
          </p:nvSpPr>
          <p:spPr bwMode="gray">
            <a:xfrm rot="10798585">
              <a:off x="504825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6094" name="Line 19"/>
            <p:cNvSpPr>
              <a:spLocks noChangeShapeType="1"/>
            </p:cNvSpPr>
            <p:nvPr/>
          </p:nvSpPr>
          <p:spPr bwMode="gray">
            <a:xfrm rot="10798585">
              <a:off x="641985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6095" name="Line 20"/>
            <p:cNvSpPr>
              <a:spLocks noChangeShapeType="1"/>
            </p:cNvSpPr>
            <p:nvPr/>
          </p:nvSpPr>
          <p:spPr bwMode="gray">
            <a:xfrm>
              <a:off x="6018212" y="2171700"/>
              <a:ext cx="1588" cy="344488"/>
            </a:xfrm>
            <a:prstGeom prst="line">
              <a:avLst/>
            </a:prstGeom>
            <a:noFill/>
            <a:ln w="28575">
              <a:solidFill>
                <a:srgbClr val="FF0000"/>
              </a:solidFill>
              <a:round/>
              <a:headEnd/>
              <a:tailEnd type="triangle" w="lg" len="lg"/>
            </a:ln>
          </p:spPr>
          <p:txBody>
            <a:bodyPr/>
            <a:lstStyle/>
            <a:p>
              <a:endParaRPr lang="en-US" dirty="0"/>
            </a:p>
          </p:txBody>
        </p:sp>
        <p:sp>
          <p:nvSpPr>
            <p:cNvPr id="46096" name="Rectangle 25"/>
            <p:cNvSpPr>
              <a:spLocks noChangeArrowheads="1"/>
            </p:cNvSpPr>
            <p:nvPr/>
          </p:nvSpPr>
          <p:spPr bwMode="gray">
            <a:xfrm>
              <a:off x="4329112" y="3657600"/>
              <a:ext cx="12954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97" name="Rectangle 26"/>
            <p:cNvSpPr>
              <a:spLocks noChangeArrowheads="1"/>
            </p:cNvSpPr>
            <p:nvPr/>
          </p:nvSpPr>
          <p:spPr bwMode="gray">
            <a:xfrm>
              <a:off x="5624512" y="3657600"/>
              <a:ext cx="14478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98" name="Rectangle 6"/>
            <p:cNvSpPr>
              <a:spLocks noChangeArrowheads="1"/>
            </p:cNvSpPr>
            <p:nvPr/>
          </p:nvSpPr>
          <p:spPr bwMode="gray">
            <a:xfrm>
              <a:off x="5024438" y="2536825"/>
              <a:ext cx="2047875" cy="2349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5" name="Oval 15"/>
            <p:cNvSpPr>
              <a:spLocks noChangeArrowheads="1"/>
            </p:cNvSpPr>
            <p:nvPr/>
          </p:nvSpPr>
          <p:spPr bwMode="blackWhite">
            <a:xfrm>
              <a:off x="3721973" y="183038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6" name="Oval 16"/>
            <p:cNvSpPr>
              <a:spLocks noChangeArrowheads="1"/>
            </p:cNvSpPr>
            <p:nvPr/>
          </p:nvSpPr>
          <p:spPr bwMode="blackWhite">
            <a:xfrm>
              <a:off x="5847565" y="183038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7" name="Oval 16"/>
            <p:cNvSpPr>
              <a:spLocks noChangeArrowheads="1"/>
            </p:cNvSpPr>
            <p:nvPr/>
          </p:nvSpPr>
          <p:spPr bwMode="blackWhite">
            <a:xfrm>
              <a:off x="8062913" y="270939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8" name="Oval 15"/>
            <p:cNvSpPr>
              <a:spLocks noChangeArrowheads="1"/>
            </p:cNvSpPr>
            <p:nvPr/>
          </p:nvSpPr>
          <p:spPr bwMode="blackWhite">
            <a:xfrm>
              <a:off x="3429739" y="4428129"/>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9" name="Oval 16"/>
            <p:cNvSpPr>
              <a:spLocks noChangeArrowheads="1"/>
            </p:cNvSpPr>
            <p:nvPr/>
          </p:nvSpPr>
          <p:spPr bwMode="blackWhite">
            <a:xfrm>
              <a:off x="4877540" y="442392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30" name="Oval 16"/>
            <p:cNvSpPr>
              <a:spLocks noChangeArrowheads="1"/>
            </p:cNvSpPr>
            <p:nvPr/>
          </p:nvSpPr>
          <p:spPr bwMode="blackWhite">
            <a:xfrm>
              <a:off x="6249140"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MOD</a:t>
            </a:r>
            <a:r>
              <a:rPr lang="en-US" altLang="en-US" dirty="0" smtClean="0"/>
              <a:t> Function</a:t>
            </a:r>
          </a:p>
        </p:txBody>
      </p:sp>
      <p:sp>
        <p:nvSpPr>
          <p:cNvPr id="48131" name="Rectangle 9"/>
          <p:cNvSpPr>
            <a:spLocks noGrp="1" noChangeArrowheads="1"/>
          </p:cNvSpPr>
          <p:nvPr>
            <p:ph idx="1"/>
          </p:nvPr>
        </p:nvSpPr>
        <p:spPr/>
        <p:txBody>
          <a:bodyPr/>
          <a:lstStyle/>
          <a:p>
            <a:pPr indent="0"/>
            <a:r>
              <a:rPr lang="en-US" altLang="en-US" dirty="0" smtClean="0">
                <a:latin typeface="Arial" charset="0"/>
              </a:rPr>
              <a:t>Display the employee records where the </a:t>
            </a:r>
            <a:r>
              <a:rPr lang="en-US" altLang="en-US" dirty="0" smtClean="0">
                <a:latin typeface="Courier New" pitchFamily="49" charset="0"/>
                <a:cs typeface="Courier New" pitchFamily="49" charset="0"/>
              </a:rPr>
              <a:t>employee_id</a:t>
            </a:r>
            <a:r>
              <a:rPr lang="en-US" altLang="en-US" dirty="0" smtClean="0">
                <a:latin typeface="Arial" charset="0"/>
              </a:rPr>
              <a:t> is an even number:</a:t>
            </a:r>
          </a:p>
        </p:txBody>
      </p:sp>
      <p:grpSp>
        <p:nvGrpSpPr>
          <p:cNvPr id="2" name="Group 1"/>
          <p:cNvGrpSpPr/>
          <p:nvPr/>
        </p:nvGrpSpPr>
        <p:grpSpPr>
          <a:xfrm>
            <a:off x="2062162" y="2062402"/>
            <a:ext cx="8064500" cy="3576398"/>
            <a:chOff x="2055812" y="2195752"/>
            <a:chExt cx="8064500" cy="3576398"/>
          </a:xfrm>
        </p:grpSpPr>
        <p:pic>
          <p:nvPicPr>
            <p:cNvPr id="48132" name="Picture 8"/>
            <p:cNvPicPr>
              <a:picLocks noChangeAspect="1" noChangeArrowheads="1"/>
            </p:cNvPicPr>
            <p:nvPr/>
          </p:nvPicPr>
          <p:blipFill>
            <a:blip r:embed="rId4" cstate="print"/>
            <a:srcRect/>
            <a:stretch>
              <a:fillRect/>
            </a:stretch>
          </p:blipFill>
          <p:spPr bwMode="auto">
            <a:xfrm>
              <a:off x="2917031" y="3276600"/>
              <a:ext cx="2143125" cy="2495550"/>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2055812" y="2195752"/>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employee_id as "Even Numbers", last_name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MOD(employee_id,2) = 0;</a:t>
              </a:r>
            </a:p>
          </p:txBody>
        </p:sp>
        <p:sp>
          <p:nvSpPr>
            <p:cNvPr id="48136" name="Rectangle 5"/>
            <p:cNvSpPr>
              <a:spLocks noChangeArrowheads="1"/>
            </p:cNvSpPr>
            <p:nvPr/>
          </p:nvSpPr>
          <p:spPr bwMode="gray">
            <a:xfrm>
              <a:off x="2835276" y="2779611"/>
              <a:ext cx="2306637" cy="34345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8"/>
          <p:cNvSpPr>
            <a:spLocks noGrp="1" noChangeArrowheads="1"/>
          </p:cNvSpPr>
          <p:nvPr>
            <p:ph type="title"/>
          </p:nvPr>
        </p:nvSpPr>
        <p:spPr/>
        <p:txBody>
          <a:bodyPr/>
          <a:lstStyle/>
          <a:p>
            <a:pPr eaLnBrk="1" hangingPunct="1"/>
            <a:r>
              <a:rPr lang="en-US" altLang="en-US" dirty="0" smtClean="0"/>
              <a:t>Lesson Agenda</a:t>
            </a:r>
          </a:p>
        </p:txBody>
      </p:sp>
      <p:sp>
        <p:nvSpPr>
          <p:cNvPr id="50179"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chemeClr val="accent1"/>
              </a:buClr>
            </a:pPr>
            <a:r>
              <a:rPr lang="en-US" altLang="en-US" dirty="0" smtClean="0"/>
              <a:t>Working with dates</a:t>
            </a:r>
          </a:p>
          <a:p>
            <a:pPr lvl="1" eaLnBrk="1" hangingPunct="1">
              <a:buClr>
                <a:srgbClr val="A6A6A6"/>
              </a:buClr>
            </a:pPr>
            <a:r>
              <a:rPr lang="en-US" altLang="en-US" dirty="0" smtClean="0">
                <a:solidFill>
                  <a:srgbClr val="A6A6A6"/>
                </a:solidFill>
              </a:rPr>
              <a:t>Date functions</a:t>
            </a:r>
          </a:p>
        </p:txBody>
      </p:sp>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0323832" y="1580973"/>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4753" name="Picture 1"/>
          <p:cNvPicPr>
            <a:picLocks noChangeAspect="1" noChangeArrowheads="1"/>
          </p:cNvPicPr>
          <p:nvPr/>
        </p:nvPicPr>
        <p:blipFill>
          <a:blip r:embed="rId4" cstate="print"/>
          <a:srcRect/>
          <a:stretch>
            <a:fillRect/>
          </a:stretch>
        </p:blipFill>
        <p:spPr bwMode="auto">
          <a:xfrm>
            <a:off x="2436812" y="5257801"/>
            <a:ext cx="1905000" cy="829837"/>
          </a:xfrm>
          <a:prstGeom prst="rect">
            <a:avLst/>
          </a:prstGeom>
          <a:noFill/>
          <a:ln w="12700">
            <a:solidFill>
              <a:schemeClr val="tx1"/>
            </a:solidFill>
            <a:miter lim="800000"/>
            <a:headEnd/>
            <a:tailEnd/>
          </a:ln>
        </p:spPr>
      </p:pic>
      <p:sp>
        <p:nvSpPr>
          <p:cNvPr id="9" name="Content Placeholder 2"/>
          <p:cNvSpPr txBox="1">
            <a:spLocks/>
          </p:cNvSpPr>
          <p:nvPr/>
        </p:nvSpPr>
        <p:spPr bwMode="gray">
          <a:xfrm>
            <a:off x="2062162" y="3962400"/>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rPr>
              <a:t>SELECT last_name, hire_date</a:t>
            </a:r>
          </a:p>
          <a:p>
            <a:pPr>
              <a:tabLst>
                <a:tab pos="1200150" algn="l"/>
              </a:tabLst>
              <a:defRPr/>
            </a:pPr>
            <a:r>
              <a:rPr lang="en-US" b="1" dirty="0">
                <a:solidFill>
                  <a:schemeClr val="tx1">
                    <a:lumMod val="75000"/>
                  </a:schemeClr>
                </a:solidFill>
                <a:latin typeface="Courier New" pitchFamily="49" charset="0"/>
              </a:rPr>
              <a:t>FROM   employees</a:t>
            </a:r>
          </a:p>
          <a:p>
            <a:pPr>
              <a:tabLst>
                <a:tab pos="1200150" algn="l"/>
              </a:tabLst>
              <a:defRPr/>
            </a:pPr>
            <a:r>
              <a:rPr lang="en-US" b="1" dirty="0">
                <a:solidFill>
                  <a:schemeClr val="tx1">
                    <a:lumMod val="75000"/>
                  </a:schemeClr>
                </a:solidFill>
                <a:latin typeface="Courier New" pitchFamily="49" charset="0"/>
              </a:rPr>
              <a:t>WHERE  hire_date &lt; </a:t>
            </a:r>
            <a:r>
              <a:rPr lang="en-US" b="1" dirty="0" smtClean="0">
                <a:solidFill>
                  <a:schemeClr val="tx1">
                    <a:lumMod val="75000"/>
                  </a:schemeClr>
                </a:solidFill>
                <a:effectLst>
                  <a:outerShdw blurRad="38100" dist="38100" dir="2700000" algn="tl">
                    <a:srgbClr val="FFFFFF"/>
                  </a:outerShdw>
                </a:effectLst>
                <a:latin typeface="Courier New" pitchFamily="49" charset="0"/>
              </a:rPr>
              <a:t>'</a:t>
            </a:r>
            <a:r>
              <a:rPr lang="en-US" b="1" dirty="0" smtClean="0">
                <a:solidFill>
                  <a:schemeClr val="tx1">
                    <a:lumMod val="75000"/>
                  </a:schemeClr>
                </a:solidFill>
                <a:latin typeface="Courier New" pitchFamily="49" charset="0"/>
              </a:rPr>
              <a:t>01-FEB-2013</a:t>
            </a:r>
            <a:r>
              <a:rPr lang="en-US" b="1" dirty="0" smtClean="0">
                <a:solidFill>
                  <a:schemeClr val="tx1">
                    <a:lumMod val="75000"/>
                  </a:schemeClr>
                </a:solidFill>
                <a:effectLst>
                  <a:outerShdw blurRad="38100" dist="38100" dir="2700000" algn="tl">
                    <a:srgbClr val="FFFFFF"/>
                  </a:outerShdw>
                </a:effectLst>
                <a:latin typeface="Courier New" pitchFamily="49" charset="0"/>
              </a:rPr>
              <a:t>';</a:t>
            </a:r>
            <a:endParaRPr lang="en-US" b="1" dirty="0">
              <a:solidFill>
                <a:schemeClr val="tx1">
                  <a:lumMod val="75000"/>
                </a:schemeClr>
              </a:solidFill>
              <a:effectLst>
                <a:outerShdw blurRad="38100" dist="38100" dir="2700000" algn="tl">
                  <a:srgbClr val="FFFFFF"/>
                </a:outerShdw>
              </a:effectLst>
              <a:latin typeface="Courier New" pitchFamily="49" charset="0"/>
            </a:endParaRPr>
          </a:p>
        </p:txBody>
      </p:sp>
      <p:sp>
        <p:nvSpPr>
          <p:cNvPr id="52229" name="Rectangle 8"/>
          <p:cNvSpPr>
            <a:spLocks noGrp="1" noChangeArrowheads="1"/>
          </p:cNvSpPr>
          <p:nvPr>
            <p:ph type="title"/>
          </p:nvPr>
        </p:nvSpPr>
        <p:spPr/>
        <p:txBody>
          <a:bodyPr/>
          <a:lstStyle/>
          <a:p>
            <a:pPr eaLnBrk="1" hangingPunct="1"/>
            <a:r>
              <a:rPr lang="en-US" altLang="en-US" dirty="0" smtClean="0"/>
              <a:t>Working with Dates</a:t>
            </a:r>
          </a:p>
        </p:txBody>
      </p:sp>
      <p:sp>
        <p:nvSpPr>
          <p:cNvPr id="52230" name="Rectangle 9"/>
          <p:cNvSpPr>
            <a:spLocks noGrp="1" noChangeArrowheads="1"/>
          </p:cNvSpPr>
          <p:nvPr>
            <p:ph idx="1"/>
          </p:nvPr>
        </p:nvSpPr>
        <p:spPr/>
        <p:txBody>
          <a:bodyPr/>
          <a:lstStyle/>
          <a:p>
            <a:pPr lvl="1" eaLnBrk="1" hangingPunct="1"/>
            <a:r>
              <a:rPr lang="en-US" altLang="en-US" dirty="0" smtClean="0"/>
              <a:t>The Oracle Database stores dates in an internal numeric format: century, year, month, day, hours, minutes, and seconds.</a:t>
            </a:r>
          </a:p>
          <a:p>
            <a:pPr lvl="1" eaLnBrk="1" hangingPunct="1"/>
            <a:r>
              <a:rPr lang="en-US" altLang="en-US" dirty="0" smtClean="0"/>
              <a:t>The default date display format is </a:t>
            </a:r>
            <a:r>
              <a:rPr lang="en-US" altLang="en-US" dirty="0" smtClean="0">
                <a:latin typeface="Courier New" pitchFamily="49" charset="0"/>
                <a:cs typeface="Courier New" pitchFamily="49" charset="0"/>
              </a:rPr>
              <a:t>DD-MON-RR</a:t>
            </a:r>
            <a:r>
              <a:rPr lang="en-US" altLang="en-US" dirty="0" smtClean="0"/>
              <a:t>.</a:t>
            </a:r>
          </a:p>
          <a:p>
            <a:pPr lvl="2" eaLnBrk="1" hangingPunct="1"/>
            <a:r>
              <a:rPr lang="en-US" altLang="en-US" dirty="0" smtClean="0"/>
              <a:t>Enables you to store 21st-century dates in the 20th century </a:t>
            </a:r>
            <a:br>
              <a:rPr lang="en-US" altLang="en-US" dirty="0" smtClean="0"/>
            </a:br>
            <a:r>
              <a:rPr lang="en-US" altLang="en-US" dirty="0" smtClean="0"/>
              <a:t>by specifying only the last two digits of the year</a:t>
            </a:r>
          </a:p>
          <a:p>
            <a:pPr lvl="2" eaLnBrk="1" hangingPunct="1"/>
            <a:r>
              <a:rPr lang="en-US" altLang="en-US" dirty="0" smtClean="0"/>
              <a:t>Enables you to store 20th-century dates in the</a:t>
            </a:r>
            <a:br>
              <a:rPr lang="en-US" altLang="en-US" dirty="0" smtClean="0"/>
            </a:br>
            <a:r>
              <a:rPr lang="en-US" altLang="en-US" dirty="0" smtClean="0"/>
              <a:t>21st century in the same way</a:t>
            </a:r>
          </a:p>
        </p:txBody>
      </p:sp>
      <p:sp>
        <p:nvSpPr>
          <p:cNvPr id="52231" name="Rectangle 6"/>
          <p:cNvSpPr>
            <a:spLocks noChangeArrowheads="1"/>
          </p:cNvSpPr>
          <p:nvPr/>
        </p:nvSpPr>
        <p:spPr bwMode="gray">
          <a:xfrm>
            <a:off x="4581525" y="4108772"/>
            <a:ext cx="1365250" cy="2889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2233" name="Rectangle 8"/>
          <p:cNvSpPr>
            <a:spLocks noChangeArrowheads="1"/>
          </p:cNvSpPr>
          <p:nvPr/>
        </p:nvSpPr>
        <p:spPr bwMode="auto">
          <a:xfrm>
            <a:off x="3519370" y="5257800"/>
            <a:ext cx="822960" cy="8382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52234" name="TextBox 7"/>
          <p:cNvSpPr txBox="1">
            <a:spLocks noChangeArrowheads="1"/>
          </p:cNvSpPr>
          <p:nvPr/>
        </p:nvSpPr>
        <p:spPr bwMode="auto">
          <a:xfrm>
            <a:off x="2436812" y="5943600"/>
            <a:ext cx="304800" cy="369888"/>
          </a:xfrm>
          <a:prstGeom prst="rect">
            <a:avLst/>
          </a:prstGeom>
          <a:noFill/>
          <a:ln w="9525">
            <a:noFill/>
            <a:miter lim="800000"/>
            <a:headEnd/>
            <a:tailEnd/>
          </a:ln>
        </p:spPr>
        <p:txBody>
          <a:bodyPr>
            <a:spAutoFit/>
          </a:bodyPr>
          <a:lstStyle/>
          <a:p>
            <a:pPr eaLnBrk="1" hangingPunct="1"/>
            <a:r>
              <a:rPr lang="en-US" altLang="en-US" dirty="0"/>
              <a:t>…</a:t>
            </a:r>
          </a:p>
        </p:txBody>
      </p:sp>
      <p:grpSp>
        <p:nvGrpSpPr>
          <p:cNvPr id="2" name="Group 1"/>
          <p:cNvGrpSpPr/>
          <p:nvPr/>
        </p:nvGrpSpPr>
        <p:grpSpPr>
          <a:xfrm>
            <a:off x="10701662" y="2369129"/>
            <a:ext cx="865025" cy="865025"/>
            <a:chOff x="10958512" y="2984500"/>
            <a:chExt cx="685800" cy="685800"/>
          </a:xfrm>
        </p:grpSpPr>
        <p:sp>
          <p:nvSpPr>
            <p:cNvPr id="11" name="Oval 10"/>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12"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smtClean="0">
                <a:latin typeface="Courier New" pitchFamily="49" charset="0"/>
              </a:rPr>
              <a:t>RR</a:t>
            </a:r>
            <a:r>
              <a:rPr lang="en-US" altLang="en-US" dirty="0" smtClean="0"/>
              <a:t> Date Format</a:t>
            </a:r>
          </a:p>
        </p:txBody>
      </p:sp>
      <p:graphicFrame>
        <p:nvGraphicFramePr>
          <p:cNvPr id="4" name="Table 3"/>
          <p:cNvGraphicFramePr>
            <a:graphicFrameLocks noGrp="1"/>
          </p:cNvGraphicFramePr>
          <p:nvPr>
            <p:extLst>
              <p:ext uri="{D42A27DB-BD31-4B8C-83A1-F6EECF244321}">
                <p14:modId xmlns:p14="http://schemas.microsoft.com/office/powerpoint/2010/main" val="2634630956"/>
              </p:ext>
            </p:extLst>
          </p:nvPr>
        </p:nvGraphicFramePr>
        <p:xfrm>
          <a:off x="2031470" y="1346199"/>
          <a:ext cx="8125884" cy="1854200"/>
        </p:xfrm>
        <a:graphic>
          <a:graphicData uri="http://schemas.openxmlformats.org/drawingml/2006/table">
            <a:tbl>
              <a:tblPr firstRow="1" firstCol="1" bandRow="1">
                <a:tableStyleId>{5FD0F851-EC5A-4D38-B0AD-8093EC10F338}</a:tableStyleId>
              </a:tblPr>
              <a:tblGrid>
                <a:gridCol w="2031471"/>
                <a:gridCol w="2031471"/>
                <a:gridCol w="2031471"/>
                <a:gridCol w="2031471"/>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Current Year</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Specified Date</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RR Format</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YY Format</a:t>
                      </a:r>
                    </a:p>
                  </a:txBody>
                  <a:tcPr/>
                </a:tc>
              </a:tr>
              <a:tr h="370840">
                <a:tc>
                  <a:txBody>
                    <a:bodyPr/>
                    <a:lstStyle/>
                    <a:p>
                      <a:r>
                        <a:rPr lang="en-US" altLang="en-US" sz="1800" b="0" dirty="0" smtClean="0">
                          <a:solidFill>
                            <a:schemeClr val="tx1"/>
                          </a:solidFill>
                        </a:rPr>
                        <a:t>1995</a:t>
                      </a:r>
                      <a:endParaRPr lang="en-US" b="0" dirty="0">
                        <a:solidFill>
                          <a:schemeClr val="tx1"/>
                        </a:solidFill>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27-OCT-95</a:t>
                      </a:r>
                    </a:p>
                  </a:txBody>
                  <a:tcPr>
                    <a:solidFill>
                      <a:schemeClr val="accent4">
                        <a:lumMod val="20000"/>
                        <a:lumOff val="80000"/>
                      </a:schemeClr>
                    </a:solidFill>
                  </a:tcPr>
                </a:tc>
                <a:tc>
                  <a:txBody>
                    <a:bodyPr/>
                    <a:lstStyle/>
                    <a:p>
                      <a:r>
                        <a:rPr lang="en-US" altLang="en-US" sz="1800" dirty="0" smtClean="0">
                          <a:solidFill>
                            <a:schemeClr val="tx1"/>
                          </a:solidFill>
                        </a:rPr>
                        <a:t>1995</a:t>
                      </a:r>
                      <a:endParaRPr lang="en-US"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1995</a:t>
                      </a:r>
                      <a:endParaRPr lang="en-US" dirty="0">
                        <a:solidFill>
                          <a:schemeClr val="tx1"/>
                        </a:solidFill>
                      </a:endParaRPr>
                    </a:p>
                  </a:txBody>
                  <a:tcPr>
                    <a:solidFill>
                      <a:schemeClr val="accent4">
                        <a:lumMod val="20000"/>
                        <a:lumOff val="80000"/>
                      </a:schemeClr>
                    </a:solidFill>
                  </a:tcPr>
                </a:tc>
              </a:tr>
              <a:tr h="370840">
                <a:tc>
                  <a:txBody>
                    <a:bodyPr/>
                    <a:lstStyle/>
                    <a:p>
                      <a:r>
                        <a:rPr lang="en-US" altLang="en-US" sz="1800" b="0" dirty="0" smtClean="0">
                          <a:solidFill>
                            <a:schemeClr val="tx1"/>
                          </a:solidFill>
                        </a:rPr>
                        <a:t>1995</a:t>
                      </a:r>
                      <a:endParaRPr lang="en-US" b="0" dirty="0">
                        <a:solidFill>
                          <a:schemeClr val="tx1"/>
                        </a:solidFill>
                      </a:endParaRPr>
                    </a:p>
                  </a:txBody>
                  <a:tcPr/>
                </a:tc>
                <a:tc>
                  <a:txBody>
                    <a:bodyPr/>
                    <a:lstStyle/>
                    <a:p>
                      <a:r>
                        <a:rPr lang="en-US" altLang="en-US" sz="1800" dirty="0" smtClean="0">
                          <a:solidFill>
                            <a:schemeClr val="tx1"/>
                          </a:solidFill>
                        </a:rPr>
                        <a:t>27-OCT-17</a:t>
                      </a:r>
                      <a:endParaRPr lang="en-US" dirty="0">
                        <a:solidFill>
                          <a:schemeClr val="tx1"/>
                        </a:solidFill>
                      </a:endParaRPr>
                    </a:p>
                  </a:txBody>
                  <a:tcPr/>
                </a:tc>
                <a:tc>
                  <a:txBody>
                    <a:bodyPr/>
                    <a:lstStyle/>
                    <a:p>
                      <a:r>
                        <a:rPr lang="en-US" altLang="en-US" sz="1800" dirty="0" smtClean="0">
                          <a:solidFill>
                            <a:schemeClr val="tx1"/>
                          </a:solidFill>
                        </a:rPr>
                        <a:t>2017</a:t>
                      </a:r>
                      <a:endParaRPr lang="en-US" dirty="0">
                        <a:solidFill>
                          <a:schemeClr val="tx1"/>
                        </a:solidFill>
                      </a:endParaRPr>
                    </a:p>
                  </a:txBody>
                  <a:tcPr/>
                </a:tc>
                <a:tc>
                  <a:txBody>
                    <a:bodyPr/>
                    <a:lstStyle/>
                    <a:p>
                      <a:r>
                        <a:rPr lang="en-US" altLang="en-US" sz="1800" dirty="0" smtClean="0">
                          <a:solidFill>
                            <a:schemeClr val="tx1"/>
                          </a:solidFill>
                        </a:rPr>
                        <a:t>1917</a:t>
                      </a:r>
                      <a:endParaRPr lang="en-US" dirty="0">
                        <a:solidFill>
                          <a:schemeClr val="tx1"/>
                        </a:solidFill>
                      </a:endParaRPr>
                    </a:p>
                  </a:txBody>
                  <a:tcPr/>
                </a:tc>
              </a:tr>
              <a:tr h="370840">
                <a:tc>
                  <a:txBody>
                    <a:bodyPr/>
                    <a:lstStyle/>
                    <a:p>
                      <a:r>
                        <a:rPr lang="en-US" altLang="en-US" sz="1800" b="0" dirty="0" smtClean="0">
                          <a:solidFill>
                            <a:schemeClr val="tx1"/>
                          </a:solidFill>
                        </a:rPr>
                        <a:t>2001</a:t>
                      </a:r>
                      <a:endParaRPr lang="en-US" b="0"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27-OCT-17</a:t>
                      </a:r>
                      <a:endParaRPr lang="en-US"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2017</a:t>
                      </a:r>
                      <a:endParaRPr lang="en-US"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2017</a:t>
                      </a:r>
                      <a:endParaRPr lang="en-US" dirty="0">
                        <a:solidFill>
                          <a:schemeClr val="tx1"/>
                        </a:solidFill>
                      </a:endParaRPr>
                    </a:p>
                  </a:txBody>
                  <a:tcPr>
                    <a:solidFill>
                      <a:schemeClr val="accent4">
                        <a:lumMod val="20000"/>
                        <a:lumOff val="80000"/>
                      </a:schemeClr>
                    </a:solidFill>
                  </a:tcPr>
                </a:tc>
              </a:tr>
              <a:tr h="370840">
                <a:tc>
                  <a:txBody>
                    <a:bodyPr/>
                    <a:lstStyle/>
                    <a:p>
                      <a:r>
                        <a:rPr lang="en-US" altLang="en-US" sz="1800" b="0" dirty="0" smtClean="0">
                          <a:solidFill>
                            <a:schemeClr val="tx1"/>
                          </a:solidFill>
                        </a:rPr>
                        <a:t>2001</a:t>
                      </a:r>
                      <a:endParaRPr lang="en-US" b="0" dirty="0">
                        <a:solidFill>
                          <a:schemeClr val="tx1"/>
                        </a:solidFill>
                      </a:endParaRPr>
                    </a:p>
                  </a:txBody>
                  <a:tcPr/>
                </a:tc>
                <a:tc>
                  <a:txBody>
                    <a:bodyPr/>
                    <a:lstStyle/>
                    <a:p>
                      <a:r>
                        <a:rPr lang="en-US" altLang="en-US" sz="1800" dirty="0" smtClean="0">
                          <a:solidFill>
                            <a:schemeClr val="tx1"/>
                          </a:solidFill>
                        </a:rPr>
                        <a:t>27-OCT-95</a:t>
                      </a:r>
                      <a:endParaRPr lang="en-US" dirty="0">
                        <a:solidFill>
                          <a:schemeClr val="tx1"/>
                        </a:solidFill>
                      </a:endParaRPr>
                    </a:p>
                  </a:txBody>
                  <a:tcPr/>
                </a:tc>
                <a:tc>
                  <a:txBody>
                    <a:bodyPr/>
                    <a:lstStyle/>
                    <a:p>
                      <a:r>
                        <a:rPr lang="en-US" altLang="en-US" sz="1800" dirty="0" smtClean="0">
                          <a:solidFill>
                            <a:schemeClr val="tx1"/>
                          </a:solidFill>
                        </a:rPr>
                        <a:t>1995</a:t>
                      </a:r>
                      <a:endParaRPr lang="en-US" dirty="0">
                        <a:solidFill>
                          <a:schemeClr val="tx1"/>
                        </a:solidFill>
                      </a:endParaRPr>
                    </a:p>
                  </a:txBody>
                  <a:tcPr/>
                </a:tc>
                <a:tc>
                  <a:txBody>
                    <a:bodyPr/>
                    <a:lstStyle/>
                    <a:p>
                      <a:r>
                        <a:rPr lang="en-US" altLang="en-US" sz="1800" dirty="0" smtClean="0">
                          <a:solidFill>
                            <a:schemeClr val="tx1"/>
                          </a:solidFill>
                        </a:rPr>
                        <a:t>2095</a:t>
                      </a:r>
                      <a:endParaRPr lang="en-US" dirty="0">
                        <a:solidFill>
                          <a:schemeClr val="tx1"/>
                        </a:solidFill>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0204327"/>
              </p:ext>
            </p:extLst>
          </p:nvPr>
        </p:nvGraphicFramePr>
        <p:xfrm>
          <a:off x="2031470" y="3352799"/>
          <a:ext cx="8125884" cy="2590801"/>
        </p:xfrm>
        <a:graphic>
          <a:graphicData uri="http://schemas.openxmlformats.org/drawingml/2006/table">
            <a:tbl>
              <a:tblPr firstRow="1" firstCol="1" bandRow="1">
                <a:tableStyleId>{5FD0F851-EC5A-4D38-B0AD-8093EC10F338}</a:tableStyleId>
              </a:tblPr>
              <a:tblGrid>
                <a:gridCol w="1606918"/>
                <a:gridCol w="1010475"/>
                <a:gridCol w="2799864"/>
                <a:gridCol w="2708627"/>
              </a:tblGrid>
              <a:tr h="335964">
                <a:tc rowSpan="2" gridSpan="2">
                  <a:txBody>
                    <a:bodyPr/>
                    <a:lstStyle/>
                    <a:p>
                      <a:endParaRPr lang="en-US" dirty="0">
                        <a:solidFill>
                          <a:schemeClr val="tx1"/>
                        </a:solidFill>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8DA6B1"/>
                    </a:solidFill>
                  </a:tcPr>
                </a:tc>
                <a:tc rowSpan="2" hMerge="1">
                  <a:txBody>
                    <a:bodyPr/>
                    <a:lstStyle/>
                    <a:p>
                      <a:endParaRPr lang="en-US"/>
                    </a:p>
                  </a:txBody>
                  <a:tcPr/>
                </a:tc>
                <a:tc grid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bg1"/>
                          </a:solidFill>
                        </a:rPr>
                        <a:t>If the specified two-digit year is:</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8DA6B1"/>
                    </a:solidFill>
                  </a:tcPr>
                </a:tc>
                <a:tc hMerge="1">
                  <a:txBody>
                    <a:bodyPr/>
                    <a:lstStyle/>
                    <a:p>
                      <a:endParaRPr lang="en-US" dirty="0"/>
                    </a:p>
                  </a:txBody>
                  <a:tcPr/>
                </a:tc>
              </a:tr>
              <a:tr h="396241">
                <a:tc gridSpan="2" vMerge="1">
                  <a:txBody>
                    <a:bodyPr/>
                    <a:lstStyle/>
                    <a:p>
                      <a:endParaRPr lang="en-US"/>
                    </a:p>
                  </a:txBody>
                  <a:tcPr/>
                </a:tc>
                <a:tc hMerge="1" vMerge="1">
                  <a:txBody>
                    <a:bodyPr/>
                    <a:lstStyle/>
                    <a:p>
                      <a:endParaRPr lang="en-US"/>
                    </a:p>
                  </a:txBody>
                  <a:tcPr/>
                </a:tc>
                <a:tc>
                  <a:txBody>
                    <a:bodyPr/>
                    <a:lstStyle/>
                    <a:p>
                      <a:pPr algn="ctr"/>
                      <a:r>
                        <a:rPr lang="en-US" altLang="en-US" sz="1800" b="1" dirty="0" smtClean="0">
                          <a:solidFill>
                            <a:schemeClr val="bg1"/>
                          </a:solidFill>
                        </a:rPr>
                        <a:t>0–49</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DA6B1"/>
                    </a:solidFill>
                  </a:tcPr>
                </a:tc>
                <a:tc>
                  <a:txBody>
                    <a:bodyPr/>
                    <a:lstStyle/>
                    <a:p>
                      <a:pPr algn="ctr"/>
                      <a:r>
                        <a:rPr lang="en-US" altLang="en-US" sz="1800" b="1" dirty="0" smtClean="0">
                          <a:solidFill>
                            <a:schemeClr val="bg1"/>
                          </a:solidFill>
                        </a:rPr>
                        <a:t>50–99</a:t>
                      </a:r>
                      <a:endParaRPr lang="en-US"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DA6B1"/>
                    </a:solidFill>
                  </a:tcPr>
                </a:tc>
              </a:tr>
              <a:tr h="859519">
                <a:tc row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bg1"/>
                          </a:solidFill>
                        </a:rPr>
                        <a:t>If two digits of the current </a:t>
                      </a:r>
                      <a:br>
                        <a:rPr lang="en-US" altLang="en-US" sz="1800" b="1" dirty="0" smtClean="0">
                          <a:solidFill>
                            <a:schemeClr val="bg1"/>
                          </a:solidFill>
                        </a:rPr>
                      </a:br>
                      <a:r>
                        <a:rPr lang="en-US" altLang="en-US" sz="1800" b="1" dirty="0" smtClean="0">
                          <a:solidFill>
                            <a:schemeClr val="bg1"/>
                          </a:solidFill>
                        </a:rPr>
                        <a:t>year are: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DA6B1"/>
                    </a:solidFill>
                  </a:tcPr>
                </a:tc>
                <a:tc>
                  <a:txBody>
                    <a:bodyPr/>
                    <a:lstStyle/>
                    <a:p>
                      <a:r>
                        <a:rPr lang="en-US" altLang="en-US" sz="1800" b="1" dirty="0" smtClean="0">
                          <a:solidFill>
                            <a:schemeClr val="bg1"/>
                          </a:solidFill>
                        </a:rPr>
                        <a:t>0–49</a:t>
                      </a:r>
                      <a:endParaRPr lang="en-US"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DA6B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current century.</a:t>
                      </a:r>
                    </a:p>
                  </a:txBody>
                  <a:tcPr>
                    <a:solidFill>
                      <a:srgbClr val="E8EDEF"/>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century before the current one.</a:t>
                      </a:r>
                    </a:p>
                  </a:txBody>
                  <a:tcPr>
                    <a:solidFill>
                      <a:srgbClr val="E8EDEF"/>
                    </a:solidFill>
                  </a:tcPr>
                </a:tc>
              </a:tr>
              <a:tr h="859519">
                <a:tc vMerge="1">
                  <a:txBody>
                    <a:bodyPr/>
                    <a:lstStyle/>
                    <a:p>
                      <a:endParaRPr lang="en-US" dirty="0"/>
                    </a:p>
                  </a:txBody>
                  <a:tcPr/>
                </a:tc>
                <a:tc>
                  <a:txBody>
                    <a:bodyPr/>
                    <a:lstStyle/>
                    <a:p>
                      <a:r>
                        <a:rPr lang="en-US" altLang="en-US" sz="1800" b="1" dirty="0" smtClean="0">
                          <a:solidFill>
                            <a:schemeClr val="bg1"/>
                          </a:solidFill>
                        </a:rPr>
                        <a:t>50–99</a:t>
                      </a:r>
                      <a:endParaRPr lang="en-US"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DA6B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century after the current one.</a:t>
                      </a:r>
                    </a:p>
                  </a:txBody>
                  <a:tcPr>
                    <a:solidFill>
                      <a:schemeClr val="bg1">
                        <a:alpha val="2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current century.</a:t>
                      </a:r>
                    </a:p>
                  </a:txBody>
                  <a:tcPr>
                    <a:solidFill>
                      <a:schemeClr val="bg1">
                        <a:alpha val="2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SYSDATE</a:t>
            </a:r>
            <a:r>
              <a:rPr lang="en-US" altLang="en-US" dirty="0" smtClean="0"/>
              <a:t> Function</a:t>
            </a:r>
          </a:p>
        </p:txBody>
      </p:sp>
      <p:sp>
        <p:nvSpPr>
          <p:cNvPr id="57347" name="Rectangle 5"/>
          <p:cNvSpPr>
            <a:spLocks noGrp="1" noChangeArrowheads="1"/>
          </p:cNvSpPr>
          <p:nvPr>
            <p:ph idx="1"/>
          </p:nvPr>
        </p:nvSpPr>
        <p:spPr/>
        <p:txBody>
          <a:bodyPr/>
          <a:lstStyle/>
          <a:p>
            <a:pPr indent="0"/>
            <a:r>
              <a:rPr lang="en-US" altLang="en-US" dirty="0" smtClean="0">
                <a:latin typeface="Arial" charset="0"/>
              </a:rPr>
              <a:t>Use the </a:t>
            </a:r>
            <a:r>
              <a:rPr lang="en-US" altLang="en-US" dirty="0" smtClean="0">
                <a:latin typeface="Courier New" pitchFamily="49" charset="0"/>
              </a:rPr>
              <a:t>SYSDATE</a:t>
            </a:r>
            <a:r>
              <a:rPr lang="en-US" altLang="en-US" dirty="0" smtClean="0">
                <a:latin typeface="Arial" charset="0"/>
              </a:rPr>
              <a:t> function to get:</a:t>
            </a:r>
          </a:p>
          <a:p>
            <a:pPr lvl="1" eaLnBrk="1" hangingPunct="1"/>
            <a:r>
              <a:rPr lang="en-US" altLang="en-US" dirty="0" smtClean="0"/>
              <a:t>Date</a:t>
            </a:r>
          </a:p>
          <a:p>
            <a:pPr lvl="1" eaLnBrk="1" hangingPunct="1"/>
            <a:r>
              <a:rPr lang="en-US" altLang="en-US" dirty="0" smtClean="0"/>
              <a:t>Time</a:t>
            </a:r>
          </a:p>
        </p:txBody>
      </p:sp>
      <p:sp>
        <p:nvSpPr>
          <p:cNvPr id="6" name="Content Placeholder 2"/>
          <p:cNvSpPr txBox="1">
            <a:spLocks/>
          </p:cNvSpPr>
          <p:nvPr/>
        </p:nvSpPr>
        <p:spPr bwMode="gray">
          <a:xfrm>
            <a:off x="2062162" y="2994026"/>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rPr>
              <a:t>SELECT sysdate</a:t>
            </a:r>
          </a:p>
          <a:p>
            <a:pPr>
              <a:tabLst>
                <a:tab pos="1200150" algn="l"/>
              </a:tabLst>
              <a:defRPr/>
            </a:pPr>
            <a:r>
              <a:rPr lang="en-US" b="1" dirty="0">
                <a:solidFill>
                  <a:schemeClr val="tx1">
                    <a:lumMod val="75000"/>
                  </a:schemeClr>
                </a:solidFill>
                <a:latin typeface="Courier New" pitchFamily="49" charset="0"/>
              </a:rPr>
              <a:t>FROM   dual</a:t>
            </a:r>
            <a:r>
              <a:rPr lang="en-US" b="1" dirty="0">
                <a:solidFill>
                  <a:schemeClr val="tx1">
                    <a:lumMod val="75000"/>
                  </a:schemeClr>
                </a:solidFill>
                <a:effectLst>
                  <a:outerShdw blurRad="38100" dist="38100" dir="2700000" algn="tl">
                    <a:srgbClr val="FFFFFF"/>
                  </a:outerShdw>
                </a:effectLst>
                <a:latin typeface="Courier New" pitchFamily="49" charset="0"/>
              </a:rPr>
              <a:t>;</a:t>
            </a:r>
          </a:p>
        </p:txBody>
      </p:sp>
      <p:pic>
        <p:nvPicPr>
          <p:cNvPr id="89089" name="Picture 1"/>
          <p:cNvPicPr>
            <a:picLocks noChangeAspect="1" noChangeArrowheads="1"/>
          </p:cNvPicPr>
          <p:nvPr/>
        </p:nvPicPr>
        <p:blipFill>
          <a:blip r:embed="rId4" cstate="print"/>
          <a:srcRect/>
          <a:stretch>
            <a:fillRect/>
          </a:stretch>
        </p:blipFill>
        <p:spPr bwMode="auto">
          <a:xfrm>
            <a:off x="2062162" y="3962400"/>
            <a:ext cx="1032095" cy="457200"/>
          </a:xfrm>
          <a:prstGeom prst="rect">
            <a:avLst/>
          </a:prstGeom>
          <a:noFill/>
          <a:ln w="12700">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smtClean="0"/>
              <a:t>Objectives</a:t>
            </a:r>
            <a:endParaRPr lang="en-US" altLang="en-US" dirty="0" smtClean="0"/>
          </a:p>
        </p:txBody>
      </p:sp>
      <p:sp>
        <p:nvSpPr>
          <p:cNvPr id="8195" name="Rectangle 5"/>
          <p:cNvSpPr>
            <a:spLocks noGrp="1" noChangeArrowheads="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the various types of functions available in SQL</a:t>
            </a:r>
          </a:p>
          <a:p>
            <a:pPr lvl="1" eaLnBrk="1" hangingPunct="1"/>
            <a:r>
              <a:rPr lang="en-US" altLang="en-US" dirty="0" smtClean="0"/>
              <a:t>Use the character, number, and date functions in </a:t>
            </a:r>
            <a:r>
              <a:rPr lang="en-US" altLang="en-US" dirty="0" smtClean="0">
                <a:latin typeface="Courier New" pitchFamily="49" charset="0"/>
                <a:cs typeface="Courier New" pitchFamily="49" charset="0"/>
              </a:rPr>
              <a:t>SELECT</a:t>
            </a:r>
            <a:r>
              <a:rPr lang="en-US" altLang="en-US" dirty="0" smtClean="0"/>
              <a:t> statements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Using the </a:t>
            </a:r>
            <a:r>
              <a:rPr lang="en-US" dirty="0" smtClean="0">
                <a:latin typeface="Courier New" pitchFamily="49" charset="0"/>
              </a:rPr>
              <a:t>CURRENT_DATE</a:t>
            </a:r>
            <a:r>
              <a:rPr lang="en-US" dirty="0" smtClean="0">
                <a:cs typeface="Arial" pitchFamily="34" charset="0"/>
              </a:rPr>
              <a:t> </a:t>
            </a:r>
            <a:r>
              <a:rPr lang="en-US" dirty="0" smtClean="0">
                <a:latin typeface="+mn-lt"/>
              </a:rPr>
              <a:t>and </a:t>
            </a:r>
            <a:r>
              <a:rPr lang="en-US" dirty="0" smtClean="0">
                <a:latin typeface="Courier New" pitchFamily="49" charset="0"/>
              </a:rPr>
              <a:t>CURRENT_TIMESTAMP</a:t>
            </a:r>
            <a:r>
              <a:rPr lang="en-US" dirty="0" smtClean="0"/>
              <a:t> Functions</a:t>
            </a:r>
            <a:endParaRPr lang="en-US" dirty="0"/>
          </a:p>
        </p:txBody>
      </p:sp>
      <p:sp>
        <p:nvSpPr>
          <p:cNvPr id="59395" name="Content Placeholder 2"/>
          <p:cNvSpPr>
            <a:spLocks noGrp="1"/>
          </p:cNvSpPr>
          <p:nvPr>
            <p:ph idx="1"/>
          </p:nvPr>
        </p:nvSpPr>
        <p:spPr/>
        <p:txBody>
          <a:bodyPr/>
          <a:lstStyle/>
          <a:p>
            <a:pPr lvl="1" eaLnBrk="1" hangingPunct="1"/>
            <a:r>
              <a:rPr lang="en-US" altLang="en-US" dirty="0" smtClean="0">
                <a:latin typeface="Courier New" pitchFamily="49" charset="0"/>
                <a:cs typeface="Courier New" pitchFamily="49" charset="0"/>
              </a:rPr>
              <a:t>CURRENT_DATE</a:t>
            </a:r>
            <a:r>
              <a:rPr lang="en-US" altLang="en-US" dirty="0" smtClean="0">
                <a:cs typeface="Arial" charset="0"/>
              </a:rPr>
              <a:t> </a:t>
            </a:r>
            <a:r>
              <a:rPr lang="en-US" altLang="en-US" dirty="0" smtClean="0"/>
              <a:t>returns the current date from the user session.</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latin typeface="Courier New" pitchFamily="49" charset="0"/>
                <a:cs typeface="Courier New" pitchFamily="49" charset="0"/>
              </a:rPr>
              <a:t>CURRENT_TIMESTAMP</a:t>
            </a:r>
            <a:r>
              <a:rPr lang="en-US" altLang="en-US" dirty="0" smtClean="0"/>
              <a:t> returns the current date and time from the user session.</a:t>
            </a:r>
          </a:p>
          <a:p>
            <a:pPr lvl="1" eaLnBrk="1" hangingPunct="1"/>
            <a:endParaRPr lang="en-US" altLang="en-US" dirty="0" smtClean="0"/>
          </a:p>
        </p:txBody>
      </p:sp>
      <p:sp>
        <p:nvSpPr>
          <p:cNvPr id="9" name="Content Placeholder 2"/>
          <p:cNvSpPr txBox="1">
            <a:spLocks/>
          </p:cNvSpPr>
          <p:nvPr/>
        </p:nvSpPr>
        <p:spPr bwMode="gray">
          <a:xfrm>
            <a:off x="2018515" y="1905000"/>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rPr>
              <a:t>SELECT SESSIONTIMEZONE, CURRENT_DATE FROM DUAL;</a:t>
            </a:r>
            <a:endParaRPr lang="en-US" b="1" dirty="0">
              <a:solidFill>
                <a:schemeClr val="tx1">
                  <a:lumMod val="75000"/>
                </a:schemeClr>
              </a:solidFill>
              <a:effectLst>
                <a:outerShdw blurRad="38100" dist="38100" dir="2700000" algn="tl">
                  <a:srgbClr val="FFFFFF"/>
                </a:outerShdw>
              </a:effectLst>
              <a:latin typeface="Courier New" pitchFamily="49" charset="0"/>
            </a:endParaRPr>
          </a:p>
        </p:txBody>
      </p:sp>
      <p:sp>
        <p:nvSpPr>
          <p:cNvPr id="10" name="Content Placeholder 2"/>
          <p:cNvSpPr txBox="1">
            <a:spLocks/>
          </p:cNvSpPr>
          <p:nvPr/>
        </p:nvSpPr>
        <p:spPr bwMode="gray">
          <a:xfrm>
            <a:off x="1984547" y="4191000"/>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cs typeface="Courier New" pitchFamily="49" charset="0"/>
              </a:rPr>
              <a:t>SELECT SESSIONTIMEZONE, CURRENT_TIMESTAMP FROM DUAL; </a:t>
            </a:r>
            <a:endParaRPr lang="en-US" b="1" dirty="0">
              <a:solidFill>
                <a:schemeClr val="tx1">
                  <a:lumMod val="75000"/>
                </a:schemeClr>
              </a:solidFill>
              <a:effectLst>
                <a:outerShdw blurRad="38100" dist="38100" dir="2700000" algn="tl">
                  <a:srgbClr val="FFFFFF"/>
                </a:outerShdw>
              </a:effectLst>
              <a:latin typeface="Courier New" pitchFamily="49" charset="0"/>
            </a:endParaRPr>
          </a:p>
        </p:txBody>
      </p:sp>
      <p:pic>
        <p:nvPicPr>
          <p:cNvPr id="87041" name="Picture 1"/>
          <p:cNvPicPr>
            <a:picLocks noChangeAspect="1" noChangeArrowheads="1"/>
          </p:cNvPicPr>
          <p:nvPr/>
        </p:nvPicPr>
        <p:blipFill>
          <a:blip r:embed="rId4" cstate="print"/>
          <a:srcRect/>
          <a:stretch>
            <a:fillRect/>
          </a:stretch>
        </p:blipFill>
        <p:spPr bwMode="auto">
          <a:xfrm>
            <a:off x="2045149" y="2549700"/>
            <a:ext cx="2738673" cy="457200"/>
          </a:xfrm>
          <a:prstGeom prst="rect">
            <a:avLst/>
          </a:prstGeom>
          <a:noFill/>
          <a:ln w="12700">
            <a:solidFill>
              <a:schemeClr val="tx1"/>
            </a:solidFill>
            <a:miter lim="800000"/>
            <a:headEnd/>
            <a:tailEnd/>
          </a:ln>
        </p:spPr>
      </p:pic>
      <p:pic>
        <p:nvPicPr>
          <p:cNvPr id="87042" name="Picture 2"/>
          <p:cNvPicPr>
            <a:picLocks noChangeAspect="1" noChangeArrowheads="1"/>
          </p:cNvPicPr>
          <p:nvPr/>
        </p:nvPicPr>
        <p:blipFill>
          <a:blip r:embed="rId5" cstate="print"/>
          <a:srcRect/>
          <a:stretch>
            <a:fillRect/>
          </a:stretch>
        </p:blipFill>
        <p:spPr bwMode="auto">
          <a:xfrm>
            <a:off x="1984547" y="4876799"/>
            <a:ext cx="5521061" cy="533400"/>
          </a:xfrm>
          <a:prstGeom prst="rect">
            <a:avLst/>
          </a:prstGeom>
          <a:noFill/>
          <a:ln w="12700">
            <a:solidFill>
              <a:schemeClr val="tx1"/>
            </a:solidFill>
            <a:miter lim="800000"/>
            <a:headEnd/>
            <a:tailEnd/>
          </a:ln>
        </p:spPr>
      </p:pic>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bwMode="auto">
          <a:xfrm flipV="1">
            <a:off x="5408612" y="185473"/>
            <a:ext cx="6578600" cy="6204037"/>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p>
        </p:txBody>
      </p:sp>
      <p:sp>
        <p:nvSpPr>
          <p:cNvPr id="61442" name="Title 1"/>
          <p:cNvSpPr>
            <a:spLocks noGrp="1"/>
          </p:cNvSpPr>
          <p:nvPr>
            <p:ph type="title"/>
          </p:nvPr>
        </p:nvSpPr>
        <p:spPr/>
        <p:txBody>
          <a:bodyPr/>
          <a:lstStyle/>
          <a:p>
            <a:pPr eaLnBrk="1" hangingPunct="1"/>
            <a:r>
              <a:rPr lang="en-US" altLang="en-US" dirty="0" smtClean="0"/>
              <a:t>Arithmetic with Dates</a:t>
            </a:r>
          </a:p>
        </p:txBody>
      </p:sp>
      <p:sp>
        <p:nvSpPr>
          <p:cNvPr id="61443" name="Content Placeholder 2"/>
          <p:cNvSpPr>
            <a:spLocks noGrp="1"/>
          </p:cNvSpPr>
          <p:nvPr>
            <p:ph idx="1"/>
          </p:nvPr>
        </p:nvSpPr>
        <p:spPr/>
        <p:txBody>
          <a:bodyPr/>
          <a:lstStyle/>
          <a:p>
            <a:pPr lvl="1" eaLnBrk="1" hangingPunct="1"/>
            <a:r>
              <a:rPr lang="en-US" altLang="en-US" dirty="0" smtClean="0"/>
              <a:t>Add to or subtract a number from a date for a resultant date value.</a:t>
            </a:r>
          </a:p>
          <a:p>
            <a:pPr lvl="1" eaLnBrk="1" hangingPunct="1"/>
            <a:r>
              <a:rPr lang="en-US" altLang="en-US" dirty="0" smtClean="0"/>
              <a:t>Subtract two dates to find the number of days between those dates.</a:t>
            </a:r>
          </a:p>
          <a:p>
            <a:pPr lvl="1" eaLnBrk="1" hangingPunct="1"/>
            <a:r>
              <a:rPr lang="en-US" altLang="en-US" dirty="0" smtClean="0"/>
              <a:t>Add hours to a date by dividing the number of hours by 24.</a:t>
            </a:r>
          </a:p>
        </p:txBody>
      </p:sp>
      <p:grpSp>
        <p:nvGrpSpPr>
          <p:cNvPr id="2" name="Group 1"/>
          <p:cNvGrpSpPr/>
          <p:nvPr/>
        </p:nvGrpSpPr>
        <p:grpSpPr>
          <a:xfrm>
            <a:off x="7554912" y="4000457"/>
            <a:ext cx="2286000" cy="1981200"/>
            <a:chOff x="6499055" y="3520539"/>
            <a:chExt cx="2286000" cy="1981200"/>
          </a:xfrm>
        </p:grpSpPr>
        <p:sp>
          <p:nvSpPr>
            <p:cNvPr id="9" name="Round Diagonal Corner Rectangle 8"/>
            <p:cNvSpPr/>
            <p:nvPr/>
          </p:nvSpPr>
          <p:spPr bwMode="auto">
            <a:xfrm>
              <a:off x="6499055" y="3520539"/>
              <a:ext cx="2286000" cy="1981200"/>
            </a:xfrm>
            <a:prstGeom prst="round2DiagRect">
              <a:avLst/>
            </a:prstGeom>
            <a:solidFill>
              <a:schemeClr val="bg1"/>
            </a:solidFill>
            <a:ln w="76200" cap="flat" cmpd="sng" algn="ctr">
              <a:solidFill>
                <a:schemeClr val="bg1"/>
              </a:solidFill>
              <a:prstDash val="solid"/>
              <a:round/>
              <a:headEnd type="none" w="sm" len="sm"/>
              <a:tailEnd type="none" w="sm" len="sm"/>
            </a:ln>
            <a:effectLst>
              <a:innerShdw blurRad="215900">
                <a:srgbClr val="00A8DC"/>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5755" y="3657600"/>
              <a:ext cx="1752600" cy="1707078"/>
            </a:xfrm>
            <a:prstGeom prst="rect">
              <a:avLst/>
            </a:prstGeom>
          </p:spPr>
        </p:pic>
      </p:grpSp>
      <p:pic>
        <p:nvPicPr>
          <p:cNvPr id="11" name="Picture 24"/>
          <p:cNvPicPr>
            <a:picLocks noChangeAspect="1"/>
          </p:cNvPicPr>
          <p:nvPr/>
        </p:nvPicPr>
        <p:blipFill>
          <a:blip r:embed="rId5" cstate="print"/>
          <a:srcRect/>
          <a:stretch>
            <a:fillRect/>
          </a:stretch>
        </p:blipFill>
        <p:spPr bwMode="auto">
          <a:xfrm>
            <a:off x="9199327" y="974762"/>
            <a:ext cx="2367360" cy="236705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4"/>
          <p:cNvSpPr>
            <a:spLocks noGrp="1" noChangeArrowheads="1"/>
          </p:cNvSpPr>
          <p:nvPr>
            <p:ph type="title"/>
          </p:nvPr>
        </p:nvSpPr>
        <p:spPr/>
        <p:txBody>
          <a:bodyPr/>
          <a:lstStyle/>
          <a:p>
            <a:pPr eaLnBrk="1" hangingPunct="1"/>
            <a:r>
              <a:rPr lang="en-US" altLang="en-US" dirty="0" smtClean="0"/>
              <a:t>Using Arithmetic Operators with Dates</a:t>
            </a:r>
          </a:p>
        </p:txBody>
      </p:sp>
      <p:grpSp>
        <p:nvGrpSpPr>
          <p:cNvPr id="2" name="Group 1"/>
          <p:cNvGrpSpPr/>
          <p:nvPr/>
        </p:nvGrpSpPr>
        <p:grpSpPr>
          <a:xfrm>
            <a:off x="2062162" y="2270126"/>
            <a:ext cx="8064500" cy="2317749"/>
            <a:chOff x="2062162" y="1828801"/>
            <a:chExt cx="8064500" cy="2317749"/>
          </a:xfrm>
        </p:grpSpPr>
        <p:sp>
          <p:nvSpPr>
            <p:cNvPr id="7" name="Content Placeholder 2"/>
            <p:cNvSpPr txBox="1">
              <a:spLocks/>
            </p:cNvSpPr>
            <p:nvPr/>
          </p:nvSpPr>
          <p:spPr bwMode="gray">
            <a:xfrm>
              <a:off x="2062162" y="18288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(SYSDATE-hire_date)/7 AS WEEKS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90;</a:t>
              </a:r>
            </a:p>
          </p:txBody>
        </p:sp>
        <p:sp>
          <p:nvSpPr>
            <p:cNvPr id="63494" name="Rectangle 5"/>
            <p:cNvSpPr>
              <a:spLocks noChangeArrowheads="1"/>
            </p:cNvSpPr>
            <p:nvPr/>
          </p:nvSpPr>
          <p:spPr bwMode="gray">
            <a:xfrm>
              <a:off x="4643437" y="1943100"/>
              <a:ext cx="4173538" cy="3254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3495" name="Picture 7"/>
            <p:cNvPicPr>
              <a:picLocks noChangeAspect="1" noChangeArrowheads="1"/>
            </p:cNvPicPr>
            <p:nvPr/>
          </p:nvPicPr>
          <p:blipFill>
            <a:blip r:embed="rId4" cstate="print"/>
            <a:srcRect/>
            <a:stretch>
              <a:fillRect/>
            </a:stretch>
          </p:blipFill>
          <p:spPr bwMode="auto">
            <a:xfrm>
              <a:off x="3502025" y="3124200"/>
              <a:ext cx="5314950" cy="1022350"/>
            </a:xfrm>
            <a:prstGeom prst="rect">
              <a:avLst/>
            </a:prstGeom>
            <a:noFill/>
            <a:ln w="12700">
              <a:solidFill>
                <a:schemeClr val="tx1"/>
              </a:solidFill>
              <a:miter lim="800000"/>
              <a:headEnd type="none" w="sm" len="sm"/>
              <a:tailEnd type="none" w="sm" len="sm"/>
            </a:ln>
          </p:spPr>
        </p:pic>
        <p:sp>
          <p:nvSpPr>
            <p:cNvPr id="63496" name="Rectangle 7"/>
            <p:cNvSpPr>
              <a:spLocks noChangeArrowheads="1"/>
            </p:cNvSpPr>
            <p:nvPr/>
          </p:nvSpPr>
          <p:spPr bwMode="auto">
            <a:xfrm>
              <a:off x="5237038" y="3130359"/>
              <a:ext cx="3585531" cy="1000506"/>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altLang="en-US" dirty="0" smtClean="0"/>
              <a:t>Lesson Agenda</a:t>
            </a:r>
          </a:p>
        </p:txBody>
      </p:sp>
      <p:sp>
        <p:nvSpPr>
          <p:cNvPr id="6553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r>
              <a:rPr lang="en-US" altLang="en-US" dirty="0" smtClean="0"/>
              <a:t>Date functions</a:t>
            </a:r>
          </a:p>
        </p:txBody>
      </p:sp>
      <p:grpSp>
        <p:nvGrpSpPr>
          <p:cNvPr id="6" name="Group 5"/>
          <p:cNvGrpSpPr/>
          <p:nvPr/>
        </p:nvGrpSpPr>
        <p:grpSpPr>
          <a:xfrm>
            <a:off x="8304212" y="4297364"/>
            <a:ext cx="3711575" cy="1666875"/>
            <a:chOff x="5410200" y="4297363"/>
            <a:chExt cx="3711575" cy="1666875"/>
          </a:xfrm>
        </p:grpSpPr>
        <p:sp>
          <p:nvSpPr>
            <p:cNvPr id="7" name="Rectangle 6"/>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9"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8656657" y="2889270"/>
            <a:ext cx="1939883" cy="47783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7586" name="Rectangle 2"/>
          <p:cNvSpPr>
            <a:spLocks noGrp="1" noChangeArrowheads="1"/>
          </p:cNvSpPr>
          <p:nvPr>
            <p:ph type="title"/>
          </p:nvPr>
        </p:nvSpPr>
        <p:spPr/>
        <p:txBody>
          <a:bodyPr/>
          <a:lstStyle/>
          <a:p>
            <a:pPr eaLnBrk="1" hangingPunct="1"/>
            <a:r>
              <a:rPr lang="en-US" altLang="en-US" dirty="0" smtClean="0"/>
              <a:t>Date-Manipulation Functions</a:t>
            </a:r>
          </a:p>
        </p:txBody>
      </p:sp>
      <p:graphicFrame>
        <p:nvGraphicFramePr>
          <p:cNvPr id="2" name="Table 1"/>
          <p:cNvGraphicFramePr>
            <a:graphicFrameLocks noGrp="1"/>
          </p:cNvGraphicFramePr>
          <p:nvPr>
            <p:extLst>
              <p:ext uri="{D42A27DB-BD31-4B8C-83A1-F6EECF244321}">
                <p14:modId xmlns:p14="http://schemas.microsoft.com/office/powerpoint/2010/main" val="2738692905"/>
              </p:ext>
            </p:extLst>
          </p:nvPr>
        </p:nvGraphicFramePr>
        <p:xfrm>
          <a:off x="2430462" y="1371600"/>
          <a:ext cx="7327901" cy="2595880"/>
        </p:xfrm>
        <a:graphic>
          <a:graphicData uri="http://schemas.openxmlformats.org/drawingml/2006/table">
            <a:tbl>
              <a:tblPr firstRow="1" firstCol="1" bandRow="1">
                <a:tableStyleId>{5FD0F851-EC5A-4D38-B0AD-8093EC10F338}</a:tableStyleId>
              </a:tblPr>
              <a:tblGrid>
                <a:gridCol w="2354988"/>
                <a:gridCol w="4972913"/>
              </a:tblGrid>
              <a:tr h="370840">
                <a:tc>
                  <a:txBody>
                    <a:bodyPr/>
                    <a:lstStyle/>
                    <a:p>
                      <a:r>
                        <a:rPr lang="en-US" altLang="en-US" sz="1800" b="1" dirty="0" smtClean="0">
                          <a:solidFill>
                            <a:schemeClr val="tx1">
                              <a:lumMod val="50000"/>
                            </a:schemeClr>
                          </a:solidFill>
                        </a:rPr>
                        <a:t>Function</a:t>
                      </a:r>
                      <a:endParaRPr lang="en-US" dirty="0"/>
                    </a:p>
                  </a:txBody>
                  <a:tcPr/>
                </a:tc>
                <a:tc>
                  <a:txBody>
                    <a:bodyPr/>
                    <a:lstStyle/>
                    <a:p>
                      <a:r>
                        <a:rPr lang="en-US" altLang="en-US" sz="1800" b="1" dirty="0" smtClean="0">
                          <a:solidFill>
                            <a:schemeClr val="tx1">
                              <a:lumMod val="50000"/>
                            </a:schemeClr>
                          </a:solidFill>
                        </a:rPr>
                        <a:t>Result</a:t>
                      </a:r>
                      <a:endParaRPr lang="en-US" dirty="0"/>
                    </a:p>
                  </a:txBody>
                  <a:tcPr/>
                </a:tc>
              </a:tr>
              <a:tr h="370840">
                <a:tc>
                  <a:txBody>
                    <a:bodyPr/>
                    <a:lstStyle/>
                    <a:p>
                      <a:r>
                        <a:rPr lang="en-US" altLang="en-US" sz="1600" b="0" dirty="0" smtClean="0">
                          <a:solidFill>
                            <a:srgbClr val="000000"/>
                          </a:solidFill>
                          <a:latin typeface="Courier New" panose="02070309020205020404" pitchFamily="49" charset="0"/>
                        </a:rPr>
                        <a:t>MONTHS_BETWEEN</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Number of months between two dates</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ADD_MONTHS</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Add calendar months to date</a:t>
                      </a:r>
                    </a:p>
                  </a:txBody>
                  <a:tcPr/>
                </a:tc>
              </a:tr>
              <a:tr h="370840">
                <a:tc>
                  <a:txBody>
                    <a:bodyPr/>
                    <a:lstStyle/>
                    <a:p>
                      <a:r>
                        <a:rPr lang="en-US" altLang="en-US" sz="1600" b="0" dirty="0" smtClean="0">
                          <a:solidFill>
                            <a:srgbClr val="000000"/>
                          </a:solidFill>
                          <a:latin typeface="Courier New" panose="02070309020205020404" pitchFamily="49" charset="0"/>
                        </a:rPr>
                        <a:t>NEXT_DAY</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Date of the next occurrence of the specified day</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LAST_DAY</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Last day of the month</a:t>
                      </a:r>
                    </a:p>
                  </a:txBody>
                  <a:tcPr/>
                </a:tc>
              </a:tr>
              <a:tr h="370840">
                <a:tc>
                  <a:txBody>
                    <a:bodyPr/>
                    <a:lstStyle/>
                    <a:p>
                      <a:r>
                        <a:rPr lang="en-US" altLang="en-US" sz="1600" b="0" dirty="0" smtClean="0">
                          <a:solidFill>
                            <a:srgbClr val="000000"/>
                          </a:solidFill>
                          <a:latin typeface="Courier New" panose="02070309020205020404" pitchFamily="49" charset="0"/>
                        </a:rPr>
                        <a:t>ROUND</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Round date</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TRUNC</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Truncate date</a:t>
                      </a:r>
                    </a:p>
                  </a:txBody>
                  <a:tcPr/>
                </a:tc>
              </a:tr>
            </a:tbl>
          </a:graphicData>
        </a:graphic>
      </p:graphicFrame>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959" y="4479036"/>
            <a:ext cx="2395728" cy="1598844"/>
          </a:xfrm>
          <a:prstGeom prst="round2DiagRect">
            <a:avLst>
              <a:gd name="adj1" fmla="val 16667"/>
              <a:gd name="adj2" fmla="val 0"/>
            </a:avLst>
          </a:prstGeom>
          <a:ln w="57150" cap="sq">
            <a:solidFill>
              <a:srgbClr val="FFFFFF"/>
            </a:solidFill>
            <a:miter lim="800000"/>
          </a:ln>
          <a:effectLst/>
        </p:spPr>
      </p:pic>
      <p:grpSp>
        <p:nvGrpSpPr>
          <p:cNvPr id="6" name="Group 5"/>
          <p:cNvGrpSpPr/>
          <p:nvPr/>
        </p:nvGrpSpPr>
        <p:grpSpPr>
          <a:xfrm>
            <a:off x="7999412" y="4845944"/>
            <a:ext cx="865025" cy="865025"/>
            <a:chOff x="10958512" y="2984500"/>
            <a:chExt cx="685800" cy="685800"/>
          </a:xfrm>
        </p:grpSpPr>
        <p:sp>
          <p:nvSpPr>
            <p:cNvPr id="7" name="Oval 6"/>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8"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dirty="0" smtClean="0"/>
              <a:t>Using Date Functions</a:t>
            </a:r>
          </a:p>
        </p:txBody>
      </p:sp>
      <p:graphicFrame>
        <p:nvGraphicFramePr>
          <p:cNvPr id="3" name="Table 2"/>
          <p:cNvGraphicFramePr>
            <a:graphicFrameLocks noGrp="1"/>
          </p:cNvGraphicFramePr>
          <p:nvPr>
            <p:extLst>
              <p:ext uri="{D42A27DB-BD31-4B8C-83A1-F6EECF244321}">
                <p14:modId xmlns:p14="http://schemas.microsoft.com/office/powerpoint/2010/main" val="3220066866"/>
              </p:ext>
            </p:extLst>
          </p:nvPr>
        </p:nvGraphicFramePr>
        <p:xfrm>
          <a:off x="2424112" y="2265680"/>
          <a:ext cx="7340601" cy="2326641"/>
        </p:xfrm>
        <a:graphic>
          <a:graphicData uri="http://schemas.openxmlformats.org/drawingml/2006/table">
            <a:tbl>
              <a:tblPr firstRow="1" firstCol="1" bandRow="1">
                <a:tableStyleId>{5FD0F851-EC5A-4D38-B0AD-8093EC10F338}</a:tableStyleId>
              </a:tblPr>
              <a:tblGrid>
                <a:gridCol w="4956914"/>
                <a:gridCol w="2383687"/>
              </a:tblGrid>
              <a:tr h="418337">
                <a:tc>
                  <a:txBody>
                    <a:bodyPr/>
                    <a:lstStyle/>
                    <a:p>
                      <a:r>
                        <a:rPr lang="en-US" altLang="en-US" sz="1800" b="1" dirty="0" smtClean="0">
                          <a:solidFill>
                            <a:schemeClr val="tx1">
                              <a:lumMod val="75000"/>
                            </a:schemeClr>
                          </a:solidFill>
                        </a:rPr>
                        <a:t>Function</a:t>
                      </a:r>
                      <a:endParaRPr lang="en-US" dirty="0"/>
                    </a:p>
                  </a:txBody>
                  <a:tcPr/>
                </a:tc>
                <a:tc>
                  <a:txBody>
                    <a:bodyPr/>
                    <a:lstStyle/>
                    <a:p>
                      <a:r>
                        <a:rPr lang="en-US" altLang="en-US" sz="1800" b="1" dirty="0" smtClean="0">
                          <a:solidFill>
                            <a:schemeClr val="tx1">
                              <a:lumMod val="75000"/>
                            </a:schemeClr>
                          </a:solidFill>
                        </a:rPr>
                        <a:t>Result</a:t>
                      </a:r>
                      <a:endParaRPr lang="en-US" dirty="0"/>
                    </a:p>
                  </a:txBody>
                  <a:tcPr/>
                </a:tc>
              </a:tr>
              <a:tr h="653293">
                <a:tc>
                  <a:txBody>
                    <a:bodyPr/>
                    <a:lstStyle/>
                    <a:p>
                      <a:pPr>
                        <a:defRPr/>
                      </a:pPr>
                      <a:r>
                        <a:rPr lang="en-US" altLang="en-US" sz="1600" b="0" dirty="0" smtClean="0">
                          <a:latin typeface="Courier New" panose="02070309020205020404" pitchFamily="49" charset="0"/>
                        </a:rPr>
                        <a:t>MONTHS_BETWEEN</a:t>
                      </a:r>
                    </a:p>
                    <a:p>
                      <a:pPr>
                        <a:defRPr/>
                      </a:pPr>
                      <a:r>
                        <a:rPr lang="en-US" altLang="en-US" sz="1600" b="0" dirty="0" smtClean="0">
                          <a:latin typeface="Courier New" panose="02070309020205020404" pitchFamily="49" charset="0"/>
                        </a:rPr>
                        <a:t>           ('01-SEP-16','11-JAN-15')</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anose="02070309020205020404" pitchFamily="49" charset="0"/>
                        </a:rPr>
                        <a:t>19.6774194</a:t>
                      </a:r>
                      <a:endParaRPr lang="en-US" altLang="en-US" sz="2400" dirty="0" smtClean="0">
                        <a:latin typeface="Courier New" panose="02070309020205020404" pitchFamily="49" charset="0"/>
                      </a:endParaRPr>
                    </a:p>
                  </a:txBody>
                  <a:tcPr>
                    <a:solidFill>
                      <a:schemeClr val="accent4">
                        <a:lumMod val="20000"/>
                        <a:lumOff val="80000"/>
                      </a:schemeClr>
                    </a:solidFill>
                  </a:tcPr>
                </a:tc>
              </a:tr>
              <a:tr h="41833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ADD_MONTHS ('31-JAN-16',1)</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itchFamily="49" charset="0"/>
                        </a:rPr>
                        <a:t>'29-FEB-16'</a:t>
                      </a:r>
                    </a:p>
                  </a:txBody>
                  <a:tcPr/>
                </a:tc>
              </a:tr>
              <a:tr h="41833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NEXT_DAY   ('01-JUN-16','FRIDAY')</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anose="02070309020205020404" pitchFamily="49" charset="0"/>
                        </a:rPr>
                        <a:t>'03-JUN-16'</a:t>
                      </a:r>
                    </a:p>
                  </a:txBody>
                  <a:tcPr>
                    <a:solidFill>
                      <a:schemeClr val="accent4">
                        <a:lumMod val="20000"/>
                        <a:lumOff val="80000"/>
                      </a:schemeClr>
                    </a:solidFill>
                  </a:tcPr>
                </a:tc>
              </a:tr>
              <a:tr h="41833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LAST_DAY   ('01-APR-16')</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itchFamily="49" charset="0"/>
                        </a:rPr>
                        <a:t>'30-APR-16'</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dirty="0" smtClean="0"/>
              <a:t>Using </a:t>
            </a:r>
            <a:r>
              <a:rPr lang="en-US" altLang="en-US" dirty="0" smtClean="0">
                <a:latin typeface="Courier New" pitchFamily="49" charset="0"/>
              </a:rPr>
              <a:t>ROUND</a:t>
            </a:r>
            <a:r>
              <a:rPr lang="en-US" altLang="en-US" dirty="0" smtClean="0"/>
              <a:t> and </a:t>
            </a:r>
            <a:r>
              <a:rPr lang="en-US" altLang="en-US" dirty="0" smtClean="0">
                <a:latin typeface="Courier New" pitchFamily="49" charset="0"/>
              </a:rPr>
              <a:t>TRUNC</a:t>
            </a:r>
            <a:r>
              <a:rPr lang="en-US" altLang="en-US" dirty="0" smtClean="0"/>
              <a:t> Functions with Dates</a:t>
            </a:r>
          </a:p>
        </p:txBody>
      </p:sp>
      <p:sp>
        <p:nvSpPr>
          <p:cNvPr id="2" name="Content Placeholder 1"/>
          <p:cNvSpPr>
            <a:spLocks noGrp="1"/>
          </p:cNvSpPr>
          <p:nvPr>
            <p:ph idx="1"/>
          </p:nvPr>
        </p:nvSpPr>
        <p:spPr>
          <a:xfrm>
            <a:off x="622138" y="1242485"/>
            <a:ext cx="10944549" cy="780549"/>
          </a:xfrm>
        </p:spPr>
        <p:txBody>
          <a:bodyPr/>
          <a:lstStyle/>
          <a:p>
            <a:pPr marL="7938" indent="7938" defTabSz="228600">
              <a:spcBef>
                <a:spcPct val="20000"/>
              </a:spcBef>
              <a:defRPr/>
            </a:pPr>
            <a:r>
              <a:rPr lang="en-US" altLang="en-US" sz="2000" dirty="0"/>
              <a:t>Assumption: The date when the below functions were run was </a:t>
            </a:r>
            <a:r>
              <a:rPr lang="en-US" altLang="en-US" sz="2000" b="1" dirty="0" smtClean="0">
                <a:solidFill>
                  <a:srgbClr val="FF0000"/>
                </a:solidFill>
                <a:latin typeface="Courier New"/>
              </a:rPr>
              <a:t>08-JUL-16</a:t>
            </a:r>
            <a:r>
              <a:rPr lang="en-US" altLang="en-US" sz="2000" dirty="0" smtClean="0"/>
              <a:t>.</a:t>
            </a:r>
            <a:endParaRPr lang="en-US" altLang="en-US" sz="2000" dirty="0"/>
          </a:p>
          <a:p>
            <a:endParaRPr lang="en-US" dirty="0"/>
          </a:p>
        </p:txBody>
      </p:sp>
      <p:sp>
        <p:nvSpPr>
          <p:cNvPr id="24" name="Content Placeholder 2"/>
          <p:cNvSpPr txBox="1">
            <a:spLocks/>
          </p:cNvSpPr>
          <p:nvPr/>
        </p:nvSpPr>
        <p:spPr>
          <a:xfrm>
            <a:off x="2132012" y="1143000"/>
            <a:ext cx="8210550" cy="1516062"/>
          </a:xfrm>
          <a:prstGeom prst="rect">
            <a:avLst/>
          </a:prstGeom>
        </p:spPr>
        <p:txBody>
          <a:bodyPr/>
          <a:lstStyle/>
          <a:p>
            <a:pPr marL="7938" indent="7938" defTabSz="228600">
              <a:spcBef>
                <a:spcPct val="20000"/>
              </a:spcBef>
              <a:buClr>
                <a:srgbClr val="000000"/>
              </a:buClr>
              <a:defRPr/>
            </a:pPr>
            <a:endParaRPr lang="en-US" altLang="en-US" sz="2200" b="1" kern="0" dirty="0">
              <a:solidFill>
                <a:srgbClr val="FF0000"/>
              </a:solidFill>
              <a:latin typeface="Courier New"/>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995438158"/>
              </p:ext>
            </p:extLst>
          </p:nvPr>
        </p:nvGraphicFramePr>
        <p:xfrm>
          <a:off x="2412205" y="2501900"/>
          <a:ext cx="7364414" cy="1854200"/>
        </p:xfrm>
        <a:graphic>
          <a:graphicData uri="http://schemas.openxmlformats.org/drawingml/2006/table">
            <a:tbl>
              <a:tblPr firstRow="1" firstCol="1" bandRow="1">
                <a:tableStyleId>{5FD0F851-EC5A-4D38-B0AD-8093EC10F338}</a:tableStyleId>
              </a:tblPr>
              <a:tblGrid>
                <a:gridCol w="4368007"/>
                <a:gridCol w="2996407"/>
              </a:tblGrid>
              <a:tr h="370840">
                <a:tc>
                  <a:txBody>
                    <a:bodyPr/>
                    <a:lstStyle/>
                    <a:p>
                      <a:r>
                        <a:rPr lang="en-US" altLang="en-US" sz="1800" b="1" dirty="0" smtClean="0">
                          <a:solidFill>
                            <a:schemeClr val="tx1">
                              <a:lumMod val="75000"/>
                            </a:schemeClr>
                          </a:solidFill>
                        </a:rPr>
                        <a:t>Function</a:t>
                      </a:r>
                      <a:endParaRPr lang="en-US" dirty="0"/>
                    </a:p>
                  </a:txBody>
                  <a:tcPr/>
                </a:tc>
                <a:tc>
                  <a:txBody>
                    <a:bodyPr/>
                    <a:lstStyle/>
                    <a:p>
                      <a:r>
                        <a:rPr lang="en-US" altLang="en-US" sz="1800" b="1" dirty="0" smtClean="0">
                          <a:solidFill>
                            <a:schemeClr val="tx1">
                              <a:lumMod val="75000"/>
                            </a:schemeClr>
                          </a:solidFill>
                        </a:rPr>
                        <a:t>Result</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ROUND(SYSDATE,'MONTH')</a:t>
                      </a: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01-JUL-16</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ROUND(SYSDATE,'YEAR')</a:t>
                      </a:r>
                    </a:p>
                  </a:txBody>
                  <a:tcPr/>
                </a:tc>
                <a:tc>
                  <a:txBody>
                    <a:bodyPr/>
                    <a:lstStyle/>
                    <a:p>
                      <a:r>
                        <a:rPr lang="en-US" altLang="en-US" sz="1600" dirty="0" smtClean="0">
                          <a:latin typeface="Courier New" pitchFamily="49" charset="0"/>
                        </a:rPr>
                        <a:t>01-JAN-17</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TRUNC(SYSDATE,'MONTH')</a:t>
                      </a: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01-JUL-16</a:t>
                      </a:r>
                      <a:endParaRPr lang="en-US" sz="1600"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TRUNC(SYSDATE,'YEAR')</a:t>
                      </a:r>
                    </a:p>
                  </a:txBody>
                  <a:tcPr/>
                </a:tc>
                <a:tc>
                  <a:txBody>
                    <a:bodyPr/>
                    <a:lstStyle/>
                    <a:p>
                      <a:r>
                        <a:rPr lang="en-US" altLang="en-US" sz="1600" dirty="0" smtClean="0">
                          <a:latin typeface="Courier New" pitchFamily="49" charset="0"/>
                        </a:rPr>
                        <a:t>01-JAN-16</a:t>
                      </a:r>
                      <a:endParaRPr 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lstStyle/>
          <a:p>
            <a:r>
              <a:rPr lang="en-US" altLang="en-US" smtClean="0"/>
              <a:t>Which four of the following statements are true about single-row functions?</a:t>
            </a:r>
          </a:p>
          <a:p>
            <a:pPr lvl="1"/>
            <a:r>
              <a:rPr lang="en-US" altLang="en-US" smtClean="0"/>
              <a:t>Manipulate data items</a:t>
            </a:r>
          </a:p>
          <a:p>
            <a:pPr lvl="1"/>
            <a:r>
              <a:rPr lang="en-US" altLang="en-US" smtClean="0"/>
              <a:t>Accept arguments and return one value per argument</a:t>
            </a:r>
          </a:p>
          <a:p>
            <a:pPr lvl="1"/>
            <a:r>
              <a:rPr lang="en-US" altLang="en-US" smtClean="0"/>
              <a:t>Act on each row that is returned</a:t>
            </a:r>
          </a:p>
          <a:p>
            <a:pPr lvl="1"/>
            <a:r>
              <a:rPr lang="en-US" altLang="en-US" smtClean="0"/>
              <a:t>Return one result per set of rows</a:t>
            </a:r>
          </a:p>
          <a:p>
            <a:pPr lvl="1"/>
            <a:r>
              <a:rPr lang="en-US" altLang="en-US" smtClean="0"/>
              <a:t>Never modify the data type</a:t>
            </a:r>
          </a:p>
          <a:p>
            <a:pPr lvl="1"/>
            <a:r>
              <a:rPr lang="en-US" altLang="en-US" smtClean="0"/>
              <a:t>Can be nested</a:t>
            </a:r>
          </a:p>
          <a:p>
            <a:pPr lvl="1"/>
            <a:r>
              <a:rPr lang="en-US" altLang="en-US" smtClean="0"/>
              <a:t>Accept arguments that can be a column or an expression</a:t>
            </a:r>
            <a:endParaRPr lang="en-US" altLang="en-US" dirty="0" smtClean="0"/>
          </a:p>
        </p:txBody>
      </p:sp>
      <p:sp>
        <p:nvSpPr>
          <p:cNvPr id="73730" name="Rectangle 2"/>
          <p:cNvSpPr>
            <a:spLocks noGrp="1" noChangeArrowheads="1"/>
          </p:cNvSpPr>
          <p:nvPr>
            <p:ph type="title"/>
          </p:nvPr>
        </p:nvSpPr>
        <p:spPr/>
        <p:txBody>
          <a:bodyPr/>
          <a:lstStyle/>
          <a:p>
            <a:r>
              <a:rPr lang="en-US" altLang="en-US" smtClean="0"/>
              <a:t>Quiz</a:t>
            </a:r>
            <a:endParaRPr lang="en-US" alt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9110" y="46482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altLang="en-US" dirty="0" smtClean="0"/>
              <a:t>Summary</a:t>
            </a:r>
          </a:p>
        </p:txBody>
      </p:sp>
      <p:sp>
        <p:nvSpPr>
          <p:cNvPr id="75779" name="Content Placeholder 2"/>
          <p:cNvSpPr>
            <a:spLocks noGrp="1"/>
          </p:cNvSpPr>
          <p:nvPr>
            <p:ph idx="1"/>
          </p:nvPr>
        </p:nvSpPr>
        <p:spPr>
          <a:xfrm>
            <a:off x="622138" y="1242485"/>
            <a:ext cx="10944549" cy="1234519"/>
          </a:xfrm>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Describe the various types of functions available in SQL</a:t>
            </a:r>
          </a:p>
          <a:p>
            <a:pPr lvl="1" eaLnBrk="1" hangingPunct="1"/>
            <a:r>
              <a:rPr lang="en-US" altLang="en-US" dirty="0" smtClean="0"/>
              <a:t>Use the character, number, and date functions in </a:t>
            </a:r>
            <a:r>
              <a:rPr lang="en-US" altLang="en-US" dirty="0" smtClean="0">
                <a:latin typeface="Courier New" pitchFamily="49" charset="0"/>
                <a:cs typeface="Courier New" pitchFamily="49" charset="0"/>
              </a:rPr>
              <a:t>SELECT</a:t>
            </a:r>
            <a:r>
              <a:rPr lang="en-US" altLang="en-US" dirty="0" smtClean="0"/>
              <a:t> statements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dirty="0" smtClean="0"/>
              <a:t>Practice 4: Overview</a:t>
            </a:r>
          </a:p>
        </p:txBody>
      </p:sp>
      <p:sp>
        <p:nvSpPr>
          <p:cNvPr id="77827" name="Rectangle 5"/>
          <p:cNvSpPr>
            <a:spLocks noGrp="1" noChangeArrowheads="1"/>
          </p:cNvSpPr>
          <p:nvPr>
            <p:ph idx="1"/>
          </p:nvPr>
        </p:nvSpPr>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Writing a query that displays the </a:t>
            </a:r>
            <a:r>
              <a:rPr lang="en-US" altLang="en-US" dirty="0" smtClean="0">
                <a:latin typeface="Courier New" pitchFamily="49" charset="0"/>
                <a:cs typeface="Courier New" pitchFamily="49" charset="0"/>
              </a:rPr>
              <a:t>SYSDATE</a:t>
            </a:r>
          </a:p>
          <a:p>
            <a:pPr lvl="1" eaLnBrk="1" hangingPunct="1"/>
            <a:r>
              <a:rPr lang="en-US" altLang="en-US" dirty="0" smtClean="0"/>
              <a:t>Creating queries that require the use of numeric, character, and date functions</a:t>
            </a:r>
          </a:p>
          <a:p>
            <a:pPr lvl="1" eaLnBrk="1" hangingPunct="1"/>
            <a:r>
              <a:rPr lang="en-US" altLang="en-US" dirty="0" smtClean="0"/>
              <a:t>Performing calculations of years and months of service for an employee</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Application Scenario</a:t>
            </a:r>
            <a:endParaRPr lang="en-US" dirty="0"/>
          </a:p>
        </p:txBody>
      </p:sp>
      <p:sp>
        <p:nvSpPr>
          <p:cNvPr id="21" name="Freeform 20"/>
          <p:cNvSpPr/>
          <p:nvPr/>
        </p:nvSpPr>
        <p:spPr bwMode="auto">
          <a:xfrm>
            <a:off x="4738710" y="3557104"/>
            <a:ext cx="6111345" cy="2610352"/>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 name="connsiteX0" fmla="*/ 0 w 7342993"/>
              <a:gd name="connsiteY0" fmla="*/ 38100 h 2819400"/>
              <a:gd name="connsiteX1" fmla="*/ 2273300 w 7342993"/>
              <a:gd name="connsiteY1" fmla="*/ 2819400 h 2819400"/>
              <a:gd name="connsiteX2" fmla="*/ 7342993 w 7342993"/>
              <a:gd name="connsiteY2" fmla="*/ 673444 h 2819400"/>
              <a:gd name="connsiteX3" fmla="*/ 5549900 w 7342993"/>
              <a:gd name="connsiteY3" fmla="*/ 0 h 2819400"/>
              <a:gd name="connsiteX4" fmla="*/ 0 w 7342993"/>
              <a:gd name="connsiteY4" fmla="*/ 38100 h 2819400"/>
              <a:gd name="connsiteX0" fmla="*/ 0 w 7342993"/>
              <a:gd name="connsiteY0" fmla="*/ 38100 h 2545725"/>
              <a:gd name="connsiteX1" fmla="*/ 1856051 w 7342993"/>
              <a:gd name="connsiteY1" fmla="*/ 2545725 h 2545725"/>
              <a:gd name="connsiteX2" fmla="*/ 7342993 w 7342993"/>
              <a:gd name="connsiteY2" fmla="*/ 673444 h 2545725"/>
              <a:gd name="connsiteX3" fmla="*/ 5549900 w 7342993"/>
              <a:gd name="connsiteY3" fmla="*/ 0 h 2545725"/>
              <a:gd name="connsiteX4" fmla="*/ 0 w 7342993"/>
              <a:gd name="connsiteY4" fmla="*/ 38100 h 2545725"/>
              <a:gd name="connsiteX0" fmla="*/ 0 w 7789017"/>
              <a:gd name="connsiteY0" fmla="*/ 111781 h 2545725"/>
              <a:gd name="connsiteX1" fmla="*/ 2302075 w 7789017"/>
              <a:gd name="connsiteY1" fmla="*/ 2545725 h 2545725"/>
              <a:gd name="connsiteX2" fmla="*/ 7789017 w 7789017"/>
              <a:gd name="connsiteY2" fmla="*/ 673444 h 2545725"/>
              <a:gd name="connsiteX3" fmla="*/ 5995924 w 7789017"/>
              <a:gd name="connsiteY3" fmla="*/ 0 h 2545725"/>
              <a:gd name="connsiteX4" fmla="*/ 0 w 7789017"/>
              <a:gd name="connsiteY4" fmla="*/ 111781 h 2545725"/>
              <a:gd name="connsiteX0" fmla="*/ 0 w 7789017"/>
              <a:gd name="connsiteY0" fmla="*/ 0 h 2433944"/>
              <a:gd name="connsiteX1" fmla="*/ 2302075 w 7789017"/>
              <a:gd name="connsiteY1" fmla="*/ 2433944 h 2433944"/>
              <a:gd name="connsiteX2" fmla="*/ 7789017 w 7789017"/>
              <a:gd name="connsiteY2" fmla="*/ 561663 h 2433944"/>
              <a:gd name="connsiteX3" fmla="*/ 5449185 w 7789017"/>
              <a:gd name="connsiteY3" fmla="*/ 4005 h 2433944"/>
              <a:gd name="connsiteX4" fmla="*/ 0 w 7789017"/>
              <a:gd name="connsiteY4" fmla="*/ 0 h 2433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9017" h="2433944">
                <a:moveTo>
                  <a:pt x="0" y="0"/>
                </a:moveTo>
                <a:lnTo>
                  <a:pt x="2302075" y="2433944"/>
                </a:lnTo>
                <a:lnTo>
                  <a:pt x="7789017" y="561663"/>
                </a:lnTo>
                <a:lnTo>
                  <a:pt x="5449185" y="4005"/>
                </a:lnTo>
                <a:lnTo>
                  <a:pt x="0" y="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6354256" y="4057649"/>
            <a:ext cx="4572000" cy="220204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p>
            <a:pPr algn="ctr" defTabSz="228600">
              <a:spcBef>
                <a:spcPct val="20000"/>
              </a:spcBef>
              <a:buClr>
                <a:srgbClr val="FF0000"/>
              </a:buClr>
            </a:pPr>
            <a:endParaRPr lang="en-US"/>
          </a:p>
        </p:txBody>
      </p:sp>
      <p:sp>
        <p:nvSpPr>
          <p:cNvPr id="23" name="Rectangle 2"/>
          <p:cNvSpPr>
            <a:spLocks noChangeArrowheads="1"/>
          </p:cNvSpPr>
          <p:nvPr/>
        </p:nvSpPr>
        <p:spPr bwMode="auto">
          <a:xfrm>
            <a:off x="190646" y="3584488"/>
            <a:ext cx="4244803" cy="1264880"/>
          </a:xfrm>
          <a:prstGeom prst="rect">
            <a:avLst/>
          </a:prstGeom>
          <a:gradFill flip="none" rotWithShape="1">
            <a:gsLst>
              <a:gs pos="0">
                <a:schemeClr val="bg1"/>
              </a:gs>
              <a:gs pos="25000">
                <a:srgbClr val="C9DAEE"/>
              </a:gs>
            </a:gsLst>
            <a:lin ang="10800000" scaled="1"/>
            <a:tileRect/>
          </a:gradFill>
          <a:ln>
            <a:noFill/>
          </a:ln>
        </p:spPr>
        <p:txBody>
          <a:bodyPr/>
          <a:lstStyle/>
          <a:p>
            <a:pPr algn="ctr" defTabSz="228600">
              <a:spcBef>
                <a:spcPct val="20000"/>
              </a:spcBef>
              <a:buClr>
                <a:srgbClr val="FF0000"/>
              </a:buClr>
              <a:buFont typeface="Arial" panose="020B0604020202020204" pitchFamily="34" charset="0"/>
            </a:pPr>
            <a:endParaRPr lang="en-US" altLang="en-US">
              <a:latin typeface="Arial" panose="020B0604020202020204"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12" y="4007311"/>
            <a:ext cx="2282668" cy="1523391"/>
          </a:xfrm>
          <a:prstGeom prst="round2DiagRect">
            <a:avLst>
              <a:gd name="adj1" fmla="val 0"/>
              <a:gd name="adj2" fmla="val 17007"/>
            </a:avLst>
          </a:prstGeom>
          <a:ln w="88900" cap="sq">
            <a:solidFill>
              <a:schemeClr val="bg1"/>
            </a:solidFill>
            <a:miter lim="800000"/>
          </a:ln>
          <a:effectLst/>
        </p:spPr>
      </p:pic>
      <p:pic>
        <p:nvPicPr>
          <p:cNvPr id="25" name="Picture 24"/>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291420" y="3746787"/>
            <a:ext cx="1063311" cy="940283"/>
          </a:xfrm>
          <a:prstGeom prst="rect">
            <a:avLst/>
          </a:prstGeom>
        </p:spPr>
      </p:pic>
      <p:sp>
        <p:nvSpPr>
          <p:cNvPr id="26" name="Rounded Rectangle 25"/>
          <p:cNvSpPr/>
          <p:nvPr/>
        </p:nvSpPr>
        <p:spPr bwMode="auto">
          <a:xfrm>
            <a:off x="4575618" y="601368"/>
            <a:ext cx="4572000" cy="31242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27" name="Rounded Rectangle 26"/>
          <p:cNvSpPr/>
          <p:nvPr/>
        </p:nvSpPr>
        <p:spPr bwMode="auto">
          <a:xfrm>
            <a:off x="4767120" y="1029199"/>
            <a:ext cx="4188997" cy="1797309"/>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TextBox 27"/>
          <p:cNvSpPr txBox="1"/>
          <p:nvPr/>
        </p:nvSpPr>
        <p:spPr>
          <a:xfrm>
            <a:off x="4767120" y="645330"/>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29" name="TextBox 28"/>
          <p:cNvSpPr txBox="1"/>
          <p:nvPr/>
        </p:nvSpPr>
        <p:spPr>
          <a:xfrm>
            <a:off x="4768354" y="2873654"/>
            <a:ext cx="1019831" cy="307777"/>
          </a:xfrm>
          <a:prstGeom prst="rect">
            <a:avLst/>
          </a:prstGeom>
          <a:noFill/>
        </p:spPr>
        <p:txBody>
          <a:bodyPr wrap="none" rtlCol="0">
            <a:spAutoFit/>
          </a:bodyPr>
          <a:lstStyle/>
          <a:p>
            <a:r>
              <a:rPr lang="en-US" sz="1400" dirty="0" smtClean="0"/>
              <a:t>Operation:</a:t>
            </a:r>
            <a:endParaRPr lang="en-US" sz="1200" dirty="0"/>
          </a:p>
        </p:txBody>
      </p:sp>
      <p:graphicFrame>
        <p:nvGraphicFramePr>
          <p:cNvPr id="30" name="Table 29"/>
          <p:cNvGraphicFramePr>
            <a:graphicFrameLocks noGrp="1"/>
          </p:cNvGraphicFramePr>
          <p:nvPr>
            <p:extLst>
              <p:ext uri="{D42A27DB-BD31-4B8C-83A1-F6EECF244321}">
                <p14:modId xmlns:p14="http://schemas.microsoft.com/office/powerpoint/2010/main" val="4055001981"/>
              </p:ext>
            </p:extLst>
          </p:nvPr>
        </p:nvGraphicFramePr>
        <p:xfrm>
          <a:off x="4918518" y="1203953"/>
          <a:ext cx="3886200" cy="1447800"/>
        </p:xfrm>
        <a:graphic>
          <a:graphicData uri="http://schemas.openxmlformats.org/drawingml/2006/table">
            <a:tbl>
              <a:tblPr firstRow="1" lastRow="1" bandCol="1">
                <a:tableStyleId>{5FD0F851-EC5A-4D38-B0AD-8093EC10F338}</a:tableStyleId>
              </a:tblPr>
              <a:tblGrid>
                <a:gridCol w="971550"/>
                <a:gridCol w="971550"/>
                <a:gridCol w="971550"/>
                <a:gridCol w="971550"/>
              </a:tblGrid>
              <a:tr h="361950">
                <a:tc>
                  <a:txBody>
                    <a:bodyPr/>
                    <a:lstStyle/>
                    <a:p>
                      <a:r>
                        <a:rPr lang="en-US" sz="1200" dirty="0" err="1" smtClean="0">
                          <a:solidFill>
                            <a:schemeClr val="bg1"/>
                          </a:solidFill>
                        </a:rPr>
                        <a:t>Emp_ID</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First Name</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Salary</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Location</a:t>
                      </a:r>
                      <a:endParaRPr lang="en-US" sz="1200" dirty="0">
                        <a:solidFill>
                          <a:schemeClr val="bg1"/>
                        </a:solidFill>
                      </a:endParaRPr>
                    </a:p>
                  </a:txBody>
                  <a:tcPr>
                    <a:solidFill>
                      <a:srgbClr val="8DA6B1"/>
                    </a:solidFill>
                  </a:tcPr>
                </a:tc>
              </a:tr>
              <a:tr h="361950">
                <a:tc>
                  <a:txBody>
                    <a:bodyPr/>
                    <a:lstStyle/>
                    <a:p>
                      <a:r>
                        <a:rPr lang="en-US" sz="1200" dirty="0" smtClean="0"/>
                        <a:t>101</a:t>
                      </a:r>
                      <a:endParaRPr lang="en-US" sz="1200" dirty="0"/>
                    </a:p>
                  </a:txBody>
                  <a:tcPr>
                    <a:solidFill>
                      <a:srgbClr val="EFF3F4"/>
                    </a:solidFill>
                  </a:tcPr>
                </a:tc>
                <a:tc>
                  <a:txBody>
                    <a:bodyPr/>
                    <a:lstStyle/>
                    <a:p>
                      <a:r>
                        <a:rPr lang="en-US" sz="1200" dirty="0" smtClean="0"/>
                        <a:t>Chang</a:t>
                      </a:r>
                      <a:endParaRPr lang="en-US" sz="1200" dirty="0"/>
                    </a:p>
                  </a:txBody>
                  <a:tcPr/>
                </a:tc>
                <a:tc>
                  <a:txBody>
                    <a:bodyPr/>
                    <a:lstStyle/>
                    <a:p>
                      <a:r>
                        <a:rPr lang="en-US" sz="1200" dirty="0" smtClean="0"/>
                        <a:t>10000</a:t>
                      </a:r>
                      <a:endParaRPr lang="en-US" sz="1200" dirty="0"/>
                    </a:p>
                  </a:txBody>
                  <a:tcPr>
                    <a:solidFill>
                      <a:srgbClr val="EFF3F4"/>
                    </a:solidFill>
                  </a:tcPr>
                </a:tc>
                <a:tc>
                  <a:txBody>
                    <a:bodyPr/>
                    <a:lstStyle/>
                    <a:p>
                      <a:r>
                        <a:rPr lang="en-US" sz="1200" dirty="0" smtClean="0"/>
                        <a:t>China</a:t>
                      </a:r>
                      <a:endParaRPr lang="en-US" sz="1200" dirty="0"/>
                    </a:p>
                  </a:txBody>
                  <a:tcPr/>
                </a:tc>
              </a:tr>
              <a:tr h="361950">
                <a:tc>
                  <a:txBody>
                    <a:bodyPr/>
                    <a:lstStyle/>
                    <a:p>
                      <a:r>
                        <a:rPr lang="en-US" sz="1200" dirty="0" smtClean="0"/>
                        <a:t>105</a:t>
                      </a:r>
                      <a:endParaRPr lang="en-US" sz="1200" dirty="0"/>
                    </a:p>
                  </a:txBody>
                  <a:tcPr>
                    <a:lnB w="12700" cap="flat" cmpd="sng" algn="ctr">
                      <a:solidFill>
                        <a:srgbClr val="EFF3F4"/>
                      </a:solidFill>
                      <a:prstDash val="solid"/>
                      <a:round/>
                      <a:headEnd type="none" w="med" len="med"/>
                      <a:tailEnd type="none" w="med" len="med"/>
                    </a:lnB>
                    <a:solidFill>
                      <a:srgbClr val="EFF3F4"/>
                    </a:solidFill>
                  </a:tcPr>
                </a:tc>
                <a:tc>
                  <a:txBody>
                    <a:bodyPr/>
                    <a:lstStyle/>
                    <a:p>
                      <a:r>
                        <a:rPr lang="en-US" sz="1200" dirty="0" err="1" smtClean="0"/>
                        <a:t>Xiu</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15000</a:t>
                      </a:r>
                      <a:endParaRPr lang="en-US" sz="1200" dirty="0"/>
                    </a:p>
                  </a:txBody>
                  <a:tcPr>
                    <a:lnB w="12700" cap="flat" cmpd="sng" algn="ctr">
                      <a:solidFill>
                        <a:srgbClr val="EFF3F4"/>
                      </a:solidFill>
                      <a:prstDash val="solid"/>
                      <a:round/>
                      <a:headEnd type="none" w="med" len="med"/>
                      <a:tailEnd type="none" w="med" len="med"/>
                    </a:lnB>
                    <a:solidFill>
                      <a:srgbClr val="EFF3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China</a:t>
                      </a:r>
                    </a:p>
                  </a:txBody>
                  <a:tcPr>
                    <a:lnB w="12700" cap="flat" cmpd="sng" algn="ctr">
                      <a:solidFill>
                        <a:schemeClr val="bg1"/>
                      </a:solidFill>
                      <a:prstDash val="solid"/>
                      <a:round/>
                      <a:headEnd type="none" w="med" len="med"/>
                      <a:tailEnd type="none" w="med" len="med"/>
                    </a:lnB>
                  </a:tcPr>
                </a:tc>
              </a:tr>
              <a:tr h="361950">
                <a:tc>
                  <a:txBody>
                    <a:bodyPr/>
                    <a:lstStyle/>
                    <a:p>
                      <a:r>
                        <a:rPr lang="en-US" sz="1200" b="0" dirty="0" smtClean="0"/>
                        <a:t>159</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c>
                  <a:txBody>
                    <a:bodyPr/>
                    <a:lstStyle/>
                    <a:p>
                      <a:r>
                        <a:rPr lang="en-US" sz="1200" b="0" dirty="0" smtClean="0"/>
                        <a:t>Tai</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8000</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China</a:t>
                      </a:r>
                    </a:p>
                  </a:txBody>
                  <a:tcPr>
                    <a:lnT w="12700" cap="flat" cmpd="sng" algn="ctr">
                      <a:solidFill>
                        <a:schemeClr val="bg1"/>
                      </a:solidFill>
                      <a:prstDash val="solid"/>
                      <a:round/>
                      <a:headEnd type="none" w="med" len="med"/>
                      <a:tailEnd type="none" w="med" len="med"/>
                    </a:lnT>
                  </a:tcPr>
                </a:tc>
              </a:tr>
            </a:tbl>
          </a:graphicData>
        </a:graphic>
      </p:graphicFrame>
      <p:sp>
        <p:nvSpPr>
          <p:cNvPr id="31" name="Rounded Rectangle 30"/>
          <p:cNvSpPr/>
          <p:nvPr/>
        </p:nvSpPr>
        <p:spPr bwMode="auto">
          <a:xfrm>
            <a:off x="4870992" y="3217287"/>
            <a:ext cx="1561098" cy="344233"/>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dirty="0" smtClean="0">
                <a:latin typeface="Arial" pitchFamily="34" charset="0"/>
              </a:rPr>
              <a:t>Average (Salary)</a:t>
            </a:r>
            <a:endParaRPr kumimoji="0" lang="en-US" sz="1400" b="0" i="0" u="none" strike="noStrike" cap="none" normalizeH="0" baseline="0" dirty="0" smtClean="0">
              <a:ln>
                <a:noFill/>
              </a:ln>
              <a:solidFill>
                <a:schemeClr val="tx1"/>
              </a:solidFill>
              <a:effectLst/>
              <a:latin typeface="Arial" pitchFamily="34" charset="0"/>
            </a:endParaRPr>
          </a:p>
        </p:txBody>
      </p:sp>
      <p:sp>
        <p:nvSpPr>
          <p:cNvPr id="32" name="Rounded Rectangle 31"/>
          <p:cNvSpPr/>
          <p:nvPr/>
        </p:nvSpPr>
        <p:spPr bwMode="auto">
          <a:xfrm>
            <a:off x="6690950" y="3217286"/>
            <a:ext cx="685356"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b="1" dirty="0" smtClean="0">
                <a:solidFill>
                  <a:schemeClr val="bg1"/>
                </a:solidFill>
                <a:latin typeface="Arial" pitchFamily="34" charset="0"/>
              </a:rPr>
              <a:t>GO</a:t>
            </a:r>
            <a:endParaRPr kumimoji="0" lang="en-US" sz="1500" b="1" i="0" u="none" strike="noStrike" cap="none" normalizeH="0" baseline="0" dirty="0" smtClean="0">
              <a:ln>
                <a:noFill/>
              </a:ln>
              <a:solidFill>
                <a:schemeClr val="bg1"/>
              </a:solidFill>
              <a:effectLst/>
              <a:latin typeface="Arial" pitchFamily="34" charset="0"/>
            </a:endParaRPr>
          </a:p>
        </p:txBody>
      </p:sp>
      <p:sp>
        <p:nvSpPr>
          <p:cNvPr id="33" name="TextBox 32"/>
          <p:cNvSpPr txBox="1"/>
          <p:nvPr/>
        </p:nvSpPr>
        <p:spPr>
          <a:xfrm>
            <a:off x="6545758" y="4101611"/>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34" name="Rounded Rectangle 33"/>
          <p:cNvSpPr/>
          <p:nvPr/>
        </p:nvSpPr>
        <p:spPr bwMode="auto">
          <a:xfrm>
            <a:off x="6630065" y="4567521"/>
            <a:ext cx="2714704" cy="344233"/>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dirty="0">
                <a:latin typeface="Arial" pitchFamily="34" charset="0"/>
              </a:rPr>
              <a:t>The average salary is $10500.</a:t>
            </a:r>
          </a:p>
        </p:txBody>
      </p:sp>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630136" flipH="1">
            <a:off x="3761463" y="3451065"/>
            <a:ext cx="976312" cy="622764"/>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7045201">
            <a:off x="7639883" y="3271512"/>
            <a:ext cx="620768" cy="973182"/>
          </a:xfrm>
          <a:prstGeom prst="rect">
            <a:avLst/>
          </a:prstGeom>
        </p:spPr>
      </p:pic>
      <p:sp>
        <p:nvSpPr>
          <p:cNvPr id="37" name="Rounded Rectangle 36"/>
          <p:cNvSpPr>
            <a:spLocks noChangeAspect="1"/>
          </p:cNvSpPr>
          <p:nvPr/>
        </p:nvSpPr>
        <p:spPr bwMode="auto">
          <a:xfrm>
            <a:off x="8598220" y="5139039"/>
            <a:ext cx="137160" cy="137160"/>
          </a:xfrm>
          <a:prstGeom prst="roundRect">
            <a:avLst/>
          </a:prstGeom>
          <a:solidFill>
            <a:schemeClr val="accent1"/>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Rounded Rectangle 37"/>
          <p:cNvSpPr>
            <a:spLocks noChangeAspect="1"/>
          </p:cNvSpPr>
          <p:nvPr/>
        </p:nvSpPr>
        <p:spPr bwMode="auto">
          <a:xfrm>
            <a:off x="8598220" y="5387815"/>
            <a:ext cx="137160" cy="137160"/>
          </a:xfrm>
          <a:prstGeom prst="roundRect">
            <a:avLst/>
          </a:prstGeom>
          <a:solidFill>
            <a:srgbClr val="0070C0"/>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Rounded Rectangle 38"/>
          <p:cNvSpPr>
            <a:spLocks noChangeAspect="1"/>
          </p:cNvSpPr>
          <p:nvPr/>
        </p:nvSpPr>
        <p:spPr bwMode="auto">
          <a:xfrm>
            <a:off x="8598220" y="5636591"/>
            <a:ext cx="137160" cy="137160"/>
          </a:xfrm>
          <a:prstGeom prst="roundRect">
            <a:avLst/>
          </a:prstGeom>
          <a:solidFill>
            <a:srgbClr val="FFFF00"/>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Rounded Rectangle 39"/>
          <p:cNvSpPr>
            <a:spLocks noChangeAspect="1"/>
          </p:cNvSpPr>
          <p:nvPr/>
        </p:nvSpPr>
        <p:spPr bwMode="auto">
          <a:xfrm>
            <a:off x="8598220" y="5879442"/>
            <a:ext cx="137160" cy="137160"/>
          </a:xfrm>
          <a:prstGeom prst="roundRect">
            <a:avLst/>
          </a:prstGeom>
          <a:solidFill>
            <a:srgbClr val="A91EB9"/>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TextBox 40"/>
          <p:cNvSpPr txBox="1"/>
          <p:nvPr/>
        </p:nvSpPr>
        <p:spPr>
          <a:xfrm>
            <a:off x="8763858" y="5060594"/>
            <a:ext cx="1140554" cy="307777"/>
          </a:xfrm>
          <a:prstGeom prst="rect">
            <a:avLst/>
          </a:prstGeom>
          <a:noFill/>
        </p:spPr>
        <p:txBody>
          <a:bodyPr wrap="square" rtlCol="0">
            <a:spAutoFit/>
          </a:bodyPr>
          <a:lstStyle/>
          <a:p>
            <a:r>
              <a:rPr lang="en-US" sz="1400" dirty="0" smtClean="0"/>
              <a:t>Accounts</a:t>
            </a:r>
            <a:endParaRPr lang="en-US" sz="1400" dirty="0"/>
          </a:p>
        </p:txBody>
      </p:sp>
      <p:sp>
        <p:nvSpPr>
          <p:cNvPr id="42" name="TextBox 41"/>
          <p:cNvSpPr txBox="1"/>
          <p:nvPr/>
        </p:nvSpPr>
        <p:spPr>
          <a:xfrm>
            <a:off x="8763858" y="5304917"/>
            <a:ext cx="350514" cy="307777"/>
          </a:xfrm>
          <a:prstGeom prst="rect">
            <a:avLst/>
          </a:prstGeom>
          <a:noFill/>
        </p:spPr>
        <p:txBody>
          <a:bodyPr wrap="square" rtlCol="0">
            <a:spAutoFit/>
          </a:bodyPr>
          <a:lstStyle/>
          <a:p>
            <a:r>
              <a:rPr lang="en-US" sz="1400" dirty="0" smtClean="0"/>
              <a:t>IT</a:t>
            </a:r>
            <a:endParaRPr lang="en-US" sz="1400" dirty="0"/>
          </a:p>
        </p:txBody>
      </p:sp>
      <p:sp>
        <p:nvSpPr>
          <p:cNvPr id="43" name="TextBox 42"/>
          <p:cNvSpPr txBox="1"/>
          <p:nvPr/>
        </p:nvSpPr>
        <p:spPr>
          <a:xfrm>
            <a:off x="8763858" y="5552662"/>
            <a:ext cx="629214" cy="307777"/>
          </a:xfrm>
          <a:prstGeom prst="rect">
            <a:avLst/>
          </a:prstGeom>
          <a:noFill/>
        </p:spPr>
        <p:txBody>
          <a:bodyPr wrap="square" rtlCol="0">
            <a:spAutoFit/>
          </a:bodyPr>
          <a:lstStyle/>
          <a:p>
            <a:r>
              <a:rPr lang="en-US" sz="1400" dirty="0" smtClean="0"/>
              <a:t>Sales</a:t>
            </a:r>
            <a:endParaRPr lang="en-US" sz="1400" dirty="0"/>
          </a:p>
        </p:txBody>
      </p:sp>
      <p:sp>
        <p:nvSpPr>
          <p:cNvPr id="44" name="TextBox 43"/>
          <p:cNvSpPr txBox="1"/>
          <p:nvPr/>
        </p:nvSpPr>
        <p:spPr>
          <a:xfrm>
            <a:off x="8763857" y="5795307"/>
            <a:ext cx="978307" cy="307777"/>
          </a:xfrm>
          <a:prstGeom prst="rect">
            <a:avLst/>
          </a:prstGeom>
          <a:noFill/>
        </p:spPr>
        <p:txBody>
          <a:bodyPr wrap="square" rtlCol="0">
            <a:spAutoFit/>
          </a:bodyPr>
          <a:lstStyle/>
          <a:p>
            <a:r>
              <a:rPr lang="en-US" sz="1400" dirty="0" smtClean="0"/>
              <a:t>Marketing</a:t>
            </a:r>
            <a:endParaRPr lang="en-US" sz="1400" dirty="0"/>
          </a:p>
        </p:txBody>
      </p:sp>
      <p:sp>
        <p:nvSpPr>
          <p:cNvPr id="45" name="Rounded Rectangle 44"/>
          <p:cNvSpPr/>
          <p:nvPr/>
        </p:nvSpPr>
        <p:spPr bwMode="auto">
          <a:xfrm>
            <a:off x="3522888" y="4995998"/>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pPr>
            <a:r>
              <a:rPr lang="en-US" sz="1600" b="1" dirty="0" smtClean="0">
                <a:latin typeface="Arial" pitchFamily="34" charset="0"/>
              </a:rPr>
              <a:t>Zhen</a:t>
            </a:r>
            <a:endParaRPr lang="en-US" sz="1600" b="1" dirty="0">
              <a:latin typeface="Arial" pitchFamily="34" charset="0"/>
            </a:endParaRPr>
          </a:p>
        </p:txBody>
      </p:sp>
      <p:sp>
        <p:nvSpPr>
          <p:cNvPr id="46" name="Rounded Rectangle 45"/>
          <p:cNvSpPr/>
          <p:nvPr/>
        </p:nvSpPr>
        <p:spPr bwMode="auto">
          <a:xfrm>
            <a:off x="856442" y="2316363"/>
            <a:ext cx="2647170" cy="796274"/>
          </a:xfrm>
          <a:prstGeom prst="roundRect">
            <a:avLst>
              <a:gd name="adj" fmla="val 26591"/>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2903675" y="2969511"/>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Oval 47"/>
          <p:cNvSpPr/>
          <p:nvPr/>
        </p:nvSpPr>
        <p:spPr bwMode="auto">
          <a:xfrm>
            <a:off x="2993938" y="3400440"/>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Oval 48"/>
          <p:cNvSpPr/>
          <p:nvPr/>
        </p:nvSpPr>
        <p:spPr bwMode="auto">
          <a:xfrm>
            <a:off x="2973320" y="3753154"/>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0" name="Oval 49"/>
          <p:cNvSpPr/>
          <p:nvPr/>
        </p:nvSpPr>
        <p:spPr bwMode="auto">
          <a:xfrm>
            <a:off x="2839983" y="4042265"/>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1" name="TextBox 50"/>
          <p:cNvSpPr txBox="1"/>
          <p:nvPr/>
        </p:nvSpPr>
        <p:spPr>
          <a:xfrm>
            <a:off x="814034" y="2371319"/>
            <a:ext cx="2743200" cy="738664"/>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How do I calculate the average salary of all employees working in China</a:t>
            </a:r>
            <a:r>
              <a:rPr lang="en-US" sz="1400" dirty="0" smtClean="0">
                <a:latin typeface="Arial" pitchFamily="34" charset="0"/>
              </a:rPr>
              <a:t>.</a:t>
            </a:r>
            <a:endParaRPr lang="en-US" sz="1400" dirty="0">
              <a:latin typeface="Arial" pitchFamily="34" charset="0"/>
            </a:endParaRPr>
          </a:p>
        </p:txBody>
      </p:sp>
      <p:pic>
        <p:nvPicPr>
          <p:cNvPr id="52" name="Picture 51" descr="Pie.png"/>
          <p:cNvPicPr>
            <a:picLocks noChangeAspect="1"/>
          </p:cNvPicPr>
          <p:nvPr/>
        </p:nvPicPr>
        <p:blipFill>
          <a:blip r:embed="rId8" cstate="print"/>
          <a:stretch>
            <a:fillRect/>
          </a:stretch>
        </p:blipFill>
        <p:spPr>
          <a:xfrm>
            <a:off x="7237412" y="4986059"/>
            <a:ext cx="1219200" cy="1261241"/>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102"/>
          <p:cNvSpPr>
            <a:spLocks noGrp="1" noChangeArrowheads="1"/>
          </p:cNvSpPr>
          <p:nvPr>
            <p:ph type="title"/>
          </p:nvPr>
        </p:nvSpPr>
        <p:spPr/>
        <p:txBody>
          <a:bodyPr/>
          <a:lstStyle/>
          <a:p>
            <a:pPr eaLnBrk="1" hangingPunct="1"/>
            <a:r>
              <a:rPr lang="en-US" altLang="en-US" dirty="0" smtClean="0"/>
              <a:t>Lesson Agenda</a:t>
            </a:r>
          </a:p>
        </p:txBody>
      </p:sp>
      <p:sp>
        <p:nvSpPr>
          <p:cNvPr id="10243" name="Rectangle 4103"/>
          <p:cNvSpPr>
            <a:spLocks noGrp="1" noChangeArrowheads="1"/>
          </p:cNvSpPr>
          <p:nvPr>
            <p:ph idx="1"/>
          </p:nvPr>
        </p:nvSpPr>
        <p:spPr/>
        <p:txBody>
          <a:bodyPr/>
          <a:lstStyle/>
          <a:p>
            <a:pPr lvl="1" eaLnBrk="1" hangingPunct="1"/>
            <a:r>
              <a:rPr lang="en-US" altLang="en-US" dirty="0" smtClean="0"/>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rot="5400000">
            <a:off x="8270441"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6" name="Round Diagonal Corner Rectangle 25"/>
          <p:cNvSpPr/>
          <p:nvPr/>
        </p:nvSpPr>
        <p:spPr bwMode="auto">
          <a:xfrm>
            <a:off x="9980612" y="575211"/>
            <a:ext cx="1685058" cy="1959758"/>
          </a:xfrm>
          <a:prstGeom prst="round2DiagRect">
            <a:avLst/>
          </a:prstGeom>
          <a:solidFill>
            <a:schemeClr val="bg1"/>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6" name="Round Diagonal Corner Rectangle 5"/>
          <p:cNvSpPr/>
          <p:nvPr/>
        </p:nvSpPr>
        <p:spPr bwMode="auto">
          <a:xfrm>
            <a:off x="10061141" y="668868"/>
            <a:ext cx="1524000" cy="1772444"/>
          </a:xfrm>
          <a:prstGeom prst="round2DiagRect">
            <a:avLst/>
          </a:prstGeom>
          <a:solidFill>
            <a:schemeClr val="bg1"/>
          </a:solidFill>
          <a:ln w="50800" cap="flat" cmpd="sng" algn="ctr">
            <a:solidFill>
              <a:srgbClr val="DBF3D9"/>
            </a:solid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12290" name="Rectangle 2"/>
          <p:cNvSpPr>
            <a:spLocks noGrp="1" noChangeArrowheads="1"/>
          </p:cNvSpPr>
          <p:nvPr>
            <p:ph type="title"/>
          </p:nvPr>
        </p:nvSpPr>
        <p:spPr/>
        <p:txBody>
          <a:bodyPr/>
          <a:lstStyle/>
          <a:p>
            <a:pPr eaLnBrk="1" hangingPunct="1"/>
            <a:r>
              <a:rPr lang="en-US" altLang="en-US" dirty="0" smtClean="0"/>
              <a:t>SQL Functions</a:t>
            </a:r>
          </a:p>
        </p:txBody>
      </p:sp>
      <p:grpSp>
        <p:nvGrpSpPr>
          <p:cNvPr id="4" name="Group 3"/>
          <p:cNvGrpSpPr/>
          <p:nvPr/>
        </p:nvGrpSpPr>
        <p:grpSpPr>
          <a:xfrm>
            <a:off x="2784475" y="1661320"/>
            <a:ext cx="6619875" cy="3535361"/>
            <a:chOff x="2784476" y="1662114"/>
            <a:chExt cx="6619875" cy="3535361"/>
          </a:xfrm>
        </p:grpSpPr>
        <p:sp>
          <p:nvSpPr>
            <p:cNvPr id="2" name="Rectangle 3"/>
            <p:cNvSpPr>
              <a:spLocks noChangeArrowheads="1"/>
            </p:cNvSpPr>
            <p:nvPr/>
          </p:nvSpPr>
          <p:spPr bwMode="blackWhite">
            <a:xfrm>
              <a:off x="4937918" y="1957388"/>
              <a:ext cx="2351088" cy="931862"/>
            </a:xfrm>
            <a:prstGeom prst="rect">
              <a:avLst/>
            </a:prstGeom>
            <a:solidFill>
              <a:schemeClr val="accent1">
                <a:lumMod val="60000"/>
                <a:lumOff val="40000"/>
              </a:schemeClr>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Function</a:t>
              </a:r>
            </a:p>
          </p:txBody>
        </p:sp>
        <p:sp>
          <p:nvSpPr>
            <p:cNvPr id="12292" name="Rectangle 4"/>
            <p:cNvSpPr>
              <a:spLocks noChangeArrowheads="1"/>
            </p:cNvSpPr>
            <p:nvPr/>
          </p:nvSpPr>
          <p:spPr bwMode="auto">
            <a:xfrm>
              <a:off x="3746500" y="1662114"/>
              <a:ext cx="698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mn-lt"/>
                </a:rPr>
                <a:t>Input</a:t>
              </a:r>
            </a:p>
          </p:txBody>
        </p:sp>
        <p:sp>
          <p:nvSpPr>
            <p:cNvPr id="12293" name="Freeform 5"/>
            <p:cNvSpPr>
              <a:spLocks/>
            </p:cNvSpPr>
            <p:nvPr/>
          </p:nvSpPr>
          <p:spPr bwMode="auto">
            <a:xfrm>
              <a:off x="3422650" y="2128838"/>
              <a:ext cx="1490662" cy="887412"/>
            </a:xfrm>
            <a:custGeom>
              <a:avLst/>
              <a:gdLst>
                <a:gd name="T0" fmla="*/ 0 w 939"/>
                <a:gd name="T1" fmla="*/ 2147483647 h 559"/>
                <a:gd name="T2" fmla="*/ 0 w 939"/>
                <a:gd name="T3" fmla="*/ 0 h 559"/>
                <a:gd name="T4" fmla="*/ 2147483647 w 939"/>
                <a:gd name="T5" fmla="*/ 0 h 559"/>
                <a:gd name="T6" fmla="*/ 0 60000 65536"/>
                <a:gd name="T7" fmla="*/ 0 60000 65536"/>
                <a:gd name="T8" fmla="*/ 0 60000 65536"/>
                <a:gd name="T9" fmla="*/ 0 w 939"/>
                <a:gd name="T10" fmla="*/ 0 h 559"/>
                <a:gd name="T11" fmla="*/ 939 w 939"/>
                <a:gd name="T12" fmla="*/ 559 h 559"/>
              </a:gdLst>
              <a:ahLst/>
              <a:cxnLst>
                <a:cxn ang="T6">
                  <a:pos x="T0" y="T1"/>
                </a:cxn>
                <a:cxn ang="T7">
                  <a:pos x="T2" y="T3"/>
                </a:cxn>
                <a:cxn ang="T8">
                  <a:pos x="T4" y="T5"/>
                </a:cxn>
              </a:cxnLst>
              <a:rect l="T9" t="T10" r="T11" b="T12"/>
              <a:pathLst>
                <a:path w="939" h="559">
                  <a:moveTo>
                    <a:pt x="0" y="558"/>
                  </a:moveTo>
                  <a:lnTo>
                    <a:pt x="0" y="0"/>
                  </a:lnTo>
                  <a:lnTo>
                    <a:pt x="938" y="0"/>
                  </a:lnTo>
                </a:path>
              </a:pathLst>
            </a:custGeom>
            <a:noFill/>
            <a:ln w="28575" cap="rnd" cmpd="sng">
              <a:solidFill>
                <a:schemeClr val="tx1">
                  <a:lumMod val="50000"/>
                </a:schemeClr>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294" name="Freeform 6"/>
            <p:cNvSpPr>
              <a:spLocks/>
            </p:cNvSpPr>
            <p:nvPr/>
          </p:nvSpPr>
          <p:spPr bwMode="auto">
            <a:xfrm>
              <a:off x="4260850" y="2652714"/>
              <a:ext cx="652462" cy="2078037"/>
            </a:xfrm>
            <a:custGeom>
              <a:avLst/>
              <a:gdLst>
                <a:gd name="T0" fmla="*/ 0 w 411"/>
                <a:gd name="T1" fmla="*/ 2147483647 h 1309"/>
                <a:gd name="T2" fmla="*/ 0 w 411"/>
                <a:gd name="T3" fmla="*/ 0 h 1309"/>
                <a:gd name="T4" fmla="*/ 2147483647 w 411"/>
                <a:gd name="T5" fmla="*/ 0 h 1309"/>
                <a:gd name="T6" fmla="*/ 0 60000 65536"/>
                <a:gd name="T7" fmla="*/ 0 60000 65536"/>
                <a:gd name="T8" fmla="*/ 0 60000 65536"/>
                <a:gd name="T9" fmla="*/ 0 w 411"/>
                <a:gd name="T10" fmla="*/ 0 h 1309"/>
                <a:gd name="T11" fmla="*/ 411 w 411"/>
                <a:gd name="T12" fmla="*/ 1309 h 1309"/>
              </a:gdLst>
              <a:ahLst/>
              <a:cxnLst>
                <a:cxn ang="T6">
                  <a:pos x="T0" y="T1"/>
                </a:cxn>
                <a:cxn ang="T7">
                  <a:pos x="T2" y="T3"/>
                </a:cxn>
                <a:cxn ang="T8">
                  <a:pos x="T4" y="T5"/>
                </a:cxn>
              </a:cxnLst>
              <a:rect l="T9" t="T10" r="T11" b="T12"/>
              <a:pathLst>
                <a:path w="411" h="1309">
                  <a:moveTo>
                    <a:pt x="0" y="1308"/>
                  </a:moveTo>
                  <a:lnTo>
                    <a:pt x="0" y="0"/>
                  </a:lnTo>
                  <a:lnTo>
                    <a:pt x="410" y="0"/>
                  </a:lnTo>
                </a:path>
              </a:pathLst>
            </a:custGeom>
            <a:noFill/>
            <a:ln w="28575" cap="rnd" cmpd="sng">
              <a:solidFill>
                <a:schemeClr val="tx1">
                  <a:lumMod val="50000"/>
                </a:schemeClr>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295" name="Freeform 7"/>
            <p:cNvSpPr>
              <a:spLocks/>
            </p:cNvSpPr>
            <p:nvPr/>
          </p:nvSpPr>
          <p:spPr bwMode="auto">
            <a:xfrm>
              <a:off x="3841750" y="2386014"/>
              <a:ext cx="1071562" cy="1182687"/>
            </a:xfrm>
            <a:custGeom>
              <a:avLst/>
              <a:gdLst>
                <a:gd name="T0" fmla="*/ 0 w 675"/>
                <a:gd name="T1" fmla="*/ 2147483647 h 745"/>
                <a:gd name="T2" fmla="*/ 0 w 675"/>
                <a:gd name="T3" fmla="*/ 0 h 745"/>
                <a:gd name="T4" fmla="*/ 2147483647 w 675"/>
                <a:gd name="T5" fmla="*/ 0 h 745"/>
                <a:gd name="T6" fmla="*/ 0 60000 65536"/>
                <a:gd name="T7" fmla="*/ 0 60000 65536"/>
                <a:gd name="T8" fmla="*/ 0 60000 65536"/>
                <a:gd name="T9" fmla="*/ 0 w 675"/>
                <a:gd name="T10" fmla="*/ 0 h 745"/>
                <a:gd name="T11" fmla="*/ 675 w 675"/>
                <a:gd name="T12" fmla="*/ 745 h 745"/>
              </a:gdLst>
              <a:ahLst/>
              <a:cxnLst>
                <a:cxn ang="T6">
                  <a:pos x="T0" y="T1"/>
                </a:cxn>
                <a:cxn ang="T7">
                  <a:pos x="T2" y="T3"/>
                </a:cxn>
                <a:cxn ang="T8">
                  <a:pos x="T4" y="T5"/>
                </a:cxn>
              </a:cxnLst>
              <a:rect l="T9" t="T10" r="T11" b="T12"/>
              <a:pathLst>
                <a:path w="675" h="745">
                  <a:moveTo>
                    <a:pt x="0" y="744"/>
                  </a:moveTo>
                  <a:lnTo>
                    <a:pt x="0" y="0"/>
                  </a:lnTo>
                  <a:lnTo>
                    <a:pt x="674" y="0"/>
                  </a:lnTo>
                </a:path>
              </a:pathLst>
            </a:custGeom>
            <a:noFill/>
            <a:ln w="28575" cap="rnd" cmpd="sng">
              <a:solidFill>
                <a:schemeClr val="tx1">
                  <a:lumMod val="50000"/>
                </a:schemeClr>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296" name="Rectangle 8"/>
            <p:cNvSpPr>
              <a:spLocks noChangeArrowheads="1"/>
            </p:cNvSpPr>
            <p:nvPr/>
          </p:nvSpPr>
          <p:spPr bwMode="blackWhite">
            <a:xfrm>
              <a:off x="2784476" y="2857500"/>
              <a:ext cx="890587" cy="527050"/>
            </a:xfrm>
            <a:prstGeom prst="rect">
              <a:avLst/>
            </a:prstGeom>
            <a:solidFill>
              <a:srgbClr val="B8E08C"/>
            </a:solidFill>
            <a:ln w="28575">
              <a:solidFill>
                <a:srgbClr val="000000"/>
              </a:solidFill>
              <a:miter lim="800000"/>
              <a:headEnd/>
              <a:tailEnd/>
            </a:ln>
          </p:spPr>
          <p:txBody>
            <a:bodyPr wrap="none" lIns="92075" tIns="46038" rIns="92075" bIns="46038"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arg 1</a:t>
              </a:r>
            </a:p>
          </p:txBody>
        </p:sp>
        <p:sp>
          <p:nvSpPr>
            <p:cNvPr id="12297" name="Rectangle 9"/>
            <p:cNvSpPr>
              <a:spLocks noChangeArrowheads="1"/>
            </p:cNvSpPr>
            <p:nvPr/>
          </p:nvSpPr>
          <p:spPr bwMode="blackWhite">
            <a:xfrm>
              <a:off x="3249612" y="3497263"/>
              <a:ext cx="889000" cy="525462"/>
            </a:xfrm>
            <a:prstGeom prst="rect">
              <a:avLst/>
            </a:prstGeom>
            <a:solidFill>
              <a:srgbClr val="B8E08C"/>
            </a:solidFill>
            <a:ln w="28575">
              <a:solidFill>
                <a:srgbClr val="000000"/>
              </a:solidFill>
              <a:miter lim="800000"/>
              <a:headEnd/>
              <a:tailEnd/>
            </a:ln>
          </p:spPr>
          <p:txBody>
            <a:bodyPr wrap="none" lIns="92075" tIns="46038" rIns="92075" bIns="46038"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arg 2</a:t>
              </a:r>
            </a:p>
          </p:txBody>
        </p:sp>
        <p:sp>
          <p:nvSpPr>
            <p:cNvPr id="12298" name="Rectangle 10"/>
            <p:cNvSpPr>
              <a:spLocks noChangeArrowheads="1"/>
            </p:cNvSpPr>
            <p:nvPr/>
          </p:nvSpPr>
          <p:spPr bwMode="blackWhite">
            <a:xfrm>
              <a:off x="3770312" y="4672013"/>
              <a:ext cx="890588" cy="525462"/>
            </a:xfrm>
            <a:prstGeom prst="rect">
              <a:avLst/>
            </a:prstGeom>
            <a:solidFill>
              <a:srgbClr val="B8E08C"/>
            </a:solidFill>
            <a:ln w="28575">
              <a:solidFill>
                <a:srgbClr val="000000"/>
              </a:solidFill>
              <a:miter lim="800000"/>
              <a:headEnd/>
              <a:tailEnd/>
            </a:ln>
          </p:spPr>
          <p:txBody>
            <a:bodyPr wrap="none" lIns="92075" tIns="46038" rIns="92075" bIns="46038"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arg n</a:t>
              </a:r>
            </a:p>
          </p:txBody>
        </p:sp>
        <p:grpSp>
          <p:nvGrpSpPr>
            <p:cNvPr id="12300" name="Group 11"/>
            <p:cNvGrpSpPr>
              <a:grpSpLocks/>
            </p:cNvGrpSpPr>
            <p:nvPr/>
          </p:nvGrpSpPr>
          <p:grpSpPr bwMode="auto">
            <a:xfrm>
              <a:off x="3656013" y="4141788"/>
              <a:ext cx="403225" cy="423863"/>
              <a:chOff x="1323" y="2642"/>
              <a:chExt cx="254" cy="267"/>
            </a:xfrm>
          </p:grpSpPr>
          <p:sp>
            <p:nvSpPr>
              <p:cNvPr id="12305" name="Rectangle 12"/>
              <p:cNvSpPr>
                <a:spLocks noChangeArrowheads="1"/>
              </p:cNvSpPr>
              <p:nvPr/>
            </p:nvSpPr>
            <p:spPr bwMode="blackWhite">
              <a:xfrm>
                <a:off x="1323" y="2642"/>
                <a:ext cx="62" cy="74"/>
              </a:xfrm>
              <a:prstGeom prst="rect">
                <a:avLst/>
              </a:prstGeom>
              <a:solidFill>
                <a:srgbClr val="92D050"/>
              </a:solidFill>
              <a:ln w="28575">
                <a:solidFill>
                  <a:srgbClr val="000000"/>
                </a:solidFill>
                <a:miter lim="800000"/>
                <a:headEnd/>
                <a:tailEnd/>
              </a:ln>
            </p:spPr>
            <p:txBody>
              <a:bodyPr wrap="none" anchor="ctr"/>
              <a:lstStyle/>
              <a:p>
                <a:pPr eaLnBrk="1" hangingPunct="1"/>
                <a:endParaRPr lang="en-IN" altLang="en-US" dirty="0"/>
              </a:p>
            </p:txBody>
          </p:sp>
          <p:sp>
            <p:nvSpPr>
              <p:cNvPr id="12306" name="Rectangle 13"/>
              <p:cNvSpPr>
                <a:spLocks noChangeArrowheads="1"/>
              </p:cNvSpPr>
              <p:nvPr/>
            </p:nvSpPr>
            <p:spPr bwMode="blackWhite">
              <a:xfrm>
                <a:off x="1417" y="2737"/>
                <a:ext cx="63" cy="75"/>
              </a:xfrm>
              <a:prstGeom prst="rect">
                <a:avLst/>
              </a:prstGeom>
              <a:solidFill>
                <a:srgbClr val="92D050"/>
              </a:solidFill>
              <a:ln w="28575">
                <a:solidFill>
                  <a:srgbClr val="000000"/>
                </a:solidFill>
                <a:miter lim="800000"/>
                <a:headEnd/>
                <a:tailEnd/>
              </a:ln>
            </p:spPr>
            <p:txBody>
              <a:bodyPr wrap="none" anchor="ctr"/>
              <a:lstStyle/>
              <a:p>
                <a:pPr eaLnBrk="1" hangingPunct="1"/>
                <a:endParaRPr lang="en-IN" altLang="en-US" dirty="0"/>
              </a:p>
            </p:txBody>
          </p:sp>
          <p:sp>
            <p:nvSpPr>
              <p:cNvPr id="12307" name="Rectangle 14"/>
              <p:cNvSpPr>
                <a:spLocks noChangeArrowheads="1"/>
              </p:cNvSpPr>
              <p:nvPr/>
            </p:nvSpPr>
            <p:spPr bwMode="blackWhite">
              <a:xfrm>
                <a:off x="1514" y="2834"/>
                <a:ext cx="63" cy="75"/>
              </a:xfrm>
              <a:prstGeom prst="rect">
                <a:avLst/>
              </a:prstGeom>
              <a:solidFill>
                <a:srgbClr val="92D050"/>
              </a:solidFill>
              <a:ln w="28575">
                <a:solidFill>
                  <a:srgbClr val="000000"/>
                </a:solidFill>
                <a:miter lim="800000"/>
                <a:headEnd/>
                <a:tailEnd/>
              </a:ln>
            </p:spPr>
            <p:txBody>
              <a:bodyPr wrap="none" anchor="ctr"/>
              <a:lstStyle/>
              <a:p>
                <a:pPr eaLnBrk="1" hangingPunct="1"/>
                <a:endParaRPr lang="en-IN" altLang="en-US" dirty="0"/>
              </a:p>
            </p:txBody>
          </p:sp>
        </p:grpSp>
        <p:sp>
          <p:nvSpPr>
            <p:cNvPr id="3" name="Rectangle 15"/>
            <p:cNvSpPr>
              <a:spLocks noChangeArrowheads="1"/>
            </p:cNvSpPr>
            <p:nvPr/>
          </p:nvSpPr>
          <p:spPr bwMode="auto">
            <a:xfrm>
              <a:off x="4808537" y="2919413"/>
              <a:ext cx="260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n-lt"/>
                </a:rPr>
                <a:t>Function performs action</a:t>
              </a:r>
            </a:p>
          </p:txBody>
        </p:sp>
        <p:sp>
          <p:nvSpPr>
            <p:cNvPr id="12301" name="Freeform 16"/>
            <p:cNvSpPr>
              <a:spLocks/>
            </p:cNvSpPr>
            <p:nvPr/>
          </p:nvSpPr>
          <p:spPr bwMode="auto">
            <a:xfrm>
              <a:off x="7280276" y="2366963"/>
              <a:ext cx="1239837" cy="1262062"/>
            </a:xfrm>
            <a:custGeom>
              <a:avLst/>
              <a:gdLst>
                <a:gd name="T0" fmla="*/ 0 w 781"/>
                <a:gd name="T1" fmla="*/ 0 h 795"/>
                <a:gd name="T2" fmla="*/ 2147483647 w 781"/>
                <a:gd name="T3" fmla="*/ 0 h 795"/>
                <a:gd name="T4" fmla="*/ 2147483647 w 781"/>
                <a:gd name="T5" fmla="*/ 2147483647 h 795"/>
                <a:gd name="T6" fmla="*/ 0 60000 65536"/>
                <a:gd name="T7" fmla="*/ 0 60000 65536"/>
                <a:gd name="T8" fmla="*/ 0 60000 65536"/>
                <a:gd name="T9" fmla="*/ 0 w 781"/>
                <a:gd name="T10" fmla="*/ 0 h 795"/>
                <a:gd name="T11" fmla="*/ 781 w 781"/>
                <a:gd name="T12" fmla="*/ 795 h 795"/>
              </a:gdLst>
              <a:ahLst/>
              <a:cxnLst>
                <a:cxn ang="T6">
                  <a:pos x="T0" y="T1"/>
                </a:cxn>
                <a:cxn ang="T7">
                  <a:pos x="T2" y="T3"/>
                </a:cxn>
                <a:cxn ang="T8">
                  <a:pos x="T4" y="T5"/>
                </a:cxn>
              </a:cxnLst>
              <a:rect l="T9" t="T10" r="T11" b="T12"/>
              <a:pathLst>
                <a:path w="781" h="795">
                  <a:moveTo>
                    <a:pt x="0" y="0"/>
                  </a:moveTo>
                  <a:lnTo>
                    <a:pt x="780" y="0"/>
                  </a:lnTo>
                  <a:lnTo>
                    <a:pt x="780" y="794"/>
                  </a:lnTo>
                </a:path>
              </a:pathLst>
            </a:custGeom>
            <a:noFill/>
            <a:ln w="28575" cap="rnd" cmpd="sng">
              <a:solidFill>
                <a:schemeClr val="tx1">
                  <a:lumMod val="50000"/>
                </a:schemeClr>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302" name="Rectangle 17"/>
            <p:cNvSpPr>
              <a:spLocks noChangeArrowheads="1"/>
            </p:cNvSpPr>
            <p:nvPr/>
          </p:nvSpPr>
          <p:spPr bwMode="auto">
            <a:xfrm>
              <a:off x="7461251" y="1936750"/>
              <a:ext cx="87844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mn-lt"/>
                </a:rPr>
                <a:t>Output</a:t>
              </a:r>
            </a:p>
          </p:txBody>
        </p:sp>
        <p:sp>
          <p:nvSpPr>
            <p:cNvPr id="11279" name="Rectangle 18"/>
            <p:cNvSpPr>
              <a:spLocks noChangeArrowheads="1"/>
            </p:cNvSpPr>
            <p:nvPr/>
          </p:nvSpPr>
          <p:spPr bwMode="blackWhite">
            <a:xfrm>
              <a:off x="7667626" y="3638550"/>
              <a:ext cx="1736725" cy="914400"/>
            </a:xfrm>
            <a:prstGeom prst="rect">
              <a:avLst/>
            </a:prstGeom>
            <a:solidFill>
              <a:srgbClr val="69D8FF"/>
            </a:solidFill>
            <a:ln w="28575">
              <a:solidFill>
                <a:srgbClr val="000000"/>
              </a:solidFill>
              <a:miter lim="800000"/>
              <a:headEnd/>
              <a:tailEnd/>
            </a:ln>
          </p:spPr>
          <p:txBody>
            <a:bodyPr wrap="none" anchor="ctr"/>
            <a:lstStyle/>
            <a:p>
              <a:pPr algn="ctr" defTabSz="1620838">
                <a:defRPr/>
              </a:pPr>
              <a:r>
                <a:rPr lang="en-US" b="1" dirty="0">
                  <a:solidFill>
                    <a:schemeClr val="tx1">
                      <a:lumMod val="50000"/>
                    </a:schemeClr>
                  </a:solidFill>
                </a:rPr>
                <a:t>Result</a:t>
              </a:r>
            </a:p>
            <a:p>
              <a:pPr algn="ctr" defTabSz="1620838">
                <a:defRPr/>
              </a:pPr>
              <a:r>
                <a:rPr lang="en-US" b="1" dirty="0">
                  <a:solidFill>
                    <a:schemeClr val="tx1">
                      <a:lumMod val="50000"/>
                    </a:schemeClr>
                  </a:solidFill>
                </a:rPr>
                <a:t>value</a:t>
              </a:r>
            </a:p>
          </p:txBody>
        </p:sp>
      </p:grpSp>
      <p:grpSp>
        <p:nvGrpSpPr>
          <p:cNvPr id="7" name="Group 6"/>
          <p:cNvGrpSpPr/>
          <p:nvPr/>
        </p:nvGrpSpPr>
        <p:grpSpPr>
          <a:xfrm>
            <a:off x="10216970" y="909748"/>
            <a:ext cx="1212342" cy="1290684"/>
            <a:chOff x="10673270" y="3979729"/>
            <a:chExt cx="1212342" cy="1290684"/>
          </a:xfrm>
        </p:grpSpPr>
        <p:sp>
          <p:nvSpPr>
            <p:cNvPr id="20" name="Action Button: Document 4099">
              <a:hlinkClick r:id="" action="ppaction://noaction" highlightClick="1"/>
            </p:cNvPr>
            <p:cNvSpPr/>
            <p:nvPr/>
          </p:nvSpPr>
          <p:spPr bwMode="auto">
            <a:xfrm>
              <a:off x="10673270" y="3979729"/>
              <a:ext cx="974068" cy="1290684"/>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1600" b="1" dirty="0" smtClean="0">
                <a:solidFill>
                  <a:schemeClr val="bg1"/>
                </a:solidFill>
                <a:latin typeface="Arial"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__________________________________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800" b="1" i="0" u="none" strike="noStrike" cap="none" normalizeH="0" baseline="0" dirty="0" smtClean="0">
                  <a:ln>
                    <a:noFill/>
                  </a:ln>
                  <a:solidFill>
                    <a:schemeClr val="bg1"/>
                  </a:solidFill>
                  <a:effectLst/>
                  <a:latin typeface="Arial" pitchFamily="34" charset="0"/>
                </a:rPr>
                <a:t>_________</a:t>
              </a:r>
              <a:r>
                <a:rPr lang="en-US" sz="800" b="1" dirty="0" smtClean="0">
                  <a:solidFill>
                    <a:schemeClr val="bg1"/>
                  </a:solidFill>
                  <a:latin typeface="Arial" pitchFamily="34" charset="0"/>
                </a:rPr>
                <a:t>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a:t>
              </a:r>
              <a:endParaRPr kumimoji="0" lang="en-US" sz="800" b="1" i="0" u="none" strike="noStrike" cap="none" normalizeH="0" baseline="0" dirty="0" smtClean="0">
                <a:ln>
                  <a:noFill/>
                </a:ln>
                <a:solidFill>
                  <a:schemeClr val="bg1"/>
                </a:solidFill>
                <a:effectLst/>
                <a:latin typeface="Arial" pitchFamily="34" charset="0"/>
              </a:endParaRPr>
            </a:p>
          </p:txBody>
        </p:sp>
        <p:sp>
          <p:nvSpPr>
            <p:cNvPr id="21" name="Rounded Rectangle 20"/>
            <p:cNvSpPr/>
            <p:nvPr/>
          </p:nvSpPr>
          <p:spPr bwMode="auto">
            <a:xfrm>
              <a:off x="11055064" y="4625071"/>
              <a:ext cx="830548" cy="327212"/>
            </a:xfrm>
            <a:prstGeom prst="roundRect">
              <a:avLst/>
            </a:prstGeom>
            <a:solidFill>
              <a:srgbClr val="56C94C"/>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600" b="1" i="0" u="none" strike="noStrike" cap="none" normalizeH="0" baseline="0" dirty="0" smtClean="0">
                  <a:ln>
                    <a:noFill/>
                  </a:ln>
                  <a:solidFill>
                    <a:schemeClr val="bg1"/>
                  </a:solidFill>
                  <a:effectLst/>
                  <a:latin typeface="Arial" pitchFamily="34" charset="0"/>
                </a:rPr>
                <a:t>.SQL</a:t>
              </a:r>
            </a:p>
          </p:txBody>
        </p:sp>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en-US" dirty="0" smtClean="0"/>
              <a:t>Two Types of SQL Functions</a:t>
            </a:r>
          </a:p>
        </p:txBody>
      </p:sp>
      <p:grpSp>
        <p:nvGrpSpPr>
          <p:cNvPr id="4" name="Group 3"/>
          <p:cNvGrpSpPr/>
          <p:nvPr/>
        </p:nvGrpSpPr>
        <p:grpSpPr>
          <a:xfrm>
            <a:off x="2417850" y="3639344"/>
            <a:ext cx="2957513" cy="920750"/>
            <a:chOff x="2316162" y="3639344"/>
            <a:chExt cx="2957513" cy="920750"/>
          </a:xfrm>
        </p:grpSpPr>
        <p:sp>
          <p:nvSpPr>
            <p:cNvPr id="12293" name="Rectangle 5"/>
            <p:cNvSpPr>
              <a:spLocks noChangeArrowheads="1"/>
            </p:cNvSpPr>
            <p:nvPr/>
          </p:nvSpPr>
          <p:spPr bwMode="blackWhite">
            <a:xfrm>
              <a:off x="2647950" y="3639344"/>
              <a:ext cx="2284412" cy="920750"/>
            </a:xfrm>
            <a:prstGeom prst="rect">
              <a:avLst/>
            </a:prstGeom>
            <a:solidFill>
              <a:srgbClr val="B8E08C"/>
            </a:solidFill>
            <a:ln w="28575">
              <a:solidFill>
                <a:srgbClr val="000000"/>
              </a:solidFill>
              <a:miter lim="800000"/>
              <a:headEnd/>
              <a:tailEnd/>
            </a:ln>
          </p:spPr>
          <p:txBody>
            <a:bodyPr wrap="none" lIns="92075" tIns="46038" rIns="92075" bIns="46038" anchor="ctr"/>
            <a:lstStyle/>
            <a:p>
              <a:pPr algn="ctr">
                <a:defRPr/>
              </a:pPr>
              <a:r>
                <a:rPr lang="en-US" b="1" dirty="0">
                  <a:solidFill>
                    <a:schemeClr val="tx1">
                      <a:lumMod val="50000"/>
                    </a:schemeClr>
                  </a:solidFill>
                </a:rPr>
                <a:t>Single-row </a:t>
              </a:r>
            </a:p>
            <a:p>
              <a:pPr algn="ctr">
                <a:defRPr/>
              </a:pPr>
              <a:r>
                <a:rPr lang="en-US" b="1" dirty="0">
                  <a:solidFill>
                    <a:schemeClr val="tx1">
                      <a:lumMod val="50000"/>
                    </a:schemeClr>
                  </a:solidFill>
                </a:rPr>
                <a:t>functions</a:t>
              </a:r>
            </a:p>
          </p:txBody>
        </p:sp>
        <p:sp>
          <p:nvSpPr>
            <p:cNvPr id="13319" name="Line 7"/>
            <p:cNvSpPr>
              <a:spLocks noChangeShapeType="1"/>
            </p:cNvSpPr>
            <p:nvPr/>
          </p:nvSpPr>
          <p:spPr bwMode="auto">
            <a:xfrm>
              <a:off x="2316162" y="4099719"/>
              <a:ext cx="3429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0" name="Line 8"/>
            <p:cNvSpPr>
              <a:spLocks noChangeShapeType="1"/>
            </p:cNvSpPr>
            <p:nvPr/>
          </p:nvSpPr>
          <p:spPr bwMode="auto">
            <a:xfrm>
              <a:off x="4949825" y="4099719"/>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grpSp>
      <p:grpSp>
        <p:nvGrpSpPr>
          <p:cNvPr id="3" name="Group 2"/>
          <p:cNvGrpSpPr/>
          <p:nvPr/>
        </p:nvGrpSpPr>
        <p:grpSpPr>
          <a:xfrm>
            <a:off x="6818400" y="3623469"/>
            <a:ext cx="2952575" cy="950912"/>
            <a:chOff x="6716712" y="3623469"/>
            <a:chExt cx="2952575" cy="950912"/>
          </a:xfrm>
        </p:grpSpPr>
        <p:sp>
          <p:nvSpPr>
            <p:cNvPr id="12294" name="Rectangle 6"/>
            <p:cNvSpPr>
              <a:spLocks noChangeArrowheads="1"/>
            </p:cNvSpPr>
            <p:nvPr/>
          </p:nvSpPr>
          <p:spPr bwMode="blackWhite">
            <a:xfrm>
              <a:off x="7059613" y="3623469"/>
              <a:ext cx="2263775" cy="950912"/>
            </a:xfrm>
            <a:prstGeom prst="rect">
              <a:avLst/>
            </a:prstGeom>
            <a:solidFill>
              <a:srgbClr val="69D8FF"/>
            </a:solidFill>
            <a:ln w="28575">
              <a:solidFill>
                <a:srgbClr val="000000"/>
              </a:solidFill>
              <a:miter lim="800000"/>
              <a:headEnd/>
              <a:tailEnd/>
            </a:ln>
          </p:spPr>
          <p:txBody>
            <a:bodyPr wrap="none" lIns="92075" tIns="46038" rIns="92075" bIns="46038" anchor="ctr"/>
            <a:lstStyle/>
            <a:p>
              <a:pPr algn="ctr">
                <a:defRPr/>
              </a:pPr>
              <a:r>
                <a:rPr lang="en-US" b="1" dirty="0">
                  <a:solidFill>
                    <a:schemeClr val="tx1">
                      <a:lumMod val="50000"/>
                    </a:schemeClr>
                  </a:solidFill>
                </a:rPr>
                <a:t>Multiple-row</a:t>
              </a:r>
            </a:p>
            <a:p>
              <a:pPr algn="ctr">
                <a:defRPr/>
              </a:pPr>
              <a:r>
                <a:rPr lang="en-US" b="1" dirty="0">
                  <a:solidFill>
                    <a:schemeClr val="tx1">
                      <a:lumMod val="50000"/>
                    </a:schemeClr>
                  </a:solidFill>
                </a:rPr>
                <a:t>functions</a:t>
              </a:r>
            </a:p>
          </p:txBody>
        </p:sp>
        <p:sp>
          <p:nvSpPr>
            <p:cNvPr id="13321" name="Line 9"/>
            <p:cNvSpPr>
              <a:spLocks noChangeShapeType="1"/>
            </p:cNvSpPr>
            <p:nvPr/>
          </p:nvSpPr>
          <p:spPr bwMode="auto">
            <a:xfrm>
              <a:off x="9329562" y="4098925"/>
              <a:ext cx="339725"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6" name="Line 11"/>
            <p:cNvSpPr>
              <a:spLocks noChangeShapeType="1"/>
            </p:cNvSpPr>
            <p:nvPr/>
          </p:nvSpPr>
          <p:spPr bwMode="auto">
            <a:xfrm>
              <a:off x="6716712" y="4098925"/>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7" name="Line 12"/>
            <p:cNvSpPr>
              <a:spLocks noChangeShapeType="1"/>
            </p:cNvSpPr>
            <p:nvPr/>
          </p:nvSpPr>
          <p:spPr bwMode="auto">
            <a:xfrm>
              <a:off x="6716712" y="3821906"/>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8" name="Line 13"/>
            <p:cNvSpPr>
              <a:spLocks noChangeShapeType="1"/>
            </p:cNvSpPr>
            <p:nvPr/>
          </p:nvSpPr>
          <p:spPr bwMode="auto">
            <a:xfrm>
              <a:off x="6716712" y="4374356"/>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grpSp>
      <p:sp>
        <p:nvSpPr>
          <p:cNvPr id="13323" name="Rectangle 14"/>
          <p:cNvSpPr>
            <a:spLocks noChangeArrowheads="1"/>
          </p:cNvSpPr>
          <p:nvPr/>
        </p:nvSpPr>
        <p:spPr bwMode="blackWhite">
          <a:xfrm>
            <a:off x="2336005" y="4680744"/>
            <a:ext cx="31003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n-lt"/>
              </a:rPr>
              <a:t>Returns one result </a:t>
            </a:r>
          </a:p>
          <a:p>
            <a:pPr algn="ctr">
              <a:defRPr/>
            </a:pPr>
            <a:r>
              <a:rPr lang="en-US" altLang="en-US" dirty="0" smtClean="0">
                <a:solidFill>
                  <a:schemeClr val="tx1">
                    <a:lumMod val="50000"/>
                  </a:schemeClr>
                </a:solidFill>
                <a:latin typeface="+mn-lt"/>
              </a:rPr>
              <a:t>per row</a:t>
            </a:r>
          </a:p>
        </p:txBody>
      </p:sp>
      <p:sp>
        <p:nvSpPr>
          <p:cNvPr id="13324" name="Rectangle 15"/>
          <p:cNvSpPr>
            <a:spLocks noChangeArrowheads="1"/>
          </p:cNvSpPr>
          <p:nvPr/>
        </p:nvSpPr>
        <p:spPr bwMode="blackWhite">
          <a:xfrm>
            <a:off x="6529387" y="4680744"/>
            <a:ext cx="35163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n-lt"/>
              </a:rPr>
              <a:t>Returns one result </a:t>
            </a:r>
          </a:p>
          <a:p>
            <a:pPr algn="ctr">
              <a:defRPr/>
            </a:pPr>
            <a:r>
              <a:rPr lang="en-US" altLang="en-US" dirty="0" smtClean="0">
                <a:solidFill>
                  <a:schemeClr val="tx1">
                    <a:lumMod val="50000"/>
                  </a:schemeClr>
                </a:solidFill>
                <a:latin typeface="+mn-lt"/>
              </a:rPr>
              <a:t>per set of rows</a:t>
            </a:r>
          </a:p>
        </p:txBody>
      </p:sp>
      <p:sp>
        <p:nvSpPr>
          <p:cNvPr id="13325" name="Rectangle 16"/>
          <p:cNvSpPr>
            <a:spLocks noChangeArrowheads="1"/>
          </p:cNvSpPr>
          <p:nvPr/>
        </p:nvSpPr>
        <p:spPr bwMode="blackWhite">
          <a:xfrm>
            <a:off x="4918868" y="1689894"/>
            <a:ext cx="2351088" cy="931862"/>
          </a:xfrm>
          <a:prstGeom prst="rect">
            <a:avLst/>
          </a:prstGeom>
          <a:solidFill>
            <a:schemeClr val="accent1">
              <a:lumMod val="60000"/>
              <a:lumOff val="40000"/>
            </a:schemeClr>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Functions</a:t>
            </a:r>
          </a:p>
        </p:txBody>
      </p:sp>
      <p:cxnSp>
        <p:nvCxnSpPr>
          <p:cNvPr id="9" name="Elbow Connector 8"/>
          <p:cNvCxnSpPr>
            <a:stCxn id="13325" idx="2"/>
            <a:endCxn id="12293" idx="0"/>
          </p:cNvCxnSpPr>
          <p:nvPr/>
        </p:nvCxnSpPr>
        <p:spPr bwMode="auto">
          <a:xfrm rot="5400000">
            <a:off x="4484334" y="2029266"/>
            <a:ext cx="1017588" cy="2202568"/>
          </a:xfrm>
          <a:prstGeom prst="bentConnector3">
            <a:avLst/>
          </a:prstGeom>
          <a:noFill/>
          <a:ln w="28575" cap="flat" cmpd="sng" algn="ctr">
            <a:solidFill>
              <a:schemeClr val="tx1"/>
            </a:solidFill>
            <a:prstDash val="solid"/>
            <a:round/>
            <a:headEnd type="none" w="sm" len="sm"/>
            <a:tailEnd type="none" w="sm" len="sm"/>
          </a:ln>
          <a:effectLst/>
        </p:spPr>
      </p:cxnSp>
      <p:cxnSp>
        <p:nvCxnSpPr>
          <p:cNvPr id="11" name="Elbow Connector 10"/>
          <p:cNvCxnSpPr>
            <a:stCxn id="13325" idx="2"/>
            <a:endCxn id="12294" idx="0"/>
          </p:cNvCxnSpPr>
          <p:nvPr/>
        </p:nvCxnSpPr>
        <p:spPr bwMode="auto">
          <a:xfrm rot="16200000" flipH="1">
            <a:off x="6692944" y="2023223"/>
            <a:ext cx="1001713" cy="2198777"/>
          </a:xfrm>
          <a:prstGeom prst="bentConnector3">
            <a:avLst>
              <a:gd name="adj1" fmla="val 50714"/>
            </a:avLst>
          </a:prstGeom>
          <a:noFill/>
          <a:ln w="28575" cap="flat" cmpd="sng" algn="ctr">
            <a:solidFill>
              <a:schemeClr val="tx1"/>
            </a:solidFill>
            <a:prstDash val="solid"/>
            <a:round/>
            <a:headEnd type="none" w="sm" len="sm"/>
            <a:tailEnd type="none" w="sm" len="sm"/>
          </a:ln>
          <a:effectLst/>
        </p:spPr>
      </p:cxn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5400000">
            <a:off x="8071939"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6386" name="Rectangle 5"/>
          <p:cNvSpPr>
            <a:spLocks noGrp="1" noChangeArrowheads="1"/>
          </p:cNvSpPr>
          <p:nvPr>
            <p:ph type="title"/>
          </p:nvPr>
        </p:nvSpPr>
        <p:spPr/>
        <p:txBody>
          <a:bodyPr/>
          <a:lstStyle/>
          <a:p>
            <a:pPr eaLnBrk="1" hangingPunct="1"/>
            <a:r>
              <a:rPr lang="en-US" altLang="en-US" dirty="0" smtClean="0"/>
              <a:t>Single-Row Functions</a:t>
            </a:r>
          </a:p>
        </p:txBody>
      </p:sp>
      <p:sp>
        <p:nvSpPr>
          <p:cNvPr id="16387" name="Rectangle 6"/>
          <p:cNvSpPr>
            <a:spLocks noGrp="1" noChangeArrowheads="1"/>
          </p:cNvSpPr>
          <p:nvPr>
            <p:ph idx="1"/>
          </p:nvPr>
        </p:nvSpPr>
        <p:spPr/>
        <p:txBody>
          <a:bodyPr/>
          <a:lstStyle/>
          <a:p>
            <a:pPr eaLnBrk="1" hangingPunct="1"/>
            <a:r>
              <a:rPr lang="en-US" altLang="en-US" dirty="0" smtClean="0">
                <a:latin typeface="Arial" charset="0"/>
              </a:rPr>
              <a:t>Single-row functions:</a:t>
            </a:r>
          </a:p>
          <a:p>
            <a:pPr lvl="1" eaLnBrk="1" hangingPunct="1"/>
            <a:r>
              <a:rPr lang="en-US" altLang="en-US" dirty="0" smtClean="0"/>
              <a:t>Manipulate data items</a:t>
            </a:r>
          </a:p>
          <a:p>
            <a:pPr lvl="1" eaLnBrk="1" hangingPunct="1"/>
            <a:r>
              <a:rPr lang="en-US" altLang="en-US" dirty="0" smtClean="0"/>
              <a:t>Accept arguments and return one value</a:t>
            </a:r>
          </a:p>
          <a:p>
            <a:pPr lvl="1" eaLnBrk="1" hangingPunct="1"/>
            <a:r>
              <a:rPr lang="en-US" altLang="en-US" dirty="0" smtClean="0"/>
              <a:t>Act on each row that is returned</a:t>
            </a:r>
          </a:p>
          <a:p>
            <a:pPr lvl="1" eaLnBrk="1" hangingPunct="1"/>
            <a:r>
              <a:rPr lang="en-US" altLang="en-US" dirty="0" smtClean="0"/>
              <a:t>Return one result per row</a:t>
            </a:r>
          </a:p>
          <a:p>
            <a:pPr lvl="1" eaLnBrk="1" hangingPunct="1"/>
            <a:r>
              <a:rPr lang="en-US" altLang="en-US" dirty="0" smtClean="0"/>
              <a:t>May modify the data type</a:t>
            </a:r>
          </a:p>
          <a:p>
            <a:pPr lvl="1" eaLnBrk="1" hangingPunct="1"/>
            <a:r>
              <a:rPr lang="en-US" altLang="en-US" dirty="0" smtClean="0"/>
              <a:t>Can be nested</a:t>
            </a:r>
          </a:p>
          <a:p>
            <a:pPr lvl="1" eaLnBrk="1" hangingPunct="1"/>
            <a:r>
              <a:rPr lang="en-US" altLang="en-US" dirty="0" smtClean="0"/>
              <a:t>Accept arguments that can be a column or an expression</a:t>
            </a:r>
          </a:p>
        </p:txBody>
      </p:sp>
      <p:sp>
        <p:nvSpPr>
          <p:cNvPr id="6" name="Content Placeholder 2"/>
          <p:cNvSpPr txBox="1">
            <a:spLocks/>
          </p:cNvSpPr>
          <p:nvPr/>
        </p:nvSpPr>
        <p:spPr bwMode="gray">
          <a:xfrm>
            <a:off x="2761974" y="5088493"/>
            <a:ext cx="666487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i="1" dirty="0">
                <a:solidFill>
                  <a:schemeClr val="tx1">
                    <a:lumMod val="75000"/>
                  </a:schemeClr>
                </a:solidFill>
                <a:latin typeface="Courier New" panose="02070309020205020404" pitchFamily="49" charset="0"/>
                <a:cs typeface="Arial" panose="020B0604020202020204" pitchFamily="34" charset="0"/>
              </a:rPr>
              <a:t>function_name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arg1, arg2,...</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 name="Rounded Rectangle 6"/>
          <p:cNvSpPr/>
          <p:nvPr/>
        </p:nvSpPr>
        <p:spPr bwMode="auto">
          <a:xfrm>
            <a:off x="9595152" y="1385714"/>
            <a:ext cx="2058974"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212" y="1527914"/>
            <a:ext cx="1592854" cy="135731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Single-Row Functions</a:t>
            </a:r>
          </a:p>
        </p:txBody>
      </p:sp>
      <p:sp>
        <p:nvSpPr>
          <p:cNvPr id="15369" name="Rectangle 9"/>
          <p:cNvSpPr>
            <a:spLocks noChangeArrowheads="1"/>
          </p:cNvSpPr>
          <p:nvPr/>
        </p:nvSpPr>
        <p:spPr bwMode="blackWhite">
          <a:xfrm>
            <a:off x="5225256" y="1068388"/>
            <a:ext cx="1738313" cy="911225"/>
          </a:xfrm>
          <a:prstGeom prst="roundRect">
            <a:avLst/>
          </a:prstGeom>
          <a:solidFill>
            <a:srgbClr val="69D8FF"/>
          </a:solidFill>
          <a:ln w="28575">
            <a:noFill/>
            <a:miter lim="800000"/>
            <a:headEnd/>
            <a:tailEnd/>
          </a:ln>
          <a:effectLst>
            <a:outerShdw blurRad="50800" dist="38100" dir="5400000" algn="t"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Character</a:t>
            </a:r>
          </a:p>
        </p:txBody>
      </p:sp>
      <p:sp>
        <p:nvSpPr>
          <p:cNvPr id="15368" name="Rectangle 8"/>
          <p:cNvSpPr>
            <a:spLocks noChangeArrowheads="1"/>
          </p:cNvSpPr>
          <p:nvPr/>
        </p:nvSpPr>
        <p:spPr bwMode="blackWhite">
          <a:xfrm>
            <a:off x="3604298" y="4857750"/>
            <a:ext cx="1785938" cy="931863"/>
          </a:xfrm>
          <a:prstGeom prst="roundRect">
            <a:avLst/>
          </a:prstGeom>
          <a:solidFill>
            <a:srgbClr val="FFB4E2"/>
          </a:solidFill>
          <a:ln w="28575">
            <a:noFill/>
            <a:miter lim="800000"/>
            <a:headEnd/>
            <a:tailEnd/>
          </a:ln>
          <a:effectLst>
            <a:outerShdw blurRad="50800" dist="38100" dir="16200000"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2">
                    <a:lumMod val="10000"/>
                  </a:schemeClr>
                </a:solidFill>
              </a:rPr>
              <a:t>Conversion</a:t>
            </a:r>
          </a:p>
        </p:txBody>
      </p:sp>
      <p:sp>
        <p:nvSpPr>
          <p:cNvPr id="15371" name="Rectangle 11"/>
          <p:cNvSpPr>
            <a:spLocks noChangeArrowheads="1"/>
          </p:cNvSpPr>
          <p:nvPr/>
        </p:nvSpPr>
        <p:spPr bwMode="blackWhite">
          <a:xfrm>
            <a:off x="6844627" y="4868863"/>
            <a:ext cx="1739900" cy="911225"/>
          </a:xfrm>
          <a:prstGeom prst="roundRect">
            <a:avLst/>
          </a:prstGeom>
          <a:solidFill>
            <a:schemeClr val="accent3">
              <a:lumMod val="60000"/>
              <a:lumOff val="40000"/>
            </a:schemeClr>
          </a:solidFill>
          <a:ln w="28575">
            <a:noFill/>
            <a:miter lim="800000"/>
            <a:headEnd/>
            <a:tailEnd/>
          </a:ln>
          <a:effectLst>
            <a:outerShdw blurRad="50800" dist="38100" dir="16200000"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Date</a:t>
            </a:r>
          </a:p>
        </p:txBody>
      </p:sp>
      <p:sp>
        <p:nvSpPr>
          <p:cNvPr id="15370" name="Rectangle 10"/>
          <p:cNvSpPr>
            <a:spLocks noChangeArrowheads="1"/>
          </p:cNvSpPr>
          <p:nvPr/>
        </p:nvSpPr>
        <p:spPr bwMode="blackWhite">
          <a:xfrm>
            <a:off x="8310562" y="2971801"/>
            <a:ext cx="1739900" cy="911225"/>
          </a:xfrm>
          <a:prstGeom prst="roundRect">
            <a:avLst/>
          </a:prstGeom>
          <a:solidFill>
            <a:srgbClr val="B8E08C"/>
          </a:solidFill>
          <a:ln w="28575">
            <a:noFill/>
            <a:miter lim="800000"/>
            <a:headEnd/>
            <a:tailEnd/>
          </a:ln>
          <a:effectLst>
            <a:outerShdw blurRad="50800" dist="38100" dir="10800000" algn="r" rotWithShape="0">
              <a:prstClr val="black">
                <a:alpha val="40000"/>
              </a:prstClr>
            </a:outerShdw>
          </a:effectLst>
        </p:spPr>
        <p:txBody>
          <a:bodyPr wrap="none" lIns="122238" tIns="61913" rIns="122238" bIns="61913"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Number</a:t>
            </a:r>
          </a:p>
        </p:txBody>
      </p:sp>
      <p:sp>
        <p:nvSpPr>
          <p:cNvPr id="15372" name="Rectangle 12"/>
          <p:cNvSpPr>
            <a:spLocks noChangeArrowheads="1"/>
          </p:cNvSpPr>
          <p:nvPr/>
        </p:nvSpPr>
        <p:spPr bwMode="blackWhite">
          <a:xfrm>
            <a:off x="2138362" y="2971801"/>
            <a:ext cx="1739900" cy="911225"/>
          </a:xfrm>
          <a:prstGeom prst="roundRect">
            <a:avLst/>
          </a:prstGeom>
          <a:solidFill>
            <a:srgbClr val="FFFF9B"/>
          </a:solidFill>
          <a:ln w="28575">
            <a:noFill/>
            <a:miter lim="800000"/>
            <a:headEnd/>
            <a:tailEnd/>
          </a:ln>
          <a:effectLst>
            <a:outerShdw blurRad="50800" dist="38100" algn="l"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General</a:t>
            </a:r>
          </a:p>
        </p:txBody>
      </p:sp>
      <p:sp>
        <p:nvSpPr>
          <p:cNvPr id="15373" name="Rectangle 13"/>
          <p:cNvSpPr>
            <a:spLocks noChangeArrowheads="1"/>
          </p:cNvSpPr>
          <p:nvPr/>
        </p:nvSpPr>
        <p:spPr bwMode="blackWhite">
          <a:xfrm>
            <a:off x="5018881" y="2973432"/>
            <a:ext cx="2151063" cy="931863"/>
          </a:xfrm>
          <a:prstGeom prst="roundRect">
            <a:avLst/>
          </a:prstGeom>
          <a:solidFill>
            <a:schemeClr val="accent1">
              <a:lumMod val="60000"/>
              <a:lumOff val="40000"/>
            </a:schemeClr>
          </a:solidFill>
          <a:ln w="28575">
            <a:noFill/>
            <a:miter lim="800000"/>
            <a:headEnd/>
            <a:tailEnd/>
          </a:ln>
          <a:effectLst>
            <a:outerShdw blurRad="63500" algn="ctr"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Single-row </a:t>
            </a:r>
          </a:p>
          <a:p>
            <a:pPr algn="ctr">
              <a:defRPr/>
            </a:pPr>
            <a:r>
              <a:rPr lang="en-US" altLang="en-US" b="1" dirty="0" smtClean="0">
                <a:solidFill>
                  <a:schemeClr val="bg1"/>
                </a:solidFill>
              </a:rPr>
              <a:t>functions</a:t>
            </a:r>
          </a:p>
        </p:txBody>
      </p:sp>
      <p:pic>
        <p:nvPicPr>
          <p:cNvPr id="16" name="Picture 15" descr="cnt2428006.png"/>
          <p:cNvPicPr>
            <a:picLocks noChangeAspect="1"/>
          </p:cNvPicPr>
          <p:nvPr/>
        </p:nvPicPr>
        <p:blipFill>
          <a:blip r:embed="rId4" cstate="print"/>
          <a:stretch>
            <a:fillRect/>
          </a:stretch>
        </p:blipFill>
        <p:spPr>
          <a:xfrm rot="19961195">
            <a:off x="4067560" y="3175580"/>
            <a:ext cx="786978" cy="503666"/>
          </a:xfrm>
          <a:prstGeom prst="rect">
            <a:avLst/>
          </a:prstGeom>
        </p:spPr>
      </p:pic>
      <p:pic>
        <p:nvPicPr>
          <p:cNvPr id="19" name="Picture 18" descr="cnt2428006.png"/>
          <p:cNvPicPr>
            <a:picLocks noChangeAspect="1"/>
          </p:cNvPicPr>
          <p:nvPr/>
        </p:nvPicPr>
        <p:blipFill>
          <a:blip r:embed="rId4" cstate="print"/>
          <a:stretch>
            <a:fillRect/>
          </a:stretch>
        </p:blipFill>
        <p:spPr>
          <a:xfrm rot="8613276">
            <a:off x="7358280" y="3171047"/>
            <a:ext cx="786978" cy="503666"/>
          </a:xfrm>
          <a:prstGeom prst="rect">
            <a:avLst/>
          </a:prstGeom>
        </p:spPr>
      </p:pic>
      <p:pic>
        <p:nvPicPr>
          <p:cNvPr id="20" name="Picture 19" descr="cnt2428006.png"/>
          <p:cNvPicPr>
            <a:picLocks noChangeAspect="1"/>
          </p:cNvPicPr>
          <p:nvPr/>
        </p:nvPicPr>
        <p:blipFill>
          <a:blip r:embed="rId4" cstate="print"/>
          <a:stretch>
            <a:fillRect/>
          </a:stretch>
        </p:blipFill>
        <p:spPr>
          <a:xfrm rot="12369341">
            <a:off x="6627918" y="4130246"/>
            <a:ext cx="786978" cy="503666"/>
          </a:xfrm>
          <a:prstGeom prst="rect">
            <a:avLst/>
          </a:prstGeom>
        </p:spPr>
      </p:pic>
      <p:pic>
        <p:nvPicPr>
          <p:cNvPr id="17" name="Picture 16" descr="cnt2428006.png"/>
          <p:cNvPicPr>
            <a:picLocks noChangeAspect="1"/>
          </p:cNvPicPr>
          <p:nvPr/>
        </p:nvPicPr>
        <p:blipFill>
          <a:blip r:embed="rId4" cstate="print"/>
          <a:stretch>
            <a:fillRect/>
          </a:stretch>
        </p:blipFill>
        <p:spPr>
          <a:xfrm rot="9230659" flipH="1">
            <a:off x="4773928" y="4130247"/>
            <a:ext cx="786978" cy="503666"/>
          </a:xfrm>
          <a:prstGeom prst="rect">
            <a:avLst/>
          </a:prstGeom>
        </p:spPr>
      </p:pic>
      <p:pic>
        <p:nvPicPr>
          <p:cNvPr id="22" name="Picture 21" descr="cnt2428006.png"/>
          <p:cNvPicPr>
            <a:picLocks noChangeAspect="1"/>
          </p:cNvPicPr>
          <p:nvPr/>
        </p:nvPicPr>
        <p:blipFill>
          <a:blip r:embed="rId4" cstate="print"/>
          <a:stretch>
            <a:fillRect/>
          </a:stretch>
        </p:blipFill>
        <p:spPr>
          <a:xfrm rot="2965259">
            <a:off x="5700923" y="2213391"/>
            <a:ext cx="786978" cy="50366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787</TotalTime>
  <Words>6197</Words>
  <Application>Microsoft Office PowerPoint</Application>
  <PresentationFormat>自定义</PresentationFormat>
  <Paragraphs>636</Paragraphs>
  <Slides>39</Slides>
  <Notes>39</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OU7_16_9 (13.33x7.5)</vt:lpstr>
      <vt:lpstr>Document</vt:lpstr>
      <vt:lpstr>Using Single-Row Functions  to Customize Output</vt:lpstr>
      <vt:lpstr>Course Roadmap</vt:lpstr>
      <vt:lpstr>Objectives</vt:lpstr>
      <vt:lpstr>HR Application Scenario</vt:lpstr>
      <vt:lpstr>Lesson Agenda</vt:lpstr>
      <vt:lpstr>SQL Functions</vt:lpstr>
      <vt:lpstr>Two Types of SQL Functions</vt:lpstr>
      <vt:lpstr>Single-Row Functions</vt:lpstr>
      <vt:lpstr>Single-Row Functions</vt:lpstr>
      <vt:lpstr>Lesson Agenda</vt:lpstr>
      <vt:lpstr>Character Functions</vt:lpstr>
      <vt:lpstr>PowerPoint 演示文稿</vt:lpstr>
      <vt:lpstr>Case-Conversion Functions</vt:lpstr>
      <vt:lpstr>Using Case-Conversion Functions</vt:lpstr>
      <vt:lpstr>Character-Manipulation Functions</vt:lpstr>
      <vt:lpstr>Using Character-Manipulation Functions</vt:lpstr>
      <vt:lpstr>Lesson Agenda</vt:lpstr>
      <vt:lpstr>Nesting Functions</vt:lpstr>
      <vt:lpstr>Nesting Functions: Example</vt:lpstr>
      <vt:lpstr>Lesson Agenda</vt:lpstr>
      <vt:lpstr>Numeric Functions</vt:lpstr>
      <vt:lpstr>Using the ROUND Function</vt:lpstr>
      <vt:lpstr>Using the TRUNC Function</vt:lpstr>
      <vt:lpstr>Using the MOD Function</vt:lpstr>
      <vt:lpstr>Lesson Agenda</vt:lpstr>
      <vt:lpstr>Working with Dates</vt:lpstr>
      <vt:lpstr>RR Date Format</vt:lpstr>
      <vt:lpstr>PowerPoint 演示文稿</vt:lpstr>
      <vt:lpstr>Using the SYSDATE Function</vt:lpstr>
      <vt:lpstr>Using the CURRENT_DATE and CURRENT_TIMESTAMP Functions</vt:lpstr>
      <vt:lpstr>Arithmetic with Dates</vt:lpstr>
      <vt:lpstr>Using Arithmetic Operators with Dates</vt:lpstr>
      <vt:lpstr>Lesson Agenda</vt:lpstr>
      <vt:lpstr>Date-Manipulation Functions</vt:lpstr>
      <vt:lpstr>Using Date Functions</vt:lpstr>
      <vt:lpstr>Using ROUND and TRUNC Functions with Dates</vt:lpstr>
      <vt:lpstr>Quiz</vt:lpstr>
      <vt:lpstr>Summary</vt:lpstr>
      <vt:lpstr>Practice 4: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张宇</cp:lastModifiedBy>
  <cp:revision>84</cp:revision>
  <cp:lastPrinted>2002-03-28T23:57:22Z</cp:lastPrinted>
  <dcterms:created xsi:type="dcterms:W3CDTF">2016-07-31T08:15:28Z</dcterms:created>
  <dcterms:modified xsi:type="dcterms:W3CDTF">2017-10-09T15:29:30Z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