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notesSlides/notesSlide9.xml" ContentType="application/vnd.openxmlformats-officedocument.presentationml.notesSlide+xml"/>
  <Override PartName="/ppt/tags/tag16.xml" ContentType="application/vnd.openxmlformats-officedocument.presentationml.tags+xml"/>
  <Override PartName="/ppt/notesSlides/notesSlide10.xml" ContentType="application/vnd.openxmlformats-officedocument.presentationml.notesSlide+xml"/>
  <Override PartName="/ppt/tags/tag17.xml" ContentType="application/vnd.openxmlformats-officedocument.presentationml.tags+xml"/>
  <Override PartName="/ppt/notesSlides/notesSlide11.xml" ContentType="application/vnd.openxmlformats-officedocument.presentationml.notesSlide+xml"/>
  <Override PartName="/ppt/tags/tag18.xml" ContentType="application/vnd.openxmlformats-officedocument.presentationml.tags+xml"/>
  <Override PartName="/ppt/notesSlides/notesSlide12.xml" ContentType="application/vnd.openxmlformats-officedocument.presentationml.notesSlide+xml"/>
  <Override PartName="/ppt/tags/tag19.xml" ContentType="application/vnd.openxmlformats-officedocument.presentationml.tags+xml"/>
  <Override PartName="/ppt/notesSlides/notesSlide13.xml" ContentType="application/vnd.openxmlformats-officedocument.presentationml.notesSlide+xml"/>
  <Override PartName="/ppt/tags/tag20.xml" ContentType="application/vnd.openxmlformats-officedocument.presentationml.tags+xml"/>
  <Override PartName="/ppt/notesSlides/notesSlide14.xml" ContentType="application/vnd.openxmlformats-officedocument.presentationml.notesSlide+xml"/>
  <Override PartName="/ppt/tags/tag21.xml" ContentType="application/vnd.openxmlformats-officedocument.presentationml.tags+xml"/>
  <Override PartName="/ppt/notesSlides/notesSlide15.xml" ContentType="application/vnd.openxmlformats-officedocument.presentationml.notesSlide+xml"/>
  <Override PartName="/ppt/tags/tag22.xml" ContentType="application/vnd.openxmlformats-officedocument.presentationml.tags+xml"/>
  <Override PartName="/ppt/notesSlides/notesSlide16.xml" ContentType="application/vnd.openxmlformats-officedocument.presentationml.notesSlide+xml"/>
  <Override PartName="/ppt/tags/tag23.xml" ContentType="application/vnd.openxmlformats-officedocument.presentationml.tags+xml"/>
  <Override PartName="/ppt/notesSlides/notesSlide17.xml" ContentType="application/vnd.openxmlformats-officedocument.presentationml.notesSlide+xml"/>
  <Override PartName="/ppt/tags/tag24.xml" ContentType="application/vnd.openxmlformats-officedocument.presentationml.tags+xml"/>
  <Override PartName="/ppt/notesSlides/notesSlide18.xml" ContentType="application/vnd.openxmlformats-officedocument.presentationml.notesSlide+xml"/>
  <Override PartName="/ppt/tags/tag25.xml" ContentType="application/vnd.openxmlformats-officedocument.presentationml.tags+xml"/>
  <Override PartName="/ppt/notesSlides/notesSlide19.xml" ContentType="application/vnd.openxmlformats-officedocument.presentationml.notesSlide+xml"/>
  <Override PartName="/ppt/tags/tag26.xml" ContentType="application/vnd.openxmlformats-officedocument.presentationml.tags+xml"/>
  <Override PartName="/ppt/notesSlides/notesSlide20.xml" ContentType="application/vnd.openxmlformats-officedocument.presentationml.notesSlide+xml"/>
  <Override PartName="/ppt/tags/tag27.xml" ContentType="application/vnd.openxmlformats-officedocument.presentationml.tags+xml"/>
  <Override PartName="/ppt/notesSlides/notesSlide21.xml" ContentType="application/vnd.openxmlformats-officedocument.presentationml.notesSlide+xml"/>
  <Override PartName="/ppt/tags/tag28.xml" ContentType="application/vnd.openxmlformats-officedocument.presentationml.tags+xml"/>
  <Override PartName="/ppt/notesSlides/notesSlide22.xml" ContentType="application/vnd.openxmlformats-officedocument.presentationml.notesSlide+xml"/>
  <Override PartName="/ppt/tags/tag29.xml" ContentType="application/vnd.openxmlformats-officedocument.presentationml.tags+xml"/>
  <Override PartName="/ppt/notesSlides/notesSlide23.xml" ContentType="application/vnd.openxmlformats-officedocument.presentationml.notesSlide+xml"/>
  <Override PartName="/ppt/tags/tag30.xml" ContentType="application/vnd.openxmlformats-officedocument.presentationml.tags+xml"/>
  <Override PartName="/ppt/notesSlides/notesSlide24.xml" ContentType="application/vnd.openxmlformats-officedocument.presentationml.notesSlide+xml"/>
  <Override PartName="/ppt/tags/tag31.xml" ContentType="application/vnd.openxmlformats-officedocument.presentationml.tags+xml"/>
  <Override PartName="/ppt/notesSlides/notesSlide25.xml" ContentType="application/vnd.openxmlformats-officedocument.presentationml.notesSlide+xml"/>
  <Override PartName="/ppt/tags/tag32.xml" ContentType="application/vnd.openxmlformats-officedocument.presentationml.tags+xml"/>
  <Override PartName="/ppt/notesSlides/notesSlide26.xml" ContentType="application/vnd.openxmlformats-officedocument.presentationml.notesSlide+xml"/>
  <Override PartName="/ppt/tags/tag33.xml" ContentType="application/vnd.openxmlformats-officedocument.presentationml.tags+xml"/>
  <Override PartName="/ppt/notesSlides/notesSlide27.xml" ContentType="application/vnd.openxmlformats-officedocument.presentationml.notesSlide+xml"/>
  <Override PartName="/ppt/tags/tag34.xml" ContentType="application/vnd.openxmlformats-officedocument.presentationml.tags+xml"/>
  <Override PartName="/ppt/notesSlides/notesSlide28.xml" ContentType="application/vnd.openxmlformats-officedocument.presentationml.notesSlide+xml"/>
  <Override PartName="/ppt/tags/tag35.xml" ContentType="application/vnd.openxmlformats-officedocument.presentationml.tags+xml"/>
  <Override PartName="/ppt/notesSlides/notesSlide29.xml" ContentType="application/vnd.openxmlformats-officedocument.presentationml.notesSlide+xml"/>
  <Override PartName="/ppt/tags/tag36.xml" ContentType="application/vnd.openxmlformats-officedocument.presentationml.tags+xml"/>
  <Override PartName="/ppt/notesSlides/notesSlide30.xml" ContentType="application/vnd.openxmlformats-officedocument.presentationml.notesSlide+xml"/>
  <Override PartName="/ppt/tags/tag37.xml" ContentType="application/vnd.openxmlformats-officedocument.presentationml.tags+xml"/>
  <Override PartName="/ppt/notesSlides/notesSlide31.xml" ContentType="application/vnd.openxmlformats-officedocument.presentationml.notesSlide+xml"/>
  <Override PartName="/ppt/tags/tag38.xml" ContentType="application/vnd.openxmlformats-officedocument.presentationml.tags+xml"/>
  <Override PartName="/ppt/notesSlides/notesSlide32.xml" ContentType="application/vnd.openxmlformats-officedocument.presentationml.notesSlide+xml"/>
  <Override PartName="/ppt/tags/tag39.xml" ContentType="application/vnd.openxmlformats-officedocument.presentationml.tags+xml"/>
  <Override PartName="/ppt/notesSlides/notesSlide33.xml" ContentType="application/vnd.openxmlformats-officedocument.presentationml.notesSlide+xml"/>
  <Override PartName="/ppt/tags/tag40.xml" ContentType="application/vnd.openxmlformats-officedocument.presentationml.tags+xml"/>
  <Override PartName="/ppt/notesSlides/notesSlide34.xml" ContentType="application/vnd.openxmlformats-officedocument.presentationml.notesSlide+xml"/>
  <Override PartName="/ppt/tags/tag41.xml" ContentType="application/vnd.openxmlformats-officedocument.presentationml.tags+xml"/>
  <Override PartName="/ppt/notesSlides/notesSlide35.xml" ContentType="application/vnd.openxmlformats-officedocument.presentationml.notesSlide+xml"/>
  <Override PartName="/ppt/tags/tag42.xml" ContentType="application/vnd.openxmlformats-officedocument.presentationml.tags+xml"/>
  <Override PartName="/ppt/notesSlides/notesSlide36.xml" ContentType="application/vnd.openxmlformats-officedocument.presentationml.notesSlide+xml"/>
  <Override PartName="/ppt/tags/tag43.xml" ContentType="application/vnd.openxmlformats-officedocument.presentationml.tags+xml"/>
  <Override PartName="/ppt/notesSlides/notesSlide37.xml" ContentType="application/vnd.openxmlformats-officedocument.presentationml.notesSlide+xml"/>
  <Override PartName="/ppt/tags/tag44.xml" ContentType="application/vnd.openxmlformats-officedocument.presentationml.tags+xml"/>
  <Override PartName="/ppt/notesSlides/notesSlide38.xml" ContentType="application/vnd.openxmlformats-officedocument.presentationml.notesSlide+xml"/>
  <Override PartName="/ppt/tags/tag45.xml" ContentType="application/vnd.openxmlformats-officedocument.presentationml.tags+xml"/>
  <Override PartName="/ppt/notesSlides/notesSlide39.xml" ContentType="application/vnd.openxmlformats-officedocument.presentationml.notesSlide+xml"/>
  <Override PartName="/ppt/tags/tag46.xml" ContentType="application/vnd.openxmlformats-officedocument.presentationml.tags+xml"/>
  <Override PartName="/ppt/notesSlides/notesSlide40.xml" ContentType="application/vnd.openxmlformats-officedocument.presentationml.notesSlide+xml"/>
  <Override PartName="/ppt/tags/tag47.xml" ContentType="application/vnd.openxmlformats-officedocument.presentationml.tags+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43"/>
  </p:notesMasterIdLst>
  <p:handoutMasterIdLst>
    <p:handoutMasterId r:id="rId44"/>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12188825" cy="6858000"/>
  <p:notesSz cx="6991350" cy="9282113"/>
  <p:custDataLst>
    <p:tags r:id="rId45"/>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 xmlns:p15="http://schemas.microsoft.com/office/powerpoint/2012/main">
        <p15:guide id="1" orient="horz" pos="2923">
          <p15:clr>
            <a:srgbClr val="A4A3A4"/>
          </p15:clr>
        </p15:guide>
        <p15:guide id="2" orient="horz" pos="283">
          <p15:clr>
            <a:srgbClr val="A4A3A4"/>
          </p15:clr>
        </p15:guide>
        <p15:guide id="3"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F5E7"/>
    <a:srgbClr val="A2DAA3"/>
    <a:srgbClr val="4BB74E"/>
    <a:srgbClr val="54C54C"/>
    <a:srgbClr val="D9F5FF"/>
    <a:srgbClr val="FFE5E5"/>
    <a:srgbClr val="ABDB77"/>
    <a:srgbClr val="E6D5F3"/>
    <a:srgbClr val="DBF3D9"/>
    <a:srgbClr val="FFF7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5207" autoAdjust="0"/>
    <p:restoredTop sz="53172" autoAdjust="0"/>
  </p:normalViewPr>
  <p:slideViewPr>
    <p:cSldViewPr showGuides="1">
      <p:cViewPr varScale="1">
        <p:scale>
          <a:sx n="35" d="100"/>
          <a:sy n="35" d="100"/>
        </p:scale>
        <p:origin x="-2466" y="-90"/>
      </p:cViewPr>
      <p:guideLst>
        <p:guide orient="horz" pos="2160"/>
        <p:guide orient="horz" pos="960"/>
        <p:guide orient="horz" pos="240"/>
        <p:guide pos="3839"/>
        <p:guide pos="431"/>
        <p:guide pos="479"/>
      </p:guideLst>
    </p:cSldViewPr>
  </p:slideViewPr>
  <p:notesTextViewPr>
    <p:cViewPr>
      <p:scale>
        <a:sx n="100" d="100"/>
        <a:sy n="100" d="100"/>
      </p:scale>
      <p:origin x="0" y="0"/>
    </p:cViewPr>
  </p:notesTextViewPr>
  <p:sorterViewPr>
    <p:cViewPr>
      <p:scale>
        <a:sx n="66" d="100"/>
        <a:sy n="66" d="100"/>
      </p:scale>
      <p:origin x="0" y="-3096"/>
    </p:cViewPr>
  </p:sorterViewPr>
  <p:notesViewPr>
    <p:cSldViewPr showGuides="1">
      <p:cViewPr>
        <p:scale>
          <a:sx n="100" d="100"/>
          <a:sy n="100" d="100"/>
        </p:scale>
        <p:origin x="-1764" y="-78"/>
      </p:cViewPr>
      <p:guideLst>
        <p:guide orient="horz" pos="2635"/>
        <p:guide orient="horz" pos="283"/>
        <p:guide orient="horz" pos="2827"/>
        <p:guide pos="2202"/>
        <p:guide pos="282"/>
        <p:guide pos="378"/>
        <p:guide pos="57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20663" y="441325"/>
            <a:ext cx="6550025"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smtClean="0"/>
              <a:t>Oracle Database 12</a:t>
            </a:r>
            <a:r>
              <a:rPr lang="en-US" i="1" smtClean="0"/>
              <a:t>c</a:t>
            </a:r>
            <a:r>
              <a:rPr lang="en-US" smtClean="0"/>
              <a:t> R2: SQL Workshop I   5 - &lt;#&gt;</a:t>
            </a:r>
            <a:endParaRPr lang="en-US" dirty="0"/>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vmlDrawing" Target="../drawings/vmlDrawing3.vml"/><Relationship Id="rId6" Type="http://schemas.openxmlformats.org/officeDocument/2006/relationships/image" Target="../media/image14.emf"/><Relationship Id="rId5" Type="http://schemas.openxmlformats.org/officeDocument/2006/relationships/oleObject" Target="../embeddings/Microsoft_Word_97_-_2003___3.doc"/><Relationship Id="rId4" Type="http://schemas.openxmlformats.org/officeDocument/2006/relationships/oleObject" Target="../embeddings/oleObject3.bin"/></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vmlDrawing" Target="../drawings/vmlDrawing4.vml"/><Relationship Id="rId6" Type="http://schemas.openxmlformats.org/officeDocument/2006/relationships/image" Target="../media/image15.emf"/><Relationship Id="rId5" Type="http://schemas.openxmlformats.org/officeDocument/2006/relationships/oleObject" Target="../embeddings/Microsoft_Word_97_-_2003___4.doc"/><Relationship Id="rId4" Type="http://schemas.openxmlformats.org/officeDocument/2006/relationships/oleObject" Target="../embeddings/oleObject4.bin"/></Relationships>
</file>

<file path=ppt/notesSlides/_rels/notesSlide15.xml.rels><?xml version="1.0" encoding="UTF-8" standalone="yes"?>
<Relationships xmlns="http://schemas.openxmlformats.org/package/2006/relationships"><Relationship Id="rId8" Type="http://schemas.openxmlformats.org/officeDocument/2006/relationships/oleObject" Target="../embeddings/Microsoft_Word_97_-_2003___6.doc"/><Relationship Id="rId3" Type="http://schemas.openxmlformats.org/officeDocument/2006/relationships/slide" Target="../slides/slide15.xml"/><Relationship Id="rId7" Type="http://schemas.openxmlformats.org/officeDocument/2006/relationships/oleObject" Target="../embeddings/oleObject6.bin"/><Relationship Id="rId2" Type="http://schemas.openxmlformats.org/officeDocument/2006/relationships/notesMaster" Target="../notesMasters/notesMaster1.xml"/><Relationship Id="rId1" Type="http://schemas.openxmlformats.org/officeDocument/2006/relationships/vmlDrawing" Target="../drawings/vmlDrawing5.vml"/><Relationship Id="rId6" Type="http://schemas.openxmlformats.org/officeDocument/2006/relationships/image" Target="../media/image16.emf"/><Relationship Id="rId5" Type="http://schemas.openxmlformats.org/officeDocument/2006/relationships/oleObject" Target="../embeddings/Microsoft_Word_97_-_2003___5.doc"/><Relationship Id="rId4" Type="http://schemas.openxmlformats.org/officeDocument/2006/relationships/oleObject" Target="../embeddings/oleObject5.bin"/><Relationship Id="rId9" Type="http://schemas.openxmlformats.org/officeDocument/2006/relationships/image" Target="../media/image17.emf"/></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vmlDrawing" Target="../drawings/vmlDrawing6.vml"/><Relationship Id="rId6" Type="http://schemas.openxmlformats.org/officeDocument/2006/relationships/image" Target="../media/image19.emf"/><Relationship Id="rId5" Type="http://schemas.openxmlformats.org/officeDocument/2006/relationships/oleObject" Target="../embeddings/Microsoft_Word_97_-_2003___7.doc"/><Relationship Id="rId4" Type="http://schemas.openxmlformats.org/officeDocument/2006/relationships/oleObject" Target="../embeddings/oleObject7.bin"/></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vmlDrawing" Target="../drawings/vmlDrawing7.vml"/><Relationship Id="rId6" Type="http://schemas.openxmlformats.org/officeDocument/2006/relationships/image" Target="../media/image25.emf"/><Relationship Id="rId5" Type="http://schemas.openxmlformats.org/officeDocument/2006/relationships/oleObject" Target="../embeddings/Microsoft_Word_97_-_2003___8.doc"/><Relationship Id="rId4" Type="http://schemas.openxmlformats.org/officeDocument/2006/relationships/oleObject" Target="../embeddings/oleObject8.bin"/></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vmlDrawing" Target="../drawings/vmlDrawing8.vml"/><Relationship Id="rId6" Type="http://schemas.openxmlformats.org/officeDocument/2006/relationships/image" Target="../media/image27.emf"/><Relationship Id="rId5" Type="http://schemas.openxmlformats.org/officeDocument/2006/relationships/oleObject" Target="../embeddings/Microsoft_Word_97_-_2003___9.doc"/><Relationship Id="rId4" Type="http://schemas.openxmlformats.org/officeDocument/2006/relationships/oleObject" Target="../embeddings/oleObject9.bin"/></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vmlDrawing" Target="../drawings/vmlDrawing1.vml"/><Relationship Id="rId6" Type="http://schemas.openxmlformats.org/officeDocument/2006/relationships/image" Target="../media/image10.emf"/><Relationship Id="rId5" Type="http://schemas.openxmlformats.org/officeDocument/2006/relationships/oleObject" Target="../embeddings/Microsoft_Word_97_-_2003___1.doc"/><Relationship Id="rId4" Type="http://schemas.openxmlformats.org/officeDocument/2006/relationships/oleObject" Target="../embeddings/oleObject1.bin"/></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vmlDrawing" Target="../drawings/vmlDrawing2.vml"/><Relationship Id="rId6" Type="http://schemas.openxmlformats.org/officeDocument/2006/relationships/image" Target="../media/image11.emf"/><Relationship Id="rId5" Type="http://schemas.openxmlformats.org/officeDocument/2006/relationships/oleObject" Target="../embeddings/Microsoft_Word_97_-_2003___2.doc"/><Relationship Id="rId4" Type="http://schemas.openxmlformats.org/officeDocument/2006/relationships/oleObject" Target="../embeddings/oleObject2.bin"/></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0530226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5 - </a:t>
            </a:r>
            <a:fld id="{76742256-D785-4B63-ADEB-1EFF34C3F2D7}" type="slidenum">
              <a:rPr lang="en-US" altLang="en-US" smtClean="0"/>
              <a:t>10</a:t>
            </a:fld>
            <a:endParaRPr lang="en-US" altLang="en-US" dirty="0" smtClean="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482031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pPr lvl="1"/>
            <a:r>
              <a:rPr lang="en-US" altLang="en-US" dirty="0" smtClean="0">
                <a:latin typeface="Arial" charset="0"/>
              </a:rPr>
              <a:t>You can convert a </a:t>
            </a:r>
            <a:r>
              <a:rPr lang="en-US" altLang="en-US" dirty="0" err="1" smtClean="0">
                <a:latin typeface="Arial" charset="0"/>
              </a:rPr>
              <a:t>datetime</a:t>
            </a:r>
            <a:r>
              <a:rPr lang="en-US" altLang="en-US" dirty="0" smtClean="0">
                <a:latin typeface="Arial" charset="0"/>
              </a:rPr>
              <a:t> data type to a value of </a:t>
            </a:r>
            <a:r>
              <a:rPr lang="en-US" altLang="en-US" dirty="0" err="1" smtClean="0">
                <a:latin typeface="Courier New" pitchFamily="49" charset="0"/>
                <a:cs typeface="Courier New" pitchFamily="49" charset="0"/>
              </a:rPr>
              <a:t>VARCHAR2</a:t>
            </a:r>
            <a:r>
              <a:rPr lang="en-US" altLang="en-US" dirty="0" smtClean="0">
                <a:latin typeface="Arial" charset="0"/>
              </a:rPr>
              <a:t> data type using </a:t>
            </a:r>
            <a:r>
              <a:rPr lang="en-US" altLang="en-US" dirty="0" err="1" smtClean="0">
                <a:latin typeface="Courier New" pitchFamily="49" charset="0"/>
                <a:cs typeface="Courier New" pitchFamily="49" charset="0"/>
              </a:rPr>
              <a:t>TO_CHAR</a:t>
            </a:r>
            <a:r>
              <a:rPr lang="en-US" altLang="en-US" dirty="0" smtClean="0">
                <a:latin typeface="Arial" charset="0"/>
              </a:rPr>
              <a:t> in the format specified by the </a:t>
            </a:r>
            <a:r>
              <a:rPr lang="en-US" altLang="en-US" i="1" dirty="0" err="1" smtClean="0">
                <a:latin typeface="Arial" charset="0"/>
              </a:rPr>
              <a:t>format_model</a:t>
            </a:r>
            <a:r>
              <a:rPr lang="en-US" altLang="en-US" dirty="0" smtClean="0">
                <a:latin typeface="Arial" charset="0"/>
              </a:rPr>
              <a:t>. A format model is a character literal that describes the format of </a:t>
            </a:r>
            <a:r>
              <a:rPr lang="en-US" altLang="en-US" dirty="0" err="1" smtClean="0">
                <a:latin typeface="Arial" charset="0"/>
              </a:rPr>
              <a:t>datetime</a:t>
            </a:r>
            <a:r>
              <a:rPr lang="en-US" altLang="en-US" dirty="0" smtClean="0">
                <a:latin typeface="Arial" charset="0"/>
              </a:rPr>
              <a:t> stored in a character string. For example, the </a:t>
            </a:r>
            <a:r>
              <a:rPr lang="en-US" altLang="en-US" dirty="0" err="1" smtClean="0">
                <a:latin typeface="Arial" charset="0"/>
              </a:rPr>
              <a:t>datetime</a:t>
            </a:r>
            <a:r>
              <a:rPr lang="en-US" altLang="en-US" dirty="0" smtClean="0">
                <a:latin typeface="Arial" charset="0"/>
              </a:rPr>
              <a:t> format model for the string </a:t>
            </a:r>
            <a:r>
              <a:rPr lang="en-US" altLang="en-US" dirty="0" smtClean="0">
                <a:latin typeface="Courier New" pitchFamily="49" charset="0"/>
                <a:cs typeface="Courier New" pitchFamily="49" charset="0"/>
              </a:rPr>
              <a:t>'11-Nov-2000'</a:t>
            </a:r>
            <a:r>
              <a:rPr lang="en-US" altLang="en-US" dirty="0" smtClean="0">
                <a:latin typeface="Arial" charset="0"/>
              </a:rPr>
              <a:t> is </a:t>
            </a:r>
            <a:r>
              <a:rPr lang="en-US" altLang="en-US" dirty="0" smtClean="0">
                <a:latin typeface="Courier New" pitchFamily="49" charset="0"/>
                <a:cs typeface="Courier New" pitchFamily="49" charset="0"/>
              </a:rPr>
              <a:t>'DD-Mon-</a:t>
            </a:r>
            <a:r>
              <a:rPr lang="en-US" altLang="en-US" dirty="0" err="1" smtClean="0">
                <a:latin typeface="Courier New" pitchFamily="49" charset="0"/>
                <a:cs typeface="Courier New" pitchFamily="49" charset="0"/>
              </a:rPr>
              <a:t>YYYY</a:t>
            </a:r>
            <a:r>
              <a:rPr lang="en-US" altLang="en-US" dirty="0" smtClean="0">
                <a:latin typeface="Courier New" pitchFamily="49" charset="0"/>
                <a:cs typeface="Courier New" pitchFamily="49" charset="0"/>
              </a:rPr>
              <a:t>'</a:t>
            </a:r>
            <a:r>
              <a:rPr lang="en-US" altLang="en-US" dirty="0" smtClean="0">
                <a:latin typeface="Arial" charset="0"/>
              </a:rPr>
              <a:t>. You can use the </a:t>
            </a:r>
            <a:r>
              <a:rPr lang="en-US" altLang="en-US" dirty="0" err="1" smtClean="0">
                <a:latin typeface="Courier New" pitchFamily="49" charset="0"/>
                <a:cs typeface="Courier New" pitchFamily="49" charset="0"/>
              </a:rPr>
              <a:t>TO_CHAR</a:t>
            </a:r>
            <a:r>
              <a:rPr lang="en-US" altLang="en-US" dirty="0" smtClean="0">
                <a:latin typeface="Arial" charset="0"/>
              </a:rPr>
              <a:t> function to convert a date from its default format to the one that you specify.</a:t>
            </a:r>
          </a:p>
          <a:p>
            <a:pPr lvl="1"/>
            <a:r>
              <a:rPr lang="en-US" altLang="en-US" b="1" dirty="0" smtClean="0">
                <a:latin typeface="Arial" charset="0"/>
              </a:rPr>
              <a:t>Here are some of the guidelines to follow while using </a:t>
            </a:r>
            <a:r>
              <a:rPr lang="en-US" altLang="en-US" b="1" dirty="0" err="1" smtClean="0">
                <a:latin typeface="Courier New" pitchFamily="49" charset="0"/>
                <a:cs typeface="Courier New" pitchFamily="49" charset="0"/>
              </a:rPr>
              <a:t>TO_CHAR</a:t>
            </a:r>
            <a:r>
              <a:rPr lang="en-US" altLang="en-US" b="1" dirty="0" smtClean="0">
                <a:latin typeface="Courier New" pitchFamily="49" charset="0"/>
                <a:cs typeface="Courier New" pitchFamily="49" charset="0"/>
              </a:rPr>
              <a:t>:</a:t>
            </a:r>
          </a:p>
          <a:p>
            <a:pPr lvl="2"/>
            <a:r>
              <a:rPr lang="en-US" altLang="en-US" dirty="0" smtClean="0">
                <a:latin typeface="Arial" charset="0"/>
              </a:rPr>
              <a:t>Enclose the format model within single quotation marks. The format model is case-sensitive.</a:t>
            </a:r>
          </a:p>
          <a:p>
            <a:pPr lvl="2"/>
            <a:r>
              <a:rPr lang="en-US" altLang="en-US" dirty="0" smtClean="0">
                <a:latin typeface="Arial" charset="0"/>
              </a:rPr>
              <a:t>Ensure that you separate the date value from the format model with a comma. The format model can include any valid date format element.</a:t>
            </a:r>
          </a:p>
          <a:p>
            <a:pPr lvl="2"/>
            <a:r>
              <a:rPr lang="en-US" altLang="en-US" dirty="0" smtClean="0">
                <a:latin typeface="Arial" charset="0"/>
              </a:rPr>
              <a:t>The names of days and months in the output are automatically padded with blanks.</a:t>
            </a:r>
          </a:p>
          <a:p>
            <a:pPr lvl="2"/>
            <a:r>
              <a:rPr lang="en-US" altLang="en-US" dirty="0" smtClean="0">
                <a:latin typeface="Arial" charset="0"/>
              </a:rPr>
              <a:t>Use the fill mode </a:t>
            </a:r>
            <a:r>
              <a:rPr lang="en-US" altLang="en-US" i="1" dirty="0" err="1" smtClean="0">
                <a:latin typeface="Courier New" pitchFamily="49" charset="0"/>
                <a:cs typeface="Courier New" pitchFamily="49" charset="0"/>
              </a:rPr>
              <a:t>fm</a:t>
            </a:r>
            <a:r>
              <a:rPr lang="en-US" altLang="en-US" dirty="0" smtClean="0">
                <a:latin typeface="Arial" charset="0"/>
              </a:rPr>
              <a:t> element to remove padded blanks or to suppress leading zeros.</a:t>
            </a:r>
          </a:p>
          <a:p>
            <a:pPr marL="304746" lvl="2" indent="0">
              <a:buNone/>
            </a:pPr>
            <a:r>
              <a:rPr lang="zh-CN" altLang="en-US" dirty="0" smtClean="0">
                <a:latin typeface="Arial" charset="0"/>
              </a:rPr>
              <a:t>您可以使用格式</a:t>
            </a:r>
            <a:r>
              <a:rPr lang="en-US" altLang="zh-CN" dirty="0" smtClean="0">
                <a:latin typeface="Arial" charset="0"/>
              </a:rPr>
              <a:t>_model</a:t>
            </a:r>
            <a:r>
              <a:rPr lang="zh-CN" altLang="en-US" dirty="0" smtClean="0">
                <a:latin typeface="Arial" charset="0"/>
              </a:rPr>
              <a:t>指定的格式，使用</a:t>
            </a:r>
            <a:r>
              <a:rPr lang="en-US" altLang="zh-CN" dirty="0" err="1" smtClean="0">
                <a:latin typeface="Arial" charset="0"/>
              </a:rPr>
              <a:t>TO_CHAR</a:t>
            </a:r>
            <a:r>
              <a:rPr lang="zh-CN" altLang="en-US" dirty="0" smtClean="0">
                <a:latin typeface="Arial" charset="0"/>
              </a:rPr>
              <a:t>将</a:t>
            </a:r>
            <a:r>
              <a:rPr lang="en-US" altLang="zh-CN" dirty="0" err="1" smtClean="0">
                <a:latin typeface="Arial" charset="0"/>
              </a:rPr>
              <a:t>datetime</a:t>
            </a:r>
            <a:r>
              <a:rPr lang="zh-CN" altLang="en-US" dirty="0" smtClean="0">
                <a:latin typeface="Arial" charset="0"/>
              </a:rPr>
              <a:t>数据类型转换为</a:t>
            </a:r>
            <a:r>
              <a:rPr lang="en-US" altLang="zh-CN" dirty="0" err="1" smtClean="0">
                <a:latin typeface="Arial" charset="0"/>
              </a:rPr>
              <a:t>VARCHAR2</a:t>
            </a:r>
            <a:r>
              <a:rPr lang="zh-CN" altLang="en-US" dirty="0" smtClean="0">
                <a:latin typeface="Arial" charset="0"/>
              </a:rPr>
              <a:t>数据类型的值。 格式模型是描述存储在字符串中的日期时间格式的字符文字。 例如，字符串</a:t>
            </a:r>
            <a:r>
              <a:rPr lang="en-US" altLang="zh-CN" dirty="0" smtClean="0">
                <a:latin typeface="Arial" charset="0"/>
              </a:rPr>
              <a:t>'11 -Nov-2000'</a:t>
            </a:r>
            <a:r>
              <a:rPr lang="zh-CN" altLang="en-US" dirty="0" smtClean="0">
                <a:latin typeface="Arial" charset="0"/>
              </a:rPr>
              <a:t>的</a:t>
            </a:r>
            <a:r>
              <a:rPr lang="en-US" altLang="zh-CN" dirty="0" err="1" smtClean="0">
                <a:latin typeface="Arial" charset="0"/>
              </a:rPr>
              <a:t>datetime</a:t>
            </a:r>
            <a:r>
              <a:rPr lang="zh-CN" altLang="en-US" dirty="0" smtClean="0">
                <a:latin typeface="Arial" charset="0"/>
              </a:rPr>
              <a:t>格式模型是</a:t>
            </a:r>
            <a:r>
              <a:rPr lang="en-US" altLang="zh-CN" dirty="0" smtClean="0">
                <a:latin typeface="Arial" charset="0"/>
              </a:rPr>
              <a:t>'DD-Mon-</a:t>
            </a:r>
            <a:r>
              <a:rPr lang="en-US" altLang="zh-CN" dirty="0" err="1" smtClean="0">
                <a:latin typeface="Arial" charset="0"/>
              </a:rPr>
              <a:t>YYYY</a:t>
            </a:r>
            <a:r>
              <a:rPr lang="en-US" altLang="zh-CN" dirty="0" smtClean="0">
                <a:latin typeface="Arial" charset="0"/>
              </a:rPr>
              <a:t>'</a:t>
            </a:r>
            <a:r>
              <a:rPr lang="zh-CN" altLang="en-US" dirty="0" smtClean="0">
                <a:latin typeface="Arial" charset="0"/>
              </a:rPr>
              <a:t>。 您可以使用</a:t>
            </a:r>
            <a:r>
              <a:rPr lang="en-US" altLang="zh-CN" dirty="0" err="1" smtClean="0">
                <a:latin typeface="Arial" charset="0"/>
              </a:rPr>
              <a:t>TO_CHAR</a:t>
            </a:r>
            <a:r>
              <a:rPr lang="zh-CN" altLang="en-US" dirty="0" smtClean="0">
                <a:latin typeface="Arial" charset="0"/>
              </a:rPr>
              <a:t>函数将日期从默认格式转换为您指定的格式。</a:t>
            </a:r>
          </a:p>
          <a:p>
            <a:pPr marL="304746" lvl="2" indent="0">
              <a:buNone/>
            </a:pPr>
            <a:r>
              <a:rPr lang="zh-CN" altLang="en-US" dirty="0" smtClean="0">
                <a:latin typeface="Arial" charset="0"/>
              </a:rPr>
              <a:t>以下是使用</a:t>
            </a:r>
            <a:r>
              <a:rPr lang="en-US" altLang="zh-CN" dirty="0" err="1" smtClean="0">
                <a:latin typeface="Arial" charset="0"/>
              </a:rPr>
              <a:t>TO_CHAR</a:t>
            </a:r>
            <a:r>
              <a:rPr lang="zh-CN" altLang="en-US" dirty="0" smtClean="0">
                <a:latin typeface="Arial" charset="0"/>
              </a:rPr>
              <a:t>时遵循的一些准则：</a:t>
            </a:r>
          </a:p>
          <a:p>
            <a:pPr marL="609493" lvl="2" indent="-304747"/>
            <a:r>
              <a:rPr lang="zh-CN" altLang="en-US" dirty="0" smtClean="0">
                <a:latin typeface="Arial" charset="0"/>
              </a:rPr>
              <a:t>将格式模型包含在单引号内。 格式模型区分大小写。</a:t>
            </a:r>
          </a:p>
          <a:p>
            <a:pPr marL="609493" lvl="2" indent="-304747"/>
            <a:r>
              <a:rPr lang="zh-CN" altLang="en-US" dirty="0" smtClean="0">
                <a:latin typeface="Arial" charset="0"/>
              </a:rPr>
              <a:t>确保使用逗号将日期值与格式模型分开。 格式模型可以包括任何有效的日期格式元素。</a:t>
            </a:r>
          </a:p>
          <a:p>
            <a:pPr marL="609493" lvl="2" indent="-304747"/>
            <a:r>
              <a:rPr lang="zh-CN" altLang="en-US" dirty="0" smtClean="0">
                <a:latin typeface="Arial" charset="0"/>
              </a:rPr>
              <a:t>输出中的日期和月份的名称将自动填充空格。</a:t>
            </a:r>
          </a:p>
          <a:p>
            <a:pPr marL="609493" lvl="2" indent="-304747"/>
            <a:r>
              <a:rPr lang="zh-CN" altLang="en-US" dirty="0" smtClean="0">
                <a:latin typeface="Arial" charset="0"/>
              </a:rPr>
              <a:t>使用填充模式</a:t>
            </a:r>
            <a:r>
              <a:rPr lang="en-US" altLang="zh-CN" dirty="0" err="1" smtClean="0">
                <a:latin typeface="Arial" charset="0"/>
              </a:rPr>
              <a:t>fm</a:t>
            </a:r>
            <a:r>
              <a:rPr lang="zh-CN" altLang="en-US" dirty="0" smtClean="0">
                <a:latin typeface="Arial" charset="0"/>
              </a:rPr>
              <a:t>元素删除填充空白或抑制前导零。</a:t>
            </a:r>
            <a:endParaRPr lang="en-US" altLang="en-US" dirty="0" smtClean="0">
              <a:latin typeface="Arial" charset="0"/>
            </a:endParaRPr>
          </a:p>
        </p:txBody>
      </p:sp>
      <p:sp>
        <p:nvSpPr>
          <p:cNvPr id="2458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5 - </a:t>
            </a:r>
            <a:fld id="{76094DF7-0405-4D3F-B44D-AD2EABAF64CD}" type="slidenum">
              <a:rPr lang="en-US" altLang="en-US" smtClean="0">
                <a:latin typeface="Arial" charset="0"/>
                <a:cs typeface="Arial" charset="0"/>
              </a:rPr>
              <a:t>11</a:t>
            </a:fld>
            <a:endParaRPr lang="en-US" altLang="en-US" dirty="0" smtClean="0">
              <a:latin typeface="Arial" charset="0"/>
              <a:cs typeface="Arial" charset="0"/>
            </a:endParaRPr>
          </a:p>
        </p:txBody>
      </p:sp>
    </p:spTree>
    <p:extLst>
      <p:ext uri="{BB962C8B-B14F-4D97-AF65-F5344CB8AC3E}">
        <p14:creationId xmlns:p14="http://schemas.microsoft.com/office/powerpoint/2010/main" val="2463493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5"/>
          <p:cNvSpPr>
            <a:spLocks noGrp="1" noChangeArrowheads="1"/>
          </p:cNvSpPr>
          <p:nvPr>
            <p:ph type="body" idx="1"/>
          </p:nvPr>
        </p:nvSpPr>
        <p:spPr/>
        <p:txBody>
          <a:bodyPr>
            <a:normAutofit/>
          </a:bodyPr>
          <a:lstStyle/>
          <a:p>
            <a:pPr lvl="1"/>
            <a:r>
              <a:rPr lang="en-US" altLang="en-US" dirty="0" smtClean="0"/>
              <a:t>You can refer to the complete list of date format model elements in the following page.</a:t>
            </a:r>
          </a:p>
          <a:p>
            <a:pPr lvl="1"/>
            <a:r>
              <a:rPr lang="zh-CN" altLang="en-US" dirty="0" smtClean="0"/>
              <a:t>您可以参考以下页面中的日期格式模型元素的完整列表。</a:t>
            </a:r>
            <a:endParaRPr lang="en-US" altLang="en-US" dirty="0" smtClean="0"/>
          </a:p>
        </p:txBody>
      </p:sp>
      <p:sp>
        <p:nvSpPr>
          <p:cNvPr id="26628"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5 - </a:t>
            </a:r>
            <a:fld id="{386CC332-BE29-4615-AA01-3BC8A49FF590}" type="slidenum">
              <a:rPr lang="en-US" altLang="en-US" smtClean="0"/>
              <a:t>12</a:t>
            </a:fld>
            <a:endParaRPr lang="en-US" altLang="en-US" dirty="0" smtClean="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5029971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xfrm>
            <a:off x="549275" y="447675"/>
            <a:ext cx="6078538" cy="8308975"/>
          </a:xfrm>
          <a:noFill/>
          <a:ln/>
        </p:spPr>
        <p:txBody>
          <a:bodyPr lIns="9143" tIns="9143" rIns="9143" bIns="9143"/>
          <a:lstStyle/>
          <a:p>
            <a:pPr eaLnBrk="1" hangingPunct="1"/>
            <a:endParaRPr lang="en-US" altLang="en-US" dirty="0" smtClean="0">
              <a:solidFill>
                <a:srgbClr val="0000FF"/>
              </a:solidFill>
              <a:latin typeface="Arial" charset="0"/>
            </a:endParaRPr>
          </a:p>
          <a:p>
            <a:pPr eaLnBrk="1" hangingPunct="1"/>
            <a:endParaRPr lang="en-US" altLang="en-US" dirty="0" smtClean="0">
              <a:solidFill>
                <a:srgbClr val="0000FF"/>
              </a:solidFill>
              <a:latin typeface="Arial" charset="0"/>
            </a:endParaRPr>
          </a:p>
          <a:p>
            <a:pPr eaLnBrk="1" hangingPunct="1"/>
            <a:endParaRPr lang="en-US" altLang="en-US" dirty="0" smtClean="0">
              <a:solidFill>
                <a:srgbClr val="0000FF"/>
              </a:solidFill>
              <a:latin typeface="Arial" charset="0"/>
            </a:endParaRPr>
          </a:p>
          <a:p>
            <a:pPr eaLnBrk="1" hangingPunct="1"/>
            <a:r>
              <a:rPr lang="en-US" altLang="en-US" dirty="0" smtClean="0">
                <a:solidFill>
                  <a:srgbClr val="0000FF"/>
                </a:solidFill>
                <a:latin typeface="Arial" charset="0"/>
              </a:rPr>
              <a:t>        </a:t>
            </a:r>
          </a:p>
        </p:txBody>
      </p:sp>
      <p:graphicFrame>
        <p:nvGraphicFramePr>
          <p:cNvPr id="27651" name="Object 3"/>
          <p:cNvGraphicFramePr>
            <a:graphicFrameLocks/>
          </p:cNvGraphicFramePr>
          <p:nvPr/>
        </p:nvGraphicFramePr>
        <p:xfrm>
          <a:off x="635000" y="525463"/>
          <a:ext cx="6137275" cy="5267325"/>
        </p:xfrm>
        <a:graphic>
          <a:graphicData uri="http://schemas.openxmlformats.org/presentationml/2006/ole">
            <mc:AlternateContent xmlns:mc="http://schemas.openxmlformats.org/markup-compatibility/2006">
              <mc:Choice xmlns:v="urn:schemas-microsoft-com:vml" Requires="v">
                <p:oleObj spid="_x0000_s23583" name="Document" r:id="rId5" imgW="6538330" imgH="5610922" progId="Word.Document.8">
                  <p:embed/>
                </p:oleObj>
              </mc:Choice>
              <mc:Fallback>
                <p:oleObj name="Document" r:id="rId5" imgW="6538330" imgH="5610922" progId="Word.Document.8">
                  <p:embed/>
                  <p:pic>
                    <p:nvPicPr>
                      <p:cNvPr id="0" name="Picture 2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5000" y="525463"/>
                        <a:ext cx="6137275"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5 - </a:t>
            </a:r>
            <a:fld id="{4609338C-DDFA-4B48-9044-00722FB82FE4}" type="slidenum">
              <a:rPr lang="en-US" altLang="en-US" smtClean="0">
                <a:latin typeface="Arial" charset="0"/>
                <a:cs typeface="Arial" charset="0"/>
              </a:rPr>
              <a:t>13</a:t>
            </a:fld>
            <a:endParaRPr lang="en-US" altLang="en-US" dirty="0" smtClean="0">
              <a:latin typeface="Arial" charset="0"/>
              <a:cs typeface="Arial" charset="0"/>
            </a:endParaRPr>
          </a:p>
        </p:txBody>
      </p:sp>
    </p:spTree>
    <p:extLst>
      <p:ext uri="{BB962C8B-B14F-4D97-AF65-F5344CB8AC3E}">
        <p14:creationId xmlns:p14="http://schemas.microsoft.com/office/powerpoint/2010/main" val="21485303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Rot="1" noChangeAspect="1" noChangeArrowheads="1" noTextEdit="1"/>
          </p:cNvSpPr>
          <p:nvPr>
            <p:ph type="sldImg"/>
          </p:nvPr>
        </p:nvSpPr>
        <p:spPr>
          <a:ln/>
        </p:spPr>
      </p:sp>
      <p:sp>
        <p:nvSpPr>
          <p:cNvPr id="29699" name="Rectangle 8"/>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Use the formats that are listed in the following tables to display time information and literals, and to change numerals to spelled numbers:</a:t>
            </a:r>
          </a:p>
        </p:txBody>
      </p:sp>
      <p:graphicFrame>
        <p:nvGraphicFramePr>
          <p:cNvPr id="29700" name="Object 6"/>
          <p:cNvGraphicFramePr>
            <a:graphicFrameLocks/>
          </p:cNvGraphicFramePr>
          <p:nvPr/>
        </p:nvGraphicFramePr>
        <p:xfrm>
          <a:off x="504825" y="5022056"/>
          <a:ext cx="5962650" cy="1828800"/>
        </p:xfrm>
        <a:graphic>
          <a:graphicData uri="http://schemas.openxmlformats.org/presentationml/2006/ole">
            <mc:AlternateContent xmlns:mc="http://schemas.openxmlformats.org/markup-compatibility/2006">
              <mc:Choice xmlns:v="urn:schemas-microsoft-com:vml" Requires="v">
                <p:oleObj spid="_x0000_s24607" name="Document" r:id="rId5" imgW="6495927" imgH="2011537" progId="Word.Document.8">
                  <p:embed/>
                </p:oleObj>
              </mc:Choice>
              <mc:Fallback>
                <p:oleObj name="Document" r:id="rId5" imgW="6495927" imgH="2011537" progId="Word.Document.8">
                  <p:embed/>
                  <p:pic>
                    <p:nvPicPr>
                      <p:cNvPr id="0" name="Picture 2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4825" y="5022056"/>
                        <a:ext cx="596265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01"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5 - </a:t>
            </a:r>
            <a:fld id="{80D19751-840A-4402-8208-C3A28C0028BA}" type="slidenum">
              <a:rPr lang="en-US" altLang="en-US" smtClean="0">
                <a:latin typeface="Arial" charset="0"/>
                <a:cs typeface="Arial" charset="0"/>
              </a:rPr>
              <a:t>14</a:t>
            </a:fld>
            <a:endParaRPr lang="en-US" altLang="en-US" dirty="0" smtClean="0">
              <a:latin typeface="Arial" charset="0"/>
              <a:cs typeface="Arial" charset="0"/>
            </a:endParaRPr>
          </a:p>
        </p:txBody>
      </p:sp>
    </p:spTree>
    <p:extLst>
      <p:ext uri="{BB962C8B-B14F-4D97-AF65-F5344CB8AC3E}">
        <p14:creationId xmlns:p14="http://schemas.microsoft.com/office/powerpoint/2010/main" val="15018624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2" name="Object 3"/>
          <p:cNvGraphicFramePr>
            <a:graphicFrameLocks/>
          </p:cNvGraphicFramePr>
          <p:nvPr/>
        </p:nvGraphicFramePr>
        <p:xfrm>
          <a:off x="514350" y="830263"/>
          <a:ext cx="6248400" cy="790575"/>
        </p:xfrm>
        <a:graphic>
          <a:graphicData uri="http://schemas.openxmlformats.org/presentationml/2006/ole">
            <mc:AlternateContent xmlns:mc="http://schemas.openxmlformats.org/markup-compatibility/2006">
              <mc:Choice xmlns:v="urn:schemas-microsoft-com:vml" Requires="v">
                <p:oleObj spid="_x0000_s25660" name="Document" r:id="rId5" imgW="6407561" imgH="841260" progId="Word.Document.8">
                  <p:embed/>
                </p:oleObj>
              </mc:Choice>
              <mc:Fallback>
                <p:oleObj name="Document" r:id="rId5" imgW="6407561" imgH="841260" progId="Word.Document.8">
                  <p:embed/>
                  <p:pic>
                    <p:nvPicPr>
                      <p:cNvPr id="0" name="Picture 5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350" y="830263"/>
                        <a:ext cx="62484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3" name="Object 4"/>
          <p:cNvGraphicFramePr>
            <a:graphicFrameLocks/>
          </p:cNvGraphicFramePr>
          <p:nvPr/>
        </p:nvGraphicFramePr>
        <p:xfrm>
          <a:off x="400050" y="1990725"/>
          <a:ext cx="6372225" cy="1095375"/>
        </p:xfrm>
        <a:graphic>
          <a:graphicData uri="http://schemas.openxmlformats.org/presentationml/2006/ole">
            <mc:AlternateContent xmlns:mc="http://schemas.openxmlformats.org/markup-compatibility/2006">
              <mc:Choice xmlns:v="urn:schemas-microsoft-com:vml" Requires="v">
                <p:oleObj spid="_x0000_s25661" name="Document" r:id="rId8" imgW="6630991" imgH="1241912" progId="Word.Document.8">
                  <p:embed/>
                </p:oleObj>
              </mc:Choice>
              <mc:Fallback>
                <p:oleObj name="Document" r:id="rId8" imgW="6630991" imgH="1241912" progId="Word.Document.8">
                  <p:embed/>
                  <p:pic>
                    <p:nvPicPr>
                      <p:cNvPr id="0" name="Picture 5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0050" y="1990725"/>
                        <a:ext cx="6372225"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4" name="Notes Placeholder 7"/>
          <p:cNvSpPr>
            <a:spLocks noGrp="1"/>
          </p:cNvSpPr>
          <p:nvPr>
            <p:ph type="body" idx="1"/>
          </p:nvPr>
        </p:nvSpPr>
        <p:spPr>
          <a:xfrm>
            <a:off x="547688" y="449263"/>
            <a:ext cx="5942012" cy="8027987"/>
          </a:xfrm>
          <a:noFill/>
          <a:ln/>
        </p:spPr>
        <p:txBody>
          <a:bodyPr/>
          <a:lstStyle/>
          <a:p>
            <a:pPr lvl="1" eaLnBrk="1" hangingPunct="1"/>
            <a:r>
              <a:rPr lang="en-US" altLang="en-US" b="1" dirty="0" smtClean="0">
                <a:latin typeface="Arial" charset="0"/>
              </a:rPr>
              <a:t>Other Formats</a:t>
            </a:r>
          </a:p>
          <a:p>
            <a:pPr eaLnBrk="1" hangingPunct="1"/>
            <a:endParaRPr lang="en-US" altLang="en-US" dirty="0" smtClean="0">
              <a:latin typeface="Arial" charset="0"/>
            </a:endParaRPr>
          </a:p>
          <a:p>
            <a:pPr eaLnBrk="1" hangingPunct="1"/>
            <a:endParaRPr lang="en-US" altLang="en-US" dirty="0" smtClean="0">
              <a:latin typeface="Arial" charset="0"/>
            </a:endParaRPr>
          </a:p>
          <a:p>
            <a:pPr eaLnBrk="1" hangingPunct="1"/>
            <a:endParaRPr lang="en-US" altLang="en-US" dirty="0" smtClean="0">
              <a:latin typeface="Arial" charset="0"/>
            </a:endParaRPr>
          </a:p>
          <a:p>
            <a:pPr eaLnBrk="1" hangingPunct="1"/>
            <a:endParaRPr lang="en-US" altLang="en-US" dirty="0" smtClean="0">
              <a:latin typeface="Arial" charset="0"/>
            </a:endParaRPr>
          </a:p>
          <a:p>
            <a:pPr lvl="1" eaLnBrk="1" hangingPunct="1"/>
            <a:r>
              <a:rPr lang="en-US" altLang="en-US" b="1" dirty="0" smtClean="0">
                <a:latin typeface="Arial" charset="0"/>
              </a:rPr>
              <a:t>Specifying Suffixes to Influence Number Display</a:t>
            </a:r>
          </a:p>
          <a:p>
            <a:endParaRPr lang="en-US" altLang="en-US" dirty="0" smtClean="0">
              <a:latin typeface="Arial" charset="0"/>
            </a:endParaRPr>
          </a:p>
        </p:txBody>
      </p:sp>
      <p:sp>
        <p:nvSpPr>
          <p:cNvPr id="30725"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5 - </a:t>
            </a:r>
            <a:fld id="{13BB2037-EBE6-47CC-929C-AB518C84099B}" type="slidenum">
              <a:rPr lang="en-US" altLang="en-US" smtClean="0">
                <a:latin typeface="Arial" charset="0"/>
                <a:cs typeface="Arial" charset="0"/>
              </a:rPr>
              <a:t>15</a:t>
            </a:fld>
            <a:endParaRPr lang="en-US" altLang="en-US" dirty="0" smtClean="0">
              <a:latin typeface="Arial" charset="0"/>
              <a:cs typeface="Arial" charset="0"/>
            </a:endParaRPr>
          </a:p>
        </p:txBody>
      </p:sp>
    </p:spTree>
    <p:extLst>
      <p:ext uri="{BB962C8B-B14F-4D97-AF65-F5344CB8AC3E}">
        <p14:creationId xmlns:p14="http://schemas.microsoft.com/office/powerpoint/2010/main" val="14940838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13"/>
          <p:cNvSpPr>
            <a:spLocks noGrp="1" noChangeArrowheads="1"/>
          </p:cNvSpPr>
          <p:nvPr>
            <p:ph type="body" idx="1"/>
          </p:nvPr>
        </p:nvSpPr>
        <p:spPr/>
        <p:txBody>
          <a:bodyPr>
            <a:normAutofit/>
          </a:bodyPr>
          <a:lstStyle/>
          <a:p>
            <a:pPr lvl="1"/>
            <a:r>
              <a:rPr lang="en-US" altLang="en-US" dirty="0" smtClean="0"/>
              <a:t>The SQL statement in the slide displays the last names and hire dates for all the employees. Observe that the hire date appears as 17 June 2011.</a:t>
            </a:r>
          </a:p>
          <a:p>
            <a:pPr lvl="1"/>
            <a:r>
              <a:rPr lang="en-US" altLang="en-US" b="1" dirty="0" smtClean="0"/>
              <a:t>Example</a:t>
            </a:r>
          </a:p>
          <a:p>
            <a:pPr lvl="1"/>
            <a:r>
              <a:rPr lang="en-US" altLang="en-US" dirty="0" smtClean="0"/>
              <a:t>Modify the example in the slide to display the dates in a format that appears as “Seventeenth of June 2011 12:00:00 AM.”</a:t>
            </a:r>
          </a:p>
          <a:p>
            <a:pPr marL="685800" lvl="4"/>
            <a:r>
              <a:rPr lang="en-US" altLang="en-US" dirty="0" smtClean="0"/>
              <a:t>SELECT  </a:t>
            </a:r>
            <a:r>
              <a:rPr lang="en-US" altLang="en-US" dirty="0" err="1" smtClean="0"/>
              <a:t>last_name</a:t>
            </a:r>
            <a:r>
              <a:rPr lang="en-US" altLang="en-US" dirty="0" smtClean="0"/>
              <a:t>,</a:t>
            </a:r>
          </a:p>
          <a:p>
            <a:pPr marL="685800" lvl="4"/>
            <a:r>
              <a:rPr lang="en-US" altLang="en-US" dirty="0" smtClean="0"/>
              <a:t>	TO_CHAR(</a:t>
            </a:r>
            <a:r>
              <a:rPr lang="en-US" altLang="en-US" dirty="0" err="1" smtClean="0"/>
              <a:t>hire_date</a:t>
            </a:r>
            <a:r>
              <a:rPr lang="en-US" altLang="en-US" dirty="0" smtClean="0"/>
              <a:t>, </a:t>
            </a:r>
          </a:p>
          <a:p>
            <a:pPr marL="685800" lvl="4"/>
            <a:r>
              <a:rPr lang="en-US" altLang="en-US" dirty="0" smtClean="0"/>
              <a:t>		'</a:t>
            </a:r>
            <a:r>
              <a:rPr lang="en-US" altLang="en-US" dirty="0" err="1" smtClean="0"/>
              <a:t>fmDdspth</a:t>
            </a:r>
            <a:r>
              <a:rPr lang="en-US" altLang="en-US" dirty="0" smtClean="0"/>
              <a:t> "of" Month YYYY </a:t>
            </a:r>
            <a:r>
              <a:rPr lang="en-US" altLang="en-US" dirty="0" err="1" smtClean="0"/>
              <a:t>fmHH:MI:SS</a:t>
            </a:r>
            <a:r>
              <a:rPr lang="en-US" altLang="en-US" dirty="0" smtClean="0"/>
              <a:t> AM')</a:t>
            </a:r>
          </a:p>
          <a:p>
            <a:pPr marL="685800" lvl="4"/>
            <a:r>
              <a:rPr lang="en-US" altLang="en-US" dirty="0" smtClean="0"/>
              <a:t>	HIREDATE</a:t>
            </a:r>
          </a:p>
          <a:p>
            <a:pPr marL="685800" lvl="4"/>
            <a:r>
              <a:rPr lang="en-US" altLang="en-US" dirty="0" smtClean="0"/>
              <a:t>FROM    employees;</a:t>
            </a:r>
          </a:p>
          <a:p>
            <a:pPr lvl="4"/>
            <a:endParaRPr lang="en-US" altLang="en-US" dirty="0" smtClean="0"/>
          </a:p>
          <a:p>
            <a:pPr lvl="1"/>
            <a:r>
              <a:rPr lang="en-US" altLang="en-US" dirty="0" smtClean="0"/>
              <a:t>Notice that the month follows the format model specified; in other words, the first letter is capitalized and the rest are in lowercase.</a:t>
            </a:r>
          </a:p>
        </p:txBody>
      </p:sp>
      <p:sp>
        <p:nvSpPr>
          <p:cNvPr id="32772" name="Rectangle 4"/>
          <p:cNvSpPr>
            <a:spLocks noChangeArrowheads="1"/>
          </p:cNvSpPr>
          <p:nvPr/>
        </p:nvSpPr>
        <p:spPr bwMode="gray">
          <a:xfrm>
            <a:off x="642938" y="7185025"/>
            <a:ext cx="6038850" cy="1144588"/>
          </a:xfrm>
          <a:prstGeom prst="rect">
            <a:avLst/>
          </a:prstGeom>
          <a:noFill/>
          <a:ln w="9525">
            <a:noFill/>
            <a:miter lim="800000"/>
            <a:headEnd/>
            <a:tailEnd/>
          </a:ln>
        </p:spPr>
        <p:txBody>
          <a:bodyPr wrap="none" lIns="87956" tIns="43978" rIns="87956" bIns="43978" anchor="ctr"/>
          <a:lstStyle/>
          <a:p>
            <a:pPr defTabSz="879475" eaLnBrk="1" hangingPunct="1"/>
            <a:endParaRPr lang="en-IN" altLang="en-US" sz="1700" dirty="0"/>
          </a:p>
        </p:txBody>
      </p:sp>
      <p:sp>
        <p:nvSpPr>
          <p:cNvPr id="32774" name="Footer Placeholder 6"/>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5 - </a:t>
            </a:r>
            <a:fld id="{E451AB84-F8CB-4701-8052-3F133B87B411}" type="slidenum">
              <a:rPr lang="en-US" altLang="en-US" smtClean="0"/>
              <a:t>16</a:t>
            </a:fld>
            <a:endParaRPr lang="en-US" altLang="en-US" dirty="0" smtClean="0"/>
          </a:p>
        </p:txBody>
      </p:sp>
      <p:sp>
        <p:nvSpPr>
          <p:cNvPr id="8" name="Slide Image Placeholder 7"/>
          <p:cNvSpPr>
            <a:spLocks noGrp="1" noRot="1" noChangeAspect="1"/>
          </p:cNvSpPr>
          <p:nvPr>
            <p:ph type="sldImg"/>
          </p:nvPr>
        </p:nvSpPr>
        <p:spPr/>
      </p:sp>
    </p:spTree>
    <p:extLst>
      <p:ext uri="{BB962C8B-B14F-4D97-AF65-F5344CB8AC3E}">
        <p14:creationId xmlns:p14="http://schemas.microsoft.com/office/powerpoint/2010/main" val="23589332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p:cNvSpPr>
            <a:spLocks noGrp="1" noRot="1" noChangeAspect="1" noChangeArrowheads="1" noTextEdit="1"/>
          </p:cNvSpPr>
          <p:nvPr>
            <p:ph type="sldImg"/>
          </p:nvPr>
        </p:nvSpPr>
        <p:spPr>
          <a:ln/>
        </p:spPr>
      </p:sp>
      <p:sp>
        <p:nvSpPr>
          <p:cNvPr id="34819" name="Rectangle 7"/>
          <p:cNvSpPr>
            <a:spLocks noGrp="1" noChangeArrowheads="1"/>
          </p:cNvSpPr>
          <p:nvPr>
            <p:ph type="body" idx="1"/>
          </p:nvPr>
        </p:nvSpPr>
        <p:spPr>
          <a:noFill/>
          <a:ln/>
        </p:spPr>
        <p:txBody>
          <a:bodyPr lIns="12914" tIns="12914" rIns="12914" bIns="12914"/>
          <a:lstStyle/>
          <a:p>
            <a:pPr lvl="1" eaLnBrk="1" hangingPunct="1"/>
            <a:r>
              <a:rPr lang="en-US" altLang="en-US" smtClean="0">
                <a:solidFill>
                  <a:schemeClr val="tx1"/>
                </a:solidFill>
                <a:latin typeface="Arial" charset="0"/>
              </a:rPr>
              <a:t>When working with number values, such as character strings, you should convert the numbers to the character data type using the </a:t>
            </a:r>
            <a:r>
              <a:rPr lang="en-US" altLang="en-US" smtClean="0">
                <a:solidFill>
                  <a:schemeClr val="tx1"/>
                </a:solidFill>
                <a:latin typeface="Courier New" pitchFamily="49" charset="0"/>
              </a:rPr>
              <a:t>TO_CHAR</a:t>
            </a:r>
            <a:r>
              <a:rPr lang="en-US" altLang="en-US" smtClean="0">
                <a:solidFill>
                  <a:schemeClr val="tx1"/>
                </a:solidFill>
                <a:latin typeface="Arial" charset="0"/>
              </a:rPr>
              <a:t> function. This function translates a value of </a:t>
            </a:r>
            <a:r>
              <a:rPr lang="en-US" altLang="en-US" smtClean="0">
                <a:solidFill>
                  <a:schemeClr val="tx1"/>
                </a:solidFill>
                <a:latin typeface="Courier New" pitchFamily="49" charset="0"/>
              </a:rPr>
              <a:t>NUMBER</a:t>
            </a:r>
            <a:r>
              <a:rPr lang="en-US" altLang="en-US" smtClean="0">
                <a:solidFill>
                  <a:schemeClr val="tx1"/>
                </a:solidFill>
                <a:latin typeface="Arial" charset="0"/>
              </a:rPr>
              <a:t> data type to </a:t>
            </a:r>
            <a:r>
              <a:rPr lang="en-US" altLang="en-US" smtClean="0">
                <a:solidFill>
                  <a:schemeClr val="tx1"/>
                </a:solidFill>
                <a:latin typeface="Courier New" pitchFamily="49" charset="0"/>
              </a:rPr>
              <a:t>VARCHAR2</a:t>
            </a:r>
            <a:r>
              <a:rPr lang="en-US" altLang="en-US" smtClean="0">
                <a:solidFill>
                  <a:schemeClr val="tx1"/>
                </a:solidFill>
                <a:latin typeface="Arial" charset="0"/>
              </a:rPr>
              <a:t> data type. </a:t>
            </a:r>
          </a:p>
          <a:p>
            <a:pPr lvl="1" eaLnBrk="1" hangingPunct="1"/>
            <a:r>
              <a:rPr lang="en-US" altLang="en-US" smtClean="0">
                <a:solidFill>
                  <a:schemeClr val="tx1"/>
                </a:solidFill>
                <a:latin typeface="Arial" charset="0"/>
              </a:rPr>
              <a:t>This technique is especially useful with concatenation.</a:t>
            </a:r>
            <a:endParaRPr lang="en-US" altLang="en-US" dirty="0" smtClean="0">
              <a:solidFill>
                <a:schemeClr val="tx1"/>
              </a:solidFill>
              <a:latin typeface="Arial" charset="0"/>
            </a:endParaRPr>
          </a:p>
        </p:txBody>
      </p:sp>
      <p:sp>
        <p:nvSpPr>
          <p:cNvPr id="3482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5 - </a:t>
            </a:r>
            <a:fld id="{0B972BC5-A2C4-4D5E-88C3-60859C3CF40F}" type="slidenum">
              <a:rPr lang="en-US" altLang="en-US" smtClean="0">
                <a:latin typeface="Arial" charset="0"/>
                <a:cs typeface="Arial" charset="0"/>
              </a:rPr>
              <a:t>17</a:t>
            </a:fld>
            <a:endParaRPr lang="en-US" altLang="en-US" dirty="0" smtClean="0">
              <a:latin typeface="Arial" charset="0"/>
              <a:cs typeface="Arial" charset="0"/>
            </a:endParaRPr>
          </a:p>
        </p:txBody>
      </p:sp>
    </p:spTree>
    <p:extLst>
      <p:ext uri="{BB962C8B-B14F-4D97-AF65-F5344CB8AC3E}">
        <p14:creationId xmlns:p14="http://schemas.microsoft.com/office/powerpoint/2010/main" val="16120403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Object 0"/>
          <p:cNvGraphicFramePr>
            <a:graphicFrameLocks/>
          </p:cNvGraphicFramePr>
          <p:nvPr/>
        </p:nvGraphicFramePr>
        <p:xfrm>
          <a:off x="523875" y="1135063"/>
          <a:ext cx="5581650" cy="4857750"/>
        </p:xfrm>
        <a:graphic>
          <a:graphicData uri="http://schemas.openxmlformats.org/presentationml/2006/ole">
            <mc:AlternateContent xmlns:mc="http://schemas.openxmlformats.org/markup-compatibility/2006">
              <mc:Choice xmlns:v="urn:schemas-microsoft-com:vml" Requires="v">
                <p:oleObj spid="_x0000_s26655" name="Document" r:id="rId5" imgW="5993854" imgH="5232169" progId="Word.Document.8">
                  <p:embed/>
                </p:oleObj>
              </mc:Choice>
              <mc:Fallback>
                <p:oleObj name="Document" r:id="rId5" imgW="5993854" imgH="5232169" progId="Word.Document.8">
                  <p:embed/>
                  <p:pic>
                    <p:nvPicPr>
                      <p:cNvPr id="0" name="Picture 2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3875" y="1135063"/>
                        <a:ext cx="5581650"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3" name="Notes Placeholder 6"/>
          <p:cNvSpPr>
            <a:spLocks noGrp="1"/>
          </p:cNvSpPr>
          <p:nvPr>
            <p:ph type="body" idx="1"/>
          </p:nvPr>
        </p:nvSpPr>
        <p:spPr>
          <a:xfrm>
            <a:off x="292608" y="449263"/>
            <a:ext cx="6400800" cy="8191817"/>
          </a:xfrm>
        </p:spPr>
        <p:txBody>
          <a:bodyPr>
            <a:normAutofit/>
          </a:bodyPr>
          <a:lstStyle/>
          <a:p>
            <a:pPr lvl="1"/>
            <a:r>
              <a:rPr lang="en-US" altLang="en-US" b="1" dirty="0" smtClean="0"/>
              <a:t>Number Format Elements</a:t>
            </a:r>
          </a:p>
          <a:p>
            <a:pPr lvl="1"/>
            <a:r>
              <a:rPr lang="en-US" altLang="en-US" dirty="0" smtClean="0"/>
              <a:t>If you are converting a number to the character data type, you can use the following format elements:</a:t>
            </a:r>
          </a:p>
        </p:txBody>
      </p:sp>
      <p:sp>
        <p:nvSpPr>
          <p:cNvPr id="35844"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5 - </a:t>
            </a:r>
            <a:fld id="{EDD37B57-0D08-4993-AC38-8969255B0562}" type="slidenum">
              <a:rPr lang="en-US" altLang="en-US" smtClean="0"/>
              <a:t>18</a:t>
            </a:fld>
            <a:endParaRPr lang="en-US" altLang="en-US" dirty="0" smtClean="0"/>
          </a:p>
        </p:txBody>
      </p:sp>
    </p:spTree>
    <p:extLst>
      <p:ext uri="{BB962C8B-B14F-4D97-AF65-F5344CB8AC3E}">
        <p14:creationId xmlns:p14="http://schemas.microsoft.com/office/powerpoint/2010/main" val="12654921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body" idx="1"/>
          </p:nvPr>
        </p:nvSpPr>
        <p:spPr>
          <a:noFill/>
          <a:ln/>
        </p:spPr>
        <p:txBody>
          <a:bodyPr/>
          <a:lstStyle/>
          <a:p>
            <a:pPr lvl="1"/>
            <a:r>
              <a:rPr lang="en-US" altLang="en-US" b="1" smtClean="0">
                <a:latin typeface="Arial" charset="0"/>
              </a:rPr>
              <a:t>Good to know:</a:t>
            </a:r>
          </a:p>
          <a:p>
            <a:pPr lvl="2"/>
            <a:r>
              <a:rPr lang="en-US" altLang="en-US" smtClean="0">
                <a:latin typeface="Arial" charset="0"/>
              </a:rPr>
              <a:t>The Oracle server displays a string of number signs (#) in place of a whole number whose digits exceed the number of digits provided in the format model.</a:t>
            </a:r>
          </a:p>
          <a:p>
            <a:pPr lvl="2"/>
            <a:r>
              <a:rPr lang="en-US" altLang="en-US" smtClean="0">
                <a:latin typeface="Arial" charset="0"/>
              </a:rPr>
              <a:t>The Oracle server rounds the stored decimal value to the number of decimal places provided in the format model.</a:t>
            </a:r>
            <a:endParaRPr lang="en-US" altLang="en-US" dirty="0" smtClean="0">
              <a:latin typeface="Arial" charset="0"/>
            </a:endParaRPr>
          </a:p>
        </p:txBody>
      </p:sp>
      <p:sp>
        <p:nvSpPr>
          <p:cNvPr id="37891" name="Slide Image Placeholder 6"/>
          <p:cNvSpPr>
            <a:spLocks noGrp="1" noRot="1" noChangeAspect="1" noTextEdit="1"/>
          </p:cNvSpPr>
          <p:nvPr>
            <p:ph type="sldImg"/>
          </p:nvPr>
        </p:nvSpPr>
        <p:spPr>
          <a:ln/>
        </p:spPr>
      </p:sp>
      <p:sp>
        <p:nvSpPr>
          <p:cNvPr id="3789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5 - </a:t>
            </a:r>
            <a:fld id="{C1201B48-8B22-444D-BC7F-184A7CCF707D}" type="slidenum">
              <a:rPr lang="en-US" altLang="en-US" smtClean="0">
                <a:latin typeface="Arial" charset="0"/>
                <a:cs typeface="Arial" charset="0"/>
              </a:rPr>
              <a:t>19</a:t>
            </a:fld>
            <a:endParaRPr lang="en-US" altLang="en-US" dirty="0" smtClean="0">
              <a:latin typeface="Arial" charset="0"/>
              <a:cs typeface="Arial" charset="0"/>
            </a:endParaRPr>
          </a:p>
        </p:txBody>
      </p:sp>
    </p:spTree>
    <p:extLst>
      <p:ext uri="{BB962C8B-B14F-4D97-AF65-F5344CB8AC3E}">
        <p14:creationId xmlns:p14="http://schemas.microsoft.com/office/powerpoint/2010/main" val="1165755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5 - </a:t>
            </a:r>
            <a:fld id="{E8E0FEBA-E3B4-4049-85EE-245A7F7CF5F8}" type="slidenum">
              <a:rPr lang="en-US" altLang="en-US" smtClean="0"/>
              <a:t>2</a:t>
            </a:fld>
            <a:endParaRPr lang="en-US" altLang="en-US" dirty="0" smtClean="0"/>
          </a:p>
        </p:txBody>
      </p:sp>
      <p:sp>
        <p:nvSpPr>
          <p:cNvPr id="50180" name="Notes Placeholder 6"/>
          <p:cNvSpPr>
            <a:spLocks noGrp="1"/>
          </p:cNvSpPr>
          <p:nvPr>
            <p:ph type="body" idx="1"/>
          </p:nvPr>
        </p:nvSpPr>
        <p:spPr/>
        <p:txBody>
          <a:bodyPr>
            <a:normAutofit/>
          </a:bodyPr>
          <a:lstStyle/>
          <a:p>
            <a:pPr lvl="1"/>
            <a:r>
              <a:rPr lang="en-US" altLang="en-US" dirty="0" smtClean="0"/>
              <a:t>In Unit 1, you will learn how to query the data from tables, how to query selected records from tables, and also how to sort the data retrieved from the tables.</a:t>
            </a:r>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35473815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32"/>
          <p:cNvSpPr>
            <a:spLocks noGrp="1" noRot="1" noChangeAspect="1" noChangeArrowheads="1" noTextEdit="1"/>
          </p:cNvSpPr>
          <p:nvPr>
            <p:ph type="sldImg"/>
          </p:nvPr>
        </p:nvSpPr>
        <p:spPr>
          <a:ln/>
        </p:spPr>
      </p:sp>
      <p:sp>
        <p:nvSpPr>
          <p:cNvPr id="39939" name="Rectangle 1033"/>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You may want to convert a character string to either a number or a date. To accomplish this task, use the </a:t>
            </a:r>
            <a:r>
              <a:rPr lang="en-US" altLang="en-US" dirty="0" smtClean="0">
                <a:solidFill>
                  <a:schemeClr val="tx1"/>
                </a:solidFill>
                <a:latin typeface="Courier New" pitchFamily="49" charset="0"/>
              </a:rPr>
              <a:t>TO_NUMBER</a:t>
            </a:r>
            <a:r>
              <a:rPr lang="en-US" altLang="en-US" dirty="0" smtClean="0">
                <a:solidFill>
                  <a:schemeClr val="tx1"/>
                </a:solidFill>
                <a:latin typeface="Arial" charset="0"/>
              </a:rPr>
              <a:t> or </a:t>
            </a:r>
            <a:r>
              <a:rPr lang="en-US" altLang="en-US" dirty="0" smtClean="0">
                <a:solidFill>
                  <a:schemeClr val="tx1"/>
                </a:solidFill>
                <a:latin typeface="Courier New" pitchFamily="49" charset="0"/>
              </a:rPr>
              <a:t>TO_DATE</a:t>
            </a:r>
            <a:r>
              <a:rPr lang="en-US" altLang="en-US" dirty="0" smtClean="0">
                <a:solidFill>
                  <a:schemeClr val="tx1"/>
                </a:solidFill>
                <a:latin typeface="Arial" charset="0"/>
              </a:rPr>
              <a:t> functions. The format model that you select is based on the previously demonstrated format elements.</a:t>
            </a:r>
          </a:p>
          <a:p>
            <a:pPr lvl="1" eaLnBrk="1" hangingPunct="1"/>
            <a:r>
              <a:rPr lang="en-US" altLang="en-US" dirty="0" smtClean="0">
                <a:solidFill>
                  <a:schemeClr val="tx1"/>
                </a:solidFill>
                <a:latin typeface="Arial" charset="0"/>
              </a:rPr>
              <a:t>The </a:t>
            </a:r>
            <a:r>
              <a:rPr lang="en-US" altLang="en-US" dirty="0" smtClean="0">
                <a:solidFill>
                  <a:schemeClr val="tx1"/>
                </a:solidFill>
                <a:latin typeface="Courier New" pitchFamily="49" charset="0"/>
              </a:rPr>
              <a:t>fx</a:t>
            </a:r>
            <a:r>
              <a:rPr lang="en-US" altLang="en-US" dirty="0" smtClean="0">
                <a:solidFill>
                  <a:schemeClr val="tx1"/>
                </a:solidFill>
                <a:latin typeface="Arial" charset="0"/>
              </a:rPr>
              <a:t> modifier in these functions specifies the exact match for the character argument and date format model of a </a:t>
            </a:r>
            <a:r>
              <a:rPr lang="en-US" altLang="en-US" dirty="0" smtClean="0">
                <a:solidFill>
                  <a:schemeClr val="tx1"/>
                </a:solidFill>
                <a:latin typeface="Courier New" pitchFamily="49" charset="0"/>
              </a:rPr>
              <a:t>TO_DATE</a:t>
            </a:r>
            <a:r>
              <a:rPr lang="en-US" altLang="en-US" dirty="0" smtClean="0">
                <a:solidFill>
                  <a:schemeClr val="tx1"/>
                </a:solidFill>
                <a:latin typeface="Arial" charset="0"/>
              </a:rPr>
              <a:t> function:</a:t>
            </a:r>
          </a:p>
          <a:p>
            <a:pPr lvl="2" eaLnBrk="1" hangingPunct="1"/>
            <a:r>
              <a:rPr lang="en-US" altLang="en-US" dirty="0" smtClean="0">
                <a:solidFill>
                  <a:schemeClr val="tx1"/>
                </a:solidFill>
                <a:latin typeface="Arial" charset="0"/>
              </a:rPr>
              <a:t>Punctuation and quoted text in the character argument must exactly match (except for case) the corresponding parts</a:t>
            </a:r>
            <a:r>
              <a:rPr lang="en-US" altLang="en-US" dirty="0" smtClean="0">
                <a:latin typeface="Arial" charset="0"/>
              </a:rPr>
              <a:t> of the format model. </a:t>
            </a:r>
          </a:p>
          <a:p>
            <a:pPr lvl="2" eaLnBrk="1" hangingPunct="1"/>
            <a:r>
              <a:rPr lang="en-US" altLang="en-US" dirty="0" smtClean="0">
                <a:latin typeface="Arial" charset="0"/>
              </a:rPr>
              <a:t>The character argument cannot have extra blanks. Without </a:t>
            </a:r>
            <a:r>
              <a:rPr lang="en-US" altLang="en-US" dirty="0" smtClean="0">
                <a:latin typeface="Courier New" pitchFamily="49" charset="0"/>
              </a:rPr>
              <a:t>fx</a:t>
            </a:r>
            <a:r>
              <a:rPr lang="en-US" altLang="en-US" dirty="0" smtClean="0">
                <a:latin typeface="Arial" charset="0"/>
              </a:rPr>
              <a:t>, the Oracle server ignores extra blanks.</a:t>
            </a:r>
          </a:p>
          <a:p>
            <a:pPr lvl="2" eaLnBrk="1" hangingPunct="1"/>
            <a:r>
              <a:rPr lang="en-US" altLang="en-US" dirty="0" smtClean="0">
                <a:latin typeface="Arial" charset="0"/>
              </a:rPr>
              <a:t>Numeric data in the character argument must have the same number of digits as the corresponding element in the format model. Without </a:t>
            </a:r>
            <a:r>
              <a:rPr lang="en-US" altLang="en-US" dirty="0" smtClean="0">
                <a:latin typeface="Courier New" pitchFamily="49" charset="0"/>
              </a:rPr>
              <a:t>fx</a:t>
            </a:r>
            <a:r>
              <a:rPr lang="en-US" altLang="en-US" dirty="0" smtClean="0">
                <a:latin typeface="Arial" charset="0"/>
              </a:rPr>
              <a:t>, the numbers in the character argument can omit leading zeros.</a:t>
            </a:r>
          </a:p>
          <a:p>
            <a:pPr marL="304746" lvl="2" indent="0" eaLnBrk="1" hangingPunct="1">
              <a:buNone/>
            </a:pPr>
            <a:r>
              <a:rPr lang="zh-CN" altLang="en-US" dirty="0" smtClean="0">
                <a:latin typeface="Arial" charset="0"/>
              </a:rPr>
              <a:t>您可能需要将字符串转换为数字或日期。 要完成此任务，请使用</a:t>
            </a:r>
            <a:r>
              <a:rPr lang="en-US" altLang="zh-CN" dirty="0" err="1" smtClean="0">
                <a:latin typeface="Arial" charset="0"/>
              </a:rPr>
              <a:t>TO_NUMBER</a:t>
            </a:r>
            <a:r>
              <a:rPr lang="zh-CN" altLang="en-US" dirty="0" smtClean="0">
                <a:latin typeface="Arial" charset="0"/>
              </a:rPr>
              <a:t>或</a:t>
            </a:r>
            <a:r>
              <a:rPr lang="en-US" altLang="zh-CN" dirty="0" err="1" smtClean="0">
                <a:latin typeface="Arial" charset="0"/>
              </a:rPr>
              <a:t>TO_DATE</a:t>
            </a:r>
            <a:r>
              <a:rPr lang="zh-CN" altLang="en-US" dirty="0" smtClean="0">
                <a:latin typeface="Arial" charset="0"/>
              </a:rPr>
              <a:t>函数。 您选择的格式模型基于以前演示的格式元素。</a:t>
            </a:r>
          </a:p>
          <a:p>
            <a:pPr marL="304746" lvl="2" indent="0" eaLnBrk="1" hangingPunct="1">
              <a:buNone/>
            </a:pPr>
            <a:r>
              <a:rPr lang="zh-CN" altLang="en-US" dirty="0" smtClean="0">
                <a:latin typeface="Arial" charset="0"/>
              </a:rPr>
              <a:t>这些函数中的</a:t>
            </a:r>
            <a:r>
              <a:rPr lang="en-US" altLang="zh-CN" dirty="0" err="1" smtClean="0">
                <a:latin typeface="Arial" charset="0"/>
              </a:rPr>
              <a:t>fx</a:t>
            </a:r>
            <a:r>
              <a:rPr lang="zh-CN" altLang="en-US" dirty="0" smtClean="0">
                <a:latin typeface="Arial" charset="0"/>
              </a:rPr>
              <a:t>修饰符指定</a:t>
            </a:r>
            <a:r>
              <a:rPr lang="en-US" altLang="zh-CN" dirty="0" err="1" smtClean="0">
                <a:latin typeface="Arial" charset="0"/>
              </a:rPr>
              <a:t>TO_DATE</a:t>
            </a:r>
            <a:r>
              <a:rPr lang="zh-CN" altLang="en-US" dirty="0" smtClean="0">
                <a:latin typeface="Arial" charset="0"/>
              </a:rPr>
              <a:t>函数的字符参数和日期格式模型的完全匹配：</a:t>
            </a:r>
          </a:p>
          <a:p>
            <a:pPr marL="609493" lvl="2" indent="-304747" eaLnBrk="1" hangingPunct="1"/>
            <a:r>
              <a:rPr lang="zh-CN" altLang="en-US" dirty="0" smtClean="0">
                <a:latin typeface="Arial" charset="0"/>
              </a:rPr>
              <a:t>字符参数中的标点和引用文本必须与格式模型的对应部分完全匹配（除了</a:t>
            </a:r>
            <a:r>
              <a:rPr lang="en-US" altLang="zh-CN" dirty="0" smtClean="0">
                <a:latin typeface="Arial" charset="0"/>
              </a:rPr>
              <a:t>case</a:t>
            </a:r>
            <a:r>
              <a:rPr lang="zh-CN" altLang="en-US" dirty="0" smtClean="0">
                <a:latin typeface="Arial" charset="0"/>
              </a:rPr>
              <a:t>）。</a:t>
            </a:r>
          </a:p>
          <a:p>
            <a:pPr marL="609493" lvl="2" indent="-304747" eaLnBrk="1" hangingPunct="1"/>
            <a:r>
              <a:rPr lang="zh-CN" altLang="en-US" dirty="0" smtClean="0">
                <a:latin typeface="Arial" charset="0"/>
              </a:rPr>
              <a:t>字符参数不能有额外的空格。 没有</a:t>
            </a:r>
            <a:r>
              <a:rPr lang="en-US" altLang="zh-CN" dirty="0" err="1" smtClean="0">
                <a:latin typeface="Arial" charset="0"/>
              </a:rPr>
              <a:t>fx</a:t>
            </a:r>
            <a:r>
              <a:rPr lang="zh-CN" altLang="en-US" dirty="0" smtClean="0">
                <a:latin typeface="Arial" charset="0"/>
              </a:rPr>
              <a:t>，</a:t>
            </a:r>
            <a:r>
              <a:rPr lang="en-US" altLang="zh-CN" dirty="0" smtClean="0">
                <a:latin typeface="Arial" charset="0"/>
              </a:rPr>
              <a:t>Oracle</a:t>
            </a:r>
            <a:r>
              <a:rPr lang="zh-CN" altLang="en-US" dirty="0" smtClean="0">
                <a:latin typeface="Arial" charset="0"/>
              </a:rPr>
              <a:t>服务器将忽略额外的空白。</a:t>
            </a:r>
          </a:p>
          <a:p>
            <a:pPr marL="609493" lvl="2" indent="-304747" eaLnBrk="1" hangingPunct="1"/>
            <a:r>
              <a:rPr lang="zh-CN" altLang="en-US" dirty="0" smtClean="0">
                <a:latin typeface="Arial" charset="0"/>
              </a:rPr>
              <a:t>字符参数中的数字数据必须与格式模型中相应的元素数字相同。 没有</a:t>
            </a:r>
            <a:r>
              <a:rPr lang="en-US" altLang="zh-CN" dirty="0" err="1" smtClean="0">
                <a:latin typeface="Arial" charset="0"/>
              </a:rPr>
              <a:t>fx</a:t>
            </a:r>
            <a:r>
              <a:rPr lang="zh-CN" altLang="en-US" dirty="0" smtClean="0">
                <a:latin typeface="Arial" charset="0"/>
              </a:rPr>
              <a:t>，字符参数中的数字可以省略前导零。</a:t>
            </a:r>
            <a:endParaRPr lang="en-US" altLang="en-US" dirty="0" smtClean="0">
              <a:latin typeface="Arial" charset="0"/>
            </a:endParaRPr>
          </a:p>
        </p:txBody>
      </p:sp>
      <p:sp>
        <p:nvSpPr>
          <p:cNvPr id="3994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5 - </a:t>
            </a:r>
            <a:fld id="{A003936D-234C-49F0-BDE6-E7255109EED7}" type="slidenum">
              <a:rPr lang="en-US" altLang="en-US" smtClean="0">
                <a:latin typeface="Arial" charset="0"/>
                <a:cs typeface="Arial" charset="0"/>
              </a:rPr>
              <a:t>20</a:t>
            </a:fld>
            <a:endParaRPr lang="en-US" altLang="en-US" dirty="0" smtClean="0">
              <a:latin typeface="Arial" charset="0"/>
              <a:cs typeface="Arial" charset="0"/>
            </a:endParaRPr>
          </a:p>
        </p:txBody>
      </p:sp>
    </p:spTree>
    <p:extLst>
      <p:ext uri="{BB962C8B-B14F-4D97-AF65-F5344CB8AC3E}">
        <p14:creationId xmlns:p14="http://schemas.microsoft.com/office/powerpoint/2010/main" val="18444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body" idx="1"/>
          </p:nvPr>
        </p:nvSpPr>
        <p:spPr>
          <a:xfrm>
            <a:off x="438150" y="447675"/>
            <a:ext cx="6078538" cy="8308975"/>
          </a:xfrm>
          <a:noFill/>
          <a:ln/>
        </p:spPr>
        <p:txBody>
          <a:bodyPr lIns="12914" tIns="12914" rIns="12914" bIns="12914"/>
          <a:lstStyle/>
          <a:p>
            <a:pPr lvl="1" eaLnBrk="1" hangingPunct="1"/>
            <a:r>
              <a:rPr lang="en-US" altLang="en-US" b="1" dirty="0" smtClean="0">
                <a:latin typeface="Arial" charset="0"/>
              </a:rPr>
              <a:t>Example</a:t>
            </a:r>
          </a:p>
          <a:p>
            <a:pPr lvl="1" eaLnBrk="1" hangingPunct="1"/>
            <a:r>
              <a:rPr lang="en-US" altLang="en-US" dirty="0" smtClean="0">
                <a:latin typeface="Arial" charset="0"/>
              </a:rPr>
              <a:t>Display the name and hire date for all employees who started on May 24, 2015. There are two spaces after the month </a:t>
            </a:r>
            <a:r>
              <a:rPr lang="en-US" altLang="en-US" i="1" dirty="0" smtClean="0">
                <a:latin typeface="Arial" charset="0"/>
              </a:rPr>
              <a:t>May</a:t>
            </a:r>
            <a:r>
              <a:rPr lang="en-US" altLang="en-US" dirty="0" smtClean="0">
                <a:latin typeface="Arial" charset="0"/>
              </a:rPr>
              <a:t> and before the number </a:t>
            </a:r>
            <a:r>
              <a:rPr lang="en-US" altLang="en-US" i="1" dirty="0" smtClean="0">
                <a:latin typeface="Arial" charset="0"/>
              </a:rPr>
              <a:t>24</a:t>
            </a:r>
            <a:r>
              <a:rPr lang="en-US" altLang="en-US" dirty="0" smtClean="0">
                <a:latin typeface="Arial" charset="0"/>
              </a:rPr>
              <a:t> in the following example. Because the </a:t>
            </a:r>
            <a:r>
              <a:rPr lang="en-US" altLang="en-US" dirty="0" smtClean="0">
                <a:latin typeface="Courier New" pitchFamily="49" charset="0"/>
              </a:rPr>
              <a:t>fx</a:t>
            </a:r>
            <a:r>
              <a:rPr lang="en-US" altLang="en-US" dirty="0" smtClean="0">
                <a:latin typeface="Arial" charset="0"/>
              </a:rPr>
              <a:t> modifier is used, an exact match is required and the spaces after the word </a:t>
            </a:r>
            <a:r>
              <a:rPr lang="en-US" altLang="en-US" i="1" dirty="0" smtClean="0">
                <a:latin typeface="Arial" charset="0"/>
              </a:rPr>
              <a:t>May</a:t>
            </a:r>
            <a:r>
              <a:rPr lang="en-US" altLang="en-US" dirty="0" smtClean="0">
                <a:latin typeface="Arial" charset="0"/>
              </a:rPr>
              <a:t> are not recognized:</a:t>
            </a:r>
          </a:p>
          <a:p>
            <a:pPr marL="400050" lvl="2" indent="-171450" eaLnBrk="1" hangingPunct="1">
              <a:buFont typeface="Times New Roman" pitchFamily="18" charset="0"/>
              <a:buNone/>
            </a:pPr>
            <a:r>
              <a:rPr lang="en-US" altLang="en-US" dirty="0" smtClean="0">
                <a:latin typeface="Courier New" pitchFamily="49" charset="0"/>
              </a:rPr>
              <a:t>SELECT last_name, hire_date</a:t>
            </a:r>
          </a:p>
          <a:p>
            <a:pPr marL="400050" lvl="2" indent="-171450" eaLnBrk="1" hangingPunct="1">
              <a:buFont typeface="Times New Roman" pitchFamily="18" charset="0"/>
              <a:buNone/>
            </a:pPr>
            <a:r>
              <a:rPr lang="en-US" altLang="en-US" dirty="0" smtClean="0">
                <a:latin typeface="Courier New" pitchFamily="49" charset="0"/>
              </a:rPr>
              <a:t>FROM   employees</a:t>
            </a:r>
          </a:p>
          <a:p>
            <a:pPr marL="400050" lvl="2" indent="-171450" eaLnBrk="1" hangingPunct="1">
              <a:buFont typeface="Times New Roman" pitchFamily="18" charset="0"/>
              <a:buNone/>
            </a:pPr>
            <a:r>
              <a:rPr lang="en-US" altLang="en-US" dirty="0" smtClean="0">
                <a:latin typeface="Courier New" pitchFamily="49" charset="0"/>
              </a:rPr>
              <a:t>WHERE  hire_date = TO_DATE('May  24, 2015', 'fxMonth DD, YYYY');</a:t>
            </a:r>
          </a:p>
          <a:p>
            <a:pPr lvl="1" eaLnBrk="1" hangingPunct="1"/>
            <a:r>
              <a:rPr lang="en-US" altLang="en-US" dirty="0" smtClean="0">
                <a:latin typeface="Arial" charset="0"/>
              </a:rPr>
              <a:t>The resulting error output looks like this:</a:t>
            </a:r>
          </a:p>
          <a:p>
            <a:pPr marL="400050" lvl="2" indent="-171450" eaLnBrk="1" hangingPunct="1">
              <a:buFont typeface="Times New Roman" pitchFamily="18" charset="0"/>
              <a:buNone/>
            </a:pPr>
            <a:endParaRPr lang="en-US" altLang="en-US" dirty="0" smtClean="0">
              <a:latin typeface="Arial" charset="0"/>
            </a:endParaRPr>
          </a:p>
          <a:p>
            <a:pPr marL="400050" lvl="2" indent="-171450" eaLnBrk="1" hangingPunct="1">
              <a:buFont typeface="Times New Roman" pitchFamily="18" charset="0"/>
              <a:buNone/>
            </a:pPr>
            <a:endParaRPr lang="en-US" altLang="en-US" dirty="0" smtClean="0">
              <a:latin typeface="Arial" charset="0"/>
            </a:endParaRPr>
          </a:p>
          <a:p>
            <a:pPr marL="400050" lvl="2" indent="-171450" eaLnBrk="1" hangingPunct="1">
              <a:buFont typeface="Times New Roman" pitchFamily="18" charset="0"/>
              <a:buNone/>
            </a:pPr>
            <a:endParaRPr lang="en-US" altLang="en-US" dirty="0" smtClean="0">
              <a:latin typeface="Arial" charset="0"/>
            </a:endParaRPr>
          </a:p>
          <a:p>
            <a:pPr marL="400050" lvl="2" indent="-171450" eaLnBrk="1" hangingPunct="1">
              <a:buFont typeface="Times New Roman" pitchFamily="18" charset="0"/>
              <a:buNone/>
            </a:pPr>
            <a:endParaRPr lang="en-US" altLang="en-US" dirty="0" smtClean="0">
              <a:latin typeface="Arial" charset="0"/>
            </a:endParaRPr>
          </a:p>
          <a:p>
            <a:pPr marL="400050" lvl="2" indent="-171450" eaLnBrk="1" hangingPunct="1">
              <a:buFont typeface="Times New Roman" pitchFamily="18" charset="0"/>
              <a:buNone/>
            </a:pPr>
            <a:endParaRPr lang="en-US" altLang="en-US" dirty="0" smtClean="0">
              <a:latin typeface="Arial" charset="0"/>
            </a:endParaRPr>
          </a:p>
          <a:p>
            <a:pPr marL="400050" lvl="2" indent="-171450" eaLnBrk="1" hangingPunct="1">
              <a:buFont typeface="Times New Roman" pitchFamily="18" charset="0"/>
              <a:buNone/>
            </a:pPr>
            <a:endParaRPr lang="en-US" altLang="en-US" dirty="0" smtClean="0">
              <a:latin typeface="Arial" charset="0"/>
            </a:endParaRPr>
          </a:p>
          <a:p>
            <a:pPr marL="400050" lvl="2" indent="-171450" eaLnBrk="1" hangingPunct="1">
              <a:buFont typeface="Times New Roman" pitchFamily="18" charset="0"/>
              <a:buNone/>
            </a:pPr>
            <a:endParaRPr lang="en-US" altLang="en-US" dirty="0" smtClean="0">
              <a:latin typeface="Arial" charset="0"/>
            </a:endParaRPr>
          </a:p>
          <a:p>
            <a:pPr marL="400050" lvl="2" indent="-171450" eaLnBrk="1" hangingPunct="1">
              <a:buFont typeface="Times New Roman" pitchFamily="18" charset="0"/>
              <a:buNone/>
            </a:pPr>
            <a:endParaRPr lang="en-US" altLang="en-US" dirty="0" smtClean="0">
              <a:latin typeface="Arial" charset="0"/>
            </a:endParaRPr>
          </a:p>
          <a:p>
            <a:pPr marL="400050" lvl="2" indent="-171450" eaLnBrk="1" hangingPunct="1">
              <a:buFont typeface="Times New Roman" pitchFamily="18" charset="0"/>
              <a:buNone/>
            </a:pPr>
            <a:endParaRPr lang="en-US" altLang="en-US" dirty="0" smtClean="0">
              <a:latin typeface="Arial" charset="0"/>
            </a:endParaRPr>
          </a:p>
          <a:p>
            <a:pPr lvl="1" eaLnBrk="1" hangingPunct="1"/>
            <a:r>
              <a:rPr lang="en-US" altLang="en-US" dirty="0" smtClean="0">
                <a:latin typeface="Arial" charset="0"/>
              </a:rPr>
              <a:t>To see the output, correct the query by deleting the extra space between ‘May’ and ‘24’.</a:t>
            </a:r>
          </a:p>
          <a:p>
            <a:pPr marL="400050" lvl="2" indent="-171450" eaLnBrk="1" hangingPunct="1">
              <a:buFont typeface="Times New Roman" pitchFamily="18" charset="0"/>
              <a:buNone/>
            </a:pPr>
            <a:r>
              <a:rPr lang="en-US" altLang="en-US" dirty="0" smtClean="0">
                <a:latin typeface="Courier New" pitchFamily="49" charset="0"/>
              </a:rPr>
              <a:t>SELECT last_name, hire_date</a:t>
            </a:r>
          </a:p>
          <a:p>
            <a:pPr marL="400050" lvl="2" indent="-171450" eaLnBrk="1" hangingPunct="1">
              <a:buFont typeface="Times New Roman" pitchFamily="18" charset="0"/>
              <a:buNone/>
            </a:pPr>
            <a:r>
              <a:rPr lang="en-US" altLang="en-US" dirty="0" smtClean="0">
                <a:latin typeface="Courier New" pitchFamily="49" charset="0"/>
              </a:rPr>
              <a:t>FROM   employees</a:t>
            </a:r>
          </a:p>
          <a:p>
            <a:pPr marL="400050" lvl="2" indent="-171450" eaLnBrk="1" hangingPunct="1">
              <a:buFont typeface="Times New Roman" pitchFamily="18" charset="0"/>
              <a:buNone/>
            </a:pPr>
            <a:r>
              <a:rPr lang="en-US" altLang="en-US" dirty="0" smtClean="0">
                <a:latin typeface="Courier New" pitchFamily="49" charset="0"/>
              </a:rPr>
              <a:t>WHERE  hire_date = TO_DATE('May 24, 2015', 'fxMonth DD, YYYY');</a:t>
            </a:r>
          </a:p>
          <a:p>
            <a:pPr marL="400050" lvl="2" indent="-171450" eaLnBrk="1" hangingPunct="1">
              <a:buFont typeface="Times New Roman" pitchFamily="18" charset="0"/>
              <a:buNone/>
            </a:pPr>
            <a:endParaRPr lang="en-US" altLang="en-US" dirty="0" smtClean="0">
              <a:latin typeface="Arial" charset="0"/>
            </a:endParaRPr>
          </a:p>
        </p:txBody>
      </p:sp>
      <p:pic>
        <p:nvPicPr>
          <p:cNvPr id="40963" name="Picture 6"/>
          <p:cNvPicPr>
            <a:picLocks noChangeAspect="1" noChangeArrowheads="1"/>
          </p:cNvPicPr>
          <p:nvPr/>
        </p:nvPicPr>
        <p:blipFill>
          <a:blip r:embed="rId3"/>
          <a:srcRect/>
          <a:stretch>
            <a:fillRect/>
          </a:stretch>
        </p:blipFill>
        <p:spPr bwMode="auto">
          <a:xfrm>
            <a:off x="828675" y="2355056"/>
            <a:ext cx="5105400" cy="1676400"/>
          </a:xfrm>
          <a:prstGeom prst="rect">
            <a:avLst/>
          </a:prstGeom>
          <a:noFill/>
          <a:ln w="28575">
            <a:noFill/>
            <a:miter lim="800000"/>
            <a:headEnd type="none" w="sm" len="sm"/>
            <a:tailEnd type="none" w="sm" len="sm"/>
          </a:ln>
        </p:spPr>
      </p:pic>
      <p:sp>
        <p:nvSpPr>
          <p:cNvPr id="4096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5 - </a:t>
            </a:r>
            <a:fld id="{26090CE9-F47C-4511-A68C-7F2CD3E5EE34}" type="slidenum">
              <a:rPr lang="en-US" altLang="en-US" smtClean="0">
                <a:latin typeface="Arial" charset="0"/>
                <a:cs typeface="Arial" charset="0"/>
              </a:rPr>
              <a:t>21</a:t>
            </a:fld>
            <a:endParaRPr lang="en-US" altLang="en-US" dirty="0" smtClean="0">
              <a:latin typeface="Arial" charset="0"/>
              <a:cs typeface="Arial" charset="0"/>
            </a:endParaRPr>
          </a:p>
        </p:txBody>
      </p:sp>
    </p:spTree>
    <p:extLst>
      <p:ext uri="{BB962C8B-B14F-4D97-AF65-F5344CB8AC3E}">
        <p14:creationId xmlns:p14="http://schemas.microsoft.com/office/powerpoint/2010/main" val="31824823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6"/>
          <p:cNvSpPr>
            <a:spLocks noGrp="1" noChangeArrowheads="1"/>
          </p:cNvSpPr>
          <p:nvPr>
            <p:ph type="body" idx="1"/>
          </p:nvPr>
        </p:nvSpPr>
        <p:spPr/>
        <p:txBody>
          <a:bodyPr>
            <a:normAutofit/>
          </a:bodyPr>
          <a:lstStyle/>
          <a:p>
            <a:pPr lvl="1"/>
            <a:r>
              <a:rPr lang="en-US" dirty="0" smtClean="0"/>
              <a:t>To find employees who were hired before 2010, the </a:t>
            </a:r>
            <a:r>
              <a:rPr lang="en-US" dirty="0" smtClean="0">
                <a:latin typeface="Courier New" pitchFamily="49" charset="0"/>
                <a:cs typeface="Courier New" pitchFamily="49" charset="0"/>
              </a:rPr>
              <a:t>RR</a:t>
            </a:r>
            <a:r>
              <a:rPr lang="en-US" dirty="0" smtClean="0"/>
              <a:t> format can be used. Because the current year is greater than 1999, the RR format interprets the year portion of the date from 2000 to 2049.</a:t>
            </a:r>
          </a:p>
          <a:p>
            <a:pPr lvl="1"/>
            <a:r>
              <a:rPr lang="en-US" dirty="0" smtClean="0"/>
              <a:t>Alternatively, the following command also results in the same rows being selected because the </a:t>
            </a:r>
            <a:r>
              <a:rPr lang="en-US" dirty="0" smtClean="0">
                <a:latin typeface="Courier New" pitchFamily="49" charset="0"/>
                <a:cs typeface="Courier New" pitchFamily="49" charset="0"/>
              </a:rPr>
              <a:t>YY</a:t>
            </a:r>
            <a:r>
              <a:rPr lang="en-US" dirty="0" smtClean="0"/>
              <a:t> format interprets the year portion of the date in the current century (2010).</a:t>
            </a:r>
          </a:p>
          <a:p>
            <a:pPr marL="571500" lvl="4"/>
            <a:r>
              <a:rPr lang="en-US" dirty="0" smtClean="0"/>
              <a:t>SELECT </a:t>
            </a:r>
            <a:r>
              <a:rPr lang="en-US" dirty="0" err="1" smtClean="0"/>
              <a:t>last_name</a:t>
            </a:r>
            <a:r>
              <a:rPr lang="en-US" dirty="0" smtClean="0"/>
              <a:t>, TO_CHAR(</a:t>
            </a:r>
            <a:r>
              <a:rPr lang="en-US" dirty="0" err="1" smtClean="0"/>
              <a:t>hire_date</a:t>
            </a:r>
            <a:r>
              <a:rPr lang="en-US" dirty="0" smtClean="0"/>
              <a:t>, 'DD-Mon-</a:t>
            </a:r>
            <a:r>
              <a:rPr lang="en-US" dirty="0" err="1" smtClean="0"/>
              <a:t>yyyy</a:t>
            </a:r>
            <a:r>
              <a:rPr lang="en-US" dirty="0" smtClean="0"/>
              <a:t>')</a:t>
            </a:r>
          </a:p>
          <a:p>
            <a:pPr marL="571500" lvl="4"/>
            <a:r>
              <a:rPr lang="en-US" dirty="0" smtClean="0"/>
              <a:t>FROM   employees</a:t>
            </a:r>
          </a:p>
          <a:p>
            <a:pPr marL="571500" lvl="4"/>
            <a:r>
              <a:rPr lang="en-US" dirty="0" smtClean="0"/>
              <a:t>WHERE  </a:t>
            </a:r>
            <a:r>
              <a:rPr lang="en-US" dirty="0" err="1" smtClean="0"/>
              <a:t>hire_date</a:t>
            </a:r>
            <a:r>
              <a:rPr lang="en-US" dirty="0" smtClean="0"/>
              <a:t> &lt; '01-Jan-10';</a:t>
            </a:r>
          </a:p>
          <a:p>
            <a:pPr lvl="1"/>
            <a:r>
              <a:rPr lang="en-US" dirty="0" smtClean="0"/>
              <a:t>Notice that the same rows are retrieved from the preceding query.</a:t>
            </a:r>
          </a:p>
          <a:p>
            <a:pPr lvl="1"/>
            <a:r>
              <a:rPr lang="en-US" dirty="0" smtClean="0"/>
              <a:t>The general tip is to use the YYYY format instead of RR format to avoid confusion.</a:t>
            </a:r>
          </a:p>
        </p:txBody>
      </p:sp>
      <p:sp>
        <p:nvSpPr>
          <p:cNvPr id="43012"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5 - </a:t>
            </a:r>
            <a:fld id="{25F69E71-7D1E-4980-9DA1-895EAACE067A}" type="slidenum">
              <a:rPr lang="en-US" altLang="en-US" smtClean="0"/>
              <a:t>22</a:t>
            </a:fld>
            <a:endParaRPr lang="en-US" altLang="en-US" dirty="0" smtClean="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33593250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5 - </a:t>
            </a:r>
            <a:fld id="{7AB072B7-94B4-4F80-AB60-2C23C8C72F17}" type="slidenum">
              <a:rPr lang="en-US" altLang="en-US" smtClean="0"/>
              <a:t>23</a:t>
            </a:fld>
            <a:endParaRPr lang="en-US" altLang="en-US" dirty="0" smtClean="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6672845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Rot="1" noChangeAspect="1" noChangeArrowheads="1" noTextEdit="1"/>
          </p:cNvSpPr>
          <p:nvPr>
            <p:ph type="sldImg"/>
          </p:nvPr>
        </p:nvSpPr>
        <p:spPr>
          <a:ln/>
        </p:spPr>
      </p:sp>
      <p:sp>
        <p:nvSpPr>
          <p:cNvPr id="47107" name="Rectangle 8"/>
          <p:cNvSpPr>
            <a:spLocks noGrp="1" noChangeArrowheads="1"/>
          </p:cNvSpPr>
          <p:nvPr>
            <p:ph type="body" idx="1"/>
          </p:nvPr>
        </p:nvSpPr>
        <p:spPr>
          <a:noFill/>
          <a:ln/>
        </p:spPr>
        <p:txBody>
          <a:bodyPr lIns="12914" tIns="12914" rIns="12914" bIns="12914"/>
          <a:lstStyle/>
          <a:p>
            <a:pPr lvl="1" eaLnBrk="1" hangingPunct="1"/>
            <a:r>
              <a:rPr lang="en-US" altLang="en-US" smtClean="0">
                <a:latin typeface="Arial" charset="0"/>
              </a:rPr>
              <a:t>These functions work with any data type and pertain to the use of null values in the expression list.</a:t>
            </a:r>
            <a:br>
              <a:rPr lang="en-US" altLang="en-US" smtClean="0">
                <a:latin typeface="Arial" charset="0"/>
              </a:rPr>
            </a:br>
            <a:endParaRPr lang="en-US" altLang="en-US" smtClean="0">
              <a:latin typeface="Arial" charset="0"/>
            </a:endParaRPr>
          </a:p>
          <a:p>
            <a:pPr lvl="1" eaLnBrk="1" hangingPunct="1"/>
            <a:endParaRPr lang="en-US" altLang="en-US" smtClean="0">
              <a:latin typeface="Arial" charset="0"/>
            </a:endParaRPr>
          </a:p>
          <a:p>
            <a:pPr lvl="1" eaLnBrk="1" hangingPunct="1"/>
            <a:endParaRPr lang="en-US" altLang="en-US" b="1" smtClean="0">
              <a:latin typeface="Arial" charset="0"/>
            </a:endParaRPr>
          </a:p>
          <a:p>
            <a:pPr lvl="1" eaLnBrk="1" hangingPunct="1"/>
            <a:endParaRPr lang="en-US" altLang="en-US" b="1" smtClean="0">
              <a:latin typeface="Arial" charset="0"/>
            </a:endParaRPr>
          </a:p>
          <a:p>
            <a:pPr lvl="1" eaLnBrk="1" hangingPunct="1"/>
            <a:endParaRPr lang="en-US" altLang="en-US" b="1" smtClean="0">
              <a:latin typeface="Arial" charset="0"/>
            </a:endParaRPr>
          </a:p>
          <a:p>
            <a:pPr lvl="1" eaLnBrk="1" hangingPunct="1"/>
            <a:endParaRPr lang="en-US" altLang="en-US" b="1" smtClean="0">
              <a:latin typeface="Arial" charset="0"/>
            </a:endParaRPr>
          </a:p>
          <a:p>
            <a:pPr lvl="1" eaLnBrk="1" hangingPunct="1"/>
            <a:endParaRPr lang="en-US" altLang="en-US" b="1" smtClean="0">
              <a:latin typeface="Arial" charset="0"/>
            </a:endParaRPr>
          </a:p>
          <a:p>
            <a:pPr lvl="1" eaLnBrk="1" hangingPunct="1"/>
            <a:endParaRPr lang="en-US" altLang="en-US" b="1" smtClean="0">
              <a:latin typeface="Arial" charset="0"/>
            </a:endParaRPr>
          </a:p>
          <a:p>
            <a:pPr lvl="1" eaLnBrk="1" hangingPunct="1"/>
            <a:r>
              <a:rPr lang="en-US" altLang="en-US" b="1" smtClean="0">
                <a:latin typeface="Arial" charset="0"/>
              </a:rPr>
              <a:t>Note:</a:t>
            </a:r>
            <a:r>
              <a:rPr lang="en-US" altLang="en-US" smtClean="0">
                <a:latin typeface="Arial" charset="0"/>
              </a:rPr>
              <a:t> For more information about the hundreds of functions available, see the “Functions” section in </a:t>
            </a:r>
            <a:r>
              <a:rPr lang="en-US" altLang="en-US" i="1" smtClean="0">
                <a:latin typeface="Arial" charset="0"/>
              </a:rPr>
              <a:t>Oracle Database SQL Language Reference </a:t>
            </a:r>
            <a:r>
              <a:rPr lang="en-US" altLang="en-US" smtClean="0">
                <a:latin typeface="Arial" charset="0"/>
              </a:rPr>
              <a:t>for 12</a:t>
            </a:r>
            <a:r>
              <a:rPr lang="en-US" altLang="en-US" i="1" smtClean="0">
                <a:latin typeface="Arial" charset="0"/>
              </a:rPr>
              <a:t>c </a:t>
            </a:r>
            <a:r>
              <a:rPr lang="en-US" altLang="en-US" smtClean="0">
                <a:latin typeface="Arial" charset="0"/>
              </a:rPr>
              <a:t>database.</a:t>
            </a:r>
            <a:endParaRPr lang="en-US" altLang="en-US" dirty="0" smtClean="0">
              <a:latin typeface="Arial" charset="0"/>
            </a:endParaRPr>
          </a:p>
        </p:txBody>
      </p:sp>
      <p:graphicFrame>
        <p:nvGraphicFramePr>
          <p:cNvPr id="47108" name="Object 1024"/>
          <p:cNvGraphicFramePr>
            <a:graphicFrameLocks/>
          </p:cNvGraphicFramePr>
          <p:nvPr/>
        </p:nvGraphicFramePr>
        <p:xfrm>
          <a:off x="685800" y="4793456"/>
          <a:ext cx="5172075" cy="1638300"/>
        </p:xfrm>
        <a:graphic>
          <a:graphicData uri="http://schemas.openxmlformats.org/presentationml/2006/ole">
            <mc:AlternateContent xmlns:mc="http://schemas.openxmlformats.org/markup-compatibility/2006">
              <mc:Choice xmlns:v="urn:schemas-microsoft-com:vml" Requires="v">
                <p:oleObj spid="_x0000_s27679" name="Document" r:id="rId5" imgW="5356373" imgH="1764595" progId="Word.Document.8">
                  <p:embed/>
                </p:oleObj>
              </mc:Choice>
              <mc:Fallback>
                <p:oleObj name="Document" r:id="rId5" imgW="5356373" imgH="1764595" progId="Word.Document.8">
                  <p:embed/>
                  <p:pic>
                    <p:nvPicPr>
                      <p:cNvPr id="0" name="Picture 2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4793456"/>
                        <a:ext cx="5172075"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109"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5 - </a:t>
            </a:r>
            <a:fld id="{498FD180-D4E1-4152-BE55-77E4DFFF5042}" type="slidenum">
              <a:rPr lang="en-US" altLang="en-US" smtClean="0">
                <a:latin typeface="Arial" charset="0"/>
                <a:cs typeface="Arial" charset="0"/>
              </a:rPr>
              <a:t>24</a:t>
            </a:fld>
            <a:endParaRPr lang="en-US" altLang="en-US" dirty="0" smtClean="0">
              <a:latin typeface="Arial" charset="0"/>
              <a:cs typeface="Arial" charset="0"/>
            </a:endParaRPr>
          </a:p>
        </p:txBody>
      </p:sp>
    </p:spTree>
    <p:extLst>
      <p:ext uri="{BB962C8B-B14F-4D97-AF65-F5344CB8AC3E}">
        <p14:creationId xmlns:p14="http://schemas.microsoft.com/office/powerpoint/2010/main" val="23608496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8"/>
          <p:cNvSpPr>
            <a:spLocks noGrp="1" noRot="1" noChangeAspect="1" noChangeArrowheads="1" noTextEdit="1"/>
          </p:cNvSpPr>
          <p:nvPr>
            <p:ph type="sldImg"/>
          </p:nvPr>
        </p:nvSpPr>
        <p:spPr>
          <a:ln/>
        </p:spPr>
      </p:sp>
      <p:sp>
        <p:nvSpPr>
          <p:cNvPr id="49155" name="Rectangle 9"/>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To convert a null value to an actual value, </a:t>
            </a:r>
            <a:r>
              <a:rPr lang="en-US" altLang="en-US" dirty="0" smtClean="0">
                <a:solidFill>
                  <a:schemeClr val="tx1"/>
                </a:solidFill>
                <a:latin typeface="Arial" charset="0"/>
              </a:rPr>
              <a:t>use the </a:t>
            </a:r>
            <a:r>
              <a:rPr lang="en-US" altLang="en-US" dirty="0" smtClean="0">
                <a:solidFill>
                  <a:schemeClr val="tx1"/>
                </a:solidFill>
                <a:latin typeface="Courier New" pitchFamily="49" charset="0"/>
              </a:rPr>
              <a:t>NVL</a:t>
            </a:r>
            <a:r>
              <a:rPr lang="en-US" altLang="en-US" dirty="0" smtClean="0">
                <a:solidFill>
                  <a:schemeClr val="tx1"/>
                </a:solidFill>
                <a:latin typeface="Arial" charset="0"/>
              </a:rPr>
              <a:t> function. </a:t>
            </a:r>
          </a:p>
          <a:p>
            <a:pPr lvl="1" eaLnBrk="1" hangingPunct="1"/>
            <a:r>
              <a:rPr lang="en-US" altLang="en-US" b="1" dirty="0" smtClean="0">
                <a:latin typeface="Arial" charset="0"/>
              </a:rPr>
              <a:t>Syntax</a:t>
            </a:r>
          </a:p>
          <a:p>
            <a:pPr lvl="1" eaLnBrk="1" hangingPunct="1"/>
            <a:r>
              <a:rPr lang="en-US" altLang="en-US" dirty="0" smtClean="0">
                <a:latin typeface="Courier New" pitchFamily="49" charset="0"/>
              </a:rPr>
              <a:t>NVL (</a:t>
            </a:r>
            <a:r>
              <a:rPr lang="en-US" altLang="en-US" i="1" dirty="0" smtClean="0">
                <a:latin typeface="Courier New" pitchFamily="49" charset="0"/>
              </a:rPr>
              <a:t>expr1</a:t>
            </a:r>
            <a:r>
              <a:rPr lang="en-US" altLang="en-US" dirty="0" smtClean="0">
                <a:latin typeface="Courier New" pitchFamily="49" charset="0"/>
              </a:rPr>
              <a:t>, </a:t>
            </a:r>
            <a:r>
              <a:rPr lang="en-US" altLang="en-US" i="1" dirty="0" smtClean="0">
                <a:latin typeface="Courier New" pitchFamily="49" charset="0"/>
              </a:rPr>
              <a:t>expr2</a:t>
            </a:r>
            <a:r>
              <a:rPr lang="en-US" altLang="en-US" dirty="0" smtClean="0">
                <a:latin typeface="Courier New" pitchFamily="49" charset="0"/>
              </a:rPr>
              <a:t>)</a:t>
            </a:r>
            <a:endParaRPr lang="en-US" altLang="en-US" b="1" dirty="0" smtClean="0">
              <a:latin typeface="Courier New" pitchFamily="49" charset="0"/>
            </a:endParaRPr>
          </a:p>
          <a:p>
            <a:pPr lvl="1" eaLnBrk="1" hangingPunct="1"/>
            <a:r>
              <a:rPr lang="en-US" altLang="en-US" dirty="0" smtClean="0">
                <a:latin typeface="Arial" charset="0"/>
              </a:rPr>
              <a:t>In the syntax:</a:t>
            </a:r>
          </a:p>
          <a:p>
            <a:pPr marL="400050" lvl="2" indent="-171450" eaLnBrk="1" hangingPunct="1">
              <a:buFont typeface="Courier New" pitchFamily="49" charset="0"/>
              <a:buChar char="•"/>
            </a:pPr>
            <a:r>
              <a:rPr lang="en-US" altLang="en-US" i="1" dirty="0" smtClean="0">
                <a:latin typeface="Courier New" pitchFamily="49" charset="0"/>
              </a:rPr>
              <a:t>expr1</a:t>
            </a:r>
            <a:r>
              <a:rPr lang="en-US" altLang="en-US" dirty="0" smtClean="0">
                <a:latin typeface="Arial" charset="0"/>
              </a:rPr>
              <a:t> is the source value or expression that may contain a null</a:t>
            </a:r>
            <a:endParaRPr lang="en-US" altLang="en-US" b="1" dirty="0" smtClean="0">
              <a:latin typeface="Arial" charset="0"/>
            </a:endParaRPr>
          </a:p>
          <a:p>
            <a:pPr marL="400050" lvl="2" indent="-171450" eaLnBrk="1" hangingPunct="1">
              <a:buFont typeface="Courier New" pitchFamily="49" charset="0"/>
              <a:buChar char="•"/>
            </a:pPr>
            <a:r>
              <a:rPr lang="en-US" altLang="en-US" i="1" dirty="0" smtClean="0">
                <a:latin typeface="Courier New" pitchFamily="49" charset="0"/>
              </a:rPr>
              <a:t>expr2</a:t>
            </a:r>
            <a:r>
              <a:rPr lang="en-US" altLang="en-US" dirty="0" smtClean="0">
                <a:latin typeface="Arial" charset="0"/>
              </a:rPr>
              <a:t> is the target value for converting the null</a:t>
            </a:r>
          </a:p>
          <a:p>
            <a:pPr lvl="1" eaLnBrk="1" hangingPunct="1"/>
            <a:r>
              <a:rPr lang="en-US" altLang="en-US" dirty="0" smtClean="0">
                <a:latin typeface="Arial" charset="0"/>
              </a:rPr>
              <a:t>You can use the </a:t>
            </a:r>
            <a:r>
              <a:rPr lang="en-US" altLang="en-US" dirty="0" smtClean="0">
                <a:latin typeface="Courier New" pitchFamily="49" charset="0"/>
              </a:rPr>
              <a:t>NVL</a:t>
            </a:r>
            <a:r>
              <a:rPr lang="en-US" altLang="en-US" dirty="0" smtClean="0">
                <a:latin typeface="Arial" charset="0"/>
              </a:rPr>
              <a:t> function with any data type, but the return value is always the same as the data type of </a:t>
            </a:r>
            <a:r>
              <a:rPr lang="en-US" altLang="en-US" i="1" dirty="0" smtClean="0">
                <a:latin typeface="Courier New" pitchFamily="49" charset="0"/>
              </a:rPr>
              <a:t>expr1</a:t>
            </a:r>
            <a:r>
              <a:rPr lang="en-US" altLang="en-US" dirty="0" smtClean="0">
                <a:latin typeface="Arial" charset="0"/>
              </a:rPr>
              <a:t>.</a:t>
            </a:r>
          </a:p>
          <a:p>
            <a:pPr lvl="1" eaLnBrk="1" hangingPunct="1"/>
            <a:r>
              <a:rPr lang="en-US" altLang="en-US" b="1" dirty="0" smtClean="0">
                <a:latin typeface="Courier New" pitchFamily="49" charset="0"/>
              </a:rPr>
              <a:t>NVL</a:t>
            </a:r>
            <a:r>
              <a:rPr lang="en-US" altLang="en-US" b="1" dirty="0" smtClean="0">
                <a:latin typeface="Arial" charset="0"/>
              </a:rPr>
              <a:t> Conversions for Various Data Types</a:t>
            </a:r>
          </a:p>
        </p:txBody>
      </p:sp>
      <p:sp>
        <p:nvSpPr>
          <p:cNvPr id="49156" name="Rectangle 4"/>
          <p:cNvSpPr>
            <a:spLocks noChangeArrowheads="1"/>
          </p:cNvSpPr>
          <p:nvPr/>
        </p:nvSpPr>
        <p:spPr bwMode="auto">
          <a:xfrm>
            <a:off x="696913" y="5522913"/>
            <a:ext cx="5716587" cy="241300"/>
          </a:xfrm>
          <a:prstGeom prst="rect">
            <a:avLst/>
          </a:prstGeom>
          <a:noFill/>
          <a:ln w="9525">
            <a:noFill/>
            <a:miter lim="800000"/>
            <a:headEnd/>
            <a:tailEnd/>
          </a:ln>
        </p:spPr>
        <p:txBody>
          <a:bodyPr wrap="none" lIns="87956" tIns="43978" rIns="87956" bIns="43978" anchor="ctr"/>
          <a:lstStyle/>
          <a:p>
            <a:pPr defTabSz="879475" eaLnBrk="1" hangingPunct="1"/>
            <a:endParaRPr lang="en-IN" altLang="en-US" sz="1700" dirty="0"/>
          </a:p>
        </p:txBody>
      </p:sp>
      <p:graphicFrame>
        <p:nvGraphicFramePr>
          <p:cNvPr id="49157" name="Object 1024"/>
          <p:cNvGraphicFramePr>
            <a:graphicFrameLocks/>
          </p:cNvGraphicFramePr>
          <p:nvPr/>
        </p:nvGraphicFramePr>
        <p:xfrm>
          <a:off x="523875" y="6546056"/>
          <a:ext cx="5915025" cy="1143000"/>
        </p:xfrm>
        <a:graphic>
          <a:graphicData uri="http://schemas.openxmlformats.org/presentationml/2006/ole">
            <mc:AlternateContent xmlns:mc="http://schemas.openxmlformats.org/markup-compatibility/2006">
              <mc:Choice xmlns:v="urn:schemas-microsoft-com:vml" Requires="v">
                <p:oleObj spid="_x0000_s28703" name="Document" r:id="rId5" imgW="6093266" imgH="1267830" progId="Word.Document.8">
                  <p:embed/>
                </p:oleObj>
              </mc:Choice>
              <mc:Fallback>
                <p:oleObj name="Document" r:id="rId5" imgW="6093266" imgH="1267830" progId="Word.Document.8">
                  <p:embed/>
                  <p:pic>
                    <p:nvPicPr>
                      <p:cNvPr id="0" name="Picture 2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3875" y="6546056"/>
                        <a:ext cx="59150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158" name="Footer Placeholder 6"/>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5 - </a:t>
            </a:r>
            <a:fld id="{F3F3BD4C-5C4D-4246-9BA4-5C83D1E4A5E7}" type="slidenum">
              <a:rPr lang="en-US" altLang="en-US" smtClean="0">
                <a:latin typeface="Arial" charset="0"/>
                <a:cs typeface="Arial" charset="0"/>
              </a:rPr>
              <a:t>25</a:t>
            </a:fld>
            <a:endParaRPr lang="en-US" altLang="en-US" dirty="0" smtClean="0">
              <a:latin typeface="Arial" charset="0"/>
              <a:cs typeface="Arial" charset="0"/>
            </a:endParaRPr>
          </a:p>
        </p:txBody>
      </p:sp>
    </p:spTree>
    <p:extLst>
      <p:ext uri="{BB962C8B-B14F-4D97-AF65-F5344CB8AC3E}">
        <p14:creationId xmlns:p14="http://schemas.microsoft.com/office/powerpoint/2010/main" val="5154268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Notes Placeholder 10"/>
          <p:cNvSpPr>
            <a:spLocks noGrp="1"/>
          </p:cNvSpPr>
          <p:nvPr>
            <p:ph type="body" idx="1"/>
          </p:nvPr>
        </p:nvSpPr>
        <p:spPr>
          <a:noFill/>
          <a:ln/>
        </p:spPr>
        <p:txBody>
          <a:bodyPr/>
          <a:lstStyle/>
          <a:p>
            <a:pPr lvl="1" eaLnBrk="1" hangingPunct="1"/>
            <a:r>
              <a:rPr lang="en-US" altLang="en-US" dirty="0" smtClean="0">
                <a:latin typeface="Arial" charset="0"/>
              </a:rPr>
              <a:t>To calculate the annual compensation of all employees, you need to multiply the monthly salary by 12 and then add the commission percentage to the result:</a:t>
            </a:r>
            <a:endParaRPr lang="en-US" altLang="en-US" dirty="0" smtClean="0">
              <a:latin typeface="Courier New" pitchFamily="49" charset="0"/>
            </a:endParaRPr>
          </a:p>
          <a:p>
            <a:pPr marL="857250" lvl="4" eaLnBrk="1" hangingPunct="1">
              <a:spcBef>
                <a:spcPct val="25000"/>
              </a:spcBef>
            </a:pPr>
            <a:r>
              <a:rPr lang="en-US" altLang="en-US" dirty="0" smtClean="0"/>
              <a:t>SELECT last_name, salary, commission_pct,</a:t>
            </a:r>
          </a:p>
          <a:p>
            <a:pPr marL="857250" lvl="4" eaLnBrk="1" hangingPunct="1"/>
            <a:r>
              <a:rPr lang="en-US" altLang="en-US" dirty="0" smtClean="0"/>
              <a:t>	(salary*12) + (salary*12*commission_pct) AN_SAL</a:t>
            </a:r>
          </a:p>
          <a:p>
            <a:pPr marL="857250" lvl="4" eaLnBrk="1" hangingPunct="1"/>
            <a:r>
              <a:rPr lang="en-US" altLang="en-US" dirty="0" smtClean="0"/>
              <a:t>FROM   employees;</a:t>
            </a:r>
          </a:p>
          <a:p>
            <a:pPr lvl="1" eaLnBrk="1" hangingPunct="1">
              <a:spcBef>
                <a:spcPts val="600"/>
              </a:spcBef>
            </a:pPr>
            <a:r>
              <a:rPr lang="en-US" altLang="en-US" dirty="0" smtClean="0">
                <a:latin typeface="Arial" charset="0"/>
              </a:rPr>
              <a:t/>
            </a:r>
            <a:br>
              <a:rPr lang="en-US" altLang="en-US" dirty="0" smtClean="0">
                <a:latin typeface="Arial" charset="0"/>
              </a:rPr>
            </a:br>
            <a:r>
              <a:rPr lang="en-US" altLang="en-US" dirty="0" smtClean="0">
                <a:latin typeface="Arial" charset="0"/>
              </a:rPr>
              <a:t>Notice that the annual compensation is calculated for only those employees who earn a commission. If any column value in an expression is null, the result is null. To calculate values for all employees, you must convert the null value to a number before applying the arithmetic operator. In the example in the slide, the </a:t>
            </a:r>
            <a:r>
              <a:rPr lang="en-US" altLang="en-US" dirty="0" smtClean="0">
                <a:latin typeface="Courier New" pitchFamily="49" charset="0"/>
              </a:rPr>
              <a:t>NVL</a:t>
            </a:r>
            <a:r>
              <a:rPr lang="en-US" altLang="en-US" dirty="0" smtClean="0">
                <a:latin typeface="Arial" charset="0"/>
              </a:rPr>
              <a:t> function is used to convert null values to zero.</a:t>
            </a:r>
          </a:p>
        </p:txBody>
      </p:sp>
      <p:sp>
        <p:nvSpPr>
          <p:cNvPr id="51203" name="Rectangle 4"/>
          <p:cNvSpPr>
            <a:spLocks noChangeArrowheads="1"/>
          </p:cNvSpPr>
          <p:nvPr/>
        </p:nvSpPr>
        <p:spPr bwMode="auto">
          <a:xfrm>
            <a:off x="723900" y="6173788"/>
            <a:ext cx="5694363" cy="1665287"/>
          </a:xfrm>
          <a:prstGeom prst="rect">
            <a:avLst/>
          </a:prstGeom>
          <a:noFill/>
          <a:ln w="9525">
            <a:noFill/>
            <a:miter lim="800000"/>
            <a:headEnd/>
            <a:tailEnd/>
          </a:ln>
        </p:spPr>
        <p:txBody>
          <a:bodyPr wrap="none" lIns="87956" tIns="43978" rIns="87956" bIns="43978" anchor="ctr"/>
          <a:lstStyle/>
          <a:p>
            <a:pPr defTabSz="879475" eaLnBrk="1" hangingPunct="1"/>
            <a:endParaRPr lang="en-IN" altLang="en-US" sz="1700" dirty="0"/>
          </a:p>
        </p:txBody>
      </p:sp>
      <p:sp>
        <p:nvSpPr>
          <p:cNvPr id="51204" name="Slide Image Placeholder 9"/>
          <p:cNvSpPr>
            <a:spLocks noGrp="1" noRot="1" noChangeAspect="1" noTextEdit="1"/>
          </p:cNvSpPr>
          <p:nvPr>
            <p:ph type="sldImg"/>
          </p:nvPr>
        </p:nvSpPr>
        <p:spPr>
          <a:ln/>
        </p:spPr>
      </p:sp>
      <p:sp>
        <p:nvSpPr>
          <p:cNvPr id="51205"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5 - </a:t>
            </a:r>
            <a:fld id="{632BCFD1-3F2D-4B2A-8DAA-C385CCFA1A15}" type="slidenum">
              <a:rPr lang="en-US" altLang="en-US" smtClean="0">
                <a:latin typeface="Arial" charset="0"/>
                <a:cs typeface="Arial" charset="0"/>
              </a:rPr>
              <a:t>26</a:t>
            </a:fld>
            <a:endParaRPr lang="en-US" altLang="en-US" dirty="0" smtClean="0">
              <a:latin typeface="Arial" charset="0"/>
              <a:cs typeface="Arial" charset="0"/>
            </a:endParaRPr>
          </a:p>
        </p:txBody>
      </p:sp>
    </p:spTree>
    <p:extLst>
      <p:ext uri="{BB962C8B-B14F-4D97-AF65-F5344CB8AC3E}">
        <p14:creationId xmlns:p14="http://schemas.microsoft.com/office/powerpoint/2010/main" val="20696533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6"/>
          <p:cNvSpPr>
            <a:spLocks noGrp="1" noRot="1" noChangeAspect="1" noChangeArrowheads="1" noTextEdit="1"/>
          </p:cNvSpPr>
          <p:nvPr>
            <p:ph type="sldImg"/>
          </p:nvPr>
        </p:nvSpPr>
        <p:spPr>
          <a:ln/>
        </p:spPr>
      </p:sp>
      <p:sp>
        <p:nvSpPr>
          <p:cNvPr id="53251"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The </a:t>
            </a:r>
            <a:r>
              <a:rPr lang="en-US" altLang="en-US" dirty="0" smtClean="0">
                <a:solidFill>
                  <a:schemeClr val="tx1"/>
                </a:solidFill>
                <a:latin typeface="Courier New" pitchFamily="49" charset="0"/>
              </a:rPr>
              <a:t>NVL2</a:t>
            </a:r>
            <a:r>
              <a:rPr lang="en-US" altLang="en-US" dirty="0" smtClean="0">
                <a:solidFill>
                  <a:schemeClr val="tx1"/>
                </a:solidFill>
                <a:latin typeface="Arial" charset="0"/>
              </a:rPr>
              <a:t> function examines</a:t>
            </a:r>
            <a:r>
              <a:rPr lang="en-US" altLang="en-US" dirty="0" smtClean="0">
                <a:latin typeface="Arial" charset="0"/>
              </a:rPr>
              <a:t> the first expression. If the first expression is not null, the </a:t>
            </a:r>
            <a:r>
              <a:rPr lang="en-US" altLang="en-US" dirty="0" smtClean="0">
                <a:latin typeface="Courier New" pitchFamily="49" charset="0"/>
              </a:rPr>
              <a:t>NVL2</a:t>
            </a:r>
            <a:r>
              <a:rPr lang="en-US" altLang="en-US" dirty="0" smtClean="0">
                <a:latin typeface="Arial" charset="0"/>
              </a:rPr>
              <a:t> function returns the second expression. If the first expression is null, the third expression is returned. </a:t>
            </a:r>
          </a:p>
          <a:p>
            <a:pPr lvl="1" eaLnBrk="1" hangingPunct="1">
              <a:spcBef>
                <a:spcPct val="15000"/>
              </a:spcBef>
            </a:pPr>
            <a:r>
              <a:rPr lang="en-US" altLang="en-US" b="1" dirty="0" smtClean="0">
                <a:latin typeface="Arial" charset="0"/>
              </a:rPr>
              <a:t>Syntax</a:t>
            </a:r>
          </a:p>
          <a:p>
            <a:pPr marL="857250" lvl="4" eaLnBrk="1" hangingPunct="1"/>
            <a:r>
              <a:rPr lang="en-US" altLang="en-US" dirty="0" smtClean="0"/>
              <a:t>NVL2(</a:t>
            </a:r>
            <a:r>
              <a:rPr lang="en-US" altLang="en-US" i="1" dirty="0" smtClean="0"/>
              <a:t>expr1</a:t>
            </a:r>
            <a:r>
              <a:rPr lang="en-US" altLang="en-US" dirty="0" smtClean="0"/>
              <a:t>, </a:t>
            </a:r>
            <a:r>
              <a:rPr lang="en-US" altLang="en-US" i="1" dirty="0" smtClean="0"/>
              <a:t>expr2, expr3</a:t>
            </a:r>
            <a:r>
              <a:rPr lang="en-US" altLang="en-US" dirty="0" smtClean="0"/>
              <a:t>)</a:t>
            </a:r>
            <a:endParaRPr lang="en-US" altLang="en-US" b="1" dirty="0" smtClean="0"/>
          </a:p>
          <a:p>
            <a:pPr lvl="1" eaLnBrk="1" hangingPunct="1">
              <a:spcBef>
                <a:spcPct val="15000"/>
              </a:spcBef>
            </a:pPr>
            <a:r>
              <a:rPr lang="en-US" altLang="en-US" dirty="0" smtClean="0">
                <a:latin typeface="Arial" charset="0"/>
              </a:rPr>
              <a:t>In the syntax:</a:t>
            </a:r>
          </a:p>
          <a:p>
            <a:pPr marL="400050" lvl="2" indent="-171450" eaLnBrk="1" hangingPunct="1">
              <a:buFont typeface="Courier New" pitchFamily="49" charset="0"/>
              <a:buChar char="•"/>
            </a:pPr>
            <a:r>
              <a:rPr lang="en-US" altLang="en-US" i="1" dirty="0" smtClean="0">
                <a:latin typeface="Courier New" pitchFamily="49" charset="0"/>
              </a:rPr>
              <a:t>expr1</a:t>
            </a:r>
            <a:r>
              <a:rPr lang="en-US" altLang="en-US" dirty="0" smtClean="0">
                <a:latin typeface="Arial" charset="0"/>
              </a:rPr>
              <a:t> is the source value or expression that may contain a null</a:t>
            </a:r>
          </a:p>
          <a:p>
            <a:pPr marL="400050" lvl="2" indent="-171450" eaLnBrk="1" hangingPunct="1">
              <a:buFont typeface="Courier New" pitchFamily="49" charset="0"/>
              <a:buChar char="•"/>
            </a:pPr>
            <a:r>
              <a:rPr lang="en-US" altLang="en-US" i="1" dirty="0" smtClean="0">
                <a:latin typeface="Courier New" pitchFamily="49" charset="0"/>
              </a:rPr>
              <a:t>expr2</a:t>
            </a:r>
            <a:r>
              <a:rPr lang="en-US" altLang="en-US" dirty="0" smtClean="0">
                <a:latin typeface="Arial" charset="0"/>
              </a:rPr>
              <a:t> is the value that is returned if </a:t>
            </a:r>
            <a:r>
              <a:rPr lang="en-US" altLang="en-US" i="1" dirty="0" smtClean="0">
                <a:latin typeface="Courier New" pitchFamily="49" charset="0"/>
              </a:rPr>
              <a:t>expr1</a:t>
            </a:r>
            <a:r>
              <a:rPr lang="en-US" altLang="en-US" dirty="0" smtClean="0">
                <a:latin typeface="Arial" charset="0"/>
              </a:rPr>
              <a:t> is not null</a:t>
            </a:r>
          </a:p>
          <a:p>
            <a:pPr marL="400050" lvl="2" indent="-171450" eaLnBrk="1" hangingPunct="1">
              <a:buFont typeface="Courier New" pitchFamily="49" charset="0"/>
              <a:buChar char="•"/>
            </a:pPr>
            <a:r>
              <a:rPr lang="en-US" altLang="en-US" i="1" dirty="0" smtClean="0">
                <a:latin typeface="Courier New" pitchFamily="49" charset="0"/>
              </a:rPr>
              <a:t>expr3</a:t>
            </a:r>
            <a:r>
              <a:rPr lang="en-US" altLang="en-US" i="1" dirty="0" smtClean="0">
                <a:latin typeface="Arial" charset="0"/>
              </a:rPr>
              <a:t> </a:t>
            </a:r>
            <a:r>
              <a:rPr lang="en-US" altLang="en-US" dirty="0" smtClean="0">
                <a:latin typeface="Arial" charset="0"/>
              </a:rPr>
              <a:t>is the value that is returned if </a:t>
            </a:r>
            <a:r>
              <a:rPr lang="en-US" altLang="en-US" i="1" dirty="0" smtClean="0">
                <a:latin typeface="Courier New" pitchFamily="49" charset="0"/>
              </a:rPr>
              <a:t>expr1</a:t>
            </a:r>
            <a:r>
              <a:rPr lang="en-US" altLang="en-US" dirty="0" smtClean="0">
                <a:latin typeface="Arial" charset="0"/>
              </a:rPr>
              <a:t> is null</a:t>
            </a:r>
          </a:p>
          <a:p>
            <a:pPr lvl="1" eaLnBrk="1" hangingPunct="1"/>
            <a:r>
              <a:rPr lang="en-US" altLang="en-US" dirty="0" smtClean="0">
                <a:latin typeface="Arial" charset="0"/>
              </a:rPr>
              <a:t>In the example shown in the slide, the </a:t>
            </a:r>
            <a:r>
              <a:rPr lang="en-US" altLang="en-US" dirty="0" smtClean="0">
                <a:latin typeface="Courier New" pitchFamily="49" charset="0"/>
              </a:rPr>
              <a:t>COMMISSION_PCT</a:t>
            </a:r>
            <a:r>
              <a:rPr lang="en-US" altLang="en-US" dirty="0" smtClean="0">
                <a:latin typeface="Arial" charset="0"/>
              </a:rPr>
              <a:t> column is examined. If a value is detected, the text literal value of </a:t>
            </a:r>
            <a:r>
              <a:rPr lang="en-US" altLang="en-US" dirty="0" smtClean="0">
                <a:latin typeface="Courier New" pitchFamily="49" charset="0"/>
              </a:rPr>
              <a:t>SAL+COMM</a:t>
            </a:r>
            <a:r>
              <a:rPr lang="en-US" altLang="en-US" dirty="0" smtClean="0">
                <a:latin typeface="Arial" charset="0"/>
              </a:rPr>
              <a:t> is returned. If the </a:t>
            </a:r>
            <a:r>
              <a:rPr lang="en-US" altLang="en-US" dirty="0" smtClean="0">
                <a:latin typeface="Courier New" pitchFamily="49" charset="0"/>
              </a:rPr>
              <a:t>COMMISSION_PCT</a:t>
            </a:r>
            <a:r>
              <a:rPr lang="en-US" altLang="en-US" dirty="0" smtClean="0">
                <a:latin typeface="Arial" charset="0"/>
              </a:rPr>
              <a:t> column contains a null value, the text literal value of </a:t>
            </a:r>
            <a:r>
              <a:rPr lang="en-US" altLang="en-US" dirty="0" smtClean="0">
                <a:latin typeface="Courier New" pitchFamily="49" charset="0"/>
              </a:rPr>
              <a:t>SAL</a:t>
            </a:r>
            <a:r>
              <a:rPr lang="en-US" altLang="en-US" dirty="0" smtClean="0">
                <a:latin typeface="Arial" charset="0"/>
              </a:rPr>
              <a:t> is returned.</a:t>
            </a:r>
          </a:p>
          <a:p>
            <a:pPr lvl="1" eaLnBrk="1" hangingPunct="1"/>
            <a:r>
              <a:rPr lang="en-US" altLang="en-US" b="1" dirty="0" smtClean="0">
                <a:latin typeface="Arial" charset="0"/>
              </a:rPr>
              <a:t>Note:</a:t>
            </a:r>
            <a:r>
              <a:rPr lang="en-US" altLang="en-US" dirty="0" smtClean="0">
                <a:latin typeface="Arial" charset="0"/>
              </a:rPr>
              <a:t> The argument </a:t>
            </a:r>
            <a:r>
              <a:rPr lang="en-US" altLang="en-US" i="1" dirty="0" smtClean="0">
                <a:latin typeface="Courier New" pitchFamily="49" charset="0"/>
              </a:rPr>
              <a:t>expr1</a:t>
            </a:r>
            <a:r>
              <a:rPr lang="en-US" altLang="en-US" dirty="0" smtClean="0">
                <a:latin typeface="Arial" charset="0"/>
              </a:rPr>
              <a:t> can be of any data type, but </a:t>
            </a:r>
            <a:r>
              <a:rPr lang="en-US" altLang="en-US" i="1" dirty="0" smtClean="0">
                <a:latin typeface="Courier New" pitchFamily="49" charset="0"/>
                <a:cs typeface="Courier New" pitchFamily="49" charset="0"/>
              </a:rPr>
              <a:t>expr2</a:t>
            </a:r>
            <a:r>
              <a:rPr lang="en-US" altLang="en-US" i="1" dirty="0" smtClean="0">
                <a:latin typeface="Arial" charset="0"/>
                <a:cs typeface="Arial" charset="0"/>
              </a:rPr>
              <a:t> </a:t>
            </a:r>
            <a:r>
              <a:rPr lang="en-US" altLang="en-US" dirty="0" smtClean="0">
                <a:latin typeface="Arial" charset="0"/>
              </a:rPr>
              <a:t>and </a:t>
            </a:r>
            <a:r>
              <a:rPr lang="en-US" altLang="en-US" i="1" dirty="0" smtClean="0">
                <a:latin typeface="Courier New" pitchFamily="49" charset="0"/>
                <a:cs typeface="Courier New" pitchFamily="49" charset="0"/>
              </a:rPr>
              <a:t>expr3</a:t>
            </a:r>
            <a:r>
              <a:rPr lang="en-US" altLang="en-US" dirty="0" smtClean="0">
                <a:latin typeface="Arial" charset="0"/>
              </a:rPr>
              <a:t> should be of the same data type.</a:t>
            </a:r>
          </a:p>
        </p:txBody>
      </p:sp>
      <p:sp>
        <p:nvSpPr>
          <p:cNvPr id="5325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5 - </a:t>
            </a:r>
            <a:fld id="{EC4EC9A8-3A88-4880-914C-D65E13540298}" type="slidenum">
              <a:rPr lang="en-US" altLang="en-US" smtClean="0">
                <a:latin typeface="Arial" charset="0"/>
                <a:cs typeface="Arial" charset="0"/>
              </a:rPr>
              <a:t>27</a:t>
            </a:fld>
            <a:endParaRPr lang="en-US" altLang="en-US" dirty="0" smtClean="0">
              <a:latin typeface="Arial" charset="0"/>
              <a:cs typeface="Arial" charset="0"/>
            </a:endParaRPr>
          </a:p>
        </p:txBody>
      </p:sp>
    </p:spTree>
    <p:extLst>
      <p:ext uri="{BB962C8B-B14F-4D97-AF65-F5344CB8AC3E}">
        <p14:creationId xmlns:p14="http://schemas.microsoft.com/office/powerpoint/2010/main" val="33034539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a:spLocks noGrp="1" noRot="1" noChangeAspect="1" noChangeArrowheads="1" noTextEdit="1"/>
          </p:cNvSpPr>
          <p:nvPr>
            <p:ph type="sldImg"/>
          </p:nvPr>
        </p:nvSpPr>
        <p:spPr>
          <a:ln/>
        </p:spPr>
      </p:sp>
      <p:sp>
        <p:nvSpPr>
          <p:cNvPr id="55299"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The </a:t>
            </a:r>
            <a:r>
              <a:rPr lang="en-US" altLang="en-US" dirty="0" smtClean="0">
                <a:solidFill>
                  <a:schemeClr val="tx1"/>
                </a:solidFill>
                <a:latin typeface="Courier New" pitchFamily="49" charset="0"/>
              </a:rPr>
              <a:t>NULLIF</a:t>
            </a:r>
            <a:r>
              <a:rPr lang="en-US" altLang="en-US" dirty="0" smtClean="0">
                <a:solidFill>
                  <a:schemeClr val="tx1"/>
                </a:solidFill>
                <a:latin typeface="Arial" charset="0"/>
              </a:rPr>
              <a:t> function compares</a:t>
            </a:r>
            <a:r>
              <a:rPr lang="en-US" altLang="en-US" dirty="0" smtClean="0">
                <a:latin typeface="Arial" charset="0"/>
              </a:rPr>
              <a:t> two expressions.</a:t>
            </a:r>
          </a:p>
          <a:p>
            <a:pPr lvl="1" eaLnBrk="1" hangingPunct="1"/>
            <a:r>
              <a:rPr lang="en-US" altLang="en-US" b="1" dirty="0" smtClean="0">
                <a:latin typeface="Arial" charset="0"/>
              </a:rPr>
              <a:t>Syntax</a:t>
            </a:r>
          </a:p>
          <a:p>
            <a:pPr lvl="1" eaLnBrk="1" hangingPunct="1"/>
            <a:r>
              <a:rPr lang="en-US" altLang="en-US" dirty="0" smtClean="0">
                <a:latin typeface="Courier New" pitchFamily="49" charset="0"/>
              </a:rPr>
              <a:t>	NULLIF (</a:t>
            </a:r>
            <a:r>
              <a:rPr lang="en-US" altLang="en-US" i="1" dirty="0" smtClean="0">
                <a:latin typeface="Courier New" pitchFamily="49" charset="0"/>
              </a:rPr>
              <a:t>expr1</a:t>
            </a:r>
            <a:r>
              <a:rPr lang="en-US" altLang="en-US" dirty="0" smtClean="0">
                <a:latin typeface="Courier New" pitchFamily="49" charset="0"/>
              </a:rPr>
              <a:t>, </a:t>
            </a:r>
            <a:r>
              <a:rPr lang="en-US" altLang="en-US" i="1" dirty="0" smtClean="0">
                <a:latin typeface="Courier New" pitchFamily="49" charset="0"/>
              </a:rPr>
              <a:t>expr2</a:t>
            </a:r>
            <a:r>
              <a:rPr lang="en-US" altLang="en-US" dirty="0" smtClean="0">
                <a:latin typeface="Courier New" pitchFamily="49" charset="0"/>
              </a:rPr>
              <a:t>)</a:t>
            </a:r>
            <a:endParaRPr lang="en-US" altLang="en-US" b="1" dirty="0" smtClean="0">
              <a:latin typeface="Courier New" pitchFamily="49" charset="0"/>
            </a:endParaRPr>
          </a:p>
          <a:p>
            <a:pPr lvl="1" eaLnBrk="1" hangingPunct="1"/>
            <a:r>
              <a:rPr lang="en-US" altLang="en-US" dirty="0" smtClean="0">
                <a:latin typeface="Arial" charset="0"/>
              </a:rPr>
              <a:t>In the syntax:</a:t>
            </a:r>
          </a:p>
          <a:p>
            <a:pPr marL="400050" lvl="2" indent="-171450" eaLnBrk="1" hangingPunct="1">
              <a:buFont typeface="Courier New" pitchFamily="49" charset="0"/>
              <a:buChar char="•"/>
            </a:pPr>
            <a:r>
              <a:rPr lang="en-US" altLang="en-US" dirty="0" smtClean="0">
                <a:latin typeface="Courier New" pitchFamily="49" charset="0"/>
                <a:cs typeface="Times New Roman" pitchFamily="18" charset="0"/>
              </a:rPr>
              <a:t>NULLIF</a:t>
            </a:r>
            <a:r>
              <a:rPr lang="en-US" altLang="en-US" dirty="0" smtClean="0">
                <a:latin typeface="Arial" charset="0"/>
                <a:cs typeface="Times New Roman" pitchFamily="18" charset="0"/>
              </a:rPr>
              <a:t> compares </a:t>
            </a:r>
            <a:r>
              <a:rPr lang="en-US" altLang="en-US" i="1" dirty="0" smtClean="0">
                <a:latin typeface="Courier New" pitchFamily="49" charset="0"/>
                <a:cs typeface="Times New Roman" pitchFamily="18" charset="0"/>
              </a:rPr>
              <a:t>expr1</a:t>
            </a:r>
            <a:r>
              <a:rPr lang="en-US" altLang="en-US" dirty="0" smtClean="0">
                <a:latin typeface="Arial" charset="0"/>
                <a:cs typeface="Times New Roman" pitchFamily="18" charset="0"/>
              </a:rPr>
              <a:t> and </a:t>
            </a:r>
            <a:r>
              <a:rPr lang="en-US" altLang="en-US" i="1" dirty="0" smtClean="0">
                <a:latin typeface="Courier New" pitchFamily="49" charset="0"/>
                <a:cs typeface="Times New Roman" pitchFamily="18" charset="0"/>
              </a:rPr>
              <a:t>expr2</a:t>
            </a:r>
            <a:r>
              <a:rPr lang="en-US" altLang="en-US" dirty="0" smtClean="0">
                <a:latin typeface="Arial" charset="0"/>
                <a:cs typeface="Times New Roman" pitchFamily="18" charset="0"/>
              </a:rPr>
              <a:t>. If they are equal, the function returns null. If they are not, the function returns </a:t>
            </a:r>
            <a:r>
              <a:rPr lang="en-US" altLang="en-US" i="1" dirty="0" smtClean="0">
                <a:latin typeface="Courier New" pitchFamily="49" charset="0"/>
                <a:cs typeface="Times New Roman" pitchFamily="18" charset="0"/>
              </a:rPr>
              <a:t>expr1</a:t>
            </a:r>
            <a:r>
              <a:rPr lang="en-US" altLang="en-US" dirty="0" smtClean="0">
                <a:latin typeface="Arial" charset="0"/>
                <a:cs typeface="Times New Roman" pitchFamily="18" charset="0"/>
              </a:rPr>
              <a:t>. However, you cannot specify the literal </a:t>
            </a:r>
            <a:r>
              <a:rPr lang="en-US" altLang="en-US" dirty="0" smtClean="0">
                <a:latin typeface="Courier New" pitchFamily="49" charset="0"/>
                <a:cs typeface="Times New Roman" pitchFamily="18" charset="0"/>
              </a:rPr>
              <a:t>NULL</a:t>
            </a:r>
            <a:r>
              <a:rPr lang="en-US" altLang="en-US" dirty="0" smtClean="0">
                <a:latin typeface="Arial" charset="0"/>
                <a:cs typeface="Times New Roman" pitchFamily="18" charset="0"/>
              </a:rPr>
              <a:t> for </a:t>
            </a:r>
            <a:r>
              <a:rPr lang="en-US" altLang="en-US" i="1" dirty="0" smtClean="0">
                <a:latin typeface="Courier New" pitchFamily="49" charset="0"/>
                <a:cs typeface="Times New Roman" pitchFamily="18" charset="0"/>
              </a:rPr>
              <a:t>expr1</a:t>
            </a:r>
            <a:r>
              <a:rPr lang="en-US" altLang="en-US" dirty="0" smtClean="0">
                <a:latin typeface="Arial" charset="0"/>
                <a:cs typeface="Times New Roman" pitchFamily="18" charset="0"/>
              </a:rPr>
              <a:t>.</a:t>
            </a:r>
            <a:endParaRPr lang="en-US" altLang="en-US" dirty="0" smtClean="0">
              <a:latin typeface="Arial Unicode MS" pitchFamily="34" charset="-128"/>
              <a:ea typeface="Arial Unicode MS" pitchFamily="34" charset="-128"/>
              <a:cs typeface="Arial Unicode MS" pitchFamily="34" charset="-128"/>
            </a:endParaRPr>
          </a:p>
          <a:p>
            <a:pPr lvl="1" eaLnBrk="1" hangingPunct="1"/>
            <a:r>
              <a:rPr lang="en-US" altLang="en-US" dirty="0" smtClean="0">
                <a:latin typeface="Arial" charset="0"/>
              </a:rPr>
              <a:t>In the example shown in the slide, the length of the first name in the </a:t>
            </a:r>
            <a:r>
              <a:rPr lang="en-US" altLang="en-US" dirty="0" smtClean="0">
                <a:latin typeface="Courier New" pitchFamily="49" charset="0"/>
              </a:rPr>
              <a:t>EMPLOYEES</a:t>
            </a:r>
            <a:r>
              <a:rPr lang="en-US" altLang="en-US" dirty="0" smtClean="0">
                <a:latin typeface="Arial" charset="0"/>
              </a:rPr>
              <a:t> table is compared with the length of the last name in the </a:t>
            </a:r>
            <a:r>
              <a:rPr lang="en-US" altLang="en-US" dirty="0" smtClean="0">
                <a:latin typeface="Courier New" pitchFamily="49" charset="0"/>
              </a:rPr>
              <a:t>EMPLOYEES</a:t>
            </a:r>
            <a:r>
              <a:rPr lang="en-US" altLang="en-US" dirty="0" smtClean="0">
                <a:latin typeface="Arial" charset="0"/>
              </a:rPr>
              <a:t> table. When the lengths of the names are equal, a null value is displayed. When the lengths of the names are not equal, the length of the first name is displayed.</a:t>
            </a:r>
          </a:p>
          <a:p>
            <a:pPr lvl="1" eaLnBrk="1" hangingPunct="1"/>
            <a:endParaRPr lang="en-US" altLang="en-US" dirty="0" smtClean="0">
              <a:latin typeface="Arial" charset="0"/>
            </a:endParaRPr>
          </a:p>
        </p:txBody>
      </p:sp>
      <p:sp>
        <p:nvSpPr>
          <p:cNvPr id="5530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5 - </a:t>
            </a:r>
            <a:fld id="{F34279C4-B8D3-4E82-91AE-063F193BFD77}" type="slidenum">
              <a:rPr lang="en-US" altLang="en-US" smtClean="0">
                <a:latin typeface="Arial" charset="0"/>
                <a:cs typeface="Arial" charset="0"/>
              </a:rPr>
              <a:t>28</a:t>
            </a:fld>
            <a:endParaRPr lang="en-US" altLang="en-US" dirty="0" smtClean="0">
              <a:latin typeface="Arial" charset="0"/>
              <a:cs typeface="Arial" charset="0"/>
            </a:endParaRPr>
          </a:p>
        </p:txBody>
      </p:sp>
    </p:spTree>
    <p:extLst>
      <p:ext uri="{BB962C8B-B14F-4D97-AF65-F5344CB8AC3E}">
        <p14:creationId xmlns:p14="http://schemas.microsoft.com/office/powerpoint/2010/main" val="66027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6"/>
          <p:cNvSpPr>
            <a:spLocks noGrp="1" noRot="1" noChangeAspect="1" noChangeArrowheads="1" noTextEdit="1"/>
          </p:cNvSpPr>
          <p:nvPr>
            <p:ph type="sldImg"/>
          </p:nvPr>
        </p:nvSpPr>
        <p:spPr>
          <a:ln/>
        </p:spPr>
      </p:sp>
      <p:sp>
        <p:nvSpPr>
          <p:cNvPr id="57347"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The </a:t>
            </a:r>
            <a:r>
              <a:rPr lang="en-US" altLang="en-US" dirty="0" smtClean="0">
                <a:solidFill>
                  <a:schemeClr val="tx1"/>
                </a:solidFill>
                <a:latin typeface="Courier New" pitchFamily="49" charset="0"/>
              </a:rPr>
              <a:t>COALESCE</a:t>
            </a:r>
            <a:r>
              <a:rPr lang="en-US" altLang="en-US" dirty="0" smtClean="0">
                <a:solidFill>
                  <a:schemeClr val="tx1"/>
                </a:solidFill>
                <a:latin typeface="Arial" charset="0"/>
              </a:rPr>
              <a:t> function returns the</a:t>
            </a:r>
            <a:r>
              <a:rPr lang="en-US" altLang="en-US" dirty="0" smtClean="0">
                <a:latin typeface="Arial" charset="0"/>
              </a:rPr>
              <a:t> first non-null expression in the list.</a:t>
            </a:r>
          </a:p>
          <a:p>
            <a:pPr lvl="1" eaLnBrk="1" hangingPunct="1"/>
            <a:r>
              <a:rPr lang="en-US" altLang="en-US" b="1" dirty="0" smtClean="0">
                <a:latin typeface="Arial" charset="0"/>
              </a:rPr>
              <a:t>Syntax</a:t>
            </a:r>
          </a:p>
          <a:p>
            <a:pPr marL="857250" lvl="4" eaLnBrk="1" hangingPunct="1"/>
            <a:r>
              <a:rPr lang="en-US" altLang="en-US" dirty="0" smtClean="0"/>
              <a:t>COALESCE (</a:t>
            </a:r>
            <a:r>
              <a:rPr lang="en-US" altLang="en-US" i="1" dirty="0" smtClean="0"/>
              <a:t>expr1</a:t>
            </a:r>
            <a:r>
              <a:rPr lang="en-US" altLang="en-US" dirty="0" smtClean="0"/>
              <a:t>, </a:t>
            </a:r>
            <a:r>
              <a:rPr lang="en-US" altLang="en-US" i="1" dirty="0" smtClean="0"/>
              <a:t>expr2, ... exprn</a:t>
            </a:r>
            <a:r>
              <a:rPr lang="en-US" altLang="en-US" dirty="0" smtClean="0"/>
              <a:t>)</a:t>
            </a:r>
            <a:endParaRPr lang="en-US" altLang="en-US" b="1" dirty="0" smtClean="0"/>
          </a:p>
          <a:p>
            <a:pPr lvl="1" eaLnBrk="1" hangingPunct="1"/>
            <a:r>
              <a:rPr lang="en-US" altLang="en-US" dirty="0" smtClean="0">
                <a:latin typeface="Arial" charset="0"/>
              </a:rPr>
              <a:t>In the syntax:</a:t>
            </a:r>
          </a:p>
          <a:p>
            <a:pPr marL="400050" lvl="2" indent="-171450" eaLnBrk="1" hangingPunct="1">
              <a:buFont typeface="Courier New" pitchFamily="49" charset="0"/>
              <a:buChar char="•"/>
            </a:pPr>
            <a:r>
              <a:rPr lang="en-US" altLang="en-US" i="1" dirty="0" smtClean="0">
                <a:latin typeface="Courier New" pitchFamily="49" charset="0"/>
              </a:rPr>
              <a:t>expr1</a:t>
            </a:r>
            <a:r>
              <a:rPr lang="en-US" altLang="en-US" dirty="0" smtClean="0">
                <a:latin typeface="Arial" charset="0"/>
              </a:rPr>
              <a:t> </a:t>
            </a:r>
            <a:r>
              <a:rPr lang="en-US" sz="1100" kern="1200" dirty="0" smtClean="0">
                <a:solidFill>
                  <a:srgbClr val="000000"/>
                </a:solidFill>
                <a:latin typeface="Arial" pitchFamily="34" charset="0"/>
                <a:ea typeface="+mn-ea"/>
                <a:cs typeface="+mn-cs"/>
              </a:rPr>
              <a:t>is the value returned if this expression is not null</a:t>
            </a:r>
            <a:endParaRPr lang="en-US" altLang="en-US" b="1" dirty="0" smtClean="0">
              <a:latin typeface="Arial" charset="0"/>
            </a:endParaRPr>
          </a:p>
          <a:p>
            <a:pPr marL="400050" lvl="2" indent="-171450" eaLnBrk="1" hangingPunct="1">
              <a:buFont typeface="Courier New" pitchFamily="49" charset="0"/>
              <a:buChar char="•"/>
            </a:pPr>
            <a:r>
              <a:rPr lang="en-US" altLang="en-US" i="1" dirty="0" smtClean="0">
                <a:latin typeface="Courier New" pitchFamily="49" charset="0"/>
              </a:rPr>
              <a:t>expr2</a:t>
            </a:r>
            <a:r>
              <a:rPr lang="en-US" altLang="en-US" dirty="0" smtClean="0">
                <a:latin typeface="Arial" charset="0"/>
              </a:rPr>
              <a:t> </a:t>
            </a:r>
            <a:r>
              <a:rPr lang="en-US" sz="1100" kern="1200" dirty="0" smtClean="0">
                <a:solidFill>
                  <a:srgbClr val="000000"/>
                </a:solidFill>
                <a:latin typeface="Arial" pitchFamily="34" charset="0"/>
                <a:ea typeface="+mn-ea"/>
                <a:cs typeface="+mn-cs"/>
              </a:rPr>
              <a:t>is the value returned if the first expression is null and this expression is not null</a:t>
            </a:r>
            <a:endParaRPr lang="en-US" altLang="en-US" dirty="0" smtClean="0">
              <a:latin typeface="Arial" charset="0"/>
            </a:endParaRPr>
          </a:p>
          <a:p>
            <a:pPr marL="400050" lvl="2" indent="-171450" eaLnBrk="1" hangingPunct="1">
              <a:buFont typeface="Courier New" pitchFamily="49" charset="0"/>
              <a:buChar char="•"/>
            </a:pPr>
            <a:r>
              <a:rPr lang="en-US" altLang="en-US" i="1" dirty="0" smtClean="0">
                <a:latin typeface="Courier New" pitchFamily="49" charset="0"/>
              </a:rPr>
              <a:t>exprn</a:t>
            </a:r>
            <a:r>
              <a:rPr lang="en-US" altLang="en-US" i="1" dirty="0" smtClean="0">
                <a:latin typeface="Arial" charset="0"/>
              </a:rPr>
              <a:t> </a:t>
            </a:r>
            <a:r>
              <a:rPr lang="en-US" sz="1100" kern="1200" dirty="0" smtClean="0">
                <a:solidFill>
                  <a:srgbClr val="000000"/>
                </a:solidFill>
                <a:latin typeface="Arial" pitchFamily="34" charset="0"/>
                <a:ea typeface="+mn-ea"/>
                <a:cs typeface="+mn-cs"/>
              </a:rPr>
              <a:t>is the value returned if the preceding expressions are null</a:t>
            </a:r>
            <a:endParaRPr lang="en-US" altLang="en-US" dirty="0" smtClean="0">
              <a:latin typeface="Arial" charset="0"/>
            </a:endParaRPr>
          </a:p>
          <a:p>
            <a:pPr lvl="1" eaLnBrk="1" hangingPunct="1"/>
            <a:r>
              <a:rPr lang="en-US" altLang="en-US" dirty="0" smtClean="0">
                <a:latin typeface="Arial" charset="0"/>
              </a:rPr>
              <a:t>Note that all expressions must be of the same data type.</a:t>
            </a:r>
          </a:p>
        </p:txBody>
      </p:sp>
      <p:sp>
        <p:nvSpPr>
          <p:cNvPr id="5734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5 - </a:t>
            </a:r>
            <a:fld id="{364A7A02-A456-4CB2-AEE7-280E22E58D97}" type="slidenum">
              <a:rPr lang="en-US" altLang="en-US" smtClean="0">
                <a:latin typeface="Arial" charset="0"/>
                <a:cs typeface="Arial" charset="0"/>
              </a:rPr>
              <a:t>29</a:t>
            </a:fld>
            <a:endParaRPr lang="en-US" altLang="en-US" dirty="0" smtClean="0">
              <a:latin typeface="Arial" charset="0"/>
              <a:cs typeface="Arial" charset="0"/>
            </a:endParaRPr>
          </a:p>
        </p:txBody>
      </p:sp>
    </p:spTree>
    <p:extLst>
      <p:ext uri="{BB962C8B-B14F-4D97-AF65-F5344CB8AC3E}">
        <p14:creationId xmlns:p14="http://schemas.microsoft.com/office/powerpoint/2010/main" val="3846256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8"/>
          <p:cNvSpPr>
            <a:spLocks noGrp="1" noRot="1" noChangeAspect="1" noChangeArrowheads="1" noTextEdit="1"/>
          </p:cNvSpPr>
          <p:nvPr>
            <p:ph type="sldImg"/>
          </p:nvPr>
        </p:nvSpPr>
        <p:spPr>
          <a:ln/>
        </p:spPr>
      </p:sp>
      <p:sp>
        <p:nvSpPr>
          <p:cNvPr id="9219" name="Rectangle 9"/>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This lesson focuses on functions that convert data from one type to another (for example, conversion from character data to numeric data) and discusses the conditional expressions in SQL </a:t>
            </a:r>
            <a:r>
              <a:rPr lang="en-US" altLang="en-US" dirty="0" smtClean="0">
                <a:latin typeface="Courier New" pitchFamily="49" charset="0"/>
              </a:rPr>
              <a:t>SELECT</a:t>
            </a:r>
            <a:r>
              <a:rPr lang="en-US" altLang="en-US" dirty="0" smtClean="0">
                <a:latin typeface="Arial" charset="0"/>
              </a:rPr>
              <a:t> statements.</a:t>
            </a:r>
          </a:p>
          <a:p>
            <a:pPr lvl="1" eaLnBrk="1" hangingPunct="1"/>
            <a:r>
              <a:rPr lang="zh-CN" altLang="en-US" dirty="0" smtClean="0">
                <a:latin typeface="Arial" charset="0"/>
              </a:rPr>
              <a:t>完成本课后，您应该能够执行以下操作：</a:t>
            </a:r>
          </a:p>
          <a:p>
            <a:pPr lvl="1" eaLnBrk="1" hangingPunct="1"/>
            <a:r>
              <a:rPr lang="zh-CN" altLang="en-US" dirty="0" smtClean="0">
                <a:latin typeface="Arial" charset="0"/>
              </a:rPr>
              <a:t>描述</a:t>
            </a:r>
            <a:r>
              <a:rPr lang="en-US" altLang="zh-CN" dirty="0" smtClean="0">
                <a:latin typeface="Arial" charset="0"/>
              </a:rPr>
              <a:t>SQL</a:t>
            </a:r>
            <a:r>
              <a:rPr lang="zh-CN" altLang="en-US" dirty="0" smtClean="0">
                <a:latin typeface="Arial" charset="0"/>
              </a:rPr>
              <a:t>中可用的各种类型的转换函数</a:t>
            </a:r>
          </a:p>
          <a:p>
            <a:pPr lvl="1" eaLnBrk="1" hangingPunct="1"/>
            <a:r>
              <a:rPr lang="zh-CN" altLang="en-US" dirty="0" smtClean="0">
                <a:latin typeface="Arial" charset="0"/>
              </a:rPr>
              <a:t>使用</a:t>
            </a:r>
            <a:r>
              <a:rPr lang="en-US" altLang="zh-CN" dirty="0" err="1" smtClean="0">
                <a:latin typeface="Arial" charset="0"/>
              </a:rPr>
              <a:t>TO_CHAR</a:t>
            </a:r>
            <a:r>
              <a:rPr lang="zh-CN" altLang="en-US" dirty="0" smtClean="0">
                <a:latin typeface="Arial" charset="0"/>
              </a:rPr>
              <a:t>，</a:t>
            </a:r>
            <a:r>
              <a:rPr lang="en-US" altLang="zh-CN" dirty="0" err="1" smtClean="0">
                <a:latin typeface="Arial" charset="0"/>
              </a:rPr>
              <a:t>TO_NUMBER</a:t>
            </a:r>
            <a:r>
              <a:rPr lang="zh-CN" altLang="en-US" dirty="0" smtClean="0">
                <a:latin typeface="Arial" charset="0"/>
              </a:rPr>
              <a:t>和</a:t>
            </a:r>
            <a:r>
              <a:rPr lang="en-US" altLang="zh-CN" dirty="0" err="1" smtClean="0">
                <a:latin typeface="Arial" charset="0"/>
              </a:rPr>
              <a:t>TO_DATE</a:t>
            </a:r>
            <a:r>
              <a:rPr lang="zh-CN" altLang="en-US" dirty="0" smtClean="0">
                <a:latin typeface="Arial" charset="0"/>
              </a:rPr>
              <a:t>转换功能</a:t>
            </a:r>
          </a:p>
          <a:p>
            <a:pPr lvl="1" eaLnBrk="1" hangingPunct="1"/>
            <a:r>
              <a:rPr lang="zh-CN" altLang="en-US" dirty="0" smtClean="0">
                <a:latin typeface="Arial" charset="0"/>
              </a:rPr>
              <a:t>在</a:t>
            </a:r>
            <a:r>
              <a:rPr lang="en-US" altLang="zh-CN" dirty="0" smtClean="0">
                <a:latin typeface="Arial" charset="0"/>
              </a:rPr>
              <a:t>SELECT</a:t>
            </a:r>
            <a:r>
              <a:rPr lang="zh-CN" altLang="en-US" dirty="0" smtClean="0">
                <a:latin typeface="Arial" charset="0"/>
              </a:rPr>
              <a:t>语句中应用条件表达式</a:t>
            </a:r>
            <a:endParaRPr lang="en-US" altLang="en-US" dirty="0" smtClean="0">
              <a:latin typeface="Arial" charset="0"/>
            </a:endParaRPr>
          </a:p>
        </p:txBody>
      </p:sp>
      <p:sp>
        <p:nvSpPr>
          <p:cNvPr id="922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5 - </a:t>
            </a:r>
            <a:fld id="{29B6614D-6D03-4C4A-8A7F-99FD108AF114}" type="slidenum">
              <a:rPr lang="en-US" altLang="en-US" smtClean="0">
                <a:latin typeface="Arial" charset="0"/>
                <a:cs typeface="Arial" charset="0"/>
              </a:rPr>
              <a:t>3</a:t>
            </a:fld>
            <a:endParaRPr lang="en-US" altLang="en-US" dirty="0" smtClean="0">
              <a:latin typeface="Arial" charset="0"/>
              <a:cs typeface="Arial" charset="0"/>
            </a:endParaRPr>
          </a:p>
        </p:txBody>
      </p:sp>
    </p:spTree>
    <p:extLst>
      <p:ext uri="{BB962C8B-B14F-4D97-AF65-F5344CB8AC3E}">
        <p14:creationId xmlns:p14="http://schemas.microsoft.com/office/powerpoint/2010/main" val="33363082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8"/>
          <p:cNvSpPr>
            <a:spLocks noGrp="1" noRot="1" noChangeAspect="1" noChangeArrowheads="1" noTextEdit="1"/>
          </p:cNvSpPr>
          <p:nvPr>
            <p:ph type="sldImg"/>
          </p:nvPr>
        </p:nvSpPr>
        <p:spPr>
          <a:ln/>
        </p:spPr>
      </p:sp>
      <p:sp>
        <p:nvSpPr>
          <p:cNvPr id="59395" name="Rectangle 9"/>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In the example shown in the slide, for the employees who do not get any commission, your organization wants to give a salary increment of $2,000 and, for employees who get commission, the query should compute the new salary that is equal to the existing salary added to the commission amount.</a:t>
            </a:r>
            <a:endParaRPr lang="en-US" altLang="en-US" dirty="0" smtClean="0">
              <a:latin typeface="Courier New" pitchFamily="49" charset="0"/>
            </a:endParaRPr>
          </a:p>
          <a:p>
            <a:pPr lvl="1" eaLnBrk="1" hangingPunct="1"/>
            <a:r>
              <a:rPr lang="en-US" altLang="en-US" b="1" dirty="0" smtClean="0">
                <a:latin typeface="Arial" charset="0"/>
              </a:rPr>
              <a:t>Note: </a:t>
            </a:r>
            <a:r>
              <a:rPr lang="en-US" altLang="en-US" dirty="0" smtClean="0">
                <a:latin typeface="Arial" charset="0"/>
              </a:rPr>
              <a:t>Examine the output. For employees who do not get any commission, the New Salary column shows the salary incremented by $2,000 and for employees who get commission, the New Salary column shows the computed commission amount added to the salary.</a:t>
            </a:r>
          </a:p>
        </p:txBody>
      </p:sp>
      <p:sp>
        <p:nvSpPr>
          <p:cNvPr id="59396"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5 - </a:t>
            </a:r>
            <a:fld id="{D0FB6F13-9266-48D0-A96E-ECF69296FE72}" type="slidenum">
              <a:rPr lang="en-US" altLang="en-US" smtClean="0">
                <a:latin typeface="Arial" charset="0"/>
                <a:cs typeface="Arial" charset="0"/>
              </a:rPr>
              <a:t>30</a:t>
            </a:fld>
            <a:endParaRPr lang="en-US" altLang="en-US" dirty="0" smtClean="0">
              <a:latin typeface="Arial" charset="0"/>
              <a:cs typeface="Arial" charset="0"/>
            </a:endParaRPr>
          </a:p>
        </p:txBody>
      </p:sp>
    </p:spTree>
    <p:extLst>
      <p:ext uri="{BB962C8B-B14F-4D97-AF65-F5344CB8AC3E}">
        <p14:creationId xmlns:p14="http://schemas.microsoft.com/office/powerpoint/2010/main" val="34464950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054"/>
          <p:cNvSpPr>
            <a:spLocks noGrp="1" noRot="1" noChangeAspect="1" noChangeArrowheads="1" noTextEdit="1"/>
          </p:cNvSpPr>
          <p:nvPr>
            <p:ph type="sldImg"/>
          </p:nvPr>
        </p:nvSpPr>
        <p:spPr>
          <a:ln/>
        </p:spPr>
      </p:sp>
      <p:sp>
        <p:nvSpPr>
          <p:cNvPr id="61443" name="Rectangle 2055"/>
          <p:cNvSpPr>
            <a:spLocks noGrp="1" noChangeArrowheads="1"/>
          </p:cNvSpPr>
          <p:nvPr>
            <p:ph type="body" idx="1"/>
          </p:nvPr>
        </p:nvSpPr>
        <p:spPr>
          <a:noFill/>
          <a:ln/>
        </p:spPr>
        <p:txBody>
          <a:bodyPr lIns="12914" tIns="12914" rIns="12914" bIns="12914"/>
          <a:lstStyle/>
          <a:p>
            <a:pPr eaLnBrk="1" hangingPunct="1"/>
            <a:endParaRPr lang="en-US" altLang="en-US" dirty="0" smtClean="0">
              <a:latin typeface="Arial" charset="0"/>
            </a:endParaRPr>
          </a:p>
        </p:txBody>
      </p:sp>
      <p:sp>
        <p:nvSpPr>
          <p:cNvPr id="6144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5 - </a:t>
            </a:r>
            <a:fld id="{E3EDDCD1-E34C-4083-8F83-4139AA599293}" type="slidenum">
              <a:rPr lang="en-US" altLang="en-US" smtClean="0">
                <a:latin typeface="Arial" charset="0"/>
                <a:cs typeface="Arial" charset="0"/>
              </a:rPr>
              <a:t>31</a:t>
            </a:fld>
            <a:endParaRPr lang="en-US" altLang="en-US" dirty="0" smtClean="0">
              <a:latin typeface="Arial" charset="0"/>
              <a:cs typeface="Arial" charset="0"/>
            </a:endParaRPr>
          </a:p>
        </p:txBody>
      </p:sp>
    </p:spTree>
    <p:extLst>
      <p:ext uri="{BB962C8B-B14F-4D97-AF65-F5344CB8AC3E}">
        <p14:creationId xmlns:p14="http://schemas.microsoft.com/office/powerpoint/2010/main" val="26991453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6"/>
          <p:cNvSpPr>
            <a:spLocks noGrp="1" noRot="1" noChangeAspect="1" noChangeArrowheads="1" noTextEdit="1"/>
          </p:cNvSpPr>
          <p:nvPr>
            <p:ph type="sldImg"/>
          </p:nvPr>
        </p:nvSpPr>
        <p:spPr>
          <a:ln/>
        </p:spPr>
      </p:sp>
      <p:sp>
        <p:nvSpPr>
          <p:cNvPr id="63491"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The two methods that are used to </a:t>
            </a:r>
            <a:r>
              <a:rPr lang="en-US" altLang="en-US" dirty="0" smtClean="0">
                <a:solidFill>
                  <a:schemeClr val="tx1"/>
                </a:solidFill>
                <a:latin typeface="Arial" charset="0"/>
              </a:rPr>
              <a:t>implement conditional processing (</a:t>
            </a:r>
            <a:r>
              <a:rPr lang="en-US" altLang="en-US" dirty="0" smtClean="0">
                <a:solidFill>
                  <a:schemeClr val="tx1"/>
                </a:solidFill>
                <a:latin typeface="Courier New" pitchFamily="49" charset="0"/>
              </a:rPr>
              <a:t>IF-THEN-ELSE</a:t>
            </a:r>
            <a:r>
              <a:rPr lang="en-US" altLang="en-US" dirty="0" smtClean="0">
                <a:solidFill>
                  <a:schemeClr val="tx1"/>
                </a:solidFill>
                <a:latin typeface="Arial" charset="0"/>
              </a:rPr>
              <a:t> logic) in a SQL statement are the </a:t>
            </a:r>
            <a:r>
              <a:rPr lang="en-US" altLang="en-US" dirty="0" smtClean="0">
                <a:solidFill>
                  <a:schemeClr val="tx1"/>
                </a:solidFill>
                <a:latin typeface="Courier New" pitchFamily="49" charset="0"/>
              </a:rPr>
              <a:t>CASE</a:t>
            </a:r>
            <a:r>
              <a:rPr lang="en-US" altLang="en-US" dirty="0" smtClean="0">
                <a:solidFill>
                  <a:schemeClr val="tx1"/>
                </a:solidFill>
                <a:latin typeface="Arial" charset="0"/>
              </a:rPr>
              <a:t> expression and the </a:t>
            </a:r>
            <a:r>
              <a:rPr lang="en-US" altLang="en-US" dirty="0" smtClean="0">
                <a:solidFill>
                  <a:schemeClr val="tx1"/>
                </a:solidFill>
                <a:latin typeface="Courier New" pitchFamily="49" charset="0"/>
              </a:rPr>
              <a:t>DECODE</a:t>
            </a:r>
            <a:r>
              <a:rPr lang="en-US" altLang="en-US" dirty="0" smtClean="0">
                <a:solidFill>
                  <a:schemeClr val="tx1"/>
                </a:solidFill>
                <a:latin typeface="Arial" charset="0"/>
              </a:rPr>
              <a:t> function.</a:t>
            </a:r>
          </a:p>
          <a:p>
            <a:pPr lvl="1" eaLnBrk="1" hangingPunct="1"/>
            <a:r>
              <a:rPr lang="en-US" altLang="en-US" b="1" dirty="0" smtClean="0">
                <a:solidFill>
                  <a:schemeClr val="tx1"/>
                </a:solidFill>
                <a:latin typeface="Arial" charset="0"/>
              </a:rPr>
              <a:t>Note:</a:t>
            </a:r>
            <a:r>
              <a:rPr lang="en-US" altLang="en-US" dirty="0" smtClean="0">
                <a:solidFill>
                  <a:schemeClr val="tx1"/>
                </a:solidFill>
                <a:latin typeface="Arial" charset="0"/>
              </a:rPr>
              <a:t> The </a:t>
            </a:r>
            <a:r>
              <a:rPr lang="en-US" altLang="en-US" dirty="0" smtClean="0">
                <a:solidFill>
                  <a:schemeClr val="tx1"/>
                </a:solidFill>
                <a:latin typeface="Courier New" pitchFamily="49" charset="0"/>
              </a:rPr>
              <a:t>CASE</a:t>
            </a:r>
            <a:r>
              <a:rPr lang="en-US" altLang="en-US" dirty="0" smtClean="0">
                <a:solidFill>
                  <a:schemeClr val="tx1"/>
                </a:solidFill>
                <a:latin typeface="Arial" charset="0"/>
              </a:rPr>
              <a:t> expression complies with the ANSI SQL. The </a:t>
            </a:r>
            <a:r>
              <a:rPr lang="en-US" altLang="en-US" dirty="0" smtClean="0">
                <a:solidFill>
                  <a:schemeClr val="tx1"/>
                </a:solidFill>
                <a:latin typeface="Courier New" pitchFamily="49" charset="0"/>
              </a:rPr>
              <a:t>DECODE</a:t>
            </a:r>
            <a:r>
              <a:rPr lang="en-US" altLang="en-US" dirty="0" smtClean="0">
                <a:solidFill>
                  <a:schemeClr val="tx1"/>
                </a:solidFill>
                <a:latin typeface="Arial" charset="0"/>
              </a:rPr>
              <a:t> function is specific to Oracle syntax.</a:t>
            </a:r>
          </a:p>
        </p:txBody>
      </p:sp>
      <p:sp>
        <p:nvSpPr>
          <p:cNvPr id="6349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5 - </a:t>
            </a:r>
            <a:fld id="{C3305423-677A-46BB-B0F8-5D7812BCEB3A}" type="slidenum">
              <a:rPr lang="en-US" altLang="en-US" smtClean="0">
                <a:latin typeface="Arial" charset="0"/>
                <a:cs typeface="Arial" charset="0"/>
              </a:rPr>
              <a:t>32</a:t>
            </a:fld>
            <a:endParaRPr lang="en-US" altLang="en-US" dirty="0" smtClean="0">
              <a:latin typeface="Arial" charset="0"/>
              <a:cs typeface="Arial" charset="0"/>
            </a:endParaRPr>
          </a:p>
        </p:txBody>
      </p:sp>
    </p:spTree>
    <p:extLst>
      <p:ext uri="{BB962C8B-B14F-4D97-AF65-F5344CB8AC3E}">
        <p14:creationId xmlns:p14="http://schemas.microsoft.com/office/powerpoint/2010/main" val="7951031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6"/>
          <p:cNvSpPr>
            <a:spLocks noGrp="1" noRot="1" noChangeAspect="1" noChangeArrowheads="1" noTextEdit="1"/>
          </p:cNvSpPr>
          <p:nvPr>
            <p:ph type="sldImg"/>
          </p:nvPr>
        </p:nvSpPr>
        <p:spPr>
          <a:ln/>
        </p:spPr>
      </p:sp>
      <p:sp>
        <p:nvSpPr>
          <p:cNvPr id="65539"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Courier New" pitchFamily="49" charset="0"/>
              </a:rPr>
              <a:t>CASE</a:t>
            </a:r>
            <a:r>
              <a:rPr lang="en-US" altLang="en-US" dirty="0" smtClean="0">
                <a:solidFill>
                  <a:schemeClr val="tx1"/>
                </a:solidFill>
                <a:latin typeface="Arial" charset="0"/>
              </a:rPr>
              <a:t> expressions allow you to use the </a:t>
            </a:r>
            <a:r>
              <a:rPr lang="en-US" altLang="en-US" dirty="0" smtClean="0">
                <a:solidFill>
                  <a:schemeClr val="tx1"/>
                </a:solidFill>
                <a:latin typeface="Courier New" pitchFamily="49" charset="0"/>
              </a:rPr>
              <a:t>IF-THEN</a:t>
            </a:r>
            <a:r>
              <a:rPr lang="en-US" altLang="en-US" dirty="0" smtClean="0">
                <a:latin typeface="Courier New" pitchFamily="49" charset="0"/>
              </a:rPr>
              <a:t>-ELSE</a:t>
            </a:r>
            <a:r>
              <a:rPr lang="en-US" altLang="en-US" dirty="0" smtClean="0">
                <a:latin typeface="Arial" charset="0"/>
              </a:rPr>
              <a:t> logic in SQL statements without having to invoke procedures.</a:t>
            </a:r>
          </a:p>
          <a:p>
            <a:pPr lvl="1" eaLnBrk="1" hangingPunct="1"/>
            <a:r>
              <a:rPr lang="en-US" altLang="en-US" dirty="0" smtClean="0">
                <a:latin typeface="Arial" charset="0"/>
              </a:rPr>
              <a:t>In a simple </a:t>
            </a:r>
            <a:r>
              <a:rPr lang="en-US" altLang="en-US" dirty="0" smtClean="0">
                <a:latin typeface="Courier New" pitchFamily="49" charset="0"/>
              </a:rPr>
              <a:t>CASE</a:t>
            </a:r>
            <a:r>
              <a:rPr lang="en-US" altLang="en-US" dirty="0" smtClean="0">
                <a:latin typeface="Arial" charset="0"/>
              </a:rPr>
              <a:t> expression, the Oracle server searches for the first </a:t>
            </a:r>
            <a:r>
              <a:rPr lang="en-US" altLang="en-US" dirty="0" smtClean="0">
                <a:latin typeface="Courier New" pitchFamily="49" charset="0"/>
              </a:rPr>
              <a:t>WHEN ... THEN</a:t>
            </a:r>
            <a:r>
              <a:rPr lang="en-US" altLang="en-US" dirty="0" smtClean="0">
                <a:latin typeface="Arial" charset="0"/>
              </a:rPr>
              <a:t> pair for which </a:t>
            </a:r>
            <a:r>
              <a:rPr lang="en-US" altLang="en-US" dirty="0" smtClean="0">
                <a:latin typeface="Courier New" pitchFamily="49" charset="0"/>
              </a:rPr>
              <a:t>expr</a:t>
            </a:r>
            <a:r>
              <a:rPr lang="en-US" altLang="en-US" dirty="0" smtClean="0">
                <a:latin typeface="Arial" charset="0"/>
              </a:rPr>
              <a:t> is equal to </a:t>
            </a:r>
            <a:r>
              <a:rPr lang="en-US" altLang="en-US" dirty="0" smtClean="0">
                <a:latin typeface="Courier New" pitchFamily="49" charset="0"/>
              </a:rPr>
              <a:t>comparison_expr</a:t>
            </a:r>
            <a:r>
              <a:rPr lang="en-US" altLang="en-US" dirty="0" smtClean="0">
                <a:latin typeface="Arial" charset="0"/>
              </a:rPr>
              <a:t> and returns </a:t>
            </a:r>
            <a:r>
              <a:rPr lang="en-US" altLang="en-US" dirty="0" smtClean="0">
                <a:latin typeface="Courier New" pitchFamily="49" charset="0"/>
              </a:rPr>
              <a:t>return_expr</a:t>
            </a:r>
            <a:r>
              <a:rPr lang="en-US" altLang="en-US" dirty="0" smtClean="0">
                <a:latin typeface="Arial" charset="0"/>
              </a:rPr>
              <a:t>. If none of the </a:t>
            </a:r>
            <a:r>
              <a:rPr lang="en-US" altLang="en-US" dirty="0" smtClean="0">
                <a:latin typeface="Courier New" pitchFamily="49" charset="0"/>
              </a:rPr>
              <a:t>WHEN ... THEN</a:t>
            </a:r>
            <a:r>
              <a:rPr lang="en-US" altLang="en-US" dirty="0" smtClean="0">
                <a:latin typeface="Arial" charset="0"/>
              </a:rPr>
              <a:t> pairs meet this condition, and if an </a:t>
            </a:r>
            <a:r>
              <a:rPr lang="en-US" altLang="en-US" dirty="0" smtClean="0">
                <a:latin typeface="Courier New" pitchFamily="49" charset="0"/>
              </a:rPr>
              <a:t>ELSE</a:t>
            </a:r>
            <a:r>
              <a:rPr lang="en-US" altLang="en-US" dirty="0" smtClean="0">
                <a:latin typeface="Arial" charset="0"/>
              </a:rPr>
              <a:t> clause exists, the Oracle server returns </a:t>
            </a:r>
            <a:r>
              <a:rPr lang="en-US" altLang="en-US" dirty="0" smtClean="0">
                <a:latin typeface="Courier New" pitchFamily="49" charset="0"/>
              </a:rPr>
              <a:t>else_expr</a:t>
            </a:r>
            <a:r>
              <a:rPr lang="en-US" altLang="en-US" dirty="0" smtClean="0">
                <a:latin typeface="Arial" charset="0"/>
              </a:rPr>
              <a:t>. Otherwise, the Oracle server returns a null. You cannot specify the literal </a:t>
            </a:r>
            <a:r>
              <a:rPr lang="en-US" altLang="en-US" dirty="0" smtClean="0">
                <a:latin typeface="Courier New" pitchFamily="49" charset="0"/>
              </a:rPr>
              <a:t>NULL</a:t>
            </a:r>
            <a:r>
              <a:rPr lang="en-US" altLang="en-US" dirty="0" smtClean="0">
                <a:latin typeface="Arial" charset="0"/>
              </a:rPr>
              <a:t> for all the </a:t>
            </a:r>
            <a:r>
              <a:rPr lang="en-US" altLang="en-US" dirty="0" smtClean="0">
                <a:latin typeface="Courier New" pitchFamily="49" charset="0"/>
              </a:rPr>
              <a:t>return_expr</a:t>
            </a:r>
            <a:r>
              <a:rPr lang="en-US" altLang="en-US" dirty="0" smtClean="0">
                <a:latin typeface="Arial" charset="0"/>
              </a:rPr>
              <a:t>s and the </a:t>
            </a:r>
            <a:r>
              <a:rPr lang="en-US" altLang="en-US" dirty="0" smtClean="0">
                <a:latin typeface="Courier New" pitchFamily="49" charset="0"/>
              </a:rPr>
              <a:t>else_expr</a:t>
            </a:r>
            <a:r>
              <a:rPr lang="en-US" altLang="en-US" dirty="0" smtClean="0">
                <a:latin typeface="Arial" charset="0"/>
              </a:rPr>
              <a:t>. </a:t>
            </a:r>
          </a:p>
          <a:p>
            <a:pPr lvl="1" eaLnBrk="1" hangingPunct="1"/>
            <a:r>
              <a:rPr lang="en-US" altLang="en-US" dirty="0" smtClean="0">
                <a:latin typeface="Arial" charset="0"/>
              </a:rPr>
              <a:t>The expressions </a:t>
            </a:r>
            <a:r>
              <a:rPr lang="en-US" altLang="en-US" dirty="0" smtClean="0">
                <a:latin typeface="Courier New" pitchFamily="49" charset="0"/>
              </a:rPr>
              <a:t>expr</a:t>
            </a:r>
            <a:r>
              <a:rPr lang="en-US" altLang="en-US" dirty="0" smtClean="0">
                <a:latin typeface="Arial" charset="0"/>
              </a:rPr>
              <a:t> and </a:t>
            </a:r>
            <a:r>
              <a:rPr lang="en-US" altLang="en-US" dirty="0" smtClean="0">
                <a:latin typeface="Courier New" pitchFamily="49" charset="0"/>
              </a:rPr>
              <a:t>comparison_expr</a:t>
            </a:r>
            <a:r>
              <a:rPr lang="en-US" altLang="en-US" dirty="0" smtClean="0">
                <a:latin typeface="Arial" charset="0"/>
              </a:rPr>
              <a:t> must be of the same data type, which can be </a:t>
            </a:r>
            <a:r>
              <a:rPr lang="en-US" altLang="en-US" dirty="0" smtClean="0">
                <a:latin typeface="Courier New" pitchFamily="49" charset="0"/>
              </a:rPr>
              <a:t>CHAR</a:t>
            </a:r>
            <a:r>
              <a:rPr lang="en-US" altLang="en-US" dirty="0" smtClean="0">
                <a:latin typeface="Arial" charset="0"/>
              </a:rPr>
              <a:t>, </a:t>
            </a:r>
            <a:r>
              <a:rPr lang="en-US" altLang="en-US" dirty="0" smtClean="0">
                <a:latin typeface="Courier New" pitchFamily="49" charset="0"/>
              </a:rPr>
              <a:t>VARCHAR2</a:t>
            </a:r>
            <a:r>
              <a:rPr lang="en-US" altLang="en-US" dirty="0" smtClean="0">
                <a:latin typeface="Arial" charset="0"/>
              </a:rPr>
              <a:t>, </a:t>
            </a:r>
            <a:r>
              <a:rPr lang="en-US" altLang="en-US" dirty="0" smtClean="0">
                <a:latin typeface="Courier New" pitchFamily="49" charset="0"/>
              </a:rPr>
              <a:t>NCHAR</a:t>
            </a:r>
            <a:r>
              <a:rPr lang="en-US" altLang="en-US" dirty="0" smtClean="0">
                <a:latin typeface="Arial" charset="0"/>
              </a:rPr>
              <a:t>,</a:t>
            </a:r>
            <a:r>
              <a:rPr lang="en-US" altLang="en-US" baseline="0" dirty="0" smtClean="0">
                <a:latin typeface="Arial" charset="0"/>
                <a:cs typeface="Arial" charset="0"/>
              </a:rPr>
              <a:t> </a:t>
            </a:r>
            <a:r>
              <a:rPr lang="en-US" altLang="en-US" dirty="0" smtClean="0">
                <a:latin typeface="Courier New" pitchFamily="49" charset="0"/>
                <a:cs typeface="Courier New" pitchFamily="49" charset="0"/>
              </a:rPr>
              <a:t>NVARCHAR2, NUMBER, BINARY_FLOAT</a:t>
            </a:r>
            <a:r>
              <a:rPr lang="en-US" altLang="en-US" dirty="0" smtClean="0">
                <a:latin typeface="Arial" charset="0"/>
                <a:cs typeface="Arial" charset="0"/>
              </a:rPr>
              <a:t>, or </a:t>
            </a:r>
            <a:r>
              <a:rPr lang="en-US" altLang="en-US" dirty="0" smtClean="0">
                <a:latin typeface="Courier New" pitchFamily="49" charset="0"/>
                <a:cs typeface="Courier New" pitchFamily="49" charset="0"/>
              </a:rPr>
              <a:t>BINARY_DOUBLE</a:t>
            </a:r>
            <a:r>
              <a:rPr lang="en-US" altLang="en-US" dirty="0" smtClean="0">
                <a:latin typeface="Arial" charset="0"/>
              </a:rPr>
              <a:t> or must all have a numeric data type. All of the return values (</a:t>
            </a:r>
            <a:r>
              <a:rPr lang="en-US" altLang="en-US" dirty="0" smtClean="0">
                <a:latin typeface="Courier New" pitchFamily="49" charset="0"/>
              </a:rPr>
              <a:t>return_expr</a:t>
            </a:r>
            <a:r>
              <a:rPr lang="en-US" altLang="en-US" dirty="0" smtClean="0">
                <a:latin typeface="Arial" charset="0"/>
              </a:rPr>
              <a:t>) must be of the same data type. </a:t>
            </a:r>
          </a:p>
        </p:txBody>
      </p:sp>
      <p:sp>
        <p:nvSpPr>
          <p:cNvPr id="6554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5 - </a:t>
            </a:r>
            <a:fld id="{0208168A-C248-4F26-AB4A-447D46CE4733}" type="slidenum">
              <a:rPr lang="en-US" altLang="en-US" smtClean="0">
                <a:latin typeface="Arial" charset="0"/>
                <a:cs typeface="Arial" charset="0"/>
              </a:rPr>
              <a:t>33</a:t>
            </a:fld>
            <a:endParaRPr lang="en-US" altLang="en-US" dirty="0" smtClean="0">
              <a:latin typeface="Arial" charset="0"/>
              <a:cs typeface="Arial" charset="0"/>
            </a:endParaRPr>
          </a:p>
        </p:txBody>
      </p:sp>
    </p:spTree>
    <p:extLst>
      <p:ext uri="{BB962C8B-B14F-4D97-AF65-F5344CB8AC3E}">
        <p14:creationId xmlns:p14="http://schemas.microsoft.com/office/powerpoint/2010/main" val="38555015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Rot="1" noChangeAspect="1" noChangeArrowheads="1" noTextEdit="1"/>
          </p:cNvSpPr>
          <p:nvPr>
            <p:ph type="sldImg"/>
          </p:nvPr>
        </p:nvSpPr>
        <p:spPr>
          <a:ln/>
        </p:spPr>
      </p:sp>
      <p:sp>
        <p:nvSpPr>
          <p:cNvPr id="67587" name="Rectangle 7"/>
          <p:cNvSpPr>
            <a:spLocks noGrp="1" noChangeArrowheads="1"/>
          </p:cNvSpPr>
          <p:nvPr>
            <p:ph type="body" idx="1"/>
          </p:nvPr>
        </p:nvSpPr>
        <p:spPr>
          <a:noFill/>
          <a:ln/>
        </p:spPr>
        <p:txBody>
          <a:bodyPr lIns="12914" tIns="12914" rIns="12914" bIns="12914"/>
          <a:lstStyle/>
          <a:p>
            <a:pPr lvl="1" eaLnBrk="1" hangingPunct="1"/>
            <a:r>
              <a:rPr lang="en-US" altLang="en-US" smtClean="0">
                <a:latin typeface="Arial" charset="0"/>
              </a:rPr>
              <a:t>In the SQL statement in the slide, the value of </a:t>
            </a:r>
            <a:r>
              <a:rPr lang="en-US" altLang="en-US" smtClean="0">
                <a:latin typeface="Courier New" pitchFamily="49" charset="0"/>
              </a:rPr>
              <a:t>JOB_ID</a:t>
            </a:r>
            <a:r>
              <a:rPr lang="en-US" altLang="en-US" smtClean="0">
                <a:latin typeface="Arial" charset="0"/>
              </a:rPr>
              <a:t> is decoded. </a:t>
            </a:r>
          </a:p>
          <a:p>
            <a:pPr lvl="1" eaLnBrk="1" hangingPunct="1"/>
            <a:r>
              <a:rPr lang="en-US" altLang="en-US" smtClean="0">
                <a:latin typeface="Arial" charset="0"/>
              </a:rPr>
              <a:t>If </a:t>
            </a:r>
            <a:r>
              <a:rPr lang="en-US" altLang="en-US" smtClean="0">
                <a:latin typeface="Courier New" pitchFamily="49" charset="0"/>
              </a:rPr>
              <a:t>JOB_ID</a:t>
            </a:r>
            <a:r>
              <a:rPr lang="en-US" altLang="en-US" smtClean="0">
                <a:latin typeface="Arial" charset="0"/>
              </a:rPr>
              <a:t> is </a:t>
            </a:r>
            <a:r>
              <a:rPr lang="en-US" altLang="en-US" smtClean="0">
                <a:latin typeface="Courier New" pitchFamily="49" charset="0"/>
              </a:rPr>
              <a:t>IT_PROG</a:t>
            </a:r>
            <a:r>
              <a:rPr lang="en-US" altLang="en-US" smtClean="0">
                <a:latin typeface="Arial" charset="0"/>
              </a:rPr>
              <a:t>, the salary increase is 10%. </a:t>
            </a:r>
          </a:p>
          <a:p>
            <a:pPr lvl="1" eaLnBrk="1" hangingPunct="1"/>
            <a:r>
              <a:rPr lang="en-US" altLang="en-US" smtClean="0">
                <a:latin typeface="Arial" charset="0"/>
              </a:rPr>
              <a:t>If </a:t>
            </a:r>
            <a:r>
              <a:rPr lang="en-US" altLang="en-US" smtClean="0">
                <a:latin typeface="Courier New" pitchFamily="49" charset="0"/>
              </a:rPr>
              <a:t>JOB_ID</a:t>
            </a:r>
            <a:r>
              <a:rPr lang="en-US" altLang="en-US" smtClean="0">
                <a:latin typeface="Arial" charset="0"/>
              </a:rPr>
              <a:t> is </a:t>
            </a:r>
            <a:r>
              <a:rPr lang="en-US" altLang="en-US" smtClean="0">
                <a:latin typeface="Courier New" pitchFamily="49" charset="0"/>
              </a:rPr>
              <a:t>ST_CLERK</a:t>
            </a:r>
            <a:r>
              <a:rPr lang="en-US" altLang="en-US" smtClean="0">
                <a:latin typeface="Arial" charset="0"/>
              </a:rPr>
              <a:t>, the salary increase is 15%. </a:t>
            </a:r>
          </a:p>
          <a:p>
            <a:pPr lvl="1" eaLnBrk="1" hangingPunct="1"/>
            <a:r>
              <a:rPr lang="en-US" altLang="en-US" smtClean="0">
                <a:latin typeface="Arial" charset="0"/>
              </a:rPr>
              <a:t>If </a:t>
            </a:r>
            <a:r>
              <a:rPr lang="en-US" altLang="en-US" smtClean="0">
                <a:latin typeface="Courier New" pitchFamily="49" charset="0"/>
              </a:rPr>
              <a:t>JOB_ID</a:t>
            </a:r>
            <a:r>
              <a:rPr lang="en-US" altLang="en-US" smtClean="0">
                <a:latin typeface="Arial" charset="0"/>
              </a:rPr>
              <a:t> is </a:t>
            </a:r>
            <a:r>
              <a:rPr lang="en-US" altLang="en-US" smtClean="0">
                <a:latin typeface="Courier New" pitchFamily="49" charset="0"/>
              </a:rPr>
              <a:t>SA_REP</a:t>
            </a:r>
            <a:r>
              <a:rPr lang="en-US" altLang="en-US" smtClean="0">
                <a:latin typeface="Arial" charset="0"/>
              </a:rPr>
              <a:t>, the salary increase is 20%. </a:t>
            </a:r>
          </a:p>
          <a:p>
            <a:pPr lvl="1" eaLnBrk="1" hangingPunct="1"/>
            <a:r>
              <a:rPr lang="en-US" altLang="en-US" smtClean="0">
                <a:latin typeface="Arial" charset="0"/>
              </a:rPr>
              <a:t>For all other job roles, there is no increase in salary.</a:t>
            </a:r>
          </a:p>
          <a:p>
            <a:pPr lvl="1" eaLnBrk="1" hangingPunct="1"/>
            <a:r>
              <a:rPr lang="en-US" altLang="en-US" smtClean="0">
                <a:latin typeface="Arial" charset="0"/>
              </a:rPr>
              <a:t>The same statement can be written with the </a:t>
            </a:r>
            <a:r>
              <a:rPr lang="en-US" altLang="en-US" smtClean="0">
                <a:latin typeface="Courier New" pitchFamily="49" charset="0"/>
              </a:rPr>
              <a:t>DECODE</a:t>
            </a:r>
            <a:r>
              <a:rPr lang="en-US" altLang="en-US" smtClean="0">
                <a:latin typeface="Arial" charset="0"/>
              </a:rPr>
              <a:t> function.</a:t>
            </a:r>
          </a:p>
          <a:p>
            <a:pPr marL="857250" lvl="4" eaLnBrk="1" hangingPunct="1"/>
            <a:endParaRPr lang="en-US" altLang="en-US" dirty="0" smtClean="0"/>
          </a:p>
        </p:txBody>
      </p:sp>
      <p:sp>
        <p:nvSpPr>
          <p:cNvPr id="6758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5 - </a:t>
            </a:r>
            <a:fld id="{97F36D51-A677-4072-B9AF-598AB06C6F52}" type="slidenum">
              <a:rPr lang="en-US" altLang="en-US" smtClean="0">
                <a:latin typeface="Arial" charset="0"/>
                <a:cs typeface="Arial" charset="0"/>
              </a:rPr>
              <a:t>34</a:t>
            </a:fld>
            <a:endParaRPr lang="en-US" altLang="en-US" dirty="0" smtClean="0">
              <a:latin typeface="Arial" charset="0"/>
              <a:cs typeface="Arial" charset="0"/>
            </a:endParaRPr>
          </a:p>
        </p:txBody>
      </p:sp>
    </p:spTree>
    <p:extLst>
      <p:ext uri="{BB962C8B-B14F-4D97-AF65-F5344CB8AC3E}">
        <p14:creationId xmlns:p14="http://schemas.microsoft.com/office/powerpoint/2010/main" val="26843123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5 - </a:t>
            </a:r>
            <a:fld id="{D01F3537-11E7-460D-A8AF-75D021C0E419}" type="slidenum">
              <a:rPr lang="en-US" altLang="en-US" smtClean="0">
                <a:latin typeface="Arial" charset="0"/>
                <a:cs typeface="Arial" charset="0"/>
              </a:rPr>
              <a:t>35</a:t>
            </a:fld>
            <a:endParaRPr lang="en-US" altLang="en-US" dirty="0" smtClean="0">
              <a:latin typeface="Arial" charset="0"/>
              <a:cs typeface="Arial" charset="0"/>
            </a:endParaRPr>
          </a:p>
        </p:txBody>
      </p:sp>
      <p:sp>
        <p:nvSpPr>
          <p:cNvPr id="69635" name="Notes Placeholder 9"/>
          <p:cNvSpPr>
            <a:spLocks noGrp="1"/>
          </p:cNvSpPr>
          <p:nvPr>
            <p:ph type="body" idx="1"/>
          </p:nvPr>
        </p:nvSpPr>
        <p:spPr>
          <a:noFill/>
          <a:ln/>
        </p:spPr>
        <p:txBody>
          <a:bodyPr/>
          <a:lstStyle/>
          <a:p>
            <a:pPr lvl="1"/>
            <a:r>
              <a:rPr lang="en-US" altLang="en-US" smtClean="0">
                <a:latin typeface="Arial" charset="0"/>
              </a:rPr>
              <a:t>In a searched </a:t>
            </a:r>
            <a:r>
              <a:rPr lang="en-US" altLang="en-US" smtClean="0">
                <a:latin typeface="Courier New" pitchFamily="49" charset="0"/>
                <a:cs typeface="Courier New" pitchFamily="49" charset="0"/>
              </a:rPr>
              <a:t>CASE</a:t>
            </a:r>
            <a:r>
              <a:rPr lang="en-US" altLang="en-US" smtClean="0">
                <a:latin typeface="Arial" charset="0"/>
              </a:rPr>
              <a:t> expression, the search occurs from left to right until an occurrence of the listed condition is found, and then it returns the return expression. If no condition is found to be true, and if an </a:t>
            </a:r>
            <a:r>
              <a:rPr lang="en-US" altLang="en-US" smtClean="0">
                <a:latin typeface="Courier New" pitchFamily="49" charset="0"/>
                <a:cs typeface="Courier New" pitchFamily="49" charset="0"/>
              </a:rPr>
              <a:t>ELSE</a:t>
            </a:r>
            <a:r>
              <a:rPr lang="en-US" altLang="en-US" smtClean="0">
                <a:latin typeface="Arial" charset="0"/>
              </a:rPr>
              <a:t> clause exists, the return expression in the </a:t>
            </a:r>
            <a:r>
              <a:rPr lang="en-US" altLang="en-US" smtClean="0">
                <a:latin typeface="Courier New" pitchFamily="49" charset="0"/>
                <a:cs typeface="Courier New" pitchFamily="49" charset="0"/>
              </a:rPr>
              <a:t>ELSE</a:t>
            </a:r>
            <a:r>
              <a:rPr lang="en-US" altLang="en-US" smtClean="0">
                <a:latin typeface="Arial" charset="0"/>
              </a:rPr>
              <a:t> clause is returned; otherwise, a </a:t>
            </a:r>
            <a:r>
              <a:rPr lang="en-US" altLang="en-US" smtClean="0">
                <a:latin typeface="Courier New" pitchFamily="49" charset="0"/>
                <a:cs typeface="Courier New" pitchFamily="49" charset="0"/>
              </a:rPr>
              <a:t>NULL</a:t>
            </a:r>
            <a:r>
              <a:rPr lang="en-US" altLang="en-US" smtClean="0">
                <a:latin typeface="Arial" charset="0"/>
              </a:rPr>
              <a:t> is returned. The searched </a:t>
            </a:r>
            <a:r>
              <a:rPr lang="en-US" altLang="en-US" smtClean="0">
                <a:latin typeface="Courier New" pitchFamily="49" charset="0"/>
                <a:cs typeface="Courier New" pitchFamily="49" charset="0"/>
              </a:rPr>
              <a:t>CASE</a:t>
            </a:r>
            <a:r>
              <a:rPr lang="en-US" altLang="en-US" smtClean="0">
                <a:latin typeface="Arial" charset="0"/>
              </a:rPr>
              <a:t> expression evaluates the conditions independently under each of the </a:t>
            </a:r>
            <a:r>
              <a:rPr lang="en-US" altLang="en-US" smtClean="0">
                <a:latin typeface="Courier New" pitchFamily="49" charset="0"/>
                <a:cs typeface="Courier New" pitchFamily="49" charset="0"/>
              </a:rPr>
              <a:t>WHEN</a:t>
            </a:r>
            <a:r>
              <a:rPr lang="en-US" altLang="en-US" smtClean="0">
                <a:latin typeface="Arial" charset="0"/>
              </a:rPr>
              <a:t> options. </a:t>
            </a:r>
          </a:p>
          <a:p>
            <a:pPr lvl="1"/>
            <a:r>
              <a:rPr lang="en-US" altLang="en-US" smtClean="0">
                <a:latin typeface="Arial" charset="0"/>
              </a:rPr>
              <a:t>The difference between the </a:t>
            </a:r>
            <a:r>
              <a:rPr lang="en-US" altLang="en-US" smtClean="0">
                <a:latin typeface="Courier New" pitchFamily="49" charset="0"/>
                <a:cs typeface="Courier New" pitchFamily="49" charset="0"/>
              </a:rPr>
              <a:t>CASE</a:t>
            </a:r>
            <a:r>
              <a:rPr lang="en-US" altLang="en-US" smtClean="0">
                <a:latin typeface="Arial" charset="0"/>
              </a:rPr>
              <a:t> expression and the searched </a:t>
            </a:r>
            <a:r>
              <a:rPr lang="en-US" altLang="en-US" smtClean="0">
                <a:latin typeface="Courier New" pitchFamily="49" charset="0"/>
                <a:cs typeface="Courier New" pitchFamily="49" charset="0"/>
              </a:rPr>
              <a:t>CASE</a:t>
            </a:r>
            <a:r>
              <a:rPr lang="en-US" altLang="en-US" smtClean="0">
                <a:latin typeface="Arial" charset="0"/>
              </a:rPr>
              <a:t> expression is that in a searched </a:t>
            </a:r>
            <a:r>
              <a:rPr lang="en-US" altLang="en-US" smtClean="0">
                <a:latin typeface="Courier New" pitchFamily="49" charset="0"/>
                <a:cs typeface="Courier New" pitchFamily="49" charset="0"/>
              </a:rPr>
              <a:t>CASE</a:t>
            </a:r>
            <a:r>
              <a:rPr lang="en-US" altLang="en-US" smtClean="0">
                <a:latin typeface="Arial" charset="0"/>
              </a:rPr>
              <a:t> expression, you specify a condition or predicate instead of a </a:t>
            </a:r>
            <a:r>
              <a:rPr lang="en-US" altLang="en-US" smtClean="0">
                <a:latin typeface="Courier New" pitchFamily="49" charset="0"/>
                <a:cs typeface="Courier New" pitchFamily="49" charset="0"/>
              </a:rPr>
              <a:t>comparison_expression</a:t>
            </a:r>
            <a:r>
              <a:rPr lang="en-US" altLang="en-US" smtClean="0">
                <a:latin typeface="Arial" charset="0"/>
              </a:rPr>
              <a:t> after the </a:t>
            </a:r>
            <a:r>
              <a:rPr lang="en-US" altLang="en-US" smtClean="0">
                <a:latin typeface="Courier New" pitchFamily="49" charset="0"/>
                <a:cs typeface="Courier New" pitchFamily="49" charset="0"/>
              </a:rPr>
              <a:t>WHEN</a:t>
            </a:r>
            <a:r>
              <a:rPr lang="en-US" altLang="en-US" smtClean="0">
                <a:latin typeface="Arial" charset="0"/>
              </a:rPr>
              <a:t> keyword. </a:t>
            </a:r>
          </a:p>
          <a:p>
            <a:pPr lvl="1"/>
            <a:r>
              <a:rPr lang="en-US" altLang="en-US" smtClean="0">
                <a:latin typeface="Arial" charset="0"/>
              </a:rPr>
              <a:t>For both simple and searched </a:t>
            </a:r>
            <a:r>
              <a:rPr lang="en-US" altLang="en-US" smtClean="0">
                <a:latin typeface="Courier New" pitchFamily="49" charset="0"/>
                <a:cs typeface="Courier New" pitchFamily="49" charset="0"/>
              </a:rPr>
              <a:t>CASE</a:t>
            </a:r>
            <a:r>
              <a:rPr lang="en-US" altLang="en-US" smtClean="0">
                <a:latin typeface="Arial" charset="0"/>
              </a:rPr>
              <a:t> expressions, all of the</a:t>
            </a:r>
            <a:r>
              <a:rPr lang="en-US" altLang="en-US" i="1" smtClean="0">
                <a:latin typeface="Arial" charset="0"/>
              </a:rPr>
              <a:t> </a:t>
            </a:r>
            <a:r>
              <a:rPr lang="en-US" altLang="en-US" smtClean="0">
                <a:latin typeface="Courier New" pitchFamily="49" charset="0"/>
                <a:cs typeface="Courier New" pitchFamily="49" charset="0"/>
              </a:rPr>
              <a:t>return_exprs</a:t>
            </a:r>
            <a:r>
              <a:rPr lang="en-US" altLang="en-US" i="1" smtClean="0">
                <a:latin typeface="Arial" charset="0"/>
              </a:rPr>
              <a:t> </a:t>
            </a:r>
            <a:r>
              <a:rPr lang="en-US" altLang="en-US" smtClean="0">
                <a:latin typeface="Arial" charset="0"/>
              </a:rPr>
              <a:t>must either have the same data type </a:t>
            </a:r>
            <a:r>
              <a:rPr lang="en-US" altLang="en-US" smtClean="0">
                <a:latin typeface="Courier New" pitchFamily="49" charset="0"/>
                <a:cs typeface="Courier New" pitchFamily="49" charset="0"/>
              </a:rPr>
              <a:t>CHAR</a:t>
            </a:r>
            <a:r>
              <a:rPr lang="en-US" altLang="en-US" smtClean="0">
                <a:latin typeface="Arial" charset="0"/>
              </a:rPr>
              <a:t>, </a:t>
            </a:r>
            <a:r>
              <a:rPr lang="en-US" altLang="en-US" smtClean="0">
                <a:latin typeface="Courier New" pitchFamily="49" charset="0"/>
                <a:cs typeface="Courier New" pitchFamily="49" charset="0"/>
              </a:rPr>
              <a:t>VARCHAR2</a:t>
            </a:r>
            <a:r>
              <a:rPr lang="en-US" altLang="en-US" smtClean="0">
                <a:latin typeface="Arial" charset="0"/>
              </a:rPr>
              <a:t>, </a:t>
            </a:r>
            <a:r>
              <a:rPr lang="en-US" altLang="en-US" smtClean="0">
                <a:latin typeface="Courier New" pitchFamily="49" charset="0"/>
                <a:cs typeface="Courier New" pitchFamily="49" charset="0"/>
              </a:rPr>
              <a:t>NCHAR</a:t>
            </a:r>
            <a:r>
              <a:rPr lang="en-US" altLang="en-US" smtClean="0">
                <a:latin typeface="Arial" charset="0"/>
              </a:rPr>
              <a:t>, </a:t>
            </a:r>
            <a:r>
              <a:rPr lang="en-US" altLang="en-US" smtClean="0">
                <a:latin typeface="Courier New" pitchFamily="49" charset="0"/>
                <a:cs typeface="Courier New" pitchFamily="49" charset="0"/>
              </a:rPr>
              <a:t>NVARCHAR2, NUMBER, BINARY_FLOAT</a:t>
            </a:r>
            <a:r>
              <a:rPr lang="en-US" altLang="en-US" smtClean="0">
                <a:latin typeface="Arial" charset="0"/>
              </a:rPr>
              <a:t>, or </a:t>
            </a:r>
            <a:r>
              <a:rPr lang="en-US" altLang="en-US" smtClean="0">
                <a:latin typeface="Courier New" pitchFamily="49" charset="0"/>
                <a:cs typeface="Courier New" pitchFamily="49" charset="0"/>
              </a:rPr>
              <a:t>BINARY_DOUBLE</a:t>
            </a:r>
            <a:r>
              <a:rPr lang="en-US" altLang="en-US" smtClean="0">
                <a:latin typeface="Arial" charset="0"/>
              </a:rPr>
              <a:t> or must all have a numeric data type. </a:t>
            </a:r>
          </a:p>
          <a:p>
            <a:pPr lvl="1"/>
            <a:r>
              <a:rPr lang="en-US" altLang="en-US" smtClean="0">
                <a:latin typeface="Arial" charset="0"/>
              </a:rPr>
              <a:t>The code in the slide is an example of the searched </a:t>
            </a:r>
            <a:r>
              <a:rPr lang="en-US" altLang="en-US" smtClean="0">
                <a:latin typeface="Courier New" pitchFamily="49" charset="0"/>
                <a:cs typeface="Courier New" pitchFamily="49" charset="0"/>
              </a:rPr>
              <a:t>CASE</a:t>
            </a:r>
            <a:r>
              <a:rPr lang="en-US" altLang="en-US" smtClean="0">
                <a:latin typeface="Arial" charset="0"/>
              </a:rPr>
              <a:t> expression.</a:t>
            </a:r>
            <a:endParaRPr lang="en-US" altLang="en-US" dirty="0" smtClean="0">
              <a:latin typeface="Arial" charset="0"/>
            </a:endParaRPr>
          </a:p>
        </p:txBody>
      </p:sp>
      <p:sp>
        <p:nvSpPr>
          <p:cNvPr id="69636" name="Slide Image Placeholder 24"/>
          <p:cNvSpPr>
            <a:spLocks noGrp="1" noRot="1" noChangeAspect="1" noTextEdit="1"/>
          </p:cNvSpPr>
          <p:nvPr>
            <p:ph type="sldImg"/>
          </p:nvPr>
        </p:nvSpPr>
        <p:spPr>
          <a:ln/>
        </p:spPr>
      </p:sp>
    </p:spTree>
    <p:extLst>
      <p:ext uri="{BB962C8B-B14F-4D97-AF65-F5344CB8AC3E}">
        <p14:creationId xmlns:p14="http://schemas.microsoft.com/office/powerpoint/2010/main" val="10857378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6"/>
          <p:cNvSpPr>
            <a:spLocks noGrp="1" noRot="1" noChangeAspect="1" noChangeArrowheads="1" noTextEdit="1"/>
          </p:cNvSpPr>
          <p:nvPr>
            <p:ph type="sldImg"/>
          </p:nvPr>
        </p:nvSpPr>
        <p:spPr>
          <a:ln/>
        </p:spPr>
      </p:sp>
      <p:sp>
        <p:nvSpPr>
          <p:cNvPr id="71683"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The </a:t>
            </a:r>
            <a:r>
              <a:rPr lang="en-US" altLang="en-US" dirty="0" smtClean="0">
                <a:solidFill>
                  <a:schemeClr val="tx1"/>
                </a:solidFill>
                <a:latin typeface="Courier New" pitchFamily="49" charset="0"/>
              </a:rPr>
              <a:t>DECODE</a:t>
            </a:r>
            <a:r>
              <a:rPr lang="en-US" altLang="en-US" dirty="0" smtClean="0">
                <a:solidFill>
                  <a:schemeClr val="tx1"/>
                </a:solidFill>
                <a:latin typeface="Arial" charset="0"/>
              </a:rPr>
              <a:t> function decodes</a:t>
            </a:r>
            <a:r>
              <a:rPr lang="en-US" altLang="en-US" dirty="0" smtClean="0">
                <a:latin typeface="Arial" charset="0"/>
              </a:rPr>
              <a:t> an expression in a way similar to the </a:t>
            </a:r>
            <a:r>
              <a:rPr lang="en-US" altLang="en-US" dirty="0" smtClean="0">
                <a:latin typeface="Courier New" pitchFamily="49" charset="0"/>
              </a:rPr>
              <a:t>IF-THEN-ELSE</a:t>
            </a:r>
            <a:r>
              <a:rPr lang="en-US" altLang="en-US" dirty="0" smtClean="0">
                <a:latin typeface="Arial" charset="0"/>
              </a:rPr>
              <a:t> logic that is used in various languages. The </a:t>
            </a:r>
            <a:r>
              <a:rPr lang="en-US" altLang="en-US" dirty="0" smtClean="0">
                <a:latin typeface="Courier New" pitchFamily="49" charset="0"/>
              </a:rPr>
              <a:t>DECODE</a:t>
            </a:r>
            <a:r>
              <a:rPr lang="en-US" altLang="en-US" dirty="0" smtClean="0">
                <a:latin typeface="Arial" charset="0"/>
              </a:rPr>
              <a:t> function decodes </a:t>
            </a:r>
            <a:r>
              <a:rPr lang="en-US" altLang="en-US" i="1" dirty="0" smtClean="0">
                <a:latin typeface="Courier New" pitchFamily="49" charset="0"/>
              </a:rPr>
              <a:t>expression</a:t>
            </a:r>
            <a:r>
              <a:rPr lang="en-US" altLang="en-US" dirty="0" smtClean="0">
                <a:latin typeface="Arial" charset="0"/>
              </a:rPr>
              <a:t> after comparing it to each </a:t>
            </a:r>
            <a:r>
              <a:rPr lang="en-US" altLang="en-US" i="1" dirty="0" smtClean="0">
                <a:latin typeface="Courier New" pitchFamily="49" charset="0"/>
              </a:rPr>
              <a:t>search</a:t>
            </a:r>
            <a:r>
              <a:rPr lang="en-US" altLang="en-US" dirty="0" smtClean="0">
                <a:latin typeface="Arial" charset="0"/>
              </a:rPr>
              <a:t> value. If the expression is the same as </a:t>
            </a:r>
            <a:r>
              <a:rPr lang="en-US" altLang="en-US" i="1" dirty="0" smtClean="0">
                <a:latin typeface="Courier New" pitchFamily="49" charset="0"/>
              </a:rPr>
              <a:t>search</a:t>
            </a:r>
            <a:r>
              <a:rPr lang="en-US" altLang="en-US" sz="1100" kern="1200" dirty="0" smtClean="0">
                <a:solidFill>
                  <a:srgbClr val="000000"/>
                </a:solidFill>
                <a:latin typeface="Arial" charset="0"/>
                <a:ea typeface="+mn-ea"/>
                <a:cs typeface="+mn-cs"/>
              </a:rPr>
              <a:t>, </a:t>
            </a:r>
            <a:r>
              <a:rPr lang="en-US" altLang="en-US" i="1" dirty="0" smtClean="0">
                <a:latin typeface="Courier New" pitchFamily="49" charset="0"/>
              </a:rPr>
              <a:t>result</a:t>
            </a:r>
            <a:r>
              <a:rPr lang="en-US" altLang="en-US" dirty="0" smtClean="0">
                <a:latin typeface="Arial" charset="0"/>
              </a:rPr>
              <a:t> is returned.</a:t>
            </a:r>
          </a:p>
          <a:p>
            <a:pPr lvl="1" eaLnBrk="1" hangingPunct="1"/>
            <a:r>
              <a:rPr lang="en-US" altLang="en-US" dirty="0" smtClean="0">
                <a:latin typeface="Arial" charset="0"/>
              </a:rPr>
              <a:t>If the default value is omitted, a null value is returned where a search value does not match any of the result values.</a:t>
            </a:r>
          </a:p>
        </p:txBody>
      </p:sp>
      <p:sp>
        <p:nvSpPr>
          <p:cNvPr id="7168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5 - </a:t>
            </a:r>
            <a:fld id="{D13FB576-8E04-4806-BDE7-C405D42F801D}" type="slidenum">
              <a:rPr lang="en-US" altLang="en-US" smtClean="0">
                <a:latin typeface="Arial" charset="0"/>
                <a:cs typeface="Arial" charset="0"/>
              </a:rPr>
              <a:t>36</a:t>
            </a:fld>
            <a:endParaRPr lang="en-US" altLang="en-US" dirty="0" smtClean="0">
              <a:latin typeface="Arial" charset="0"/>
              <a:cs typeface="Arial" charset="0"/>
            </a:endParaRPr>
          </a:p>
        </p:txBody>
      </p:sp>
    </p:spTree>
    <p:extLst>
      <p:ext uri="{BB962C8B-B14F-4D97-AF65-F5344CB8AC3E}">
        <p14:creationId xmlns:p14="http://schemas.microsoft.com/office/powerpoint/2010/main" val="6075855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8"/>
          <p:cNvSpPr>
            <a:spLocks noGrp="1" noRot="1" noChangeAspect="1" noChangeArrowheads="1" noTextEdit="1"/>
          </p:cNvSpPr>
          <p:nvPr>
            <p:ph type="sldImg"/>
          </p:nvPr>
        </p:nvSpPr>
        <p:spPr>
          <a:ln/>
        </p:spPr>
      </p:sp>
      <p:sp>
        <p:nvSpPr>
          <p:cNvPr id="73731" name="Rectangle 9"/>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In the SQL statement in the slide, the value of </a:t>
            </a:r>
            <a:r>
              <a:rPr lang="en-US" altLang="en-US" dirty="0" smtClean="0">
                <a:latin typeface="Courier New" pitchFamily="49" charset="0"/>
              </a:rPr>
              <a:t>JOB_ID</a:t>
            </a:r>
            <a:r>
              <a:rPr lang="en-US" altLang="en-US" dirty="0" smtClean="0">
                <a:latin typeface="Arial" charset="0"/>
              </a:rPr>
              <a:t> is tested. </a:t>
            </a:r>
          </a:p>
          <a:p>
            <a:pPr lvl="1" eaLnBrk="1" hangingPunct="1"/>
            <a:r>
              <a:rPr lang="en-US" altLang="en-US" dirty="0" smtClean="0">
                <a:latin typeface="Arial" charset="0"/>
              </a:rPr>
              <a:t>If </a:t>
            </a:r>
            <a:r>
              <a:rPr lang="en-US" altLang="en-US" dirty="0" smtClean="0">
                <a:latin typeface="Courier New" pitchFamily="49" charset="0"/>
              </a:rPr>
              <a:t>JOB_ID</a:t>
            </a:r>
            <a:r>
              <a:rPr lang="en-US" altLang="en-US" dirty="0" smtClean="0">
                <a:latin typeface="Arial" charset="0"/>
              </a:rPr>
              <a:t> is </a:t>
            </a:r>
            <a:r>
              <a:rPr lang="en-US" altLang="en-US" dirty="0" smtClean="0">
                <a:latin typeface="Courier New" pitchFamily="49" charset="0"/>
              </a:rPr>
              <a:t>IT_PROG</a:t>
            </a:r>
            <a:r>
              <a:rPr lang="en-US" altLang="en-US" dirty="0" smtClean="0">
                <a:latin typeface="Arial" charset="0"/>
              </a:rPr>
              <a:t>, the salary increase is 10%. </a:t>
            </a:r>
          </a:p>
          <a:p>
            <a:pPr lvl="1" eaLnBrk="1" hangingPunct="1"/>
            <a:r>
              <a:rPr lang="en-US" altLang="en-US" dirty="0" smtClean="0">
                <a:latin typeface="Arial" charset="0"/>
              </a:rPr>
              <a:t>If </a:t>
            </a:r>
            <a:r>
              <a:rPr lang="en-US" altLang="en-US" dirty="0" smtClean="0">
                <a:latin typeface="Courier New" pitchFamily="49" charset="0"/>
              </a:rPr>
              <a:t>JOB_ID</a:t>
            </a:r>
            <a:r>
              <a:rPr lang="en-US" altLang="en-US" dirty="0" smtClean="0">
                <a:latin typeface="Arial" charset="0"/>
              </a:rPr>
              <a:t> is </a:t>
            </a:r>
            <a:r>
              <a:rPr lang="en-US" altLang="en-US" dirty="0" smtClean="0">
                <a:latin typeface="Courier New" pitchFamily="49" charset="0"/>
              </a:rPr>
              <a:t>ST_CLERK</a:t>
            </a:r>
            <a:r>
              <a:rPr lang="en-US" altLang="en-US" dirty="0" smtClean="0">
                <a:latin typeface="Arial" charset="0"/>
              </a:rPr>
              <a:t>, the salary increase is 15%. </a:t>
            </a:r>
          </a:p>
          <a:p>
            <a:pPr lvl="1" eaLnBrk="1" hangingPunct="1"/>
            <a:r>
              <a:rPr lang="en-US" altLang="en-US" dirty="0" smtClean="0">
                <a:latin typeface="Arial" charset="0"/>
              </a:rPr>
              <a:t>If </a:t>
            </a:r>
            <a:r>
              <a:rPr lang="en-US" altLang="en-US" dirty="0" smtClean="0">
                <a:latin typeface="Courier New" pitchFamily="49" charset="0"/>
              </a:rPr>
              <a:t>JOB_ID</a:t>
            </a:r>
            <a:r>
              <a:rPr lang="en-US" altLang="en-US" dirty="0" smtClean="0">
                <a:latin typeface="Arial" charset="0"/>
              </a:rPr>
              <a:t> is </a:t>
            </a:r>
            <a:r>
              <a:rPr lang="en-US" altLang="en-US" dirty="0" smtClean="0">
                <a:latin typeface="Courier New" pitchFamily="49" charset="0"/>
              </a:rPr>
              <a:t>SA_REP</a:t>
            </a:r>
            <a:r>
              <a:rPr lang="en-US" altLang="en-US" dirty="0" smtClean="0">
                <a:latin typeface="Arial" charset="0"/>
              </a:rPr>
              <a:t>, the salary increase is 20%. </a:t>
            </a:r>
          </a:p>
          <a:p>
            <a:pPr lvl="1" eaLnBrk="1" hangingPunct="1"/>
            <a:r>
              <a:rPr lang="en-US" altLang="en-US" dirty="0" smtClean="0">
                <a:latin typeface="Arial" charset="0"/>
              </a:rPr>
              <a:t>For all other job roles, there is no increase in salary.</a:t>
            </a:r>
          </a:p>
          <a:p>
            <a:pPr lvl="1" eaLnBrk="1" hangingPunct="1"/>
            <a:r>
              <a:rPr lang="en-US" altLang="en-US" dirty="0" smtClean="0">
                <a:latin typeface="Arial" charset="0"/>
              </a:rPr>
              <a:t>The same statement can be expressed in pseudocode as an </a:t>
            </a:r>
            <a:r>
              <a:rPr lang="en-US" altLang="en-US" dirty="0" smtClean="0">
                <a:latin typeface="Courier New" pitchFamily="49" charset="0"/>
              </a:rPr>
              <a:t>IF-THEN-ELSE</a:t>
            </a:r>
            <a:r>
              <a:rPr lang="en-US" altLang="en-US" dirty="0" smtClean="0">
                <a:latin typeface="Arial" charset="0"/>
              </a:rPr>
              <a:t> statement:</a:t>
            </a:r>
          </a:p>
          <a:p>
            <a:pPr marL="857250" lvl="4" eaLnBrk="1" hangingPunct="1">
              <a:spcBef>
                <a:spcPct val="25000"/>
              </a:spcBef>
            </a:pPr>
            <a:r>
              <a:rPr lang="en-US" altLang="en-US" dirty="0" smtClean="0"/>
              <a:t>IF job_id = 'IT_PROG'     THEN  salary = salary*1.10</a:t>
            </a:r>
          </a:p>
          <a:p>
            <a:pPr marL="857250" lvl="4" eaLnBrk="1" hangingPunct="1"/>
            <a:r>
              <a:rPr lang="en-US" altLang="en-US" dirty="0" smtClean="0"/>
              <a:t>IF job_id = 'ST_CLERK'    THEN  salary = salary*1.15</a:t>
            </a:r>
          </a:p>
          <a:p>
            <a:pPr marL="857250" lvl="4" eaLnBrk="1" hangingPunct="1"/>
            <a:r>
              <a:rPr lang="en-US" altLang="en-US" dirty="0" smtClean="0"/>
              <a:t>IF job_id = 'SA_REP'      THEN  salary = salary*1.20</a:t>
            </a:r>
          </a:p>
          <a:p>
            <a:pPr marL="857250" lvl="4" eaLnBrk="1" hangingPunct="1"/>
            <a:r>
              <a:rPr lang="en-US" altLang="en-US" dirty="0" smtClean="0"/>
              <a:t>ELSE salary = salary</a:t>
            </a:r>
          </a:p>
        </p:txBody>
      </p:sp>
      <p:sp>
        <p:nvSpPr>
          <p:cNvPr id="7373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5 - </a:t>
            </a:r>
            <a:fld id="{350509BC-E910-458B-AD29-56786551AA31}" type="slidenum">
              <a:rPr lang="en-US" altLang="en-US" smtClean="0">
                <a:latin typeface="Arial" charset="0"/>
                <a:cs typeface="Arial" charset="0"/>
              </a:rPr>
              <a:t>37</a:t>
            </a:fld>
            <a:endParaRPr lang="en-US" altLang="en-US" dirty="0" smtClean="0">
              <a:latin typeface="Arial" charset="0"/>
              <a:cs typeface="Arial" charset="0"/>
            </a:endParaRPr>
          </a:p>
        </p:txBody>
      </p:sp>
    </p:spTree>
    <p:extLst>
      <p:ext uri="{BB962C8B-B14F-4D97-AF65-F5344CB8AC3E}">
        <p14:creationId xmlns:p14="http://schemas.microsoft.com/office/powerpoint/2010/main" val="35439070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2"/>
          <p:cNvSpPr>
            <a:spLocks noGrp="1" noRot="1" noChangeAspect="1" noChangeArrowheads="1" noTextEdit="1"/>
          </p:cNvSpPr>
          <p:nvPr>
            <p:ph type="sldImg"/>
          </p:nvPr>
        </p:nvSpPr>
        <p:spPr>
          <a:ln/>
        </p:spPr>
      </p:sp>
      <p:sp>
        <p:nvSpPr>
          <p:cNvPr id="75779" name="Rectangle 13"/>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This slide shows another example using the </a:t>
            </a:r>
            <a:r>
              <a:rPr lang="en-US" altLang="en-US" dirty="0" smtClean="0">
                <a:latin typeface="Courier New" pitchFamily="49" charset="0"/>
              </a:rPr>
              <a:t>DECODE</a:t>
            </a:r>
            <a:r>
              <a:rPr lang="en-US" altLang="en-US" dirty="0" smtClean="0">
                <a:latin typeface="Arial" charset="0"/>
              </a:rPr>
              <a:t> function. In this example, you determine the tax rate for each employee in department 80 based on the monthly salary. The tax rates are as follows: </a:t>
            </a:r>
            <a:endParaRPr lang="en-US" altLang="en-US" dirty="0" smtClean="0">
              <a:latin typeface="Courier New" pitchFamily="49" charset="0"/>
            </a:endParaRPr>
          </a:p>
          <a:p>
            <a:pPr lvl="1" eaLnBrk="1" hangingPunct="1"/>
            <a:r>
              <a:rPr lang="en-US" altLang="en-US" b="1" i="1" dirty="0" smtClean="0">
                <a:latin typeface="Arial" charset="0"/>
              </a:rPr>
              <a:t>Monthly Salary Range		Tax Rate	</a:t>
            </a:r>
            <a:endParaRPr lang="en-US" altLang="en-US" dirty="0" smtClean="0">
              <a:latin typeface="Arial" charset="0"/>
            </a:endParaRPr>
          </a:p>
          <a:p>
            <a:pPr lvl="1" eaLnBrk="1" hangingPunct="1">
              <a:spcBef>
                <a:spcPct val="15000"/>
              </a:spcBef>
            </a:pPr>
            <a:r>
              <a:rPr lang="en-US" altLang="en-US" dirty="0" smtClean="0">
                <a:latin typeface="Arial" charset="0"/>
              </a:rPr>
              <a:t>$0.00</a:t>
            </a:r>
            <a:r>
              <a:rPr lang="en-US" altLang="en-US" dirty="0" smtClean="0">
                <a:latin typeface="Arial" charset="0"/>
                <a:cs typeface="Times New Roman" pitchFamily="18" charset="0"/>
              </a:rPr>
              <a:t>–</a:t>
            </a:r>
            <a:r>
              <a:rPr lang="en-US" altLang="en-US" dirty="0" smtClean="0">
                <a:latin typeface="Arial" charset="0"/>
              </a:rPr>
              <a:t>1,999.99			00%	</a:t>
            </a:r>
          </a:p>
          <a:p>
            <a:pPr lvl="1" eaLnBrk="1" hangingPunct="1">
              <a:spcBef>
                <a:spcPct val="15000"/>
              </a:spcBef>
            </a:pPr>
            <a:r>
              <a:rPr lang="en-US" altLang="en-US" dirty="0" smtClean="0">
                <a:latin typeface="Arial" charset="0"/>
              </a:rPr>
              <a:t>$2,000.00</a:t>
            </a:r>
            <a:r>
              <a:rPr lang="en-US" altLang="en-US" dirty="0" smtClean="0">
                <a:latin typeface="Arial" charset="0"/>
                <a:cs typeface="Times New Roman" pitchFamily="18" charset="0"/>
              </a:rPr>
              <a:t>–</a:t>
            </a:r>
            <a:r>
              <a:rPr lang="en-US" altLang="en-US" dirty="0" smtClean="0">
                <a:latin typeface="Arial" charset="0"/>
              </a:rPr>
              <a:t>3,999.99		09%	</a:t>
            </a:r>
          </a:p>
          <a:p>
            <a:pPr lvl="1" eaLnBrk="1" hangingPunct="1">
              <a:spcBef>
                <a:spcPct val="15000"/>
              </a:spcBef>
            </a:pPr>
            <a:r>
              <a:rPr lang="en-US" altLang="en-US" dirty="0" smtClean="0">
                <a:latin typeface="Arial" charset="0"/>
              </a:rPr>
              <a:t>$4,000.00</a:t>
            </a:r>
            <a:r>
              <a:rPr lang="en-US" altLang="en-US" dirty="0" smtClean="0">
                <a:latin typeface="Arial" charset="0"/>
                <a:cs typeface="Times New Roman" pitchFamily="18" charset="0"/>
              </a:rPr>
              <a:t>–</a:t>
            </a:r>
            <a:r>
              <a:rPr lang="en-US" altLang="en-US" dirty="0" smtClean="0">
                <a:latin typeface="Arial" charset="0"/>
              </a:rPr>
              <a:t>5,999.99		20%	</a:t>
            </a:r>
          </a:p>
          <a:p>
            <a:pPr lvl="1" eaLnBrk="1" hangingPunct="1">
              <a:spcBef>
                <a:spcPct val="15000"/>
              </a:spcBef>
            </a:pPr>
            <a:r>
              <a:rPr lang="en-US" altLang="en-US" dirty="0" smtClean="0">
                <a:latin typeface="Arial" charset="0"/>
              </a:rPr>
              <a:t>$6,000.00</a:t>
            </a:r>
            <a:r>
              <a:rPr lang="en-US" altLang="en-US" dirty="0" smtClean="0">
                <a:latin typeface="Arial" charset="0"/>
                <a:cs typeface="Times New Roman" pitchFamily="18" charset="0"/>
              </a:rPr>
              <a:t>–</a:t>
            </a:r>
            <a:r>
              <a:rPr lang="en-US" altLang="en-US" dirty="0" smtClean="0">
                <a:latin typeface="Arial" charset="0"/>
              </a:rPr>
              <a:t>7,999.99		30%	</a:t>
            </a:r>
          </a:p>
          <a:p>
            <a:pPr lvl="1" eaLnBrk="1" hangingPunct="1">
              <a:spcBef>
                <a:spcPct val="15000"/>
              </a:spcBef>
            </a:pPr>
            <a:r>
              <a:rPr lang="en-US" altLang="en-US" dirty="0" smtClean="0">
                <a:latin typeface="Arial" charset="0"/>
              </a:rPr>
              <a:t>$8,000.00</a:t>
            </a:r>
            <a:r>
              <a:rPr lang="en-US" altLang="en-US" dirty="0" smtClean="0">
                <a:latin typeface="Arial" charset="0"/>
                <a:cs typeface="Times New Roman" pitchFamily="18" charset="0"/>
              </a:rPr>
              <a:t>–</a:t>
            </a:r>
            <a:r>
              <a:rPr lang="en-US" altLang="en-US" dirty="0" smtClean="0">
                <a:latin typeface="Arial" charset="0"/>
              </a:rPr>
              <a:t>9,999.99		40%	</a:t>
            </a:r>
          </a:p>
          <a:p>
            <a:pPr lvl="1" eaLnBrk="1" hangingPunct="1">
              <a:spcBef>
                <a:spcPct val="15000"/>
              </a:spcBef>
            </a:pPr>
            <a:r>
              <a:rPr lang="en-US" altLang="en-US" dirty="0" smtClean="0">
                <a:latin typeface="Arial" charset="0"/>
              </a:rPr>
              <a:t>$10,000.00</a:t>
            </a:r>
            <a:r>
              <a:rPr lang="en-US" altLang="en-US" dirty="0" smtClean="0">
                <a:latin typeface="Arial" charset="0"/>
                <a:cs typeface="Times New Roman" pitchFamily="18" charset="0"/>
              </a:rPr>
              <a:t>–</a:t>
            </a:r>
            <a:r>
              <a:rPr lang="en-US" altLang="en-US" dirty="0" smtClean="0">
                <a:latin typeface="Arial" charset="0"/>
              </a:rPr>
              <a:t>11,999.99		42%	</a:t>
            </a:r>
          </a:p>
          <a:p>
            <a:pPr lvl="1" eaLnBrk="1" hangingPunct="1">
              <a:spcBef>
                <a:spcPct val="15000"/>
              </a:spcBef>
            </a:pPr>
            <a:r>
              <a:rPr lang="en-US" altLang="en-US" dirty="0" smtClean="0">
                <a:latin typeface="Arial" charset="0"/>
              </a:rPr>
              <a:t>$12,200.00</a:t>
            </a:r>
            <a:r>
              <a:rPr lang="en-US" altLang="en-US" dirty="0" smtClean="0">
                <a:latin typeface="Arial" charset="0"/>
                <a:cs typeface="Times New Roman" pitchFamily="18" charset="0"/>
              </a:rPr>
              <a:t>–</a:t>
            </a:r>
            <a:r>
              <a:rPr lang="en-US" altLang="en-US" dirty="0" smtClean="0">
                <a:latin typeface="Arial" charset="0"/>
              </a:rPr>
              <a:t>13,999.99		44%	</a:t>
            </a:r>
          </a:p>
          <a:p>
            <a:pPr lvl="1" eaLnBrk="1" hangingPunct="1">
              <a:spcBef>
                <a:spcPct val="15000"/>
              </a:spcBef>
            </a:pPr>
            <a:r>
              <a:rPr lang="en-US" altLang="en-US" dirty="0" smtClean="0">
                <a:latin typeface="Arial" charset="0"/>
              </a:rPr>
              <a:t>$14,000.00 or greater		45%</a:t>
            </a:r>
          </a:p>
        </p:txBody>
      </p:sp>
      <p:sp>
        <p:nvSpPr>
          <p:cNvPr id="75780"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5 - </a:t>
            </a:r>
            <a:fld id="{FF07953D-E265-4AC2-B4C6-D0DC80B4501A}" type="slidenum">
              <a:rPr lang="en-US" altLang="en-US" smtClean="0">
                <a:latin typeface="Arial" charset="0"/>
                <a:cs typeface="Arial" charset="0"/>
              </a:rPr>
              <a:t>38</a:t>
            </a:fld>
            <a:endParaRPr lang="en-US" altLang="en-US" dirty="0" smtClean="0">
              <a:latin typeface="Arial" charset="0"/>
              <a:cs typeface="Arial" charset="0"/>
            </a:endParaRPr>
          </a:p>
        </p:txBody>
      </p:sp>
    </p:spTree>
    <p:extLst>
      <p:ext uri="{BB962C8B-B14F-4D97-AF65-F5344CB8AC3E}">
        <p14:creationId xmlns:p14="http://schemas.microsoft.com/office/powerpoint/2010/main" val="25169663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5"/>
          <p:cNvSpPr>
            <a:spLocks noGrp="1" noChangeArrowheads="1"/>
          </p:cNvSpPr>
          <p:nvPr>
            <p:ph type="body" idx="1"/>
          </p:nvPr>
        </p:nvSpPr>
        <p:spPr/>
        <p:txBody>
          <a:bodyPr>
            <a:normAutofit/>
          </a:bodyPr>
          <a:lstStyle/>
          <a:p>
            <a:r>
              <a:rPr lang="en-US" altLang="en-US" smtClean="0"/>
              <a:t>Answer: b</a:t>
            </a:r>
            <a:endParaRPr lang="en-US" altLang="en-US" dirty="0" smtClean="0"/>
          </a:p>
        </p:txBody>
      </p:sp>
      <p:sp>
        <p:nvSpPr>
          <p:cNvPr id="77828"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5 - </a:t>
            </a:r>
            <a:fld id="{9A0C022E-B26B-413D-8C19-AAC4DBAF98DB}" type="slidenum">
              <a:rPr lang="en-US" altLang="en-US" smtClean="0"/>
              <a:t>39</a:t>
            </a:fld>
            <a:endParaRPr lang="en-US" altLang="en-US" dirty="0" smtClean="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261370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Grp="1" noRot="1" noChangeAspect="1" noChangeArrowheads="1" noTextEdit="1"/>
          </p:cNvSpPr>
          <p:nvPr>
            <p:ph type="sldImg"/>
          </p:nvPr>
        </p:nvSpPr>
        <p:spPr>
          <a:ln/>
        </p:spPr>
      </p:sp>
      <p:sp>
        <p:nvSpPr>
          <p:cNvPr id="11267" name="Rectangle 7"/>
          <p:cNvSpPr>
            <a:spLocks noGrp="1" noChangeArrowheads="1"/>
          </p:cNvSpPr>
          <p:nvPr>
            <p:ph type="body" idx="1"/>
          </p:nvPr>
        </p:nvSpPr>
        <p:spPr>
          <a:noFill/>
          <a:ln/>
        </p:spPr>
        <p:txBody>
          <a:bodyPr lIns="12914" tIns="12914" rIns="12914" bIns="12914"/>
          <a:lstStyle/>
          <a:p>
            <a:pPr eaLnBrk="1" hangingPunct="1"/>
            <a:endParaRPr lang="en-US" altLang="en-US" dirty="0" smtClean="0">
              <a:latin typeface="Arial" charset="0"/>
            </a:endParaRPr>
          </a:p>
        </p:txBody>
      </p:sp>
      <p:sp>
        <p:nvSpPr>
          <p:cNvPr id="1126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5 - </a:t>
            </a:r>
            <a:fld id="{744645FF-CD01-4737-8D90-E969382AB733}" type="slidenum">
              <a:rPr lang="en-US" altLang="en-US" smtClean="0">
                <a:latin typeface="Arial" charset="0"/>
                <a:cs typeface="Arial" charset="0"/>
              </a:rPr>
              <a:t>4</a:t>
            </a:fld>
            <a:endParaRPr lang="en-US" altLang="en-US" dirty="0" smtClean="0">
              <a:latin typeface="Arial" charset="0"/>
              <a:cs typeface="Arial" charset="0"/>
            </a:endParaRPr>
          </a:p>
        </p:txBody>
      </p:sp>
    </p:spTree>
    <p:extLst>
      <p:ext uri="{BB962C8B-B14F-4D97-AF65-F5344CB8AC3E}">
        <p14:creationId xmlns:p14="http://schemas.microsoft.com/office/powerpoint/2010/main" val="9938635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8"/>
          <p:cNvSpPr>
            <a:spLocks noGrp="1" noRot="1" noChangeAspect="1" noChangeArrowheads="1" noTextEdit="1"/>
          </p:cNvSpPr>
          <p:nvPr>
            <p:ph type="sldImg"/>
          </p:nvPr>
        </p:nvSpPr>
        <p:spPr>
          <a:ln/>
        </p:spPr>
      </p:sp>
      <p:sp>
        <p:nvSpPr>
          <p:cNvPr id="79875" name="Rectangle 9"/>
          <p:cNvSpPr>
            <a:spLocks noGrp="1" noChangeArrowheads="1"/>
          </p:cNvSpPr>
          <p:nvPr>
            <p:ph type="body" idx="1"/>
          </p:nvPr>
        </p:nvSpPr>
        <p:spPr>
          <a:noFill/>
          <a:ln/>
        </p:spPr>
        <p:txBody>
          <a:bodyPr lIns="12914" tIns="12914" rIns="12914" bIns="12914"/>
          <a:lstStyle/>
          <a:p>
            <a:pPr lvl="1" eaLnBrk="1" hangingPunct="1"/>
            <a:r>
              <a:rPr lang="en-US" altLang="en-US" smtClean="0">
                <a:latin typeface="Arial" charset="0"/>
              </a:rPr>
              <a:t>Remember the following:</a:t>
            </a:r>
          </a:p>
          <a:p>
            <a:pPr lvl="2" eaLnBrk="1" hangingPunct="1"/>
            <a:r>
              <a:rPr lang="en-US" altLang="en-US" smtClean="0">
                <a:latin typeface="Arial" charset="0"/>
              </a:rPr>
              <a:t>Conversion functions can convert character, date, and numeric values: </a:t>
            </a:r>
            <a:r>
              <a:rPr lang="en-US" altLang="en-US" smtClean="0">
                <a:latin typeface="Courier New" pitchFamily="49" charset="0"/>
              </a:rPr>
              <a:t>TO_CHAR</a:t>
            </a:r>
            <a:r>
              <a:rPr lang="en-US" altLang="en-US" smtClean="0">
                <a:latin typeface="Arial" charset="0"/>
              </a:rPr>
              <a:t>, </a:t>
            </a:r>
            <a:r>
              <a:rPr lang="en-US" altLang="en-US" smtClean="0">
                <a:latin typeface="Courier New" pitchFamily="49" charset="0"/>
              </a:rPr>
              <a:t>TO_DATE</a:t>
            </a:r>
            <a:r>
              <a:rPr lang="en-US" altLang="en-US" smtClean="0">
                <a:latin typeface="Arial" charset="0"/>
              </a:rPr>
              <a:t>, </a:t>
            </a:r>
            <a:r>
              <a:rPr lang="en-US" altLang="en-US" smtClean="0">
                <a:latin typeface="Courier New" pitchFamily="49" charset="0"/>
              </a:rPr>
              <a:t>TO_NUMBER</a:t>
            </a:r>
            <a:endParaRPr lang="en-US" altLang="en-US" smtClean="0">
              <a:latin typeface="Arial" charset="0"/>
            </a:endParaRPr>
          </a:p>
          <a:p>
            <a:pPr lvl="2" eaLnBrk="1" hangingPunct="1"/>
            <a:r>
              <a:rPr lang="en-US" altLang="en-US" smtClean="0">
                <a:latin typeface="Arial" charset="0"/>
              </a:rPr>
              <a:t>There are several functions that pertain to nulls, including </a:t>
            </a:r>
            <a:r>
              <a:rPr lang="en-US" altLang="en-US" smtClean="0">
                <a:latin typeface="Courier New" pitchFamily="49" charset="0"/>
              </a:rPr>
              <a:t>NVL</a:t>
            </a:r>
            <a:r>
              <a:rPr lang="en-US" altLang="en-US" smtClean="0">
                <a:latin typeface="Arial" charset="0"/>
              </a:rPr>
              <a:t>, </a:t>
            </a:r>
            <a:r>
              <a:rPr lang="en-US" altLang="en-US" smtClean="0">
                <a:latin typeface="Courier New" pitchFamily="49" charset="0"/>
              </a:rPr>
              <a:t>NVL2</a:t>
            </a:r>
            <a:r>
              <a:rPr lang="en-US" altLang="en-US" smtClean="0">
                <a:latin typeface="Arial" charset="0"/>
              </a:rPr>
              <a:t>, </a:t>
            </a:r>
            <a:r>
              <a:rPr lang="en-US" altLang="en-US" smtClean="0">
                <a:latin typeface="Courier New" pitchFamily="49" charset="0"/>
              </a:rPr>
              <a:t>NULLIF</a:t>
            </a:r>
            <a:r>
              <a:rPr lang="en-US" altLang="en-US" smtClean="0">
                <a:latin typeface="Arial" charset="0"/>
              </a:rPr>
              <a:t>, and </a:t>
            </a:r>
            <a:r>
              <a:rPr lang="en-US" altLang="en-US" smtClean="0">
                <a:latin typeface="Courier New" pitchFamily="49" charset="0"/>
              </a:rPr>
              <a:t>COALESCE</a:t>
            </a:r>
            <a:r>
              <a:rPr lang="en-US" altLang="en-US" smtClean="0">
                <a:latin typeface="Arial" charset="0"/>
              </a:rPr>
              <a:t>.</a:t>
            </a:r>
          </a:p>
          <a:p>
            <a:pPr lvl="2" eaLnBrk="1" hangingPunct="1"/>
            <a:r>
              <a:rPr lang="en-US" altLang="en-US" smtClean="0">
                <a:latin typeface="Arial" charset="0"/>
              </a:rPr>
              <a:t>The </a:t>
            </a:r>
            <a:r>
              <a:rPr lang="en-US" altLang="en-US" smtClean="0">
                <a:latin typeface="Courier New" pitchFamily="49" charset="0"/>
              </a:rPr>
              <a:t>IF-THEN-ELSE</a:t>
            </a:r>
            <a:r>
              <a:rPr lang="en-US" altLang="en-US" smtClean="0">
                <a:latin typeface="Arial" charset="0"/>
              </a:rPr>
              <a:t> logic can be applied within a SQL statement by using the </a:t>
            </a:r>
            <a:r>
              <a:rPr lang="en-US" altLang="en-US" smtClean="0">
                <a:latin typeface="Courier New" pitchFamily="49" charset="0"/>
              </a:rPr>
              <a:t>CASE</a:t>
            </a:r>
            <a:r>
              <a:rPr lang="en-US" altLang="en-US" smtClean="0">
                <a:latin typeface="Arial" charset="0"/>
              </a:rPr>
              <a:t> expression, </a:t>
            </a:r>
            <a:r>
              <a:rPr lang="en-US" altLang="en-US" smtClean="0">
                <a:latin typeface="Arial" charset="0"/>
                <a:cs typeface="Arial" charset="0"/>
              </a:rPr>
              <a:t>searched </a:t>
            </a:r>
            <a:r>
              <a:rPr lang="en-US" altLang="en-US" smtClean="0">
                <a:latin typeface="Courier New" pitchFamily="49" charset="0"/>
                <a:cs typeface="Courier New" pitchFamily="49" charset="0"/>
              </a:rPr>
              <a:t>CASE</a:t>
            </a:r>
            <a:r>
              <a:rPr lang="en-US" altLang="en-US" smtClean="0">
                <a:latin typeface="Arial" charset="0"/>
                <a:cs typeface="Arial" charset="0"/>
              </a:rPr>
              <a:t>, </a:t>
            </a:r>
            <a:r>
              <a:rPr lang="en-US" altLang="en-US" smtClean="0">
                <a:latin typeface="Arial" charset="0"/>
              </a:rPr>
              <a:t>or the </a:t>
            </a:r>
            <a:r>
              <a:rPr lang="en-US" altLang="en-US" smtClean="0">
                <a:latin typeface="Courier New" pitchFamily="49" charset="0"/>
              </a:rPr>
              <a:t>DECODE</a:t>
            </a:r>
            <a:r>
              <a:rPr lang="en-US" altLang="en-US" smtClean="0">
                <a:latin typeface="Arial" charset="0"/>
              </a:rPr>
              <a:t> function.</a:t>
            </a:r>
            <a:endParaRPr lang="en-US" altLang="en-US" dirty="0" smtClean="0">
              <a:latin typeface="Arial" charset="0"/>
            </a:endParaRPr>
          </a:p>
        </p:txBody>
      </p:sp>
      <p:sp>
        <p:nvSpPr>
          <p:cNvPr id="79876"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5 - </a:t>
            </a:r>
            <a:fld id="{2729047C-460B-479F-8661-B6ACB3FB0912}" type="slidenum">
              <a:rPr lang="en-US" altLang="en-US" smtClean="0">
                <a:latin typeface="Arial" charset="0"/>
                <a:cs typeface="Arial" charset="0"/>
              </a:rPr>
              <a:t>40</a:t>
            </a:fld>
            <a:endParaRPr lang="en-US" altLang="en-US" dirty="0" smtClean="0">
              <a:latin typeface="Arial" charset="0"/>
              <a:cs typeface="Arial" charset="0"/>
            </a:endParaRPr>
          </a:p>
        </p:txBody>
      </p:sp>
    </p:spTree>
    <p:extLst>
      <p:ext uri="{BB962C8B-B14F-4D97-AF65-F5344CB8AC3E}">
        <p14:creationId xmlns:p14="http://schemas.microsoft.com/office/powerpoint/2010/main" val="37982794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6"/>
          <p:cNvSpPr>
            <a:spLocks noGrp="1" noRot="1" noChangeAspect="1" noChangeArrowheads="1" noTextEdit="1"/>
          </p:cNvSpPr>
          <p:nvPr>
            <p:ph type="sldImg"/>
          </p:nvPr>
        </p:nvSpPr>
        <p:spPr>
          <a:ln/>
        </p:spPr>
      </p:sp>
      <p:sp>
        <p:nvSpPr>
          <p:cNvPr id="81923"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This practice provides a variety of exercises using the </a:t>
            </a:r>
            <a:r>
              <a:rPr lang="en-US" altLang="en-US" dirty="0" smtClean="0">
                <a:latin typeface="Courier New" pitchFamily="49" charset="0"/>
              </a:rPr>
              <a:t>TO_CHAR</a:t>
            </a:r>
            <a:r>
              <a:rPr lang="en-US" altLang="en-US" dirty="0" smtClean="0">
                <a:latin typeface="Arial" charset="0"/>
              </a:rPr>
              <a:t> and </a:t>
            </a:r>
            <a:r>
              <a:rPr lang="en-US" altLang="en-US" dirty="0" smtClean="0">
                <a:latin typeface="Courier New" pitchFamily="49" charset="0"/>
              </a:rPr>
              <a:t>TO_DATE</a:t>
            </a:r>
            <a:r>
              <a:rPr lang="en-US" altLang="en-US" dirty="0" smtClean="0">
                <a:latin typeface="Arial" charset="0"/>
              </a:rPr>
              <a:t> functions, and conditional expressions such as </a:t>
            </a:r>
            <a:r>
              <a:rPr lang="en-US" altLang="en-US" dirty="0" smtClean="0">
                <a:latin typeface="Courier New" pitchFamily="49" charset="0"/>
              </a:rPr>
              <a:t>CASE</a:t>
            </a:r>
            <a:r>
              <a:rPr lang="en-US" altLang="en-US" dirty="0" smtClean="0">
                <a:latin typeface="Arial" charset="0"/>
              </a:rPr>
              <a:t>,</a:t>
            </a:r>
            <a:r>
              <a:rPr lang="en-US" altLang="en-US" dirty="0" smtClean="0">
                <a:latin typeface="Courier New" pitchFamily="49" charset="0"/>
              </a:rPr>
              <a:t> </a:t>
            </a:r>
            <a:r>
              <a:rPr lang="en-US" altLang="en-US" dirty="0" smtClean="0">
                <a:latin typeface="Arial" charset="0"/>
                <a:cs typeface="Arial" charset="0"/>
              </a:rPr>
              <a:t>searched</a:t>
            </a:r>
            <a:r>
              <a:rPr lang="en-US" altLang="en-US" dirty="0" smtClean="0">
                <a:latin typeface="Courier New" pitchFamily="49" charset="0"/>
              </a:rPr>
              <a:t> CASE</a:t>
            </a:r>
            <a:r>
              <a:rPr lang="en-US" altLang="en-US" dirty="0" smtClean="0">
                <a:latin typeface="Arial" charset="0"/>
              </a:rPr>
              <a:t>, and </a:t>
            </a:r>
            <a:r>
              <a:rPr lang="en-US" altLang="en-US" dirty="0" smtClean="0">
                <a:latin typeface="Courier New" pitchFamily="49" charset="0"/>
              </a:rPr>
              <a:t>DECODE</a:t>
            </a:r>
            <a:r>
              <a:rPr lang="en-US" altLang="en-US" dirty="0" smtClean="0">
                <a:latin typeface="Arial" charset="0"/>
              </a:rPr>
              <a:t>.</a:t>
            </a:r>
          </a:p>
          <a:p>
            <a:pPr lvl="1" eaLnBrk="1" hangingPunct="1"/>
            <a:r>
              <a:rPr lang="en-US" altLang="en-US" dirty="0" smtClean="0">
                <a:latin typeface="Arial" charset="0"/>
              </a:rPr>
              <a:t>Remember that for nested functions, the results are evaluated from the innermost function to the outermost function.</a:t>
            </a:r>
          </a:p>
        </p:txBody>
      </p:sp>
      <p:sp>
        <p:nvSpPr>
          <p:cNvPr id="8192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5 - </a:t>
            </a:r>
            <a:fld id="{DDBCC518-75B2-43CA-91EB-DCF843D7DACB}" type="slidenum">
              <a:rPr lang="en-US" altLang="en-US" smtClean="0">
                <a:latin typeface="Arial" charset="0"/>
                <a:cs typeface="Arial" charset="0"/>
              </a:rPr>
              <a:t>41</a:t>
            </a:fld>
            <a:endParaRPr lang="en-US" altLang="en-US" dirty="0" smtClean="0">
              <a:latin typeface="Arial" charset="0"/>
              <a:cs typeface="Arial" charset="0"/>
            </a:endParaRPr>
          </a:p>
        </p:txBody>
      </p:sp>
    </p:spTree>
    <p:extLst>
      <p:ext uri="{BB962C8B-B14F-4D97-AF65-F5344CB8AC3E}">
        <p14:creationId xmlns:p14="http://schemas.microsoft.com/office/powerpoint/2010/main" val="2771619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Rot="1" noChangeAspect="1" noChangeArrowheads="1" noTextEdit="1"/>
          </p:cNvSpPr>
          <p:nvPr>
            <p:ph type="sldImg"/>
          </p:nvPr>
        </p:nvSpPr>
        <p:spPr>
          <a:ln/>
        </p:spPr>
      </p:sp>
      <p:sp>
        <p:nvSpPr>
          <p:cNvPr id="13315"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solidFill>
                  <a:schemeClr val="tx1"/>
                </a:solidFill>
                <a:latin typeface="Arial" charset="0"/>
              </a:rPr>
              <a:t>In some cases, the Oracle server receives data of one data type where it expects data of a different data type. When this happens, the Oracle server can automatically convert the data to the expected data type. This data type conversion can be done </a:t>
            </a:r>
            <a:r>
              <a:rPr lang="en-US" altLang="en-US" b="1" i="1" dirty="0" smtClean="0">
                <a:solidFill>
                  <a:schemeClr val="tx1"/>
                </a:solidFill>
                <a:latin typeface="Arial" charset="0"/>
              </a:rPr>
              <a:t>implicitly</a:t>
            </a:r>
            <a:r>
              <a:rPr lang="en-US" altLang="en-US" dirty="0" smtClean="0">
                <a:solidFill>
                  <a:schemeClr val="tx1"/>
                </a:solidFill>
                <a:latin typeface="Arial" charset="0"/>
              </a:rPr>
              <a:t> by the Oracle server or </a:t>
            </a:r>
            <a:r>
              <a:rPr lang="en-US" altLang="en-US" b="1" i="1" dirty="0" smtClean="0">
                <a:solidFill>
                  <a:schemeClr val="tx1"/>
                </a:solidFill>
                <a:latin typeface="Arial" charset="0"/>
              </a:rPr>
              <a:t>explicitly</a:t>
            </a:r>
            <a:r>
              <a:rPr lang="en-US" altLang="en-US" dirty="0" smtClean="0">
                <a:solidFill>
                  <a:schemeClr val="tx1"/>
                </a:solidFill>
                <a:latin typeface="Arial" charset="0"/>
              </a:rPr>
              <a:t> by the user.</a:t>
            </a:r>
          </a:p>
          <a:p>
            <a:pPr lvl="1" eaLnBrk="1" hangingPunct="1"/>
            <a:r>
              <a:rPr lang="en-US" altLang="en-US" dirty="0" smtClean="0">
                <a:solidFill>
                  <a:schemeClr val="tx1"/>
                </a:solidFill>
                <a:latin typeface="Arial" charset="0"/>
              </a:rPr>
              <a:t>Implicit data type conversions work according to the rules explained in the following slides.</a:t>
            </a:r>
          </a:p>
          <a:p>
            <a:pPr lvl="1" eaLnBrk="1" hangingPunct="1"/>
            <a:r>
              <a:rPr lang="en-US" altLang="en-US" dirty="0" smtClean="0">
                <a:solidFill>
                  <a:schemeClr val="tx1"/>
                </a:solidFill>
                <a:latin typeface="Arial" charset="0"/>
              </a:rPr>
              <a:t>Explicit data type conversions are performed by using the conversion functions. Conversion functions convert a value from one data type to another. Generally, the form of the function names follows the convention </a:t>
            </a:r>
            <a:r>
              <a:rPr lang="en-US" altLang="en-US" i="1" dirty="0" smtClean="0">
                <a:solidFill>
                  <a:schemeClr val="tx1"/>
                </a:solidFill>
                <a:latin typeface="Courier New" pitchFamily="49" charset="0"/>
              </a:rPr>
              <a:t>data</a:t>
            </a:r>
            <a:r>
              <a:rPr lang="en-US" altLang="en-US" i="1" dirty="0" smtClean="0">
                <a:solidFill>
                  <a:schemeClr val="tx1"/>
                </a:solidFill>
                <a:latin typeface="Arial" charset="0"/>
              </a:rPr>
              <a:t> </a:t>
            </a:r>
            <a:r>
              <a:rPr lang="en-US" altLang="en-US" i="1" dirty="0" smtClean="0">
                <a:solidFill>
                  <a:schemeClr val="tx1"/>
                </a:solidFill>
                <a:latin typeface="Courier New" pitchFamily="49" charset="0"/>
              </a:rPr>
              <a:t>type</a:t>
            </a:r>
            <a:r>
              <a:rPr lang="en-US" altLang="en-US" i="1" dirty="0" smtClean="0">
                <a:solidFill>
                  <a:schemeClr val="tx1"/>
                </a:solidFill>
                <a:latin typeface="Arial" charset="0"/>
              </a:rPr>
              <a:t> </a:t>
            </a:r>
            <a:r>
              <a:rPr lang="en-US" altLang="en-US" dirty="0" smtClean="0">
                <a:solidFill>
                  <a:schemeClr val="tx1"/>
                </a:solidFill>
                <a:latin typeface="Courier New" pitchFamily="49" charset="0"/>
              </a:rPr>
              <a:t>TO</a:t>
            </a:r>
            <a:r>
              <a:rPr lang="en-US" altLang="en-US" dirty="0" smtClean="0">
                <a:solidFill>
                  <a:schemeClr val="tx1"/>
                </a:solidFill>
                <a:latin typeface="Arial" charset="0"/>
              </a:rPr>
              <a:t> </a:t>
            </a:r>
            <a:r>
              <a:rPr lang="en-US" altLang="en-US" i="1" dirty="0" smtClean="0">
                <a:solidFill>
                  <a:schemeClr val="tx1"/>
                </a:solidFill>
                <a:latin typeface="Courier New" pitchFamily="49" charset="0"/>
              </a:rPr>
              <a:t>data</a:t>
            </a:r>
            <a:r>
              <a:rPr lang="en-US" altLang="en-US" i="1" dirty="0" smtClean="0">
                <a:solidFill>
                  <a:schemeClr val="tx1"/>
                </a:solidFill>
                <a:latin typeface="Arial" charset="0"/>
              </a:rPr>
              <a:t> </a:t>
            </a:r>
            <a:r>
              <a:rPr lang="en-US" altLang="en-US" i="1" dirty="0" smtClean="0">
                <a:solidFill>
                  <a:schemeClr val="tx1"/>
                </a:solidFill>
                <a:latin typeface="Courier New" pitchFamily="49" charset="0"/>
              </a:rPr>
              <a:t>type</a:t>
            </a:r>
            <a:r>
              <a:rPr lang="en-US" altLang="en-US" dirty="0" smtClean="0">
                <a:solidFill>
                  <a:schemeClr val="tx1"/>
                </a:solidFill>
                <a:latin typeface="Arial" charset="0"/>
              </a:rPr>
              <a:t>. The first data type is the input data type and the second data type is the output.</a:t>
            </a:r>
          </a:p>
          <a:p>
            <a:pPr lvl="1" eaLnBrk="1" hangingPunct="1"/>
            <a:r>
              <a:rPr lang="en-US" altLang="en-US" b="1" dirty="0" smtClean="0">
                <a:solidFill>
                  <a:schemeClr val="tx1"/>
                </a:solidFill>
                <a:latin typeface="Arial" charset="0"/>
              </a:rPr>
              <a:t>Note:</a:t>
            </a:r>
            <a:r>
              <a:rPr lang="en-US" altLang="en-US" dirty="0" smtClean="0">
                <a:solidFill>
                  <a:schemeClr val="tx1"/>
                </a:solidFill>
                <a:latin typeface="Arial" charset="0"/>
              </a:rPr>
              <a:t> Although implicit data type conversion is available, it is recommended that you do the explicit data type conversion to ensure the reliability of your SQL statements.</a:t>
            </a:r>
          </a:p>
          <a:p>
            <a:pPr lvl="1" eaLnBrk="1" hangingPunct="1"/>
            <a:r>
              <a:rPr lang="en-US" altLang="en-US" dirty="0" smtClean="0">
                <a:latin typeface="Arial" charset="0"/>
              </a:rPr>
              <a:t>In addition to Oracle data </a:t>
            </a:r>
            <a:r>
              <a:rPr lang="en-US" altLang="en-US" dirty="0" smtClean="0">
                <a:solidFill>
                  <a:schemeClr val="tx1"/>
                </a:solidFill>
                <a:latin typeface="Arial" charset="0"/>
              </a:rPr>
              <a:t>types, you can define the columns of tables in an Oracle Database by using the American National Standards Institute (ANSI), </a:t>
            </a:r>
            <a:r>
              <a:rPr lang="en-US" altLang="en-US" dirty="0" err="1" smtClean="0">
                <a:solidFill>
                  <a:schemeClr val="tx1"/>
                </a:solidFill>
                <a:latin typeface="Arial" charset="0"/>
              </a:rPr>
              <a:t>DB2</a:t>
            </a:r>
            <a:r>
              <a:rPr lang="en-US" altLang="en-US" dirty="0" smtClean="0">
                <a:solidFill>
                  <a:schemeClr val="tx1"/>
                </a:solidFill>
                <a:latin typeface="Arial" charset="0"/>
              </a:rPr>
              <a:t>, and SQL/DS data types. However, the Oracle server internally converts such data types to Oracle data types. </a:t>
            </a:r>
          </a:p>
          <a:p>
            <a:pPr lvl="1" eaLnBrk="1" hangingPunct="1"/>
            <a:r>
              <a:rPr lang="zh-CN" altLang="en-US" dirty="0" smtClean="0">
                <a:solidFill>
                  <a:schemeClr val="tx1"/>
                </a:solidFill>
                <a:latin typeface="Arial" charset="0"/>
              </a:rPr>
              <a:t>在某些情况下，</a:t>
            </a:r>
            <a:r>
              <a:rPr lang="en-US" altLang="zh-CN" dirty="0" smtClean="0">
                <a:solidFill>
                  <a:schemeClr val="tx1"/>
                </a:solidFill>
                <a:latin typeface="Arial" charset="0"/>
              </a:rPr>
              <a:t>Oracle</a:t>
            </a:r>
            <a:r>
              <a:rPr lang="zh-CN" altLang="en-US" dirty="0" smtClean="0">
                <a:solidFill>
                  <a:schemeClr val="tx1"/>
                </a:solidFill>
                <a:latin typeface="Arial" charset="0"/>
              </a:rPr>
              <a:t>服务器会接收一种数据类型的数据，该数据类型期望数据类型不同。发生这种情况时，</a:t>
            </a:r>
            <a:r>
              <a:rPr lang="en-US" altLang="zh-CN" dirty="0" smtClean="0">
                <a:solidFill>
                  <a:schemeClr val="tx1"/>
                </a:solidFill>
                <a:latin typeface="Arial" charset="0"/>
              </a:rPr>
              <a:t>Oracle</a:t>
            </a:r>
            <a:r>
              <a:rPr lang="zh-CN" altLang="en-US" dirty="0" smtClean="0">
                <a:solidFill>
                  <a:schemeClr val="tx1"/>
                </a:solidFill>
                <a:latin typeface="Arial" charset="0"/>
              </a:rPr>
              <a:t>服务器可以自动将数据转换为预期的数据类型。该数据类型转换可以由</a:t>
            </a:r>
            <a:r>
              <a:rPr lang="en-US" altLang="zh-CN" dirty="0" smtClean="0">
                <a:solidFill>
                  <a:schemeClr val="tx1"/>
                </a:solidFill>
                <a:latin typeface="Arial" charset="0"/>
              </a:rPr>
              <a:t>Oracle</a:t>
            </a:r>
            <a:r>
              <a:rPr lang="zh-CN" altLang="en-US" dirty="0" smtClean="0">
                <a:solidFill>
                  <a:schemeClr val="tx1"/>
                </a:solidFill>
                <a:latin typeface="Arial" charset="0"/>
              </a:rPr>
              <a:t>服务器或用户显式地隐式完成。</a:t>
            </a:r>
          </a:p>
          <a:p>
            <a:pPr lvl="1" eaLnBrk="1" hangingPunct="1"/>
            <a:r>
              <a:rPr lang="zh-CN" altLang="en-US" dirty="0" smtClean="0">
                <a:solidFill>
                  <a:schemeClr val="tx1"/>
                </a:solidFill>
                <a:latin typeface="Arial" charset="0"/>
              </a:rPr>
              <a:t>隐式数据类型转换按照下列幻灯片中说明的规则工作。</a:t>
            </a:r>
          </a:p>
          <a:p>
            <a:pPr lvl="1" eaLnBrk="1" hangingPunct="1"/>
            <a:r>
              <a:rPr lang="zh-CN" altLang="en-US" dirty="0" smtClean="0">
                <a:solidFill>
                  <a:schemeClr val="tx1"/>
                </a:solidFill>
                <a:latin typeface="Arial" charset="0"/>
              </a:rPr>
              <a:t>使用转换函数执行显式数据类型转换。转换函数将值从一种数据类型转换为另一种数据类型。通常，函数名称的形式遵循约定数据类型</a:t>
            </a:r>
            <a:r>
              <a:rPr lang="en-US" altLang="zh-CN" dirty="0" smtClean="0">
                <a:solidFill>
                  <a:schemeClr val="tx1"/>
                </a:solidFill>
                <a:latin typeface="Arial" charset="0"/>
              </a:rPr>
              <a:t>TO</a:t>
            </a:r>
            <a:r>
              <a:rPr lang="zh-CN" altLang="en-US" dirty="0" smtClean="0">
                <a:solidFill>
                  <a:schemeClr val="tx1"/>
                </a:solidFill>
                <a:latin typeface="Arial" charset="0"/>
              </a:rPr>
              <a:t>数据类型。第一种数据类型是输入数据类型，第二种数据类型是输出。</a:t>
            </a:r>
          </a:p>
          <a:p>
            <a:pPr lvl="1" eaLnBrk="1" hangingPunct="1"/>
            <a:r>
              <a:rPr lang="zh-CN" altLang="en-US" dirty="0" smtClean="0">
                <a:solidFill>
                  <a:schemeClr val="tx1"/>
                </a:solidFill>
                <a:latin typeface="Arial" charset="0"/>
              </a:rPr>
              <a:t>注意：虽然可以使用隐式数据类型转换，但建议您进行显式数据类型转换，以确保</a:t>
            </a:r>
            <a:r>
              <a:rPr lang="en-US" altLang="zh-CN" dirty="0" smtClean="0">
                <a:solidFill>
                  <a:schemeClr val="tx1"/>
                </a:solidFill>
                <a:latin typeface="Arial" charset="0"/>
              </a:rPr>
              <a:t>SQL</a:t>
            </a:r>
            <a:r>
              <a:rPr lang="zh-CN" altLang="en-US" dirty="0" smtClean="0">
                <a:solidFill>
                  <a:schemeClr val="tx1"/>
                </a:solidFill>
                <a:latin typeface="Arial" charset="0"/>
              </a:rPr>
              <a:t>语句的可靠性。</a:t>
            </a:r>
          </a:p>
          <a:p>
            <a:pPr lvl="1" eaLnBrk="1" hangingPunct="1"/>
            <a:r>
              <a:rPr lang="zh-CN" altLang="en-US" dirty="0" smtClean="0">
                <a:solidFill>
                  <a:schemeClr val="tx1"/>
                </a:solidFill>
                <a:latin typeface="Arial" charset="0"/>
              </a:rPr>
              <a:t>除</a:t>
            </a:r>
            <a:r>
              <a:rPr lang="en-US" altLang="zh-CN" dirty="0" smtClean="0">
                <a:solidFill>
                  <a:schemeClr val="tx1"/>
                </a:solidFill>
                <a:latin typeface="Arial" charset="0"/>
              </a:rPr>
              <a:t>Oracle</a:t>
            </a:r>
            <a:r>
              <a:rPr lang="zh-CN" altLang="en-US" dirty="0" smtClean="0">
                <a:solidFill>
                  <a:schemeClr val="tx1"/>
                </a:solidFill>
                <a:latin typeface="Arial" charset="0"/>
              </a:rPr>
              <a:t>数据类型之外，还可以使用美国国家标准学会（</a:t>
            </a:r>
            <a:r>
              <a:rPr lang="en-US" altLang="zh-CN" dirty="0" smtClean="0">
                <a:solidFill>
                  <a:schemeClr val="tx1"/>
                </a:solidFill>
                <a:latin typeface="Arial" charset="0"/>
              </a:rPr>
              <a:t>ANSI</a:t>
            </a:r>
            <a:r>
              <a:rPr lang="zh-CN" altLang="en-US" dirty="0" smtClean="0">
                <a:solidFill>
                  <a:schemeClr val="tx1"/>
                </a:solidFill>
                <a:latin typeface="Arial" charset="0"/>
              </a:rPr>
              <a:t>），</a:t>
            </a:r>
            <a:r>
              <a:rPr lang="en-US" altLang="zh-CN" dirty="0" err="1" smtClean="0">
                <a:solidFill>
                  <a:schemeClr val="tx1"/>
                </a:solidFill>
                <a:latin typeface="Arial" charset="0"/>
              </a:rPr>
              <a:t>DB2</a:t>
            </a:r>
            <a:r>
              <a:rPr lang="zh-CN" altLang="en-US" dirty="0" smtClean="0">
                <a:solidFill>
                  <a:schemeClr val="tx1"/>
                </a:solidFill>
                <a:latin typeface="Arial" charset="0"/>
              </a:rPr>
              <a:t>和</a:t>
            </a:r>
            <a:r>
              <a:rPr lang="en-US" altLang="zh-CN" dirty="0" smtClean="0">
                <a:solidFill>
                  <a:schemeClr val="tx1"/>
                </a:solidFill>
                <a:latin typeface="Arial" charset="0"/>
              </a:rPr>
              <a:t>SQL / DS</a:t>
            </a:r>
            <a:r>
              <a:rPr lang="zh-CN" altLang="en-US" dirty="0" smtClean="0">
                <a:solidFill>
                  <a:schemeClr val="tx1"/>
                </a:solidFill>
                <a:latin typeface="Arial" charset="0"/>
              </a:rPr>
              <a:t>数据类型来定义</a:t>
            </a:r>
            <a:r>
              <a:rPr lang="en-US" altLang="zh-CN" dirty="0" smtClean="0">
                <a:solidFill>
                  <a:schemeClr val="tx1"/>
                </a:solidFill>
                <a:latin typeface="Arial" charset="0"/>
              </a:rPr>
              <a:t>Oracle</a:t>
            </a:r>
            <a:r>
              <a:rPr lang="zh-CN" altLang="en-US" dirty="0" smtClean="0">
                <a:solidFill>
                  <a:schemeClr val="tx1"/>
                </a:solidFill>
                <a:latin typeface="Arial" charset="0"/>
              </a:rPr>
              <a:t>数据库中的表列。但是，</a:t>
            </a:r>
            <a:r>
              <a:rPr lang="en-US" altLang="zh-CN" dirty="0" smtClean="0">
                <a:solidFill>
                  <a:schemeClr val="tx1"/>
                </a:solidFill>
                <a:latin typeface="Arial" charset="0"/>
              </a:rPr>
              <a:t>Oracle</a:t>
            </a:r>
            <a:r>
              <a:rPr lang="zh-CN" altLang="en-US" dirty="0" smtClean="0">
                <a:solidFill>
                  <a:schemeClr val="tx1"/>
                </a:solidFill>
                <a:latin typeface="Arial" charset="0"/>
              </a:rPr>
              <a:t>服务器将这些数据类型内部转换为</a:t>
            </a:r>
            <a:r>
              <a:rPr lang="en-US" altLang="zh-CN" dirty="0" smtClean="0">
                <a:solidFill>
                  <a:schemeClr val="tx1"/>
                </a:solidFill>
                <a:latin typeface="Arial" charset="0"/>
              </a:rPr>
              <a:t>Oracle</a:t>
            </a:r>
            <a:r>
              <a:rPr lang="zh-CN" altLang="en-US" dirty="0" smtClean="0">
                <a:solidFill>
                  <a:schemeClr val="tx1"/>
                </a:solidFill>
                <a:latin typeface="Arial" charset="0"/>
              </a:rPr>
              <a:t>数据类型。</a:t>
            </a:r>
            <a:endParaRPr lang="en-US" altLang="en-US" dirty="0" smtClean="0">
              <a:solidFill>
                <a:schemeClr val="tx1"/>
              </a:solidFill>
              <a:latin typeface="Arial" charset="0"/>
            </a:endParaRPr>
          </a:p>
        </p:txBody>
      </p:sp>
      <p:sp>
        <p:nvSpPr>
          <p:cNvPr id="13316"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5 - </a:t>
            </a:r>
            <a:fld id="{919B7523-E153-4E51-B0DC-7928B53445BD}" type="slidenum">
              <a:rPr lang="en-US" altLang="en-US" smtClean="0">
                <a:latin typeface="Arial" charset="0"/>
                <a:cs typeface="Arial" charset="0"/>
              </a:rPr>
              <a:t>5</a:t>
            </a:fld>
            <a:endParaRPr lang="en-US" altLang="en-US" dirty="0" smtClean="0">
              <a:latin typeface="Arial" charset="0"/>
              <a:cs typeface="Arial" charset="0"/>
            </a:endParaRPr>
          </a:p>
        </p:txBody>
      </p:sp>
    </p:spTree>
    <p:extLst>
      <p:ext uri="{BB962C8B-B14F-4D97-AF65-F5344CB8AC3E}">
        <p14:creationId xmlns:p14="http://schemas.microsoft.com/office/powerpoint/2010/main" val="2556928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Rot="1" noChangeAspect="1" noChangeArrowheads="1" noTextEdit="1"/>
          </p:cNvSpPr>
          <p:nvPr>
            <p:ph type="sldImg"/>
          </p:nvPr>
        </p:nvSpPr>
        <p:spPr>
          <a:ln/>
        </p:spPr>
      </p:sp>
      <p:sp>
        <p:nvSpPr>
          <p:cNvPr id="15363"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The Oracle server can automatically perform data type conversion in an expression. For example, the expression </a:t>
            </a:r>
            <a:r>
              <a:rPr lang="en-US" altLang="en-US" dirty="0" smtClean="0">
                <a:latin typeface="Courier New" pitchFamily="49" charset="0"/>
              </a:rPr>
              <a:t>hire_date &gt; '01-JAN-90'</a:t>
            </a:r>
            <a:r>
              <a:rPr lang="en-US" altLang="en-US" dirty="0" smtClean="0">
                <a:latin typeface="Arial" charset="0"/>
              </a:rPr>
              <a:t> results in the implicit conversion from the string </a:t>
            </a:r>
            <a:r>
              <a:rPr lang="en-US" altLang="en-US" dirty="0" smtClean="0">
                <a:latin typeface="Courier New" pitchFamily="49" charset="0"/>
              </a:rPr>
              <a:t>'01-JAN-90'</a:t>
            </a:r>
            <a:r>
              <a:rPr lang="en-US" altLang="en-US" dirty="0" smtClean="0">
                <a:latin typeface="Arial" charset="0"/>
              </a:rPr>
              <a:t> to a date. Therefore, a </a:t>
            </a:r>
            <a:r>
              <a:rPr lang="en-US" altLang="en-US" dirty="0" smtClean="0">
                <a:latin typeface="Courier New" pitchFamily="49" charset="0"/>
              </a:rPr>
              <a:t>VARCHAR2</a:t>
            </a:r>
            <a:r>
              <a:rPr lang="en-US" altLang="en-US" dirty="0" smtClean="0">
                <a:latin typeface="Arial" charset="0"/>
              </a:rPr>
              <a:t> or </a:t>
            </a:r>
            <a:r>
              <a:rPr lang="en-US" altLang="en-US" dirty="0" smtClean="0">
                <a:latin typeface="Courier New" pitchFamily="49" charset="0"/>
              </a:rPr>
              <a:t>CHAR</a:t>
            </a:r>
            <a:r>
              <a:rPr lang="en-US" altLang="en-US" dirty="0" smtClean="0">
                <a:latin typeface="Arial" charset="0"/>
              </a:rPr>
              <a:t> value can be implicitly converted to a number or date data type in an expression.</a:t>
            </a:r>
          </a:p>
          <a:p>
            <a:pPr lvl="1" eaLnBrk="1" hangingPunct="1"/>
            <a:r>
              <a:rPr lang="en-US" altLang="en-US" b="1" dirty="0" smtClean="0">
                <a:latin typeface="Arial" charset="0"/>
              </a:rPr>
              <a:t>Note:</a:t>
            </a:r>
            <a:r>
              <a:rPr lang="en-US" altLang="en-US" dirty="0" smtClean="0">
                <a:latin typeface="Arial" charset="0"/>
              </a:rPr>
              <a:t> </a:t>
            </a:r>
            <a:r>
              <a:rPr lang="en-US" altLang="en-US" dirty="0" smtClean="0">
                <a:latin typeface="Courier New" pitchFamily="49" charset="0"/>
              </a:rPr>
              <a:t>CHAR</a:t>
            </a:r>
            <a:r>
              <a:rPr lang="en-US" altLang="en-US" dirty="0" smtClean="0">
                <a:latin typeface="Arial" charset="0"/>
              </a:rPr>
              <a:t> to </a:t>
            </a:r>
            <a:r>
              <a:rPr lang="en-US" altLang="en-US" dirty="0" smtClean="0">
                <a:latin typeface="Courier New" pitchFamily="49" charset="0"/>
              </a:rPr>
              <a:t>NUMBER</a:t>
            </a:r>
            <a:r>
              <a:rPr lang="en-US" altLang="en-US" dirty="0" smtClean="0">
                <a:latin typeface="Arial" charset="0"/>
              </a:rPr>
              <a:t> conversions succeed only if the character string provided represents a valid number.</a:t>
            </a:r>
          </a:p>
          <a:p>
            <a:pPr lvl="1" eaLnBrk="1" hangingPunct="1"/>
            <a:r>
              <a:rPr lang="en-US" altLang="zh-CN" dirty="0" smtClean="0">
                <a:latin typeface="Arial" charset="0"/>
              </a:rPr>
              <a:t>Oracle</a:t>
            </a:r>
            <a:r>
              <a:rPr lang="zh-CN" altLang="en-US" dirty="0" smtClean="0">
                <a:latin typeface="Arial" charset="0"/>
              </a:rPr>
              <a:t>服务器可以在表达式中自动执行数据类型转换。 例如，表达式</a:t>
            </a:r>
            <a:r>
              <a:rPr lang="en-US" altLang="zh-CN" dirty="0" err="1" smtClean="0">
                <a:latin typeface="Arial" charset="0"/>
              </a:rPr>
              <a:t>hire_date</a:t>
            </a:r>
            <a:r>
              <a:rPr lang="en-US" altLang="zh-CN" dirty="0" smtClean="0">
                <a:latin typeface="Arial" charset="0"/>
              </a:rPr>
              <a:t>&gt; '01-JAN-90'</a:t>
            </a:r>
            <a:r>
              <a:rPr lang="zh-CN" altLang="en-US" dirty="0" smtClean="0">
                <a:latin typeface="Arial" charset="0"/>
              </a:rPr>
              <a:t>导致从字符串</a:t>
            </a:r>
            <a:r>
              <a:rPr lang="en-US" altLang="zh-CN" dirty="0" smtClean="0">
                <a:latin typeface="Arial" charset="0"/>
              </a:rPr>
              <a:t>'01-JAN-90'</a:t>
            </a:r>
            <a:r>
              <a:rPr lang="zh-CN" altLang="en-US" dirty="0" smtClean="0">
                <a:latin typeface="Arial" charset="0"/>
              </a:rPr>
              <a:t>到日期的隐式转换。 因此，</a:t>
            </a:r>
            <a:r>
              <a:rPr lang="en-US" altLang="zh-CN" dirty="0" err="1" smtClean="0">
                <a:latin typeface="Arial" charset="0"/>
              </a:rPr>
              <a:t>VARCHAR2</a:t>
            </a:r>
            <a:r>
              <a:rPr lang="zh-CN" altLang="en-US" dirty="0" smtClean="0">
                <a:latin typeface="Arial" charset="0"/>
              </a:rPr>
              <a:t>或</a:t>
            </a:r>
            <a:r>
              <a:rPr lang="en-US" altLang="zh-CN" dirty="0" smtClean="0">
                <a:latin typeface="Arial" charset="0"/>
              </a:rPr>
              <a:t>CHAR</a:t>
            </a:r>
            <a:r>
              <a:rPr lang="zh-CN" altLang="en-US" dirty="0" smtClean="0">
                <a:latin typeface="Arial" charset="0"/>
              </a:rPr>
              <a:t>值可以隐式转换为表达式中的数字或日期数据类型。</a:t>
            </a:r>
          </a:p>
          <a:p>
            <a:pPr lvl="1" eaLnBrk="1" hangingPunct="1"/>
            <a:r>
              <a:rPr lang="zh-CN" altLang="en-US" dirty="0" smtClean="0">
                <a:latin typeface="Arial" charset="0"/>
              </a:rPr>
              <a:t>注意：只有当提供的字符串表示有效数字时，</a:t>
            </a:r>
            <a:r>
              <a:rPr lang="en-US" altLang="zh-CN" dirty="0" smtClean="0">
                <a:latin typeface="Arial" charset="0"/>
              </a:rPr>
              <a:t>CHAR</a:t>
            </a:r>
            <a:r>
              <a:rPr lang="zh-CN" altLang="en-US" dirty="0" smtClean="0">
                <a:latin typeface="Arial" charset="0"/>
              </a:rPr>
              <a:t>到</a:t>
            </a:r>
            <a:r>
              <a:rPr lang="en-US" altLang="zh-CN" dirty="0" smtClean="0">
                <a:latin typeface="Arial" charset="0"/>
              </a:rPr>
              <a:t>NUMBER</a:t>
            </a:r>
            <a:r>
              <a:rPr lang="zh-CN" altLang="en-US" dirty="0" smtClean="0">
                <a:latin typeface="Arial" charset="0"/>
              </a:rPr>
              <a:t>转换才能成功。</a:t>
            </a:r>
            <a:endParaRPr lang="en-US" altLang="en-US" dirty="0" smtClean="0">
              <a:latin typeface="Arial" charset="0"/>
            </a:endParaRPr>
          </a:p>
        </p:txBody>
      </p:sp>
      <p:sp>
        <p:nvSpPr>
          <p:cNvPr id="1536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5 - </a:t>
            </a:r>
            <a:fld id="{6CCB1716-742F-4D48-A0F2-FC47E3A49E66}" type="slidenum">
              <a:rPr lang="en-US" altLang="en-US" smtClean="0">
                <a:latin typeface="Arial" charset="0"/>
                <a:cs typeface="Arial" charset="0"/>
              </a:rPr>
              <a:t>6</a:t>
            </a:fld>
            <a:endParaRPr lang="en-US" altLang="en-US" dirty="0" smtClean="0">
              <a:latin typeface="Arial" charset="0"/>
              <a:cs typeface="Arial" charset="0"/>
            </a:endParaRPr>
          </a:p>
        </p:txBody>
      </p:sp>
    </p:spTree>
    <p:extLst>
      <p:ext uri="{BB962C8B-B14F-4D97-AF65-F5344CB8AC3E}">
        <p14:creationId xmlns:p14="http://schemas.microsoft.com/office/powerpoint/2010/main" val="450926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Rot="1" noChangeAspect="1" noChangeArrowheads="1" noTextEdit="1"/>
          </p:cNvSpPr>
          <p:nvPr>
            <p:ph type="sldImg"/>
          </p:nvPr>
        </p:nvSpPr>
        <p:spPr>
          <a:ln/>
        </p:spPr>
      </p:sp>
      <p:sp>
        <p:nvSpPr>
          <p:cNvPr id="17411" name="Rectangle 7"/>
          <p:cNvSpPr>
            <a:spLocks noGrp="1" noChangeArrowheads="1"/>
          </p:cNvSpPr>
          <p:nvPr>
            <p:ph type="body" idx="1"/>
          </p:nvPr>
        </p:nvSpPr>
        <p:spPr>
          <a:noFill/>
          <a:ln/>
        </p:spPr>
        <p:txBody>
          <a:bodyPr lIns="12914" tIns="12914" rIns="12914" bIns="12914"/>
          <a:lstStyle/>
          <a:p>
            <a:pPr lvl="1" eaLnBrk="1" hangingPunct="1"/>
            <a:r>
              <a:rPr lang="en-US" altLang="en-US" dirty="0" smtClean="0">
                <a:latin typeface="Arial" charset="0"/>
              </a:rPr>
              <a:t>In general, the Oracle server uses the rule for expressions when a data type conversion is needed. For example, the expression </a:t>
            </a:r>
            <a:r>
              <a:rPr lang="en-US" altLang="en-US" dirty="0" smtClean="0">
                <a:latin typeface="Courier New" pitchFamily="49" charset="0"/>
                <a:cs typeface="Courier New" pitchFamily="49" charset="0"/>
              </a:rPr>
              <a:t>job_id </a:t>
            </a:r>
            <a:r>
              <a:rPr lang="en-US" altLang="en-US" dirty="0" smtClean="0">
                <a:latin typeface="Courier New" pitchFamily="49" charset="0"/>
              </a:rPr>
              <a:t>= 2</a:t>
            </a:r>
            <a:r>
              <a:rPr lang="en-US" altLang="en-US" dirty="0" smtClean="0">
                <a:latin typeface="Arial" charset="0"/>
              </a:rPr>
              <a:t> results in the implicit conversion of the number </a:t>
            </a:r>
            <a:r>
              <a:rPr lang="en-US" altLang="en-US" dirty="0" smtClean="0">
                <a:latin typeface="Courier New" pitchFamily="49" charset="0"/>
              </a:rPr>
              <a:t>2</a:t>
            </a:r>
            <a:r>
              <a:rPr lang="en-US" altLang="en-US" dirty="0" smtClean="0">
                <a:latin typeface="Arial" charset="0"/>
              </a:rPr>
              <a:t> to the string “2” because </a:t>
            </a:r>
            <a:r>
              <a:rPr lang="en-US" altLang="en-US" dirty="0" smtClean="0">
                <a:latin typeface="Courier New" pitchFamily="49" charset="0"/>
                <a:cs typeface="Courier New" pitchFamily="49" charset="0"/>
              </a:rPr>
              <a:t>job_id</a:t>
            </a:r>
            <a:r>
              <a:rPr lang="en-US" altLang="en-US" dirty="0" smtClean="0">
                <a:latin typeface="Arial" charset="0"/>
              </a:rPr>
              <a:t> is a </a:t>
            </a:r>
            <a:r>
              <a:rPr lang="en-US" altLang="en-US" dirty="0" smtClean="0">
                <a:latin typeface="Courier New" pitchFamily="49" charset="0"/>
                <a:cs typeface="Courier New" pitchFamily="49" charset="0"/>
              </a:rPr>
              <a:t>VARCHAR(2</a:t>
            </a:r>
            <a:r>
              <a:rPr lang="en-US" altLang="en-US" dirty="0" smtClean="0">
                <a:latin typeface="Courier New" pitchFamily="49" charset="0"/>
              </a:rPr>
              <a:t>)</a:t>
            </a:r>
            <a:r>
              <a:rPr lang="en-US" altLang="en-US" dirty="0" smtClean="0">
                <a:latin typeface="Arial" charset="0"/>
              </a:rPr>
              <a:t> column.</a:t>
            </a:r>
          </a:p>
          <a:p>
            <a:pPr lvl="1" eaLnBrk="1" hangingPunct="1"/>
            <a:r>
              <a:rPr lang="zh-CN" altLang="en-US" dirty="0" smtClean="0">
                <a:latin typeface="Arial" charset="0"/>
              </a:rPr>
              <a:t>通常，当需要数据类型转换时，</a:t>
            </a:r>
            <a:r>
              <a:rPr lang="en-US" altLang="zh-CN" dirty="0" smtClean="0">
                <a:latin typeface="Arial" charset="0"/>
              </a:rPr>
              <a:t>Oracle</a:t>
            </a:r>
            <a:r>
              <a:rPr lang="zh-CN" altLang="en-US" dirty="0" smtClean="0">
                <a:latin typeface="Arial" charset="0"/>
              </a:rPr>
              <a:t>服务器使用表达式的规则。 例如，表达式</a:t>
            </a:r>
            <a:r>
              <a:rPr lang="en-US" altLang="zh-CN" dirty="0" err="1" smtClean="0">
                <a:latin typeface="Arial" charset="0"/>
              </a:rPr>
              <a:t>job_id</a:t>
            </a:r>
            <a:r>
              <a:rPr lang="en-US" altLang="zh-CN" dirty="0" smtClean="0">
                <a:latin typeface="Arial" charset="0"/>
              </a:rPr>
              <a:t> = 2</a:t>
            </a:r>
            <a:r>
              <a:rPr lang="zh-CN" altLang="en-US" dirty="0" smtClean="0">
                <a:latin typeface="Arial" charset="0"/>
              </a:rPr>
              <a:t>导致将数字</a:t>
            </a:r>
            <a:r>
              <a:rPr lang="en-US" altLang="zh-CN" dirty="0" smtClean="0">
                <a:latin typeface="Arial" charset="0"/>
              </a:rPr>
              <a:t>2</a:t>
            </a:r>
            <a:r>
              <a:rPr lang="zh-CN" altLang="en-US" dirty="0" smtClean="0">
                <a:latin typeface="Arial" charset="0"/>
              </a:rPr>
              <a:t>隐式转换为字符串“</a:t>
            </a:r>
            <a:r>
              <a:rPr lang="en-US" altLang="zh-CN" dirty="0" smtClean="0">
                <a:latin typeface="Arial" charset="0"/>
              </a:rPr>
              <a:t>2”</a:t>
            </a:r>
            <a:r>
              <a:rPr lang="zh-CN" altLang="en-US" dirty="0" smtClean="0">
                <a:latin typeface="Arial" charset="0"/>
              </a:rPr>
              <a:t>，因为</a:t>
            </a:r>
            <a:r>
              <a:rPr lang="en-US" altLang="zh-CN" dirty="0" err="1" smtClean="0">
                <a:latin typeface="Arial" charset="0"/>
              </a:rPr>
              <a:t>job_id</a:t>
            </a:r>
            <a:r>
              <a:rPr lang="zh-CN" altLang="en-US" dirty="0" smtClean="0">
                <a:latin typeface="Arial" charset="0"/>
              </a:rPr>
              <a:t>是一个</a:t>
            </a:r>
            <a:r>
              <a:rPr lang="en-US" altLang="zh-CN" dirty="0" err="1" smtClean="0">
                <a:latin typeface="Arial" charset="0"/>
              </a:rPr>
              <a:t>VARCHAR</a:t>
            </a:r>
            <a:r>
              <a:rPr lang="zh-CN" altLang="en-US" dirty="0" smtClean="0">
                <a:latin typeface="Arial" charset="0"/>
              </a:rPr>
              <a:t>（</a:t>
            </a:r>
            <a:r>
              <a:rPr lang="en-US" altLang="zh-CN" dirty="0" smtClean="0">
                <a:latin typeface="Arial" charset="0"/>
              </a:rPr>
              <a:t>2</a:t>
            </a:r>
            <a:r>
              <a:rPr lang="zh-CN" altLang="en-US" dirty="0" smtClean="0">
                <a:latin typeface="Arial" charset="0"/>
              </a:rPr>
              <a:t>）列。</a:t>
            </a:r>
            <a:endParaRPr lang="en-US" altLang="en-US" dirty="0" smtClean="0">
              <a:latin typeface="Arial" charset="0"/>
            </a:endParaRPr>
          </a:p>
        </p:txBody>
      </p:sp>
      <p:sp>
        <p:nvSpPr>
          <p:cNvPr id="1741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5 - </a:t>
            </a:r>
            <a:fld id="{8D98AC89-F547-4B54-8C6F-EC733A91E4C9}" type="slidenum">
              <a:rPr lang="en-US" altLang="en-US" smtClean="0">
                <a:latin typeface="Arial" charset="0"/>
                <a:cs typeface="Arial" charset="0"/>
              </a:rPr>
              <a:t>7</a:t>
            </a:fld>
            <a:endParaRPr lang="en-US" altLang="en-US" dirty="0" smtClean="0">
              <a:latin typeface="Arial" charset="0"/>
              <a:cs typeface="Arial" charset="0"/>
            </a:endParaRPr>
          </a:p>
        </p:txBody>
      </p:sp>
    </p:spTree>
    <p:extLst>
      <p:ext uri="{BB962C8B-B14F-4D97-AF65-F5344CB8AC3E}">
        <p14:creationId xmlns:p14="http://schemas.microsoft.com/office/powerpoint/2010/main" val="107929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pPr lvl="1"/>
            <a:r>
              <a:rPr lang="en-US" altLang="en-US" dirty="0" smtClean="0">
                <a:latin typeface="Arial" charset="0"/>
              </a:rPr>
              <a:t>Let us look at the three functions SQL provides to convert a value from one data type to another:</a:t>
            </a:r>
          </a:p>
        </p:txBody>
      </p:sp>
      <p:graphicFrame>
        <p:nvGraphicFramePr>
          <p:cNvPr id="19460" name="Object 4"/>
          <p:cNvGraphicFramePr>
            <a:graphicFrameLocks/>
          </p:cNvGraphicFramePr>
          <p:nvPr/>
        </p:nvGraphicFramePr>
        <p:xfrm>
          <a:off x="381000" y="4869656"/>
          <a:ext cx="6197600" cy="2925762"/>
        </p:xfrm>
        <a:graphic>
          <a:graphicData uri="http://schemas.openxmlformats.org/presentationml/2006/ole">
            <mc:AlternateContent xmlns:mc="http://schemas.openxmlformats.org/markup-compatibility/2006">
              <mc:Choice xmlns:v="urn:schemas-microsoft-com:vml" Requires="v">
                <p:oleObj spid="_x0000_s21535" name="Document" r:id="rId5" imgW="6264906" imgH="2967477" progId="Word.Document.8">
                  <p:embed/>
                </p:oleObj>
              </mc:Choice>
              <mc:Fallback>
                <p:oleObj name="Document" r:id="rId5" imgW="6264906" imgH="2967477" progId="Word.Document.8">
                  <p:embed/>
                  <p:pic>
                    <p:nvPicPr>
                      <p:cNvPr id="0" name="Picture 2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4869656"/>
                        <a:ext cx="6197600" cy="292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1"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5 - </a:t>
            </a:r>
            <a:fld id="{45B4E27E-8735-4367-9D28-88CFAAC07A84}" type="slidenum">
              <a:rPr lang="en-US" altLang="en-US" smtClean="0">
                <a:latin typeface="Arial" charset="0"/>
                <a:cs typeface="Arial" charset="0"/>
              </a:rPr>
              <a:t>8</a:t>
            </a:fld>
            <a:endParaRPr lang="en-US" altLang="en-US" dirty="0" smtClean="0">
              <a:latin typeface="Arial" charset="0"/>
              <a:cs typeface="Arial" charset="0"/>
            </a:endParaRPr>
          </a:p>
        </p:txBody>
      </p:sp>
    </p:spTree>
    <p:extLst>
      <p:ext uri="{BB962C8B-B14F-4D97-AF65-F5344CB8AC3E}">
        <p14:creationId xmlns:p14="http://schemas.microsoft.com/office/powerpoint/2010/main" val="2461687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Notes Placeholder 2"/>
          <p:cNvSpPr>
            <a:spLocks noGrp="1"/>
          </p:cNvSpPr>
          <p:nvPr>
            <p:ph type="body" idx="1"/>
          </p:nvPr>
        </p:nvSpPr>
        <p:spPr>
          <a:xfrm>
            <a:off x="547688" y="447675"/>
            <a:ext cx="5942012" cy="8027988"/>
          </a:xfrm>
          <a:noFill/>
          <a:ln/>
        </p:spPr>
        <p:txBody>
          <a:bodyPr/>
          <a:lstStyle/>
          <a:p>
            <a:endParaRPr lang="en-US" altLang="en-US" dirty="0" smtClean="0">
              <a:latin typeface="Arial" charset="0"/>
            </a:endParaRPr>
          </a:p>
          <a:p>
            <a:pPr lvl="1" eaLnBrk="1" hangingPunct="1"/>
            <a:r>
              <a:rPr lang="en-US" altLang="en-US" b="1" dirty="0" smtClean="0">
                <a:latin typeface="Arial" charset="0"/>
              </a:rPr>
              <a:t>Note:</a:t>
            </a:r>
            <a:r>
              <a:rPr lang="en-US" altLang="en-US" dirty="0" smtClean="0">
                <a:latin typeface="Arial" charset="0"/>
              </a:rPr>
              <a:t> The list of functions mentioned in this lesson includes only some of the available conversion functions.</a:t>
            </a:r>
          </a:p>
          <a:p>
            <a:pPr lvl="1" eaLnBrk="1" hangingPunct="1"/>
            <a:r>
              <a:rPr lang="en-US" altLang="en-US" dirty="0" smtClean="0">
                <a:latin typeface="Arial" charset="0"/>
              </a:rPr>
              <a:t>For more information, see the “Conversion Functions” section in </a:t>
            </a:r>
            <a:r>
              <a:rPr lang="en-US" altLang="en-US" i="1" dirty="0" smtClean="0">
                <a:latin typeface="Arial" charset="0"/>
              </a:rPr>
              <a:t>Oracle Database SQL Language Reference </a:t>
            </a:r>
            <a:r>
              <a:rPr lang="en-US" altLang="en-US" dirty="0" smtClean="0">
                <a:latin typeface="Arial" charset="0"/>
              </a:rPr>
              <a:t>for 12</a:t>
            </a:r>
            <a:r>
              <a:rPr lang="en-US" altLang="en-US" i="1" dirty="0" smtClean="0">
                <a:latin typeface="Arial" charset="0"/>
              </a:rPr>
              <a:t>c </a:t>
            </a:r>
            <a:r>
              <a:rPr lang="en-US" altLang="en-US" dirty="0" smtClean="0">
                <a:latin typeface="Arial" charset="0"/>
              </a:rPr>
              <a:t>database</a:t>
            </a:r>
            <a:r>
              <a:rPr lang="en-US" altLang="en-US" i="1" dirty="0" smtClean="0">
                <a:latin typeface="Arial" charset="0"/>
              </a:rPr>
              <a:t>. </a:t>
            </a:r>
          </a:p>
          <a:p>
            <a:endParaRPr lang="en-US" altLang="en-US" dirty="0" smtClean="0">
              <a:latin typeface="Arial" charset="0"/>
            </a:endParaRPr>
          </a:p>
        </p:txBody>
      </p:sp>
      <p:graphicFrame>
        <p:nvGraphicFramePr>
          <p:cNvPr id="20483" name="Object 4"/>
          <p:cNvGraphicFramePr>
            <a:graphicFrameLocks/>
          </p:cNvGraphicFramePr>
          <p:nvPr/>
        </p:nvGraphicFramePr>
        <p:xfrm>
          <a:off x="600075" y="497681"/>
          <a:ext cx="6105525" cy="2647950"/>
        </p:xfrm>
        <a:graphic>
          <a:graphicData uri="http://schemas.openxmlformats.org/presentationml/2006/ole">
            <mc:AlternateContent xmlns:mc="http://schemas.openxmlformats.org/markup-compatibility/2006">
              <mc:Choice xmlns:v="urn:schemas-microsoft-com:vml" Requires="v">
                <p:oleObj spid="_x0000_s22559" name="Document" r:id="rId5" imgW="6189302" imgH="2749912" progId="Word.Document.8">
                  <p:embed/>
                </p:oleObj>
              </mc:Choice>
              <mc:Fallback>
                <p:oleObj name="Document" r:id="rId5" imgW="6189302" imgH="2749912" progId="Word.Document.8">
                  <p:embed/>
                  <p:pic>
                    <p:nvPicPr>
                      <p:cNvPr id="0" name="Picture 2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0075" y="497681"/>
                        <a:ext cx="610552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4"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5 - </a:t>
            </a:r>
            <a:fld id="{A99602F1-146F-4CB0-A59B-C936950DEC89}" type="slidenum">
              <a:rPr lang="en-US" altLang="en-US" smtClean="0">
                <a:latin typeface="Arial" charset="0"/>
                <a:cs typeface="Arial" charset="0"/>
              </a:rPr>
              <a:t>9</a:t>
            </a:fld>
            <a:endParaRPr lang="en-US" altLang="en-US" dirty="0" smtClean="0">
              <a:latin typeface="Arial" charset="0"/>
              <a:cs typeface="Arial" charset="0"/>
            </a:endParaRPr>
          </a:p>
        </p:txBody>
      </p:sp>
    </p:spTree>
    <p:extLst>
      <p:ext uri="{BB962C8B-B14F-4D97-AF65-F5344CB8AC3E}">
        <p14:creationId xmlns:p14="http://schemas.microsoft.com/office/powerpoint/2010/main" val="41872520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DCE3E4"/>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22" y="0"/>
            <a:ext cx="12184380" cy="6858000"/>
          </a:xfrm>
          <a:prstGeom prst="rect">
            <a:avLst/>
          </a:prstGeom>
        </p:spPr>
      </p:pic>
      <p:sp>
        <p:nvSpPr>
          <p:cNvPr id="4" name="Title_Gray_Number"/>
          <p:cNvSpPr>
            <a:spLocks noChangeArrowheads="1"/>
          </p:cNvSpPr>
          <p:nvPr/>
        </p:nvSpPr>
        <p:spPr bwMode="gray">
          <a:xfrm>
            <a:off x="9751061" y="-8600"/>
            <a:ext cx="1656919" cy="1468967"/>
          </a:xfrm>
          <a:prstGeom prst="rect">
            <a:avLst/>
          </a:prstGeom>
          <a:solidFill>
            <a:srgbClr val="8DA6B1"/>
          </a:solidFill>
          <a:ln w="9525">
            <a:noFill/>
            <a:miter lim="800000"/>
            <a:headEnd/>
            <a:tailEnd/>
          </a:ln>
        </p:spPr>
        <p:txBody>
          <a:bodyPr lIns="16930" tIns="16930" rIns="16930" bIns="16930"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9300" b="1" smtClean="0">
                <a:solidFill>
                  <a:srgbClr val="DCE3E4"/>
                </a:solidFill>
                <a:latin typeface="+mn-lt"/>
                <a:cs typeface="Calibri" pitchFamily="34" charset="0"/>
              </a:rPr>
              <a:t>5</a:t>
            </a:r>
            <a:endParaRPr lang="en-US" sz="9300" b="1" dirty="0" smtClean="0">
              <a:solidFill>
                <a:srgbClr val="DCE3E4"/>
              </a:solidFill>
              <a:latin typeface="+mn-lt"/>
              <a:cs typeface="Calibri" pitchFamily="34" charset="0"/>
            </a:endParaRPr>
          </a:p>
        </p:txBody>
      </p:sp>
      <p:grpSp>
        <p:nvGrpSpPr>
          <p:cNvPr id="5" name="Group 16" hidden="1"/>
          <p:cNvGrpSpPr>
            <a:grpSpLocks/>
          </p:cNvGrpSpPr>
          <p:nvPr userDrawn="1"/>
        </p:nvGrpSpPr>
        <p:grpSpPr bwMode="auto">
          <a:xfrm>
            <a:off x="203147" y="302685"/>
            <a:ext cx="11799460" cy="6007100"/>
            <a:chOff x="152400" y="301083"/>
            <a:chExt cx="8851392" cy="6008894"/>
          </a:xfrm>
        </p:grpSpPr>
        <p:sp>
          <p:nvSpPr>
            <p:cNvPr id="6"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7" name="Group 14" hidden="1"/>
            <p:cNvGrpSpPr>
              <a:grpSpLocks/>
            </p:cNvGrpSpPr>
            <p:nvPr userDrawn="1"/>
          </p:nvGrpSpPr>
          <p:grpSpPr bwMode="auto">
            <a:xfrm>
              <a:off x="152400" y="301083"/>
              <a:ext cx="8851392" cy="6008894"/>
              <a:chOff x="152400" y="301083"/>
              <a:chExt cx="8851392" cy="6008894"/>
            </a:xfrm>
          </p:grpSpPr>
          <p:sp>
            <p:nvSpPr>
              <p:cNvPr id="9"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0"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8" name="Isosceles Triangle 7"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sp>
        <p:nvSpPr>
          <p:cNvPr id="12" name="Slide_Copyright"/>
          <p:cNvSpPr>
            <a:spLocks noChangeArrowheads="1"/>
          </p:cNvSpPr>
          <p:nvPr/>
        </p:nvSpPr>
        <p:spPr bwMode="auto">
          <a:xfrm>
            <a:off x="6388554" y="6553201"/>
            <a:ext cx="4886110" cy="201084"/>
          </a:xfrm>
          <a:prstGeom prst="rect">
            <a:avLst/>
          </a:prstGeom>
          <a:noFill/>
          <a:ln w="9525">
            <a:noFill/>
            <a:miter lim="800000"/>
            <a:headEnd/>
            <a:tailEnd/>
          </a:ln>
          <a:effectLst/>
        </p:spPr>
        <p:txBody>
          <a:bodyPr wrap="none" lIns="121899" tIns="60949" rIns="121899" bIns="60949" anchor="ctr"/>
          <a:lstStyle/>
          <a:p>
            <a:pPr>
              <a:defRPr/>
            </a:pPr>
            <a:r>
              <a:rPr lang="en-US" sz="1100" smtClean="0">
                <a:solidFill>
                  <a:srgbClr val="9F9F9F"/>
                </a:solidFill>
                <a:latin typeface="Arial" pitchFamily="34" charset="0"/>
                <a:cs typeface="+mn-cs"/>
              </a:rPr>
              <a:t>Copyright © 2017, Oracle and/or its affiliates. All rights reserved.</a:t>
            </a:r>
            <a:endParaRPr lang="en-US" sz="1100" dirty="0">
              <a:solidFill>
                <a:srgbClr val="9F9F9F"/>
              </a:solidFill>
              <a:latin typeface="Arial" pitchFamily="34" charset="0"/>
              <a:cs typeface="+mn-cs"/>
            </a:endParaRPr>
          </a:p>
        </p:txBody>
      </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sp>
        <p:nvSpPr>
          <p:cNvPr id="276483" name="Default_Title"/>
          <p:cNvSpPr>
            <a:spLocks noGrp="1" noChangeArrowheads="1"/>
          </p:cNvSpPr>
          <p:nvPr>
            <p:ph type="ctrTitle"/>
          </p:nvPr>
        </p:nvSpPr>
        <p:spPr>
          <a:xfrm>
            <a:off x="938540" y="3209544"/>
            <a:ext cx="10311746" cy="694944"/>
          </a:xfrm>
        </p:spPr>
        <p:txBody>
          <a:bodyPr anchor="b"/>
          <a:lstStyle>
            <a:lvl1pPr>
              <a:spcBef>
                <a:spcPct val="0"/>
              </a:spcBef>
              <a:defRPr sz="4800" baseline="0">
                <a:solidFill>
                  <a:schemeClr val="tx1"/>
                </a:solidFill>
              </a:defRPr>
            </a:lvl1pPr>
          </a:lstStyle>
          <a:p>
            <a:r>
              <a:rPr lang="en-US" smtClean="0"/>
              <a:t>Click to edit Master title style</a:t>
            </a:r>
            <a:endParaRPr lang="en-US" dirty="0"/>
          </a:p>
        </p:txBody>
      </p:sp>
      <p:sp>
        <p:nvSpPr>
          <p:cNvPr id="276484" name="Title_PlaceholderSubtitle"/>
          <p:cNvSpPr>
            <a:spLocks noGrp="1" noChangeArrowheads="1"/>
          </p:cNvSpPr>
          <p:nvPr>
            <p:ph type="subTitle" idx="1"/>
          </p:nvPr>
        </p:nvSpPr>
        <p:spPr bwMode="auto">
          <a:xfrm>
            <a:off x="950729" y="4096512"/>
            <a:ext cx="10287368" cy="465078"/>
          </a:xfrm>
        </p:spPr>
        <p:txBody>
          <a:bodyPr/>
          <a:lstStyle>
            <a:lvl1pPr algn="l">
              <a:defRPr sz="2800" b="1" i="0" baseline="0">
                <a:solidFill>
                  <a:schemeClr val="tx1"/>
                </a:solidFill>
              </a:defRPr>
            </a:lvl1pPr>
          </a:lstStyle>
          <a:p>
            <a:r>
              <a:rPr lang="en-US" smtClean="0"/>
              <a:t>Click to edit Master subtitle style</a:t>
            </a:r>
            <a:endParaRPr lang="en-US" dirty="0"/>
          </a:p>
        </p:txBody>
      </p:sp>
      <p:pic>
        <p:nvPicPr>
          <p:cNvPr id="16" name="Picture 15"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22138" y="1242485"/>
            <a:ext cx="10944549" cy="1831606"/>
          </a:xfrm>
        </p:spPr>
        <p:txBody>
          <a:bodyPr/>
          <a:lstStyle>
            <a:lvl1pPr>
              <a:spcBef>
                <a:spcPts val="900"/>
              </a:spcBef>
              <a:defRPr/>
            </a:lvl1pPr>
            <a:lvl2pPr>
              <a:spcBef>
                <a:spcPts val="900"/>
              </a:spcBef>
              <a:defRPr/>
            </a:lvl2pPr>
            <a:lvl3pPr marL="1280160" indent="-36576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iz">
    <p:spTree>
      <p:nvGrpSpPr>
        <p:cNvPr id="1" name=""/>
        <p:cNvGrpSpPr/>
        <p:nvPr/>
      </p:nvGrpSpPr>
      <p:grpSpPr>
        <a:xfrm>
          <a:off x="0" y="0"/>
          <a:ext cx="0" cy="0"/>
          <a:chOff x="0" y="0"/>
          <a:chExt cx="0" cy="0"/>
        </a:xfrm>
      </p:grpSpPr>
      <p:sp>
        <p:nvSpPr>
          <p:cNvPr id="3" name="Content Placeholder 2"/>
          <p:cNvSpPr>
            <a:spLocks noGrp="1"/>
          </p:cNvSpPr>
          <p:nvPr>
            <p:ph idx="1"/>
          </p:nvPr>
        </p:nvSpPr>
        <p:spPr>
          <a:xfrm>
            <a:off x="621630" y="1243585"/>
            <a:ext cx="10945565" cy="834410"/>
          </a:xfrm>
        </p:spPr>
        <p:txBody>
          <a:bodyPr/>
          <a:lstStyle>
            <a:lvl1pPr marL="0" indent="-9525">
              <a:defRPr/>
            </a:lvl1pPr>
            <a:lvl2pPr marL="457200" indent="-365760">
              <a:buFont typeface="+mj-lt"/>
              <a:buAutoNum type="alphaLcPeriod"/>
              <a:defRPr/>
            </a:lvl2pPr>
            <a:lvl3pPr>
              <a:buNone/>
              <a:defRPr/>
            </a:lvl3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grpSp>
        <p:nvGrpSpPr>
          <p:cNvPr id="8" name="Group 7"/>
          <p:cNvGrpSpPr/>
          <p:nvPr userDrawn="1"/>
        </p:nvGrpSpPr>
        <p:grpSpPr>
          <a:xfrm>
            <a:off x="10818812" y="-19594"/>
            <a:ext cx="960120" cy="1157141"/>
            <a:chOff x="10818812" y="-19594"/>
            <a:chExt cx="960120" cy="1157141"/>
          </a:xfrm>
        </p:grpSpPr>
        <p:sp>
          <p:nvSpPr>
            <p:cNvPr id="15" name="Chevron 5"/>
            <p:cNvSpPr>
              <a:spLocks noChangeArrowheads="1"/>
            </p:cNvSpPr>
            <p:nvPr/>
          </p:nvSpPr>
          <p:spPr bwMode="auto">
            <a:xfrm rot="16200000">
              <a:off x="10947288" y="305903"/>
              <a:ext cx="703168" cy="960120"/>
            </a:xfrm>
            <a:prstGeom prst="chevron">
              <a:avLst>
                <a:gd name="adj" fmla="val 50000"/>
              </a:avLst>
            </a:prstGeom>
            <a:solidFill>
              <a:srgbClr val="DCE3E4"/>
            </a:solidFill>
            <a:ln w="28575" algn="ctr">
              <a:noFill/>
              <a:round/>
              <a:headEnd type="none" w="sm" len="sm"/>
              <a:tailEnd type="none" w="sm" len="sm"/>
            </a:ln>
          </p:spPr>
          <p:txBody>
            <a:bodyPr/>
            <a:lstStyle/>
            <a:p>
              <a:pPr algn="ctr" defTabSz="304747">
                <a:spcBef>
                  <a:spcPct val="20000"/>
                </a:spcBef>
                <a:buClr>
                  <a:srgbClr val="FF0000"/>
                </a:buClr>
                <a:buFont typeface="Arial" charset="0"/>
                <a:buNone/>
              </a:pPr>
              <a:endParaRPr lang="en-US" dirty="0"/>
            </a:p>
          </p:txBody>
        </p:sp>
        <p:sp>
          <p:nvSpPr>
            <p:cNvPr id="16" name="Title_Gray_Number"/>
            <p:cNvSpPr>
              <a:spLocks noChangeArrowheads="1"/>
            </p:cNvSpPr>
            <p:nvPr/>
          </p:nvSpPr>
          <p:spPr bwMode="gray">
            <a:xfrm>
              <a:off x="10818812" y="-19594"/>
              <a:ext cx="960120" cy="804672"/>
            </a:xfrm>
            <a:prstGeom prst="rect">
              <a:avLst/>
            </a:prstGeom>
            <a:solidFill>
              <a:srgbClr val="DCE3E4"/>
            </a:solidFill>
            <a:ln w="9525">
              <a:noFill/>
              <a:miter lim="800000"/>
              <a:headEnd/>
              <a:tailEnd/>
            </a:ln>
          </p:spPr>
          <p:txBody>
            <a:bodyPr lIns="12700" tIns="12700" rIns="12700" bIns="12700" anchor="b">
              <a:spAutoFit/>
            </a:bodyPr>
            <a:lstStyle/>
            <a:p>
              <a:pPr algn="ctr" defTabSz="304747">
                <a:buClr>
                  <a:srgbClr val="000000"/>
                </a:buClr>
                <a:buFont typeface="Arial" charset="0"/>
                <a:buNone/>
              </a:pPr>
              <a:endParaRPr lang="en-US" sz="13300" b="1" dirty="0">
                <a:solidFill>
                  <a:srgbClr val="DCE3E4"/>
                </a:solidFill>
                <a:latin typeface="Arial Black" pitchFamily="34" charset="0"/>
                <a:cs typeface="Calibri" pitchFamily="34" charset="0"/>
              </a:endParaRPr>
            </a:p>
          </p:txBody>
        </p:sp>
      </p:grpSp>
      <p:sp>
        <p:nvSpPr>
          <p:cNvPr id="14" name="Rectangle 4"/>
          <p:cNvSpPr>
            <a:spLocks noChangeArrowheads="1"/>
          </p:cNvSpPr>
          <p:nvPr/>
        </p:nvSpPr>
        <p:spPr bwMode="auto">
          <a:xfrm>
            <a:off x="10828391" y="-119744"/>
            <a:ext cx="887380" cy="1046418"/>
          </a:xfrm>
          <a:prstGeom prst="rect">
            <a:avLst/>
          </a:prstGeom>
          <a:noFill/>
          <a:ln w="9525">
            <a:noFill/>
            <a:miter lim="800000"/>
            <a:headEnd/>
            <a:tailEnd/>
          </a:ln>
        </p:spPr>
        <p:txBody>
          <a:bodyPr wrap="none" lIns="121899" tIns="60949" rIns="121899" bIns="60949">
            <a:spAutoFit/>
          </a:bodyPr>
          <a:lstStyle/>
          <a:p>
            <a:pPr algn="ctr"/>
            <a:r>
              <a:rPr lang="en-US" sz="6000" dirty="0">
                <a:solidFill>
                  <a:schemeClr val="bg1"/>
                </a:solidFill>
                <a:latin typeface="Arial Black" pitchFamily="34" charset="0"/>
              </a:rPr>
              <a:t>Q</a:t>
            </a:r>
          </a:p>
        </p:txBody>
      </p:sp>
    </p:spTree>
    <p:custDataLst>
      <p:tags r:id="rId1"/>
    </p:custData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1"/>
          <p:cNvSpPr>
            <a:spLocks noGrp="1"/>
          </p:cNvSpPr>
          <p:nvPr>
            <p:ph sz="half" idx="1"/>
          </p:nvPr>
        </p:nvSpPr>
        <p:spPr>
          <a:xfrm>
            <a:off x="621630" y="1244332"/>
            <a:ext cx="5269635" cy="1831606"/>
          </a:xfrm>
        </p:spPr>
        <p:txBody>
          <a:bodyPr/>
          <a:lstStyle>
            <a:lvl1pPr>
              <a:defRPr sz="2100"/>
            </a:lvl1pPr>
            <a:lvl2pPr>
              <a:defRPr sz="2100"/>
            </a:lvl2pPr>
            <a:lvl3pPr>
              <a:defRPr sz="2000"/>
            </a:lvl3pPr>
            <a:lvl4pPr>
              <a:defRPr sz="1800"/>
            </a:lvl4pPr>
            <a:lvl5pPr>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sz="half" idx="2"/>
          </p:nvPr>
        </p:nvSpPr>
        <p:spPr>
          <a:xfrm>
            <a:off x="6297559" y="1244332"/>
            <a:ext cx="5383398" cy="1887006"/>
          </a:xfrm>
        </p:spPr>
        <p:txBody>
          <a:bodyPr/>
          <a:lstStyle>
            <a:lvl1pPr>
              <a:defRPr sz="2100"/>
            </a:lvl1pPr>
            <a:lvl2pPr>
              <a:defRPr sz="2100"/>
            </a:lvl2pPr>
            <a:lvl3pPr>
              <a:defRPr sz="2000"/>
            </a:lvl3pPr>
            <a:lvl4pPr>
              <a:defRPr sz="1800"/>
            </a:lvl4pPr>
            <a:lvl5pPr>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9244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p:cNvSpPr/>
          <p:nvPr/>
        </p:nvSpPr>
        <p:spPr bwMode="gray">
          <a:xfrm>
            <a:off x="11994142" y="-23284"/>
            <a:ext cx="194683" cy="6853768"/>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2" name="Rectangle 11"/>
          <p:cNvSpPr/>
          <p:nvPr/>
        </p:nvSpPr>
        <p:spPr bwMode="gray">
          <a:xfrm>
            <a:off x="0" y="-27518"/>
            <a:ext cx="194683" cy="6851651"/>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grpSp>
        <p:nvGrpSpPr>
          <p:cNvPr id="1028" name="Group 16" hidden="1"/>
          <p:cNvGrpSpPr>
            <a:grpSpLocks/>
          </p:cNvGrpSpPr>
          <p:nvPr/>
        </p:nvGrpSpPr>
        <p:grpSpPr bwMode="auto">
          <a:xfrm>
            <a:off x="184103" y="302685"/>
            <a:ext cx="11822736" cy="6004983"/>
            <a:chOff x="138075" y="301084"/>
            <a:chExt cx="8868925" cy="6005136"/>
          </a:xfrm>
        </p:grpSpPr>
        <p:grpSp>
          <p:nvGrpSpPr>
            <p:cNvPr id="1036" name="Group 24" hidden="1"/>
            <p:cNvGrpSpPr>
              <a:grpSpLocks/>
            </p:cNvGrpSpPr>
            <p:nvPr/>
          </p:nvGrpSpPr>
          <p:grpSpPr bwMode="auto">
            <a:xfrm>
              <a:off x="140650" y="301084"/>
              <a:ext cx="8850238" cy="6005136"/>
              <a:chOff x="375" y="336"/>
              <a:chExt cx="4971" cy="3635"/>
            </a:xfrm>
          </p:grpSpPr>
          <p:sp>
            <p:nvSpPr>
              <p:cNvPr id="275470" name="Rectangle 14" hidden="1"/>
              <p:cNvSpPr>
                <a:spLocks noChangeArrowheads="1"/>
              </p:cNvSpPr>
              <p:nvPr/>
            </p:nvSpPr>
            <p:spPr bwMode="auto">
              <a:xfrm>
                <a:off x="375" y="336"/>
                <a:ext cx="4971" cy="360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275465" name="Delete_Instruction_Box" hidden="1"/>
              <p:cNvSpPr>
                <a:spLocks noChangeArrowheads="1"/>
              </p:cNvSpPr>
              <p:nvPr/>
            </p:nvSpPr>
            <p:spPr bwMode="gray">
              <a:xfrm>
                <a:off x="2521" y="3927"/>
                <a:ext cx="2720" cy="44"/>
              </a:xfrm>
              <a:prstGeom prst="rect">
                <a:avLst/>
              </a:prstGeom>
              <a:solidFill>
                <a:srgbClr val="FFFFFF"/>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cs typeface="+mn-cs"/>
                  </a:rPr>
                  <a:t>[ Use "CD Tools &gt; Guides" macro to hide and show otherwise go to the Slide Master and hide the shape]</a:t>
                </a:r>
              </a:p>
            </p:txBody>
          </p:sp>
        </p:grpSp>
        <p:sp>
          <p:nvSpPr>
            <p:cNvPr id="275484" name="Line 28" hidden="1"/>
            <p:cNvSpPr>
              <a:spLocks noChangeShapeType="1"/>
            </p:cNvSpPr>
            <p:nvPr/>
          </p:nvSpPr>
          <p:spPr bwMode="auto">
            <a:xfrm>
              <a:off x="138075" y="1279009"/>
              <a:ext cx="8868925" cy="0"/>
            </a:xfrm>
            <a:prstGeom prst="line">
              <a:avLst/>
            </a:prstGeom>
            <a:noFill/>
            <a:ln w="6350">
              <a:solidFill>
                <a:schemeClr val="folHlink"/>
              </a:solidFill>
              <a:prstDash val="dash"/>
              <a:round/>
              <a:headEnd type="none" w="sm" len="sm"/>
              <a:tailEnd type="none" w="sm" len="sm"/>
            </a:ln>
            <a:effectLst/>
          </p:spPr>
          <p:txBody>
            <a:bodyPr/>
            <a:lstStyle/>
            <a:p>
              <a:pPr algn="ctr">
                <a:spcBef>
                  <a:spcPct val="20000"/>
                </a:spcBef>
                <a:buClr>
                  <a:srgbClr val="FF0000"/>
                </a:buClr>
                <a:buFont typeface="Arial" pitchFamily="34" charset="0"/>
                <a:buNone/>
                <a:defRPr/>
              </a:pPr>
              <a:endParaRPr lang="en-US" dirty="0">
                <a:latin typeface="Arial" pitchFamily="34" charset="0"/>
                <a:cs typeface="+mn-cs"/>
              </a:endParaRPr>
            </a:p>
          </p:txBody>
        </p:sp>
      </p:grpSp>
      <p:sp>
        <p:nvSpPr>
          <p:cNvPr id="15" name="Rectangle 14"/>
          <p:cNvSpPr/>
          <p:nvPr/>
        </p:nvSpPr>
        <p:spPr bwMode="gray">
          <a:xfrm>
            <a:off x="0" y="6400800"/>
            <a:ext cx="12188825" cy="457200"/>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6" name="Rectangle 15"/>
          <p:cNvSpPr/>
          <p:nvPr/>
        </p:nvSpPr>
        <p:spPr bwMode="gray">
          <a:xfrm>
            <a:off x="0" y="-27516"/>
            <a:ext cx="12188825" cy="192617"/>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031" name="Slide_PlaceholderText"/>
          <p:cNvSpPr>
            <a:spLocks noGrp="1" noChangeArrowheads="1"/>
          </p:cNvSpPr>
          <p:nvPr>
            <p:ph type="body" idx="1"/>
          </p:nvPr>
        </p:nvSpPr>
        <p:spPr bwMode="gray">
          <a:xfrm>
            <a:off x="622138" y="1242485"/>
            <a:ext cx="10944549" cy="1831606"/>
          </a:xfrm>
          <a:prstGeom prst="rect">
            <a:avLst/>
          </a:prstGeom>
          <a:noFill/>
          <a:ln w="9525">
            <a:noFill/>
            <a:miter lim="800000"/>
            <a:headEnd/>
            <a:tailEnd/>
          </a:ln>
        </p:spPr>
        <p:txBody>
          <a:bodyPr vert="horz" wrap="square" lIns="16930" tIns="16930" rIns="16930" bIns="1693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32" name="Slide_PlaceholderTitle"/>
          <p:cNvSpPr>
            <a:spLocks noGrp="1" noChangeArrowheads="1"/>
          </p:cNvSpPr>
          <p:nvPr>
            <p:ph type="title"/>
          </p:nvPr>
        </p:nvSpPr>
        <p:spPr bwMode="auto">
          <a:xfrm>
            <a:off x="622138" y="264585"/>
            <a:ext cx="10944549" cy="876300"/>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p>
            <a:pPr lvl="0"/>
            <a:r>
              <a:rPr lang="en-US" smtClean="0"/>
              <a:t>Click to edit Master title style</a:t>
            </a:r>
            <a:endParaRPr lang="en-US" dirty="0" smtClean="0"/>
          </a:p>
        </p:txBody>
      </p:sp>
      <p:sp>
        <p:nvSpPr>
          <p:cNvPr id="17" name="Slide_Page_Number"/>
          <p:cNvSpPr>
            <a:spLocks noChangeArrowheads="1"/>
          </p:cNvSpPr>
          <p:nvPr/>
        </p:nvSpPr>
        <p:spPr bwMode="auto">
          <a:xfrm>
            <a:off x="11094794" y="6553201"/>
            <a:ext cx="1083451" cy="182033"/>
          </a:xfrm>
          <a:prstGeom prst="rect">
            <a:avLst/>
          </a:prstGeom>
          <a:noFill/>
          <a:ln w="9525">
            <a:noFill/>
            <a:miter lim="800000"/>
            <a:headEnd/>
            <a:tailEnd/>
          </a:ln>
          <a:effectLst/>
        </p:spPr>
        <p:txBody>
          <a:bodyPr wrap="none" lIns="121899" tIns="60949" rIns="121899" bIns="60949" anchor="ctr"/>
          <a:lstStyle/>
          <a:p>
            <a:pPr algn="just">
              <a:defRPr/>
            </a:pPr>
            <a:r>
              <a:rPr lang="en-US" sz="1100" smtClean="0">
                <a:solidFill>
                  <a:srgbClr val="9F9F9F"/>
                </a:solidFill>
                <a:latin typeface="Arial" pitchFamily="34" charset="0"/>
                <a:cs typeface="+mn-cs"/>
              </a:rPr>
              <a:t>5 - </a:t>
            </a:r>
            <a:fld id="{26DAD366-A69C-4E0B-BD82-E2740CFB6764}" type="slidenum">
              <a:rPr lang="en-US" sz="1100" smtClean="0">
                <a:solidFill>
                  <a:srgbClr val="9F9F9F"/>
                </a:solidFill>
                <a:latin typeface="Arial" pitchFamily="34" charset="0"/>
                <a:cs typeface="+mn-cs"/>
              </a:rPr>
              <a:t>‹#›</a:t>
            </a:fld>
            <a:endParaRPr lang="en-US" sz="1100" dirty="0">
              <a:solidFill>
                <a:srgbClr val="9F9F9F"/>
              </a:solidFill>
              <a:latin typeface="Arial" pitchFamily="34" charset="0"/>
              <a:cs typeface="+mn-cs"/>
            </a:endParaRPr>
          </a:p>
        </p:txBody>
      </p:sp>
      <p:sp>
        <p:nvSpPr>
          <p:cNvPr id="18" name="Slide_Copyright"/>
          <p:cNvSpPr>
            <a:spLocks noChangeArrowheads="1"/>
          </p:cNvSpPr>
          <p:nvPr/>
        </p:nvSpPr>
        <p:spPr bwMode="auto">
          <a:xfrm>
            <a:off x="6388554" y="6553201"/>
            <a:ext cx="4886110" cy="201084"/>
          </a:xfrm>
          <a:prstGeom prst="rect">
            <a:avLst/>
          </a:prstGeom>
          <a:noFill/>
          <a:ln w="9525">
            <a:noFill/>
            <a:miter lim="800000"/>
            <a:headEnd/>
            <a:tailEnd/>
          </a:ln>
          <a:effectLst/>
        </p:spPr>
        <p:txBody>
          <a:bodyPr wrap="none" lIns="121899" tIns="60949" rIns="121899" bIns="60949" anchor="ctr"/>
          <a:lstStyle/>
          <a:p>
            <a:pPr>
              <a:defRPr/>
            </a:pPr>
            <a:r>
              <a:rPr lang="en-US" sz="1100" smtClean="0">
                <a:solidFill>
                  <a:srgbClr val="9F9F9F"/>
                </a:solidFill>
                <a:latin typeface="Arial" pitchFamily="34" charset="0"/>
                <a:cs typeface="+mn-cs"/>
              </a:rPr>
              <a:t>Copyright © 2017, Oracle and/or its affiliates. All rights reserved.</a:t>
            </a:r>
            <a:endParaRPr lang="en-US" sz="1100" dirty="0">
              <a:solidFill>
                <a:srgbClr val="9F9F9F"/>
              </a:solidFill>
              <a:latin typeface="Arial" pitchFamily="34" charset="0"/>
              <a:cs typeface="+mn-cs"/>
            </a:endParaRPr>
          </a:p>
        </p:txBody>
      </p:sp>
      <p:pic>
        <p:nvPicPr>
          <p:cNvPr id="19" name="Picture 18" descr="Oracle logo in white on red staging background"/>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custDataLst>
      <p:tags r:id="rId11"/>
    </p:custDataLst>
  </p:cSld>
  <p:clrMap bg1="lt1" tx1="dk1" bg2="lt2" tx2="dk2" accent1="accent1" accent2="accent2" accent3="accent3" accent4="accent4" accent5="accent5" accent6="accent6" hlink="hlink" folHlink="folHlink"/>
  <p:sldLayoutIdLst>
    <p:sldLayoutId id="2147484111" r:id="rId1"/>
    <p:sldLayoutId id="2147484105" r:id="rId2"/>
    <p:sldLayoutId id="2147484106" r:id="rId3"/>
    <p:sldLayoutId id="2147484107" r:id="rId4"/>
    <p:sldLayoutId id="2147484112" r:id="rId5"/>
    <p:sldLayoutId id="2147484108" r:id="rId6"/>
    <p:sldLayoutId id="2147484114" r:id="rId7"/>
    <p:sldLayoutId id="2147484113" r:id="rId8"/>
    <p:sldLayoutId id="2147484115" r:id="rId9"/>
  </p:sldLayoutIdLst>
  <p:timing>
    <p:tnLst>
      <p:par>
        <p:cTn id="1" dur="indefinite" restart="never" nodeType="tmRoot"/>
      </p:par>
    </p:tnLst>
  </p:timing>
  <p:txStyles>
    <p:titleStyle>
      <a:lvl1pPr algn="l" defTabSz="304747" rtl="0" eaLnBrk="1" fontAlgn="base" hangingPunct="1">
        <a:spcBef>
          <a:spcPct val="20000"/>
        </a:spcBef>
        <a:spcAft>
          <a:spcPct val="0"/>
        </a:spcAft>
        <a:buClr>
          <a:srgbClr val="000000"/>
        </a:buClr>
        <a:buFont typeface="Arial" charset="0"/>
        <a:defRPr sz="2800">
          <a:solidFill>
            <a:srgbClr val="5F5F5F"/>
          </a:solidFill>
          <a:latin typeface="+mj-lt"/>
          <a:ea typeface="+mj-ea"/>
          <a:cs typeface="+mj-cs"/>
        </a:defRPr>
      </a:lvl1pPr>
      <a:lvl2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2pPr>
      <a:lvl3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3pPr>
      <a:lvl4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4pPr>
      <a:lvl5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5pPr>
      <a:lvl6pPr marL="609493"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6pPr>
      <a:lvl7pPr marL="1218987"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7pPr>
      <a:lvl8pPr marL="1828480"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8pPr>
      <a:lvl9pPr marL="2437973"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9pPr>
    </p:titleStyle>
    <p:bodyStyle>
      <a:lvl1pPr marL="0" indent="10582" algn="l" defTabSz="304747" rtl="0" eaLnBrk="1" fontAlgn="base" hangingPunct="1">
        <a:spcBef>
          <a:spcPts val="900"/>
        </a:spcBef>
        <a:spcAft>
          <a:spcPct val="0"/>
        </a:spcAft>
        <a:buClr>
          <a:srgbClr val="000000"/>
        </a:buClr>
        <a:buFont typeface="Arial" charset="0"/>
        <a:defRPr sz="2100">
          <a:solidFill>
            <a:srgbClr val="5F5F5F"/>
          </a:solidFill>
          <a:latin typeface="Arial" pitchFamily="34" charset="0"/>
          <a:ea typeface="+mn-ea"/>
          <a:cs typeface="+mn-cs"/>
        </a:defRPr>
      </a:lvl1pPr>
      <a:lvl2pPr marL="457200" indent="-365760" algn="l" defTabSz="304747" rtl="0" eaLnBrk="1" fontAlgn="base" hangingPunct="1">
        <a:spcBef>
          <a:spcPts val="900"/>
        </a:spcBef>
        <a:spcAft>
          <a:spcPct val="0"/>
        </a:spcAft>
        <a:buClr>
          <a:srgbClr val="FF0000"/>
        </a:buClr>
        <a:buFont typeface="Arial" charset="0"/>
        <a:buChar char="•"/>
        <a:defRPr sz="2100">
          <a:solidFill>
            <a:srgbClr val="5F5F5F"/>
          </a:solidFill>
          <a:latin typeface="+mn-lt"/>
        </a:defRPr>
      </a:lvl2pPr>
      <a:lvl3pPr marL="1280160" indent="-365760" algn="l" defTabSz="304747" rtl="0" eaLnBrk="1" fontAlgn="base" hangingPunct="1">
        <a:spcBef>
          <a:spcPts val="450"/>
        </a:spcBef>
        <a:spcAft>
          <a:spcPct val="0"/>
        </a:spcAft>
        <a:buClr>
          <a:srgbClr val="FF0000"/>
        </a:buClr>
        <a:buFont typeface="Arial" charset="0"/>
        <a:buChar char="–"/>
        <a:defRPr sz="2000">
          <a:solidFill>
            <a:srgbClr val="5F5F5F"/>
          </a:solidFill>
          <a:latin typeface="+mn-lt"/>
        </a:defRPr>
      </a:lvl3pPr>
      <a:lvl4pPr marL="1822132" indent="-308979" algn="l" defTabSz="304747" rtl="0" eaLnBrk="1" fontAlgn="base" hangingPunct="1">
        <a:spcBef>
          <a:spcPct val="20000"/>
        </a:spcBef>
        <a:spcAft>
          <a:spcPct val="0"/>
        </a:spcAft>
        <a:buClr>
          <a:schemeClr val="accent2"/>
        </a:buClr>
        <a:buSzPct val="45000"/>
        <a:buFont typeface="Arial" charset="0"/>
        <a:buChar char="—"/>
        <a:defRPr sz="1800">
          <a:solidFill>
            <a:srgbClr val="5F5F5F"/>
          </a:solidFill>
          <a:latin typeface="+mn-lt"/>
        </a:defRPr>
      </a:lvl4pPr>
      <a:lvl5pPr marL="2281367" indent="-306864" algn="l" defTabSz="304747" rtl="0" eaLnBrk="1" fontAlgn="base" hangingPunct="1">
        <a:spcBef>
          <a:spcPct val="20000"/>
        </a:spcBef>
        <a:spcAft>
          <a:spcPct val="0"/>
        </a:spcAft>
        <a:buClr>
          <a:schemeClr val="accent2"/>
        </a:buClr>
        <a:buSzPct val="55000"/>
        <a:buFont typeface="Arial" charset="0"/>
        <a:buChar char="—"/>
        <a:defRPr sz="1600">
          <a:solidFill>
            <a:srgbClr val="5F5F5F"/>
          </a:solidFill>
          <a:latin typeface="+mn-lt"/>
        </a:defRPr>
      </a:lvl5pPr>
      <a:lvl6pPr marL="289086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6pPr>
      <a:lvl7pPr marL="3500354"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7pPr>
      <a:lvl8pPr marL="4109847"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8pPr>
      <a:lvl9pPr marL="471934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xml"/><Relationship Id="rId1" Type="http://schemas.openxmlformats.org/officeDocument/2006/relationships/tags" Target="../tags/tag1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tags" Target="../tags/tag2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22.xml"/><Relationship Id="rId5" Type="http://schemas.openxmlformats.org/officeDocument/2006/relationships/image" Target="../media/image13.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9.xml"/><Relationship Id="rId1" Type="http://schemas.openxmlformats.org/officeDocument/2006/relationships/tags" Target="../tags/tag2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5.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9.xml"/><Relationship Id="rId1" Type="http://schemas.openxmlformats.org/officeDocument/2006/relationships/tags" Target="../tags/tag2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31.xml"/><Relationship Id="rId6" Type="http://schemas.openxmlformats.org/officeDocument/2006/relationships/image" Target="../media/image8.png"/><Relationship Id="rId5" Type="http://schemas.openxmlformats.org/officeDocument/2006/relationships/image" Target="../media/image9.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3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33.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34.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tags" Target="../tags/tag36.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7.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ags" Target="../tags/tag40.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41.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42.xml"/><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tags" Target="../tags/tag43.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5.xml"/><Relationship Id="rId1" Type="http://schemas.openxmlformats.org/officeDocument/2006/relationships/tags" Target="../tags/tag45.xml"/><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46.xml"/><Relationship Id="rId4" Type="http://schemas.openxmlformats.org/officeDocument/2006/relationships/image" Target="../media/image40.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47.xml"/><Relationship Id="rId4" Type="http://schemas.openxmlformats.org/officeDocument/2006/relationships/image" Target="../media/image4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1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ctrTitle"/>
          </p:nvPr>
        </p:nvSpPr>
        <p:spPr/>
        <p:txBody>
          <a:bodyPr/>
          <a:lstStyle/>
          <a:p>
            <a:r>
              <a:rPr lang="en-US" altLang="en-US" dirty="0" smtClean="0"/>
              <a:t>Using Conversion Functions and Conditional Expressions</a:t>
            </a:r>
          </a:p>
        </p:txBody>
      </p:sp>
      <p:sp>
        <p:nvSpPr>
          <p:cNvPr id="5" name="Subtitle 4"/>
          <p:cNvSpPr>
            <a:spLocks noGrp="1"/>
          </p:cNvSpPr>
          <p:nvPr>
            <p:ph type="subTitle" idx="1"/>
          </p:nvPr>
        </p:nvSpPr>
        <p:spPr/>
        <p:txBody>
          <a:bodyPr/>
          <a:lstStyle/>
          <a:p>
            <a:endParaRPr lang="en-US"/>
          </a:p>
        </p:txBody>
      </p:sp>
    </p:spTree>
    <p:custDataLst>
      <p:tags r:id="rId1"/>
    </p:custData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pPr eaLnBrk="1" hangingPunct="1"/>
            <a:r>
              <a:rPr lang="en-US" altLang="en-US" dirty="0" smtClean="0"/>
              <a:t>Lesson Agenda</a:t>
            </a:r>
          </a:p>
        </p:txBody>
      </p:sp>
      <p:sp>
        <p:nvSpPr>
          <p:cNvPr id="21507" name="Rectangle 5"/>
          <p:cNvSpPr>
            <a:spLocks noGrp="1" noChangeArrowheads="1"/>
          </p:cNvSpPr>
          <p:nvPr>
            <p:ph idx="1"/>
          </p:nvPr>
        </p:nvSpPr>
        <p:spPr/>
        <p:txBody>
          <a:bodyPr/>
          <a:lstStyle/>
          <a:p>
            <a:pPr lvl="1" eaLnBrk="1" hangingPunct="1">
              <a:buClr>
                <a:srgbClr val="A6A6A6"/>
              </a:buClr>
            </a:pPr>
            <a:r>
              <a:rPr lang="en-US" altLang="en-US" dirty="0" smtClean="0">
                <a:solidFill>
                  <a:srgbClr val="A6A6A6"/>
                </a:solidFill>
              </a:rPr>
              <a:t>Implicit and explicit data type conversion</a:t>
            </a:r>
          </a:p>
          <a:p>
            <a:pPr lvl="1" eaLnBrk="1" hangingPunct="1">
              <a:buClr>
                <a:schemeClr val="accent1"/>
              </a:buClr>
            </a:pPr>
            <a:r>
              <a:rPr lang="en-US" altLang="en-US" dirty="0" smtClean="0">
                <a:latin typeface="Courier New" pitchFamily="49" charset="0"/>
              </a:rPr>
              <a:t>TO_CHAR</a:t>
            </a:r>
            <a:r>
              <a:rPr lang="en-US" altLang="en-US" dirty="0" smtClean="0"/>
              <a:t>, </a:t>
            </a:r>
            <a:r>
              <a:rPr lang="en-US" altLang="en-US" dirty="0" smtClean="0">
                <a:latin typeface="Courier New" pitchFamily="49" charset="0"/>
              </a:rPr>
              <a:t>TO_DATE</a:t>
            </a:r>
            <a:r>
              <a:rPr lang="en-US" altLang="en-US" dirty="0" smtClean="0"/>
              <a:t>, </a:t>
            </a:r>
            <a:r>
              <a:rPr lang="en-US" altLang="en-US" dirty="0" smtClean="0">
                <a:latin typeface="Courier New" pitchFamily="49" charset="0"/>
              </a:rPr>
              <a:t>TO_NUMBER</a:t>
            </a:r>
            <a:r>
              <a:rPr lang="en-US" altLang="en-US" dirty="0" smtClean="0"/>
              <a:t> functions</a:t>
            </a:r>
          </a:p>
          <a:p>
            <a:pPr lvl="1" eaLnBrk="1" hangingPunct="1">
              <a:buClr>
                <a:srgbClr val="A6A6A6"/>
              </a:buClr>
            </a:pPr>
            <a:r>
              <a:rPr lang="en-US" altLang="en-US" dirty="0" smtClean="0">
                <a:solidFill>
                  <a:srgbClr val="A6A6A6"/>
                </a:solidFill>
              </a:rPr>
              <a:t>General functions:</a:t>
            </a:r>
          </a:p>
          <a:p>
            <a:pPr lvl="2" eaLnBrk="1" hangingPunct="1">
              <a:buClr>
                <a:srgbClr val="A6A6A6"/>
              </a:buClr>
            </a:pPr>
            <a:r>
              <a:rPr lang="en-US" altLang="en-US" dirty="0" smtClean="0">
                <a:solidFill>
                  <a:srgbClr val="A6A6A6"/>
                </a:solidFill>
                <a:latin typeface="Courier New" pitchFamily="49" charset="0"/>
              </a:rPr>
              <a:t>NVL</a:t>
            </a:r>
          </a:p>
          <a:p>
            <a:pPr lvl="2" eaLnBrk="1" hangingPunct="1">
              <a:buClr>
                <a:srgbClr val="A6A6A6"/>
              </a:buClr>
            </a:pPr>
            <a:r>
              <a:rPr lang="en-US" altLang="en-US" dirty="0" smtClean="0">
                <a:solidFill>
                  <a:srgbClr val="A6A6A6"/>
                </a:solidFill>
                <a:latin typeface="Courier New" pitchFamily="49" charset="0"/>
              </a:rPr>
              <a:t>NVL2</a:t>
            </a:r>
          </a:p>
          <a:p>
            <a:pPr lvl="2" eaLnBrk="1" hangingPunct="1">
              <a:buClr>
                <a:srgbClr val="A6A6A6"/>
              </a:buClr>
            </a:pPr>
            <a:r>
              <a:rPr lang="en-US" altLang="en-US" dirty="0" smtClean="0">
                <a:solidFill>
                  <a:srgbClr val="A6A6A6"/>
                </a:solidFill>
                <a:latin typeface="Courier New" pitchFamily="49" charset="0"/>
              </a:rPr>
              <a:t>NULLIF</a:t>
            </a:r>
          </a:p>
          <a:p>
            <a:pPr lvl="2" eaLnBrk="1" hangingPunct="1">
              <a:buClr>
                <a:srgbClr val="A6A6A6"/>
              </a:buClr>
            </a:pPr>
            <a:r>
              <a:rPr lang="en-US" altLang="en-US" dirty="0" smtClean="0">
                <a:solidFill>
                  <a:srgbClr val="A6A6A6"/>
                </a:solidFill>
                <a:latin typeface="Courier New" pitchFamily="49" charset="0"/>
              </a:rPr>
              <a:t>COALESCE</a:t>
            </a:r>
          </a:p>
          <a:p>
            <a:pPr lvl="1" eaLnBrk="1" hangingPunct="1">
              <a:buClr>
                <a:srgbClr val="A6A6A6"/>
              </a:buClr>
            </a:pPr>
            <a:r>
              <a:rPr lang="en-US" altLang="en-US" dirty="0" smtClean="0">
                <a:solidFill>
                  <a:srgbClr val="A6A6A6"/>
                </a:solidFill>
              </a:rPr>
              <a:t>Conditional expressions:</a:t>
            </a:r>
          </a:p>
          <a:p>
            <a:pPr lvl="2" eaLnBrk="1" hangingPunct="1">
              <a:buClr>
                <a:srgbClr val="A6A6A6"/>
              </a:buClr>
            </a:pPr>
            <a:r>
              <a:rPr lang="en-US" altLang="en-US" dirty="0" smtClean="0">
                <a:solidFill>
                  <a:srgbClr val="A6A6A6"/>
                </a:solidFill>
                <a:latin typeface="Courier New" pitchFamily="49" charset="0"/>
              </a:rPr>
              <a:t>CASE</a:t>
            </a:r>
          </a:p>
          <a:p>
            <a:pPr lvl="2" eaLnBrk="1" hangingPunct="1">
              <a:buClr>
                <a:srgbClr val="A6A6A6"/>
              </a:buClr>
            </a:pPr>
            <a:r>
              <a:rPr lang="en-US" altLang="en-US" dirty="0" smtClean="0">
                <a:solidFill>
                  <a:srgbClr val="A6A6A6"/>
                </a:solidFill>
              </a:rPr>
              <a:t>Searched </a:t>
            </a:r>
            <a:r>
              <a:rPr lang="en-US" altLang="en-US" dirty="0" smtClean="0">
                <a:solidFill>
                  <a:srgbClr val="A6A6A6"/>
                </a:solidFill>
                <a:latin typeface="Courier New" pitchFamily="49" charset="0"/>
              </a:rPr>
              <a:t>CASE</a:t>
            </a:r>
          </a:p>
          <a:p>
            <a:pPr lvl="2" eaLnBrk="1" hangingPunct="1">
              <a:buClr>
                <a:srgbClr val="A6A6A6"/>
              </a:buClr>
            </a:pPr>
            <a:r>
              <a:rPr lang="en-US" altLang="en-US" dirty="0" smtClean="0">
                <a:solidFill>
                  <a:srgbClr val="A6A6A6"/>
                </a:solidFill>
                <a:latin typeface="Courier New" pitchFamily="49" charset="0"/>
              </a:rPr>
              <a:t>DECODE</a:t>
            </a: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altLang="en-US" dirty="0" smtClean="0"/>
              <a:t>Using the </a:t>
            </a:r>
            <a:r>
              <a:rPr lang="en-US" altLang="en-US" dirty="0" smtClean="0">
                <a:latin typeface="Courier New" pitchFamily="49" charset="0"/>
                <a:cs typeface="Courier New" pitchFamily="49" charset="0"/>
              </a:rPr>
              <a:t>TO_CHAR</a:t>
            </a:r>
            <a:r>
              <a:rPr lang="en-US" altLang="en-US" dirty="0" smtClean="0"/>
              <a:t> Function with Dates</a:t>
            </a:r>
          </a:p>
        </p:txBody>
      </p:sp>
      <p:sp>
        <p:nvSpPr>
          <p:cNvPr id="23555" name="Content Placeholder 2"/>
          <p:cNvSpPr>
            <a:spLocks noGrp="1"/>
          </p:cNvSpPr>
          <p:nvPr>
            <p:ph idx="1"/>
          </p:nvPr>
        </p:nvSpPr>
        <p:spPr/>
        <p:txBody>
          <a:bodyPr/>
          <a:lstStyle/>
          <a:p>
            <a:pPr eaLnBrk="1" hangingPunct="1"/>
            <a:r>
              <a:rPr lang="en-US" altLang="en-US" dirty="0" smtClean="0">
                <a:latin typeface="Arial" charset="0"/>
              </a:rPr>
              <a:t>Example:</a:t>
            </a:r>
            <a:endParaRPr lang="en-US" altLang="en-US" dirty="0" smtClean="0"/>
          </a:p>
        </p:txBody>
      </p:sp>
      <p:sp>
        <p:nvSpPr>
          <p:cNvPr id="5" name="Content Placeholder 2"/>
          <p:cNvSpPr txBox="1">
            <a:spLocks/>
          </p:cNvSpPr>
          <p:nvPr/>
        </p:nvSpPr>
        <p:spPr bwMode="gray">
          <a:xfrm>
            <a:off x="2062162" y="1462232"/>
            <a:ext cx="8064500" cy="57696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lnSpc>
                <a:spcPct val="160000"/>
              </a:lnSpc>
              <a:defRPr/>
            </a:pPr>
            <a:r>
              <a:rPr lang="en-US" altLang="en-US" b="1" dirty="0">
                <a:solidFill>
                  <a:schemeClr val="tx1">
                    <a:lumMod val="75000"/>
                  </a:schemeClr>
                </a:solidFill>
                <a:latin typeface="Courier New" panose="02070309020205020404" pitchFamily="49" charset="0"/>
                <a:cs typeface="Arial" panose="020B0604020202020204" pitchFamily="34" charset="0"/>
              </a:rPr>
              <a:t>TO_CHAR(</a:t>
            </a:r>
            <a:r>
              <a:rPr lang="en-US" altLang="en-US" b="1" i="1" dirty="0">
                <a:solidFill>
                  <a:schemeClr val="tx1">
                    <a:lumMod val="75000"/>
                  </a:schemeClr>
                </a:solidFill>
                <a:latin typeface="Courier New" panose="02070309020205020404" pitchFamily="49" charset="0"/>
                <a:cs typeface="Arial" panose="020B0604020202020204" pitchFamily="34" charset="0"/>
              </a:rPr>
              <a:t>date[,</a:t>
            </a:r>
            <a:r>
              <a:rPr lang="en-US" altLang="en-US" b="1" dirty="0">
                <a:solidFill>
                  <a:schemeClr val="tx1">
                    <a:lumMod val="75000"/>
                  </a:schemeClr>
                </a:solidFill>
                <a:latin typeface="Courier New" panose="02070309020205020404" pitchFamily="49" charset="0"/>
                <a:cs typeface="Arial" panose="020B0604020202020204" pitchFamily="34" charset="0"/>
              </a:rPr>
              <a:t>'</a:t>
            </a:r>
            <a:r>
              <a:rPr lang="en-US" altLang="en-US" b="1" i="1" dirty="0">
                <a:solidFill>
                  <a:schemeClr val="tx1">
                    <a:lumMod val="75000"/>
                  </a:schemeClr>
                </a:solidFill>
                <a:latin typeface="Courier New" panose="02070309020205020404" pitchFamily="49" charset="0"/>
                <a:cs typeface="Arial" panose="020B0604020202020204" pitchFamily="34" charset="0"/>
              </a:rPr>
              <a:t>format_model</a:t>
            </a:r>
            <a:r>
              <a:rPr lang="en-US" altLang="en-US" b="1" dirty="0">
                <a:solidFill>
                  <a:schemeClr val="tx1">
                    <a:lumMod val="75000"/>
                  </a:schemeClr>
                </a:solidFill>
                <a:latin typeface="Courier New" panose="02070309020205020404" pitchFamily="49" charset="0"/>
                <a:cs typeface="Arial" panose="020B0604020202020204" pitchFamily="34" charset="0"/>
              </a:rPr>
              <a:t>'])</a:t>
            </a:r>
          </a:p>
        </p:txBody>
      </p:sp>
      <p:sp>
        <p:nvSpPr>
          <p:cNvPr id="7" name="Content Placeholder 2"/>
          <p:cNvSpPr txBox="1">
            <a:spLocks/>
          </p:cNvSpPr>
          <p:nvPr/>
        </p:nvSpPr>
        <p:spPr bwMode="gray">
          <a:xfrm>
            <a:off x="2132012" y="2258943"/>
            <a:ext cx="7223760" cy="248691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91440" rIns="12700" bIns="0" anchor="ctr">
            <a:spAutoFit/>
          </a:bodyPr>
          <a:lstStyle/>
          <a:p>
            <a:pPr eaLnBrk="1" hangingPunct="1">
              <a:lnSpc>
                <a:spcPct val="160000"/>
              </a:lnSpc>
              <a:defRPr/>
            </a:pPr>
            <a:r>
              <a:rPr lang="en-US" altLang="en-US" b="1" dirty="0" smtClean="0">
                <a:solidFill>
                  <a:schemeClr val="tx1">
                    <a:lumMod val="75000"/>
                  </a:schemeClr>
                </a:solidFill>
                <a:latin typeface="Courier New" panose="02070309020205020404" pitchFamily="49" charset="0"/>
                <a:cs typeface="Arial" panose="020B0604020202020204" pitchFamily="34" charset="0"/>
              </a:rPr>
              <a:t>SELECT employee_id, TO_CHAR(hire_date, 'MM/YY') Month_Hired</a:t>
            </a:r>
          </a:p>
          <a:p>
            <a:pPr eaLnBrk="1" hangingPunct="1">
              <a:lnSpc>
                <a:spcPct val="160000"/>
              </a:lnSpc>
              <a:defRPr/>
            </a:pPr>
            <a:r>
              <a:rPr lang="en-US" altLang="en-US" b="1" dirty="0" smtClean="0">
                <a:solidFill>
                  <a:schemeClr val="tx1">
                    <a:lumMod val="75000"/>
                  </a:schemeClr>
                </a:solidFill>
                <a:latin typeface="Courier New" panose="02070309020205020404" pitchFamily="49" charset="0"/>
                <a:cs typeface="Arial" panose="020B0604020202020204" pitchFamily="34" charset="0"/>
              </a:rPr>
              <a:t>FROM   employees</a:t>
            </a:r>
          </a:p>
          <a:p>
            <a:pPr eaLnBrk="1" hangingPunct="1">
              <a:lnSpc>
                <a:spcPct val="160000"/>
              </a:lnSpc>
              <a:defRPr/>
            </a:pPr>
            <a:r>
              <a:rPr lang="en-US" altLang="en-US" b="1" dirty="0" smtClean="0">
                <a:solidFill>
                  <a:schemeClr val="tx1">
                    <a:lumMod val="75000"/>
                  </a:schemeClr>
                </a:solidFill>
                <a:latin typeface="Courier New" panose="02070309020205020404" pitchFamily="49" charset="0"/>
                <a:cs typeface="Arial" panose="020B0604020202020204" pitchFamily="34" charset="0"/>
              </a:rPr>
              <a:t>WHERE  last_name = 'Higgins';</a:t>
            </a:r>
          </a:p>
          <a:p>
            <a:pPr eaLnBrk="1" hangingPunct="1">
              <a:lnSpc>
                <a:spcPct val="160000"/>
              </a:lnSpc>
              <a:defRPr/>
            </a:pPr>
            <a:endParaRPr lang="en-US" altLang="en-US" b="1" dirty="0">
              <a:solidFill>
                <a:schemeClr val="tx1">
                  <a:lumMod val="75000"/>
                </a:schemeClr>
              </a:solidFill>
              <a:latin typeface="Courier New" panose="02070309020205020404" pitchFamily="49" charset="0"/>
              <a:cs typeface="Arial" panose="020B0604020202020204" pitchFamily="34" charset="0"/>
            </a:endParaRPr>
          </a:p>
        </p:txBody>
      </p:sp>
      <p:pic>
        <p:nvPicPr>
          <p:cNvPr id="52225" name="Picture 1"/>
          <p:cNvPicPr>
            <a:picLocks noChangeAspect="1" noChangeArrowheads="1"/>
          </p:cNvPicPr>
          <p:nvPr/>
        </p:nvPicPr>
        <p:blipFill>
          <a:blip r:embed="rId4" cstate="print"/>
          <a:srcRect/>
          <a:stretch>
            <a:fillRect/>
          </a:stretch>
        </p:blipFill>
        <p:spPr bwMode="auto">
          <a:xfrm>
            <a:off x="2132012" y="4965607"/>
            <a:ext cx="2236160" cy="457200"/>
          </a:xfrm>
          <a:prstGeom prst="rect">
            <a:avLst/>
          </a:prstGeom>
          <a:noFill/>
          <a:ln w="12700">
            <a:solidFill>
              <a:schemeClr val="tx1"/>
            </a:solidFill>
            <a:miter lim="800000"/>
            <a:headEnd/>
            <a:tailEnd/>
          </a:ln>
        </p:spPr>
      </p:pic>
      <p:sp>
        <p:nvSpPr>
          <p:cNvPr id="8" name="Rectangle 7"/>
          <p:cNvSpPr/>
          <p:nvPr/>
        </p:nvSpPr>
        <p:spPr bwMode="auto">
          <a:xfrm rot="16200000" flipV="1">
            <a:off x="10323832" y="4192174"/>
            <a:ext cx="1165225" cy="246126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grpSp>
        <p:nvGrpSpPr>
          <p:cNvPr id="9" name="Group 8"/>
          <p:cNvGrpSpPr/>
          <p:nvPr/>
        </p:nvGrpSpPr>
        <p:grpSpPr>
          <a:xfrm>
            <a:off x="10701662" y="4980330"/>
            <a:ext cx="865025" cy="865025"/>
            <a:chOff x="10958512" y="2984500"/>
            <a:chExt cx="685800" cy="685800"/>
          </a:xfrm>
        </p:grpSpPr>
        <p:sp>
          <p:nvSpPr>
            <p:cNvPr id="10" name="Oval 9"/>
            <p:cNvSpPr/>
            <p:nvPr/>
          </p:nvSpPr>
          <p:spPr bwMode="auto">
            <a:xfrm rot="21073751">
              <a:off x="10958512" y="2984500"/>
              <a:ext cx="685800" cy="685800"/>
            </a:xfrm>
            <a:prstGeom prst="ellipse">
              <a:avLst/>
            </a:prstGeom>
            <a:gradFill flip="none" rotWithShape="1">
              <a:gsLst>
                <a:gs pos="0">
                  <a:srgbClr val="006CC2">
                    <a:shade val="30000"/>
                    <a:satMod val="115000"/>
                  </a:srgbClr>
                </a:gs>
                <a:gs pos="50000">
                  <a:srgbClr val="006CC2">
                    <a:shade val="67500"/>
                    <a:satMod val="115000"/>
                  </a:srgbClr>
                </a:gs>
                <a:gs pos="100000">
                  <a:srgbClr val="006CC2">
                    <a:shade val="100000"/>
                    <a:satMod val="115000"/>
                  </a:srgbClr>
                </a:gs>
              </a:gsLst>
              <a:lin ang="16200000" scaled="1"/>
              <a:tileRect/>
            </a:gradFill>
            <a:ln w="38100" cap="flat" cmpd="sng" algn="ctr">
              <a:solidFill>
                <a:schemeClr val="bg1"/>
              </a:solidFill>
              <a:prstDash val="solid"/>
              <a:round/>
              <a:headEnd type="none" w="sm" len="sm"/>
              <a:tailEnd type="none" w="sm" len="sm"/>
            </a:ln>
            <a:effectLst/>
          </p:spPr>
          <p:txBody>
            <a:bodyPr anchor="ctr"/>
            <a:lstStyle/>
            <a:p>
              <a:pPr algn="ctr" defTabSz="228600" eaLnBrk="1" hangingPunct="1">
                <a:spcBef>
                  <a:spcPct val="20000"/>
                </a:spcBef>
                <a:buClr>
                  <a:srgbClr val="FF0000"/>
                </a:buClr>
                <a:defRPr/>
              </a:pPr>
              <a:endParaRPr lang="en-US" sz="2800" b="1" dirty="0">
                <a:solidFill>
                  <a:schemeClr val="bg1"/>
                </a:solidFill>
                <a:latin typeface="Arial" pitchFamily="34" charset="0"/>
              </a:endParaRPr>
            </a:p>
          </p:txBody>
        </p:sp>
        <p:pic>
          <p:nvPicPr>
            <p:cNvPr id="11" name="Picture 24"/>
            <p:cNvPicPr>
              <a:picLocks noChangeAspect="1"/>
            </p:cNvPicPr>
            <p:nvPr/>
          </p:nvPicPr>
          <p:blipFill>
            <a:blip r:embed="rId5" cstate="print"/>
            <a:srcRect/>
            <a:stretch>
              <a:fillRect/>
            </a:stretch>
          </p:blipFill>
          <p:spPr bwMode="auto">
            <a:xfrm>
              <a:off x="11039928" y="3077056"/>
              <a:ext cx="530688" cy="530619"/>
            </a:xfrm>
            <a:prstGeom prst="rect">
              <a:avLst/>
            </a:prstGeom>
            <a:noFill/>
            <a:ln w="9525">
              <a:noFill/>
              <a:miter lim="800000"/>
              <a:headEnd/>
              <a:tailEnd/>
            </a:ln>
          </p:spPr>
        </p:pic>
      </p:gr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Grp="1" noChangeArrowheads="1"/>
          </p:cNvSpPr>
          <p:nvPr>
            <p:ph type="title"/>
          </p:nvPr>
        </p:nvSpPr>
        <p:spPr/>
        <p:txBody>
          <a:bodyPr/>
          <a:lstStyle/>
          <a:p>
            <a:pPr eaLnBrk="1" hangingPunct="1"/>
            <a:r>
              <a:rPr lang="en-US" altLang="en-US" dirty="0" smtClean="0"/>
              <a:t>Elements of the Date Format Model</a:t>
            </a:r>
          </a:p>
        </p:txBody>
      </p:sp>
      <p:graphicFrame>
        <p:nvGraphicFramePr>
          <p:cNvPr id="3" name="Table 2"/>
          <p:cNvGraphicFramePr>
            <a:graphicFrameLocks noGrp="1"/>
          </p:cNvGraphicFramePr>
          <p:nvPr>
            <p:extLst>
              <p:ext uri="{D42A27DB-BD31-4B8C-83A1-F6EECF244321}">
                <p14:modId xmlns:p14="http://schemas.microsoft.com/office/powerpoint/2010/main" val="3239347325"/>
              </p:ext>
            </p:extLst>
          </p:nvPr>
        </p:nvGraphicFramePr>
        <p:xfrm>
          <a:off x="2412206" y="1760220"/>
          <a:ext cx="7364413" cy="3337560"/>
        </p:xfrm>
        <a:graphic>
          <a:graphicData uri="http://schemas.openxmlformats.org/drawingml/2006/table">
            <a:tbl>
              <a:tblPr firstRow="1" firstCol="1" bandRow="1">
                <a:tableStyleId>{5FD0F851-EC5A-4D38-B0AD-8093EC10F338}</a:tableStyleId>
              </a:tblPr>
              <a:tblGrid>
                <a:gridCol w="2330753"/>
                <a:gridCol w="5033660"/>
              </a:tblGrid>
              <a:tr h="370840">
                <a:tc>
                  <a:txBody>
                    <a:bodyPr/>
                    <a:lstStyle/>
                    <a:p>
                      <a:r>
                        <a:rPr lang="en-US" altLang="en-US" sz="1800" b="1" dirty="0" smtClean="0">
                          <a:solidFill>
                            <a:schemeClr val="tx1">
                              <a:lumMod val="75000"/>
                            </a:schemeClr>
                          </a:solidFill>
                        </a:rPr>
                        <a:t>Element</a:t>
                      </a:r>
                      <a:endParaRPr lang="en-US" sz="1600" dirty="0"/>
                    </a:p>
                  </a:txBody>
                  <a:tcPr/>
                </a:tc>
                <a:tc>
                  <a:txBody>
                    <a:bodyPr/>
                    <a:lstStyle/>
                    <a:p>
                      <a:r>
                        <a:rPr lang="en-US" altLang="en-US" sz="1800" b="1" dirty="0" smtClean="0">
                          <a:solidFill>
                            <a:schemeClr val="tx1">
                              <a:lumMod val="75000"/>
                            </a:schemeClr>
                          </a:solidFill>
                        </a:rPr>
                        <a:t>Result</a:t>
                      </a:r>
                      <a:endParaRPr lang="en-US" sz="1600" dirty="0"/>
                    </a:p>
                  </a:txBody>
                  <a:tcPr/>
                </a:tc>
              </a:tr>
              <a:tr h="370840">
                <a:tc>
                  <a:txBody>
                    <a:bodyPr/>
                    <a:lstStyle/>
                    <a:p>
                      <a:r>
                        <a:rPr lang="en-US" altLang="en-US" sz="1600" b="0" dirty="0" smtClean="0">
                          <a:solidFill>
                            <a:srgbClr val="000000"/>
                          </a:solidFill>
                          <a:latin typeface="Courier New" panose="02070309020205020404" pitchFamily="49" charset="0"/>
                        </a:rPr>
                        <a:t>YYYY</a:t>
                      </a:r>
                      <a:endParaRPr lang="en-US" sz="1600" b="0" dirty="0"/>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rgbClr val="000000"/>
                          </a:solidFill>
                        </a:rPr>
                        <a:t>Full year in numbers</a:t>
                      </a:r>
                    </a:p>
                  </a:txBody>
                  <a:tcPr>
                    <a:solidFill>
                      <a:schemeClr val="accent4">
                        <a:lumMod val="20000"/>
                        <a:lumOff val="80000"/>
                      </a:schemeClr>
                    </a:solidFill>
                  </a:tcPr>
                </a:tc>
              </a:tr>
              <a:tr h="370840">
                <a:tc>
                  <a:txBody>
                    <a:bodyPr/>
                    <a:lstStyle/>
                    <a:p>
                      <a:r>
                        <a:rPr lang="en-US" altLang="en-US" sz="1600" b="0" dirty="0" smtClean="0">
                          <a:solidFill>
                            <a:srgbClr val="000000"/>
                          </a:solidFill>
                          <a:latin typeface="Courier New" panose="02070309020205020404" pitchFamily="49" charset="0"/>
                        </a:rPr>
                        <a:t>YEAR</a:t>
                      </a:r>
                      <a:endParaRPr lang="en-US" sz="1600" b="0"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rgbClr val="000000"/>
                          </a:solidFill>
                        </a:rPr>
                        <a:t>Year spelled out (in English)</a:t>
                      </a:r>
                    </a:p>
                  </a:txBody>
                  <a:tcPr/>
                </a:tc>
              </a:tr>
              <a:tr h="370840">
                <a:tc>
                  <a:txBody>
                    <a:bodyPr/>
                    <a:lstStyle/>
                    <a:p>
                      <a:r>
                        <a:rPr lang="en-US" altLang="en-US" sz="1600" b="0" dirty="0" smtClean="0">
                          <a:solidFill>
                            <a:srgbClr val="000000"/>
                          </a:solidFill>
                          <a:latin typeface="Courier New" panose="02070309020205020404" pitchFamily="49" charset="0"/>
                        </a:rPr>
                        <a:t>MM</a:t>
                      </a:r>
                      <a:endParaRPr lang="en-US" sz="1600" b="0" dirty="0"/>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rgbClr val="000000"/>
                          </a:solidFill>
                        </a:rPr>
                        <a:t>Two-digit value for the month</a:t>
                      </a:r>
                    </a:p>
                  </a:txBody>
                  <a:tcPr>
                    <a:solidFill>
                      <a:schemeClr val="accent4">
                        <a:lumMod val="20000"/>
                        <a:lumOff val="80000"/>
                      </a:schemeClr>
                    </a:solidFill>
                  </a:tcPr>
                </a:tc>
              </a:tr>
              <a:tr h="370840">
                <a:tc>
                  <a:txBody>
                    <a:bodyPr/>
                    <a:lstStyle/>
                    <a:p>
                      <a:r>
                        <a:rPr lang="en-US" altLang="en-US" sz="1600" b="0" dirty="0" smtClean="0">
                          <a:solidFill>
                            <a:srgbClr val="000000"/>
                          </a:solidFill>
                          <a:latin typeface="Courier New" panose="02070309020205020404" pitchFamily="49" charset="0"/>
                        </a:rPr>
                        <a:t>MONTH</a:t>
                      </a:r>
                      <a:endParaRPr lang="en-US" sz="1600" b="0"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rgbClr val="000000"/>
                          </a:solidFill>
                        </a:rPr>
                        <a:t>Full name of the month</a:t>
                      </a:r>
                    </a:p>
                  </a:txBody>
                  <a:tcPr/>
                </a:tc>
              </a:tr>
              <a:tr h="370840">
                <a:tc>
                  <a:txBody>
                    <a:bodyPr/>
                    <a:lstStyle/>
                    <a:p>
                      <a:r>
                        <a:rPr lang="en-US" altLang="en-US" sz="1600" b="0" dirty="0" smtClean="0">
                          <a:solidFill>
                            <a:srgbClr val="000000"/>
                          </a:solidFill>
                          <a:latin typeface="Courier New" panose="02070309020205020404" pitchFamily="49" charset="0"/>
                        </a:rPr>
                        <a:t>MON</a:t>
                      </a:r>
                      <a:endParaRPr lang="en-US" sz="1600" b="0" dirty="0"/>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rgbClr val="000000"/>
                          </a:solidFill>
                        </a:rPr>
                        <a:t>Three-letter abbreviation of the month</a:t>
                      </a:r>
                    </a:p>
                  </a:txBody>
                  <a:tcPr>
                    <a:solidFill>
                      <a:schemeClr val="accent4">
                        <a:lumMod val="20000"/>
                        <a:lumOff val="80000"/>
                      </a:schemeClr>
                    </a:solidFill>
                  </a:tcPr>
                </a:tc>
              </a:tr>
              <a:tr h="370840">
                <a:tc>
                  <a:txBody>
                    <a:bodyPr/>
                    <a:lstStyle/>
                    <a:p>
                      <a:r>
                        <a:rPr lang="en-US" altLang="en-US" sz="1600" b="0" dirty="0" smtClean="0">
                          <a:solidFill>
                            <a:srgbClr val="000000"/>
                          </a:solidFill>
                          <a:latin typeface="Courier New" panose="02070309020205020404" pitchFamily="49" charset="0"/>
                        </a:rPr>
                        <a:t>DY</a:t>
                      </a:r>
                      <a:endParaRPr lang="en-US" sz="1600" b="0"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rgbClr val="000000"/>
                          </a:solidFill>
                        </a:rPr>
                        <a:t>Three-letter abbreviation of the day of the week</a:t>
                      </a:r>
                    </a:p>
                  </a:txBody>
                  <a:tcPr/>
                </a:tc>
              </a:tr>
              <a:tr h="370840">
                <a:tc>
                  <a:txBody>
                    <a:bodyPr/>
                    <a:lstStyle/>
                    <a:p>
                      <a:r>
                        <a:rPr lang="en-US" altLang="en-US" sz="1600" b="0" dirty="0" smtClean="0">
                          <a:solidFill>
                            <a:srgbClr val="000000"/>
                          </a:solidFill>
                          <a:latin typeface="Courier New" panose="02070309020205020404" pitchFamily="49" charset="0"/>
                        </a:rPr>
                        <a:t>DAY</a:t>
                      </a:r>
                      <a:endParaRPr lang="en-US" sz="1600" b="0" dirty="0"/>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rgbClr val="000000"/>
                          </a:solidFill>
                        </a:rPr>
                        <a:t>Full name of the day of the week</a:t>
                      </a:r>
                    </a:p>
                  </a:txBody>
                  <a:tcPr>
                    <a:solidFill>
                      <a:schemeClr val="accent4">
                        <a:lumMod val="20000"/>
                        <a:lumOff val="80000"/>
                      </a:schemeClr>
                    </a:solidFill>
                  </a:tcPr>
                </a:tc>
              </a:tr>
              <a:tr h="370840">
                <a:tc>
                  <a:txBody>
                    <a:bodyPr/>
                    <a:lstStyle/>
                    <a:p>
                      <a:r>
                        <a:rPr lang="en-US" altLang="en-US" sz="1600" b="0" dirty="0" smtClean="0">
                          <a:solidFill>
                            <a:srgbClr val="000000"/>
                          </a:solidFill>
                          <a:latin typeface="Courier New" panose="02070309020205020404" pitchFamily="49" charset="0"/>
                        </a:rPr>
                        <a:t>DD</a:t>
                      </a:r>
                      <a:endParaRPr lang="en-US" sz="1600" b="0"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rgbClr val="000000"/>
                          </a:solidFill>
                        </a:rPr>
                        <a:t>Numeric day of the month</a:t>
                      </a:r>
                    </a:p>
                  </a:txBody>
                  <a:tcPr/>
                </a:tc>
              </a:tr>
            </a:tbl>
          </a:graphicData>
        </a:graphic>
      </p:graphicFrame>
    </p:spTree>
    <p:custDataLst>
      <p:tags r:id="rId1"/>
    </p:custData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
          <p:cNvSpPr>
            <a:spLocks noGrp="1" noChangeArrowheads="1"/>
          </p:cNvSpPr>
          <p:nvPr>
            <p:ph type="title"/>
          </p:nvPr>
        </p:nvSpPr>
        <p:spPr/>
        <p:txBody>
          <a:bodyPr/>
          <a:lstStyle/>
          <a:p>
            <a:pPr eaLnBrk="1" hangingPunct="1"/>
            <a:r>
              <a:rPr lang="en-US" altLang="en-US" dirty="0" smtClean="0"/>
              <a:t>Elements of the Date Format Model</a:t>
            </a:r>
          </a:p>
        </p:txBody>
      </p:sp>
      <p:sp>
        <p:nvSpPr>
          <p:cNvPr id="28675" name="Rectangle 11"/>
          <p:cNvSpPr>
            <a:spLocks noGrp="1" noChangeArrowheads="1"/>
          </p:cNvSpPr>
          <p:nvPr>
            <p:ph idx="1"/>
          </p:nvPr>
        </p:nvSpPr>
        <p:spPr/>
        <p:txBody>
          <a:bodyPr/>
          <a:lstStyle/>
          <a:p>
            <a:pPr lvl="1" eaLnBrk="1" hangingPunct="1"/>
            <a:r>
              <a:rPr lang="en-US" altLang="en-US" dirty="0" smtClean="0"/>
              <a:t>Time elements help you format the time portion of the date:</a:t>
            </a:r>
          </a:p>
          <a:p>
            <a:pPr lvl="1" eaLnBrk="1" hangingPunct="1">
              <a:buFont typeface="Arial" charset="0"/>
              <a:buNone/>
            </a:pPr>
            <a:endParaRPr lang="en-US" altLang="en-US" dirty="0" smtClean="0"/>
          </a:p>
          <a:p>
            <a:pPr lvl="1" eaLnBrk="1" hangingPunct="1">
              <a:buFont typeface="Arial" charset="0"/>
              <a:buNone/>
            </a:pPr>
            <a:endParaRPr lang="en-US" altLang="en-US" dirty="0" smtClean="0"/>
          </a:p>
          <a:p>
            <a:pPr lvl="1" eaLnBrk="1" hangingPunct="1"/>
            <a:r>
              <a:rPr lang="en-US" altLang="en-US" dirty="0" smtClean="0"/>
              <a:t>Add character strings by enclosing them within double quotation marks:</a:t>
            </a:r>
          </a:p>
          <a:p>
            <a:pPr lvl="1" eaLnBrk="1" hangingPunct="1">
              <a:buFont typeface="Arial" charset="0"/>
              <a:buNone/>
            </a:pPr>
            <a:r>
              <a:rPr lang="en-US" altLang="en-US" dirty="0" smtClean="0"/>
              <a:t/>
            </a:r>
            <a:br>
              <a:rPr lang="en-US" altLang="en-US" dirty="0" smtClean="0"/>
            </a:br>
            <a:endParaRPr lang="en-US" altLang="en-US" dirty="0" smtClean="0"/>
          </a:p>
          <a:p>
            <a:pPr lvl="1" eaLnBrk="1" hangingPunct="1"/>
            <a:r>
              <a:rPr lang="en-US" altLang="en-US" dirty="0" smtClean="0"/>
              <a:t>Number suffixes help in spelling out numbers:</a:t>
            </a:r>
          </a:p>
        </p:txBody>
      </p:sp>
      <p:sp>
        <p:nvSpPr>
          <p:cNvPr id="28676" name="Rectangle 4"/>
          <p:cNvSpPr>
            <a:spLocks noChangeArrowheads="1"/>
          </p:cNvSpPr>
          <p:nvPr/>
        </p:nvSpPr>
        <p:spPr bwMode="blackGray">
          <a:xfrm>
            <a:off x="2589212" y="3124200"/>
            <a:ext cx="3405188" cy="449263"/>
          </a:xfrm>
          <a:prstGeom prst="rect">
            <a:avLst/>
          </a:prstGeom>
          <a:solidFill>
            <a:srgbClr val="FFCC66"/>
          </a:solidFill>
          <a:ln w="28575">
            <a:solidFill>
              <a:srgbClr val="000000"/>
            </a:solidFill>
            <a:miter lim="800000"/>
            <a:headEnd/>
            <a:tailEnd/>
          </a:ln>
        </p:spPr>
        <p:txBody>
          <a:bodyPr wrap="none" anchor="ctr"/>
          <a:lstStyle/>
          <a:p>
            <a:pPr defTabSz="228600"/>
            <a:r>
              <a:rPr lang="en-US" altLang="en-US" dirty="0">
                <a:solidFill>
                  <a:srgbClr val="000000"/>
                </a:solidFill>
                <a:latin typeface="Courier New" pitchFamily="49" charset="0"/>
              </a:rPr>
              <a:t>DD "of" MONTH</a:t>
            </a:r>
          </a:p>
        </p:txBody>
      </p:sp>
      <p:sp>
        <p:nvSpPr>
          <p:cNvPr id="28677" name="Rectangle 5"/>
          <p:cNvSpPr>
            <a:spLocks noChangeArrowheads="1"/>
          </p:cNvSpPr>
          <p:nvPr/>
        </p:nvSpPr>
        <p:spPr bwMode="blackGray">
          <a:xfrm>
            <a:off x="5881687" y="3124200"/>
            <a:ext cx="3405188" cy="449263"/>
          </a:xfrm>
          <a:prstGeom prst="rect">
            <a:avLst/>
          </a:prstGeom>
          <a:solidFill>
            <a:srgbClr val="FFCC66"/>
          </a:solidFill>
          <a:ln w="28575">
            <a:solidFill>
              <a:srgbClr val="000000"/>
            </a:solidFill>
            <a:miter lim="800000"/>
            <a:headEnd/>
            <a:tailEnd/>
          </a:ln>
        </p:spPr>
        <p:txBody>
          <a:bodyPr wrap="none" anchor="ctr"/>
          <a:lstStyle/>
          <a:p>
            <a:pPr defTabSz="228600"/>
            <a:r>
              <a:rPr lang="en-US" altLang="en-US" dirty="0">
                <a:solidFill>
                  <a:srgbClr val="000000"/>
                </a:solidFill>
                <a:latin typeface="Courier New" pitchFamily="49" charset="0"/>
              </a:rPr>
              <a:t>12 of OCTOBER</a:t>
            </a:r>
          </a:p>
        </p:txBody>
      </p:sp>
      <p:sp>
        <p:nvSpPr>
          <p:cNvPr id="28678" name="Rectangle 6"/>
          <p:cNvSpPr>
            <a:spLocks noChangeArrowheads="1"/>
          </p:cNvSpPr>
          <p:nvPr/>
        </p:nvSpPr>
        <p:spPr bwMode="blackGray">
          <a:xfrm>
            <a:off x="2589212" y="4310777"/>
            <a:ext cx="3405188" cy="489823"/>
          </a:xfrm>
          <a:prstGeom prst="rect">
            <a:avLst/>
          </a:prstGeom>
          <a:solidFill>
            <a:srgbClr val="FFCC66"/>
          </a:solidFill>
          <a:ln w="28575">
            <a:solidFill>
              <a:srgbClr val="000000"/>
            </a:solidFill>
            <a:miter lim="800000"/>
            <a:headEnd/>
            <a:tailEnd/>
          </a:ln>
        </p:spPr>
        <p:txBody>
          <a:bodyPr wrap="none" anchor="ctr"/>
          <a:lstStyle/>
          <a:p>
            <a:pPr defTabSz="228600"/>
            <a:r>
              <a:rPr lang="en-US" altLang="en-US" dirty="0">
                <a:solidFill>
                  <a:srgbClr val="000000"/>
                </a:solidFill>
                <a:latin typeface="Courier New" pitchFamily="49" charset="0"/>
              </a:rPr>
              <a:t>ddspth</a:t>
            </a:r>
          </a:p>
        </p:txBody>
      </p:sp>
      <p:sp>
        <p:nvSpPr>
          <p:cNvPr id="28679" name="Rectangle 7"/>
          <p:cNvSpPr>
            <a:spLocks noChangeArrowheads="1"/>
          </p:cNvSpPr>
          <p:nvPr/>
        </p:nvSpPr>
        <p:spPr bwMode="blackGray">
          <a:xfrm>
            <a:off x="5881687" y="4310777"/>
            <a:ext cx="3405188" cy="489823"/>
          </a:xfrm>
          <a:prstGeom prst="rect">
            <a:avLst/>
          </a:prstGeom>
          <a:solidFill>
            <a:srgbClr val="FFCC66"/>
          </a:solidFill>
          <a:ln w="28575">
            <a:solidFill>
              <a:srgbClr val="000000"/>
            </a:solidFill>
            <a:miter lim="800000"/>
            <a:headEnd/>
            <a:tailEnd/>
          </a:ln>
        </p:spPr>
        <p:txBody>
          <a:bodyPr wrap="none" anchor="ctr"/>
          <a:lstStyle/>
          <a:p>
            <a:pPr defTabSz="228600"/>
            <a:r>
              <a:rPr lang="en-US" altLang="en-US" dirty="0">
                <a:solidFill>
                  <a:srgbClr val="000000"/>
                </a:solidFill>
                <a:latin typeface="Courier New" pitchFamily="49" charset="0"/>
              </a:rPr>
              <a:t>fourteenth</a:t>
            </a:r>
          </a:p>
        </p:txBody>
      </p:sp>
      <p:sp>
        <p:nvSpPr>
          <p:cNvPr id="28680" name="Rectangle 8"/>
          <p:cNvSpPr>
            <a:spLocks noChangeArrowheads="1"/>
          </p:cNvSpPr>
          <p:nvPr/>
        </p:nvSpPr>
        <p:spPr bwMode="blackGray">
          <a:xfrm>
            <a:off x="2589212" y="1828801"/>
            <a:ext cx="3405188" cy="404813"/>
          </a:xfrm>
          <a:prstGeom prst="rect">
            <a:avLst/>
          </a:prstGeom>
          <a:solidFill>
            <a:srgbClr val="FFCC66"/>
          </a:solidFill>
          <a:ln w="28575">
            <a:solidFill>
              <a:srgbClr val="000000"/>
            </a:solidFill>
            <a:miter lim="800000"/>
            <a:headEnd/>
            <a:tailEnd/>
          </a:ln>
        </p:spPr>
        <p:txBody>
          <a:bodyPr wrap="none" anchor="ctr"/>
          <a:lstStyle/>
          <a:p>
            <a:pPr defTabSz="228600"/>
            <a:r>
              <a:rPr lang="en-US" altLang="en-US" dirty="0">
                <a:solidFill>
                  <a:srgbClr val="000000"/>
                </a:solidFill>
                <a:latin typeface="Courier New" pitchFamily="49" charset="0"/>
              </a:rPr>
              <a:t>HH24:MI:SS AM</a:t>
            </a:r>
          </a:p>
        </p:txBody>
      </p:sp>
      <p:sp>
        <p:nvSpPr>
          <p:cNvPr id="28681" name="Rectangle 9"/>
          <p:cNvSpPr>
            <a:spLocks noChangeArrowheads="1"/>
          </p:cNvSpPr>
          <p:nvPr/>
        </p:nvSpPr>
        <p:spPr bwMode="blackGray">
          <a:xfrm>
            <a:off x="5881687" y="1828801"/>
            <a:ext cx="3405188" cy="404813"/>
          </a:xfrm>
          <a:prstGeom prst="rect">
            <a:avLst/>
          </a:prstGeom>
          <a:solidFill>
            <a:srgbClr val="FFCC66"/>
          </a:solidFill>
          <a:ln w="28575">
            <a:solidFill>
              <a:srgbClr val="000000"/>
            </a:solidFill>
            <a:miter lim="800000"/>
            <a:headEnd/>
            <a:tailEnd/>
          </a:ln>
        </p:spPr>
        <p:txBody>
          <a:bodyPr wrap="none" anchor="ctr"/>
          <a:lstStyle/>
          <a:p>
            <a:pPr defTabSz="228600"/>
            <a:r>
              <a:rPr lang="en-US" altLang="en-US" dirty="0">
                <a:solidFill>
                  <a:srgbClr val="000000"/>
                </a:solidFill>
                <a:latin typeface="Courier New" pitchFamily="49" charset="0"/>
              </a:rPr>
              <a:t>15:45:32 PM</a:t>
            </a:r>
            <a:endParaRPr lang="en-US" altLang="en-US" dirty="0"/>
          </a:p>
        </p:txBody>
      </p:sp>
    </p:spTree>
    <p:custDataLst>
      <p:tags r:id="rId1"/>
    </p:custData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3"/>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rPr>
              <a:t>TO_CHAR</a:t>
            </a:r>
            <a:r>
              <a:rPr lang="en-US" altLang="en-US" dirty="0" smtClean="0"/>
              <a:t> Function with Dates</a:t>
            </a:r>
          </a:p>
        </p:txBody>
      </p:sp>
      <p:grpSp>
        <p:nvGrpSpPr>
          <p:cNvPr id="2" name="Group 1"/>
          <p:cNvGrpSpPr/>
          <p:nvPr/>
        </p:nvGrpSpPr>
        <p:grpSpPr>
          <a:xfrm>
            <a:off x="2062162" y="1313811"/>
            <a:ext cx="8064500" cy="4230379"/>
            <a:chOff x="2062162" y="1600201"/>
            <a:chExt cx="8064500" cy="4230379"/>
          </a:xfrm>
        </p:grpSpPr>
        <p:pic>
          <p:nvPicPr>
            <p:cNvPr id="64513" name="Picture 1"/>
            <p:cNvPicPr>
              <a:picLocks noChangeAspect="1" noChangeArrowheads="1"/>
            </p:cNvPicPr>
            <p:nvPr/>
          </p:nvPicPr>
          <p:blipFill>
            <a:blip r:embed="rId4" cstate="print"/>
            <a:srcRect/>
            <a:stretch>
              <a:fillRect/>
            </a:stretch>
          </p:blipFill>
          <p:spPr bwMode="auto">
            <a:xfrm>
              <a:off x="2360612" y="3200401"/>
              <a:ext cx="2895600" cy="2302779"/>
            </a:xfrm>
            <a:prstGeom prst="rect">
              <a:avLst/>
            </a:prstGeom>
            <a:noFill/>
            <a:ln w="12700">
              <a:solidFill>
                <a:schemeClr val="tx1"/>
              </a:solidFill>
              <a:miter lim="800000"/>
              <a:headEnd/>
              <a:tailEnd/>
            </a:ln>
          </p:spPr>
        </p:pic>
        <p:sp>
          <p:nvSpPr>
            <p:cNvPr id="9" name="Content Placeholder 2"/>
            <p:cNvSpPr txBox="1">
              <a:spLocks/>
            </p:cNvSpPr>
            <p:nvPr/>
          </p:nvSpPr>
          <p:spPr bwMode="gray">
            <a:xfrm>
              <a:off x="2062162" y="1600201"/>
              <a:ext cx="8064500" cy="129319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last_name,</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TO_CHAR(hire_date, 'fmDD Month YYYY')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AS HIREDATE</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p:txBody>
        </p:sp>
        <p:sp>
          <p:nvSpPr>
            <p:cNvPr id="31750" name="Rectangle 4"/>
            <p:cNvSpPr>
              <a:spLocks noChangeArrowheads="1"/>
            </p:cNvSpPr>
            <p:nvPr/>
          </p:nvSpPr>
          <p:spPr bwMode="gray">
            <a:xfrm>
              <a:off x="3009900" y="1997075"/>
              <a:ext cx="5294312" cy="53975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31751" name="Text Box 5"/>
            <p:cNvSpPr txBox="1">
              <a:spLocks noChangeArrowheads="1"/>
            </p:cNvSpPr>
            <p:nvPr/>
          </p:nvSpPr>
          <p:spPr bwMode="auto">
            <a:xfrm>
              <a:off x="2398713" y="5435600"/>
              <a:ext cx="366713" cy="394980"/>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sp>
          <p:nvSpPr>
            <p:cNvPr id="31753" name="Rectangle 8"/>
            <p:cNvSpPr>
              <a:spLocks noChangeArrowheads="1"/>
            </p:cNvSpPr>
            <p:nvPr/>
          </p:nvSpPr>
          <p:spPr bwMode="auto">
            <a:xfrm>
              <a:off x="3656012" y="3200400"/>
              <a:ext cx="1600200" cy="2286000"/>
            </a:xfrm>
            <a:prstGeom prst="rect">
              <a:avLst/>
            </a:prstGeom>
            <a:noFill/>
            <a:ln w="28575" algn="ctr">
              <a:solidFill>
                <a:schemeClr val="accent1"/>
              </a:solidFill>
              <a:round/>
              <a:headEnd type="none" w="sm" len="sm"/>
              <a:tailEnd type="none" w="sm" len="sm"/>
            </a:ln>
          </p:spPr>
          <p:txBody>
            <a:bodyPr/>
            <a:lstStyle/>
            <a:p>
              <a:pPr defTabSz="228600"/>
              <a:endParaRPr lang="en-US" altLang="en-US" dirty="0"/>
            </a:p>
          </p:txBody>
        </p:sp>
      </p:grpSp>
      <p:sp>
        <p:nvSpPr>
          <p:cNvPr id="10" name="Rectangle 9"/>
          <p:cNvSpPr/>
          <p:nvPr/>
        </p:nvSpPr>
        <p:spPr bwMode="auto">
          <a:xfrm rot="16200000" flipV="1">
            <a:off x="10323832" y="4192174"/>
            <a:ext cx="1165225" cy="246126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grpSp>
        <p:nvGrpSpPr>
          <p:cNvPr id="11" name="Group 10"/>
          <p:cNvGrpSpPr/>
          <p:nvPr/>
        </p:nvGrpSpPr>
        <p:grpSpPr>
          <a:xfrm>
            <a:off x="10701662" y="4980330"/>
            <a:ext cx="865025" cy="865025"/>
            <a:chOff x="10958512" y="2984500"/>
            <a:chExt cx="685800" cy="685800"/>
          </a:xfrm>
        </p:grpSpPr>
        <p:sp>
          <p:nvSpPr>
            <p:cNvPr id="12" name="Oval 11"/>
            <p:cNvSpPr/>
            <p:nvPr/>
          </p:nvSpPr>
          <p:spPr bwMode="auto">
            <a:xfrm rot="21073751">
              <a:off x="10958512" y="2984500"/>
              <a:ext cx="685800" cy="685800"/>
            </a:xfrm>
            <a:prstGeom prst="ellipse">
              <a:avLst/>
            </a:prstGeom>
            <a:gradFill flip="none" rotWithShape="1">
              <a:gsLst>
                <a:gs pos="0">
                  <a:srgbClr val="006CC2">
                    <a:shade val="30000"/>
                    <a:satMod val="115000"/>
                  </a:srgbClr>
                </a:gs>
                <a:gs pos="50000">
                  <a:srgbClr val="006CC2">
                    <a:shade val="67500"/>
                    <a:satMod val="115000"/>
                  </a:srgbClr>
                </a:gs>
                <a:gs pos="100000">
                  <a:srgbClr val="006CC2">
                    <a:shade val="100000"/>
                    <a:satMod val="115000"/>
                  </a:srgbClr>
                </a:gs>
              </a:gsLst>
              <a:lin ang="16200000" scaled="1"/>
              <a:tileRect/>
            </a:gradFill>
            <a:ln w="38100" cap="flat" cmpd="sng" algn="ctr">
              <a:solidFill>
                <a:schemeClr val="bg1"/>
              </a:solidFill>
              <a:prstDash val="solid"/>
              <a:round/>
              <a:headEnd type="none" w="sm" len="sm"/>
              <a:tailEnd type="none" w="sm" len="sm"/>
            </a:ln>
            <a:effectLst/>
          </p:spPr>
          <p:txBody>
            <a:bodyPr anchor="ctr"/>
            <a:lstStyle/>
            <a:p>
              <a:pPr algn="ctr" defTabSz="228600" eaLnBrk="1" hangingPunct="1">
                <a:spcBef>
                  <a:spcPct val="20000"/>
                </a:spcBef>
                <a:buClr>
                  <a:srgbClr val="FF0000"/>
                </a:buClr>
                <a:defRPr/>
              </a:pPr>
              <a:endParaRPr lang="en-US" sz="2800" b="1" dirty="0">
                <a:solidFill>
                  <a:schemeClr val="bg1"/>
                </a:solidFill>
                <a:latin typeface="Arial" pitchFamily="34" charset="0"/>
              </a:endParaRPr>
            </a:p>
          </p:txBody>
        </p:sp>
        <p:pic>
          <p:nvPicPr>
            <p:cNvPr id="13" name="Picture 24"/>
            <p:cNvPicPr>
              <a:picLocks noChangeAspect="1"/>
            </p:cNvPicPr>
            <p:nvPr/>
          </p:nvPicPr>
          <p:blipFill>
            <a:blip r:embed="rId5" cstate="print"/>
            <a:srcRect/>
            <a:stretch>
              <a:fillRect/>
            </a:stretch>
          </p:blipFill>
          <p:spPr bwMode="auto">
            <a:xfrm>
              <a:off x="11039928" y="3077056"/>
              <a:ext cx="530688" cy="530619"/>
            </a:xfrm>
            <a:prstGeom prst="rect">
              <a:avLst/>
            </a:prstGeom>
            <a:noFill/>
            <a:ln w="9525">
              <a:noFill/>
              <a:miter lim="800000"/>
              <a:headEnd/>
              <a:tailEnd/>
            </a:ln>
          </p:spPr>
        </p:pic>
      </p:grpSp>
    </p:spTree>
    <p:custDataLst>
      <p:tags r:id="rId1"/>
    </p:custData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3"/>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rPr>
              <a:t>TO_CHAR</a:t>
            </a:r>
            <a:r>
              <a:rPr lang="en-US" altLang="en-US" dirty="0" smtClean="0"/>
              <a:t> Function with Numbers</a:t>
            </a:r>
          </a:p>
        </p:txBody>
      </p:sp>
      <p:sp>
        <p:nvSpPr>
          <p:cNvPr id="33795" name="Rectangle 34"/>
          <p:cNvSpPr>
            <a:spLocks noGrp="1" noChangeArrowheads="1"/>
          </p:cNvSpPr>
          <p:nvPr>
            <p:ph idx="1"/>
          </p:nvPr>
        </p:nvSpPr>
        <p:spPr/>
        <p:txBody>
          <a:bodyPr/>
          <a:lstStyle/>
          <a:p>
            <a:pPr indent="0"/>
            <a:r>
              <a:rPr lang="en-US" altLang="en-US" dirty="0" smtClean="0">
                <a:latin typeface="Arial" charset="0"/>
              </a:rPr>
              <a:t>These are some of the format elements that you can use with the </a:t>
            </a:r>
            <a:r>
              <a:rPr lang="en-US" altLang="en-US" dirty="0" smtClean="0">
                <a:latin typeface="Courier New" pitchFamily="49" charset="0"/>
              </a:rPr>
              <a:t>TO_CHAR</a:t>
            </a:r>
            <a:r>
              <a:rPr lang="en-US" altLang="en-US" dirty="0" smtClean="0">
                <a:latin typeface="Arial" charset="0"/>
              </a:rPr>
              <a:t> function to display a number value as a character:</a:t>
            </a:r>
          </a:p>
        </p:txBody>
      </p:sp>
      <p:sp>
        <p:nvSpPr>
          <p:cNvPr id="32" name="Content Placeholder 2"/>
          <p:cNvSpPr txBox="1">
            <a:spLocks/>
          </p:cNvSpPr>
          <p:nvPr/>
        </p:nvSpPr>
        <p:spPr bwMode="gray">
          <a:xfrm>
            <a:off x="2062162" y="2269093"/>
            <a:ext cx="8064500" cy="39790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TO_CHAR(</a:t>
            </a:r>
            <a:r>
              <a:rPr lang="en-US" altLang="en-US" b="1" i="1" dirty="0">
                <a:solidFill>
                  <a:schemeClr val="tx1">
                    <a:lumMod val="75000"/>
                  </a:schemeClr>
                </a:solidFill>
                <a:latin typeface="Courier New" panose="02070309020205020404" pitchFamily="49" charset="0"/>
                <a:cs typeface="Arial" panose="020B0604020202020204" pitchFamily="34" charset="0"/>
              </a:rPr>
              <a:t>number[, </a:t>
            </a:r>
            <a:r>
              <a:rPr lang="en-US" altLang="en-US" b="1" dirty="0">
                <a:solidFill>
                  <a:schemeClr val="tx1">
                    <a:lumMod val="75000"/>
                  </a:schemeClr>
                </a:solidFill>
                <a:latin typeface="Courier New" panose="02070309020205020404" pitchFamily="49" charset="0"/>
                <a:cs typeface="Arial" panose="020B0604020202020204" pitchFamily="34" charset="0"/>
              </a:rPr>
              <a:t>'</a:t>
            </a:r>
            <a:r>
              <a:rPr lang="en-US" altLang="en-US" b="1" i="1" dirty="0">
                <a:solidFill>
                  <a:schemeClr val="tx1">
                    <a:lumMod val="75000"/>
                  </a:schemeClr>
                </a:solidFill>
                <a:latin typeface="Courier New" panose="02070309020205020404" pitchFamily="49" charset="0"/>
                <a:cs typeface="Arial" panose="020B0604020202020204" pitchFamily="34" charset="0"/>
              </a:rPr>
              <a:t>format_model</a:t>
            </a:r>
            <a:r>
              <a:rPr lang="en-US" altLang="en-US" b="1" dirty="0">
                <a:solidFill>
                  <a:schemeClr val="tx1">
                    <a:lumMod val="75000"/>
                  </a:schemeClr>
                </a:solidFill>
                <a:latin typeface="Courier New" panose="02070309020205020404" pitchFamily="49" charset="0"/>
                <a:cs typeface="Arial" panose="020B0604020202020204" pitchFamily="34" charset="0"/>
              </a:rPr>
              <a:t>'])</a:t>
            </a:r>
          </a:p>
        </p:txBody>
      </p:sp>
      <p:graphicFrame>
        <p:nvGraphicFramePr>
          <p:cNvPr id="2" name="Table 1"/>
          <p:cNvGraphicFramePr>
            <a:graphicFrameLocks noGrp="1"/>
          </p:cNvGraphicFramePr>
          <p:nvPr>
            <p:extLst>
              <p:ext uri="{D42A27DB-BD31-4B8C-83A1-F6EECF244321}">
                <p14:modId xmlns:p14="http://schemas.microsoft.com/office/powerpoint/2010/main" val="786976980"/>
              </p:ext>
            </p:extLst>
          </p:nvPr>
        </p:nvGraphicFramePr>
        <p:xfrm>
          <a:off x="2409597" y="2971800"/>
          <a:ext cx="7369630" cy="2595880"/>
        </p:xfrm>
        <a:graphic>
          <a:graphicData uri="http://schemas.openxmlformats.org/drawingml/2006/table">
            <a:tbl>
              <a:tblPr firstRow="1" firstCol="1" bandRow="1">
                <a:tableStyleId>{5FD0F851-EC5A-4D38-B0AD-8093EC10F338}</a:tableStyleId>
              </a:tblPr>
              <a:tblGrid>
                <a:gridCol w="2576967"/>
                <a:gridCol w="4792663"/>
              </a:tblGrid>
              <a:tr h="37084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800" b="1" dirty="0" smtClean="0">
                          <a:solidFill>
                            <a:schemeClr val="tx1">
                              <a:lumMod val="75000"/>
                            </a:schemeClr>
                          </a:solidFill>
                        </a:rPr>
                        <a:t>Element</a:t>
                      </a:r>
                      <a:endParaRPr lang="en-US" altLang="en-US" sz="1600" b="1" dirty="0" smtClean="0">
                        <a:solidFill>
                          <a:schemeClr val="tx1">
                            <a:lumMod val="75000"/>
                          </a:schemeClr>
                        </a:solidFill>
                      </a:endParaRPr>
                    </a:p>
                  </a:txBody>
                  <a:tcPr/>
                </a:tc>
                <a:tc>
                  <a:txBody>
                    <a:bodyPr/>
                    <a:lstStyle/>
                    <a:p>
                      <a:r>
                        <a:rPr lang="en-US" altLang="en-US" sz="1800" b="1" dirty="0" smtClean="0">
                          <a:solidFill>
                            <a:schemeClr val="tx1">
                              <a:lumMod val="75000"/>
                            </a:schemeClr>
                          </a:solidFill>
                        </a:rPr>
                        <a:t>Result</a:t>
                      </a:r>
                      <a:endParaRPr lang="en-US" sz="1600" dirty="0"/>
                    </a:p>
                  </a:txBody>
                  <a:tcPr/>
                </a:tc>
              </a:tr>
              <a:tr h="370840">
                <a:tc>
                  <a:txBody>
                    <a:bodyPr/>
                    <a:lstStyle/>
                    <a:p>
                      <a:r>
                        <a:rPr lang="en-US" altLang="en-US" sz="1600" b="0" dirty="0" smtClean="0">
                          <a:solidFill>
                            <a:srgbClr val="000000"/>
                          </a:solidFill>
                          <a:latin typeface="Courier New" panose="02070309020205020404" pitchFamily="49" charset="0"/>
                        </a:rPr>
                        <a:t>9</a:t>
                      </a:r>
                      <a:endParaRPr lang="en-US" sz="1600" b="0" dirty="0"/>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rgbClr val="000000"/>
                          </a:solidFill>
                        </a:rPr>
                        <a:t>Represents a number</a:t>
                      </a:r>
                    </a:p>
                  </a:txBody>
                  <a:tcPr>
                    <a:solidFill>
                      <a:schemeClr val="accent4">
                        <a:lumMod val="20000"/>
                        <a:lumOff val="80000"/>
                      </a:schemeClr>
                    </a:solidFill>
                  </a:tcPr>
                </a:tc>
              </a:tr>
              <a:tr h="370840">
                <a:tc>
                  <a:txBody>
                    <a:bodyPr/>
                    <a:lstStyle/>
                    <a:p>
                      <a:r>
                        <a:rPr lang="en-US" altLang="en-US" sz="1600" b="0" dirty="0" smtClean="0">
                          <a:solidFill>
                            <a:srgbClr val="000000"/>
                          </a:solidFill>
                          <a:latin typeface="Courier New" panose="02070309020205020404" pitchFamily="49" charset="0"/>
                        </a:rPr>
                        <a:t>0</a:t>
                      </a:r>
                      <a:endParaRPr lang="en-US" sz="1600" b="0"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rgbClr val="000000"/>
                          </a:solidFill>
                        </a:rPr>
                        <a:t>Forces a zero to be displayed</a:t>
                      </a:r>
                    </a:p>
                  </a:txBody>
                  <a:tcPr/>
                </a:tc>
              </a:tr>
              <a:tr h="370840">
                <a:tc>
                  <a:txBody>
                    <a:bodyPr/>
                    <a:lstStyle/>
                    <a:p>
                      <a:r>
                        <a:rPr lang="en-US" altLang="en-US" sz="1600" b="0" dirty="0" smtClean="0">
                          <a:solidFill>
                            <a:srgbClr val="000000"/>
                          </a:solidFill>
                          <a:latin typeface="Courier New" panose="02070309020205020404" pitchFamily="49" charset="0"/>
                        </a:rPr>
                        <a:t>$</a:t>
                      </a:r>
                      <a:endParaRPr lang="en-US" sz="1600" b="0" dirty="0"/>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rgbClr val="000000"/>
                          </a:solidFill>
                        </a:rPr>
                        <a:t>Places a floating dollar sign</a:t>
                      </a:r>
                    </a:p>
                  </a:txBody>
                  <a:tcPr>
                    <a:solidFill>
                      <a:schemeClr val="accent4">
                        <a:lumMod val="20000"/>
                        <a:lumOff val="80000"/>
                      </a:schemeClr>
                    </a:solidFill>
                  </a:tcPr>
                </a:tc>
              </a:tr>
              <a:tr h="370840">
                <a:tc>
                  <a:txBody>
                    <a:bodyPr/>
                    <a:lstStyle/>
                    <a:p>
                      <a:r>
                        <a:rPr lang="en-US" altLang="en-US" sz="1600" b="0" dirty="0" smtClean="0">
                          <a:solidFill>
                            <a:srgbClr val="000000"/>
                          </a:solidFill>
                          <a:latin typeface="Courier New" panose="02070309020205020404" pitchFamily="49" charset="0"/>
                        </a:rPr>
                        <a:t>L</a:t>
                      </a:r>
                      <a:endParaRPr lang="en-US" sz="1600" b="0"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rgbClr val="000000"/>
                          </a:solidFill>
                        </a:rPr>
                        <a:t>Uses the floating local currency symbol</a:t>
                      </a:r>
                    </a:p>
                  </a:txBody>
                  <a:tcPr/>
                </a:tc>
              </a:tr>
              <a:tr h="370840">
                <a:tc>
                  <a:txBody>
                    <a:bodyPr/>
                    <a:lstStyle/>
                    <a:p>
                      <a:r>
                        <a:rPr lang="en-US" altLang="en-US" sz="1600" b="0" dirty="0" smtClean="0">
                          <a:solidFill>
                            <a:srgbClr val="000000"/>
                          </a:solidFill>
                          <a:latin typeface="Courier New" panose="02070309020205020404" pitchFamily="49" charset="0"/>
                        </a:rPr>
                        <a:t>.</a:t>
                      </a:r>
                      <a:endParaRPr lang="en-US" sz="1600" b="0" dirty="0"/>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rgbClr val="000000"/>
                          </a:solidFill>
                        </a:rPr>
                        <a:t>Prints a decimal point</a:t>
                      </a:r>
                    </a:p>
                  </a:txBody>
                  <a:tcPr>
                    <a:solidFill>
                      <a:schemeClr val="accent4">
                        <a:lumMod val="20000"/>
                        <a:lumOff val="80000"/>
                      </a:schemeClr>
                    </a:solidFill>
                  </a:tcPr>
                </a:tc>
              </a:tr>
              <a:tr h="370840">
                <a:tc>
                  <a:txBody>
                    <a:bodyPr/>
                    <a:lstStyle/>
                    <a:p>
                      <a:r>
                        <a:rPr lang="en-US" altLang="en-US" sz="1600" b="0" dirty="0" smtClean="0">
                          <a:solidFill>
                            <a:srgbClr val="000000"/>
                          </a:solidFill>
                          <a:latin typeface="Courier New" panose="02070309020205020404" pitchFamily="49" charset="0"/>
                        </a:rPr>
                        <a:t>,</a:t>
                      </a:r>
                      <a:endParaRPr lang="en-US" sz="1600" b="0" dirty="0"/>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dirty="0" smtClean="0">
                          <a:solidFill>
                            <a:srgbClr val="000000"/>
                          </a:solidFill>
                        </a:rPr>
                        <a:t>Prints a comma as a thousands indicator</a:t>
                      </a:r>
                    </a:p>
                  </a:txBody>
                  <a:tcPr/>
                </a:tc>
              </a:tr>
            </a:tbl>
          </a:graphicData>
        </a:graphic>
      </p:graphicFrame>
    </p:spTree>
    <p:custDataLst>
      <p:tags r:id="rId1"/>
    </p:custData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rot="16200000" flipV="1">
            <a:off x="10323832" y="3923980"/>
            <a:ext cx="1165225" cy="246126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02214" y="4697374"/>
            <a:ext cx="859611" cy="914479"/>
          </a:xfrm>
          <a:prstGeom prst="rect">
            <a:avLst/>
          </a:prstGeom>
        </p:spPr>
      </p:pic>
      <p:sp>
        <p:nvSpPr>
          <p:cNvPr id="6" name="Content Placeholder 2"/>
          <p:cNvSpPr txBox="1">
            <a:spLocks/>
          </p:cNvSpPr>
          <p:nvPr/>
        </p:nvSpPr>
        <p:spPr bwMode="gray">
          <a:xfrm>
            <a:off x="2062162" y="1905001"/>
            <a:ext cx="8064500"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TO_CHAR(salary, '$99,999.00') SALARY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last_name = 'Ernst';</a:t>
            </a:r>
          </a:p>
        </p:txBody>
      </p:sp>
      <p:sp>
        <p:nvSpPr>
          <p:cNvPr id="36869" name="Rectangle 3"/>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rPr>
              <a:t>TO_CHAR</a:t>
            </a:r>
            <a:r>
              <a:rPr lang="en-US" altLang="en-US" dirty="0" smtClean="0"/>
              <a:t> Function with Numbers</a:t>
            </a:r>
          </a:p>
        </p:txBody>
      </p:sp>
      <p:sp>
        <p:nvSpPr>
          <p:cNvPr id="2" name="Content Placeholder 1"/>
          <p:cNvSpPr>
            <a:spLocks noGrp="1"/>
          </p:cNvSpPr>
          <p:nvPr>
            <p:ph idx="1"/>
          </p:nvPr>
        </p:nvSpPr>
        <p:spPr>
          <a:xfrm>
            <a:off x="622138" y="1242485"/>
            <a:ext cx="10944549" cy="811326"/>
          </a:xfrm>
        </p:spPr>
        <p:txBody>
          <a:bodyPr/>
          <a:lstStyle/>
          <a:p>
            <a:r>
              <a:rPr lang="en-US" altLang="en-US" sz="2000" dirty="0"/>
              <a:t>Let us look at an example: </a:t>
            </a:r>
          </a:p>
          <a:p>
            <a:endParaRPr lang="en-US" dirty="0"/>
          </a:p>
        </p:txBody>
      </p:sp>
      <p:sp>
        <p:nvSpPr>
          <p:cNvPr id="36870" name="Rectangle 4"/>
          <p:cNvSpPr>
            <a:spLocks noChangeArrowheads="1"/>
          </p:cNvSpPr>
          <p:nvPr/>
        </p:nvSpPr>
        <p:spPr bwMode="gray">
          <a:xfrm>
            <a:off x="3078162" y="2001099"/>
            <a:ext cx="5087938" cy="325438"/>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pic>
        <p:nvPicPr>
          <p:cNvPr id="36871" name="Picture 8" descr="C:\salome_official\projects\11gR2\screenshots\les4_19s_a.gif"/>
          <p:cNvPicPr>
            <a:picLocks noChangeAspect="1" noChangeArrowheads="1"/>
          </p:cNvPicPr>
          <p:nvPr/>
        </p:nvPicPr>
        <p:blipFill>
          <a:blip r:embed="rId5" cstate="print"/>
          <a:srcRect/>
          <a:stretch>
            <a:fillRect/>
          </a:stretch>
        </p:blipFill>
        <p:spPr bwMode="auto">
          <a:xfrm>
            <a:off x="2360612" y="3181989"/>
            <a:ext cx="1303338" cy="457200"/>
          </a:xfrm>
          <a:prstGeom prst="rect">
            <a:avLst/>
          </a:prstGeom>
          <a:noFill/>
          <a:ln w="12700">
            <a:solidFill>
              <a:schemeClr val="tx1"/>
            </a:solidFill>
            <a:miter lim="800000"/>
            <a:headEnd/>
            <a:tailEnd/>
          </a:ln>
        </p:spPr>
      </p:pic>
      <p:sp>
        <p:nvSpPr>
          <p:cNvPr id="8" name="Rectangle 7"/>
          <p:cNvSpPr txBox="1">
            <a:spLocks noChangeArrowheads="1"/>
          </p:cNvSpPr>
          <p:nvPr/>
        </p:nvSpPr>
        <p:spPr>
          <a:xfrm>
            <a:off x="1989137" y="1243014"/>
            <a:ext cx="8210550" cy="509587"/>
          </a:xfrm>
          <a:prstGeom prst="rect">
            <a:avLst/>
          </a:prstGeom>
        </p:spPr>
        <p:txBody>
          <a:bodyPr/>
          <a:lstStyle/>
          <a:p>
            <a:pPr defTabSz="228600">
              <a:spcBef>
                <a:spcPct val="20000"/>
              </a:spcBef>
              <a:buClr>
                <a:srgbClr val="000000"/>
              </a:buClr>
              <a:defRPr/>
            </a:pPr>
            <a:endParaRPr lang="en-US" altLang="en-US" sz="2200" kern="0" dirty="0">
              <a:solidFill>
                <a:srgbClr val="5F5F5F"/>
              </a:solidFill>
              <a:cs typeface="+mn-cs"/>
            </a:endParaRPr>
          </a:p>
        </p:txBody>
      </p:sp>
      <p:grpSp>
        <p:nvGrpSpPr>
          <p:cNvPr id="25" name="Group 24"/>
          <p:cNvGrpSpPr>
            <a:grpSpLocks noChangeAspect="1"/>
          </p:cNvGrpSpPr>
          <p:nvPr/>
        </p:nvGrpSpPr>
        <p:grpSpPr>
          <a:xfrm>
            <a:off x="11061825" y="5241460"/>
            <a:ext cx="266548" cy="307777"/>
            <a:chOff x="10980622" y="5215086"/>
            <a:chExt cx="358868" cy="414377"/>
          </a:xfrm>
        </p:grpSpPr>
        <p:sp>
          <p:nvSpPr>
            <p:cNvPr id="15" name="TextBox 14"/>
            <p:cNvSpPr txBox="1"/>
            <p:nvPr/>
          </p:nvSpPr>
          <p:spPr>
            <a:xfrm>
              <a:off x="10981274" y="5215086"/>
              <a:ext cx="319089" cy="414377"/>
            </a:xfrm>
            <a:prstGeom prst="rect">
              <a:avLst/>
            </a:prstGeom>
            <a:noFill/>
          </p:spPr>
          <p:txBody>
            <a:bodyPr wrap="square" rtlCol="0">
              <a:spAutoFit/>
            </a:bodyPr>
            <a:lstStyle/>
            <a:p>
              <a:r>
                <a:rPr lang="en-US" sz="1400" b="1" dirty="0" smtClean="0">
                  <a:solidFill>
                    <a:schemeClr val="bg1"/>
                  </a:solidFill>
                </a:rPr>
                <a:t>7</a:t>
              </a:r>
              <a:endParaRPr lang="en-US" b="1" dirty="0">
                <a:solidFill>
                  <a:schemeClr val="bg1"/>
                </a:solidFill>
              </a:endParaRPr>
            </a:p>
          </p:txBody>
        </p:sp>
        <p:sp>
          <p:nvSpPr>
            <p:cNvPr id="19" name="Oval 18"/>
            <p:cNvSpPr/>
            <p:nvPr/>
          </p:nvSpPr>
          <p:spPr bwMode="auto">
            <a:xfrm>
              <a:off x="10980622" y="5246210"/>
              <a:ext cx="358868" cy="352130"/>
            </a:xfrm>
            <a:prstGeom prst="ellipse">
              <a:avLst/>
            </a:prstGeom>
            <a:noFill/>
            <a:ln w="28575"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grpSp>
      <p:grpSp>
        <p:nvGrpSpPr>
          <p:cNvPr id="29" name="Group 28"/>
          <p:cNvGrpSpPr>
            <a:grpSpLocks noChangeAspect="1"/>
          </p:cNvGrpSpPr>
          <p:nvPr/>
        </p:nvGrpSpPr>
        <p:grpSpPr>
          <a:xfrm>
            <a:off x="11214160" y="4846836"/>
            <a:ext cx="266548" cy="307777"/>
            <a:chOff x="10980622" y="5215086"/>
            <a:chExt cx="358868" cy="414377"/>
          </a:xfrm>
        </p:grpSpPr>
        <p:sp>
          <p:nvSpPr>
            <p:cNvPr id="30" name="TextBox 29"/>
            <p:cNvSpPr txBox="1"/>
            <p:nvPr/>
          </p:nvSpPr>
          <p:spPr>
            <a:xfrm>
              <a:off x="10981274" y="5215086"/>
              <a:ext cx="319089" cy="414377"/>
            </a:xfrm>
            <a:prstGeom prst="rect">
              <a:avLst/>
            </a:prstGeom>
            <a:noFill/>
          </p:spPr>
          <p:txBody>
            <a:bodyPr wrap="square" rtlCol="0">
              <a:spAutoFit/>
            </a:bodyPr>
            <a:lstStyle/>
            <a:p>
              <a:r>
                <a:rPr lang="en-US" sz="1400" b="1" dirty="0" smtClean="0">
                  <a:solidFill>
                    <a:schemeClr val="bg1"/>
                  </a:solidFill>
                </a:rPr>
                <a:t>2</a:t>
              </a:r>
              <a:endParaRPr lang="en-US" b="1" dirty="0">
                <a:solidFill>
                  <a:schemeClr val="bg1"/>
                </a:solidFill>
              </a:endParaRPr>
            </a:p>
          </p:txBody>
        </p:sp>
        <p:sp>
          <p:nvSpPr>
            <p:cNvPr id="31" name="Oval 30"/>
            <p:cNvSpPr/>
            <p:nvPr/>
          </p:nvSpPr>
          <p:spPr bwMode="auto">
            <a:xfrm>
              <a:off x="10980622" y="5246210"/>
              <a:ext cx="358868" cy="352130"/>
            </a:xfrm>
            <a:prstGeom prst="ellipse">
              <a:avLst/>
            </a:prstGeom>
            <a:noFill/>
            <a:ln w="28575"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grpSp>
      <p:grpSp>
        <p:nvGrpSpPr>
          <p:cNvPr id="32" name="Group 31"/>
          <p:cNvGrpSpPr>
            <a:grpSpLocks noChangeAspect="1"/>
          </p:cNvGrpSpPr>
          <p:nvPr/>
        </p:nvGrpSpPr>
        <p:grpSpPr>
          <a:xfrm>
            <a:off x="11644782" y="5131496"/>
            <a:ext cx="266548" cy="307777"/>
            <a:chOff x="10980622" y="5215085"/>
            <a:chExt cx="358868" cy="414377"/>
          </a:xfrm>
        </p:grpSpPr>
        <p:sp>
          <p:nvSpPr>
            <p:cNvPr id="33" name="TextBox 32"/>
            <p:cNvSpPr txBox="1"/>
            <p:nvPr/>
          </p:nvSpPr>
          <p:spPr>
            <a:xfrm>
              <a:off x="10981276" y="5215085"/>
              <a:ext cx="319089" cy="414377"/>
            </a:xfrm>
            <a:prstGeom prst="rect">
              <a:avLst/>
            </a:prstGeom>
            <a:noFill/>
          </p:spPr>
          <p:txBody>
            <a:bodyPr wrap="square" rtlCol="0">
              <a:spAutoFit/>
            </a:bodyPr>
            <a:lstStyle/>
            <a:p>
              <a:r>
                <a:rPr lang="en-US" sz="1400" b="1" dirty="0" smtClean="0">
                  <a:solidFill>
                    <a:schemeClr val="bg1"/>
                  </a:solidFill>
                </a:rPr>
                <a:t>4</a:t>
              </a:r>
              <a:endParaRPr lang="en-US" b="1" dirty="0">
                <a:solidFill>
                  <a:schemeClr val="bg1"/>
                </a:solidFill>
              </a:endParaRPr>
            </a:p>
          </p:txBody>
        </p:sp>
        <p:sp>
          <p:nvSpPr>
            <p:cNvPr id="34" name="Oval 33"/>
            <p:cNvSpPr/>
            <p:nvPr/>
          </p:nvSpPr>
          <p:spPr bwMode="auto">
            <a:xfrm>
              <a:off x="10980622" y="5246210"/>
              <a:ext cx="358868" cy="352130"/>
            </a:xfrm>
            <a:prstGeom prst="ellipse">
              <a:avLst/>
            </a:prstGeom>
            <a:noFill/>
            <a:ln w="28575"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grpSp>
    </p:spTree>
    <p:custDataLst>
      <p:tags r:id="rId1"/>
    </p:custData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dirty="0" smtClean="0"/>
              <a:t>Course Roadmap</a:t>
            </a:r>
          </a:p>
        </p:txBody>
      </p:sp>
      <p:sp>
        <p:nvSpPr>
          <p:cNvPr id="19" name="Rounded Rectangle 18"/>
          <p:cNvSpPr/>
          <p:nvPr/>
        </p:nvSpPr>
        <p:spPr bwMode="auto">
          <a:xfrm>
            <a:off x="3046412" y="1167943"/>
            <a:ext cx="8305800" cy="4522115"/>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1" name="Rounded Rectangle 20"/>
          <p:cNvSpPr/>
          <p:nvPr/>
        </p:nvSpPr>
        <p:spPr bwMode="auto">
          <a:xfrm>
            <a:off x="4147377" y="3526424"/>
            <a:ext cx="5713476" cy="831273"/>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2" name="Rounded Rectangle 21"/>
          <p:cNvSpPr/>
          <p:nvPr/>
        </p:nvSpPr>
        <p:spPr bwMode="auto">
          <a:xfrm>
            <a:off x="4147377" y="4551305"/>
            <a:ext cx="5713476" cy="831273"/>
          </a:xfrm>
          <a:prstGeom prst="roundRect">
            <a:avLst>
              <a:gd name="adj" fmla="val 28911"/>
            </a:avLst>
          </a:prstGeom>
          <a:gradFill>
            <a:gsLst>
              <a:gs pos="3000">
                <a:schemeClr val="bg2">
                  <a:lumMod val="90000"/>
                </a:schemeClr>
              </a:gs>
              <a:gs pos="24000">
                <a:schemeClr val="bg2">
                  <a:lumMod val="75000"/>
                </a:schemeClr>
              </a:gs>
              <a:gs pos="100000">
                <a:schemeClr val="bg2">
                  <a:lumMod val="50000"/>
                </a:schemeClr>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4" name="Rounded Rectangle 23"/>
          <p:cNvSpPr/>
          <p:nvPr/>
        </p:nvSpPr>
        <p:spPr bwMode="auto">
          <a:xfrm>
            <a:off x="4147377" y="2501544"/>
            <a:ext cx="5713476" cy="831273"/>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5" name="Rounded Rectangle 24"/>
          <p:cNvSpPr/>
          <p:nvPr/>
        </p:nvSpPr>
        <p:spPr bwMode="auto">
          <a:xfrm>
            <a:off x="4146111" y="1476664"/>
            <a:ext cx="5716265" cy="831273"/>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6" name="TextBox 25"/>
          <p:cNvSpPr txBox="1"/>
          <p:nvPr/>
        </p:nvSpPr>
        <p:spPr>
          <a:xfrm>
            <a:off x="4756977" y="1730717"/>
            <a:ext cx="4491611" cy="323165"/>
          </a:xfrm>
          <a:prstGeom prst="rect">
            <a:avLst/>
          </a:prstGeom>
          <a:noFill/>
        </p:spPr>
        <p:txBody>
          <a:bodyPr wrap="square" rtlCol="0" anchor="ctr">
            <a:spAutoFit/>
          </a:bodyPr>
          <a:lstStyle>
            <a:defPPr>
              <a:defRPr lang="en-US"/>
            </a:defPPr>
            <a:lvl1pPr defTabSz="228600" fontAlgn="auto">
              <a:spcBef>
                <a:spcPts val="0"/>
              </a:spcBef>
              <a:spcAft>
                <a:spcPts val="0"/>
              </a:spcAft>
              <a:defRPr sz="1400" b="0">
                <a:solidFill>
                  <a:schemeClr val="tx1">
                    <a:lumMod val="75000"/>
                  </a:schemeClr>
                </a:solidFill>
              </a:defRPr>
            </a:lvl1pPr>
          </a:lstStyle>
          <a:p>
            <a:r>
              <a:rPr lang="en-US" sz="1500" dirty="0" smtClean="0"/>
              <a:t>Lesson </a:t>
            </a:r>
            <a:r>
              <a:rPr lang="en-US" sz="1500" dirty="0"/>
              <a:t>2: Retrieving Data using SQL </a:t>
            </a:r>
            <a:r>
              <a:rPr lang="en-US" sz="1500" dirty="0" smtClean="0">
                <a:latin typeface="Courier New" panose="02070309020205020404" pitchFamily="49" charset="0"/>
                <a:cs typeface="Courier New" panose="02070309020205020404" pitchFamily="49" charset="0"/>
              </a:rPr>
              <a:t>SELECT</a:t>
            </a:r>
            <a:endParaRPr lang="en-US" sz="1500" dirty="0">
              <a:latin typeface="Courier New" panose="02070309020205020404" pitchFamily="49" charset="0"/>
              <a:cs typeface="Courier New" panose="02070309020205020404" pitchFamily="49" charset="0"/>
            </a:endParaRPr>
          </a:p>
        </p:txBody>
      </p:sp>
      <p:sp>
        <p:nvSpPr>
          <p:cNvPr id="27" name="TextBox 26"/>
          <p:cNvSpPr txBox="1"/>
          <p:nvPr/>
        </p:nvSpPr>
        <p:spPr>
          <a:xfrm>
            <a:off x="4819904" y="2755598"/>
            <a:ext cx="4083283" cy="323165"/>
          </a:xfrm>
          <a:prstGeom prst="rect">
            <a:avLst/>
          </a:prstGeom>
          <a:noFill/>
        </p:spPr>
        <p:txBody>
          <a:bodyPr wrap="square" rtlCol="0" anchor="ctr">
            <a:spAutoFit/>
          </a:bodyPr>
          <a:lstStyle>
            <a:defPPr>
              <a:defRPr lang="en-US"/>
            </a:defPPr>
            <a:lvl1pPr defTabSz="228600" fontAlgn="auto">
              <a:spcBef>
                <a:spcPts val="0"/>
              </a:spcBef>
              <a:spcAft>
                <a:spcPts val="0"/>
              </a:spcAft>
              <a:defRPr sz="1400" b="0">
                <a:solidFill>
                  <a:schemeClr val="tx1">
                    <a:lumMod val="75000"/>
                  </a:schemeClr>
                </a:solidFill>
              </a:defRPr>
            </a:lvl1pPr>
          </a:lstStyle>
          <a:p>
            <a:r>
              <a:rPr lang="en-US" sz="1500" dirty="0"/>
              <a:t>Lesson 3: Restricting and Sorting Data</a:t>
            </a:r>
          </a:p>
        </p:txBody>
      </p:sp>
      <p:sp>
        <p:nvSpPr>
          <p:cNvPr id="28" name="TextBox 27"/>
          <p:cNvSpPr txBox="1"/>
          <p:nvPr/>
        </p:nvSpPr>
        <p:spPr>
          <a:xfrm>
            <a:off x="4790844" y="3665061"/>
            <a:ext cx="4083283" cy="553998"/>
          </a:xfrm>
          <a:prstGeom prst="rect">
            <a:avLst/>
          </a:prstGeom>
          <a:noFill/>
        </p:spPr>
        <p:txBody>
          <a:bodyPr wrap="square" rtlCol="0" anchor="ctr">
            <a:spAutoFit/>
          </a:bodyPr>
          <a:lstStyle>
            <a:defPPr>
              <a:defRPr lang="en-US"/>
            </a:defPPr>
            <a:lvl1pPr defTabSz="228600" fontAlgn="auto">
              <a:spcBef>
                <a:spcPts val="0"/>
              </a:spcBef>
              <a:spcAft>
                <a:spcPts val="0"/>
              </a:spcAft>
              <a:defRPr sz="1400" b="0">
                <a:solidFill>
                  <a:schemeClr val="tx1">
                    <a:lumMod val="75000"/>
                  </a:schemeClr>
                </a:solidFill>
              </a:defRPr>
            </a:lvl1pPr>
          </a:lstStyle>
          <a:p>
            <a:r>
              <a:rPr lang="en-US" sz="1500" dirty="0"/>
              <a:t>Lesson 4: Using Single-Row Functions to </a:t>
            </a:r>
            <a:r>
              <a:rPr lang="en-US" sz="1500" dirty="0" smtClean="0"/>
              <a:t>Customize </a:t>
            </a:r>
            <a:r>
              <a:rPr lang="en-US" sz="1500" dirty="0"/>
              <a:t>O</a:t>
            </a:r>
            <a:r>
              <a:rPr lang="en-US" sz="1500" dirty="0" smtClean="0"/>
              <a:t>utput</a:t>
            </a:r>
            <a:endParaRPr lang="en-US" sz="1500" dirty="0"/>
          </a:p>
        </p:txBody>
      </p:sp>
      <p:sp>
        <p:nvSpPr>
          <p:cNvPr id="29" name="TextBox 28"/>
          <p:cNvSpPr txBox="1"/>
          <p:nvPr/>
        </p:nvSpPr>
        <p:spPr>
          <a:xfrm>
            <a:off x="4790844" y="4689942"/>
            <a:ext cx="4083283" cy="553998"/>
          </a:xfrm>
          <a:prstGeom prst="rect">
            <a:avLst/>
          </a:prstGeom>
          <a:noFill/>
        </p:spPr>
        <p:txBody>
          <a:bodyPr wrap="square" rtlCol="0" anchor="ctr">
            <a:spAutoFit/>
          </a:bodyPr>
          <a:lstStyle>
            <a:defPPr>
              <a:defRPr lang="en-US"/>
            </a:defPPr>
            <a:lvl1pPr>
              <a:defRPr sz="1500" b="1">
                <a:solidFill>
                  <a:schemeClr val="bg1"/>
                </a:solidFill>
              </a:defRPr>
            </a:lvl1pPr>
          </a:lstStyle>
          <a:p>
            <a:r>
              <a:rPr lang="en-US" dirty="0"/>
              <a:t>Lesson 5: Using Conversion Functions and Conditional Expressions</a:t>
            </a:r>
          </a:p>
        </p:txBody>
      </p:sp>
      <p:sp>
        <p:nvSpPr>
          <p:cNvPr id="30" name="Isosceles Triangle 29"/>
          <p:cNvSpPr>
            <a:spLocks noChangeAspect="1"/>
          </p:cNvSpPr>
          <p:nvPr/>
        </p:nvSpPr>
        <p:spPr bwMode="auto">
          <a:xfrm rot="5400000">
            <a:off x="4321644" y="2819248"/>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1" name="Isosceles Triangle 30"/>
          <p:cNvSpPr>
            <a:spLocks noChangeAspect="1"/>
          </p:cNvSpPr>
          <p:nvPr/>
        </p:nvSpPr>
        <p:spPr bwMode="auto">
          <a:xfrm rot="5400000">
            <a:off x="4321644" y="3844128"/>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2" name="Isosceles Triangle 31"/>
          <p:cNvSpPr>
            <a:spLocks noChangeAspect="1"/>
          </p:cNvSpPr>
          <p:nvPr/>
        </p:nvSpPr>
        <p:spPr bwMode="auto">
          <a:xfrm rot="5400000">
            <a:off x="4321644" y="4869009"/>
            <a:ext cx="293800" cy="195865"/>
          </a:xfrm>
          <a:prstGeom prst="triangle">
            <a:avLst/>
          </a:prstGeom>
          <a:solidFill>
            <a:schemeClr val="accent1"/>
          </a:solidFill>
          <a:ln w="28575"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3" name="Isosceles Triangle 32"/>
          <p:cNvSpPr>
            <a:spLocks noChangeAspect="1"/>
          </p:cNvSpPr>
          <p:nvPr/>
        </p:nvSpPr>
        <p:spPr bwMode="auto">
          <a:xfrm rot="5400000">
            <a:off x="4321644" y="1794368"/>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grpSp>
        <p:nvGrpSpPr>
          <p:cNvPr id="34" name="Group 33"/>
          <p:cNvGrpSpPr/>
          <p:nvPr/>
        </p:nvGrpSpPr>
        <p:grpSpPr>
          <a:xfrm>
            <a:off x="9786179" y="4666111"/>
            <a:ext cx="1715510" cy="591689"/>
            <a:chOff x="9786179" y="1585747"/>
            <a:chExt cx="1715510" cy="591689"/>
          </a:xfrm>
        </p:grpSpPr>
        <p:sp>
          <p:nvSpPr>
            <p:cNvPr id="35" name="Freeform 34"/>
            <p:cNvSpPr/>
            <p:nvPr/>
          </p:nvSpPr>
          <p:spPr bwMode="auto">
            <a:xfrm>
              <a:off x="11346670" y="1627299"/>
              <a:ext cx="142410" cy="515233"/>
            </a:xfrm>
            <a:custGeom>
              <a:avLst/>
              <a:gdLst>
                <a:gd name="connsiteX0" fmla="*/ 0 w 142410"/>
                <a:gd name="connsiteY0" fmla="*/ 0 h 515233"/>
                <a:gd name="connsiteX1" fmla="*/ 56536 w 142410"/>
                <a:gd name="connsiteY1" fmla="*/ 0 h 515233"/>
                <a:gd name="connsiteX2" fmla="*/ 142410 w 142410"/>
                <a:gd name="connsiteY2" fmla="*/ 85874 h 515233"/>
                <a:gd name="connsiteX3" fmla="*/ 142410 w 142410"/>
                <a:gd name="connsiteY3" fmla="*/ 429359 h 515233"/>
                <a:gd name="connsiteX4" fmla="*/ 56536 w 142410"/>
                <a:gd name="connsiteY4" fmla="*/ 515233 h 515233"/>
                <a:gd name="connsiteX5" fmla="*/ 0 w 142410"/>
                <a:gd name="connsiteY5" fmla="*/ 515233 h 515233"/>
                <a:gd name="connsiteX6" fmla="*/ 0 w 142410"/>
                <a:gd name="connsiteY6" fmla="*/ 0 h 515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410" h="515233">
                  <a:moveTo>
                    <a:pt x="0" y="0"/>
                  </a:moveTo>
                  <a:lnTo>
                    <a:pt x="56536" y="0"/>
                  </a:lnTo>
                  <a:cubicBezTo>
                    <a:pt x="103963" y="0"/>
                    <a:pt x="142410" y="38447"/>
                    <a:pt x="142410" y="85874"/>
                  </a:cubicBezTo>
                  <a:lnTo>
                    <a:pt x="142410" y="429359"/>
                  </a:lnTo>
                  <a:cubicBezTo>
                    <a:pt x="142410" y="476786"/>
                    <a:pt x="103963" y="515233"/>
                    <a:pt x="56536" y="515233"/>
                  </a:cubicBezTo>
                  <a:lnTo>
                    <a:pt x="0" y="515233"/>
                  </a:lnTo>
                  <a:lnTo>
                    <a:pt x="0" y="0"/>
                  </a:lnTo>
                  <a:close/>
                </a:path>
              </a:pathLst>
            </a:custGeom>
            <a:gradFill>
              <a:gsLst>
                <a:gs pos="92000">
                  <a:schemeClr val="accent1">
                    <a:lumMod val="75000"/>
                  </a:schemeClr>
                </a:gs>
                <a:gs pos="11000">
                  <a:schemeClr val="accent1"/>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6" name="Freeform 35"/>
            <p:cNvSpPr/>
            <p:nvPr/>
          </p:nvSpPr>
          <p:spPr bwMode="auto">
            <a:xfrm>
              <a:off x="10097297" y="1662739"/>
              <a:ext cx="1404392" cy="437706"/>
            </a:xfrm>
            <a:custGeom>
              <a:avLst/>
              <a:gdLst>
                <a:gd name="connsiteX0" fmla="*/ 1376166 w 1404392"/>
                <a:gd name="connsiteY0" fmla="*/ 0 h 704932"/>
                <a:gd name="connsiteX1" fmla="*/ 1376773 w 1404392"/>
                <a:gd name="connsiteY1" fmla="*/ 564 h 704932"/>
                <a:gd name="connsiteX2" fmla="*/ 1404392 w 1404392"/>
                <a:gd name="connsiteY2" fmla="*/ 92517 h 704932"/>
                <a:gd name="connsiteX3" fmla="*/ 1404392 w 1404392"/>
                <a:gd name="connsiteY3" fmla="*/ 612664 h 704932"/>
                <a:gd name="connsiteX4" fmla="*/ 1376773 w 1404392"/>
                <a:gd name="connsiteY4" fmla="*/ 704619 h 704932"/>
                <a:gd name="connsiteX5" fmla="*/ 1376436 w 1404392"/>
                <a:gd name="connsiteY5" fmla="*/ 704932 h 704932"/>
                <a:gd name="connsiteX6" fmla="*/ 1369115 w 1404392"/>
                <a:gd name="connsiteY6" fmla="*/ 680559 h 704932"/>
                <a:gd name="connsiteX7" fmla="*/ 1314010 w 1404392"/>
                <a:gd name="connsiteY7" fmla="*/ 649080 h 704932"/>
                <a:gd name="connsiteX8" fmla="*/ 0 w 1404392"/>
                <a:gd name="connsiteY8" fmla="*/ 649080 h 704932"/>
                <a:gd name="connsiteX9" fmla="*/ 0 w 1404392"/>
                <a:gd name="connsiteY9" fmla="*/ 54954 h 704932"/>
                <a:gd name="connsiteX10" fmla="*/ 1314010 w 1404392"/>
                <a:gd name="connsiteY10" fmla="*/ 54954 h 704932"/>
                <a:gd name="connsiteX11" fmla="*/ 1369115 w 1404392"/>
                <a:gd name="connsiteY11" fmla="*/ 23476 h 704932"/>
                <a:gd name="connsiteX12" fmla="*/ 1376166 w 1404392"/>
                <a:gd name="connsiteY12" fmla="*/ 0 h 70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04392" h="704932">
                  <a:moveTo>
                    <a:pt x="1376166" y="0"/>
                  </a:moveTo>
                  <a:lnTo>
                    <a:pt x="1376773" y="564"/>
                  </a:lnTo>
                  <a:cubicBezTo>
                    <a:pt x="1393838" y="24097"/>
                    <a:pt x="1404392" y="56607"/>
                    <a:pt x="1404392" y="92517"/>
                  </a:cubicBezTo>
                  <a:lnTo>
                    <a:pt x="1404392" y="612664"/>
                  </a:lnTo>
                  <a:cubicBezTo>
                    <a:pt x="1404392" y="648575"/>
                    <a:pt x="1393838" y="681085"/>
                    <a:pt x="1376773" y="704619"/>
                  </a:cubicBezTo>
                  <a:lnTo>
                    <a:pt x="1376436" y="704932"/>
                  </a:lnTo>
                  <a:lnTo>
                    <a:pt x="1369115" y="680559"/>
                  </a:lnTo>
                  <a:cubicBezTo>
                    <a:pt x="1355013" y="661109"/>
                    <a:pt x="1335530" y="649080"/>
                    <a:pt x="1314010" y="649080"/>
                  </a:cubicBezTo>
                  <a:lnTo>
                    <a:pt x="0" y="649080"/>
                  </a:lnTo>
                  <a:lnTo>
                    <a:pt x="0" y="54954"/>
                  </a:lnTo>
                  <a:lnTo>
                    <a:pt x="1314010" y="54954"/>
                  </a:lnTo>
                  <a:cubicBezTo>
                    <a:pt x="1335530" y="54954"/>
                    <a:pt x="1355013" y="42924"/>
                    <a:pt x="1369115" y="23476"/>
                  </a:cubicBezTo>
                  <a:lnTo>
                    <a:pt x="1376166" y="0"/>
                  </a:lnTo>
                  <a:close/>
                </a:path>
              </a:pathLst>
            </a:custGeom>
            <a:gradFill>
              <a:gsLst>
                <a:gs pos="90000">
                  <a:schemeClr val="accent1"/>
                </a:gs>
                <a:gs pos="100000">
                  <a:schemeClr val="accent1">
                    <a:lumMod val="20000"/>
                    <a:lumOff val="80000"/>
                  </a:schemeClr>
                </a:gs>
                <a:gs pos="0">
                  <a:srgbClr val="DC0000"/>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37" name="Isosceles Triangle 36"/>
            <p:cNvSpPr/>
            <p:nvPr/>
          </p:nvSpPr>
          <p:spPr bwMode="auto">
            <a:xfrm rot="16200000">
              <a:off x="9701851" y="1670075"/>
              <a:ext cx="591689" cy="423034"/>
            </a:xfrm>
            <a:prstGeom prst="triangle">
              <a:avLst/>
            </a:prstGeom>
            <a:gradFill>
              <a:gsLst>
                <a:gs pos="95575">
                  <a:schemeClr val="accent1"/>
                </a:gs>
                <a:gs pos="23000">
                  <a:srgbClr val="E00000"/>
                </a:gs>
                <a:gs pos="0">
                  <a:srgbClr val="E00000"/>
                </a:gs>
              </a:gsLst>
              <a:lin ang="1620000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8" name="TextBox 37"/>
            <p:cNvSpPr txBox="1"/>
            <p:nvPr/>
          </p:nvSpPr>
          <p:spPr>
            <a:xfrm>
              <a:off x="10098845" y="1727704"/>
              <a:ext cx="1322479" cy="307777"/>
            </a:xfrm>
            <a:prstGeom prst="rect">
              <a:avLst/>
            </a:prstGeom>
            <a:noFill/>
          </p:spPr>
          <p:txBody>
            <a:bodyPr wrap="square" rtlCol="0">
              <a:spAutoFit/>
            </a:bodyPr>
            <a:lstStyle/>
            <a:p>
              <a:pPr algn="ctr"/>
              <a:r>
                <a:rPr lang="en-US" sz="1400" b="1" dirty="0">
                  <a:solidFill>
                    <a:schemeClr val="bg1"/>
                  </a:solidFill>
                  <a:latin typeface="LavosHandy™"/>
                </a:rPr>
                <a:t>You are here!</a:t>
              </a:r>
            </a:p>
          </p:txBody>
        </p:sp>
      </p:grpSp>
      <p:sp>
        <p:nvSpPr>
          <p:cNvPr id="39" name="Rounded Rectangle 38"/>
          <p:cNvSpPr/>
          <p:nvPr/>
        </p:nvSpPr>
        <p:spPr bwMode="auto">
          <a:xfrm>
            <a:off x="2818143" y="2403123"/>
            <a:ext cx="960176" cy="982414"/>
          </a:xfrm>
          <a:prstGeom prst="roundRect">
            <a:avLst>
              <a:gd name="adj" fmla="val 12643"/>
            </a:avLst>
          </a:prstGeom>
          <a:gradFill>
            <a:gsLst>
              <a:gs pos="92000">
                <a:schemeClr val="accent1">
                  <a:lumMod val="75000"/>
                </a:schemeClr>
              </a:gs>
              <a:gs pos="73000">
                <a:schemeClr val="accent1"/>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0" name="Rounded Rectangle 39"/>
          <p:cNvSpPr/>
          <p:nvPr/>
        </p:nvSpPr>
        <p:spPr bwMode="auto">
          <a:xfrm>
            <a:off x="2818143" y="1357659"/>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1" name="Rounded Rectangle 40"/>
          <p:cNvSpPr/>
          <p:nvPr/>
        </p:nvSpPr>
        <p:spPr bwMode="auto">
          <a:xfrm>
            <a:off x="2818143" y="3459375"/>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2" name="Rounded Rectangle 41"/>
          <p:cNvSpPr/>
          <p:nvPr/>
        </p:nvSpPr>
        <p:spPr bwMode="auto">
          <a:xfrm>
            <a:off x="2818143" y="4503986"/>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3" name="Rectangle 42"/>
          <p:cNvSpPr/>
          <p:nvPr/>
        </p:nvSpPr>
        <p:spPr bwMode="auto">
          <a:xfrm>
            <a:off x="201566" y="749300"/>
            <a:ext cx="3422440" cy="5499100"/>
          </a:xfrm>
          <a:prstGeom prst="rect">
            <a:avLst/>
          </a:prstGeom>
          <a:gradFill flip="none" rotWithShape="1">
            <a:gsLst>
              <a:gs pos="0">
                <a:schemeClr val="bg1"/>
              </a:gs>
              <a:gs pos="17000">
                <a:srgbClr val="DCE3E4"/>
              </a:gs>
              <a:gs pos="87000">
                <a:srgbClr val="DCE3E4"/>
              </a:gs>
              <a:gs pos="100000">
                <a:schemeClr val="bg1"/>
              </a:gs>
            </a:gsLst>
            <a:lin ang="540000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4" name="Freeform 43"/>
          <p:cNvSpPr/>
          <p:nvPr/>
        </p:nvSpPr>
        <p:spPr bwMode="auto">
          <a:xfrm>
            <a:off x="162553" y="1387318"/>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5" name="Freeform 44"/>
          <p:cNvSpPr/>
          <p:nvPr/>
        </p:nvSpPr>
        <p:spPr bwMode="auto">
          <a:xfrm>
            <a:off x="162553" y="2437130"/>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rgbClr val="DCE3E4"/>
              </a:gs>
              <a:gs pos="31000">
                <a:srgbClr val="DC0000"/>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6" name="Freeform 45"/>
          <p:cNvSpPr/>
          <p:nvPr/>
        </p:nvSpPr>
        <p:spPr bwMode="auto">
          <a:xfrm>
            <a:off x="162553" y="3491241"/>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7" name="Freeform 46"/>
          <p:cNvSpPr/>
          <p:nvPr/>
        </p:nvSpPr>
        <p:spPr bwMode="auto">
          <a:xfrm>
            <a:off x="162553" y="4533679"/>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8" name="TextBox 47"/>
          <p:cNvSpPr txBox="1"/>
          <p:nvPr/>
        </p:nvSpPr>
        <p:spPr>
          <a:xfrm>
            <a:off x="520036" y="1682936"/>
            <a:ext cx="2433967" cy="323165"/>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smtClean="0"/>
              <a:t>Lesson </a:t>
            </a:r>
            <a:r>
              <a:rPr lang="en-US" dirty="0"/>
              <a:t>1: </a:t>
            </a:r>
            <a:r>
              <a:rPr lang="en-US" dirty="0" smtClean="0"/>
              <a:t>Introduction</a:t>
            </a:r>
            <a:endParaRPr lang="en-US" dirty="0"/>
          </a:p>
        </p:txBody>
      </p:sp>
      <p:sp>
        <p:nvSpPr>
          <p:cNvPr id="49" name="TextBox 48"/>
          <p:cNvSpPr txBox="1"/>
          <p:nvPr/>
        </p:nvSpPr>
        <p:spPr>
          <a:xfrm>
            <a:off x="520036" y="2617331"/>
            <a:ext cx="2932776" cy="553998"/>
          </a:xfrm>
          <a:prstGeom prst="rect">
            <a:avLst/>
          </a:prstGeom>
          <a:noFill/>
        </p:spPr>
        <p:txBody>
          <a:bodyPr wrap="square" rtlCol="0" anchor="ctr">
            <a:spAutoFit/>
          </a:bodyPr>
          <a:lstStyle>
            <a:defPPr>
              <a:defRPr lang="en-US"/>
            </a:defPPr>
            <a:lvl1pPr defTabSz="228600" fontAlgn="auto">
              <a:spcBef>
                <a:spcPts val="0"/>
              </a:spcBef>
              <a:spcAft>
                <a:spcPts val="0"/>
              </a:spcAft>
              <a:defRPr sz="1500" b="1">
                <a:solidFill>
                  <a:schemeClr val="bg1"/>
                </a:solidFill>
              </a:defRPr>
            </a:lvl1pPr>
          </a:lstStyle>
          <a:p>
            <a:r>
              <a:rPr lang="en-US" dirty="0"/>
              <a:t>Unit 1: Retrieving, </a:t>
            </a:r>
            <a:r>
              <a:rPr lang="en-US" dirty="0" smtClean="0"/>
              <a:t>Restricting, </a:t>
            </a:r>
            <a:r>
              <a:rPr lang="en-US" dirty="0"/>
              <a:t>and Sorting </a:t>
            </a:r>
            <a:r>
              <a:rPr lang="en-US" dirty="0" smtClean="0"/>
              <a:t>Data</a:t>
            </a:r>
            <a:endParaRPr lang="en-US" dirty="0"/>
          </a:p>
        </p:txBody>
      </p:sp>
      <p:sp>
        <p:nvSpPr>
          <p:cNvPr id="50" name="TextBox 49"/>
          <p:cNvSpPr txBox="1"/>
          <p:nvPr/>
        </p:nvSpPr>
        <p:spPr>
          <a:xfrm>
            <a:off x="520036" y="3674761"/>
            <a:ext cx="2983576" cy="553998"/>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a:t>Unit 2: Joins, </a:t>
            </a:r>
            <a:r>
              <a:rPr lang="en-US" dirty="0" smtClean="0"/>
              <a:t>Subqueries, </a:t>
            </a:r>
            <a:r>
              <a:rPr lang="en-US" dirty="0"/>
              <a:t>and Set </a:t>
            </a:r>
            <a:r>
              <a:rPr lang="en-US" dirty="0" smtClean="0"/>
              <a:t>Operators</a:t>
            </a:r>
            <a:endParaRPr lang="en-US" dirty="0"/>
          </a:p>
        </p:txBody>
      </p:sp>
      <p:sp>
        <p:nvSpPr>
          <p:cNvPr id="51" name="TextBox 50"/>
          <p:cNvSpPr txBox="1"/>
          <p:nvPr/>
        </p:nvSpPr>
        <p:spPr>
          <a:xfrm>
            <a:off x="520036" y="4829297"/>
            <a:ext cx="2212697" cy="323165"/>
          </a:xfrm>
          <a:prstGeom prst="rect">
            <a:avLst/>
          </a:prstGeom>
          <a:noFill/>
        </p:spPr>
        <p:txBody>
          <a:bodyPr wrap="square" rtlCol="0" anchor="ctr">
            <a:spAutoFit/>
          </a:bodyPr>
          <a:lstStyle>
            <a:defPPr>
              <a:defRPr lang="en-US"/>
            </a:defPPr>
            <a:lvl1pPr defTabSz="228600" fontAlgn="auto">
              <a:spcBef>
                <a:spcPts val="0"/>
              </a:spcBef>
              <a:spcAft>
                <a:spcPts val="0"/>
              </a:spcAft>
              <a:defRPr sz="1500" b="0">
                <a:solidFill>
                  <a:schemeClr val="tx1">
                    <a:lumMod val="75000"/>
                  </a:schemeClr>
                </a:solidFill>
              </a:defRPr>
            </a:lvl1pPr>
          </a:lstStyle>
          <a:p>
            <a:r>
              <a:rPr lang="en-US" dirty="0"/>
              <a:t>Unit 3: DML and DDL</a:t>
            </a: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rPr>
              <a:t>TO_NUMBER</a:t>
            </a:r>
            <a:r>
              <a:rPr lang="en-US" altLang="en-US" dirty="0" smtClean="0"/>
              <a:t> and </a:t>
            </a:r>
            <a:r>
              <a:rPr lang="en-US" altLang="en-US" dirty="0" smtClean="0">
                <a:latin typeface="Courier New" pitchFamily="49" charset="0"/>
              </a:rPr>
              <a:t>TO_DATE</a:t>
            </a:r>
            <a:r>
              <a:rPr lang="en-US" altLang="en-US" dirty="0" smtClean="0"/>
              <a:t> Functions </a:t>
            </a:r>
          </a:p>
        </p:txBody>
      </p:sp>
      <p:sp>
        <p:nvSpPr>
          <p:cNvPr id="38915" name="Rectangle 7"/>
          <p:cNvSpPr>
            <a:spLocks noGrp="1" noChangeArrowheads="1"/>
          </p:cNvSpPr>
          <p:nvPr>
            <p:ph idx="1"/>
          </p:nvPr>
        </p:nvSpPr>
        <p:spPr/>
        <p:txBody>
          <a:bodyPr/>
          <a:lstStyle/>
          <a:p>
            <a:pPr lvl="1" eaLnBrk="1" hangingPunct="1"/>
            <a:r>
              <a:rPr lang="en-US" altLang="en-US" dirty="0" smtClean="0"/>
              <a:t>Convert a character string to a number format using the </a:t>
            </a:r>
            <a:r>
              <a:rPr lang="en-US" altLang="en-US" dirty="0" smtClean="0">
                <a:latin typeface="Courier New" pitchFamily="49" charset="0"/>
              </a:rPr>
              <a:t>TO_NUMBER</a:t>
            </a:r>
            <a:r>
              <a:rPr lang="en-US" altLang="en-US" dirty="0" smtClean="0"/>
              <a:t> function:</a:t>
            </a:r>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endParaRPr lang="en-US" altLang="en-US" dirty="0" smtClean="0"/>
          </a:p>
          <a:p>
            <a:pPr lvl="1" eaLnBrk="1" hangingPunct="1"/>
            <a:r>
              <a:rPr lang="en-US" altLang="en-US" dirty="0" smtClean="0"/>
              <a:t>Convert a character string to a date format using the </a:t>
            </a:r>
            <a:r>
              <a:rPr lang="en-US" altLang="en-US" dirty="0" smtClean="0">
                <a:latin typeface="Courier New" pitchFamily="49" charset="0"/>
              </a:rPr>
              <a:t>TO_DATE</a:t>
            </a:r>
            <a:r>
              <a:rPr lang="en-US" altLang="en-US" dirty="0" smtClean="0"/>
              <a:t> function:</a:t>
            </a:r>
          </a:p>
          <a:p>
            <a:pPr lvl="1" eaLnBrk="1" hangingPunct="1"/>
            <a:endParaRPr lang="en-US" altLang="en-US" dirty="0" smtClean="0"/>
          </a:p>
          <a:p>
            <a:pPr lvl="1" eaLnBrk="1" hangingPunct="1"/>
            <a:endParaRPr lang="en-US" altLang="en-US" dirty="0" smtClean="0"/>
          </a:p>
        </p:txBody>
      </p:sp>
      <p:sp>
        <p:nvSpPr>
          <p:cNvPr id="6" name="Content Placeholder 2"/>
          <p:cNvSpPr txBox="1">
            <a:spLocks/>
          </p:cNvSpPr>
          <p:nvPr/>
        </p:nvSpPr>
        <p:spPr bwMode="gray">
          <a:xfrm>
            <a:off x="2208212" y="4495801"/>
            <a:ext cx="8064500" cy="57696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lnSpc>
                <a:spcPct val="160000"/>
              </a:lnSpc>
              <a:defRPr/>
            </a:pPr>
            <a:r>
              <a:rPr lang="en-US" altLang="en-US" b="1" dirty="0">
                <a:solidFill>
                  <a:schemeClr val="tx1">
                    <a:lumMod val="75000"/>
                  </a:schemeClr>
                </a:solidFill>
                <a:latin typeface="Courier New" panose="02070309020205020404" pitchFamily="49" charset="0"/>
                <a:cs typeface="Arial" panose="020B0604020202020204" pitchFamily="34" charset="0"/>
              </a:rPr>
              <a:t>TO_DATE(</a:t>
            </a:r>
            <a:r>
              <a:rPr lang="en-US" altLang="en-US" b="1" i="1" dirty="0">
                <a:solidFill>
                  <a:schemeClr val="tx1">
                    <a:lumMod val="75000"/>
                  </a:schemeClr>
                </a:solidFill>
                <a:latin typeface="Courier New" panose="02070309020205020404" pitchFamily="49" charset="0"/>
                <a:cs typeface="Arial" panose="020B0604020202020204" pitchFamily="34" charset="0"/>
              </a:rPr>
              <a:t>char</a:t>
            </a:r>
            <a:r>
              <a:rPr lang="en-US" altLang="en-US" b="1" dirty="0">
                <a:solidFill>
                  <a:schemeClr val="tx1">
                    <a:lumMod val="75000"/>
                  </a:schemeClr>
                </a:solidFill>
                <a:latin typeface="Courier New" panose="02070309020205020404" pitchFamily="49" charset="0"/>
                <a:cs typeface="Arial" panose="020B0604020202020204" pitchFamily="34" charset="0"/>
              </a:rPr>
              <a:t>[, '</a:t>
            </a:r>
            <a:r>
              <a:rPr lang="en-US" altLang="en-US" b="1" i="1" dirty="0">
                <a:solidFill>
                  <a:schemeClr val="tx1">
                    <a:lumMod val="75000"/>
                  </a:schemeClr>
                </a:solidFill>
                <a:latin typeface="Courier New" panose="02070309020205020404" pitchFamily="49" charset="0"/>
                <a:cs typeface="Arial" panose="020B0604020202020204" pitchFamily="34" charset="0"/>
              </a:rPr>
              <a:t>format_model</a:t>
            </a:r>
            <a:r>
              <a:rPr lang="en-US" altLang="en-US" b="1" dirty="0">
                <a:solidFill>
                  <a:schemeClr val="tx1">
                    <a:lumMod val="75000"/>
                  </a:schemeClr>
                </a:solidFill>
                <a:latin typeface="Courier New" panose="02070309020205020404" pitchFamily="49" charset="0"/>
                <a:cs typeface="Arial" panose="020B0604020202020204" pitchFamily="34" charset="0"/>
              </a:rPr>
              <a:t>'])</a:t>
            </a:r>
          </a:p>
        </p:txBody>
      </p:sp>
      <p:sp>
        <p:nvSpPr>
          <p:cNvPr id="7" name="Content Placeholder 2"/>
          <p:cNvSpPr txBox="1">
            <a:spLocks/>
          </p:cNvSpPr>
          <p:nvPr/>
        </p:nvSpPr>
        <p:spPr bwMode="gray">
          <a:xfrm>
            <a:off x="2132012" y="2111218"/>
            <a:ext cx="8064500" cy="57696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lnSpc>
                <a:spcPct val="160000"/>
              </a:lnSpc>
              <a:defRPr/>
            </a:pPr>
            <a:r>
              <a:rPr lang="en-US" altLang="en-US" b="1" dirty="0">
                <a:solidFill>
                  <a:schemeClr val="tx1">
                    <a:lumMod val="75000"/>
                  </a:schemeClr>
                </a:solidFill>
                <a:latin typeface="Courier New" panose="02070309020205020404" pitchFamily="49" charset="0"/>
                <a:cs typeface="Arial" panose="020B0604020202020204" pitchFamily="34" charset="0"/>
              </a:rPr>
              <a:t>TO_NUMBER(</a:t>
            </a:r>
            <a:r>
              <a:rPr lang="en-US" altLang="en-US" b="1" i="1" dirty="0">
                <a:solidFill>
                  <a:schemeClr val="tx1">
                    <a:lumMod val="75000"/>
                  </a:schemeClr>
                </a:solidFill>
                <a:latin typeface="Courier New" panose="02070309020205020404" pitchFamily="49" charset="0"/>
                <a:cs typeface="Arial" panose="020B0604020202020204" pitchFamily="34" charset="0"/>
              </a:rPr>
              <a:t>char</a:t>
            </a:r>
            <a:r>
              <a:rPr lang="en-US" altLang="en-US" b="1" dirty="0">
                <a:solidFill>
                  <a:schemeClr val="tx1">
                    <a:lumMod val="75000"/>
                  </a:schemeClr>
                </a:solidFill>
                <a:latin typeface="Courier New" panose="02070309020205020404" pitchFamily="49" charset="0"/>
                <a:cs typeface="Arial" panose="020B0604020202020204" pitchFamily="34" charset="0"/>
              </a:rPr>
              <a:t>[</a:t>
            </a:r>
            <a:r>
              <a:rPr lang="en-US" altLang="en-US" b="1" i="1" dirty="0">
                <a:solidFill>
                  <a:schemeClr val="tx1">
                    <a:lumMod val="75000"/>
                  </a:schemeClr>
                </a:solidFill>
                <a:latin typeface="Courier New" panose="02070309020205020404" pitchFamily="49" charset="0"/>
                <a:cs typeface="Arial" panose="020B0604020202020204" pitchFamily="34" charset="0"/>
              </a:rPr>
              <a:t>, </a:t>
            </a:r>
            <a:r>
              <a:rPr lang="en-US" altLang="en-US" b="1" dirty="0">
                <a:solidFill>
                  <a:schemeClr val="tx1">
                    <a:lumMod val="75000"/>
                  </a:schemeClr>
                </a:solidFill>
                <a:latin typeface="Courier New" panose="02070309020205020404" pitchFamily="49" charset="0"/>
                <a:cs typeface="Arial" panose="020B0604020202020204" pitchFamily="34" charset="0"/>
              </a:rPr>
              <a:t>'</a:t>
            </a:r>
            <a:r>
              <a:rPr lang="en-US" altLang="en-US" b="1" i="1" dirty="0">
                <a:solidFill>
                  <a:schemeClr val="tx1">
                    <a:lumMod val="75000"/>
                  </a:schemeClr>
                </a:solidFill>
                <a:latin typeface="Courier New" panose="02070309020205020404" pitchFamily="49" charset="0"/>
                <a:cs typeface="Arial" panose="020B0604020202020204" pitchFamily="34" charset="0"/>
              </a:rPr>
              <a:t>format_model</a:t>
            </a:r>
            <a:r>
              <a:rPr lang="en-US" altLang="en-US" b="1" dirty="0">
                <a:solidFill>
                  <a:schemeClr val="tx1">
                    <a:lumMod val="75000"/>
                  </a:schemeClr>
                </a:solidFill>
                <a:latin typeface="Courier New" panose="02070309020205020404" pitchFamily="49" charset="0"/>
                <a:cs typeface="Arial" panose="020B0604020202020204" pitchFamily="34" charset="0"/>
              </a:rPr>
              <a:t>'])</a:t>
            </a:r>
          </a:p>
        </p:txBody>
      </p:sp>
    </p:spTree>
    <p:custDataLst>
      <p:tags r:id="rId1"/>
    </p:custData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gray">
          <a:xfrm>
            <a:off x="2062162" y="2743201"/>
            <a:ext cx="8064500"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last_name, TO_CHAR(hire_date, 'DD-Mon-YYYY')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hire_date &lt; TO_DATE(</a:t>
            </a:r>
            <a:r>
              <a:rPr lang="en-US" altLang="en-US" b="1" dirty="0" smtClean="0">
                <a:solidFill>
                  <a:schemeClr val="tx1">
                    <a:lumMod val="75000"/>
                  </a:schemeClr>
                </a:solidFill>
                <a:latin typeface="Courier New" panose="02070309020205020404" pitchFamily="49" charset="0"/>
                <a:cs typeface="Arial" panose="020B0604020202020204" pitchFamily="34" charset="0"/>
              </a:rPr>
              <a:t>'01 Jan, 10','DD Mon,RR');</a:t>
            </a:r>
            <a:endParaRPr lang="en-US" altLang="en-US" b="1" dirty="0">
              <a:solidFill>
                <a:schemeClr val="tx1">
                  <a:lumMod val="75000"/>
                </a:schemeClr>
              </a:solidFill>
              <a:latin typeface="Courier New" panose="02070309020205020404" pitchFamily="49" charset="0"/>
              <a:cs typeface="Arial" panose="020B0604020202020204" pitchFamily="34" charset="0"/>
            </a:endParaRPr>
          </a:p>
        </p:txBody>
      </p:sp>
      <p:sp>
        <p:nvSpPr>
          <p:cNvPr id="41989" name="Rectangle 6"/>
          <p:cNvSpPr>
            <a:spLocks noGrp="1" noChangeArrowheads="1"/>
          </p:cNvSpPr>
          <p:nvPr>
            <p:ph type="title"/>
          </p:nvPr>
        </p:nvSpPr>
        <p:spPr/>
        <p:txBody>
          <a:bodyPr/>
          <a:lstStyle/>
          <a:p>
            <a:pPr eaLnBrk="1" hangingPunct="1"/>
            <a:r>
              <a:rPr lang="en-US" altLang="en-US" dirty="0" smtClean="0"/>
              <a:t>Using </a:t>
            </a:r>
            <a:r>
              <a:rPr lang="en-US" altLang="en-US" dirty="0" smtClean="0">
                <a:latin typeface="Courier New" pitchFamily="49" charset="0"/>
              </a:rPr>
              <a:t>TO_CHAR</a:t>
            </a:r>
            <a:r>
              <a:rPr lang="en-US" altLang="en-US" dirty="0" smtClean="0"/>
              <a:t> and </a:t>
            </a:r>
            <a:r>
              <a:rPr lang="en-US" altLang="en-US" dirty="0" smtClean="0">
                <a:latin typeface="Courier New" pitchFamily="49" charset="0"/>
              </a:rPr>
              <a:t>TO_DATE</a:t>
            </a:r>
            <a:r>
              <a:rPr lang="en-US" altLang="en-US" dirty="0" smtClean="0"/>
              <a:t> Functions with the </a:t>
            </a:r>
            <a:r>
              <a:rPr lang="en-US" altLang="en-US" dirty="0" smtClean="0">
                <a:latin typeface="Courier New" pitchFamily="49" charset="0"/>
              </a:rPr>
              <a:t>RR</a:t>
            </a:r>
            <a:r>
              <a:rPr lang="en-US" altLang="en-US" dirty="0" smtClean="0"/>
              <a:t> Date Format</a:t>
            </a:r>
          </a:p>
        </p:txBody>
      </p:sp>
      <p:sp>
        <p:nvSpPr>
          <p:cNvPr id="41990" name="Rectangle 7"/>
          <p:cNvSpPr>
            <a:spLocks noGrp="1" noChangeArrowheads="1"/>
          </p:cNvSpPr>
          <p:nvPr>
            <p:ph idx="1"/>
          </p:nvPr>
        </p:nvSpPr>
        <p:spPr>
          <a:xfrm>
            <a:off x="622138" y="1242485"/>
            <a:ext cx="10944549" cy="680521"/>
          </a:xfrm>
        </p:spPr>
        <p:txBody>
          <a:bodyPr/>
          <a:lstStyle/>
          <a:p>
            <a:pPr indent="0"/>
            <a:r>
              <a:rPr lang="en-US" altLang="en-US" dirty="0" smtClean="0">
                <a:latin typeface="Arial" charset="0"/>
              </a:rPr>
              <a:t>To find employees hired before 2010, use the </a:t>
            </a:r>
            <a:r>
              <a:rPr lang="en-US" altLang="en-US" dirty="0" smtClean="0">
                <a:latin typeface="Courier New" pitchFamily="49" charset="0"/>
              </a:rPr>
              <a:t>RR</a:t>
            </a:r>
            <a:r>
              <a:rPr lang="en-US" altLang="en-US" dirty="0" smtClean="0">
                <a:latin typeface="Arial" charset="0"/>
              </a:rPr>
              <a:t> date format, which produces the correct result if the command is run now or before the year 2049: </a:t>
            </a:r>
          </a:p>
        </p:txBody>
      </p:sp>
      <p:pic>
        <p:nvPicPr>
          <p:cNvPr id="70657" name="Picture 1"/>
          <p:cNvPicPr>
            <a:picLocks noChangeAspect="1" noChangeArrowheads="1"/>
          </p:cNvPicPr>
          <p:nvPr/>
        </p:nvPicPr>
        <p:blipFill>
          <a:blip r:embed="rId4" cstate="print"/>
          <a:srcRect/>
          <a:stretch>
            <a:fillRect/>
          </a:stretch>
        </p:blipFill>
        <p:spPr bwMode="auto">
          <a:xfrm>
            <a:off x="2062162" y="4038600"/>
            <a:ext cx="4181902" cy="762000"/>
          </a:xfrm>
          <a:prstGeom prst="rect">
            <a:avLst/>
          </a:prstGeom>
          <a:noFill/>
          <a:ln w="9525">
            <a:solidFill>
              <a:schemeClr val="tx1"/>
            </a:solid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title"/>
          </p:nvPr>
        </p:nvSpPr>
        <p:spPr/>
        <p:txBody>
          <a:bodyPr/>
          <a:lstStyle/>
          <a:p>
            <a:pPr eaLnBrk="1" hangingPunct="1"/>
            <a:r>
              <a:rPr lang="en-US" altLang="en-US" dirty="0" smtClean="0"/>
              <a:t>Lesson Agenda</a:t>
            </a:r>
          </a:p>
        </p:txBody>
      </p:sp>
      <p:sp>
        <p:nvSpPr>
          <p:cNvPr id="44035" name="Rectangle 5"/>
          <p:cNvSpPr>
            <a:spLocks noGrp="1" noChangeArrowheads="1"/>
          </p:cNvSpPr>
          <p:nvPr>
            <p:ph idx="1"/>
          </p:nvPr>
        </p:nvSpPr>
        <p:spPr/>
        <p:txBody>
          <a:bodyPr/>
          <a:lstStyle/>
          <a:p>
            <a:pPr lvl="1" eaLnBrk="1" hangingPunct="1">
              <a:buClr>
                <a:srgbClr val="A6A6A6"/>
              </a:buClr>
            </a:pPr>
            <a:r>
              <a:rPr lang="en-US" altLang="en-US" dirty="0" smtClean="0">
                <a:solidFill>
                  <a:srgbClr val="A6A6A6"/>
                </a:solidFill>
              </a:rPr>
              <a:t>Implicit and explicit data type conversion</a:t>
            </a:r>
          </a:p>
          <a:p>
            <a:pPr lvl="1" eaLnBrk="1" hangingPunct="1">
              <a:buClr>
                <a:srgbClr val="A6A6A6"/>
              </a:buClr>
            </a:pPr>
            <a:r>
              <a:rPr lang="en-US" altLang="en-US" dirty="0" smtClean="0">
                <a:solidFill>
                  <a:srgbClr val="A6A6A6"/>
                </a:solidFill>
                <a:latin typeface="Courier New" pitchFamily="49" charset="0"/>
              </a:rPr>
              <a:t>TO_CHAR</a:t>
            </a:r>
            <a:r>
              <a:rPr lang="en-US" altLang="en-US" dirty="0" smtClean="0">
                <a:solidFill>
                  <a:srgbClr val="A6A6A6"/>
                </a:solidFill>
              </a:rPr>
              <a:t>, </a:t>
            </a:r>
            <a:r>
              <a:rPr lang="en-US" altLang="en-US" dirty="0" smtClean="0">
                <a:solidFill>
                  <a:srgbClr val="A6A6A6"/>
                </a:solidFill>
                <a:latin typeface="Courier New" pitchFamily="49" charset="0"/>
              </a:rPr>
              <a:t>TO_DATE</a:t>
            </a:r>
            <a:r>
              <a:rPr lang="en-US" altLang="en-US" dirty="0" smtClean="0">
                <a:solidFill>
                  <a:srgbClr val="A6A6A6"/>
                </a:solidFill>
              </a:rPr>
              <a:t>, </a:t>
            </a:r>
            <a:r>
              <a:rPr lang="en-US" altLang="en-US" dirty="0" smtClean="0">
                <a:solidFill>
                  <a:srgbClr val="A6A6A6"/>
                </a:solidFill>
                <a:latin typeface="Courier New" pitchFamily="49" charset="0"/>
              </a:rPr>
              <a:t>TO_NUMBER</a:t>
            </a:r>
            <a:r>
              <a:rPr lang="en-US" altLang="en-US" dirty="0" smtClean="0">
                <a:solidFill>
                  <a:srgbClr val="A6A6A6"/>
                </a:solidFill>
              </a:rPr>
              <a:t> functions</a:t>
            </a:r>
          </a:p>
          <a:p>
            <a:pPr lvl="1" eaLnBrk="1" hangingPunct="1">
              <a:buClr>
                <a:schemeClr val="accent1"/>
              </a:buClr>
            </a:pPr>
            <a:r>
              <a:rPr lang="en-US" altLang="en-US" dirty="0" smtClean="0"/>
              <a:t>General functions:</a:t>
            </a:r>
          </a:p>
          <a:p>
            <a:pPr lvl="2" eaLnBrk="1" hangingPunct="1">
              <a:buClr>
                <a:schemeClr val="accent1"/>
              </a:buClr>
            </a:pPr>
            <a:r>
              <a:rPr lang="en-US" altLang="en-US" dirty="0" smtClean="0">
                <a:latin typeface="Courier New" pitchFamily="49" charset="0"/>
              </a:rPr>
              <a:t>NVL</a:t>
            </a:r>
          </a:p>
          <a:p>
            <a:pPr lvl="2" eaLnBrk="1" hangingPunct="1">
              <a:buClr>
                <a:schemeClr val="accent1"/>
              </a:buClr>
            </a:pPr>
            <a:r>
              <a:rPr lang="en-US" altLang="en-US" dirty="0" smtClean="0">
                <a:latin typeface="Courier New" pitchFamily="49" charset="0"/>
              </a:rPr>
              <a:t>NVL2</a:t>
            </a:r>
          </a:p>
          <a:p>
            <a:pPr lvl="2" eaLnBrk="1" hangingPunct="1">
              <a:buClr>
                <a:schemeClr val="accent1"/>
              </a:buClr>
            </a:pPr>
            <a:r>
              <a:rPr lang="en-US" altLang="en-US" dirty="0" smtClean="0">
                <a:latin typeface="Courier New" pitchFamily="49" charset="0"/>
              </a:rPr>
              <a:t>NULLIF</a:t>
            </a:r>
          </a:p>
          <a:p>
            <a:pPr lvl="2" eaLnBrk="1" hangingPunct="1">
              <a:buClr>
                <a:schemeClr val="accent1"/>
              </a:buClr>
            </a:pPr>
            <a:r>
              <a:rPr lang="en-US" altLang="en-US" dirty="0" smtClean="0">
                <a:latin typeface="Courier New" pitchFamily="49" charset="0"/>
              </a:rPr>
              <a:t>COALESCE</a:t>
            </a:r>
          </a:p>
          <a:p>
            <a:pPr lvl="1" eaLnBrk="1" hangingPunct="1">
              <a:buClr>
                <a:schemeClr val="folHlink"/>
              </a:buClr>
            </a:pPr>
            <a:r>
              <a:rPr lang="en-US" altLang="en-US" dirty="0" smtClean="0">
                <a:solidFill>
                  <a:schemeClr val="folHlink"/>
                </a:solidFill>
              </a:rPr>
              <a:t>Conditional expressions:</a:t>
            </a:r>
          </a:p>
          <a:p>
            <a:pPr lvl="2" eaLnBrk="1" hangingPunct="1">
              <a:buClr>
                <a:schemeClr val="folHlink"/>
              </a:buClr>
            </a:pPr>
            <a:r>
              <a:rPr lang="en-US" altLang="en-US" dirty="0" smtClean="0">
                <a:solidFill>
                  <a:schemeClr val="folHlink"/>
                </a:solidFill>
              </a:rPr>
              <a:t>CASE</a:t>
            </a:r>
          </a:p>
          <a:p>
            <a:pPr lvl="2" eaLnBrk="1" hangingPunct="1">
              <a:buClr>
                <a:schemeClr val="folHlink"/>
              </a:buClr>
            </a:pPr>
            <a:r>
              <a:rPr lang="en-US" altLang="en-US" dirty="0" smtClean="0">
                <a:solidFill>
                  <a:schemeClr val="folHlink"/>
                </a:solidFill>
              </a:rPr>
              <a:t>Searched CASE</a:t>
            </a:r>
          </a:p>
          <a:p>
            <a:pPr lvl="2" eaLnBrk="1" hangingPunct="1">
              <a:buClr>
                <a:schemeClr val="folHlink"/>
              </a:buClr>
            </a:pPr>
            <a:r>
              <a:rPr lang="en-US" altLang="en-US" dirty="0" smtClean="0">
                <a:solidFill>
                  <a:schemeClr val="folHlink"/>
                </a:solidFill>
              </a:rPr>
              <a:t>DECODE</a:t>
            </a: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26"/>
          <p:cNvGrpSpPr>
            <a:grpSpLocks/>
          </p:cNvGrpSpPr>
          <p:nvPr/>
        </p:nvGrpSpPr>
        <p:grpSpPr bwMode="auto">
          <a:xfrm rot="5400000">
            <a:off x="3859032" y="-1961057"/>
            <a:ext cx="4470760" cy="11795760"/>
            <a:chOff x="4114801" y="171940"/>
            <a:chExt cx="4876801" cy="6234163"/>
          </a:xfrm>
        </p:grpSpPr>
        <p:sp>
          <p:nvSpPr>
            <p:cNvPr id="21" name="Rectangle 20"/>
            <p:cNvSpPr/>
            <p:nvPr/>
          </p:nvSpPr>
          <p:spPr bwMode="auto">
            <a:xfrm rot="5400000">
              <a:off x="5211753" y="2626254"/>
              <a:ext cx="2682897" cy="4876801"/>
            </a:xfrm>
            <a:prstGeom prst="rect">
              <a:avLst/>
            </a:prstGeom>
            <a:gradFill flip="none" rotWithShape="1">
              <a:gsLst>
                <a:gs pos="100000">
                  <a:srgbClr val="F6F8F8"/>
                </a:gs>
                <a:gs pos="0">
                  <a:schemeClr val="bg1"/>
                </a:gs>
              </a:gsLst>
              <a:lin ang="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defRPr/>
              </a:pPr>
              <a:endParaRPr lang="en-US">
                <a:latin typeface="Arial" pitchFamily="34" charset="0"/>
              </a:endParaRPr>
            </a:p>
          </p:txBody>
        </p:sp>
        <p:sp>
          <p:nvSpPr>
            <p:cNvPr id="22" name="Rectangle 21"/>
            <p:cNvSpPr/>
            <p:nvPr/>
          </p:nvSpPr>
          <p:spPr bwMode="auto">
            <a:xfrm rot="5400000">
              <a:off x="5000614" y="-713874"/>
              <a:ext cx="3105175" cy="4876801"/>
            </a:xfrm>
            <a:prstGeom prst="rect">
              <a:avLst/>
            </a:prstGeom>
            <a:gradFill flip="none" rotWithShape="1">
              <a:gsLst>
                <a:gs pos="100000">
                  <a:srgbClr val="F6F8F8"/>
                </a:gs>
                <a:gs pos="0">
                  <a:schemeClr val="bg1"/>
                </a:gs>
              </a:gsLst>
              <a:lin ang="10800000" scaled="1"/>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defRPr/>
              </a:pPr>
              <a:endParaRPr lang="en-US">
                <a:latin typeface="Arial" pitchFamily="34" charset="0"/>
              </a:endParaRPr>
            </a:p>
          </p:txBody>
        </p:sp>
      </p:grpSp>
      <p:sp>
        <p:nvSpPr>
          <p:cNvPr id="46082" name="Rectangle 4"/>
          <p:cNvSpPr>
            <a:spLocks noGrp="1" noChangeArrowheads="1"/>
          </p:cNvSpPr>
          <p:nvPr>
            <p:ph type="title"/>
          </p:nvPr>
        </p:nvSpPr>
        <p:spPr/>
        <p:txBody>
          <a:bodyPr/>
          <a:lstStyle/>
          <a:p>
            <a:pPr eaLnBrk="1" hangingPunct="1"/>
            <a:r>
              <a:rPr lang="en-US" altLang="en-US" dirty="0" smtClean="0"/>
              <a:t>General Functions</a:t>
            </a:r>
          </a:p>
        </p:txBody>
      </p:sp>
      <p:sp>
        <p:nvSpPr>
          <p:cNvPr id="46083" name="Rectangle 5"/>
          <p:cNvSpPr>
            <a:spLocks noGrp="1" noChangeArrowheads="1"/>
          </p:cNvSpPr>
          <p:nvPr>
            <p:ph idx="1"/>
          </p:nvPr>
        </p:nvSpPr>
        <p:spPr>
          <a:xfrm>
            <a:off x="622138" y="1242485"/>
            <a:ext cx="10944549" cy="357356"/>
          </a:xfrm>
        </p:spPr>
        <p:txBody>
          <a:bodyPr/>
          <a:lstStyle/>
          <a:p>
            <a:pPr indent="0"/>
            <a:r>
              <a:rPr lang="en-US" altLang="en-US" dirty="0" smtClean="0">
                <a:latin typeface="Arial" charset="0"/>
              </a:rPr>
              <a:t>The following functions pertain to using nulls and can be used with any data type:</a:t>
            </a:r>
          </a:p>
        </p:txBody>
      </p:sp>
      <p:sp>
        <p:nvSpPr>
          <p:cNvPr id="5" name="Oval 4"/>
          <p:cNvSpPr/>
          <p:nvPr/>
        </p:nvSpPr>
        <p:spPr bwMode="auto">
          <a:xfrm>
            <a:off x="6064690" y="3679032"/>
            <a:ext cx="4267200" cy="1066800"/>
          </a:xfrm>
          <a:prstGeom prst="ellipse">
            <a:avLst/>
          </a:prstGeom>
          <a:solidFill>
            <a:schemeClr val="accent3">
              <a:lumMod val="40000"/>
              <a:lumOff val="60000"/>
            </a:schemeClr>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a:lstStyle/>
          <a:p>
            <a:pPr algn="ctr" defTabSz="228600">
              <a:spcBef>
                <a:spcPct val="20000"/>
              </a:spcBef>
              <a:buClr>
                <a:srgbClr val="FF0000"/>
              </a:buClr>
              <a:defRPr/>
            </a:pPr>
            <a:endParaRPr lang="en-US" dirty="0">
              <a:latin typeface="Arial" pitchFamily="34" charset="0"/>
            </a:endParaRPr>
          </a:p>
        </p:txBody>
      </p:sp>
      <p:sp>
        <p:nvSpPr>
          <p:cNvPr id="6" name="TextBox 3"/>
          <p:cNvSpPr txBox="1">
            <a:spLocks noChangeArrowheads="1"/>
          </p:cNvSpPr>
          <p:nvPr/>
        </p:nvSpPr>
        <p:spPr bwMode="auto">
          <a:xfrm>
            <a:off x="6064690" y="3889267"/>
            <a:ext cx="4267200" cy="646331"/>
          </a:xfrm>
          <a:prstGeom prst="rect">
            <a:avLst/>
          </a:prstGeom>
          <a:noFill/>
          <a:ln w="9525">
            <a:noFill/>
            <a:miter lim="800000"/>
            <a:headEnd/>
            <a:tailEnd/>
          </a:ln>
        </p:spPr>
        <p:txBody>
          <a:bodyPr>
            <a:spAutoFit/>
          </a:bodyPr>
          <a:lstStyle/>
          <a:p>
            <a:pPr lvl="1" eaLnBrk="1" hangingPunct="1"/>
            <a:r>
              <a:rPr lang="en-US" altLang="en-US" b="1" dirty="0">
                <a:latin typeface="Courier New" pitchFamily="49" charset="0"/>
                <a:cs typeface="Courier New" pitchFamily="49" charset="0"/>
              </a:rPr>
              <a:t>COALESCE (expr1, expr2,    		..., exprn</a:t>
            </a:r>
            <a:r>
              <a:rPr lang="en-US" altLang="en-US" b="1" dirty="0" smtClean="0">
                <a:latin typeface="Courier New" pitchFamily="49" charset="0"/>
                <a:cs typeface="Courier New" pitchFamily="49" charset="0"/>
              </a:rPr>
              <a:t>)</a:t>
            </a:r>
            <a:endParaRPr lang="en-US" altLang="en-US" b="1" dirty="0">
              <a:latin typeface="Courier New" pitchFamily="49" charset="0"/>
              <a:cs typeface="Courier New" pitchFamily="49" charset="0"/>
            </a:endParaRPr>
          </a:p>
        </p:txBody>
      </p:sp>
      <p:sp>
        <p:nvSpPr>
          <p:cNvPr id="8" name="Oval 7"/>
          <p:cNvSpPr/>
          <p:nvPr/>
        </p:nvSpPr>
        <p:spPr bwMode="auto">
          <a:xfrm>
            <a:off x="2085534" y="3679032"/>
            <a:ext cx="3124200" cy="1066800"/>
          </a:xfrm>
          <a:prstGeom prst="ellipse">
            <a:avLst/>
          </a:prstGeom>
          <a:solidFill>
            <a:schemeClr val="accent3">
              <a:lumMod val="40000"/>
              <a:lumOff val="60000"/>
            </a:schemeClr>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a:lstStyle/>
          <a:p>
            <a:pPr algn="ctr" defTabSz="228600">
              <a:spcBef>
                <a:spcPct val="20000"/>
              </a:spcBef>
              <a:buClr>
                <a:srgbClr val="FF0000"/>
              </a:buClr>
              <a:defRPr/>
            </a:pPr>
            <a:endParaRPr lang="en-US" dirty="0">
              <a:latin typeface="Arial" pitchFamily="34" charset="0"/>
            </a:endParaRPr>
          </a:p>
        </p:txBody>
      </p:sp>
      <p:sp>
        <p:nvSpPr>
          <p:cNvPr id="9" name="TextBox 4"/>
          <p:cNvSpPr txBox="1">
            <a:spLocks noChangeArrowheads="1"/>
          </p:cNvSpPr>
          <p:nvPr/>
        </p:nvSpPr>
        <p:spPr bwMode="auto">
          <a:xfrm>
            <a:off x="1856934" y="3889267"/>
            <a:ext cx="3581400" cy="646331"/>
          </a:xfrm>
          <a:prstGeom prst="rect">
            <a:avLst/>
          </a:prstGeom>
          <a:noFill/>
          <a:ln w="9525">
            <a:noFill/>
            <a:miter lim="800000"/>
            <a:headEnd/>
            <a:tailEnd/>
          </a:ln>
        </p:spPr>
        <p:txBody>
          <a:bodyPr>
            <a:spAutoFit/>
          </a:bodyPr>
          <a:lstStyle/>
          <a:p>
            <a:pPr lvl="1" eaLnBrk="1" hangingPunct="1"/>
            <a:r>
              <a:rPr lang="en-US" altLang="en-US" b="1" dirty="0">
                <a:latin typeface="Courier New" pitchFamily="49" charset="0"/>
                <a:cs typeface="Courier New" pitchFamily="49" charset="0"/>
              </a:rPr>
              <a:t>NULLIF (expr1, expr2</a:t>
            </a:r>
            <a:r>
              <a:rPr lang="en-US" altLang="en-US" b="1" dirty="0" smtClean="0">
                <a:latin typeface="Courier New" pitchFamily="49" charset="0"/>
                <a:cs typeface="Courier New" pitchFamily="49" charset="0"/>
              </a:rPr>
              <a:t>)</a:t>
            </a:r>
            <a:endParaRPr lang="en-US" altLang="en-US" b="1" dirty="0">
              <a:latin typeface="Courier New" pitchFamily="49" charset="0"/>
              <a:cs typeface="Courier New" pitchFamily="49" charset="0"/>
            </a:endParaRPr>
          </a:p>
        </p:txBody>
      </p:sp>
      <p:sp>
        <p:nvSpPr>
          <p:cNvPr id="11" name="Oval 10"/>
          <p:cNvSpPr/>
          <p:nvPr/>
        </p:nvSpPr>
        <p:spPr bwMode="auto">
          <a:xfrm>
            <a:off x="6064690" y="2112169"/>
            <a:ext cx="3962400" cy="1066800"/>
          </a:xfrm>
          <a:prstGeom prst="ellipse">
            <a:avLst/>
          </a:prstGeom>
          <a:solidFill>
            <a:schemeClr val="accent3">
              <a:lumMod val="40000"/>
              <a:lumOff val="60000"/>
            </a:schemeClr>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a:lstStyle/>
          <a:p>
            <a:pPr algn="ctr" defTabSz="228600">
              <a:spcBef>
                <a:spcPct val="20000"/>
              </a:spcBef>
              <a:buClr>
                <a:srgbClr val="FF0000"/>
              </a:buClr>
              <a:defRPr/>
            </a:pPr>
            <a:endParaRPr lang="en-US" dirty="0">
              <a:latin typeface="Arial" pitchFamily="34" charset="0"/>
            </a:endParaRPr>
          </a:p>
        </p:txBody>
      </p:sp>
      <p:sp>
        <p:nvSpPr>
          <p:cNvPr id="12" name="TextBox 5"/>
          <p:cNvSpPr txBox="1">
            <a:spLocks noChangeArrowheads="1"/>
          </p:cNvSpPr>
          <p:nvPr/>
        </p:nvSpPr>
        <p:spPr bwMode="auto">
          <a:xfrm>
            <a:off x="5912290" y="2322404"/>
            <a:ext cx="4267200" cy="646331"/>
          </a:xfrm>
          <a:prstGeom prst="rect">
            <a:avLst/>
          </a:prstGeom>
          <a:noFill/>
          <a:ln w="9525">
            <a:noFill/>
            <a:miter lim="800000"/>
            <a:headEnd/>
            <a:tailEnd/>
          </a:ln>
        </p:spPr>
        <p:txBody>
          <a:bodyPr>
            <a:spAutoFit/>
          </a:bodyPr>
          <a:lstStyle/>
          <a:p>
            <a:pPr lvl="1" eaLnBrk="1" hangingPunct="1"/>
            <a:r>
              <a:rPr lang="en-US" altLang="en-US" b="1" dirty="0">
                <a:latin typeface="Courier New" pitchFamily="49" charset="0"/>
                <a:cs typeface="Courier New" pitchFamily="49" charset="0"/>
              </a:rPr>
              <a:t>NVL2 (expr1, expr2, expr3</a:t>
            </a:r>
            <a:r>
              <a:rPr lang="en-US" altLang="en-US" b="1" dirty="0" smtClean="0">
                <a:latin typeface="Courier New" pitchFamily="49" charset="0"/>
                <a:cs typeface="Courier New" pitchFamily="49" charset="0"/>
              </a:rPr>
              <a:t>)</a:t>
            </a:r>
            <a:endParaRPr lang="en-US" altLang="en-US" b="1" dirty="0">
              <a:latin typeface="Courier New" pitchFamily="49" charset="0"/>
              <a:cs typeface="Courier New" pitchFamily="49" charset="0"/>
            </a:endParaRPr>
          </a:p>
        </p:txBody>
      </p:sp>
      <p:sp>
        <p:nvSpPr>
          <p:cNvPr id="14" name="Oval 13"/>
          <p:cNvSpPr/>
          <p:nvPr/>
        </p:nvSpPr>
        <p:spPr bwMode="auto">
          <a:xfrm>
            <a:off x="2276034" y="2112169"/>
            <a:ext cx="2743200" cy="1066800"/>
          </a:xfrm>
          <a:prstGeom prst="ellipse">
            <a:avLst/>
          </a:prstGeom>
          <a:solidFill>
            <a:schemeClr val="accent3">
              <a:lumMod val="40000"/>
              <a:lumOff val="60000"/>
            </a:schemeClr>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a:lstStyle/>
          <a:p>
            <a:pPr algn="ctr" defTabSz="228600">
              <a:spcBef>
                <a:spcPct val="20000"/>
              </a:spcBef>
              <a:buClr>
                <a:srgbClr val="FF0000"/>
              </a:buClr>
              <a:defRPr/>
            </a:pPr>
            <a:endParaRPr lang="en-US" dirty="0">
              <a:latin typeface="Arial" pitchFamily="34" charset="0"/>
            </a:endParaRPr>
          </a:p>
        </p:txBody>
      </p:sp>
      <p:sp>
        <p:nvSpPr>
          <p:cNvPr id="15" name="TextBox 6"/>
          <p:cNvSpPr txBox="1">
            <a:spLocks noChangeArrowheads="1"/>
          </p:cNvSpPr>
          <p:nvPr/>
        </p:nvSpPr>
        <p:spPr bwMode="auto">
          <a:xfrm>
            <a:off x="2085534" y="2322404"/>
            <a:ext cx="3124200" cy="646331"/>
          </a:xfrm>
          <a:prstGeom prst="rect">
            <a:avLst/>
          </a:prstGeom>
          <a:noFill/>
          <a:ln w="9525">
            <a:noFill/>
            <a:miter lim="800000"/>
            <a:headEnd/>
            <a:tailEnd/>
          </a:ln>
        </p:spPr>
        <p:txBody>
          <a:bodyPr>
            <a:spAutoFit/>
          </a:bodyPr>
          <a:lstStyle/>
          <a:p>
            <a:pPr lvl="1" eaLnBrk="1" hangingPunct="1"/>
            <a:r>
              <a:rPr lang="en-US" altLang="en-US" b="1" dirty="0">
                <a:latin typeface="Courier New" pitchFamily="49" charset="0"/>
                <a:cs typeface="Courier New" pitchFamily="49" charset="0"/>
              </a:rPr>
              <a:t>NVL (expr1, expr2)</a:t>
            </a:r>
          </a:p>
        </p:txBody>
      </p:sp>
      <p:grpSp>
        <p:nvGrpSpPr>
          <p:cNvPr id="2" name="Group 1"/>
          <p:cNvGrpSpPr/>
          <p:nvPr/>
        </p:nvGrpSpPr>
        <p:grpSpPr>
          <a:xfrm>
            <a:off x="10333650" y="4504951"/>
            <a:ext cx="670641" cy="670641"/>
            <a:chOff x="10867769" y="2633415"/>
            <a:chExt cx="670641" cy="670641"/>
          </a:xfrm>
        </p:grpSpPr>
        <p:sp>
          <p:nvSpPr>
            <p:cNvPr id="25" name="Oval 24"/>
            <p:cNvSpPr/>
            <p:nvPr/>
          </p:nvSpPr>
          <p:spPr bwMode="auto">
            <a:xfrm>
              <a:off x="10867769" y="2633415"/>
              <a:ext cx="670641" cy="670641"/>
            </a:xfrm>
            <a:prstGeom prst="ellipse">
              <a:avLst/>
            </a:prstGeom>
            <a:noFill/>
            <a:ln w="4445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8" name="TextBox 27"/>
            <p:cNvSpPr txBox="1"/>
            <p:nvPr/>
          </p:nvSpPr>
          <p:spPr>
            <a:xfrm>
              <a:off x="10971295" y="2707125"/>
              <a:ext cx="463588" cy="523220"/>
            </a:xfrm>
            <a:prstGeom prst="rect">
              <a:avLst/>
            </a:prstGeom>
            <a:noFill/>
            <a:effectLst/>
            <a:scene3d>
              <a:camera prst="orthographicFront"/>
              <a:lightRig rig="threePt" dir="t"/>
            </a:scene3d>
            <a:sp3d>
              <a:bevelT/>
            </a:sp3d>
          </p:spPr>
          <p:txBody>
            <a:bodyPr wrap="none" rtlCol="0">
              <a:spAutoFit/>
            </a:bodyPr>
            <a:lstStyle/>
            <a:p>
              <a:r>
                <a:rPr lang="en-US" sz="2800" dirty="0" smtClean="0">
                  <a:solidFill>
                    <a:schemeClr val="bg1"/>
                  </a:solidFill>
                  <a:latin typeface="Arial Black" panose="020B0A04020102020204" pitchFamily="34" charset="0"/>
                </a:rPr>
                <a:t>A</a:t>
              </a:r>
              <a:endParaRPr lang="en-US" dirty="0">
                <a:solidFill>
                  <a:schemeClr val="bg1"/>
                </a:solidFill>
                <a:latin typeface="Arial Black" panose="020B0A04020102020204" pitchFamily="34" charset="0"/>
              </a:endParaRPr>
            </a:p>
          </p:txBody>
        </p:sp>
      </p:grpSp>
      <p:grpSp>
        <p:nvGrpSpPr>
          <p:cNvPr id="4" name="Group 3"/>
          <p:cNvGrpSpPr/>
          <p:nvPr/>
        </p:nvGrpSpPr>
        <p:grpSpPr>
          <a:xfrm>
            <a:off x="10724728" y="2129347"/>
            <a:ext cx="670641" cy="670641"/>
            <a:chOff x="10497382" y="3273575"/>
            <a:chExt cx="670641" cy="670641"/>
          </a:xfrm>
        </p:grpSpPr>
        <p:sp>
          <p:nvSpPr>
            <p:cNvPr id="27" name="Oval 26"/>
            <p:cNvSpPr/>
            <p:nvPr/>
          </p:nvSpPr>
          <p:spPr bwMode="auto">
            <a:xfrm>
              <a:off x="10497382" y="3273575"/>
              <a:ext cx="670641" cy="670641"/>
            </a:xfrm>
            <a:prstGeom prst="ellipse">
              <a:avLst/>
            </a:prstGeom>
            <a:noFill/>
            <a:ln w="4445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55737" y="3331930"/>
              <a:ext cx="553931" cy="553931"/>
            </a:xfrm>
            <a:prstGeom prst="rect">
              <a:avLst/>
            </a:prstGeom>
          </p:spPr>
        </p:pic>
      </p:grpSp>
      <p:grpSp>
        <p:nvGrpSpPr>
          <p:cNvPr id="40" name="Group 39"/>
          <p:cNvGrpSpPr/>
          <p:nvPr/>
        </p:nvGrpSpPr>
        <p:grpSpPr>
          <a:xfrm>
            <a:off x="11175947" y="3153659"/>
            <a:ext cx="670641" cy="670641"/>
            <a:chOff x="11236319" y="3273575"/>
            <a:chExt cx="670641" cy="670641"/>
          </a:xfrm>
        </p:grpSpPr>
        <p:sp>
          <p:nvSpPr>
            <p:cNvPr id="41" name="Oval 40"/>
            <p:cNvSpPr/>
            <p:nvPr/>
          </p:nvSpPr>
          <p:spPr bwMode="auto">
            <a:xfrm>
              <a:off x="11236319" y="3273575"/>
              <a:ext cx="670641" cy="670641"/>
            </a:xfrm>
            <a:prstGeom prst="ellipse">
              <a:avLst/>
            </a:prstGeom>
            <a:noFill/>
            <a:ln w="4445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2" name="TextBox 41"/>
            <p:cNvSpPr txBox="1"/>
            <p:nvPr/>
          </p:nvSpPr>
          <p:spPr>
            <a:xfrm>
              <a:off x="11359882" y="3347285"/>
              <a:ext cx="423514" cy="523220"/>
            </a:xfrm>
            <a:prstGeom prst="rect">
              <a:avLst/>
            </a:prstGeom>
            <a:noFill/>
            <a:effectLst/>
            <a:scene3d>
              <a:camera prst="orthographicFront"/>
              <a:lightRig rig="threePt" dir="t"/>
            </a:scene3d>
            <a:sp3d>
              <a:bevelT/>
            </a:sp3d>
          </p:spPr>
          <p:txBody>
            <a:bodyPr wrap="none" rtlCol="0">
              <a:spAutoFit/>
            </a:bodyPr>
            <a:lstStyle/>
            <a:p>
              <a:r>
                <a:rPr lang="en-US" sz="2800" dirty="0" smtClean="0">
                  <a:solidFill>
                    <a:schemeClr val="bg1"/>
                  </a:solidFill>
                  <a:latin typeface="Arial Black" panose="020B0A04020102020204" pitchFamily="34" charset="0"/>
                </a:rPr>
                <a:t>1</a:t>
              </a:r>
              <a:endParaRPr lang="en-US" dirty="0">
                <a:solidFill>
                  <a:schemeClr val="bg1"/>
                </a:solidFill>
                <a:latin typeface="Arial Black" panose="020B0A04020102020204" pitchFamily="34" charset="0"/>
              </a:endParaRPr>
            </a:p>
          </p:txBody>
        </p:sp>
      </p:grpSp>
      <p:grpSp>
        <p:nvGrpSpPr>
          <p:cNvPr id="43" name="Group 42"/>
          <p:cNvGrpSpPr/>
          <p:nvPr/>
        </p:nvGrpSpPr>
        <p:grpSpPr>
          <a:xfrm>
            <a:off x="11202581" y="5219181"/>
            <a:ext cx="670641" cy="670641"/>
            <a:chOff x="10497382" y="3273575"/>
            <a:chExt cx="670641" cy="670641"/>
          </a:xfrm>
        </p:grpSpPr>
        <p:sp>
          <p:nvSpPr>
            <p:cNvPr id="44" name="Oval 43"/>
            <p:cNvSpPr/>
            <p:nvPr/>
          </p:nvSpPr>
          <p:spPr bwMode="auto">
            <a:xfrm>
              <a:off x="10497382" y="3273575"/>
              <a:ext cx="670641" cy="670641"/>
            </a:xfrm>
            <a:prstGeom prst="ellipse">
              <a:avLst/>
            </a:prstGeom>
            <a:noFill/>
            <a:ln w="4445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55737" y="3331930"/>
              <a:ext cx="553931" cy="553931"/>
            </a:xfrm>
            <a:prstGeom prst="rect">
              <a:avLst/>
            </a:prstGeom>
          </p:spPr>
        </p:pic>
      </p:grpSp>
      <p:grpSp>
        <p:nvGrpSpPr>
          <p:cNvPr id="46" name="Group 45"/>
          <p:cNvGrpSpPr/>
          <p:nvPr/>
        </p:nvGrpSpPr>
        <p:grpSpPr>
          <a:xfrm>
            <a:off x="1521613" y="5245895"/>
            <a:ext cx="670641" cy="670641"/>
            <a:chOff x="11236319" y="3273575"/>
            <a:chExt cx="670641" cy="670641"/>
          </a:xfrm>
        </p:grpSpPr>
        <p:sp>
          <p:nvSpPr>
            <p:cNvPr id="47" name="Oval 46"/>
            <p:cNvSpPr/>
            <p:nvPr/>
          </p:nvSpPr>
          <p:spPr bwMode="auto">
            <a:xfrm>
              <a:off x="11236319" y="3273575"/>
              <a:ext cx="670641" cy="670641"/>
            </a:xfrm>
            <a:prstGeom prst="ellipse">
              <a:avLst/>
            </a:prstGeom>
            <a:noFill/>
            <a:ln w="4445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48" name="TextBox 47"/>
            <p:cNvSpPr txBox="1"/>
            <p:nvPr/>
          </p:nvSpPr>
          <p:spPr>
            <a:xfrm>
              <a:off x="11359882" y="3347285"/>
              <a:ext cx="423514" cy="523220"/>
            </a:xfrm>
            <a:prstGeom prst="rect">
              <a:avLst/>
            </a:prstGeom>
            <a:noFill/>
            <a:effectLst/>
            <a:scene3d>
              <a:camera prst="orthographicFront"/>
              <a:lightRig rig="threePt" dir="t"/>
            </a:scene3d>
            <a:sp3d>
              <a:bevelT/>
            </a:sp3d>
          </p:spPr>
          <p:txBody>
            <a:bodyPr wrap="none" rtlCol="0">
              <a:spAutoFit/>
            </a:bodyPr>
            <a:lstStyle/>
            <a:p>
              <a:r>
                <a:rPr lang="en-US" sz="2800" dirty="0" smtClean="0">
                  <a:solidFill>
                    <a:schemeClr val="bg1"/>
                  </a:solidFill>
                  <a:latin typeface="Arial Black" panose="020B0A04020102020204" pitchFamily="34" charset="0"/>
                </a:rPr>
                <a:t>1</a:t>
              </a:r>
              <a:endParaRPr lang="en-US" dirty="0">
                <a:solidFill>
                  <a:schemeClr val="bg1"/>
                </a:solidFill>
                <a:latin typeface="Arial Black" panose="020B0A04020102020204" pitchFamily="34" charset="0"/>
              </a:endParaRPr>
            </a:p>
          </p:txBody>
        </p:sp>
      </p:grpSp>
      <p:grpSp>
        <p:nvGrpSpPr>
          <p:cNvPr id="52" name="Group 51"/>
          <p:cNvGrpSpPr/>
          <p:nvPr/>
        </p:nvGrpSpPr>
        <p:grpSpPr>
          <a:xfrm>
            <a:off x="456536" y="2125977"/>
            <a:ext cx="670641" cy="670641"/>
            <a:chOff x="10867769" y="2633415"/>
            <a:chExt cx="670641" cy="670641"/>
          </a:xfrm>
        </p:grpSpPr>
        <p:sp>
          <p:nvSpPr>
            <p:cNvPr id="53" name="Oval 52"/>
            <p:cNvSpPr/>
            <p:nvPr/>
          </p:nvSpPr>
          <p:spPr bwMode="auto">
            <a:xfrm>
              <a:off x="10867769" y="2633415"/>
              <a:ext cx="670641" cy="670641"/>
            </a:xfrm>
            <a:prstGeom prst="ellipse">
              <a:avLst/>
            </a:prstGeom>
            <a:noFill/>
            <a:ln w="4445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54" name="TextBox 53"/>
            <p:cNvSpPr txBox="1"/>
            <p:nvPr/>
          </p:nvSpPr>
          <p:spPr>
            <a:xfrm>
              <a:off x="10971295" y="2707125"/>
              <a:ext cx="463588" cy="523220"/>
            </a:xfrm>
            <a:prstGeom prst="rect">
              <a:avLst/>
            </a:prstGeom>
            <a:noFill/>
            <a:effectLst/>
            <a:scene3d>
              <a:camera prst="orthographicFront"/>
              <a:lightRig rig="threePt" dir="t"/>
            </a:scene3d>
            <a:sp3d>
              <a:bevelT/>
            </a:sp3d>
          </p:spPr>
          <p:txBody>
            <a:bodyPr wrap="none" rtlCol="0">
              <a:spAutoFit/>
            </a:bodyPr>
            <a:lstStyle/>
            <a:p>
              <a:r>
                <a:rPr lang="en-US" sz="2800" dirty="0" smtClean="0">
                  <a:solidFill>
                    <a:schemeClr val="bg1"/>
                  </a:solidFill>
                  <a:latin typeface="Arial Black" panose="020B0A04020102020204" pitchFamily="34" charset="0"/>
                </a:rPr>
                <a:t>A</a:t>
              </a:r>
              <a:endParaRPr lang="en-US" dirty="0">
                <a:solidFill>
                  <a:schemeClr val="bg1"/>
                </a:solidFill>
                <a:latin typeface="Arial Black" panose="020B0A04020102020204" pitchFamily="34" charset="0"/>
              </a:endParaRPr>
            </a:p>
          </p:txBody>
        </p:sp>
      </p:grpSp>
      <p:grpSp>
        <p:nvGrpSpPr>
          <p:cNvPr id="55" name="Group 54"/>
          <p:cNvGrpSpPr/>
          <p:nvPr/>
        </p:nvGrpSpPr>
        <p:grpSpPr>
          <a:xfrm>
            <a:off x="1096656" y="3190577"/>
            <a:ext cx="670641" cy="670641"/>
            <a:chOff x="10497382" y="3273575"/>
            <a:chExt cx="670641" cy="670641"/>
          </a:xfrm>
        </p:grpSpPr>
        <p:sp>
          <p:nvSpPr>
            <p:cNvPr id="56" name="Oval 55"/>
            <p:cNvSpPr/>
            <p:nvPr/>
          </p:nvSpPr>
          <p:spPr bwMode="auto">
            <a:xfrm>
              <a:off x="10497382" y="3273575"/>
              <a:ext cx="670641" cy="670641"/>
            </a:xfrm>
            <a:prstGeom prst="ellipse">
              <a:avLst/>
            </a:prstGeom>
            <a:noFill/>
            <a:ln w="4445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pic>
          <p:nvPicPr>
            <p:cNvPr id="57" name="Picture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55737" y="3331930"/>
              <a:ext cx="553931" cy="553931"/>
            </a:xfrm>
            <a:prstGeom prst="rect">
              <a:avLst/>
            </a:prstGeom>
          </p:spPr>
        </p:pic>
      </p:grpSp>
      <p:grpSp>
        <p:nvGrpSpPr>
          <p:cNvPr id="10" name="Group 9"/>
          <p:cNvGrpSpPr/>
          <p:nvPr/>
        </p:nvGrpSpPr>
        <p:grpSpPr>
          <a:xfrm>
            <a:off x="353009" y="4410511"/>
            <a:ext cx="670641" cy="670641"/>
            <a:chOff x="1767348" y="4721115"/>
            <a:chExt cx="670641" cy="670641"/>
          </a:xfrm>
        </p:grpSpPr>
        <p:sp>
          <p:nvSpPr>
            <p:cNvPr id="26" name="Oval 25"/>
            <p:cNvSpPr/>
            <p:nvPr/>
          </p:nvSpPr>
          <p:spPr bwMode="auto">
            <a:xfrm>
              <a:off x="1767348" y="4721115"/>
              <a:ext cx="670641" cy="670641"/>
            </a:xfrm>
            <a:prstGeom prst="ellipse">
              <a:avLst/>
            </a:prstGeom>
            <a:noFill/>
            <a:ln w="4445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7" name="&quot;No&quot; Symbol 6"/>
            <p:cNvSpPr/>
            <p:nvPr/>
          </p:nvSpPr>
          <p:spPr bwMode="auto">
            <a:xfrm>
              <a:off x="1890189" y="4843956"/>
              <a:ext cx="424958" cy="424958"/>
            </a:xfrm>
            <a:prstGeom prst="noSmoking">
              <a:avLst/>
            </a:prstGeom>
            <a:solidFill>
              <a:schemeClr val="bg1"/>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grpSp>
    </p:spTree>
    <p:custDataLst>
      <p:tags r:id="rId1"/>
    </p:custData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p:cNvSpPr/>
          <p:nvPr/>
        </p:nvSpPr>
        <p:spPr bwMode="auto">
          <a:xfrm rot="10800000">
            <a:off x="186897" y="4439569"/>
            <a:ext cx="2086225" cy="1142862"/>
          </a:xfrm>
          <a:prstGeom prst="rect">
            <a:avLst/>
          </a:prstGeom>
          <a:gradFill flip="none" rotWithShape="1">
            <a:gsLst>
              <a:gs pos="100000">
                <a:srgbClr val="F6F8F8"/>
              </a:gs>
              <a:gs pos="0">
                <a:schemeClr val="bg1"/>
              </a:gs>
            </a:gsLst>
            <a:lin ang="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pPr>
            <a:endParaRPr lang="en-US">
              <a:latin typeface="Arial" pitchFamily="34" charset="0"/>
            </a:endParaRPr>
          </a:p>
        </p:txBody>
      </p:sp>
      <p:sp>
        <p:nvSpPr>
          <p:cNvPr id="10" name="Rectangle 9"/>
          <p:cNvSpPr/>
          <p:nvPr/>
        </p:nvSpPr>
        <p:spPr bwMode="auto">
          <a:xfrm rot="10800000">
            <a:off x="5942011" y="3874840"/>
            <a:ext cx="6050281" cy="2272320"/>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pPr>
            <a:endParaRPr lang="en-US">
              <a:latin typeface="Arial" panose="020B0604020202020204" pitchFamily="34" charset="0"/>
              <a:cs typeface="Arial" panose="020B0604020202020204" pitchFamily="34" charset="0"/>
            </a:endParaRPr>
          </a:p>
        </p:txBody>
      </p:sp>
      <p:sp>
        <p:nvSpPr>
          <p:cNvPr id="48130" name="Rectangle 4"/>
          <p:cNvSpPr>
            <a:spLocks noGrp="1" noChangeArrowheads="1"/>
          </p:cNvSpPr>
          <p:nvPr>
            <p:ph type="title"/>
          </p:nvPr>
        </p:nvSpPr>
        <p:spPr/>
        <p:txBody>
          <a:bodyPr/>
          <a:lstStyle/>
          <a:p>
            <a:pPr eaLnBrk="1" hangingPunct="1"/>
            <a:r>
              <a:rPr lang="en-US" altLang="en-US" dirty="0" smtClean="0">
                <a:latin typeface="Courier New" pitchFamily="49" charset="0"/>
              </a:rPr>
              <a:t>NVL</a:t>
            </a:r>
            <a:r>
              <a:rPr lang="en-US" altLang="en-US" dirty="0" smtClean="0"/>
              <a:t> Function</a:t>
            </a:r>
          </a:p>
        </p:txBody>
      </p:sp>
      <p:sp>
        <p:nvSpPr>
          <p:cNvPr id="48131" name="Rectangle 5"/>
          <p:cNvSpPr>
            <a:spLocks noGrp="1" noChangeArrowheads="1"/>
          </p:cNvSpPr>
          <p:nvPr>
            <p:ph idx="1"/>
          </p:nvPr>
        </p:nvSpPr>
        <p:spPr/>
        <p:txBody>
          <a:bodyPr/>
          <a:lstStyle/>
          <a:p>
            <a:pPr indent="0"/>
            <a:r>
              <a:rPr lang="en-US" altLang="en-US" dirty="0" smtClean="0">
                <a:latin typeface="Arial" charset="0"/>
              </a:rPr>
              <a:t>Converts a null value to an actual value:</a:t>
            </a:r>
          </a:p>
          <a:p>
            <a:pPr lvl="1" eaLnBrk="1" hangingPunct="1"/>
            <a:r>
              <a:rPr lang="en-US" altLang="en-US" dirty="0" smtClean="0"/>
              <a:t>Data types that can be used are date, character, and number.</a:t>
            </a:r>
          </a:p>
          <a:p>
            <a:pPr lvl="1" eaLnBrk="1" hangingPunct="1"/>
            <a:r>
              <a:rPr lang="en-US" altLang="en-US" dirty="0" smtClean="0"/>
              <a:t>Data types must match.</a:t>
            </a:r>
          </a:p>
          <a:p>
            <a:pPr lvl="1" eaLnBrk="1" hangingPunct="1"/>
            <a:r>
              <a:rPr lang="en-US" altLang="en-US" dirty="0" smtClean="0"/>
              <a:t>Examples:</a:t>
            </a:r>
          </a:p>
          <a:p>
            <a:pPr lvl="2" eaLnBrk="1" hangingPunct="1"/>
            <a:r>
              <a:rPr lang="en-US" altLang="en-US" dirty="0" smtClean="0">
                <a:latin typeface="Courier New" pitchFamily="49" charset="0"/>
              </a:rPr>
              <a:t>NVL(commission_pct,0)</a:t>
            </a:r>
          </a:p>
          <a:p>
            <a:pPr lvl="2" eaLnBrk="1" hangingPunct="1"/>
            <a:r>
              <a:rPr lang="en-US" altLang="en-US" dirty="0" smtClean="0">
                <a:latin typeface="Courier New" pitchFamily="49" charset="0"/>
              </a:rPr>
              <a:t>NVL(hire_date,'01-JAN-97')</a:t>
            </a:r>
          </a:p>
          <a:p>
            <a:pPr lvl="2" eaLnBrk="1" hangingPunct="1"/>
            <a:r>
              <a:rPr lang="en-US" altLang="en-US" dirty="0" smtClean="0">
                <a:latin typeface="Courier New" pitchFamily="49" charset="0"/>
              </a:rPr>
              <a:t>NVL(job_id,'No Job Yet')</a:t>
            </a:r>
          </a:p>
        </p:txBody>
      </p:sp>
      <p:grpSp>
        <p:nvGrpSpPr>
          <p:cNvPr id="5" name="Group 4"/>
          <p:cNvGrpSpPr/>
          <p:nvPr/>
        </p:nvGrpSpPr>
        <p:grpSpPr>
          <a:xfrm>
            <a:off x="1128171" y="4477600"/>
            <a:ext cx="3124200" cy="1066800"/>
            <a:chOff x="3009900" y="895350"/>
            <a:chExt cx="3124200" cy="1066800"/>
          </a:xfrm>
        </p:grpSpPr>
        <p:sp>
          <p:nvSpPr>
            <p:cNvPr id="6" name="Oval 5"/>
            <p:cNvSpPr/>
            <p:nvPr/>
          </p:nvSpPr>
          <p:spPr bwMode="auto">
            <a:xfrm>
              <a:off x="3200400" y="895350"/>
              <a:ext cx="2743200" cy="1066800"/>
            </a:xfrm>
            <a:prstGeom prst="ellipse">
              <a:avLst/>
            </a:prstGeom>
            <a:solidFill>
              <a:schemeClr val="accent3">
                <a:lumMod val="40000"/>
                <a:lumOff val="60000"/>
              </a:schemeClr>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a:lstStyle/>
            <a:p>
              <a:pPr algn="ctr" defTabSz="228600">
                <a:spcBef>
                  <a:spcPct val="20000"/>
                </a:spcBef>
                <a:buClr>
                  <a:srgbClr val="FF0000"/>
                </a:buClr>
                <a:defRPr/>
              </a:pPr>
              <a:endParaRPr lang="en-US" dirty="0">
                <a:latin typeface="Arial" pitchFamily="34" charset="0"/>
              </a:endParaRPr>
            </a:p>
          </p:txBody>
        </p:sp>
        <p:sp>
          <p:nvSpPr>
            <p:cNvPr id="7" name="TextBox 6"/>
            <p:cNvSpPr txBox="1">
              <a:spLocks noChangeArrowheads="1"/>
            </p:cNvSpPr>
            <p:nvPr/>
          </p:nvSpPr>
          <p:spPr bwMode="auto">
            <a:xfrm>
              <a:off x="3009900" y="1105585"/>
              <a:ext cx="3124200" cy="646331"/>
            </a:xfrm>
            <a:prstGeom prst="rect">
              <a:avLst/>
            </a:prstGeom>
            <a:noFill/>
            <a:ln w="9525">
              <a:noFill/>
              <a:miter lim="800000"/>
              <a:headEnd/>
              <a:tailEnd/>
            </a:ln>
          </p:spPr>
          <p:txBody>
            <a:bodyPr>
              <a:spAutoFit/>
            </a:bodyPr>
            <a:lstStyle/>
            <a:p>
              <a:pPr lvl="1" eaLnBrk="1" hangingPunct="1"/>
              <a:r>
                <a:rPr lang="en-US" altLang="en-US" b="1" dirty="0">
                  <a:latin typeface="Courier New" pitchFamily="49" charset="0"/>
                  <a:cs typeface="Courier New" pitchFamily="49" charset="0"/>
                </a:rPr>
                <a:t>NVL (expr1, expr2)</a:t>
              </a:r>
            </a:p>
          </p:txBody>
        </p:sp>
      </p:grpSp>
      <p:grpSp>
        <p:nvGrpSpPr>
          <p:cNvPr id="15" name="Group 14"/>
          <p:cNvGrpSpPr/>
          <p:nvPr/>
        </p:nvGrpSpPr>
        <p:grpSpPr>
          <a:xfrm>
            <a:off x="8369694" y="4343400"/>
            <a:ext cx="3196993" cy="1163605"/>
            <a:chOff x="8369694" y="4404928"/>
            <a:chExt cx="3196993" cy="1163605"/>
          </a:xfrm>
        </p:grpSpPr>
        <p:sp>
          <p:nvSpPr>
            <p:cNvPr id="48" name="Snip Diagonal Corner Rectangle 47"/>
            <p:cNvSpPr/>
            <p:nvPr/>
          </p:nvSpPr>
          <p:spPr bwMode="auto">
            <a:xfrm>
              <a:off x="9522383" y="4623727"/>
              <a:ext cx="2044304" cy="944806"/>
            </a:xfrm>
            <a:prstGeom prst="snip2DiagRect">
              <a:avLst/>
            </a:prstGeom>
            <a:solidFill>
              <a:schemeClr val="bg1"/>
            </a:solidFill>
            <a:ln w="57150" cap="flat" cmpd="sng" algn="ctr">
              <a:solidFill>
                <a:srgbClr val="ABDB77"/>
              </a:solidFill>
              <a:prstDash val="solid"/>
              <a:round/>
              <a:headEnd type="none" w="sm" len="sm"/>
              <a:tailEnd type="none" w="sm" len="sm"/>
            </a:ln>
            <a:effectLst>
              <a:glow rad="101600">
                <a:schemeClr val="bg1"/>
              </a:glo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4" name="Oval 23"/>
            <p:cNvSpPr/>
            <p:nvPr/>
          </p:nvSpPr>
          <p:spPr bwMode="auto">
            <a:xfrm>
              <a:off x="8369694" y="4642306"/>
              <a:ext cx="907649" cy="907649"/>
            </a:xfrm>
            <a:prstGeom prst="ellipse">
              <a:avLst/>
            </a:prstGeom>
            <a:gradFill>
              <a:gsLst>
                <a:gs pos="0">
                  <a:srgbClr val="5ACF4B"/>
                </a:gs>
                <a:gs pos="100000">
                  <a:srgbClr val="42A94F"/>
                </a:gs>
              </a:gsLst>
              <a:lin ang="5400000" scaled="1"/>
            </a:gradFill>
            <a:ln w="38100" cap="flat" cmpd="sng" algn="ctr">
              <a:solidFill>
                <a:schemeClr val="bg1">
                  <a:lumMod val="95000"/>
                </a:schemeClr>
              </a:solidFill>
              <a:prstDash val="solid"/>
              <a:round/>
              <a:headEnd type="none" w="sm" len="sm"/>
              <a:tailEnd type="none" w="sm" len="sm"/>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25" name="&quot;No&quot; Symbol 24"/>
            <p:cNvSpPr/>
            <p:nvPr/>
          </p:nvSpPr>
          <p:spPr bwMode="auto">
            <a:xfrm>
              <a:off x="8538552" y="4811164"/>
              <a:ext cx="569932" cy="569932"/>
            </a:xfrm>
            <a:prstGeom prst="noSmoking">
              <a:avLst>
                <a:gd name="adj" fmla="val 15522"/>
              </a:avLst>
            </a:prstGeom>
            <a:solidFill>
              <a:schemeClr val="bg1"/>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50" name="Picture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4781747">
              <a:off x="9092735" y="4293150"/>
              <a:ext cx="393786" cy="617342"/>
            </a:xfrm>
            <a:prstGeom prst="rect">
              <a:avLst/>
            </a:prstGeom>
          </p:spPr>
        </p:pic>
        <p:grpSp>
          <p:nvGrpSpPr>
            <p:cNvPr id="14" name="Group 13"/>
            <p:cNvGrpSpPr/>
            <p:nvPr/>
          </p:nvGrpSpPr>
          <p:grpSpPr>
            <a:xfrm>
              <a:off x="9581245" y="4757802"/>
              <a:ext cx="1926581" cy="676656"/>
              <a:chOff x="9604905" y="4757802"/>
              <a:chExt cx="1926581" cy="676656"/>
            </a:xfrm>
          </p:grpSpPr>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229867" y="4757802"/>
                <a:ext cx="676656" cy="676656"/>
              </a:xfrm>
              <a:prstGeom prst="rect">
                <a:avLst/>
              </a:prstGeom>
            </p:spPr>
          </p:pic>
          <p:grpSp>
            <p:nvGrpSpPr>
              <p:cNvPr id="13" name="Group 12"/>
              <p:cNvGrpSpPr/>
              <p:nvPr/>
            </p:nvGrpSpPr>
            <p:grpSpPr>
              <a:xfrm>
                <a:off x="9604905" y="4757802"/>
                <a:ext cx="1926581" cy="676656"/>
                <a:chOff x="9604905" y="4757802"/>
                <a:chExt cx="1926581" cy="676656"/>
              </a:xfrm>
            </p:grpSpPr>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04905" y="4757802"/>
                  <a:ext cx="676656" cy="676656"/>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856476" y="4758625"/>
                  <a:ext cx="675010" cy="675010"/>
                </a:xfrm>
                <a:prstGeom prst="rect">
                  <a:avLst/>
                </a:prstGeom>
              </p:spPr>
            </p:pic>
          </p:grpSp>
        </p:grpSp>
      </p:grpSp>
    </p:spTree>
    <p:custDataLst>
      <p:tags r:id="rId1"/>
    </p:custData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4"/>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rPr>
              <a:t>NVL</a:t>
            </a:r>
            <a:r>
              <a:rPr lang="en-US" altLang="en-US" dirty="0" smtClean="0"/>
              <a:t> Function</a:t>
            </a:r>
          </a:p>
        </p:txBody>
      </p:sp>
      <p:grpSp>
        <p:nvGrpSpPr>
          <p:cNvPr id="2" name="Group 1"/>
          <p:cNvGrpSpPr/>
          <p:nvPr/>
        </p:nvGrpSpPr>
        <p:grpSpPr>
          <a:xfrm>
            <a:off x="2062162" y="1312773"/>
            <a:ext cx="8064500" cy="4232454"/>
            <a:chOff x="2062162" y="1512711"/>
            <a:chExt cx="8064500" cy="4232454"/>
          </a:xfrm>
        </p:grpSpPr>
        <p:sp>
          <p:nvSpPr>
            <p:cNvPr id="16" name="Content Placeholder 2"/>
            <p:cNvSpPr txBox="1">
              <a:spLocks/>
            </p:cNvSpPr>
            <p:nvPr/>
          </p:nvSpPr>
          <p:spPr bwMode="gray">
            <a:xfrm>
              <a:off x="2062162" y="1512711"/>
              <a:ext cx="8064500" cy="89529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SELECT last_name, salary, NVL(commission_pct, 0),</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   (salary*12) + (salary*12*NVL(commission_pct, 0)) AN_SAL</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FROM employees;</a:t>
              </a:r>
            </a:p>
          </p:txBody>
        </p:sp>
        <p:sp>
          <p:nvSpPr>
            <p:cNvPr id="50182" name="Rectangle 5"/>
            <p:cNvSpPr>
              <a:spLocks noChangeArrowheads="1"/>
            </p:cNvSpPr>
            <p:nvPr/>
          </p:nvSpPr>
          <p:spPr bwMode="gray">
            <a:xfrm>
              <a:off x="5313362" y="1601788"/>
              <a:ext cx="2857500" cy="26670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50183" name="Text Box 6"/>
            <p:cNvSpPr txBox="1">
              <a:spLocks noChangeArrowheads="1"/>
            </p:cNvSpPr>
            <p:nvPr/>
          </p:nvSpPr>
          <p:spPr bwMode="auto">
            <a:xfrm>
              <a:off x="2246313" y="5029200"/>
              <a:ext cx="366713" cy="394980"/>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sp>
          <p:nvSpPr>
            <p:cNvPr id="50184" name="Rectangle 9"/>
            <p:cNvSpPr>
              <a:spLocks noChangeArrowheads="1"/>
            </p:cNvSpPr>
            <p:nvPr/>
          </p:nvSpPr>
          <p:spPr bwMode="gray">
            <a:xfrm>
              <a:off x="2513013" y="1862138"/>
              <a:ext cx="6926263" cy="277812"/>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50185" name="Line 12"/>
            <p:cNvSpPr>
              <a:spLocks noChangeShapeType="1"/>
            </p:cNvSpPr>
            <p:nvPr/>
          </p:nvSpPr>
          <p:spPr bwMode="gray">
            <a:xfrm rot="10798585">
              <a:off x="6704012" y="5072063"/>
              <a:ext cx="0" cy="304800"/>
            </a:xfrm>
            <a:prstGeom prst="line">
              <a:avLst/>
            </a:prstGeom>
            <a:noFill/>
            <a:ln w="28575">
              <a:solidFill>
                <a:srgbClr val="FF3300"/>
              </a:solidFill>
              <a:round/>
              <a:headEnd type="none" w="lg" len="lg"/>
              <a:tailEnd type="triangle" w="lg" len="lg"/>
            </a:ln>
          </p:spPr>
          <p:txBody>
            <a:bodyPr/>
            <a:lstStyle/>
            <a:p>
              <a:endParaRPr lang="en-US" dirty="0"/>
            </a:p>
          </p:txBody>
        </p:sp>
        <p:sp>
          <p:nvSpPr>
            <p:cNvPr id="50186" name="Line 15"/>
            <p:cNvSpPr>
              <a:spLocks noChangeShapeType="1"/>
            </p:cNvSpPr>
            <p:nvPr/>
          </p:nvSpPr>
          <p:spPr bwMode="gray">
            <a:xfrm>
              <a:off x="8162925" y="1731963"/>
              <a:ext cx="292100" cy="0"/>
            </a:xfrm>
            <a:prstGeom prst="line">
              <a:avLst/>
            </a:prstGeom>
            <a:noFill/>
            <a:ln w="28575">
              <a:solidFill>
                <a:srgbClr val="FF3300"/>
              </a:solidFill>
              <a:round/>
              <a:headEnd type="triangle" w="lg" len="lg"/>
              <a:tailEnd type="none" w="lg" len="lg"/>
            </a:ln>
          </p:spPr>
          <p:txBody>
            <a:bodyPr/>
            <a:lstStyle/>
            <a:p>
              <a:endParaRPr lang="en-US" dirty="0"/>
            </a:p>
          </p:txBody>
        </p:sp>
        <p:sp>
          <p:nvSpPr>
            <p:cNvPr id="50187" name="Line 21"/>
            <p:cNvSpPr>
              <a:spLocks noChangeShapeType="1"/>
            </p:cNvSpPr>
            <p:nvPr/>
          </p:nvSpPr>
          <p:spPr bwMode="gray">
            <a:xfrm>
              <a:off x="9424987" y="1997075"/>
              <a:ext cx="292100" cy="0"/>
            </a:xfrm>
            <a:prstGeom prst="line">
              <a:avLst/>
            </a:prstGeom>
            <a:noFill/>
            <a:ln w="28575">
              <a:solidFill>
                <a:srgbClr val="FF3300"/>
              </a:solidFill>
              <a:round/>
              <a:headEnd type="triangle" w="lg" len="lg"/>
              <a:tailEnd type="none" w="lg" len="lg"/>
            </a:ln>
          </p:spPr>
          <p:txBody>
            <a:bodyPr/>
            <a:lstStyle/>
            <a:p>
              <a:endParaRPr lang="en-US" dirty="0"/>
            </a:p>
          </p:txBody>
        </p:sp>
        <p:pic>
          <p:nvPicPr>
            <p:cNvPr id="50188" name="Picture 16"/>
            <p:cNvPicPr>
              <a:picLocks noChangeAspect="1" noChangeArrowheads="1"/>
            </p:cNvPicPr>
            <p:nvPr/>
          </p:nvPicPr>
          <p:blipFill>
            <a:blip r:embed="rId4" cstate="print"/>
            <a:srcRect/>
            <a:stretch>
              <a:fillRect/>
            </a:stretch>
          </p:blipFill>
          <p:spPr bwMode="auto">
            <a:xfrm>
              <a:off x="2208212" y="2667001"/>
              <a:ext cx="4598988" cy="2378075"/>
            </a:xfrm>
            <a:prstGeom prst="rect">
              <a:avLst/>
            </a:prstGeom>
            <a:noFill/>
            <a:ln w="12700">
              <a:solidFill>
                <a:schemeClr val="tx1"/>
              </a:solidFill>
              <a:miter lim="800000"/>
              <a:headEnd type="none" w="sm" len="sm"/>
              <a:tailEnd type="none" w="sm" len="sm"/>
            </a:ln>
          </p:spPr>
        </p:pic>
        <p:sp>
          <p:nvSpPr>
            <p:cNvPr id="50189" name="Line 12"/>
            <p:cNvSpPr>
              <a:spLocks noChangeShapeType="1"/>
            </p:cNvSpPr>
            <p:nvPr/>
          </p:nvSpPr>
          <p:spPr bwMode="gray">
            <a:xfrm rot="10798585">
              <a:off x="5618162" y="5072063"/>
              <a:ext cx="0" cy="304800"/>
            </a:xfrm>
            <a:prstGeom prst="line">
              <a:avLst/>
            </a:prstGeom>
            <a:noFill/>
            <a:ln w="28575">
              <a:solidFill>
                <a:srgbClr val="FF3300"/>
              </a:solidFill>
              <a:round/>
              <a:headEnd type="none" w="lg" len="lg"/>
              <a:tailEnd type="triangle" w="lg" len="lg"/>
            </a:ln>
          </p:spPr>
          <p:txBody>
            <a:bodyPr/>
            <a:lstStyle/>
            <a:p>
              <a:endParaRPr lang="en-US" dirty="0"/>
            </a:p>
          </p:txBody>
        </p:sp>
        <p:sp>
          <p:nvSpPr>
            <p:cNvPr id="17" name="Oval 15"/>
            <p:cNvSpPr>
              <a:spLocks noChangeArrowheads="1"/>
            </p:cNvSpPr>
            <p:nvPr/>
          </p:nvSpPr>
          <p:spPr bwMode="blackWhite">
            <a:xfrm>
              <a:off x="8460774" y="1521004"/>
              <a:ext cx="338121" cy="34131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1</a:t>
              </a:r>
            </a:p>
          </p:txBody>
        </p:sp>
        <p:sp>
          <p:nvSpPr>
            <p:cNvPr id="18" name="Oval 16"/>
            <p:cNvSpPr>
              <a:spLocks noChangeArrowheads="1"/>
            </p:cNvSpPr>
            <p:nvPr/>
          </p:nvSpPr>
          <p:spPr bwMode="blackWhite">
            <a:xfrm>
              <a:off x="9705543" y="1818394"/>
              <a:ext cx="341295" cy="3413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2</a:t>
              </a:r>
            </a:p>
          </p:txBody>
        </p:sp>
        <p:sp>
          <p:nvSpPr>
            <p:cNvPr id="19" name="Oval 15"/>
            <p:cNvSpPr>
              <a:spLocks noChangeArrowheads="1"/>
            </p:cNvSpPr>
            <p:nvPr/>
          </p:nvSpPr>
          <p:spPr bwMode="blackWhite">
            <a:xfrm>
              <a:off x="5449039" y="5403852"/>
              <a:ext cx="338121" cy="34131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1</a:t>
              </a:r>
            </a:p>
          </p:txBody>
        </p:sp>
        <p:sp>
          <p:nvSpPr>
            <p:cNvPr id="20" name="Oval 16"/>
            <p:cNvSpPr>
              <a:spLocks noChangeArrowheads="1"/>
            </p:cNvSpPr>
            <p:nvPr/>
          </p:nvSpPr>
          <p:spPr bwMode="blackWhite">
            <a:xfrm>
              <a:off x="6533302" y="5399969"/>
              <a:ext cx="341295" cy="3413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2</a:t>
              </a:r>
            </a:p>
          </p:txBody>
        </p:sp>
      </p:grpSp>
    </p:spTree>
    <p:custDataLst>
      <p:tags r:id="rId1"/>
    </p:custData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bwMode="auto">
          <a:xfrm rot="10800000" flipH="1">
            <a:off x="5256212" y="784961"/>
            <a:ext cx="6738481" cy="1142862"/>
          </a:xfrm>
          <a:prstGeom prst="rect">
            <a:avLst/>
          </a:prstGeom>
          <a:gradFill flip="none" rotWithShape="1">
            <a:gsLst>
              <a:gs pos="100000">
                <a:srgbClr val="F6F8F8"/>
              </a:gs>
              <a:gs pos="0">
                <a:schemeClr val="bg1"/>
              </a:gs>
            </a:gsLst>
            <a:lin ang="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pPr>
            <a:endParaRPr lang="en-US">
              <a:latin typeface="Arial" pitchFamily="34" charset="0"/>
            </a:endParaRPr>
          </a:p>
        </p:txBody>
      </p:sp>
      <p:sp>
        <p:nvSpPr>
          <p:cNvPr id="15" name="Content Placeholder 2"/>
          <p:cNvSpPr txBox="1">
            <a:spLocks/>
          </p:cNvSpPr>
          <p:nvPr/>
        </p:nvSpPr>
        <p:spPr bwMode="gray">
          <a:xfrm>
            <a:off x="2062162" y="2133600"/>
            <a:ext cx="8064500" cy="116056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SELECT last_name,  salary, commission_pct,</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       NVL2(commission_pct, </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            'SAL+COMM', 'SAL') income</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FROM   employees WHERE department_id IN (50, 80);</a:t>
            </a:r>
          </a:p>
        </p:txBody>
      </p:sp>
      <p:sp>
        <p:nvSpPr>
          <p:cNvPr id="52229" name="Rectangle 5"/>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rPr>
              <a:t>NVL2</a:t>
            </a:r>
            <a:r>
              <a:rPr lang="en-US" altLang="en-US" dirty="0" smtClean="0"/>
              <a:t> Function</a:t>
            </a:r>
          </a:p>
        </p:txBody>
      </p:sp>
      <p:sp>
        <p:nvSpPr>
          <p:cNvPr id="52230" name="Rectangle 6"/>
          <p:cNvSpPr>
            <a:spLocks noChangeArrowheads="1"/>
          </p:cNvSpPr>
          <p:nvPr/>
        </p:nvSpPr>
        <p:spPr bwMode="gray">
          <a:xfrm>
            <a:off x="5500687" y="2300464"/>
            <a:ext cx="1797050" cy="206375"/>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52231" name="Line 8"/>
          <p:cNvSpPr>
            <a:spLocks noChangeShapeType="1"/>
          </p:cNvSpPr>
          <p:nvPr/>
        </p:nvSpPr>
        <p:spPr bwMode="gray">
          <a:xfrm rot="10798585" flipH="1">
            <a:off x="5561012" y="5516738"/>
            <a:ext cx="1588" cy="444500"/>
          </a:xfrm>
          <a:prstGeom prst="line">
            <a:avLst/>
          </a:prstGeom>
          <a:noFill/>
          <a:ln w="28575">
            <a:solidFill>
              <a:srgbClr val="FF0000"/>
            </a:solidFill>
            <a:round/>
            <a:headEnd/>
            <a:tailEnd type="triangle" w="lg" len="lg"/>
          </a:ln>
        </p:spPr>
        <p:txBody>
          <a:bodyPr/>
          <a:lstStyle/>
          <a:p>
            <a:endParaRPr lang="en-US" dirty="0"/>
          </a:p>
        </p:txBody>
      </p:sp>
      <p:sp>
        <p:nvSpPr>
          <p:cNvPr id="52232" name="Line 9"/>
          <p:cNvSpPr>
            <a:spLocks noChangeShapeType="1"/>
          </p:cNvSpPr>
          <p:nvPr/>
        </p:nvSpPr>
        <p:spPr bwMode="gray">
          <a:xfrm rot="10798585" flipH="1">
            <a:off x="6475412" y="5516738"/>
            <a:ext cx="1588" cy="522288"/>
          </a:xfrm>
          <a:prstGeom prst="line">
            <a:avLst/>
          </a:prstGeom>
          <a:noFill/>
          <a:ln w="28575">
            <a:solidFill>
              <a:srgbClr val="FF0000"/>
            </a:solidFill>
            <a:round/>
            <a:headEnd/>
            <a:tailEnd type="triangle" w="lg" len="lg"/>
          </a:ln>
        </p:spPr>
        <p:txBody>
          <a:bodyPr/>
          <a:lstStyle/>
          <a:p>
            <a:endParaRPr lang="en-US" dirty="0"/>
          </a:p>
        </p:txBody>
      </p:sp>
      <p:sp>
        <p:nvSpPr>
          <p:cNvPr id="52233" name="Rectangle 11"/>
          <p:cNvSpPr>
            <a:spLocks noChangeArrowheads="1"/>
          </p:cNvSpPr>
          <p:nvPr/>
        </p:nvSpPr>
        <p:spPr bwMode="gray">
          <a:xfrm>
            <a:off x="2960687" y="2506838"/>
            <a:ext cx="3898900" cy="501650"/>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52234" name="Line 12"/>
          <p:cNvSpPr>
            <a:spLocks noChangeShapeType="1"/>
          </p:cNvSpPr>
          <p:nvPr/>
        </p:nvSpPr>
        <p:spPr bwMode="gray">
          <a:xfrm>
            <a:off x="7285037" y="2389363"/>
            <a:ext cx="622300" cy="0"/>
          </a:xfrm>
          <a:prstGeom prst="line">
            <a:avLst/>
          </a:prstGeom>
          <a:noFill/>
          <a:ln w="28575">
            <a:solidFill>
              <a:srgbClr val="FF3300"/>
            </a:solidFill>
            <a:round/>
            <a:headEnd type="triangle" w="lg" len="lg"/>
            <a:tailEnd type="none" w="lg" len="lg"/>
          </a:ln>
        </p:spPr>
        <p:txBody>
          <a:bodyPr/>
          <a:lstStyle/>
          <a:p>
            <a:endParaRPr lang="en-US" dirty="0"/>
          </a:p>
        </p:txBody>
      </p:sp>
      <p:sp>
        <p:nvSpPr>
          <p:cNvPr id="52235" name="Line 13"/>
          <p:cNvSpPr>
            <a:spLocks noChangeShapeType="1"/>
          </p:cNvSpPr>
          <p:nvPr/>
        </p:nvSpPr>
        <p:spPr bwMode="gray">
          <a:xfrm>
            <a:off x="6943726" y="2776713"/>
            <a:ext cx="663575" cy="0"/>
          </a:xfrm>
          <a:prstGeom prst="line">
            <a:avLst/>
          </a:prstGeom>
          <a:noFill/>
          <a:ln w="28575">
            <a:solidFill>
              <a:srgbClr val="FF3300"/>
            </a:solidFill>
            <a:round/>
            <a:headEnd type="triangle" w="lg" len="lg"/>
            <a:tailEnd type="none" w="lg" len="lg"/>
          </a:ln>
        </p:spPr>
        <p:txBody>
          <a:bodyPr/>
          <a:lstStyle/>
          <a:p>
            <a:endParaRPr lang="en-US" dirty="0"/>
          </a:p>
        </p:txBody>
      </p:sp>
      <p:pic>
        <p:nvPicPr>
          <p:cNvPr id="52236" name="Picture 15"/>
          <p:cNvPicPr>
            <a:picLocks noChangeAspect="1" noChangeArrowheads="1"/>
          </p:cNvPicPr>
          <p:nvPr/>
        </p:nvPicPr>
        <p:blipFill>
          <a:blip r:embed="rId4" cstate="print"/>
          <a:srcRect/>
          <a:stretch>
            <a:fillRect/>
          </a:stretch>
        </p:blipFill>
        <p:spPr bwMode="auto">
          <a:xfrm>
            <a:off x="2436812" y="3491088"/>
            <a:ext cx="4408488" cy="2000250"/>
          </a:xfrm>
          <a:prstGeom prst="rect">
            <a:avLst/>
          </a:prstGeom>
          <a:noFill/>
          <a:ln w="12700">
            <a:solidFill>
              <a:schemeClr val="tx1"/>
            </a:solidFill>
            <a:miter lim="800000"/>
            <a:headEnd type="none" w="sm" len="sm"/>
            <a:tailEnd type="none" w="sm" len="sm"/>
          </a:ln>
        </p:spPr>
      </p:pic>
      <p:sp>
        <p:nvSpPr>
          <p:cNvPr id="16" name="Oval 15"/>
          <p:cNvSpPr>
            <a:spLocks noChangeArrowheads="1"/>
          </p:cNvSpPr>
          <p:nvPr/>
        </p:nvSpPr>
        <p:spPr bwMode="blackWhite">
          <a:xfrm>
            <a:off x="7908041" y="2232994"/>
            <a:ext cx="338121" cy="34131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1</a:t>
            </a:r>
          </a:p>
        </p:txBody>
      </p:sp>
      <p:sp>
        <p:nvSpPr>
          <p:cNvPr id="17" name="Oval 16"/>
          <p:cNvSpPr>
            <a:spLocks noChangeArrowheads="1"/>
          </p:cNvSpPr>
          <p:nvPr/>
        </p:nvSpPr>
        <p:spPr bwMode="blackWhite">
          <a:xfrm>
            <a:off x="7619518" y="2606057"/>
            <a:ext cx="341295" cy="3413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2</a:t>
            </a:r>
          </a:p>
        </p:txBody>
      </p:sp>
      <p:sp>
        <p:nvSpPr>
          <p:cNvPr id="18" name="Oval 15"/>
          <p:cNvSpPr>
            <a:spLocks noChangeArrowheads="1"/>
          </p:cNvSpPr>
          <p:nvPr/>
        </p:nvSpPr>
        <p:spPr bwMode="blackWhite">
          <a:xfrm>
            <a:off x="5391860" y="5961240"/>
            <a:ext cx="338121" cy="34131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1</a:t>
            </a:r>
          </a:p>
        </p:txBody>
      </p:sp>
      <p:sp>
        <p:nvSpPr>
          <p:cNvPr id="19" name="Oval 16"/>
          <p:cNvSpPr>
            <a:spLocks noChangeArrowheads="1"/>
          </p:cNvSpPr>
          <p:nvPr/>
        </p:nvSpPr>
        <p:spPr bwMode="blackWhite">
          <a:xfrm>
            <a:off x="6304657" y="5961240"/>
            <a:ext cx="341295" cy="3413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2</a:t>
            </a:r>
          </a:p>
        </p:txBody>
      </p:sp>
      <p:grpSp>
        <p:nvGrpSpPr>
          <p:cNvPr id="20" name="Group 2"/>
          <p:cNvGrpSpPr>
            <a:grpSpLocks/>
          </p:cNvGrpSpPr>
          <p:nvPr/>
        </p:nvGrpSpPr>
        <p:grpSpPr bwMode="auto">
          <a:xfrm>
            <a:off x="3960812" y="822992"/>
            <a:ext cx="4267200" cy="1066800"/>
            <a:chOff x="4038600" y="1681659"/>
            <a:chExt cx="4267200" cy="1066800"/>
          </a:xfrm>
        </p:grpSpPr>
        <p:sp>
          <p:nvSpPr>
            <p:cNvPr id="21" name="Oval 20"/>
            <p:cNvSpPr/>
            <p:nvPr/>
          </p:nvSpPr>
          <p:spPr bwMode="auto">
            <a:xfrm>
              <a:off x="4191000" y="1681659"/>
              <a:ext cx="3962400" cy="1066800"/>
            </a:xfrm>
            <a:prstGeom prst="ellipse">
              <a:avLst/>
            </a:prstGeom>
            <a:solidFill>
              <a:schemeClr val="accent3">
                <a:lumMod val="40000"/>
                <a:lumOff val="60000"/>
              </a:schemeClr>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a:lstStyle/>
            <a:p>
              <a:pPr algn="ctr" defTabSz="228600">
                <a:spcBef>
                  <a:spcPct val="20000"/>
                </a:spcBef>
                <a:buClr>
                  <a:srgbClr val="FF0000"/>
                </a:buClr>
                <a:defRPr/>
              </a:pPr>
              <a:endParaRPr lang="en-US" dirty="0">
                <a:latin typeface="Arial" pitchFamily="34" charset="0"/>
              </a:endParaRPr>
            </a:p>
          </p:txBody>
        </p:sp>
        <p:sp>
          <p:nvSpPr>
            <p:cNvPr id="22" name="TextBox 5"/>
            <p:cNvSpPr txBox="1">
              <a:spLocks noChangeArrowheads="1"/>
            </p:cNvSpPr>
            <p:nvPr/>
          </p:nvSpPr>
          <p:spPr bwMode="auto">
            <a:xfrm>
              <a:off x="4038600" y="1891894"/>
              <a:ext cx="4267200" cy="646331"/>
            </a:xfrm>
            <a:prstGeom prst="rect">
              <a:avLst/>
            </a:prstGeom>
            <a:noFill/>
            <a:ln w="9525">
              <a:noFill/>
              <a:miter lim="800000"/>
              <a:headEnd/>
              <a:tailEnd/>
            </a:ln>
          </p:spPr>
          <p:txBody>
            <a:bodyPr>
              <a:spAutoFit/>
            </a:bodyPr>
            <a:lstStyle/>
            <a:p>
              <a:pPr lvl="1" eaLnBrk="1" hangingPunct="1"/>
              <a:r>
                <a:rPr lang="en-US" altLang="en-US" b="1" dirty="0">
                  <a:latin typeface="Courier New" pitchFamily="49" charset="0"/>
                  <a:cs typeface="Courier New" pitchFamily="49" charset="0"/>
                </a:rPr>
                <a:t>NVL2 (expr1, expr2, expr3</a:t>
              </a:r>
              <a:r>
                <a:rPr lang="en-US" altLang="en-US" b="1" dirty="0" smtClean="0">
                  <a:latin typeface="Courier New" pitchFamily="49" charset="0"/>
                  <a:cs typeface="Courier New" pitchFamily="49" charset="0"/>
                </a:rPr>
                <a:t>)</a:t>
              </a:r>
              <a:endParaRPr lang="en-US" altLang="en-US" b="1" dirty="0">
                <a:latin typeface="Courier New" pitchFamily="49" charset="0"/>
                <a:cs typeface="Courier New" pitchFamily="49" charset="0"/>
              </a:endParaRPr>
            </a:p>
          </p:txBody>
        </p:sp>
      </p:grpSp>
    </p:spTree>
    <p:custDataLst>
      <p:tags r:id="rId1"/>
    </p:custData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bwMode="auto">
          <a:xfrm rot="10800000" flipH="1">
            <a:off x="8369123" y="570420"/>
            <a:ext cx="3614281" cy="1142862"/>
          </a:xfrm>
          <a:prstGeom prst="rect">
            <a:avLst/>
          </a:prstGeom>
          <a:gradFill flip="none" rotWithShape="1">
            <a:gsLst>
              <a:gs pos="100000">
                <a:srgbClr val="F6F8F8"/>
              </a:gs>
              <a:gs pos="0">
                <a:schemeClr val="bg1"/>
              </a:gs>
            </a:gsLst>
            <a:lin ang="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pPr>
            <a:endParaRPr lang="en-US">
              <a:latin typeface="Arial" pitchFamily="34" charset="0"/>
            </a:endParaRPr>
          </a:p>
        </p:txBody>
      </p:sp>
      <p:sp>
        <p:nvSpPr>
          <p:cNvPr id="54274" name="Rectangle 4"/>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rPr>
              <a:t>NULLIF</a:t>
            </a:r>
            <a:r>
              <a:rPr lang="en-US" altLang="en-US" dirty="0" smtClean="0"/>
              <a:t> Function</a:t>
            </a:r>
          </a:p>
        </p:txBody>
      </p:sp>
      <p:grpSp>
        <p:nvGrpSpPr>
          <p:cNvPr id="54275" name="Group 1"/>
          <p:cNvGrpSpPr>
            <a:grpSpLocks/>
          </p:cNvGrpSpPr>
          <p:nvPr/>
        </p:nvGrpSpPr>
        <p:grpSpPr bwMode="auto">
          <a:xfrm>
            <a:off x="2012951" y="1828801"/>
            <a:ext cx="8162925" cy="4532217"/>
            <a:chOff x="539750" y="1698948"/>
            <a:chExt cx="8162411" cy="4533493"/>
          </a:xfrm>
        </p:grpSpPr>
        <p:sp>
          <p:nvSpPr>
            <p:cNvPr id="21" name="Content Placeholder 2"/>
            <p:cNvSpPr txBox="1">
              <a:spLocks/>
            </p:cNvSpPr>
            <p:nvPr/>
          </p:nvSpPr>
          <p:spPr bwMode="gray">
            <a:xfrm>
              <a:off x="539750" y="1763889"/>
              <a:ext cx="8064500" cy="116056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SELECT first_name, LENGTH(first_name) "expr1", </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       last_name,  LENGTH(last_name)  "expr2",</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       NULLIF(LENGTH(first_name), LENGTH(last_name)) result</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FROM   employees;</a:t>
              </a:r>
            </a:p>
          </p:txBody>
        </p:sp>
        <p:pic>
          <p:nvPicPr>
            <p:cNvPr id="54279" name="Picture 29" descr="C:\salome_official\projects\11gR2\screenshots\les4_31s_a.gif"/>
            <p:cNvPicPr>
              <a:picLocks noChangeAspect="1" noChangeArrowheads="1"/>
            </p:cNvPicPr>
            <p:nvPr/>
          </p:nvPicPr>
          <p:blipFill>
            <a:blip r:embed="rId4" cstate="print"/>
            <a:srcRect/>
            <a:stretch>
              <a:fillRect/>
            </a:stretch>
          </p:blipFill>
          <p:spPr bwMode="auto">
            <a:xfrm>
              <a:off x="914400" y="3124200"/>
              <a:ext cx="4732338" cy="2286000"/>
            </a:xfrm>
            <a:prstGeom prst="rect">
              <a:avLst/>
            </a:prstGeom>
            <a:noFill/>
            <a:ln w="12700">
              <a:solidFill>
                <a:schemeClr val="tx1"/>
              </a:solidFill>
              <a:miter lim="800000"/>
              <a:headEnd/>
              <a:tailEnd/>
            </a:ln>
          </p:spPr>
        </p:pic>
        <p:sp>
          <p:nvSpPr>
            <p:cNvPr id="54281" name="Text Box 6"/>
            <p:cNvSpPr txBox="1">
              <a:spLocks noChangeArrowheads="1"/>
            </p:cNvSpPr>
            <p:nvPr/>
          </p:nvSpPr>
          <p:spPr bwMode="auto">
            <a:xfrm>
              <a:off x="876300" y="5257800"/>
              <a:ext cx="366713" cy="395091"/>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sp>
          <p:nvSpPr>
            <p:cNvPr id="54283" name="Rectangle 12"/>
            <p:cNvSpPr>
              <a:spLocks noChangeArrowheads="1"/>
            </p:cNvSpPr>
            <p:nvPr/>
          </p:nvSpPr>
          <p:spPr bwMode="gray">
            <a:xfrm>
              <a:off x="1459089" y="2409825"/>
              <a:ext cx="6464300" cy="244475"/>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54284" name="Line 13"/>
            <p:cNvSpPr>
              <a:spLocks noChangeShapeType="1"/>
            </p:cNvSpPr>
            <p:nvPr/>
          </p:nvSpPr>
          <p:spPr bwMode="gray">
            <a:xfrm>
              <a:off x="7946319" y="2523772"/>
              <a:ext cx="433388" cy="0"/>
            </a:xfrm>
            <a:prstGeom prst="line">
              <a:avLst/>
            </a:prstGeom>
            <a:noFill/>
            <a:ln w="28575">
              <a:solidFill>
                <a:srgbClr val="FF3300"/>
              </a:solidFill>
              <a:round/>
              <a:headEnd type="triangle" w="lg" len="lg"/>
              <a:tailEnd/>
            </a:ln>
          </p:spPr>
          <p:txBody>
            <a:bodyPr/>
            <a:lstStyle/>
            <a:p>
              <a:endParaRPr lang="en-US" dirty="0"/>
            </a:p>
          </p:txBody>
        </p:sp>
        <p:sp>
          <p:nvSpPr>
            <p:cNvPr id="54286" name="Line 15"/>
            <p:cNvSpPr>
              <a:spLocks noChangeShapeType="1"/>
            </p:cNvSpPr>
            <p:nvPr/>
          </p:nvSpPr>
          <p:spPr bwMode="gray">
            <a:xfrm rot="10798585">
              <a:off x="2944758" y="5433799"/>
              <a:ext cx="3175" cy="469900"/>
            </a:xfrm>
            <a:prstGeom prst="line">
              <a:avLst/>
            </a:prstGeom>
            <a:noFill/>
            <a:ln w="28575">
              <a:solidFill>
                <a:srgbClr val="FF0000"/>
              </a:solidFill>
              <a:round/>
              <a:headEnd/>
              <a:tailEnd type="triangle" w="lg" len="lg"/>
            </a:ln>
          </p:spPr>
          <p:txBody>
            <a:bodyPr/>
            <a:lstStyle/>
            <a:p>
              <a:endParaRPr lang="en-US" dirty="0"/>
            </a:p>
          </p:txBody>
        </p:sp>
        <p:sp>
          <p:nvSpPr>
            <p:cNvPr id="54287" name="Line 16"/>
            <p:cNvSpPr>
              <a:spLocks noChangeShapeType="1"/>
            </p:cNvSpPr>
            <p:nvPr/>
          </p:nvSpPr>
          <p:spPr bwMode="gray">
            <a:xfrm rot="10798585">
              <a:off x="4697239" y="5433801"/>
              <a:ext cx="6350" cy="435474"/>
            </a:xfrm>
            <a:prstGeom prst="line">
              <a:avLst/>
            </a:prstGeom>
            <a:noFill/>
            <a:ln w="28575">
              <a:solidFill>
                <a:srgbClr val="FF0000"/>
              </a:solidFill>
              <a:round/>
              <a:headEnd/>
              <a:tailEnd type="triangle" w="lg" len="lg"/>
            </a:ln>
          </p:spPr>
          <p:txBody>
            <a:bodyPr/>
            <a:lstStyle/>
            <a:p>
              <a:endParaRPr lang="en-US" dirty="0"/>
            </a:p>
          </p:txBody>
        </p:sp>
        <p:sp>
          <p:nvSpPr>
            <p:cNvPr id="54288" name="Line 17"/>
            <p:cNvSpPr>
              <a:spLocks noChangeShapeType="1"/>
            </p:cNvSpPr>
            <p:nvPr/>
          </p:nvSpPr>
          <p:spPr bwMode="gray">
            <a:xfrm rot="10798585">
              <a:off x="5286375" y="5410200"/>
              <a:ext cx="3175" cy="490538"/>
            </a:xfrm>
            <a:prstGeom prst="line">
              <a:avLst/>
            </a:prstGeom>
            <a:noFill/>
            <a:ln w="28575">
              <a:solidFill>
                <a:srgbClr val="FF0000"/>
              </a:solidFill>
              <a:round/>
              <a:headEnd/>
              <a:tailEnd type="triangle" w="lg" len="lg"/>
            </a:ln>
          </p:spPr>
          <p:txBody>
            <a:bodyPr/>
            <a:lstStyle/>
            <a:p>
              <a:endParaRPr lang="en-US" dirty="0"/>
            </a:p>
          </p:txBody>
        </p:sp>
        <p:sp>
          <p:nvSpPr>
            <p:cNvPr id="22" name="Oval 21"/>
            <p:cNvSpPr>
              <a:spLocks noChangeArrowheads="1"/>
            </p:cNvSpPr>
            <p:nvPr/>
          </p:nvSpPr>
          <p:spPr bwMode="blackWhite">
            <a:xfrm>
              <a:off x="6297249" y="1698948"/>
              <a:ext cx="338121" cy="34131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1</a:t>
              </a:r>
            </a:p>
          </p:txBody>
        </p:sp>
        <p:sp>
          <p:nvSpPr>
            <p:cNvPr id="23" name="Oval 22"/>
            <p:cNvSpPr>
              <a:spLocks noChangeArrowheads="1"/>
            </p:cNvSpPr>
            <p:nvPr/>
          </p:nvSpPr>
          <p:spPr bwMode="blackWhite">
            <a:xfrm>
              <a:off x="6297249" y="2080055"/>
              <a:ext cx="341295" cy="3413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2</a:t>
              </a:r>
            </a:p>
          </p:txBody>
        </p:sp>
        <p:sp>
          <p:nvSpPr>
            <p:cNvPr id="24" name="Oval 23"/>
            <p:cNvSpPr>
              <a:spLocks noChangeArrowheads="1"/>
            </p:cNvSpPr>
            <p:nvPr/>
          </p:nvSpPr>
          <p:spPr bwMode="blackWhite">
            <a:xfrm>
              <a:off x="8360866" y="2361406"/>
              <a:ext cx="341295" cy="3413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3</a:t>
              </a:r>
            </a:p>
          </p:txBody>
        </p:sp>
        <p:sp>
          <p:nvSpPr>
            <p:cNvPr id="25" name="Oval 24"/>
            <p:cNvSpPr>
              <a:spLocks noChangeArrowheads="1"/>
            </p:cNvSpPr>
            <p:nvPr/>
          </p:nvSpPr>
          <p:spPr bwMode="blackWhite">
            <a:xfrm>
              <a:off x="2792270" y="5891128"/>
              <a:ext cx="338121" cy="34131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1</a:t>
              </a:r>
            </a:p>
          </p:txBody>
        </p:sp>
        <p:sp>
          <p:nvSpPr>
            <p:cNvPr id="26" name="Oval 25"/>
            <p:cNvSpPr>
              <a:spLocks noChangeArrowheads="1"/>
            </p:cNvSpPr>
            <p:nvPr/>
          </p:nvSpPr>
          <p:spPr bwMode="blackWhite">
            <a:xfrm>
              <a:off x="4525497" y="5882500"/>
              <a:ext cx="341295" cy="3413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2</a:t>
              </a:r>
            </a:p>
          </p:txBody>
        </p:sp>
        <p:sp>
          <p:nvSpPr>
            <p:cNvPr id="27" name="Oval 26"/>
            <p:cNvSpPr>
              <a:spLocks noChangeArrowheads="1"/>
            </p:cNvSpPr>
            <p:nvPr/>
          </p:nvSpPr>
          <p:spPr bwMode="blackWhite">
            <a:xfrm>
              <a:off x="5115626" y="5854701"/>
              <a:ext cx="341295" cy="341312"/>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46038" tIns="46038" rIns="46038" bIns="46038" anchor="ctr"/>
            <a:lstStyle/>
            <a:p>
              <a:pPr algn="ctr" defTabSz="822325">
                <a:lnSpc>
                  <a:spcPct val="95000"/>
                </a:lnSpc>
                <a:defRPr/>
              </a:pPr>
              <a:r>
                <a:rPr lang="en-US" sz="1600" b="1" dirty="0">
                  <a:solidFill>
                    <a:schemeClr val="bg1"/>
                  </a:solidFill>
                  <a:latin typeface="Arial" panose="020B0604020202020204" pitchFamily="34" charset="0"/>
                  <a:cs typeface="Arial" panose="020B0604020202020204" pitchFamily="34" charset="0"/>
                </a:rPr>
                <a:t>3</a:t>
              </a:r>
            </a:p>
          </p:txBody>
        </p:sp>
      </p:grpSp>
      <p:grpSp>
        <p:nvGrpSpPr>
          <p:cNvPr id="28" name="Group 5"/>
          <p:cNvGrpSpPr>
            <a:grpSpLocks/>
          </p:cNvGrpSpPr>
          <p:nvPr/>
        </p:nvGrpSpPr>
        <p:grpSpPr bwMode="auto">
          <a:xfrm>
            <a:off x="6594476" y="605254"/>
            <a:ext cx="3581400" cy="1066800"/>
            <a:chOff x="152400" y="3105150"/>
            <a:chExt cx="3581400" cy="1066800"/>
          </a:xfrm>
        </p:grpSpPr>
        <p:sp>
          <p:nvSpPr>
            <p:cNvPr id="29" name="Oval 28"/>
            <p:cNvSpPr/>
            <p:nvPr/>
          </p:nvSpPr>
          <p:spPr bwMode="auto">
            <a:xfrm>
              <a:off x="381000" y="3105150"/>
              <a:ext cx="3124200" cy="1066800"/>
            </a:xfrm>
            <a:prstGeom prst="ellipse">
              <a:avLst/>
            </a:prstGeom>
            <a:solidFill>
              <a:schemeClr val="accent3">
                <a:lumMod val="40000"/>
                <a:lumOff val="60000"/>
              </a:schemeClr>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a:lstStyle/>
            <a:p>
              <a:pPr algn="ctr" defTabSz="228600">
                <a:spcBef>
                  <a:spcPct val="20000"/>
                </a:spcBef>
                <a:buClr>
                  <a:srgbClr val="FF0000"/>
                </a:buClr>
                <a:defRPr/>
              </a:pPr>
              <a:endParaRPr lang="en-US" dirty="0">
                <a:latin typeface="Arial" pitchFamily="34" charset="0"/>
              </a:endParaRPr>
            </a:p>
          </p:txBody>
        </p:sp>
        <p:sp>
          <p:nvSpPr>
            <p:cNvPr id="30" name="TextBox 4"/>
            <p:cNvSpPr txBox="1">
              <a:spLocks noChangeArrowheads="1"/>
            </p:cNvSpPr>
            <p:nvPr/>
          </p:nvSpPr>
          <p:spPr bwMode="auto">
            <a:xfrm>
              <a:off x="152400" y="3315385"/>
              <a:ext cx="3581400" cy="646331"/>
            </a:xfrm>
            <a:prstGeom prst="rect">
              <a:avLst/>
            </a:prstGeom>
            <a:noFill/>
            <a:ln w="9525">
              <a:noFill/>
              <a:miter lim="800000"/>
              <a:headEnd/>
              <a:tailEnd/>
            </a:ln>
          </p:spPr>
          <p:txBody>
            <a:bodyPr>
              <a:spAutoFit/>
            </a:bodyPr>
            <a:lstStyle/>
            <a:p>
              <a:pPr lvl="1" eaLnBrk="1" hangingPunct="1"/>
              <a:r>
                <a:rPr lang="en-US" altLang="en-US" b="1" dirty="0">
                  <a:latin typeface="Courier New" pitchFamily="49" charset="0"/>
                  <a:cs typeface="Courier New" pitchFamily="49" charset="0"/>
                </a:rPr>
                <a:t>NULLIF (expr1, expr2</a:t>
              </a:r>
              <a:r>
                <a:rPr lang="en-US" altLang="en-US" b="1" dirty="0" smtClean="0">
                  <a:latin typeface="Courier New" pitchFamily="49" charset="0"/>
                  <a:cs typeface="Courier New" pitchFamily="49" charset="0"/>
                </a:rPr>
                <a:t>)</a:t>
              </a:r>
              <a:endParaRPr lang="en-US" altLang="en-US" b="1" dirty="0">
                <a:latin typeface="Courier New" pitchFamily="49" charset="0"/>
                <a:cs typeface="Courier New" pitchFamily="49" charset="0"/>
              </a:endParaRPr>
            </a:p>
          </p:txBody>
        </p:sp>
      </p:grpSp>
    </p:spTree>
    <p:custDataLst>
      <p:tags r:id="rId1"/>
    </p:custData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rot="10800000" flipH="1">
            <a:off x="5255293" y="3375447"/>
            <a:ext cx="6738481" cy="1628284"/>
          </a:xfrm>
          <a:prstGeom prst="rect">
            <a:avLst/>
          </a:prstGeom>
          <a:gradFill flip="none" rotWithShape="1">
            <a:gsLst>
              <a:gs pos="100000">
                <a:srgbClr val="F6F8F8"/>
              </a:gs>
              <a:gs pos="0">
                <a:schemeClr val="bg1"/>
              </a:gs>
            </a:gsLst>
            <a:lin ang="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pPr>
            <a:endParaRPr lang="en-US">
              <a:latin typeface="Arial" pitchFamily="34" charset="0"/>
            </a:endParaRPr>
          </a:p>
        </p:txBody>
      </p:sp>
      <p:sp>
        <p:nvSpPr>
          <p:cNvPr id="7" name="Rectangle 6"/>
          <p:cNvSpPr/>
          <p:nvPr/>
        </p:nvSpPr>
        <p:spPr bwMode="auto">
          <a:xfrm rot="10800000">
            <a:off x="195050" y="3375447"/>
            <a:ext cx="6738481" cy="1628284"/>
          </a:xfrm>
          <a:prstGeom prst="rect">
            <a:avLst/>
          </a:prstGeom>
          <a:gradFill flip="none" rotWithShape="1">
            <a:gsLst>
              <a:gs pos="100000">
                <a:srgbClr val="F6F8F8"/>
              </a:gs>
              <a:gs pos="0">
                <a:schemeClr val="bg1"/>
              </a:gs>
            </a:gsLst>
            <a:lin ang="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pPr>
            <a:endParaRPr lang="en-US">
              <a:latin typeface="Arial" pitchFamily="34" charset="0"/>
            </a:endParaRPr>
          </a:p>
        </p:txBody>
      </p:sp>
      <p:sp>
        <p:nvSpPr>
          <p:cNvPr id="56322" name="Rectangle 4"/>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rPr>
              <a:t>COALESCE</a:t>
            </a:r>
            <a:r>
              <a:rPr lang="en-US" altLang="en-US" dirty="0" smtClean="0"/>
              <a:t> Function</a:t>
            </a:r>
          </a:p>
        </p:txBody>
      </p:sp>
      <p:sp>
        <p:nvSpPr>
          <p:cNvPr id="56323" name="Rectangle 5"/>
          <p:cNvSpPr>
            <a:spLocks noGrp="1" noChangeArrowheads="1"/>
          </p:cNvSpPr>
          <p:nvPr>
            <p:ph idx="1"/>
          </p:nvPr>
        </p:nvSpPr>
        <p:spPr/>
        <p:txBody>
          <a:bodyPr/>
          <a:lstStyle/>
          <a:p>
            <a:pPr lvl="1" eaLnBrk="1" hangingPunct="1"/>
            <a:r>
              <a:rPr lang="en-US" altLang="en-US" dirty="0" smtClean="0"/>
              <a:t>The advantage of the </a:t>
            </a:r>
            <a:r>
              <a:rPr lang="en-US" altLang="en-US" dirty="0" smtClean="0">
                <a:latin typeface="Courier New" pitchFamily="49" charset="0"/>
              </a:rPr>
              <a:t>COALESCE</a:t>
            </a:r>
            <a:r>
              <a:rPr lang="en-US" altLang="en-US" dirty="0" smtClean="0"/>
              <a:t> function over the </a:t>
            </a:r>
            <a:r>
              <a:rPr lang="en-US" altLang="en-US" dirty="0" smtClean="0">
                <a:latin typeface="Courier New" pitchFamily="49" charset="0"/>
              </a:rPr>
              <a:t>NVL</a:t>
            </a:r>
            <a:r>
              <a:rPr lang="en-US" altLang="en-US" dirty="0" smtClean="0"/>
              <a:t> function is that the </a:t>
            </a:r>
            <a:r>
              <a:rPr lang="en-US" altLang="en-US" dirty="0" smtClean="0">
                <a:latin typeface="Courier New" pitchFamily="49" charset="0"/>
              </a:rPr>
              <a:t>COALESCE</a:t>
            </a:r>
            <a:r>
              <a:rPr lang="en-US" altLang="en-US" dirty="0" smtClean="0"/>
              <a:t> function can take multiple alternative values.</a:t>
            </a:r>
          </a:p>
          <a:p>
            <a:pPr lvl="1" eaLnBrk="1" hangingPunct="1"/>
            <a:r>
              <a:rPr lang="en-US" altLang="en-US" dirty="0" smtClean="0"/>
              <a:t>If the first expression is not null, the </a:t>
            </a:r>
            <a:r>
              <a:rPr lang="en-US" altLang="en-US" dirty="0" smtClean="0">
                <a:latin typeface="Courier New" pitchFamily="49" charset="0"/>
              </a:rPr>
              <a:t>COALESCE</a:t>
            </a:r>
            <a:r>
              <a:rPr lang="en-US" altLang="en-US" dirty="0" smtClean="0"/>
              <a:t> function returns that expression; otherwise, it does a </a:t>
            </a:r>
            <a:r>
              <a:rPr lang="en-US" altLang="en-US" dirty="0" smtClean="0">
                <a:latin typeface="Courier New" pitchFamily="49" charset="0"/>
              </a:rPr>
              <a:t>COALESCE</a:t>
            </a:r>
            <a:r>
              <a:rPr lang="en-US" altLang="en-US" dirty="0" smtClean="0"/>
              <a:t> of the remaining expressions.</a:t>
            </a:r>
          </a:p>
        </p:txBody>
      </p:sp>
      <p:sp>
        <p:nvSpPr>
          <p:cNvPr id="4" name="Oval 3"/>
          <p:cNvSpPr/>
          <p:nvPr/>
        </p:nvSpPr>
        <p:spPr bwMode="auto">
          <a:xfrm>
            <a:off x="3328352" y="3656189"/>
            <a:ext cx="5532120" cy="1066800"/>
          </a:xfrm>
          <a:prstGeom prst="ellipse">
            <a:avLst/>
          </a:prstGeom>
          <a:solidFill>
            <a:schemeClr val="accent3">
              <a:lumMod val="40000"/>
              <a:lumOff val="60000"/>
            </a:schemeClr>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a:lstStyle/>
          <a:p>
            <a:pPr algn="ctr" defTabSz="228600">
              <a:spcBef>
                <a:spcPct val="20000"/>
              </a:spcBef>
              <a:buClr>
                <a:srgbClr val="FF0000"/>
              </a:buClr>
              <a:defRPr/>
            </a:pPr>
            <a:endParaRPr lang="en-US" dirty="0">
              <a:latin typeface="Arial" pitchFamily="34" charset="0"/>
            </a:endParaRPr>
          </a:p>
        </p:txBody>
      </p:sp>
      <p:sp>
        <p:nvSpPr>
          <p:cNvPr id="5" name="TextBox 4"/>
          <p:cNvSpPr txBox="1">
            <a:spLocks noChangeArrowheads="1"/>
          </p:cNvSpPr>
          <p:nvPr/>
        </p:nvSpPr>
        <p:spPr bwMode="auto">
          <a:xfrm>
            <a:off x="3617912" y="3940201"/>
            <a:ext cx="5029200" cy="369332"/>
          </a:xfrm>
          <a:prstGeom prst="rect">
            <a:avLst/>
          </a:prstGeom>
          <a:noFill/>
          <a:ln w="9525">
            <a:noFill/>
            <a:miter lim="800000"/>
            <a:headEnd/>
            <a:tailEnd/>
          </a:ln>
        </p:spPr>
        <p:txBody>
          <a:bodyPr>
            <a:spAutoFit/>
          </a:bodyPr>
          <a:lstStyle/>
          <a:p>
            <a:pPr marL="0" lvl="1"/>
            <a:r>
              <a:rPr lang="en-US" altLang="en-US" b="1" dirty="0">
                <a:latin typeface="Courier New" pitchFamily="49" charset="0"/>
                <a:cs typeface="Courier New" pitchFamily="49" charset="0"/>
              </a:rPr>
              <a:t>COALESCE (expr1, expr2, ..., exprn</a:t>
            </a:r>
            <a:r>
              <a:rPr lang="en-US" altLang="en-US" b="1" dirty="0" smtClean="0">
                <a:latin typeface="Courier New" pitchFamily="49" charset="0"/>
                <a:cs typeface="Courier New" pitchFamily="49" charset="0"/>
              </a:rPr>
              <a:t>)</a:t>
            </a:r>
            <a:endParaRPr lang="en-US" altLang="en-US" b="1" dirty="0">
              <a:latin typeface="Courier New" pitchFamily="49" charset="0"/>
              <a:cs typeface="Courier New" pitchFamily="49" charset="0"/>
            </a:endParaRPr>
          </a:p>
        </p:txBody>
      </p:sp>
    </p:spTree>
    <p:custDataLst>
      <p:tags r:id="rId1"/>
    </p:custData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p:txBody>
          <a:bodyPr/>
          <a:lstStyle/>
          <a:p>
            <a:pPr eaLnBrk="1" hangingPunct="1"/>
            <a:r>
              <a:rPr lang="en-US" altLang="en-US" dirty="0" smtClean="0"/>
              <a:t>Objectives</a:t>
            </a:r>
          </a:p>
        </p:txBody>
      </p:sp>
      <p:sp>
        <p:nvSpPr>
          <p:cNvPr id="8195" name="Rectangle 5"/>
          <p:cNvSpPr>
            <a:spLocks noGrp="1" noChangeArrowheads="1"/>
          </p:cNvSpPr>
          <p:nvPr>
            <p:ph idx="1"/>
          </p:nvPr>
        </p:nvSpPr>
        <p:spPr/>
        <p:txBody>
          <a:bodyPr/>
          <a:lstStyle/>
          <a:p>
            <a:pPr eaLnBrk="1" hangingPunct="1"/>
            <a:r>
              <a:rPr lang="en-US" altLang="en-US" dirty="0" smtClean="0">
                <a:latin typeface="Arial" charset="0"/>
              </a:rPr>
              <a:t>After completing this lesson, you should be able to do the following:</a:t>
            </a:r>
          </a:p>
          <a:p>
            <a:pPr lvl="1" eaLnBrk="1" hangingPunct="1"/>
            <a:r>
              <a:rPr lang="en-US" altLang="en-US" dirty="0" smtClean="0"/>
              <a:t>Describe the various types of conversion functions that are available in SQL</a:t>
            </a:r>
          </a:p>
          <a:p>
            <a:pPr lvl="1" eaLnBrk="1" hangingPunct="1"/>
            <a:r>
              <a:rPr lang="en-US" altLang="en-US" dirty="0" smtClean="0"/>
              <a:t>Use the </a:t>
            </a:r>
            <a:r>
              <a:rPr lang="en-US" altLang="en-US" dirty="0" smtClean="0">
                <a:latin typeface="Courier New" pitchFamily="49" charset="0"/>
                <a:cs typeface="Courier New" pitchFamily="49" charset="0"/>
              </a:rPr>
              <a:t>TO_CHAR</a:t>
            </a:r>
            <a:r>
              <a:rPr lang="en-US" altLang="en-US" dirty="0" smtClean="0"/>
              <a:t>, </a:t>
            </a:r>
            <a:r>
              <a:rPr lang="en-US" altLang="en-US" dirty="0" smtClean="0">
                <a:latin typeface="Courier New" pitchFamily="49" charset="0"/>
                <a:cs typeface="Courier New" pitchFamily="49" charset="0"/>
              </a:rPr>
              <a:t>TO_NUMBER</a:t>
            </a:r>
            <a:r>
              <a:rPr lang="en-US" altLang="en-US" dirty="0" smtClean="0"/>
              <a:t>, and </a:t>
            </a:r>
            <a:r>
              <a:rPr lang="en-US" altLang="en-US" dirty="0" smtClean="0">
                <a:latin typeface="Courier New" pitchFamily="49" charset="0"/>
                <a:cs typeface="Courier New" pitchFamily="49" charset="0"/>
              </a:rPr>
              <a:t>TO_DATE</a:t>
            </a:r>
            <a:r>
              <a:rPr lang="en-US" altLang="en-US" dirty="0" smtClean="0"/>
              <a:t> conversion functions</a:t>
            </a:r>
          </a:p>
          <a:p>
            <a:pPr lvl="1" eaLnBrk="1" hangingPunct="1"/>
            <a:r>
              <a:rPr lang="en-US" altLang="en-US" dirty="0" smtClean="0"/>
              <a:t>Apply conditional expressions in a </a:t>
            </a:r>
            <a:r>
              <a:rPr lang="en-US" altLang="en-US" dirty="0" smtClean="0">
                <a:latin typeface="Courier New" pitchFamily="49" charset="0"/>
                <a:cs typeface="Courier New" pitchFamily="49" charset="0"/>
              </a:rPr>
              <a:t>SELECT</a:t>
            </a:r>
            <a:r>
              <a:rPr lang="en-US" altLang="en-US" dirty="0" smtClean="0"/>
              <a:t> statement</a:t>
            </a:r>
          </a:p>
        </p:txBody>
      </p:sp>
      <p:sp>
        <p:nvSpPr>
          <p:cNvPr id="6" name="Rectangle 5"/>
          <p:cNvSpPr/>
          <p:nvPr/>
        </p:nvSpPr>
        <p:spPr bwMode="auto">
          <a:xfrm>
            <a:off x="184103" y="4567768"/>
            <a:ext cx="10605971"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9" name="Picture 8" descr="OU7_Tablet_Objectives.png"/>
          <p:cNvPicPr>
            <a:picLocks noChangeAspect="1"/>
          </p:cNvPicPr>
          <p:nvPr/>
        </p:nvPicPr>
        <p:blipFill>
          <a:blip r:embed="rId4" cstate="print"/>
          <a:stretch>
            <a:fillRect/>
          </a:stretch>
        </p:blipFill>
        <p:spPr>
          <a:xfrm>
            <a:off x="9299448" y="4535424"/>
            <a:ext cx="2400334" cy="1719072"/>
          </a:xfrm>
          <a:prstGeom prst="rect">
            <a:avLst/>
          </a:prstGeom>
        </p:spPr>
      </p:pic>
    </p:spTree>
    <p:custDataLst>
      <p:tags r:id="rId1"/>
    </p:custData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370" name="Group 2"/>
          <p:cNvGrpSpPr>
            <a:grpSpLocks/>
          </p:cNvGrpSpPr>
          <p:nvPr/>
        </p:nvGrpSpPr>
        <p:grpSpPr bwMode="auto">
          <a:xfrm>
            <a:off x="1065212" y="1067427"/>
            <a:ext cx="9317038" cy="1259211"/>
            <a:chOff x="-457200" y="2425511"/>
            <a:chExt cx="9317295" cy="1260198"/>
          </a:xfrm>
        </p:grpSpPr>
        <p:sp>
          <p:nvSpPr>
            <p:cNvPr id="6" name="Content Placeholder 2"/>
            <p:cNvSpPr txBox="1">
              <a:spLocks/>
            </p:cNvSpPr>
            <p:nvPr/>
          </p:nvSpPr>
          <p:spPr bwMode="gray">
            <a:xfrm>
              <a:off x="413382" y="2425511"/>
              <a:ext cx="8391951" cy="126019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lvl="2" eaLnBrk="1" hangingPunct="1">
                <a:spcBef>
                  <a:spcPct val="25000"/>
                </a:spcBef>
                <a:buFont typeface="Times New Roman" panose="02020603050405020304" pitchFamily="18" charset="0"/>
                <a:buNone/>
                <a:defRPr/>
              </a:pPr>
              <a:endParaRPr lang="en-US" altLang="en-US" sz="1600" dirty="0">
                <a:solidFill>
                  <a:srgbClr val="000000"/>
                </a:solidFill>
                <a:latin typeface="Courier New" panose="02070309020205020404" pitchFamily="49" charset="0"/>
                <a:cs typeface="Arial" panose="020B0604020202020204" pitchFamily="34" charset="0"/>
              </a:endParaRPr>
            </a:p>
          </p:txBody>
        </p:sp>
        <p:sp>
          <p:nvSpPr>
            <p:cNvPr id="2" name="Rectangle 1"/>
            <p:cNvSpPr/>
            <p:nvPr/>
          </p:nvSpPr>
          <p:spPr>
            <a:xfrm>
              <a:off x="-457200" y="2566979"/>
              <a:ext cx="9317295" cy="1078061"/>
            </a:xfrm>
            <a:prstGeom prst="rect">
              <a:avLst/>
            </a:prstGeom>
          </p:spPr>
          <p:txBody>
            <a:bodyPr>
              <a:spAutoFit/>
            </a:bodyPr>
            <a:lstStyle/>
            <a:p>
              <a:pPr lvl="2" eaLnBrk="1" hangingPunct="1">
                <a:spcBef>
                  <a:spcPct val="25000"/>
                </a:spcBef>
                <a:buFont typeface="Times New Roman" panose="02020603050405020304" pitchFamily="18" charset="0"/>
                <a:buNone/>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SELECT last_name, salary, commission_pct,</a:t>
              </a:r>
            </a:p>
            <a:p>
              <a:pPr lvl="2" eaLnBrk="1" hangingPunct="1">
                <a:buFont typeface="Times New Roman" panose="02020603050405020304" pitchFamily="18" charset="0"/>
                <a:buNone/>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COALESCE((salary+(commission_pct*salary)), salary+2000)"New Salary"</a:t>
              </a:r>
            </a:p>
            <a:p>
              <a:pPr lvl="2" eaLnBrk="1" hangingPunct="1">
                <a:buFont typeface="Times New Roman" panose="02020603050405020304" pitchFamily="18" charset="0"/>
                <a:buNone/>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FROM   employees;</a:t>
              </a:r>
            </a:p>
          </p:txBody>
        </p:sp>
      </p:grpSp>
      <p:sp>
        <p:nvSpPr>
          <p:cNvPr id="58371" name="Rectangle 4"/>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rPr>
              <a:t>COALESCE</a:t>
            </a:r>
            <a:r>
              <a:rPr lang="en-US" altLang="en-US" dirty="0" smtClean="0"/>
              <a:t> Function</a:t>
            </a:r>
          </a:p>
        </p:txBody>
      </p:sp>
      <p:sp>
        <p:nvSpPr>
          <p:cNvPr id="58372" name="Rectangle 5"/>
          <p:cNvSpPr>
            <a:spLocks noChangeArrowheads="1"/>
          </p:cNvSpPr>
          <p:nvPr/>
        </p:nvSpPr>
        <p:spPr bwMode="gray">
          <a:xfrm>
            <a:off x="2292551" y="1487191"/>
            <a:ext cx="7481455" cy="246888"/>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pic>
        <p:nvPicPr>
          <p:cNvPr id="58373" name="Picture 2"/>
          <p:cNvPicPr>
            <a:picLocks noChangeAspect="1" noChangeArrowheads="1"/>
          </p:cNvPicPr>
          <p:nvPr/>
        </p:nvPicPr>
        <p:blipFill>
          <a:blip r:embed="rId4" cstate="print"/>
          <a:srcRect/>
          <a:stretch>
            <a:fillRect/>
          </a:stretch>
        </p:blipFill>
        <p:spPr bwMode="auto">
          <a:xfrm>
            <a:off x="1979613" y="2514600"/>
            <a:ext cx="3440113" cy="3489325"/>
          </a:xfrm>
          <a:prstGeom prst="rect">
            <a:avLst/>
          </a:prstGeom>
          <a:noFill/>
          <a:ln w="28575">
            <a:noFill/>
            <a:miter lim="800000"/>
            <a:headEnd type="none" w="sm" len="sm"/>
            <a:tailEnd type="none" w="sm" len="sm"/>
          </a:ln>
        </p:spPr>
      </p:pic>
    </p:spTree>
    <p:custDataLst>
      <p:tags r:id="rId1"/>
    </p:custData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p:cNvSpPr>
            <a:spLocks noGrp="1" noChangeArrowheads="1"/>
          </p:cNvSpPr>
          <p:nvPr>
            <p:ph type="title"/>
          </p:nvPr>
        </p:nvSpPr>
        <p:spPr/>
        <p:txBody>
          <a:bodyPr/>
          <a:lstStyle/>
          <a:p>
            <a:pPr eaLnBrk="1" hangingPunct="1"/>
            <a:r>
              <a:rPr lang="en-US" altLang="en-US" dirty="0" smtClean="0"/>
              <a:t>Lesson Agenda</a:t>
            </a:r>
          </a:p>
        </p:txBody>
      </p:sp>
      <p:sp>
        <p:nvSpPr>
          <p:cNvPr id="60419" name="Rectangle 5"/>
          <p:cNvSpPr>
            <a:spLocks noGrp="1" noChangeArrowheads="1"/>
          </p:cNvSpPr>
          <p:nvPr>
            <p:ph idx="1"/>
          </p:nvPr>
        </p:nvSpPr>
        <p:spPr/>
        <p:txBody>
          <a:bodyPr/>
          <a:lstStyle/>
          <a:p>
            <a:pPr lvl="1" eaLnBrk="1" hangingPunct="1">
              <a:buClr>
                <a:srgbClr val="A6A6A6"/>
              </a:buClr>
            </a:pPr>
            <a:r>
              <a:rPr lang="en-US" altLang="en-US" dirty="0" smtClean="0">
                <a:solidFill>
                  <a:srgbClr val="A6A6A6"/>
                </a:solidFill>
              </a:rPr>
              <a:t>Implicit and explicit data type conversion</a:t>
            </a:r>
          </a:p>
          <a:p>
            <a:pPr lvl="1" eaLnBrk="1" hangingPunct="1">
              <a:buClr>
                <a:srgbClr val="A6A6A6"/>
              </a:buClr>
            </a:pPr>
            <a:r>
              <a:rPr lang="en-US" altLang="en-US" dirty="0" smtClean="0">
                <a:solidFill>
                  <a:srgbClr val="A6A6A6"/>
                </a:solidFill>
                <a:latin typeface="Courier New" pitchFamily="49" charset="0"/>
              </a:rPr>
              <a:t>TO_CHAR</a:t>
            </a:r>
            <a:r>
              <a:rPr lang="en-US" altLang="en-US" dirty="0" smtClean="0">
                <a:solidFill>
                  <a:srgbClr val="A6A6A6"/>
                </a:solidFill>
              </a:rPr>
              <a:t>, </a:t>
            </a:r>
            <a:r>
              <a:rPr lang="en-US" altLang="en-US" dirty="0" smtClean="0">
                <a:solidFill>
                  <a:srgbClr val="A6A6A6"/>
                </a:solidFill>
                <a:latin typeface="Courier New" pitchFamily="49" charset="0"/>
              </a:rPr>
              <a:t>TO_DATE</a:t>
            </a:r>
            <a:r>
              <a:rPr lang="en-US" altLang="en-US" dirty="0" smtClean="0">
                <a:solidFill>
                  <a:srgbClr val="A6A6A6"/>
                </a:solidFill>
              </a:rPr>
              <a:t>, </a:t>
            </a:r>
            <a:r>
              <a:rPr lang="en-US" altLang="en-US" dirty="0" smtClean="0">
                <a:solidFill>
                  <a:srgbClr val="A6A6A6"/>
                </a:solidFill>
                <a:latin typeface="Courier New" pitchFamily="49" charset="0"/>
              </a:rPr>
              <a:t>TO_NUMBER</a:t>
            </a:r>
            <a:r>
              <a:rPr lang="en-US" altLang="en-US" dirty="0" smtClean="0">
                <a:solidFill>
                  <a:srgbClr val="A6A6A6"/>
                </a:solidFill>
              </a:rPr>
              <a:t> functions</a:t>
            </a:r>
          </a:p>
          <a:p>
            <a:pPr lvl="1" eaLnBrk="1" hangingPunct="1">
              <a:buClr>
                <a:srgbClr val="A6A6A6"/>
              </a:buClr>
            </a:pPr>
            <a:r>
              <a:rPr lang="en-US" altLang="en-US" dirty="0" smtClean="0">
                <a:solidFill>
                  <a:srgbClr val="A6A6A6"/>
                </a:solidFill>
              </a:rPr>
              <a:t>General functions:</a:t>
            </a:r>
          </a:p>
          <a:p>
            <a:pPr lvl="2" eaLnBrk="1" hangingPunct="1">
              <a:buClr>
                <a:srgbClr val="A6A6A6"/>
              </a:buClr>
            </a:pPr>
            <a:r>
              <a:rPr lang="en-US" altLang="en-US" dirty="0" smtClean="0">
                <a:solidFill>
                  <a:srgbClr val="A6A6A6"/>
                </a:solidFill>
                <a:latin typeface="Courier New" pitchFamily="49" charset="0"/>
              </a:rPr>
              <a:t>NVL</a:t>
            </a:r>
          </a:p>
          <a:p>
            <a:pPr lvl="2" eaLnBrk="1" hangingPunct="1">
              <a:buClr>
                <a:srgbClr val="A6A6A6"/>
              </a:buClr>
            </a:pPr>
            <a:r>
              <a:rPr lang="en-US" altLang="en-US" dirty="0" smtClean="0">
                <a:solidFill>
                  <a:srgbClr val="A6A6A6"/>
                </a:solidFill>
                <a:latin typeface="Courier New" pitchFamily="49" charset="0"/>
              </a:rPr>
              <a:t>NVL2</a:t>
            </a:r>
          </a:p>
          <a:p>
            <a:pPr lvl="2" eaLnBrk="1" hangingPunct="1">
              <a:buClr>
                <a:srgbClr val="A6A6A6"/>
              </a:buClr>
            </a:pPr>
            <a:r>
              <a:rPr lang="en-US" altLang="en-US" dirty="0" smtClean="0">
                <a:solidFill>
                  <a:srgbClr val="A6A6A6"/>
                </a:solidFill>
                <a:latin typeface="Courier New" pitchFamily="49" charset="0"/>
              </a:rPr>
              <a:t>NULLIF</a:t>
            </a:r>
          </a:p>
          <a:p>
            <a:pPr lvl="2" eaLnBrk="1" hangingPunct="1">
              <a:buClr>
                <a:srgbClr val="A6A6A6"/>
              </a:buClr>
            </a:pPr>
            <a:r>
              <a:rPr lang="en-US" altLang="en-US" dirty="0" smtClean="0">
                <a:solidFill>
                  <a:srgbClr val="A6A6A6"/>
                </a:solidFill>
                <a:latin typeface="Courier New" pitchFamily="49" charset="0"/>
              </a:rPr>
              <a:t>COALESCE</a:t>
            </a:r>
          </a:p>
          <a:p>
            <a:pPr lvl="1" eaLnBrk="1" hangingPunct="1">
              <a:buClr>
                <a:schemeClr val="accent1"/>
              </a:buClr>
            </a:pPr>
            <a:r>
              <a:rPr lang="en-US" altLang="en-US" dirty="0" smtClean="0"/>
              <a:t>Conditional expressions:</a:t>
            </a:r>
          </a:p>
          <a:p>
            <a:pPr lvl="2" eaLnBrk="1" hangingPunct="1">
              <a:buClr>
                <a:schemeClr val="accent1"/>
              </a:buClr>
            </a:pPr>
            <a:r>
              <a:rPr lang="en-US" altLang="en-US" dirty="0" smtClean="0">
                <a:latin typeface="Courier New" pitchFamily="49" charset="0"/>
              </a:rPr>
              <a:t>CASE</a:t>
            </a:r>
          </a:p>
          <a:p>
            <a:pPr lvl="2" eaLnBrk="1" hangingPunct="1">
              <a:buClr>
                <a:schemeClr val="accent1"/>
              </a:buClr>
            </a:pPr>
            <a:r>
              <a:rPr lang="en-US" altLang="en-US" dirty="0" smtClean="0"/>
              <a:t>Searched </a:t>
            </a:r>
            <a:r>
              <a:rPr lang="en-US" altLang="en-US" dirty="0" smtClean="0">
                <a:latin typeface="Courier New" pitchFamily="49" charset="0"/>
              </a:rPr>
              <a:t>CASE</a:t>
            </a:r>
          </a:p>
          <a:p>
            <a:pPr lvl="2" eaLnBrk="1" hangingPunct="1">
              <a:buClr>
                <a:schemeClr val="accent1"/>
              </a:buClr>
            </a:pPr>
            <a:r>
              <a:rPr lang="en-US" altLang="en-US" dirty="0" smtClean="0">
                <a:latin typeface="Courier New" pitchFamily="49" charset="0"/>
              </a:rPr>
              <a:t>DECODE</a:t>
            </a:r>
          </a:p>
        </p:txBody>
      </p:sp>
      <p:grpSp>
        <p:nvGrpSpPr>
          <p:cNvPr id="4" name="Group 3"/>
          <p:cNvGrpSpPr/>
          <p:nvPr/>
        </p:nvGrpSpPr>
        <p:grpSpPr>
          <a:xfrm>
            <a:off x="8281634"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150812" y="3810000"/>
            <a:ext cx="11734800" cy="1828800"/>
          </a:xfrm>
          <a:prstGeom prst="rect">
            <a:avLst/>
          </a:prstGeom>
          <a:gradFill flip="none" rotWithShape="1">
            <a:gsLst>
              <a:gs pos="83000">
                <a:schemeClr val="bg1"/>
              </a:gs>
              <a:gs pos="0">
                <a:schemeClr val="bg2"/>
              </a:gs>
            </a:gsLst>
            <a:lin ang="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2466" name="Rectangle 4"/>
          <p:cNvSpPr>
            <a:spLocks noGrp="1" noChangeArrowheads="1"/>
          </p:cNvSpPr>
          <p:nvPr>
            <p:ph type="title"/>
          </p:nvPr>
        </p:nvSpPr>
        <p:spPr/>
        <p:txBody>
          <a:bodyPr/>
          <a:lstStyle/>
          <a:p>
            <a:pPr eaLnBrk="1" hangingPunct="1"/>
            <a:r>
              <a:rPr lang="en-US" altLang="en-US" dirty="0" smtClean="0"/>
              <a:t>Conditional Expressions</a:t>
            </a:r>
          </a:p>
        </p:txBody>
      </p:sp>
      <p:sp>
        <p:nvSpPr>
          <p:cNvPr id="62467" name="Rectangle 5"/>
          <p:cNvSpPr>
            <a:spLocks noGrp="1" noChangeArrowheads="1"/>
          </p:cNvSpPr>
          <p:nvPr>
            <p:ph idx="1"/>
          </p:nvPr>
        </p:nvSpPr>
        <p:spPr>
          <a:xfrm>
            <a:off x="622138" y="1242485"/>
            <a:ext cx="10944549" cy="1911628"/>
          </a:xfrm>
        </p:spPr>
        <p:txBody>
          <a:bodyPr/>
          <a:lstStyle/>
          <a:p>
            <a:pPr lvl="1" eaLnBrk="1" hangingPunct="1"/>
            <a:r>
              <a:rPr lang="en-US" altLang="en-US" dirty="0" smtClean="0"/>
              <a:t>Help provide the use of </a:t>
            </a:r>
            <a:r>
              <a:rPr lang="en-US" altLang="en-US" dirty="0" smtClean="0">
                <a:latin typeface="Courier New" pitchFamily="49" charset="0"/>
              </a:rPr>
              <a:t>IF-THEN-ELSE</a:t>
            </a:r>
            <a:r>
              <a:rPr lang="en-US" altLang="en-US" dirty="0" smtClean="0"/>
              <a:t> logic within a SQL statement</a:t>
            </a:r>
          </a:p>
          <a:p>
            <a:pPr lvl="1" eaLnBrk="1" hangingPunct="1"/>
            <a:r>
              <a:rPr lang="en-US" altLang="en-US" dirty="0" smtClean="0"/>
              <a:t>You can use the following methods:</a:t>
            </a:r>
          </a:p>
          <a:p>
            <a:pPr lvl="2" eaLnBrk="1" hangingPunct="1"/>
            <a:r>
              <a:rPr lang="en-US" altLang="en-US" dirty="0" smtClean="0">
                <a:latin typeface="Courier New" pitchFamily="49" charset="0"/>
              </a:rPr>
              <a:t>CASE</a:t>
            </a:r>
            <a:r>
              <a:rPr lang="en-US" altLang="en-US" dirty="0" smtClean="0"/>
              <a:t> expression</a:t>
            </a:r>
          </a:p>
          <a:p>
            <a:pPr lvl="2" eaLnBrk="1" hangingPunct="1"/>
            <a:r>
              <a:rPr lang="en-US" altLang="en-US" dirty="0" smtClean="0">
                <a:cs typeface="Courier New" pitchFamily="49" charset="0"/>
              </a:rPr>
              <a:t>Searched </a:t>
            </a:r>
            <a:r>
              <a:rPr lang="en-US" altLang="en-US" dirty="0" smtClean="0">
                <a:latin typeface="Courier New" pitchFamily="49" charset="0"/>
                <a:cs typeface="Courier New" pitchFamily="49" charset="0"/>
              </a:rPr>
              <a:t>CASE</a:t>
            </a:r>
            <a:r>
              <a:rPr lang="en-US" altLang="en-US" dirty="0" smtClean="0">
                <a:cs typeface="Arial" charset="0"/>
              </a:rPr>
              <a:t> </a:t>
            </a:r>
            <a:r>
              <a:rPr lang="en-US" altLang="en-US" dirty="0" smtClean="0"/>
              <a:t>expression</a:t>
            </a:r>
          </a:p>
          <a:p>
            <a:pPr lvl="2" eaLnBrk="1" hangingPunct="1"/>
            <a:r>
              <a:rPr lang="en-US" altLang="en-US" dirty="0" smtClean="0">
                <a:latin typeface="Courier New" pitchFamily="49" charset="0"/>
              </a:rPr>
              <a:t>DECODE</a:t>
            </a:r>
            <a:r>
              <a:rPr lang="en-US" altLang="en-US" dirty="0" smtClean="0"/>
              <a:t> function</a:t>
            </a:r>
          </a:p>
        </p:txBody>
      </p:sp>
      <p:sp>
        <p:nvSpPr>
          <p:cNvPr id="4" name="Parallelogram 3"/>
          <p:cNvSpPr/>
          <p:nvPr/>
        </p:nvSpPr>
        <p:spPr bwMode="auto">
          <a:xfrm>
            <a:off x="9828212" y="3733800"/>
            <a:ext cx="838200" cy="381000"/>
          </a:xfrm>
          <a:prstGeom prst="parallelogram">
            <a:avLst/>
          </a:prstGeom>
          <a:gradFill flip="none" rotWithShape="1">
            <a:gsLst>
              <a:gs pos="100000">
                <a:srgbClr val="FFCC29"/>
              </a:gs>
              <a:gs pos="0">
                <a:srgbClr val="FFE79B"/>
              </a:gs>
            </a:gsLst>
            <a:path path="circle">
              <a:fillToRect l="50000" t="50000" r="50000" b="50000"/>
            </a:path>
            <a:tileRect/>
          </a:gradFill>
          <a:ln w="28575" cap="flat" cmpd="sng" algn="ctr">
            <a:solidFill>
              <a:srgbClr val="F2B800"/>
            </a:solidFill>
            <a:prstDash val="solid"/>
            <a:round/>
            <a:headEnd type="none" w="sm" len="sm"/>
            <a:tailEnd type="none" w="sm" len="sm"/>
          </a:ln>
          <a:effectLst>
            <a:outerShdw blurRad="50800" dist="38100" dir="5400000" algn="t" rotWithShape="0">
              <a:prstClr val="black">
                <a:alpha val="40000"/>
              </a:prstClr>
            </a:outerShdw>
          </a:effectLst>
        </p:spPr>
        <p:txBody>
          <a:bodyPr/>
          <a:lstStyle/>
          <a:p>
            <a:pPr algn="ctr" defTabSz="228600">
              <a:spcBef>
                <a:spcPct val="20000"/>
              </a:spcBef>
              <a:buClr>
                <a:srgbClr val="FF0000"/>
              </a:buClr>
            </a:pPr>
            <a:endParaRPr lang="en-US" dirty="0">
              <a:latin typeface="Arial" pitchFamily="34" charset="0"/>
            </a:endParaRPr>
          </a:p>
        </p:txBody>
      </p:sp>
      <p:sp>
        <p:nvSpPr>
          <p:cNvPr id="5" name="Flowchart: Decision 4"/>
          <p:cNvSpPr/>
          <p:nvPr/>
        </p:nvSpPr>
        <p:spPr bwMode="auto">
          <a:xfrm>
            <a:off x="9785082" y="4419600"/>
            <a:ext cx="838200" cy="609600"/>
          </a:xfrm>
          <a:prstGeom prst="flowChartDecision">
            <a:avLst/>
          </a:prstGeom>
          <a:gradFill flip="none" rotWithShape="1">
            <a:gsLst>
              <a:gs pos="100000">
                <a:schemeClr val="accent1">
                  <a:lumMod val="40000"/>
                  <a:lumOff val="60000"/>
                </a:schemeClr>
              </a:gs>
              <a:gs pos="0">
                <a:srgbClr val="FFE1E1"/>
              </a:gs>
            </a:gsLst>
            <a:path path="circle">
              <a:fillToRect l="50000" t="50000" r="50000" b="50000"/>
            </a:path>
            <a:tileRect/>
          </a:gradFill>
          <a:ln w="28575" cap="flat" cmpd="sng" algn="ctr">
            <a:solidFill>
              <a:schemeClr val="accent1">
                <a:lumMod val="40000"/>
                <a:lumOff val="60000"/>
              </a:schemeClr>
            </a:solidFill>
            <a:prstDash val="solid"/>
            <a:round/>
            <a:headEnd type="none" w="sm" len="sm"/>
            <a:tailEnd type="none" w="sm" len="sm"/>
          </a:ln>
          <a:effectLst>
            <a:outerShdw blurRad="50800" dist="38100" dir="5400000" algn="t" rotWithShape="0">
              <a:prstClr val="black">
                <a:alpha val="40000"/>
              </a:prstClr>
            </a:outerShdw>
          </a:effectLst>
        </p:spPr>
        <p:txBody>
          <a:bodyPr/>
          <a:lstStyle/>
          <a:p>
            <a:pPr algn="ctr" defTabSz="228600">
              <a:spcBef>
                <a:spcPct val="20000"/>
              </a:spcBef>
              <a:buClr>
                <a:srgbClr val="FF0000"/>
              </a:buClr>
            </a:pPr>
            <a:endParaRPr lang="en-US" dirty="0"/>
          </a:p>
        </p:txBody>
      </p:sp>
      <p:sp>
        <p:nvSpPr>
          <p:cNvPr id="6" name="Rectangle 5"/>
          <p:cNvSpPr/>
          <p:nvPr/>
        </p:nvSpPr>
        <p:spPr bwMode="auto">
          <a:xfrm>
            <a:off x="9218612" y="5257800"/>
            <a:ext cx="685800" cy="457200"/>
          </a:xfrm>
          <a:prstGeom prst="rect">
            <a:avLst/>
          </a:prstGeom>
          <a:gradFill flip="none" rotWithShape="1">
            <a:gsLst>
              <a:gs pos="100000">
                <a:srgbClr val="92D050"/>
              </a:gs>
              <a:gs pos="0">
                <a:srgbClr val="D6EDBD"/>
              </a:gs>
            </a:gsLst>
            <a:path path="circle">
              <a:fillToRect l="50000" t="50000" r="50000" b="50000"/>
            </a:path>
            <a:tileRect/>
          </a:gradFill>
          <a:ln w="28575" cap="flat" cmpd="sng" algn="ctr">
            <a:solidFill>
              <a:srgbClr val="83C937"/>
            </a:solidFill>
            <a:prstDash val="solid"/>
            <a:round/>
            <a:headEnd type="none" w="sm" len="sm"/>
            <a:tailEnd type="none" w="sm" len="sm"/>
          </a:ln>
          <a:effectLst>
            <a:outerShdw blurRad="50800" dist="38100" dir="5400000" algn="t" rotWithShape="0">
              <a:prstClr val="black">
                <a:alpha val="40000"/>
              </a:prstClr>
            </a:outerShdw>
          </a:effectLst>
        </p:spPr>
        <p:txBody>
          <a:bodyPr/>
          <a:lstStyle/>
          <a:p>
            <a:pPr algn="ctr" defTabSz="228600">
              <a:spcBef>
                <a:spcPct val="20000"/>
              </a:spcBef>
              <a:buClr>
                <a:srgbClr val="FF0000"/>
              </a:buClr>
            </a:pPr>
            <a:endParaRPr lang="en-US" altLang="en-US" dirty="0"/>
          </a:p>
        </p:txBody>
      </p:sp>
      <p:sp>
        <p:nvSpPr>
          <p:cNvPr id="7" name="Rectangle 6"/>
          <p:cNvSpPr/>
          <p:nvPr/>
        </p:nvSpPr>
        <p:spPr bwMode="auto">
          <a:xfrm>
            <a:off x="10514012" y="5257800"/>
            <a:ext cx="685800" cy="457200"/>
          </a:xfrm>
          <a:prstGeom prst="rect">
            <a:avLst/>
          </a:prstGeom>
          <a:gradFill flip="none" rotWithShape="1">
            <a:gsLst>
              <a:gs pos="99000">
                <a:schemeClr val="bg2">
                  <a:lumMod val="75000"/>
                </a:schemeClr>
              </a:gs>
              <a:gs pos="0">
                <a:schemeClr val="bg2"/>
              </a:gs>
            </a:gsLst>
            <a:path path="circle">
              <a:fillToRect l="50000" t="50000" r="50000" b="50000"/>
            </a:path>
            <a:tileRect/>
          </a:gradFill>
          <a:ln w="28575" cap="flat" cmpd="sng" algn="ctr">
            <a:solidFill>
              <a:schemeClr val="bg2">
                <a:lumMod val="75000"/>
              </a:schemeClr>
            </a:solidFill>
            <a:prstDash val="solid"/>
            <a:round/>
            <a:headEnd type="none" w="sm" len="sm"/>
            <a:tailEnd type="none" w="sm" len="sm"/>
          </a:ln>
          <a:effectLst>
            <a:outerShdw blurRad="50800" dist="38100" dir="5400000" algn="t" rotWithShape="0">
              <a:prstClr val="black">
                <a:alpha val="40000"/>
              </a:prstClr>
            </a:outerShdw>
          </a:effectLst>
        </p:spPr>
        <p:txBody>
          <a:bodyPr/>
          <a:lstStyle/>
          <a:p>
            <a:pPr algn="ctr" defTabSz="228600">
              <a:spcBef>
                <a:spcPct val="20000"/>
              </a:spcBef>
              <a:buClr>
                <a:srgbClr val="FF0000"/>
              </a:buClr>
            </a:pPr>
            <a:endParaRPr lang="en-US" dirty="0"/>
          </a:p>
        </p:txBody>
      </p:sp>
      <p:cxnSp>
        <p:nvCxnSpPr>
          <p:cNvPr id="9" name="Straight Arrow Connector 8"/>
          <p:cNvCxnSpPr>
            <a:stCxn id="4" idx="3"/>
            <a:endCxn id="5" idx="0"/>
          </p:cNvCxnSpPr>
          <p:nvPr/>
        </p:nvCxnSpPr>
        <p:spPr bwMode="auto">
          <a:xfrm>
            <a:off x="10199688" y="4114800"/>
            <a:ext cx="4495" cy="304800"/>
          </a:xfrm>
          <a:prstGeom prst="straightConnector1">
            <a:avLst/>
          </a:prstGeom>
          <a:noFill/>
          <a:ln w="28575" cap="flat" cmpd="sng" algn="ctr">
            <a:solidFill>
              <a:schemeClr val="accent4">
                <a:lumMod val="60000"/>
                <a:lumOff val="40000"/>
              </a:schemeClr>
            </a:solidFill>
            <a:prstDash val="solid"/>
            <a:round/>
            <a:headEnd type="none" w="sm" len="sm"/>
            <a:tailEnd type="triangle" w="lg" len="lg"/>
          </a:ln>
          <a:effectLst/>
        </p:spPr>
      </p:cxnSp>
      <p:cxnSp>
        <p:nvCxnSpPr>
          <p:cNvPr id="11" name="Shape 10"/>
          <p:cNvCxnSpPr>
            <a:stCxn id="5" idx="1"/>
            <a:endCxn id="6" idx="0"/>
          </p:cNvCxnSpPr>
          <p:nvPr/>
        </p:nvCxnSpPr>
        <p:spPr bwMode="auto">
          <a:xfrm rot="10800000" flipV="1">
            <a:off x="9561512" y="4724400"/>
            <a:ext cx="223570" cy="533400"/>
          </a:xfrm>
          <a:prstGeom prst="bentConnector2">
            <a:avLst/>
          </a:prstGeom>
          <a:noFill/>
          <a:ln w="28575" cap="flat" cmpd="sng" algn="ctr">
            <a:solidFill>
              <a:schemeClr val="accent4">
                <a:lumMod val="60000"/>
                <a:lumOff val="40000"/>
              </a:schemeClr>
            </a:solidFill>
            <a:prstDash val="solid"/>
            <a:round/>
            <a:headEnd type="none" w="sm" len="sm"/>
            <a:tailEnd type="triangle" w="lg" len="lg"/>
          </a:ln>
          <a:effectLst/>
        </p:spPr>
      </p:cxnSp>
      <p:cxnSp>
        <p:nvCxnSpPr>
          <p:cNvPr id="13" name="Shape 12"/>
          <p:cNvCxnSpPr>
            <a:stCxn id="5" idx="3"/>
            <a:endCxn id="7" idx="0"/>
          </p:cNvCxnSpPr>
          <p:nvPr/>
        </p:nvCxnSpPr>
        <p:spPr bwMode="auto">
          <a:xfrm>
            <a:off x="10623282" y="4724400"/>
            <a:ext cx="233630" cy="533400"/>
          </a:xfrm>
          <a:prstGeom prst="bentConnector2">
            <a:avLst/>
          </a:prstGeom>
          <a:noFill/>
          <a:ln w="28575" cap="flat" cmpd="sng" algn="ctr">
            <a:solidFill>
              <a:schemeClr val="accent4">
                <a:lumMod val="60000"/>
                <a:lumOff val="40000"/>
              </a:schemeClr>
            </a:solidFill>
            <a:prstDash val="solid"/>
            <a:round/>
            <a:headEnd type="none" w="sm" len="sm"/>
            <a:tailEnd type="triangle" w="lg" len="lg"/>
          </a:ln>
          <a:effectLst/>
        </p:spPr>
      </p:cxnSp>
    </p:spTree>
    <p:custDataLst>
      <p:tags r:id="rId1"/>
    </p:custData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5"/>
          <p:cNvSpPr>
            <a:spLocks noGrp="1" noChangeArrowheads="1"/>
          </p:cNvSpPr>
          <p:nvPr>
            <p:ph type="title"/>
          </p:nvPr>
        </p:nvSpPr>
        <p:spPr/>
        <p:txBody>
          <a:bodyPr/>
          <a:lstStyle/>
          <a:p>
            <a:pPr eaLnBrk="1" hangingPunct="1"/>
            <a:r>
              <a:rPr lang="en-US" altLang="en-US" dirty="0" smtClean="0">
                <a:latin typeface="Courier New" pitchFamily="49" charset="0"/>
              </a:rPr>
              <a:t>CASE</a:t>
            </a:r>
            <a:r>
              <a:rPr lang="en-US" altLang="en-US" dirty="0" smtClean="0"/>
              <a:t> Expression</a:t>
            </a:r>
          </a:p>
        </p:txBody>
      </p:sp>
      <p:sp>
        <p:nvSpPr>
          <p:cNvPr id="64515" name="Rectangle 6"/>
          <p:cNvSpPr>
            <a:spLocks noGrp="1" noChangeArrowheads="1"/>
          </p:cNvSpPr>
          <p:nvPr>
            <p:ph idx="1"/>
          </p:nvPr>
        </p:nvSpPr>
        <p:spPr/>
        <p:txBody>
          <a:bodyPr/>
          <a:lstStyle/>
          <a:p>
            <a:pPr indent="0"/>
            <a:r>
              <a:rPr lang="en-US" altLang="en-US" dirty="0" smtClean="0">
                <a:latin typeface="Arial" charset="0"/>
              </a:rPr>
              <a:t>Facilitates conditional inquiries by doing the work of an</a:t>
            </a:r>
            <a:br>
              <a:rPr lang="en-US" altLang="en-US" dirty="0" smtClean="0">
                <a:latin typeface="Arial" charset="0"/>
              </a:rPr>
            </a:br>
            <a:r>
              <a:rPr lang="en-US" altLang="en-US" dirty="0" smtClean="0">
                <a:latin typeface="Courier New" pitchFamily="49" charset="0"/>
              </a:rPr>
              <a:t>IF-THEN-ELSE</a:t>
            </a:r>
            <a:r>
              <a:rPr lang="en-US" altLang="en-US" dirty="0" smtClean="0">
                <a:latin typeface="Arial" charset="0"/>
              </a:rPr>
              <a:t> statement:</a:t>
            </a:r>
          </a:p>
        </p:txBody>
      </p:sp>
      <p:sp>
        <p:nvSpPr>
          <p:cNvPr id="5" name="Content Placeholder 2"/>
          <p:cNvSpPr txBox="1">
            <a:spLocks/>
          </p:cNvSpPr>
          <p:nvPr/>
        </p:nvSpPr>
        <p:spPr bwMode="gray">
          <a:xfrm>
            <a:off x="2062162" y="2209801"/>
            <a:ext cx="8064500" cy="166623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lnSpc>
                <a:spcPct val="105000"/>
              </a:lnSpc>
              <a:defRPr/>
            </a:pPr>
            <a:r>
              <a:rPr lang="en-US" altLang="en-US" b="1" dirty="0">
                <a:solidFill>
                  <a:schemeClr val="tx1">
                    <a:lumMod val="75000"/>
                  </a:schemeClr>
                </a:solidFill>
                <a:latin typeface="Courier New" panose="02070309020205020404" pitchFamily="49" charset="0"/>
                <a:cs typeface="Arial" panose="020B0604020202020204" pitchFamily="34" charset="0"/>
              </a:rPr>
              <a:t>CASE </a:t>
            </a:r>
            <a:r>
              <a:rPr lang="en-US" altLang="en-US" b="1" i="1" dirty="0">
                <a:solidFill>
                  <a:schemeClr val="tx1">
                    <a:lumMod val="75000"/>
                  </a:schemeClr>
                </a:solidFill>
                <a:latin typeface="Courier New" panose="02070309020205020404" pitchFamily="49" charset="0"/>
                <a:cs typeface="Arial" panose="020B0604020202020204" pitchFamily="34" charset="0"/>
              </a:rPr>
              <a:t>expr</a:t>
            </a:r>
            <a:r>
              <a:rPr lang="en-US" altLang="en-US" b="1" dirty="0">
                <a:solidFill>
                  <a:schemeClr val="tx1">
                    <a:lumMod val="75000"/>
                  </a:schemeClr>
                </a:solidFill>
                <a:latin typeface="Courier New" panose="02070309020205020404" pitchFamily="49" charset="0"/>
                <a:cs typeface="Arial" panose="020B0604020202020204" pitchFamily="34" charset="0"/>
              </a:rPr>
              <a:t> WHEN </a:t>
            </a:r>
            <a:r>
              <a:rPr lang="en-US" altLang="en-US" b="1" i="1" dirty="0">
                <a:solidFill>
                  <a:schemeClr val="tx1">
                    <a:lumMod val="75000"/>
                  </a:schemeClr>
                </a:solidFill>
                <a:latin typeface="Courier New" panose="02070309020205020404" pitchFamily="49" charset="0"/>
                <a:cs typeface="Arial" panose="020B0604020202020204" pitchFamily="34" charset="0"/>
              </a:rPr>
              <a:t>comparison_expr1</a:t>
            </a:r>
            <a:r>
              <a:rPr lang="en-US" altLang="en-US" b="1" dirty="0">
                <a:solidFill>
                  <a:schemeClr val="tx1">
                    <a:lumMod val="75000"/>
                  </a:schemeClr>
                </a:solidFill>
                <a:latin typeface="Courier New" panose="02070309020205020404" pitchFamily="49" charset="0"/>
                <a:cs typeface="Arial" panose="020B0604020202020204" pitchFamily="34" charset="0"/>
              </a:rPr>
              <a:t> THEN </a:t>
            </a:r>
            <a:r>
              <a:rPr lang="en-US" altLang="en-US" b="1" i="1" dirty="0">
                <a:solidFill>
                  <a:schemeClr val="tx1">
                    <a:lumMod val="75000"/>
                  </a:schemeClr>
                </a:solidFill>
                <a:latin typeface="Courier New" panose="02070309020205020404" pitchFamily="49" charset="0"/>
                <a:cs typeface="Arial" panose="020B0604020202020204" pitchFamily="34" charset="0"/>
              </a:rPr>
              <a:t>return_expr1</a:t>
            </a:r>
          </a:p>
          <a:p>
            <a:pPr eaLnBrk="1" hangingPunct="1">
              <a:lnSpc>
                <a:spcPct val="105000"/>
              </a:lnSpc>
              <a:defRPr/>
            </a:pPr>
            <a:r>
              <a:rPr lang="en-US" altLang="en-US" b="1" i="1" dirty="0">
                <a:solidFill>
                  <a:schemeClr val="tx1">
                    <a:lumMod val="75000"/>
                  </a:schemeClr>
                </a:solidFill>
                <a:latin typeface="Courier New" panose="02070309020205020404" pitchFamily="49" charset="0"/>
                <a:cs typeface="Arial" panose="020B0604020202020204" pitchFamily="34" charset="0"/>
              </a:rPr>
              <a:t>         </a:t>
            </a:r>
            <a:r>
              <a:rPr lang="en-US" altLang="en-US" b="1" dirty="0">
                <a:solidFill>
                  <a:schemeClr val="tx1">
                    <a:lumMod val="75000"/>
                  </a:schemeClr>
                </a:solidFill>
                <a:latin typeface="Courier New" panose="02070309020205020404" pitchFamily="49" charset="0"/>
                <a:cs typeface="Arial" panose="020B0604020202020204" pitchFamily="34" charset="0"/>
              </a:rPr>
              <a:t>[WHEN</a:t>
            </a:r>
            <a:r>
              <a:rPr lang="en-US" altLang="en-US" b="1" i="1" dirty="0">
                <a:solidFill>
                  <a:schemeClr val="tx1">
                    <a:lumMod val="75000"/>
                  </a:schemeClr>
                </a:solidFill>
                <a:latin typeface="Courier New" panose="02070309020205020404" pitchFamily="49" charset="0"/>
                <a:cs typeface="Arial" panose="020B0604020202020204" pitchFamily="34" charset="0"/>
              </a:rPr>
              <a:t> comparison_expr2 </a:t>
            </a:r>
            <a:r>
              <a:rPr lang="en-US" altLang="en-US" b="1" dirty="0">
                <a:solidFill>
                  <a:schemeClr val="tx1">
                    <a:lumMod val="75000"/>
                  </a:schemeClr>
                </a:solidFill>
                <a:latin typeface="Courier New" panose="02070309020205020404" pitchFamily="49" charset="0"/>
                <a:cs typeface="Arial" panose="020B0604020202020204" pitchFamily="34" charset="0"/>
              </a:rPr>
              <a:t>THEN</a:t>
            </a:r>
            <a:r>
              <a:rPr lang="en-US" altLang="en-US" b="1" i="1" dirty="0">
                <a:solidFill>
                  <a:schemeClr val="tx1">
                    <a:lumMod val="75000"/>
                  </a:schemeClr>
                </a:solidFill>
                <a:latin typeface="Courier New" panose="02070309020205020404" pitchFamily="49" charset="0"/>
                <a:cs typeface="Arial" panose="020B0604020202020204" pitchFamily="34" charset="0"/>
              </a:rPr>
              <a:t> return_expr2</a:t>
            </a:r>
          </a:p>
          <a:p>
            <a:pPr eaLnBrk="1" hangingPunct="1">
              <a:lnSpc>
                <a:spcPct val="105000"/>
              </a:lnSpc>
              <a:defRPr/>
            </a:pPr>
            <a:r>
              <a:rPr lang="en-US" altLang="en-US" b="1" dirty="0">
                <a:solidFill>
                  <a:schemeClr val="tx1">
                    <a:lumMod val="75000"/>
                  </a:schemeClr>
                </a:solidFill>
                <a:latin typeface="Courier New" panose="02070309020205020404" pitchFamily="49" charset="0"/>
                <a:cs typeface="Arial" panose="020B0604020202020204" pitchFamily="34" charset="0"/>
              </a:rPr>
              <a:t>          WHEN</a:t>
            </a:r>
            <a:r>
              <a:rPr lang="en-US" altLang="en-US" b="1" i="1" dirty="0">
                <a:solidFill>
                  <a:schemeClr val="tx1">
                    <a:lumMod val="75000"/>
                  </a:schemeClr>
                </a:solidFill>
                <a:latin typeface="Courier New" panose="02070309020205020404" pitchFamily="49" charset="0"/>
                <a:cs typeface="Arial" panose="020B0604020202020204" pitchFamily="34" charset="0"/>
              </a:rPr>
              <a:t> comparison_exprn </a:t>
            </a:r>
            <a:r>
              <a:rPr lang="en-US" altLang="en-US" b="1" dirty="0">
                <a:solidFill>
                  <a:schemeClr val="tx1">
                    <a:lumMod val="75000"/>
                  </a:schemeClr>
                </a:solidFill>
                <a:latin typeface="Courier New" panose="02070309020205020404" pitchFamily="49" charset="0"/>
                <a:cs typeface="Arial" panose="020B0604020202020204" pitchFamily="34" charset="0"/>
              </a:rPr>
              <a:t>THEN</a:t>
            </a:r>
            <a:r>
              <a:rPr lang="en-US" altLang="en-US" b="1" i="1" dirty="0">
                <a:solidFill>
                  <a:schemeClr val="tx1">
                    <a:lumMod val="75000"/>
                  </a:schemeClr>
                </a:solidFill>
                <a:latin typeface="Courier New" panose="02070309020205020404" pitchFamily="49" charset="0"/>
                <a:cs typeface="Arial" panose="020B0604020202020204" pitchFamily="34" charset="0"/>
              </a:rPr>
              <a:t> return_exprn</a:t>
            </a:r>
          </a:p>
          <a:p>
            <a:pPr eaLnBrk="1" hangingPunct="1">
              <a:lnSpc>
                <a:spcPct val="105000"/>
              </a:lnSpc>
              <a:defRPr/>
            </a:pPr>
            <a:r>
              <a:rPr lang="en-US" altLang="en-US" b="1" dirty="0">
                <a:solidFill>
                  <a:schemeClr val="tx1">
                    <a:lumMod val="75000"/>
                  </a:schemeClr>
                </a:solidFill>
                <a:latin typeface="Courier New" panose="02070309020205020404" pitchFamily="49" charset="0"/>
                <a:cs typeface="Arial" panose="020B0604020202020204" pitchFamily="34" charset="0"/>
              </a:rPr>
              <a:t>          ELSE </a:t>
            </a:r>
            <a:r>
              <a:rPr lang="en-US" altLang="en-US" b="1" i="1" dirty="0">
                <a:solidFill>
                  <a:schemeClr val="tx1">
                    <a:lumMod val="75000"/>
                  </a:schemeClr>
                </a:solidFill>
                <a:latin typeface="Courier New" panose="02070309020205020404" pitchFamily="49" charset="0"/>
                <a:cs typeface="Arial" panose="020B0604020202020204" pitchFamily="34" charset="0"/>
              </a:rPr>
              <a:t>else_expr</a:t>
            </a:r>
            <a:r>
              <a:rPr lang="en-US" altLang="en-US" b="1" dirty="0">
                <a:solidFill>
                  <a:schemeClr val="tx1">
                    <a:lumMod val="75000"/>
                  </a:schemeClr>
                </a:solidFill>
                <a:latin typeface="Courier New" panose="02070309020205020404" pitchFamily="49" charset="0"/>
                <a:cs typeface="Arial" panose="020B0604020202020204" pitchFamily="34" charset="0"/>
              </a:rPr>
              <a:t>]</a:t>
            </a:r>
          </a:p>
          <a:p>
            <a:pPr eaLnBrk="1" hangingPunct="1">
              <a:lnSpc>
                <a:spcPct val="105000"/>
              </a:lnSpc>
              <a:defRPr/>
            </a:pPr>
            <a:r>
              <a:rPr lang="en-US" altLang="en-US" b="1" dirty="0">
                <a:solidFill>
                  <a:schemeClr val="tx1">
                    <a:lumMod val="75000"/>
                  </a:schemeClr>
                </a:solidFill>
                <a:latin typeface="Courier New" panose="02070309020205020404" pitchFamily="49" charset="0"/>
                <a:cs typeface="Arial" panose="020B0604020202020204" pitchFamily="34" charset="0"/>
              </a:rPr>
              <a:t>END</a:t>
            </a:r>
          </a:p>
        </p:txBody>
      </p:sp>
    </p:spTree>
    <p:custDataLst>
      <p:tags r:id="rId1"/>
    </p:custData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7"/>
          <p:cNvPicPr>
            <a:picLocks noChangeAspect="1" noChangeArrowheads="1"/>
          </p:cNvPicPr>
          <p:nvPr/>
        </p:nvPicPr>
        <p:blipFill>
          <a:blip r:embed="rId4" cstate="print"/>
          <a:srcRect/>
          <a:stretch>
            <a:fillRect/>
          </a:stretch>
        </p:blipFill>
        <p:spPr bwMode="auto">
          <a:xfrm>
            <a:off x="2479676" y="5562600"/>
            <a:ext cx="3819525" cy="381000"/>
          </a:xfrm>
          <a:prstGeom prst="rect">
            <a:avLst/>
          </a:prstGeom>
          <a:noFill/>
          <a:ln w="12700">
            <a:solidFill>
              <a:schemeClr val="tx1"/>
            </a:solidFill>
            <a:miter lim="800000"/>
            <a:headEnd type="none" w="sm" len="sm"/>
            <a:tailEnd type="none" w="sm" len="sm"/>
          </a:ln>
        </p:spPr>
      </p:pic>
      <p:sp>
        <p:nvSpPr>
          <p:cNvPr id="12" name="Content Placeholder 2"/>
          <p:cNvSpPr txBox="1">
            <a:spLocks/>
          </p:cNvSpPr>
          <p:nvPr/>
        </p:nvSpPr>
        <p:spPr bwMode="gray">
          <a:xfrm>
            <a:off x="2062162" y="1066801"/>
            <a:ext cx="8064500" cy="197958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lnSpc>
                <a:spcPct val="105000"/>
              </a:lnSpc>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last_name, job_id, salary,</a:t>
            </a:r>
          </a:p>
          <a:p>
            <a:pPr eaLnBrk="1" hangingPunct="1">
              <a:lnSpc>
                <a:spcPct val="105000"/>
              </a:lnSpc>
              <a:defRPr/>
            </a:pPr>
            <a:r>
              <a:rPr lang="en-US" altLang="en-US" b="1" dirty="0">
                <a:solidFill>
                  <a:schemeClr val="tx1">
                    <a:lumMod val="75000"/>
                  </a:schemeClr>
                </a:solidFill>
                <a:latin typeface="Courier New" panose="02070309020205020404" pitchFamily="49" charset="0"/>
                <a:cs typeface="Arial" panose="020B0604020202020204" pitchFamily="34" charset="0"/>
              </a:rPr>
              <a:t>       CASE job_id WHEN 'IT_PROG'  THEN  1.10*salary</a:t>
            </a:r>
          </a:p>
          <a:p>
            <a:pPr eaLnBrk="1" hangingPunct="1">
              <a:lnSpc>
                <a:spcPct val="105000"/>
              </a:lnSpc>
              <a:defRPr/>
            </a:pPr>
            <a:r>
              <a:rPr lang="en-US" altLang="en-US" b="1" dirty="0">
                <a:solidFill>
                  <a:schemeClr val="tx1">
                    <a:lumMod val="75000"/>
                  </a:schemeClr>
                </a:solidFill>
                <a:latin typeface="Courier New" panose="02070309020205020404" pitchFamily="49" charset="0"/>
                <a:cs typeface="Arial" panose="020B0604020202020204" pitchFamily="34" charset="0"/>
              </a:rPr>
              <a:t>                   WHEN 'ST_CLERK' THEN  1.15*salary</a:t>
            </a:r>
          </a:p>
          <a:p>
            <a:pPr eaLnBrk="1" hangingPunct="1">
              <a:lnSpc>
                <a:spcPct val="105000"/>
              </a:lnSpc>
              <a:defRPr/>
            </a:pPr>
            <a:r>
              <a:rPr lang="en-US" altLang="en-US" b="1" dirty="0">
                <a:solidFill>
                  <a:schemeClr val="tx1">
                    <a:lumMod val="75000"/>
                  </a:schemeClr>
                </a:solidFill>
                <a:latin typeface="Courier New" panose="02070309020205020404" pitchFamily="49" charset="0"/>
                <a:cs typeface="Arial" panose="020B0604020202020204" pitchFamily="34" charset="0"/>
              </a:rPr>
              <a:t>                   WHEN 'SA_REP'   THEN  1.20*salary</a:t>
            </a:r>
          </a:p>
          <a:p>
            <a:pPr eaLnBrk="1" hangingPunct="1">
              <a:lnSpc>
                <a:spcPct val="105000"/>
              </a:lnSpc>
              <a:defRPr/>
            </a:pPr>
            <a:r>
              <a:rPr lang="en-US" altLang="en-US" b="1" dirty="0">
                <a:solidFill>
                  <a:schemeClr val="tx1">
                    <a:lumMod val="75000"/>
                  </a:schemeClr>
                </a:solidFill>
                <a:latin typeface="Courier New" panose="02070309020205020404" pitchFamily="49" charset="0"/>
                <a:cs typeface="Arial" panose="020B0604020202020204" pitchFamily="34" charset="0"/>
              </a:rPr>
              <a:t>       ELSE      salary END     "REVISED_SALARY"</a:t>
            </a:r>
          </a:p>
          <a:p>
            <a:pPr eaLnBrk="1" hangingPunct="1">
              <a:lnSpc>
                <a:spcPct val="105000"/>
              </a:lnSpc>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p:txBody>
      </p:sp>
      <p:sp>
        <p:nvSpPr>
          <p:cNvPr id="66565" name="Rectangle 14"/>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rPr>
              <a:t>CASE</a:t>
            </a:r>
            <a:r>
              <a:rPr lang="en-US" altLang="en-US" dirty="0" smtClean="0"/>
              <a:t> Expression</a:t>
            </a:r>
          </a:p>
        </p:txBody>
      </p:sp>
      <p:sp>
        <p:nvSpPr>
          <p:cNvPr id="66566" name="Rectangle 6"/>
          <p:cNvSpPr>
            <a:spLocks noChangeArrowheads="1"/>
          </p:cNvSpPr>
          <p:nvPr/>
        </p:nvSpPr>
        <p:spPr bwMode="gray">
          <a:xfrm>
            <a:off x="3100388" y="1533526"/>
            <a:ext cx="6327775" cy="1133475"/>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66567" name="Text Box 7"/>
          <p:cNvSpPr txBox="1">
            <a:spLocks noChangeArrowheads="1"/>
          </p:cNvSpPr>
          <p:nvPr/>
        </p:nvSpPr>
        <p:spPr bwMode="gray">
          <a:xfrm>
            <a:off x="2555875" y="5133753"/>
            <a:ext cx="366712" cy="394980"/>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sp>
        <p:nvSpPr>
          <p:cNvPr id="66568" name="Text Box 24"/>
          <p:cNvSpPr txBox="1">
            <a:spLocks noChangeArrowheads="1"/>
          </p:cNvSpPr>
          <p:nvPr/>
        </p:nvSpPr>
        <p:spPr bwMode="gray">
          <a:xfrm>
            <a:off x="2555875" y="3429000"/>
            <a:ext cx="366712" cy="395288"/>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pic>
        <p:nvPicPr>
          <p:cNvPr id="66569" name="Picture 15"/>
          <p:cNvPicPr>
            <a:picLocks noChangeAspect="1" noChangeArrowheads="1"/>
          </p:cNvPicPr>
          <p:nvPr/>
        </p:nvPicPr>
        <p:blipFill>
          <a:blip r:embed="rId5" cstate="print"/>
          <a:srcRect/>
          <a:stretch>
            <a:fillRect/>
          </a:stretch>
        </p:blipFill>
        <p:spPr bwMode="auto">
          <a:xfrm>
            <a:off x="2479676" y="3276600"/>
            <a:ext cx="3800475" cy="381000"/>
          </a:xfrm>
          <a:prstGeom prst="rect">
            <a:avLst/>
          </a:prstGeom>
          <a:noFill/>
          <a:ln w="12700">
            <a:solidFill>
              <a:schemeClr val="tx1"/>
            </a:solidFill>
            <a:miter lim="800000"/>
            <a:headEnd type="none" w="sm" len="sm"/>
            <a:tailEnd type="none" w="sm" len="sm"/>
          </a:ln>
        </p:spPr>
      </p:pic>
      <p:pic>
        <p:nvPicPr>
          <p:cNvPr id="66570" name="Picture 16"/>
          <p:cNvPicPr>
            <a:picLocks noChangeAspect="1" noChangeArrowheads="1"/>
          </p:cNvPicPr>
          <p:nvPr/>
        </p:nvPicPr>
        <p:blipFill>
          <a:blip r:embed="rId6" cstate="print"/>
          <a:srcRect/>
          <a:stretch>
            <a:fillRect/>
          </a:stretch>
        </p:blipFill>
        <p:spPr bwMode="auto">
          <a:xfrm>
            <a:off x="2479676" y="3810001"/>
            <a:ext cx="3800475" cy="1552575"/>
          </a:xfrm>
          <a:prstGeom prst="rect">
            <a:avLst/>
          </a:prstGeom>
          <a:noFill/>
          <a:ln w="12700">
            <a:solidFill>
              <a:schemeClr val="tx1"/>
            </a:solidFill>
            <a:miter lim="800000"/>
            <a:headEnd type="none" w="sm" len="sm"/>
            <a:tailEnd type="none" w="sm" len="sm"/>
          </a:ln>
        </p:spPr>
      </p:pic>
      <p:sp>
        <p:nvSpPr>
          <p:cNvPr id="66572" name="Rectangle 17"/>
          <p:cNvSpPr>
            <a:spLocks noChangeArrowheads="1"/>
          </p:cNvSpPr>
          <p:nvPr/>
        </p:nvSpPr>
        <p:spPr bwMode="auto">
          <a:xfrm>
            <a:off x="4537075" y="3276600"/>
            <a:ext cx="1752600" cy="2667000"/>
          </a:xfrm>
          <a:prstGeom prst="rect">
            <a:avLst/>
          </a:prstGeom>
          <a:noFill/>
          <a:ln w="28575" algn="ctr">
            <a:solidFill>
              <a:schemeClr val="accent1"/>
            </a:solidFill>
            <a:round/>
            <a:headEnd type="none" w="sm" len="sm"/>
            <a:tailEnd type="none" w="sm" len="sm"/>
          </a:ln>
        </p:spPr>
        <p:txBody>
          <a:bodyPr/>
          <a:lstStyle/>
          <a:p>
            <a:pPr defTabSz="228600"/>
            <a:endParaRPr lang="en-US" altLang="en-US" dirty="0"/>
          </a:p>
        </p:txBody>
      </p:sp>
    </p:spTree>
    <p:custDataLst>
      <p:tags r:id="rId1"/>
    </p:custData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pPr eaLnBrk="1" hangingPunct="1"/>
            <a:r>
              <a:rPr lang="en-US" altLang="en-US" dirty="0" smtClean="0">
                <a:cs typeface="Arial" charset="0"/>
              </a:rPr>
              <a:t>Searched </a:t>
            </a:r>
            <a:r>
              <a:rPr lang="en-US" altLang="en-US" dirty="0" smtClean="0">
                <a:latin typeface="Courier New" pitchFamily="49" charset="0"/>
              </a:rPr>
              <a:t>CASE</a:t>
            </a:r>
            <a:r>
              <a:rPr lang="en-US" altLang="en-US" dirty="0" smtClean="0"/>
              <a:t> Expression</a:t>
            </a:r>
          </a:p>
        </p:txBody>
      </p:sp>
      <p:sp>
        <p:nvSpPr>
          <p:cNvPr id="6" name="Content Placeholder 2"/>
          <p:cNvSpPr txBox="1">
            <a:spLocks/>
          </p:cNvSpPr>
          <p:nvPr/>
        </p:nvSpPr>
        <p:spPr bwMode="gray">
          <a:xfrm>
            <a:off x="2062162" y="1144614"/>
            <a:ext cx="8064500" cy="197958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lnSpc>
                <a:spcPct val="105000"/>
              </a:lnSpc>
              <a:defRPr/>
            </a:pPr>
            <a:r>
              <a:rPr lang="en-US" altLang="en-US" b="1" dirty="0">
                <a:solidFill>
                  <a:schemeClr val="tx1">
                    <a:lumMod val="75000"/>
                  </a:schemeClr>
                </a:solidFill>
                <a:latin typeface="Courier New" panose="02070309020205020404" pitchFamily="49" charset="0"/>
                <a:cs typeface="Courier New" panose="02070309020205020404" pitchFamily="49" charset="0"/>
              </a:rPr>
              <a:t>CASE </a:t>
            </a:r>
          </a:p>
          <a:p>
            <a:pPr lvl="1" eaLnBrk="1" hangingPunct="1">
              <a:lnSpc>
                <a:spcPct val="105000"/>
              </a:lnSpc>
              <a:defRPr/>
            </a:pPr>
            <a:r>
              <a:rPr lang="en-US" altLang="en-US" b="1" dirty="0">
                <a:solidFill>
                  <a:schemeClr val="tx1">
                    <a:lumMod val="75000"/>
                  </a:schemeClr>
                </a:solidFill>
                <a:latin typeface="Courier New" panose="02070309020205020404" pitchFamily="49" charset="0"/>
                <a:cs typeface="Courier New" panose="02070309020205020404" pitchFamily="49" charset="0"/>
              </a:rPr>
              <a:t>WHEN </a:t>
            </a:r>
            <a:r>
              <a:rPr lang="en-US" altLang="en-US" b="1" i="1" dirty="0">
                <a:solidFill>
                  <a:schemeClr val="tx1">
                    <a:lumMod val="75000"/>
                  </a:schemeClr>
                </a:solidFill>
                <a:latin typeface="Courier New" panose="02070309020205020404" pitchFamily="49" charset="0"/>
                <a:cs typeface="Courier New" panose="02070309020205020404" pitchFamily="49" charset="0"/>
              </a:rPr>
              <a:t>condition1</a:t>
            </a:r>
            <a:r>
              <a:rPr lang="en-US" altLang="en-US" b="1" dirty="0">
                <a:solidFill>
                  <a:schemeClr val="tx1">
                    <a:lumMod val="75000"/>
                  </a:schemeClr>
                </a:solidFill>
                <a:latin typeface="Courier New" panose="02070309020205020404" pitchFamily="49" charset="0"/>
                <a:cs typeface="Courier New" panose="02070309020205020404" pitchFamily="49" charset="0"/>
              </a:rPr>
              <a:t> THEN </a:t>
            </a:r>
            <a:r>
              <a:rPr lang="en-US" altLang="en-US" b="1" i="1" dirty="0">
                <a:solidFill>
                  <a:schemeClr val="tx1">
                    <a:lumMod val="75000"/>
                  </a:schemeClr>
                </a:solidFill>
                <a:latin typeface="Courier New" panose="02070309020205020404" pitchFamily="49" charset="0"/>
                <a:cs typeface="Courier New" panose="02070309020205020404" pitchFamily="49" charset="0"/>
              </a:rPr>
              <a:t>use_expression1</a:t>
            </a:r>
            <a:r>
              <a:rPr lang="en-US" altLang="en-US" b="1" dirty="0">
                <a:solidFill>
                  <a:schemeClr val="tx1">
                    <a:lumMod val="75000"/>
                  </a:schemeClr>
                </a:solidFill>
                <a:latin typeface="Courier New" panose="02070309020205020404" pitchFamily="49" charset="0"/>
                <a:cs typeface="Courier New" panose="02070309020205020404" pitchFamily="49" charset="0"/>
              </a:rPr>
              <a:t> </a:t>
            </a:r>
          </a:p>
          <a:p>
            <a:pPr lvl="1" eaLnBrk="1" hangingPunct="1">
              <a:lnSpc>
                <a:spcPct val="105000"/>
              </a:lnSpc>
              <a:defRPr/>
            </a:pPr>
            <a:r>
              <a:rPr lang="en-US" altLang="en-US" b="1" dirty="0">
                <a:solidFill>
                  <a:schemeClr val="tx1">
                    <a:lumMod val="75000"/>
                  </a:schemeClr>
                </a:solidFill>
                <a:latin typeface="Courier New" panose="02070309020205020404" pitchFamily="49" charset="0"/>
                <a:cs typeface="Courier New" panose="02070309020205020404" pitchFamily="49" charset="0"/>
              </a:rPr>
              <a:t>WHEN </a:t>
            </a:r>
            <a:r>
              <a:rPr lang="en-US" altLang="en-US" b="1" i="1" dirty="0">
                <a:solidFill>
                  <a:schemeClr val="tx1">
                    <a:lumMod val="75000"/>
                  </a:schemeClr>
                </a:solidFill>
                <a:latin typeface="Courier New" panose="02070309020205020404" pitchFamily="49" charset="0"/>
                <a:cs typeface="Courier New" panose="02070309020205020404" pitchFamily="49" charset="0"/>
              </a:rPr>
              <a:t>condition2</a:t>
            </a:r>
            <a:r>
              <a:rPr lang="en-US" altLang="en-US" b="1" dirty="0">
                <a:solidFill>
                  <a:schemeClr val="tx1">
                    <a:lumMod val="75000"/>
                  </a:schemeClr>
                </a:solidFill>
                <a:latin typeface="Courier New" panose="02070309020205020404" pitchFamily="49" charset="0"/>
                <a:cs typeface="Courier New" panose="02070309020205020404" pitchFamily="49" charset="0"/>
              </a:rPr>
              <a:t> THEN </a:t>
            </a:r>
            <a:r>
              <a:rPr lang="en-US" altLang="en-US" b="1" i="1" dirty="0">
                <a:solidFill>
                  <a:schemeClr val="tx1">
                    <a:lumMod val="75000"/>
                  </a:schemeClr>
                </a:solidFill>
                <a:latin typeface="Courier New" panose="02070309020205020404" pitchFamily="49" charset="0"/>
                <a:cs typeface="Courier New" panose="02070309020205020404" pitchFamily="49" charset="0"/>
              </a:rPr>
              <a:t>use_expression2 </a:t>
            </a:r>
          </a:p>
          <a:p>
            <a:pPr lvl="1" eaLnBrk="1" hangingPunct="1">
              <a:lnSpc>
                <a:spcPct val="105000"/>
              </a:lnSpc>
              <a:defRPr/>
            </a:pPr>
            <a:r>
              <a:rPr lang="en-US" altLang="en-US" b="1" dirty="0">
                <a:solidFill>
                  <a:schemeClr val="tx1">
                    <a:lumMod val="75000"/>
                  </a:schemeClr>
                </a:solidFill>
                <a:latin typeface="Courier New" panose="02070309020205020404" pitchFamily="49" charset="0"/>
                <a:cs typeface="Courier New" panose="02070309020205020404" pitchFamily="49" charset="0"/>
              </a:rPr>
              <a:t>WHEN </a:t>
            </a:r>
            <a:r>
              <a:rPr lang="en-US" altLang="en-US" b="1" i="1" dirty="0">
                <a:solidFill>
                  <a:schemeClr val="tx1">
                    <a:lumMod val="75000"/>
                  </a:schemeClr>
                </a:solidFill>
                <a:latin typeface="Courier New" panose="02070309020205020404" pitchFamily="49" charset="0"/>
                <a:cs typeface="Courier New" panose="02070309020205020404" pitchFamily="49" charset="0"/>
              </a:rPr>
              <a:t>condition3</a:t>
            </a:r>
            <a:r>
              <a:rPr lang="en-US" altLang="en-US" b="1" dirty="0">
                <a:solidFill>
                  <a:schemeClr val="tx1">
                    <a:lumMod val="75000"/>
                  </a:schemeClr>
                </a:solidFill>
                <a:latin typeface="Courier New" panose="02070309020205020404" pitchFamily="49" charset="0"/>
                <a:cs typeface="Courier New" panose="02070309020205020404" pitchFamily="49" charset="0"/>
              </a:rPr>
              <a:t> THEN </a:t>
            </a:r>
            <a:r>
              <a:rPr lang="en-US" altLang="en-US" b="1" i="1" dirty="0">
                <a:solidFill>
                  <a:schemeClr val="tx1">
                    <a:lumMod val="75000"/>
                  </a:schemeClr>
                </a:solidFill>
                <a:latin typeface="Courier New" panose="02070309020205020404" pitchFamily="49" charset="0"/>
                <a:cs typeface="Courier New" panose="02070309020205020404" pitchFamily="49" charset="0"/>
              </a:rPr>
              <a:t>use_expression3 </a:t>
            </a:r>
          </a:p>
          <a:p>
            <a:pPr lvl="1" eaLnBrk="1" hangingPunct="1">
              <a:lnSpc>
                <a:spcPct val="105000"/>
              </a:lnSpc>
              <a:defRPr/>
            </a:pPr>
            <a:r>
              <a:rPr lang="en-US" altLang="en-US" b="1" dirty="0">
                <a:solidFill>
                  <a:schemeClr val="tx1">
                    <a:lumMod val="75000"/>
                  </a:schemeClr>
                </a:solidFill>
                <a:latin typeface="Courier New" panose="02070309020205020404" pitchFamily="49" charset="0"/>
                <a:cs typeface="Courier New" panose="02070309020205020404" pitchFamily="49" charset="0"/>
              </a:rPr>
              <a:t>ELSE </a:t>
            </a:r>
            <a:r>
              <a:rPr lang="en-US" altLang="en-US" b="1" i="1" dirty="0">
                <a:solidFill>
                  <a:schemeClr val="tx1">
                    <a:lumMod val="75000"/>
                  </a:schemeClr>
                </a:solidFill>
                <a:latin typeface="Courier New" panose="02070309020205020404" pitchFamily="49" charset="0"/>
                <a:cs typeface="Courier New" panose="02070309020205020404" pitchFamily="49" charset="0"/>
              </a:rPr>
              <a:t>default_use_expression </a:t>
            </a:r>
          </a:p>
          <a:p>
            <a:pPr eaLnBrk="1" hangingPunct="1">
              <a:lnSpc>
                <a:spcPct val="105000"/>
              </a:lnSpc>
              <a:defRPr/>
            </a:pPr>
            <a:r>
              <a:rPr lang="en-US" altLang="en-US" b="1" dirty="0">
                <a:solidFill>
                  <a:schemeClr val="tx1">
                    <a:lumMod val="75000"/>
                  </a:schemeClr>
                </a:solidFill>
                <a:latin typeface="Courier New" panose="02070309020205020404" pitchFamily="49" charset="0"/>
                <a:cs typeface="Courier New" panose="02070309020205020404" pitchFamily="49" charset="0"/>
              </a:rPr>
              <a:t>END</a:t>
            </a:r>
          </a:p>
        </p:txBody>
      </p:sp>
      <p:sp>
        <p:nvSpPr>
          <p:cNvPr id="7" name="Content Placeholder 2"/>
          <p:cNvSpPr txBox="1">
            <a:spLocks/>
          </p:cNvSpPr>
          <p:nvPr/>
        </p:nvSpPr>
        <p:spPr bwMode="gray">
          <a:xfrm>
            <a:off x="2062162" y="3526512"/>
            <a:ext cx="8064500" cy="218848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lvl="3" eaLnBrk="1" hangingPunct="1">
              <a:defRPr/>
            </a:pPr>
            <a:r>
              <a:rPr lang="en-US" altLang="en-US" b="1" dirty="0">
                <a:solidFill>
                  <a:schemeClr val="tx1">
                    <a:lumMod val="75000"/>
                  </a:schemeClr>
                </a:solidFill>
                <a:latin typeface="Courier New" panose="02070309020205020404" pitchFamily="49" charset="0"/>
                <a:cs typeface="Courier New" panose="02070309020205020404" pitchFamily="49" charset="0"/>
              </a:rPr>
              <a:t>SELECT last_name,salary, </a:t>
            </a:r>
          </a:p>
          <a:p>
            <a:pPr lvl="3" eaLnBrk="1" hangingPunct="1">
              <a:defRPr/>
            </a:pPr>
            <a:r>
              <a:rPr lang="en-US" altLang="en-US" b="1" dirty="0">
                <a:solidFill>
                  <a:schemeClr val="tx1">
                    <a:lumMod val="75000"/>
                  </a:schemeClr>
                </a:solidFill>
                <a:latin typeface="Courier New" panose="02070309020205020404" pitchFamily="49" charset="0"/>
                <a:cs typeface="Courier New" panose="02070309020205020404" pitchFamily="49" charset="0"/>
              </a:rPr>
              <a:t>(CASE WHEN salary&lt;5000 THEN 'Low' </a:t>
            </a:r>
          </a:p>
          <a:p>
            <a:pPr lvl="3" eaLnBrk="1" hangingPunct="1">
              <a:defRPr/>
            </a:pPr>
            <a:r>
              <a:rPr lang="en-US" altLang="en-US" b="1" dirty="0">
                <a:solidFill>
                  <a:schemeClr val="tx1">
                    <a:lumMod val="75000"/>
                  </a:schemeClr>
                </a:solidFill>
                <a:latin typeface="Courier New" panose="02070309020205020404" pitchFamily="49" charset="0"/>
                <a:cs typeface="Courier New" panose="02070309020205020404" pitchFamily="49" charset="0"/>
              </a:rPr>
              <a:t>      WHEN salary&lt;10000 THEN 'Medium' </a:t>
            </a:r>
          </a:p>
          <a:p>
            <a:pPr lvl="3" eaLnBrk="1" hangingPunct="1">
              <a:defRPr/>
            </a:pPr>
            <a:r>
              <a:rPr lang="en-US" altLang="en-US" b="1" dirty="0">
                <a:solidFill>
                  <a:schemeClr val="tx1">
                    <a:lumMod val="75000"/>
                  </a:schemeClr>
                </a:solidFill>
                <a:latin typeface="Courier New" panose="02070309020205020404" pitchFamily="49" charset="0"/>
                <a:cs typeface="Courier New" panose="02070309020205020404" pitchFamily="49" charset="0"/>
              </a:rPr>
              <a:t>      WHEN salary&lt;20000 THEN 'Good' </a:t>
            </a:r>
          </a:p>
          <a:p>
            <a:pPr lvl="3" eaLnBrk="1" hangingPunct="1">
              <a:defRPr/>
            </a:pPr>
            <a:r>
              <a:rPr lang="en-US" altLang="en-US" b="1" dirty="0">
                <a:solidFill>
                  <a:schemeClr val="tx1">
                    <a:lumMod val="75000"/>
                  </a:schemeClr>
                </a:solidFill>
                <a:latin typeface="Courier New" panose="02070309020205020404" pitchFamily="49" charset="0"/>
                <a:cs typeface="Courier New" panose="02070309020205020404" pitchFamily="49" charset="0"/>
              </a:rPr>
              <a:t>      ELSE 'Excellent' </a:t>
            </a:r>
          </a:p>
          <a:p>
            <a:pPr lvl="3" eaLnBrk="1" hangingPunct="1">
              <a:defRPr/>
            </a:pPr>
            <a:r>
              <a:rPr lang="en-US" altLang="en-US" b="1" dirty="0">
                <a:solidFill>
                  <a:schemeClr val="tx1">
                    <a:lumMod val="75000"/>
                  </a:schemeClr>
                </a:solidFill>
                <a:latin typeface="Courier New" panose="02070309020205020404" pitchFamily="49" charset="0"/>
                <a:cs typeface="Courier New" panose="02070309020205020404" pitchFamily="49" charset="0"/>
              </a:rPr>
              <a:t>END) qualified_salary </a:t>
            </a:r>
          </a:p>
          <a:p>
            <a:pPr lvl="3" eaLnBrk="1" hangingPunct="1">
              <a:defRPr/>
            </a:pPr>
            <a:r>
              <a:rPr lang="en-US" altLang="en-US" b="1" dirty="0">
                <a:solidFill>
                  <a:schemeClr val="tx1">
                    <a:lumMod val="75000"/>
                  </a:schemeClr>
                </a:solidFill>
                <a:latin typeface="Courier New" panose="02070309020205020404" pitchFamily="49" charset="0"/>
                <a:cs typeface="Courier New" panose="02070309020205020404" pitchFamily="49" charset="0"/>
              </a:rPr>
              <a:t>FROM employees;</a:t>
            </a:r>
          </a:p>
        </p:txBody>
      </p:sp>
      <p:sp>
        <p:nvSpPr>
          <p:cNvPr id="68617" name="Rectangle 4"/>
          <p:cNvSpPr>
            <a:spLocks noChangeArrowheads="1"/>
          </p:cNvSpPr>
          <p:nvPr/>
        </p:nvSpPr>
        <p:spPr bwMode="auto">
          <a:xfrm>
            <a:off x="3759164" y="3962410"/>
            <a:ext cx="5615940" cy="1744469"/>
          </a:xfrm>
          <a:prstGeom prst="rect">
            <a:avLst/>
          </a:prstGeom>
          <a:noFill/>
          <a:ln w="28575" algn="ctr">
            <a:solidFill>
              <a:srgbClr val="FF0000"/>
            </a:solidFill>
            <a:round/>
            <a:headEnd type="none" w="sm" len="sm"/>
            <a:tailEnd type="none" w="sm" len="sm"/>
          </a:ln>
        </p:spPr>
        <p:txBody>
          <a:bodyPr/>
          <a:lstStyle/>
          <a:p>
            <a:pPr defTabSz="228600"/>
            <a:endParaRPr lang="en-US" altLang="en-US" dirty="0"/>
          </a:p>
        </p:txBody>
      </p:sp>
    </p:spTree>
    <p:custDataLst>
      <p:tags r:id="rId1"/>
    </p:custData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rot="16200000" flipV="1">
            <a:off x="9554809" y="3222626"/>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7" name="Oval 6"/>
          <p:cNvSpPr>
            <a:spLocks noChangeAspect="1"/>
          </p:cNvSpPr>
          <p:nvPr/>
        </p:nvSpPr>
        <p:spPr bwMode="auto">
          <a:xfrm>
            <a:off x="9720073" y="4216647"/>
            <a:ext cx="1725286" cy="1723534"/>
          </a:xfrm>
          <a:prstGeom prst="ellipse">
            <a:avLst/>
          </a:prstGeom>
          <a:solidFill>
            <a:schemeClr val="bg1"/>
          </a:solidFill>
          <a:ln w="50800" cap="flat" cmpd="sng" algn="ctr">
            <a:solidFill>
              <a:schemeClr val="accent3">
                <a:lumMod val="20000"/>
                <a:lumOff val="8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68315" y="4164014"/>
            <a:ext cx="1828800" cy="1828800"/>
          </a:xfrm>
          <a:prstGeom prst="rect">
            <a:avLst/>
          </a:prstGeom>
        </p:spPr>
      </p:pic>
      <p:sp>
        <p:nvSpPr>
          <p:cNvPr id="70658" name="Rectangle 5"/>
          <p:cNvSpPr>
            <a:spLocks noGrp="1" noChangeArrowheads="1"/>
          </p:cNvSpPr>
          <p:nvPr>
            <p:ph type="title"/>
          </p:nvPr>
        </p:nvSpPr>
        <p:spPr/>
        <p:txBody>
          <a:bodyPr/>
          <a:lstStyle/>
          <a:p>
            <a:pPr eaLnBrk="1" hangingPunct="1"/>
            <a:r>
              <a:rPr lang="en-US" altLang="en-US" dirty="0" smtClean="0">
                <a:latin typeface="Courier New" pitchFamily="49" charset="0"/>
              </a:rPr>
              <a:t>DECODE</a:t>
            </a:r>
            <a:r>
              <a:rPr lang="en-US" altLang="en-US" dirty="0" smtClean="0"/>
              <a:t> Function</a:t>
            </a:r>
          </a:p>
        </p:txBody>
      </p:sp>
      <p:sp>
        <p:nvSpPr>
          <p:cNvPr id="70659" name="Rectangle 6"/>
          <p:cNvSpPr>
            <a:spLocks noGrp="1" noChangeArrowheads="1"/>
          </p:cNvSpPr>
          <p:nvPr>
            <p:ph idx="1"/>
          </p:nvPr>
        </p:nvSpPr>
        <p:spPr/>
        <p:txBody>
          <a:bodyPr/>
          <a:lstStyle/>
          <a:p>
            <a:pPr indent="0"/>
            <a:r>
              <a:rPr lang="en-US" altLang="en-US" dirty="0" smtClean="0">
                <a:latin typeface="Arial" charset="0"/>
              </a:rPr>
              <a:t>Facilitates conditional inquiries by doing the work of a </a:t>
            </a:r>
            <a:r>
              <a:rPr lang="en-US" altLang="en-US" dirty="0" smtClean="0">
                <a:latin typeface="Courier New" pitchFamily="49" charset="0"/>
              </a:rPr>
              <a:t>CASE</a:t>
            </a:r>
            <a:r>
              <a:rPr lang="en-US" altLang="en-US" dirty="0" smtClean="0">
                <a:latin typeface="Arial" charset="0"/>
              </a:rPr>
              <a:t> expression or an </a:t>
            </a:r>
            <a:r>
              <a:rPr lang="en-US" altLang="en-US" dirty="0" smtClean="0">
                <a:latin typeface="Courier New" pitchFamily="49" charset="0"/>
              </a:rPr>
              <a:t>IF-THEN-ELSE</a:t>
            </a:r>
            <a:r>
              <a:rPr lang="en-US" altLang="en-US" dirty="0" smtClean="0">
                <a:latin typeface="Arial" charset="0"/>
              </a:rPr>
              <a:t> statement:</a:t>
            </a:r>
          </a:p>
        </p:txBody>
      </p:sp>
      <p:sp>
        <p:nvSpPr>
          <p:cNvPr id="5" name="Content Placeholder 2"/>
          <p:cNvSpPr txBox="1">
            <a:spLocks/>
          </p:cNvSpPr>
          <p:nvPr/>
        </p:nvSpPr>
        <p:spPr bwMode="gray">
          <a:xfrm>
            <a:off x="2062162" y="2209800"/>
            <a:ext cx="8064500" cy="103953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lnSpc>
                <a:spcPct val="105000"/>
              </a:lnSpc>
              <a:defRPr/>
            </a:pPr>
            <a:r>
              <a:rPr lang="en-US" altLang="en-US" b="1" dirty="0">
                <a:solidFill>
                  <a:schemeClr val="tx1">
                    <a:lumMod val="75000"/>
                  </a:schemeClr>
                </a:solidFill>
                <a:latin typeface="Courier New" panose="02070309020205020404" pitchFamily="49" charset="0"/>
                <a:cs typeface="Arial" panose="020B0604020202020204" pitchFamily="34" charset="0"/>
              </a:rPr>
              <a:t>DECODE(</a:t>
            </a:r>
            <a:r>
              <a:rPr lang="en-US" altLang="en-US" b="1" i="1" dirty="0">
                <a:solidFill>
                  <a:schemeClr val="tx1">
                    <a:lumMod val="75000"/>
                  </a:schemeClr>
                </a:solidFill>
                <a:latin typeface="Courier New" panose="02070309020205020404" pitchFamily="49" charset="0"/>
                <a:cs typeface="Arial" panose="020B0604020202020204" pitchFamily="34" charset="0"/>
              </a:rPr>
              <a:t>col|expression, search1, result1 </a:t>
            </a:r>
          </a:p>
          <a:p>
            <a:pPr eaLnBrk="1" hangingPunct="1">
              <a:lnSpc>
                <a:spcPct val="105000"/>
              </a:lnSpc>
              <a:defRPr/>
            </a:pPr>
            <a:r>
              <a:rPr lang="en-US" altLang="en-US" b="1" i="1" dirty="0">
                <a:solidFill>
                  <a:schemeClr val="tx1">
                    <a:lumMod val="75000"/>
                  </a:schemeClr>
                </a:solidFill>
                <a:latin typeface="Courier New" panose="02070309020205020404" pitchFamily="49" charset="0"/>
                <a:cs typeface="Arial" panose="020B0604020202020204" pitchFamily="34" charset="0"/>
              </a:rPr>
              <a:t>      			   </a:t>
            </a:r>
            <a:r>
              <a:rPr lang="en-US" altLang="en-US" b="1" dirty="0">
                <a:solidFill>
                  <a:schemeClr val="tx1">
                    <a:lumMod val="75000"/>
                  </a:schemeClr>
                </a:solidFill>
                <a:latin typeface="Courier New" panose="02070309020205020404" pitchFamily="49" charset="0"/>
                <a:cs typeface="Arial" panose="020B0604020202020204" pitchFamily="34" charset="0"/>
              </a:rPr>
              <a:t>[</a:t>
            </a:r>
            <a:r>
              <a:rPr lang="en-US" altLang="en-US" b="1" i="1" dirty="0">
                <a:solidFill>
                  <a:schemeClr val="tx1">
                    <a:lumMod val="75000"/>
                  </a:schemeClr>
                </a:solidFill>
                <a:latin typeface="Courier New" panose="02070309020205020404" pitchFamily="49" charset="0"/>
                <a:cs typeface="Arial" panose="020B0604020202020204" pitchFamily="34" charset="0"/>
              </a:rPr>
              <a:t>, search2, result2,...,</a:t>
            </a:r>
            <a:r>
              <a:rPr lang="en-US" altLang="en-US" b="1" dirty="0">
                <a:solidFill>
                  <a:schemeClr val="tx1">
                    <a:lumMod val="75000"/>
                  </a:schemeClr>
                </a:solidFill>
                <a:latin typeface="Courier New" panose="02070309020205020404" pitchFamily="49" charset="0"/>
                <a:cs typeface="Arial" panose="020B0604020202020204" pitchFamily="34" charset="0"/>
              </a:rPr>
              <a:t>]</a:t>
            </a:r>
          </a:p>
          <a:p>
            <a:pPr eaLnBrk="1" hangingPunct="1">
              <a:lnSpc>
                <a:spcPct val="105000"/>
              </a:lnSpc>
              <a:defRPr/>
            </a:pPr>
            <a:r>
              <a:rPr lang="en-US" altLang="en-US" b="1" i="1" dirty="0">
                <a:solidFill>
                  <a:schemeClr val="tx1">
                    <a:lumMod val="75000"/>
                  </a:schemeClr>
                </a:solidFill>
                <a:latin typeface="Courier New" panose="02070309020205020404" pitchFamily="49" charset="0"/>
                <a:cs typeface="Arial" panose="020B0604020202020204" pitchFamily="34" charset="0"/>
              </a:rPr>
              <a:t>      			   </a:t>
            </a:r>
            <a:r>
              <a:rPr lang="en-US" altLang="en-US" b="1" dirty="0">
                <a:solidFill>
                  <a:schemeClr val="tx1">
                    <a:lumMod val="75000"/>
                  </a:schemeClr>
                </a:solidFill>
                <a:latin typeface="Courier New" panose="02070309020205020404" pitchFamily="49" charset="0"/>
                <a:cs typeface="Arial" panose="020B0604020202020204" pitchFamily="34" charset="0"/>
              </a:rPr>
              <a:t>[</a:t>
            </a:r>
            <a:r>
              <a:rPr lang="en-US" altLang="en-US" b="1" i="1" dirty="0">
                <a:solidFill>
                  <a:schemeClr val="tx1">
                    <a:lumMod val="75000"/>
                  </a:schemeClr>
                </a:solidFill>
                <a:latin typeface="Courier New" panose="02070309020205020404" pitchFamily="49" charset="0"/>
                <a:cs typeface="Arial" panose="020B0604020202020204" pitchFamily="34" charset="0"/>
              </a:rPr>
              <a:t>, default</a:t>
            </a:r>
            <a:r>
              <a:rPr lang="en-US" altLang="en-US" b="1" dirty="0">
                <a:solidFill>
                  <a:schemeClr val="tx1">
                    <a:lumMod val="75000"/>
                  </a:schemeClr>
                </a:solidFill>
                <a:latin typeface="Courier New" panose="02070309020205020404" pitchFamily="49" charset="0"/>
                <a:cs typeface="Arial" panose="020B0604020202020204" pitchFamily="34" charset="0"/>
              </a:rPr>
              <a:t>])</a:t>
            </a:r>
          </a:p>
        </p:txBody>
      </p:sp>
    </p:spTree>
    <p:custDataLst>
      <p:tags r:id="rId1"/>
    </p:custDataLst>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bwMode="gray">
          <a:xfrm>
            <a:off x="2062162" y="849312"/>
            <a:ext cx="8064500" cy="218848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last_name, job_id, salary,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DECODE(job_id, 'IT_PROG',  1.10*salary,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'ST_CLERK', 1.15*salary,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'SA_REP',   1.20*salary,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salary)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REVISED_SALARY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p:txBody>
      </p:sp>
      <p:sp>
        <p:nvSpPr>
          <p:cNvPr id="72709" name="Rectangle 3"/>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rPr>
              <a:t>DECODE</a:t>
            </a:r>
            <a:r>
              <a:rPr lang="en-US" altLang="en-US" dirty="0" smtClean="0"/>
              <a:t> Function</a:t>
            </a:r>
          </a:p>
        </p:txBody>
      </p:sp>
      <p:sp>
        <p:nvSpPr>
          <p:cNvPr id="72710" name="Rectangle 4"/>
          <p:cNvSpPr>
            <a:spLocks noChangeArrowheads="1"/>
          </p:cNvSpPr>
          <p:nvPr/>
        </p:nvSpPr>
        <p:spPr bwMode="gray">
          <a:xfrm>
            <a:off x="3079751" y="1283767"/>
            <a:ext cx="5514975" cy="1744469"/>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sp>
        <p:nvSpPr>
          <p:cNvPr id="72711" name="Text Box 5"/>
          <p:cNvSpPr txBox="1">
            <a:spLocks noChangeArrowheads="1"/>
          </p:cNvSpPr>
          <p:nvPr/>
        </p:nvSpPr>
        <p:spPr bwMode="gray">
          <a:xfrm>
            <a:off x="2398713" y="5207353"/>
            <a:ext cx="366713" cy="394980"/>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sp>
        <p:nvSpPr>
          <p:cNvPr id="72712" name="Text Box 6"/>
          <p:cNvSpPr txBox="1">
            <a:spLocks noChangeArrowheads="1"/>
          </p:cNvSpPr>
          <p:nvPr/>
        </p:nvSpPr>
        <p:spPr bwMode="gray">
          <a:xfrm>
            <a:off x="2386013" y="3200401"/>
            <a:ext cx="366713" cy="395287"/>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dirty="0"/>
              <a:t>…</a:t>
            </a:r>
          </a:p>
        </p:txBody>
      </p:sp>
      <p:pic>
        <p:nvPicPr>
          <p:cNvPr id="72713" name="Picture 11"/>
          <p:cNvPicPr>
            <a:picLocks noChangeAspect="1" noChangeArrowheads="1"/>
          </p:cNvPicPr>
          <p:nvPr/>
        </p:nvPicPr>
        <p:blipFill>
          <a:blip r:embed="rId4" cstate="print"/>
          <a:srcRect/>
          <a:stretch>
            <a:fillRect/>
          </a:stretch>
        </p:blipFill>
        <p:spPr bwMode="auto">
          <a:xfrm>
            <a:off x="2360612" y="3657601"/>
            <a:ext cx="3886200" cy="1773237"/>
          </a:xfrm>
          <a:prstGeom prst="rect">
            <a:avLst/>
          </a:prstGeom>
          <a:noFill/>
          <a:ln w="12700">
            <a:solidFill>
              <a:schemeClr val="tx1"/>
            </a:solidFill>
            <a:miter lim="800000"/>
            <a:headEnd type="none" w="sm" len="sm"/>
            <a:tailEnd type="none" w="sm" len="sm"/>
          </a:ln>
        </p:spPr>
      </p:pic>
      <p:pic>
        <p:nvPicPr>
          <p:cNvPr id="72714" name="Picture 12"/>
          <p:cNvPicPr>
            <a:picLocks noChangeAspect="1" noChangeArrowheads="1"/>
          </p:cNvPicPr>
          <p:nvPr/>
        </p:nvPicPr>
        <p:blipFill>
          <a:blip r:embed="rId5" cstate="print"/>
          <a:srcRect/>
          <a:stretch>
            <a:fillRect/>
          </a:stretch>
        </p:blipFill>
        <p:spPr bwMode="auto">
          <a:xfrm>
            <a:off x="2360612" y="5638801"/>
            <a:ext cx="3905142" cy="592571"/>
          </a:xfrm>
          <a:prstGeom prst="rect">
            <a:avLst/>
          </a:prstGeom>
          <a:noFill/>
          <a:ln w="12700">
            <a:solidFill>
              <a:schemeClr val="tx1"/>
            </a:solidFill>
            <a:miter lim="800000"/>
            <a:headEnd type="none" w="sm" len="sm"/>
            <a:tailEnd type="none" w="sm" len="sm"/>
          </a:ln>
        </p:spPr>
      </p:pic>
      <p:pic>
        <p:nvPicPr>
          <p:cNvPr id="72715" name="Picture 13"/>
          <p:cNvPicPr>
            <a:picLocks noChangeAspect="1" noChangeArrowheads="1"/>
          </p:cNvPicPr>
          <p:nvPr/>
        </p:nvPicPr>
        <p:blipFill>
          <a:blip r:embed="rId6" cstate="print"/>
          <a:srcRect/>
          <a:stretch>
            <a:fillRect/>
          </a:stretch>
        </p:blipFill>
        <p:spPr bwMode="auto">
          <a:xfrm>
            <a:off x="2360612" y="3124201"/>
            <a:ext cx="3885714" cy="223429"/>
          </a:xfrm>
          <a:prstGeom prst="rect">
            <a:avLst/>
          </a:prstGeom>
          <a:noFill/>
          <a:ln w="12700">
            <a:solidFill>
              <a:schemeClr val="tx1"/>
            </a:solidFill>
            <a:miter lim="800000"/>
            <a:headEnd type="none" w="sm" len="sm"/>
            <a:tailEnd type="none" w="sm" len="sm"/>
          </a:ln>
        </p:spPr>
      </p:pic>
      <p:sp>
        <p:nvSpPr>
          <p:cNvPr id="72716" name="Rectangle 13"/>
          <p:cNvSpPr>
            <a:spLocks noChangeArrowheads="1"/>
          </p:cNvSpPr>
          <p:nvPr/>
        </p:nvSpPr>
        <p:spPr bwMode="auto">
          <a:xfrm>
            <a:off x="5103812" y="3124200"/>
            <a:ext cx="1143000" cy="3124200"/>
          </a:xfrm>
          <a:prstGeom prst="rect">
            <a:avLst/>
          </a:prstGeom>
          <a:noFill/>
          <a:ln w="28575" algn="ctr">
            <a:solidFill>
              <a:schemeClr val="accent1"/>
            </a:solidFill>
            <a:round/>
            <a:headEnd type="none" w="sm" len="sm"/>
            <a:tailEnd type="none" w="sm" len="sm"/>
          </a:ln>
        </p:spPr>
        <p:txBody>
          <a:bodyPr/>
          <a:lstStyle/>
          <a:p>
            <a:pPr defTabSz="228600"/>
            <a:endParaRPr lang="en-US" altLang="en-US" dirty="0"/>
          </a:p>
        </p:txBody>
      </p:sp>
    </p:spTree>
    <p:custDataLst>
      <p:tags r:id="rId1"/>
    </p:custDataLst>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Rectangle 6"/>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rPr>
              <a:t>DECODE</a:t>
            </a:r>
            <a:r>
              <a:rPr lang="en-US" altLang="en-US" dirty="0" smtClean="0"/>
              <a:t> Function</a:t>
            </a:r>
          </a:p>
        </p:txBody>
      </p:sp>
      <p:sp>
        <p:nvSpPr>
          <p:cNvPr id="74758" name="Rectangle 7"/>
          <p:cNvSpPr>
            <a:spLocks noGrp="1" noChangeArrowheads="1"/>
          </p:cNvSpPr>
          <p:nvPr>
            <p:ph idx="1"/>
          </p:nvPr>
        </p:nvSpPr>
        <p:spPr/>
        <p:txBody>
          <a:bodyPr/>
          <a:lstStyle/>
          <a:p>
            <a:pPr indent="0"/>
            <a:r>
              <a:rPr lang="en-US" altLang="en-US" dirty="0" smtClean="0">
                <a:latin typeface="Arial" charset="0"/>
              </a:rPr>
              <a:t>Display the applicable tax rate for each employee in department 80:</a:t>
            </a:r>
          </a:p>
        </p:txBody>
      </p:sp>
      <p:grpSp>
        <p:nvGrpSpPr>
          <p:cNvPr id="2" name="Group 1"/>
          <p:cNvGrpSpPr/>
          <p:nvPr/>
        </p:nvGrpSpPr>
        <p:grpSpPr>
          <a:xfrm>
            <a:off x="2062162" y="1881961"/>
            <a:ext cx="8064500" cy="3680639"/>
            <a:chOff x="2029618" y="2203043"/>
            <a:chExt cx="8064500" cy="3680639"/>
          </a:xfrm>
        </p:grpSpPr>
        <p:sp>
          <p:nvSpPr>
            <p:cNvPr id="6" name="Content Placeholder 2"/>
            <p:cNvSpPr txBox="1">
              <a:spLocks/>
            </p:cNvSpPr>
            <p:nvPr/>
          </p:nvSpPr>
          <p:spPr bwMode="gray">
            <a:xfrm>
              <a:off x="2029618" y="2203043"/>
              <a:ext cx="8064500" cy="368063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spAutoFit/>
            </a:bodyPr>
            <a:lstStyle/>
            <a:p>
              <a:pPr eaLnBrk="1" hangingPunct="1">
                <a:defRPr/>
              </a:pPr>
              <a:r>
                <a:rPr lang="en-US" altLang="en-US" dirty="0">
                  <a:solidFill>
                    <a:srgbClr val="000000"/>
                  </a:solidFill>
                  <a:latin typeface="Courier New" panose="02070309020205020404" pitchFamily="49" charset="0"/>
                  <a:cs typeface="Arial" panose="020B0604020202020204" pitchFamily="34" charset="0"/>
                </a:rPr>
                <a:t>SELECT last_name, salary,</a:t>
              </a:r>
            </a:p>
            <a:p>
              <a:pPr eaLnBrk="1" hangingPunct="1">
                <a:defRPr/>
              </a:pPr>
              <a:r>
                <a:rPr lang="en-US" altLang="en-US" dirty="0">
                  <a:solidFill>
                    <a:srgbClr val="000000"/>
                  </a:solidFill>
                  <a:latin typeface="Courier New" panose="02070309020205020404" pitchFamily="49" charset="0"/>
                  <a:cs typeface="Arial" panose="020B0604020202020204" pitchFamily="34" charset="0"/>
                </a:rPr>
                <a:t>       DECODE (TRUNC(salary/2000, 0),</a:t>
              </a:r>
            </a:p>
            <a:p>
              <a:pPr eaLnBrk="1" hangingPunct="1">
                <a:defRPr/>
              </a:pPr>
              <a:r>
                <a:rPr lang="en-US" altLang="en-US" dirty="0">
                  <a:solidFill>
                    <a:srgbClr val="000000"/>
                  </a:solidFill>
                  <a:latin typeface="Courier New" panose="02070309020205020404" pitchFamily="49" charset="0"/>
                  <a:cs typeface="Arial" panose="020B0604020202020204" pitchFamily="34" charset="0"/>
                </a:rPr>
                <a:t>                         0, 0.00,</a:t>
              </a:r>
            </a:p>
            <a:p>
              <a:pPr eaLnBrk="1" hangingPunct="1">
                <a:defRPr/>
              </a:pPr>
              <a:r>
                <a:rPr lang="en-US" altLang="en-US" dirty="0">
                  <a:solidFill>
                    <a:srgbClr val="000000"/>
                  </a:solidFill>
                  <a:latin typeface="Courier New" panose="02070309020205020404" pitchFamily="49" charset="0"/>
                  <a:cs typeface="Arial" panose="020B0604020202020204" pitchFamily="34" charset="0"/>
                </a:rPr>
                <a:t>                         1, 0.09,</a:t>
              </a:r>
            </a:p>
            <a:p>
              <a:pPr eaLnBrk="1" hangingPunct="1">
                <a:defRPr/>
              </a:pPr>
              <a:r>
                <a:rPr lang="en-US" altLang="en-US" dirty="0">
                  <a:solidFill>
                    <a:srgbClr val="000000"/>
                  </a:solidFill>
                  <a:latin typeface="Courier New" panose="02070309020205020404" pitchFamily="49" charset="0"/>
                  <a:cs typeface="Arial" panose="020B0604020202020204" pitchFamily="34" charset="0"/>
                </a:rPr>
                <a:t>                         2, 0.20,</a:t>
              </a:r>
            </a:p>
            <a:p>
              <a:pPr eaLnBrk="1" hangingPunct="1">
                <a:defRPr/>
              </a:pPr>
              <a:r>
                <a:rPr lang="en-US" altLang="en-US" dirty="0">
                  <a:solidFill>
                    <a:srgbClr val="000000"/>
                  </a:solidFill>
                  <a:latin typeface="Courier New" panose="02070309020205020404" pitchFamily="49" charset="0"/>
                  <a:cs typeface="Arial" panose="020B0604020202020204" pitchFamily="34" charset="0"/>
                </a:rPr>
                <a:t>                         3, 0.30,</a:t>
              </a:r>
            </a:p>
            <a:p>
              <a:pPr eaLnBrk="1" hangingPunct="1">
                <a:defRPr/>
              </a:pPr>
              <a:r>
                <a:rPr lang="en-US" altLang="en-US" dirty="0">
                  <a:solidFill>
                    <a:srgbClr val="000000"/>
                  </a:solidFill>
                  <a:latin typeface="Courier New" panose="02070309020205020404" pitchFamily="49" charset="0"/>
                  <a:cs typeface="Arial" panose="020B0604020202020204" pitchFamily="34" charset="0"/>
                </a:rPr>
                <a:t>                         4, 0.40,</a:t>
              </a:r>
            </a:p>
            <a:p>
              <a:pPr eaLnBrk="1" hangingPunct="1">
                <a:defRPr/>
              </a:pPr>
              <a:r>
                <a:rPr lang="en-US" altLang="en-US" dirty="0">
                  <a:solidFill>
                    <a:srgbClr val="000000"/>
                  </a:solidFill>
                  <a:latin typeface="Courier New" panose="02070309020205020404" pitchFamily="49" charset="0"/>
                  <a:cs typeface="Arial" panose="020B0604020202020204" pitchFamily="34" charset="0"/>
                </a:rPr>
                <a:t>                         5, 0.42,</a:t>
              </a:r>
            </a:p>
            <a:p>
              <a:pPr eaLnBrk="1" hangingPunct="1">
                <a:defRPr/>
              </a:pPr>
              <a:r>
                <a:rPr lang="en-US" altLang="en-US" dirty="0">
                  <a:solidFill>
                    <a:srgbClr val="000000"/>
                  </a:solidFill>
                  <a:latin typeface="Courier New" panose="02070309020205020404" pitchFamily="49" charset="0"/>
                  <a:cs typeface="Arial" panose="020B0604020202020204" pitchFamily="34" charset="0"/>
                </a:rPr>
                <a:t>                         6, 0.44,</a:t>
              </a:r>
            </a:p>
            <a:p>
              <a:pPr eaLnBrk="1" hangingPunct="1">
                <a:defRPr/>
              </a:pPr>
              <a:r>
                <a:rPr lang="en-US" altLang="en-US" dirty="0">
                  <a:solidFill>
                    <a:srgbClr val="000000"/>
                  </a:solidFill>
                  <a:latin typeface="Courier New" panose="02070309020205020404" pitchFamily="49" charset="0"/>
                  <a:cs typeface="Arial" panose="020B0604020202020204" pitchFamily="34" charset="0"/>
                </a:rPr>
                <a:t>                            0.45) TAX_RATE</a:t>
              </a:r>
            </a:p>
            <a:p>
              <a:pPr eaLnBrk="1" hangingPunct="1">
                <a:defRPr/>
              </a:pPr>
              <a:r>
                <a:rPr lang="en-US" altLang="en-US" dirty="0">
                  <a:solidFill>
                    <a:srgbClr val="000000"/>
                  </a:solidFill>
                  <a:latin typeface="Courier New" panose="02070309020205020404" pitchFamily="49" charset="0"/>
                  <a:cs typeface="Arial" panose="020B0604020202020204" pitchFamily="34" charset="0"/>
                </a:rPr>
                <a:t>FROM   employees</a:t>
              </a:r>
            </a:p>
            <a:p>
              <a:pPr eaLnBrk="1" hangingPunct="1">
                <a:defRPr/>
              </a:pPr>
              <a:r>
                <a:rPr lang="en-US" altLang="en-US" dirty="0">
                  <a:solidFill>
                    <a:srgbClr val="000000"/>
                  </a:solidFill>
                  <a:latin typeface="Courier New" panose="02070309020205020404" pitchFamily="49" charset="0"/>
                  <a:cs typeface="Arial" panose="020B0604020202020204" pitchFamily="34" charset="0"/>
                </a:rPr>
                <a:t>WHERE  department_id = 80;</a:t>
              </a:r>
            </a:p>
          </p:txBody>
        </p:sp>
        <p:sp>
          <p:nvSpPr>
            <p:cNvPr id="74759" name="Rectangle 5"/>
            <p:cNvSpPr>
              <a:spLocks noChangeArrowheads="1"/>
            </p:cNvSpPr>
            <p:nvPr/>
          </p:nvSpPr>
          <p:spPr bwMode="gray">
            <a:xfrm>
              <a:off x="3086101" y="2687639"/>
              <a:ext cx="5051425" cy="2511425"/>
            </a:xfrm>
            <a:prstGeom prst="rect">
              <a:avLst/>
            </a:prstGeom>
            <a:noFill/>
            <a:ln w="28575">
              <a:solidFill>
                <a:srgbClr val="FF0000"/>
              </a:solidFill>
              <a:miter lim="800000"/>
              <a:headEnd/>
              <a:tailEnd/>
            </a:ln>
          </p:spPr>
          <p:txBody>
            <a:bodyPr wrap="none" anchor="ctr"/>
            <a:lstStyle/>
            <a:p>
              <a:pPr eaLnBrk="1" hangingPunct="1"/>
              <a:endParaRPr lang="en-IN" altLang="en-US" dirty="0"/>
            </a:p>
          </p:txBody>
        </p:sp>
      </p:grpSp>
    </p:spTree>
    <p:custDataLst>
      <p:tags r:id="rId1"/>
    </p:custData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idx="1"/>
          </p:nvPr>
        </p:nvSpPr>
        <p:spPr/>
        <p:txBody>
          <a:bodyPr/>
          <a:lstStyle/>
          <a:p>
            <a:r>
              <a:rPr lang="en-US" altLang="en-US" smtClean="0">
                <a:latin typeface="Arial" charset="0"/>
              </a:rPr>
              <a:t>The </a:t>
            </a:r>
            <a:r>
              <a:rPr lang="en-US" altLang="en-US" smtClean="0">
                <a:latin typeface="Courier New" pitchFamily="49" charset="0"/>
                <a:cs typeface="Courier New" pitchFamily="49" charset="0"/>
              </a:rPr>
              <a:t>TO_NUMBER</a:t>
            </a:r>
            <a:r>
              <a:rPr lang="en-US" altLang="en-US" smtClean="0">
                <a:latin typeface="Arial" charset="0"/>
              </a:rPr>
              <a:t> function converts either character strings or date values to a number in the format specified by the optional format model.</a:t>
            </a:r>
          </a:p>
          <a:p>
            <a:pPr lvl="1">
              <a:buFont typeface="Arial" charset="0"/>
              <a:buAutoNum type="alphaLcPeriod"/>
            </a:pPr>
            <a:r>
              <a:rPr lang="en-US" altLang="en-US" smtClean="0"/>
              <a:t>True</a:t>
            </a:r>
          </a:p>
          <a:p>
            <a:pPr lvl="1">
              <a:buFont typeface="Arial" charset="0"/>
              <a:buAutoNum type="alphaLcPeriod"/>
            </a:pPr>
            <a:r>
              <a:rPr lang="en-US" altLang="en-US" smtClean="0"/>
              <a:t>False</a:t>
            </a:r>
            <a:endParaRPr lang="en-US" altLang="en-US" dirty="0" smtClean="0"/>
          </a:p>
        </p:txBody>
      </p:sp>
      <p:sp>
        <p:nvSpPr>
          <p:cNvPr id="76802" name="Rectangle 2"/>
          <p:cNvSpPr>
            <a:spLocks noGrp="1" noChangeArrowheads="1"/>
          </p:cNvSpPr>
          <p:nvPr>
            <p:ph type="title"/>
          </p:nvPr>
        </p:nvSpPr>
        <p:spPr/>
        <p:txBody>
          <a:bodyPr/>
          <a:lstStyle/>
          <a:p>
            <a:r>
              <a:rPr lang="en-US" altLang="en-US" smtClean="0"/>
              <a:t>Quiz</a:t>
            </a:r>
            <a:endParaRPr lang="en-US" altLang="en-US" dirty="0" smtClean="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99110" y="4637299"/>
            <a:ext cx="1467577" cy="1382501"/>
          </a:xfrm>
          <a:prstGeom prst="rect">
            <a:avLst/>
          </a:prstGeom>
        </p:spPr>
      </p:pic>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p:txBody>
          <a:bodyPr/>
          <a:lstStyle/>
          <a:p>
            <a:pPr eaLnBrk="1" hangingPunct="1"/>
            <a:r>
              <a:rPr lang="en-US" altLang="en-US" dirty="0" smtClean="0"/>
              <a:t>Lesson Agenda</a:t>
            </a:r>
          </a:p>
        </p:txBody>
      </p:sp>
      <p:sp>
        <p:nvSpPr>
          <p:cNvPr id="10243" name="Rectangle 5"/>
          <p:cNvSpPr>
            <a:spLocks noGrp="1" noChangeArrowheads="1"/>
          </p:cNvSpPr>
          <p:nvPr>
            <p:ph idx="1"/>
          </p:nvPr>
        </p:nvSpPr>
        <p:spPr/>
        <p:txBody>
          <a:bodyPr/>
          <a:lstStyle/>
          <a:p>
            <a:pPr lvl="1" eaLnBrk="1" hangingPunct="1"/>
            <a:r>
              <a:rPr lang="en-US" altLang="en-US" dirty="0" smtClean="0"/>
              <a:t>Implicit and explicit data type conversion</a:t>
            </a:r>
          </a:p>
          <a:p>
            <a:pPr lvl="1" eaLnBrk="1" hangingPunct="1">
              <a:buClr>
                <a:srgbClr val="A6A6A6"/>
              </a:buClr>
            </a:pPr>
            <a:r>
              <a:rPr lang="en-US" altLang="en-US" dirty="0" smtClean="0">
                <a:solidFill>
                  <a:srgbClr val="A6A6A6"/>
                </a:solidFill>
                <a:latin typeface="Courier New" pitchFamily="49" charset="0"/>
              </a:rPr>
              <a:t>TO_CHAR</a:t>
            </a:r>
            <a:r>
              <a:rPr lang="en-US" altLang="en-US" dirty="0" smtClean="0">
                <a:solidFill>
                  <a:srgbClr val="A6A6A6"/>
                </a:solidFill>
              </a:rPr>
              <a:t>, </a:t>
            </a:r>
            <a:r>
              <a:rPr lang="en-US" altLang="en-US" dirty="0" smtClean="0">
                <a:solidFill>
                  <a:srgbClr val="A6A6A6"/>
                </a:solidFill>
                <a:latin typeface="Courier New" pitchFamily="49" charset="0"/>
              </a:rPr>
              <a:t>TO_DATE</a:t>
            </a:r>
            <a:r>
              <a:rPr lang="en-US" altLang="en-US" dirty="0" smtClean="0">
                <a:solidFill>
                  <a:srgbClr val="A6A6A6"/>
                </a:solidFill>
              </a:rPr>
              <a:t>, </a:t>
            </a:r>
            <a:r>
              <a:rPr lang="en-US" altLang="en-US" dirty="0" smtClean="0">
                <a:solidFill>
                  <a:srgbClr val="A6A6A6"/>
                </a:solidFill>
                <a:latin typeface="Courier New" pitchFamily="49" charset="0"/>
              </a:rPr>
              <a:t>TO_NUMBER</a:t>
            </a:r>
            <a:r>
              <a:rPr lang="en-US" altLang="en-US" dirty="0" smtClean="0">
                <a:solidFill>
                  <a:srgbClr val="A6A6A6"/>
                </a:solidFill>
              </a:rPr>
              <a:t> functions</a:t>
            </a:r>
          </a:p>
          <a:p>
            <a:pPr lvl="1" eaLnBrk="1" hangingPunct="1">
              <a:buClr>
                <a:srgbClr val="A6A6A6"/>
              </a:buClr>
            </a:pPr>
            <a:r>
              <a:rPr lang="en-US" altLang="en-US" dirty="0" smtClean="0">
                <a:solidFill>
                  <a:srgbClr val="A6A6A6"/>
                </a:solidFill>
              </a:rPr>
              <a:t>General functions:</a:t>
            </a:r>
          </a:p>
          <a:p>
            <a:pPr lvl="2" eaLnBrk="1" hangingPunct="1">
              <a:buClr>
                <a:srgbClr val="A6A6A6"/>
              </a:buClr>
            </a:pPr>
            <a:r>
              <a:rPr lang="en-US" altLang="en-US" dirty="0" smtClean="0">
                <a:solidFill>
                  <a:srgbClr val="A6A6A6"/>
                </a:solidFill>
                <a:latin typeface="Courier New" pitchFamily="49" charset="0"/>
              </a:rPr>
              <a:t>NVL</a:t>
            </a:r>
          </a:p>
          <a:p>
            <a:pPr lvl="2" eaLnBrk="1" hangingPunct="1">
              <a:buClr>
                <a:srgbClr val="A6A6A6"/>
              </a:buClr>
            </a:pPr>
            <a:r>
              <a:rPr lang="en-US" altLang="en-US" dirty="0" smtClean="0">
                <a:solidFill>
                  <a:srgbClr val="A6A6A6"/>
                </a:solidFill>
                <a:latin typeface="Courier New" pitchFamily="49" charset="0"/>
              </a:rPr>
              <a:t>NVL2</a:t>
            </a:r>
          </a:p>
          <a:p>
            <a:pPr lvl="2" eaLnBrk="1" hangingPunct="1">
              <a:buClr>
                <a:srgbClr val="A6A6A6"/>
              </a:buClr>
            </a:pPr>
            <a:r>
              <a:rPr lang="en-US" altLang="en-US" dirty="0" smtClean="0">
                <a:solidFill>
                  <a:srgbClr val="A6A6A6"/>
                </a:solidFill>
                <a:latin typeface="Courier New" pitchFamily="49" charset="0"/>
              </a:rPr>
              <a:t>NULLIF</a:t>
            </a:r>
          </a:p>
          <a:p>
            <a:pPr lvl="2" eaLnBrk="1" hangingPunct="1">
              <a:buClr>
                <a:srgbClr val="A6A6A6"/>
              </a:buClr>
            </a:pPr>
            <a:r>
              <a:rPr lang="en-US" altLang="en-US" dirty="0" smtClean="0">
                <a:solidFill>
                  <a:srgbClr val="A6A6A6"/>
                </a:solidFill>
                <a:latin typeface="Courier New" pitchFamily="49" charset="0"/>
              </a:rPr>
              <a:t>COALESCE</a:t>
            </a:r>
          </a:p>
          <a:p>
            <a:pPr lvl="1" eaLnBrk="1" hangingPunct="1">
              <a:buClr>
                <a:srgbClr val="A6A6A6"/>
              </a:buClr>
            </a:pPr>
            <a:r>
              <a:rPr lang="en-US" altLang="en-US" dirty="0" smtClean="0">
                <a:solidFill>
                  <a:srgbClr val="A6A6A6"/>
                </a:solidFill>
              </a:rPr>
              <a:t>Conditional expressions:</a:t>
            </a:r>
          </a:p>
          <a:p>
            <a:pPr lvl="2" eaLnBrk="1" hangingPunct="1">
              <a:buClr>
                <a:srgbClr val="A6A6A6"/>
              </a:buClr>
            </a:pPr>
            <a:r>
              <a:rPr lang="en-US" altLang="en-US" dirty="0" smtClean="0">
                <a:solidFill>
                  <a:srgbClr val="A6A6A6"/>
                </a:solidFill>
                <a:latin typeface="Courier New" pitchFamily="49" charset="0"/>
              </a:rPr>
              <a:t>CASE</a:t>
            </a:r>
          </a:p>
          <a:p>
            <a:pPr lvl="2" eaLnBrk="1" hangingPunct="1">
              <a:buClr>
                <a:srgbClr val="A6A6A6"/>
              </a:buClr>
            </a:pPr>
            <a:r>
              <a:rPr lang="en-US" altLang="en-US" dirty="0" smtClean="0">
                <a:solidFill>
                  <a:srgbClr val="A6A6A6"/>
                </a:solidFill>
              </a:rPr>
              <a:t>Searched </a:t>
            </a:r>
            <a:r>
              <a:rPr lang="en-US" altLang="en-US" dirty="0" smtClean="0">
                <a:solidFill>
                  <a:srgbClr val="A6A6A6"/>
                </a:solidFill>
                <a:latin typeface="Courier New" pitchFamily="49" charset="0"/>
              </a:rPr>
              <a:t>CASE</a:t>
            </a:r>
          </a:p>
          <a:p>
            <a:pPr lvl="2" eaLnBrk="1" hangingPunct="1">
              <a:buClr>
                <a:srgbClr val="A6A6A6"/>
              </a:buClr>
            </a:pPr>
            <a:r>
              <a:rPr lang="en-US" altLang="en-US" dirty="0" smtClean="0">
                <a:solidFill>
                  <a:srgbClr val="A6A6A6"/>
                </a:solidFill>
                <a:latin typeface="Courier New" pitchFamily="49" charset="0"/>
              </a:rPr>
              <a:t>DECODE</a:t>
            </a:r>
          </a:p>
        </p:txBody>
      </p:sp>
      <p:grpSp>
        <p:nvGrpSpPr>
          <p:cNvPr id="4" name="Group 3"/>
          <p:cNvGrpSpPr/>
          <p:nvPr/>
        </p:nvGrpSpPr>
        <p:grpSpPr>
          <a:xfrm>
            <a:off x="8304212" y="4297364"/>
            <a:ext cx="3711575" cy="1666875"/>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052"/>
          <p:cNvSpPr>
            <a:spLocks noGrp="1" noChangeArrowheads="1"/>
          </p:cNvSpPr>
          <p:nvPr>
            <p:ph type="title"/>
          </p:nvPr>
        </p:nvSpPr>
        <p:spPr/>
        <p:txBody>
          <a:bodyPr/>
          <a:lstStyle/>
          <a:p>
            <a:pPr eaLnBrk="1" hangingPunct="1"/>
            <a:r>
              <a:rPr lang="en-US" altLang="en-US" dirty="0" smtClean="0"/>
              <a:t>Summary</a:t>
            </a:r>
          </a:p>
        </p:txBody>
      </p:sp>
      <p:sp>
        <p:nvSpPr>
          <p:cNvPr id="78851" name="Rectangle 2053"/>
          <p:cNvSpPr>
            <a:spLocks noGrp="1" noChangeArrowheads="1"/>
          </p:cNvSpPr>
          <p:nvPr>
            <p:ph idx="1"/>
          </p:nvPr>
        </p:nvSpPr>
        <p:spPr/>
        <p:txBody>
          <a:bodyPr/>
          <a:lstStyle/>
          <a:p>
            <a:pPr eaLnBrk="1" hangingPunct="1"/>
            <a:r>
              <a:rPr lang="en-US" altLang="en-US" dirty="0" smtClean="0">
                <a:latin typeface="Arial" charset="0"/>
              </a:rPr>
              <a:t>In this lesson, you should have learned how to:</a:t>
            </a:r>
          </a:p>
          <a:p>
            <a:pPr lvl="1" eaLnBrk="1" hangingPunct="1"/>
            <a:r>
              <a:rPr lang="en-US" altLang="en-US" dirty="0" smtClean="0"/>
              <a:t>Alter date formats for display using functions</a:t>
            </a:r>
          </a:p>
          <a:p>
            <a:pPr lvl="1" eaLnBrk="1" hangingPunct="1"/>
            <a:r>
              <a:rPr lang="en-US" altLang="en-US" dirty="0" smtClean="0"/>
              <a:t>Convert column data types using functions</a:t>
            </a:r>
          </a:p>
          <a:p>
            <a:pPr lvl="1" eaLnBrk="1" hangingPunct="1"/>
            <a:r>
              <a:rPr lang="en-US" altLang="en-US" dirty="0" smtClean="0"/>
              <a:t>Use </a:t>
            </a:r>
            <a:r>
              <a:rPr lang="en-US" altLang="en-US" dirty="0" smtClean="0">
                <a:latin typeface="Courier New" pitchFamily="49" charset="0"/>
                <a:cs typeface="Courier New" pitchFamily="49" charset="0"/>
              </a:rPr>
              <a:t>NVL</a:t>
            </a:r>
            <a:r>
              <a:rPr lang="en-US" altLang="en-US" dirty="0" smtClean="0"/>
              <a:t> functions</a:t>
            </a:r>
          </a:p>
          <a:p>
            <a:pPr lvl="1" eaLnBrk="1" hangingPunct="1"/>
            <a:r>
              <a:rPr lang="en-US" altLang="en-US" dirty="0" smtClean="0"/>
              <a:t>Use </a:t>
            </a:r>
            <a:r>
              <a:rPr lang="en-US" altLang="en-US" dirty="0" smtClean="0">
                <a:latin typeface="Courier New" pitchFamily="49" charset="0"/>
                <a:cs typeface="Courier New" pitchFamily="49" charset="0"/>
              </a:rPr>
              <a:t>IF-THEN-ELSE</a:t>
            </a:r>
            <a:r>
              <a:rPr lang="en-US" altLang="en-US" dirty="0" smtClean="0"/>
              <a:t> logic and other conditional expressions in a </a:t>
            </a:r>
            <a:r>
              <a:rPr lang="en-US" altLang="en-US" dirty="0" smtClean="0">
                <a:latin typeface="Courier New" pitchFamily="49" charset="0"/>
                <a:cs typeface="Courier New" pitchFamily="49" charset="0"/>
              </a:rPr>
              <a:t>SELECT</a:t>
            </a:r>
            <a:r>
              <a:rPr lang="en-US" altLang="en-US" dirty="0" smtClean="0"/>
              <a:t> statement</a:t>
            </a:r>
          </a:p>
        </p:txBody>
      </p:sp>
      <p:sp>
        <p:nvSpPr>
          <p:cNvPr id="6" name="Rectangle 5"/>
          <p:cNvSpPr/>
          <p:nvPr/>
        </p:nvSpPr>
        <p:spPr bwMode="auto">
          <a:xfrm>
            <a:off x="184103" y="4567768"/>
            <a:ext cx="10605971"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9" name="Picture 8" descr="OU7_Tablet_Summary.png"/>
          <p:cNvPicPr>
            <a:picLocks noChangeAspect="1"/>
          </p:cNvPicPr>
          <p:nvPr/>
        </p:nvPicPr>
        <p:blipFill>
          <a:blip r:embed="rId4" cstate="print"/>
          <a:stretch>
            <a:fillRect/>
          </a:stretch>
        </p:blipFill>
        <p:spPr>
          <a:xfrm>
            <a:off x="9299448" y="4535424"/>
            <a:ext cx="2266950" cy="1714500"/>
          </a:xfrm>
          <a:prstGeom prst="rect">
            <a:avLst/>
          </a:prstGeom>
        </p:spPr>
      </p:pic>
    </p:spTree>
    <p:custDataLst>
      <p:tags r:id="rId1"/>
    </p:custDataLst>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4"/>
          <p:cNvSpPr>
            <a:spLocks noGrp="1" noChangeArrowheads="1"/>
          </p:cNvSpPr>
          <p:nvPr>
            <p:ph type="title"/>
          </p:nvPr>
        </p:nvSpPr>
        <p:spPr/>
        <p:txBody>
          <a:bodyPr/>
          <a:lstStyle/>
          <a:p>
            <a:pPr eaLnBrk="1" hangingPunct="1"/>
            <a:r>
              <a:rPr lang="en-US" altLang="en-US" dirty="0" smtClean="0"/>
              <a:t>Practice 5: Overview</a:t>
            </a:r>
          </a:p>
        </p:txBody>
      </p:sp>
      <p:sp>
        <p:nvSpPr>
          <p:cNvPr id="80899" name="Rectangle 5"/>
          <p:cNvSpPr>
            <a:spLocks noGrp="1" noChangeArrowheads="1"/>
          </p:cNvSpPr>
          <p:nvPr>
            <p:ph idx="1"/>
          </p:nvPr>
        </p:nvSpPr>
        <p:spPr>
          <a:xfrm>
            <a:off x="622138" y="1242485"/>
            <a:ext cx="10944549" cy="1557685"/>
          </a:xfrm>
        </p:spPr>
        <p:txBody>
          <a:bodyPr/>
          <a:lstStyle/>
          <a:p>
            <a:pPr eaLnBrk="1" hangingPunct="1"/>
            <a:r>
              <a:rPr lang="en-US" altLang="en-US" dirty="0" smtClean="0">
                <a:latin typeface="Arial" charset="0"/>
              </a:rPr>
              <a:t>This practice covers the following topics:</a:t>
            </a:r>
          </a:p>
          <a:p>
            <a:pPr lvl="1" eaLnBrk="1" hangingPunct="1"/>
            <a:r>
              <a:rPr lang="en-US" altLang="en-US" dirty="0" smtClean="0"/>
              <a:t>Creating queries that use </a:t>
            </a:r>
            <a:r>
              <a:rPr lang="en-US" altLang="en-US" dirty="0" smtClean="0">
                <a:latin typeface="Courier New" pitchFamily="49" charset="0"/>
                <a:cs typeface="Courier New" pitchFamily="49" charset="0"/>
              </a:rPr>
              <a:t>TO_CHAR</a:t>
            </a:r>
            <a:r>
              <a:rPr lang="en-US" altLang="en-US" dirty="0" smtClean="0"/>
              <a:t>, </a:t>
            </a:r>
            <a:r>
              <a:rPr lang="en-US" altLang="en-US" dirty="0" smtClean="0">
                <a:latin typeface="Courier New" pitchFamily="49" charset="0"/>
                <a:cs typeface="Courier New" pitchFamily="49" charset="0"/>
              </a:rPr>
              <a:t>TO_DATE</a:t>
            </a:r>
            <a:r>
              <a:rPr lang="en-US" altLang="en-US" dirty="0" smtClean="0"/>
              <a:t>, and other </a:t>
            </a:r>
            <a:r>
              <a:rPr lang="en-US" altLang="en-US" dirty="0" smtClean="0">
                <a:latin typeface="Courier New" pitchFamily="49" charset="0"/>
                <a:cs typeface="Courier New" pitchFamily="49" charset="0"/>
              </a:rPr>
              <a:t>DATE</a:t>
            </a:r>
            <a:r>
              <a:rPr lang="en-US" altLang="en-US" dirty="0" smtClean="0"/>
              <a:t> functions</a:t>
            </a:r>
          </a:p>
          <a:p>
            <a:pPr lvl="1" eaLnBrk="1" hangingPunct="1"/>
            <a:r>
              <a:rPr lang="en-US" altLang="en-US" dirty="0" smtClean="0"/>
              <a:t>Creating queries that use conditional expressions such as </a:t>
            </a:r>
            <a:r>
              <a:rPr lang="en-US" altLang="en-US" dirty="0" smtClean="0">
                <a:latin typeface="Courier New" pitchFamily="49" charset="0"/>
                <a:cs typeface="Courier New" pitchFamily="49" charset="0"/>
              </a:rPr>
              <a:t>CASE</a:t>
            </a:r>
            <a:r>
              <a:rPr lang="en-US" altLang="en-US" dirty="0" smtClean="0"/>
              <a:t>, searched </a:t>
            </a:r>
            <a:r>
              <a:rPr lang="en-US" altLang="en-US" dirty="0" smtClean="0">
                <a:latin typeface="Courier New" pitchFamily="49" charset="0"/>
                <a:cs typeface="Courier New" pitchFamily="49" charset="0"/>
              </a:rPr>
              <a:t>CASE</a:t>
            </a:r>
            <a:r>
              <a:rPr lang="en-US" altLang="en-US" dirty="0" smtClean="0"/>
              <a:t>, and </a:t>
            </a:r>
            <a:r>
              <a:rPr lang="en-US" altLang="en-US" dirty="0" smtClean="0">
                <a:latin typeface="Courier New" pitchFamily="49" charset="0"/>
                <a:cs typeface="Courier New" pitchFamily="49" charset="0"/>
              </a:rPr>
              <a:t>DECODE</a:t>
            </a:r>
          </a:p>
        </p:txBody>
      </p:sp>
      <p:sp>
        <p:nvSpPr>
          <p:cNvPr id="7" name="Rectangle 6"/>
          <p:cNvSpPr/>
          <p:nvPr/>
        </p:nvSpPr>
        <p:spPr bwMode="auto">
          <a:xfrm rot="16200000" flipV="1">
            <a:off x="9577387" y="3268662"/>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grpSp>
        <p:nvGrpSpPr>
          <p:cNvPr id="8" name="Group 7"/>
          <p:cNvGrpSpPr/>
          <p:nvPr/>
        </p:nvGrpSpPr>
        <p:grpSpPr>
          <a:xfrm>
            <a:off x="9632408" y="4267200"/>
            <a:ext cx="1719804" cy="1718058"/>
            <a:chOff x="9066212" y="3962400"/>
            <a:chExt cx="1941512" cy="1939542"/>
          </a:xfrm>
        </p:grpSpPr>
        <p:sp>
          <p:nvSpPr>
            <p:cNvPr id="9" name="Oval 8"/>
            <p:cNvSpPr>
              <a:spLocks noChangeAspect="1"/>
            </p:cNvSpPr>
            <p:nvPr/>
          </p:nvSpPr>
          <p:spPr bwMode="auto">
            <a:xfrm>
              <a:off x="9066212" y="3962400"/>
              <a:ext cx="1941512" cy="1939542"/>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10" name="Oval 9"/>
            <p:cNvSpPr>
              <a:spLocks noChangeAspect="1"/>
            </p:cNvSpPr>
            <p:nvPr/>
          </p:nvSpPr>
          <p:spPr bwMode="auto">
            <a:xfrm>
              <a:off x="9153676" y="4049775"/>
              <a:ext cx="1766585" cy="1764792"/>
            </a:xfrm>
            <a:prstGeom prst="ellipse">
              <a:avLst/>
            </a:prstGeom>
            <a:solidFill>
              <a:schemeClr val="bg1"/>
            </a:solidFill>
            <a:ln w="28575" cap="flat" cmpd="sng" algn="ctr">
              <a:solidFill>
                <a:srgbClr val="C1E0FF"/>
              </a:solidFill>
              <a:prstDash val="solid"/>
              <a:round/>
              <a:headEnd type="none" w="sm" len="sm"/>
              <a:tailEnd type="none" w="sm" len="sm"/>
            </a:ln>
            <a:effectLst>
              <a:innerShdw blurRad="368300">
                <a:srgbClr val="CCECFF"/>
              </a:innerShdw>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76085" y="4324778"/>
              <a:ext cx="1208860" cy="1440933"/>
            </a:xfrm>
            <a:prstGeom prst="rect">
              <a:avLst/>
            </a:prstGeom>
          </p:spPr>
        </p:pic>
      </p:grpSp>
    </p:spTree>
    <p:custDataLst>
      <p:tags r:id="rId1"/>
    </p:custData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dirty="0" smtClean="0"/>
              <a:t>Conversion Functions</a:t>
            </a:r>
          </a:p>
        </p:txBody>
      </p:sp>
      <p:sp>
        <p:nvSpPr>
          <p:cNvPr id="15365" name="Rectangle 5"/>
          <p:cNvSpPr>
            <a:spLocks noChangeArrowheads="1"/>
          </p:cNvSpPr>
          <p:nvPr/>
        </p:nvSpPr>
        <p:spPr bwMode="blackWhite">
          <a:xfrm>
            <a:off x="3128168" y="3459748"/>
            <a:ext cx="2768600" cy="787400"/>
          </a:xfrm>
          <a:prstGeom prst="rect">
            <a:avLst/>
          </a:prstGeom>
          <a:solidFill>
            <a:srgbClr val="B8E08C"/>
          </a:solidFill>
          <a:ln w="28575">
            <a:solidFill>
              <a:srgbClr val="000000"/>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r>
              <a:rPr lang="en-US" altLang="en-US" b="1" dirty="0" smtClean="0">
                <a:solidFill>
                  <a:schemeClr val="tx1">
                    <a:lumMod val="50000"/>
                  </a:schemeClr>
                </a:solidFill>
                <a:latin typeface="Arial" charset="0"/>
                <a:cs typeface="Arial" charset="0"/>
              </a:rPr>
              <a:t>Implicit data type</a:t>
            </a:r>
          </a:p>
          <a:p>
            <a:pPr algn="ctr">
              <a:defRPr/>
            </a:pPr>
            <a:r>
              <a:rPr lang="en-US" altLang="en-US" b="1" dirty="0" smtClean="0">
                <a:solidFill>
                  <a:schemeClr val="tx1">
                    <a:lumMod val="50000"/>
                  </a:schemeClr>
                </a:solidFill>
                <a:latin typeface="Arial" charset="0"/>
                <a:cs typeface="Arial" charset="0"/>
              </a:rPr>
              <a:t>conversion</a:t>
            </a:r>
          </a:p>
        </p:txBody>
      </p:sp>
      <p:sp>
        <p:nvSpPr>
          <p:cNvPr id="15366" name="Rectangle 6"/>
          <p:cNvSpPr>
            <a:spLocks noChangeArrowheads="1"/>
          </p:cNvSpPr>
          <p:nvPr/>
        </p:nvSpPr>
        <p:spPr bwMode="blackWhite">
          <a:xfrm>
            <a:off x="6292056" y="3459748"/>
            <a:ext cx="2768600" cy="787400"/>
          </a:xfrm>
          <a:prstGeom prst="rect">
            <a:avLst/>
          </a:prstGeom>
          <a:solidFill>
            <a:srgbClr val="69D8FF"/>
          </a:solidFill>
          <a:ln w="28575">
            <a:solidFill>
              <a:srgbClr val="000000"/>
            </a:solidFill>
            <a:miter lim="800000"/>
            <a:headEnd/>
            <a:tailEnd/>
          </a:ln>
        </p:spPr>
        <p:txBody>
          <a:bodyPr wrap="none" lIns="92075" tIns="46038" rIns="92075" bIns="4603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r>
              <a:rPr lang="en-US" altLang="en-US" b="1" dirty="0" smtClean="0">
                <a:solidFill>
                  <a:schemeClr val="tx1">
                    <a:lumMod val="50000"/>
                  </a:schemeClr>
                </a:solidFill>
                <a:latin typeface="Arial" charset="0"/>
                <a:cs typeface="Arial" charset="0"/>
              </a:rPr>
              <a:t>Explicit data type</a:t>
            </a:r>
          </a:p>
          <a:p>
            <a:pPr algn="ctr">
              <a:defRPr/>
            </a:pPr>
            <a:r>
              <a:rPr lang="en-US" altLang="en-US" b="1" dirty="0" smtClean="0">
                <a:solidFill>
                  <a:schemeClr val="tx1">
                    <a:lumMod val="50000"/>
                  </a:schemeClr>
                </a:solidFill>
                <a:latin typeface="Arial" charset="0"/>
                <a:cs typeface="Arial" charset="0"/>
              </a:rPr>
              <a:t>conversion</a:t>
            </a:r>
          </a:p>
        </p:txBody>
      </p:sp>
      <p:sp>
        <p:nvSpPr>
          <p:cNvPr id="15367" name="Rectangle 7"/>
          <p:cNvSpPr>
            <a:spLocks noChangeArrowheads="1"/>
          </p:cNvSpPr>
          <p:nvPr/>
        </p:nvSpPr>
        <p:spPr bwMode="blackWhite">
          <a:xfrm>
            <a:off x="4710112" y="2002423"/>
            <a:ext cx="2768600" cy="825500"/>
          </a:xfrm>
          <a:prstGeom prst="rect">
            <a:avLst/>
          </a:prstGeom>
          <a:solidFill>
            <a:schemeClr val="accent1">
              <a:lumMod val="60000"/>
              <a:lumOff val="40000"/>
            </a:schemeClr>
          </a:solidFill>
          <a:ln w="2857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r>
              <a:rPr lang="en-US" altLang="en-US" b="1" dirty="0" smtClean="0">
                <a:solidFill>
                  <a:schemeClr val="bg1"/>
                </a:solidFill>
              </a:rPr>
              <a:t>Data type</a:t>
            </a:r>
          </a:p>
          <a:p>
            <a:pPr algn="ctr">
              <a:defRPr/>
            </a:pPr>
            <a:r>
              <a:rPr lang="en-US" altLang="en-US" b="1" dirty="0" smtClean="0">
                <a:solidFill>
                  <a:schemeClr val="bg1"/>
                </a:solidFill>
              </a:rPr>
              <a:t>conversion</a:t>
            </a:r>
          </a:p>
        </p:txBody>
      </p:sp>
      <p:sp>
        <p:nvSpPr>
          <p:cNvPr id="9" name="TextBox 8"/>
          <p:cNvSpPr txBox="1"/>
          <p:nvPr/>
        </p:nvSpPr>
        <p:spPr>
          <a:xfrm>
            <a:off x="2951955" y="4489146"/>
            <a:ext cx="3121025" cy="338554"/>
          </a:xfrm>
          <a:prstGeom prst="rect">
            <a:avLst/>
          </a:prstGeom>
          <a:noFill/>
        </p:spPr>
        <p:txBody>
          <a:bodyPr wrap="square" rtlCol="0">
            <a:spAutoFit/>
          </a:bodyPr>
          <a:lstStyle/>
          <a:p>
            <a:pPr algn="ctr"/>
            <a:r>
              <a:rPr lang="en-US" sz="1600" dirty="0">
                <a:latin typeface="+mn-lt"/>
              </a:rPr>
              <a:t>Performed by the Oracle Server</a:t>
            </a:r>
          </a:p>
        </p:txBody>
      </p:sp>
      <p:sp>
        <p:nvSpPr>
          <p:cNvPr id="10" name="TextBox 9"/>
          <p:cNvSpPr txBox="1"/>
          <p:nvPr/>
        </p:nvSpPr>
        <p:spPr>
          <a:xfrm>
            <a:off x="6568191" y="4489146"/>
            <a:ext cx="2209800" cy="338554"/>
          </a:xfrm>
          <a:prstGeom prst="rect">
            <a:avLst/>
          </a:prstGeom>
          <a:noFill/>
        </p:spPr>
        <p:txBody>
          <a:bodyPr wrap="square" rtlCol="0">
            <a:spAutoFit/>
          </a:bodyPr>
          <a:lstStyle/>
          <a:p>
            <a:pPr algn="ctr"/>
            <a:r>
              <a:rPr lang="en-US" sz="1600" dirty="0">
                <a:latin typeface="+mn-lt"/>
              </a:rPr>
              <a:t>Performed by the user</a:t>
            </a:r>
          </a:p>
        </p:txBody>
      </p:sp>
      <p:cxnSp>
        <p:nvCxnSpPr>
          <p:cNvPr id="4" name="Elbow Connector 3"/>
          <p:cNvCxnSpPr>
            <a:stCxn id="15365" idx="1"/>
            <a:endCxn id="9" idx="1"/>
          </p:cNvCxnSpPr>
          <p:nvPr/>
        </p:nvCxnSpPr>
        <p:spPr bwMode="auto">
          <a:xfrm rot="10800000" flipV="1">
            <a:off x="2951956" y="3853447"/>
            <a:ext cx="176213" cy="804975"/>
          </a:xfrm>
          <a:prstGeom prst="bentConnector3">
            <a:avLst>
              <a:gd name="adj1" fmla="val 261760"/>
            </a:avLst>
          </a:prstGeom>
          <a:noFill/>
          <a:ln w="28575" cap="flat" cmpd="sng" algn="ctr">
            <a:solidFill>
              <a:schemeClr val="tx1"/>
            </a:solidFill>
            <a:prstDash val="solid"/>
            <a:round/>
            <a:headEnd type="none" w="sm" len="sm"/>
            <a:tailEnd type="triangle" w="lg" len="lg"/>
          </a:ln>
          <a:effectLst/>
        </p:spPr>
      </p:cxnSp>
      <p:cxnSp>
        <p:nvCxnSpPr>
          <p:cNvPr id="16" name="Elbow Connector 15"/>
          <p:cNvCxnSpPr>
            <a:stCxn id="15366" idx="3"/>
            <a:endCxn id="10" idx="3"/>
          </p:cNvCxnSpPr>
          <p:nvPr/>
        </p:nvCxnSpPr>
        <p:spPr bwMode="auto">
          <a:xfrm flipH="1">
            <a:off x="8777991" y="3853448"/>
            <a:ext cx="282665" cy="804975"/>
          </a:xfrm>
          <a:prstGeom prst="bentConnector3">
            <a:avLst>
              <a:gd name="adj1" fmla="val -152760"/>
            </a:avLst>
          </a:prstGeom>
          <a:noFill/>
          <a:ln w="28575" cap="flat" cmpd="sng" algn="ctr">
            <a:solidFill>
              <a:schemeClr val="tx1"/>
            </a:solidFill>
            <a:prstDash val="solid"/>
            <a:round/>
            <a:headEnd type="none" w="sm" len="sm"/>
            <a:tailEnd type="triangle" w="lg" len="lg"/>
          </a:ln>
          <a:effectLst/>
        </p:spPr>
      </p:cxnSp>
      <p:cxnSp>
        <p:nvCxnSpPr>
          <p:cNvPr id="24" name="Elbow Connector 23"/>
          <p:cNvCxnSpPr>
            <a:stCxn id="15367" idx="2"/>
            <a:endCxn id="15365" idx="0"/>
          </p:cNvCxnSpPr>
          <p:nvPr/>
        </p:nvCxnSpPr>
        <p:spPr bwMode="auto">
          <a:xfrm rot="5400000">
            <a:off x="4987528" y="2352863"/>
            <a:ext cx="631825" cy="1581944"/>
          </a:xfrm>
          <a:prstGeom prst="bentConnector3">
            <a:avLst/>
          </a:prstGeom>
          <a:noFill/>
          <a:ln w="28575" cap="flat" cmpd="sng" algn="ctr">
            <a:solidFill>
              <a:schemeClr val="tx1"/>
            </a:solidFill>
            <a:prstDash val="solid"/>
            <a:round/>
            <a:headEnd type="none" w="sm" len="sm"/>
            <a:tailEnd type="none" w="sm" len="sm"/>
          </a:ln>
          <a:effectLst/>
        </p:spPr>
      </p:cxnSp>
      <p:cxnSp>
        <p:nvCxnSpPr>
          <p:cNvPr id="26" name="Elbow Connector 25"/>
          <p:cNvCxnSpPr>
            <a:stCxn id="15367" idx="2"/>
            <a:endCxn id="15366" idx="0"/>
          </p:cNvCxnSpPr>
          <p:nvPr/>
        </p:nvCxnSpPr>
        <p:spPr bwMode="auto">
          <a:xfrm rot="16200000" flipH="1">
            <a:off x="6569472" y="2352863"/>
            <a:ext cx="631825" cy="1581944"/>
          </a:xfrm>
          <a:prstGeom prst="bentConnector3">
            <a:avLst/>
          </a:prstGeom>
          <a:noFill/>
          <a:ln w="28575" cap="flat" cmpd="sng" algn="ctr">
            <a:solidFill>
              <a:schemeClr val="tx1"/>
            </a:solidFill>
            <a:prstDash val="solid"/>
            <a:round/>
            <a:headEnd type="none" w="sm" len="sm"/>
            <a:tailEnd type="none" w="sm" len="sm"/>
          </a:ln>
          <a:effectLst/>
        </p:spPr>
      </p:cxnSp>
      <p:sp>
        <p:nvSpPr>
          <p:cNvPr id="33" name="Rectangle 32"/>
          <p:cNvSpPr/>
          <p:nvPr/>
        </p:nvSpPr>
        <p:spPr bwMode="auto">
          <a:xfrm rot="5400000">
            <a:off x="8270441" y="1940984"/>
            <a:ext cx="5105400"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34" name="Round Diagonal Corner Rectangle 33"/>
          <p:cNvSpPr/>
          <p:nvPr/>
        </p:nvSpPr>
        <p:spPr bwMode="auto">
          <a:xfrm>
            <a:off x="9980612" y="575211"/>
            <a:ext cx="1685058" cy="1959758"/>
          </a:xfrm>
          <a:prstGeom prst="round2DiagRect">
            <a:avLst/>
          </a:prstGeom>
          <a:solidFill>
            <a:schemeClr val="bg1"/>
          </a:solidFill>
          <a:ln w="50800" cap="flat" cmpd="sng" algn="ctr">
            <a:noFill/>
            <a:prstDash val="solid"/>
            <a:round/>
            <a:headEnd type="none" w="sm" len="sm"/>
            <a:tailEnd type="none" w="sm" len="sm"/>
          </a:ln>
          <a:effectLst/>
        </p:spPr>
        <p:txBody>
          <a:bodyPr/>
          <a:lstStyle/>
          <a:p>
            <a:pPr algn="ctr" defTabSz="228600">
              <a:spcBef>
                <a:spcPct val="20000"/>
              </a:spcBef>
              <a:buClr>
                <a:srgbClr val="FF0000"/>
              </a:buClr>
            </a:pPr>
            <a:endParaRPr lang="en-US">
              <a:latin typeface="Arial" panose="020B0604020202020204" pitchFamily="34" charset="0"/>
              <a:cs typeface="Arial" panose="020B0604020202020204" pitchFamily="34" charset="0"/>
            </a:endParaRPr>
          </a:p>
        </p:txBody>
      </p:sp>
      <p:sp>
        <p:nvSpPr>
          <p:cNvPr id="35" name="Round Diagonal Corner Rectangle 34"/>
          <p:cNvSpPr/>
          <p:nvPr/>
        </p:nvSpPr>
        <p:spPr bwMode="auto">
          <a:xfrm>
            <a:off x="10061141" y="680157"/>
            <a:ext cx="1524000" cy="1772444"/>
          </a:xfrm>
          <a:prstGeom prst="round2DiagRect">
            <a:avLst/>
          </a:prstGeom>
          <a:solidFill>
            <a:schemeClr val="accent3">
              <a:lumMod val="20000"/>
              <a:lumOff val="80000"/>
            </a:schemeClr>
          </a:solidFill>
          <a:ln w="50800" cap="flat" cmpd="sng" algn="ctr">
            <a:noFill/>
            <a:prstDash val="solid"/>
            <a:round/>
            <a:headEnd type="none" w="sm" len="sm"/>
            <a:tailEnd type="none" w="sm" len="sm"/>
          </a:ln>
          <a:effectLst/>
        </p:spPr>
        <p:txBody>
          <a:bodyPr/>
          <a:lstStyle/>
          <a:p>
            <a:pPr algn="ctr" defTabSz="228600">
              <a:spcBef>
                <a:spcPct val="20000"/>
              </a:spcBef>
              <a:buClr>
                <a:srgbClr val="FF0000"/>
              </a:buClr>
            </a:pPr>
            <a:endParaRPr lang="en-US">
              <a:latin typeface="Arial" panose="020B0604020202020204" pitchFamily="34" charset="0"/>
              <a:cs typeface="Arial" panose="020B0604020202020204" pitchFamily="34" charset="0"/>
            </a:endParaRPr>
          </a:p>
        </p:txBody>
      </p:sp>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37341" y="880579"/>
            <a:ext cx="1371600" cy="1371600"/>
          </a:xfrm>
          <a:prstGeom prst="rect">
            <a:avLst/>
          </a:prstGeom>
          <a:effectLst>
            <a:glow rad="38100">
              <a:schemeClr val="accent1">
                <a:lumMod val="20000"/>
                <a:lumOff val="80000"/>
                <a:alpha val="40000"/>
              </a:schemeClr>
            </a:glow>
            <a:outerShdw blurRad="63500" algn="ctr" rotWithShape="0">
              <a:prstClr val="black">
                <a:alpha val="40000"/>
              </a:prstClr>
            </a:outerShdw>
          </a:effectLst>
        </p:spPr>
      </p:pic>
    </p:spTree>
    <p:custDataLst>
      <p:tags r:id="rId1"/>
    </p:custData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rot="16200000" flipV="1">
            <a:off x="9348785" y="3135311"/>
            <a:ext cx="1622428"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10" name="Rounded Rectangle 9"/>
          <p:cNvSpPr/>
          <p:nvPr/>
        </p:nvSpPr>
        <p:spPr bwMode="auto">
          <a:xfrm>
            <a:off x="9142412" y="3962400"/>
            <a:ext cx="2286000" cy="2057400"/>
          </a:xfrm>
          <a:prstGeom prst="roundRect">
            <a:avLst/>
          </a:prstGeom>
          <a:gradFill flip="none" rotWithShape="1">
            <a:gsLst>
              <a:gs pos="100000">
                <a:srgbClr val="E7F5E7"/>
              </a:gs>
              <a:gs pos="64000">
                <a:schemeClr val="bg1"/>
              </a:gs>
            </a:gsLst>
            <a:path path="circle">
              <a:fillToRect l="50000" t="50000" r="50000" b="50000"/>
            </a:path>
            <a:tileRect/>
          </a:gradFill>
          <a:ln w="57150" cap="flat" cmpd="sng" algn="ctr">
            <a:solidFill>
              <a:srgbClr val="E7F5E7"/>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4338" name="Rectangle 26"/>
          <p:cNvSpPr>
            <a:spLocks noGrp="1" noChangeArrowheads="1"/>
          </p:cNvSpPr>
          <p:nvPr>
            <p:ph type="title"/>
          </p:nvPr>
        </p:nvSpPr>
        <p:spPr/>
        <p:txBody>
          <a:bodyPr/>
          <a:lstStyle/>
          <a:p>
            <a:pPr eaLnBrk="1" hangingPunct="1"/>
            <a:r>
              <a:rPr lang="en-US" altLang="en-US" dirty="0" smtClean="0"/>
              <a:t>Implicit Data Type Conversion of Strings</a:t>
            </a:r>
          </a:p>
        </p:txBody>
      </p:sp>
      <p:sp>
        <p:nvSpPr>
          <p:cNvPr id="14339" name="Rectangle 27"/>
          <p:cNvSpPr>
            <a:spLocks noGrp="1" noChangeArrowheads="1"/>
          </p:cNvSpPr>
          <p:nvPr>
            <p:ph idx="1"/>
          </p:nvPr>
        </p:nvSpPr>
        <p:spPr/>
        <p:txBody>
          <a:bodyPr/>
          <a:lstStyle/>
          <a:p>
            <a:pPr eaLnBrk="1" hangingPunct="1"/>
            <a:r>
              <a:rPr lang="en-US" altLang="en-US" dirty="0" smtClean="0">
                <a:latin typeface="Arial" charset="0"/>
              </a:rPr>
              <a:t>In expressions, the Oracle server can automatically convert the following:</a:t>
            </a:r>
          </a:p>
        </p:txBody>
      </p:sp>
      <p:graphicFrame>
        <p:nvGraphicFramePr>
          <p:cNvPr id="3" name="Table 2"/>
          <p:cNvGraphicFramePr>
            <a:graphicFrameLocks noGrp="1"/>
          </p:cNvGraphicFramePr>
          <p:nvPr>
            <p:extLst>
              <p:ext uri="{D42A27DB-BD31-4B8C-83A1-F6EECF244321}">
                <p14:modId xmlns:p14="http://schemas.microsoft.com/office/powerpoint/2010/main" val="73449197"/>
              </p:ext>
            </p:extLst>
          </p:nvPr>
        </p:nvGraphicFramePr>
        <p:xfrm>
          <a:off x="2412205" y="2164080"/>
          <a:ext cx="7364414" cy="1112520"/>
        </p:xfrm>
        <a:graphic>
          <a:graphicData uri="http://schemas.openxmlformats.org/drawingml/2006/table">
            <a:tbl>
              <a:tblPr firstRow="1" firstCol="1" bandRow="1">
                <a:tableStyleId>{5FD0F851-EC5A-4D38-B0AD-8093EC10F338}</a:tableStyleId>
              </a:tblPr>
              <a:tblGrid>
                <a:gridCol w="3682207"/>
                <a:gridCol w="3682207"/>
              </a:tblGrid>
              <a:tr h="370840">
                <a:tc>
                  <a:txBody>
                    <a:bodyPr/>
                    <a:lstStyle/>
                    <a:p>
                      <a:r>
                        <a:rPr lang="en-US" altLang="en-US" sz="1800" b="1" dirty="0" smtClean="0">
                          <a:solidFill>
                            <a:schemeClr val="tx1"/>
                          </a:solidFill>
                        </a:rPr>
                        <a:t>From</a:t>
                      </a:r>
                      <a:endParaRPr lang="en-US" dirty="0">
                        <a:solidFill>
                          <a:schemeClr val="tx1"/>
                        </a:solidFill>
                      </a:endParaRPr>
                    </a:p>
                  </a:txBody>
                  <a:tcPr/>
                </a:tc>
                <a:tc>
                  <a:txBody>
                    <a:bodyPr/>
                    <a:lstStyle/>
                    <a:p>
                      <a:r>
                        <a:rPr lang="en-US" altLang="en-US" sz="1800" b="1" dirty="0" smtClean="0">
                          <a:solidFill>
                            <a:schemeClr val="tx1"/>
                          </a:solidFill>
                        </a:rPr>
                        <a:t>To</a:t>
                      </a:r>
                      <a:endParaRPr lang="en-US" dirty="0">
                        <a:solidFill>
                          <a:schemeClr val="tx1"/>
                        </a:solidFill>
                      </a:endParaRPr>
                    </a:p>
                  </a:txBody>
                  <a:tcPr/>
                </a:tc>
              </a:tr>
              <a:tr h="370840">
                <a:tc>
                  <a:txBody>
                    <a:bodyPr/>
                    <a:lstStyle/>
                    <a:p>
                      <a:pPr>
                        <a:defRPr/>
                      </a:pPr>
                      <a:r>
                        <a:rPr lang="en-US" altLang="en-US" sz="1600" b="0" dirty="0" smtClean="0">
                          <a:solidFill>
                            <a:srgbClr val="000000"/>
                          </a:solidFill>
                          <a:latin typeface="Courier New" panose="02070309020205020404" pitchFamily="49" charset="0"/>
                        </a:rPr>
                        <a:t>VARCHAR2 or CHAR</a:t>
                      </a:r>
                      <a:endParaRPr lang="en-US" altLang="en-US" sz="1600" b="0" dirty="0">
                        <a:solidFill>
                          <a:srgbClr val="000000"/>
                        </a:solidFill>
                        <a:latin typeface="Courier New" panose="02070309020205020404" pitchFamily="49" charset="0"/>
                      </a:endParaRPr>
                    </a:p>
                  </a:txBody>
                  <a:tcPr>
                    <a:solidFill>
                      <a:schemeClr val="accent4">
                        <a:lumMod val="20000"/>
                        <a:lumOff val="80000"/>
                      </a:schemeClr>
                    </a:solidFill>
                  </a:tcPr>
                </a:tc>
                <a:tc>
                  <a:txBody>
                    <a:bodyPr/>
                    <a:lstStyle/>
                    <a:p>
                      <a:r>
                        <a:rPr lang="en-US" altLang="en-US" sz="1600" dirty="0" smtClean="0">
                          <a:solidFill>
                            <a:srgbClr val="000000"/>
                          </a:solidFill>
                          <a:latin typeface="Courier New" panose="02070309020205020404" pitchFamily="49" charset="0"/>
                        </a:rPr>
                        <a:t>NUMBER</a:t>
                      </a:r>
                      <a:endParaRPr lang="en-US" dirty="0"/>
                    </a:p>
                  </a:txBody>
                  <a:tcPr>
                    <a:solidFill>
                      <a:schemeClr val="accent4">
                        <a:lumMod val="20000"/>
                        <a:lumOff val="80000"/>
                      </a:schemeClr>
                    </a:solidFill>
                  </a:tcPr>
                </a:tc>
              </a:tr>
              <a:tr h="37084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b="0" dirty="0" smtClean="0">
                          <a:solidFill>
                            <a:srgbClr val="000000"/>
                          </a:solidFill>
                          <a:latin typeface="Courier New" panose="02070309020205020404" pitchFamily="49" charset="0"/>
                        </a:rPr>
                        <a:t>VARCHAR2 or CHAR</a:t>
                      </a:r>
                    </a:p>
                  </a:txBody>
                  <a:tcPr/>
                </a:tc>
                <a:tc>
                  <a:txBody>
                    <a:bodyPr/>
                    <a:lstStyle/>
                    <a:p>
                      <a:r>
                        <a:rPr lang="en-US" altLang="en-US" sz="1600" dirty="0" smtClean="0">
                          <a:solidFill>
                            <a:srgbClr val="000000"/>
                          </a:solidFill>
                          <a:latin typeface="Courier New" panose="02070309020205020404" pitchFamily="49" charset="0"/>
                        </a:rPr>
                        <a:t>DATE</a:t>
                      </a:r>
                      <a:endParaRPr lang="en-US" dirty="0"/>
                    </a:p>
                  </a:txBody>
                  <a:tcPr/>
                </a:tc>
              </a:tr>
            </a:tbl>
          </a:graphicData>
        </a:graphic>
      </p:graphicFrame>
      <p:grpSp>
        <p:nvGrpSpPr>
          <p:cNvPr id="11" name="Group 10"/>
          <p:cNvGrpSpPr/>
          <p:nvPr/>
        </p:nvGrpSpPr>
        <p:grpSpPr>
          <a:xfrm>
            <a:off x="9336024" y="4059394"/>
            <a:ext cx="1898777" cy="1863412"/>
            <a:chOff x="9911590" y="4286955"/>
            <a:chExt cx="1898777" cy="1863412"/>
          </a:xfrm>
        </p:grpSpPr>
        <p:pic>
          <p:nvPicPr>
            <p:cNvPr id="2" name="Picture 1"/>
            <p:cNvPicPr>
              <a:picLocks noChangeAspect="1"/>
            </p:cNvPicPr>
            <p:nvPr/>
          </p:nvPicPr>
          <p:blipFill>
            <a:blip r:embed="rId4" cstate="print">
              <a:duotone>
                <a:prstClr val="black"/>
                <a:srgbClr val="54C54C">
                  <a:tint val="45000"/>
                  <a:satMod val="400000"/>
                </a:srgbClr>
              </a:duotone>
              <a:extLst>
                <a:ext uri="{28A0092B-C50C-407E-A947-70E740481C1C}">
                  <a14:useLocalDpi xmlns:a14="http://schemas.microsoft.com/office/drawing/2010/main" val="0"/>
                </a:ext>
              </a:extLst>
            </a:blip>
            <a:stretch>
              <a:fillRect/>
            </a:stretch>
          </p:blipFill>
          <p:spPr>
            <a:xfrm>
              <a:off x="10106882" y="4823892"/>
              <a:ext cx="1553349" cy="696329"/>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78847" y="5418847"/>
              <a:ext cx="731520" cy="731520"/>
            </a:xfrm>
            <a:prstGeom prst="rect">
              <a:avLst/>
            </a:prstGeom>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11590" y="5418847"/>
              <a:ext cx="731520" cy="731520"/>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5218" y="4286955"/>
              <a:ext cx="731520" cy="731520"/>
            </a:xfrm>
            <a:prstGeom prst="rect">
              <a:avLst/>
            </a:prstGeom>
          </p:spPr>
        </p:pic>
      </p:grpSp>
    </p:spTree>
    <p:custDataLst>
      <p:tags r:id="rId1"/>
    </p:custData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0"/>
          <p:cNvSpPr>
            <a:spLocks noGrp="1" noChangeArrowheads="1"/>
          </p:cNvSpPr>
          <p:nvPr>
            <p:ph type="title"/>
          </p:nvPr>
        </p:nvSpPr>
        <p:spPr/>
        <p:txBody>
          <a:bodyPr/>
          <a:lstStyle/>
          <a:p>
            <a:pPr eaLnBrk="1" hangingPunct="1"/>
            <a:r>
              <a:rPr lang="en-US" altLang="en-US" dirty="0" smtClean="0"/>
              <a:t>Implicit Data Type Conversion to Strings</a:t>
            </a:r>
          </a:p>
        </p:txBody>
      </p:sp>
      <p:sp>
        <p:nvSpPr>
          <p:cNvPr id="16387" name="Rectangle 21"/>
          <p:cNvSpPr>
            <a:spLocks noGrp="1" noChangeArrowheads="1"/>
          </p:cNvSpPr>
          <p:nvPr>
            <p:ph idx="1"/>
          </p:nvPr>
        </p:nvSpPr>
        <p:spPr/>
        <p:txBody>
          <a:bodyPr/>
          <a:lstStyle/>
          <a:p>
            <a:pPr eaLnBrk="1" hangingPunct="1"/>
            <a:r>
              <a:rPr lang="en-US" altLang="en-US" dirty="0" smtClean="0">
                <a:latin typeface="Arial" charset="0"/>
              </a:rPr>
              <a:t>For expression evaluation, the Oracle server can automatically convert the following:</a:t>
            </a:r>
          </a:p>
        </p:txBody>
      </p:sp>
      <p:graphicFrame>
        <p:nvGraphicFramePr>
          <p:cNvPr id="20" name="Table 19"/>
          <p:cNvGraphicFramePr>
            <a:graphicFrameLocks noGrp="1"/>
          </p:cNvGraphicFramePr>
          <p:nvPr>
            <p:extLst>
              <p:ext uri="{D42A27DB-BD31-4B8C-83A1-F6EECF244321}">
                <p14:modId xmlns:p14="http://schemas.microsoft.com/office/powerpoint/2010/main" val="2691099758"/>
              </p:ext>
            </p:extLst>
          </p:nvPr>
        </p:nvGraphicFramePr>
        <p:xfrm>
          <a:off x="2412205" y="2872740"/>
          <a:ext cx="7364414" cy="1112520"/>
        </p:xfrm>
        <a:graphic>
          <a:graphicData uri="http://schemas.openxmlformats.org/drawingml/2006/table">
            <a:tbl>
              <a:tblPr firstRow="1" firstCol="1" bandRow="1">
                <a:tableStyleId>{5FD0F851-EC5A-4D38-B0AD-8093EC10F338}</a:tableStyleId>
              </a:tblPr>
              <a:tblGrid>
                <a:gridCol w="3682207"/>
                <a:gridCol w="3682207"/>
              </a:tblGrid>
              <a:tr h="370840">
                <a:tc>
                  <a:txBody>
                    <a:bodyPr/>
                    <a:lstStyle/>
                    <a:p>
                      <a:r>
                        <a:rPr lang="en-US" altLang="en-US" sz="1800" b="1" dirty="0" smtClean="0">
                          <a:solidFill>
                            <a:schemeClr val="tx1"/>
                          </a:solidFill>
                        </a:rPr>
                        <a:t>From</a:t>
                      </a:r>
                      <a:endParaRPr lang="en-US" dirty="0">
                        <a:solidFill>
                          <a:schemeClr val="tx1"/>
                        </a:solidFill>
                      </a:endParaRPr>
                    </a:p>
                  </a:txBody>
                  <a:tcPr/>
                </a:tc>
                <a:tc>
                  <a:txBody>
                    <a:bodyPr/>
                    <a:lstStyle/>
                    <a:p>
                      <a:r>
                        <a:rPr lang="en-US" altLang="en-US" sz="1800" b="1" dirty="0" smtClean="0">
                          <a:solidFill>
                            <a:schemeClr val="tx1"/>
                          </a:solidFill>
                        </a:rPr>
                        <a:t>To</a:t>
                      </a:r>
                      <a:endParaRPr lang="en-US" dirty="0">
                        <a:solidFill>
                          <a:schemeClr val="tx1"/>
                        </a:solidFill>
                      </a:endParaRPr>
                    </a:p>
                  </a:txBody>
                  <a:tcPr/>
                </a:tc>
              </a:tr>
              <a:tr h="370840">
                <a:tc>
                  <a:txBody>
                    <a:bodyPr/>
                    <a:lstStyle/>
                    <a:p>
                      <a:pPr>
                        <a:defRPr/>
                      </a:pPr>
                      <a:r>
                        <a:rPr lang="en-US" altLang="en-US" sz="1600" b="0" dirty="0" smtClean="0">
                          <a:solidFill>
                            <a:srgbClr val="000000"/>
                          </a:solidFill>
                          <a:latin typeface="Courier New" panose="02070309020205020404" pitchFamily="49" charset="0"/>
                        </a:rPr>
                        <a:t>NUMBER</a:t>
                      </a:r>
                      <a:endParaRPr lang="en-US" altLang="en-US" sz="1600" b="0" dirty="0">
                        <a:solidFill>
                          <a:srgbClr val="000000"/>
                        </a:solidFill>
                        <a:latin typeface="Courier New" panose="02070309020205020404" pitchFamily="49" charset="0"/>
                      </a:endParaRPr>
                    </a:p>
                  </a:txBody>
                  <a:tcPr>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b="0" dirty="0" smtClean="0">
                          <a:solidFill>
                            <a:srgbClr val="000000"/>
                          </a:solidFill>
                          <a:latin typeface="Courier New" panose="02070309020205020404" pitchFamily="49" charset="0"/>
                        </a:rPr>
                        <a:t>VARCHAR2 or CHAR</a:t>
                      </a:r>
                    </a:p>
                  </a:txBody>
                  <a:tcPr>
                    <a:solidFill>
                      <a:schemeClr val="accent4">
                        <a:lumMod val="20000"/>
                        <a:lumOff val="80000"/>
                      </a:schemeClr>
                    </a:solidFill>
                  </a:tcPr>
                </a:tc>
              </a:tr>
              <a:tr h="37084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b="0" dirty="0" smtClean="0">
                          <a:solidFill>
                            <a:srgbClr val="000000"/>
                          </a:solidFill>
                          <a:latin typeface="Courier New" panose="02070309020205020404" pitchFamily="49" charset="0"/>
                        </a:rPr>
                        <a:t>DATE</a:t>
                      </a:r>
                    </a:p>
                  </a:txBody>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1600" b="0" dirty="0" smtClean="0">
                          <a:solidFill>
                            <a:srgbClr val="000000"/>
                          </a:solidFill>
                          <a:latin typeface="Courier New" panose="02070309020205020404" pitchFamily="49" charset="0"/>
                        </a:rPr>
                        <a:t>VARCHAR2 or CHAR</a:t>
                      </a:r>
                    </a:p>
                  </a:txBody>
                  <a:tcPr/>
                </a:tc>
              </a:tr>
            </a:tbl>
          </a:graphicData>
        </a:graphic>
      </p:graphicFrame>
    </p:spTree>
    <p:custDataLst>
      <p:tags r:id="rId1"/>
    </p:custData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ltLang="en-US" dirty="0" smtClean="0"/>
              <a:t>Explicit Data Type Conversion</a:t>
            </a:r>
          </a:p>
        </p:txBody>
      </p:sp>
      <p:grpSp>
        <p:nvGrpSpPr>
          <p:cNvPr id="7" name="Group 6"/>
          <p:cNvGrpSpPr/>
          <p:nvPr/>
        </p:nvGrpSpPr>
        <p:grpSpPr>
          <a:xfrm>
            <a:off x="2786283" y="1479550"/>
            <a:ext cx="6616259" cy="3898900"/>
            <a:chOff x="2719034" y="1479550"/>
            <a:chExt cx="6616259" cy="3898900"/>
          </a:xfrm>
        </p:grpSpPr>
        <p:sp>
          <p:nvSpPr>
            <p:cNvPr id="18437" name="Rectangle 4"/>
            <p:cNvSpPr>
              <a:spLocks noChangeArrowheads="1"/>
            </p:cNvSpPr>
            <p:nvPr/>
          </p:nvSpPr>
          <p:spPr bwMode="auto">
            <a:xfrm>
              <a:off x="5103812" y="3265488"/>
              <a:ext cx="1981200" cy="430213"/>
            </a:xfrm>
            <a:prstGeom prst="rect">
              <a:avLst/>
            </a:prstGeom>
            <a:solidFill>
              <a:schemeClr val="accent3">
                <a:lumMod val="60000"/>
                <a:lumOff val="40000"/>
              </a:schemeClr>
            </a:solidFill>
            <a:ln w="9525">
              <a:noFill/>
              <a:miter lim="800000"/>
              <a:headEnd/>
              <a:tailEnd/>
            </a:ln>
          </p:spPr>
          <p:txBody>
            <a:bodyPr wrap="square" lIns="92075" tIns="46038" rIns="92075" bIns="46038" anchor="ctr">
              <a:spAutoFit/>
            </a:bodyPr>
            <a:lstStyle/>
            <a:p>
              <a:pPr algn="ctr"/>
              <a:r>
                <a:rPr lang="en-US" altLang="en-US" sz="2200" b="1" dirty="0">
                  <a:solidFill>
                    <a:schemeClr val="tx1">
                      <a:lumMod val="50000"/>
                    </a:schemeClr>
                  </a:solidFill>
                  <a:latin typeface="Courier New" pitchFamily="49" charset="0"/>
                  <a:cs typeface="Courier New" pitchFamily="49" charset="0"/>
                </a:rPr>
                <a:t>CHARACTER</a:t>
              </a:r>
            </a:p>
          </p:txBody>
        </p:sp>
        <p:grpSp>
          <p:nvGrpSpPr>
            <p:cNvPr id="18441" name="Group 20"/>
            <p:cNvGrpSpPr>
              <a:grpSpLocks/>
            </p:cNvGrpSpPr>
            <p:nvPr/>
          </p:nvGrpSpPr>
          <p:grpSpPr bwMode="auto">
            <a:xfrm>
              <a:off x="3351212" y="1981200"/>
              <a:ext cx="2633662" cy="1252129"/>
              <a:chOff x="1200" y="1467"/>
              <a:chExt cx="1659" cy="741"/>
            </a:xfrm>
          </p:grpSpPr>
          <p:sp>
            <p:nvSpPr>
              <p:cNvPr id="18451" name="Arc 8"/>
              <p:cNvSpPr>
                <a:spLocks/>
              </p:cNvSpPr>
              <p:nvPr/>
            </p:nvSpPr>
            <p:spPr bwMode="auto">
              <a:xfrm rot="10800000">
                <a:off x="2018" y="1467"/>
                <a:ext cx="841" cy="722"/>
              </a:xfrm>
              <a:custGeom>
                <a:avLst/>
                <a:gdLst>
                  <a:gd name="T0" fmla="*/ 0 w 21600"/>
                  <a:gd name="T1" fmla="*/ 0 h 21598"/>
                  <a:gd name="T2" fmla="*/ 0 w 21600"/>
                  <a:gd name="T3" fmla="*/ 0 h 21598"/>
                  <a:gd name="T4" fmla="*/ 0 w 21600"/>
                  <a:gd name="T5" fmla="*/ 0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21313" y="21598"/>
                    </a:moveTo>
                    <a:cubicBezTo>
                      <a:pt x="9497" y="21441"/>
                      <a:pt x="0" y="11817"/>
                      <a:pt x="0" y="0"/>
                    </a:cubicBezTo>
                  </a:path>
                  <a:path w="21600" h="21598" stroke="0" extrusionOk="0">
                    <a:moveTo>
                      <a:pt x="21313" y="21598"/>
                    </a:moveTo>
                    <a:cubicBezTo>
                      <a:pt x="9497" y="21441"/>
                      <a:pt x="0" y="11817"/>
                      <a:pt x="0" y="0"/>
                    </a:cubicBezTo>
                    <a:lnTo>
                      <a:pt x="21600" y="0"/>
                    </a:lnTo>
                    <a:lnTo>
                      <a:pt x="21313" y="21598"/>
                    </a:lnTo>
                    <a:close/>
                  </a:path>
                </a:pathLst>
              </a:custGeom>
              <a:noFill/>
              <a:ln w="28575" cap="rnd">
                <a:solidFill>
                  <a:schemeClr val="tx1"/>
                </a:solidFill>
                <a:round/>
                <a:headEnd type="none" w="lg" len="lg"/>
                <a:tailEnd type="none" w="lg" len="lg"/>
              </a:ln>
            </p:spPr>
            <p:txBody>
              <a:bodyPr/>
              <a:lstStyle/>
              <a:p>
                <a:endParaRPr lang="en-US" dirty="0"/>
              </a:p>
            </p:txBody>
          </p:sp>
          <p:sp>
            <p:nvSpPr>
              <p:cNvPr id="18452" name="Arc 9"/>
              <p:cNvSpPr>
                <a:spLocks/>
              </p:cNvSpPr>
              <p:nvPr/>
            </p:nvSpPr>
            <p:spPr bwMode="auto">
              <a:xfrm rot="10800000">
                <a:off x="1200" y="1467"/>
                <a:ext cx="823" cy="741"/>
              </a:xfrm>
              <a:custGeom>
                <a:avLst/>
                <a:gdLst>
                  <a:gd name="T0" fmla="*/ 0 w 21599"/>
                  <a:gd name="T1" fmla="*/ 0 h 21600"/>
                  <a:gd name="T2" fmla="*/ 0 w 21599"/>
                  <a:gd name="T3" fmla="*/ 0 h 21600"/>
                  <a:gd name="T4" fmla="*/ 0 w 21599"/>
                  <a:gd name="T5" fmla="*/ 0 h 21600"/>
                  <a:gd name="T6" fmla="*/ 0 60000 65536"/>
                  <a:gd name="T7" fmla="*/ 0 60000 65536"/>
                  <a:gd name="T8" fmla="*/ 0 60000 65536"/>
                  <a:gd name="T9" fmla="*/ 0 w 21599"/>
                  <a:gd name="T10" fmla="*/ 0 h 21600"/>
                  <a:gd name="T11" fmla="*/ 21599 w 21599"/>
                  <a:gd name="T12" fmla="*/ 21600 h 21600"/>
                </a:gdLst>
                <a:ahLst/>
                <a:cxnLst>
                  <a:cxn ang="T6">
                    <a:pos x="T0" y="T1"/>
                  </a:cxn>
                  <a:cxn ang="T7">
                    <a:pos x="T2" y="T3"/>
                  </a:cxn>
                  <a:cxn ang="T8">
                    <a:pos x="T4" y="T5"/>
                  </a:cxn>
                </a:cxnLst>
                <a:rect l="T9" t="T10" r="T11" b="T12"/>
                <a:pathLst>
                  <a:path w="21599" h="21600" fill="none" extrusionOk="0">
                    <a:moveTo>
                      <a:pt x="21599" y="203"/>
                    </a:moveTo>
                    <a:cubicBezTo>
                      <a:pt x="21487" y="12052"/>
                      <a:pt x="11850" y="21599"/>
                      <a:pt x="0" y="21600"/>
                    </a:cubicBezTo>
                  </a:path>
                  <a:path w="21599" h="21600" stroke="0" extrusionOk="0">
                    <a:moveTo>
                      <a:pt x="21599" y="203"/>
                    </a:moveTo>
                    <a:cubicBezTo>
                      <a:pt x="21487" y="12052"/>
                      <a:pt x="11850" y="21599"/>
                      <a:pt x="0" y="21600"/>
                    </a:cubicBezTo>
                    <a:lnTo>
                      <a:pt x="0" y="0"/>
                    </a:lnTo>
                    <a:lnTo>
                      <a:pt x="21599" y="203"/>
                    </a:lnTo>
                    <a:close/>
                  </a:path>
                </a:pathLst>
              </a:custGeom>
              <a:noFill/>
              <a:ln w="28575" cap="rnd">
                <a:solidFill>
                  <a:schemeClr val="tx1"/>
                </a:solidFill>
                <a:round/>
                <a:headEnd type="triangle" w="lg" len="lg"/>
                <a:tailEnd type="none" w="lg" len="lg"/>
              </a:ln>
            </p:spPr>
            <p:txBody>
              <a:bodyPr/>
              <a:lstStyle/>
              <a:p>
                <a:endParaRPr lang="en-US" dirty="0"/>
              </a:p>
            </p:txBody>
          </p:sp>
        </p:grpSp>
        <p:sp>
          <p:nvSpPr>
            <p:cNvPr id="18436" name="Rectangle 3"/>
            <p:cNvSpPr>
              <a:spLocks noChangeArrowheads="1"/>
            </p:cNvSpPr>
            <p:nvPr/>
          </p:nvSpPr>
          <p:spPr bwMode="auto">
            <a:xfrm>
              <a:off x="2719034" y="3267075"/>
              <a:ext cx="1257300" cy="431800"/>
            </a:xfrm>
            <a:prstGeom prst="rect">
              <a:avLst/>
            </a:prstGeom>
            <a:solidFill>
              <a:srgbClr val="92D050"/>
            </a:solidFill>
            <a:ln w="9525">
              <a:solidFill>
                <a:srgbClr val="92D050"/>
              </a:solidFill>
              <a:miter lim="800000"/>
              <a:headEnd/>
              <a:tailEnd/>
            </a:ln>
          </p:spPr>
          <p:txBody>
            <a:bodyPr lIns="92075" tIns="46038" rIns="92075" bIns="46038">
              <a:spAutoFit/>
            </a:bodyPr>
            <a:lstStyle/>
            <a:p>
              <a:pPr algn="ctr"/>
              <a:r>
                <a:rPr lang="en-US" altLang="en-US" sz="2200" b="1" dirty="0">
                  <a:solidFill>
                    <a:schemeClr val="tx1">
                      <a:lumMod val="50000"/>
                    </a:schemeClr>
                  </a:solidFill>
                  <a:latin typeface="Courier New" pitchFamily="49" charset="0"/>
                </a:rPr>
                <a:t>NUMBER</a:t>
              </a:r>
            </a:p>
          </p:txBody>
        </p:sp>
        <p:sp>
          <p:nvSpPr>
            <p:cNvPr id="18443" name="Rectangle 13"/>
            <p:cNvSpPr>
              <a:spLocks noChangeArrowheads="1"/>
            </p:cNvSpPr>
            <p:nvPr/>
          </p:nvSpPr>
          <p:spPr bwMode="auto">
            <a:xfrm>
              <a:off x="8393905" y="3267075"/>
              <a:ext cx="941388" cy="369974"/>
            </a:xfrm>
            <a:prstGeom prst="rect">
              <a:avLst/>
            </a:prstGeom>
            <a:solidFill>
              <a:srgbClr val="69D8FF"/>
            </a:solidFill>
            <a:ln w="28575">
              <a:noFill/>
              <a:miter lim="800000"/>
              <a:headEnd/>
              <a:tailEnd/>
            </a:ln>
          </p:spPr>
          <p:txBody>
            <a:bodyPr wrap="none" lIns="92075" tIns="46038" rIns="92075" bIns="46038" anchor="ctr"/>
            <a:lstStyle/>
            <a:p>
              <a:pPr algn="ctr">
                <a:defRPr/>
              </a:pPr>
              <a:r>
                <a:rPr lang="en-US" altLang="en-US" sz="2200" b="1" dirty="0">
                  <a:solidFill>
                    <a:schemeClr val="tx1">
                      <a:lumMod val="50000"/>
                    </a:schemeClr>
                  </a:solidFill>
                  <a:latin typeface="Courier New" pitchFamily="49" charset="0"/>
                  <a:cs typeface="Courier New" pitchFamily="49" charset="0"/>
                </a:rPr>
                <a:t>DATE</a:t>
              </a:r>
            </a:p>
          </p:txBody>
        </p:sp>
        <p:sp>
          <p:nvSpPr>
            <p:cNvPr id="18440" name="Rectangle 7"/>
            <p:cNvSpPr>
              <a:spLocks noChangeArrowheads="1"/>
            </p:cNvSpPr>
            <p:nvPr/>
          </p:nvSpPr>
          <p:spPr bwMode="auto">
            <a:xfrm>
              <a:off x="3871118" y="4946650"/>
              <a:ext cx="1593850" cy="431800"/>
            </a:xfrm>
            <a:prstGeom prst="rect">
              <a:avLst/>
            </a:prstGeom>
            <a:noFill/>
            <a:ln w="9525">
              <a:noFill/>
              <a:miter lim="800000"/>
              <a:headEnd/>
              <a:tailEnd/>
            </a:ln>
          </p:spPr>
          <p:txBody>
            <a:bodyPr lIns="92075" tIns="46038" rIns="92075" bIns="46038">
              <a:spAutoFit/>
            </a:bodyPr>
            <a:lstStyle/>
            <a:p>
              <a:pPr algn="ctr"/>
              <a:r>
                <a:rPr lang="en-US" altLang="en-US" sz="2200" b="1" dirty="0">
                  <a:latin typeface="Courier New" pitchFamily="49" charset="0"/>
                </a:rPr>
                <a:t>TO_CHAR</a:t>
              </a:r>
            </a:p>
          </p:txBody>
        </p:sp>
        <p:sp>
          <p:nvSpPr>
            <p:cNvPr id="18444" name="Rectangle 14"/>
            <p:cNvSpPr>
              <a:spLocks noChangeArrowheads="1"/>
            </p:cNvSpPr>
            <p:nvPr/>
          </p:nvSpPr>
          <p:spPr bwMode="auto">
            <a:xfrm>
              <a:off x="6826249" y="4946650"/>
              <a:ext cx="1390650" cy="431800"/>
            </a:xfrm>
            <a:prstGeom prst="rect">
              <a:avLst/>
            </a:prstGeom>
            <a:noFill/>
            <a:ln w="9525">
              <a:noFill/>
              <a:miter lim="800000"/>
              <a:headEnd/>
              <a:tailEnd/>
            </a:ln>
          </p:spPr>
          <p:txBody>
            <a:bodyPr lIns="92075" tIns="46038" rIns="92075" bIns="46038">
              <a:spAutoFit/>
            </a:bodyPr>
            <a:lstStyle/>
            <a:p>
              <a:pPr algn="ctr"/>
              <a:r>
                <a:rPr lang="en-US" altLang="en-US" sz="2200" b="1" dirty="0">
                  <a:latin typeface="Courier New" pitchFamily="49" charset="0"/>
                </a:rPr>
                <a:t>TO_CHAR</a:t>
              </a:r>
            </a:p>
          </p:txBody>
        </p:sp>
        <p:grpSp>
          <p:nvGrpSpPr>
            <p:cNvPr id="6" name="Group 5"/>
            <p:cNvGrpSpPr/>
            <p:nvPr/>
          </p:nvGrpSpPr>
          <p:grpSpPr>
            <a:xfrm>
              <a:off x="6205537" y="3697288"/>
              <a:ext cx="2632075" cy="1182688"/>
              <a:chOff x="6331744" y="3697288"/>
              <a:chExt cx="2632075" cy="1182688"/>
            </a:xfrm>
          </p:grpSpPr>
          <p:sp>
            <p:nvSpPr>
              <p:cNvPr id="18447" name="Arc 11"/>
              <p:cNvSpPr>
                <a:spLocks/>
              </p:cNvSpPr>
              <p:nvPr/>
            </p:nvSpPr>
            <p:spPr bwMode="gray">
              <a:xfrm>
                <a:off x="7630319" y="3697288"/>
                <a:ext cx="1333500" cy="1182688"/>
              </a:xfrm>
              <a:custGeom>
                <a:avLst/>
                <a:gdLst>
                  <a:gd name="T0" fmla="*/ 0 w 21807"/>
                  <a:gd name="T1" fmla="*/ 0 h 21600"/>
                  <a:gd name="T2" fmla="*/ 0 w 21807"/>
                  <a:gd name="T3" fmla="*/ 0 h 21600"/>
                  <a:gd name="T4" fmla="*/ 0 w 21807"/>
                  <a:gd name="T5" fmla="*/ 0 h 21600"/>
                  <a:gd name="T6" fmla="*/ 0 60000 65536"/>
                  <a:gd name="T7" fmla="*/ 0 60000 65536"/>
                  <a:gd name="T8" fmla="*/ 0 60000 65536"/>
                  <a:gd name="T9" fmla="*/ 0 w 21807"/>
                  <a:gd name="T10" fmla="*/ 0 h 21600"/>
                  <a:gd name="T11" fmla="*/ 21807 w 21807"/>
                  <a:gd name="T12" fmla="*/ 21600 h 21600"/>
                </a:gdLst>
                <a:ahLst/>
                <a:cxnLst>
                  <a:cxn ang="T6">
                    <a:pos x="T0" y="T1"/>
                  </a:cxn>
                  <a:cxn ang="T7">
                    <a:pos x="T2" y="T3"/>
                  </a:cxn>
                  <a:cxn ang="T8">
                    <a:pos x="T4" y="T5"/>
                  </a:cxn>
                </a:cxnLst>
                <a:rect l="T9" t="T10" r="T11" b="T12"/>
                <a:pathLst>
                  <a:path w="21807" h="21600" fill="none" extrusionOk="0">
                    <a:moveTo>
                      <a:pt x="21806" y="231"/>
                    </a:moveTo>
                    <a:cubicBezTo>
                      <a:pt x="21679" y="12070"/>
                      <a:pt x="12046" y="21599"/>
                      <a:pt x="208" y="21600"/>
                    </a:cubicBezTo>
                    <a:cubicBezTo>
                      <a:pt x="138" y="21600"/>
                      <a:pt x="69" y="21599"/>
                      <a:pt x="0" y="21598"/>
                    </a:cubicBezTo>
                  </a:path>
                  <a:path w="21807" h="21600" stroke="0" extrusionOk="0">
                    <a:moveTo>
                      <a:pt x="21806" y="231"/>
                    </a:moveTo>
                    <a:cubicBezTo>
                      <a:pt x="21679" y="12070"/>
                      <a:pt x="12046" y="21599"/>
                      <a:pt x="208" y="21600"/>
                    </a:cubicBezTo>
                    <a:cubicBezTo>
                      <a:pt x="138" y="21600"/>
                      <a:pt x="69" y="21599"/>
                      <a:pt x="0" y="21598"/>
                    </a:cubicBezTo>
                    <a:lnTo>
                      <a:pt x="208" y="0"/>
                    </a:lnTo>
                    <a:lnTo>
                      <a:pt x="21806" y="231"/>
                    </a:lnTo>
                    <a:close/>
                  </a:path>
                </a:pathLst>
              </a:custGeom>
              <a:noFill/>
              <a:ln w="28575" cap="rnd">
                <a:solidFill>
                  <a:schemeClr val="accent1"/>
                </a:solidFill>
                <a:round/>
                <a:headEnd type="none" w="lg" len="lg"/>
                <a:tailEnd type="none" w="lg" len="lg"/>
              </a:ln>
            </p:spPr>
            <p:txBody>
              <a:bodyPr/>
              <a:lstStyle/>
              <a:p>
                <a:endParaRPr lang="en-US" dirty="0"/>
              </a:p>
            </p:txBody>
          </p:sp>
          <p:sp>
            <p:nvSpPr>
              <p:cNvPr id="18448" name="Arc 12"/>
              <p:cNvSpPr>
                <a:spLocks/>
              </p:cNvSpPr>
              <p:nvPr/>
            </p:nvSpPr>
            <p:spPr bwMode="gray">
              <a:xfrm>
                <a:off x="6331744" y="3697288"/>
                <a:ext cx="1320800" cy="1182688"/>
              </a:xfrm>
              <a:custGeom>
                <a:avLst/>
                <a:gdLst>
                  <a:gd name="T0" fmla="*/ 0 w 21600"/>
                  <a:gd name="T1" fmla="*/ 0 h 21598"/>
                  <a:gd name="T2" fmla="*/ 0 w 21600"/>
                  <a:gd name="T3" fmla="*/ 0 h 21598"/>
                  <a:gd name="T4" fmla="*/ 0 w 21600"/>
                  <a:gd name="T5" fmla="*/ 0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21339" y="21598"/>
                    </a:moveTo>
                    <a:cubicBezTo>
                      <a:pt x="9512" y="21456"/>
                      <a:pt x="0" y="11827"/>
                      <a:pt x="0" y="0"/>
                    </a:cubicBezTo>
                  </a:path>
                  <a:path w="21600" h="21598" stroke="0" extrusionOk="0">
                    <a:moveTo>
                      <a:pt x="21339" y="21598"/>
                    </a:moveTo>
                    <a:cubicBezTo>
                      <a:pt x="9512" y="21456"/>
                      <a:pt x="0" y="11827"/>
                      <a:pt x="0" y="0"/>
                    </a:cubicBezTo>
                    <a:lnTo>
                      <a:pt x="21600" y="0"/>
                    </a:lnTo>
                    <a:lnTo>
                      <a:pt x="21339" y="21598"/>
                    </a:lnTo>
                    <a:close/>
                  </a:path>
                </a:pathLst>
              </a:custGeom>
              <a:noFill/>
              <a:ln w="28575" cap="rnd">
                <a:solidFill>
                  <a:schemeClr val="accent1"/>
                </a:solidFill>
                <a:round/>
                <a:headEnd type="none" w="lg" len="lg"/>
                <a:tailEnd type="triangle" w="lg" len="lg"/>
              </a:ln>
            </p:spPr>
            <p:txBody>
              <a:bodyPr/>
              <a:lstStyle/>
              <a:p>
                <a:endParaRPr lang="en-US" dirty="0"/>
              </a:p>
            </p:txBody>
          </p:sp>
        </p:grpSp>
        <p:sp>
          <p:nvSpPr>
            <p:cNvPr id="18442" name="Rectangle 10"/>
            <p:cNvSpPr>
              <a:spLocks noChangeArrowheads="1"/>
            </p:cNvSpPr>
            <p:nvPr/>
          </p:nvSpPr>
          <p:spPr bwMode="auto">
            <a:xfrm>
              <a:off x="3656806" y="1479550"/>
              <a:ext cx="2022475" cy="431800"/>
            </a:xfrm>
            <a:prstGeom prst="rect">
              <a:avLst/>
            </a:prstGeom>
            <a:noFill/>
            <a:ln w="9525">
              <a:noFill/>
              <a:miter lim="800000"/>
              <a:headEnd/>
              <a:tailEnd/>
            </a:ln>
          </p:spPr>
          <p:txBody>
            <a:bodyPr lIns="92075" tIns="46038" rIns="92075" bIns="46038">
              <a:spAutoFit/>
            </a:bodyPr>
            <a:lstStyle/>
            <a:p>
              <a:pPr algn="ctr"/>
              <a:r>
                <a:rPr lang="en-US" altLang="en-US" sz="2200" b="1" dirty="0">
                  <a:latin typeface="Courier New" pitchFamily="49" charset="0"/>
                </a:rPr>
                <a:t>TO_NUMBER</a:t>
              </a:r>
            </a:p>
          </p:txBody>
        </p:sp>
        <p:sp>
          <p:nvSpPr>
            <p:cNvPr id="18446" name="Rectangle 17"/>
            <p:cNvSpPr>
              <a:spLocks noChangeArrowheads="1"/>
            </p:cNvSpPr>
            <p:nvPr/>
          </p:nvSpPr>
          <p:spPr bwMode="auto">
            <a:xfrm>
              <a:off x="6735762" y="1479550"/>
              <a:ext cx="1571625" cy="431800"/>
            </a:xfrm>
            <a:prstGeom prst="rect">
              <a:avLst/>
            </a:prstGeom>
            <a:noFill/>
            <a:ln w="9525">
              <a:noFill/>
              <a:miter lim="800000"/>
              <a:headEnd/>
              <a:tailEnd/>
            </a:ln>
          </p:spPr>
          <p:txBody>
            <a:bodyPr lIns="92075" tIns="46038" rIns="92075" bIns="46038">
              <a:spAutoFit/>
            </a:bodyPr>
            <a:lstStyle/>
            <a:p>
              <a:pPr algn="ctr"/>
              <a:r>
                <a:rPr lang="en-US" altLang="en-US" sz="2200" b="1" dirty="0">
                  <a:latin typeface="Courier New" pitchFamily="49" charset="0"/>
                </a:rPr>
                <a:t>TO_DATE</a:t>
              </a:r>
            </a:p>
          </p:txBody>
        </p:sp>
        <p:grpSp>
          <p:nvGrpSpPr>
            <p:cNvPr id="24" name="Group 20"/>
            <p:cNvGrpSpPr>
              <a:grpSpLocks/>
            </p:cNvGrpSpPr>
            <p:nvPr/>
          </p:nvGrpSpPr>
          <p:grpSpPr bwMode="auto">
            <a:xfrm flipH="1" flipV="1">
              <a:off x="3351212" y="3722688"/>
              <a:ext cx="2633662" cy="1252129"/>
              <a:chOff x="1200" y="1467"/>
              <a:chExt cx="1659" cy="741"/>
            </a:xfrm>
          </p:grpSpPr>
          <p:sp>
            <p:nvSpPr>
              <p:cNvPr id="25" name="Arc 8"/>
              <p:cNvSpPr>
                <a:spLocks/>
              </p:cNvSpPr>
              <p:nvPr/>
            </p:nvSpPr>
            <p:spPr bwMode="auto">
              <a:xfrm rot="10800000">
                <a:off x="2018" y="1467"/>
                <a:ext cx="841" cy="722"/>
              </a:xfrm>
              <a:custGeom>
                <a:avLst/>
                <a:gdLst>
                  <a:gd name="T0" fmla="*/ 0 w 21600"/>
                  <a:gd name="T1" fmla="*/ 0 h 21598"/>
                  <a:gd name="T2" fmla="*/ 0 w 21600"/>
                  <a:gd name="T3" fmla="*/ 0 h 21598"/>
                  <a:gd name="T4" fmla="*/ 0 w 21600"/>
                  <a:gd name="T5" fmla="*/ 0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21313" y="21598"/>
                    </a:moveTo>
                    <a:cubicBezTo>
                      <a:pt x="9497" y="21441"/>
                      <a:pt x="0" y="11817"/>
                      <a:pt x="0" y="0"/>
                    </a:cubicBezTo>
                  </a:path>
                  <a:path w="21600" h="21598" stroke="0" extrusionOk="0">
                    <a:moveTo>
                      <a:pt x="21313" y="21598"/>
                    </a:moveTo>
                    <a:cubicBezTo>
                      <a:pt x="9497" y="21441"/>
                      <a:pt x="0" y="11817"/>
                      <a:pt x="0" y="0"/>
                    </a:cubicBezTo>
                    <a:lnTo>
                      <a:pt x="21600" y="0"/>
                    </a:lnTo>
                    <a:lnTo>
                      <a:pt x="21313" y="21598"/>
                    </a:lnTo>
                    <a:close/>
                  </a:path>
                </a:pathLst>
              </a:custGeom>
              <a:noFill/>
              <a:ln w="28575" cap="rnd">
                <a:solidFill>
                  <a:schemeClr val="tx1"/>
                </a:solidFill>
                <a:round/>
                <a:headEnd type="none" w="lg" len="lg"/>
                <a:tailEnd type="none" w="lg" len="lg"/>
              </a:ln>
            </p:spPr>
            <p:txBody>
              <a:bodyPr/>
              <a:lstStyle/>
              <a:p>
                <a:endParaRPr lang="en-US" dirty="0"/>
              </a:p>
            </p:txBody>
          </p:sp>
          <p:sp>
            <p:nvSpPr>
              <p:cNvPr id="26" name="Arc 9"/>
              <p:cNvSpPr>
                <a:spLocks/>
              </p:cNvSpPr>
              <p:nvPr/>
            </p:nvSpPr>
            <p:spPr bwMode="auto">
              <a:xfrm rot="10800000">
                <a:off x="1200" y="1467"/>
                <a:ext cx="823" cy="741"/>
              </a:xfrm>
              <a:custGeom>
                <a:avLst/>
                <a:gdLst>
                  <a:gd name="T0" fmla="*/ 0 w 21599"/>
                  <a:gd name="T1" fmla="*/ 0 h 21600"/>
                  <a:gd name="T2" fmla="*/ 0 w 21599"/>
                  <a:gd name="T3" fmla="*/ 0 h 21600"/>
                  <a:gd name="T4" fmla="*/ 0 w 21599"/>
                  <a:gd name="T5" fmla="*/ 0 h 21600"/>
                  <a:gd name="T6" fmla="*/ 0 60000 65536"/>
                  <a:gd name="T7" fmla="*/ 0 60000 65536"/>
                  <a:gd name="T8" fmla="*/ 0 60000 65536"/>
                  <a:gd name="T9" fmla="*/ 0 w 21599"/>
                  <a:gd name="T10" fmla="*/ 0 h 21600"/>
                  <a:gd name="T11" fmla="*/ 21599 w 21599"/>
                  <a:gd name="T12" fmla="*/ 21600 h 21600"/>
                </a:gdLst>
                <a:ahLst/>
                <a:cxnLst>
                  <a:cxn ang="T6">
                    <a:pos x="T0" y="T1"/>
                  </a:cxn>
                  <a:cxn ang="T7">
                    <a:pos x="T2" y="T3"/>
                  </a:cxn>
                  <a:cxn ang="T8">
                    <a:pos x="T4" y="T5"/>
                  </a:cxn>
                </a:cxnLst>
                <a:rect l="T9" t="T10" r="T11" b="T12"/>
                <a:pathLst>
                  <a:path w="21599" h="21600" fill="none" extrusionOk="0">
                    <a:moveTo>
                      <a:pt x="21599" y="203"/>
                    </a:moveTo>
                    <a:cubicBezTo>
                      <a:pt x="21487" y="12052"/>
                      <a:pt x="11850" y="21599"/>
                      <a:pt x="0" y="21600"/>
                    </a:cubicBezTo>
                  </a:path>
                  <a:path w="21599" h="21600" stroke="0" extrusionOk="0">
                    <a:moveTo>
                      <a:pt x="21599" y="203"/>
                    </a:moveTo>
                    <a:cubicBezTo>
                      <a:pt x="21487" y="12052"/>
                      <a:pt x="11850" y="21599"/>
                      <a:pt x="0" y="21600"/>
                    </a:cubicBezTo>
                    <a:lnTo>
                      <a:pt x="0" y="0"/>
                    </a:lnTo>
                    <a:lnTo>
                      <a:pt x="21599" y="203"/>
                    </a:lnTo>
                    <a:close/>
                  </a:path>
                </a:pathLst>
              </a:custGeom>
              <a:noFill/>
              <a:ln w="28575" cap="rnd">
                <a:solidFill>
                  <a:schemeClr val="tx1"/>
                </a:solidFill>
                <a:round/>
                <a:headEnd type="triangle" w="lg" len="lg"/>
                <a:tailEnd type="none" w="lg" len="lg"/>
              </a:ln>
            </p:spPr>
            <p:txBody>
              <a:bodyPr/>
              <a:lstStyle/>
              <a:p>
                <a:endParaRPr lang="en-US" dirty="0"/>
              </a:p>
            </p:txBody>
          </p:sp>
        </p:grpSp>
        <p:grpSp>
          <p:nvGrpSpPr>
            <p:cNvPr id="28" name="Group 27"/>
            <p:cNvGrpSpPr/>
            <p:nvPr/>
          </p:nvGrpSpPr>
          <p:grpSpPr>
            <a:xfrm flipH="1" flipV="1">
              <a:off x="6205537" y="2034822"/>
              <a:ext cx="2632075" cy="1182688"/>
              <a:chOff x="6331744" y="3697288"/>
              <a:chExt cx="2632075" cy="1182688"/>
            </a:xfrm>
          </p:grpSpPr>
          <p:sp>
            <p:nvSpPr>
              <p:cNvPr id="29" name="Arc 11"/>
              <p:cNvSpPr>
                <a:spLocks/>
              </p:cNvSpPr>
              <p:nvPr/>
            </p:nvSpPr>
            <p:spPr bwMode="gray">
              <a:xfrm>
                <a:off x="7630319" y="3697288"/>
                <a:ext cx="1333500" cy="1182688"/>
              </a:xfrm>
              <a:custGeom>
                <a:avLst/>
                <a:gdLst>
                  <a:gd name="T0" fmla="*/ 0 w 21807"/>
                  <a:gd name="T1" fmla="*/ 0 h 21600"/>
                  <a:gd name="T2" fmla="*/ 0 w 21807"/>
                  <a:gd name="T3" fmla="*/ 0 h 21600"/>
                  <a:gd name="T4" fmla="*/ 0 w 21807"/>
                  <a:gd name="T5" fmla="*/ 0 h 21600"/>
                  <a:gd name="T6" fmla="*/ 0 60000 65536"/>
                  <a:gd name="T7" fmla="*/ 0 60000 65536"/>
                  <a:gd name="T8" fmla="*/ 0 60000 65536"/>
                  <a:gd name="T9" fmla="*/ 0 w 21807"/>
                  <a:gd name="T10" fmla="*/ 0 h 21600"/>
                  <a:gd name="T11" fmla="*/ 21807 w 21807"/>
                  <a:gd name="T12" fmla="*/ 21600 h 21600"/>
                </a:gdLst>
                <a:ahLst/>
                <a:cxnLst>
                  <a:cxn ang="T6">
                    <a:pos x="T0" y="T1"/>
                  </a:cxn>
                  <a:cxn ang="T7">
                    <a:pos x="T2" y="T3"/>
                  </a:cxn>
                  <a:cxn ang="T8">
                    <a:pos x="T4" y="T5"/>
                  </a:cxn>
                </a:cxnLst>
                <a:rect l="T9" t="T10" r="T11" b="T12"/>
                <a:pathLst>
                  <a:path w="21807" h="21600" fill="none" extrusionOk="0">
                    <a:moveTo>
                      <a:pt x="21806" y="231"/>
                    </a:moveTo>
                    <a:cubicBezTo>
                      <a:pt x="21679" y="12070"/>
                      <a:pt x="12046" y="21599"/>
                      <a:pt x="208" y="21600"/>
                    </a:cubicBezTo>
                    <a:cubicBezTo>
                      <a:pt x="138" y="21600"/>
                      <a:pt x="69" y="21599"/>
                      <a:pt x="0" y="21598"/>
                    </a:cubicBezTo>
                  </a:path>
                  <a:path w="21807" h="21600" stroke="0" extrusionOk="0">
                    <a:moveTo>
                      <a:pt x="21806" y="231"/>
                    </a:moveTo>
                    <a:cubicBezTo>
                      <a:pt x="21679" y="12070"/>
                      <a:pt x="12046" y="21599"/>
                      <a:pt x="208" y="21600"/>
                    </a:cubicBezTo>
                    <a:cubicBezTo>
                      <a:pt x="138" y="21600"/>
                      <a:pt x="69" y="21599"/>
                      <a:pt x="0" y="21598"/>
                    </a:cubicBezTo>
                    <a:lnTo>
                      <a:pt x="208" y="0"/>
                    </a:lnTo>
                    <a:lnTo>
                      <a:pt x="21806" y="231"/>
                    </a:lnTo>
                    <a:close/>
                  </a:path>
                </a:pathLst>
              </a:custGeom>
              <a:noFill/>
              <a:ln w="28575" cap="rnd">
                <a:solidFill>
                  <a:schemeClr val="accent1"/>
                </a:solidFill>
                <a:round/>
                <a:headEnd type="none" w="lg" len="lg"/>
                <a:tailEnd type="none" w="lg" len="lg"/>
              </a:ln>
            </p:spPr>
            <p:txBody>
              <a:bodyPr/>
              <a:lstStyle/>
              <a:p>
                <a:endParaRPr lang="en-US" dirty="0"/>
              </a:p>
            </p:txBody>
          </p:sp>
          <p:sp>
            <p:nvSpPr>
              <p:cNvPr id="30" name="Arc 12"/>
              <p:cNvSpPr>
                <a:spLocks/>
              </p:cNvSpPr>
              <p:nvPr/>
            </p:nvSpPr>
            <p:spPr bwMode="gray">
              <a:xfrm>
                <a:off x="6331744" y="3697288"/>
                <a:ext cx="1320800" cy="1182688"/>
              </a:xfrm>
              <a:custGeom>
                <a:avLst/>
                <a:gdLst>
                  <a:gd name="T0" fmla="*/ 0 w 21600"/>
                  <a:gd name="T1" fmla="*/ 0 h 21598"/>
                  <a:gd name="T2" fmla="*/ 0 w 21600"/>
                  <a:gd name="T3" fmla="*/ 0 h 21598"/>
                  <a:gd name="T4" fmla="*/ 0 w 21600"/>
                  <a:gd name="T5" fmla="*/ 0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path w="21600" h="21598" fill="none" extrusionOk="0">
                    <a:moveTo>
                      <a:pt x="21339" y="21598"/>
                    </a:moveTo>
                    <a:cubicBezTo>
                      <a:pt x="9512" y="21456"/>
                      <a:pt x="0" y="11827"/>
                      <a:pt x="0" y="0"/>
                    </a:cubicBezTo>
                  </a:path>
                  <a:path w="21600" h="21598" stroke="0" extrusionOk="0">
                    <a:moveTo>
                      <a:pt x="21339" y="21598"/>
                    </a:moveTo>
                    <a:cubicBezTo>
                      <a:pt x="9512" y="21456"/>
                      <a:pt x="0" y="11827"/>
                      <a:pt x="0" y="0"/>
                    </a:cubicBezTo>
                    <a:lnTo>
                      <a:pt x="21600" y="0"/>
                    </a:lnTo>
                    <a:lnTo>
                      <a:pt x="21339" y="21598"/>
                    </a:lnTo>
                    <a:close/>
                  </a:path>
                </a:pathLst>
              </a:custGeom>
              <a:noFill/>
              <a:ln w="28575" cap="rnd">
                <a:solidFill>
                  <a:schemeClr val="accent1"/>
                </a:solidFill>
                <a:round/>
                <a:headEnd type="none" w="lg" len="lg"/>
                <a:tailEnd type="triangle" w="lg" len="lg"/>
              </a:ln>
            </p:spPr>
            <p:txBody>
              <a:bodyPr/>
              <a:lstStyle/>
              <a:p>
                <a:endParaRPr lang="en-US" dirty="0"/>
              </a:p>
            </p:txBody>
          </p:sp>
        </p:grpSp>
      </p:gr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ae443b16b719bbaaf407130fbe4cceeda0b8a7"/>
  <p:tag name="ARTICULATE_PROJECT_OPEN" val="0"/>
  <p:tag name="ARTICULATE_SLIDE_COUNT" val="4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7_16_9 (13.33x7.5)">
  <a:themeElements>
    <a:clrScheme name="Oracle University">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OU7_July2016</Template>
  <TotalTime>426</TotalTime>
  <Words>5225</Words>
  <Application>Microsoft Office PowerPoint</Application>
  <PresentationFormat>自定义</PresentationFormat>
  <Paragraphs>553</Paragraphs>
  <Slides>41</Slides>
  <Notes>41</Notes>
  <HiddenSlides>5</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41</vt:i4>
      </vt:variant>
    </vt:vector>
  </HeadingPairs>
  <TitlesOfParts>
    <vt:vector size="43" baseType="lpstr">
      <vt:lpstr>OU7_16_9 (13.33x7.5)</vt:lpstr>
      <vt:lpstr>Document</vt:lpstr>
      <vt:lpstr>Using Conversion Functions and Conditional Expressions</vt:lpstr>
      <vt:lpstr>Course Roadmap</vt:lpstr>
      <vt:lpstr>Objectives</vt:lpstr>
      <vt:lpstr>Lesson Agenda</vt:lpstr>
      <vt:lpstr>Conversion Functions</vt:lpstr>
      <vt:lpstr>Implicit Data Type Conversion of Strings</vt:lpstr>
      <vt:lpstr>Implicit Data Type Conversion to Strings</vt:lpstr>
      <vt:lpstr>Explicit Data Type Conversion</vt:lpstr>
      <vt:lpstr>PowerPoint 演示文稿</vt:lpstr>
      <vt:lpstr>Lesson Agenda</vt:lpstr>
      <vt:lpstr>Using the TO_CHAR Function with Dates</vt:lpstr>
      <vt:lpstr>Elements of the Date Format Model</vt:lpstr>
      <vt:lpstr>PowerPoint 演示文稿</vt:lpstr>
      <vt:lpstr>Elements of the Date Format Model</vt:lpstr>
      <vt:lpstr>PowerPoint 演示文稿</vt:lpstr>
      <vt:lpstr>Using the TO_CHAR Function with Dates</vt:lpstr>
      <vt:lpstr>Using the TO_CHAR Function with Numbers</vt:lpstr>
      <vt:lpstr>PowerPoint 演示文稿</vt:lpstr>
      <vt:lpstr>Using the TO_CHAR Function with Numbers</vt:lpstr>
      <vt:lpstr>Using the TO_NUMBER and TO_DATE Functions </vt:lpstr>
      <vt:lpstr>PowerPoint 演示文稿</vt:lpstr>
      <vt:lpstr>Using TO_CHAR and TO_DATE Functions with the RR Date Format</vt:lpstr>
      <vt:lpstr>Lesson Agenda</vt:lpstr>
      <vt:lpstr>General Functions</vt:lpstr>
      <vt:lpstr>NVL Function</vt:lpstr>
      <vt:lpstr>Using the NVL Function</vt:lpstr>
      <vt:lpstr>Using the NVL2 Function</vt:lpstr>
      <vt:lpstr>Using the NULLIF Function</vt:lpstr>
      <vt:lpstr>Using the COALESCE Function</vt:lpstr>
      <vt:lpstr>Using the COALESCE Function</vt:lpstr>
      <vt:lpstr>Lesson Agenda</vt:lpstr>
      <vt:lpstr>Conditional Expressions</vt:lpstr>
      <vt:lpstr>CASE Expression</vt:lpstr>
      <vt:lpstr>Using the CASE Expression</vt:lpstr>
      <vt:lpstr>Searched CASE Expression</vt:lpstr>
      <vt:lpstr>DECODE Function</vt:lpstr>
      <vt:lpstr>Using the DECODE Function</vt:lpstr>
      <vt:lpstr>Using the DECODE Function</vt:lpstr>
      <vt:lpstr>Quiz</vt:lpstr>
      <vt:lpstr>Summary</vt:lpstr>
      <vt:lpstr>Practice 5: Overview</vt:lpstr>
    </vt:vector>
  </TitlesOfParts>
  <Company>Oracle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Restricting and Sorting Data</dc:title>
  <dc:subject>OU7_July2016</dc:subject>
  <dc:creator>pdharmal</dc:creator>
  <cp:keywords>OU7 PowerPoint Template</cp:keywords>
  <dc:description>Oracle University Production Services PowerPoint Template</dc:description>
  <cp:lastModifiedBy>张宇</cp:lastModifiedBy>
  <cp:revision>66</cp:revision>
  <cp:lastPrinted>2002-03-28T23:57:22Z</cp:lastPrinted>
  <dcterms:created xsi:type="dcterms:W3CDTF">2016-07-31T08:15:28Z</dcterms:created>
  <dcterms:modified xsi:type="dcterms:W3CDTF">2017-10-19T14:10:58Z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