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13"/>
  </p:notesMasterIdLst>
  <p:sldIdLst>
    <p:sldId id="256" r:id="rId12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D1502-6EF7-45F5-AF84-8C024709E5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3CB6-B7F4-4BBE-8DC6-3928A35759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1 - </a:t>
            </a:r>
            <a:fld id="{46801ECF-7790-49A1-B39A-4D449E9D0C1F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96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5059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59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59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59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59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59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59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59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59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7 - </a:t>
            </a:r>
            <a:fld id="{0CC222C2-68EF-45F5-8534-1F67CD01860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93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Practice 7: Overview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 this practice, you write complex queries using nested </a:t>
            </a:r>
            <a:r>
              <a:rPr lang="en-US" altLang="zh-CN" smtClean="0">
                <a:latin typeface="Courier New" panose="02070309020205020404" pitchFamily="49" charset="0"/>
              </a:rPr>
              <a:t>SELECT</a:t>
            </a:r>
            <a:r>
              <a:rPr lang="en-US" altLang="zh-CN" smtClean="0"/>
              <a:t> statements.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cs typeface="Times New Roman" panose="02020603050405020304" pitchFamily="18" charset="0"/>
              </a:rPr>
              <a:t>For practice questions, you may want to create the inner query first. Make sure that it runs and produces the data that you anticipate before you code the outer query.</a:t>
            </a:r>
            <a:endParaRPr lang="en-US" altLang="zh-CN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9 - </a:t>
            </a:r>
            <a:fld id="{835BFA2D-FA61-4759-B500-9848A2CD9F4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42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Practice 9: Overview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 this practice, you add rows to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table, update and delete data from the table, and control your transactions. You run a script to create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table.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9 - </a:t>
            </a:r>
            <a:fld id="{835BFA2D-FA61-4759-B500-9848A2CD9F4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42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Practice 9: Overview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 this practice, you add rows to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table, update and delete data from the table, and control your transactions. You run a script to create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table.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059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9 - </a:t>
            </a:r>
            <a:fld id="{835BFA2D-FA61-4759-B500-9848A2CD9F4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42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Practice 9: Overview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 this practice, you add rows to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table, update and delete data from the table, and control your transactions. You run a script to create the </a:t>
            </a:r>
            <a:r>
              <a:rPr lang="en-US" altLang="zh-CN" smtClean="0">
                <a:latin typeface="Courier New" panose="02070309020205020404" pitchFamily="49" charset="0"/>
              </a:rPr>
              <a:t>MY_EMPLOYEE</a:t>
            </a:r>
            <a:r>
              <a:rPr lang="en-US" altLang="zh-CN" smtClean="0"/>
              <a:t> table.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5059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59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59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59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59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Oracle Database 11</a:t>
            </a:r>
            <a:r>
              <a:rPr lang="en-US" altLang="zh-CN" i="1">
                <a:solidFill>
                  <a:srgbClr val="000000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: SQL Fundamentals I   11 - </a:t>
            </a:r>
            <a:fld id="{10CE4536-421E-485E-95AB-52E375941E6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728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103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Practice 11: Overview of Part 2</a:t>
            </a:r>
            <a:endParaRPr lang="en-US" altLang="zh-CN" smtClean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mtClean="0"/>
              <a:t>Part 2 of this lesson’s practice provides you with a variety of exercises in creating and using a sequence, an index, and a synonym.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Complete questions 7–10 at the end of this lesson.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5059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59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59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59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59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59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Oracle Database 11</a:t>
            </a:r>
            <a:r>
              <a:rPr lang="en-US" altLang="zh-CN" i="1">
                <a:solidFill>
                  <a:srgbClr val="000000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: SQL Fundamentals I   11 - </a:t>
            </a:r>
            <a:fld id="{10CE4536-421E-485E-95AB-52E375941E6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728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103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Practice 11: Overview of Part 2</a:t>
            </a:r>
            <a:endParaRPr lang="en-US" altLang="zh-CN" smtClean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mtClean="0"/>
              <a:t>Part 2 of this lesson’s practice provides you with a variety of exercises in creating and using a sequence, an index, and a synonym.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Complete questions 7–10 at the end of this lesson.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</a:rPr>
              <a:t>Oracle Database 11</a:t>
            </a:r>
            <a:r>
              <a:rPr lang="en-US" altLang="zh-CN" i="1" smtClean="0">
                <a:solidFill>
                  <a:srgbClr val="000000"/>
                </a:solidFill>
              </a:rPr>
              <a:t>g</a:t>
            </a:r>
            <a:r>
              <a:rPr lang="en-US" altLang="zh-CN" smtClean="0">
                <a:solidFill>
                  <a:srgbClr val="000000"/>
                </a:solidFill>
              </a:rPr>
              <a:t>: SQL Fundamentals I   1 - </a:t>
            </a:r>
            <a:fld id="{0B0E16CB-D87F-4C5D-8D79-1022396B4EC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16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13CB6-B7F4-4BBE-8DC6-3928A3575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457200"/>
            <a:ext cx="6359525" cy="87249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7700">
                <a:solidFill>
                  <a:srgbClr val="CCCC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11</a:t>
            </a:r>
            <a:endParaRPr lang="en-US" altLang="zh-CN" sz="27700">
              <a:solidFill>
                <a:srgbClr val="CCCCCC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32131" name="Default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  <a:endParaRPr lang="en-US" altLang="zh-CN" noProof="0" smtClean="0"/>
          </a:p>
        </p:txBody>
      </p:sp>
      <p:sp>
        <p:nvSpPr>
          <p:cNvPr id="432132" name="Title_PlaceholderSubtitle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  <a:endParaRPr lang="en-US" altLang="zh-CN" noProof="0" smtClean="0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73475"/>
            <a:ext cx="10363200" cy="333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9895"/>
            <a:ext cx="53869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79895"/>
            <a:ext cx="5389033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71744" y="1447801"/>
            <a:ext cx="3798989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 smtClean="0">
                <a:solidFill>
                  <a:srgbClr val="CCCCCC"/>
                </a:solidFill>
                <a:ea typeface="SimSun" panose="02010600030101010101" pitchFamily="2" charset="-122"/>
              </a:rPr>
              <a:t>1</a:t>
            </a:r>
            <a:endParaRPr lang="en-US" altLang="zh-CN" sz="27700" b="1" smtClean="0">
              <a:solidFill>
                <a:srgbClr val="CCCCCC"/>
              </a:solidFill>
              <a:ea typeface="SimSun" panose="02010600030101010101" pitchFamily="2" charset="-122"/>
            </a:endParaRPr>
          </a:p>
        </p:txBody>
      </p:sp>
      <p:sp>
        <p:nvSpPr>
          <p:cNvPr id="446467" name="Default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  <a:endParaRPr lang="en-US" altLang="zh-CN" noProof="0" smtClean="0"/>
          </a:p>
        </p:txBody>
      </p:sp>
      <p:sp>
        <p:nvSpPr>
          <p:cNvPr id="446468" name="Title_PlaceholderSubtitle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  <a:endParaRPr lang="en-US" altLang="zh-CN" noProof="0" smtClean="0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smtClean="0">
                <a:solidFill>
                  <a:srgbClr val="CCCC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altLang="zh-CN" sz="27700" smtClean="0">
              <a:solidFill>
                <a:srgbClr val="CCCCCC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4963" name="Default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  <a:endParaRPr lang="en-US" altLang="zh-CN" noProof="0" smtClean="0"/>
          </a:p>
        </p:txBody>
      </p:sp>
      <p:sp>
        <p:nvSpPr>
          <p:cNvPr id="424964" name="Title_PlaceholderSubtitle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  <a:endParaRPr lang="en-US" altLang="zh-CN" noProof="0" smtClean="0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73475"/>
            <a:ext cx="10363200" cy="333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9895"/>
            <a:ext cx="53869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79895"/>
            <a:ext cx="5389033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71744" y="1447801"/>
            <a:ext cx="3798989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 smtClean="0">
                <a:solidFill>
                  <a:srgbClr val="CCCCCC"/>
                </a:solidFill>
                <a:ea typeface="SimSun" panose="02010600030101010101" pitchFamily="2" charset="-122"/>
              </a:rPr>
              <a:t>5</a:t>
            </a:r>
            <a:endParaRPr lang="en-US" altLang="zh-CN" sz="27700" b="1" smtClean="0">
              <a:solidFill>
                <a:srgbClr val="CCCCCC"/>
              </a:solidFill>
              <a:ea typeface="SimSun" panose="02010600030101010101" pitchFamily="2" charset="-122"/>
            </a:endParaRPr>
          </a:p>
        </p:txBody>
      </p:sp>
      <p:sp>
        <p:nvSpPr>
          <p:cNvPr id="390147" name="Default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  <a:endParaRPr lang="en-US" altLang="zh-CN" noProof="0" smtClean="0"/>
          </a:p>
        </p:txBody>
      </p:sp>
      <p:sp>
        <p:nvSpPr>
          <p:cNvPr id="390148" name="Title_PlaceholderSubtitle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  <a:endParaRPr lang="en-US" altLang="zh-CN" noProof="0" smtClean="0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73475"/>
            <a:ext cx="10363200" cy="333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9895"/>
            <a:ext cx="53869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79895"/>
            <a:ext cx="5389033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>
                <a:solidFill>
                  <a:srgbClr val="CCCCCC"/>
                </a:solidFill>
                <a:ea typeface="SimSun" panose="02010600030101010101" pitchFamily="2" charset="-122"/>
              </a:rPr>
              <a:t>6</a:t>
            </a:r>
            <a:endParaRPr lang="en-US" altLang="zh-CN" sz="27700" b="1">
              <a:solidFill>
                <a:srgbClr val="CCCCCC"/>
              </a:solidFill>
              <a:ea typeface="SimSun" panose="02010600030101010101" pitchFamily="2" charset="-122"/>
            </a:endParaRPr>
          </a:p>
        </p:txBody>
      </p:sp>
      <p:sp>
        <p:nvSpPr>
          <p:cNvPr id="438275" name="Default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  <a:endParaRPr lang="en-US" altLang="zh-CN" noProof="0" smtClean="0"/>
          </a:p>
        </p:txBody>
      </p:sp>
      <p:sp>
        <p:nvSpPr>
          <p:cNvPr id="438276" name="Title_PlaceholderSubtitle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  <a:endParaRPr lang="en-US" altLang="zh-CN" noProof="0" smtClean="0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 smtClean="0">
                <a:solidFill>
                  <a:srgbClr val="CCCCCC"/>
                </a:solidFill>
                <a:ea typeface="SimSun" panose="02010600030101010101" pitchFamily="2" charset="-122"/>
              </a:rPr>
              <a:t>7</a:t>
            </a:r>
            <a:endParaRPr lang="en-US" altLang="zh-CN" sz="27700" b="1" smtClean="0">
              <a:solidFill>
                <a:srgbClr val="CCCCCC"/>
              </a:solidFill>
              <a:ea typeface="SimSun" panose="02010600030101010101" pitchFamily="2" charset="-122"/>
            </a:endParaRPr>
          </a:p>
        </p:txBody>
      </p:sp>
      <p:sp>
        <p:nvSpPr>
          <p:cNvPr id="384003" name="Default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  <a:endParaRPr lang="en-US" altLang="zh-CN" noProof="0" smtClean="0"/>
          </a:p>
        </p:txBody>
      </p:sp>
      <p:sp>
        <p:nvSpPr>
          <p:cNvPr id="384004" name="Title_PlaceholderSubtitle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  <a:endParaRPr lang="en-US" altLang="zh-CN" noProof="0" smtClean="0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 smtClean="0">
                <a:solidFill>
                  <a:srgbClr val="CCCCCC"/>
                </a:solidFill>
                <a:ea typeface="SimSun" panose="02010600030101010101" pitchFamily="2" charset="-122"/>
              </a:rPr>
              <a:t>8</a:t>
            </a:r>
            <a:endParaRPr lang="en-US" altLang="zh-CN" sz="27700" b="1" smtClean="0">
              <a:solidFill>
                <a:srgbClr val="CCCCCC"/>
              </a:solidFill>
              <a:ea typeface="SimSun" panose="02010600030101010101" pitchFamily="2" charset="-122"/>
            </a:endParaRPr>
          </a:p>
        </p:txBody>
      </p:sp>
      <p:sp>
        <p:nvSpPr>
          <p:cNvPr id="388099" name="Default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  <a:endParaRPr lang="en-US" altLang="zh-CN" noProof="0" smtClean="0"/>
          </a:p>
        </p:txBody>
      </p:sp>
      <p:sp>
        <p:nvSpPr>
          <p:cNvPr id="388100" name="Title_PlaceholderSubtitle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  <a:endParaRPr lang="en-US" altLang="zh-CN" noProof="0" smtClean="0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73475"/>
            <a:ext cx="10363200" cy="333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9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9895"/>
            <a:ext cx="53869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79895"/>
            <a:ext cx="5389033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687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410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>
                <a:solidFill>
                  <a:srgbClr val="CCCCCC"/>
                </a:solidFill>
                <a:ea typeface="SimSun" panose="02010600030101010101" pitchFamily="2" charset="-122"/>
              </a:rPr>
              <a:t>9</a:t>
            </a:r>
            <a:endParaRPr lang="en-US" altLang="zh-CN" sz="27700" b="1">
              <a:solidFill>
                <a:srgbClr val="CCCCCC"/>
              </a:solidFill>
              <a:ea typeface="SimSun" panose="02010600030101010101" pitchFamily="2" charset="-122"/>
            </a:endParaRPr>
          </a:p>
        </p:txBody>
      </p:sp>
      <p:sp>
        <p:nvSpPr>
          <p:cNvPr id="447491" name="Default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  <a:endParaRPr lang="en-US" altLang="zh-CN" noProof="0" smtClean="0"/>
          </a:p>
        </p:txBody>
      </p:sp>
      <p:sp>
        <p:nvSpPr>
          <p:cNvPr id="447492" name="Title_PlaceholderSubtitle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  <a:endParaRPr lang="en-US" altLang="zh-CN" noProof="0" smtClean="0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4673600" y="952500"/>
            <a:ext cx="27432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 b="1">
                <a:solidFill>
                  <a:srgbClr val="CCCCCC"/>
                </a:solidFill>
                <a:ea typeface="SimSun" panose="02010600030101010101" pitchFamily="2" charset="-122"/>
              </a:rPr>
              <a:t>10</a:t>
            </a:r>
            <a:endParaRPr lang="en-US" altLang="zh-CN" sz="27700" b="1">
              <a:solidFill>
                <a:srgbClr val="CCCCCC"/>
              </a:solidFill>
              <a:ea typeface="SimSun" panose="02010600030101010101" pitchFamily="2" charset="-122"/>
            </a:endParaRPr>
          </a:p>
        </p:txBody>
      </p:sp>
      <p:sp>
        <p:nvSpPr>
          <p:cNvPr id="425987" name="Default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19200" y="2667000"/>
            <a:ext cx="97536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&lt;Insert Lesson, Module, Course Title&gt;</a:t>
            </a:r>
            <a:endParaRPr lang="en-US" altLang="zh-CN" noProof="0" smtClean="0"/>
          </a:p>
        </p:txBody>
      </p:sp>
      <p:sp>
        <p:nvSpPr>
          <p:cNvPr id="425988" name="Title_PlaceholderSubtitle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&lt;Insert Subtitle&gt;</a:t>
            </a:r>
            <a:endParaRPr lang="en-US" altLang="zh-CN" noProof="0" smtClean="0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3367" y="1447801"/>
            <a:ext cx="5177367" cy="1751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76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0299" y="1447801"/>
            <a:ext cx="3460434" cy="1751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1251" y="439739"/>
            <a:ext cx="2639483" cy="2759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1833" y="439739"/>
            <a:ext cx="2106218" cy="2759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FCEB-9EE4-4AEC-BA47-317B18E35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B1DB-0D53-4CF5-A8A1-6506078110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/>
          <a:lstStyle/>
          <a:p>
            <a:pPr lvl="0"/>
            <a:r>
              <a:rPr lang="en-US" altLang="zh-CN" smtClean="0"/>
              <a:t>Click to edit Master title style </a:t>
            </a:r>
            <a:endParaRPr lang="en-US" altLang="zh-CN" smtClean="0"/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  <a:ea typeface="SimSun" panose="02010600030101010101" pitchFamily="2" charset="-122"/>
              </a:rPr>
              <a:t>11 - </a:t>
            </a:r>
            <a:fld id="{783F2B30-61D4-44D1-A2DF-0C08DA106357}" type="slidenum">
              <a:rPr lang="en-US" altLang="zh-CN" sz="1200" b="0">
                <a:solidFill>
                  <a:srgbClr val="000000"/>
                </a:solidFill>
                <a:ea typeface="SimSun" panose="02010600030101010101" pitchFamily="2" charset="-122"/>
              </a:rPr>
            </a:fld>
            <a:endParaRPr lang="en-US" altLang="zh-CN" sz="1200" b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1080" indent="-33210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7155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>
          <a:solidFill>
            <a:schemeClr val="tx1"/>
          </a:solidFill>
          <a:latin typeface="+mn-lt"/>
        </a:defRPr>
      </a:lvl4pPr>
      <a:lvl5pPr marL="1711325" indent="-23050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/>
          <a:lstStyle/>
          <a:p>
            <a:pPr lvl="0"/>
            <a:r>
              <a:rPr lang="en-US" altLang="zh-CN" smtClean="0"/>
              <a:t>Click to edit Master title style </a:t>
            </a:r>
            <a:endParaRPr lang="en-US" altLang="zh-CN" smtClean="0"/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  <a:t>1 - </a:t>
            </a:r>
            <a:fld id="{DDEA24DB-8328-4F7B-84E4-503ACC7001F3}" type="slidenum"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</a:fld>
            <a:endParaRPr lang="en-US" altLang="zh-CN" sz="1200" b="0" smtClean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1080" indent="-33210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55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23050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/>
          <a:lstStyle/>
          <a:p>
            <a:pPr lvl="0"/>
            <a:r>
              <a:rPr lang="en-US" altLang="zh-CN" smtClean="0"/>
              <a:t>Click to edit Master title style </a:t>
            </a:r>
            <a:endParaRPr lang="en-US" altLang="zh-CN" smtClean="0"/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0">
                <a:solidFill>
                  <a:srgbClr val="000000"/>
                </a:solidFill>
                <a:ea typeface="SimSun" panose="02010600030101010101" pitchFamily="2" charset="-122"/>
              </a:rPr>
              <a:t>2 - </a:t>
            </a:r>
            <a:fld id="{DA57AC7A-945D-4155-998C-7315AFB537B2}" type="slidenum">
              <a:rPr lang="en-US" altLang="zh-CN" sz="1200" b="0">
                <a:solidFill>
                  <a:srgbClr val="000000"/>
                </a:solidFill>
                <a:ea typeface="SimSun" panose="02010600030101010101" pitchFamily="2" charset="-122"/>
              </a:rPr>
            </a:fld>
            <a:endParaRPr lang="en-US" altLang="zh-CN" sz="1200" b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1080" indent="-33210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7155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>
          <a:solidFill>
            <a:schemeClr val="tx1"/>
          </a:solidFill>
          <a:latin typeface="+mn-lt"/>
        </a:defRPr>
      </a:lvl4pPr>
      <a:lvl5pPr marL="1711325" indent="-23050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/>
          <a:lstStyle/>
          <a:p>
            <a:pPr lvl="0"/>
            <a:r>
              <a:rPr lang="en-US" altLang="zh-CN" smtClean="0"/>
              <a:t>Click to edit Master title style </a:t>
            </a:r>
            <a:endParaRPr lang="en-US" altLang="zh-CN" smtClean="0"/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  <a:t>5 - </a:t>
            </a:r>
            <a:fld id="{575FE81E-EDBD-4FBF-8EA6-E4AEE925059C}" type="slidenum"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</a:fld>
            <a:endParaRPr lang="en-US" altLang="zh-CN" sz="1200" b="0" smtClean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1080" indent="-33210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7155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>
          <a:solidFill>
            <a:schemeClr val="tx1"/>
          </a:solidFill>
          <a:latin typeface="+mn-lt"/>
        </a:defRPr>
      </a:lvl4pPr>
      <a:lvl5pPr marL="1711325" indent="-23050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/>
          <a:lstStyle/>
          <a:p>
            <a:pPr lvl="0"/>
            <a:r>
              <a:rPr lang="en-US" altLang="zh-CN" smtClean="0"/>
              <a:t>Click to edit Master title style </a:t>
            </a:r>
            <a:endParaRPr lang="en-US" altLang="zh-CN" smtClean="0"/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  <a:t>6 - </a:t>
            </a:r>
            <a:fld id="{CB52066D-5587-4500-95E1-366A8664082E}" type="slidenum"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</a:fld>
            <a:endParaRPr lang="en-US" altLang="zh-CN" sz="1200" b="0" smtClean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1080" indent="-33210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55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23050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/>
          <a:lstStyle/>
          <a:p>
            <a:pPr lvl="0"/>
            <a:r>
              <a:rPr lang="en-US" altLang="zh-CN" smtClean="0"/>
              <a:t>Click to edit Master title style </a:t>
            </a:r>
            <a:endParaRPr lang="en-US" altLang="zh-CN" smtClean="0"/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  <a:t>7 - </a:t>
            </a:r>
            <a:fld id="{39DF03C2-1A5B-4F5D-B740-24E435C4156D}" type="slidenum"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</a:fld>
            <a:endParaRPr lang="en-US" altLang="zh-CN" sz="1200" b="0" smtClean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1080" indent="-33210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55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23050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/>
          <a:lstStyle/>
          <a:p>
            <a:pPr lvl="0"/>
            <a:r>
              <a:rPr lang="en-US" altLang="zh-CN" smtClean="0"/>
              <a:t>Click to edit Master title style </a:t>
            </a:r>
            <a:endParaRPr lang="en-US" altLang="zh-CN" smtClean="0"/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  <a:t>8 - </a:t>
            </a:r>
            <a:fld id="{99E5447D-C075-40C6-AECA-180D7B71DB1F}" type="slidenum"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</a:fld>
            <a:endParaRPr lang="en-US" altLang="zh-CN" sz="1200" b="0" smtClean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1080" indent="-33210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7155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>
          <a:solidFill>
            <a:schemeClr val="tx1"/>
          </a:solidFill>
          <a:latin typeface="+mn-lt"/>
        </a:defRPr>
      </a:lvl4pPr>
      <a:lvl5pPr marL="1711325" indent="-23050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505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/>
          <a:lstStyle/>
          <a:p>
            <a:pPr lvl="0"/>
            <a:r>
              <a:rPr lang="en-US" altLang="zh-CN" smtClean="0"/>
              <a:t>Click to edit Master title style </a:t>
            </a:r>
            <a:endParaRPr lang="en-US" altLang="zh-CN" smtClean="0"/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0">
                <a:solidFill>
                  <a:srgbClr val="000000"/>
                </a:solidFill>
                <a:ea typeface="SimSun" panose="02010600030101010101" pitchFamily="2" charset="-122"/>
              </a:rPr>
              <a:t>9 - </a:t>
            </a:r>
            <a:fld id="{62AE1010-4FB9-4FFE-80EA-C9666909A2DA}" type="slidenum">
              <a:rPr lang="en-US" altLang="zh-CN" sz="1200" b="0">
                <a:solidFill>
                  <a:srgbClr val="000000"/>
                </a:solidFill>
                <a:ea typeface="SimSun" panose="02010600030101010101" pitchFamily="2" charset="-122"/>
              </a:rPr>
            </a:fld>
            <a:endParaRPr lang="en-US" altLang="zh-CN" sz="1200" b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1080" indent="-33210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55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23050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812800" y="1447801"/>
            <a:ext cx="1055793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439738"/>
            <a:ext cx="1055793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/>
          <a:lstStyle/>
          <a:p>
            <a:pPr lvl="0"/>
            <a:r>
              <a:rPr lang="en-US" altLang="zh-CN" smtClean="0"/>
              <a:t>Click to edit Master title style </a:t>
            </a:r>
            <a:endParaRPr lang="en-US" altLang="zh-CN" smtClean="0"/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609600" y="6654801"/>
            <a:ext cx="128693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  <a:t>10 - </a:t>
            </a:r>
            <a:fld id="{F3AD58B4-E0FF-47F2-9754-EE59A063AE78}" type="slidenum">
              <a:rPr lang="en-US" altLang="zh-CN" sz="1200" b="0" smtClean="0">
                <a:solidFill>
                  <a:srgbClr val="000000"/>
                </a:solidFill>
                <a:ea typeface="SimSun" panose="02010600030101010101" pitchFamily="2" charset="-122"/>
              </a:rPr>
            </a:fld>
            <a:endParaRPr lang="en-US" altLang="zh-CN" sz="1200" b="0" smtClean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0" y="6370638"/>
            <a:ext cx="12192000" cy="284162"/>
            <a:chOff x="0" y="6370639"/>
            <a:chExt cx="9144000" cy="284162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7696200" y="6370639"/>
              <a:ext cx="1447800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91440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>
              <a:spLocks noChangeArrowheads="1"/>
            </p:cNvSpPr>
            <p:nvPr userDrawn="1"/>
          </p:nvSpPr>
          <p:spPr bwMode="auto">
            <a:xfrm>
              <a:off x="6858000" y="6399051"/>
              <a:ext cx="1371600" cy="243050"/>
            </a:xfrm>
            <a:prstGeom prst="rect">
              <a:avLst/>
            </a:prstGeom>
            <a:solidFill>
              <a:srgbClr val="FE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7772400" y="6399051"/>
              <a:ext cx="1371600" cy="24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 defTabSz="228600">
                <a:spcBef>
                  <a:spcPct val="20000"/>
                </a:spcBef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pic>
          <p:nvPicPr>
            <p:cNvPr id="12" name="图片 11" descr="未标题-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713" y="6399050"/>
              <a:ext cx="2632775" cy="2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1080" indent="-33210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55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1325" indent="-23050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1-</a:t>
            </a:r>
            <a:r>
              <a:rPr lang="zh-CN" altLang="en-US" dirty="0" smtClean="0">
                <a:ea typeface="SimSun" panose="02010600030101010101" pitchFamily="2" charset="-122"/>
              </a:rPr>
              <a:t>编写基本的</a:t>
            </a:r>
            <a:r>
              <a:rPr lang="en-US" altLang="zh-CN" dirty="0" smtClean="0">
                <a:ea typeface="SimSun" panose="02010600030101010101" pitchFamily="2" charset="-122"/>
              </a:rPr>
              <a:t>SQL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1316038"/>
            <a:ext cx="7918450" cy="50355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1.</a:t>
            </a:r>
            <a:r>
              <a:rPr lang="zh-CN" altLang="en-US" smtClean="0">
                <a:ea typeface="SimSun" panose="02010600030101010101" pitchFamily="2" charset="-122"/>
              </a:rPr>
              <a:t>判断下面的 </a:t>
            </a:r>
            <a:r>
              <a:rPr lang="en-US" altLang="zh-CN" smtClean="0">
                <a:ea typeface="SimSun" panose="02010600030101010101" pitchFamily="2" charset="-122"/>
              </a:rPr>
              <a:t>SELECT </a:t>
            </a:r>
            <a:r>
              <a:rPr lang="zh-CN" altLang="en-US" smtClean="0">
                <a:ea typeface="SimSun" panose="02010600030101010101" pitchFamily="2" charset="-122"/>
              </a:rPr>
              <a:t>语句是是否能执行成功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		SELECT last_name,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job</a:t>
            </a:r>
            <a:r>
              <a:rPr lang="en-US" altLang="zh-CN" smtClean="0">
                <a:ea typeface="SimSun" panose="02010600030101010101" pitchFamily="2" charset="-122"/>
              </a:rPr>
              <a:t>,salary as Sal FROM employees;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2.</a:t>
            </a:r>
            <a:r>
              <a:rPr lang="zh-CN" altLang="en-US" smtClean="0">
                <a:ea typeface="SimSun" panose="02010600030101010101" pitchFamily="2" charset="-122"/>
              </a:rPr>
              <a:t>判断下面的 </a:t>
            </a:r>
            <a:r>
              <a:rPr lang="en-US" altLang="zh-CN" smtClean="0">
                <a:ea typeface="SimSun" panose="02010600030101010101" pitchFamily="2" charset="-122"/>
              </a:rPr>
              <a:t>SELECT </a:t>
            </a:r>
            <a:r>
              <a:rPr lang="zh-CN" altLang="en-US" smtClean="0">
                <a:ea typeface="SimSun" panose="02010600030101010101" pitchFamily="2" charset="-122"/>
              </a:rPr>
              <a:t>语句是否能执行成功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		SELECT * FROM 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job_grades</a:t>
            </a:r>
            <a:r>
              <a:rPr lang="en-US" altLang="zh-CN" smtClean="0">
                <a:ea typeface="SimSun" panose="02010600030101010101" pitchFamily="2" charset="-122"/>
              </a:rPr>
              <a:t>;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3.</a:t>
            </a:r>
            <a:r>
              <a:rPr lang="zh-CN" altLang="en-US" smtClean="0">
                <a:ea typeface="SimSun" panose="02010600030101010101" pitchFamily="2" charset="-122"/>
              </a:rPr>
              <a:t>下面语句中，有几处错误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		SELECT		employee_id,last_name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,</a:t>
            </a:r>
            <a:endParaRPr lang="en-US" altLang="zh-CN" smtClean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		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sal x 12</a:t>
            </a:r>
            <a:r>
              <a:rPr lang="en-US" altLang="zh-CN" smtClean="0">
                <a:ea typeface="SimSun" panose="02010600030101010101" pitchFamily="2" charset="-122"/>
              </a:rPr>
              <a:t>		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ANNUAL SALARY</a:t>
            </a:r>
            <a:endParaRPr lang="en-US" altLang="zh-CN" smtClean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		FROM			employees;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4.</a:t>
            </a:r>
            <a:r>
              <a:rPr lang="zh-CN" altLang="en-US" smtClean="0">
                <a:ea typeface="SimSun" panose="02010600030101010101" pitchFamily="2" charset="-122"/>
              </a:rPr>
              <a:t>显示</a:t>
            </a:r>
            <a:r>
              <a:rPr lang="en-US" altLang="zh-CN" smtClean="0">
                <a:ea typeface="SimSun" panose="02010600030101010101" pitchFamily="2" charset="-122"/>
              </a:rPr>
              <a:t>DEPARTMENTS</a:t>
            </a:r>
            <a:r>
              <a:rPr lang="zh-CN" altLang="en-US" smtClean="0">
                <a:ea typeface="SimSun" panose="02010600030101010101" pitchFamily="2" charset="-122"/>
              </a:rPr>
              <a:t>的表结构，并从该表中选择所有的数据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5.</a:t>
            </a:r>
            <a:r>
              <a:rPr lang="zh-CN" altLang="en-US" smtClean="0">
                <a:ea typeface="SimSun" panose="02010600030101010101" pitchFamily="2" charset="-122"/>
              </a:rPr>
              <a:t>显示</a:t>
            </a:r>
            <a:r>
              <a:rPr lang="en-US" altLang="zh-CN" smtClean="0">
                <a:ea typeface="SimSun" panose="02010600030101010101" pitchFamily="2" charset="-122"/>
              </a:rPr>
              <a:t>EMPLOYEES</a:t>
            </a:r>
            <a:r>
              <a:rPr lang="zh-CN" altLang="en-US" smtClean="0">
                <a:ea typeface="SimSun" panose="02010600030101010101" pitchFamily="2" charset="-122"/>
              </a:rPr>
              <a:t>的表结构，并创建一个查询，显示每位员工的姓氏、职务代码、聘用日期和员工编号，并且首先显示员工编号，为</a:t>
            </a:r>
            <a:r>
              <a:rPr lang="en-US" altLang="zh-CN" smtClean="0">
                <a:ea typeface="SimSun" panose="02010600030101010101" pitchFamily="2" charset="-122"/>
              </a:rPr>
              <a:t>HIRE_DATE</a:t>
            </a:r>
            <a:r>
              <a:rPr lang="zh-CN" altLang="en-US" smtClean="0">
                <a:ea typeface="SimSun" panose="02010600030101010101" pitchFamily="2" charset="-122"/>
              </a:rPr>
              <a:t>提供一个列别名</a:t>
            </a:r>
            <a:r>
              <a:rPr lang="en-US" altLang="zh-CN" smtClean="0">
                <a:ea typeface="SimSun" panose="02010600030101010101" pitchFamily="2" charset="-122"/>
              </a:rPr>
              <a:t>STARTDATE</a:t>
            </a:r>
            <a:r>
              <a:rPr lang="zh-CN" altLang="en-US" smtClean="0">
                <a:ea typeface="SimSun" panose="02010600030101010101" pitchFamily="2" charset="-122"/>
              </a:rPr>
              <a:t>，将你的</a:t>
            </a:r>
            <a:r>
              <a:rPr lang="en-US" altLang="zh-CN" smtClean="0">
                <a:ea typeface="SimSun" panose="02010600030101010101" pitchFamily="2" charset="-122"/>
              </a:rPr>
              <a:t>SQL</a:t>
            </a:r>
            <a:r>
              <a:rPr lang="zh-CN" altLang="en-US" smtClean="0">
                <a:ea typeface="SimSun" panose="02010600030101010101" pitchFamily="2" charset="-122"/>
              </a:rPr>
              <a:t>语句保存到</a:t>
            </a:r>
            <a:r>
              <a:rPr lang="en-US" altLang="zh-CN" smtClean="0">
                <a:ea typeface="SimSun" panose="02010600030101010101" pitchFamily="2" charset="-122"/>
              </a:rPr>
              <a:t>lab1_5.sql</a:t>
            </a:r>
            <a:r>
              <a:rPr lang="zh-CN" altLang="en-US" smtClean="0">
                <a:ea typeface="SimSun" panose="02010600030101010101" pitchFamily="2" charset="-122"/>
              </a:rPr>
              <a:t>中。</a:t>
            </a:r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61331" y="1194082"/>
            <a:ext cx="9648201" cy="1379865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12.</a:t>
            </a:r>
            <a:r>
              <a:rPr lang="zh-CN" altLang="en-US" sz="2000" dirty="0" smtClean="0">
                <a:ea typeface="SimSun" panose="02010600030101010101" pitchFamily="2" charset="-122"/>
              </a:rPr>
              <a:t>创建一个矩阵查询，使其显示所有的职务类型、部门</a:t>
            </a:r>
            <a:r>
              <a:rPr lang="en-US" altLang="zh-CN" sz="2000" dirty="0" smtClean="0">
                <a:ea typeface="SimSun" panose="02010600030101010101" pitchFamily="2" charset="-122"/>
              </a:rPr>
              <a:t>20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smtClean="0">
                <a:ea typeface="SimSun" panose="02010600030101010101" pitchFamily="2" charset="-122"/>
              </a:rPr>
              <a:t>50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smtClean="0">
                <a:ea typeface="SimSun" panose="02010600030101010101" pitchFamily="2" charset="-122"/>
              </a:rPr>
              <a:t>80</a:t>
            </a:r>
            <a:r>
              <a:rPr lang="zh-CN" altLang="en-US" sz="2000" dirty="0" smtClean="0">
                <a:ea typeface="SimSun" panose="02010600030101010101" pitchFamily="2" charset="-122"/>
              </a:rPr>
              <a:t>和</a:t>
            </a:r>
            <a:r>
              <a:rPr lang="en-US" altLang="zh-CN" sz="2000" dirty="0" smtClean="0">
                <a:ea typeface="SimSun" panose="02010600030101010101" pitchFamily="2" charset="-122"/>
              </a:rPr>
              <a:t>90</a:t>
            </a:r>
            <a:r>
              <a:rPr lang="zh-CN" altLang="en-US" sz="2000" dirty="0" smtClean="0">
                <a:ea typeface="SimSun" panose="02010600030101010101" pitchFamily="2" charset="-122"/>
              </a:rPr>
              <a:t>部门基于部门编号的职务工资总和，以及所有职务的工资总和。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zh-CN" altLang="en-US" sz="2000" dirty="0" smtClean="0">
                <a:ea typeface="SimSun" panose="02010600030101010101" pitchFamily="2" charset="-122"/>
              </a:rPr>
              <a:t>使其输出为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 dirty="0" smtClean="0">
              <a:ea typeface="SimSun" panose="02010600030101010101" pitchFamily="2" charset="-122"/>
            </a:endParaRPr>
          </a:p>
        </p:txBody>
      </p:sp>
      <p:pic>
        <p:nvPicPr>
          <p:cNvPr id="78851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42" y="2173055"/>
            <a:ext cx="7164224" cy="382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r>
              <a:rPr lang="zh-CN" altLang="en-US" dirty="0" smtClean="0"/>
              <a:t>分组函数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6-</a:t>
            </a:r>
            <a:r>
              <a:rPr lang="zh-CN" altLang="en-US" dirty="0" smtClean="0">
                <a:ea typeface="SimSun" panose="02010600030101010101" pitchFamily="2" charset="-122"/>
              </a:rPr>
              <a:t>多表查询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  <p:sp>
        <p:nvSpPr>
          <p:cNvPr id="870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1"/>
            <a:ext cx="7918450" cy="4765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1.</a:t>
            </a:r>
            <a:r>
              <a:rPr lang="zh-CN" altLang="en-US" smtClean="0">
                <a:ea typeface="SimSun" panose="02010600030101010101" pitchFamily="2" charset="-122"/>
              </a:rPr>
              <a:t>编写一个查询，以显示所有员工的姓氏、部门编号和部门名称，要求使用自然联结和传统语法两种方式实现。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2.</a:t>
            </a:r>
            <a:r>
              <a:rPr lang="zh-CN" altLang="en-US" smtClean="0">
                <a:ea typeface="SimSun" panose="02010600030101010101" pitchFamily="2" charset="-122"/>
              </a:rPr>
              <a:t>创建部门</a:t>
            </a:r>
            <a:r>
              <a:rPr lang="en-US" altLang="zh-CN" smtClean="0">
                <a:ea typeface="SimSun" panose="02010600030101010101" pitchFamily="2" charset="-122"/>
              </a:rPr>
              <a:t>80</a:t>
            </a:r>
            <a:r>
              <a:rPr lang="zh-CN" altLang="en-US" smtClean="0">
                <a:ea typeface="SimSun" panose="02010600030101010101" pitchFamily="2" charset="-122"/>
              </a:rPr>
              <a:t>中所有职务的唯一列表，并列出部门的地点。要求至少写出两种分别使用自然联结和传统语法的语句。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3.</a:t>
            </a:r>
            <a:r>
              <a:rPr lang="zh-CN" altLang="en-US" smtClean="0">
                <a:ea typeface="SimSun" panose="02010600030101010101" pitchFamily="2" charset="-122"/>
              </a:rPr>
              <a:t>编写一个查询，以显示赚取奖金的所有员工的姓氏、部门名称、城市代码和城市名称。要求同上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4.</a:t>
            </a:r>
            <a:r>
              <a:rPr lang="zh-CN" altLang="en-US" smtClean="0">
                <a:ea typeface="SimSun" panose="02010600030101010101" pitchFamily="2" charset="-122"/>
              </a:rPr>
              <a:t>显示姓氏中含有小写字母</a:t>
            </a:r>
            <a:r>
              <a:rPr lang="en-US" altLang="zh-CN" smtClean="0">
                <a:ea typeface="SimSun" panose="02010600030101010101" pitchFamily="2" charset="-122"/>
              </a:rPr>
              <a:t>a</a:t>
            </a:r>
            <a:r>
              <a:rPr lang="zh-CN" altLang="en-US" smtClean="0">
                <a:ea typeface="SimSun" panose="02010600030101010101" pitchFamily="2" charset="-122"/>
              </a:rPr>
              <a:t>的所有员工姓氏和部门名称。要求同上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5.</a:t>
            </a:r>
            <a:r>
              <a:rPr lang="zh-CN" altLang="en-US" smtClean="0">
                <a:ea typeface="SimSun" panose="02010600030101010101" pitchFamily="2" charset="-122"/>
              </a:rPr>
              <a:t>编写一个查询，以显示在</a:t>
            </a:r>
            <a:r>
              <a:rPr lang="en-US" altLang="zh-CN" smtClean="0">
                <a:ea typeface="SimSun" panose="02010600030101010101" pitchFamily="2" charset="-122"/>
              </a:rPr>
              <a:t>Toronto</a:t>
            </a:r>
            <a:r>
              <a:rPr lang="zh-CN" altLang="en-US" smtClean="0">
                <a:ea typeface="SimSun" panose="02010600030101010101" pitchFamily="2" charset="-122"/>
              </a:rPr>
              <a:t>工作的所有员工的姓氏、职务、部门编写和部门名称。要求同上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6.</a:t>
            </a:r>
            <a:r>
              <a:rPr lang="zh-CN" altLang="en-US" smtClean="0">
                <a:ea typeface="SimSun" panose="02010600030101010101" pitchFamily="2" charset="-122"/>
              </a:rPr>
              <a:t>显示员工姓氏、员工编号以及他们经理的姓氏和经理编号。将这些列分别标记为</a:t>
            </a:r>
            <a:r>
              <a:rPr lang="en-US" altLang="zh-CN" smtClean="0">
                <a:ea typeface="SimSun" panose="02010600030101010101" pitchFamily="2" charset="-122"/>
              </a:rPr>
              <a:t>Employee</a:t>
            </a:r>
            <a:r>
              <a:rPr lang="zh-CN" altLang="en-US" smtClean="0">
                <a:ea typeface="SimSun" panose="02010600030101010101" pitchFamily="2" charset="-122"/>
              </a:rPr>
              <a:t>、</a:t>
            </a:r>
            <a:r>
              <a:rPr lang="en-US" altLang="zh-CN" smtClean="0">
                <a:ea typeface="SimSun" panose="02010600030101010101" pitchFamily="2" charset="-122"/>
              </a:rPr>
              <a:t>Emp#</a:t>
            </a:r>
            <a:r>
              <a:rPr lang="zh-CN" altLang="en-US" smtClean="0">
                <a:ea typeface="SimSun" panose="02010600030101010101" pitchFamily="2" charset="-122"/>
              </a:rPr>
              <a:t>、</a:t>
            </a:r>
            <a:r>
              <a:rPr lang="en-US" altLang="zh-CN" smtClean="0">
                <a:ea typeface="SimSun" panose="02010600030101010101" pitchFamily="2" charset="-122"/>
              </a:rPr>
              <a:t>Manager</a:t>
            </a:r>
            <a:r>
              <a:rPr lang="zh-CN" altLang="en-US" smtClean="0">
                <a:ea typeface="SimSun" panose="02010600030101010101" pitchFamily="2" charset="-122"/>
              </a:rPr>
              <a:t>和</a:t>
            </a:r>
            <a:r>
              <a:rPr lang="en-US" altLang="zh-CN" smtClean="0">
                <a:ea typeface="SimSun" panose="02010600030101010101" pitchFamily="2" charset="-122"/>
              </a:rPr>
              <a:t>Mgr#</a:t>
            </a:r>
            <a:r>
              <a:rPr lang="zh-CN" altLang="en-US" smtClean="0">
                <a:ea typeface="SimSun" panose="02010600030101010101" pitchFamily="2" charset="-122"/>
              </a:rPr>
              <a:t>。要求同上</a:t>
            </a:r>
            <a:endParaRPr lang="zh-CN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6-</a:t>
            </a:r>
            <a:r>
              <a:rPr lang="zh-CN" altLang="en-US" dirty="0">
                <a:ea typeface="SimSun" panose="02010600030101010101" pitchFamily="2" charset="-122"/>
              </a:rPr>
              <a:t>多表查询</a:t>
            </a:r>
            <a:r>
              <a:rPr lang="en-US" altLang="zh-CN" dirty="0" smtClean="0">
                <a:ea typeface="SimSun" panose="02010600030101010101" pitchFamily="2" charset="-122"/>
              </a:rPr>
              <a:t>	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  <p:sp>
        <p:nvSpPr>
          <p:cNvPr id="890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7918450" cy="48323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7.</a:t>
            </a:r>
            <a:r>
              <a:rPr lang="zh-CN" altLang="en-US" smtClean="0">
                <a:ea typeface="SimSun" panose="02010600030101010101" pitchFamily="2" charset="-122"/>
              </a:rPr>
              <a:t>在上题基础上，使其显示中包含没有上级经理的员工</a:t>
            </a:r>
            <a:r>
              <a:rPr lang="en-US" altLang="zh-CN" smtClean="0">
                <a:ea typeface="SimSun" panose="02010600030101010101" pitchFamily="2" charset="-122"/>
              </a:rPr>
              <a:t>King</a:t>
            </a:r>
            <a:r>
              <a:rPr lang="zh-CN" altLang="en-US" smtClean="0">
                <a:ea typeface="SimSun" panose="02010600030101010101" pitchFamily="2" charset="-122"/>
              </a:rPr>
              <a:t>。要求同上。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8.</a:t>
            </a:r>
            <a:r>
              <a:rPr lang="zh-CN" altLang="en-US" smtClean="0">
                <a:ea typeface="SimSun" panose="02010600030101010101" pitchFamily="2" charset="-122"/>
              </a:rPr>
              <a:t>创建一个查询，以显示员工的姓氏、部门编号以及与该员工在同一部门一起工作的有多少人？要求同上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9.</a:t>
            </a:r>
            <a:r>
              <a:rPr lang="zh-CN" altLang="en-US" smtClean="0">
                <a:ea typeface="SimSun" panose="02010600030101010101" pitchFamily="2" charset="-122"/>
              </a:rPr>
              <a:t>使用数据库用户</a:t>
            </a:r>
            <a:r>
              <a:rPr lang="en-US" altLang="zh-CN" smtClean="0">
                <a:ea typeface="SimSun" panose="02010600030101010101" pitchFamily="2" charset="-122"/>
              </a:rPr>
              <a:t>hr</a:t>
            </a:r>
            <a:r>
              <a:rPr lang="zh-CN" altLang="en-US" smtClean="0">
                <a:ea typeface="SimSun" panose="02010600030101010101" pitchFamily="2" charset="-122"/>
              </a:rPr>
              <a:t>，执行下发的脚本</a:t>
            </a:r>
            <a:r>
              <a:rPr lang="en-US" altLang="zh-CN" smtClean="0">
                <a:ea typeface="SimSun" panose="02010600030101010101" pitchFamily="2" charset="-122"/>
              </a:rPr>
              <a:t>create_job_grades.sql</a:t>
            </a:r>
            <a:r>
              <a:rPr lang="zh-CN" altLang="en-US" smtClean="0">
                <a:ea typeface="SimSun" panose="02010600030101010101" pitchFamily="2" charset="-122"/>
              </a:rPr>
              <a:t>，显示</a:t>
            </a:r>
            <a:r>
              <a:rPr lang="en-US" altLang="zh-CN" smtClean="0">
                <a:ea typeface="SimSun" panose="02010600030101010101" pitchFamily="2" charset="-122"/>
              </a:rPr>
              <a:t>JOB_GRADE</a:t>
            </a:r>
            <a:r>
              <a:rPr lang="zh-CN" altLang="en-US" smtClean="0">
                <a:ea typeface="SimSun" panose="02010600030101010101" pitchFamily="2" charset="-122"/>
              </a:rPr>
              <a:t>表的结构，创建一个查询，显示所有员工姓名、职务、部门名称、工作地点以及工资级别。要求同上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10.</a:t>
            </a:r>
            <a:r>
              <a:rPr lang="zh-CN" altLang="en-US" smtClean="0">
                <a:ea typeface="SimSun" panose="02010600030101010101" pitchFamily="2" charset="-122"/>
              </a:rPr>
              <a:t>创建一个查询，显示在全名叫</a:t>
            </a:r>
            <a:r>
              <a:rPr lang="en-US" altLang="zh-CN" smtClean="0">
                <a:ea typeface="SimSun" panose="02010600030101010101" pitchFamily="2" charset="-122"/>
              </a:rPr>
              <a:t>KimberelyGrant</a:t>
            </a:r>
            <a:r>
              <a:rPr lang="zh-CN" altLang="en-US" smtClean="0">
                <a:ea typeface="SimSun" panose="02010600030101010101" pitchFamily="2" charset="-122"/>
              </a:rPr>
              <a:t>的员工之后入职的所有员工的姓名和入职日期。要求同上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11.</a:t>
            </a:r>
            <a:r>
              <a:rPr lang="zh-CN" altLang="en-US" smtClean="0">
                <a:ea typeface="SimSun" panose="02010600030101010101" pitchFamily="2" charset="-122"/>
              </a:rPr>
              <a:t>显示在其经理之前入职的所有员工的全名和入职日期，以及其经理的全名和入职日期。列名分别为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Employee</a:t>
            </a:r>
            <a:r>
              <a:rPr lang="zh-CN" altLang="en-US" smtClean="0">
                <a:ea typeface="SimSun" panose="02010600030101010101" pitchFamily="2" charset="-122"/>
              </a:rPr>
              <a:t>、</a:t>
            </a:r>
            <a:r>
              <a:rPr lang="en-US" altLang="zh-CN" smtClean="0">
                <a:ea typeface="SimSun" panose="02010600030101010101" pitchFamily="2" charset="-122"/>
              </a:rPr>
              <a:t>Emp</a:t>
            </a:r>
            <a:r>
              <a:rPr lang="zh-CN" altLang="en-US" smtClean="0">
                <a:ea typeface="SimSun" panose="02010600030101010101" pitchFamily="2" charset="-122"/>
              </a:rPr>
              <a:t>、</a:t>
            </a:r>
            <a:r>
              <a:rPr lang="en-US" altLang="zh-CN" smtClean="0">
                <a:ea typeface="SimSun" panose="02010600030101010101" pitchFamily="2" charset="-122"/>
              </a:rPr>
              <a:t>Hired</a:t>
            </a:r>
            <a:r>
              <a:rPr lang="zh-CN" altLang="en-US" smtClean="0">
                <a:ea typeface="SimSun" panose="02010600030101010101" pitchFamily="2" charset="-122"/>
              </a:rPr>
              <a:t>、</a:t>
            </a:r>
            <a:r>
              <a:rPr lang="en-US" altLang="zh-CN" smtClean="0">
                <a:ea typeface="SimSun" panose="02010600030101010101" pitchFamily="2" charset="-122"/>
              </a:rPr>
              <a:t>Manager</a:t>
            </a:r>
            <a:r>
              <a:rPr lang="zh-CN" altLang="en-US" smtClean="0">
                <a:ea typeface="SimSun" panose="02010600030101010101" pitchFamily="2" charset="-122"/>
              </a:rPr>
              <a:t>和</a:t>
            </a:r>
            <a:r>
              <a:rPr lang="en-US" altLang="zh-CN" smtClean="0">
                <a:ea typeface="SimSun" panose="02010600030101010101" pitchFamily="2" charset="-122"/>
              </a:rPr>
              <a:t>Mgr hired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SimSun" panose="02010600030101010101" pitchFamily="2" charset="-122"/>
              </a:rPr>
              <a:t>要求同上。</a:t>
            </a:r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8562" y="1316587"/>
            <a:ext cx="10146707" cy="4088299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1.</a:t>
            </a:r>
            <a:r>
              <a:rPr lang="zh-CN" altLang="en-US" sz="2000" dirty="0" smtClean="0">
                <a:ea typeface="SimSun" panose="02010600030101010101" pitchFamily="2" charset="-122"/>
              </a:rPr>
              <a:t>编写一个查询，显示和</a:t>
            </a:r>
            <a:r>
              <a:rPr lang="en-US" altLang="zh-CN" sz="2000" dirty="0" err="1" smtClean="0">
                <a:ea typeface="SimSun" panose="02010600030101010101" pitchFamily="2" charset="-122"/>
              </a:rPr>
              <a:t>Zlotkey</a:t>
            </a:r>
            <a:r>
              <a:rPr lang="zh-CN" altLang="en-US" sz="2000" dirty="0" smtClean="0">
                <a:ea typeface="SimSun" panose="02010600030101010101" pitchFamily="2" charset="-122"/>
              </a:rPr>
              <a:t>在同一个部门的所有员工的姓氏和入职日期，但不包括</a:t>
            </a:r>
            <a:r>
              <a:rPr lang="en-US" altLang="zh-CN" sz="2000" dirty="0" err="1" smtClean="0">
                <a:ea typeface="SimSun" panose="02010600030101010101" pitchFamily="2" charset="-122"/>
              </a:rPr>
              <a:t>Zlotkey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2.</a:t>
            </a:r>
            <a:r>
              <a:rPr lang="zh-CN" altLang="en-US" sz="2000" dirty="0" smtClean="0">
                <a:ea typeface="SimSun" panose="02010600030101010101" pitchFamily="2" charset="-122"/>
              </a:rPr>
              <a:t>创建一个查询，显示年薪（工资</a:t>
            </a:r>
            <a:r>
              <a:rPr lang="en-US" altLang="zh-CN" sz="2000" dirty="0" smtClean="0">
                <a:ea typeface="SimSun" panose="02010600030101010101" pitchFamily="2" charset="-122"/>
              </a:rPr>
              <a:t>*12</a:t>
            </a:r>
            <a:r>
              <a:rPr lang="zh-CN" altLang="en-US" sz="2000" dirty="0" smtClean="0">
                <a:ea typeface="SimSun" panose="02010600030101010101" pitchFamily="2" charset="-122"/>
              </a:rPr>
              <a:t>加奖金）超过平均年薪的所有员工的员工编号、姓氏、部门名称和部门所在地。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3.</a:t>
            </a:r>
            <a:r>
              <a:rPr lang="zh-CN" altLang="en-US" sz="2000" dirty="0" smtClean="0">
                <a:ea typeface="SimSun" panose="02010600030101010101" pitchFamily="2" charset="-122"/>
              </a:rPr>
              <a:t>编写一个查询，显示所有员工的员工编号，姓氏，部门</a:t>
            </a:r>
            <a:r>
              <a:rPr lang="en-US" altLang="zh-CN" sz="2000" dirty="0" smtClean="0">
                <a:ea typeface="SimSun" panose="02010600030101010101" pitchFamily="2" charset="-122"/>
              </a:rPr>
              <a:t>ID</a:t>
            </a:r>
            <a:r>
              <a:rPr lang="zh-CN" altLang="en-US" sz="2000" dirty="0" smtClean="0">
                <a:ea typeface="SimSun" panose="02010600030101010101" pitchFamily="2" charset="-122"/>
              </a:rPr>
              <a:t>，条件是他们所工作的部门里有员工姓氏包含且只包含一个</a:t>
            </a:r>
            <a:r>
              <a:rPr lang="en-US" altLang="zh-CN" sz="2000" dirty="0" smtClean="0">
                <a:ea typeface="SimSun" panose="02010600030101010101" pitchFamily="2" charset="-122"/>
              </a:rPr>
              <a:t>u</a:t>
            </a:r>
            <a:r>
              <a:rPr lang="zh-CN" altLang="en-US" sz="2000" dirty="0" smtClean="0">
                <a:ea typeface="SimSun" panose="02010600030101010101" pitchFamily="2" charset="-122"/>
              </a:rPr>
              <a:t>，输出结果里，排除这些姓氏里包含且只包含一个</a:t>
            </a:r>
            <a:r>
              <a:rPr lang="en-US" altLang="zh-CN" sz="2000" dirty="0" smtClean="0">
                <a:ea typeface="SimSun" panose="02010600030101010101" pitchFamily="2" charset="-122"/>
              </a:rPr>
              <a:t>u</a:t>
            </a:r>
            <a:r>
              <a:rPr lang="zh-CN" altLang="en-US" sz="2000" dirty="0" smtClean="0">
                <a:ea typeface="SimSun" panose="02010600030101010101" pitchFamily="2" charset="-122"/>
              </a:rPr>
              <a:t>的结果。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4.</a:t>
            </a:r>
            <a:r>
              <a:rPr lang="zh-CN" altLang="en-US" sz="2000" dirty="0" smtClean="0">
                <a:ea typeface="SimSun" panose="02010600030101010101" pitchFamily="2" charset="-122"/>
              </a:rPr>
              <a:t>显示部门的</a:t>
            </a:r>
            <a:r>
              <a:rPr lang="en-US" altLang="zh-CN" sz="2000" dirty="0" smtClean="0">
                <a:ea typeface="SimSun" panose="02010600030101010101" pitchFamily="2" charset="-122"/>
              </a:rPr>
              <a:t>location ID</a:t>
            </a:r>
            <a:r>
              <a:rPr lang="zh-CN" altLang="en-US" sz="2000" dirty="0" smtClean="0">
                <a:ea typeface="SimSun" panose="02010600030101010101" pitchFamily="2" charset="-122"/>
              </a:rPr>
              <a:t>为</a:t>
            </a:r>
            <a:r>
              <a:rPr lang="en-US" altLang="zh-CN" sz="2000" dirty="0" smtClean="0">
                <a:ea typeface="SimSun" panose="02010600030101010101" pitchFamily="2" charset="-122"/>
              </a:rPr>
              <a:t>1700</a:t>
            </a:r>
            <a:r>
              <a:rPr lang="zh-CN" altLang="en-US" sz="2000" dirty="0" smtClean="0">
                <a:ea typeface="SimSun" panose="02010600030101010101" pitchFamily="2" charset="-122"/>
              </a:rPr>
              <a:t>的所有员工姓氏、部门编号和职务。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5.</a:t>
            </a:r>
            <a:r>
              <a:rPr lang="zh-CN" altLang="en-US" sz="2000" dirty="0" smtClean="0">
                <a:ea typeface="SimSun" panose="02010600030101010101" pitchFamily="2" charset="-122"/>
              </a:rPr>
              <a:t>显示</a:t>
            </a:r>
            <a:r>
              <a:rPr lang="en-US" altLang="zh-CN" sz="2000" dirty="0" smtClean="0">
                <a:ea typeface="SimSun" panose="02010600030101010101" pitchFamily="2" charset="-122"/>
              </a:rPr>
              <a:t>King</a:t>
            </a:r>
            <a:r>
              <a:rPr lang="zh-CN" altLang="en-US" sz="2000" dirty="0" smtClean="0">
                <a:ea typeface="SimSun" panose="02010600030101010101" pitchFamily="2" charset="-122"/>
              </a:rPr>
              <a:t>的每个下属员工的姓氏、工资、经理</a:t>
            </a:r>
            <a:r>
              <a:rPr lang="en-US" altLang="zh-CN" sz="2000" dirty="0" smtClean="0">
                <a:ea typeface="SimSun" panose="02010600030101010101" pitchFamily="2" charset="-122"/>
              </a:rPr>
              <a:t>ID</a:t>
            </a:r>
            <a:r>
              <a:rPr lang="zh-CN" altLang="en-US" sz="2000" dirty="0" smtClean="0">
                <a:ea typeface="SimSun" panose="02010600030101010101" pitchFamily="2" charset="-122"/>
              </a:rPr>
              <a:t>和经理姓氏。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6.</a:t>
            </a:r>
            <a:r>
              <a:rPr lang="zh-CN" altLang="en-US" sz="2000" dirty="0" smtClean="0">
                <a:ea typeface="SimSun" panose="02010600030101010101" pitchFamily="2" charset="-122"/>
              </a:rPr>
              <a:t>查询部门工作地点在</a:t>
            </a:r>
            <a:r>
              <a:rPr lang="en-US" altLang="zh-CN" sz="2000" dirty="0" smtClean="0">
                <a:ea typeface="SimSun" panose="02010600030101010101" pitchFamily="2" charset="-122"/>
              </a:rPr>
              <a:t>Seattle</a:t>
            </a:r>
            <a:r>
              <a:rPr lang="zh-CN" altLang="en-US" sz="2000" dirty="0" smtClean="0">
                <a:ea typeface="SimSun" panose="02010600030101010101" pitchFamily="2" charset="-122"/>
              </a:rPr>
              <a:t>，且职务与</a:t>
            </a:r>
            <a:r>
              <a:rPr lang="en-US" altLang="zh-CN" sz="2000" dirty="0" smtClean="0">
                <a:ea typeface="SimSun" panose="02010600030101010101" pitchFamily="2" charset="-122"/>
              </a:rPr>
              <a:t>111</a:t>
            </a:r>
            <a:r>
              <a:rPr lang="zh-CN" altLang="en-US" sz="2000" dirty="0" smtClean="0">
                <a:ea typeface="SimSun" panose="02010600030101010101" pitchFamily="2" charset="-122"/>
              </a:rPr>
              <a:t>号员工相同的所有员工的员工编号、姓氏、部门编号和职务。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7.</a:t>
            </a:r>
            <a:r>
              <a:rPr lang="zh-CN" altLang="en-US" sz="2000" dirty="0" smtClean="0">
                <a:ea typeface="SimSun" panose="02010600030101010101" pitchFamily="2" charset="-122"/>
              </a:rPr>
              <a:t>查询工资超过平均工资，且部门里有员工姓氏中包含字母</a:t>
            </a:r>
            <a:r>
              <a:rPr lang="en-US" altLang="zh-CN" sz="2000" dirty="0" smtClean="0">
                <a:ea typeface="SimSun" panose="02010600030101010101" pitchFamily="2" charset="-122"/>
              </a:rPr>
              <a:t>u</a:t>
            </a:r>
            <a:r>
              <a:rPr lang="zh-CN" altLang="en-US" sz="2000" dirty="0" smtClean="0">
                <a:ea typeface="SimSun" panose="02010600030101010101" pitchFamily="2" charset="-122"/>
              </a:rPr>
              <a:t>的所有员工的员工编号，姓氏和工资。</a:t>
            </a:r>
            <a:endParaRPr lang="en-US" altLang="zh-CN" sz="2000" dirty="0" smtClean="0">
              <a:ea typeface="SimSun" panose="02010600030101010101" pitchFamily="2" charset="-122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7-</a:t>
            </a:r>
            <a:r>
              <a:rPr lang="zh-CN" altLang="en-US" dirty="0">
                <a:ea typeface="SimSun" panose="02010600030101010101" pitchFamily="2" charset="-122"/>
              </a:rPr>
              <a:t>子</a:t>
            </a:r>
            <a:r>
              <a:rPr lang="zh-CN" altLang="en-US" dirty="0" smtClean="0">
                <a:ea typeface="SimSun" panose="02010600030101010101" pitchFamily="2" charset="-122"/>
              </a:rPr>
              <a:t>查询</a:t>
            </a:r>
            <a:r>
              <a:rPr lang="en-US" altLang="zh-CN" dirty="0" smtClean="0">
                <a:ea typeface="SimSun" panose="02010600030101010101" pitchFamily="2" charset="-122"/>
              </a:rPr>
              <a:t>	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8-</a:t>
            </a:r>
            <a:r>
              <a:rPr lang="zh-CN" altLang="en-US" dirty="0" smtClean="0">
                <a:ea typeface="SimSun" panose="02010600030101010101" pitchFamily="2" charset="-122"/>
              </a:rPr>
              <a:t>集合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2264" y="1447800"/>
            <a:ext cx="7918450" cy="3885166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1.</a:t>
            </a:r>
            <a:r>
              <a:rPr lang="zh-CN" altLang="en-US" smtClean="0">
                <a:ea typeface="SimSun" panose="02010600030101010101" pitchFamily="2" charset="-122"/>
              </a:rPr>
              <a:t>列出不包含职务</a:t>
            </a:r>
            <a:r>
              <a:rPr lang="en-US" altLang="zh-CN" smtClean="0">
                <a:ea typeface="SimSun" panose="02010600030101010101" pitchFamily="2" charset="-122"/>
              </a:rPr>
              <a:t>ST_CLERK</a:t>
            </a:r>
            <a:r>
              <a:rPr lang="zh-CN" altLang="en-US" smtClean="0">
                <a:ea typeface="SimSun" panose="02010600030101010101" pitchFamily="2" charset="-122"/>
              </a:rPr>
              <a:t>的所有部门</a:t>
            </a:r>
            <a:r>
              <a:rPr lang="en-US" altLang="zh-CN" smtClean="0">
                <a:ea typeface="SimSun" panose="02010600030101010101" pitchFamily="2" charset="-122"/>
              </a:rPr>
              <a:t>ID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2.</a:t>
            </a:r>
            <a:r>
              <a:rPr lang="zh-CN" altLang="en-US" smtClean="0">
                <a:ea typeface="SimSun" panose="02010600030101010101" pitchFamily="2" charset="-122"/>
              </a:rPr>
              <a:t>显示没有设立部门的国家代码和国家名称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3.</a:t>
            </a:r>
            <a:r>
              <a:rPr lang="zh-CN" altLang="en-US" smtClean="0">
                <a:ea typeface="SimSun" panose="02010600030101010101" pitchFamily="2" charset="-122"/>
              </a:rPr>
              <a:t>不使用</a:t>
            </a:r>
            <a:r>
              <a:rPr lang="en-US" altLang="zh-CN" smtClean="0">
                <a:ea typeface="SimSun" panose="02010600030101010101" pitchFamily="2" charset="-122"/>
              </a:rPr>
              <a:t>DISTINCT</a:t>
            </a:r>
            <a:r>
              <a:rPr lang="zh-CN" altLang="en-US" smtClean="0">
                <a:ea typeface="SimSun" panose="02010600030101010101" pitchFamily="2" charset="-122"/>
              </a:rPr>
              <a:t>，输出设立有部门的国家代码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4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  <a:r>
              <a:rPr lang="zh-CN" altLang="en-US" smtClean="0">
                <a:ea typeface="SimSun" panose="02010600030101010101" pitchFamily="2" charset="-122"/>
              </a:rPr>
              <a:t>创建一个查询，显示部门</a:t>
            </a:r>
            <a:r>
              <a:rPr lang="en-US" altLang="zh-CN" smtClean="0">
                <a:ea typeface="SimSun" panose="02010600030101010101" pitchFamily="2" charset="-122"/>
              </a:rPr>
              <a:t>10</a:t>
            </a:r>
            <a:r>
              <a:rPr lang="zh-CN" altLang="en-US" smtClean="0">
                <a:ea typeface="SimSun" panose="02010600030101010101" pitchFamily="2" charset="-122"/>
              </a:rPr>
              <a:t>，</a:t>
            </a:r>
            <a:r>
              <a:rPr lang="en-US" altLang="zh-CN" smtClean="0">
                <a:ea typeface="SimSun" panose="02010600030101010101" pitchFamily="2" charset="-122"/>
              </a:rPr>
              <a:t>50</a:t>
            </a:r>
            <a:r>
              <a:rPr lang="zh-CN" altLang="en-US" smtClean="0">
                <a:ea typeface="SimSun" panose="02010600030101010101" pitchFamily="2" charset="-122"/>
              </a:rPr>
              <a:t>，</a:t>
            </a:r>
            <a:r>
              <a:rPr lang="en-US" altLang="zh-CN" smtClean="0">
                <a:ea typeface="SimSun" panose="02010600030101010101" pitchFamily="2" charset="-122"/>
              </a:rPr>
              <a:t>20</a:t>
            </a:r>
            <a:r>
              <a:rPr lang="zh-CN" altLang="en-US" smtClean="0">
                <a:ea typeface="SimSun" panose="02010600030101010101" pitchFamily="2" charset="-122"/>
              </a:rPr>
              <a:t>部门所包含的职务和部门</a:t>
            </a:r>
            <a:r>
              <a:rPr lang="en-US" altLang="zh-CN" smtClean="0">
                <a:ea typeface="SimSun" panose="02010600030101010101" pitchFamily="2" charset="-122"/>
              </a:rPr>
              <a:t>ID</a:t>
            </a:r>
            <a:r>
              <a:rPr lang="zh-CN" altLang="en-US" smtClean="0">
                <a:ea typeface="SimSun" panose="02010600030101010101" pitchFamily="2" charset="-122"/>
              </a:rPr>
              <a:t>，要求部门显示的顺序以</a:t>
            </a:r>
            <a:r>
              <a:rPr lang="en-US" altLang="zh-CN" smtClean="0">
                <a:ea typeface="SimSun" panose="02010600030101010101" pitchFamily="2" charset="-122"/>
              </a:rPr>
              <a:t>10</a:t>
            </a:r>
            <a:r>
              <a:rPr lang="zh-CN" altLang="en-US" smtClean="0">
                <a:ea typeface="SimSun" panose="02010600030101010101" pitchFamily="2" charset="-122"/>
              </a:rPr>
              <a:t>，</a:t>
            </a:r>
            <a:r>
              <a:rPr lang="en-US" altLang="zh-CN" smtClean="0">
                <a:ea typeface="SimSun" panose="02010600030101010101" pitchFamily="2" charset="-122"/>
              </a:rPr>
              <a:t>50</a:t>
            </a:r>
            <a:r>
              <a:rPr lang="zh-CN" altLang="en-US" smtClean="0">
                <a:ea typeface="SimSun" panose="02010600030101010101" pitchFamily="2" charset="-122"/>
              </a:rPr>
              <a:t>，</a:t>
            </a:r>
            <a:r>
              <a:rPr lang="en-US" altLang="zh-CN" smtClean="0">
                <a:ea typeface="SimSun" panose="02010600030101010101" pitchFamily="2" charset="-122"/>
              </a:rPr>
              <a:t>20</a:t>
            </a:r>
            <a:r>
              <a:rPr lang="zh-CN" altLang="en-US" smtClean="0">
                <a:ea typeface="SimSun" panose="02010600030101010101" pitchFamily="2" charset="-122"/>
              </a:rPr>
              <a:t>显示。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5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  <a:r>
              <a:rPr lang="zh-CN" altLang="en-US" smtClean="0">
                <a:ea typeface="SimSun" panose="02010600030101010101" pitchFamily="2" charset="-122"/>
              </a:rPr>
              <a:t>列出哪些员工，从事当前职务之前，还在公司任职过其它职务，输出该员工的</a:t>
            </a:r>
            <a:r>
              <a:rPr lang="en-US" altLang="zh-CN" smtClean="0">
                <a:ea typeface="SimSun" panose="02010600030101010101" pitchFamily="2" charset="-122"/>
              </a:rPr>
              <a:t>ID</a:t>
            </a:r>
            <a:r>
              <a:rPr lang="zh-CN" altLang="en-US" smtClean="0">
                <a:ea typeface="SimSun" panose="02010600030101010101" pitchFamily="2" charset="-122"/>
              </a:rPr>
              <a:t>，以及以前任职的其它职务的</a:t>
            </a:r>
            <a:r>
              <a:rPr lang="en-US" altLang="zh-CN" smtClean="0">
                <a:ea typeface="SimSun" panose="02010600030101010101" pitchFamily="2" charset="-122"/>
              </a:rPr>
              <a:t>ID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6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  <a:r>
              <a:rPr lang="zh-CN" altLang="en-US" smtClean="0">
                <a:ea typeface="SimSun" panose="02010600030101010101" pitchFamily="2" charset="-122"/>
              </a:rPr>
              <a:t>整合以下两个查询，合并成一个输出。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1</a:t>
            </a:r>
            <a:r>
              <a:rPr lang="zh-CN" altLang="en-US" smtClean="0">
                <a:ea typeface="SimSun" panose="02010600030101010101" pitchFamily="2" charset="-122"/>
              </a:rPr>
              <a:t>）显示所有员工的姓氏和部门</a:t>
            </a:r>
            <a:r>
              <a:rPr lang="en-US" altLang="zh-CN" smtClean="0">
                <a:ea typeface="SimSun" panose="02010600030101010101" pitchFamily="2" charset="-122"/>
              </a:rPr>
              <a:t>ID</a:t>
            </a:r>
            <a:r>
              <a:rPr lang="zh-CN" altLang="en-US" smtClean="0">
                <a:ea typeface="SimSun" panose="02010600030101010101" pitchFamily="2" charset="-122"/>
              </a:rPr>
              <a:t>，不管该员工是否有部门。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2</a:t>
            </a:r>
            <a:r>
              <a:rPr lang="zh-CN" altLang="en-US" smtClean="0">
                <a:ea typeface="SimSun" panose="02010600030101010101" pitchFamily="2" charset="-122"/>
              </a:rPr>
              <a:t>）显示所有部门的</a:t>
            </a:r>
            <a:r>
              <a:rPr lang="en-US" altLang="zh-CN" smtClean="0">
                <a:ea typeface="SimSun" panose="02010600030101010101" pitchFamily="2" charset="-122"/>
              </a:rPr>
              <a:t>ID</a:t>
            </a:r>
            <a:r>
              <a:rPr lang="zh-CN" altLang="en-US" smtClean="0">
                <a:ea typeface="SimSun" panose="02010600030101010101" pitchFamily="2" charset="-122"/>
              </a:rPr>
              <a:t>和部门名称，不管该部门是否有员工。</a:t>
            </a:r>
            <a:endParaRPr lang="zh-CN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58782" y="1142288"/>
            <a:ext cx="10160949" cy="1244443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执行下发的脚本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create_my_emp.sql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创建本练习所需要的表。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描述该表的表结构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将下面数据表中的第一行添加到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表中，不要在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子句中，出现这些列名。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33600" y="2392830"/>
          <a:ext cx="7918450" cy="39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64"/>
                <a:gridCol w="2078593"/>
                <a:gridCol w="1979613"/>
                <a:gridCol w="1583690"/>
                <a:gridCol w="1583690"/>
              </a:tblGrid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endParaRPr lang="en-US" altLang="zh-CN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LAST_NAME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FIRST_NAME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USERID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SALARY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Patel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Ralph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rpatel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895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Dancs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Betty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bdancs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860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Biri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Ben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bbiri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Newman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Chad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cnewman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750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646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Ropeburn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Audrey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aropebur</a:t>
                      </a:r>
                      <a:endParaRPr lang="zh-CN" alt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1550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9-</a:t>
            </a:r>
            <a:r>
              <a:rPr lang="zh-CN" altLang="en-US" dirty="0" smtClean="0">
                <a:ea typeface="SimSun" panose="02010600030101010101" pitchFamily="2" charset="-122"/>
              </a:rPr>
              <a:t>处理数据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38652" y="1316038"/>
            <a:ext cx="10306228" cy="4679230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4.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使用上述表的第二行数据添加到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表中，要求在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子句中显式的列出这些列名。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5.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确认添加到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表中的内容。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6.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要求，编写一个脚本，名为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loademp.sql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，功能是在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表中插入示例表中的数据，要求使用替代变量，使该脚本可以被重复调用，并且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USERID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列，使用表达式构造出来，构造方法，将名字的第一个字母与姓氏的前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个字母连接起来，并且小写。使用该脚本将示例数据中的第三、四行插入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7.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确认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表中的结果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8.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将刚才添加的数据永久化。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9.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将员工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的姓氏改为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Drexler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10.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将工资低于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900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的员工工资改为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1000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11.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验证对表所做的更改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13.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Betty 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Dancs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表中删除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14.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确认对表的</a:t>
            </a:r>
            <a:r>
              <a:rPr lang="zh-CN" altLang="en-US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修改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9-</a:t>
            </a:r>
            <a:r>
              <a:rPr lang="zh-CN" altLang="en-US" dirty="0" smtClean="0">
                <a:ea typeface="SimSun" panose="02010600030101010101" pitchFamily="2" charset="-122"/>
              </a:rPr>
              <a:t>处理数据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1625" y="1637945"/>
            <a:ext cx="7918450" cy="3238835"/>
          </a:xfrm>
        </p:spPr>
        <p:txBody>
          <a:bodyPr/>
          <a:lstStyle/>
          <a:p>
            <a:pPr eaLnBrk="1" hangingPunct="1"/>
            <a:r>
              <a:rPr lang="en-US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15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提交所有更改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16.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使用前面创建的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loademp.sql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添加示例数据的第五行。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17.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确认表中的内容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以下题目需要标记事务处理过程中的记录点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要求修改员工工资为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1550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的员工工资为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3000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19.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删除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Ben 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Biri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所在行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20.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使用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loademp.sql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脚本将删除的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Betty 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Dancs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添加回来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21.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要求回退到插入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Betty 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Dancs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之前，要求要保留之前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19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题的对表的修改。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22.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题以后的对数据的操作永久化。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9-</a:t>
            </a:r>
            <a:r>
              <a:rPr lang="zh-CN" altLang="en-US" dirty="0" smtClean="0">
                <a:ea typeface="SimSun" panose="02010600030101010101" pitchFamily="2" charset="-122"/>
              </a:rPr>
              <a:t>处理数据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39738"/>
            <a:ext cx="7918450" cy="3984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10-</a:t>
            </a:r>
            <a:r>
              <a:rPr lang="zh-CN" altLang="en-US" dirty="0" smtClean="0">
                <a:ea typeface="SimSun" panose="02010600030101010101" pitchFamily="2" charset="-122"/>
              </a:rPr>
              <a:t>创建和管理表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4220"/>
            <a:ext cx="8534400" cy="4949825"/>
          </a:xfrm>
        </p:spPr>
        <p:txBody>
          <a:bodyPr/>
          <a:lstStyle/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基于以下表格创建表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，将创建表的语句保存到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lab10_1.sql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中，执行该脚本完成本题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用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DEPARTMENTS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表的数据填充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表（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department_id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对应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department_name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对就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）。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基于以下表格创建表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。将创建语句保存到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lab10_3.sql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中，执行脚本完成本题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4.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修改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表，从而允许输入更长的员工姓氏，由原来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个字符长度改为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50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57376" y="1561750"/>
          <a:ext cx="3324225" cy="1646238"/>
        </p:xfrm>
        <a:graphic>
          <a:graphicData uri="http://schemas.openxmlformats.org/drawingml/2006/table">
            <a:tbl>
              <a:tblPr/>
              <a:tblGrid>
                <a:gridCol w="1190625"/>
                <a:gridCol w="914400"/>
                <a:gridCol w="1219200"/>
              </a:tblGrid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列名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ID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NAME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是否允许为空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是否允许重复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是否为外键列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数据类型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NUMBER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VARCHAR2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长度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25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20254" y="4129715"/>
          <a:ext cx="5638800" cy="1646238"/>
        </p:xfrm>
        <a:graphic>
          <a:graphicData uri="http://schemas.openxmlformats.org/drawingml/2006/table">
            <a:tbl>
              <a:tblPr/>
              <a:tblGrid>
                <a:gridCol w="1279525"/>
                <a:gridCol w="871538"/>
                <a:gridCol w="1295400"/>
                <a:gridCol w="1252537"/>
                <a:gridCol w="939800"/>
              </a:tblGrid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列名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ID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LAST_NAME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FIRST_NAME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DEPT_ID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是否允许为空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是否允许重复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允许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是否为外键列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数据类型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NUMBER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VARCHAR2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VARCHAR2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VARCHAR2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长度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25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25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45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7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39738"/>
            <a:ext cx="7918450" cy="3984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10-</a:t>
            </a:r>
            <a:r>
              <a:rPr lang="zh-CN" altLang="en-US" dirty="0" smtClean="0">
                <a:ea typeface="SimSun" panose="02010600030101010101" pitchFamily="2" charset="-122"/>
              </a:rPr>
              <a:t>创建和管理表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25" y="1265490"/>
            <a:ext cx="8534400" cy="4703763"/>
          </a:xfrm>
        </p:spPr>
        <p:txBody>
          <a:bodyPr/>
          <a:lstStyle/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5.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确认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表都在数据字典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USER_TABLES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中。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6.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根据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EMPLOYEES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表中的数据填充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表，对应关系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employee_id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对应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last_name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对应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last_name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first_name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对应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first_name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depart_id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对应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dept_id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7.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删除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8.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根据表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EMPLOYEES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表创建表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EMPLOYEES2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。仅包含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EMPLOYEE_ID,FIRST_NAME,LAST_NAME,SALARY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DEPARTMENT_ID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。将新表的名列分别命名为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FIRST_NAME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LAST_NAME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SALARY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DEPT_ID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9.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EMPLOYEES2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重命名为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10.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给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两表添加备注，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’create from departments’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’create from employees’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11.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给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表的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列添加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PRIMARY KEY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约束，给该约束命名为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my_emp_id_pk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12.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为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表的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列添加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PRIMARY KEY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约束，命名为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my_dept_id_pk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13.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表的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列作为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表的引用列，创建相关约束，确保不会将员工分配到不存在的部门。将约束命名为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my_emp_dept_id_fk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14.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通过查询数据字典</a:t>
            </a:r>
            <a:r>
              <a:rPr lang="en-US" altLang="zh-CN" sz="16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user_constraints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，确认前几题添加的约束。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15.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为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表，增加一个列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COMMISSION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，该列不允许为空值，默认值为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，该列数据类型为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，小数位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位，数位长度为</a:t>
            </a:r>
            <a:r>
              <a:rPr lang="en-US" altLang="zh-CN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1-</a:t>
            </a:r>
            <a:r>
              <a:rPr lang="zh-CN" altLang="en-US" dirty="0" smtClean="0">
                <a:ea typeface="SimSun" panose="02010600030101010101" pitchFamily="2" charset="-122"/>
              </a:rPr>
              <a:t>编写</a:t>
            </a:r>
            <a:r>
              <a:rPr lang="zh-CN" altLang="en-US" dirty="0">
                <a:ea typeface="SimSun" panose="02010600030101010101" pitchFamily="2" charset="-122"/>
              </a:rPr>
              <a:t>基本的</a:t>
            </a:r>
            <a:r>
              <a:rPr lang="en-US" altLang="zh-CN" dirty="0" smtClean="0">
                <a:ea typeface="SimSun" panose="02010600030101010101" pitchFamily="2" charset="-122"/>
              </a:rPr>
              <a:t>SQL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1316039"/>
            <a:ext cx="7918450" cy="34115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6.</a:t>
            </a:r>
            <a:r>
              <a:rPr lang="zh-CN" altLang="en-US" smtClean="0">
                <a:ea typeface="SimSun" panose="02010600030101010101" pitchFamily="2" charset="-122"/>
              </a:rPr>
              <a:t>执行第</a:t>
            </a:r>
            <a:r>
              <a:rPr lang="en-US" altLang="zh-CN" smtClean="0">
                <a:ea typeface="SimSun" panose="02010600030101010101" pitchFamily="2" charset="-122"/>
              </a:rPr>
              <a:t>5</a:t>
            </a:r>
            <a:r>
              <a:rPr lang="zh-CN" altLang="en-US" smtClean="0">
                <a:ea typeface="SimSun" panose="02010600030101010101" pitchFamily="2" charset="-122"/>
              </a:rPr>
              <a:t>题中，保存的脚本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7.</a:t>
            </a:r>
            <a:r>
              <a:rPr lang="zh-CN" altLang="en-US" smtClean="0">
                <a:ea typeface="SimSun" panose="02010600030101010101" pitchFamily="2" charset="-122"/>
              </a:rPr>
              <a:t>创建一个查询，以显示</a:t>
            </a:r>
            <a:r>
              <a:rPr lang="en-US" altLang="zh-CN" smtClean="0">
                <a:ea typeface="SimSun" panose="02010600030101010101" pitchFamily="2" charset="-122"/>
              </a:rPr>
              <a:t>EMPLOYEES</a:t>
            </a:r>
            <a:r>
              <a:rPr lang="zh-CN" altLang="en-US" smtClean="0">
                <a:ea typeface="SimSun" panose="02010600030101010101" pitchFamily="2" charset="-122"/>
              </a:rPr>
              <a:t>表中唯一的职务代码。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8.</a:t>
            </a:r>
            <a:r>
              <a:rPr lang="zh-CN" altLang="en-US" smtClean="0">
                <a:ea typeface="SimSun" panose="02010600030101010101" pitchFamily="2" charset="-122"/>
              </a:rPr>
              <a:t>第五题中的</a:t>
            </a:r>
            <a:r>
              <a:rPr lang="en-US" altLang="zh-CN" smtClean="0">
                <a:ea typeface="SimSun" panose="02010600030101010101" pitchFamily="2" charset="-122"/>
              </a:rPr>
              <a:t>SQL</a:t>
            </a:r>
            <a:r>
              <a:rPr lang="zh-CN" altLang="en-US" smtClean="0">
                <a:ea typeface="SimSun" panose="02010600030101010101" pitchFamily="2" charset="-122"/>
              </a:rPr>
              <a:t>语句，为需要查询的列标题设置别名为</a:t>
            </a:r>
            <a:r>
              <a:rPr lang="en-US" altLang="zh-CN" smtClean="0">
                <a:ea typeface="SimSun" panose="02010600030101010101" pitchFamily="2" charset="-122"/>
              </a:rPr>
              <a:t>”Emp #”</a:t>
            </a:r>
            <a:r>
              <a:rPr lang="zh-CN" altLang="en-US" smtClean="0">
                <a:ea typeface="SimSun" panose="02010600030101010101" pitchFamily="2" charset="-122"/>
              </a:rPr>
              <a:t>、</a:t>
            </a:r>
            <a:r>
              <a:rPr lang="en-US" altLang="zh-CN" smtClean="0">
                <a:ea typeface="SimSun" panose="02010600030101010101" pitchFamily="2" charset="-122"/>
              </a:rPr>
              <a:t>”Employess”</a:t>
            </a:r>
            <a:r>
              <a:rPr lang="zh-CN" altLang="en-US" smtClean="0">
                <a:ea typeface="SimSun" panose="02010600030101010101" pitchFamily="2" charset="-122"/>
              </a:rPr>
              <a:t>、</a:t>
            </a:r>
            <a:r>
              <a:rPr lang="en-US" altLang="zh-CN" smtClean="0">
                <a:ea typeface="SimSun" panose="02010600030101010101" pitchFamily="2" charset="-122"/>
              </a:rPr>
              <a:t>”Job”</a:t>
            </a:r>
            <a:r>
              <a:rPr lang="zh-CN" altLang="en-US" smtClean="0">
                <a:ea typeface="SimSun" panose="02010600030101010101" pitchFamily="2" charset="-122"/>
              </a:rPr>
              <a:t>和</a:t>
            </a:r>
            <a:r>
              <a:rPr lang="en-US" altLang="zh-CN" smtClean="0">
                <a:ea typeface="SimSun" panose="02010600030101010101" pitchFamily="2" charset="-122"/>
              </a:rPr>
              <a:t>”Hire Date”</a:t>
            </a:r>
            <a:r>
              <a:rPr lang="zh-CN" altLang="en-US" smtClean="0">
                <a:ea typeface="SimSun" panose="02010600030101010101" pitchFamily="2" charset="-122"/>
              </a:rPr>
              <a:t>，并再次运行你的查询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9.</a:t>
            </a:r>
            <a:r>
              <a:rPr lang="zh-CN" altLang="en-US" smtClean="0">
                <a:ea typeface="SimSun" panose="02010600030101010101" pitchFamily="2" charset="-122"/>
              </a:rPr>
              <a:t>显示姓氏并连接该雇员的职务，它们之间同逗号和空格做分隔，然后为该输出的列设置别名</a:t>
            </a:r>
            <a:r>
              <a:rPr lang="en-US" altLang="zh-CN" smtClean="0">
                <a:ea typeface="SimSun" panose="02010600030101010101" pitchFamily="2" charset="-122"/>
              </a:rPr>
              <a:t>”Employee and Title”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10.</a:t>
            </a:r>
            <a:r>
              <a:rPr lang="zh-CN" altLang="en-US" smtClean="0">
                <a:ea typeface="SimSun" panose="02010600030101010101" pitchFamily="2" charset="-122"/>
              </a:rPr>
              <a:t>创建一个查询，显示</a:t>
            </a:r>
            <a:r>
              <a:rPr lang="en-US" altLang="zh-CN" smtClean="0">
                <a:ea typeface="SimSun" panose="02010600030101010101" pitchFamily="2" charset="-122"/>
              </a:rPr>
              <a:t>EMPLOYEES</a:t>
            </a:r>
            <a:r>
              <a:rPr lang="zh-CN" altLang="en-US" smtClean="0">
                <a:ea typeface="SimSun" panose="02010600030101010101" pitchFamily="2" charset="-122"/>
              </a:rPr>
              <a:t>表中所有的数据，用逗号分隔输出的所有列，并设置别名“</a:t>
            </a:r>
            <a:r>
              <a:rPr lang="en-US" altLang="zh-CN" smtClean="0">
                <a:ea typeface="SimSun" panose="02010600030101010101" pitchFamily="2" charset="-122"/>
              </a:rPr>
              <a:t>THE_OUTPUT</a:t>
            </a:r>
            <a:r>
              <a:rPr lang="zh-CN" altLang="en-US" smtClean="0">
                <a:ea typeface="SimSun" panose="02010600030101010101" pitchFamily="2" charset="-122"/>
              </a:rPr>
              <a:t>”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11.</a:t>
            </a:r>
            <a:r>
              <a:rPr lang="zh-CN" altLang="en-US" smtClean="0">
                <a:ea typeface="SimSun" panose="02010600030101010101" pitchFamily="2" charset="-122"/>
              </a:rPr>
              <a:t>把所有字段拼成一句有意义的话，自己看着办</a:t>
            </a:r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439738"/>
            <a:ext cx="7918450" cy="3984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11-</a:t>
            </a:r>
            <a:r>
              <a:rPr lang="zh-CN" altLang="en-US" dirty="0" smtClean="0">
                <a:ea typeface="SimSun" panose="02010600030101010101" pitchFamily="2" charset="-122"/>
              </a:rPr>
              <a:t>创建其它数据库对象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8224" y="1239853"/>
            <a:ext cx="9827663" cy="4810569"/>
          </a:xfrm>
        </p:spPr>
        <p:txBody>
          <a:bodyPr/>
          <a:lstStyle/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基于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EMPLOYEES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表中的员工编号、员工姓名和部门编号，创建一个名为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EMPLOYEES_VU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的视图，要求视图中员工姓名的列命名为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显示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EMPLOYEES_VU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视图的内容及视图的结构。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USER_VIEWS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数据字典中查看我们刚才创建的视图。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4.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使用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EMPLOYEES_VU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视图，创建一个查询，使其显示所有员工的员工姓名和部门编号。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5.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创建一个名为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DEPT50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的视图，其中包含部门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50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中所有员工的员工编号、员工姓氏和部门编号以及部门名称，将视图的各列命名为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EMPNO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DEPTNO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DEPTNAME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。不允许通过该视图将员工重新分配给其它部门。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6.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显示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DEPT50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视图的结构和内容。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7.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尝试将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Matos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重新分配给部门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80.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8.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基于所有员工的员工姓氏、部门名称、薪金和薪金等级，创建一个名为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SALARY_VU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的视图，各列命名为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Employee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Department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Salary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Grade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9.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创建一个用于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表的主键列的序列。该序列从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200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开始，最大值为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1000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，序号增量为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10.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将该序列命名为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DEPT_ID_SEQ.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10.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编写一个查询，使其显示有关序列的以下信息：序列名、最大值、增量值和最后编号。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439738"/>
            <a:ext cx="7918450" cy="3984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11-</a:t>
            </a:r>
            <a:r>
              <a:rPr lang="zh-CN" altLang="en-US" dirty="0" smtClean="0">
                <a:ea typeface="SimSun" panose="02010600030101010101" pitchFamily="2" charset="-122"/>
              </a:rPr>
              <a:t>创建其它数据库对象练习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3862" y="1342403"/>
            <a:ext cx="9537106" cy="1244443"/>
          </a:xfrm>
        </p:spPr>
        <p:txBody>
          <a:bodyPr/>
          <a:lstStyle/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11.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准备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表，准备的语句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Create table 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as select * from </a:t>
            </a: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departmetns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，使其在表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中插入两行，要求插入时使用我们为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列创建的序列。添加两个名为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Education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Administration</a:t>
            </a:r>
            <a:r>
              <a:rPr lang="zh-CN" altLang="en-US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的部门。确认添加的内容。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918450" cy="5035550"/>
          </a:xfrm>
        </p:spPr>
        <p:txBody>
          <a:bodyPr/>
          <a:lstStyle/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1.</a:t>
            </a:r>
            <a:r>
              <a:rPr lang="zh-CN" altLang="en-US" smtClean="0">
                <a:ea typeface="SimSun" panose="02010600030101010101" pitchFamily="2" charset="-122"/>
              </a:rPr>
              <a:t>创建一个查询，显示工资超过</a:t>
            </a:r>
            <a:r>
              <a:rPr lang="en-US" altLang="zh-CN" smtClean="0">
                <a:ea typeface="SimSun" panose="02010600030101010101" pitchFamily="2" charset="-122"/>
              </a:rPr>
              <a:t>12000</a:t>
            </a:r>
            <a:r>
              <a:rPr lang="zh-CN" altLang="en-US" smtClean="0">
                <a:ea typeface="SimSun" panose="02010600030101010101" pitchFamily="2" charset="-122"/>
              </a:rPr>
              <a:t>的员工的姓氏和工资，将你的</a:t>
            </a:r>
            <a:r>
              <a:rPr lang="en-US" altLang="zh-CN" smtClean="0">
                <a:ea typeface="SimSun" panose="02010600030101010101" pitchFamily="2" charset="-122"/>
              </a:rPr>
              <a:t>SQL</a:t>
            </a:r>
            <a:r>
              <a:rPr lang="zh-CN" altLang="en-US" smtClean="0">
                <a:ea typeface="SimSun" panose="02010600030101010101" pitchFamily="2" charset="-122"/>
              </a:rPr>
              <a:t>语句保存到</a:t>
            </a:r>
            <a:r>
              <a:rPr lang="en-US" altLang="zh-CN" smtClean="0">
                <a:ea typeface="SimSun" panose="02010600030101010101" pitchFamily="2" charset="-122"/>
              </a:rPr>
              <a:t>lab2_1.sql</a:t>
            </a:r>
            <a:r>
              <a:rPr lang="zh-CN" altLang="en-US" smtClean="0">
                <a:ea typeface="SimSun" panose="02010600030101010101" pitchFamily="2" charset="-122"/>
              </a:rPr>
              <a:t>文件中，并使用该脚本进行查询。</a:t>
            </a:r>
            <a:r>
              <a:rPr lang="en-US" altLang="zh-CN" smtClean="0">
                <a:ea typeface="SimSun" panose="02010600030101010101" pitchFamily="2" charset="-122"/>
              </a:rPr>
              <a:t>2.</a:t>
            </a:r>
            <a:r>
              <a:rPr lang="zh-CN" altLang="en-US" smtClean="0">
                <a:ea typeface="SimSun" panose="02010600030101010101" pitchFamily="2" charset="-122"/>
              </a:rPr>
              <a:t>创建一个查询，显示员工号</a:t>
            </a:r>
            <a:r>
              <a:rPr lang="en-US" altLang="zh-CN" smtClean="0">
                <a:ea typeface="SimSun" panose="02010600030101010101" pitchFamily="2" charset="-122"/>
              </a:rPr>
              <a:t>176</a:t>
            </a:r>
            <a:r>
              <a:rPr lang="zh-CN" altLang="en-US" smtClean="0">
                <a:ea typeface="SimSun" panose="02010600030101010101" pitchFamily="2" charset="-122"/>
              </a:rPr>
              <a:t>的姓氏和部门编号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3.</a:t>
            </a:r>
            <a:r>
              <a:rPr lang="zh-CN" altLang="en-US" smtClean="0">
                <a:ea typeface="SimSun" panose="02010600030101010101" pitchFamily="2" charset="-122"/>
              </a:rPr>
              <a:t>修改</a:t>
            </a:r>
            <a:r>
              <a:rPr lang="en-US" altLang="zh-CN" smtClean="0">
                <a:ea typeface="SimSun" panose="02010600030101010101" pitchFamily="2" charset="-122"/>
              </a:rPr>
              <a:t>lab2_1.sql</a:t>
            </a:r>
            <a:r>
              <a:rPr lang="zh-CN" altLang="en-US" smtClean="0">
                <a:ea typeface="SimSun" panose="02010600030101010101" pitchFamily="2" charset="-122"/>
              </a:rPr>
              <a:t>，使其显示工资不在</a:t>
            </a:r>
            <a:r>
              <a:rPr lang="en-US" altLang="zh-CN" smtClean="0">
                <a:ea typeface="SimSun" panose="02010600030101010101" pitchFamily="2" charset="-122"/>
              </a:rPr>
              <a:t>5000</a:t>
            </a:r>
            <a:r>
              <a:rPr lang="zh-CN" altLang="en-US" smtClean="0">
                <a:ea typeface="SimSun" panose="02010600030101010101" pitchFamily="2" charset="-122"/>
              </a:rPr>
              <a:t>至</a:t>
            </a:r>
            <a:r>
              <a:rPr lang="en-US" altLang="zh-CN" smtClean="0">
                <a:ea typeface="SimSun" panose="02010600030101010101" pitchFamily="2" charset="-122"/>
              </a:rPr>
              <a:t>12000</a:t>
            </a:r>
            <a:r>
              <a:rPr lang="zh-CN" altLang="en-US" smtClean="0">
                <a:ea typeface="SimSun" panose="02010600030101010101" pitchFamily="2" charset="-122"/>
              </a:rPr>
              <a:t>范围内的所有员工的姓氏和工资，并将该修改后的脚本另存为</a:t>
            </a:r>
            <a:r>
              <a:rPr lang="en-US" altLang="zh-CN" smtClean="0">
                <a:ea typeface="SimSun" panose="02010600030101010101" pitchFamily="2" charset="-122"/>
              </a:rPr>
              <a:t>lab2_3.sql</a:t>
            </a:r>
            <a:r>
              <a:rPr lang="zh-CN" altLang="en-US" smtClean="0">
                <a:ea typeface="SimSun" panose="02010600030101010101" pitchFamily="2" charset="-122"/>
              </a:rPr>
              <a:t>，使用脚本进行查询。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4.</a:t>
            </a:r>
            <a:r>
              <a:rPr lang="zh-CN" altLang="en-US" smtClean="0">
                <a:ea typeface="SimSun" panose="02010600030101010101" pitchFamily="2" charset="-122"/>
              </a:rPr>
              <a:t>显示在</a:t>
            </a:r>
            <a:r>
              <a:rPr lang="en-US" altLang="zh-CN" smtClean="0">
                <a:ea typeface="SimSun" panose="02010600030101010101" pitchFamily="2" charset="-122"/>
              </a:rPr>
              <a:t>2003</a:t>
            </a:r>
            <a:r>
              <a:rPr lang="zh-CN" altLang="en-US" smtClean="0">
                <a:ea typeface="SimSun" panose="02010600030101010101" pitchFamily="2" charset="-122"/>
              </a:rPr>
              <a:t>年</a:t>
            </a:r>
            <a:r>
              <a:rPr lang="en-US" altLang="zh-CN" smtClean="0">
                <a:ea typeface="SimSun" panose="02010600030101010101" pitchFamily="2" charset="-122"/>
              </a:rPr>
              <a:t>2</a:t>
            </a:r>
            <a:r>
              <a:rPr lang="zh-CN" altLang="en-US" smtClean="0">
                <a:ea typeface="SimSun" panose="02010600030101010101" pitchFamily="2" charset="-122"/>
              </a:rPr>
              <a:t>月</a:t>
            </a:r>
            <a:r>
              <a:rPr lang="en-US" altLang="zh-CN" smtClean="0">
                <a:ea typeface="SimSun" panose="02010600030101010101" pitchFamily="2" charset="-122"/>
              </a:rPr>
              <a:t>20</a:t>
            </a:r>
            <a:r>
              <a:rPr lang="zh-CN" altLang="en-US" smtClean="0">
                <a:ea typeface="SimSun" panose="02010600030101010101" pitchFamily="2" charset="-122"/>
              </a:rPr>
              <a:t>日至</a:t>
            </a:r>
            <a:r>
              <a:rPr lang="en-US" altLang="zh-CN" smtClean="0">
                <a:ea typeface="SimSun" panose="02010600030101010101" pitchFamily="2" charset="-122"/>
              </a:rPr>
              <a:t>2007</a:t>
            </a:r>
            <a:r>
              <a:rPr lang="zh-CN" altLang="en-US" smtClean="0">
                <a:ea typeface="SimSun" panose="02010600030101010101" pitchFamily="2" charset="-122"/>
              </a:rPr>
              <a:t>年</a:t>
            </a:r>
            <a:r>
              <a:rPr lang="en-US" altLang="zh-CN" smtClean="0">
                <a:ea typeface="SimSun" panose="02010600030101010101" pitchFamily="2" charset="-122"/>
              </a:rPr>
              <a:t>5</a:t>
            </a:r>
            <a:r>
              <a:rPr lang="zh-CN" altLang="en-US" smtClean="0">
                <a:ea typeface="SimSun" panose="02010600030101010101" pitchFamily="2" charset="-122"/>
              </a:rPr>
              <a:t>月</a:t>
            </a:r>
            <a:r>
              <a:rPr lang="en-US" altLang="zh-CN" smtClean="0">
                <a:ea typeface="SimSun" panose="02010600030101010101" pitchFamily="2" charset="-122"/>
              </a:rPr>
              <a:t>1</a:t>
            </a:r>
            <a:r>
              <a:rPr lang="zh-CN" altLang="en-US" smtClean="0">
                <a:ea typeface="SimSun" panose="02010600030101010101" pitchFamily="2" charset="-122"/>
              </a:rPr>
              <a:t>日之间录用的员工姓氏、职务和录用日期，并按录用日期进行升序排序。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5.</a:t>
            </a:r>
            <a:r>
              <a:rPr lang="zh-CN" altLang="en-US" smtClean="0">
                <a:ea typeface="SimSun" panose="02010600030101010101" pitchFamily="2" charset="-122"/>
              </a:rPr>
              <a:t>按姓名的字母顺序显示部门</a:t>
            </a:r>
            <a:r>
              <a:rPr lang="en-US" altLang="zh-CN" smtClean="0">
                <a:ea typeface="SimSun" panose="02010600030101010101" pitchFamily="2" charset="-122"/>
              </a:rPr>
              <a:t>20</a:t>
            </a:r>
            <a:r>
              <a:rPr lang="zh-CN" altLang="en-US" smtClean="0">
                <a:ea typeface="SimSun" panose="02010600030101010101" pitchFamily="2" charset="-122"/>
              </a:rPr>
              <a:t>和部门</a:t>
            </a:r>
            <a:r>
              <a:rPr lang="en-US" altLang="zh-CN" smtClean="0">
                <a:ea typeface="SimSun" panose="02010600030101010101" pitchFamily="2" charset="-122"/>
              </a:rPr>
              <a:t>90</a:t>
            </a:r>
            <a:r>
              <a:rPr lang="zh-CN" altLang="en-US" smtClean="0">
                <a:ea typeface="SimSun" panose="02010600030101010101" pitchFamily="2" charset="-122"/>
              </a:rPr>
              <a:t>的所有员式的姓氏和部门编号。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6.</a:t>
            </a:r>
            <a:r>
              <a:rPr lang="zh-CN" altLang="en-US" smtClean="0">
                <a:ea typeface="SimSun" panose="02010600030101010101" pitchFamily="2" charset="-122"/>
              </a:rPr>
              <a:t>修改</a:t>
            </a:r>
            <a:r>
              <a:rPr lang="en-US" altLang="zh-CN" smtClean="0">
                <a:ea typeface="SimSun" panose="02010600030101010101" pitchFamily="2" charset="-122"/>
              </a:rPr>
              <a:t>lab2_3.sql</a:t>
            </a:r>
            <a:r>
              <a:rPr lang="zh-CN" altLang="en-US" smtClean="0">
                <a:ea typeface="SimSun" panose="02010600030101010101" pitchFamily="2" charset="-122"/>
              </a:rPr>
              <a:t>，使其列出工资在</a:t>
            </a:r>
            <a:r>
              <a:rPr lang="en-US" altLang="zh-CN" smtClean="0">
                <a:ea typeface="SimSun" panose="02010600030101010101" pitchFamily="2" charset="-122"/>
              </a:rPr>
              <a:t>5000</a:t>
            </a:r>
            <a:r>
              <a:rPr lang="zh-CN" altLang="en-US" smtClean="0">
                <a:ea typeface="SimSun" panose="02010600030101010101" pitchFamily="2" charset="-122"/>
              </a:rPr>
              <a:t>到</a:t>
            </a:r>
            <a:r>
              <a:rPr lang="en-US" altLang="zh-CN" smtClean="0">
                <a:ea typeface="SimSun" panose="02010600030101010101" pitchFamily="2" charset="-122"/>
              </a:rPr>
              <a:t>12000</a:t>
            </a:r>
            <a:r>
              <a:rPr lang="zh-CN" altLang="en-US" smtClean="0">
                <a:ea typeface="SimSun" panose="02010600030101010101" pitchFamily="2" charset="-122"/>
              </a:rPr>
              <a:t>之间，并且部门是</a:t>
            </a:r>
            <a:r>
              <a:rPr lang="en-US" altLang="zh-CN" smtClean="0">
                <a:ea typeface="SimSun" panose="02010600030101010101" pitchFamily="2" charset="-122"/>
              </a:rPr>
              <a:t>20</a:t>
            </a:r>
            <a:r>
              <a:rPr lang="zh-CN" altLang="en-US" smtClean="0">
                <a:ea typeface="SimSun" panose="02010600030101010101" pitchFamily="2" charset="-122"/>
              </a:rPr>
              <a:t>或者</a:t>
            </a:r>
            <a:r>
              <a:rPr lang="en-US" altLang="zh-CN" smtClean="0">
                <a:ea typeface="SimSun" panose="02010600030101010101" pitchFamily="2" charset="-122"/>
              </a:rPr>
              <a:t>50</a:t>
            </a:r>
            <a:r>
              <a:rPr lang="zh-CN" altLang="en-US" smtClean="0">
                <a:ea typeface="SimSun" panose="02010600030101010101" pitchFamily="2" charset="-122"/>
              </a:rPr>
              <a:t>的员工姓氏和工资，分别将列标记为“</a:t>
            </a:r>
            <a:r>
              <a:rPr lang="en-US" altLang="zh-CN" smtClean="0">
                <a:ea typeface="SimSun" panose="02010600030101010101" pitchFamily="2" charset="-122"/>
              </a:rPr>
              <a:t>Employee</a:t>
            </a:r>
            <a:r>
              <a:rPr lang="zh-CN" altLang="en-US" smtClean="0">
                <a:ea typeface="SimSun" panose="02010600030101010101" pitchFamily="2" charset="-122"/>
              </a:rPr>
              <a:t>”和“</a:t>
            </a:r>
            <a:r>
              <a:rPr lang="en-US" altLang="zh-CN" smtClean="0">
                <a:ea typeface="SimSun" panose="02010600030101010101" pitchFamily="2" charset="-122"/>
              </a:rPr>
              <a:t>Monthly Salary</a:t>
            </a:r>
            <a:r>
              <a:rPr lang="zh-CN" altLang="en-US" smtClean="0">
                <a:ea typeface="SimSun" panose="02010600030101010101" pitchFamily="2" charset="-122"/>
              </a:rPr>
              <a:t>”。并将该修改过的脚本另存为</a:t>
            </a:r>
            <a:r>
              <a:rPr lang="en-US" altLang="zh-CN" smtClean="0">
                <a:ea typeface="SimSun" panose="02010600030101010101" pitchFamily="2" charset="-122"/>
              </a:rPr>
              <a:t>lab2_6.sql</a:t>
            </a:r>
            <a:r>
              <a:rPr lang="zh-CN" altLang="en-US" smtClean="0">
                <a:ea typeface="SimSun" panose="02010600030101010101" pitchFamily="2" charset="-122"/>
              </a:rPr>
              <a:t>。使用该脚本执行你的查询。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2-</a:t>
            </a:r>
            <a:r>
              <a:rPr lang="zh-CN" altLang="en-US" dirty="0" smtClean="0">
                <a:ea typeface="SimSun" panose="02010600030101010101" pitchFamily="2" charset="-122"/>
              </a:rPr>
              <a:t>限制和排序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1"/>
            <a:ext cx="7918450" cy="4156075"/>
          </a:xfrm>
        </p:spPr>
        <p:txBody>
          <a:bodyPr/>
          <a:lstStyle/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7.</a:t>
            </a:r>
            <a:r>
              <a:rPr lang="zh-CN" altLang="en-US" smtClean="0">
                <a:ea typeface="SimSun" panose="02010600030101010101" pitchFamily="2" charset="-122"/>
              </a:rPr>
              <a:t>显示在</a:t>
            </a:r>
            <a:r>
              <a:rPr lang="en-US" altLang="zh-CN" smtClean="0">
                <a:ea typeface="SimSun" panose="02010600030101010101" pitchFamily="2" charset="-122"/>
              </a:rPr>
              <a:t>2004</a:t>
            </a:r>
            <a:r>
              <a:rPr lang="zh-CN" altLang="en-US" smtClean="0">
                <a:ea typeface="SimSun" panose="02010600030101010101" pitchFamily="2" charset="-122"/>
              </a:rPr>
              <a:t>年录用的每位员工的姓氏和录用日期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8.</a:t>
            </a:r>
            <a:r>
              <a:rPr lang="zh-CN" altLang="en-US" smtClean="0">
                <a:ea typeface="SimSun" panose="02010600030101010101" pitchFamily="2" charset="-122"/>
              </a:rPr>
              <a:t>显示没有经理的所有员工的姓氏和职称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9.</a:t>
            </a:r>
            <a:r>
              <a:rPr lang="zh-CN" altLang="en-US" smtClean="0">
                <a:ea typeface="SimSun" panose="02010600030101010101" pitchFamily="2" charset="-122"/>
              </a:rPr>
              <a:t>显示有奖金可拿的所有员工的姓氏、工资和奖金提成比率，并按工资和奖金提成比率进行降序排序。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10.</a:t>
            </a:r>
            <a:r>
              <a:rPr lang="zh-CN" altLang="en-US" smtClean="0">
                <a:ea typeface="SimSun" panose="02010600030101010101" pitchFamily="2" charset="-122"/>
              </a:rPr>
              <a:t>显示员工姓氏中第三个字母为“</a:t>
            </a:r>
            <a:r>
              <a:rPr lang="en-US" altLang="zh-CN" smtClean="0">
                <a:ea typeface="SimSun" panose="02010600030101010101" pitchFamily="2" charset="-122"/>
              </a:rPr>
              <a:t>a</a:t>
            </a:r>
            <a:r>
              <a:rPr lang="zh-CN" altLang="en-US" smtClean="0">
                <a:ea typeface="SimSun" panose="02010600030101010101" pitchFamily="2" charset="-122"/>
              </a:rPr>
              <a:t>”的所有员工的姓名和姓氏。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11.</a:t>
            </a:r>
            <a:r>
              <a:rPr lang="zh-CN" altLang="en-US" smtClean="0">
                <a:ea typeface="SimSun" panose="02010600030101010101" pitchFamily="2" charset="-122"/>
              </a:rPr>
              <a:t>显示员工姓氏中有“</a:t>
            </a:r>
            <a:r>
              <a:rPr lang="en-US" altLang="zh-CN" smtClean="0">
                <a:ea typeface="SimSun" panose="02010600030101010101" pitchFamily="2" charset="-122"/>
              </a:rPr>
              <a:t>a</a:t>
            </a:r>
            <a:r>
              <a:rPr lang="zh-CN" altLang="en-US" smtClean="0">
                <a:ea typeface="SimSun" panose="02010600030101010101" pitchFamily="2" charset="-122"/>
              </a:rPr>
              <a:t>”和“</a:t>
            </a:r>
            <a:r>
              <a:rPr lang="en-US" altLang="zh-CN" smtClean="0">
                <a:ea typeface="SimSun" panose="02010600030101010101" pitchFamily="2" charset="-122"/>
              </a:rPr>
              <a:t>e</a:t>
            </a:r>
            <a:r>
              <a:rPr lang="zh-CN" altLang="en-US" smtClean="0">
                <a:ea typeface="SimSun" panose="02010600030101010101" pitchFamily="2" charset="-122"/>
              </a:rPr>
              <a:t>”的所有员工的姓氏和姓名。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12.</a:t>
            </a:r>
            <a:r>
              <a:rPr lang="zh-CN" altLang="en-US" smtClean="0">
                <a:ea typeface="SimSun" panose="02010600030101010101" pitchFamily="2" charset="-122"/>
              </a:rPr>
              <a:t>显示职务为</a:t>
            </a:r>
            <a:r>
              <a:rPr lang="en-US" altLang="zh-CN" smtClean="0">
                <a:ea typeface="SimSun" panose="02010600030101010101" pitchFamily="2" charset="-122"/>
              </a:rPr>
              <a:t>sa_rep</a:t>
            </a:r>
            <a:r>
              <a:rPr lang="zh-CN" altLang="en-US" smtClean="0">
                <a:ea typeface="SimSun" panose="02010600030101010101" pitchFamily="2" charset="-122"/>
              </a:rPr>
              <a:t>和</a:t>
            </a:r>
            <a:r>
              <a:rPr lang="en-US" altLang="zh-CN" smtClean="0">
                <a:ea typeface="SimSun" panose="02010600030101010101" pitchFamily="2" charset="-122"/>
              </a:rPr>
              <a:t>st_clerk</a:t>
            </a:r>
            <a:r>
              <a:rPr lang="zh-CN" altLang="en-US" smtClean="0">
                <a:ea typeface="SimSun" panose="02010600030101010101" pitchFamily="2" charset="-122"/>
              </a:rPr>
              <a:t>，且工资不等于</a:t>
            </a:r>
            <a:r>
              <a:rPr lang="en-US" altLang="zh-CN" smtClean="0">
                <a:ea typeface="SimSun" panose="02010600030101010101" pitchFamily="2" charset="-122"/>
              </a:rPr>
              <a:t>2500</a:t>
            </a:r>
            <a:r>
              <a:rPr lang="zh-CN" altLang="en-US" smtClean="0">
                <a:ea typeface="SimSun" panose="02010600030101010101" pitchFamily="2" charset="-122"/>
              </a:rPr>
              <a:t>，</a:t>
            </a:r>
            <a:r>
              <a:rPr lang="en-US" altLang="zh-CN" smtClean="0">
                <a:ea typeface="SimSun" panose="02010600030101010101" pitchFamily="2" charset="-122"/>
              </a:rPr>
              <a:t>3500</a:t>
            </a:r>
            <a:r>
              <a:rPr lang="zh-CN" altLang="en-US" smtClean="0">
                <a:ea typeface="SimSun" panose="02010600030101010101" pitchFamily="2" charset="-122"/>
              </a:rPr>
              <a:t>和</a:t>
            </a:r>
            <a:r>
              <a:rPr lang="en-US" altLang="zh-CN" smtClean="0">
                <a:ea typeface="SimSun" panose="02010600030101010101" pitchFamily="2" charset="-122"/>
              </a:rPr>
              <a:t>7000</a:t>
            </a:r>
            <a:r>
              <a:rPr lang="zh-CN" altLang="en-US" smtClean="0">
                <a:ea typeface="SimSun" panose="02010600030101010101" pitchFamily="2" charset="-122"/>
              </a:rPr>
              <a:t>的所有员工的姓氏，姓名、职务和工资。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zh-CN" smtClean="0">
                <a:ea typeface="SimSun" panose="02010600030101010101" pitchFamily="2" charset="-122"/>
              </a:rPr>
              <a:t>13.</a:t>
            </a:r>
            <a:r>
              <a:rPr lang="zh-CN" altLang="en-US" smtClean="0">
                <a:ea typeface="SimSun" panose="02010600030101010101" pitchFamily="2" charset="-122"/>
              </a:rPr>
              <a:t>修改</a:t>
            </a:r>
            <a:r>
              <a:rPr lang="en-US" altLang="zh-CN" smtClean="0">
                <a:ea typeface="SimSun" panose="02010600030101010101" pitchFamily="2" charset="-122"/>
              </a:rPr>
              <a:t>lab2_6.sql</a:t>
            </a:r>
            <a:r>
              <a:rPr lang="zh-CN" altLang="en-US" smtClean="0">
                <a:ea typeface="SimSun" panose="02010600030101010101" pitchFamily="2" charset="-122"/>
              </a:rPr>
              <a:t>，使其显示奖金提成为</a:t>
            </a:r>
            <a:r>
              <a:rPr lang="en-US" altLang="zh-CN" smtClean="0">
                <a:ea typeface="SimSun" panose="02010600030101010101" pitchFamily="2" charset="-122"/>
              </a:rPr>
              <a:t>20%</a:t>
            </a:r>
            <a:r>
              <a:rPr lang="zh-CN" altLang="en-US" smtClean="0">
                <a:ea typeface="SimSun" panose="02010600030101010101" pitchFamily="2" charset="-122"/>
              </a:rPr>
              <a:t>的所有员工的姓氏、姓名、工资和奖金。将该修改后的脚本另存为</a:t>
            </a:r>
            <a:r>
              <a:rPr lang="en-US" altLang="zh-CN" smtClean="0">
                <a:ea typeface="SimSun" panose="02010600030101010101" pitchFamily="2" charset="-122"/>
              </a:rPr>
              <a:t>lab2_13.sql</a:t>
            </a:r>
            <a:r>
              <a:rPr lang="zh-CN" altLang="en-US" smtClean="0">
                <a:ea typeface="SimSun" panose="02010600030101010101" pitchFamily="2" charset="-122"/>
              </a:rPr>
              <a:t>，并使用该脚本执行该查询。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870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2-</a:t>
            </a:r>
            <a:r>
              <a:rPr lang="zh-CN" altLang="en-US" dirty="0">
                <a:ea typeface="SimSun" panose="02010600030101010101" pitchFamily="2" charset="-122"/>
              </a:rPr>
              <a:t>限制和</a:t>
            </a:r>
            <a:r>
              <a:rPr lang="zh-CN" altLang="en-US" dirty="0" smtClean="0">
                <a:ea typeface="SimSun" panose="02010600030101010101" pitchFamily="2" charset="-122"/>
              </a:rPr>
              <a:t>排序</a:t>
            </a:r>
            <a:endParaRPr lang="zh-CN" altLang="zh-CN" dirty="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4-</a:t>
            </a:r>
            <a:r>
              <a:rPr lang="zh-CN" altLang="en-US" dirty="0"/>
              <a:t>单行函数、转换函数和条件表达式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447801"/>
            <a:ext cx="10557933" cy="4956229"/>
          </a:xfrm>
        </p:spPr>
        <p:txBody>
          <a:bodyPr/>
          <a:lstStyle/>
          <a:p>
            <a:r>
              <a:rPr lang="en-US" altLang="zh-CN" sz="1800" dirty="0"/>
              <a:t>1.</a:t>
            </a:r>
            <a:r>
              <a:rPr lang="zh-CN" altLang="en-US" sz="1800" dirty="0"/>
              <a:t>编写一个查询，使其显示当前日期，将列名命名为</a:t>
            </a:r>
            <a:r>
              <a:rPr lang="en-US" altLang="zh-CN" sz="1800" dirty="0"/>
              <a:t>Date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显示每位员工的编号，姓氏，薪金和增加</a:t>
            </a:r>
            <a:r>
              <a:rPr lang="en-US" altLang="zh-CN" sz="1800" dirty="0"/>
              <a:t>15%</a:t>
            </a:r>
            <a:r>
              <a:rPr lang="zh-CN" altLang="en-US" sz="1800" dirty="0"/>
              <a:t>薪金之后薪金值（并将该列命名为</a:t>
            </a:r>
            <a:r>
              <a:rPr lang="en-US" altLang="zh-CN" sz="1800" dirty="0"/>
              <a:t>New Salary</a:t>
            </a:r>
            <a:r>
              <a:rPr lang="zh-CN" altLang="en-US" sz="1800" dirty="0"/>
              <a:t>）不允许输出的结果中有空值。</a:t>
            </a:r>
            <a:endParaRPr lang="zh-CN" altLang="en-US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显示每位员工的编号，姓氏，薪金和增加</a:t>
            </a:r>
            <a:r>
              <a:rPr lang="en-US" altLang="zh-CN" sz="1800" dirty="0"/>
              <a:t>15%</a:t>
            </a:r>
            <a:r>
              <a:rPr lang="zh-CN" altLang="en-US" sz="1800" dirty="0"/>
              <a:t>薪金之后薪金值（并将该列命名为</a:t>
            </a:r>
            <a:r>
              <a:rPr lang="en-US" altLang="zh-CN" sz="1800" dirty="0"/>
              <a:t>New Salary</a:t>
            </a:r>
            <a:r>
              <a:rPr lang="zh-CN" altLang="en-US" sz="1800" dirty="0"/>
              <a:t>），添加一个列，命名为</a:t>
            </a:r>
            <a:r>
              <a:rPr lang="en-US" altLang="zh-CN" sz="1800" dirty="0"/>
              <a:t>Increase</a:t>
            </a:r>
            <a:r>
              <a:rPr lang="zh-CN" altLang="en-US" sz="1800" dirty="0"/>
              <a:t>，该列是从增加了</a:t>
            </a:r>
            <a:r>
              <a:rPr lang="en-US" altLang="zh-CN" sz="1800" dirty="0"/>
              <a:t>15%</a:t>
            </a:r>
            <a:r>
              <a:rPr lang="zh-CN" altLang="en-US" sz="1800" dirty="0"/>
              <a:t>工资以后的列，减去原有的工资，即工资实际涨了多少。同样要求，该查询结果中，不允许有空值。</a:t>
            </a:r>
            <a:endParaRPr lang="zh-CN" altLang="en-US" sz="1800" dirty="0"/>
          </a:p>
          <a:p>
            <a:r>
              <a:rPr lang="en-US" altLang="zh-CN" sz="1800" dirty="0"/>
              <a:t>4.</a:t>
            </a:r>
            <a:r>
              <a:rPr lang="zh-CN" altLang="en-US" sz="1800" dirty="0"/>
              <a:t>编写一个查询，显示姓氏以</a:t>
            </a:r>
            <a:r>
              <a:rPr lang="en-US" altLang="zh-CN" sz="1800" dirty="0"/>
              <a:t>J</a:t>
            </a:r>
            <a:r>
              <a:rPr lang="zh-CN" altLang="en-US" sz="1800" dirty="0"/>
              <a:t>、</a:t>
            </a:r>
            <a:r>
              <a:rPr lang="en-US" altLang="zh-CN" sz="1800" dirty="0"/>
              <a:t>A</a:t>
            </a:r>
            <a:r>
              <a:rPr lang="zh-CN" altLang="en-US" sz="1800" dirty="0"/>
              <a:t>或</a:t>
            </a:r>
            <a:r>
              <a:rPr lang="en-US" altLang="zh-CN" sz="1800" dirty="0"/>
              <a:t>M</a:t>
            </a:r>
            <a:r>
              <a:rPr lang="zh-CN" altLang="en-US" sz="1800" dirty="0"/>
              <a:t>开始的所有员工的姓氏，要求第一个字母大写，所有其它字母小写，并显示姓名的长度。</a:t>
            </a:r>
            <a:endParaRPr lang="zh-CN" altLang="en-US" sz="1800" dirty="0"/>
          </a:p>
          <a:p>
            <a:r>
              <a:rPr lang="en-US" altLang="zh-CN" sz="1800" dirty="0"/>
              <a:t>5.</a:t>
            </a:r>
            <a:r>
              <a:rPr lang="zh-CN" altLang="en-US" sz="1800" dirty="0"/>
              <a:t>显示每位员工的姓氏，并计算今天和员工入职日期之间的月数。将该列命名为</a:t>
            </a:r>
            <a:r>
              <a:rPr lang="en-US" altLang="zh-CN" sz="1800" dirty="0"/>
              <a:t>MONTHS_WORKED</a:t>
            </a:r>
            <a:r>
              <a:rPr lang="zh-CN" altLang="en-US" sz="1800" dirty="0"/>
              <a:t>。按入职的月数进行排序。输出结果要求是进行四舍五入后的整数结果。</a:t>
            </a:r>
            <a:endParaRPr lang="zh-CN" altLang="en-US" sz="1800" dirty="0"/>
          </a:p>
          <a:p>
            <a:r>
              <a:rPr lang="en-US" altLang="zh-CN" sz="1800" dirty="0"/>
              <a:t>6.</a:t>
            </a:r>
            <a:r>
              <a:rPr lang="zh-CN" altLang="en-US" sz="1800" dirty="0"/>
              <a:t>编写一个查询，为每个员工产生如下内容</a:t>
            </a:r>
            <a:endParaRPr lang="zh-CN" altLang="en-US" sz="1800" dirty="0"/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&lt;</a:t>
            </a:r>
            <a:r>
              <a:rPr lang="zh-CN" altLang="en-US" sz="1800" dirty="0"/>
              <a:t>员工姓氏</a:t>
            </a:r>
            <a:r>
              <a:rPr lang="en-US" altLang="zh-CN" sz="1800" dirty="0"/>
              <a:t>&gt; </a:t>
            </a:r>
            <a:r>
              <a:rPr lang="zh-CN" altLang="en-US" sz="1800" dirty="0"/>
              <a:t>现在的薪水是 </a:t>
            </a:r>
            <a:r>
              <a:rPr lang="en-US" altLang="zh-CN" sz="1800" dirty="0"/>
              <a:t>&lt;</a:t>
            </a:r>
            <a:r>
              <a:rPr lang="zh-CN" altLang="en-US" sz="1800" dirty="0"/>
              <a:t>工资</a:t>
            </a:r>
            <a:r>
              <a:rPr lang="en-US" altLang="zh-CN" sz="1800" dirty="0"/>
              <a:t>&gt; </a:t>
            </a:r>
            <a:r>
              <a:rPr lang="zh-CN" altLang="en-US" sz="1800" dirty="0"/>
              <a:t>每月 他期望他能拿到每月</a:t>
            </a:r>
            <a:r>
              <a:rPr lang="en-US" altLang="zh-CN" sz="1800" dirty="0"/>
              <a:t>&lt;3</a:t>
            </a:r>
            <a:r>
              <a:rPr lang="zh-CN" altLang="en-US" sz="1800" dirty="0"/>
              <a:t>倍工资</a:t>
            </a:r>
            <a:r>
              <a:rPr lang="en-US" altLang="zh-CN" sz="1800" dirty="0"/>
              <a:t>&gt;</a:t>
            </a:r>
            <a:r>
              <a:rPr lang="zh-CN" altLang="en-US" sz="1800" dirty="0"/>
              <a:t>。	将该列命名为 </a:t>
            </a:r>
            <a:r>
              <a:rPr lang="en-US" altLang="zh-CN" sz="1800" dirty="0"/>
              <a:t>Dream Salaries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	例如：</a:t>
            </a:r>
            <a:endParaRPr lang="zh-CN" altLang="en-US" sz="1800" dirty="0"/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King </a:t>
            </a:r>
            <a:r>
              <a:rPr lang="zh-CN" altLang="en-US" sz="1800" dirty="0"/>
              <a:t>现在的薪水是 </a:t>
            </a:r>
            <a:r>
              <a:rPr lang="en-US" altLang="zh-CN" sz="1800" dirty="0"/>
              <a:t>$24,000.00 </a:t>
            </a:r>
            <a:r>
              <a:rPr lang="zh-CN" altLang="en-US" sz="1800" dirty="0"/>
              <a:t>每月 他期望他能拿到每月</a:t>
            </a:r>
            <a:r>
              <a:rPr lang="en-US" altLang="zh-CN" sz="1800" dirty="0"/>
              <a:t>$72,000.00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4-</a:t>
            </a:r>
            <a:r>
              <a:rPr lang="zh-CN" altLang="en-US" dirty="0"/>
              <a:t>单行</a:t>
            </a:r>
            <a:r>
              <a:rPr lang="zh-CN" altLang="en-US" dirty="0" smtClean="0"/>
              <a:t>函数、转换函数和条件表达式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447801"/>
            <a:ext cx="10557933" cy="4900829"/>
          </a:xfrm>
        </p:spPr>
        <p:txBody>
          <a:bodyPr/>
          <a:lstStyle/>
          <a:p>
            <a:r>
              <a:rPr lang="en-US" altLang="zh-CN" sz="1800" dirty="0"/>
              <a:t>7.</a:t>
            </a:r>
            <a:r>
              <a:rPr lang="zh-CN" altLang="en-US" sz="1800" dirty="0"/>
              <a:t>创建一个查询，显示所有员工的姓氏和薪金。要求，姓氏要大写，将薪金格式规定为</a:t>
            </a:r>
            <a:r>
              <a:rPr lang="en-US" altLang="zh-CN" sz="1800" dirty="0"/>
              <a:t>15</a:t>
            </a:r>
            <a:r>
              <a:rPr lang="zh-CN" altLang="en-US" sz="1800" dirty="0"/>
              <a:t>个字符长，左边填充</a:t>
            </a:r>
            <a:r>
              <a:rPr lang="en-US" altLang="zh-CN" sz="1800" dirty="0"/>
              <a:t>$</a:t>
            </a:r>
            <a:r>
              <a:rPr lang="zh-CN" altLang="en-US" sz="1800" dirty="0"/>
              <a:t>，将该列命名为</a:t>
            </a:r>
            <a:r>
              <a:rPr lang="en-US" altLang="zh-CN" sz="1800" dirty="0"/>
              <a:t>SALARY</a:t>
            </a:r>
            <a:r>
              <a:rPr lang="zh-CN" altLang="en-US" sz="1800" dirty="0"/>
              <a:t>例如：</a:t>
            </a:r>
            <a:endParaRPr lang="zh-CN" altLang="en-US" sz="1800" dirty="0"/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KING				$$$$$$$$$$</a:t>
            </a:r>
            <a:r>
              <a:rPr lang="en-US" altLang="zh-CN" sz="1800" dirty="0" smtClean="0"/>
              <a:t>24000</a:t>
            </a:r>
            <a:endParaRPr lang="en-US" altLang="zh-CN" sz="1800" dirty="0"/>
          </a:p>
          <a:p>
            <a:r>
              <a:rPr lang="en-US" altLang="zh-CN" sz="1800" dirty="0"/>
              <a:t>8.</a:t>
            </a:r>
            <a:r>
              <a:rPr lang="zh-CN" altLang="en-US" sz="1800" dirty="0"/>
              <a:t>显示每位员工的姓氏、入职日期和薪金复核日期，薪金复核日期是入职六个月的第一个星期一进行。将该列命名为</a:t>
            </a:r>
            <a:r>
              <a:rPr lang="en-US" altLang="zh-CN" sz="1800" dirty="0"/>
              <a:t>REVIEW</a:t>
            </a:r>
            <a:r>
              <a:rPr lang="zh-CN" altLang="en-US" sz="1800" dirty="0"/>
              <a:t>。规定这一日期格式，使其显示样式类似于”</a:t>
            </a:r>
            <a:r>
              <a:rPr lang="en-US" altLang="zh-CN" sz="1800" dirty="0" err="1"/>
              <a:t>Monday,the</a:t>
            </a:r>
            <a:r>
              <a:rPr lang="en-US" altLang="zh-CN" sz="1800" dirty="0"/>
              <a:t> Thirty-First of July,2000”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r>
              <a:rPr lang="en-US" altLang="zh-CN" sz="1800" dirty="0"/>
              <a:t>9.</a:t>
            </a:r>
            <a:r>
              <a:rPr lang="zh-CN" altLang="en-US" sz="1800" dirty="0"/>
              <a:t>显示员工的姓氏、入职日期和该员工是在星期几开始工作的。将该列命名为</a:t>
            </a:r>
            <a:r>
              <a:rPr lang="en-US" altLang="zh-CN" sz="1800" dirty="0"/>
              <a:t>DAY</a:t>
            </a:r>
            <a:r>
              <a:rPr lang="zh-CN" altLang="en-US" sz="1800" dirty="0"/>
              <a:t>。按星期中各天的顺序（从星期一开始）将结果排序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r>
              <a:rPr lang="en-US" altLang="zh-CN" sz="1800" dirty="0"/>
              <a:t>10.</a:t>
            </a:r>
            <a:r>
              <a:rPr lang="zh-CN" altLang="en-US" sz="1800" dirty="0"/>
              <a:t>创建一个查询，使其显示员工的姓氏和奖金比率。如果某员工没有资金，则显示“</a:t>
            </a:r>
            <a:r>
              <a:rPr lang="en-US" altLang="zh-CN" sz="1800" dirty="0"/>
              <a:t>No Commission”</a:t>
            </a:r>
            <a:r>
              <a:rPr lang="zh-CN" altLang="en-US" sz="1800" dirty="0"/>
              <a:t>，将该列命名为</a:t>
            </a:r>
            <a:r>
              <a:rPr lang="en-US" altLang="zh-CN" sz="1800" dirty="0"/>
              <a:t>COMM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r>
              <a:rPr lang="en-US" altLang="zh-CN" sz="1800" dirty="0"/>
              <a:t>11.</a:t>
            </a:r>
            <a:r>
              <a:rPr lang="zh-CN" altLang="en-US" sz="1800" dirty="0"/>
              <a:t>创建一个查询，使其显示员工的姓氏，并用星号指明他们的年薪。每个星号代表一千元，有几千就有几个星号，取整，不足一千的不参与统计。按薪金降序排序。将该列命名为</a:t>
            </a:r>
            <a:r>
              <a:rPr lang="en-US" altLang="zh-CN" sz="1800" dirty="0"/>
              <a:t>EMPLOYEES_AND_THEIR_SALARIES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类似：</a:t>
            </a:r>
            <a:endParaRPr lang="zh-CN" altLang="en-US" sz="1800" dirty="0"/>
          </a:p>
          <a:p>
            <a:r>
              <a:rPr lang="en-US" altLang="zh-CN" sz="1800" dirty="0"/>
              <a:t>King************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4-</a:t>
            </a:r>
            <a:r>
              <a:rPr lang="zh-CN" altLang="en-US" dirty="0"/>
              <a:t>单行函数、转换函数和条件表达式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447801"/>
            <a:ext cx="10557933" cy="4623830"/>
          </a:xfrm>
        </p:spPr>
        <p:txBody>
          <a:bodyPr/>
          <a:lstStyle/>
          <a:p>
            <a:r>
              <a:rPr lang="en-US" altLang="zh-CN" sz="1800" dirty="0"/>
              <a:t>12.</a:t>
            </a:r>
            <a:r>
              <a:rPr lang="zh-CN" altLang="en-US" sz="1800" dirty="0"/>
              <a:t>使用</a:t>
            </a:r>
            <a:r>
              <a:rPr lang="en-US" altLang="zh-CN" sz="1800" dirty="0"/>
              <a:t>DECODE</a:t>
            </a:r>
            <a:r>
              <a:rPr lang="zh-CN" altLang="en-US" sz="1800" dirty="0"/>
              <a:t>函数编写一个查询，使其按照以下数据根据</a:t>
            </a:r>
            <a:r>
              <a:rPr lang="en-US" altLang="zh-CN" sz="1800" dirty="0"/>
              <a:t>JOB_ID</a:t>
            </a:r>
            <a:r>
              <a:rPr lang="zh-CN" altLang="en-US" sz="1800" dirty="0"/>
              <a:t>列的值显示所有员工的级别：</a:t>
            </a:r>
            <a:endParaRPr lang="zh-CN" altLang="en-US" sz="1800" dirty="0"/>
          </a:p>
          <a:p>
            <a:r>
              <a:rPr lang="zh-CN" altLang="en-US" sz="1800" dirty="0"/>
              <a:t>	职务</a:t>
            </a:r>
            <a:r>
              <a:rPr lang="en-US" altLang="zh-CN" sz="1800" dirty="0"/>
              <a:t>(Job)					</a:t>
            </a:r>
            <a:r>
              <a:rPr lang="zh-CN" altLang="en-US" sz="1800" dirty="0"/>
              <a:t>级别</a:t>
            </a:r>
            <a:r>
              <a:rPr lang="en-US" altLang="zh-CN" sz="1800" dirty="0"/>
              <a:t>(Grade)</a:t>
            </a:r>
            <a:endParaRPr lang="en-US" altLang="zh-CN" sz="1800" dirty="0"/>
          </a:p>
          <a:p>
            <a:r>
              <a:rPr lang="en-US" altLang="zh-CN" sz="1800" dirty="0"/>
              <a:t>	AD_PRES						A</a:t>
            </a:r>
            <a:endParaRPr lang="en-US" altLang="zh-CN" sz="1800" dirty="0"/>
          </a:p>
          <a:p>
            <a:r>
              <a:rPr lang="en-US" altLang="zh-CN" sz="1800" dirty="0"/>
              <a:t>	ST_MAN						</a:t>
            </a:r>
            <a:r>
              <a:rPr lang="en-US" altLang="zh-CN" sz="1800" dirty="0" smtClean="0"/>
              <a:t>	B</a:t>
            </a:r>
            <a:endParaRPr lang="en-US" altLang="zh-CN" sz="1800" dirty="0"/>
          </a:p>
          <a:p>
            <a:r>
              <a:rPr lang="en-US" altLang="zh-CN" sz="1800" dirty="0"/>
              <a:t>	IT_PROG						</a:t>
            </a:r>
            <a:r>
              <a:rPr lang="en-US" altLang="zh-CN" sz="1800" dirty="0" smtClean="0"/>
              <a:t>	C</a:t>
            </a:r>
            <a:endParaRPr lang="en-US" altLang="zh-CN" sz="1800" dirty="0"/>
          </a:p>
          <a:p>
            <a:r>
              <a:rPr lang="en-US" altLang="zh-CN" sz="1800" dirty="0"/>
              <a:t>	SA_REP						</a:t>
            </a:r>
            <a:r>
              <a:rPr lang="en-US" altLang="zh-CN" sz="1800" dirty="0" smtClean="0"/>
              <a:t>	D</a:t>
            </a:r>
            <a:endParaRPr lang="en-US" altLang="zh-CN" sz="1800" dirty="0"/>
          </a:p>
          <a:p>
            <a:r>
              <a:rPr lang="en-US" altLang="zh-CN" sz="1800" dirty="0"/>
              <a:t>	ST_CLERK					</a:t>
            </a:r>
            <a:r>
              <a:rPr lang="en-US" altLang="zh-CN" sz="1800" dirty="0" smtClean="0"/>
              <a:t>	E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zh-CN" altLang="en-US" sz="1800" dirty="0"/>
              <a:t>所有上述都不是				</a:t>
            </a:r>
            <a:r>
              <a:rPr lang="en-US" altLang="zh-CN" sz="1800" dirty="0" smtClean="0"/>
              <a:t>O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13.</a:t>
            </a:r>
            <a:r>
              <a:rPr lang="zh-CN" altLang="en-US" sz="1800" dirty="0"/>
              <a:t>用</a:t>
            </a:r>
            <a:r>
              <a:rPr lang="en-US" altLang="zh-CN" sz="1800" dirty="0"/>
              <a:t>CASE</a:t>
            </a:r>
            <a:r>
              <a:rPr lang="zh-CN" altLang="en-US" sz="1800" dirty="0"/>
              <a:t>语法，实现上题的要求。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35504" y="1434017"/>
            <a:ext cx="10112524" cy="4580741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1.</a:t>
            </a:r>
            <a:r>
              <a:rPr lang="zh-CN" altLang="en-US" sz="2000" dirty="0" smtClean="0">
                <a:ea typeface="SimSun" panose="02010600030101010101" pitchFamily="2" charset="-122"/>
              </a:rPr>
              <a:t>判断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	</a:t>
            </a:r>
            <a:r>
              <a:rPr lang="zh-CN" altLang="en-US" sz="2000" dirty="0" smtClean="0">
                <a:ea typeface="SimSun" panose="02010600030101010101" pitchFamily="2" charset="-122"/>
              </a:rPr>
              <a:t>分组函数通过处理多个行来为每个组生成一个结果。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2.</a:t>
            </a:r>
            <a:r>
              <a:rPr lang="zh-CN" altLang="en-US" sz="2000" dirty="0" smtClean="0">
                <a:ea typeface="SimSun" panose="02010600030101010101" pitchFamily="2" charset="-122"/>
              </a:rPr>
              <a:t>判断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	</a:t>
            </a:r>
            <a:r>
              <a:rPr lang="zh-CN" altLang="en-US" sz="2000" dirty="0" smtClean="0">
                <a:ea typeface="SimSun" panose="02010600030101010101" pitchFamily="2" charset="-122"/>
              </a:rPr>
              <a:t>分组函数可以计算空值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3.</a:t>
            </a:r>
            <a:r>
              <a:rPr lang="zh-CN" altLang="en-US" sz="2000" dirty="0" smtClean="0">
                <a:ea typeface="SimSun" panose="02010600030101010101" pitchFamily="2" charset="-122"/>
              </a:rPr>
              <a:t>判断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	WHERE</a:t>
            </a:r>
            <a:r>
              <a:rPr lang="zh-CN" altLang="en-US" sz="2000" dirty="0" smtClean="0">
                <a:ea typeface="SimSun" panose="02010600030101010101" pitchFamily="2" charset="-122"/>
              </a:rPr>
              <a:t>子句在包含到分组计算之前，可以对行进行限制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4.</a:t>
            </a:r>
            <a:r>
              <a:rPr lang="zh-CN" altLang="en-US" sz="2000" dirty="0" smtClean="0">
                <a:ea typeface="SimSun" panose="02010600030101010101" pitchFamily="2" charset="-122"/>
              </a:rPr>
              <a:t>显示所有员工的最高、最低、总计和平均工资。分别将各列标记为</a:t>
            </a:r>
            <a:r>
              <a:rPr lang="en-US" altLang="zh-CN" sz="2000" dirty="0" smtClean="0">
                <a:ea typeface="SimSun" panose="02010600030101010101" pitchFamily="2" charset="-122"/>
              </a:rPr>
              <a:t>Maximum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smtClean="0">
                <a:ea typeface="SimSun" panose="02010600030101010101" pitchFamily="2" charset="-122"/>
              </a:rPr>
              <a:t>Minimum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smtClean="0">
                <a:ea typeface="SimSun" panose="02010600030101010101" pitchFamily="2" charset="-122"/>
              </a:rPr>
              <a:t>Sum</a:t>
            </a:r>
            <a:r>
              <a:rPr lang="zh-CN" altLang="en-US" sz="2000" dirty="0" smtClean="0">
                <a:ea typeface="SimSun" panose="02010600030101010101" pitchFamily="2" charset="-122"/>
              </a:rPr>
              <a:t>和</a:t>
            </a:r>
            <a:r>
              <a:rPr lang="en-US" altLang="zh-CN" sz="2000" dirty="0" smtClean="0">
                <a:ea typeface="SimSun" panose="02010600030101010101" pitchFamily="2" charset="-122"/>
              </a:rPr>
              <a:t>Average</a:t>
            </a:r>
            <a:r>
              <a:rPr lang="zh-CN" altLang="en-US" sz="2000" dirty="0" smtClean="0">
                <a:ea typeface="SimSun" panose="02010600030101010101" pitchFamily="2" charset="-122"/>
              </a:rPr>
              <a:t>。将结果舍入到最接近的整数并按照平均工资进行升序排序。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5.</a:t>
            </a:r>
            <a:r>
              <a:rPr lang="zh-CN" altLang="en-US" sz="2000" dirty="0" smtClean="0">
                <a:ea typeface="SimSun" panose="02010600030101010101" pitchFamily="2" charset="-122"/>
              </a:rPr>
              <a:t>显示每个职务类型的最低、最高、总计和平均工资，将结果舍入到最接近的整数，列的命名方式与上题相同并按照职务类型进行升序排序。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6.</a:t>
            </a:r>
            <a:r>
              <a:rPr lang="zh-CN" altLang="en-US" sz="2000" dirty="0" smtClean="0">
                <a:ea typeface="SimSun" panose="02010600030101010101" pitchFamily="2" charset="-122"/>
              </a:rPr>
              <a:t>显示职务相同的员工人数。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7.</a:t>
            </a:r>
            <a:r>
              <a:rPr lang="zh-CN" altLang="en-US" sz="2000" dirty="0" smtClean="0">
                <a:ea typeface="SimSun" panose="02010600030101010101" pitchFamily="2" charset="-122"/>
              </a:rPr>
              <a:t>确定经理的人数而不列出他们，将该列标记为</a:t>
            </a:r>
            <a:r>
              <a:rPr lang="en-US" altLang="zh-CN" sz="2000" dirty="0" smtClean="0">
                <a:ea typeface="SimSun" panose="02010600030101010101" pitchFamily="2" charset="-122"/>
              </a:rPr>
              <a:t>Number of Managers</a:t>
            </a:r>
            <a:r>
              <a:rPr lang="zh-CN" altLang="en-US" sz="2000" dirty="0" smtClean="0">
                <a:ea typeface="SimSun" panose="02010600030101010101" pitchFamily="2" charset="-122"/>
              </a:rPr>
              <a:t>。</a:t>
            </a:r>
            <a:endParaRPr lang="en-US" altLang="zh-CN" sz="2000" dirty="0" smtClean="0">
              <a:ea typeface="SimSun" panose="02010600030101010101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r>
              <a:rPr lang="zh-CN" altLang="en-US" dirty="0" smtClean="0"/>
              <a:t>分组函数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95025" y="1316038"/>
            <a:ext cx="9793481" cy="4703852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8.</a:t>
            </a:r>
            <a:r>
              <a:rPr lang="zh-CN" altLang="en-US" sz="2000" dirty="0" smtClean="0">
                <a:ea typeface="SimSun" panose="02010600030101010101" pitchFamily="2" charset="-122"/>
              </a:rPr>
              <a:t>编写一个查询，显示最高工资和最低工资之间的差额，将该列标记为</a:t>
            </a:r>
            <a:r>
              <a:rPr lang="en-US" altLang="zh-CN" sz="2000" dirty="0" smtClean="0">
                <a:ea typeface="SimSun" panose="02010600030101010101" pitchFamily="2" charset="-122"/>
              </a:rPr>
              <a:t>DIFFERENCE</a:t>
            </a:r>
            <a:r>
              <a:rPr lang="zh-CN" altLang="en-US" sz="2000" dirty="0" smtClean="0">
                <a:ea typeface="SimSun" panose="02010600030101010101" pitchFamily="2" charset="-122"/>
              </a:rPr>
              <a:t>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9.</a:t>
            </a:r>
            <a:r>
              <a:rPr lang="zh-CN" altLang="en-US" sz="2000" dirty="0" smtClean="0">
                <a:ea typeface="SimSun" panose="02010600030101010101" pitchFamily="2" charset="-122"/>
              </a:rPr>
              <a:t>显示经理编号以及该经理所管员工的最低工资，不包括其经理未知的任何员工。排除最低工资不超过</a:t>
            </a:r>
            <a:r>
              <a:rPr lang="en-US" altLang="zh-CN" sz="2000" dirty="0" smtClean="0">
                <a:ea typeface="SimSun" panose="02010600030101010101" pitchFamily="2" charset="-122"/>
              </a:rPr>
              <a:t>6000</a:t>
            </a:r>
            <a:r>
              <a:rPr lang="zh-CN" altLang="en-US" sz="2000" dirty="0" smtClean="0">
                <a:ea typeface="SimSun" panose="02010600030101010101" pitchFamily="2" charset="-122"/>
              </a:rPr>
              <a:t>的所有组。按工资降序进行排序。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10.</a:t>
            </a:r>
            <a:r>
              <a:rPr lang="zh-CN" altLang="en-US" sz="2000" dirty="0" smtClean="0">
                <a:ea typeface="SimSun" panose="02010600030101010101" pitchFamily="2" charset="-122"/>
              </a:rPr>
              <a:t>编写一个查询，显示每个部门编号，部门员工人数，和该部门的平均工资。将各列命令为</a:t>
            </a:r>
            <a:r>
              <a:rPr lang="en-US" altLang="zh-CN" sz="2000" dirty="0" err="1" smtClean="0">
                <a:ea typeface="SimSun" panose="02010600030101010101" pitchFamily="2" charset="-122"/>
              </a:rPr>
              <a:t>Deptno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smtClean="0">
                <a:ea typeface="SimSun" panose="02010600030101010101" pitchFamily="2" charset="-122"/>
              </a:rPr>
              <a:t>Number of People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err="1" smtClean="0">
                <a:ea typeface="SimSun" panose="02010600030101010101" pitchFamily="2" charset="-122"/>
              </a:rPr>
              <a:t>Avg</a:t>
            </a:r>
            <a:r>
              <a:rPr lang="en-US" altLang="zh-CN" sz="2000" dirty="0" smtClean="0">
                <a:ea typeface="SimSun" panose="02010600030101010101" pitchFamily="2" charset="-122"/>
              </a:rPr>
              <a:t> of Salary</a:t>
            </a:r>
            <a:r>
              <a:rPr lang="zh-CN" altLang="en-US" sz="2000" dirty="0" smtClean="0">
                <a:ea typeface="SimSun" panose="02010600030101010101" pitchFamily="2" charset="-122"/>
              </a:rPr>
              <a:t>。平均工资舍入到小数后两位，排除掉未知部门，结果按部门编号进行排序。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11.</a:t>
            </a:r>
            <a:r>
              <a:rPr lang="zh-CN" altLang="en-US" sz="2000" dirty="0" smtClean="0">
                <a:ea typeface="SimSun" panose="02010600030101010101" pitchFamily="2" charset="-122"/>
              </a:rPr>
              <a:t>创建一个查询，显示员工总数，以及其中在</a:t>
            </a:r>
            <a:r>
              <a:rPr lang="en-US" altLang="zh-CN" sz="2000" dirty="0" smtClean="0">
                <a:ea typeface="SimSun" panose="02010600030101010101" pitchFamily="2" charset="-122"/>
              </a:rPr>
              <a:t>2003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smtClean="0">
                <a:ea typeface="SimSun" panose="02010600030101010101" pitchFamily="2" charset="-122"/>
              </a:rPr>
              <a:t>2005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smtClean="0">
                <a:ea typeface="SimSun" panose="02010600030101010101" pitchFamily="2" charset="-122"/>
              </a:rPr>
              <a:t>2006</a:t>
            </a:r>
            <a:r>
              <a:rPr lang="zh-CN" altLang="en-US" sz="2000" dirty="0" smtClean="0">
                <a:ea typeface="SimSun" panose="02010600030101010101" pitchFamily="2" charset="-122"/>
              </a:rPr>
              <a:t>年入职的员工数。为每列创建标题为</a:t>
            </a:r>
            <a:r>
              <a:rPr lang="en-US" altLang="zh-CN" sz="2000" dirty="0" smtClean="0">
                <a:ea typeface="SimSun" panose="02010600030101010101" pitchFamily="2" charset="-122"/>
              </a:rPr>
              <a:t>Total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smtClean="0">
                <a:ea typeface="SimSun" panose="02010600030101010101" pitchFamily="2" charset="-122"/>
              </a:rPr>
              <a:t>2003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smtClean="0">
                <a:ea typeface="SimSun" panose="02010600030101010101" pitchFamily="2" charset="-122"/>
              </a:rPr>
              <a:t>2005</a:t>
            </a:r>
            <a:r>
              <a:rPr lang="zh-CN" altLang="en-US" sz="2000" dirty="0" smtClean="0">
                <a:ea typeface="SimSun" panose="02010600030101010101" pitchFamily="2" charset="-122"/>
              </a:rPr>
              <a:t>、</a:t>
            </a:r>
            <a:r>
              <a:rPr lang="en-US" altLang="zh-CN" sz="2000" dirty="0" smtClean="0">
                <a:ea typeface="SimSun" panose="02010600030101010101" pitchFamily="2" charset="-122"/>
              </a:rPr>
              <a:t>2006</a:t>
            </a:r>
            <a:r>
              <a:rPr lang="zh-CN" altLang="en-US" sz="2000" dirty="0" smtClean="0">
                <a:ea typeface="SimSun" panose="02010600030101010101" pitchFamily="2" charset="-122"/>
              </a:rPr>
              <a:t>。例如输出如下：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TOTAL       2003       2005       2007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ea typeface="SimSun" panose="02010600030101010101" pitchFamily="2" charset="-122"/>
              </a:rPr>
              <a:t>107          		6         		29         	19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zh-CN" altLang="en-US" sz="2000" dirty="0" smtClean="0">
                <a:ea typeface="SimSun" panose="02010600030101010101" pitchFamily="2" charset="-122"/>
              </a:rPr>
              <a:t>至少写出</a:t>
            </a:r>
            <a:r>
              <a:rPr lang="en-US" altLang="zh-CN" sz="2000" dirty="0" smtClean="0">
                <a:ea typeface="SimSun" panose="02010600030101010101" pitchFamily="2" charset="-122"/>
              </a:rPr>
              <a:t>3</a:t>
            </a:r>
            <a:r>
              <a:rPr lang="zh-CN" altLang="en-US" sz="2000" dirty="0" smtClean="0">
                <a:ea typeface="SimSun" panose="02010600030101010101" pitchFamily="2" charset="-122"/>
              </a:rPr>
              <a:t>种方法</a:t>
            </a:r>
            <a:endParaRPr lang="en-US" altLang="zh-CN" sz="2000" dirty="0" smtClean="0">
              <a:ea typeface="SimSun" panose="02010600030101010101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12800" y="439738"/>
            <a:ext cx="10557933" cy="876300"/>
          </a:xfrm>
        </p:spPr>
        <p:txBody>
          <a:bodyPr/>
          <a:lstStyle/>
          <a:p>
            <a:r>
              <a:rPr lang="en-US" altLang="zh-CN" dirty="0" smtClean="0"/>
              <a:t>5-</a:t>
            </a:r>
            <a:r>
              <a:rPr lang="zh-CN" altLang="en-US" dirty="0" smtClean="0"/>
              <a:t>分组函数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U6_Jan0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6_Jan09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7068</Words>
  <Application>WPS Presentation</Application>
  <PresentationFormat>宽屏</PresentationFormat>
  <Paragraphs>390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Courier New</vt:lpstr>
      <vt:lpstr>Office 主题</vt:lpstr>
      <vt:lpstr>OU6_Jan09</vt:lpstr>
      <vt:lpstr>1_OU6_Jan09</vt:lpstr>
      <vt:lpstr>2_OU6_Jan09</vt:lpstr>
      <vt:lpstr>3_OU6_Jan09</vt:lpstr>
      <vt:lpstr>4_OU6_Jan09</vt:lpstr>
      <vt:lpstr>5_OU6_Jan09</vt:lpstr>
      <vt:lpstr>6_OU6_Jan09</vt:lpstr>
      <vt:lpstr>7_OU6_Jan09</vt:lpstr>
      <vt:lpstr>8_OU6_Jan09</vt:lpstr>
      <vt:lpstr>1-编写基本的SQL</vt:lpstr>
      <vt:lpstr>1-编写基本的SQL</vt:lpstr>
      <vt:lpstr>2-限制和排序</vt:lpstr>
      <vt:lpstr>2-限制和排序</vt:lpstr>
      <vt:lpstr>3、4-单行函数、转换函数和条件表达式</vt:lpstr>
      <vt:lpstr>3、4-单行函数、转换函数和条件表达式</vt:lpstr>
      <vt:lpstr>3、4-单行函数、转换函数和条件表达式</vt:lpstr>
      <vt:lpstr>5-分组函数</vt:lpstr>
      <vt:lpstr>5-分组函数</vt:lpstr>
      <vt:lpstr>5-分组函数</vt:lpstr>
      <vt:lpstr>6-多表查询</vt:lpstr>
      <vt:lpstr>6-多表查询	</vt:lpstr>
      <vt:lpstr>7-子查询	</vt:lpstr>
      <vt:lpstr>8-集合</vt:lpstr>
      <vt:lpstr>9-处理数据</vt:lpstr>
      <vt:lpstr>9-处理数据</vt:lpstr>
      <vt:lpstr>9-处理数据</vt:lpstr>
      <vt:lpstr>10-创建和管理表</vt:lpstr>
      <vt:lpstr>10-创建和管理表</vt:lpstr>
      <vt:lpstr>11-创建其它数据库对象</vt:lpstr>
      <vt:lpstr>11-创建其它数据库对象练习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1-编写基本的SQL</dc:title>
  <dc:creator>Administrator</dc:creator>
  <cp:lastModifiedBy>tom75</cp:lastModifiedBy>
  <cp:revision>3</cp:revision>
  <dcterms:created xsi:type="dcterms:W3CDTF">2016-07-05T01:02:00Z</dcterms:created>
  <dcterms:modified xsi:type="dcterms:W3CDTF">2018-09-17T01:41:35Z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1033-10.2.0.7480</vt:lpwstr>
  </property>
</Properties>
</file>