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notesSlides/notesSlide22.xml" ContentType="application/vnd.openxmlformats-officedocument.presentationml.notesSlide+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notesSlides/notesSlide29.xml" ContentType="application/vnd.openxmlformats-officedocument.presentationml.notesSlide+xml"/>
  <Override PartName="/ppt/tags/tag35.xml" ContentType="application/vnd.openxmlformats-officedocument.presentationml.tags+xml"/>
  <Override PartName="/ppt/notesSlides/notesSlide30.xml" ContentType="application/vnd.openxmlformats-officedocument.presentationml.notesSlide+xml"/>
  <Override PartName="/ppt/tags/tag36.xml" ContentType="application/vnd.openxmlformats-officedocument.presentationml.tags+xml"/>
  <Override PartName="/ppt/notesSlides/notesSlide31.xml" ContentType="application/vnd.openxmlformats-officedocument.presentationml.notesSlide+xml"/>
  <Override PartName="/ppt/tags/tag37.xml" ContentType="application/vnd.openxmlformats-officedocument.presentationml.tags+xml"/>
  <Override PartName="/ppt/notesSlides/notesSlide32.xml" ContentType="application/vnd.openxmlformats-officedocument.presentationml.notesSlide+xml"/>
  <Override PartName="/ppt/tags/tag38.xml" ContentType="application/vnd.openxmlformats-officedocument.presentationml.tags+xml"/>
  <Override PartName="/ppt/notesSlides/notesSlide33.xml" ContentType="application/vnd.openxmlformats-officedocument.presentationml.notesSlide+xml"/>
  <Override PartName="/ppt/tags/tag39.xml" ContentType="application/vnd.openxmlformats-officedocument.presentationml.tags+xml"/>
  <Override PartName="/ppt/notesSlides/notesSlide34.xml" ContentType="application/vnd.openxmlformats-officedocument.presentationml.notesSlide+xml"/>
  <Override PartName="/ppt/tags/tag40.xml" ContentType="application/vnd.openxmlformats-officedocument.presentationml.tags+xml"/>
  <Override PartName="/ppt/notesSlides/notesSlide35.xml" ContentType="application/vnd.openxmlformats-officedocument.presentationml.notesSlide+xml"/>
  <Override PartName="/ppt/tags/tag41.xml" ContentType="application/vnd.openxmlformats-officedocument.presentationml.tags+xml"/>
  <Override PartName="/ppt/notesSlides/notesSlide36.xml" ContentType="application/vnd.openxmlformats-officedocument.presentationml.notesSlide+xml"/>
  <Override PartName="/ppt/tags/tag42.xml" ContentType="application/vnd.openxmlformats-officedocument.presentationml.tags+xml"/>
  <Override PartName="/ppt/notesSlides/notesSlide37.xml" ContentType="application/vnd.openxmlformats-officedocument.presentationml.notesSlide+xml"/>
  <Override PartName="/ppt/tags/tag43.xml" ContentType="application/vnd.openxmlformats-officedocument.presentationml.tags+xml"/>
  <Override PartName="/ppt/notesSlides/notesSlide38.xml" ContentType="application/vnd.openxmlformats-officedocument.presentationml.notesSlide+xml"/>
  <Override PartName="/ppt/tags/tag44.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1"/>
  </p:notesMasterIdLst>
  <p:handoutMasterIdLst>
    <p:handoutMasterId r:id="rId4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88825" cy="6858000"/>
  <p:notesSz cx="6991350" cy="9282113"/>
  <p:custDataLst>
    <p:tags r:id="rId4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xmlns="">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DBFF"/>
    <a:srgbClr val="C1EFFF"/>
    <a:srgbClr val="61BBFF"/>
    <a:srgbClr val="D0EBB3"/>
    <a:srgbClr val="BAE18F"/>
    <a:srgbClr val="DDE4E5"/>
    <a:srgbClr val="FFF7EF"/>
    <a:srgbClr val="5F5F5F"/>
    <a:srgbClr val="0000FF"/>
    <a:srgbClr val="DCE3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82" autoAdjust="0"/>
    <p:restoredTop sz="63060" autoAdjust="0"/>
  </p:normalViewPr>
  <p:slideViewPr>
    <p:cSldViewPr showGuides="1">
      <p:cViewPr varScale="1">
        <p:scale>
          <a:sx n="43" d="100"/>
          <a:sy n="43" d="100"/>
        </p:scale>
        <p:origin x="-2184" y="-90"/>
      </p:cViewPr>
      <p:guideLst>
        <p:guide orient="horz" pos="2160"/>
        <p:guide orient="horz" pos="960"/>
        <p:guide orient="horz" pos="240"/>
        <p:guide pos="3839"/>
        <p:guide pos="479"/>
        <p:guide pos="431"/>
      </p:guideLst>
    </p:cSldViewPr>
  </p:slideViewPr>
  <p:notesTextViewPr>
    <p:cViewPr>
      <p:scale>
        <a:sx n="100" d="100"/>
        <a:sy n="100" d="100"/>
      </p:scale>
      <p:origin x="0" y="0"/>
    </p:cViewPr>
  </p:notesTextViewPr>
  <p:sorterViewPr>
    <p:cViewPr>
      <p:scale>
        <a:sx n="66" d="100"/>
        <a:sy n="66" d="100"/>
      </p:scale>
      <p:origin x="0" y="-2304"/>
    </p:cViewPr>
  </p:sorterViewPr>
  <p:notesViewPr>
    <p:cSldViewPr showGuides="1">
      <p:cViewPr>
        <p:scale>
          <a:sx n="100" d="100"/>
          <a:sy n="100" d="100"/>
        </p:scale>
        <p:origin x="-1764" y="-78"/>
      </p:cViewPr>
      <p:guideLst>
        <p:guide orient="horz" pos="2827"/>
        <p:guide orient="horz" pos="283"/>
        <p:guide pos="2202"/>
        <p:guide pos="282"/>
        <p:guide pos="3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7 -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6"/>
          <p:cNvSpPr>
            <a:spLocks noGrp="1" noRot="1" noChangeAspect="1" noChangeArrowheads="1" noTextEdit="1"/>
          </p:cNvSpPr>
          <p:nvPr>
            <p:ph type="sldImg"/>
          </p:nvPr>
        </p:nvSpPr>
        <p:spPr>
          <a:ln/>
        </p:spPr>
      </p:sp>
      <p:sp>
        <p:nvSpPr>
          <p:cNvPr id="7171"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Tree>
    <p:extLst>
      <p:ext uri="{BB962C8B-B14F-4D97-AF65-F5344CB8AC3E}">
        <p14:creationId xmlns:p14="http://schemas.microsoft.com/office/powerpoint/2010/main" val="2867307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Rot="1" noChangeAspect="1" noChangeArrowheads="1" noTextEdit="1"/>
          </p:cNvSpPr>
          <p:nvPr>
            <p:ph type="sldImg"/>
          </p:nvPr>
        </p:nvSpPr>
        <p:spPr>
          <a:ln/>
        </p:spPr>
      </p:sp>
      <p:sp>
        <p:nvSpPr>
          <p:cNvPr id="2150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You can join tables automatically based on the columns in the two tables that have matching data types and names. You do this by using the </a:t>
            </a:r>
            <a:r>
              <a:rPr lang="en-US" altLang="en-US" dirty="0" smtClean="0">
                <a:solidFill>
                  <a:schemeClr val="tx1"/>
                </a:solidFill>
                <a:latin typeface="Courier New" pitchFamily="49" charset="0"/>
              </a:rPr>
              <a:t>NATURAL</a:t>
            </a:r>
            <a:r>
              <a:rPr lang="en-US" altLang="en-US" dirty="0" smtClean="0">
                <a:latin typeface="Arial" charset="0"/>
              </a:rPr>
              <a:t> </a:t>
            </a:r>
            <a:r>
              <a:rPr lang="en-US" altLang="en-US" dirty="0" smtClean="0">
                <a:solidFill>
                  <a:schemeClr val="tx1"/>
                </a:solidFill>
                <a:latin typeface="Courier New" pitchFamily="49" charset="0"/>
              </a:rPr>
              <a:t>JOIN</a:t>
            </a:r>
            <a:r>
              <a:rPr lang="en-US" altLang="en-US" dirty="0" smtClean="0">
                <a:solidFill>
                  <a:schemeClr val="tx1"/>
                </a:solidFill>
                <a:latin typeface="Arial" charset="0"/>
              </a:rPr>
              <a:t> </a:t>
            </a:r>
            <a:r>
              <a:rPr lang="en-US" sz="1100" kern="1200" dirty="0" smtClean="0">
                <a:solidFill>
                  <a:srgbClr val="000000"/>
                </a:solidFill>
                <a:latin typeface="Arial" pitchFamily="34" charset="0"/>
                <a:ea typeface="+mn-ea"/>
                <a:cs typeface="+mn-cs"/>
              </a:rPr>
              <a:t>clause</a:t>
            </a:r>
            <a:r>
              <a:rPr lang="en-US" altLang="en-US" dirty="0" smtClean="0">
                <a:solidFill>
                  <a:schemeClr val="tx1"/>
                </a:solidFill>
                <a:latin typeface="Arial" charset="0"/>
              </a:rPr>
              <a:t>.</a:t>
            </a:r>
          </a:p>
          <a:p>
            <a:pPr lvl="1" eaLnBrk="1" hangingPunct="1"/>
            <a:r>
              <a:rPr lang="en-US" altLang="en-US" b="1" dirty="0" smtClean="0">
                <a:latin typeface="Arial" charset="0"/>
              </a:rPr>
              <a:t>Note:</a:t>
            </a:r>
            <a:r>
              <a:rPr lang="en-US" altLang="en-US" dirty="0" smtClean="0">
                <a:latin typeface="Arial" charset="0"/>
              </a:rPr>
              <a:t> The join can happen on only those columns that have the same names and data types in both tables. If the columns have the same name but different data types, the </a:t>
            </a:r>
            <a:r>
              <a:rPr lang="en-US" altLang="en-US" dirty="0" smtClean="0">
                <a:latin typeface="Courier New" pitchFamily="49" charset="0"/>
              </a:rPr>
              <a:t>NATURAL</a:t>
            </a:r>
            <a:r>
              <a:rPr lang="en-US" altLang="en-US" dirty="0" smtClean="0">
                <a:latin typeface="Arial" charset="0"/>
              </a:rPr>
              <a:t> </a:t>
            </a:r>
            <a:r>
              <a:rPr lang="en-US" altLang="en-US" dirty="0" smtClean="0">
                <a:latin typeface="Courier New" pitchFamily="49" charset="0"/>
              </a:rPr>
              <a:t>JOIN</a:t>
            </a:r>
            <a:r>
              <a:rPr lang="en-US" altLang="en-US" dirty="0" smtClean="0">
                <a:latin typeface="Arial" charset="0"/>
              </a:rPr>
              <a:t> </a:t>
            </a:r>
            <a:r>
              <a:rPr lang="en-US" sz="1100" kern="1200" dirty="0" smtClean="0">
                <a:solidFill>
                  <a:srgbClr val="000000"/>
                </a:solidFill>
                <a:latin typeface="Arial" pitchFamily="34" charset="0"/>
                <a:ea typeface="+mn-ea"/>
                <a:cs typeface="+mn-cs"/>
              </a:rPr>
              <a:t>clause </a:t>
            </a:r>
            <a:r>
              <a:rPr lang="en-US" altLang="en-US" dirty="0" smtClean="0">
                <a:latin typeface="Arial" charset="0"/>
              </a:rPr>
              <a:t>causes an error.</a:t>
            </a:r>
          </a:p>
        </p:txBody>
      </p:sp>
      <p:sp>
        <p:nvSpPr>
          <p:cNvPr id="2150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D8C16698-B941-49F7-8A4C-9D2A0934AECF}" type="slidenum">
              <a:rPr lang="en-US" altLang="en-US" smtClean="0">
                <a:latin typeface="Arial" charset="0"/>
                <a:cs typeface="Arial" charset="0"/>
              </a:rPr>
              <a:t>10</a:t>
            </a:fld>
            <a:endParaRPr lang="en-US" altLang="en-US" dirty="0" smtClean="0">
              <a:latin typeface="Arial" charset="0"/>
              <a:cs typeface="Arial" charset="0"/>
            </a:endParaRPr>
          </a:p>
        </p:txBody>
      </p:sp>
    </p:spTree>
    <p:extLst>
      <p:ext uri="{BB962C8B-B14F-4D97-AF65-F5344CB8AC3E}">
        <p14:creationId xmlns:p14="http://schemas.microsoft.com/office/powerpoint/2010/main" val="2878831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otes Placeholder 8"/>
          <p:cNvSpPr>
            <a:spLocks noGrp="1"/>
          </p:cNvSpPr>
          <p:nvPr>
            <p:ph type="body" idx="1"/>
          </p:nvPr>
        </p:nvSpPr>
        <p:spPr>
          <a:noFill/>
          <a:ln/>
        </p:spPr>
        <p:txBody>
          <a:bodyPr/>
          <a:lstStyle/>
          <a:p>
            <a:pPr lvl="1"/>
            <a:r>
              <a:rPr lang="en-US" altLang="en-US" dirty="0" smtClean="0">
                <a:latin typeface="Arial" charset="0"/>
              </a:rPr>
              <a:t>In the example in the slide, observe that the </a:t>
            </a:r>
            <a:r>
              <a:rPr lang="en-US" altLang="en-US" dirty="0" smtClean="0">
                <a:latin typeface="Courier New" pitchFamily="49" charset="0"/>
                <a:cs typeface="Courier New" pitchFamily="49" charset="0"/>
              </a:rPr>
              <a:t>JOBS</a:t>
            </a:r>
            <a:r>
              <a:rPr lang="en-US" altLang="en-US" dirty="0" smtClean="0">
                <a:latin typeface="Arial" charset="0"/>
              </a:rPr>
              <a:t> table is joined to the </a:t>
            </a:r>
            <a:r>
              <a:rPr lang="en-US" altLang="en-US" dirty="0" smtClean="0">
                <a:latin typeface="Courier New" pitchFamily="49" charset="0"/>
                <a:cs typeface="Courier New" pitchFamily="49" charset="0"/>
              </a:rPr>
              <a:t>EMPLOYEES</a:t>
            </a:r>
            <a:r>
              <a:rPr lang="en-US" altLang="en-US" dirty="0" smtClean="0">
                <a:latin typeface="Arial" charset="0"/>
              </a:rPr>
              <a:t> table by the </a:t>
            </a:r>
            <a:r>
              <a:rPr lang="en-US" altLang="en-US" dirty="0" smtClean="0">
                <a:latin typeface="Courier New" pitchFamily="49" charset="0"/>
                <a:cs typeface="Courier New" pitchFamily="49" charset="0"/>
              </a:rPr>
              <a:t>JOB_ID</a:t>
            </a:r>
            <a:r>
              <a:rPr lang="en-US" altLang="en-US" dirty="0" smtClean="0">
                <a:latin typeface="Arial" charset="0"/>
              </a:rPr>
              <a:t> column, which is the only column of the same name in both tables. If other common columns were present, the join would have used them all.</a:t>
            </a:r>
          </a:p>
          <a:p>
            <a:pPr lvl="1"/>
            <a:r>
              <a:rPr lang="en-US" altLang="en-US" b="1" dirty="0" smtClean="0">
                <a:latin typeface="Arial" charset="0"/>
              </a:rPr>
              <a:t>Natural Joins with a </a:t>
            </a:r>
            <a:r>
              <a:rPr lang="en-US" altLang="en-US" b="1" dirty="0" smtClean="0">
                <a:latin typeface="Courier New" pitchFamily="49" charset="0"/>
                <a:cs typeface="Courier New" pitchFamily="49" charset="0"/>
              </a:rPr>
              <a:t>WHERE</a:t>
            </a:r>
            <a:r>
              <a:rPr lang="en-US" altLang="en-US" b="1" dirty="0" smtClean="0">
                <a:latin typeface="Arial" charset="0"/>
              </a:rPr>
              <a:t> Clause</a:t>
            </a:r>
          </a:p>
          <a:p>
            <a:pPr lvl="1"/>
            <a:r>
              <a:rPr lang="en-US" altLang="en-US" dirty="0" smtClean="0">
                <a:latin typeface="Arial" charset="0"/>
              </a:rPr>
              <a:t>Additional restrictions on a natural join are implemented by using a </a:t>
            </a:r>
            <a:r>
              <a:rPr lang="en-US" altLang="en-US" dirty="0" smtClean="0">
                <a:latin typeface="Courier New" pitchFamily="49" charset="0"/>
                <a:cs typeface="Courier New" pitchFamily="49" charset="0"/>
              </a:rPr>
              <a:t>WHERE</a:t>
            </a:r>
            <a:r>
              <a:rPr lang="en-US" altLang="en-US" dirty="0" smtClean="0">
                <a:latin typeface="Arial" charset="0"/>
              </a:rPr>
              <a:t> clause. The following example limits the rows of output to those with a </a:t>
            </a:r>
            <a:r>
              <a:rPr lang="en-US" altLang="en-US" dirty="0" smtClean="0">
                <a:latin typeface="Courier New" pitchFamily="49" charset="0"/>
                <a:cs typeface="Courier New" pitchFamily="49" charset="0"/>
              </a:rPr>
              <a:t>DEPARTMENT_ID</a:t>
            </a:r>
            <a:r>
              <a:rPr lang="en-US" altLang="en-US" dirty="0" smtClean="0">
                <a:latin typeface="Arial" charset="0"/>
              </a:rPr>
              <a:t> equal to 20 or 50:</a:t>
            </a:r>
          </a:p>
          <a:p>
            <a:pPr lvl="4"/>
            <a:r>
              <a:rPr lang="en-US" altLang="en-US" dirty="0" smtClean="0"/>
              <a:t>   SELECT  department_id, department_name,</a:t>
            </a:r>
          </a:p>
          <a:p>
            <a:pPr lvl="4"/>
            <a:r>
              <a:rPr lang="en-US" altLang="en-US" dirty="0" smtClean="0"/>
              <a:t>           location_id, city</a:t>
            </a:r>
          </a:p>
          <a:p>
            <a:pPr lvl="4"/>
            <a:r>
              <a:rPr lang="en-US" altLang="en-US" dirty="0" smtClean="0"/>
              <a:t>   FROM    departments</a:t>
            </a:r>
          </a:p>
          <a:p>
            <a:pPr lvl="4"/>
            <a:r>
              <a:rPr lang="en-US" altLang="en-US" dirty="0" smtClean="0"/>
              <a:t>   NATURAL JOIN locations</a:t>
            </a:r>
          </a:p>
          <a:p>
            <a:pPr lvl="4"/>
            <a:r>
              <a:rPr lang="en-US" altLang="en-US" dirty="0" smtClean="0"/>
              <a:t>   WHERE   department_id IN (20, 50);</a:t>
            </a:r>
          </a:p>
          <a:p>
            <a:pPr lvl="4"/>
            <a:endParaRPr lang="en-US" altLang="en-US" dirty="0" smtClean="0"/>
          </a:p>
          <a:p>
            <a:pPr lvl="4"/>
            <a:endParaRPr lang="en-US" altLang="en-US" dirty="0" smtClean="0"/>
          </a:p>
        </p:txBody>
      </p:sp>
      <p:sp>
        <p:nvSpPr>
          <p:cNvPr id="23555" name="Slide Image Placeholder 7"/>
          <p:cNvSpPr>
            <a:spLocks noGrp="1" noRot="1" noChangeAspect="1" noTextEdit="1"/>
          </p:cNvSpPr>
          <p:nvPr>
            <p:ph type="sldImg"/>
          </p:nvPr>
        </p:nvSpPr>
        <p:spPr>
          <a:ln/>
        </p:spPr>
      </p:sp>
      <p:sp>
        <p:nvSpPr>
          <p:cNvPr id="2355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73BC7DC0-9B11-4801-AEE8-B9A3A90955CB}" type="slidenum">
              <a:rPr lang="en-US" altLang="en-US" smtClean="0">
                <a:latin typeface="Arial" charset="0"/>
                <a:cs typeface="Arial" charset="0"/>
              </a:rPr>
              <a:t>11</a:t>
            </a:fld>
            <a:endParaRPr lang="en-US" altLang="en-US" dirty="0" smtClean="0">
              <a:latin typeface="Arial" charset="0"/>
              <a:cs typeface="Arial" charset="0"/>
            </a:endParaRPr>
          </a:p>
        </p:txBody>
      </p:sp>
    </p:spTree>
    <p:extLst>
      <p:ext uri="{BB962C8B-B14F-4D97-AF65-F5344CB8AC3E}">
        <p14:creationId xmlns:p14="http://schemas.microsoft.com/office/powerpoint/2010/main" val="1930238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Rot="1" noChangeAspect="1" noChangeArrowheads="1" noTextEdit="1"/>
          </p:cNvSpPr>
          <p:nvPr>
            <p:ph type="sldImg"/>
          </p:nvPr>
        </p:nvSpPr>
        <p:spPr>
          <a:ln/>
        </p:spPr>
      </p:sp>
      <p:sp>
        <p:nvSpPr>
          <p:cNvPr id="25603" name="Rectangle 7"/>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Natural joins</a:t>
            </a:r>
            <a:r>
              <a:rPr lang="en-US" altLang="en-US" smtClean="0">
                <a:latin typeface="Arial" charset="0"/>
              </a:rPr>
              <a:t> use all columns with matching names and data types to join the tables. You can use the </a:t>
            </a:r>
            <a:r>
              <a:rPr lang="en-US" altLang="en-US" smtClean="0">
                <a:solidFill>
                  <a:schemeClr val="tx1"/>
                </a:solidFill>
                <a:latin typeface="Courier New" pitchFamily="49" charset="0"/>
              </a:rPr>
              <a:t>USING</a:t>
            </a:r>
            <a:r>
              <a:rPr lang="en-US" altLang="en-US" smtClean="0">
                <a:solidFill>
                  <a:schemeClr val="tx1"/>
                </a:solidFill>
                <a:latin typeface="Arial" charset="0"/>
              </a:rPr>
              <a:t> clause</a:t>
            </a:r>
            <a:r>
              <a:rPr lang="en-US" altLang="en-US" smtClean="0">
                <a:latin typeface="Arial" charset="0"/>
              </a:rPr>
              <a:t> to specify only those columns that should be used for an equijoin.</a:t>
            </a:r>
          </a:p>
          <a:p>
            <a:pPr lvl="1" eaLnBrk="1" hangingPunct="1"/>
            <a:r>
              <a:rPr lang="en-US" altLang="en-US" smtClean="0">
                <a:latin typeface="Arial" charset="0"/>
              </a:rPr>
              <a:t>An equijoin is a join containing an equality operator. A natural join is a type of equijoin. </a:t>
            </a:r>
            <a:endParaRPr lang="en-US" altLang="en-US" dirty="0" smtClean="0">
              <a:latin typeface="Arial" charset="0"/>
            </a:endParaRPr>
          </a:p>
        </p:txBody>
      </p:sp>
      <p:sp>
        <p:nvSpPr>
          <p:cNvPr id="2560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EBCC5D7B-80A3-44FE-9193-0C58138239FB}" type="slidenum">
              <a:rPr lang="en-US" altLang="en-US" smtClean="0">
                <a:latin typeface="Arial" charset="0"/>
                <a:cs typeface="Arial" charset="0"/>
              </a:rPr>
              <a:t>12</a:t>
            </a:fld>
            <a:endParaRPr lang="en-US" altLang="en-US" dirty="0" smtClean="0">
              <a:latin typeface="Arial" charset="0"/>
              <a:cs typeface="Arial" charset="0"/>
            </a:endParaRPr>
          </a:p>
        </p:txBody>
      </p:sp>
    </p:spTree>
    <p:extLst>
      <p:ext uri="{BB962C8B-B14F-4D97-AF65-F5344CB8AC3E}">
        <p14:creationId xmlns:p14="http://schemas.microsoft.com/office/powerpoint/2010/main" val="1440300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Rot="1" noChangeAspect="1" noChangeArrowheads="1" noTextEdit="1"/>
          </p:cNvSpPr>
          <p:nvPr>
            <p:ph type="sldImg"/>
          </p:nvPr>
        </p:nvSpPr>
        <p:spPr>
          <a:ln/>
        </p:spPr>
      </p:sp>
      <p:sp>
        <p:nvSpPr>
          <p:cNvPr id="2765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To determine an employee’s department name, you compare the value in the </a:t>
            </a:r>
            <a:r>
              <a:rPr lang="en-US" altLang="en-US" dirty="0" smtClean="0">
                <a:solidFill>
                  <a:schemeClr val="tx1"/>
                </a:solidFill>
                <a:latin typeface="Courier New" pitchFamily="49" charset="0"/>
              </a:rPr>
              <a:t>DEPARTMENT_ID</a:t>
            </a:r>
            <a:r>
              <a:rPr lang="en-US" altLang="en-US" dirty="0" smtClean="0">
                <a:solidFill>
                  <a:schemeClr val="tx1"/>
                </a:solidFill>
                <a:latin typeface="Arial" charset="0"/>
              </a:rPr>
              <a:t> column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with the </a:t>
            </a:r>
            <a:r>
              <a:rPr lang="en-US" altLang="en-US" dirty="0" smtClean="0">
                <a:solidFill>
                  <a:schemeClr val="tx1"/>
                </a:solidFill>
                <a:latin typeface="Courier New" pitchFamily="49" charset="0"/>
              </a:rPr>
              <a:t>DEPARTMENT_ID</a:t>
            </a:r>
            <a:r>
              <a:rPr lang="en-US" altLang="en-US" dirty="0" smtClean="0">
                <a:solidFill>
                  <a:schemeClr val="tx1"/>
                </a:solidFill>
                <a:latin typeface="Arial" charset="0"/>
              </a:rPr>
              <a:t> values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a:t>
            </a:r>
          </a:p>
          <a:p>
            <a:pPr lvl="1" eaLnBrk="1" hangingPunct="1"/>
            <a:r>
              <a:rPr lang="en-US" altLang="en-US" dirty="0" smtClean="0">
                <a:solidFill>
                  <a:schemeClr val="tx1"/>
                </a:solidFill>
                <a:latin typeface="Arial" charset="0"/>
              </a:rPr>
              <a:t>The relationship between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tables is an </a:t>
            </a:r>
            <a:r>
              <a:rPr lang="en-US" altLang="en-US" i="1" dirty="0" smtClean="0">
                <a:solidFill>
                  <a:schemeClr val="tx1"/>
                </a:solidFill>
                <a:latin typeface="Arial" charset="0"/>
              </a:rPr>
              <a:t>equijoin</a:t>
            </a:r>
            <a:r>
              <a:rPr lang="en-US" altLang="en-US" dirty="0" smtClean="0">
                <a:latin typeface="Arial" charset="0"/>
              </a:rPr>
              <a:t>;</a:t>
            </a:r>
            <a:r>
              <a:rPr lang="en-US" altLang="en-US" i="1" dirty="0" smtClean="0">
                <a:solidFill>
                  <a:schemeClr val="tx1"/>
                </a:solidFill>
                <a:latin typeface="Arial" charset="0"/>
              </a:rPr>
              <a:t> </a:t>
            </a:r>
            <a:r>
              <a:rPr lang="en-US" altLang="en-US" dirty="0" smtClean="0">
                <a:solidFill>
                  <a:schemeClr val="tx1"/>
                </a:solidFill>
                <a:latin typeface="Arial" charset="0"/>
              </a:rPr>
              <a:t>that is, values in the </a:t>
            </a:r>
            <a:r>
              <a:rPr lang="en-US" altLang="en-US" dirty="0" smtClean="0">
                <a:solidFill>
                  <a:schemeClr val="tx1"/>
                </a:solidFill>
                <a:latin typeface="Courier New" pitchFamily="49" charset="0"/>
              </a:rPr>
              <a:t>DEPARTMENT_ID</a:t>
            </a:r>
            <a:r>
              <a:rPr lang="en-US" altLang="en-US" dirty="0" smtClean="0">
                <a:solidFill>
                  <a:schemeClr val="tx1"/>
                </a:solidFill>
                <a:latin typeface="Arial" charset="0"/>
              </a:rPr>
              <a:t> column in both the tables must be equal. Frequently, this type of join involves primary and foreign key complements.</a:t>
            </a:r>
          </a:p>
        </p:txBody>
      </p:sp>
      <p:sp>
        <p:nvSpPr>
          <p:cNvPr id="276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90583509-FC97-40DA-9E9C-FBC0CAE1C692}" type="slidenum">
              <a:rPr lang="en-US" altLang="en-US" smtClean="0">
                <a:latin typeface="Arial" charset="0"/>
                <a:cs typeface="Arial" charset="0"/>
              </a:rPr>
              <a:t>13</a:t>
            </a:fld>
            <a:endParaRPr lang="en-US" altLang="en-US" dirty="0" smtClean="0">
              <a:latin typeface="Arial" charset="0"/>
              <a:cs typeface="Arial" charset="0"/>
            </a:endParaRPr>
          </a:p>
        </p:txBody>
      </p:sp>
    </p:spTree>
    <p:extLst>
      <p:ext uri="{BB962C8B-B14F-4D97-AF65-F5344CB8AC3E}">
        <p14:creationId xmlns:p14="http://schemas.microsoft.com/office/powerpoint/2010/main" val="919452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Rot="1" noChangeAspect="1" noChangeArrowheads="1" noTextEdit="1"/>
          </p:cNvSpPr>
          <p:nvPr>
            <p:ph type="sldImg"/>
          </p:nvPr>
        </p:nvSpPr>
        <p:spPr>
          <a:ln/>
        </p:spPr>
      </p:sp>
      <p:sp>
        <p:nvSpPr>
          <p:cNvPr id="2969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In the example in the slide, the </a:t>
            </a:r>
            <a:r>
              <a:rPr lang="en-US" altLang="en-US" dirty="0" smtClean="0">
                <a:latin typeface="Courier New" pitchFamily="49" charset="0"/>
              </a:rPr>
              <a:t>DEPARTMENT_ID</a:t>
            </a:r>
            <a:r>
              <a:rPr lang="en-US" altLang="en-US" dirty="0" smtClean="0">
                <a:latin typeface="Arial" charset="0"/>
              </a:rPr>
              <a:t> columns in the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DEPARTMENTS</a:t>
            </a:r>
            <a:r>
              <a:rPr lang="en-US" altLang="en-US" dirty="0" smtClean="0">
                <a:latin typeface="Arial" charset="0"/>
              </a:rPr>
              <a:t> tables are joined and thus the </a:t>
            </a:r>
            <a:r>
              <a:rPr lang="en-US" altLang="en-US" dirty="0" smtClean="0">
                <a:latin typeface="Courier New" pitchFamily="49" charset="0"/>
              </a:rPr>
              <a:t>LOCATION_ID</a:t>
            </a:r>
            <a:r>
              <a:rPr lang="en-US" altLang="en-US" dirty="0" smtClean="0">
                <a:latin typeface="Arial" charset="0"/>
              </a:rPr>
              <a:t> of the department where an employee works is shown.</a:t>
            </a:r>
          </a:p>
          <a:p>
            <a:pPr lvl="1" eaLnBrk="1" hangingPunct="1"/>
            <a:r>
              <a:rPr lang="en-US" altLang="en-US" dirty="0" smtClean="0">
                <a:latin typeface="Arial" charset="0"/>
              </a:rPr>
              <a:t>Note that the </a:t>
            </a:r>
            <a:r>
              <a:rPr lang="en-US" altLang="en-US" dirty="0" smtClean="0">
                <a:latin typeface="Courier New" pitchFamily="49" charset="0"/>
                <a:cs typeface="Courier New" pitchFamily="49" charset="0"/>
              </a:rPr>
              <a:t>EMPLOYEE_ID </a:t>
            </a:r>
            <a:r>
              <a:rPr lang="en-US" altLang="en-US" dirty="0" smtClean="0">
                <a:latin typeface="Arial" charset="0"/>
              </a:rPr>
              <a:t>and </a:t>
            </a:r>
            <a:r>
              <a:rPr lang="en-US" altLang="en-US" dirty="0" smtClean="0">
                <a:latin typeface="Courier New" pitchFamily="49" charset="0"/>
                <a:cs typeface="Courier New" pitchFamily="49" charset="0"/>
              </a:rPr>
              <a:t>LAST_NAME </a:t>
            </a:r>
            <a:r>
              <a:rPr lang="en-US" altLang="en-US" dirty="0" smtClean="0">
                <a:latin typeface="Arial" charset="0"/>
              </a:rPr>
              <a:t>columns belong to the </a:t>
            </a:r>
            <a:r>
              <a:rPr lang="en-US" altLang="en-US" dirty="0" smtClean="0">
                <a:latin typeface="Courier New" pitchFamily="49" charset="0"/>
                <a:cs typeface="Courier New" pitchFamily="49" charset="0"/>
              </a:rPr>
              <a:t>EMPLOYEE</a:t>
            </a:r>
            <a:r>
              <a:rPr lang="en-US" altLang="en-US" dirty="0" smtClean="0">
                <a:latin typeface="Arial" charset="0"/>
              </a:rPr>
              <a:t> table, whereas </a:t>
            </a:r>
            <a:r>
              <a:rPr lang="en-US" altLang="en-US" dirty="0" smtClean="0">
                <a:latin typeface="Courier New" pitchFamily="49" charset="0"/>
                <a:cs typeface="Courier New" pitchFamily="49" charset="0"/>
              </a:rPr>
              <a:t>LOCATION_ID</a:t>
            </a:r>
            <a:r>
              <a:rPr lang="en-US" altLang="en-US" dirty="0" smtClean="0">
                <a:latin typeface="Arial" charset="0"/>
              </a:rPr>
              <a:t> belongs to the </a:t>
            </a:r>
            <a:r>
              <a:rPr lang="en-US" altLang="en-US" dirty="0" smtClean="0">
                <a:latin typeface="Courier New" pitchFamily="49" charset="0"/>
                <a:cs typeface="Courier New" pitchFamily="49" charset="0"/>
              </a:rPr>
              <a:t>DEPARTMENTS</a:t>
            </a:r>
            <a:r>
              <a:rPr lang="en-US" altLang="en-US" dirty="0" smtClean="0">
                <a:latin typeface="Arial" charset="0"/>
              </a:rPr>
              <a:t> table and the </a:t>
            </a:r>
            <a:r>
              <a:rPr lang="en-US" altLang="en-US" dirty="0" smtClean="0">
                <a:latin typeface="Courier New" pitchFamily="49" charset="0"/>
                <a:cs typeface="Courier New" pitchFamily="49" charset="0"/>
              </a:rPr>
              <a:t>DEPARTMENT_ID</a:t>
            </a:r>
            <a:r>
              <a:rPr lang="en-US" altLang="en-US" dirty="0" smtClean="0">
                <a:latin typeface="Arial" charset="0"/>
              </a:rPr>
              <a:t> column belongs to both these tables.</a:t>
            </a:r>
          </a:p>
        </p:txBody>
      </p:sp>
      <p:sp>
        <p:nvSpPr>
          <p:cNvPr id="2970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D5439E5C-B352-4D15-8F9D-B21897770A45}" type="slidenum">
              <a:rPr lang="en-US" altLang="en-US" smtClean="0">
                <a:latin typeface="Arial" charset="0"/>
                <a:cs typeface="Arial" charset="0"/>
              </a:rPr>
              <a:t>14</a:t>
            </a:fld>
            <a:endParaRPr lang="en-US" altLang="en-US" dirty="0" smtClean="0">
              <a:latin typeface="Arial" charset="0"/>
              <a:cs typeface="Arial" charset="0"/>
            </a:endParaRPr>
          </a:p>
        </p:txBody>
      </p:sp>
    </p:spTree>
    <p:extLst>
      <p:ext uri="{BB962C8B-B14F-4D97-AF65-F5344CB8AC3E}">
        <p14:creationId xmlns:p14="http://schemas.microsoft.com/office/powerpoint/2010/main" val="2866591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6"/>
          <p:cNvSpPr>
            <a:spLocks noGrp="1" noRot="1" noChangeAspect="1" noTextEdit="1"/>
          </p:cNvSpPr>
          <p:nvPr>
            <p:ph type="sldImg"/>
          </p:nvPr>
        </p:nvSpPr>
        <p:spPr>
          <a:ln/>
        </p:spPr>
      </p:sp>
      <p:sp>
        <p:nvSpPr>
          <p:cNvPr id="31747" name="Notes Placeholder 7"/>
          <p:cNvSpPr>
            <a:spLocks noGrp="1"/>
          </p:cNvSpPr>
          <p:nvPr>
            <p:ph type="body" idx="1"/>
          </p:nvPr>
        </p:nvSpPr>
        <p:spPr>
          <a:noFill/>
          <a:ln/>
        </p:spPr>
        <p:txBody>
          <a:bodyPr/>
          <a:lstStyle/>
          <a:p>
            <a:pPr lvl="1" eaLnBrk="1" hangingPunct="1"/>
            <a:r>
              <a:rPr lang="en-US" altLang="en-US" dirty="0" smtClean="0">
                <a:latin typeface="Arial" charset="0"/>
              </a:rPr>
              <a:t>When joining two or more tables, you need to qualify the names of the columns with the table name to avoid ambiguity. Without </a:t>
            </a:r>
            <a:r>
              <a:rPr lang="en-US" altLang="en-US" dirty="0" smtClean="0">
                <a:solidFill>
                  <a:schemeClr val="tx1"/>
                </a:solidFill>
                <a:latin typeface="Arial" charset="0"/>
              </a:rPr>
              <a:t>table prefixes</a:t>
            </a:r>
            <a:r>
              <a:rPr lang="en-US" altLang="en-US" dirty="0" smtClean="0">
                <a:latin typeface="Arial" charset="0"/>
              </a:rPr>
              <a:t>, the </a:t>
            </a:r>
            <a:r>
              <a:rPr lang="en-US" altLang="en-US" dirty="0" err="1" smtClean="0">
                <a:latin typeface="Courier New" pitchFamily="49" charset="0"/>
              </a:rPr>
              <a:t>DEPARTMENT_ID</a:t>
            </a:r>
            <a:r>
              <a:rPr lang="en-US" altLang="en-US" dirty="0" smtClean="0">
                <a:latin typeface="Arial" charset="0"/>
              </a:rPr>
              <a:t> column in the </a:t>
            </a:r>
            <a:r>
              <a:rPr lang="en-US" altLang="en-US" dirty="0" smtClean="0">
                <a:latin typeface="Courier New" pitchFamily="49" charset="0"/>
              </a:rPr>
              <a:t>SELECT</a:t>
            </a:r>
            <a:r>
              <a:rPr lang="en-US" altLang="en-US" dirty="0" smtClean="0">
                <a:latin typeface="Arial" charset="0"/>
              </a:rPr>
              <a:t> list could be from either the </a:t>
            </a:r>
            <a:r>
              <a:rPr lang="en-US" altLang="en-US" dirty="0" smtClean="0">
                <a:latin typeface="Courier New" pitchFamily="49" charset="0"/>
              </a:rPr>
              <a:t>DEPARTMENTS</a:t>
            </a:r>
            <a:r>
              <a:rPr lang="en-US" altLang="en-US" dirty="0" smtClean="0">
                <a:latin typeface="Arial" charset="0"/>
              </a:rPr>
              <a:t> table or the </a:t>
            </a:r>
            <a:r>
              <a:rPr lang="en-US" altLang="en-US" dirty="0" smtClean="0">
                <a:latin typeface="Courier New" pitchFamily="49" charset="0"/>
              </a:rPr>
              <a:t>EMPLOYEES</a:t>
            </a:r>
            <a:r>
              <a:rPr lang="en-US" altLang="en-US" dirty="0" smtClean="0">
                <a:latin typeface="Arial" charset="0"/>
              </a:rPr>
              <a:t> table. It is necessary to add the table prefix to execute your query. If there are no common column names between the two tables, there is no need to qualify the columns. Basically, using the table prefix </a:t>
            </a:r>
            <a:r>
              <a:rPr lang="en-US" altLang="en-US" dirty="0" smtClean="0">
                <a:solidFill>
                  <a:schemeClr val="tx1"/>
                </a:solidFill>
                <a:latin typeface="Arial" charset="0"/>
              </a:rPr>
              <a:t>increases the speed of parsing of the statement</a:t>
            </a:r>
            <a:r>
              <a:rPr lang="en-US" altLang="en-US" dirty="0" smtClean="0">
                <a:latin typeface="Arial" charset="0"/>
              </a:rPr>
              <a:t>, because you tell the Oracle server exactly where to find the columns. </a:t>
            </a:r>
          </a:p>
          <a:p>
            <a:pPr lvl="1" eaLnBrk="1" hangingPunct="1">
              <a:lnSpc>
                <a:spcPct val="95000"/>
              </a:lnSpc>
            </a:pPr>
            <a:r>
              <a:rPr lang="en-US" altLang="en-US" dirty="0" smtClean="0">
                <a:latin typeface="Arial" charset="0"/>
              </a:rPr>
              <a:t>However, qualifying column names with table names can be time consuming, particularly if the table names are lengthy. Instead, you can use </a:t>
            </a:r>
            <a:r>
              <a:rPr lang="en-US" altLang="en-US" i="1" dirty="0" smtClean="0">
                <a:latin typeface="Arial" charset="0"/>
              </a:rPr>
              <a:t>table aliases</a:t>
            </a:r>
            <a:r>
              <a:rPr lang="en-US" altLang="en-US" dirty="0" smtClean="0">
                <a:latin typeface="Arial" charset="0"/>
              </a:rPr>
              <a:t>. Just as a column alias gives a column another name, a table alias gives a table another name. Table aliases help to keep SQL code smaller; therefore, use less memory.</a:t>
            </a:r>
          </a:p>
          <a:p>
            <a:pPr lvl="1" eaLnBrk="1" hangingPunct="1">
              <a:lnSpc>
                <a:spcPct val="95000"/>
              </a:lnSpc>
            </a:pPr>
            <a:r>
              <a:rPr lang="en-US" altLang="en-US" dirty="0" smtClean="0">
                <a:latin typeface="Arial" charset="0"/>
              </a:rPr>
              <a:t>The table name is specified in full, followed by a space, and then the table alias. For example, the </a:t>
            </a:r>
            <a:r>
              <a:rPr lang="en-US" altLang="en-US" dirty="0" smtClean="0">
                <a:latin typeface="Courier New" pitchFamily="49" charset="0"/>
              </a:rPr>
              <a:t>EMPLOYEES</a:t>
            </a:r>
            <a:r>
              <a:rPr lang="en-US" altLang="en-US" dirty="0" smtClean="0">
                <a:latin typeface="Arial" charset="0"/>
              </a:rPr>
              <a:t> table can be given an alias of </a:t>
            </a:r>
            <a:r>
              <a:rPr lang="en-US" altLang="en-US" dirty="0" smtClean="0">
                <a:latin typeface="Courier New" pitchFamily="49" charset="0"/>
              </a:rPr>
              <a:t>e</a:t>
            </a:r>
            <a:r>
              <a:rPr lang="en-US" altLang="en-US" dirty="0" smtClean="0">
                <a:latin typeface="Arial" charset="0"/>
              </a:rPr>
              <a:t>, and the </a:t>
            </a:r>
            <a:r>
              <a:rPr lang="en-US" altLang="en-US" dirty="0" smtClean="0">
                <a:latin typeface="Courier New" pitchFamily="49" charset="0"/>
              </a:rPr>
              <a:t>DEPARTMENTS</a:t>
            </a:r>
            <a:r>
              <a:rPr lang="en-US" altLang="en-US" dirty="0" smtClean="0">
                <a:latin typeface="Arial" charset="0"/>
              </a:rPr>
              <a:t> table an alias of </a:t>
            </a:r>
            <a:r>
              <a:rPr lang="en-US" altLang="en-US" dirty="0" smtClean="0">
                <a:latin typeface="Courier New" pitchFamily="49" charset="0"/>
              </a:rPr>
              <a:t>d</a:t>
            </a:r>
            <a:r>
              <a:rPr lang="en-US" altLang="en-US" dirty="0" smtClean="0">
                <a:latin typeface="Arial" charset="0"/>
              </a:rPr>
              <a:t>.</a:t>
            </a:r>
          </a:p>
          <a:p>
            <a:pPr lvl="1" eaLnBrk="1" hangingPunct="1">
              <a:lnSpc>
                <a:spcPct val="95000"/>
              </a:lnSpc>
            </a:pPr>
            <a:r>
              <a:rPr lang="en-US" altLang="en-US" b="1" dirty="0" smtClean="0">
                <a:latin typeface="Arial" charset="0"/>
              </a:rPr>
              <a:t>Guidelines</a:t>
            </a:r>
          </a:p>
          <a:p>
            <a:pPr lvl="2" eaLnBrk="1" hangingPunct="1">
              <a:lnSpc>
                <a:spcPct val="95000"/>
              </a:lnSpc>
              <a:spcBef>
                <a:spcPts val="100"/>
              </a:spcBef>
            </a:pPr>
            <a:r>
              <a:rPr lang="en-US" altLang="en-US" dirty="0" smtClean="0">
                <a:latin typeface="Arial" charset="0"/>
              </a:rPr>
              <a:t>Table aliases can be up to 30 characters in length, but shorter aliases are better than longer ones.</a:t>
            </a:r>
          </a:p>
          <a:p>
            <a:pPr lvl="2" eaLnBrk="1" hangingPunct="1">
              <a:lnSpc>
                <a:spcPct val="95000"/>
              </a:lnSpc>
              <a:spcBef>
                <a:spcPts val="100"/>
              </a:spcBef>
            </a:pPr>
            <a:r>
              <a:rPr lang="en-US" altLang="en-US" dirty="0" smtClean="0">
                <a:latin typeface="Arial" charset="0"/>
              </a:rPr>
              <a:t>If a table alias is used for a particular table name in the </a:t>
            </a:r>
            <a:r>
              <a:rPr lang="en-US" altLang="en-US" dirty="0" smtClean="0">
                <a:latin typeface="Courier New" pitchFamily="49" charset="0"/>
              </a:rPr>
              <a:t>FROM</a:t>
            </a:r>
            <a:r>
              <a:rPr lang="en-US" altLang="en-US" dirty="0" smtClean="0">
                <a:latin typeface="Arial" charset="0"/>
              </a:rPr>
              <a:t> clause, that table alias must be substituted for the table name throughout the </a:t>
            </a:r>
            <a:r>
              <a:rPr lang="en-US" altLang="en-US" dirty="0" smtClean="0">
                <a:latin typeface="Courier New" pitchFamily="49" charset="0"/>
              </a:rPr>
              <a:t>SELECT</a:t>
            </a:r>
            <a:r>
              <a:rPr lang="en-US" altLang="en-US" dirty="0" smtClean="0">
                <a:latin typeface="Arial" charset="0"/>
              </a:rPr>
              <a:t> statement.</a:t>
            </a:r>
          </a:p>
          <a:p>
            <a:pPr lvl="2" eaLnBrk="1" hangingPunct="1">
              <a:lnSpc>
                <a:spcPct val="95000"/>
              </a:lnSpc>
              <a:spcBef>
                <a:spcPts val="100"/>
              </a:spcBef>
            </a:pPr>
            <a:r>
              <a:rPr lang="en-US" altLang="en-US" dirty="0" smtClean="0">
                <a:latin typeface="Arial" charset="0"/>
              </a:rPr>
              <a:t>Table aliases should be meaningful.</a:t>
            </a:r>
          </a:p>
          <a:p>
            <a:pPr lvl="2" eaLnBrk="1" hangingPunct="1">
              <a:lnSpc>
                <a:spcPct val="95000"/>
              </a:lnSpc>
              <a:spcBef>
                <a:spcPts val="100"/>
              </a:spcBef>
            </a:pPr>
            <a:r>
              <a:rPr lang="en-US" altLang="en-US" dirty="0" smtClean="0">
                <a:latin typeface="Arial" charset="0"/>
              </a:rPr>
              <a:t>The table alias is valid for only the current </a:t>
            </a:r>
            <a:r>
              <a:rPr lang="en-US" altLang="en-US" dirty="0" smtClean="0">
                <a:latin typeface="Courier New" pitchFamily="49" charset="0"/>
              </a:rPr>
              <a:t>SELECT</a:t>
            </a:r>
            <a:r>
              <a:rPr lang="en-US" altLang="en-US" dirty="0" smtClean="0">
                <a:latin typeface="Arial" charset="0"/>
              </a:rPr>
              <a:t> statement</a:t>
            </a:r>
            <a:r>
              <a:rPr lang="en-US" altLang="en-US" dirty="0" smtClean="0">
                <a:latin typeface="Arial" charset="0"/>
              </a:rPr>
              <a:t>.</a:t>
            </a:r>
          </a:p>
          <a:p>
            <a:pPr marL="304746" lvl="2" indent="0" eaLnBrk="1" hangingPunct="1">
              <a:lnSpc>
                <a:spcPct val="95000"/>
              </a:lnSpc>
              <a:spcBef>
                <a:spcPts val="100"/>
              </a:spcBef>
              <a:buNone/>
            </a:pPr>
            <a:r>
              <a:rPr lang="zh-CN" altLang="en-US" dirty="0" smtClean="0">
                <a:latin typeface="Arial" charset="0"/>
              </a:rPr>
              <a:t>加入两个或多个表时，您需要使用表名限定列的名称，以避免歧义。没有表前缀，</a:t>
            </a:r>
            <a:r>
              <a:rPr lang="en-US" altLang="zh-CN" dirty="0" smtClean="0">
                <a:latin typeface="Arial" charset="0"/>
              </a:rPr>
              <a:t>SELECT</a:t>
            </a:r>
            <a:r>
              <a:rPr lang="zh-CN" altLang="en-US" dirty="0" smtClean="0">
                <a:latin typeface="Arial" charset="0"/>
              </a:rPr>
              <a:t>列表中的</a:t>
            </a:r>
            <a:r>
              <a:rPr lang="en-US" altLang="zh-CN" dirty="0" err="1" smtClean="0">
                <a:latin typeface="Arial" charset="0"/>
              </a:rPr>
              <a:t>DEPARTMENT_ID</a:t>
            </a:r>
            <a:r>
              <a:rPr lang="zh-CN" altLang="en-US" dirty="0" smtClean="0">
                <a:latin typeface="Arial" charset="0"/>
              </a:rPr>
              <a:t>列可能来自</a:t>
            </a:r>
            <a:r>
              <a:rPr lang="en-US" altLang="zh-CN" dirty="0" smtClean="0">
                <a:latin typeface="Arial" charset="0"/>
              </a:rPr>
              <a:t>DEPARTMENTS</a:t>
            </a:r>
            <a:r>
              <a:rPr lang="zh-CN" altLang="en-US" dirty="0" smtClean="0">
                <a:latin typeface="Arial" charset="0"/>
              </a:rPr>
              <a:t>表或</a:t>
            </a:r>
            <a:r>
              <a:rPr lang="en-US" altLang="zh-CN" dirty="0" smtClean="0">
                <a:latin typeface="Arial" charset="0"/>
              </a:rPr>
              <a:t>EMPLOYEES</a:t>
            </a:r>
            <a:r>
              <a:rPr lang="zh-CN" altLang="en-US" dirty="0" smtClean="0">
                <a:latin typeface="Arial" charset="0"/>
              </a:rPr>
              <a:t>表。有必要添加表前缀来执行查询。如果两个表之间没有共同的列名称，则无需对列进行限定。基本上，使用表前缀可以增加解析语句的速度，因为您将</a:t>
            </a:r>
            <a:r>
              <a:rPr lang="en-US" altLang="zh-CN" dirty="0" smtClean="0">
                <a:latin typeface="Arial" charset="0"/>
              </a:rPr>
              <a:t>Oracle</a:t>
            </a:r>
            <a:r>
              <a:rPr lang="zh-CN" altLang="en-US" dirty="0" smtClean="0">
                <a:latin typeface="Arial" charset="0"/>
              </a:rPr>
              <a:t>服务器确切地指向哪里查找列。</a:t>
            </a:r>
          </a:p>
          <a:p>
            <a:pPr marL="304746" lvl="2" indent="0" eaLnBrk="1" hangingPunct="1">
              <a:lnSpc>
                <a:spcPct val="95000"/>
              </a:lnSpc>
              <a:spcBef>
                <a:spcPts val="100"/>
              </a:spcBef>
              <a:buNone/>
            </a:pPr>
            <a:r>
              <a:rPr lang="zh-CN" altLang="en-US" dirty="0" smtClean="0">
                <a:latin typeface="Arial" charset="0"/>
              </a:rPr>
              <a:t>但是，使用表名称限定列名称可能很耗时，特别是如果表名冗长。相反，您可以使用表别名。正如列别名给列另一个名称一样，表别名给一个表另一个名字。表别名有助于保持</a:t>
            </a:r>
            <a:r>
              <a:rPr lang="en-US" altLang="zh-CN" dirty="0" smtClean="0">
                <a:latin typeface="Arial" charset="0"/>
              </a:rPr>
              <a:t>SQL</a:t>
            </a:r>
            <a:r>
              <a:rPr lang="zh-CN" altLang="en-US" dirty="0" smtClean="0">
                <a:latin typeface="Arial" charset="0"/>
              </a:rPr>
              <a:t>代码更小</a:t>
            </a:r>
            <a:r>
              <a:rPr lang="en-US" altLang="zh-CN" dirty="0" smtClean="0">
                <a:latin typeface="Arial" charset="0"/>
              </a:rPr>
              <a:t>;</a:t>
            </a:r>
            <a:r>
              <a:rPr lang="zh-CN" altLang="en-US" dirty="0" smtClean="0">
                <a:latin typeface="Arial" charset="0"/>
              </a:rPr>
              <a:t>因此，使用较少的内存。</a:t>
            </a:r>
          </a:p>
          <a:p>
            <a:pPr marL="304746" lvl="2" indent="0" eaLnBrk="1" hangingPunct="1">
              <a:lnSpc>
                <a:spcPct val="95000"/>
              </a:lnSpc>
              <a:spcBef>
                <a:spcPts val="100"/>
              </a:spcBef>
              <a:buNone/>
            </a:pPr>
            <a:r>
              <a:rPr lang="zh-CN" altLang="en-US" dirty="0" smtClean="0">
                <a:latin typeface="Arial" charset="0"/>
              </a:rPr>
              <a:t>表名称已全部指定，后跟一个空格，然后是表的别名。例如，</a:t>
            </a:r>
            <a:r>
              <a:rPr lang="en-US" altLang="zh-CN" dirty="0" smtClean="0">
                <a:latin typeface="Arial" charset="0"/>
              </a:rPr>
              <a:t>EMPLOYEES</a:t>
            </a:r>
            <a:r>
              <a:rPr lang="zh-CN" altLang="en-US" dirty="0" smtClean="0">
                <a:latin typeface="Arial" charset="0"/>
              </a:rPr>
              <a:t>表可以给出别名</a:t>
            </a:r>
            <a:r>
              <a:rPr lang="en-US" altLang="zh-CN" dirty="0" smtClean="0">
                <a:latin typeface="Arial" charset="0"/>
              </a:rPr>
              <a:t>e</a:t>
            </a:r>
            <a:r>
              <a:rPr lang="zh-CN" altLang="en-US" dirty="0" smtClean="0">
                <a:latin typeface="Arial" charset="0"/>
              </a:rPr>
              <a:t>，</a:t>
            </a:r>
            <a:r>
              <a:rPr lang="en-US" altLang="zh-CN" dirty="0" smtClean="0">
                <a:latin typeface="Arial" charset="0"/>
              </a:rPr>
              <a:t>DEPARTMENTS</a:t>
            </a:r>
            <a:r>
              <a:rPr lang="zh-CN" altLang="en-US" dirty="0" smtClean="0">
                <a:latin typeface="Arial" charset="0"/>
              </a:rPr>
              <a:t>表的别名为</a:t>
            </a:r>
            <a:r>
              <a:rPr lang="en-US" altLang="zh-CN" dirty="0" smtClean="0">
                <a:latin typeface="Arial" charset="0"/>
              </a:rPr>
              <a:t>d</a:t>
            </a:r>
            <a:r>
              <a:rPr lang="zh-CN" altLang="en-US" dirty="0" smtClean="0">
                <a:latin typeface="Arial" charset="0"/>
              </a:rPr>
              <a:t>。</a:t>
            </a:r>
          </a:p>
          <a:p>
            <a:pPr marL="304746" lvl="2" indent="0" eaLnBrk="1" hangingPunct="1">
              <a:lnSpc>
                <a:spcPct val="95000"/>
              </a:lnSpc>
              <a:spcBef>
                <a:spcPts val="100"/>
              </a:spcBef>
              <a:buNone/>
            </a:pPr>
            <a:r>
              <a:rPr lang="zh-CN" altLang="en-US" dirty="0" smtClean="0">
                <a:latin typeface="Arial" charset="0"/>
              </a:rPr>
              <a:t>方针</a:t>
            </a:r>
          </a:p>
          <a:p>
            <a:pPr marL="609493" lvl="2" indent="-304747" eaLnBrk="1" hangingPunct="1">
              <a:lnSpc>
                <a:spcPct val="95000"/>
              </a:lnSpc>
              <a:spcBef>
                <a:spcPts val="100"/>
              </a:spcBef>
            </a:pPr>
            <a:r>
              <a:rPr lang="zh-CN" altLang="en-US" dirty="0" smtClean="0">
                <a:latin typeface="Arial" charset="0"/>
              </a:rPr>
              <a:t>表别名长度最多可达</a:t>
            </a:r>
            <a:r>
              <a:rPr lang="en-US" altLang="zh-CN" dirty="0" smtClean="0">
                <a:latin typeface="Arial" charset="0"/>
              </a:rPr>
              <a:t>30</a:t>
            </a:r>
            <a:r>
              <a:rPr lang="zh-CN" altLang="en-US" dirty="0" smtClean="0">
                <a:latin typeface="Arial" charset="0"/>
              </a:rPr>
              <a:t>个字符，但较短的别名优于较长的字符。</a:t>
            </a:r>
          </a:p>
          <a:p>
            <a:pPr marL="609493" lvl="2" indent="-304747" eaLnBrk="1" hangingPunct="1">
              <a:lnSpc>
                <a:spcPct val="95000"/>
              </a:lnSpc>
              <a:spcBef>
                <a:spcPts val="100"/>
              </a:spcBef>
            </a:pPr>
            <a:r>
              <a:rPr lang="zh-CN" altLang="en-US" dirty="0" smtClean="0">
                <a:latin typeface="Arial" charset="0"/>
              </a:rPr>
              <a:t>如果</a:t>
            </a:r>
            <a:r>
              <a:rPr lang="en-US" altLang="zh-CN" dirty="0" smtClean="0">
                <a:latin typeface="Arial" charset="0"/>
              </a:rPr>
              <a:t>FROM</a:t>
            </a:r>
            <a:r>
              <a:rPr lang="zh-CN" altLang="en-US" dirty="0" smtClean="0">
                <a:latin typeface="Arial" charset="0"/>
              </a:rPr>
              <a:t>子句中的特定表名使用了表别名，则该表别名必须在整个</a:t>
            </a:r>
            <a:r>
              <a:rPr lang="en-US" altLang="zh-CN" dirty="0" smtClean="0">
                <a:latin typeface="Arial" charset="0"/>
              </a:rPr>
              <a:t>SELECT</a:t>
            </a:r>
            <a:r>
              <a:rPr lang="zh-CN" altLang="en-US" dirty="0" smtClean="0">
                <a:latin typeface="Arial" charset="0"/>
              </a:rPr>
              <a:t>语句中替代表名。</a:t>
            </a:r>
          </a:p>
          <a:p>
            <a:pPr marL="609493" lvl="2" indent="-304747" eaLnBrk="1" hangingPunct="1">
              <a:lnSpc>
                <a:spcPct val="95000"/>
              </a:lnSpc>
              <a:spcBef>
                <a:spcPts val="100"/>
              </a:spcBef>
            </a:pPr>
            <a:r>
              <a:rPr lang="zh-CN" altLang="en-US" dirty="0" smtClean="0">
                <a:latin typeface="Arial" charset="0"/>
              </a:rPr>
              <a:t>表别名应该是有意义的。</a:t>
            </a:r>
          </a:p>
          <a:p>
            <a:pPr marL="609493" lvl="2" indent="-304747" eaLnBrk="1" hangingPunct="1">
              <a:lnSpc>
                <a:spcPct val="95000"/>
              </a:lnSpc>
              <a:spcBef>
                <a:spcPts val="100"/>
              </a:spcBef>
            </a:pPr>
            <a:r>
              <a:rPr lang="zh-CN" altLang="en-US" dirty="0" smtClean="0">
                <a:latin typeface="Arial" charset="0"/>
              </a:rPr>
              <a:t>表别名仅对当前的</a:t>
            </a:r>
            <a:r>
              <a:rPr lang="en-US" altLang="zh-CN" dirty="0" smtClean="0">
                <a:latin typeface="Arial" charset="0"/>
              </a:rPr>
              <a:t>SELECT</a:t>
            </a:r>
            <a:r>
              <a:rPr lang="zh-CN" altLang="en-US" dirty="0" smtClean="0">
                <a:latin typeface="Arial" charset="0"/>
              </a:rPr>
              <a:t>语句有效。</a:t>
            </a:r>
            <a:endParaRPr lang="en-US" altLang="en-US" dirty="0" smtClean="0">
              <a:latin typeface="Arial" charset="0"/>
            </a:endParaRPr>
          </a:p>
        </p:txBody>
      </p:sp>
      <p:sp>
        <p:nvSpPr>
          <p:cNvPr id="3174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D567D7DB-AC84-441A-A56E-5C040C97AF60}" type="slidenum">
              <a:rPr lang="en-US" altLang="en-US" smtClean="0">
                <a:latin typeface="Arial" charset="0"/>
                <a:cs typeface="Arial" charset="0"/>
              </a:rPr>
              <a:t>15</a:t>
            </a:fld>
            <a:endParaRPr lang="en-US" altLang="en-US" dirty="0" smtClean="0">
              <a:latin typeface="Arial" charset="0"/>
              <a:cs typeface="Arial" charset="0"/>
            </a:endParaRPr>
          </a:p>
        </p:txBody>
      </p:sp>
    </p:spTree>
    <p:extLst>
      <p:ext uri="{BB962C8B-B14F-4D97-AF65-F5344CB8AC3E}">
        <p14:creationId xmlns:p14="http://schemas.microsoft.com/office/powerpoint/2010/main" val="3487159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Rot="1" noChangeAspect="1" noChangeArrowheads="1" noTextEdit="1"/>
          </p:cNvSpPr>
          <p:nvPr>
            <p:ph type="sldImg"/>
          </p:nvPr>
        </p:nvSpPr>
        <p:spPr>
          <a:ln/>
        </p:spPr>
      </p:sp>
      <p:sp>
        <p:nvSpPr>
          <p:cNvPr id="55299" name="Rectangle 7"/>
          <p:cNvSpPr>
            <a:spLocks noGrp="1" noChangeArrowheads="1"/>
          </p:cNvSpPr>
          <p:nvPr>
            <p:ph type="body" idx="1"/>
          </p:nvPr>
        </p:nvSpPr>
        <p:spPr>
          <a:ln/>
        </p:spPr>
        <p:txBody>
          <a:bodyPr lIns="12914" tIns="12914" rIns="12914" bIns="12914"/>
          <a:lstStyle/>
          <a:p>
            <a:pPr lvl="1" eaLnBrk="1" hangingPunct="1">
              <a:defRPr/>
            </a:pPr>
            <a:r>
              <a:rPr lang="en-US" dirty="0" smtClean="0">
                <a:latin typeface="Arial" charset="0"/>
              </a:rPr>
              <a:t>When joining with the </a:t>
            </a:r>
            <a:r>
              <a:rPr lang="en-US" dirty="0" smtClean="0">
                <a:latin typeface="Courier New" pitchFamily="49" charset="0"/>
              </a:rPr>
              <a:t>USING</a:t>
            </a:r>
            <a:r>
              <a:rPr lang="en-US" dirty="0" smtClean="0">
                <a:latin typeface="Arial" charset="0"/>
              </a:rPr>
              <a:t> clause, you cannot qualify a column that is used in the </a:t>
            </a:r>
            <a:r>
              <a:rPr lang="en-US" dirty="0" smtClean="0">
                <a:latin typeface="Courier New" pitchFamily="49" charset="0"/>
              </a:rPr>
              <a:t>USING</a:t>
            </a:r>
            <a:r>
              <a:rPr lang="en-US" dirty="0" smtClean="0">
                <a:latin typeface="Arial" charset="0"/>
              </a:rPr>
              <a:t> clause itself. Furthermore, if that column is used anywhere in the SQL statement, you cannot alias it. For example, in the query mentioned in the slide, you should not alias the </a:t>
            </a:r>
            <a:r>
              <a:rPr lang="en-US" dirty="0" err="1" smtClean="0">
                <a:latin typeface="Courier New" pitchFamily="49" charset="0"/>
              </a:rPr>
              <a:t>location_id</a:t>
            </a:r>
            <a:r>
              <a:rPr lang="en-US" dirty="0" smtClean="0">
                <a:latin typeface="Arial" charset="0"/>
              </a:rPr>
              <a:t> column in the </a:t>
            </a:r>
            <a:r>
              <a:rPr lang="en-US" dirty="0" smtClean="0">
                <a:latin typeface="Courier New" pitchFamily="49" charset="0"/>
              </a:rPr>
              <a:t>WHERE</a:t>
            </a:r>
            <a:r>
              <a:rPr lang="en-US" dirty="0" smtClean="0">
                <a:latin typeface="Arial" charset="0"/>
              </a:rPr>
              <a:t> clause because the column is used in the </a:t>
            </a:r>
            <a:r>
              <a:rPr lang="en-US" dirty="0" smtClean="0">
                <a:latin typeface="Courier New" pitchFamily="49" charset="0"/>
              </a:rPr>
              <a:t>USING</a:t>
            </a:r>
            <a:r>
              <a:rPr lang="en-US" dirty="0" smtClean="0">
                <a:latin typeface="Arial" charset="0"/>
              </a:rPr>
              <a:t> clause.</a:t>
            </a:r>
          </a:p>
          <a:p>
            <a:pPr lvl="1" eaLnBrk="1" hangingPunct="1">
              <a:defRPr/>
            </a:pPr>
            <a:r>
              <a:rPr lang="en-US" dirty="0" smtClean="0">
                <a:latin typeface="Arial" charset="0"/>
              </a:rPr>
              <a:t>The columns that are referenced in the </a:t>
            </a:r>
            <a:r>
              <a:rPr lang="en-US" dirty="0" smtClean="0">
                <a:latin typeface="Courier New" pitchFamily="49" charset="0"/>
              </a:rPr>
              <a:t>USING</a:t>
            </a:r>
            <a:r>
              <a:rPr lang="en-US" dirty="0" smtClean="0">
                <a:latin typeface="Arial" charset="0"/>
              </a:rPr>
              <a:t> clause should not have a qualifier (table name or alias) anywhere in the SQL statement. For example, the following statement is valid</a:t>
            </a:r>
            <a:r>
              <a:rPr lang="en-US" dirty="0" smtClean="0">
                <a:latin typeface="Arial" charset="0"/>
              </a:rPr>
              <a:t>:</a:t>
            </a:r>
          </a:p>
          <a:p>
            <a:pPr lvl="1" eaLnBrk="1" hangingPunct="1">
              <a:defRPr/>
            </a:pPr>
            <a:r>
              <a:rPr lang="zh-CN" altLang="en-US" dirty="0" smtClean="0">
                <a:latin typeface="Arial" charset="0"/>
              </a:rPr>
              <a:t>当使用</a:t>
            </a:r>
            <a:r>
              <a:rPr lang="en-US" altLang="zh-CN" dirty="0" smtClean="0">
                <a:latin typeface="Arial" charset="0"/>
              </a:rPr>
              <a:t>USING</a:t>
            </a:r>
            <a:r>
              <a:rPr lang="zh-CN" altLang="en-US" dirty="0" smtClean="0">
                <a:latin typeface="Arial" charset="0"/>
              </a:rPr>
              <a:t>子句加入时，您不能限定</a:t>
            </a:r>
            <a:r>
              <a:rPr lang="en-US" altLang="zh-CN" dirty="0" smtClean="0">
                <a:latin typeface="Arial" charset="0"/>
              </a:rPr>
              <a:t>USING</a:t>
            </a:r>
            <a:r>
              <a:rPr lang="zh-CN" altLang="en-US" dirty="0" smtClean="0">
                <a:latin typeface="Arial" charset="0"/>
              </a:rPr>
              <a:t>子句本身使用的列。 此外，如果该列用于</a:t>
            </a:r>
            <a:r>
              <a:rPr lang="en-US" altLang="zh-CN" dirty="0" smtClean="0">
                <a:latin typeface="Arial" charset="0"/>
              </a:rPr>
              <a:t>SQL</a:t>
            </a:r>
            <a:r>
              <a:rPr lang="zh-CN" altLang="en-US" dirty="0" smtClean="0">
                <a:latin typeface="Arial" charset="0"/>
              </a:rPr>
              <a:t>语句中的任何位置，则不能将其替换为别名。 例如，在幻灯片中提到的查询中，您不应该将</a:t>
            </a:r>
            <a:r>
              <a:rPr lang="en-US" altLang="zh-CN" dirty="0" smtClean="0">
                <a:latin typeface="Arial" charset="0"/>
              </a:rPr>
              <a:t>WHERE</a:t>
            </a:r>
            <a:r>
              <a:rPr lang="zh-CN" altLang="en-US" dirty="0" smtClean="0">
                <a:latin typeface="Arial" charset="0"/>
              </a:rPr>
              <a:t>子句中的</a:t>
            </a:r>
            <a:r>
              <a:rPr lang="en-US" altLang="zh-CN" dirty="0" err="1" smtClean="0">
                <a:latin typeface="Arial" charset="0"/>
              </a:rPr>
              <a:t>location_id</a:t>
            </a:r>
            <a:r>
              <a:rPr lang="zh-CN" altLang="en-US" dirty="0" smtClean="0">
                <a:latin typeface="Arial" charset="0"/>
              </a:rPr>
              <a:t>列别名，因为在</a:t>
            </a:r>
            <a:r>
              <a:rPr lang="en-US" altLang="zh-CN" dirty="0" smtClean="0">
                <a:latin typeface="Arial" charset="0"/>
              </a:rPr>
              <a:t>USING</a:t>
            </a:r>
            <a:r>
              <a:rPr lang="zh-CN" altLang="en-US" dirty="0" smtClean="0">
                <a:latin typeface="Arial" charset="0"/>
              </a:rPr>
              <a:t>子句中使用该列。</a:t>
            </a:r>
          </a:p>
          <a:p>
            <a:pPr lvl="1" eaLnBrk="1" hangingPunct="1">
              <a:defRPr/>
            </a:pPr>
            <a:r>
              <a:rPr lang="en-US" altLang="zh-CN" dirty="0" smtClean="0">
                <a:latin typeface="Arial" charset="0"/>
              </a:rPr>
              <a:t>USING</a:t>
            </a:r>
            <a:r>
              <a:rPr lang="zh-CN" altLang="en-US" dirty="0" smtClean="0">
                <a:latin typeface="Arial" charset="0"/>
              </a:rPr>
              <a:t>子句中引用的列不应在</a:t>
            </a:r>
            <a:r>
              <a:rPr lang="en-US" altLang="zh-CN" dirty="0" smtClean="0">
                <a:latin typeface="Arial" charset="0"/>
              </a:rPr>
              <a:t>SQL</a:t>
            </a:r>
            <a:r>
              <a:rPr lang="zh-CN" altLang="en-US" dirty="0" smtClean="0">
                <a:latin typeface="Arial" charset="0"/>
              </a:rPr>
              <a:t>语句中的任何位置都具有限定符（表名或别名）。 例如，以下语句有效：</a:t>
            </a:r>
            <a:endParaRPr lang="en-US" dirty="0" smtClean="0">
              <a:latin typeface="Arial" charset="0"/>
            </a:endParaRPr>
          </a:p>
          <a:p>
            <a:pPr marL="857250" lvl="4" indent="-171450" eaLnBrk="1" hangingPunct="1">
              <a:defRPr/>
            </a:pPr>
            <a:r>
              <a:rPr lang="en-US" dirty="0" smtClean="0"/>
              <a:t>SELECT </a:t>
            </a:r>
            <a:r>
              <a:rPr lang="en-US" dirty="0" err="1" smtClean="0"/>
              <a:t>l.city</a:t>
            </a:r>
            <a:r>
              <a:rPr lang="en-US" dirty="0" smtClean="0"/>
              <a:t>, </a:t>
            </a:r>
            <a:r>
              <a:rPr lang="en-US" dirty="0" err="1" smtClean="0"/>
              <a:t>d.department_name</a:t>
            </a:r>
            <a:endParaRPr lang="en-US" dirty="0" smtClean="0"/>
          </a:p>
          <a:p>
            <a:pPr marL="857250" lvl="4" indent="-171450" eaLnBrk="1" hangingPunct="1">
              <a:defRPr/>
            </a:pPr>
            <a:r>
              <a:rPr lang="en-US" dirty="0" smtClean="0"/>
              <a:t>FROM   locations l JOIN departments d USING (</a:t>
            </a:r>
            <a:r>
              <a:rPr lang="en-US" dirty="0" err="1" smtClean="0"/>
              <a:t>location_id</a:t>
            </a:r>
            <a:r>
              <a:rPr lang="en-US" dirty="0" smtClean="0"/>
              <a:t>)</a:t>
            </a:r>
          </a:p>
          <a:p>
            <a:pPr marL="857250" lvl="4" indent="-171450" eaLnBrk="1" hangingPunct="1">
              <a:defRPr/>
            </a:pPr>
            <a:r>
              <a:rPr lang="en-US" dirty="0" smtClean="0"/>
              <a:t>WHERE  </a:t>
            </a:r>
            <a:r>
              <a:rPr lang="en-US" dirty="0" err="1" smtClean="0"/>
              <a:t>location_id</a:t>
            </a:r>
            <a:r>
              <a:rPr lang="en-US" dirty="0" smtClean="0"/>
              <a:t> = 1400;</a:t>
            </a:r>
          </a:p>
          <a:p>
            <a:pPr marL="171450" lvl="1" eaLnBrk="1" hangingPunct="1">
              <a:defRPr/>
            </a:pPr>
            <a:r>
              <a:rPr lang="en-US" dirty="0" smtClean="0">
                <a:latin typeface="Arial" charset="0"/>
              </a:rPr>
              <a:t>The columns that are common in both the tables, but not used in the </a:t>
            </a:r>
            <a:r>
              <a:rPr lang="en-US" dirty="0" smtClean="0">
                <a:latin typeface="Courier New" pitchFamily="49" charset="0"/>
              </a:rPr>
              <a:t>USING</a:t>
            </a:r>
            <a:r>
              <a:rPr lang="en-US" dirty="0" smtClean="0">
                <a:latin typeface="Arial" charset="0"/>
              </a:rPr>
              <a:t> clause, must be     prefixed with a table alias; otherwise, you get the “column ambiguously defined” error.</a:t>
            </a:r>
          </a:p>
          <a:p>
            <a:pPr marL="171450" lvl="1" eaLnBrk="1" hangingPunct="1">
              <a:defRPr/>
            </a:pPr>
            <a:r>
              <a:rPr lang="en-US" dirty="0" smtClean="0">
                <a:latin typeface="Arial" charset="0"/>
              </a:rPr>
              <a:t>In the following statement,</a:t>
            </a:r>
            <a:r>
              <a:rPr lang="en-US" dirty="0" smtClean="0">
                <a:cs typeface="Arial" pitchFamily="34" charset="0"/>
              </a:rPr>
              <a:t> </a:t>
            </a:r>
            <a:r>
              <a:rPr lang="en-US" dirty="0" err="1" smtClean="0">
                <a:latin typeface="Courier New" pitchFamily="49" charset="0"/>
              </a:rPr>
              <a:t>manager_id</a:t>
            </a:r>
            <a:r>
              <a:rPr lang="en-US" dirty="0" smtClean="0">
                <a:latin typeface="Arial" charset="0"/>
              </a:rPr>
              <a:t> is present in both the </a:t>
            </a:r>
            <a:r>
              <a:rPr lang="en-US" dirty="0" smtClean="0">
                <a:latin typeface="Courier New" pitchFamily="49" charset="0"/>
              </a:rPr>
              <a:t>employees</a:t>
            </a:r>
            <a:r>
              <a:rPr lang="en-US" dirty="0" smtClean="0">
                <a:latin typeface="Arial" charset="0"/>
              </a:rPr>
              <a:t> and </a:t>
            </a:r>
            <a:r>
              <a:rPr lang="en-US" dirty="0" smtClean="0">
                <a:latin typeface="Courier New" pitchFamily="49" charset="0"/>
              </a:rPr>
              <a:t>departments</a:t>
            </a:r>
            <a:r>
              <a:rPr lang="en-US" dirty="0" smtClean="0">
                <a:latin typeface="Arial" charset="0"/>
              </a:rPr>
              <a:t> table; if </a:t>
            </a:r>
            <a:r>
              <a:rPr lang="en-US" dirty="0" err="1" smtClean="0">
                <a:latin typeface="Courier New" pitchFamily="49" charset="0"/>
              </a:rPr>
              <a:t>manager_id</a:t>
            </a:r>
            <a:r>
              <a:rPr lang="en-US" dirty="0" smtClean="0">
                <a:latin typeface="Arial" charset="0"/>
              </a:rPr>
              <a:t> is not prefixed with a table alias, it gives a “column ambiguously defined” error.</a:t>
            </a:r>
          </a:p>
          <a:p>
            <a:pPr marL="171450" lvl="1" eaLnBrk="1" hangingPunct="1">
              <a:defRPr/>
            </a:pPr>
            <a:r>
              <a:rPr lang="en-US" dirty="0" smtClean="0">
                <a:latin typeface="Arial" charset="0"/>
              </a:rPr>
              <a:t>The following statement is valid</a:t>
            </a:r>
            <a:r>
              <a:rPr lang="en-US" dirty="0" smtClean="0">
                <a:latin typeface="Arial" charset="0"/>
              </a:rPr>
              <a:t>:</a:t>
            </a:r>
          </a:p>
          <a:p>
            <a:pPr marL="171450" lvl="1" eaLnBrk="1" hangingPunct="1">
              <a:defRPr/>
            </a:pPr>
            <a:r>
              <a:rPr lang="zh-CN" altLang="en-US" dirty="0" smtClean="0">
                <a:latin typeface="Arial" charset="0"/>
              </a:rPr>
              <a:t>在两个表中通用但在</a:t>
            </a:r>
            <a:r>
              <a:rPr lang="en-US" altLang="zh-CN" dirty="0" smtClean="0">
                <a:latin typeface="Arial" charset="0"/>
              </a:rPr>
              <a:t>USING</a:t>
            </a:r>
            <a:r>
              <a:rPr lang="zh-CN" altLang="en-US" dirty="0" smtClean="0">
                <a:latin typeface="Arial" charset="0"/>
              </a:rPr>
              <a:t>子句中未使用的列必须以表别名为前缀</a:t>
            </a:r>
            <a:r>
              <a:rPr lang="en-US" altLang="zh-CN" dirty="0" smtClean="0">
                <a:latin typeface="Arial" charset="0"/>
              </a:rPr>
              <a:t>; </a:t>
            </a:r>
            <a:r>
              <a:rPr lang="zh-CN" altLang="en-US" dirty="0" smtClean="0">
                <a:latin typeface="Arial" charset="0"/>
              </a:rPr>
              <a:t>否则，您会得到“列模糊定义”错误。</a:t>
            </a:r>
          </a:p>
          <a:p>
            <a:pPr marL="171450" lvl="1" eaLnBrk="1" hangingPunct="1">
              <a:defRPr/>
            </a:pPr>
            <a:r>
              <a:rPr lang="zh-CN" altLang="en-US" dirty="0" smtClean="0">
                <a:latin typeface="Arial" charset="0"/>
              </a:rPr>
              <a:t>在以下语句中，</a:t>
            </a:r>
            <a:r>
              <a:rPr lang="en-US" altLang="zh-CN" dirty="0" err="1" smtClean="0">
                <a:latin typeface="Arial" charset="0"/>
              </a:rPr>
              <a:t>manager_id</a:t>
            </a:r>
            <a:r>
              <a:rPr lang="zh-CN" altLang="en-US" dirty="0" smtClean="0">
                <a:latin typeface="Arial" charset="0"/>
              </a:rPr>
              <a:t>存在于员工和部门表中</a:t>
            </a:r>
            <a:r>
              <a:rPr lang="en-US" altLang="zh-CN" dirty="0" smtClean="0">
                <a:latin typeface="Arial" charset="0"/>
              </a:rPr>
              <a:t>; </a:t>
            </a:r>
            <a:r>
              <a:rPr lang="zh-CN" altLang="en-US" dirty="0" smtClean="0">
                <a:latin typeface="Arial" charset="0"/>
              </a:rPr>
              <a:t>如果</a:t>
            </a:r>
            <a:r>
              <a:rPr lang="en-US" altLang="zh-CN" dirty="0" err="1" smtClean="0">
                <a:latin typeface="Arial" charset="0"/>
              </a:rPr>
              <a:t>manager_id</a:t>
            </a:r>
            <a:r>
              <a:rPr lang="zh-CN" altLang="en-US" dirty="0" smtClean="0">
                <a:latin typeface="Arial" charset="0"/>
              </a:rPr>
              <a:t>没有以表别名为前缀，则会给出“列明确定义”错误。</a:t>
            </a:r>
          </a:p>
          <a:p>
            <a:pPr marL="171450" lvl="1" eaLnBrk="1" hangingPunct="1">
              <a:defRPr/>
            </a:pPr>
            <a:r>
              <a:rPr lang="zh-CN" altLang="en-US" dirty="0" smtClean="0">
                <a:latin typeface="Arial" charset="0"/>
              </a:rPr>
              <a:t>以下声明有效：</a:t>
            </a:r>
            <a:endParaRPr lang="en-US" dirty="0" smtClean="0">
              <a:latin typeface="Arial" charset="0"/>
            </a:endParaRPr>
          </a:p>
          <a:p>
            <a:pPr marL="857250" lvl="4" indent="-171450" eaLnBrk="1" hangingPunct="1">
              <a:defRPr/>
            </a:pPr>
            <a:r>
              <a:rPr lang="en-US" dirty="0" smtClean="0"/>
              <a:t>SELECT </a:t>
            </a:r>
            <a:r>
              <a:rPr lang="en-US" dirty="0" err="1" smtClean="0"/>
              <a:t>first_name</a:t>
            </a:r>
            <a:r>
              <a:rPr lang="en-US" dirty="0" smtClean="0"/>
              <a:t>, </a:t>
            </a:r>
            <a:r>
              <a:rPr lang="en-US" dirty="0" err="1" smtClean="0"/>
              <a:t>d.department_name</a:t>
            </a:r>
            <a:r>
              <a:rPr lang="en-US" dirty="0" smtClean="0"/>
              <a:t>, </a:t>
            </a:r>
            <a:r>
              <a:rPr lang="en-US" dirty="0" err="1" smtClean="0"/>
              <a:t>d.manager_id</a:t>
            </a:r>
            <a:endParaRPr lang="en-US" dirty="0" smtClean="0"/>
          </a:p>
          <a:p>
            <a:pPr marL="857250" lvl="4" indent="-171450" eaLnBrk="1" hangingPunct="1">
              <a:defRPr/>
            </a:pPr>
            <a:r>
              <a:rPr lang="en-US" dirty="0" smtClean="0"/>
              <a:t>FROM   employees e JOIN departments d USING (</a:t>
            </a:r>
            <a:r>
              <a:rPr lang="en-US" dirty="0" err="1" smtClean="0"/>
              <a:t>department_id</a:t>
            </a:r>
            <a:r>
              <a:rPr lang="en-US" dirty="0" smtClean="0"/>
              <a:t>)</a:t>
            </a:r>
          </a:p>
          <a:p>
            <a:pPr marL="857250" lvl="4" indent="-171450" eaLnBrk="1" hangingPunct="1">
              <a:defRPr/>
            </a:pPr>
            <a:r>
              <a:rPr lang="en-US" dirty="0" smtClean="0"/>
              <a:t>WHERE  </a:t>
            </a:r>
            <a:r>
              <a:rPr lang="en-US" dirty="0" err="1" smtClean="0"/>
              <a:t>department_id</a:t>
            </a:r>
            <a:r>
              <a:rPr lang="en-US" dirty="0" smtClean="0"/>
              <a:t> = 50;</a:t>
            </a:r>
          </a:p>
        </p:txBody>
      </p:sp>
      <p:sp>
        <p:nvSpPr>
          <p:cNvPr id="3379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F175902A-242D-40D7-B2B2-9EAE00BB371F}" type="slidenum">
              <a:rPr lang="en-US" altLang="en-US" smtClean="0">
                <a:latin typeface="Arial" charset="0"/>
                <a:cs typeface="Arial" charset="0"/>
              </a:rPr>
              <a:t>16</a:t>
            </a:fld>
            <a:endParaRPr lang="en-US" altLang="en-US" dirty="0" smtClean="0">
              <a:latin typeface="Arial" charset="0"/>
              <a:cs typeface="Arial" charset="0"/>
            </a:endParaRPr>
          </a:p>
        </p:txBody>
      </p:sp>
    </p:spTree>
    <p:extLst>
      <p:ext uri="{BB962C8B-B14F-4D97-AF65-F5344CB8AC3E}">
        <p14:creationId xmlns:p14="http://schemas.microsoft.com/office/powerpoint/2010/main" val="3637830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Rot="1" noChangeAspect="1" noChangeArrowheads="1" noTextEdit="1"/>
          </p:cNvSpPr>
          <p:nvPr>
            <p:ph type="sldImg"/>
          </p:nvPr>
        </p:nvSpPr>
        <p:spPr>
          <a:ln/>
        </p:spPr>
      </p:sp>
      <p:sp>
        <p:nvSpPr>
          <p:cNvPr id="3584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Use the </a:t>
            </a:r>
            <a:r>
              <a:rPr lang="en-US" altLang="en-US" dirty="0" smtClean="0">
                <a:solidFill>
                  <a:schemeClr val="tx1"/>
                </a:solidFill>
                <a:latin typeface="Courier New" pitchFamily="49" charset="0"/>
              </a:rPr>
              <a:t>ON</a:t>
            </a:r>
            <a:r>
              <a:rPr lang="en-US" altLang="en-US" dirty="0" smtClean="0">
                <a:solidFill>
                  <a:schemeClr val="tx1"/>
                </a:solidFill>
                <a:latin typeface="Arial" charset="0"/>
              </a:rPr>
              <a:t> clause</a:t>
            </a:r>
            <a:r>
              <a:rPr lang="en-US" altLang="en-US" dirty="0" smtClean="0">
                <a:latin typeface="Arial" charset="0"/>
              </a:rPr>
              <a:t> to specify a join condition. With this, you can specify join conditions separate from any search or filter conditions in the </a:t>
            </a:r>
            <a:r>
              <a:rPr lang="en-US" altLang="en-US" dirty="0" smtClean="0">
                <a:latin typeface="Courier New" pitchFamily="49" charset="0"/>
              </a:rPr>
              <a:t>WHERE</a:t>
            </a:r>
            <a:r>
              <a:rPr lang="en-US" altLang="en-US" dirty="0" smtClean="0">
                <a:latin typeface="Arial" charset="0"/>
              </a:rPr>
              <a:t> clause</a:t>
            </a:r>
            <a:r>
              <a:rPr lang="en-US" altLang="en-US" dirty="0" smtClean="0">
                <a:latin typeface="Arial" charset="0"/>
              </a:rPr>
              <a:t>.</a:t>
            </a:r>
          </a:p>
          <a:p>
            <a:pPr lvl="1" eaLnBrk="1" hangingPunct="1"/>
            <a:r>
              <a:rPr lang="zh-CN" altLang="en-US" dirty="0" smtClean="0">
                <a:latin typeface="Arial" charset="0"/>
              </a:rPr>
              <a:t>自然连接的连接条件基本上是具有相同名称的所有列的等价物。</a:t>
            </a:r>
          </a:p>
          <a:p>
            <a:pPr lvl="1" eaLnBrk="1" hangingPunct="1"/>
            <a:r>
              <a:rPr lang="zh-CN" altLang="en-US" dirty="0" smtClean="0">
                <a:latin typeface="Arial" charset="0"/>
              </a:rPr>
              <a:t>使用</a:t>
            </a:r>
            <a:r>
              <a:rPr lang="en-US" altLang="zh-CN" dirty="0" smtClean="0">
                <a:latin typeface="Arial" charset="0"/>
              </a:rPr>
              <a:t>ON</a:t>
            </a:r>
            <a:r>
              <a:rPr lang="zh-CN" altLang="en-US" dirty="0" smtClean="0">
                <a:latin typeface="Arial" charset="0"/>
              </a:rPr>
              <a:t>子句指定任意条件或指定要加入的列。</a:t>
            </a:r>
          </a:p>
          <a:p>
            <a:pPr lvl="1" eaLnBrk="1" hangingPunct="1"/>
            <a:r>
              <a:rPr lang="zh-CN" altLang="en-US" dirty="0" smtClean="0">
                <a:latin typeface="Arial" charset="0"/>
              </a:rPr>
              <a:t>使用</a:t>
            </a:r>
            <a:r>
              <a:rPr lang="en-US" altLang="zh-CN" dirty="0" smtClean="0">
                <a:latin typeface="Arial" charset="0"/>
              </a:rPr>
              <a:t>ON</a:t>
            </a:r>
            <a:r>
              <a:rPr lang="zh-CN" altLang="en-US" dirty="0" smtClean="0">
                <a:latin typeface="Arial" charset="0"/>
              </a:rPr>
              <a:t>子句将连接条件与其他搜索条件分开。</a:t>
            </a:r>
          </a:p>
          <a:p>
            <a:pPr lvl="1" eaLnBrk="1" hangingPunct="1"/>
            <a:r>
              <a:rPr lang="en-US" altLang="zh-CN" dirty="0" smtClean="0">
                <a:latin typeface="Arial" charset="0"/>
              </a:rPr>
              <a:t>ON</a:t>
            </a:r>
            <a:r>
              <a:rPr lang="zh-CN" altLang="en-US" dirty="0" smtClean="0">
                <a:latin typeface="Arial" charset="0"/>
              </a:rPr>
              <a:t>子句使代码易于理解。</a:t>
            </a:r>
            <a:endParaRPr lang="en-US" altLang="en-US" dirty="0" smtClean="0">
              <a:latin typeface="Arial" charset="0"/>
            </a:endParaRPr>
          </a:p>
        </p:txBody>
      </p:sp>
      <p:sp>
        <p:nvSpPr>
          <p:cNvPr id="3584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BC35E589-B490-43CA-B5BF-47F5459E5A56}" type="slidenum">
              <a:rPr lang="en-US" altLang="en-US" smtClean="0">
                <a:latin typeface="Arial" charset="0"/>
                <a:cs typeface="Arial" charset="0"/>
              </a:rPr>
              <a:t>17</a:t>
            </a:fld>
            <a:endParaRPr lang="en-US" altLang="en-US" dirty="0" smtClean="0">
              <a:latin typeface="Arial" charset="0"/>
              <a:cs typeface="Arial" charset="0"/>
            </a:endParaRPr>
          </a:p>
        </p:txBody>
      </p:sp>
    </p:spTree>
    <p:extLst>
      <p:ext uri="{BB962C8B-B14F-4D97-AF65-F5344CB8AC3E}">
        <p14:creationId xmlns:p14="http://schemas.microsoft.com/office/powerpoint/2010/main" val="1742143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Rot="1" noChangeAspect="1" noChangeArrowheads="1" noTextEdit="1"/>
          </p:cNvSpPr>
          <p:nvPr>
            <p:ph type="sldImg"/>
          </p:nvPr>
        </p:nvSpPr>
        <p:spPr>
          <a:ln/>
        </p:spPr>
      </p:sp>
      <p:sp>
        <p:nvSpPr>
          <p:cNvPr id="3789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In this example, the </a:t>
            </a:r>
            <a:r>
              <a:rPr lang="en-US" altLang="en-US" dirty="0" err="1" smtClean="0">
                <a:latin typeface="Courier New" pitchFamily="49" charset="0"/>
              </a:rPr>
              <a:t>DEPARTMENT_ID</a:t>
            </a:r>
            <a:r>
              <a:rPr lang="en-US" altLang="en-US" dirty="0" smtClean="0">
                <a:latin typeface="Arial" charset="0"/>
              </a:rPr>
              <a:t> columns in the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DEPARTMENTS</a:t>
            </a:r>
            <a:r>
              <a:rPr lang="en-US" altLang="en-US" dirty="0" smtClean="0">
                <a:latin typeface="Arial" charset="0"/>
              </a:rPr>
              <a:t> table are joined using the </a:t>
            </a:r>
            <a:r>
              <a:rPr lang="en-US" altLang="en-US" dirty="0" smtClean="0">
                <a:latin typeface="Courier New" pitchFamily="49" charset="0"/>
              </a:rPr>
              <a:t>ON</a:t>
            </a:r>
            <a:r>
              <a:rPr lang="en-US" altLang="en-US" dirty="0" smtClean="0">
                <a:latin typeface="Arial" charset="0"/>
              </a:rPr>
              <a:t> clause. Wherever a department </a:t>
            </a:r>
            <a:r>
              <a:rPr lang="en-US" altLang="en-US" dirty="0" smtClean="0">
                <a:latin typeface="Courier New" pitchFamily="49" charset="0"/>
                <a:cs typeface="Courier New" pitchFamily="49" charset="0"/>
              </a:rPr>
              <a:t>ID</a:t>
            </a:r>
            <a:r>
              <a:rPr lang="en-US" altLang="en-US" dirty="0" smtClean="0">
                <a:latin typeface="Arial" charset="0"/>
              </a:rPr>
              <a:t> in the </a:t>
            </a:r>
            <a:r>
              <a:rPr lang="en-US" altLang="en-US" dirty="0" smtClean="0">
                <a:latin typeface="Courier New" pitchFamily="49" charset="0"/>
              </a:rPr>
              <a:t>EMPLOYEES</a:t>
            </a:r>
            <a:r>
              <a:rPr lang="en-US" altLang="en-US" dirty="0" smtClean="0">
                <a:latin typeface="Arial" charset="0"/>
              </a:rPr>
              <a:t> table equals a department </a:t>
            </a:r>
            <a:r>
              <a:rPr lang="en-US" altLang="en-US" dirty="0" smtClean="0">
                <a:latin typeface="Courier New" pitchFamily="49" charset="0"/>
                <a:cs typeface="Courier New" pitchFamily="49" charset="0"/>
              </a:rPr>
              <a:t>ID</a:t>
            </a:r>
            <a:r>
              <a:rPr lang="en-US" altLang="en-US" dirty="0" smtClean="0">
                <a:latin typeface="Arial" charset="0"/>
              </a:rPr>
              <a:t> in the </a:t>
            </a:r>
            <a:r>
              <a:rPr lang="en-US" altLang="en-US" dirty="0" smtClean="0">
                <a:latin typeface="Courier New" pitchFamily="49" charset="0"/>
              </a:rPr>
              <a:t>DEPARTMENTS</a:t>
            </a:r>
            <a:r>
              <a:rPr lang="en-US" altLang="en-US" dirty="0" smtClean="0">
                <a:latin typeface="Arial" charset="0"/>
              </a:rPr>
              <a:t> table, the row is returned. The table alias is necessary to qualify the matching </a:t>
            </a:r>
            <a:r>
              <a:rPr lang="en-US" altLang="en-US" dirty="0" err="1" smtClean="0">
                <a:latin typeface="Courier New" pitchFamily="49" charset="0"/>
              </a:rPr>
              <a:t>column_names</a:t>
            </a:r>
            <a:r>
              <a:rPr lang="en-US" altLang="en-US" dirty="0" smtClean="0">
                <a:latin typeface="Arial" charset="0"/>
              </a:rPr>
              <a:t>.</a:t>
            </a:r>
          </a:p>
          <a:p>
            <a:pPr lvl="1" eaLnBrk="1" hangingPunct="1"/>
            <a:r>
              <a:rPr lang="en-US" altLang="en-US" dirty="0" smtClean="0">
                <a:latin typeface="Arial" charset="0"/>
              </a:rPr>
              <a:t>You can also use the </a:t>
            </a:r>
            <a:r>
              <a:rPr lang="en-US" altLang="en-US" dirty="0" smtClean="0">
                <a:latin typeface="Courier New" pitchFamily="49" charset="0"/>
              </a:rPr>
              <a:t>ON</a:t>
            </a:r>
            <a:r>
              <a:rPr lang="en-US" altLang="en-US" dirty="0" smtClean="0">
                <a:latin typeface="Arial" charset="0"/>
              </a:rPr>
              <a:t> clause to join columns that have different names. The parentheses around the joined columns, as in the example in the slide, </a:t>
            </a:r>
            <a:r>
              <a:rPr lang="en-US" altLang="en-US" dirty="0" smtClean="0">
                <a:latin typeface="Courier New" pitchFamily="49" charset="0"/>
              </a:rPr>
              <a:t>(</a:t>
            </a:r>
            <a:r>
              <a:rPr lang="en-US" altLang="en-US" dirty="0" err="1" smtClean="0">
                <a:latin typeface="Courier New" pitchFamily="49" charset="0"/>
              </a:rPr>
              <a:t>e.department_id</a:t>
            </a:r>
            <a:r>
              <a:rPr lang="en-US" altLang="en-US" dirty="0" smtClean="0">
                <a:latin typeface="Courier New" pitchFamily="49" charset="0"/>
              </a:rPr>
              <a:t> = </a:t>
            </a:r>
            <a:r>
              <a:rPr lang="en-US" altLang="en-US" dirty="0" err="1" smtClean="0">
                <a:latin typeface="Courier New" pitchFamily="49" charset="0"/>
              </a:rPr>
              <a:t>d.department_id</a:t>
            </a:r>
            <a:r>
              <a:rPr lang="en-US" altLang="en-US" dirty="0" smtClean="0">
                <a:latin typeface="Courier New" pitchFamily="49" charset="0"/>
              </a:rPr>
              <a:t>)</a:t>
            </a:r>
            <a:r>
              <a:rPr lang="en-US" altLang="en-US" dirty="0" smtClean="0">
                <a:latin typeface="Arial" charset="0"/>
              </a:rPr>
              <a:t> is optional. So, even </a:t>
            </a:r>
            <a:r>
              <a:rPr lang="en-US" altLang="en-US" dirty="0" smtClean="0">
                <a:latin typeface="Courier New" pitchFamily="49" charset="0"/>
              </a:rPr>
              <a:t>ON</a:t>
            </a:r>
            <a:r>
              <a:rPr lang="en-US" altLang="en-US" dirty="0" smtClean="0">
                <a:latin typeface="Arial" charset="0"/>
              </a:rPr>
              <a:t> </a:t>
            </a:r>
            <a:r>
              <a:rPr lang="en-US" altLang="en-US" dirty="0" err="1" smtClean="0">
                <a:latin typeface="Courier New" pitchFamily="49" charset="0"/>
              </a:rPr>
              <a:t>e.department_id</a:t>
            </a:r>
            <a:r>
              <a:rPr lang="en-US" altLang="en-US" dirty="0" smtClean="0">
                <a:latin typeface="Courier New" pitchFamily="49" charset="0"/>
              </a:rPr>
              <a:t> = </a:t>
            </a:r>
            <a:r>
              <a:rPr lang="en-US" altLang="en-US" dirty="0" err="1" smtClean="0">
                <a:latin typeface="Courier New" pitchFamily="49" charset="0"/>
              </a:rPr>
              <a:t>d.department_id</a:t>
            </a:r>
            <a:r>
              <a:rPr lang="en-US" altLang="en-US" dirty="0" smtClean="0">
                <a:latin typeface="Arial" charset="0"/>
              </a:rPr>
              <a:t> will work.</a:t>
            </a:r>
          </a:p>
          <a:p>
            <a:pPr lvl="1" eaLnBrk="1" hangingPunct="1"/>
            <a:r>
              <a:rPr lang="en-US" altLang="en-US" b="1" dirty="0" smtClean="0">
                <a:latin typeface="Arial" charset="0"/>
              </a:rPr>
              <a:t>Note:</a:t>
            </a:r>
            <a:r>
              <a:rPr lang="en-US" altLang="en-US" dirty="0" smtClean="0">
                <a:latin typeface="Arial" charset="0"/>
              </a:rPr>
              <a:t> When you use the Execute Statement icon to run the query, SQL Developer suffixes a ‘</a:t>
            </a:r>
            <a:r>
              <a:rPr lang="en-US" altLang="en-US" dirty="0" smtClean="0">
                <a:latin typeface="Courier New" pitchFamily="49" charset="0"/>
                <a:cs typeface="Courier New" pitchFamily="49" charset="0"/>
              </a:rPr>
              <a:t>_1</a:t>
            </a:r>
            <a:r>
              <a:rPr lang="en-US" altLang="en-US" dirty="0" smtClean="0">
                <a:latin typeface="Arial" charset="0"/>
              </a:rPr>
              <a:t>’ to differentiate between the two </a:t>
            </a:r>
            <a:r>
              <a:rPr lang="en-US" altLang="en-US" dirty="0" err="1" smtClean="0">
                <a:latin typeface="Courier New" pitchFamily="49" charset="0"/>
              </a:rPr>
              <a:t>department_ids</a:t>
            </a:r>
            <a:r>
              <a:rPr lang="en-US" altLang="en-US" dirty="0" smtClean="0">
                <a:latin typeface="Arial" charset="0"/>
              </a:rPr>
              <a:t>. </a:t>
            </a:r>
            <a:endParaRPr lang="en-US" altLang="en-US" dirty="0" smtClean="0">
              <a:latin typeface="Arial" charset="0"/>
            </a:endParaRPr>
          </a:p>
          <a:p>
            <a:pPr lvl="1" eaLnBrk="1" hangingPunct="1"/>
            <a:r>
              <a:rPr lang="zh-CN" altLang="en-US" dirty="0" smtClean="0">
                <a:latin typeface="Arial" charset="0"/>
              </a:rPr>
              <a:t>在此示例中，</a:t>
            </a:r>
            <a:r>
              <a:rPr lang="en-US" altLang="en-US" dirty="0" smtClean="0">
                <a:latin typeface="Arial" charset="0"/>
              </a:rPr>
              <a:t>EMPLOYEES</a:t>
            </a:r>
            <a:r>
              <a:rPr lang="zh-CN" altLang="en-US" dirty="0" smtClean="0">
                <a:latin typeface="Arial" charset="0"/>
              </a:rPr>
              <a:t>和</a:t>
            </a:r>
            <a:r>
              <a:rPr lang="en-US" altLang="en-US" dirty="0" smtClean="0">
                <a:latin typeface="Arial" charset="0"/>
              </a:rPr>
              <a:t>DEPARTMENTS</a:t>
            </a:r>
            <a:r>
              <a:rPr lang="zh-CN" altLang="en-US" dirty="0" smtClean="0">
                <a:latin typeface="Arial" charset="0"/>
              </a:rPr>
              <a:t>表中的</a:t>
            </a:r>
            <a:r>
              <a:rPr lang="en-US" altLang="en-US" dirty="0" err="1" smtClean="0">
                <a:latin typeface="Arial" charset="0"/>
              </a:rPr>
              <a:t>DEPARTMENT_ID</a:t>
            </a:r>
            <a:r>
              <a:rPr lang="zh-CN" altLang="en-US" dirty="0" smtClean="0">
                <a:latin typeface="Arial" charset="0"/>
              </a:rPr>
              <a:t>列使用</a:t>
            </a:r>
            <a:r>
              <a:rPr lang="en-US" altLang="en-US" dirty="0" smtClean="0">
                <a:latin typeface="Arial" charset="0"/>
              </a:rPr>
              <a:t>ON</a:t>
            </a:r>
            <a:r>
              <a:rPr lang="zh-CN" altLang="en-US" dirty="0" smtClean="0">
                <a:latin typeface="Arial" charset="0"/>
              </a:rPr>
              <a:t>子句连接。 </a:t>
            </a:r>
            <a:r>
              <a:rPr lang="en-US" altLang="en-US" dirty="0" smtClean="0">
                <a:latin typeface="Arial" charset="0"/>
              </a:rPr>
              <a:t>EMPLOYEES</a:t>
            </a:r>
            <a:r>
              <a:rPr lang="zh-CN" altLang="en-US" dirty="0" smtClean="0">
                <a:latin typeface="Arial" charset="0"/>
              </a:rPr>
              <a:t>表中的部门</a:t>
            </a:r>
            <a:r>
              <a:rPr lang="en-US" altLang="en-US" dirty="0" smtClean="0">
                <a:latin typeface="Arial" charset="0"/>
              </a:rPr>
              <a:t>ID</a:t>
            </a:r>
            <a:r>
              <a:rPr lang="zh-CN" altLang="en-US" dirty="0" smtClean="0">
                <a:latin typeface="Arial" charset="0"/>
              </a:rPr>
              <a:t>等于</a:t>
            </a:r>
            <a:r>
              <a:rPr lang="en-US" altLang="en-US" dirty="0" smtClean="0">
                <a:latin typeface="Arial" charset="0"/>
              </a:rPr>
              <a:t>DEPARTMENTS</a:t>
            </a:r>
            <a:r>
              <a:rPr lang="zh-CN" altLang="en-US" dirty="0" smtClean="0">
                <a:latin typeface="Arial" charset="0"/>
              </a:rPr>
              <a:t>表中的部门</a:t>
            </a:r>
            <a:r>
              <a:rPr lang="en-US" altLang="en-US" dirty="0" smtClean="0">
                <a:latin typeface="Arial" charset="0"/>
              </a:rPr>
              <a:t>ID，</a:t>
            </a:r>
            <a:r>
              <a:rPr lang="zh-CN" altLang="en-US" dirty="0" smtClean="0">
                <a:latin typeface="Arial" charset="0"/>
              </a:rPr>
              <a:t>则返回该行。 表格别名是必需的，以符合匹配的</a:t>
            </a:r>
            <a:r>
              <a:rPr lang="en-US" altLang="en-US" dirty="0" err="1" smtClean="0">
                <a:latin typeface="Arial" charset="0"/>
              </a:rPr>
              <a:t>column_names</a:t>
            </a:r>
            <a:r>
              <a:rPr lang="en-US" altLang="en-US" dirty="0" smtClean="0">
                <a:latin typeface="Arial" charset="0"/>
              </a:rPr>
              <a:t>。</a:t>
            </a:r>
          </a:p>
          <a:p>
            <a:pPr lvl="1" eaLnBrk="1" hangingPunct="1"/>
            <a:r>
              <a:rPr lang="zh-CN" altLang="en-US" dirty="0" smtClean="0">
                <a:latin typeface="Arial" charset="0"/>
              </a:rPr>
              <a:t>您也可以使用</a:t>
            </a:r>
            <a:r>
              <a:rPr lang="en-US" altLang="en-US" dirty="0" smtClean="0">
                <a:latin typeface="Arial" charset="0"/>
              </a:rPr>
              <a:t>ON</a:t>
            </a:r>
            <a:r>
              <a:rPr lang="zh-CN" altLang="en-US" dirty="0" smtClean="0">
                <a:latin typeface="Arial" charset="0"/>
              </a:rPr>
              <a:t>子句来连接具有不同名称的列。 连接列周围的括号，如幻灯片中的示例（</a:t>
            </a:r>
            <a:r>
              <a:rPr lang="en-US" altLang="en-US" dirty="0" err="1" smtClean="0">
                <a:latin typeface="Arial" charset="0"/>
              </a:rPr>
              <a:t>e.department_id</a:t>
            </a:r>
            <a:r>
              <a:rPr lang="en-US" altLang="en-US" dirty="0" smtClean="0">
                <a:latin typeface="Arial" charset="0"/>
              </a:rPr>
              <a:t> = </a:t>
            </a:r>
            <a:r>
              <a:rPr lang="en-US" altLang="en-US" dirty="0" err="1" smtClean="0">
                <a:latin typeface="Arial" charset="0"/>
              </a:rPr>
              <a:t>d.department_id</a:t>
            </a:r>
            <a:r>
              <a:rPr lang="en-US" altLang="en-US" dirty="0" smtClean="0">
                <a:latin typeface="Arial" charset="0"/>
              </a:rPr>
              <a:t>）</a:t>
            </a:r>
            <a:r>
              <a:rPr lang="zh-CN" altLang="en-US" dirty="0" smtClean="0">
                <a:latin typeface="Arial" charset="0"/>
              </a:rPr>
              <a:t>是可选的。 所以，即使打开</a:t>
            </a:r>
            <a:r>
              <a:rPr lang="en-US" altLang="en-US" dirty="0" err="1" smtClean="0">
                <a:latin typeface="Arial" charset="0"/>
              </a:rPr>
              <a:t>e.department_id</a:t>
            </a:r>
            <a:r>
              <a:rPr lang="en-US" altLang="en-US" dirty="0" smtClean="0">
                <a:latin typeface="Arial" charset="0"/>
              </a:rPr>
              <a:t> = </a:t>
            </a:r>
            <a:r>
              <a:rPr lang="en-US" altLang="en-US" dirty="0" err="1" smtClean="0">
                <a:latin typeface="Arial" charset="0"/>
              </a:rPr>
              <a:t>d.department_id</a:t>
            </a:r>
            <a:r>
              <a:rPr lang="zh-CN" altLang="en-US" dirty="0" smtClean="0">
                <a:latin typeface="Arial" charset="0"/>
              </a:rPr>
              <a:t>也可以工作。</a:t>
            </a:r>
          </a:p>
          <a:p>
            <a:pPr lvl="1" eaLnBrk="1" hangingPunct="1"/>
            <a:r>
              <a:rPr lang="zh-CN" altLang="en-US" dirty="0" smtClean="0">
                <a:latin typeface="Arial" charset="0"/>
              </a:rPr>
              <a:t>注意：使用</a:t>
            </a:r>
            <a:r>
              <a:rPr lang="en-US" altLang="en-US" dirty="0" smtClean="0">
                <a:latin typeface="Arial" charset="0"/>
              </a:rPr>
              <a:t>Execute Statement</a:t>
            </a:r>
            <a:r>
              <a:rPr lang="zh-CN" altLang="en-US" dirty="0" smtClean="0">
                <a:latin typeface="Arial" charset="0"/>
              </a:rPr>
              <a:t>图标运行查询时，</a:t>
            </a:r>
            <a:r>
              <a:rPr lang="en-US" altLang="en-US" dirty="0" smtClean="0">
                <a:latin typeface="Arial" charset="0"/>
              </a:rPr>
              <a:t>SQL Developer</a:t>
            </a:r>
            <a:r>
              <a:rPr lang="zh-CN" altLang="en-US" dirty="0" smtClean="0">
                <a:latin typeface="Arial" charset="0"/>
              </a:rPr>
              <a:t>会后缀“</a:t>
            </a:r>
            <a:r>
              <a:rPr lang="en-US" altLang="zh-CN" dirty="0" smtClean="0">
                <a:latin typeface="Arial" charset="0"/>
              </a:rPr>
              <a:t>_1”</a:t>
            </a:r>
            <a:r>
              <a:rPr lang="zh-CN" altLang="en-US" dirty="0" smtClean="0">
                <a:latin typeface="Arial" charset="0"/>
              </a:rPr>
              <a:t>以区分两个</a:t>
            </a:r>
            <a:r>
              <a:rPr lang="en-US" altLang="en-US" dirty="0" err="1" smtClean="0">
                <a:latin typeface="Arial" charset="0"/>
              </a:rPr>
              <a:t>department_ids</a:t>
            </a:r>
            <a:r>
              <a:rPr lang="en-US" altLang="en-US" dirty="0" smtClean="0">
                <a:latin typeface="Arial" charset="0"/>
              </a:rPr>
              <a:t>。</a:t>
            </a:r>
            <a:endParaRPr lang="en-US" altLang="en-US" dirty="0" smtClean="0">
              <a:latin typeface="Arial" charset="0"/>
            </a:endParaRPr>
          </a:p>
        </p:txBody>
      </p:sp>
      <p:sp>
        <p:nvSpPr>
          <p:cNvPr id="3789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2F9B2FDF-1AF6-40A4-972D-F998F0E3638E}" type="slidenum">
              <a:rPr lang="en-US" altLang="en-US" smtClean="0">
                <a:latin typeface="Arial" charset="0"/>
                <a:cs typeface="Arial" charset="0"/>
              </a:rPr>
              <a:t>18</a:t>
            </a:fld>
            <a:endParaRPr lang="en-US" altLang="en-US" dirty="0" smtClean="0">
              <a:latin typeface="Arial" charset="0"/>
              <a:cs typeface="Arial" charset="0"/>
            </a:endParaRPr>
          </a:p>
        </p:txBody>
      </p:sp>
    </p:spTree>
    <p:extLst>
      <p:ext uri="{BB962C8B-B14F-4D97-AF65-F5344CB8AC3E}">
        <p14:creationId xmlns:p14="http://schemas.microsoft.com/office/powerpoint/2010/main" val="512979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Rot="1" noChangeAspect="1" noChangeArrowheads="1" noTextEdit="1"/>
          </p:cNvSpPr>
          <p:nvPr>
            <p:ph type="sldImg"/>
          </p:nvPr>
        </p:nvSpPr>
        <p:spPr>
          <a:ln/>
        </p:spPr>
      </p:sp>
      <p:sp>
        <p:nvSpPr>
          <p:cNvPr id="3993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A </a:t>
            </a:r>
            <a:r>
              <a:rPr lang="en-US" altLang="en-US" dirty="0" smtClean="0">
                <a:solidFill>
                  <a:schemeClr val="tx1"/>
                </a:solidFill>
                <a:latin typeface="Arial" charset="0"/>
              </a:rPr>
              <a:t>three-way join</a:t>
            </a:r>
            <a:r>
              <a:rPr lang="en-US" altLang="en-US" dirty="0" smtClean="0">
                <a:latin typeface="Arial" charset="0"/>
              </a:rPr>
              <a:t> is a join of three tables. Here, the first join to be performed is </a:t>
            </a:r>
            <a:r>
              <a:rPr lang="en-US" altLang="en-US" dirty="0" smtClean="0">
                <a:latin typeface="Courier New" pitchFamily="49" charset="0"/>
              </a:rPr>
              <a:t>EMPLOYEES</a:t>
            </a:r>
            <a:r>
              <a:rPr lang="en-US" altLang="en-US" dirty="0" smtClean="0">
                <a:latin typeface="Arial" charset="0"/>
              </a:rPr>
              <a:t> </a:t>
            </a:r>
            <a:r>
              <a:rPr lang="en-US" altLang="en-US" dirty="0" smtClean="0">
                <a:latin typeface="Courier New" pitchFamily="49" charset="0"/>
              </a:rPr>
              <a:t>JOIN</a:t>
            </a:r>
            <a:r>
              <a:rPr lang="en-US" altLang="en-US" dirty="0" smtClean="0">
                <a:latin typeface="Arial" charset="0"/>
              </a:rPr>
              <a:t> </a:t>
            </a:r>
            <a:r>
              <a:rPr lang="en-US" altLang="en-US" dirty="0" smtClean="0">
                <a:latin typeface="Courier New" pitchFamily="49" charset="0"/>
              </a:rPr>
              <a:t>DEPARTMENTS</a:t>
            </a:r>
            <a:r>
              <a:rPr lang="en-US" altLang="en-US" dirty="0" smtClean="0">
                <a:latin typeface="Arial" charset="0"/>
              </a:rPr>
              <a:t>. The first join condition can reference columns in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DEPARTMENTS</a:t>
            </a:r>
            <a:r>
              <a:rPr lang="en-US" altLang="en-US" dirty="0" smtClean="0">
                <a:latin typeface="Arial" charset="0"/>
              </a:rPr>
              <a:t> but cannot reference columns in </a:t>
            </a:r>
            <a:r>
              <a:rPr lang="en-US" altLang="en-US" dirty="0" smtClean="0">
                <a:latin typeface="Courier New" pitchFamily="49" charset="0"/>
              </a:rPr>
              <a:t>LOCATIONS</a:t>
            </a:r>
            <a:r>
              <a:rPr lang="en-US" altLang="en-US" dirty="0" smtClean="0">
                <a:latin typeface="Arial" charset="0"/>
              </a:rPr>
              <a:t>. The second join condition can reference columns from all three tables.</a:t>
            </a:r>
          </a:p>
          <a:p>
            <a:pPr lvl="1" eaLnBrk="1" hangingPunct="1"/>
            <a:r>
              <a:rPr lang="en-US" altLang="en-US" b="1" dirty="0" smtClean="0">
                <a:latin typeface="Arial" charset="0"/>
              </a:rPr>
              <a:t>Note:</a:t>
            </a:r>
            <a:r>
              <a:rPr lang="en-US" altLang="en-US" dirty="0" smtClean="0">
                <a:latin typeface="Arial" charset="0"/>
              </a:rPr>
              <a:t> The code example in the slide can also be accomplished with the </a:t>
            </a:r>
            <a:r>
              <a:rPr lang="en-US" altLang="en-US" dirty="0" smtClean="0">
                <a:latin typeface="Courier New" pitchFamily="49" charset="0"/>
              </a:rPr>
              <a:t>USING</a:t>
            </a:r>
            <a:r>
              <a:rPr lang="en-US" altLang="en-US" dirty="0" smtClean="0">
                <a:latin typeface="Arial" charset="0"/>
              </a:rPr>
              <a:t> clause:</a:t>
            </a:r>
          </a:p>
          <a:p>
            <a:pPr marL="857250" lvl="4" eaLnBrk="1" hangingPunct="1">
              <a:spcBef>
                <a:spcPct val="25000"/>
              </a:spcBef>
            </a:pPr>
            <a:r>
              <a:rPr lang="en-US" altLang="en-US" dirty="0" smtClean="0"/>
              <a:t>SELECT e.employee_id, l.city, d.department_name</a:t>
            </a:r>
          </a:p>
          <a:p>
            <a:pPr marL="857250" lvl="4" eaLnBrk="1" hangingPunct="1"/>
            <a:r>
              <a:rPr lang="en-US" altLang="en-US" dirty="0" smtClean="0"/>
              <a:t>FROM employees e</a:t>
            </a:r>
          </a:p>
          <a:p>
            <a:pPr marL="857250" lvl="4" eaLnBrk="1" hangingPunct="1"/>
            <a:r>
              <a:rPr lang="en-US" altLang="en-US" dirty="0" smtClean="0"/>
              <a:t>JOIN departments d</a:t>
            </a:r>
          </a:p>
          <a:p>
            <a:pPr marL="857250" lvl="4" eaLnBrk="1" hangingPunct="1"/>
            <a:r>
              <a:rPr lang="en-US" altLang="en-US" dirty="0" smtClean="0"/>
              <a:t>USING (department_id)</a:t>
            </a:r>
          </a:p>
          <a:p>
            <a:pPr marL="857250" lvl="4" eaLnBrk="1" hangingPunct="1"/>
            <a:r>
              <a:rPr lang="en-US" altLang="en-US" dirty="0" smtClean="0"/>
              <a:t>JOIN locations l</a:t>
            </a:r>
          </a:p>
          <a:p>
            <a:pPr marL="857250" lvl="4" eaLnBrk="1" hangingPunct="1"/>
            <a:r>
              <a:rPr lang="en-US" altLang="en-US" dirty="0" smtClean="0"/>
              <a:t>USING (</a:t>
            </a:r>
            <a:r>
              <a:rPr lang="en-US" altLang="en-US" dirty="0" err="1" smtClean="0"/>
              <a:t>location_id</a:t>
            </a:r>
            <a:r>
              <a:rPr lang="en-US" altLang="en-US" dirty="0" smtClean="0"/>
              <a:t>);</a:t>
            </a:r>
          </a:p>
          <a:p>
            <a:pPr marL="704877" lvl="0" eaLnBrk="1" hangingPunct="1"/>
            <a:r>
              <a:rPr lang="zh-CN" altLang="en-US" dirty="0" smtClean="0"/>
              <a:t>三方连接是三个表的连接。 在这里，第一次加入将是员工加盟部门。 第一个连接条件可以引用</a:t>
            </a:r>
            <a:r>
              <a:rPr lang="en-US" altLang="en-US" dirty="0" smtClean="0"/>
              <a:t>EMPLOYEES</a:t>
            </a:r>
            <a:r>
              <a:rPr lang="zh-CN" altLang="en-US" dirty="0" smtClean="0"/>
              <a:t>和</a:t>
            </a:r>
            <a:r>
              <a:rPr lang="en-US" altLang="en-US" dirty="0" smtClean="0"/>
              <a:t>DEPARTMENTS</a:t>
            </a:r>
            <a:r>
              <a:rPr lang="zh-CN" altLang="en-US" dirty="0" smtClean="0"/>
              <a:t>中的列，但不能引用</a:t>
            </a:r>
            <a:r>
              <a:rPr lang="en-US" altLang="en-US" dirty="0" smtClean="0"/>
              <a:t>LOCATIONS</a:t>
            </a:r>
            <a:r>
              <a:rPr lang="zh-CN" altLang="en-US" dirty="0" smtClean="0"/>
              <a:t>中的列。 第二个连接条件可以引用所有三个表的列。</a:t>
            </a:r>
          </a:p>
          <a:p>
            <a:pPr marL="704877" lvl="0" eaLnBrk="1" hangingPunct="1"/>
            <a:r>
              <a:rPr lang="zh-CN" altLang="en-US" dirty="0" smtClean="0"/>
              <a:t>注意：幻灯片中的代码示例也可以使用</a:t>
            </a:r>
            <a:r>
              <a:rPr lang="en-US" altLang="en-US" dirty="0" smtClean="0"/>
              <a:t>USING</a:t>
            </a:r>
            <a:r>
              <a:rPr lang="zh-CN" altLang="en-US" dirty="0" smtClean="0"/>
              <a:t>子句完成：</a:t>
            </a:r>
            <a:endParaRPr lang="en-US" altLang="en-US" dirty="0" smtClean="0"/>
          </a:p>
        </p:txBody>
      </p:sp>
      <p:sp>
        <p:nvSpPr>
          <p:cNvPr id="3994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7354D8F6-5355-4F9E-BB91-B63E1D8B6EBD}" type="slidenum">
              <a:rPr lang="en-US" altLang="en-US" smtClean="0">
                <a:latin typeface="Arial" charset="0"/>
                <a:cs typeface="Arial" charset="0"/>
              </a:rPr>
              <a:t>19</a:t>
            </a:fld>
            <a:endParaRPr lang="en-US" altLang="en-US" dirty="0" smtClean="0">
              <a:latin typeface="Arial" charset="0"/>
              <a:cs typeface="Arial" charset="0"/>
            </a:endParaRPr>
          </a:p>
        </p:txBody>
      </p:sp>
    </p:spTree>
    <p:extLst>
      <p:ext uri="{BB962C8B-B14F-4D97-AF65-F5344CB8AC3E}">
        <p14:creationId xmlns:p14="http://schemas.microsoft.com/office/powerpoint/2010/main" val="198330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7 - </a:t>
            </a:r>
            <a:fld id="{DAAE1D43-32C6-45EB-B510-47B1031211DC}" type="slidenum">
              <a:rPr lang="en-US" altLang="en-US" smtClean="0"/>
              <a:t>2</a:t>
            </a:fld>
            <a:endParaRPr lang="en-US" altLang="en-US" dirty="0" smtClean="0"/>
          </a:p>
        </p:txBody>
      </p:sp>
      <p:sp>
        <p:nvSpPr>
          <p:cNvPr id="50180" name="Notes Placeholder 6"/>
          <p:cNvSpPr>
            <a:spLocks noGrp="1"/>
          </p:cNvSpPr>
          <p:nvPr>
            <p:ph type="body" idx="1"/>
          </p:nvPr>
        </p:nvSpPr>
        <p:spPr/>
        <p:txBody>
          <a:bodyPr>
            <a:normAutofit/>
          </a:bodyPr>
          <a:lstStyle/>
          <a:p>
            <a:pPr lvl="1"/>
            <a:r>
              <a:rPr lang="en-US" altLang="en-US" dirty="0" smtClean="0"/>
              <a:t>In Unit 2, you will learn to use: </a:t>
            </a:r>
          </a:p>
          <a:p>
            <a:pPr lvl="2"/>
            <a:r>
              <a:rPr lang="en-US" altLang="en-US" dirty="0" smtClean="0"/>
              <a:t>SQL statements to query and display data from multiple tables using Joins</a:t>
            </a:r>
          </a:p>
          <a:p>
            <a:pPr lvl="2"/>
            <a:r>
              <a:rPr lang="en-US" altLang="en-US" dirty="0" err="1" smtClean="0"/>
              <a:t>Subqueries</a:t>
            </a:r>
            <a:r>
              <a:rPr lang="en-US" altLang="en-US" dirty="0" smtClean="0"/>
              <a:t> when the condition is unknown</a:t>
            </a:r>
          </a:p>
          <a:p>
            <a:pPr lvl="2"/>
            <a:r>
              <a:rPr lang="en-US" altLang="en-US" dirty="0" smtClean="0"/>
              <a:t>Group functions to aggregate data</a:t>
            </a:r>
          </a:p>
          <a:p>
            <a:pPr lvl="2"/>
            <a:r>
              <a:rPr lang="en-US" altLang="en-US" dirty="0" smtClean="0"/>
              <a:t>Set operators</a:t>
            </a:r>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635177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lvl="1"/>
            <a:r>
              <a:rPr lang="en-US" altLang="en-US" dirty="0" smtClean="0">
                <a:latin typeface="Arial" charset="0"/>
              </a:rPr>
              <a:t>You can apply additional conditions to the join. </a:t>
            </a:r>
          </a:p>
          <a:p>
            <a:pPr lvl="1"/>
            <a:r>
              <a:rPr lang="en-US" altLang="en-US" dirty="0" smtClean="0">
                <a:latin typeface="Arial" charset="0"/>
              </a:rPr>
              <a:t>The example shown performs a join on the </a:t>
            </a:r>
            <a:r>
              <a:rPr lang="en-US" altLang="en-US" dirty="0" smtClean="0">
                <a:latin typeface="Courier New" pitchFamily="49" charset="0"/>
                <a:cs typeface="Courier New" pitchFamily="49" charset="0"/>
              </a:rPr>
              <a:t>EMPLOYEES</a:t>
            </a:r>
            <a:r>
              <a:rPr lang="en-US" altLang="en-US" dirty="0" smtClean="0">
                <a:latin typeface="Arial" charset="0"/>
              </a:rPr>
              <a:t> and </a:t>
            </a:r>
            <a:r>
              <a:rPr lang="en-US" altLang="en-US" dirty="0" smtClean="0">
                <a:latin typeface="Courier New" pitchFamily="49" charset="0"/>
                <a:cs typeface="Courier New" pitchFamily="49" charset="0"/>
              </a:rPr>
              <a:t>DEPARTMENTS</a:t>
            </a:r>
            <a:r>
              <a:rPr lang="en-US" altLang="en-US" dirty="0" smtClean="0">
                <a:latin typeface="Arial" charset="0"/>
              </a:rPr>
              <a:t> tables and, in addition, displays only employees who have a manager </a:t>
            </a:r>
            <a:r>
              <a:rPr lang="en-US" altLang="en-US" dirty="0" smtClean="0">
                <a:latin typeface="Courier New" pitchFamily="49" charset="0"/>
                <a:cs typeface="Courier New" pitchFamily="49" charset="0"/>
              </a:rPr>
              <a:t>ID</a:t>
            </a:r>
            <a:r>
              <a:rPr lang="en-US" altLang="en-US" dirty="0" smtClean="0">
                <a:latin typeface="Arial" charset="0"/>
              </a:rPr>
              <a:t> of 149. To add additional conditions to the </a:t>
            </a:r>
            <a:r>
              <a:rPr lang="en-US" altLang="en-US" dirty="0" smtClean="0">
                <a:latin typeface="Courier New" pitchFamily="49" charset="0"/>
                <a:cs typeface="Courier New" pitchFamily="49" charset="0"/>
              </a:rPr>
              <a:t>ON</a:t>
            </a:r>
            <a:r>
              <a:rPr lang="en-US" altLang="en-US" dirty="0" smtClean="0">
                <a:latin typeface="Arial" charset="0"/>
              </a:rPr>
              <a:t> clause, you can add </a:t>
            </a:r>
            <a:r>
              <a:rPr lang="en-US" altLang="en-US" dirty="0" smtClean="0">
                <a:latin typeface="Courier New" pitchFamily="49" charset="0"/>
                <a:cs typeface="Courier New" pitchFamily="49" charset="0"/>
              </a:rPr>
              <a:t>AND</a:t>
            </a:r>
            <a:r>
              <a:rPr lang="en-US" altLang="en-US" dirty="0" smtClean="0">
                <a:latin typeface="Arial" charset="0"/>
              </a:rPr>
              <a:t> clauses. Alternatively, you can use a </a:t>
            </a:r>
            <a:r>
              <a:rPr lang="en-US" altLang="en-US" dirty="0" smtClean="0">
                <a:latin typeface="Courier New" pitchFamily="49" charset="0"/>
                <a:cs typeface="Courier New" pitchFamily="49" charset="0"/>
              </a:rPr>
              <a:t>WHERE</a:t>
            </a:r>
            <a:r>
              <a:rPr lang="en-US" altLang="en-US" dirty="0" smtClean="0">
                <a:latin typeface="Arial" charset="0"/>
              </a:rPr>
              <a:t> clause to apply additional conditions.</a:t>
            </a:r>
          </a:p>
          <a:p>
            <a:pPr lvl="1"/>
            <a:r>
              <a:rPr lang="en-US" altLang="en-US" dirty="0" smtClean="0">
                <a:latin typeface="Arial" charset="0"/>
              </a:rPr>
              <a:t>Both the queries produce the same output</a:t>
            </a:r>
            <a:r>
              <a:rPr lang="en-US" altLang="en-US" dirty="0" smtClean="0">
                <a:latin typeface="Arial" charset="0"/>
              </a:rPr>
              <a:t>.</a:t>
            </a:r>
          </a:p>
          <a:p>
            <a:pPr lvl="1"/>
            <a:r>
              <a:rPr lang="zh-CN" altLang="en-US" dirty="0" smtClean="0">
                <a:latin typeface="Arial" charset="0"/>
              </a:rPr>
              <a:t>您可以为连接应用其他条件。</a:t>
            </a:r>
          </a:p>
          <a:p>
            <a:pPr lvl="1"/>
            <a:r>
              <a:rPr lang="zh-CN" altLang="en-US" dirty="0" smtClean="0">
                <a:latin typeface="Arial" charset="0"/>
              </a:rPr>
              <a:t>显示的示例在</a:t>
            </a:r>
            <a:r>
              <a:rPr lang="en-US" altLang="zh-CN" dirty="0" smtClean="0">
                <a:latin typeface="Arial" charset="0"/>
              </a:rPr>
              <a:t>EMPLOYEES</a:t>
            </a:r>
            <a:r>
              <a:rPr lang="zh-CN" altLang="en-US" dirty="0" smtClean="0">
                <a:latin typeface="Arial" charset="0"/>
              </a:rPr>
              <a:t>和</a:t>
            </a:r>
            <a:r>
              <a:rPr lang="en-US" altLang="zh-CN" dirty="0" smtClean="0">
                <a:latin typeface="Arial" charset="0"/>
              </a:rPr>
              <a:t>DEPARTMENTS</a:t>
            </a:r>
            <a:r>
              <a:rPr lang="zh-CN" altLang="en-US" dirty="0" smtClean="0">
                <a:latin typeface="Arial" charset="0"/>
              </a:rPr>
              <a:t>表上执行连接，此外，仅显示管理员标识为</a:t>
            </a:r>
            <a:r>
              <a:rPr lang="en-US" altLang="zh-CN" dirty="0" smtClean="0">
                <a:latin typeface="Arial" charset="0"/>
              </a:rPr>
              <a:t>149</a:t>
            </a:r>
            <a:r>
              <a:rPr lang="zh-CN" altLang="en-US" dirty="0" smtClean="0">
                <a:latin typeface="Arial" charset="0"/>
              </a:rPr>
              <a:t>的员工。要向</a:t>
            </a:r>
            <a:r>
              <a:rPr lang="en-US" altLang="zh-CN" dirty="0" smtClean="0">
                <a:latin typeface="Arial" charset="0"/>
              </a:rPr>
              <a:t>ON</a:t>
            </a:r>
            <a:r>
              <a:rPr lang="zh-CN" altLang="en-US" dirty="0" smtClean="0">
                <a:latin typeface="Arial" charset="0"/>
              </a:rPr>
              <a:t>子句添加其他条件，可以添加</a:t>
            </a:r>
            <a:r>
              <a:rPr lang="en-US" altLang="zh-CN" dirty="0" smtClean="0">
                <a:latin typeface="Arial" charset="0"/>
              </a:rPr>
              <a:t>AND</a:t>
            </a:r>
            <a:r>
              <a:rPr lang="zh-CN" altLang="en-US" dirty="0" smtClean="0">
                <a:latin typeface="Arial" charset="0"/>
              </a:rPr>
              <a:t>子句。 或者，您可以使用</a:t>
            </a:r>
            <a:r>
              <a:rPr lang="en-US" altLang="zh-CN" dirty="0" smtClean="0">
                <a:latin typeface="Arial" charset="0"/>
              </a:rPr>
              <a:t>WHERE</a:t>
            </a:r>
            <a:r>
              <a:rPr lang="zh-CN" altLang="en-US" dirty="0" smtClean="0">
                <a:latin typeface="Arial" charset="0"/>
              </a:rPr>
              <a:t>子句来应用其他条件。</a:t>
            </a:r>
          </a:p>
          <a:p>
            <a:pPr lvl="1"/>
            <a:r>
              <a:rPr lang="zh-CN" altLang="en-US" dirty="0" smtClean="0">
                <a:latin typeface="Arial" charset="0"/>
              </a:rPr>
              <a:t>这两个查询产生相同的输出。</a:t>
            </a:r>
            <a:endParaRPr lang="en-US" altLang="en-US" dirty="0" smtClean="0">
              <a:latin typeface="Arial" charset="0"/>
            </a:endParaRPr>
          </a:p>
        </p:txBody>
      </p:sp>
      <p:sp>
        <p:nvSpPr>
          <p:cNvPr id="4198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002D9590-62BE-4C8B-B329-756C0152FD19}" type="slidenum">
              <a:rPr lang="en-US" altLang="en-US" smtClean="0">
                <a:latin typeface="Arial" charset="0"/>
                <a:cs typeface="Arial" charset="0"/>
              </a:rPr>
              <a:t>20</a:t>
            </a:fld>
            <a:endParaRPr lang="en-US" altLang="en-US" dirty="0" smtClean="0">
              <a:latin typeface="Arial" charset="0"/>
              <a:cs typeface="Arial" charset="0"/>
            </a:endParaRPr>
          </a:p>
        </p:txBody>
      </p:sp>
    </p:spTree>
    <p:extLst>
      <p:ext uri="{BB962C8B-B14F-4D97-AF65-F5344CB8AC3E}">
        <p14:creationId xmlns:p14="http://schemas.microsoft.com/office/powerpoint/2010/main" val="791090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7 - </a:t>
            </a:r>
            <a:fld id="{14E44782-4C74-4769-AAFB-48B84FD0ED89}" type="slidenum">
              <a:rPr lang="en-US" altLang="en-US" smtClean="0"/>
              <a:t>21</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79068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Rot="1" noChangeAspect="1" noChangeArrowheads="1" noTextEdit="1"/>
          </p:cNvSpPr>
          <p:nvPr>
            <p:ph type="sldImg"/>
          </p:nvPr>
        </p:nvSpPr>
        <p:spPr>
          <a:ln/>
        </p:spPr>
      </p:sp>
      <p:sp>
        <p:nvSpPr>
          <p:cNvPr id="4608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Sometimes you need to join a table to itself. To find the name of each employee’s manager, you need to join the </a:t>
            </a:r>
            <a:r>
              <a:rPr lang="en-US" altLang="en-US" dirty="0" smtClean="0">
                <a:latin typeface="Courier New" pitchFamily="49" charset="0"/>
              </a:rPr>
              <a:t>EMPLOYEES</a:t>
            </a:r>
            <a:r>
              <a:rPr lang="en-US" altLang="en-US" dirty="0" smtClean="0">
                <a:latin typeface="Arial" charset="0"/>
              </a:rPr>
              <a:t> table to itself, or perform a self-join. For example, to find the name of Ernst’s manager, you need to: </a:t>
            </a:r>
          </a:p>
          <a:p>
            <a:pPr lvl="2" eaLnBrk="1" hangingPunct="1"/>
            <a:r>
              <a:rPr lang="en-US" altLang="en-US" dirty="0" smtClean="0">
                <a:latin typeface="Arial" charset="0"/>
              </a:rPr>
              <a:t>Find Ernst in the </a:t>
            </a:r>
            <a:r>
              <a:rPr lang="en-US" altLang="en-US" dirty="0" smtClean="0">
                <a:latin typeface="Courier New" pitchFamily="49" charset="0"/>
              </a:rPr>
              <a:t>EMPLOYEES</a:t>
            </a:r>
            <a:r>
              <a:rPr lang="en-US" altLang="en-US" dirty="0" smtClean="0">
                <a:latin typeface="Arial" charset="0"/>
              </a:rPr>
              <a:t> table by looking at the </a:t>
            </a:r>
            <a:r>
              <a:rPr lang="en-US" altLang="en-US" dirty="0" smtClean="0">
                <a:latin typeface="Courier New" pitchFamily="49" charset="0"/>
              </a:rPr>
              <a:t>LAST_NAME</a:t>
            </a:r>
            <a:r>
              <a:rPr lang="en-US" altLang="en-US" dirty="0" smtClean="0">
                <a:latin typeface="Arial" charset="0"/>
              </a:rPr>
              <a:t> column </a:t>
            </a:r>
          </a:p>
          <a:p>
            <a:pPr lvl="2" eaLnBrk="1" hangingPunct="1"/>
            <a:r>
              <a:rPr lang="en-US" altLang="en-US" dirty="0" smtClean="0">
                <a:latin typeface="Arial" charset="0"/>
              </a:rPr>
              <a:t>Find the manager number for Ernst by looking at the </a:t>
            </a:r>
            <a:r>
              <a:rPr lang="en-US" altLang="en-US" dirty="0" smtClean="0">
                <a:latin typeface="Courier New" pitchFamily="49" charset="0"/>
              </a:rPr>
              <a:t>MANAGER_ID</a:t>
            </a:r>
            <a:r>
              <a:rPr lang="en-US" altLang="en-US" dirty="0" smtClean="0">
                <a:latin typeface="Arial" charset="0"/>
              </a:rPr>
              <a:t> column. Ernst’s manager number is 103. </a:t>
            </a:r>
          </a:p>
          <a:p>
            <a:pPr lvl="2" eaLnBrk="1" hangingPunct="1"/>
            <a:r>
              <a:rPr lang="en-US" altLang="en-US" dirty="0" smtClean="0">
                <a:latin typeface="Arial" charset="0"/>
              </a:rPr>
              <a:t>Find the name of the manager with </a:t>
            </a:r>
            <a:r>
              <a:rPr lang="en-US" altLang="en-US" dirty="0" smtClean="0">
                <a:latin typeface="Courier New" pitchFamily="49" charset="0"/>
              </a:rPr>
              <a:t>EMPLOYEE_ID</a:t>
            </a:r>
            <a:r>
              <a:rPr lang="en-US" altLang="en-US" dirty="0" smtClean="0">
                <a:latin typeface="Arial" charset="0"/>
              </a:rPr>
              <a:t> 103 by looking at the </a:t>
            </a:r>
            <a:r>
              <a:rPr lang="en-US" altLang="en-US" dirty="0" smtClean="0">
                <a:latin typeface="Courier New" pitchFamily="49" charset="0"/>
              </a:rPr>
              <a:t>LAST_NAME</a:t>
            </a:r>
            <a:r>
              <a:rPr lang="en-US" altLang="en-US" dirty="0" smtClean="0">
                <a:latin typeface="Arial" charset="0"/>
              </a:rPr>
              <a:t> column. Hunold’s employee number is 103, so Hunold is Ernst’s manager. </a:t>
            </a:r>
          </a:p>
          <a:p>
            <a:pPr lvl="1" eaLnBrk="1" hangingPunct="1"/>
            <a:r>
              <a:rPr lang="en-US" altLang="en-US" dirty="0" smtClean="0">
                <a:latin typeface="Arial" charset="0"/>
              </a:rPr>
              <a:t>In this process, you look in the table twice. The first time you look in the table to find Ernst in the </a:t>
            </a:r>
            <a:r>
              <a:rPr lang="en-US" altLang="en-US" dirty="0" smtClean="0">
                <a:latin typeface="Courier New" pitchFamily="49" charset="0"/>
              </a:rPr>
              <a:t>LAST_NAME</a:t>
            </a:r>
            <a:r>
              <a:rPr lang="en-US" altLang="en-US" dirty="0" smtClean="0">
                <a:latin typeface="Arial" charset="0"/>
              </a:rPr>
              <a:t> column and the </a:t>
            </a:r>
            <a:r>
              <a:rPr lang="en-US" altLang="en-US" dirty="0" smtClean="0">
                <a:latin typeface="Courier New" pitchFamily="49" charset="0"/>
              </a:rPr>
              <a:t>MANAGER_ID</a:t>
            </a:r>
            <a:r>
              <a:rPr lang="en-US" altLang="en-US" dirty="0" smtClean="0">
                <a:latin typeface="Arial" charset="0"/>
              </a:rPr>
              <a:t> value of 103. The second time you look in the </a:t>
            </a:r>
            <a:r>
              <a:rPr lang="en-US" altLang="en-US" dirty="0" err="1" smtClean="0">
                <a:latin typeface="Courier New" pitchFamily="49" charset="0"/>
              </a:rPr>
              <a:t>EMPLOYEE_ID</a:t>
            </a:r>
            <a:r>
              <a:rPr lang="en-US" altLang="en-US" dirty="0" smtClean="0">
                <a:latin typeface="Arial" charset="0"/>
              </a:rPr>
              <a:t> </a:t>
            </a:r>
            <a:r>
              <a:rPr lang="en-US" altLang="en-US" dirty="0" smtClean="0">
                <a:latin typeface="Arial" charset="0"/>
              </a:rPr>
              <a:t>column to find 103 and the </a:t>
            </a:r>
            <a:r>
              <a:rPr lang="en-US" altLang="en-US" dirty="0" smtClean="0">
                <a:latin typeface="Courier New" pitchFamily="49" charset="0"/>
              </a:rPr>
              <a:t>LAST_NAME</a:t>
            </a:r>
            <a:r>
              <a:rPr lang="en-US" altLang="en-US" dirty="0" smtClean="0">
                <a:latin typeface="Arial" charset="0"/>
              </a:rPr>
              <a:t> column to find </a:t>
            </a:r>
            <a:r>
              <a:rPr lang="en-US" altLang="en-US" dirty="0" err="1" smtClean="0">
                <a:latin typeface="Arial" charset="0"/>
              </a:rPr>
              <a:t>Hunold</a:t>
            </a:r>
            <a:r>
              <a:rPr lang="en-US" altLang="en-US" dirty="0" smtClean="0">
                <a:latin typeface="Arial" charset="0"/>
              </a:rPr>
              <a:t>.</a:t>
            </a:r>
          </a:p>
          <a:p>
            <a:pPr lvl="1" eaLnBrk="1" hangingPunct="1"/>
            <a:r>
              <a:rPr lang="zh-CN" altLang="en-US" dirty="0" smtClean="0">
                <a:latin typeface="Arial" charset="0"/>
              </a:rPr>
              <a:t>有时候你需要加入一张桌子给自己。 要查找每个员工经理的名字，您需要将</a:t>
            </a:r>
            <a:r>
              <a:rPr lang="en-US" altLang="en-US" dirty="0" smtClean="0">
                <a:latin typeface="Arial" charset="0"/>
              </a:rPr>
              <a:t>EMPLOYEES</a:t>
            </a:r>
            <a:r>
              <a:rPr lang="zh-CN" altLang="en-US" dirty="0" smtClean="0">
                <a:latin typeface="Arial" charset="0"/>
              </a:rPr>
              <a:t>表加入自己，或执行自我加入。 例如，要找到</a:t>
            </a:r>
            <a:r>
              <a:rPr lang="en-US" altLang="en-US" dirty="0" smtClean="0">
                <a:latin typeface="Arial" charset="0"/>
              </a:rPr>
              <a:t>Ernst</a:t>
            </a:r>
            <a:r>
              <a:rPr lang="zh-CN" altLang="en-US" dirty="0" smtClean="0">
                <a:latin typeface="Arial" charset="0"/>
              </a:rPr>
              <a:t>经理的名字，您需要：</a:t>
            </a:r>
          </a:p>
          <a:p>
            <a:pPr lvl="1" eaLnBrk="1" hangingPunct="1"/>
            <a:r>
              <a:rPr lang="zh-CN" altLang="en-US" dirty="0" smtClean="0">
                <a:latin typeface="Arial" charset="0"/>
              </a:rPr>
              <a:t>通过查看</a:t>
            </a:r>
            <a:r>
              <a:rPr lang="en-US" altLang="en-US" dirty="0" err="1" smtClean="0">
                <a:latin typeface="Arial" charset="0"/>
              </a:rPr>
              <a:t>LAST_NAME</a:t>
            </a:r>
            <a:r>
              <a:rPr lang="zh-CN" altLang="en-US" dirty="0" smtClean="0">
                <a:latin typeface="Arial" charset="0"/>
              </a:rPr>
              <a:t>列，在</a:t>
            </a:r>
            <a:r>
              <a:rPr lang="en-US" altLang="en-US" dirty="0" smtClean="0">
                <a:latin typeface="Arial" charset="0"/>
              </a:rPr>
              <a:t>EMPLOYEES</a:t>
            </a:r>
            <a:r>
              <a:rPr lang="zh-CN" altLang="en-US" dirty="0" smtClean="0">
                <a:latin typeface="Arial" charset="0"/>
              </a:rPr>
              <a:t>表中查找</a:t>
            </a:r>
            <a:r>
              <a:rPr lang="en-US" altLang="en-US" dirty="0" smtClean="0">
                <a:latin typeface="Arial" charset="0"/>
              </a:rPr>
              <a:t>Ernst</a:t>
            </a:r>
          </a:p>
          <a:p>
            <a:pPr lvl="1" eaLnBrk="1" hangingPunct="1"/>
            <a:r>
              <a:rPr lang="zh-CN" altLang="en-US" dirty="0" smtClean="0">
                <a:latin typeface="Arial" charset="0"/>
              </a:rPr>
              <a:t>通过查看</a:t>
            </a:r>
            <a:r>
              <a:rPr lang="en-US" altLang="en-US" dirty="0" err="1" smtClean="0">
                <a:latin typeface="Arial" charset="0"/>
              </a:rPr>
              <a:t>MANAGER_ID</a:t>
            </a:r>
            <a:r>
              <a:rPr lang="zh-CN" altLang="en-US" dirty="0" smtClean="0">
                <a:latin typeface="Arial" charset="0"/>
              </a:rPr>
              <a:t>列查找</a:t>
            </a:r>
            <a:r>
              <a:rPr lang="en-US" altLang="en-US" dirty="0" smtClean="0">
                <a:latin typeface="Arial" charset="0"/>
              </a:rPr>
              <a:t>Ernst</a:t>
            </a:r>
            <a:r>
              <a:rPr lang="zh-CN" altLang="en-US" dirty="0" smtClean="0">
                <a:latin typeface="Arial" charset="0"/>
              </a:rPr>
              <a:t>的经理号码。 安永的经理人数为</a:t>
            </a:r>
            <a:r>
              <a:rPr lang="en-US" altLang="zh-CN" dirty="0" smtClean="0">
                <a:latin typeface="Arial" charset="0"/>
              </a:rPr>
              <a:t>103</a:t>
            </a:r>
            <a:r>
              <a:rPr lang="zh-CN" altLang="en-US" dirty="0" smtClean="0">
                <a:latin typeface="Arial" charset="0"/>
              </a:rPr>
              <a:t>人。</a:t>
            </a:r>
          </a:p>
          <a:p>
            <a:pPr lvl="1" eaLnBrk="1" hangingPunct="1"/>
            <a:r>
              <a:rPr lang="zh-CN" altLang="en-US" dirty="0" smtClean="0">
                <a:latin typeface="Arial" charset="0"/>
              </a:rPr>
              <a:t>查看</a:t>
            </a:r>
            <a:r>
              <a:rPr lang="en-US" altLang="en-US" dirty="0" err="1" smtClean="0">
                <a:latin typeface="Arial" charset="0"/>
              </a:rPr>
              <a:t>LAST_NAME</a:t>
            </a:r>
            <a:r>
              <a:rPr lang="zh-CN" altLang="en-US" dirty="0" smtClean="0">
                <a:latin typeface="Arial" charset="0"/>
              </a:rPr>
              <a:t>列，找出具有</a:t>
            </a:r>
            <a:r>
              <a:rPr lang="en-US" altLang="en-US" dirty="0" err="1" smtClean="0">
                <a:latin typeface="Arial" charset="0"/>
              </a:rPr>
              <a:t>EMPLOYEE_ID</a:t>
            </a:r>
            <a:r>
              <a:rPr lang="en-US" altLang="en-US" dirty="0" smtClean="0">
                <a:latin typeface="Arial" charset="0"/>
              </a:rPr>
              <a:t> 103</a:t>
            </a:r>
            <a:r>
              <a:rPr lang="zh-CN" altLang="en-US" dirty="0" smtClean="0">
                <a:latin typeface="Arial" charset="0"/>
              </a:rPr>
              <a:t>的管理员名称。 </a:t>
            </a:r>
            <a:r>
              <a:rPr lang="en-US" altLang="en-US" dirty="0" err="1" smtClean="0">
                <a:latin typeface="Arial" charset="0"/>
              </a:rPr>
              <a:t>Hunold</a:t>
            </a:r>
            <a:r>
              <a:rPr lang="zh-CN" altLang="en-US" dirty="0" smtClean="0">
                <a:latin typeface="Arial" charset="0"/>
              </a:rPr>
              <a:t>的员工人数为</a:t>
            </a:r>
            <a:r>
              <a:rPr lang="en-US" altLang="zh-CN" dirty="0" smtClean="0">
                <a:latin typeface="Arial" charset="0"/>
              </a:rPr>
              <a:t>103</a:t>
            </a:r>
            <a:r>
              <a:rPr lang="zh-CN" altLang="en-US" dirty="0" smtClean="0">
                <a:latin typeface="Arial" charset="0"/>
              </a:rPr>
              <a:t>人，所以</a:t>
            </a:r>
            <a:r>
              <a:rPr lang="en-US" altLang="en-US" dirty="0" err="1" smtClean="0">
                <a:latin typeface="Arial" charset="0"/>
              </a:rPr>
              <a:t>Hunold</a:t>
            </a:r>
            <a:r>
              <a:rPr lang="zh-CN" altLang="en-US" dirty="0" smtClean="0">
                <a:latin typeface="Arial" charset="0"/>
              </a:rPr>
              <a:t>是</a:t>
            </a:r>
            <a:r>
              <a:rPr lang="en-US" altLang="en-US" dirty="0" smtClean="0">
                <a:latin typeface="Arial" charset="0"/>
              </a:rPr>
              <a:t>Ernst</a:t>
            </a:r>
            <a:r>
              <a:rPr lang="zh-CN" altLang="en-US" dirty="0" smtClean="0">
                <a:latin typeface="Arial" charset="0"/>
              </a:rPr>
              <a:t>的经理。</a:t>
            </a:r>
          </a:p>
          <a:p>
            <a:pPr lvl="1" eaLnBrk="1" hangingPunct="1"/>
            <a:r>
              <a:rPr lang="zh-CN" altLang="en-US" dirty="0" smtClean="0">
                <a:latin typeface="Arial" charset="0"/>
              </a:rPr>
              <a:t>在这个过程中，你看两次表。 您第一次在表中查找“</a:t>
            </a:r>
            <a:r>
              <a:rPr lang="en-US" altLang="en-US" dirty="0" err="1" smtClean="0">
                <a:latin typeface="Arial" charset="0"/>
              </a:rPr>
              <a:t>LAST_NAME</a:t>
            </a:r>
            <a:r>
              <a:rPr lang="en-US" altLang="en-US" dirty="0" smtClean="0">
                <a:latin typeface="Arial" charset="0"/>
              </a:rPr>
              <a:t>”</a:t>
            </a:r>
            <a:r>
              <a:rPr lang="zh-CN" altLang="en-US" dirty="0" smtClean="0">
                <a:latin typeface="Arial" charset="0"/>
              </a:rPr>
              <a:t>列中的</a:t>
            </a:r>
            <a:r>
              <a:rPr lang="en-US" altLang="en-US" dirty="0" smtClean="0">
                <a:latin typeface="Arial" charset="0"/>
              </a:rPr>
              <a:t>Ernst，</a:t>
            </a:r>
            <a:r>
              <a:rPr lang="zh-CN" altLang="en-US" dirty="0" smtClean="0">
                <a:latin typeface="Arial" charset="0"/>
              </a:rPr>
              <a:t>而</a:t>
            </a:r>
            <a:r>
              <a:rPr lang="en-US" altLang="en-US" dirty="0" err="1" smtClean="0">
                <a:latin typeface="Arial" charset="0"/>
              </a:rPr>
              <a:t>MANAGER_ID</a:t>
            </a:r>
            <a:r>
              <a:rPr lang="zh-CN" altLang="en-US" dirty="0" smtClean="0">
                <a:latin typeface="Arial" charset="0"/>
              </a:rPr>
              <a:t>值为</a:t>
            </a:r>
            <a:r>
              <a:rPr lang="en-US" altLang="zh-CN" dirty="0" smtClean="0">
                <a:latin typeface="Arial" charset="0"/>
              </a:rPr>
              <a:t>103.</a:t>
            </a:r>
            <a:r>
              <a:rPr lang="zh-CN" altLang="en-US" dirty="0" smtClean="0">
                <a:latin typeface="Arial" charset="0"/>
              </a:rPr>
              <a:t>第二次查看</a:t>
            </a:r>
            <a:r>
              <a:rPr lang="en-US" altLang="en-US" dirty="0" err="1" smtClean="0">
                <a:latin typeface="Arial" charset="0"/>
              </a:rPr>
              <a:t>EMPLOYEE_ID</a:t>
            </a:r>
            <a:r>
              <a:rPr lang="zh-CN" altLang="en-US" dirty="0" smtClean="0">
                <a:latin typeface="Arial" charset="0"/>
              </a:rPr>
              <a:t>列以查找</a:t>
            </a:r>
            <a:r>
              <a:rPr lang="en-US" altLang="zh-CN" dirty="0" smtClean="0">
                <a:latin typeface="Arial" charset="0"/>
              </a:rPr>
              <a:t>103</a:t>
            </a:r>
            <a:r>
              <a:rPr lang="zh-CN" altLang="en-US" dirty="0" smtClean="0">
                <a:latin typeface="Arial" charset="0"/>
              </a:rPr>
              <a:t>和“</a:t>
            </a:r>
            <a:r>
              <a:rPr lang="en-US" altLang="en-US" dirty="0" err="1" smtClean="0">
                <a:latin typeface="Arial" charset="0"/>
              </a:rPr>
              <a:t>LAST_NAME</a:t>
            </a:r>
            <a:r>
              <a:rPr lang="en-US" altLang="en-US" dirty="0" smtClean="0">
                <a:latin typeface="Arial" charset="0"/>
              </a:rPr>
              <a:t>”</a:t>
            </a:r>
            <a:r>
              <a:rPr lang="zh-CN" altLang="en-US" dirty="0" smtClean="0">
                <a:latin typeface="Arial" charset="0"/>
              </a:rPr>
              <a:t>列以查找</a:t>
            </a:r>
            <a:r>
              <a:rPr lang="en-US" altLang="en-US" dirty="0" err="1" smtClean="0">
                <a:latin typeface="Arial" charset="0"/>
              </a:rPr>
              <a:t>Hunold</a:t>
            </a:r>
            <a:r>
              <a:rPr lang="en-US" altLang="en-US" dirty="0" smtClean="0">
                <a:latin typeface="Arial" charset="0"/>
              </a:rPr>
              <a:t>。</a:t>
            </a:r>
            <a:endParaRPr lang="en-US" altLang="en-US" dirty="0" smtClean="0">
              <a:latin typeface="Arial" charset="0"/>
            </a:endParaRPr>
          </a:p>
        </p:txBody>
      </p:sp>
      <p:sp>
        <p:nvSpPr>
          <p:cNvPr id="4608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ED5D5560-5381-4445-8FE0-295273E8C1BF}" type="slidenum">
              <a:rPr lang="en-US" altLang="en-US" smtClean="0">
                <a:latin typeface="Arial" charset="0"/>
                <a:cs typeface="Arial" charset="0"/>
              </a:rPr>
              <a:t>22</a:t>
            </a:fld>
            <a:endParaRPr lang="en-US" altLang="en-US" dirty="0" smtClean="0">
              <a:latin typeface="Arial" charset="0"/>
              <a:cs typeface="Arial" charset="0"/>
            </a:endParaRPr>
          </a:p>
        </p:txBody>
      </p:sp>
    </p:spTree>
    <p:extLst>
      <p:ext uri="{BB962C8B-B14F-4D97-AF65-F5344CB8AC3E}">
        <p14:creationId xmlns:p14="http://schemas.microsoft.com/office/powerpoint/2010/main" val="219664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Rot="1" noChangeAspect="1" noChangeArrowheads="1" noTextEdit="1"/>
          </p:cNvSpPr>
          <p:nvPr>
            <p:ph type="sldImg"/>
          </p:nvPr>
        </p:nvSpPr>
        <p:spPr>
          <a:ln/>
        </p:spPr>
      </p:sp>
      <p:sp>
        <p:nvSpPr>
          <p:cNvPr id="4813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a:t>
            </a:r>
            <a:r>
              <a:rPr lang="en-US" altLang="en-US" dirty="0" smtClean="0">
                <a:solidFill>
                  <a:schemeClr val="tx1"/>
                </a:solidFill>
                <a:latin typeface="Courier New" pitchFamily="49" charset="0"/>
              </a:rPr>
              <a:t>ON</a:t>
            </a:r>
            <a:r>
              <a:rPr lang="en-US" altLang="en-US" dirty="0" smtClean="0">
                <a:solidFill>
                  <a:schemeClr val="tx1"/>
                </a:solidFill>
                <a:latin typeface="Arial" charset="0"/>
              </a:rPr>
              <a:t> clause</a:t>
            </a:r>
            <a:r>
              <a:rPr lang="en-US" altLang="en-US" dirty="0" smtClean="0">
                <a:latin typeface="Arial" charset="0"/>
              </a:rPr>
              <a:t> can also be used to join columns that have different names, within the same table or in a different table. </a:t>
            </a:r>
          </a:p>
          <a:p>
            <a:pPr lvl="1" eaLnBrk="1" hangingPunct="1"/>
            <a:r>
              <a:rPr lang="en-US" altLang="en-US" dirty="0" smtClean="0">
                <a:latin typeface="Arial" charset="0"/>
              </a:rPr>
              <a:t>The example shown is a self-join of the </a:t>
            </a:r>
            <a:r>
              <a:rPr lang="en-US" altLang="en-US" dirty="0" smtClean="0">
                <a:latin typeface="Courier New" pitchFamily="49" charset="0"/>
              </a:rPr>
              <a:t>EMPLOYEES</a:t>
            </a:r>
            <a:r>
              <a:rPr lang="en-US" altLang="en-US" dirty="0" smtClean="0">
                <a:latin typeface="Arial" charset="0"/>
              </a:rPr>
              <a:t> table, based on the </a:t>
            </a:r>
            <a:r>
              <a:rPr lang="en-US" altLang="en-US" dirty="0" smtClean="0">
                <a:latin typeface="Courier New" pitchFamily="49" charset="0"/>
              </a:rPr>
              <a:t>EMPLOYEE_ID</a:t>
            </a:r>
            <a:r>
              <a:rPr lang="en-US" altLang="en-US" dirty="0" smtClean="0">
                <a:latin typeface="Arial" charset="0"/>
              </a:rPr>
              <a:t> and </a:t>
            </a:r>
            <a:r>
              <a:rPr lang="en-US" altLang="en-US" dirty="0" smtClean="0">
                <a:latin typeface="Courier New" pitchFamily="49" charset="0"/>
              </a:rPr>
              <a:t>MANAGER_ID</a:t>
            </a:r>
            <a:r>
              <a:rPr lang="en-US" altLang="en-US" dirty="0" smtClean="0">
                <a:latin typeface="Arial" charset="0"/>
              </a:rPr>
              <a:t> columns</a:t>
            </a:r>
            <a:r>
              <a:rPr lang="en-US" altLang="en-US" dirty="0" smtClean="0">
                <a:latin typeface="Arial" charset="0"/>
              </a:rPr>
              <a:t>.</a:t>
            </a:r>
          </a:p>
          <a:p>
            <a:pPr lvl="1" eaLnBrk="1" hangingPunct="1"/>
            <a:r>
              <a:rPr lang="en-US" altLang="en-US" dirty="0" smtClean="0">
                <a:latin typeface="Arial" charset="0"/>
              </a:rPr>
              <a:t>ON</a:t>
            </a:r>
            <a:r>
              <a:rPr lang="zh-CN" altLang="en-US" dirty="0" smtClean="0">
                <a:latin typeface="Arial" charset="0"/>
              </a:rPr>
              <a:t>子句也可用于连接具有不同名称的列，在同一个表或不同的表中。</a:t>
            </a:r>
          </a:p>
          <a:p>
            <a:pPr lvl="1" eaLnBrk="1" hangingPunct="1"/>
            <a:r>
              <a:rPr lang="zh-CN" altLang="en-US" dirty="0" smtClean="0">
                <a:latin typeface="Arial" charset="0"/>
              </a:rPr>
              <a:t>显示的示例是</a:t>
            </a:r>
            <a:r>
              <a:rPr lang="en-US" altLang="en-US" dirty="0" smtClean="0">
                <a:latin typeface="Arial" charset="0"/>
              </a:rPr>
              <a:t>EMPLOYEES</a:t>
            </a:r>
            <a:r>
              <a:rPr lang="zh-CN" altLang="en-US" dirty="0" smtClean="0">
                <a:latin typeface="Arial" charset="0"/>
              </a:rPr>
              <a:t>表的自连接，基于</a:t>
            </a:r>
            <a:r>
              <a:rPr lang="en-US" altLang="en-US" dirty="0" err="1" smtClean="0">
                <a:latin typeface="Arial" charset="0"/>
              </a:rPr>
              <a:t>EMPLOYEE_ID</a:t>
            </a:r>
            <a:r>
              <a:rPr lang="zh-CN" altLang="en-US" dirty="0" smtClean="0">
                <a:latin typeface="Arial" charset="0"/>
              </a:rPr>
              <a:t>和</a:t>
            </a:r>
            <a:r>
              <a:rPr lang="en-US" altLang="en-US" dirty="0" err="1" smtClean="0">
                <a:latin typeface="Arial" charset="0"/>
              </a:rPr>
              <a:t>MANAGER_ID</a:t>
            </a:r>
            <a:r>
              <a:rPr lang="zh-CN" altLang="en-US" dirty="0" smtClean="0">
                <a:latin typeface="Arial" charset="0"/>
              </a:rPr>
              <a:t>列。</a:t>
            </a:r>
            <a:endParaRPr lang="en-US" altLang="en-US" dirty="0" smtClean="0">
              <a:latin typeface="Arial" charset="0"/>
            </a:endParaRPr>
          </a:p>
        </p:txBody>
      </p:sp>
      <p:sp>
        <p:nvSpPr>
          <p:cNvPr id="4813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38AC1839-C949-4B15-BA80-5904920B3BD6}" type="slidenum">
              <a:rPr lang="en-US" altLang="en-US" smtClean="0">
                <a:latin typeface="Arial" charset="0"/>
                <a:cs typeface="Arial" charset="0"/>
              </a:rPr>
              <a:t>23</a:t>
            </a:fld>
            <a:endParaRPr lang="en-US" altLang="en-US" dirty="0" smtClean="0">
              <a:latin typeface="Arial" charset="0"/>
              <a:cs typeface="Arial" charset="0"/>
            </a:endParaRPr>
          </a:p>
        </p:txBody>
      </p:sp>
    </p:spTree>
    <p:extLst>
      <p:ext uri="{BB962C8B-B14F-4D97-AF65-F5344CB8AC3E}">
        <p14:creationId xmlns:p14="http://schemas.microsoft.com/office/powerpoint/2010/main" val="2221912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7 - </a:t>
            </a:r>
            <a:fld id="{A17907D1-BC54-42BA-90AB-307B98BF702E}" type="slidenum">
              <a:rPr lang="en-US" altLang="en-US" smtClean="0"/>
              <a:t>24</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534948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Rot="1" noChangeAspect="1" noChangeArrowheads="1" noTextEdit="1"/>
          </p:cNvSpPr>
          <p:nvPr>
            <p:ph type="sldImg"/>
          </p:nvPr>
        </p:nvSpPr>
        <p:spPr>
          <a:ln/>
        </p:spPr>
      </p:sp>
      <p:sp>
        <p:nvSpPr>
          <p:cNvPr id="52227"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A </a:t>
            </a:r>
            <a:r>
              <a:rPr lang="en-US" altLang="en-US" dirty="0" err="1" smtClean="0">
                <a:solidFill>
                  <a:schemeClr val="tx1"/>
                </a:solidFill>
                <a:latin typeface="Arial" charset="0"/>
              </a:rPr>
              <a:t>nonequijoin</a:t>
            </a:r>
            <a:r>
              <a:rPr lang="en-US" altLang="en-US" dirty="0" smtClean="0">
                <a:latin typeface="Arial" charset="0"/>
              </a:rPr>
              <a:t> is a join condition containing something other than an equality operator.</a:t>
            </a:r>
          </a:p>
          <a:p>
            <a:pPr lvl="1" eaLnBrk="1" hangingPunct="1"/>
            <a:r>
              <a:rPr lang="en-US" altLang="en-US" dirty="0" smtClean="0">
                <a:latin typeface="Arial" charset="0"/>
              </a:rPr>
              <a:t>The relationship between the </a:t>
            </a:r>
            <a:r>
              <a:rPr lang="en-US" altLang="en-US" dirty="0" smtClean="0">
                <a:latin typeface="Courier New" pitchFamily="49" charset="0"/>
              </a:rPr>
              <a:t>EMPLOYEES</a:t>
            </a:r>
            <a:r>
              <a:rPr lang="en-US" altLang="en-US" dirty="0" smtClean="0">
                <a:latin typeface="Arial" charset="0"/>
              </a:rPr>
              <a:t> table and the </a:t>
            </a:r>
            <a:r>
              <a:rPr lang="en-US" altLang="en-US" dirty="0" err="1" smtClean="0">
                <a:latin typeface="Courier New" pitchFamily="49" charset="0"/>
              </a:rPr>
              <a:t>JOB_GRADES</a:t>
            </a:r>
            <a:r>
              <a:rPr lang="en-US" altLang="en-US" dirty="0" smtClean="0">
                <a:latin typeface="Arial" charset="0"/>
              </a:rPr>
              <a:t> table is an example of a </a:t>
            </a:r>
            <a:r>
              <a:rPr lang="en-US" altLang="en-US" dirty="0" err="1" smtClean="0">
                <a:latin typeface="Arial" charset="0"/>
              </a:rPr>
              <a:t>nonequijoin</a:t>
            </a:r>
            <a:r>
              <a:rPr lang="en-US" altLang="en-US" dirty="0" smtClean="0">
                <a:latin typeface="Arial" charset="0"/>
              </a:rPr>
              <a:t>. The </a:t>
            </a:r>
            <a:r>
              <a:rPr lang="en-US" altLang="en-US" dirty="0" smtClean="0">
                <a:latin typeface="Courier New" pitchFamily="49" charset="0"/>
              </a:rPr>
              <a:t>SALARY</a:t>
            </a:r>
            <a:r>
              <a:rPr lang="en-US" altLang="en-US" dirty="0" smtClean="0">
                <a:latin typeface="Arial" charset="0"/>
              </a:rPr>
              <a:t> column in the </a:t>
            </a:r>
            <a:r>
              <a:rPr lang="en-US" altLang="en-US" dirty="0" smtClean="0">
                <a:latin typeface="Courier New" pitchFamily="49" charset="0"/>
              </a:rPr>
              <a:t>EMPLOYEES</a:t>
            </a:r>
            <a:r>
              <a:rPr lang="en-US" altLang="en-US" dirty="0" smtClean="0">
                <a:latin typeface="Arial" charset="0"/>
              </a:rPr>
              <a:t> table ranges between the values in the </a:t>
            </a:r>
            <a:r>
              <a:rPr lang="en-US" altLang="en-US" dirty="0" err="1" smtClean="0">
                <a:latin typeface="Courier New" pitchFamily="49" charset="0"/>
              </a:rPr>
              <a:t>LOWEST_SAL</a:t>
            </a:r>
            <a:r>
              <a:rPr lang="en-US" altLang="en-US" dirty="0" smtClean="0">
                <a:latin typeface="Arial" charset="0"/>
              </a:rPr>
              <a:t> and </a:t>
            </a:r>
            <a:r>
              <a:rPr lang="en-US" altLang="en-US" dirty="0" err="1" smtClean="0">
                <a:latin typeface="Courier New" pitchFamily="49" charset="0"/>
              </a:rPr>
              <a:t>HIGHEST_SAL</a:t>
            </a:r>
            <a:r>
              <a:rPr lang="en-US" altLang="en-US" dirty="0" smtClean="0">
                <a:latin typeface="Arial" charset="0"/>
              </a:rPr>
              <a:t> columns of the </a:t>
            </a:r>
            <a:r>
              <a:rPr lang="en-US" altLang="en-US" dirty="0" err="1" smtClean="0">
                <a:latin typeface="Courier New" pitchFamily="49" charset="0"/>
              </a:rPr>
              <a:t>JOB_GRADES</a:t>
            </a:r>
            <a:r>
              <a:rPr lang="en-US" altLang="en-US" dirty="0" smtClean="0">
                <a:latin typeface="Arial" charset="0"/>
              </a:rPr>
              <a:t> table. Therefore, each employee can be graded based on their salary. The relationship is obtained using an operator other than the equality (</a:t>
            </a:r>
            <a:r>
              <a:rPr lang="en-US" altLang="en-US" dirty="0" smtClean="0">
                <a:latin typeface="Courier New" pitchFamily="49" charset="0"/>
              </a:rPr>
              <a:t>=</a:t>
            </a:r>
            <a:r>
              <a:rPr lang="en-US" altLang="en-US" dirty="0" smtClean="0">
                <a:latin typeface="Arial" charset="0"/>
              </a:rPr>
              <a:t>) operator</a:t>
            </a:r>
            <a:r>
              <a:rPr lang="en-US" altLang="en-US" dirty="0" smtClean="0">
                <a:latin typeface="Arial" charset="0"/>
              </a:rPr>
              <a:t>.</a:t>
            </a:r>
          </a:p>
          <a:p>
            <a:pPr lvl="1" eaLnBrk="1" hangingPunct="1"/>
            <a:r>
              <a:rPr lang="zh-CN" altLang="en-US" dirty="0" smtClean="0">
                <a:latin typeface="Arial" charset="0"/>
              </a:rPr>
              <a:t>非奇偶校验是包含除等于运算符以外的其他条件的连接条件。</a:t>
            </a:r>
          </a:p>
          <a:p>
            <a:pPr lvl="1" eaLnBrk="1" hangingPunct="1"/>
            <a:r>
              <a:rPr lang="en-US" altLang="en-US" dirty="0" smtClean="0">
                <a:latin typeface="Arial" charset="0"/>
              </a:rPr>
              <a:t>EMPLOYEES</a:t>
            </a:r>
            <a:r>
              <a:rPr lang="zh-CN" altLang="en-US" dirty="0" smtClean="0">
                <a:latin typeface="Arial" charset="0"/>
              </a:rPr>
              <a:t>表和</a:t>
            </a:r>
            <a:r>
              <a:rPr lang="en-US" altLang="en-US" dirty="0" err="1" smtClean="0">
                <a:latin typeface="Arial" charset="0"/>
              </a:rPr>
              <a:t>JOB_GRADES</a:t>
            </a:r>
            <a:r>
              <a:rPr lang="zh-CN" altLang="en-US" dirty="0" smtClean="0">
                <a:latin typeface="Arial" charset="0"/>
              </a:rPr>
              <a:t>表之间的关系是一个非奇异的例子。 </a:t>
            </a:r>
            <a:r>
              <a:rPr lang="en-US" altLang="en-US" dirty="0" smtClean="0">
                <a:latin typeface="Arial" charset="0"/>
              </a:rPr>
              <a:t>EMPLOYEES</a:t>
            </a:r>
            <a:r>
              <a:rPr lang="zh-CN" altLang="en-US" dirty="0" smtClean="0">
                <a:latin typeface="Arial" charset="0"/>
              </a:rPr>
              <a:t>表中的</a:t>
            </a:r>
            <a:r>
              <a:rPr lang="en-US" altLang="en-US" dirty="0" smtClean="0">
                <a:latin typeface="Arial" charset="0"/>
              </a:rPr>
              <a:t>SALARY</a:t>
            </a:r>
            <a:r>
              <a:rPr lang="zh-CN" altLang="en-US" dirty="0" smtClean="0">
                <a:latin typeface="Arial" charset="0"/>
              </a:rPr>
              <a:t>列范围在</a:t>
            </a:r>
            <a:r>
              <a:rPr lang="en-US" altLang="en-US" dirty="0" err="1" smtClean="0">
                <a:latin typeface="Arial" charset="0"/>
              </a:rPr>
              <a:t>JOB_GRADES</a:t>
            </a:r>
            <a:r>
              <a:rPr lang="zh-CN" altLang="en-US" dirty="0" smtClean="0">
                <a:latin typeface="Arial" charset="0"/>
              </a:rPr>
              <a:t>表的</a:t>
            </a:r>
            <a:r>
              <a:rPr lang="en-US" altLang="en-US" dirty="0" err="1" smtClean="0">
                <a:latin typeface="Arial" charset="0"/>
              </a:rPr>
              <a:t>LOWEST_SAL</a:t>
            </a:r>
            <a:r>
              <a:rPr lang="zh-CN" altLang="en-US" dirty="0" smtClean="0">
                <a:latin typeface="Arial" charset="0"/>
              </a:rPr>
              <a:t>和</a:t>
            </a:r>
            <a:r>
              <a:rPr lang="en-US" altLang="en-US" dirty="0" err="1" smtClean="0">
                <a:latin typeface="Arial" charset="0"/>
              </a:rPr>
              <a:t>HIGHEST_SAL</a:t>
            </a:r>
            <a:r>
              <a:rPr lang="zh-CN" altLang="en-US" dirty="0" smtClean="0">
                <a:latin typeface="Arial" charset="0"/>
              </a:rPr>
              <a:t>列之间。 因此，每个员工都可以根据自己的薪水进行评分。 使用除等于（</a:t>
            </a:r>
            <a:r>
              <a:rPr lang="en-US" altLang="zh-CN" dirty="0" smtClean="0">
                <a:latin typeface="Arial" charset="0"/>
              </a:rPr>
              <a:t>=</a:t>
            </a:r>
            <a:r>
              <a:rPr lang="zh-CN" altLang="en-US" dirty="0" smtClean="0">
                <a:latin typeface="Arial" charset="0"/>
              </a:rPr>
              <a:t>）运算符之外的运算符获得关系。</a:t>
            </a:r>
            <a:endParaRPr lang="en-US" altLang="en-US" dirty="0" smtClean="0">
              <a:latin typeface="Arial" charset="0"/>
            </a:endParaRPr>
          </a:p>
        </p:txBody>
      </p:sp>
      <p:sp>
        <p:nvSpPr>
          <p:cNvPr id="5222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878F74FE-C123-4D6F-A7DA-E2406431D98A}" type="slidenum">
              <a:rPr lang="en-US" altLang="en-US" smtClean="0">
                <a:latin typeface="Arial" charset="0"/>
                <a:cs typeface="Arial" charset="0"/>
              </a:rPr>
              <a:t>25</a:t>
            </a:fld>
            <a:endParaRPr lang="en-US" altLang="en-US" dirty="0" smtClean="0">
              <a:latin typeface="Arial" charset="0"/>
              <a:cs typeface="Arial" charset="0"/>
            </a:endParaRPr>
          </a:p>
        </p:txBody>
      </p:sp>
    </p:spTree>
    <p:extLst>
      <p:ext uri="{BB962C8B-B14F-4D97-AF65-F5344CB8AC3E}">
        <p14:creationId xmlns:p14="http://schemas.microsoft.com/office/powerpoint/2010/main" val="1376919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Rot="1" noChangeAspect="1" noChangeArrowheads="1" noTextEdit="1"/>
          </p:cNvSpPr>
          <p:nvPr>
            <p:ph type="sldImg"/>
          </p:nvPr>
        </p:nvSpPr>
        <p:spPr>
          <a:ln/>
        </p:spPr>
      </p:sp>
      <p:sp>
        <p:nvSpPr>
          <p:cNvPr id="54275"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example in the slide creates a nonequijoin to evaluate an employee’s salary grade. The salary must be </a:t>
            </a:r>
            <a:r>
              <a:rPr lang="en-US" altLang="en-US" i="1" dirty="0" smtClean="0">
                <a:latin typeface="Arial" charset="0"/>
              </a:rPr>
              <a:t>between</a:t>
            </a:r>
            <a:r>
              <a:rPr lang="en-US" altLang="en-US" dirty="0" smtClean="0">
                <a:latin typeface="Arial" charset="0"/>
              </a:rPr>
              <a:t> any pair of the low and high salary ranges.</a:t>
            </a:r>
          </a:p>
          <a:p>
            <a:pPr lvl="1" eaLnBrk="1" hangingPunct="1"/>
            <a:r>
              <a:rPr lang="en-US" altLang="en-US" dirty="0" smtClean="0">
                <a:latin typeface="Arial" charset="0"/>
              </a:rPr>
              <a:t>It is important to note that all employees appear exactly once when this query is executed. No employee is repeated in the list. There are two reasons for this:</a:t>
            </a:r>
          </a:p>
          <a:p>
            <a:pPr lvl="2" eaLnBrk="1" hangingPunct="1"/>
            <a:r>
              <a:rPr lang="en-US" altLang="en-US" dirty="0" smtClean="0">
                <a:latin typeface="Arial" charset="0"/>
              </a:rPr>
              <a:t>None of the rows in the </a:t>
            </a:r>
            <a:r>
              <a:rPr lang="en-US" altLang="en-US" dirty="0" smtClean="0">
                <a:latin typeface="Courier New" pitchFamily="49" charset="0"/>
              </a:rPr>
              <a:t>JOB_GRADES</a:t>
            </a:r>
            <a:r>
              <a:rPr lang="en-US" altLang="en-US" dirty="0" smtClean="0">
                <a:latin typeface="Arial" charset="0"/>
              </a:rPr>
              <a:t> table contain grades that overlap. That is, the salary value for an employee can lie only between the low-salary and high-salary values of one of the rows in the salary grade table.</a:t>
            </a:r>
          </a:p>
          <a:p>
            <a:pPr lvl="2" eaLnBrk="1" hangingPunct="1"/>
            <a:r>
              <a:rPr lang="en-US" altLang="en-US" dirty="0" smtClean="0">
                <a:latin typeface="Arial" charset="0"/>
              </a:rPr>
              <a:t>All of the employees’ salaries lie within the limits provided by the </a:t>
            </a:r>
            <a:r>
              <a:rPr lang="en-US" altLang="en-US" dirty="0" smtClean="0">
                <a:latin typeface="Courier New" pitchFamily="49" charset="0"/>
              </a:rPr>
              <a:t>JOB_GRADES</a:t>
            </a:r>
            <a:r>
              <a:rPr lang="en-US" altLang="en-US" dirty="0" smtClean="0">
                <a:latin typeface="Arial" charset="0"/>
              </a:rPr>
              <a:t> table. That is, no employee earns less than the lowest value contained in the </a:t>
            </a:r>
            <a:r>
              <a:rPr lang="en-US" altLang="en-US" dirty="0" smtClean="0">
                <a:latin typeface="Courier New" pitchFamily="49" charset="0"/>
              </a:rPr>
              <a:t>LOWEST_SAL</a:t>
            </a:r>
            <a:r>
              <a:rPr lang="en-US" altLang="en-US" dirty="0" smtClean="0">
                <a:latin typeface="Arial" charset="0"/>
              </a:rPr>
              <a:t> column or more than the highest value contained in the </a:t>
            </a:r>
            <a:r>
              <a:rPr lang="en-US" altLang="en-US" dirty="0" smtClean="0">
                <a:latin typeface="Courier New" pitchFamily="49" charset="0"/>
              </a:rPr>
              <a:t>HIGHEST_SAL</a:t>
            </a:r>
            <a:r>
              <a:rPr lang="en-US" altLang="en-US" dirty="0" smtClean="0">
                <a:latin typeface="Arial" charset="0"/>
              </a:rPr>
              <a:t> column.</a:t>
            </a:r>
            <a:endParaRPr lang="en-US" altLang="en-US" b="1" dirty="0" smtClean="0">
              <a:latin typeface="Arial" charset="0"/>
            </a:endParaRPr>
          </a:p>
          <a:p>
            <a:pPr lvl="1" eaLnBrk="1" hangingPunct="1"/>
            <a:r>
              <a:rPr lang="en-US" altLang="en-US" b="1" dirty="0" smtClean="0">
                <a:latin typeface="Arial" charset="0"/>
              </a:rPr>
              <a:t>Note:</a:t>
            </a:r>
            <a:r>
              <a:rPr lang="en-US" altLang="en-US" dirty="0" smtClean="0">
                <a:latin typeface="Arial" charset="0"/>
              </a:rPr>
              <a:t> Other conditions (such as </a:t>
            </a:r>
            <a:r>
              <a:rPr lang="en-US" altLang="en-US" dirty="0" smtClean="0">
                <a:latin typeface="Courier New" pitchFamily="49" charset="0"/>
              </a:rPr>
              <a:t>&lt;=</a:t>
            </a:r>
            <a:r>
              <a:rPr lang="en-US" altLang="en-US" dirty="0" smtClean="0">
                <a:latin typeface="Arial" charset="0"/>
              </a:rPr>
              <a:t> and </a:t>
            </a:r>
            <a:r>
              <a:rPr lang="en-US" altLang="en-US" dirty="0" smtClean="0">
                <a:latin typeface="Courier New" pitchFamily="49" charset="0"/>
              </a:rPr>
              <a:t>&gt;=)</a:t>
            </a:r>
            <a:r>
              <a:rPr lang="en-US" altLang="en-US" dirty="0" smtClean="0">
                <a:latin typeface="Arial" charset="0"/>
              </a:rPr>
              <a:t> can be used, but </a:t>
            </a:r>
            <a:r>
              <a:rPr lang="en-US" altLang="en-US" dirty="0" smtClean="0">
                <a:latin typeface="Courier New" pitchFamily="49" charset="0"/>
              </a:rPr>
              <a:t>BETWEEN</a:t>
            </a:r>
            <a:r>
              <a:rPr lang="en-US" altLang="en-US" dirty="0" smtClean="0">
                <a:latin typeface="Arial" charset="0"/>
              </a:rPr>
              <a:t> is the simplest. Remember to specify the low value first and the high value last when using the </a:t>
            </a:r>
            <a:r>
              <a:rPr lang="en-US" altLang="en-US" dirty="0" smtClean="0">
                <a:latin typeface="Courier New" pitchFamily="49" charset="0"/>
              </a:rPr>
              <a:t>BETWEEN</a:t>
            </a:r>
            <a:r>
              <a:rPr lang="en-US" altLang="en-US" dirty="0" smtClean="0">
                <a:latin typeface="Arial" charset="0"/>
              </a:rPr>
              <a:t> condition. The Oracle server translates the </a:t>
            </a:r>
            <a:r>
              <a:rPr lang="en-US" altLang="en-US" dirty="0" smtClean="0">
                <a:latin typeface="Courier New" pitchFamily="49" charset="0"/>
              </a:rPr>
              <a:t>BETWEEN</a:t>
            </a:r>
            <a:r>
              <a:rPr lang="en-US" altLang="en-US" dirty="0" smtClean="0">
                <a:latin typeface="Arial" charset="0"/>
              </a:rPr>
              <a:t> condition to a pair of </a:t>
            </a:r>
            <a:r>
              <a:rPr lang="en-US" altLang="en-US" dirty="0" smtClean="0">
                <a:latin typeface="Courier New" pitchFamily="49" charset="0"/>
              </a:rPr>
              <a:t>AND</a:t>
            </a:r>
            <a:r>
              <a:rPr lang="en-US" altLang="en-US" dirty="0" smtClean="0">
                <a:latin typeface="Arial" charset="0"/>
              </a:rPr>
              <a:t> conditions. Therefore, using </a:t>
            </a:r>
            <a:r>
              <a:rPr lang="en-US" altLang="en-US" dirty="0" smtClean="0">
                <a:latin typeface="Courier New" pitchFamily="49" charset="0"/>
              </a:rPr>
              <a:t>BETWEEN</a:t>
            </a:r>
            <a:r>
              <a:rPr lang="en-US" altLang="en-US" dirty="0" smtClean="0">
                <a:latin typeface="Arial" charset="0"/>
              </a:rPr>
              <a:t> has no performance benefits, but should be used only for logical simplicity.</a:t>
            </a:r>
          </a:p>
          <a:p>
            <a:pPr lvl="1" eaLnBrk="1" hangingPunct="1"/>
            <a:r>
              <a:rPr lang="en-US" altLang="en-US" dirty="0" smtClean="0">
                <a:latin typeface="Arial" charset="0"/>
              </a:rPr>
              <a:t>Table aliases have been specified in the example in the slide for performance reasons, not because of possible ambiguity</a:t>
            </a:r>
            <a:r>
              <a:rPr lang="en-US" altLang="en-US" dirty="0" smtClean="0">
                <a:latin typeface="Arial" charset="0"/>
              </a:rPr>
              <a:t>.</a:t>
            </a:r>
          </a:p>
          <a:p>
            <a:pPr lvl="1" eaLnBrk="1" hangingPunct="1"/>
            <a:r>
              <a:rPr lang="zh-CN" altLang="en-US" dirty="0" smtClean="0">
                <a:latin typeface="Arial" charset="0"/>
              </a:rPr>
              <a:t>幻灯片中的示例创建了一个评估员工薪水等级的无疑。工资必须在任何一对低薪和高薪之间。</a:t>
            </a:r>
          </a:p>
          <a:p>
            <a:pPr lvl="1" eaLnBrk="1" hangingPunct="1"/>
            <a:r>
              <a:rPr lang="zh-CN" altLang="en-US" dirty="0" smtClean="0">
                <a:latin typeface="Arial" charset="0"/>
              </a:rPr>
              <a:t>重要的是要注意，执行此查询时，所有员工都会出现一次。名单中没有重复雇员。有两个原因：</a:t>
            </a:r>
          </a:p>
          <a:p>
            <a:pPr marL="323823" lvl="1" indent="-171450" eaLnBrk="1" hangingPunct="1">
              <a:buFont typeface="Arial" panose="020B0604020202020204" pitchFamily="34" charset="0"/>
              <a:buChar char="•"/>
            </a:pPr>
            <a:r>
              <a:rPr lang="en-US" altLang="zh-CN" dirty="0" err="1" smtClean="0">
                <a:latin typeface="Arial" charset="0"/>
              </a:rPr>
              <a:t>JOB_GRADES</a:t>
            </a:r>
            <a:r>
              <a:rPr lang="zh-CN" altLang="en-US" dirty="0" smtClean="0">
                <a:latin typeface="Arial" charset="0"/>
              </a:rPr>
              <a:t>表中的任何行都不包含重叠的等级。也就是说，员工的薪酬价值只能在薪资等级表的其中一行的低工资和高薪之间。</a:t>
            </a:r>
          </a:p>
          <a:p>
            <a:pPr marL="323823" lvl="1" indent="-171450" eaLnBrk="1" hangingPunct="1">
              <a:buFont typeface="Arial" panose="020B0604020202020204" pitchFamily="34" charset="0"/>
              <a:buChar char="•"/>
            </a:pPr>
            <a:r>
              <a:rPr lang="zh-CN" altLang="en-US" dirty="0" smtClean="0">
                <a:latin typeface="Arial" charset="0"/>
              </a:rPr>
              <a:t>所有员工的工资都在</a:t>
            </a:r>
            <a:r>
              <a:rPr lang="en-US" altLang="zh-CN" dirty="0" err="1" smtClean="0">
                <a:latin typeface="Arial" charset="0"/>
              </a:rPr>
              <a:t>JOB_GRADES</a:t>
            </a:r>
            <a:r>
              <a:rPr lang="zh-CN" altLang="en-US" dirty="0" smtClean="0">
                <a:latin typeface="Arial" charset="0"/>
              </a:rPr>
              <a:t>表提供的限度之内。也就是说，没有员工的收入低于</a:t>
            </a:r>
            <a:r>
              <a:rPr lang="en-US" altLang="zh-CN" dirty="0" err="1" smtClean="0">
                <a:latin typeface="Arial" charset="0"/>
              </a:rPr>
              <a:t>LOWEST_SAL</a:t>
            </a:r>
            <a:r>
              <a:rPr lang="zh-CN" altLang="en-US" dirty="0" smtClean="0">
                <a:latin typeface="Arial" charset="0"/>
              </a:rPr>
              <a:t>列中包含的最低值或超过</a:t>
            </a:r>
            <a:r>
              <a:rPr lang="en-US" altLang="zh-CN" dirty="0" err="1" smtClean="0">
                <a:latin typeface="Arial" charset="0"/>
              </a:rPr>
              <a:t>HIGHEST_SAL</a:t>
            </a:r>
            <a:r>
              <a:rPr lang="zh-CN" altLang="en-US" dirty="0" smtClean="0">
                <a:latin typeface="Arial" charset="0"/>
              </a:rPr>
              <a:t>列中包含的最高值。</a:t>
            </a:r>
          </a:p>
          <a:p>
            <a:pPr lvl="1" eaLnBrk="1" hangingPunct="1"/>
            <a:r>
              <a:rPr lang="zh-CN" altLang="en-US" dirty="0" smtClean="0">
                <a:latin typeface="Arial" charset="0"/>
              </a:rPr>
              <a:t>注意：可以使用其他条件（如</a:t>
            </a:r>
            <a:r>
              <a:rPr lang="en-US" altLang="zh-CN" dirty="0" smtClean="0">
                <a:latin typeface="Arial" charset="0"/>
              </a:rPr>
              <a:t>&lt;=</a:t>
            </a:r>
            <a:r>
              <a:rPr lang="zh-CN" altLang="en-US" dirty="0" smtClean="0">
                <a:latin typeface="Arial" charset="0"/>
              </a:rPr>
              <a:t>和</a:t>
            </a:r>
            <a:r>
              <a:rPr lang="en-US" altLang="zh-CN" dirty="0" smtClean="0">
                <a:latin typeface="Arial" charset="0"/>
              </a:rPr>
              <a:t>&gt; =</a:t>
            </a:r>
            <a:r>
              <a:rPr lang="zh-CN" altLang="en-US" dirty="0" smtClean="0">
                <a:latin typeface="Arial" charset="0"/>
              </a:rPr>
              <a:t>），但</a:t>
            </a:r>
            <a:r>
              <a:rPr lang="en-US" altLang="zh-CN" dirty="0" smtClean="0">
                <a:latin typeface="Arial" charset="0"/>
              </a:rPr>
              <a:t>BETWEEN</a:t>
            </a:r>
            <a:r>
              <a:rPr lang="zh-CN" altLang="en-US" dirty="0" smtClean="0">
                <a:latin typeface="Arial" charset="0"/>
              </a:rPr>
              <a:t>是最简单的。记住在使用</a:t>
            </a:r>
            <a:r>
              <a:rPr lang="en-US" altLang="zh-CN" dirty="0" smtClean="0">
                <a:latin typeface="Arial" charset="0"/>
              </a:rPr>
              <a:t>BETWEEN</a:t>
            </a:r>
            <a:r>
              <a:rPr lang="zh-CN" altLang="en-US" dirty="0" smtClean="0">
                <a:latin typeface="Arial" charset="0"/>
              </a:rPr>
              <a:t>条件时，首先指定最小值和最高值。 </a:t>
            </a:r>
            <a:r>
              <a:rPr lang="en-US" altLang="zh-CN" dirty="0" smtClean="0">
                <a:latin typeface="Arial" charset="0"/>
              </a:rPr>
              <a:t>Oracle</a:t>
            </a:r>
            <a:r>
              <a:rPr lang="zh-CN" altLang="en-US" dirty="0" smtClean="0">
                <a:latin typeface="Arial" charset="0"/>
              </a:rPr>
              <a:t>服务器将</a:t>
            </a:r>
            <a:r>
              <a:rPr lang="en-US" altLang="zh-CN" dirty="0" smtClean="0">
                <a:latin typeface="Arial" charset="0"/>
              </a:rPr>
              <a:t>BETWEEN</a:t>
            </a:r>
            <a:r>
              <a:rPr lang="zh-CN" altLang="en-US" dirty="0" smtClean="0">
                <a:latin typeface="Arial" charset="0"/>
              </a:rPr>
              <a:t>条件转换为一对</a:t>
            </a:r>
            <a:r>
              <a:rPr lang="en-US" altLang="zh-CN" dirty="0" smtClean="0">
                <a:latin typeface="Arial" charset="0"/>
              </a:rPr>
              <a:t>AND</a:t>
            </a:r>
            <a:r>
              <a:rPr lang="zh-CN" altLang="en-US" dirty="0" smtClean="0">
                <a:latin typeface="Arial" charset="0"/>
              </a:rPr>
              <a:t>条件。因此，使用</a:t>
            </a:r>
            <a:r>
              <a:rPr lang="en-US" altLang="zh-CN" dirty="0" smtClean="0">
                <a:latin typeface="Arial" charset="0"/>
              </a:rPr>
              <a:t>BETWEEN</a:t>
            </a:r>
            <a:r>
              <a:rPr lang="zh-CN" altLang="en-US" dirty="0" smtClean="0">
                <a:latin typeface="Arial" charset="0"/>
              </a:rPr>
              <a:t>没有性能优势，但应仅用于逻辑简单。</a:t>
            </a:r>
          </a:p>
          <a:p>
            <a:pPr lvl="1" eaLnBrk="1" hangingPunct="1"/>
            <a:r>
              <a:rPr lang="zh-CN" altLang="en-US" dirty="0" smtClean="0">
                <a:latin typeface="Arial" charset="0"/>
              </a:rPr>
              <a:t>由于性能原因，表格别名已在幻灯片中的示例中指定，而不是因为可能的歧义。</a:t>
            </a:r>
            <a:endParaRPr lang="en-US" altLang="en-US" dirty="0" smtClean="0">
              <a:latin typeface="Arial" charset="0"/>
            </a:endParaRPr>
          </a:p>
        </p:txBody>
      </p:sp>
      <p:sp>
        <p:nvSpPr>
          <p:cNvPr id="5427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C0EF8AF9-1DC0-4214-BAA1-6D63829417BB}" type="slidenum">
              <a:rPr lang="en-US" altLang="en-US" smtClean="0">
                <a:latin typeface="Arial" charset="0"/>
                <a:cs typeface="Arial" charset="0"/>
              </a:rPr>
              <a:t>26</a:t>
            </a:fld>
            <a:endParaRPr lang="en-US" altLang="en-US" dirty="0" smtClean="0">
              <a:latin typeface="Arial" charset="0"/>
              <a:cs typeface="Arial" charset="0"/>
            </a:endParaRPr>
          </a:p>
        </p:txBody>
      </p:sp>
    </p:spTree>
    <p:extLst>
      <p:ext uri="{BB962C8B-B14F-4D97-AF65-F5344CB8AC3E}">
        <p14:creationId xmlns:p14="http://schemas.microsoft.com/office/powerpoint/2010/main" val="10159748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8"/>
          <p:cNvSpPr>
            <a:spLocks noGrp="1" noRot="1" noChangeAspect="1" noChangeArrowheads="1" noTextEdit="1"/>
          </p:cNvSpPr>
          <p:nvPr>
            <p:ph type="sldImg"/>
          </p:nvPr>
        </p:nvSpPr>
        <p:spPr>
          <a:ln/>
        </p:spPr>
      </p:sp>
      <p:sp>
        <p:nvSpPr>
          <p:cNvPr id="56323" name="Rectangle 9"/>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5632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6725A3C0-DAB5-40A6-834D-F444D009F613}" type="slidenum">
              <a:rPr lang="en-US" altLang="en-US" smtClean="0">
                <a:latin typeface="Arial" charset="0"/>
                <a:cs typeface="Arial" charset="0"/>
              </a:rPr>
              <a:t>27</a:t>
            </a:fld>
            <a:endParaRPr lang="en-US" altLang="en-US" dirty="0" smtClean="0">
              <a:latin typeface="Arial" charset="0"/>
              <a:cs typeface="Arial" charset="0"/>
            </a:endParaRPr>
          </a:p>
        </p:txBody>
      </p:sp>
    </p:spTree>
    <p:extLst>
      <p:ext uri="{BB962C8B-B14F-4D97-AF65-F5344CB8AC3E}">
        <p14:creationId xmlns:p14="http://schemas.microsoft.com/office/powerpoint/2010/main" val="2942815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Rot="1" noChangeAspect="1" noChangeArrowheads="1" noTextEdit="1"/>
          </p:cNvSpPr>
          <p:nvPr>
            <p:ph type="sldImg"/>
          </p:nvPr>
        </p:nvSpPr>
        <p:spPr>
          <a:ln/>
        </p:spPr>
      </p:sp>
      <p:sp>
        <p:nvSpPr>
          <p:cNvPr id="58371" name="Rectangle 8"/>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If a row does not satisfy a join condition, the row does not appear in the query result.</a:t>
            </a:r>
          </a:p>
          <a:p>
            <a:pPr lvl="1" eaLnBrk="1" hangingPunct="1"/>
            <a:r>
              <a:rPr lang="en-US" altLang="en-US" dirty="0" smtClean="0">
                <a:latin typeface="Arial" charset="0"/>
              </a:rPr>
              <a:t>In the example in the slide, a simple equijoin condition is used on the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DEPARTMENTS</a:t>
            </a:r>
            <a:r>
              <a:rPr lang="en-US" altLang="en-US" dirty="0" smtClean="0">
                <a:latin typeface="Arial" charset="0"/>
              </a:rPr>
              <a:t> tables to return the result on the right. The result set does not contain the following:</a:t>
            </a:r>
          </a:p>
          <a:p>
            <a:pPr lvl="2" eaLnBrk="1" hangingPunct="1"/>
            <a:r>
              <a:rPr lang="en-US" altLang="en-US" dirty="0" smtClean="0">
                <a:latin typeface="Arial" charset="0"/>
              </a:rPr>
              <a:t>Department </a:t>
            </a:r>
            <a:r>
              <a:rPr lang="en-US" altLang="en-US" dirty="0" smtClean="0">
                <a:latin typeface="Courier New" pitchFamily="49" charset="0"/>
                <a:cs typeface="Courier New" pitchFamily="49" charset="0"/>
              </a:rPr>
              <a:t>ID</a:t>
            </a:r>
            <a:r>
              <a:rPr lang="en-US" altLang="en-US" dirty="0" smtClean="0">
                <a:latin typeface="Arial" charset="0"/>
              </a:rPr>
              <a:t> 190, because there are no employees with that department </a:t>
            </a:r>
            <a:r>
              <a:rPr lang="en-US" altLang="en-US" dirty="0" smtClean="0">
                <a:latin typeface="Courier New" pitchFamily="49" charset="0"/>
                <a:cs typeface="Courier New" pitchFamily="49" charset="0"/>
              </a:rPr>
              <a:t>ID</a:t>
            </a:r>
            <a:r>
              <a:rPr lang="en-US" altLang="en-US" dirty="0" smtClean="0">
                <a:latin typeface="Arial" charset="0"/>
              </a:rPr>
              <a:t> recorded in the </a:t>
            </a:r>
            <a:r>
              <a:rPr lang="en-US" altLang="en-US" dirty="0" smtClean="0">
                <a:latin typeface="Courier New" pitchFamily="49" charset="0"/>
              </a:rPr>
              <a:t>EMPLOYEES</a:t>
            </a:r>
            <a:r>
              <a:rPr lang="en-US" altLang="en-US" dirty="0" smtClean="0">
                <a:latin typeface="Arial" charset="0"/>
              </a:rPr>
              <a:t> table</a:t>
            </a:r>
          </a:p>
          <a:p>
            <a:pPr lvl="2" eaLnBrk="1" hangingPunct="1"/>
            <a:r>
              <a:rPr lang="en-US" altLang="en-US" dirty="0" smtClean="0">
                <a:latin typeface="Arial" charset="0"/>
              </a:rPr>
              <a:t>The employee with the last name of Grant, because this employee has not been assigned a department </a:t>
            </a:r>
            <a:r>
              <a:rPr lang="en-US" altLang="en-US" dirty="0" smtClean="0">
                <a:latin typeface="Courier New" pitchFamily="49" charset="0"/>
                <a:cs typeface="Courier New" pitchFamily="49" charset="0"/>
              </a:rPr>
              <a:t>ID</a:t>
            </a:r>
          </a:p>
          <a:p>
            <a:pPr lvl="1" eaLnBrk="1" hangingPunct="1"/>
            <a:r>
              <a:rPr lang="en-US" altLang="en-US" dirty="0" smtClean="0">
                <a:latin typeface="Arial" charset="0"/>
              </a:rPr>
              <a:t>To return the department record </a:t>
            </a:r>
            <a:r>
              <a:rPr lang="en-US" altLang="en-US" dirty="0" smtClean="0">
                <a:latin typeface="Arial" charset="0"/>
              </a:rPr>
              <a:t>that </a:t>
            </a:r>
            <a:r>
              <a:rPr lang="en-US" altLang="en-US" dirty="0" smtClean="0">
                <a:latin typeface="Arial" charset="0"/>
              </a:rPr>
              <a:t>does not have any employees, or employees that do not have an assigned department, you can use an </a:t>
            </a:r>
            <a:r>
              <a:rPr lang="en-US" altLang="en-US" dirty="0" smtClean="0">
                <a:latin typeface="Courier New" pitchFamily="49" charset="0"/>
              </a:rPr>
              <a:t>OUTER</a:t>
            </a:r>
            <a:r>
              <a:rPr lang="en-US" altLang="en-US" dirty="0" smtClean="0">
                <a:latin typeface="Arial" charset="0"/>
              </a:rPr>
              <a:t> join</a:t>
            </a:r>
            <a:r>
              <a:rPr lang="en-US" altLang="en-US" dirty="0" smtClean="0">
                <a:latin typeface="Arial" charset="0"/>
              </a:rPr>
              <a:t>.</a:t>
            </a:r>
          </a:p>
          <a:p>
            <a:pPr lvl="1" eaLnBrk="1" hangingPunct="1"/>
            <a:r>
              <a:rPr lang="zh-CN" altLang="en-US" dirty="0" smtClean="0">
                <a:latin typeface="Arial" charset="0"/>
              </a:rPr>
              <a:t>如果一行不满足连接条件，则该行不会显示在查询结果中。</a:t>
            </a:r>
          </a:p>
          <a:p>
            <a:pPr lvl="1" eaLnBrk="1" hangingPunct="1"/>
            <a:r>
              <a:rPr lang="zh-CN" altLang="en-US" dirty="0" smtClean="0">
                <a:latin typeface="Arial" charset="0"/>
              </a:rPr>
              <a:t>在幻灯片中的示例中，</a:t>
            </a:r>
            <a:r>
              <a:rPr lang="en-US" altLang="zh-CN" dirty="0" smtClean="0">
                <a:latin typeface="Arial" charset="0"/>
              </a:rPr>
              <a:t>EMPLOYEES</a:t>
            </a:r>
            <a:r>
              <a:rPr lang="zh-CN" altLang="en-US" dirty="0" smtClean="0">
                <a:latin typeface="Arial" charset="0"/>
              </a:rPr>
              <a:t>和</a:t>
            </a:r>
            <a:r>
              <a:rPr lang="en-US" altLang="zh-CN" dirty="0" smtClean="0">
                <a:latin typeface="Arial" charset="0"/>
              </a:rPr>
              <a:t>DEPARTMENTS</a:t>
            </a:r>
            <a:r>
              <a:rPr lang="zh-CN" altLang="en-US" dirty="0" smtClean="0">
                <a:latin typeface="Arial" charset="0"/>
              </a:rPr>
              <a:t>表上使用一个简单的等价条件来返回右侧的结果。 结果集不包含以下内容：</a:t>
            </a:r>
          </a:p>
          <a:p>
            <a:pPr marL="323823" lvl="1" indent="-171450" eaLnBrk="1" hangingPunct="1">
              <a:buFont typeface="Arial" panose="020B0604020202020204" pitchFamily="34" charset="0"/>
              <a:buChar char="•"/>
            </a:pPr>
            <a:r>
              <a:rPr lang="zh-CN" altLang="en-US" dirty="0" smtClean="0">
                <a:latin typeface="Arial" charset="0"/>
              </a:rPr>
              <a:t>部门</a:t>
            </a:r>
            <a:r>
              <a:rPr lang="en-US" altLang="zh-CN" dirty="0" smtClean="0">
                <a:latin typeface="Arial" charset="0"/>
              </a:rPr>
              <a:t>ID 190</a:t>
            </a:r>
            <a:r>
              <a:rPr lang="zh-CN" altLang="en-US" dirty="0" smtClean="0">
                <a:latin typeface="Arial" charset="0"/>
              </a:rPr>
              <a:t>，因为在雇员表中没有记录该部门</a:t>
            </a:r>
            <a:r>
              <a:rPr lang="en-US" altLang="zh-CN" dirty="0" smtClean="0">
                <a:latin typeface="Arial" charset="0"/>
              </a:rPr>
              <a:t>ID</a:t>
            </a:r>
            <a:r>
              <a:rPr lang="zh-CN" altLang="en-US" dirty="0" smtClean="0">
                <a:latin typeface="Arial" charset="0"/>
              </a:rPr>
              <a:t>的员工</a:t>
            </a:r>
          </a:p>
          <a:p>
            <a:pPr marL="323823" lvl="1" indent="-171450" eaLnBrk="1" hangingPunct="1">
              <a:buFont typeface="Arial" panose="020B0604020202020204" pitchFamily="34" charset="0"/>
              <a:buChar char="•"/>
            </a:pPr>
            <a:r>
              <a:rPr lang="zh-CN" altLang="en-US" dirty="0" smtClean="0">
                <a:latin typeface="Arial" charset="0"/>
              </a:rPr>
              <a:t>该名雇员姓名为</a:t>
            </a:r>
            <a:r>
              <a:rPr lang="en-US" altLang="zh-CN" dirty="0" smtClean="0">
                <a:latin typeface="Arial" charset="0"/>
              </a:rPr>
              <a:t>Grant</a:t>
            </a:r>
            <a:r>
              <a:rPr lang="zh-CN" altLang="en-US" dirty="0" smtClean="0">
                <a:latin typeface="Arial" charset="0"/>
              </a:rPr>
              <a:t>，因为该员工未被分配部门</a:t>
            </a:r>
            <a:r>
              <a:rPr lang="en-US" altLang="zh-CN" dirty="0" smtClean="0">
                <a:latin typeface="Arial" charset="0"/>
              </a:rPr>
              <a:t>ID</a:t>
            </a:r>
          </a:p>
          <a:p>
            <a:pPr lvl="1" eaLnBrk="1" hangingPunct="1"/>
            <a:r>
              <a:rPr lang="zh-CN" altLang="en-US" dirty="0" smtClean="0">
                <a:latin typeface="Arial" charset="0"/>
              </a:rPr>
              <a:t>要返回没有任何员工的部门记录，或没有分配部门的员工，可以使用</a:t>
            </a:r>
            <a:r>
              <a:rPr lang="en-US" altLang="zh-CN" dirty="0" smtClean="0">
                <a:latin typeface="Arial" charset="0"/>
              </a:rPr>
              <a:t>OUTER</a:t>
            </a:r>
            <a:r>
              <a:rPr lang="zh-CN" altLang="en-US" dirty="0" smtClean="0">
                <a:latin typeface="Arial" charset="0"/>
              </a:rPr>
              <a:t>加入。</a:t>
            </a:r>
            <a:endParaRPr lang="en-US" altLang="en-US" dirty="0" smtClean="0">
              <a:latin typeface="Arial" charset="0"/>
            </a:endParaRPr>
          </a:p>
        </p:txBody>
      </p:sp>
      <p:sp>
        <p:nvSpPr>
          <p:cNvPr id="5837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B74D6A58-2BFB-489C-A06A-D7BCC3110987}" type="slidenum">
              <a:rPr lang="en-US" altLang="en-US" smtClean="0">
                <a:latin typeface="Arial" charset="0"/>
                <a:cs typeface="Arial" charset="0"/>
              </a:rPr>
              <a:t>28</a:t>
            </a:fld>
            <a:endParaRPr lang="en-US" altLang="en-US" dirty="0" smtClean="0">
              <a:latin typeface="Arial" charset="0"/>
              <a:cs typeface="Arial" charset="0"/>
            </a:endParaRPr>
          </a:p>
        </p:txBody>
      </p:sp>
    </p:spTree>
    <p:extLst>
      <p:ext uri="{BB962C8B-B14F-4D97-AF65-F5344CB8AC3E}">
        <p14:creationId xmlns:p14="http://schemas.microsoft.com/office/powerpoint/2010/main" val="1062480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Rot="1" noChangeAspect="1" noChangeArrowheads="1" noTextEdit="1"/>
          </p:cNvSpPr>
          <p:nvPr>
            <p:ph type="sldImg"/>
          </p:nvPr>
        </p:nvSpPr>
        <p:spPr>
          <a:ln/>
        </p:spPr>
      </p:sp>
      <p:sp>
        <p:nvSpPr>
          <p:cNvPr id="6041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Joining tables with the </a:t>
            </a:r>
            <a:r>
              <a:rPr lang="en-US" altLang="en-US" dirty="0" smtClean="0">
                <a:latin typeface="Courier New" pitchFamily="49" charset="0"/>
              </a:rPr>
              <a:t>NATURAL</a:t>
            </a:r>
            <a:r>
              <a:rPr lang="en-US" altLang="en-US" dirty="0" smtClean="0">
                <a:latin typeface="Arial" charset="0"/>
              </a:rPr>
              <a:t> </a:t>
            </a:r>
            <a:r>
              <a:rPr lang="en-US" altLang="en-US" dirty="0" smtClean="0">
                <a:latin typeface="Courier New" pitchFamily="49" charset="0"/>
              </a:rPr>
              <a:t>JOIN</a:t>
            </a:r>
            <a:r>
              <a:rPr lang="en-US" altLang="en-US" dirty="0" smtClean="0">
                <a:latin typeface="Arial" charset="0"/>
              </a:rPr>
              <a:t>, </a:t>
            </a:r>
            <a:r>
              <a:rPr lang="en-US" altLang="en-US" dirty="0" smtClean="0">
                <a:latin typeface="Courier New" pitchFamily="49" charset="0"/>
              </a:rPr>
              <a:t>USING</a:t>
            </a:r>
            <a:r>
              <a:rPr lang="en-US" altLang="en-US" dirty="0" smtClean="0">
                <a:latin typeface="Arial" charset="0"/>
              </a:rPr>
              <a:t>, or </a:t>
            </a:r>
            <a:r>
              <a:rPr lang="en-US" altLang="en-US" dirty="0" smtClean="0">
                <a:latin typeface="Courier New" pitchFamily="49" charset="0"/>
              </a:rPr>
              <a:t>ON</a:t>
            </a:r>
            <a:r>
              <a:rPr lang="en-US" altLang="en-US" dirty="0" smtClean="0">
                <a:latin typeface="Arial" charset="0"/>
              </a:rPr>
              <a:t> clause results in an </a:t>
            </a:r>
            <a:r>
              <a:rPr lang="en-US" altLang="en-US" dirty="0" smtClean="0">
                <a:latin typeface="Courier New" pitchFamily="49" charset="0"/>
              </a:rPr>
              <a:t>INNER</a:t>
            </a:r>
            <a:r>
              <a:rPr lang="en-US" altLang="en-US" dirty="0" smtClean="0">
                <a:latin typeface="Arial" charset="0"/>
              </a:rPr>
              <a:t> join. Any unmatched rows are not displayed in the output. To return the unmatched rows, you can use an </a:t>
            </a:r>
            <a:r>
              <a:rPr lang="en-US" altLang="en-US" dirty="0" smtClean="0">
                <a:latin typeface="Courier New" pitchFamily="49" charset="0"/>
              </a:rPr>
              <a:t>OUTER</a:t>
            </a:r>
            <a:r>
              <a:rPr lang="en-US" altLang="en-US" dirty="0" smtClean="0">
                <a:latin typeface="Arial" charset="0"/>
              </a:rPr>
              <a:t> join. An </a:t>
            </a:r>
            <a:r>
              <a:rPr lang="en-US" altLang="en-US" dirty="0" smtClean="0">
                <a:latin typeface="Courier New" pitchFamily="49" charset="0"/>
              </a:rPr>
              <a:t>OUTER</a:t>
            </a:r>
            <a:r>
              <a:rPr lang="en-US" altLang="en-US" dirty="0" smtClean="0">
                <a:latin typeface="Arial" charset="0"/>
              </a:rPr>
              <a:t> join returns all rows that satisfy the join condition and also returns some or all of those rows from one table for which no rows from the other table satisfy the join condition. </a:t>
            </a:r>
          </a:p>
          <a:p>
            <a:pPr lvl="1" eaLnBrk="1" hangingPunct="1"/>
            <a:r>
              <a:rPr lang="en-US" altLang="en-US" dirty="0" smtClean="0">
                <a:latin typeface="Arial" charset="0"/>
              </a:rPr>
              <a:t>There are three types of </a:t>
            </a:r>
            <a:r>
              <a:rPr lang="en-US" altLang="en-US" dirty="0" smtClean="0">
                <a:latin typeface="Courier New" pitchFamily="49" charset="0"/>
              </a:rPr>
              <a:t>OUTER</a:t>
            </a:r>
            <a:r>
              <a:rPr lang="en-US" altLang="en-US" dirty="0" smtClean="0">
                <a:latin typeface="Arial" charset="0"/>
              </a:rPr>
              <a:t> joins:</a:t>
            </a:r>
          </a:p>
          <a:p>
            <a:pPr lvl="2" eaLnBrk="1" hangingPunct="1">
              <a:buFont typeface="Courier New" pitchFamily="49" charset="0"/>
              <a:buChar char="•"/>
            </a:pPr>
            <a:r>
              <a:rPr lang="en-US" altLang="en-US" dirty="0" smtClean="0">
                <a:latin typeface="Courier New" pitchFamily="49" charset="0"/>
              </a:rPr>
              <a:t>LEFT</a:t>
            </a:r>
            <a:r>
              <a:rPr lang="en-US" altLang="en-US" dirty="0" smtClean="0">
                <a:latin typeface="Arial" charset="0"/>
              </a:rPr>
              <a:t> </a:t>
            </a:r>
            <a:r>
              <a:rPr lang="en-US" altLang="en-US" dirty="0" smtClean="0">
                <a:latin typeface="Courier New" pitchFamily="49" charset="0"/>
              </a:rPr>
              <a:t>OUTER</a:t>
            </a:r>
          </a:p>
          <a:p>
            <a:pPr lvl="2" eaLnBrk="1" hangingPunct="1">
              <a:buFont typeface="Courier New" pitchFamily="49" charset="0"/>
              <a:buChar char="•"/>
            </a:pPr>
            <a:r>
              <a:rPr lang="en-US" altLang="en-US" dirty="0" smtClean="0">
                <a:latin typeface="Courier New" pitchFamily="49" charset="0"/>
              </a:rPr>
              <a:t>RIGHT</a:t>
            </a:r>
            <a:r>
              <a:rPr lang="en-US" altLang="en-US" dirty="0" smtClean="0">
                <a:latin typeface="Arial" charset="0"/>
              </a:rPr>
              <a:t> </a:t>
            </a:r>
            <a:r>
              <a:rPr lang="en-US" altLang="en-US" dirty="0" smtClean="0">
                <a:latin typeface="Courier New" pitchFamily="49" charset="0"/>
              </a:rPr>
              <a:t>OUTER</a:t>
            </a:r>
          </a:p>
          <a:p>
            <a:pPr lvl="2" eaLnBrk="1" hangingPunct="1">
              <a:buFont typeface="Courier New" pitchFamily="49" charset="0"/>
              <a:buChar char="•"/>
            </a:pPr>
            <a:r>
              <a:rPr lang="en-US" altLang="en-US" dirty="0" smtClean="0">
                <a:latin typeface="Courier New" pitchFamily="49" charset="0"/>
              </a:rPr>
              <a:t>FULL</a:t>
            </a:r>
            <a:r>
              <a:rPr lang="en-US" altLang="en-US" dirty="0" smtClean="0">
                <a:latin typeface="Arial" charset="0"/>
              </a:rPr>
              <a:t> </a:t>
            </a:r>
            <a:r>
              <a:rPr lang="en-US" altLang="en-US" dirty="0" smtClean="0">
                <a:latin typeface="Courier New" pitchFamily="49" charset="0"/>
              </a:rPr>
              <a:t>OUTER</a:t>
            </a:r>
          </a:p>
          <a:p>
            <a:pPr marL="304746" lvl="2" indent="0" eaLnBrk="1" hangingPunct="1">
              <a:buFont typeface="Courier New" pitchFamily="49" charset="0"/>
              <a:buNone/>
            </a:pPr>
            <a:r>
              <a:rPr lang="zh-CN" altLang="en-US" dirty="0" smtClean="0">
                <a:latin typeface="Courier New" pitchFamily="49" charset="0"/>
              </a:rPr>
              <a:t>使用</a:t>
            </a:r>
            <a:r>
              <a:rPr lang="en-US" altLang="zh-CN" dirty="0" smtClean="0">
                <a:latin typeface="Courier New" pitchFamily="49" charset="0"/>
              </a:rPr>
              <a:t>NATURAL JOIN</a:t>
            </a:r>
            <a:r>
              <a:rPr lang="zh-CN" altLang="en-US" dirty="0" smtClean="0">
                <a:latin typeface="Courier New" pitchFamily="49" charset="0"/>
              </a:rPr>
              <a:t>，</a:t>
            </a:r>
            <a:r>
              <a:rPr lang="en-US" altLang="zh-CN" dirty="0" smtClean="0">
                <a:latin typeface="Courier New" pitchFamily="49" charset="0"/>
              </a:rPr>
              <a:t>USING</a:t>
            </a:r>
            <a:r>
              <a:rPr lang="zh-CN" altLang="en-US" dirty="0" smtClean="0">
                <a:latin typeface="Courier New" pitchFamily="49" charset="0"/>
              </a:rPr>
              <a:t>或</a:t>
            </a:r>
            <a:r>
              <a:rPr lang="en-US" altLang="zh-CN" dirty="0" smtClean="0">
                <a:latin typeface="Courier New" pitchFamily="49" charset="0"/>
              </a:rPr>
              <a:t>ON</a:t>
            </a:r>
            <a:r>
              <a:rPr lang="zh-CN" altLang="en-US" dirty="0" smtClean="0">
                <a:latin typeface="Courier New" pitchFamily="49" charset="0"/>
              </a:rPr>
              <a:t>子句连接表会导致</a:t>
            </a:r>
            <a:r>
              <a:rPr lang="en-US" altLang="zh-CN" dirty="0" smtClean="0">
                <a:latin typeface="Courier New" pitchFamily="49" charset="0"/>
              </a:rPr>
              <a:t>INNER</a:t>
            </a:r>
            <a:r>
              <a:rPr lang="zh-CN" altLang="en-US" dirty="0" smtClean="0">
                <a:latin typeface="Courier New" pitchFamily="49" charset="0"/>
              </a:rPr>
              <a:t>加入。 输出中不显示任何不匹配的行。 要返回不匹配的行，可以使用</a:t>
            </a:r>
            <a:r>
              <a:rPr lang="en-US" altLang="zh-CN" dirty="0" smtClean="0">
                <a:latin typeface="Courier New" pitchFamily="49" charset="0"/>
              </a:rPr>
              <a:t>OUTER</a:t>
            </a:r>
            <a:r>
              <a:rPr lang="zh-CN" altLang="en-US" dirty="0" smtClean="0">
                <a:latin typeface="Courier New" pitchFamily="49" charset="0"/>
              </a:rPr>
              <a:t>连接。 </a:t>
            </a:r>
            <a:r>
              <a:rPr lang="en-US" altLang="zh-CN" dirty="0" smtClean="0">
                <a:latin typeface="Courier New" pitchFamily="49" charset="0"/>
              </a:rPr>
              <a:t>OUTER</a:t>
            </a:r>
            <a:r>
              <a:rPr lang="zh-CN" altLang="en-US" dirty="0" smtClean="0">
                <a:latin typeface="Courier New" pitchFamily="49" charset="0"/>
              </a:rPr>
              <a:t>连接返回满足连接条件的所有行，并从一个表中返回部分或全部这些行，而另一个表中的任何行都不满足连接条件。</a:t>
            </a:r>
            <a:endParaRPr lang="en-US" altLang="en-US" dirty="0" smtClean="0">
              <a:latin typeface="Courier New" pitchFamily="49" charset="0"/>
            </a:endParaRPr>
          </a:p>
        </p:txBody>
      </p:sp>
      <p:sp>
        <p:nvSpPr>
          <p:cNvPr id="604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D58B9516-37E3-4C71-A439-94881E96A681}" type="slidenum">
              <a:rPr lang="en-US" altLang="en-US" smtClean="0">
                <a:latin typeface="Arial" charset="0"/>
                <a:cs typeface="Arial" charset="0"/>
              </a:rPr>
              <a:t>29</a:t>
            </a:fld>
            <a:endParaRPr lang="en-US" altLang="en-US" dirty="0" smtClean="0">
              <a:latin typeface="Arial" charset="0"/>
              <a:cs typeface="Arial" charset="0"/>
            </a:endParaRPr>
          </a:p>
        </p:txBody>
      </p:sp>
    </p:spTree>
    <p:extLst>
      <p:ext uri="{BB962C8B-B14F-4D97-AF65-F5344CB8AC3E}">
        <p14:creationId xmlns:p14="http://schemas.microsoft.com/office/powerpoint/2010/main" val="2912656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8"/>
          <p:cNvSpPr>
            <a:spLocks noGrp="1" noRot="1" noChangeAspect="1" noTextEdit="1"/>
          </p:cNvSpPr>
          <p:nvPr>
            <p:ph type="sldImg"/>
          </p:nvPr>
        </p:nvSpPr>
        <p:spPr>
          <a:ln/>
        </p:spPr>
      </p:sp>
      <p:sp>
        <p:nvSpPr>
          <p:cNvPr id="9219" name="Notes Placeholder 9"/>
          <p:cNvSpPr>
            <a:spLocks noGrp="1"/>
          </p:cNvSpPr>
          <p:nvPr>
            <p:ph type="body" idx="1"/>
          </p:nvPr>
        </p:nvSpPr>
        <p:spPr>
          <a:noFill/>
          <a:ln/>
        </p:spPr>
        <p:txBody>
          <a:bodyPr/>
          <a:lstStyle/>
          <a:p>
            <a:pPr lvl="1" eaLnBrk="1" hangingPunct="1"/>
            <a:r>
              <a:rPr lang="en-US" altLang="en-US" dirty="0" smtClean="0">
                <a:latin typeface="Arial" charset="0"/>
              </a:rPr>
              <a:t>In this lesson, you learn how to obtain data from more than one table. A </a:t>
            </a:r>
            <a:r>
              <a:rPr lang="en-US" altLang="en-US" i="1" dirty="0" smtClean="0">
                <a:latin typeface="Arial" charset="0"/>
              </a:rPr>
              <a:t>join</a:t>
            </a:r>
            <a:r>
              <a:rPr lang="en-US" altLang="en-US" dirty="0" smtClean="0">
                <a:latin typeface="Arial" charset="0"/>
              </a:rPr>
              <a:t> is used to view information from multiple tables. Therefore, you can </a:t>
            </a:r>
            <a:r>
              <a:rPr lang="en-US" altLang="en-US" i="1" dirty="0" smtClean="0">
                <a:latin typeface="Arial" charset="0"/>
              </a:rPr>
              <a:t>join</a:t>
            </a:r>
            <a:r>
              <a:rPr lang="en-US" altLang="en-US" dirty="0" smtClean="0">
                <a:latin typeface="Arial" charset="0"/>
              </a:rPr>
              <a:t> tables together to view information from more than one table.</a:t>
            </a:r>
          </a:p>
          <a:p>
            <a:pPr lvl="1" eaLnBrk="1" hangingPunct="1"/>
            <a:r>
              <a:rPr lang="en-US" altLang="en-US" b="1" dirty="0" smtClean="0">
                <a:latin typeface="Arial" charset="0"/>
              </a:rPr>
              <a:t>Note:</a:t>
            </a:r>
            <a:r>
              <a:rPr lang="en-US" altLang="en-US" dirty="0" smtClean="0">
                <a:latin typeface="Arial" charset="0"/>
              </a:rPr>
              <a:t> For information about joins, refer to the “SQL Queries and Subqueries: Joins” section in</a:t>
            </a:r>
            <a:br>
              <a:rPr lang="en-US" altLang="en-US" dirty="0" smtClean="0">
                <a:latin typeface="Arial" charset="0"/>
              </a:rPr>
            </a:br>
            <a:r>
              <a:rPr lang="en-US" altLang="en-US" i="1" dirty="0" smtClean="0">
                <a:latin typeface="Arial" charset="0"/>
              </a:rPr>
              <a:t>Oracle Database SQL Language Reference </a:t>
            </a:r>
            <a:r>
              <a:rPr lang="en-US" altLang="en-US" dirty="0" smtClean="0">
                <a:latin typeface="Arial" charset="0"/>
              </a:rPr>
              <a:t>for 12</a:t>
            </a:r>
            <a:r>
              <a:rPr lang="en-US" altLang="en-US" i="1" dirty="0" smtClean="0">
                <a:latin typeface="Arial" charset="0"/>
              </a:rPr>
              <a:t>c </a:t>
            </a:r>
            <a:r>
              <a:rPr lang="en-US" altLang="en-US" dirty="0" smtClean="0">
                <a:latin typeface="Arial" charset="0"/>
              </a:rPr>
              <a:t>database</a:t>
            </a:r>
            <a:r>
              <a:rPr lang="en-US" altLang="en-US" dirty="0" smtClean="0">
                <a:latin typeface="Arial" charset="0"/>
              </a:rPr>
              <a:t>.</a:t>
            </a:r>
          </a:p>
          <a:p>
            <a:pPr lvl="1" eaLnBrk="1" hangingPunct="1"/>
            <a:r>
              <a:rPr lang="zh-CN" altLang="en-US" dirty="0" smtClean="0">
                <a:latin typeface="Arial" charset="0"/>
              </a:rPr>
              <a:t>完成本课后，您应该能够执行以下操作：</a:t>
            </a:r>
          </a:p>
          <a:p>
            <a:pPr lvl="1" eaLnBrk="1" hangingPunct="1"/>
            <a:r>
              <a:rPr lang="zh-CN" altLang="en-US" dirty="0" smtClean="0">
                <a:latin typeface="Arial" charset="0"/>
              </a:rPr>
              <a:t>编写</a:t>
            </a:r>
            <a:r>
              <a:rPr lang="en-US" altLang="zh-CN" dirty="0" smtClean="0">
                <a:latin typeface="Arial" charset="0"/>
              </a:rPr>
              <a:t>SELECT</a:t>
            </a:r>
            <a:r>
              <a:rPr lang="zh-CN" altLang="en-US" dirty="0" smtClean="0">
                <a:latin typeface="Arial" charset="0"/>
              </a:rPr>
              <a:t>语句以通过使用</a:t>
            </a:r>
            <a:r>
              <a:rPr lang="en-US" altLang="zh-CN" dirty="0" smtClean="0">
                <a:latin typeface="Arial" charset="0"/>
              </a:rPr>
              <a:t>equijoins</a:t>
            </a:r>
            <a:r>
              <a:rPr lang="zh-CN" altLang="en-US" dirty="0" smtClean="0">
                <a:latin typeface="Arial" charset="0"/>
              </a:rPr>
              <a:t>和</a:t>
            </a:r>
            <a:r>
              <a:rPr lang="en-US" altLang="zh-CN" dirty="0" err="1" smtClean="0">
                <a:latin typeface="Arial" charset="0"/>
              </a:rPr>
              <a:t>nonequijoins</a:t>
            </a:r>
            <a:r>
              <a:rPr lang="zh-CN" altLang="en-US" dirty="0" smtClean="0">
                <a:latin typeface="Arial" charset="0"/>
              </a:rPr>
              <a:t>从多个表访问数据</a:t>
            </a:r>
          </a:p>
          <a:p>
            <a:pPr lvl="1" eaLnBrk="1" hangingPunct="1"/>
            <a:r>
              <a:rPr lang="zh-CN" altLang="en-US" dirty="0" smtClean="0">
                <a:latin typeface="Arial" charset="0"/>
              </a:rPr>
              <a:t>通过使用自连接来加入表</a:t>
            </a:r>
          </a:p>
          <a:p>
            <a:pPr lvl="1" eaLnBrk="1" hangingPunct="1"/>
            <a:r>
              <a:rPr lang="zh-CN" altLang="en-US" dirty="0" smtClean="0">
                <a:latin typeface="Arial" charset="0"/>
              </a:rPr>
              <a:t>通过使用</a:t>
            </a:r>
            <a:r>
              <a:rPr lang="en-US" altLang="zh-CN" dirty="0" smtClean="0">
                <a:latin typeface="Arial" charset="0"/>
              </a:rPr>
              <a:t>OUTER</a:t>
            </a:r>
            <a:r>
              <a:rPr lang="zh-CN" altLang="en-US" dirty="0" smtClean="0">
                <a:latin typeface="Arial" charset="0"/>
              </a:rPr>
              <a:t>连接查看通常不符合连接条件的数据</a:t>
            </a:r>
          </a:p>
          <a:p>
            <a:pPr lvl="1" eaLnBrk="1" hangingPunct="1"/>
            <a:r>
              <a:rPr lang="zh-CN" altLang="en-US" dirty="0" smtClean="0">
                <a:latin typeface="Arial" charset="0"/>
              </a:rPr>
              <a:t>从两个或多个表生成所有行的笛卡尔乘积</a:t>
            </a:r>
            <a:endParaRPr lang="en-US" altLang="en-US" dirty="0" smtClean="0">
              <a:latin typeface="Arial" charset="0"/>
            </a:endParaRPr>
          </a:p>
        </p:txBody>
      </p:sp>
      <p:sp>
        <p:nvSpPr>
          <p:cNvPr id="92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287146DA-B5D3-4C22-ACA4-D0F74FF01A0A}" type="slidenum">
              <a:rPr lang="en-US" altLang="en-US" smtClean="0">
                <a:latin typeface="Arial" charset="0"/>
                <a:cs typeface="Arial" charset="0"/>
              </a:rPr>
              <a:t>3</a:t>
            </a:fld>
            <a:endParaRPr lang="en-US" altLang="en-US" dirty="0" smtClean="0">
              <a:latin typeface="Arial" charset="0"/>
              <a:cs typeface="Arial" charset="0"/>
            </a:endParaRPr>
          </a:p>
        </p:txBody>
      </p:sp>
    </p:spTree>
    <p:extLst>
      <p:ext uri="{BB962C8B-B14F-4D97-AF65-F5344CB8AC3E}">
        <p14:creationId xmlns:p14="http://schemas.microsoft.com/office/powerpoint/2010/main" val="1359966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Rot="1" noChangeAspect="1" noChangeArrowheads="1" noTextEdit="1"/>
          </p:cNvSpPr>
          <p:nvPr>
            <p:ph type="sldImg"/>
          </p:nvPr>
        </p:nvSpPr>
        <p:spPr>
          <a:ln/>
        </p:spPr>
      </p:sp>
      <p:sp>
        <p:nvSpPr>
          <p:cNvPr id="6246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This query retrieves all the rows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which is the left table, even if there is no match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a:t>
            </a:r>
          </a:p>
          <a:p>
            <a:pPr lvl="1" eaLnBrk="1" hangingPunct="1"/>
            <a:r>
              <a:rPr lang="en-US" altLang="en-US" dirty="0" smtClean="0">
                <a:solidFill>
                  <a:schemeClr val="tx1"/>
                </a:solidFill>
                <a:latin typeface="Arial" charset="0"/>
              </a:rPr>
              <a:t>Basically, a </a:t>
            </a:r>
            <a:r>
              <a:rPr lang="en-US" altLang="en-US" dirty="0" smtClean="0">
                <a:solidFill>
                  <a:schemeClr val="tx1"/>
                </a:solidFill>
                <a:latin typeface="Courier New"/>
              </a:rPr>
              <a:t>LEFT OUTER JOIN </a:t>
            </a:r>
            <a:r>
              <a:rPr lang="en-US" altLang="en-US" dirty="0" smtClean="0">
                <a:solidFill>
                  <a:schemeClr val="tx1"/>
                </a:solidFill>
                <a:latin typeface="Arial" charset="0"/>
              </a:rPr>
              <a:t>will return all the rows that matches between the two tables on the given condition and also returns the unmatched rows of the left table, that is, the table mentioned first in the SQL statement</a:t>
            </a:r>
            <a:r>
              <a:rPr lang="en-US" altLang="en-US" dirty="0" smtClean="0">
                <a:solidFill>
                  <a:schemeClr val="tx1"/>
                </a:solidFill>
                <a:latin typeface="Arial" charset="0"/>
              </a:rPr>
              <a:t>.</a:t>
            </a:r>
          </a:p>
          <a:p>
            <a:pPr lvl="1" eaLnBrk="1" hangingPunct="1"/>
            <a:r>
              <a:rPr lang="zh-CN" altLang="en-US" dirty="0" smtClean="0">
                <a:solidFill>
                  <a:schemeClr val="tx1"/>
                </a:solidFill>
                <a:latin typeface="Arial" charset="0"/>
              </a:rPr>
              <a:t>此查询检索</a:t>
            </a:r>
            <a:r>
              <a:rPr lang="en-US" altLang="en-US" dirty="0" smtClean="0">
                <a:solidFill>
                  <a:schemeClr val="tx1"/>
                </a:solidFill>
                <a:latin typeface="Arial" charset="0"/>
              </a:rPr>
              <a:t>EMPLOYEES</a:t>
            </a:r>
            <a:r>
              <a:rPr lang="zh-CN" altLang="en-US" dirty="0" smtClean="0">
                <a:solidFill>
                  <a:schemeClr val="tx1"/>
                </a:solidFill>
                <a:latin typeface="Arial" charset="0"/>
              </a:rPr>
              <a:t>表中的所有行，即左表，即使</a:t>
            </a:r>
            <a:r>
              <a:rPr lang="en-US" altLang="en-US" dirty="0" smtClean="0">
                <a:solidFill>
                  <a:schemeClr val="tx1"/>
                </a:solidFill>
                <a:latin typeface="Arial" charset="0"/>
              </a:rPr>
              <a:t>DEPARTMENTS</a:t>
            </a:r>
            <a:r>
              <a:rPr lang="zh-CN" altLang="en-US" dirty="0" smtClean="0">
                <a:solidFill>
                  <a:schemeClr val="tx1"/>
                </a:solidFill>
                <a:latin typeface="Arial" charset="0"/>
              </a:rPr>
              <a:t>表中没有匹配。</a:t>
            </a:r>
          </a:p>
          <a:p>
            <a:pPr lvl="1" eaLnBrk="1" hangingPunct="1"/>
            <a:r>
              <a:rPr lang="zh-CN" altLang="en-US" dirty="0" smtClean="0">
                <a:solidFill>
                  <a:schemeClr val="tx1"/>
                </a:solidFill>
                <a:latin typeface="Arial" charset="0"/>
              </a:rPr>
              <a:t>基本上，</a:t>
            </a:r>
            <a:r>
              <a:rPr lang="en-US" altLang="en-US" dirty="0" smtClean="0">
                <a:solidFill>
                  <a:schemeClr val="tx1"/>
                </a:solidFill>
                <a:latin typeface="Arial" charset="0"/>
              </a:rPr>
              <a:t>LEFT OUTER JOIN</a:t>
            </a:r>
            <a:r>
              <a:rPr lang="zh-CN" altLang="en-US" dirty="0" smtClean="0">
                <a:solidFill>
                  <a:schemeClr val="tx1"/>
                </a:solidFill>
                <a:latin typeface="Arial" charset="0"/>
              </a:rPr>
              <a:t>将返回给定条件下两个表之间匹配的所有行，并返回左表的不匹配行，即</a:t>
            </a:r>
            <a:r>
              <a:rPr lang="en-US" altLang="en-US" dirty="0" smtClean="0">
                <a:solidFill>
                  <a:schemeClr val="tx1"/>
                </a:solidFill>
                <a:latin typeface="Arial" charset="0"/>
              </a:rPr>
              <a:t>SQL</a:t>
            </a:r>
            <a:r>
              <a:rPr lang="zh-CN" altLang="en-US" dirty="0" smtClean="0">
                <a:solidFill>
                  <a:schemeClr val="tx1"/>
                </a:solidFill>
                <a:latin typeface="Arial" charset="0"/>
              </a:rPr>
              <a:t>语句中首先提到的表。</a:t>
            </a:r>
            <a:endParaRPr lang="en-US" altLang="en-US" dirty="0" smtClean="0">
              <a:solidFill>
                <a:schemeClr val="tx1"/>
              </a:solidFill>
              <a:latin typeface="Arial" charset="0"/>
            </a:endParaRPr>
          </a:p>
        </p:txBody>
      </p:sp>
      <p:sp>
        <p:nvSpPr>
          <p:cNvPr id="624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94FE820D-0135-4141-B205-A3BFB97BEF56}" type="slidenum">
              <a:rPr lang="en-US" altLang="en-US" smtClean="0">
                <a:latin typeface="Arial" charset="0"/>
                <a:cs typeface="Arial" charset="0"/>
              </a:rPr>
              <a:t>30</a:t>
            </a:fld>
            <a:endParaRPr lang="en-US" altLang="en-US" dirty="0" smtClean="0">
              <a:latin typeface="Arial" charset="0"/>
              <a:cs typeface="Arial" charset="0"/>
            </a:endParaRPr>
          </a:p>
        </p:txBody>
      </p:sp>
    </p:spTree>
    <p:extLst>
      <p:ext uri="{BB962C8B-B14F-4D97-AF65-F5344CB8AC3E}">
        <p14:creationId xmlns:p14="http://schemas.microsoft.com/office/powerpoint/2010/main" val="2211306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Rot="1" noChangeAspect="1" noChangeArrowheads="1" noTextEdit="1"/>
          </p:cNvSpPr>
          <p:nvPr>
            <p:ph type="sldImg"/>
          </p:nvPr>
        </p:nvSpPr>
        <p:spPr>
          <a:ln/>
        </p:spPr>
      </p:sp>
      <p:sp>
        <p:nvSpPr>
          <p:cNvPr id="64515"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This query retrieves all the rows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which is the table at the right, even if there is no match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p>
          <a:p>
            <a:pPr lvl="1" eaLnBrk="1" hangingPunct="1"/>
            <a:r>
              <a:rPr lang="en-US" altLang="en-US" dirty="0" smtClean="0">
                <a:solidFill>
                  <a:schemeClr val="tx1"/>
                </a:solidFill>
                <a:latin typeface="Arial" charset="0"/>
              </a:rPr>
              <a:t>Basically, a </a:t>
            </a:r>
            <a:r>
              <a:rPr lang="en-US" altLang="en-US" dirty="0" smtClean="0">
                <a:solidFill>
                  <a:schemeClr val="tx1"/>
                </a:solidFill>
                <a:latin typeface="Courier New"/>
              </a:rPr>
              <a:t>RIGHT OUTER JOIN </a:t>
            </a:r>
            <a:r>
              <a:rPr lang="en-US" altLang="en-US" dirty="0" smtClean="0">
                <a:solidFill>
                  <a:schemeClr val="tx1"/>
                </a:solidFill>
                <a:latin typeface="Arial" charset="0"/>
              </a:rPr>
              <a:t>will return all the rows that matches between the two tables on the given condition and also returns the unmatched rows of the right table, that is, the table mentioned second in the SQL statement.</a:t>
            </a:r>
          </a:p>
          <a:p>
            <a:pPr lvl="1" eaLnBrk="1" hangingPunct="1"/>
            <a:r>
              <a:rPr lang="zh-CN" altLang="en-US" dirty="0" smtClean="0">
                <a:solidFill>
                  <a:schemeClr val="tx1"/>
                </a:solidFill>
                <a:latin typeface="Arial" charset="0"/>
              </a:rPr>
              <a:t>即使在</a:t>
            </a:r>
            <a:r>
              <a:rPr lang="en-US" altLang="en-US" dirty="0" smtClean="0">
                <a:solidFill>
                  <a:schemeClr val="tx1"/>
                </a:solidFill>
                <a:latin typeface="Arial" charset="0"/>
              </a:rPr>
              <a:t>EMPLOYEES</a:t>
            </a:r>
            <a:r>
              <a:rPr lang="zh-CN" altLang="en-US" dirty="0" smtClean="0">
                <a:solidFill>
                  <a:schemeClr val="tx1"/>
                </a:solidFill>
                <a:latin typeface="Arial" charset="0"/>
              </a:rPr>
              <a:t>表中没有匹配，此查询将检索</a:t>
            </a:r>
            <a:r>
              <a:rPr lang="en-US" altLang="en-US" dirty="0" smtClean="0">
                <a:solidFill>
                  <a:schemeClr val="tx1"/>
                </a:solidFill>
                <a:latin typeface="Arial" charset="0"/>
              </a:rPr>
              <a:t>DEPARTMENTS</a:t>
            </a:r>
            <a:r>
              <a:rPr lang="zh-CN" altLang="en-US" dirty="0" smtClean="0">
                <a:solidFill>
                  <a:schemeClr val="tx1"/>
                </a:solidFill>
                <a:latin typeface="Arial" charset="0"/>
              </a:rPr>
              <a:t>表中的所有行，即表右侧。</a:t>
            </a:r>
          </a:p>
          <a:p>
            <a:pPr lvl="1" eaLnBrk="1" hangingPunct="1"/>
            <a:r>
              <a:rPr lang="zh-CN" altLang="en-US" dirty="0" smtClean="0">
                <a:solidFill>
                  <a:schemeClr val="tx1"/>
                </a:solidFill>
                <a:latin typeface="Arial" charset="0"/>
              </a:rPr>
              <a:t>基本上，</a:t>
            </a:r>
            <a:r>
              <a:rPr lang="en-US" altLang="en-US" dirty="0" smtClean="0">
                <a:solidFill>
                  <a:schemeClr val="tx1"/>
                </a:solidFill>
                <a:latin typeface="Arial" charset="0"/>
              </a:rPr>
              <a:t>RIGHT OUTER JOIN</a:t>
            </a:r>
            <a:r>
              <a:rPr lang="zh-CN" altLang="en-US" dirty="0" smtClean="0">
                <a:solidFill>
                  <a:schemeClr val="tx1"/>
                </a:solidFill>
                <a:latin typeface="Arial" charset="0"/>
              </a:rPr>
              <a:t>将返回给定条件下两个表之间匹配的所有行，并返回正确表的不匹配行，即</a:t>
            </a:r>
            <a:r>
              <a:rPr lang="en-US" altLang="en-US" dirty="0" smtClean="0">
                <a:solidFill>
                  <a:schemeClr val="tx1"/>
                </a:solidFill>
                <a:latin typeface="Arial" charset="0"/>
              </a:rPr>
              <a:t>SQL</a:t>
            </a:r>
            <a:r>
              <a:rPr lang="zh-CN" altLang="en-US" dirty="0" smtClean="0">
                <a:solidFill>
                  <a:schemeClr val="tx1"/>
                </a:solidFill>
                <a:latin typeface="Arial" charset="0"/>
              </a:rPr>
              <a:t>语句中第二个表。</a:t>
            </a:r>
            <a:endParaRPr lang="en-US" altLang="en-US" dirty="0" smtClean="0">
              <a:solidFill>
                <a:schemeClr val="tx1"/>
              </a:solidFill>
              <a:latin typeface="Arial" charset="0"/>
            </a:endParaRPr>
          </a:p>
        </p:txBody>
      </p:sp>
      <p:sp>
        <p:nvSpPr>
          <p:cNvPr id="6451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23B3CD1B-3CF6-49E7-8F57-2A45DAC883AE}" type="slidenum">
              <a:rPr lang="en-US" altLang="en-US" smtClean="0">
                <a:latin typeface="Arial" charset="0"/>
                <a:cs typeface="Arial" charset="0"/>
              </a:rPr>
              <a:t>31</a:t>
            </a:fld>
            <a:endParaRPr lang="en-US" altLang="en-US" dirty="0" smtClean="0">
              <a:latin typeface="Arial" charset="0"/>
              <a:cs typeface="Arial" charset="0"/>
            </a:endParaRPr>
          </a:p>
        </p:txBody>
      </p:sp>
    </p:spTree>
    <p:extLst>
      <p:ext uri="{BB962C8B-B14F-4D97-AF65-F5344CB8AC3E}">
        <p14:creationId xmlns:p14="http://schemas.microsoft.com/office/powerpoint/2010/main" val="2188028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Rot="1" noChangeAspect="1" noChangeArrowheads="1" noTextEdit="1"/>
          </p:cNvSpPr>
          <p:nvPr>
            <p:ph type="sldImg"/>
          </p:nvPr>
        </p:nvSpPr>
        <p:spPr>
          <a:ln/>
        </p:spPr>
      </p:sp>
      <p:sp>
        <p:nvSpPr>
          <p:cNvPr id="6656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This query retrieves all rows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even if there is no match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It also retrieves all rows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even if there is no match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p>
          <a:p>
            <a:pPr lvl="1" eaLnBrk="1" hangingPunct="1"/>
            <a:r>
              <a:rPr lang="en-US" altLang="en-US" dirty="0" smtClean="0">
                <a:solidFill>
                  <a:schemeClr val="tx1"/>
                </a:solidFill>
                <a:latin typeface="Arial" charset="0"/>
              </a:rPr>
              <a:t>Basically, a </a:t>
            </a:r>
            <a:r>
              <a:rPr lang="en-US" altLang="en-US" dirty="0" smtClean="0">
                <a:solidFill>
                  <a:schemeClr val="tx1"/>
                </a:solidFill>
                <a:latin typeface="Courier New"/>
              </a:rPr>
              <a:t>FULL OUTER JOIN </a:t>
            </a:r>
            <a:r>
              <a:rPr lang="en-US" altLang="en-US" dirty="0" smtClean="0">
                <a:solidFill>
                  <a:schemeClr val="tx1"/>
                </a:solidFill>
                <a:latin typeface="Arial" charset="0"/>
              </a:rPr>
              <a:t>will return all the rows that match between the two tables on the given condition and also returns the unmatched rows of both the tables.</a:t>
            </a:r>
          </a:p>
          <a:p>
            <a:pPr lvl="1" eaLnBrk="1" hangingPunct="1"/>
            <a:endParaRPr lang="en-US" altLang="en-US" dirty="0" smtClean="0">
              <a:solidFill>
                <a:schemeClr val="tx1"/>
              </a:solidFill>
              <a:latin typeface="Arial" charset="0"/>
            </a:endParaRPr>
          </a:p>
        </p:txBody>
      </p:sp>
      <p:sp>
        <p:nvSpPr>
          <p:cNvPr id="665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49874770-5634-4F6F-AE31-FC0AA15C1F9D}" type="slidenum">
              <a:rPr lang="en-US" altLang="en-US" smtClean="0">
                <a:latin typeface="Arial" charset="0"/>
                <a:cs typeface="Arial" charset="0"/>
              </a:rPr>
              <a:t>32</a:t>
            </a:fld>
            <a:endParaRPr lang="en-US" altLang="en-US" dirty="0" smtClean="0">
              <a:latin typeface="Arial" charset="0"/>
              <a:cs typeface="Arial" charset="0"/>
            </a:endParaRPr>
          </a:p>
        </p:txBody>
      </p:sp>
    </p:spTree>
    <p:extLst>
      <p:ext uri="{BB962C8B-B14F-4D97-AF65-F5344CB8AC3E}">
        <p14:creationId xmlns:p14="http://schemas.microsoft.com/office/powerpoint/2010/main" val="1300499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Rot="1" noChangeAspect="1" noChangeArrowheads="1" noTextEdit="1"/>
          </p:cNvSpPr>
          <p:nvPr>
            <p:ph type="sldImg"/>
          </p:nvPr>
        </p:nvSpPr>
        <p:spPr>
          <a:ln/>
        </p:spPr>
      </p:sp>
      <p:sp>
        <p:nvSpPr>
          <p:cNvPr id="68611"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686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A5E6505B-8667-4BA4-8A89-EB7017379B8F}" type="slidenum">
              <a:rPr lang="en-US" altLang="en-US" smtClean="0">
                <a:latin typeface="Arial" charset="0"/>
                <a:cs typeface="Arial" charset="0"/>
              </a:rPr>
              <a:t>33</a:t>
            </a:fld>
            <a:endParaRPr lang="en-US" altLang="en-US" dirty="0" smtClean="0">
              <a:latin typeface="Arial" charset="0"/>
              <a:cs typeface="Arial" charset="0"/>
            </a:endParaRPr>
          </a:p>
        </p:txBody>
      </p:sp>
    </p:spTree>
    <p:extLst>
      <p:ext uri="{BB962C8B-B14F-4D97-AF65-F5344CB8AC3E}">
        <p14:creationId xmlns:p14="http://schemas.microsoft.com/office/powerpoint/2010/main" val="1255580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Rot="1" noChangeAspect="1" noChangeArrowheads="1" noTextEdit="1"/>
          </p:cNvSpPr>
          <p:nvPr>
            <p:ph type="sldImg"/>
          </p:nvPr>
        </p:nvSpPr>
        <p:spPr>
          <a:ln/>
        </p:spPr>
      </p:sp>
      <p:sp>
        <p:nvSpPr>
          <p:cNvPr id="7065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A Cartesian product tends to generate a large number of rows and the result is rarely useful. You should, therefore, always include a valid join condition unless you have a specific need to combine all rows from all tables.</a:t>
            </a:r>
          </a:p>
          <a:p>
            <a:pPr lvl="1" eaLnBrk="1" hangingPunct="1"/>
            <a:r>
              <a:rPr lang="en-US" altLang="en-US" dirty="0" smtClean="0">
                <a:latin typeface="Arial" charset="0"/>
              </a:rPr>
              <a:t>Cartesian products are useful for some tests when you need to generate a large number of rows to simulate a reasonable amount of data.</a:t>
            </a:r>
          </a:p>
          <a:p>
            <a:pPr lvl="1" eaLnBrk="1" hangingPunct="1"/>
            <a:endParaRPr lang="en-US" altLang="en-US" dirty="0" smtClean="0">
              <a:latin typeface="Arial" charset="0"/>
            </a:endParaRPr>
          </a:p>
        </p:txBody>
      </p:sp>
      <p:sp>
        <p:nvSpPr>
          <p:cNvPr id="7066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F0E2BFB3-6D15-4540-B975-B2AE35AB6F27}" type="slidenum">
              <a:rPr lang="en-US" altLang="en-US" smtClean="0">
                <a:latin typeface="Arial" charset="0"/>
                <a:cs typeface="Arial" charset="0"/>
              </a:rPr>
              <a:t>34</a:t>
            </a:fld>
            <a:endParaRPr lang="en-US" altLang="en-US" dirty="0" smtClean="0">
              <a:latin typeface="Arial" charset="0"/>
              <a:cs typeface="Arial" charset="0"/>
            </a:endParaRPr>
          </a:p>
        </p:txBody>
      </p:sp>
    </p:spTree>
    <p:extLst>
      <p:ext uri="{BB962C8B-B14F-4D97-AF65-F5344CB8AC3E}">
        <p14:creationId xmlns:p14="http://schemas.microsoft.com/office/powerpoint/2010/main" val="2266273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8"/>
          <p:cNvSpPr>
            <a:spLocks noGrp="1" noRot="1" noChangeAspect="1" noChangeArrowheads="1" noTextEdit="1"/>
          </p:cNvSpPr>
          <p:nvPr>
            <p:ph type="sldImg"/>
          </p:nvPr>
        </p:nvSpPr>
        <p:spPr>
          <a:ln/>
        </p:spPr>
      </p:sp>
      <p:sp>
        <p:nvSpPr>
          <p:cNvPr id="72707"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A Cartesian product is generated if a join condition is omitted. The example in the slide displays the employee ID, department ID, and location ID from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tables. Because no join condition was specified, all rows (20 rows) from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are joined with all rows (8 rows)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thereby generating 160 rows in the output.</a:t>
            </a:r>
          </a:p>
        </p:txBody>
      </p:sp>
      <p:sp>
        <p:nvSpPr>
          <p:cNvPr id="7270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00EB4052-552A-4CE0-88F9-F3C4AE01B23C}" type="slidenum">
              <a:rPr lang="en-US" altLang="en-US" smtClean="0">
                <a:latin typeface="Arial" charset="0"/>
                <a:cs typeface="Arial" charset="0"/>
              </a:rPr>
              <a:t>35</a:t>
            </a:fld>
            <a:endParaRPr lang="en-US" altLang="en-US" dirty="0" smtClean="0">
              <a:latin typeface="Arial" charset="0"/>
              <a:cs typeface="Arial" charset="0"/>
            </a:endParaRPr>
          </a:p>
        </p:txBody>
      </p:sp>
    </p:spTree>
    <p:extLst>
      <p:ext uri="{BB962C8B-B14F-4D97-AF65-F5344CB8AC3E}">
        <p14:creationId xmlns:p14="http://schemas.microsoft.com/office/powerpoint/2010/main" val="1122889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lvl="1"/>
            <a:r>
              <a:rPr lang="en-US" altLang="en-US" dirty="0" smtClean="0">
                <a:latin typeface="Arial" charset="0"/>
              </a:rPr>
              <a:t>The example in the slide produces a Cartesian product of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DEPARTMENTS</a:t>
            </a:r>
            <a:r>
              <a:rPr lang="en-US" altLang="en-US" dirty="0" smtClean="0">
                <a:latin typeface="Arial" charset="0"/>
              </a:rPr>
              <a:t> tables.</a:t>
            </a:r>
          </a:p>
          <a:p>
            <a:pPr lvl="1"/>
            <a:r>
              <a:rPr lang="en-US" altLang="en-US" dirty="0" smtClean="0">
                <a:latin typeface="Arial" charset="0"/>
              </a:rPr>
              <a:t>It is a good practice to explicitly state </a:t>
            </a:r>
            <a:r>
              <a:rPr lang="en-US" altLang="en-US" dirty="0" smtClean="0">
                <a:latin typeface="Courier New" pitchFamily="49" charset="0"/>
              </a:rPr>
              <a:t>CROSS JOIN</a:t>
            </a:r>
            <a:r>
              <a:rPr lang="en-US" altLang="en-US" dirty="0" smtClean="0">
                <a:latin typeface="Arial" charset="0"/>
              </a:rPr>
              <a:t> in your </a:t>
            </a:r>
            <a:r>
              <a:rPr lang="en-US" altLang="en-US" dirty="0" smtClean="0">
                <a:latin typeface="Courier New" pitchFamily="49" charset="0"/>
              </a:rPr>
              <a:t>SELECT</a:t>
            </a:r>
            <a:r>
              <a:rPr lang="en-US" altLang="en-US" dirty="0" smtClean="0">
                <a:latin typeface="Arial" charset="0"/>
              </a:rPr>
              <a:t> statement when you intend to create a Cartesian product. Therefore, it is very clear that you intend for this to happen and it is not the result of missing joins</a:t>
            </a:r>
            <a:r>
              <a:rPr lang="en-US" altLang="en-US" dirty="0" smtClean="0">
                <a:latin typeface="Arial" charset="0"/>
              </a:rPr>
              <a:t>.</a:t>
            </a:r>
          </a:p>
          <a:p>
            <a:pPr lvl="1"/>
            <a:r>
              <a:rPr lang="en-US" altLang="en-US" dirty="0" smtClean="0">
                <a:latin typeface="Arial" charset="0"/>
              </a:rPr>
              <a:t>CROSS JOIN</a:t>
            </a:r>
            <a:r>
              <a:rPr lang="zh-CN" altLang="en-US" dirty="0" smtClean="0">
                <a:latin typeface="Arial" charset="0"/>
              </a:rPr>
              <a:t>是一个</a:t>
            </a:r>
            <a:r>
              <a:rPr lang="en-US" altLang="en-US" dirty="0" smtClean="0">
                <a:latin typeface="Arial" charset="0"/>
              </a:rPr>
              <a:t>JOIN</a:t>
            </a:r>
            <a:r>
              <a:rPr lang="zh-CN" altLang="en-US" dirty="0" smtClean="0">
                <a:latin typeface="Arial" charset="0"/>
              </a:rPr>
              <a:t>操作，可以生成两个表的笛卡尔乘积。</a:t>
            </a:r>
          </a:p>
          <a:p>
            <a:pPr lvl="1"/>
            <a:r>
              <a:rPr lang="zh-CN" altLang="en-US" dirty="0" smtClean="0">
                <a:latin typeface="Arial" charset="0"/>
              </a:rPr>
              <a:t>要创建笛卡儿乘积，请在</a:t>
            </a:r>
            <a:r>
              <a:rPr lang="en-US" altLang="en-US" dirty="0" smtClean="0">
                <a:latin typeface="Arial" charset="0"/>
              </a:rPr>
              <a:t>SELECT</a:t>
            </a:r>
            <a:r>
              <a:rPr lang="zh-CN" altLang="en-US" dirty="0" smtClean="0">
                <a:latin typeface="Arial" charset="0"/>
              </a:rPr>
              <a:t>语句中指定</a:t>
            </a:r>
            <a:r>
              <a:rPr lang="en-US" altLang="en-US" smtClean="0">
                <a:latin typeface="Arial" charset="0"/>
              </a:rPr>
              <a:t>CROSS JOIN。</a:t>
            </a:r>
            <a:endParaRPr lang="en-US" altLang="en-US" dirty="0" smtClean="0">
              <a:latin typeface="Arial" charset="0"/>
            </a:endParaRPr>
          </a:p>
        </p:txBody>
      </p:sp>
      <p:sp>
        <p:nvSpPr>
          <p:cNvPr id="7475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FA6EC61B-803E-4CDB-A9ED-45BE4C49B122}" type="slidenum">
              <a:rPr lang="en-US" altLang="en-US" smtClean="0">
                <a:latin typeface="Arial" charset="0"/>
                <a:cs typeface="Arial" charset="0"/>
              </a:rPr>
              <a:t>36</a:t>
            </a:fld>
            <a:endParaRPr lang="en-US" altLang="en-US" dirty="0" smtClean="0">
              <a:latin typeface="Arial" charset="0"/>
              <a:cs typeface="Arial" charset="0"/>
            </a:endParaRPr>
          </a:p>
        </p:txBody>
      </p:sp>
    </p:spTree>
    <p:extLst>
      <p:ext uri="{BB962C8B-B14F-4D97-AF65-F5344CB8AC3E}">
        <p14:creationId xmlns:p14="http://schemas.microsoft.com/office/powerpoint/2010/main" val="38292565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Rot="1" noChangeAspect="1" noChangeArrowheads="1" noTextEdit="1"/>
          </p:cNvSpPr>
          <p:nvPr>
            <p:ph type="sldImg"/>
          </p:nvPr>
        </p:nvSpPr>
        <p:spPr>
          <a:ln/>
        </p:spPr>
      </p:sp>
      <p:sp>
        <p:nvSpPr>
          <p:cNvPr id="76803" name="Rectangle 5"/>
          <p:cNvSpPr>
            <a:spLocks noGrp="1" noChangeArrowheads="1"/>
          </p:cNvSpPr>
          <p:nvPr>
            <p:ph type="body" idx="1"/>
          </p:nvPr>
        </p:nvSpPr>
        <p:spPr>
          <a:noFill/>
          <a:ln/>
        </p:spPr>
        <p:txBody>
          <a:bodyPr lIns="12914" tIns="12914" rIns="12914" bIns="12914"/>
          <a:lstStyle/>
          <a:p>
            <a:pPr eaLnBrk="1" hangingPunct="1"/>
            <a:r>
              <a:rPr lang="en-US" altLang="en-US" dirty="0" smtClean="0">
                <a:latin typeface="Arial" charset="0"/>
              </a:rPr>
              <a:t>Answer: e</a:t>
            </a:r>
          </a:p>
        </p:txBody>
      </p:sp>
      <p:sp>
        <p:nvSpPr>
          <p:cNvPr id="7680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38C20B4A-35A5-4379-B8AA-0382B0C157A9}" type="slidenum">
              <a:rPr lang="en-US" altLang="en-US" smtClean="0">
                <a:latin typeface="Arial" charset="0"/>
                <a:cs typeface="Arial" charset="0"/>
              </a:rPr>
              <a:t>37</a:t>
            </a:fld>
            <a:endParaRPr lang="en-US" altLang="en-US" dirty="0" smtClean="0">
              <a:latin typeface="Arial" charset="0"/>
              <a:cs typeface="Arial" charset="0"/>
            </a:endParaRPr>
          </a:p>
        </p:txBody>
      </p:sp>
    </p:spTree>
    <p:extLst>
      <p:ext uri="{BB962C8B-B14F-4D97-AF65-F5344CB8AC3E}">
        <p14:creationId xmlns:p14="http://schemas.microsoft.com/office/powerpoint/2010/main" val="33391755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Rot="1" noChangeAspect="1" noChangeArrowheads="1" noTextEdit="1"/>
          </p:cNvSpPr>
          <p:nvPr>
            <p:ph type="sldImg"/>
          </p:nvPr>
        </p:nvSpPr>
        <p:spPr>
          <a:ln/>
        </p:spPr>
      </p:sp>
      <p:sp>
        <p:nvSpPr>
          <p:cNvPr id="78851" name="Rectangle 7"/>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There are multiple ways to join tables. </a:t>
            </a:r>
          </a:p>
          <a:p>
            <a:pPr lvl="1" eaLnBrk="1" hangingPunct="1"/>
            <a:r>
              <a:rPr lang="en-US" altLang="en-US" b="1" smtClean="0">
                <a:latin typeface="Arial" charset="0"/>
              </a:rPr>
              <a:t>Types of Joins</a:t>
            </a:r>
            <a:endParaRPr lang="en-US" altLang="en-US" smtClean="0">
              <a:latin typeface="Arial" charset="0"/>
            </a:endParaRPr>
          </a:p>
          <a:p>
            <a:pPr lvl="2" eaLnBrk="1" hangingPunct="1"/>
            <a:r>
              <a:rPr lang="en-US" altLang="en-US" smtClean="0">
                <a:latin typeface="Arial" charset="0"/>
              </a:rPr>
              <a:t>Equijoins</a:t>
            </a:r>
          </a:p>
          <a:p>
            <a:pPr lvl="2" eaLnBrk="1" hangingPunct="1"/>
            <a:r>
              <a:rPr lang="en-US" altLang="en-US" smtClean="0">
                <a:latin typeface="Arial" charset="0"/>
              </a:rPr>
              <a:t>Nonequijoins</a:t>
            </a:r>
          </a:p>
          <a:p>
            <a:pPr lvl="2" eaLnBrk="1" hangingPunct="1"/>
            <a:r>
              <a:rPr lang="en-US" altLang="en-US" smtClean="0">
                <a:latin typeface="Courier New" pitchFamily="49" charset="0"/>
              </a:rPr>
              <a:t>OUTER</a:t>
            </a:r>
            <a:r>
              <a:rPr lang="en-US" altLang="en-US" smtClean="0">
                <a:latin typeface="Arial" charset="0"/>
              </a:rPr>
              <a:t> joins</a:t>
            </a:r>
          </a:p>
          <a:p>
            <a:pPr lvl="2" eaLnBrk="1" hangingPunct="1"/>
            <a:r>
              <a:rPr lang="en-US" altLang="en-US" smtClean="0">
                <a:latin typeface="Arial" charset="0"/>
              </a:rPr>
              <a:t>Self-joins</a:t>
            </a:r>
          </a:p>
          <a:p>
            <a:pPr lvl="2" eaLnBrk="1" hangingPunct="1"/>
            <a:r>
              <a:rPr lang="en-US" altLang="en-US" smtClean="0">
                <a:latin typeface="Arial" charset="0"/>
              </a:rPr>
              <a:t>Cross joins</a:t>
            </a:r>
          </a:p>
          <a:p>
            <a:pPr lvl="2" eaLnBrk="1" hangingPunct="1"/>
            <a:r>
              <a:rPr lang="en-US" altLang="en-US" smtClean="0">
                <a:latin typeface="Arial" charset="0"/>
              </a:rPr>
              <a:t>Natural joins</a:t>
            </a:r>
          </a:p>
          <a:p>
            <a:pPr lvl="2" eaLnBrk="1" hangingPunct="1"/>
            <a:r>
              <a:rPr lang="en-US" altLang="en-US" smtClean="0">
                <a:latin typeface="Arial" charset="0"/>
              </a:rPr>
              <a:t>Full (or two-sided) </a:t>
            </a:r>
            <a:r>
              <a:rPr lang="en-US" altLang="en-US" smtClean="0">
                <a:latin typeface="Courier New" pitchFamily="49" charset="0"/>
              </a:rPr>
              <a:t>OUTER</a:t>
            </a:r>
            <a:r>
              <a:rPr lang="en-US" altLang="en-US" smtClean="0">
                <a:latin typeface="Arial" charset="0"/>
              </a:rPr>
              <a:t> joins</a:t>
            </a:r>
          </a:p>
          <a:p>
            <a:pPr lvl="1" eaLnBrk="1" hangingPunct="1"/>
            <a:r>
              <a:rPr lang="en-US" altLang="en-US" b="1" smtClean="0">
                <a:latin typeface="Arial" charset="0"/>
              </a:rPr>
              <a:t>Cartesian Products</a:t>
            </a:r>
            <a:endParaRPr lang="en-US" altLang="en-US" smtClean="0">
              <a:latin typeface="Arial" charset="0"/>
            </a:endParaRPr>
          </a:p>
          <a:p>
            <a:pPr lvl="1" eaLnBrk="1" hangingPunct="1"/>
            <a:r>
              <a:rPr lang="en-US" altLang="en-US" smtClean="0">
                <a:latin typeface="Arial" charset="0"/>
              </a:rPr>
              <a:t>A Cartesian product results in the display of all combinations of rows. This is done by either omitting the </a:t>
            </a:r>
            <a:r>
              <a:rPr lang="en-US" altLang="en-US" smtClean="0">
                <a:latin typeface="Courier New" pitchFamily="49" charset="0"/>
              </a:rPr>
              <a:t>WHERE</a:t>
            </a:r>
            <a:r>
              <a:rPr lang="en-US" altLang="en-US" smtClean="0">
                <a:latin typeface="Arial" charset="0"/>
              </a:rPr>
              <a:t> clause or specifying the </a:t>
            </a:r>
            <a:r>
              <a:rPr lang="en-US" altLang="en-US" smtClean="0">
                <a:latin typeface="Courier New" pitchFamily="49" charset="0"/>
              </a:rPr>
              <a:t>CROSS</a:t>
            </a:r>
            <a:r>
              <a:rPr lang="en-US" altLang="en-US" smtClean="0">
                <a:latin typeface="Arial" charset="0"/>
              </a:rPr>
              <a:t> </a:t>
            </a:r>
            <a:r>
              <a:rPr lang="en-US" altLang="en-US" smtClean="0">
                <a:latin typeface="Courier New" pitchFamily="49" charset="0"/>
              </a:rPr>
              <a:t>JOIN</a:t>
            </a:r>
            <a:r>
              <a:rPr lang="en-US" altLang="en-US" smtClean="0">
                <a:latin typeface="Arial" charset="0"/>
              </a:rPr>
              <a:t> clause.</a:t>
            </a:r>
          </a:p>
          <a:p>
            <a:pPr lvl="1" eaLnBrk="1" hangingPunct="1"/>
            <a:r>
              <a:rPr lang="en-US" altLang="en-US" b="1" smtClean="0">
                <a:latin typeface="Arial" charset="0"/>
              </a:rPr>
              <a:t>Table Aliases</a:t>
            </a:r>
            <a:endParaRPr lang="en-US" altLang="en-US" smtClean="0">
              <a:latin typeface="Arial" charset="0"/>
            </a:endParaRPr>
          </a:p>
          <a:p>
            <a:pPr lvl="2" eaLnBrk="1" hangingPunct="1"/>
            <a:r>
              <a:rPr lang="en-US" altLang="en-US" smtClean="0">
                <a:latin typeface="Arial" charset="0"/>
              </a:rPr>
              <a:t>Table aliases speed up database access.</a:t>
            </a:r>
          </a:p>
          <a:p>
            <a:pPr lvl="2" eaLnBrk="1" hangingPunct="1"/>
            <a:r>
              <a:rPr lang="en-US" altLang="en-US" smtClean="0">
                <a:latin typeface="Arial" charset="0"/>
              </a:rPr>
              <a:t>They can help to keep SQL code smaller by conserving memory.</a:t>
            </a:r>
          </a:p>
          <a:p>
            <a:pPr lvl="2" eaLnBrk="1" hangingPunct="1"/>
            <a:r>
              <a:rPr lang="en-US" altLang="en-US" smtClean="0">
                <a:latin typeface="Arial" charset="0"/>
              </a:rPr>
              <a:t>They are sometimes mandatory to avoid column ambiguity.</a:t>
            </a:r>
            <a:endParaRPr lang="en-US" altLang="en-US" dirty="0" smtClean="0">
              <a:latin typeface="Arial" charset="0"/>
            </a:endParaRPr>
          </a:p>
        </p:txBody>
      </p:sp>
      <p:sp>
        <p:nvSpPr>
          <p:cNvPr id="788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148E8A2A-822B-425C-91B0-4B94C8FD2EC9}" type="slidenum">
              <a:rPr lang="en-US" altLang="en-US" smtClean="0">
                <a:latin typeface="Arial" charset="0"/>
                <a:cs typeface="Arial" charset="0"/>
              </a:rPr>
              <a:t>38</a:t>
            </a:fld>
            <a:endParaRPr lang="en-US" altLang="en-US" dirty="0" smtClean="0">
              <a:latin typeface="Arial" charset="0"/>
              <a:cs typeface="Arial" charset="0"/>
            </a:endParaRPr>
          </a:p>
        </p:txBody>
      </p:sp>
    </p:spTree>
    <p:extLst>
      <p:ext uri="{BB962C8B-B14F-4D97-AF65-F5344CB8AC3E}">
        <p14:creationId xmlns:p14="http://schemas.microsoft.com/office/powerpoint/2010/main" val="42010605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7"/>
          <p:cNvSpPr>
            <a:spLocks noGrp="1" noChangeArrowheads="1"/>
          </p:cNvSpPr>
          <p:nvPr>
            <p:ph type="body" idx="1"/>
          </p:nvPr>
        </p:nvSpPr>
        <p:spPr/>
        <p:txBody>
          <a:bodyPr>
            <a:normAutofit/>
          </a:bodyPr>
          <a:lstStyle/>
          <a:p>
            <a:pPr lvl="1"/>
            <a:r>
              <a:rPr lang="en-US" altLang="en-US" smtClean="0"/>
              <a:t>This practice is intended to give you experience in extracting data from more than one table using the SQL:1999–compliant joins.</a:t>
            </a:r>
            <a:endParaRPr lang="en-US" altLang="en-US" dirty="0" smtClean="0"/>
          </a:p>
        </p:txBody>
      </p:sp>
      <p:sp>
        <p:nvSpPr>
          <p:cNvPr id="80900"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7 - </a:t>
            </a:r>
            <a:fld id="{29BD22C7-7451-4003-B924-4BDEFC172450}" type="slidenum">
              <a:rPr lang="en-US" altLang="en-US" smtClean="0"/>
              <a:t>39</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469566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5"/>
          <p:cNvSpPr>
            <a:spLocks noGrp="1" noRot="1" noChangeAspect="1" noTextEdit="1"/>
          </p:cNvSpPr>
          <p:nvPr>
            <p:ph type="sldImg"/>
          </p:nvPr>
        </p:nvSpPr>
        <p:spPr>
          <a:ln/>
        </p:spPr>
      </p:sp>
      <p:sp>
        <p:nvSpPr>
          <p:cNvPr id="11267" name="Notes Placeholder 6"/>
          <p:cNvSpPr>
            <a:spLocks noGrp="1"/>
          </p:cNvSpPr>
          <p:nvPr>
            <p:ph type="body" idx="1"/>
          </p:nvPr>
        </p:nvSpPr>
        <p:spPr>
          <a:noFill/>
          <a:ln/>
        </p:spPr>
        <p:txBody>
          <a:bodyPr/>
          <a:lstStyle/>
          <a:p>
            <a:endParaRPr lang="en-US" altLang="en-US" dirty="0" smtClean="0">
              <a:latin typeface="Arial" charset="0"/>
            </a:endParaRPr>
          </a:p>
        </p:txBody>
      </p:sp>
      <p:sp>
        <p:nvSpPr>
          <p:cNvPr id="112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08DBB621-AC63-4A7C-A999-0998A54FD6F7}" type="slidenum">
              <a:rPr lang="en-US" altLang="en-US" smtClean="0">
                <a:latin typeface="Arial" charset="0"/>
                <a:cs typeface="Arial" charset="0"/>
              </a:rPr>
              <a:t>4</a:t>
            </a:fld>
            <a:endParaRPr lang="en-US" altLang="en-US" dirty="0" smtClean="0">
              <a:latin typeface="Arial" charset="0"/>
              <a:cs typeface="Arial" charset="0"/>
            </a:endParaRPr>
          </a:p>
        </p:txBody>
      </p:sp>
    </p:spTree>
    <p:extLst>
      <p:ext uri="{BB962C8B-B14F-4D97-AF65-F5344CB8AC3E}">
        <p14:creationId xmlns:p14="http://schemas.microsoft.com/office/powerpoint/2010/main" val="2730522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0" dirty="0" smtClean="0"/>
              <a:t>Jody, an HR Manager located in Mexico, wants a report of all employees working in the organization, their respective job IDs, and job titles. You cannot get this report by querying a single table because the employee information is in one table and the job information in another table. </a:t>
            </a:r>
          </a:p>
          <a:p>
            <a:pPr lvl="1"/>
            <a:r>
              <a:rPr lang="en-US" b="0" dirty="0" smtClean="0"/>
              <a:t>What is the solution for Jody’s query?</a:t>
            </a:r>
          </a:p>
          <a:p>
            <a:pPr lvl="1"/>
            <a:r>
              <a:rPr lang="en-US" b="0" dirty="0" smtClean="0"/>
              <a:t>You will need to write a SQL statement to fetch the required information from two different tables. This SQL statement will fetch the employee IDs from the </a:t>
            </a:r>
            <a:r>
              <a:rPr lang="en-US" b="0" dirty="0" smtClean="0">
                <a:latin typeface="Courier New" pitchFamily="49" charset="0"/>
                <a:cs typeface="Courier New" pitchFamily="49" charset="0"/>
              </a:rPr>
              <a:t>EMPLOYEE</a:t>
            </a:r>
            <a:r>
              <a:rPr lang="en-US" b="0" dirty="0" smtClean="0"/>
              <a:t> table and </a:t>
            </a:r>
            <a:r>
              <a:rPr lang="en-US" b="0" dirty="0" smtClean="0">
                <a:cs typeface="Arial" pitchFamily="34" charset="0"/>
              </a:rPr>
              <a:t>Job Title </a:t>
            </a:r>
            <a:r>
              <a:rPr lang="en-US" b="0" dirty="0" smtClean="0"/>
              <a:t>from the </a:t>
            </a:r>
            <a:r>
              <a:rPr lang="en-US" b="0" dirty="0" smtClean="0">
                <a:latin typeface="Courier New" pitchFamily="49" charset="0"/>
                <a:cs typeface="Courier New" pitchFamily="49" charset="0"/>
              </a:rPr>
              <a:t>JOBS</a:t>
            </a:r>
            <a:r>
              <a:rPr lang="en-US" b="0" dirty="0" smtClean="0"/>
              <a:t> table by using </a:t>
            </a:r>
            <a:r>
              <a:rPr lang="en-US" b="0" dirty="0" smtClean="0">
                <a:latin typeface="Courier New" pitchFamily="49" charset="0"/>
                <a:cs typeface="Courier New" pitchFamily="49" charset="0"/>
              </a:rPr>
              <a:t>JOB ID </a:t>
            </a:r>
            <a:r>
              <a:rPr lang="en-US" b="0" dirty="0" smtClean="0"/>
              <a:t>as the common column. The result of the SQL Query is a single report consisting of the following columns: Employee ID, Job ID, and Job title.</a:t>
            </a:r>
          </a:p>
          <a:p>
            <a:pPr lvl="1"/>
            <a:r>
              <a:rPr lang="en-US" b="0" dirty="0" smtClean="0"/>
              <a:t>The following slides explain in detail about Joins and how to use them.</a:t>
            </a:r>
          </a:p>
          <a:p>
            <a:pPr lvl="1"/>
            <a:r>
              <a:rPr lang="zh-CN" altLang="en-US" b="0" dirty="0" smtClean="0"/>
              <a:t>位于墨西哥的人力资源经理</a:t>
            </a:r>
            <a:r>
              <a:rPr lang="en-US" altLang="zh-CN" b="0" dirty="0" smtClean="0"/>
              <a:t>Jody</a:t>
            </a:r>
            <a:r>
              <a:rPr lang="zh-CN" altLang="en-US" b="0" dirty="0" smtClean="0"/>
              <a:t>想要在组织中工作的所有员工的报告，他们各自的工作</a:t>
            </a:r>
            <a:r>
              <a:rPr lang="en-US" altLang="zh-CN" b="0" dirty="0" smtClean="0"/>
              <a:t>ID</a:t>
            </a:r>
            <a:r>
              <a:rPr lang="zh-CN" altLang="en-US" b="0" dirty="0" smtClean="0"/>
              <a:t>和职位。 由于员工信息位于一个表中，而是另一个表中的作业信息，因此无法通过查询单个表来获取此报告。</a:t>
            </a:r>
          </a:p>
          <a:p>
            <a:pPr lvl="1"/>
            <a:r>
              <a:rPr lang="en-US" altLang="zh-CN" b="0" dirty="0" smtClean="0"/>
              <a:t>Jody</a:t>
            </a:r>
            <a:r>
              <a:rPr lang="zh-CN" altLang="en-US" b="0" dirty="0" smtClean="0"/>
              <a:t>的查询是什么解决方案？</a:t>
            </a:r>
          </a:p>
          <a:p>
            <a:pPr lvl="1"/>
            <a:r>
              <a:rPr lang="zh-CN" altLang="en-US" b="0" dirty="0" smtClean="0"/>
              <a:t>您将需要编写</a:t>
            </a:r>
            <a:r>
              <a:rPr lang="en-US" altLang="zh-CN" b="0" dirty="0" smtClean="0"/>
              <a:t>SQL</a:t>
            </a:r>
            <a:r>
              <a:rPr lang="zh-CN" altLang="en-US" b="0" dirty="0" smtClean="0"/>
              <a:t>语句以从两个不同的表中获取所需的信息。 此</a:t>
            </a:r>
            <a:r>
              <a:rPr lang="en-US" altLang="zh-CN" b="0" dirty="0" smtClean="0"/>
              <a:t>SQL</a:t>
            </a:r>
            <a:r>
              <a:rPr lang="zh-CN" altLang="en-US" b="0" dirty="0" smtClean="0"/>
              <a:t>语句将通过使用</a:t>
            </a:r>
            <a:r>
              <a:rPr lang="en-US" altLang="zh-CN" b="0" dirty="0" smtClean="0"/>
              <a:t>JOB ID</a:t>
            </a:r>
            <a:r>
              <a:rPr lang="zh-CN" altLang="en-US" b="0" dirty="0" smtClean="0"/>
              <a:t>作为公共列从</a:t>
            </a:r>
            <a:r>
              <a:rPr lang="en-US" altLang="zh-CN" b="0" dirty="0" smtClean="0"/>
              <a:t>JOBS</a:t>
            </a:r>
            <a:r>
              <a:rPr lang="zh-CN" altLang="en-US" b="0" dirty="0" smtClean="0"/>
              <a:t>表中的</a:t>
            </a:r>
            <a:r>
              <a:rPr lang="en-US" altLang="zh-CN" b="0" dirty="0" smtClean="0"/>
              <a:t>EMPLOYEE</a:t>
            </a:r>
            <a:r>
              <a:rPr lang="zh-CN" altLang="en-US" b="0" dirty="0" smtClean="0"/>
              <a:t>表和作业标题中获取员工</a:t>
            </a:r>
            <a:r>
              <a:rPr lang="en-US" altLang="zh-CN" b="0" dirty="0" smtClean="0"/>
              <a:t>ID</a:t>
            </a:r>
            <a:r>
              <a:rPr lang="zh-CN" altLang="en-US" b="0" dirty="0" smtClean="0"/>
              <a:t>。 </a:t>
            </a:r>
            <a:r>
              <a:rPr lang="en-US" altLang="zh-CN" b="0" dirty="0" smtClean="0"/>
              <a:t>SQL</a:t>
            </a:r>
            <a:r>
              <a:rPr lang="zh-CN" altLang="en-US" b="0" dirty="0" smtClean="0"/>
              <a:t>查询的结果是由以下列组成的单个报告：员工</a:t>
            </a:r>
            <a:r>
              <a:rPr lang="en-US" altLang="zh-CN" b="0" dirty="0" smtClean="0"/>
              <a:t>ID</a:t>
            </a:r>
            <a:r>
              <a:rPr lang="zh-CN" altLang="en-US" b="0" dirty="0" smtClean="0"/>
              <a:t>，作业</a:t>
            </a:r>
            <a:r>
              <a:rPr lang="en-US" altLang="zh-CN" b="0" dirty="0" smtClean="0"/>
              <a:t>ID</a:t>
            </a:r>
            <a:r>
              <a:rPr lang="zh-CN" altLang="en-US" b="0" dirty="0" smtClean="0"/>
              <a:t>和作业标题。</a:t>
            </a:r>
          </a:p>
          <a:p>
            <a:pPr lvl="1"/>
            <a:r>
              <a:rPr lang="zh-CN" altLang="en-US" b="0" dirty="0" smtClean="0"/>
              <a:t>以下幻灯片详细介绍了连接及其使用方法。</a:t>
            </a:r>
            <a:endParaRPr lang="en-US" b="0" dirty="0" smtClean="0"/>
          </a:p>
          <a:p>
            <a:pPr lvl="1"/>
            <a:endParaRPr lang="en-US" b="0" dirty="0" smtClean="0"/>
          </a:p>
          <a:p>
            <a:pPr lvl="1"/>
            <a:endParaRPr lang="en-US" b="0" dirty="0" smtClean="0"/>
          </a:p>
          <a:p>
            <a:pPr lvl="1"/>
            <a:endParaRPr lang="en-US" b="0" dirty="0"/>
          </a:p>
        </p:txBody>
      </p:sp>
      <p:sp>
        <p:nvSpPr>
          <p:cNvPr id="4" name="Footer Placeholder 3"/>
          <p:cNvSpPr>
            <a:spLocks noGrp="1"/>
          </p:cNvSpPr>
          <p:nvPr>
            <p:ph type="ftr" sz="quarter" idx="10"/>
          </p:nvPr>
        </p:nvSpPr>
        <p:spPr/>
        <p:txBody>
          <a:bodyPr/>
          <a:lstStyle/>
          <a:p>
            <a:pPr>
              <a:defRPr/>
            </a:pPr>
            <a:r>
              <a:rPr lang="en-US" smtClean="0"/>
              <a:t>Oracle Database 12</a:t>
            </a:r>
            <a:r>
              <a:rPr lang="en-US" i="1" smtClean="0"/>
              <a:t>c</a:t>
            </a:r>
            <a:r>
              <a:rPr lang="en-US" smtClean="0"/>
              <a:t> R2: SQL Workshop I   7 - </a:t>
            </a:r>
            <a:fld id="{D481C607-B207-408D-9597-1F6E523104EB}" type="slidenum">
              <a:rPr lang="en-US" smtClean="0"/>
              <a:t>5</a:t>
            </a:fld>
            <a:endParaRPr lang="en-US" dirty="0"/>
          </a:p>
        </p:txBody>
      </p:sp>
    </p:spTree>
    <p:extLst>
      <p:ext uri="{BB962C8B-B14F-4D97-AF65-F5344CB8AC3E}">
        <p14:creationId xmlns:p14="http://schemas.microsoft.com/office/powerpoint/2010/main" val="1070767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Rot="1" noChangeAspect="1" noChangeArrowheads="1" noTextEdit="1"/>
          </p:cNvSpPr>
          <p:nvPr>
            <p:ph type="sldImg"/>
          </p:nvPr>
        </p:nvSpPr>
        <p:spPr>
          <a:ln/>
        </p:spPr>
      </p:sp>
      <p:sp>
        <p:nvSpPr>
          <p:cNvPr id="13315"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Sometimes you need to use </a:t>
            </a:r>
            <a:r>
              <a:rPr lang="en-US" altLang="en-US" dirty="0" smtClean="0">
                <a:solidFill>
                  <a:schemeClr val="tx1"/>
                </a:solidFill>
                <a:latin typeface="Arial" charset="0"/>
              </a:rPr>
              <a:t>data from more than one table</a:t>
            </a:r>
            <a:r>
              <a:rPr lang="en-US" altLang="en-US" dirty="0" smtClean="0">
                <a:latin typeface="Arial" charset="0"/>
              </a:rPr>
              <a:t>. In the example in the slide, the report displays data from two separate tables:</a:t>
            </a:r>
          </a:p>
          <a:p>
            <a:pPr lvl="2" eaLnBrk="1" hangingPunct="1"/>
            <a:r>
              <a:rPr lang="en-US" altLang="en-US" dirty="0" smtClean="0">
                <a:latin typeface="Arial" charset="0"/>
              </a:rPr>
              <a:t>Employee </a:t>
            </a:r>
            <a:r>
              <a:rPr lang="en-US" altLang="en-US" dirty="0" smtClean="0">
                <a:latin typeface="Courier New" pitchFamily="49" charset="0"/>
                <a:cs typeface="Courier New" pitchFamily="49" charset="0"/>
              </a:rPr>
              <a:t>ID</a:t>
            </a:r>
            <a:r>
              <a:rPr lang="en-US" altLang="en-US" dirty="0" smtClean="0">
                <a:latin typeface="Arial" charset="0"/>
              </a:rPr>
              <a:t>s exist in the </a:t>
            </a:r>
            <a:r>
              <a:rPr lang="en-US" altLang="en-US" dirty="0" smtClean="0">
                <a:latin typeface="Courier New" pitchFamily="49" charset="0"/>
              </a:rPr>
              <a:t>EMPLOYEES</a:t>
            </a:r>
            <a:r>
              <a:rPr lang="en-US" altLang="en-US" dirty="0" smtClean="0">
                <a:latin typeface="Arial" charset="0"/>
              </a:rPr>
              <a:t> table.</a:t>
            </a:r>
          </a:p>
          <a:p>
            <a:pPr lvl="2" eaLnBrk="1" hangingPunct="1"/>
            <a:r>
              <a:rPr lang="en-US" altLang="en-US" dirty="0" smtClean="0">
                <a:latin typeface="Arial" charset="0"/>
              </a:rPr>
              <a:t>Job </a:t>
            </a:r>
            <a:r>
              <a:rPr lang="en-US" altLang="en-US" dirty="0" smtClean="0">
                <a:latin typeface="Courier New" pitchFamily="49" charset="0"/>
                <a:cs typeface="Courier New" pitchFamily="49" charset="0"/>
              </a:rPr>
              <a:t>ID</a:t>
            </a:r>
            <a:r>
              <a:rPr lang="en-US" altLang="en-US" dirty="0" smtClean="0">
                <a:latin typeface="Arial" charset="0"/>
              </a:rPr>
              <a:t>s exist in both the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JOBS</a:t>
            </a:r>
            <a:r>
              <a:rPr lang="en-US" altLang="en-US" dirty="0" smtClean="0">
                <a:latin typeface="Arial" charset="0"/>
              </a:rPr>
              <a:t> tables.</a:t>
            </a:r>
          </a:p>
          <a:p>
            <a:pPr lvl="2" eaLnBrk="1" hangingPunct="1"/>
            <a:r>
              <a:rPr lang="en-US" altLang="en-US" dirty="0" smtClean="0">
                <a:latin typeface="Arial" charset="0"/>
              </a:rPr>
              <a:t>Job titles exist in the </a:t>
            </a:r>
            <a:r>
              <a:rPr lang="en-US" altLang="en-US" dirty="0" smtClean="0">
                <a:latin typeface="Courier New" pitchFamily="49" charset="0"/>
              </a:rPr>
              <a:t>JOBS</a:t>
            </a:r>
            <a:r>
              <a:rPr lang="en-US" altLang="en-US" dirty="0" smtClean="0">
                <a:latin typeface="Arial" charset="0"/>
                <a:cs typeface="Arial" charset="0"/>
              </a:rPr>
              <a:t> </a:t>
            </a:r>
            <a:r>
              <a:rPr lang="en-US" altLang="en-US" dirty="0" smtClean="0">
                <a:latin typeface="Arial" charset="0"/>
              </a:rPr>
              <a:t>table.</a:t>
            </a:r>
          </a:p>
          <a:p>
            <a:pPr lvl="1" eaLnBrk="1" hangingPunct="1"/>
            <a:r>
              <a:rPr lang="en-US" altLang="en-US" dirty="0" smtClean="0">
                <a:latin typeface="Arial" charset="0"/>
              </a:rPr>
              <a:t>To produce the report, you need to link the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JOBS</a:t>
            </a:r>
            <a:r>
              <a:rPr lang="en-US" altLang="en-US" dirty="0" smtClean="0">
                <a:latin typeface="Arial" charset="0"/>
              </a:rPr>
              <a:t> tables, and access data from both of them</a:t>
            </a:r>
            <a:r>
              <a:rPr lang="en-US" altLang="en-US" dirty="0" smtClean="0">
                <a:latin typeface="Arial" charset="0"/>
              </a:rPr>
              <a:t>.</a:t>
            </a:r>
          </a:p>
          <a:p>
            <a:pPr lvl="1" eaLnBrk="1" hangingPunct="1"/>
            <a:r>
              <a:rPr lang="zh-CN" altLang="en-US" dirty="0" smtClean="0">
                <a:latin typeface="Arial" charset="0"/>
              </a:rPr>
              <a:t>有时您需要使用来自多个表的数据。 在幻灯片中的示例中，报告显示来自两个单独表格的数据：</a:t>
            </a:r>
          </a:p>
          <a:p>
            <a:pPr marL="323823" lvl="1" indent="-171450" eaLnBrk="1" hangingPunct="1">
              <a:buFont typeface="Arial" panose="020B0604020202020204" pitchFamily="34" charset="0"/>
              <a:buChar char="•"/>
            </a:pPr>
            <a:r>
              <a:rPr lang="zh-CN" altLang="en-US" dirty="0" smtClean="0">
                <a:latin typeface="Arial" charset="0"/>
              </a:rPr>
              <a:t>雇员</a:t>
            </a:r>
            <a:r>
              <a:rPr lang="en-US" altLang="zh-CN" dirty="0" smtClean="0">
                <a:latin typeface="Arial" charset="0"/>
              </a:rPr>
              <a:t>ID</a:t>
            </a:r>
            <a:r>
              <a:rPr lang="zh-CN" altLang="en-US" dirty="0" smtClean="0">
                <a:latin typeface="Arial" charset="0"/>
              </a:rPr>
              <a:t>存在于雇员表中。</a:t>
            </a:r>
          </a:p>
          <a:p>
            <a:pPr marL="323823" lvl="1" indent="-171450" eaLnBrk="1" hangingPunct="1">
              <a:buFont typeface="Arial" panose="020B0604020202020204" pitchFamily="34" charset="0"/>
              <a:buChar char="•"/>
            </a:pPr>
            <a:r>
              <a:rPr lang="zh-CN" altLang="en-US" dirty="0" smtClean="0">
                <a:latin typeface="Arial" charset="0"/>
              </a:rPr>
              <a:t>作业</a:t>
            </a:r>
            <a:r>
              <a:rPr lang="en-US" altLang="zh-CN" dirty="0" smtClean="0">
                <a:latin typeface="Arial" charset="0"/>
              </a:rPr>
              <a:t>ID</a:t>
            </a:r>
            <a:r>
              <a:rPr lang="zh-CN" altLang="en-US" dirty="0" smtClean="0">
                <a:latin typeface="Arial" charset="0"/>
              </a:rPr>
              <a:t>都存在于</a:t>
            </a:r>
            <a:r>
              <a:rPr lang="en-US" altLang="zh-CN" dirty="0" smtClean="0">
                <a:latin typeface="Arial" charset="0"/>
              </a:rPr>
              <a:t>EMPLOYEES</a:t>
            </a:r>
            <a:r>
              <a:rPr lang="zh-CN" altLang="en-US" dirty="0" smtClean="0">
                <a:latin typeface="Arial" charset="0"/>
              </a:rPr>
              <a:t>和</a:t>
            </a:r>
            <a:r>
              <a:rPr lang="en-US" altLang="zh-CN" dirty="0" smtClean="0">
                <a:latin typeface="Arial" charset="0"/>
              </a:rPr>
              <a:t>JOBS</a:t>
            </a:r>
            <a:r>
              <a:rPr lang="zh-CN" altLang="en-US" dirty="0" smtClean="0">
                <a:latin typeface="Arial" charset="0"/>
              </a:rPr>
              <a:t>表中。</a:t>
            </a:r>
          </a:p>
          <a:p>
            <a:pPr marL="323823" lvl="1" indent="-171450" eaLnBrk="1" hangingPunct="1">
              <a:buFont typeface="Arial" panose="020B0604020202020204" pitchFamily="34" charset="0"/>
              <a:buChar char="•"/>
            </a:pPr>
            <a:r>
              <a:rPr lang="zh-CN" altLang="en-US" dirty="0" smtClean="0">
                <a:latin typeface="Arial" charset="0"/>
              </a:rPr>
              <a:t>职位名称存在于</a:t>
            </a:r>
            <a:r>
              <a:rPr lang="en-US" altLang="zh-CN" dirty="0" smtClean="0">
                <a:latin typeface="Arial" charset="0"/>
              </a:rPr>
              <a:t>JOBS</a:t>
            </a:r>
            <a:r>
              <a:rPr lang="zh-CN" altLang="en-US" dirty="0" smtClean="0">
                <a:latin typeface="Arial" charset="0"/>
              </a:rPr>
              <a:t>表中。</a:t>
            </a:r>
          </a:p>
          <a:p>
            <a:pPr lvl="1" eaLnBrk="1" hangingPunct="1"/>
            <a:r>
              <a:rPr lang="zh-CN" altLang="en-US" dirty="0" smtClean="0">
                <a:latin typeface="Arial" charset="0"/>
              </a:rPr>
              <a:t>要生成报告，您需要链接</a:t>
            </a:r>
            <a:r>
              <a:rPr lang="en-US" altLang="zh-CN" dirty="0" smtClean="0">
                <a:latin typeface="Arial" charset="0"/>
              </a:rPr>
              <a:t>EMPLOYEES</a:t>
            </a:r>
            <a:r>
              <a:rPr lang="zh-CN" altLang="en-US" dirty="0" smtClean="0">
                <a:latin typeface="Arial" charset="0"/>
              </a:rPr>
              <a:t>和</a:t>
            </a:r>
            <a:r>
              <a:rPr lang="en-US" altLang="zh-CN" dirty="0" smtClean="0">
                <a:latin typeface="Arial" charset="0"/>
              </a:rPr>
              <a:t>JOBS</a:t>
            </a:r>
            <a:r>
              <a:rPr lang="zh-CN" altLang="en-US" dirty="0" smtClean="0">
                <a:latin typeface="Arial" charset="0"/>
              </a:rPr>
              <a:t>表，并访问其中的数据。</a:t>
            </a:r>
            <a:endParaRPr lang="en-US" altLang="en-US" dirty="0" smtClean="0">
              <a:latin typeface="Arial" charset="0"/>
            </a:endParaRPr>
          </a:p>
        </p:txBody>
      </p:sp>
      <p:sp>
        <p:nvSpPr>
          <p:cNvPr id="1331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B0D3BAF1-3C65-4DFB-BE0F-6C20DE54B1DC}" type="slidenum">
              <a:rPr lang="en-US" altLang="en-US" smtClean="0">
                <a:latin typeface="Arial" charset="0"/>
                <a:cs typeface="Arial" charset="0"/>
              </a:rPr>
              <a:t>6</a:t>
            </a:fld>
            <a:endParaRPr lang="en-US" altLang="en-US" dirty="0" smtClean="0">
              <a:latin typeface="Arial" charset="0"/>
              <a:cs typeface="Arial" charset="0"/>
            </a:endParaRPr>
          </a:p>
        </p:txBody>
      </p:sp>
    </p:spTree>
    <p:extLst>
      <p:ext uri="{BB962C8B-B14F-4D97-AF65-F5344CB8AC3E}">
        <p14:creationId xmlns:p14="http://schemas.microsoft.com/office/powerpoint/2010/main" val="3988815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Rot="1" noChangeAspect="1" noChangeArrowheads="1" noTextEdit="1"/>
          </p:cNvSpPr>
          <p:nvPr>
            <p:ph type="sldImg"/>
          </p:nvPr>
        </p:nvSpPr>
        <p:spPr>
          <a:ln/>
        </p:spPr>
      </p:sp>
      <p:sp>
        <p:nvSpPr>
          <p:cNvPr id="15363"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A join is a query that combines rows from two or more tables or views. To join tables, you can use a join syntax that is compliant with the </a:t>
            </a:r>
            <a:r>
              <a:rPr lang="en-US" altLang="en-US" dirty="0" smtClean="0">
                <a:solidFill>
                  <a:schemeClr val="tx1"/>
                </a:solidFill>
                <a:latin typeface="Arial" charset="0"/>
              </a:rPr>
              <a:t>SQL:1999 standard.</a:t>
            </a:r>
            <a:r>
              <a:rPr lang="en-US" altLang="en-US" dirty="0" smtClean="0">
                <a:latin typeface="Arial" charset="0"/>
              </a:rPr>
              <a:t>  </a:t>
            </a:r>
          </a:p>
          <a:p>
            <a:pPr lvl="1" eaLnBrk="1" hangingPunct="1"/>
            <a:r>
              <a:rPr lang="en-US" altLang="en-US" b="1" dirty="0" smtClean="0">
                <a:latin typeface="Arial" charset="0"/>
              </a:rPr>
              <a:t>Note: </a:t>
            </a:r>
            <a:r>
              <a:rPr lang="en-US" altLang="en-US" dirty="0" smtClean="0">
                <a:latin typeface="Arial" charset="0"/>
              </a:rPr>
              <a:t>Before the Oracle9</a:t>
            </a:r>
            <a:r>
              <a:rPr lang="en-US" altLang="en-US" i="1" dirty="0" smtClean="0">
                <a:latin typeface="Arial" charset="0"/>
              </a:rPr>
              <a:t>i </a:t>
            </a:r>
            <a:r>
              <a:rPr lang="en-US" altLang="en-US" dirty="0" smtClean="0">
                <a:latin typeface="Arial" charset="0"/>
              </a:rPr>
              <a:t>release, the Oracle join syntax was different from the American National Standards Institute (ANSI) standards. The SQL:1999</a:t>
            </a:r>
            <a:r>
              <a:rPr lang="en-US" altLang="en-US" dirty="0" smtClean="0">
                <a:latin typeface="Arial" charset="0"/>
                <a:cs typeface="Times New Roman" pitchFamily="18" charset="0"/>
              </a:rPr>
              <a:t>–</a:t>
            </a:r>
            <a:r>
              <a:rPr lang="en-US" altLang="en-US" dirty="0" smtClean="0">
                <a:latin typeface="Arial" charset="0"/>
              </a:rPr>
              <a:t>compliant join syntax does not offer any performance benefits over the Oracle-proprietary join syntax that existed in the earlier releases. </a:t>
            </a:r>
          </a:p>
          <a:p>
            <a:pPr lvl="1" eaLnBrk="1" hangingPunct="1"/>
            <a:r>
              <a:rPr lang="en-US" altLang="en-US" dirty="0" smtClean="0">
                <a:latin typeface="Arial" charset="0"/>
              </a:rPr>
              <a:t>The following slide discusses the SQL:1999 join syntax</a:t>
            </a:r>
            <a:r>
              <a:rPr lang="en-US" altLang="en-US" dirty="0" smtClean="0">
                <a:latin typeface="Arial" charset="0"/>
              </a:rPr>
              <a:t>.</a:t>
            </a:r>
          </a:p>
          <a:p>
            <a:pPr lvl="1" eaLnBrk="1" hangingPunct="1"/>
            <a:r>
              <a:rPr lang="zh-CN" altLang="en-US" dirty="0" smtClean="0">
                <a:latin typeface="Arial" charset="0"/>
              </a:rPr>
              <a:t>连接是一个组合来自两个或多个表或视图的行的查询。 要连接表，可以使用符合</a:t>
            </a:r>
            <a:r>
              <a:rPr lang="en-US" altLang="zh-CN" dirty="0" smtClean="0">
                <a:latin typeface="Arial" charset="0"/>
              </a:rPr>
              <a:t>SQL</a:t>
            </a:r>
            <a:r>
              <a:rPr lang="zh-CN" altLang="en-US" dirty="0" smtClean="0">
                <a:latin typeface="Arial" charset="0"/>
              </a:rPr>
              <a:t>：</a:t>
            </a:r>
            <a:r>
              <a:rPr lang="en-US" altLang="zh-CN" dirty="0" smtClean="0">
                <a:latin typeface="Arial" charset="0"/>
              </a:rPr>
              <a:t>1999</a:t>
            </a:r>
            <a:r>
              <a:rPr lang="zh-CN" altLang="en-US" dirty="0" smtClean="0">
                <a:latin typeface="Arial" charset="0"/>
              </a:rPr>
              <a:t>标准的连接语法。</a:t>
            </a:r>
          </a:p>
          <a:p>
            <a:pPr lvl="1" eaLnBrk="1" hangingPunct="1"/>
            <a:r>
              <a:rPr lang="zh-CN" altLang="en-US" dirty="0" smtClean="0">
                <a:latin typeface="Arial" charset="0"/>
              </a:rPr>
              <a:t>注意：在</a:t>
            </a:r>
            <a:r>
              <a:rPr lang="en-US" altLang="zh-CN" dirty="0" err="1" smtClean="0">
                <a:latin typeface="Arial" charset="0"/>
              </a:rPr>
              <a:t>Oracle9i</a:t>
            </a:r>
            <a:r>
              <a:rPr lang="zh-CN" altLang="en-US" dirty="0" smtClean="0">
                <a:latin typeface="Arial" charset="0"/>
              </a:rPr>
              <a:t>发行之前，</a:t>
            </a:r>
            <a:r>
              <a:rPr lang="en-US" altLang="zh-CN" dirty="0" smtClean="0">
                <a:latin typeface="Arial" charset="0"/>
              </a:rPr>
              <a:t>Oracle</a:t>
            </a:r>
            <a:r>
              <a:rPr lang="zh-CN" altLang="en-US" dirty="0" smtClean="0">
                <a:latin typeface="Arial" charset="0"/>
              </a:rPr>
              <a:t>联接语法与美国国家标准协会（</a:t>
            </a:r>
            <a:r>
              <a:rPr lang="en-US" altLang="zh-CN" dirty="0" smtClean="0">
                <a:latin typeface="Arial" charset="0"/>
              </a:rPr>
              <a:t>ANSI</a:t>
            </a:r>
            <a:r>
              <a:rPr lang="zh-CN" altLang="en-US" dirty="0" smtClean="0">
                <a:latin typeface="Arial" charset="0"/>
              </a:rPr>
              <a:t>）标准不同。 与早期版本中存在的</a:t>
            </a:r>
            <a:r>
              <a:rPr lang="en-US" altLang="zh-CN" dirty="0" smtClean="0">
                <a:latin typeface="Arial" charset="0"/>
              </a:rPr>
              <a:t>Oracle</a:t>
            </a:r>
            <a:r>
              <a:rPr lang="zh-CN" altLang="en-US" dirty="0" smtClean="0">
                <a:latin typeface="Arial" charset="0"/>
              </a:rPr>
              <a:t>专有连接语法相比，</a:t>
            </a:r>
            <a:r>
              <a:rPr lang="en-US" altLang="zh-CN" dirty="0" smtClean="0">
                <a:latin typeface="Arial" charset="0"/>
              </a:rPr>
              <a:t>SQL</a:t>
            </a:r>
            <a:r>
              <a:rPr lang="zh-CN" altLang="en-US" dirty="0" smtClean="0">
                <a:latin typeface="Arial" charset="0"/>
              </a:rPr>
              <a:t>：</a:t>
            </a:r>
            <a:r>
              <a:rPr lang="en-US" altLang="zh-CN" dirty="0" smtClean="0">
                <a:latin typeface="Arial" charset="0"/>
              </a:rPr>
              <a:t>1999</a:t>
            </a:r>
            <a:r>
              <a:rPr lang="zh-CN" altLang="en-US" dirty="0" smtClean="0">
                <a:latin typeface="Arial" charset="0"/>
              </a:rPr>
              <a:t>兼容连接语法不具有任何性能优势。</a:t>
            </a:r>
          </a:p>
          <a:p>
            <a:pPr lvl="1" eaLnBrk="1" hangingPunct="1"/>
            <a:r>
              <a:rPr lang="zh-CN" altLang="en-US" dirty="0" smtClean="0">
                <a:latin typeface="Arial" charset="0"/>
              </a:rPr>
              <a:t>以下幻灯片讨论</a:t>
            </a:r>
            <a:r>
              <a:rPr lang="en-US" altLang="zh-CN" dirty="0" smtClean="0">
                <a:latin typeface="Arial" charset="0"/>
              </a:rPr>
              <a:t>SQL</a:t>
            </a:r>
            <a:r>
              <a:rPr lang="zh-CN" altLang="en-US" dirty="0" smtClean="0">
                <a:latin typeface="Arial" charset="0"/>
              </a:rPr>
              <a:t>：</a:t>
            </a:r>
            <a:r>
              <a:rPr lang="en-US" altLang="zh-CN" dirty="0" smtClean="0">
                <a:latin typeface="Arial" charset="0"/>
              </a:rPr>
              <a:t>1999</a:t>
            </a:r>
            <a:r>
              <a:rPr lang="zh-CN" altLang="en-US" dirty="0" smtClean="0">
                <a:latin typeface="Arial" charset="0"/>
              </a:rPr>
              <a:t>连接语法。</a:t>
            </a:r>
            <a:endParaRPr lang="en-US" altLang="en-US" dirty="0" smtClean="0">
              <a:latin typeface="Arial" charset="0"/>
            </a:endParaRPr>
          </a:p>
        </p:txBody>
      </p:sp>
      <p:sp>
        <p:nvSpPr>
          <p:cNvPr id="153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069BC84C-8FDA-4301-A8B3-068954CEF87B}" type="slidenum">
              <a:rPr lang="en-US" altLang="en-US" smtClean="0">
                <a:latin typeface="Arial" charset="0"/>
                <a:cs typeface="Arial" charset="0"/>
              </a:rPr>
              <a:t>7</a:t>
            </a:fld>
            <a:endParaRPr lang="en-US" altLang="en-US" dirty="0" smtClean="0">
              <a:latin typeface="Arial" charset="0"/>
              <a:cs typeface="Arial" charset="0"/>
            </a:endParaRPr>
          </a:p>
        </p:txBody>
      </p:sp>
    </p:spTree>
    <p:extLst>
      <p:ext uri="{BB962C8B-B14F-4D97-AF65-F5344CB8AC3E}">
        <p14:creationId xmlns:p14="http://schemas.microsoft.com/office/powerpoint/2010/main" val="1048628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Rot="1" noChangeAspect="1" noChangeArrowheads="1" noTextEdit="1"/>
          </p:cNvSpPr>
          <p:nvPr>
            <p:ph type="sldImg"/>
          </p:nvPr>
        </p:nvSpPr>
        <p:spPr>
          <a:ln/>
        </p:spPr>
      </p:sp>
      <p:sp>
        <p:nvSpPr>
          <p:cNvPr id="17411" name="Rectangle 8"/>
          <p:cNvSpPr>
            <a:spLocks noGrp="1" noChangeArrowheads="1"/>
          </p:cNvSpPr>
          <p:nvPr>
            <p:ph type="body" idx="1"/>
          </p:nvPr>
        </p:nvSpPr>
        <p:spPr>
          <a:noFill/>
          <a:ln/>
        </p:spPr>
        <p:txBody>
          <a:bodyPr/>
          <a:lstStyle/>
          <a:p>
            <a:pPr lvl="1" eaLnBrk="1" hangingPunct="1"/>
            <a:r>
              <a:rPr lang="en-US" altLang="en-US" dirty="0" smtClean="0">
                <a:latin typeface="Arial" charset="0"/>
              </a:rPr>
              <a:t>In the syntax:</a:t>
            </a:r>
          </a:p>
          <a:p>
            <a:pPr lvl="2" eaLnBrk="1" hangingPunct="1"/>
            <a:r>
              <a:rPr lang="en-US" altLang="en-US" dirty="0" smtClean="0">
                <a:latin typeface="Courier New" pitchFamily="49" charset="0"/>
              </a:rPr>
              <a:t>table1.column</a:t>
            </a:r>
            <a:r>
              <a:rPr lang="en-US" altLang="en-US" dirty="0" smtClean="0">
                <a:latin typeface="Arial" charset="0"/>
              </a:rPr>
              <a:t> denotes the table and the column from which data is retrieved</a:t>
            </a:r>
          </a:p>
          <a:p>
            <a:pPr lvl="2" eaLnBrk="1" hangingPunct="1"/>
            <a:r>
              <a:rPr lang="en-US" altLang="en-US" dirty="0" smtClean="0">
                <a:latin typeface="Courier New" pitchFamily="49" charset="0"/>
              </a:rPr>
              <a:t>NATURAL JOIN</a:t>
            </a:r>
            <a:r>
              <a:rPr lang="en-US" altLang="en-US" dirty="0" smtClean="0">
                <a:latin typeface="Arial" charset="0"/>
              </a:rPr>
              <a:t> joins two tables based on the same column name</a:t>
            </a:r>
          </a:p>
          <a:p>
            <a:pPr lvl="2" eaLnBrk="1" hangingPunct="1"/>
            <a:r>
              <a:rPr lang="en-US" altLang="en-US" dirty="0" smtClean="0">
                <a:latin typeface="Courier New" pitchFamily="49" charset="0"/>
              </a:rPr>
              <a:t>JOIN table2 USING column_name</a:t>
            </a:r>
            <a:r>
              <a:rPr lang="en-US" altLang="en-US" dirty="0" smtClean="0">
                <a:latin typeface="Arial" charset="0"/>
              </a:rPr>
              <a:t> performs an equijoin based on the column name</a:t>
            </a:r>
          </a:p>
          <a:p>
            <a:pPr lvl="2" eaLnBrk="1" hangingPunct="1"/>
            <a:r>
              <a:rPr lang="en-US" altLang="en-US" dirty="0" smtClean="0">
                <a:latin typeface="Courier New" pitchFamily="49" charset="0"/>
              </a:rPr>
              <a:t>JOIN table2 ON table1.column_name = table2.column_name performs</a:t>
            </a:r>
            <a:r>
              <a:rPr lang="en-US" altLang="en-US" dirty="0" smtClean="0">
                <a:latin typeface="Arial" charset="0"/>
              </a:rPr>
              <a:t> an equijoin based on the condition in the </a:t>
            </a:r>
            <a:r>
              <a:rPr lang="en-US" altLang="en-US" dirty="0" smtClean="0">
                <a:latin typeface="Courier New" pitchFamily="49" charset="0"/>
              </a:rPr>
              <a:t>ON</a:t>
            </a:r>
            <a:r>
              <a:rPr lang="en-US" altLang="en-US" dirty="0" smtClean="0">
                <a:latin typeface="Arial" charset="0"/>
              </a:rPr>
              <a:t> clause</a:t>
            </a:r>
          </a:p>
          <a:p>
            <a:pPr lvl="2" eaLnBrk="1" hangingPunct="1"/>
            <a:r>
              <a:rPr lang="en-US" altLang="en-US" dirty="0" smtClean="0">
                <a:latin typeface="Courier New" pitchFamily="49" charset="0"/>
              </a:rPr>
              <a:t>LEFT/RIGHT/FULL OUTER</a:t>
            </a:r>
            <a:r>
              <a:rPr lang="en-US" altLang="en-US" dirty="0" smtClean="0">
                <a:latin typeface="Arial" charset="0"/>
              </a:rPr>
              <a:t> is used to perform </a:t>
            </a:r>
            <a:r>
              <a:rPr lang="en-US" altLang="en-US" dirty="0" smtClean="0">
                <a:latin typeface="Courier New" pitchFamily="49" charset="0"/>
              </a:rPr>
              <a:t>OUTER</a:t>
            </a:r>
            <a:r>
              <a:rPr lang="en-US" altLang="en-US" dirty="0" smtClean="0">
                <a:latin typeface="Arial" charset="0"/>
              </a:rPr>
              <a:t> joins</a:t>
            </a:r>
          </a:p>
          <a:p>
            <a:pPr lvl="2" eaLnBrk="1" hangingPunct="1"/>
            <a:r>
              <a:rPr lang="en-US" altLang="en-US" dirty="0" smtClean="0">
                <a:latin typeface="Courier New" pitchFamily="49" charset="0"/>
              </a:rPr>
              <a:t>CROSS JOIN</a:t>
            </a:r>
            <a:r>
              <a:rPr lang="en-US" altLang="en-US" dirty="0" smtClean="0">
                <a:latin typeface="Arial" charset="0"/>
              </a:rPr>
              <a:t> returns a Cartesian product from the two tables</a:t>
            </a:r>
          </a:p>
          <a:p>
            <a:pPr lvl="1" eaLnBrk="1" hangingPunct="1"/>
            <a:r>
              <a:rPr lang="en-US" altLang="en-US" dirty="0" smtClean="0">
                <a:latin typeface="Arial" charset="0"/>
              </a:rPr>
              <a:t>For more information, see the section titled “</a:t>
            </a:r>
            <a:r>
              <a:rPr lang="en-US" altLang="en-US" dirty="0" smtClean="0">
                <a:latin typeface="Courier New" pitchFamily="49" charset="0"/>
              </a:rPr>
              <a:t>SELECT</a:t>
            </a:r>
            <a:r>
              <a:rPr lang="en-US" altLang="en-US" dirty="0" smtClean="0">
                <a:latin typeface="Arial" charset="0"/>
              </a:rPr>
              <a:t>” in </a:t>
            </a:r>
            <a:r>
              <a:rPr lang="en-US" altLang="en-US" i="1" dirty="0" smtClean="0">
                <a:latin typeface="Arial" charset="0"/>
              </a:rPr>
              <a:t>Oracle Database SQL Language Reference </a:t>
            </a:r>
            <a:r>
              <a:rPr lang="en-US" altLang="en-US" dirty="0" smtClean="0">
                <a:latin typeface="Arial" charset="0"/>
              </a:rPr>
              <a:t>for 12</a:t>
            </a:r>
            <a:r>
              <a:rPr lang="en-US" altLang="en-US" i="1" dirty="0" smtClean="0">
                <a:latin typeface="Arial" charset="0"/>
              </a:rPr>
              <a:t>c</a:t>
            </a:r>
            <a:r>
              <a:rPr lang="en-US" altLang="en-US" dirty="0" smtClean="0">
                <a:latin typeface="Arial" charset="0"/>
              </a:rPr>
              <a:t> database.</a:t>
            </a:r>
          </a:p>
        </p:txBody>
      </p:sp>
      <p:sp>
        <p:nvSpPr>
          <p:cNvPr id="174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C228A367-73F1-4450-B5F8-90BE2265F4A5}" type="slidenum">
              <a:rPr lang="en-US" altLang="en-US" smtClean="0">
                <a:latin typeface="Arial" charset="0"/>
                <a:cs typeface="Arial" charset="0"/>
              </a:rPr>
              <a:t>8</a:t>
            </a:fld>
            <a:endParaRPr lang="en-US" altLang="en-US" dirty="0" smtClean="0">
              <a:latin typeface="Arial" charset="0"/>
              <a:cs typeface="Arial" charset="0"/>
            </a:endParaRPr>
          </a:p>
        </p:txBody>
      </p:sp>
    </p:spTree>
    <p:extLst>
      <p:ext uri="{BB962C8B-B14F-4D97-AF65-F5344CB8AC3E}">
        <p14:creationId xmlns:p14="http://schemas.microsoft.com/office/powerpoint/2010/main" val="1196365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Rot="1" noChangeAspect="1" noChangeArrowheads="1" noTextEdit="1"/>
          </p:cNvSpPr>
          <p:nvPr>
            <p:ph type="sldImg"/>
          </p:nvPr>
        </p:nvSpPr>
        <p:spPr>
          <a:ln/>
        </p:spPr>
      </p:sp>
      <p:sp>
        <p:nvSpPr>
          <p:cNvPr id="19459"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1946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71C4122D-E7F5-4D21-8699-563BA3BC06C3}" type="slidenum">
              <a:rPr lang="en-US" altLang="en-US" smtClean="0">
                <a:latin typeface="Arial" charset="0"/>
                <a:cs typeface="Arial" charset="0"/>
              </a:rPr>
              <a:t>9</a:t>
            </a:fld>
            <a:endParaRPr lang="en-US" altLang="en-US" dirty="0" smtClean="0">
              <a:latin typeface="Arial" charset="0"/>
              <a:cs typeface="Arial" charset="0"/>
            </a:endParaRPr>
          </a:p>
        </p:txBody>
      </p:sp>
    </p:spTree>
    <p:extLst>
      <p:ext uri="{BB962C8B-B14F-4D97-AF65-F5344CB8AC3E}">
        <p14:creationId xmlns:p14="http://schemas.microsoft.com/office/powerpoint/2010/main" val="1532997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7</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7 - </a:t>
            </a:r>
            <a:fld id="{D14F1219-A5E1-4122-B0AB-8FC2991F336C}"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ustDataLst>
      <p:tags r:id="rId10"/>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5.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8.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25.gif"/><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3.xml"/><Relationship Id="rId5" Type="http://schemas.openxmlformats.org/officeDocument/2006/relationships/image" Target="../media/image22.jpe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4.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7.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30.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31.xml"/><Relationship Id="rId5" Type="http://schemas.openxmlformats.org/officeDocument/2006/relationships/image" Target="../media/image22.jpe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43.png"/><Relationship Id="rId5" Type="http://schemas.openxmlformats.org/officeDocument/2006/relationships/image" Target="../media/image42.gif"/><Relationship Id="rId4" Type="http://schemas.openxmlformats.org/officeDocument/2006/relationships/image" Target="../media/image13.gi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5.xml"/><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6.xml"/><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7.xml"/><Relationship Id="rId5" Type="http://schemas.openxmlformats.org/officeDocument/2006/relationships/image" Target="../media/image49.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tags" Target="../tags/tag39.xml"/><Relationship Id="rId6" Type="http://schemas.openxmlformats.org/officeDocument/2006/relationships/image" Target="../media/image51.png"/><Relationship Id="rId5" Type="http://schemas.openxmlformats.org/officeDocument/2006/relationships/image" Target="../media/image42.gif"/><Relationship Id="rId4" Type="http://schemas.openxmlformats.org/officeDocument/2006/relationships/image" Target="../media/image50.gif"/></Relationships>
</file>

<file path=ppt/slides/_rels/slide3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notesSlide" Target="../notesSlides/notesSlide35.xml"/><Relationship Id="rId7" Type="http://schemas.openxmlformats.org/officeDocument/2006/relationships/image" Target="../media/image56.png"/><Relationship Id="rId2" Type="http://schemas.openxmlformats.org/officeDocument/2006/relationships/slideLayout" Target="../slideLayouts/slideLayout6.xml"/><Relationship Id="rId1" Type="http://schemas.openxmlformats.org/officeDocument/2006/relationships/tags" Target="../tags/tag4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1.xml"/><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6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3.gif"/><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ctrTitle"/>
          </p:nvPr>
        </p:nvSpPr>
        <p:spPr/>
        <p:txBody>
          <a:bodyPr/>
          <a:lstStyle/>
          <a:p>
            <a:r>
              <a:rPr lang="en-US" altLang="en-US" smtClean="0"/>
              <a:t>Displaying Data from Multiple Tables Using Joins</a:t>
            </a:r>
            <a:endParaRPr lang="en-US" altLang="en-US" dirty="0" smtClean="0"/>
          </a:p>
        </p:txBody>
      </p:sp>
      <p:sp>
        <p:nvSpPr>
          <p:cNvPr id="5" name="Subtitle 4"/>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altLang="en-US" dirty="0" smtClean="0"/>
              <a:t>Creating Natural Joins</a:t>
            </a:r>
          </a:p>
        </p:txBody>
      </p:sp>
      <p:sp>
        <p:nvSpPr>
          <p:cNvPr id="20483" name="Rectangle 5"/>
          <p:cNvSpPr>
            <a:spLocks noGrp="1" noChangeArrowheads="1"/>
          </p:cNvSpPr>
          <p:nvPr>
            <p:ph idx="1"/>
          </p:nvPr>
        </p:nvSpPr>
        <p:spPr>
          <a:xfrm>
            <a:off x="622138" y="1242485"/>
            <a:ext cx="10944549" cy="1557685"/>
          </a:xfrm>
        </p:spPr>
        <p:txBody>
          <a:bodyPr/>
          <a:lstStyle/>
          <a:p>
            <a:pPr lvl="1" eaLnBrk="1" hangingPunct="1"/>
            <a:r>
              <a:rPr lang="en-US" altLang="en-US" dirty="0" smtClean="0"/>
              <a:t>The </a:t>
            </a:r>
            <a:r>
              <a:rPr lang="en-US" altLang="en-US" dirty="0" smtClean="0">
                <a:latin typeface="Courier New" pitchFamily="49" charset="0"/>
              </a:rPr>
              <a:t>NATURAL</a:t>
            </a:r>
            <a:r>
              <a:rPr lang="en-US" altLang="en-US" dirty="0" smtClean="0"/>
              <a:t> </a:t>
            </a:r>
            <a:r>
              <a:rPr lang="en-US" altLang="en-US" dirty="0" smtClean="0">
                <a:latin typeface="Courier New" pitchFamily="49" charset="0"/>
              </a:rPr>
              <a:t>JOIN</a:t>
            </a:r>
            <a:r>
              <a:rPr lang="en-US" altLang="en-US" dirty="0" smtClean="0"/>
              <a:t> clause is based on all the columns that have the same name in two tables.</a:t>
            </a:r>
          </a:p>
          <a:p>
            <a:pPr lvl="1" eaLnBrk="1" hangingPunct="1"/>
            <a:r>
              <a:rPr lang="en-US" altLang="en-US" dirty="0" smtClean="0"/>
              <a:t>It selects rows from the two tables that have equal values in all matched columns.</a:t>
            </a:r>
          </a:p>
          <a:p>
            <a:pPr lvl="1" eaLnBrk="1" hangingPunct="1"/>
            <a:r>
              <a:rPr lang="en-US" altLang="en-US" dirty="0" smtClean="0"/>
              <a:t>If the columns having the same names have different data types, an error is returned.</a:t>
            </a:r>
          </a:p>
        </p:txBody>
      </p:sp>
      <p:sp>
        <p:nvSpPr>
          <p:cNvPr id="5" name="Content Placeholder 2"/>
          <p:cNvSpPr txBox="1">
            <a:spLocks/>
          </p:cNvSpPr>
          <p:nvPr/>
        </p:nvSpPr>
        <p:spPr bwMode="gray">
          <a:xfrm>
            <a:off x="2062162" y="3230046"/>
            <a:ext cx="8064500"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SELECT * FROM table1 </a:t>
            </a:r>
            <a:r>
              <a:rPr lang="en-US" altLang="en-US" b="1" dirty="0">
                <a:solidFill>
                  <a:srgbClr val="FF0000"/>
                </a:solidFill>
                <a:latin typeface="Courier New" panose="02070309020205020404" pitchFamily="49" charset="0"/>
                <a:cs typeface="Courier New" panose="02070309020205020404" pitchFamily="49" charset="0"/>
              </a:rPr>
              <a:t>NATURAL JOIN </a:t>
            </a:r>
            <a:r>
              <a:rPr lang="en-US" altLang="en-US" b="1" dirty="0">
                <a:solidFill>
                  <a:schemeClr val="tx1">
                    <a:lumMod val="75000"/>
                  </a:schemeClr>
                </a:solidFill>
                <a:latin typeface="Courier New" panose="02070309020205020404" pitchFamily="49" charset="0"/>
                <a:cs typeface="Courier New" panose="02070309020205020404" pitchFamily="49" charset="0"/>
              </a:rPr>
              <a:t>table2;</a:t>
            </a:r>
          </a:p>
        </p:txBody>
      </p:sp>
      <p:sp>
        <p:nvSpPr>
          <p:cNvPr id="6" name="Rectangle 5"/>
          <p:cNvSpPr/>
          <p:nvPr/>
        </p:nvSpPr>
        <p:spPr bwMode="auto">
          <a:xfrm>
            <a:off x="8476455" y="4193979"/>
            <a:ext cx="2168700" cy="1562100"/>
          </a:xfrm>
          <a:prstGeom prst="rect">
            <a:avLst/>
          </a:prstGeom>
          <a:gradFill flip="none" rotWithShape="1">
            <a:gsLst>
              <a:gs pos="16000">
                <a:schemeClr val="bg1">
                  <a:lumMod val="95000"/>
                </a:schemeClr>
              </a:gs>
              <a:gs pos="47800">
                <a:schemeClr val="bg1"/>
              </a:gs>
              <a:gs pos="79000">
                <a:schemeClr val="bg1">
                  <a:lumMod val="95000"/>
                  <a:shade val="100000"/>
                  <a:satMod val="115000"/>
                </a:schemeClr>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 name="Oval 6"/>
          <p:cNvSpPr>
            <a:spLocks noChangeAspect="1"/>
          </p:cNvSpPr>
          <p:nvPr/>
        </p:nvSpPr>
        <p:spPr bwMode="auto">
          <a:xfrm>
            <a:off x="9863313" y="4193979"/>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sp>
        <p:nvSpPr>
          <p:cNvPr id="9" name="Oval 8"/>
          <p:cNvSpPr>
            <a:spLocks noChangeAspect="1"/>
          </p:cNvSpPr>
          <p:nvPr/>
        </p:nvSpPr>
        <p:spPr bwMode="auto">
          <a:xfrm>
            <a:off x="7694612" y="4193979"/>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pic>
        <p:nvPicPr>
          <p:cNvPr id="11" name="Picture 10" descr="cnt205607.gif"/>
          <p:cNvPicPr>
            <a:picLocks noChangeAspect="1"/>
          </p:cNvPicPr>
          <p:nvPr/>
        </p:nvPicPr>
        <p:blipFill>
          <a:blip r:embed="rId4" cstate="print">
            <a:duotone>
              <a:schemeClr val="accent1">
                <a:shade val="45000"/>
                <a:satMod val="135000"/>
              </a:schemeClr>
              <a:prstClr val="white"/>
            </a:duotone>
          </a:blip>
          <a:stretch>
            <a:fillRect/>
          </a:stretch>
        </p:blipFill>
        <p:spPr>
          <a:xfrm>
            <a:off x="9357631" y="4740824"/>
            <a:ext cx="436714" cy="468411"/>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98174" y="4368380"/>
            <a:ext cx="893961" cy="1301464"/>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29475" y="4324296"/>
            <a:ext cx="893961" cy="1301465"/>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altLang="en-US" dirty="0" smtClean="0"/>
              <a:t>Retrieving Records with Natural Joins</a:t>
            </a:r>
          </a:p>
        </p:txBody>
      </p:sp>
      <p:grpSp>
        <p:nvGrpSpPr>
          <p:cNvPr id="22531" name="Group 1"/>
          <p:cNvGrpSpPr>
            <a:grpSpLocks/>
          </p:cNvGrpSpPr>
          <p:nvPr/>
        </p:nvGrpSpPr>
        <p:grpSpPr bwMode="auto">
          <a:xfrm>
            <a:off x="2062162" y="1414463"/>
            <a:ext cx="8064500" cy="696611"/>
            <a:chOff x="539750" y="1981200"/>
            <a:chExt cx="8064500" cy="696337"/>
          </a:xfrm>
        </p:grpSpPr>
        <p:sp>
          <p:nvSpPr>
            <p:cNvPr id="7" name="Content Placeholder 2"/>
            <p:cNvSpPr txBox="1">
              <a:spLocks/>
            </p:cNvSpPr>
            <p:nvPr/>
          </p:nvSpPr>
          <p:spPr bwMode="gray">
            <a:xfrm>
              <a:off x="539750" y="1981200"/>
              <a:ext cx="806450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SELECT employee_id, first_name, job_id, job_title</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from employees NATURAL JOIN jobs;</a:t>
              </a:r>
            </a:p>
          </p:txBody>
        </p:sp>
        <p:sp>
          <p:nvSpPr>
            <p:cNvPr id="22535" name="Rectangle 7"/>
            <p:cNvSpPr>
              <a:spLocks noChangeArrowheads="1"/>
            </p:cNvSpPr>
            <p:nvPr/>
          </p:nvSpPr>
          <p:spPr bwMode="gray">
            <a:xfrm>
              <a:off x="2644419" y="2395373"/>
              <a:ext cx="1752600" cy="27162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pic>
        <p:nvPicPr>
          <p:cNvPr id="1026" name="Picture 2"/>
          <p:cNvPicPr>
            <a:picLocks noChangeAspect="1" noChangeArrowheads="1"/>
          </p:cNvPicPr>
          <p:nvPr/>
        </p:nvPicPr>
        <p:blipFill>
          <a:blip r:embed="rId4" cstate="print"/>
          <a:srcRect/>
          <a:stretch>
            <a:fillRect/>
          </a:stretch>
        </p:blipFill>
        <p:spPr bwMode="auto">
          <a:xfrm>
            <a:off x="2055812" y="2286000"/>
            <a:ext cx="4419600" cy="3871359"/>
          </a:xfrm>
          <a:prstGeom prst="rect">
            <a:avLst/>
          </a:prstGeom>
          <a:noFill/>
          <a:ln w="9525">
            <a:noFill/>
            <a:miter lim="800000"/>
            <a:headEnd/>
            <a:tailEnd/>
          </a:ln>
        </p:spPr>
      </p:pic>
      <p:sp>
        <p:nvSpPr>
          <p:cNvPr id="9" name="Rectangle 8"/>
          <p:cNvSpPr/>
          <p:nvPr/>
        </p:nvSpPr>
        <p:spPr bwMode="auto">
          <a:xfrm>
            <a:off x="3884612" y="2286000"/>
            <a:ext cx="685800" cy="3810000"/>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altLang="en-US" dirty="0" smtClean="0"/>
              <a:t>Creating Joins with the </a:t>
            </a:r>
            <a:r>
              <a:rPr lang="en-US" altLang="en-US" dirty="0" smtClean="0">
                <a:latin typeface="Courier New" pitchFamily="49" charset="0"/>
              </a:rPr>
              <a:t>USING</a:t>
            </a:r>
            <a:r>
              <a:rPr lang="en-US" altLang="en-US" dirty="0" smtClean="0"/>
              <a:t> Clause</a:t>
            </a:r>
          </a:p>
        </p:txBody>
      </p:sp>
      <p:sp>
        <p:nvSpPr>
          <p:cNvPr id="24579" name="Rectangle 5"/>
          <p:cNvSpPr>
            <a:spLocks noGrp="1" noChangeArrowheads="1"/>
          </p:cNvSpPr>
          <p:nvPr>
            <p:ph idx="1"/>
          </p:nvPr>
        </p:nvSpPr>
        <p:spPr>
          <a:xfrm>
            <a:off x="622138" y="1242485"/>
            <a:ext cx="10944549" cy="1996266"/>
          </a:xfrm>
        </p:spPr>
        <p:txBody>
          <a:bodyPr/>
          <a:lstStyle/>
          <a:p>
            <a:r>
              <a:rPr lang="en-US" altLang="en-US" dirty="0" smtClean="0"/>
              <a:t>When should you use the </a:t>
            </a:r>
            <a:r>
              <a:rPr lang="en-US" altLang="en-US" dirty="0" smtClean="0">
                <a:latin typeface="Courier New" pitchFamily="49" charset="0"/>
                <a:cs typeface="Courier New" pitchFamily="49" charset="0"/>
              </a:rPr>
              <a:t>USING</a:t>
            </a:r>
            <a:r>
              <a:rPr lang="en-US" altLang="en-US" dirty="0" smtClean="0"/>
              <a:t> clause?</a:t>
            </a:r>
          </a:p>
          <a:p>
            <a:pPr lvl="1" eaLnBrk="1" hangingPunct="1"/>
            <a:r>
              <a:rPr lang="en-US" altLang="en-US" dirty="0" smtClean="0"/>
              <a:t>If several columns have the same names but the data types do not match, use the </a:t>
            </a:r>
            <a:r>
              <a:rPr lang="en-US" altLang="en-US" dirty="0" smtClean="0">
                <a:latin typeface="Courier New" pitchFamily="49" charset="0"/>
              </a:rPr>
              <a:t>USING</a:t>
            </a:r>
            <a:r>
              <a:rPr lang="en-US" altLang="en-US" dirty="0" smtClean="0"/>
              <a:t> clause to specify the columns for the equijoin.</a:t>
            </a:r>
          </a:p>
          <a:p>
            <a:pPr lvl="1" eaLnBrk="1" hangingPunct="1"/>
            <a:r>
              <a:rPr lang="en-US" altLang="en-US" dirty="0" smtClean="0"/>
              <a:t>Use the </a:t>
            </a:r>
            <a:r>
              <a:rPr lang="en-US" altLang="en-US" dirty="0" smtClean="0">
                <a:latin typeface="Courier New" pitchFamily="49" charset="0"/>
              </a:rPr>
              <a:t>USING</a:t>
            </a:r>
            <a:r>
              <a:rPr lang="en-US" altLang="en-US" dirty="0" smtClean="0"/>
              <a:t> clause to match only one column when more than one column matches.</a:t>
            </a:r>
          </a:p>
          <a:p>
            <a:pPr lvl="1" eaLnBrk="1" hangingPunct="1"/>
            <a:endParaRPr lang="en-US" altLang="en-US" dirty="0" smtClean="0"/>
          </a:p>
        </p:txBody>
      </p:sp>
      <p:sp>
        <p:nvSpPr>
          <p:cNvPr id="4" name="Rectangle 3"/>
          <p:cNvSpPr/>
          <p:nvPr/>
        </p:nvSpPr>
        <p:spPr bwMode="auto">
          <a:xfrm rot="10800000" flipV="1">
            <a:off x="7008812" y="4001269"/>
            <a:ext cx="49991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9" name="Rectangle 8"/>
          <p:cNvSpPr/>
          <p:nvPr/>
        </p:nvSpPr>
        <p:spPr bwMode="auto">
          <a:xfrm>
            <a:off x="6780213" y="4402026"/>
            <a:ext cx="2814440" cy="1445619"/>
          </a:xfrm>
          <a:prstGeom prst="rect">
            <a:avLst/>
          </a:prstGeom>
          <a:gradFill flip="none" rotWithShape="1">
            <a:gsLst>
              <a:gs pos="50000">
                <a:schemeClr val="bg1"/>
              </a:gs>
              <a:gs pos="100000">
                <a:schemeClr val="accent6">
                  <a:lumMod val="20000"/>
                  <a:lumOff val="80000"/>
                </a:schemeClr>
              </a:gs>
            </a:gsLst>
            <a:lin ang="0" scaled="1"/>
            <a:tileRect/>
          </a:gradFill>
          <a:ln w="5715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 name="Round Diagonal Corner Rectangle 4"/>
          <p:cNvSpPr/>
          <p:nvPr/>
        </p:nvSpPr>
        <p:spPr bwMode="auto">
          <a:xfrm>
            <a:off x="9599612" y="4251405"/>
            <a:ext cx="1528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3808" y="4751795"/>
            <a:ext cx="1131156" cy="746081"/>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8084" y="4337439"/>
            <a:ext cx="1081707" cy="1574793"/>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bwMode="auto">
          <a:xfrm>
            <a:off x="7223183" y="5068050"/>
            <a:ext cx="1602514"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6626" name="Rectangle 2"/>
          <p:cNvSpPr>
            <a:spLocks noGrp="1" noChangeArrowheads="1"/>
          </p:cNvSpPr>
          <p:nvPr>
            <p:ph type="title"/>
          </p:nvPr>
        </p:nvSpPr>
        <p:spPr/>
        <p:txBody>
          <a:bodyPr/>
          <a:lstStyle/>
          <a:p>
            <a:pPr eaLnBrk="1" hangingPunct="1"/>
            <a:r>
              <a:rPr lang="en-US" altLang="en-US" dirty="0" smtClean="0"/>
              <a:t>Joining Column Names</a:t>
            </a:r>
          </a:p>
        </p:txBody>
      </p:sp>
      <p:pic>
        <p:nvPicPr>
          <p:cNvPr id="26628" name="Picture 36" descr="C:\salome_official\projects\11gR2\screenshots\les6_12s_a.gif"/>
          <p:cNvPicPr>
            <a:picLocks noChangeAspect="1" noChangeArrowheads="1"/>
          </p:cNvPicPr>
          <p:nvPr/>
        </p:nvPicPr>
        <p:blipFill>
          <a:blip r:embed="rId4" cstate="print"/>
          <a:srcRect/>
          <a:stretch>
            <a:fillRect/>
          </a:stretch>
        </p:blipFill>
        <p:spPr bwMode="auto">
          <a:xfrm>
            <a:off x="2733733" y="1844017"/>
            <a:ext cx="2972450" cy="2514600"/>
          </a:xfrm>
          <a:prstGeom prst="rect">
            <a:avLst/>
          </a:prstGeom>
          <a:noFill/>
          <a:ln w="12700">
            <a:solidFill>
              <a:schemeClr val="tx1"/>
            </a:solidFill>
            <a:miter lim="800000"/>
            <a:headEnd/>
            <a:tailEnd/>
          </a:ln>
        </p:spPr>
      </p:pic>
      <p:pic>
        <p:nvPicPr>
          <p:cNvPr id="26629" name="Picture 37" descr="C:\salome_official\projects\11gR2\screenshots\les6_12s_b.gif"/>
          <p:cNvPicPr>
            <a:picLocks noChangeAspect="1" noChangeArrowheads="1"/>
          </p:cNvPicPr>
          <p:nvPr/>
        </p:nvPicPr>
        <p:blipFill>
          <a:blip r:embed="rId5" cstate="print"/>
          <a:srcRect/>
          <a:stretch>
            <a:fillRect/>
          </a:stretch>
        </p:blipFill>
        <p:spPr bwMode="auto">
          <a:xfrm>
            <a:off x="6327032" y="1834492"/>
            <a:ext cx="3394818" cy="2057400"/>
          </a:xfrm>
          <a:prstGeom prst="rect">
            <a:avLst/>
          </a:prstGeom>
          <a:noFill/>
          <a:ln w="12700">
            <a:solidFill>
              <a:schemeClr val="tx1"/>
            </a:solidFill>
            <a:miter lim="800000"/>
            <a:headEnd/>
            <a:tailEnd/>
          </a:ln>
        </p:spPr>
      </p:pic>
      <p:sp>
        <p:nvSpPr>
          <p:cNvPr id="26630" name="Rectangle 3"/>
          <p:cNvSpPr>
            <a:spLocks noChangeArrowheads="1"/>
          </p:cNvSpPr>
          <p:nvPr/>
        </p:nvSpPr>
        <p:spPr bwMode="auto">
          <a:xfrm>
            <a:off x="2466975" y="1359829"/>
            <a:ext cx="1641475"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a:t>
            </a:r>
            <a:r>
              <a:rPr lang="en-US" altLang="en-US" sz="2000" dirty="0"/>
              <a:t> </a:t>
            </a:r>
          </a:p>
        </p:txBody>
      </p:sp>
      <p:sp>
        <p:nvSpPr>
          <p:cNvPr id="26631" name="Rectangle 4"/>
          <p:cNvSpPr>
            <a:spLocks noChangeArrowheads="1"/>
          </p:cNvSpPr>
          <p:nvPr/>
        </p:nvSpPr>
        <p:spPr bwMode="auto">
          <a:xfrm>
            <a:off x="6049159" y="1359829"/>
            <a:ext cx="2032608"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DEPARTMENTS </a:t>
            </a:r>
          </a:p>
        </p:txBody>
      </p:sp>
      <p:sp>
        <p:nvSpPr>
          <p:cNvPr id="30" name="Rounded Rectangle 29"/>
          <p:cNvSpPr/>
          <p:nvPr/>
        </p:nvSpPr>
        <p:spPr bwMode="auto">
          <a:xfrm>
            <a:off x="4242001" y="5102845"/>
            <a:ext cx="1602514"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6632" name="Rectangle 5"/>
          <p:cNvSpPr>
            <a:spLocks noChangeArrowheads="1"/>
          </p:cNvSpPr>
          <p:nvPr/>
        </p:nvSpPr>
        <p:spPr bwMode="auto">
          <a:xfrm>
            <a:off x="4280229" y="5061749"/>
            <a:ext cx="1526059" cy="431529"/>
          </a:xfrm>
          <a:prstGeom prst="rect">
            <a:avLst/>
          </a:prstGeom>
          <a:noFill/>
          <a:ln w="9525">
            <a:noFill/>
            <a:miter lim="800000"/>
            <a:headEnd/>
            <a:tailEnd/>
          </a:ln>
        </p:spPr>
        <p:txBody>
          <a:bodyPr wrap="none" lIns="92075" tIns="46038" rIns="92075" bIns="46038">
            <a:spAutoFit/>
          </a:bodyPr>
          <a:lstStyle/>
          <a:p>
            <a:pPr>
              <a:lnSpc>
                <a:spcPct val="110000"/>
              </a:lnSpc>
            </a:pPr>
            <a:r>
              <a:rPr lang="en-US" altLang="en-US" sz="2000" dirty="0">
                <a:latin typeface="+mn-lt"/>
              </a:rPr>
              <a:t>Foreign key</a:t>
            </a:r>
          </a:p>
        </p:txBody>
      </p:sp>
      <p:sp>
        <p:nvSpPr>
          <p:cNvPr id="26633" name="Rectangle 6"/>
          <p:cNvSpPr>
            <a:spLocks noChangeArrowheads="1"/>
          </p:cNvSpPr>
          <p:nvPr/>
        </p:nvSpPr>
        <p:spPr bwMode="auto">
          <a:xfrm>
            <a:off x="7254999" y="5026954"/>
            <a:ext cx="1538883" cy="431529"/>
          </a:xfrm>
          <a:prstGeom prst="rect">
            <a:avLst/>
          </a:prstGeom>
          <a:noFill/>
          <a:ln w="9525">
            <a:noFill/>
            <a:miter lim="800000"/>
            <a:headEnd/>
            <a:tailEnd/>
          </a:ln>
        </p:spPr>
        <p:txBody>
          <a:bodyPr wrap="none" lIns="92075" tIns="46038" rIns="92075" bIns="46038">
            <a:spAutoFit/>
          </a:bodyPr>
          <a:lstStyle/>
          <a:p>
            <a:pPr>
              <a:lnSpc>
                <a:spcPct val="110000"/>
              </a:lnSpc>
            </a:pPr>
            <a:r>
              <a:rPr lang="en-US" altLang="en-US" sz="2000" dirty="0">
                <a:latin typeface="+mn-lt"/>
              </a:rPr>
              <a:t>Primary key</a:t>
            </a:r>
          </a:p>
        </p:txBody>
      </p:sp>
      <p:sp>
        <p:nvSpPr>
          <p:cNvPr id="26634" name="Rectangle 9"/>
          <p:cNvSpPr>
            <a:spLocks noChangeArrowheads="1"/>
          </p:cNvSpPr>
          <p:nvPr/>
        </p:nvSpPr>
        <p:spPr bwMode="gray">
          <a:xfrm>
            <a:off x="4375568" y="1828142"/>
            <a:ext cx="1335380" cy="2517775"/>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26635" name="Text Box 11"/>
          <p:cNvSpPr txBox="1">
            <a:spLocks noChangeArrowheads="1"/>
          </p:cNvSpPr>
          <p:nvPr/>
        </p:nvSpPr>
        <p:spPr bwMode="auto">
          <a:xfrm>
            <a:off x="2674984" y="4234792"/>
            <a:ext cx="36679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26638" name="Line 18"/>
          <p:cNvSpPr>
            <a:spLocks noChangeShapeType="1"/>
          </p:cNvSpPr>
          <p:nvPr/>
        </p:nvSpPr>
        <p:spPr bwMode="gray">
          <a:xfrm>
            <a:off x="5691893" y="2405992"/>
            <a:ext cx="805038" cy="0"/>
          </a:xfrm>
          <a:prstGeom prst="line">
            <a:avLst/>
          </a:prstGeom>
          <a:noFill/>
          <a:ln w="28575">
            <a:solidFill>
              <a:schemeClr val="accent1"/>
            </a:solidFill>
            <a:round/>
            <a:headEnd type="none" w="sm" len="sm"/>
            <a:tailEnd type="none" w="sm" len="sm"/>
          </a:ln>
        </p:spPr>
        <p:txBody>
          <a:bodyPr/>
          <a:lstStyle/>
          <a:p>
            <a:endParaRPr lang="en-US" dirty="0"/>
          </a:p>
        </p:txBody>
      </p:sp>
      <p:sp>
        <p:nvSpPr>
          <p:cNvPr id="26639" name="Freeform 21"/>
          <p:cNvSpPr>
            <a:spLocks/>
          </p:cNvSpPr>
          <p:nvPr/>
        </p:nvSpPr>
        <p:spPr bwMode="gray">
          <a:xfrm>
            <a:off x="5706184" y="2591906"/>
            <a:ext cx="260407" cy="1587"/>
          </a:xfrm>
          <a:custGeom>
            <a:avLst/>
            <a:gdLst>
              <a:gd name="T0" fmla="*/ 0 w 164"/>
              <a:gd name="T1" fmla="*/ 2147483646 h 1"/>
              <a:gd name="T2" fmla="*/ 2147483646 w 164"/>
              <a:gd name="T3" fmla="*/ 0 h 1"/>
              <a:gd name="T4" fmla="*/ 0 60000 65536"/>
              <a:gd name="T5" fmla="*/ 0 60000 65536"/>
              <a:gd name="T6" fmla="*/ 0 w 164"/>
              <a:gd name="T7" fmla="*/ 0 h 1"/>
              <a:gd name="T8" fmla="*/ 164 w 164"/>
              <a:gd name="T9" fmla="*/ 1 h 1"/>
            </a:gdLst>
            <a:ahLst/>
            <a:cxnLst>
              <a:cxn ang="T4">
                <a:pos x="T0" y="T1"/>
              </a:cxn>
              <a:cxn ang="T5">
                <a:pos x="T2" y="T3"/>
              </a:cxn>
            </a:cxnLst>
            <a:rect l="T6" t="T7" r="T8" b="T9"/>
            <a:pathLst>
              <a:path w="164" h="1">
                <a:moveTo>
                  <a:pt x="0" y="1"/>
                </a:moveTo>
                <a:lnTo>
                  <a:pt x="164" y="0"/>
                </a:lnTo>
              </a:path>
            </a:pathLst>
          </a:custGeom>
          <a:noFill/>
          <a:ln w="28575">
            <a:solidFill>
              <a:schemeClr val="accent1"/>
            </a:solidFill>
            <a:round/>
            <a:headEnd type="none" w="sm" len="sm"/>
            <a:tailEnd type="none" w="sm" len="sm"/>
          </a:ln>
        </p:spPr>
        <p:txBody>
          <a:bodyPr/>
          <a:lstStyle/>
          <a:p>
            <a:endParaRPr lang="en-US" dirty="0"/>
          </a:p>
        </p:txBody>
      </p:sp>
      <p:sp>
        <p:nvSpPr>
          <p:cNvPr id="26640" name="Freeform 25"/>
          <p:cNvSpPr>
            <a:spLocks/>
          </p:cNvSpPr>
          <p:nvPr/>
        </p:nvSpPr>
        <p:spPr bwMode="gray">
          <a:xfrm>
            <a:off x="5963415" y="2405992"/>
            <a:ext cx="1588" cy="198437"/>
          </a:xfrm>
          <a:custGeom>
            <a:avLst/>
            <a:gdLst>
              <a:gd name="T0" fmla="*/ 0 w 1"/>
              <a:gd name="T1" fmla="*/ 0 h 125"/>
              <a:gd name="T2" fmla="*/ 2147483646 w 1"/>
              <a:gd name="T3" fmla="*/ 2147483646 h 125"/>
              <a:gd name="T4" fmla="*/ 0 60000 65536"/>
              <a:gd name="T5" fmla="*/ 0 60000 65536"/>
              <a:gd name="T6" fmla="*/ 0 w 1"/>
              <a:gd name="T7" fmla="*/ 0 h 125"/>
              <a:gd name="T8" fmla="*/ 1 w 1"/>
              <a:gd name="T9" fmla="*/ 125 h 125"/>
            </a:gdLst>
            <a:ahLst/>
            <a:cxnLst>
              <a:cxn ang="T4">
                <a:pos x="T0" y="T1"/>
              </a:cxn>
              <a:cxn ang="T5">
                <a:pos x="T2" y="T3"/>
              </a:cxn>
            </a:cxnLst>
            <a:rect l="T6" t="T7" r="T8" b="T9"/>
            <a:pathLst>
              <a:path w="1" h="125">
                <a:moveTo>
                  <a:pt x="0" y="0"/>
                </a:moveTo>
                <a:lnTo>
                  <a:pt x="1" y="125"/>
                </a:lnTo>
              </a:path>
            </a:pathLst>
          </a:custGeom>
          <a:noFill/>
          <a:ln w="28575">
            <a:solidFill>
              <a:schemeClr val="accent1"/>
            </a:solidFill>
            <a:round/>
            <a:headEnd type="none" w="sm" len="sm"/>
            <a:tailEnd type="none" w="sm" len="sm"/>
          </a:ln>
        </p:spPr>
        <p:txBody>
          <a:bodyPr/>
          <a:lstStyle/>
          <a:p>
            <a:endParaRPr lang="en-US" dirty="0"/>
          </a:p>
        </p:txBody>
      </p:sp>
      <p:sp>
        <p:nvSpPr>
          <p:cNvPr id="26641" name="Line 26"/>
          <p:cNvSpPr>
            <a:spLocks noChangeShapeType="1"/>
          </p:cNvSpPr>
          <p:nvPr/>
        </p:nvSpPr>
        <p:spPr bwMode="gray">
          <a:xfrm>
            <a:off x="6041220" y="2405992"/>
            <a:ext cx="1878423" cy="0"/>
          </a:xfrm>
          <a:prstGeom prst="line">
            <a:avLst/>
          </a:prstGeom>
          <a:noFill/>
          <a:ln w="28575">
            <a:solidFill>
              <a:schemeClr val="accent1"/>
            </a:solidFill>
            <a:round/>
            <a:headEnd type="none" w="sm" len="sm"/>
            <a:tailEnd type="triangle" w="lg" len="lg"/>
          </a:ln>
        </p:spPr>
        <p:txBody>
          <a:bodyPr/>
          <a:lstStyle/>
          <a:p>
            <a:endParaRPr lang="en-US" dirty="0"/>
          </a:p>
        </p:txBody>
      </p:sp>
      <p:sp>
        <p:nvSpPr>
          <p:cNvPr id="26642" name="Line 29"/>
          <p:cNvSpPr>
            <a:spLocks noChangeShapeType="1"/>
          </p:cNvSpPr>
          <p:nvPr/>
        </p:nvSpPr>
        <p:spPr bwMode="gray">
          <a:xfrm>
            <a:off x="5725238" y="4001429"/>
            <a:ext cx="416016" cy="0"/>
          </a:xfrm>
          <a:prstGeom prst="line">
            <a:avLst/>
          </a:prstGeom>
          <a:noFill/>
          <a:ln w="28575">
            <a:solidFill>
              <a:schemeClr val="accent1"/>
            </a:solidFill>
            <a:round/>
            <a:headEnd type="none" w="sm" len="sm"/>
            <a:tailEnd type="none" w="sm" len="sm"/>
          </a:ln>
        </p:spPr>
        <p:txBody>
          <a:bodyPr/>
          <a:lstStyle/>
          <a:p>
            <a:endParaRPr lang="en-US" dirty="0"/>
          </a:p>
        </p:txBody>
      </p:sp>
      <p:sp>
        <p:nvSpPr>
          <p:cNvPr id="26643" name="Line 30"/>
          <p:cNvSpPr>
            <a:spLocks noChangeShapeType="1"/>
          </p:cNvSpPr>
          <p:nvPr/>
        </p:nvSpPr>
        <p:spPr bwMode="gray">
          <a:xfrm>
            <a:off x="5726826" y="4174467"/>
            <a:ext cx="414428" cy="0"/>
          </a:xfrm>
          <a:prstGeom prst="line">
            <a:avLst/>
          </a:prstGeom>
          <a:noFill/>
          <a:ln w="28575">
            <a:solidFill>
              <a:schemeClr val="accent1"/>
            </a:solidFill>
            <a:round/>
            <a:headEnd type="none" w="sm" len="sm"/>
            <a:tailEnd type="none" w="sm" len="sm"/>
          </a:ln>
        </p:spPr>
        <p:txBody>
          <a:bodyPr/>
          <a:lstStyle/>
          <a:p>
            <a:endParaRPr lang="en-US" dirty="0"/>
          </a:p>
        </p:txBody>
      </p:sp>
      <p:sp>
        <p:nvSpPr>
          <p:cNvPr id="26644" name="Freeform 32"/>
          <p:cNvSpPr>
            <a:spLocks/>
          </p:cNvSpPr>
          <p:nvPr/>
        </p:nvSpPr>
        <p:spPr bwMode="gray">
          <a:xfrm>
            <a:off x="6141254" y="4017304"/>
            <a:ext cx="1588" cy="166688"/>
          </a:xfrm>
          <a:custGeom>
            <a:avLst/>
            <a:gdLst>
              <a:gd name="T0" fmla="*/ 0 w 1"/>
              <a:gd name="T1" fmla="*/ 0 h 105"/>
              <a:gd name="T2" fmla="*/ 0 w 1"/>
              <a:gd name="T3" fmla="*/ 2147483646 h 105"/>
              <a:gd name="T4" fmla="*/ 0 60000 65536"/>
              <a:gd name="T5" fmla="*/ 0 60000 65536"/>
              <a:gd name="T6" fmla="*/ 0 w 1"/>
              <a:gd name="T7" fmla="*/ 0 h 105"/>
              <a:gd name="T8" fmla="*/ 1 w 1"/>
              <a:gd name="T9" fmla="*/ 105 h 105"/>
            </a:gdLst>
            <a:ahLst/>
            <a:cxnLst>
              <a:cxn ang="T4">
                <a:pos x="T0" y="T1"/>
              </a:cxn>
              <a:cxn ang="T5">
                <a:pos x="T2" y="T3"/>
              </a:cxn>
            </a:cxnLst>
            <a:rect l="T6" t="T7" r="T8" b="T9"/>
            <a:pathLst>
              <a:path w="1" h="105">
                <a:moveTo>
                  <a:pt x="0" y="0"/>
                </a:moveTo>
                <a:lnTo>
                  <a:pt x="0" y="105"/>
                </a:lnTo>
              </a:path>
            </a:pathLst>
          </a:custGeom>
          <a:noFill/>
          <a:ln w="28575">
            <a:solidFill>
              <a:schemeClr val="accent1"/>
            </a:solidFill>
            <a:round/>
            <a:headEnd type="none" w="sm" len="sm"/>
            <a:tailEnd type="none" w="sm" len="sm"/>
          </a:ln>
        </p:spPr>
        <p:txBody>
          <a:bodyPr/>
          <a:lstStyle/>
          <a:p>
            <a:endParaRPr lang="en-US" dirty="0"/>
          </a:p>
        </p:txBody>
      </p:sp>
      <p:sp>
        <p:nvSpPr>
          <p:cNvPr id="26645" name="Freeform 34"/>
          <p:cNvSpPr>
            <a:spLocks/>
          </p:cNvSpPr>
          <p:nvPr/>
        </p:nvSpPr>
        <p:spPr bwMode="gray">
          <a:xfrm>
            <a:off x="6142842" y="2810804"/>
            <a:ext cx="1587" cy="1230313"/>
          </a:xfrm>
          <a:custGeom>
            <a:avLst/>
            <a:gdLst>
              <a:gd name="T0" fmla="*/ 0 w 1"/>
              <a:gd name="T1" fmla="*/ 2147483646 h 775"/>
              <a:gd name="T2" fmla="*/ 0 w 1"/>
              <a:gd name="T3" fmla="*/ 0 h 775"/>
              <a:gd name="T4" fmla="*/ 0 60000 65536"/>
              <a:gd name="T5" fmla="*/ 0 60000 65536"/>
              <a:gd name="T6" fmla="*/ 0 w 1"/>
              <a:gd name="T7" fmla="*/ 0 h 775"/>
              <a:gd name="T8" fmla="*/ 1 w 1"/>
              <a:gd name="T9" fmla="*/ 775 h 775"/>
            </a:gdLst>
            <a:ahLst/>
            <a:cxnLst>
              <a:cxn ang="T4">
                <a:pos x="T0" y="T1"/>
              </a:cxn>
              <a:cxn ang="T5">
                <a:pos x="T2" y="T3"/>
              </a:cxn>
            </a:cxnLst>
            <a:rect l="T6" t="T7" r="T8" b="T9"/>
            <a:pathLst>
              <a:path w="1" h="775">
                <a:moveTo>
                  <a:pt x="0" y="775"/>
                </a:moveTo>
                <a:lnTo>
                  <a:pt x="0" y="0"/>
                </a:lnTo>
              </a:path>
            </a:pathLst>
          </a:custGeom>
          <a:noFill/>
          <a:ln w="28575">
            <a:solidFill>
              <a:schemeClr val="accent1"/>
            </a:solidFill>
            <a:round/>
            <a:headEnd type="none" w="sm" len="sm"/>
            <a:tailEnd type="none" w="sm" len="sm"/>
          </a:ln>
        </p:spPr>
        <p:txBody>
          <a:bodyPr/>
          <a:lstStyle/>
          <a:p>
            <a:endParaRPr lang="en-US" dirty="0"/>
          </a:p>
        </p:txBody>
      </p:sp>
      <p:sp>
        <p:nvSpPr>
          <p:cNvPr id="26646" name="Freeform 35"/>
          <p:cNvSpPr>
            <a:spLocks/>
          </p:cNvSpPr>
          <p:nvPr/>
        </p:nvSpPr>
        <p:spPr bwMode="gray">
          <a:xfrm>
            <a:off x="6142842" y="2810804"/>
            <a:ext cx="1745044" cy="1588"/>
          </a:xfrm>
          <a:custGeom>
            <a:avLst/>
            <a:gdLst>
              <a:gd name="T0" fmla="*/ 0 w 1099"/>
              <a:gd name="T1" fmla="*/ 2147483646 h 1"/>
              <a:gd name="T2" fmla="*/ 2147483646 w 1099"/>
              <a:gd name="T3" fmla="*/ 0 h 1"/>
              <a:gd name="T4" fmla="*/ 0 60000 65536"/>
              <a:gd name="T5" fmla="*/ 0 60000 65536"/>
              <a:gd name="T6" fmla="*/ 0 w 1099"/>
              <a:gd name="T7" fmla="*/ 0 h 1"/>
              <a:gd name="T8" fmla="*/ 1099 w 1099"/>
              <a:gd name="T9" fmla="*/ 1 h 1"/>
            </a:gdLst>
            <a:ahLst/>
            <a:cxnLst>
              <a:cxn ang="T4">
                <a:pos x="T0" y="T1"/>
              </a:cxn>
              <a:cxn ang="T5">
                <a:pos x="T2" y="T3"/>
              </a:cxn>
            </a:cxnLst>
            <a:rect l="T6" t="T7" r="T8" b="T9"/>
            <a:pathLst>
              <a:path w="1099" h="1">
                <a:moveTo>
                  <a:pt x="0" y="1"/>
                </a:moveTo>
                <a:lnTo>
                  <a:pt x="1099" y="0"/>
                </a:lnTo>
              </a:path>
            </a:pathLst>
          </a:custGeom>
          <a:noFill/>
          <a:ln w="28575">
            <a:solidFill>
              <a:schemeClr val="accent1"/>
            </a:solidFill>
            <a:round/>
            <a:headEnd type="none" w="sm" len="sm"/>
            <a:tailEnd type="triangle" w="lg" len="lg"/>
          </a:ln>
        </p:spPr>
        <p:txBody>
          <a:bodyPr/>
          <a:lstStyle/>
          <a:p>
            <a:endParaRPr lang="en-US" dirty="0"/>
          </a:p>
        </p:txBody>
      </p:sp>
      <p:cxnSp>
        <p:nvCxnSpPr>
          <p:cNvPr id="4" name="Straight Arrow Connector 3"/>
          <p:cNvCxnSpPr>
            <a:stCxn id="26634" idx="2"/>
          </p:cNvCxnSpPr>
          <p:nvPr/>
        </p:nvCxnSpPr>
        <p:spPr bwMode="auto">
          <a:xfrm>
            <a:off x="5043258" y="4345917"/>
            <a:ext cx="0" cy="681037"/>
          </a:xfrm>
          <a:prstGeom prst="straightConnector1">
            <a:avLst/>
          </a:prstGeom>
          <a:noFill/>
          <a:ln w="28575" cap="flat" cmpd="sng" algn="ctr">
            <a:solidFill>
              <a:schemeClr val="accent4"/>
            </a:solidFill>
            <a:prstDash val="solid"/>
            <a:round/>
            <a:headEnd type="none" w="sm" len="sm"/>
            <a:tailEnd type="triangle" w="lg" len="lg"/>
          </a:ln>
          <a:effectLst/>
        </p:spPr>
      </p:cxnSp>
      <p:cxnSp>
        <p:nvCxnSpPr>
          <p:cNvPr id="6" name="Straight Arrow Connector 5"/>
          <p:cNvCxnSpPr>
            <a:stCxn id="26629" idx="2"/>
          </p:cNvCxnSpPr>
          <p:nvPr/>
        </p:nvCxnSpPr>
        <p:spPr bwMode="auto">
          <a:xfrm>
            <a:off x="8024441" y="3891892"/>
            <a:ext cx="0" cy="1135062"/>
          </a:xfrm>
          <a:prstGeom prst="straightConnector1">
            <a:avLst/>
          </a:prstGeom>
          <a:noFill/>
          <a:ln w="28575" cap="flat" cmpd="sng" algn="ctr">
            <a:solidFill>
              <a:schemeClr val="accent4"/>
            </a:solidFill>
            <a:prstDash val="solid"/>
            <a:round/>
            <a:headEnd type="none" w="sm" len="sm"/>
            <a:tailEnd type="triangle" w="lg" len="lg"/>
          </a:ln>
          <a:effectLst/>
        </p:spPr>
      </p:cxnSp>
    </p:spTree>
    <p:custDataLst>
      <p:tags r:id="rId1"/>
    </p:custData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rot="10800000" flipV="1">
            <a:off x="7008812" y="4206178"/>
            <a:ext cx="4999182" cy="1440747"/>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8674" name="Rectangle 4"/>
          <p:cNvSpPr>
            <a:spLocks noGrp="1" noChangeArrowheads="1"/>
          </p:cNvSpPr>
          <p:nvPr>
            <p:ph type="title"/>
          </p:nvPr>
        </p:nvSpPr>
        <p:spPr/>
        <p:txBody>
          <a:bodyPr/>
          <a:lstStyle/>
          <a:p>
            <a:pPr eaLnBrk="1" hangingPunct="1"/>
            <a:r>
              <a:rPr lang="en-US" altLang="en-US" dirty="0" smtClean="0"/>
              <a:t>Retrieving Records with the </a:t>
            </a:r>
            <a:r>
              <a:rPr lang="en-US" altLang="en-US" dirty="0" smtClean="0">
                <a:latin typeface="Courier New" pitchFamily="49" charset="0"/>
              </a:rPr>
              <a:t>USING</a:t>
            </a:r>
            <a:r>
              <a:rPr lang="en-US" altLang="en-US" dirty="0" smtClean="0"/>
              <a:t> Clause</a:t>
            </a:r>
          </a:p>
        </p:txBody>
      </p:sp>
      <p:grpSp>
        <p:nvGrpSpPr>
          <p:cNvPr id="2" name="Group 1"/>
          <p:cNvGrpSpPr/>
          <p:nvPr/>
        </p:nvGrpSpPr>
        <p:grpSpPr>
          <a:xfrm>
            <a:off x="2058987" y="1327304"/>
            <a:ext cx="8070850" cy="4203392"/>
            <a:chOff x="2055812" y="1249671"/>
            <a:chExt cx="8070850" cy="4203392"/>
          </a:xfrm>
        </p:grpSpPr>
        <p:sp>
          <p:nvSpPr>
            <p:cNvPr id="28675" name="Text Box 8"/>
            <p:cNvSpPr txBox="1">
              <a:spLocks noChangeArrowheads="1"/>
            </p:cNvSpPr>
            <p:nvPr/>
          </p:nvSpPr>
          <p:spPr bwMode="auto">
            <a:xfrm>
              <a:off x="2055812" y="4492625"/>
              <a:ext cx="36671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28676" name="Picture 16" descr="C:\salome_official\projects\11gR2\screenshots\les6_13s_a.gif"/>
            <p:cNvPicPr>
              <a:picLocks noChangeAspect="1" noChangeArrowheads="1"/>
            </p:cNvPicPr>
            <p:nvPr/>
          </p:nvPicPr>
          <p:blipFill>
            <a:blip r:embed="rId4" cstate="print"/>
            <a:srcRect/>
            <a:stretch>
              <a:fillRect/>
            </a:stretch>
          </p:blipFill>
          <p:spPr bwMode="auto">
            <a:xfrm>
              <a:off x="2055812" y="2743200"/>
              <a:ext cx="4314825" cy="1714500"/>
            </a:xfrm>
            <a:prstGeom prst="rect">
              <a:avLst/>
            </a:prstGeom>
            <a:noFill/>
            <a:ln w="12700">
              <a:solidFill>
                <a:schemeClr val="tx1"/>
              </a:solidFill>
              <a:miter lim="800000"/>
              <a:headEnd/>
              <a:tailEnd/>
            </a:ln>
          </p:spPr>
        </p:pic>
        <p:pic>
          <p:nvPicPr>
            <p:cNvPr id="28677" name="Picture 17" descr="C:\salome_official\projects\11gR2\screenshots\les6_13s_b.gif"/>
            <p:cNvPicPr>
              <a:picLocks noChangeAspect="1" noChangeArrowheads="1"/>
            </p:cNvPicPr>
            <p:nvPr/>
          </p:nvPicPr>
          <p:blipFill>
            <a:blip r:embed="rId5" cstate="print"/>
            <a:srcRect/>
            <a:stretch>
              <a:fillRect/>
            </a:stretch>
          </p:blipFill>
          <p:spPr bwMode="auto">
            <a:xfrm>
              <a:off x="2055812" y="5072063"/>
              <a:ext cx="4314825" cy="381000"/>
            </a:xfrm>
            <a:prstGeom prst="rect">
              <a:avLst/>
            </a:prstGeom>
            <a:noFill/>
            <a:ln w="12700">
              <a:solidFill>
                <a:schemeClr val="tx1"/>
              </a:solidFill>
              <a:miter lim="800000"/>
              <a:headEnd/>
              <a:tailEnd/>
            </a:ln>
          </p:spPr>
        </p:pic>
        <p:sp>
          <p:nvSpPr>
            <p:cNvPr id="8" name="Content Placeholder 2"/>
            <p:cNvSpPr txBox="1">
              <a:spLocks/>
            </p:cNvSpPr>
            <p:nvPr/>
          </p:nvSpPr>
          <p:spPr bwMode="gray">
            <a:xfrm>
              <a:off x="2062162" y="1249671"/>
              <a:ext cx="80645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location_id,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JOIN departments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USING (department_id) ;</a:t>
              </a:r>
            </a:p>
          </p:txBody>
        </p:sp>
        <p:sp>
          <p:nvSpPr>
            <p:cNvPr id="28681" name="Rectangle 7"/>
            <p:cNvSpPr>
              <a:spLocks noChangeArrowheads="1"/>
            </p:cNvSpPr>
            <p:nvPr/>
          </p:nvSpPr>
          <p:spPr bwMode="gray">
            <a:xfrm>
              <a:off x="2073276" y="2225675"/>
              <a:ext cx="3038475" cy="2984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4238" y="4061905"/>
            <a:ext cx="2591198" cy="1729295"/>
          </a:xfrm>
          <a:prstGeom prst="ellipse">
            <a:avLst/>
          </a:prstGeom>
          <a:ln w="63500" cap="rnd">
            <a:solidFill>
              <a:srgbClr val="61BBFF"/>
            </a:solidFill>
          </a:ln>
          <a:effectLst/>
          <a:scene3d>
            <a:camera prst="orthographicFront"/>
            <a:lightRig rig="contrasting" dir="t">
              <a:rot lat="0" lon="0" rev="3000000"/>
            </a:lightRig>
          </a:scene3d>
          <a:sp3d contourW="7620">
            <a:bevelT w="95250" h="31750"/>
            <a:contourClr>
              <a:srgbClr val="333333"/>
            </a:contourClr>
          </a:sp3d>
        </p:spPr>
      </p:pic>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0800000" flipV="1">
            <a:off x="7008812" y="4333750"/>
            <a:ext cx="4999182" cy="144284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30722" name="Rectangle 4"/>
          <p:cNvSpPr>
            <a:spLocks noGrp="1" noChangeArrowheads="1"/>
          </p:cNvSpPr>
          <p:nvPr>
            <p:ph type="title"/>
          </p:nvPr>
        </p:nvSpPr>
        <p:spPr/>
        <p:txBody>
          <a:bodyPr/>
          <a:lstStyle/>
          <a:p>
            <a:pPr eaLnBrk="1" hangingPunct="1"/>
            <a:r>
              <a:rPr lang="en-US" altLang="en-US" dirty="0" smtClean="0"/>
              <a:t>Qualifying Ambiguous Column Names</a:t>
            </a:r>
          </a:p>
        </p:txBody>
      </p:sp>
      <p:sp>
        <p:nvSpPr>
          <p:cNvPr id="30723" name="Rectangle 5"/>
          <p:cNvSpPr>
            <a:spLocks noGrp="1" noChangeArrowheads="1"/>
          </p:cNvSpPr>
          <p:nvPr>
            <p:ph idx="1"/>
          </p:nvPr>
        </p:nvSpPr>
        <p:spPr>
          <a:xfrm>
            <a:off x="622139" y="1242485"/>
            <a:ext cx="7910674" cy="3111956"/>
          </a:xfrm>
        </p:spPr>
        <p:txBody>
          <a:bodyPr/>
          <a:lstStyle/>
          <a:p>
            <a:pPr lvl="1" eaLnBrk="1" hangingPunct="1"/>
            <a:r>
              <a:rPr lang="en-US" altLang="en-US" dirty="0" smtClean="0"/>
              <a:t>Use table prefixes to: </a:t>
            </a:r>
          </a:p>
          <a:p>
            <a:pPr lvl="2"/>
            <a:r>
              <a:rPr lang="en-US" altLang="en-US" dirty="0" smtClean="0"/>
              <a:t>Qualify column names that are in multiple tables</a:t>
            </a:r>
          </a:p>
          <a:p>
            <a:pPr lvl="2"/>
            <a:r>
              <a:rPr lang="en-US" altLang="en-US" dirty="0" smtClean="0"/>
              <a:t>Increase the speed of parsing of a statement</a:t>
            </a:r>
          </a:p>
          <a:p>
            <a:pPr lvl="1" eaLnBrk="1" hangingPunct="1"/>
            <a:r>
              <a:rPr lang="en-US" altLang="en-US" dirty="0" smtClean="0"/>
              <a:t>Instead of full table name prefixes, use table aliases.</a:t>
            </a:r>
          </a:p>
          <a:p>
            <a:pPr lvl="1" eaLnBrk="1" hangingPunct="1"/>
            <a:r>
              <a:rPr lang="en-US" altLang="en-US" dirty="0" smtClean="0"/>
              <a:t>Table alias gives a table a shorter name:</a:t>
            </a:r>
          </a:p>
          <a:p>
            <a:pPr lvl="2" eaLnBrk="1" hangingPunct="1"/>
            <a:r>
              <a:rPr lang="en-US" altLang="en-US" dirty="0" smtClean="0"/>
              <a:t>Keeps SQL code smaller, uses less memory</a:t>
            </a:r>
          </a:p>
          <a:p>
            <a:pPr lvl="1" eaLnBrk="1" hangingPunct="1"/>
            <a:r>
              <a:rPr lang="en-US" altLang="en-US" dirty="0" smtClean="0"/>
              <a:t>Use column aliases to distinguish columns that have identical names, but reside in different tables.</a:t>
            </a:r>
          </a:p>
        </p:txBody>
      </p:sp>
      <p:grpSp>
        <p:nvGrpSpPr>
          <p:cNvPr id="2" name="Group 1"/>
          <p:cNvGrpSpPr/>
          <p:nvPr/>
        </p:nvGrpSpPr>
        <p:grpSpPr>
          <a:xfrm>
            <a:off x="8971731" y="4038600"/>
            <a:ext cx="2401314" cy="2033148"/>
            <a:chOff x="8913812" y="3924299"/>
            <a:chExt cx="2594956" cy="2197101"/>
          </a:xfrm>
        </p:grpSpPr>
        <p:sp>
          <p:nvSpPr>
            <p:cNvPr id="8" name="Round Diagonal Corner Rectangle 7"/>
            <p:cNvSpPr/>
            <p:nvPr/>
          </p:nvSpPr>
          <p:spPr bwMode="auto">
            <a:xfrm>
              <a:off x="8913812" y="3924299"/>
              <a:ext cx="2594956" cy="2154945"/>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rgbClr val="D0EBB3"/>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4" name="Group 13"/>
            <p:cNvGrpSpPr/>
            <p:nvPr/>
          </p:nvGrpSpPr>
          <p:grpSpPr>
            <a:xfrm>
              <a:off x="9188566" y="3975100"/>
              <a:ext cx="2239846" cy="2146300"/>
              <a:chOff x="9363353" y="4011651"/>
              <a:chExt cx="2239846" cy="2146300"/>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6058" y="4011651"/>
                <a:ext cx="1717141" cy="1778834"/>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63353" y="4434921"/>
                <a:ext cx="1651521" cy="1723030"/>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69352" y="5289909"/>
                <a:ext cx="633413" cy="685801"/>
              </a:xfrm>
              <a:prstGeom prst="rect">
                <a:avLst/>
              </a:prstGeom>
            </p:spPr>
          </p:pic>
        </p:grpSp>
      </p:grpSp>
    </p:spTree>
    <p:custDataLst>
      <p:tags r:id="rId1"/>
    </p:custData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
          <p:cNvSpPr>
            <a:spLocks noGrp="1" noChangeArrowheads="1"/>
          </p:cNvSpPr>
          <p:nvPr>
            <p:ph type="title"/>
          </p:nvPr>
        </p:nvSpPr>
        <p:spPr/>
        <p:txBody>
          <a:bodyPr/>
          <a:lstStyle/>
          <a:p>
            <a:pPr eaLnBrk="1" hangingPunct="1"/>
            <a:r>
              <a:rPr lang="en-US" altLang="en-US" dirty="0" smtClean="0"/>
              <a:t>Using Table Aliases with the </a:t>
            </a:r>
            <a:r>
              <a:rPr lang="en-US" altLang="en-US" dirty="0" smtClean="0">
                <a:latin typeface="Courier New" pitchFamily="49" charset="0"/>
              </a:rPr>
              <a:t>USING</a:t>
            </a:r>
            <a:r>
              <a:rPr lang="en-US" altLang="en-US" dirty="0" smtClean="0"/>
              <a:t> Clause</a:t>
            </a:r>
          </a:p>
        </p:txBody>
      </p:sp>
      <p:sp>
        <p:nvSpPr>
          <p:cNvPr id="32771" name="Rectangle 11"/>
          <p:cNvSpPr>
            <a:spLocks noGrp="1" noChangeArrowheads="1"/>
          </p:cNvSpPr>
          <p:nvPr>
            <p:ph idx="1"/>
          </p:nvPr>
        </p:nvSpPr>
        <p:spPr/>
        <p:txBody>
          <a:bodyPr/>
          <a:lstStyle/>
          <a:p>
            <a:pPr lvl="1" eaLnBrk="1" hangingPunct="1"/>
            <a:r>
              <a:rPr lang="en-US" altLang="en-US" dirty="0" smtClean="0"/>
              <a:t>Do not qualify a column that is used in the </a:t>
            </a:r>
            <a:r>
              <a:rPr lang="en-US" altLang="en-US" dirty="0" smtClean="0">
                <a:latin typeface="Courier New" pitchFamily="49" charset="0"/>
                <a:cs typeface="Courier New" pitchFamily="49" charset="0"/>
              </a:rPr>
              <a:t>NATURAL</a:t>
            </a:r>
            <a:r>
              <a:rPr lang="en-US" altLang="en-US" dirty="0" smtClean="0"/>
              <a:t> join or a join with a </a:t>
            </a:r>
            <a:r>
              <a:rPr lang="en-US" altLang="en-US" dirty="0" smtClean="0">
                <a:latin typeface="Courier New" pitchFamily="49" charset="0"/>
              </a:rPr>
              <a:t>USING</a:t>
            </a:r>
            <a:r>
              <a:rPr lang="en-US" altLang="en-US" dirty="0" smtClean="0"/>
              <a:t> clause.</a:t>
            </a:r>
          </a:p>
          <a:p>
            <a:pPr lvl="1" eaLnBrk="1" hangingPunct="1"/>
            <a:r>
              <a:rPr lang="en-US" altLang="en-US" dirty="0" smtClean="0"/>
              <a:t>If the same column is used elsewhere in the SQL statement, do not alias it.</a:t>
            </a:r>
          </a:p>
        </p:txBody>
      </p:sp>
      <p:grpSp>
        <p:nvGrpSpPr>
          <p:cNvPr id="2" name="Group 1"/>
          <p:cNvGrpSpPr/>
          <p:nvPr/>
        </p:nvGrpSpPr>
        <p:grpSpPr>
          <a:xfrm>
            <a:off x="2428730" y="2819400"/>
            <a:ext cx="7331364" cy="2693254"/>
            <a:chOff x="2428730" y="2974004"/>
            <a:chExt cx="7331364" cy="2693254"/>
          </a:xfrm>
        </p:grpSpPr>
        <p:pic>
          <p:nvPicPr>
            <p:cNvPr id="32772" name="Picture 6"/>
            <p:cNvPicPr>
              <a:picLocks noChangeAspect="1" noChangeArrowheads="1"/>
            </p:cNvPicPr>
            <p:nvPr/>
          </p:nvPicPr>
          <p:blipFill>
            <a:blip r:embed="rId4" cstate="print"/>
            <a:srcRect/>
            <a:stretch>
              <a:fillRect/>
            </a:stretch>
          </p:blipFill>
          <p:spPr bwMode="auto">
            <a:xfrm>
              <a:off x="4151555" y="4724401"/>
              <a:ext cx="3885714" cy="942857"/>
            </a:xfrm>
            <a:prstGeom prst="rect">
              <a:avLst/>
            </a:prstGeom>
            <a:noFill/>
            <a:ln w="28575">
              <a:noFill/>
              <a:miter lim="800000"/>
              <a:headEnd type="none" w="sm" len="sm"/>
              <a:tailEnd type="none" w="sm" len="sm"/>
            </a:ln>
          </p:spPr>
        </p:pic>
        <p:sp>
          <p:nvSpPr>
            <p:cNvPr id="6" name="Content Placeholder 2"/>
            <p:cNvSpPr txBox="1">
              <a:spLocks/>
            </p:cNvSpPr>
            <p:nvPr/>
          </p:nvSpPr>
          <p:spPr bwMode="gray">
            <a:xfrm>
              <a:off x="2428730" y="2974004"/>
              <a:ext cx="7331364"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l.city, d.department_name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locations l JOIN departments 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USING (location_id)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d.location_id = 1400;</a:t>
              </a:r>
            </a:p>
          </p:txBody>
        </p:sp>
      </p:grpSp>
    </p:spTree>
    <p:custDataLst>
      <p:tags r:id="rId1"/>
    </p:custData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8"/>
          <p:cNvSpPr>
            <a:spLocks noGrp="1" noChangeArrowheads="1"/>
          </p:cNvSpPr>
          <p:nvPr>
            <p:ph type="title"/>
          </p:nvPr>
        </p:nvSpPr>
        <p:spPr/>
        <p:txBody>
          <a:bodyPr/>
          <a:lstStyle/>
          <a:p>
            <a:pPr eaLnBrk="1" hangingPunct="1"/>
            <a:r>
              <a:rPr lang="en-US" altLang="en-US" dirty="0" smtClean="0"/>
              <a:t>Creating Joins with the </a:t>
            </a:r>
            <a:r>
              <a:rPr lang="en-US" altLang="en-US" dirty="0" smtClean="0">
                <a:latin typeface="Courier New" pitchFamily="49" charset="0"/>
              </a:rPr>
              <a:t>ON</a:t>
            </a:r>
            <a:r>
              <a:rPr lang="en-US" altLang="en-US" dirty="0" smtClean="0"/>
              <a:t> Clause</a:t>
            </a:r>
          </a:p>
        </p:txBody>
      </p:sp>
      <p:sp>
        <p:nvSpPr>
          <p:cNvPr id="34819" name="Rectangle 1029"/>
          <p:cNvSpPr>
            <a:spLocks noGrp="1" noChangeArrowheads="1"/>
          </p:cNvSpPr>
          <p:nvPr>
            <p:ph idx="1"/>
          </p:nvPr>
        </p:nvSpPr>
        <p:spPr>
          <a:xfrm>
            <a:off x="622138" y="1242485"/>
            <a:ext cx="10944549" cy="1996266"/>
          </a:xfrm>
        </p:spPr>
        <p:txBody>
          <a:bodyPr/>
          <a:lstStyle/>
          <a:p>
            <a:pPr lvl="1" eaLnBrk="1" hangingPunct="1"/>
            <a:r>
              <a:rPr lang="en-US" altLang="en-US" dirty="0" smtClean="0"/>
              <a:t>The join condition for the natural join is basically an equijoin of all columns with the same name.</a:t>
            </a:r>
          </a:p>
          <a:p>
            <a:pPr lvl="1" eaLnBrk="1" hangingPunct="1"/>
            <a:r>
              <a:rPr lang="en-US" altLang="en-US" dirty="0" smtClean="0"/>
              <a:t>Use the </a:t>
            </a:r>
            <a:r>
              <a:rPr lang="en-US" altLang="en-US" dirty="0" smtClean="0">
                <a:latin typeface="Courier New" pitchFamily="49" charset="0"/>
              </a:rPr>
              <a:t>ON</a:t>
            </a:r>
            <a:r>
              <a:rPr lang="en-US" altLang="en-US" dirty="0" smtClean="0"/>
              <a:t> clause to specify arbitrary conditions or specify the columns to join.</a:t>
            </a:r>
          </a:p>
          <a:p>
            <a:pPr lvl="1" eaLnBrk="1" hangingPunct="1"/>
            <a:r>
              <a:rPr lang="en-US" altLang="en-US" dirty="0" smtClean="0"/>
              <a:t>Use the </a:t>
            </a:r>
            <a:r>
              <a:rPr lang="en-US" altLang="en-US" dirty="0" smtClean="0">
                <a:latin typeface="Courier New" pitchFamily="49" charset="0"/>
              </a:rPr>
              <a:t>ON</a:t>
            </a:r>
            <a:r>
              <a:rPr lang="en-US" altLang="en-US" dirty="0" smtClean="0"/>
              <a:t> clause to separate the join condition from other search conditions.</a:t>
            </a:r>
          </a:p>
          <a:p>
            <a:pPr lvl="1" eaLnBrk="1" hangingPunct="1"/>
            <a:r>
              <a:rPr lang="en-US" altLang="en-US" dirty="0" smtClean="0"/>
              <a:t>The </a:t>
            </a:r>
            <a:r>
              <a:rPr lang="en-US" altLang="en-US" dirty="0" smtClean="0">
                <a:latin typeface="Courier New" pitchFamily="49" charset="0"/>
              </a:rPr>
              <a:t>ON</a:t>
            </a:r>
            <a:r>
              <a:rPr lang="en-US" altLang="en-US" dirty="0" smtClean="0"/>
              <a:t> clause makes code easy to understand.</a:t>
            </a:r>
          </a:p>
        </p:txBody>
      </p:sp>
      <p:sp>
        <p:nvSpPr>
          <p:cNvPr id="5" name="Rectangle 4"/>
          <p:cNvSpPr/>
          <p:nvPr/>
        </p:nvSpPr>
        <p:spPr bwMode="auto">
          <a:xfrm rot="10800000" flipV="1">
            <a:off x="7008812" y="4001269"/>
            <a:ext cx="49991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grpSp>
        <p:nvGrpSpPr>
          <p:cNvPr id="9" name="Group 8"/>
          <p:cNvGrpSpPr/>
          <p:nvPr/>
        </p:nvGrpSpPr>
        <p:grpSpPr>
          <a:xfrm>
            <a:off x="9218612" y="4143924"/>
            <a:ext cx="2630256" cy="1961823"/>
            <a:chOff x="9218612" y="4233134"/>
            <a:chExt cx="2630256" cy="1961823"/>
          </a:xfrm>
        </p:grpSpPr>
        <p:sp>
          <p:nvSpPr>
            <p:cNvPr id="6" name="Round Diagonal Corner Rectangle 5"/>
            <p:cNvSpPr/>
            <p:nvPr/>
          </p:nvSpPr>
          <p:spPr bwMode="auto">
            <a:xfrm>
              <a:off x="9218612" y="4233134"/>
              <a:ext cx="2290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6528" y="4572000"/>
              <a:ext cx="1614325" cy="1064767"/>
            </a:xfrm>
            <a:prstGeom prst="rect">
              <a:avLst/>
            </a:prstGeom>
          </p:spPr>
        </p:pic>
        <p:sp>
          <p:nvSpPr>
            <p:cNvPr id="8" name="Oval 7"/>
            <p:cNvSpPr/>
            <p:nvPr/>
          </p:nvSpPr>
          <p:spPr bwMode="auto">
            <a:xfrm>
              <a:off x="11010668" y="5356757"/>
              <a:ext cx="838200" cy="838200"/>
            </a:xfrm>
            <a:prstGeom prst="ellipse">
              <a:avLst/>
            </a:prstGeom>
            <a:solidFill>
              <a:srgbClr val="C1EFFF"/>
            </a:soli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1683" y="5477587"/>
              <a:ext cx="476520" cy="621548"/>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rot="10800000" flipV="1">
            <a:off x="7542212" y="4206178"/>
            <a:ext cx="4465782" cy="1440747"/>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36866" name="Rectangle 3"/>
          <p:cNvSpPr>
            <a:spLocks noGrp="1" noChangeArrowheads="1"/>
          </p:cNvSpPr>
          <p:nvPr>
            <p:ph type="title"/>
          </p:nvPr>
        </p:nvSpPr>
        <p:spPr/>
        <p:txBody>
          <a:bodyPr/>
          <a:lstStyle/>
          <a:p>
            <a:pPr eaLnBrk="1" hangingPunct="1"/>
            <a:r>
              <a:rPr lang="en-US" altLang="en-US" dirty="0" smtClean="0"/>
              <a:t>Retrieving Records with the </a:t>
            </a:r>
            <a:r>
              <a:rPr lang="en-US" altLang="en-US" dirty="0" smtClean="0">
                <a:latin typeface="Courier New" pitchFamily="49" charset="0"/>
              </a:rPr>
              <a:t>ON</a:t>
            </a:r>
            <a:r>
              <a:rPr lang="en-US" altLang="en-US" dirty="0" smtClean="0"/>
              <a:t> Clause</a:t>
            </a:r>
          </a:p>
        </p:txBody>
      </p:sp>
      <p:grpSp>
        <p:nvGrpSpPr>
          <p:cNvPr id="2" name="Group 1"/>
          <p:cNvGrpSpPr/>
          <p:nvPr/>
        </p:nvGrpSpPr>
        <p:grpSpPr>
          <a:xfrm>
            <a:off x="1141412" y="1281421"/>
            <a:ext cx="7331364" cy="4433579"/>
            <a:chOff x="2428730" y="1214439"/>
            <a:chExt cx="7331364" cy="4433579"/>
          </a:xfrm>
        </p:grpSpPr>
        <p:sp>
          <p:nvSpPr>
            <p:cNvPr id="9" name="Content Placeholder 2"/>
            <p:cNvSpPr txBox="1">
              <a:spLocks/>
            </p:cNvSpPr>
            <p:nvPr/>
          </p:nvSpPr>
          <p:spPr bwMode="gray">
            <a:xfrm>
              <a:off x="2428730" y="1214439"/>
              <a:ext cx="7331364"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e.employee_id, e.last_name, e.department_id,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d.department_id, d.location_id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departments 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(e.department_id = d.department_id);</a:t>
              </a:r>
            </a:p>
          </p:txBody>
        </p:sp>
        <p:sp>
          <p:nvSpPr>
            <p:cNvPr id="36870" name="Rectangle 7"/>
            <p:cNvSpPr>
              <a:spLocks noChangeArrowheads="1"/>
            </p:cNvSpPr>
            <p:nvPr/>
          </p:nvSpPr>
          <p:spPr bwMode="gray">
            <a:xfrm>
              <a:off x="2493962" y="2176464"/>
              <a:ext cx="5786438" cy="2698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36871" name="Text Box 8"/>
            <p:cNvSpPr txBox="1">
              <a:spLocks noChangeArrowheads="1"/>
            </p:cNvSpPr>
            <p:nvPr/>
          </p:nvSpPr>
          <p:spPr bwMode="auto">
            <a:xfrm>
              <a:off x="2446338" y="5253038"/>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36872" name="Picture 9"/>
            <p:cNvPicPr>
              <a:picLocks noChangeAspect="1" noChangeArrowheads="1"/>
            </p:cNvPicPr>
            <p:nvPr/>
          </p:nvPicPr>
          <p:blipFill>
            <a:blip r:embed="rId4" cstate="print"/>
            <a:srcRect/>
            <a:stretch>
              <a:fillRect/>
            </a:stretch>
          </p:blipFill>
          <p:spPr bwMode="auto">
            <a:xfrm>
              <a:off x="2501900" y="2771776"/>
              <a:ext cx="6284912" cy="2593975"/>
            </a:xfrm>
            <a:prstGeom prst="rect">
              <a:avLst/>
            </a:prstGeom>
            <a:noFill/>
            <a:ln w="12700">
              <a:solidFill>
                <a:schemeClr val="tx1"/>
              </a:solidFill>
              <a:miter lim="800000"/>
              <a:headEnd type="none" w="sm" len="sm"/>
              <a:tailEnd type="none" w="sm" len="sm"/>
            </a:ln>
          </p:spPr>
        </p:pic>
        <p:sp>
          <p:nvSpPr>
            <p:cNvPr id="36873" name="Rectangle 9"/>
            <p:cNvSpPr>
              <a:spLocks noChangeArrowheads="1"/>
            </p:cNvSpPr>
            <p:nvPr/>
          </p:nvSpPr>
          <p:spPr bwMode="auto">
            <a:xfrm>
              <a:off x="5016500" y="2771775"/>
              <a:ext cx="1295400" cy="2590800"/>
            </a:xfrm>
            <a:prstGeom prst="rect">
              <a:avLst/>
            </a:prstGeom>
            <a:noFill/>
            <a:ln w="38100" algn="ctr">
              <a:solidFill>
                <a:schemeClr val="accent1"/>
              </a:solidFill>
              <a:round/>
              <a:headEnd type="none" w="sm" len="sm"/>
              <a:tailEnd type="none" w="sm" len="sm"/>
            </a:ln>
          </p:spPr>
          <p:txBody>
            <a:bodyPr/>
            <a:lstStyle/>
            <a:p>
              <a:pPr defTabSz="228600"/>
              <a:endParaRPr lang="en-US" altLang="en-US" dirty="0"/>
            </a:p>
          </p:txBody>
        </p:sp>
        <p:sp>
          <p:nvSpPr>
            <p:cNvPr id="36874" name="Rectangle 10"/>
            <p:cNvSpPr>
              <a:spLocks noChangeArrowheads="1"/>
            </p:cNvSpPr>
            <p:nvPr/>
          </p:nvSpPr>
          <p:spPr bwMode="auto">
            <a:xfrm>
              <a:off x="6311900" y="2771775"/>
              <a:ext cx="1371600" cy="2590800"/>
            </a:xfrm>
            <a:prstGeom prst="rect">
              <a:avLst/>
            </a:prstGeom>
            <a:noFill/>
            <a:ln w="38100" algn="ctr">
              <a:solidFill>
                <a:schemeClr val="accent1"/>
              </a:solidFill>
              <a:round/>
              <a:headEnd type="none" w="sm" len="sm"/>
              <a:tailEnd type="none" w="sm" len="sm"/>
            </a:ln>
          </p:spPr>
          <p:txBody>
            <a:bodyPr/>
            <a:lstStyle/>
            <a:p>
              <a:pPr defTabSz="228600"/>
              <a:endParaRPr lang="en-US" altLang="en-US" dirty="0"/>
            </a:p>
          </p:txBody>
        </p:sp>
      </p:gr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4238" y="4061905"/>
            <a:ext cx="2591198" cy="1729295"/>
          </a:xfrm>
          <a:prstGeom prst="ellipse">
            <a:avLst/>
          </a:prstGeom>
          <a:ln w="63500" cap="rnd">
            <a:solidFill>
              <a:srgbClr val="61BBFF"/>
            </a:solidFill>
          </a:ln>
          <a:effectLst/>
          <a:scene3d>
            <a:camera prst="orthographicFront"/>
            <a:lightRig rig="contrasting" dir="t">
              <a:rot lat="0" lon="0" rev="3000000"/>
            </a:lightRig>
          </a:scene3d>
          <a:sp3d contourW="7620">
            <a:bevelT w="95250" h="31750"/>
            <a:contourClr>
              <a:srgbClr val="333333"/>
            </a:contourClr>
          </a:sp3d>
        </p:spPr>
      </p:pic>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rot="10800000" flipV="1">
            <a:off x="7466012" y="3847858"/>
            <a:ext cx="45419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38914" name="Rectangle 3"/>
          <p:cNvSpPr>
            <a:spLocks noGrp="1" noChangeArrowheads="1"/>
          </p:cNvSpPr>
          <p:nvPr>
            <p:ph type="title"/>
          </p:nvPr>
        </p:nvSpPr>
        <p:spPr/>
        <p:txBody>
          <a:bodyPr/>
          <a:lstStyle/>
          <a:p>
            <a:pPr eaLnBrk="1" hangingPunct="1"/>
            <a:r>
              <a:rPr lang="en-US" altLang="en-US" dirty="0" smtClean="0"/>
              <a:t>Creating Three-Way Joins</a:t>
            </a:r>
          </a:p>
        </p:txBody>
      </p:sp>
      <p:grpSp>
        <p:nvGrpSpPr>
          <p:cNvPr id="38915" name="Group 1"/>
          <p:cNvGrpSpPr>
            <a:grpSpLocks/>
          </p:cNvGrpSpPr>
          <p:nvPr/>
        </p:nvGrpSpPr>
        <p:grpSpPr bwMode="auto">
          <a:xfrm>
            <a:off x="2428875" y="1172523"/>
            <a:ext cx="7331075" cy="4512955"/>
            <a:chOff x="906318" y="1600200"/>
            <a:chExt cx="7331364" cy="4512955"/>
          </a:xfrm>
        </p:grpSpPr>
        <p:sp>
          <p:nvSpPr>
            <p:cNvPr id="7" name="Content Placeholder 2"/>
            <p:cNvSpPr txBox="1">
              <a:spLocks/>
            </p:cNvSpPr>
            <p:nvPr/>
          </p:nvSpPr>
          <p:spPr bwMode="gray">
            <a:xfrm>
              <a:off x="906318" y="1600200"/>
              <a:ext cx="7331364"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city, department_name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JOIN   departments 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d.department_id = e.department_id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JOIN   locations l</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d.location_id = l.location_id;</a:t>
              </a:r>
            </a:p>
          </p:txBody>
        </p:sp>
        <p:pic>
          <p:nvPicPr>
            <p:cNvPr id="38919" name="Picture 10" descr="C:\salome_official\projects\11gR2\screenshots\les6_17s_a.gif"/>
            <p:cNvPicPr>
              <a:picLocks noChangeAspect="1" noChangeArrowheads="1"/>
            </p:cNvPicPr>
            <p:nvPr/>
          </p:nvPicPr>
          <p:blipFill>
            <a:blip r:embed="rId4" cstate="print"/>
            <a:srcRect/>
            <a:stretch>
              <a:fillRect/>
            </a:stretch>
          </p:blipFill>
          <p:spPr bwMode="auto">
            <a:xfrm>
              <a:off x="1058863" y="3598863"/>
              <a:ext cx="4492625" cy="2286000"/>
            </a:xfrm>
            <a:prstGeom prst="rect">
              <a:avLst/>
            </a:prstGeom>
            <a:noFill/>
            <a:ln w="12700">
              <a:solidFill>
                <a:schemeClr val="tx1"/>
              </a:solidFill>
              <a:miter lim="800000"/>
              <a:headEnd/>
              <a:tailEnd/>
            </a:ln>
          </p:spPr>
        </p:pic>
        <p:sp>
          <p:nvSpPr>
            <p:cNvPr id="38920" name="Text Box 6"/>
            <p:cNvSpPr txBox="1">
              <a:spLocks noChangeArrowheads="1"/>
            </p:cNvSpPr>
            <p:nvPr/>
          </p:nvSpPr>
          <p:spPr bwMode="auto">
            <a:xfrm>
              <a:off x="1004888" y="5718175"/>
              <a:ext cx="36671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38921" name="Rectangle 7"/>
            <p:cNvSpPr>
              <a:spLocks noChangeArrowheads="1"/>
            </p:cNvSpPr>
            <p:nvPr/>
          </p:nvSpPr>
          <p:spPr bwMode="gray">
            <a:xfrm>
              <a:off x="976313" y="2292350"/>
              <a:ext cx="5583237" cy="112553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80443" y="3810000"/>
            <a:ext cx="2408382" cy="2408382"/>
          </a:xfrm>
          <a:prstGeom prst="rect">
            <a:avLst/>
          </a:prstGeom>
        </p:spPr>
      </p:pic>
      <p:grpSp>
        <p:nvGrpSpPr>
          <p:cNvPr id="20" name="Group 19"/>
          <p:cNvGrpSpPr/>
          <p:nvPr/>
        </p:nvGrpSpPr>
        <p:grpSpPr>
          <a:xfrm>
            <a:off x="8637443" y="4533152"/>
            <a:ext cx="1233975" cy="962077"/>
            <a:chOff x="5178208" y="3946079"/>
            <a:chExt cx="641935" cy="500489"/>
          </a:xfrm>
          <a:noFill/>
          <a:effectLst/>
        </p:grpSpPr>
        <p:sp>
          <p:nvSpPr>
            <p:cNvPr id="21" name="Rounded Rectangle 20"/>
            <p:cNvSpPr/>
            <p:nvPr/>
          </p:nvSpPr>
          <p:spPr bwMode="auto">
            <a:xfrm>
              <a:off x="5178208" y="3946079"/>
              <a:ext cx="641935" cy="500489"/>
            </a:xfrm>
            <a:prstGeom prst="roundRect">
              <a:avLst>
                <a:gd name="adj" fmla="val 11032"/>
              </a:avLst>
            </a:prstGeom>
            <a:grp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22" name="Group 21"/>
            <p:cNvGrpSpPr/>
            <p:nvPr/>
          </p:nvGrpSpPr>
          <p:grpSpPr>
            <a:xfrm>
              <a:off x="5257800" y="4114800"/>
              <a:ext cx="457200" cy="323088"/>
              <a:chOff x="5257800" y="3962400"/>
              <a:chExt cx="457200" cy="475488"/>
            </a:xfrm>
            <a:grpFill/>
          </p:grpSpPr>
          <p:cxnSp>
            <p:nvCxnSpPr>
              <p:cNvPr id="26" name="Straight Connector 25"/>
              <p:cNvCxnSpPr/>
              <p:nvPr/>
            </p:nvCxnSpPr>
            <p:spPr bwMode="auto">
              <a:xfrm>
                <a:off x="5257800" y="3962400"/>
                <a:ext cx="0" cy="475488"/>
              </a:xfrm>
              <a:prstGeom prst="line">
                <a:avLst/>
              </a:prstGeom>
              <a:grpFill/>
              <a:ln w="57150" cap="flat" cmpd="sng" algn="ctr">
                <a:solidFill>
                  <a:schemeClr val="bg1"/>
                </a:solidFill>
                <a:prstDash val="solid"/>
                <a:round/>
                <a:headEnd type="none" w="sm" len="sm"/>
                <a:tailEnd type="none" w="sm" len="sm"/>
              </a:ln>
              <a:effectLst/>
            </p:spPr>
          </p:cxnSp>
          <p:cxnSp>
            <p:nvCxnSpPr>
              <p:cNvPr id="27" name="Straight Connector 26"/>
              <p:cNvCxnSpPr/>
              <p:nvPr/>
            </p:nvCxnSpPr>
            <p:spPr bwMode="auto">
              <a:xfrm>
                <a:off x="5410200" y="3962400"/>
                <a:ext cx="0" cy="475488"/>
              </a:xfrm>
              <a:prstGeom prst="line">
                <a:avLst/>
              </a:prstGeom>
              <a:grpFill/>
              <a:ln w="57150" cap="flat" cmpd="sng" algn="ctr">
                <a:solidFill>
                  <a:schemeClr val="bg1"/>
                </a:solidFill>
                <a:prstDash val="solid"/>
                <a:round/>
                <a:headEnd type="none" w="sm" len="sm"/>
                <a:tailEnd type="none" w="sm" len="sm"/>
              </a:ln>
              <a:effectLst/>
            </p:spPr>
          </p:cxnSp>
          <p:cxnSp>
            <p:nvCxnSpPr>
              <p:cNvPr id="28" name="Straight Connector 27"/>
              <p:cNvCxnSpPr/>
              <p:nvPr/>
            </p:nvCxnSpPr>
            <p:spPr bwMode="auto">
              <a:xfrm>
                <a:off x="5562600" y="3962400"/>
                <a:ext cx="0" cy="475488"/>
              </a:xfrm>
              <a:prstGeom prst="line">
                <a:avLst/>
              </a:prstGeom>
              <a:grpFill/>
              <a:ln w="57150" cap="flat" cmpd="sng" algn="ctr">
                <a:solidFill>
                  <a:schemeClr val="bg1"/>
                </a:solidFill>
                <a:prstDash val="solid"/>
                <a:round/>
                <a:headEnd type="none" w="sm" len="sm"/>
                <a:tailEnd type="none" w="sm" len="sm"/>
              </a:ln>
              <a:effectLst/>
            </p:spPr>
          </p:cxnSp>
          <p:cxnSp>
            <p:nvCxnSpPr>
              <p:cNvPr id="29" name="Straight Connector 28"/>
              <p:cNvCxnSpPr/>
              <p:nvPr/>
            </p:nvCxnSpPr>
            <p:spPr bwMode="auto">
              <a:xfrm>
                <a:off x="5715000" y="3962400"/>
                <a:ext cx="0" cy="475488"/>
              </a:xfrm>
              <a:prstGeom prst="line">
                <a:avLst/>
              </a:prstGeom>
              <a:grpFill/>
              <a:ln w="57150" cap="flat" cmpd="sng" algn="ctr">
                <a:solidFill>
                  <a:schemeClr val="bg1"/>
                </a:solidFill>
                <a:prstDash val="solid"/>
                <a:round/>
                <a:headEnd type="none" w="sm" len="sm"/>
                <a:tailEnd type="none" w="sm" len="sm"/>
              </a:ln>
              <a:effectLst/>
            </p:spPr>
          </p:cxnSp>
        </p:grpSp>
        <p:cxnSp>
          <p:nvCxnSpPr>
            <p:cNvPr id="23" name="Straight Connector 22"/>
            <p:cNvCxnSpPr/>
            <p:nvPr/>
          </p:nvCxnSpPr>
          <p:spPr bwMode="auto">
            <a:xfrm rot="5400000">
              <a:off x="5500103" y="3912235"/>
              <a:ext cx="0" cy="640080"/>
            </a:xfrm>
            <a:prstGeom prst="line">
              <a:avLst/>
            </a:prstGeom>
            <a:grpFill/>
            <a:ln w="57150" cap="flat" cmpd="sng" algn="ctr">
              <a:solidFill>
                <a:schemeClr val="bg1"/>
              </a:solidFill>
              <a:prstDash val="solid"/>
              <a:round/>
              <a:headEnd type="none" w="sm" len="sm"/>
              <a:tailEnd type="none" w="sm" len="sm"/>
            </a:ln>
            <a:effectLst/>
          </p:spPr>
        </p:cxnSp>
        <p:cxnSp>
          <p:nvCxnSpPr>
            <p:cNvPr id="24" name="Straight Connector 23"/>
            <p:cNvCxnSpPr/>
            <p:nvPr/>
          </p:nvCxnSpPr>
          <p:spPr bwMode="auto">
            <a:xfrm rot="5400000">
              <a:off x="5500103" y="4023360"/>
              <a:ext cx="0" cy="640080"/>
            </a:xfrm>
            <a:prstGeom prst="line">
              <a:avLst/>
            </a:prstGeom>
            <a:grpFill/>
            <a:ln w="57150" cap="flat" cmpd="sng" algn="ctr">
              <a:solidFill>
                <a:schemeClr val="bg1"/>
              </a:solidFill>
              <a:prstDash val="solid"/>
              <a:round/>
              <a:headEnd type="none" w="sm" len="sm"/>
              <a:tailEnd type="none" w="sm" len="sm"/>
            </a:ln>
            <a:effectLst/>
          </p:spPr>
        </p:cxnSp>
        <p:cxnSp>
          <p:nvCxnSpPr>
            <p:cNvPr id="25" name="Straight Connector 24"/>
            <p:cNvCxnSpPr/>
            <p:nvPr/>
          </p:nvCxnSpPr>
          <p:spPr bwMode="auto">
            <a:xfrm rot="5400000">
              <a:off x="5500103" y="3794760"/>
              <a:ext cx="0" cy="640080"/>
            </a:xfrm>
            <a:prstGeom prst="line">
              <a:avLst/>
            </a:prstGeom>
            <a:grpFill/>
            <a:ln w="57150" cap="flat" cmpd="sng" algn="ctr">
              <a:solidFill>
                <a:schemeClr val="bg1"/>
              </a:solidFill>
              <a:prstDash val="solid"/>
              <a:round/>
              <a:headEnd type="none" w="sm" len="sm"/>
              <a:tailEnd type="none" w="sm" len="sm"/>
            </a:ln>
            <a:effectLst/>
          </p:spPr>
        </p:cxnSp>
      </p:gr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7" name="Rounded Rectangle 16"/>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4147377" y="3526424"/>
            <a:ext cx="5713476"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 name="Rounded Rectangle 23"/>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 name="Rounded Rectangle 24"/>
          <p:cNvSpPr/>
          <p:nvPr/>
        </p:nvSpPr>
        <p:spPr bwMode="auto">
          <a:xfrm>
            <a:off x="4147377" y="250154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6" name="Rounded Rectangle 25"/>
          <p:cNvSpPr/>
          <p:nvPr/>
        </p:nvSpPr>
        <p:spPr bwMode="auto">
          <a:xfrm>
            <a:off x="4146111" y="1476664"/>
            <a:ext cx="5716265"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7" name="TextBox 26"/>
          <p:cNvSpPr txBox="1"/>
          <p:nvPr/>
        </p:nvSpPr>
        <p:spPr>
          <a:xfrm>
            <a:off x="4756977" y="1615300"/>
            <a:ext cx="4491611"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solidFill>
                  <a:schemeClr val="accent4">
                    <a:lumMod val="75000"/>
                  </a:schemeClr>
                </a:solidFill>
              </a:rPr>
              <a:t>Lesson 6: Reporting Aggregated Data Using Group Functions</a:t>
            </a:r>
            <a:endParaRPr lang="en-US" sz="1500" dirty="0">
              <a:solidFill>
                <a:schemeClr val="accent4">
                  <a:lumMod val="75000"/>
                </a:schemeClr>
              </a:solidFill>
              <a:latin typeface="Courier New" pitchFamily="49" charset="0"/>
              <a:cs typeface="Courier New" pitchFamily="49" charset="0"/>
            </a:endParaRPr>
          </a:p>
        </p:txBody>
      </p:sp>
      <p:sp>
        <p:nvSpPr>
          <p:cNvPr id="28" name="TextBox 27"/>
          <p:cNvSpPr txBox="1"/>
          <p:nvPr/>
        </p:nvSpPr>
        <p:spPr>
          <a:xfrm>
            <a:off x="4819904" y="2640181"/>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solidFill>
                  <a:schemeClr val="accent4">
                    <a:lumMod val="75000"/>
                  </a:schemeClr>
                </a:solidFill>
              </a:rPr>
              <a:t>Lesson 7: Displaying Data from Multiple Tables Using Joins</a:t>
            </a:r>
          </a:p>
        </p:txBody>
      </p:sp>
      <p:sp>
        <p:nvSpPr>
          <p:cNvPr id="29" name="TextBox 28"/>
          <p:cNvSpPr txBox="1"/>
          <p:nvPr/>
        </p:nvSpPr>
        <p:spPr>
          <a:xfrm>
            <a:off x="4790844" y="3665061"/>
            <a:ext cx="4083283" cy="553998"/>
          </a:xfrm>
          <a:prstGeom prst="rect">
            <a:avLst/>
          </a:prstGeom>
          <a:noFill/>
        </p:spPr>
        <p:txBody>
          <a:bodyPr wrap="square" rtlCol="0" anchor="ctr">
            <a:spAutoFit/>
          </a:bodyPr>
          <a:lstStyle>
            <a:defPPr>
              <a:defRPr lang="en-US"/>
            </a:defPPr>
            <a:lvl1pPr>
              <a:defRPr sz="1500" b="1">
                <a:solidFill>
                  <a:schemeClr val="bg1"/>
                </a:solidFill>
              </a:defRPr>
            </a:lvl1pPr>
          </a:lstStyle>
          <a:p>
            <a:pPr defTabSz="228600" fontAlgn="auto">
              <a:spcBef>
                <a:spcPts val="0"/>
              </a:spcBef>
              <a:spcAft>
                <a:spcPts val="0"/>
              </a:spcAft>
              <a:defRPr/>
            </a:pPr>
            <a:r>
              <a:rPr lang="en-US" dirty="0"/>
              <a:t>Lesson 8: Using Subqueries to Solve Queries</a:t>
            </a:r>
          </a:p>
        </p:txBody>
      </p:sp>
      <p:sp>
        <p:nvSpPr>
          <p:cNvPr id="30" name="TextBox 29"/>
          <p:cNvSpPr txBox="1"/>
          <p:nvPr/>
        </p:nvSpPr>
        <p:spPr>
          <a:xfrm>
            <a:off x="4790844" y="4805358"/>
            <a:ext cx="4083283"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pPr>
              <a:defRPr/>
            </a:pPr>
            <a:r>
              <a:rPr lang="en-US" dirty="0">
                <a:solidFill>
                  <a:schemeClr val="accent4">
                    <a:lumMod val="75000"/>
                  </a:schemeClr>
                </a:solidFill>
              </a:rPr>
              <a:t>Lesson 9: Using Set Operators</a:t>
            </a:r>
          </a:p>
        </p:txBody>
      </p:sp>
      <p:sp>
        <p:nvSpPr>
          <p:cNvPr id="31" name="Isosceles Triangle 30"/>
          <p:cNvSpPr>
            <a:spLocks noChangeAspect="1"/>
          </p:cNvSpPr>
          <p:nvPr/>
        </p:nvSpPr>
        <p:spPr bwMode="auto">
          <a:xfrm rot="5400000">
            <a:off x="4321644" y="281924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2" name="Isosceles Triangle 31"/>
          <p:cNvSpPr>
            <a:spLocks noChangeAspect="1"/>
          </p:cNvSpPr>
          <p:nvPr/>
        </p:nvSpPr>
        <p:spPr bwMode="auto">
          <a:xfrm rot="5400000">
            <a:off x="4321644" y="3844128"/>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3" name="Isosceles Triangle 32"/>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4" name="Isosceles Triangle 33"/>
          <p:cNvSpPr>
            <a:spLocks noChangeAspect="1"/>
          </p:cNvSpPr>
          <p:nvPr/>
        </p:nvSpPr>
        <p:spPr bwMode="auto">
          <a:xfrm rot="5400000">
            <a:off x="4321644" y="179436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5" name="Group 34"/>
          <p:cNvGrpSpPr/>
          <p:nvPr/>
        </p:nvGrpSpPr>
        <p:grpSpPr>
          <a:xfrm>
            <a:off x="9786179" y="3646583"/>
            <a:ext cx="1715510" cy="591689"/>
            <a:chOff x="9786179" y="1585747"/>
            <a:chExt cx="1715510" cy="591689"/>
          </a:xfrm>
        </p:grpSpPr>
        <p:sp>
          <p:nvSpPr>
            <p:cNvPr id="36" name="Freeform 3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7" name="Freeform 3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8" name="Isosceles Triangle 3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TextBox 38"/>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40" name="Rounded Rectangle 39"/>
          <p:cNvSpPr/>
          <p:nvPr/>
        </p:nvSpPr>
        <p:spPr bwMode="auto">
          <a:xfrm>
            <a:off x="2818143" y="2403123"/>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ounded Rectangle 41"/>
          <p:cNvSpPr/>
          <p:nvPr/>
        </p:nvSpPr>
        <p:spPr bwMode="auto">
          <a:xfrm>
            <a:off x="2818143" y="3459375"/>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3" name="Rounded Rectangle 42"/>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4" name="Rectangle 43"/>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5" name="Freeform 44"/>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Freeform 46"/>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Freeform 47"/>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9" name="TextBox 48"/>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a:t>
            </a:r>
            <a:r>
              <a:rPr lang="en-US" dirty="0" smtClean="0"/>
              <a:t>Introduction</a:t>
            </a:r>
            <a:endParaRPr lang="en-US" dirty="0"/>
          </a:p>
        </p:txBody>
      </p:sp>
      <p:sp>
        <p:nvSpPr>
          <p:cNvPr id="50" name="TextBox 49"/>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51" name="TextBox 50"/>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52" name="TextBox 51"/>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gray">
          <a:xfrm>
            <a:off x="2406152" y="4004839"/>
            <a:ext cx="7331364"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e.employee_id, e.last_name, e.department_id,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d.department_id, d.location_id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departments 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(e.department_id = d.department_id)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e.manager_id = 149 ;</a:t>
            </a:r>
          </a:p>
        </p:txBody>
      </p:sp>
      <p:sp>
        <p:nvSpPr>
          <p:cNvPr id="9" name="Content Placeholder 2"/>
          <p:cNvSpPr txBox="1">
            <a:spLocks/>
          </p:cNvSpPr>
          <p:nvPr/>
        </p:nvSpPr>
        <p:spPr bwMode="gray">
          <a:xfrm>
            <a:off x="2428730" y="1989772"/>
            <a:ext cx="7331364"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e.employee_id, e.last_name, e.department_id,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d.department_id, d.location_id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departments 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(e.department_id = d.department_id)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AND    e.manager_id = 149 ;</a:t>
            </a:r>
          </a:p>
        </p:txBody>
      </p:sp>
      <p:sp>
        <p:nvSpPr>
          <p:cNvPr id="40968" name="Title 1"/>
          <p:cNvSpPr>
            <a:spLocks noGrp="1"/>
          </p:cNvSpPr>
          <p:nvPr>
            <p:ph type="title"/>
          </p:nvPr>
        </p:nvSpPr>
        <p:spPr/>
        <p:txBody>
          <a:bodyPr/>
          <a:lstStyle/>
          <a:p>
            <a:pPr eaLnBrk="1" hangingPunct="1"/>
            <a:r>
              <a:rPr lang="en-US" altLang="en-US" dirty="0" smtClean="0"/>
              <a:t>Applying Additional Conditions to a Join</a:t>
            </a:r>
          </a:p>
        </p:txBody>
      </p:sp>
      <p:sp>
        <p:nvSpPr>
          <p:cNvPr id="40969" name="Content Placeholder 2"/>
          <p:cNvSpPr>
            <a:spLocks noGrp="1"/>
          </p:cNvSpPr>
          <p:nvPr>
            <p:ph idx="1"/>
          </p:nvPr>
        </p:nvSpPr>
        <p:spPr/>
        <p:txBody>
          <a:bodyPr/>
          <a:lstStyle/>
          <a:p>
            <a:pPr eaLnBrk="1" hangingPunct="1"/>
            <a:r>
              <a:rPr lang="en-US" altLang="en-US" dirty="0" smtClean="0">
                <a:latin typeface="Arial" charset="0"/>
              </a:rPr>
              <a:t>Use the </a:t>
            </a:r>
            <a:r>
              <a:rPr lang="en-US" altLang="en-US" dirty="0" smtClean="0">
                <a:latin typeface="Courier New" pitchFamily="49" charset="0"/>
                <a:cs typeface="Courier New" pitchFamily="49" charset="0"/>
              </a:rPr>
              <a:t>AND</a:t>
            </a:r>
            <a:r>
              <a:rPr lang="en-US" altLang="en-US" dirty="0" smtClean="0">
                <a:latin typeface="Arial" charset="0"/>
              </a:rPr>
              <a:t> clause or the </a:t>
            </a:r>
            <a:r>
              <a:rPr lang="en-US" altLang="en-US" dirty="0" smtClean="0">
                <a:latin typeface="Courier New" pitchFamily="49" charset="0"/>
                <a:cs typeface="Courier New" pitchFamily="49" charset="0"/>
              </a:rPr>
              <a:t>WHERE</a:t>
            </a:r>
            <a:r>
              <a:rPr lang="en-US" altLang="en-US" dirty="0" smtClean="0">
                <a:latin typeface="Arial" charset="0"/>
              </a:rPr>
              <a:t> clause to apply additional conditions:</a:t>
            </a:r>
          </a:p>
        </p:txBody>
      </p:sp>
      <p:sp>
        <p:nvSpPr>
          <p:cNvPr id="40970" name="Rectangle 5"/>
          <p:cNvSpPr>
            <a:spLocks noChangeArrowheads="1"/>
          </p:cNvSpPr>
          <p:nvPr/>
        </p:nvSpPr>
        <p:spPr bwMode="gray">
          <a:xfrm>
            <a:off x="2428346" y="3265989"/>
            <a:ext cx="3632200" cy="31773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0971" name="Rectangle 10"/>
          <p:cNvSpPr>
            <a:spLocks noChangeArrowheads="1"/>
          </p:cNvSpPr>
          <p:nvPr/>
        </p:nvSpPr>
        <p:spPr bwMode="auto">
          <a:xfrm>
            <a:off x="5430838" y="3548064"/>
            <a:ext cx="647613" cy="462307"/>
          </a:xfrm>
          <a:prstGeom prst="rect">
            <a:avLst/>
          </a:prstGeom>
          <a:noFill/>
          <a:ln w="9525">
            <a:noFill/>
            <a:miter lim="800000"/>
            <a:headEnd/>
            <a:tailEnd/>
          </a:ln>
        </p:spPr>
        <p:txBody>
          <a:bodyPr wrap="none" lIns="92075" tIns="46038" rIns="92075" bIns="46038">
            <a:spAutoFit/>
          </a:bodyPr>
          <a:lstStyle/>
          <a:p>
            <a:r>
              <a:rPr lang="en-US" altLang="en-US" sz="2400" b="1" dirty="0"/>
              <a:t>OR</a:t>
            </a:r>
          </a:p>
        </p:txBody>
      </p:sp>
      <p:sp>
        <p:nvSpPr>
          <p:cNvPr id="40972" name="Rectangle 11"/>
          <p:cNvSpPr>
            <a:spLocks noChangeArrowheads="1"/>
          </p:cNvSpPr>
          <p:nvPr/>
        </p:nvSpPr>
        <p:spPr bwMode="gray">
          <a:xfrm>
            <a:off x="2398935" y="5277177"/>
            <a:ext cx="3808849" cy="3235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8"/>
          <p:cNvSpPr>
            <a:spLocks noGrp="1" noChangeArrowheads="1"/>
          </p:cNvSpPr>
          <p:nvPr>
            <p:ph type="title"/>
          </p:nvPr>
        </p:nvSpPr>
        <p:spPr/>
        <p:txBody>
          <a:bodyPr/>
          <a:lstStyle/>
          <a:p>
            <a:pPr eaLnBrk="1" hangingPunct="1"/>
            <a:r>
              <a:rPr lang="en-US" altLang="en-US" dirty="0" smtClean="0"/>
              <a:t>Lesson Agenda</a:t>
            </a:r>
          </a:p>
        </p:txBody>
      </p:sp>
      <p:sp>
        <p:nvSpPr>
          <p:cNvPr id="43011" name="Rectangle 1029"/>
          <p:cNvSpPr>
            <a:spLocks noGrp="1" noChangeArrowheads="1"/>
          </p:cNvSpPr>
          <p:nvPr>
            <p:ph idx="1"/>
          </p:nvPr>
        </p:nvSpPr>
        <p:spPr>
          <a:xfrm>
            <a:off x="622138" y="1242485"/>
            <a:ext cx="10944549" cy="4915014"/>
          </a:xfrm>
        </p:spPr>
        <p:txBody>
          <a:bodyPr/>
          <a:lstStyle/>
          <a:p>
            <a:pPr lvl="1" eaLnBrk="1" hangingPunct="1">
              <a:buClr>
                <a:srgbClr val="A6A6A6"/>
              </a:buClr>
            </a:pPr>
            <a:r>
              <a:rPr lang="en-US" altLang="en-US" dirty="0" smtClean="0">
                <a:solidFill>
                  <a:srgbClr val="A6A6A6"/>
                </a:solidFill>
              </a:rPr>
              <a:t>Types of </a:t>
            </a:r>
            <a:r>
              <a:rPr lang="en-US" altLang="en-US" dirty="0" smtClean="0">
                <a:solidFill>
                  <a:srgbClr val="A6A6A6"/>
                </a:solidFill>
                <a:latin typeface="Courier New" pitchFamily="49" charset="0"/>
              </a:rPr>
              <a:t>JOINS</a:t>
            </a:r>
            <a:r>
              <a:rPr lang="en-US" altLang="en-US" dirty="0" smtClean="0">
                <a:solidFill>
                  <a:srgbClr val="A6A6A6"/>
                </a:solidFill>
              </a:rPr>
              <a:t> and their syntax</a:t>
            </a:r>
          </a:p>
          <a:p>
            <a:pPr lvl="1" eaLnBrk="1" hangingPunct="1">
              <a:buClr>
                <a:srgbClr val="A6A6A6"/>
              </a:buClr>
            </a:pPr>
            <a:r>
              <a:rPr lang="en-US" altLang="en-US" dirty="0" smtClean="0">
                <a:solidFill>
                  <a:srgbClr val="A6A6A6"/>
                </a:solidFill>
              </a:rPr>
              <a:t>Natural join</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rPr>
              <a:t>USING</a:t>
            </a:r>
            <a:r>
              <a:rPr lang="en-US" altLang="en-US" dirty="0" smtClean="0">
                <a:solidFill>
                  <a:srgbClr val="A6A6A6"/>
                </a:solidFill>
              </a:rPr>
              <a:t> </a:t>
            </a:r>
            <a:r>
              <a:rPr lang="en-US" altLang="en-US" dirty="0" smtClean="0">
                <a:solidFill>
                  <a:srgbClr val="A6A6A6"/>
                </a:solidFill>
                <a:cs typeface="Arial" charset="0"/>
              </a:rPr>
              <a:t>clause</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cs typeface="Arial" charset="0"/>
              </a:rPr>
              <a:t>ON</a:t>
            </a:r>
            <a:r>
              <a:rPr lang="en-US" altLang="en-US" dirty="0" smtClean="0">
                <a:solidFill>
                  <a:srgbClr val="A6A6A6"/>
                </a:solidFill>
              </a:rPr>
              <a:t> </a:t>
            </a:r>
            <a:r>
              <a:rPr lang="en-US" altLang="en-US" dirty="0" smtClean="0">
                <a:solidFill>
                  <a:srgbClr val="A6A6A6"/>
                </a:solidFill>
                <a:cs typeface="Arial" charset="0"/>
              </a:rPr>
              <a:t>clause</a:t>
            </a:r>
            <a:endParaRPr lang="en-US" altLang="en-US" dirty="0" smtClean="0">
              <a:solidFill>
                <a:srgbClr val="A6A6A6"/>
              </a:solidFill>
            </a:endParaRPr>
          </a:p>
          <a:p>
            <a:pPr lvl="1" eaLnBrk="1" hangingPunct="1">
              <a:buClr>
                <a:schemeClr val="accent1"/>
              </a:buClr>
            </a:pPr>
            <a:r>
              <a:rPr lang="en-US" altLang="en-US" dirty="0" smtClean="0"/>
              <a:t>Self-join</a:t>
            </a:r>
          </a:p>
          <a:p>
            <a:pPr lvl="1" eaLnBrk="1" hangingPunct="1">
              <a:buClr>
                <a:srgbClr val="A6A6A6"/>
              </a:buClr>
            </a:pPr>
            <a:r>
              <a:rPr lang="en-US" altLang="en-US" dirty="0" smtClean="0">
                <a:solidFill>
                  <a:srgbClr val="A6A6A6"/>
                </a:solidFill>
              </a:rPr>
              <a:t>Nonequijoins</a:t>
            </a:r>
          </a:p>
          <a:p>
            <a:pPr lvl="1" eaLnBrk="1" hangingPunct="1">
              <a:buClr>
                <a:srgbClr val="A6A6A6"/>
              </a:buClr>
            </a:pPr>
            <a:r>
              <a:rPr lang="en-US" altLang="en-US" dirty="0" smtClean="0">
                <a:solidFill>
                  <a:srgbClr val="A6A6A6"/>
                </a:solidFill>
                <a:latin typeface="Courier New" pitchFamily="49" charset="0"/>
              </a:rPr>
              <a:t>OUTER</a:t>
            </a:r>
            <a:r>
              <a:rPr lang="en-US" altLang="en-US" dirty="0" smtClean="0">
                <a:solidFill>
                  <a:srgbClr val="A6A6A6"/>
                </a:solidFill>
              </a:rPr>
              <a:t> join:</a:t>
            </a:r>
          </a:p>
          <a:p>
            <a:pPr lvl="2" eaLnBrk="1" hangingPunct="1">
              <a:buClr>
                <a:srgbClr val="A6A6A6"/>
              </a:buClr>
            </a:pPr>
            <a:r>
              <a:rPr lang="en-US" altLang="en-US" sz="2100" dirty="0" smtClean="0">
                <a:solidFill>
                  <a:srgbClr val="A6A6A6"/>
                </a:solidFill>
                <a:latin typeface="Courier New" pitchFamily="49" charset="0"/>
              </a:rPr>
              <a:t>LEFT OUTER JOIN</a:t>
            </a:r>
          </a:p>
          <a:p>
            <a:pPr lvl="2" eaLnBrk="1" hangingPunct="1">
              <a:buClr>
                <a:srgbClr val="A6A6A6"/>
              </a:buClr>
            </a:pPr>
            <a:r>
              <a:rPr lang="en-US" altLang="en-US" sz="2100" dirty="0" smtClean="0">
                <a:solidFill>
                  <a:srgbClr val="A6A6A6"/>
                </a:solidFill>
                <a:latin typeface="Courier New" pitchFamily="49" charset="0"/>
              </a:rPr>
              <a:t>RIGHT OUTER JOIN</a:t>
            </a:r>
          </a:p>
          <a:p>
            <a:pPr lvl="2" eaLnBrk="1" hangingPunct="1">
              <a:buClr>
                <a:srgbClr val="A6A6A6"/>
              </a:buClr>
            </a:pPr>
            <a:r>
              <a:rPr lang="en-US" altLang="en-US" sz="2100" dirty="0" smtClean="0">
                <a:solidFill>
                  <a:srgbClr val="A6A6A6"/>
                </a:solidFill>
                <a:latin typeface="Courier New" pitchFamily="49" charset="0"/>
              </a:rPr>
              <a:t>FULL OUTER JOIN</a:t>
            </a:r>
          </a:p>
          <a:p>
            <a:pPr lvl="1" eaLnBrk="1" hangingPunct="1">
              <a:buClr>
                <a:srgbClr val="A6A6A6"/>
              </a:buClr>
            </a:pPr>
            <a:r>
              <a:rPr lang="en-US" altLang="en-US" dirty="0" smtClean="0">
                <a:solidFill>
                  <a:srgbClr val="A6A6A6"/>
                </a:solidFill>
              </a:rPr>
              <a:t>Cartesian product</a:t>
            </a:r>
          </a:p>
          <a:p>
            <a:pPr lvl="2" eaLnBrk="1" hangingPunct="1">
              <a:buClr>
                <a:srgbClr val="A6A6A6"/>
              </a:buClr>
            </a:pPr>
            <a:r>
              <a:rPr lang="en-US" altLang="en-US" dirty="0" smtClean="0">
                <a:solidFill>
                  <a:srgbClr val="A6A6A6"/>
                </a:solidFill>
              </a:rPr>
              <a:t>Cross join</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dirty="0" smtClean="0"/>
              <a:t>Joining a Table to Itself</a:t>
            </a:r>
          </a:p>
        </p:txBody>
      </p:sp>
      <p:sp>
        <p:nvSpPr>
          <p:cNvPr id="45059" name="Rectangle 3"/>
          <p:cNvSpPr>
            <a:spLocks noChangeArrowheads="1"/>
          </p:cNvSpPr>
          <p:nvPr/>
        </p:nvSpPr>
        <p:spPr bwMode="auto">
          <a:xfrm>
            <a:off x="3331374" y="4916487"/>
            <a:ext cx="5526075" cy="708025"/>
          </a:xfrm>
          <a:prstGeom prst="rect">
            <a:avLst/>
          </a:prstGeom>
          <a:noFill/>
          <a:ln w="9525">
            <a:noFill/>
            <a:miter lim="800000"/>
            <a:headEnd/>
            <a:tailEnd/>
          </a:ln>
        </p:spPr>
        <p:txBody>
          <a:bodyPr lIns="92075" tIns="46038" rIns="92075" bIns="46038">
            <a:spAutoFit/>
          </a:bodyPr>
          <a:lstStyle/>
          <a:p>
            <a:pPr algn="ctr" defTabSz="822325">
              <a:spcBef>
                <a:spcPct val="50000"/>
              </a:spcBef>
            </a:pPr>
            <a:r>
              <a:rPr lang="en-US" altLang="en-US" sz="2000" dirty="0">
                <a:latin typeface="Courier New" pitchFamily="49" charset="0"/>
              </a:rPr>
              <a:t>MANAGER_ID</a:t>
            </a:r>
            <a:r>
              <a:rPr lang="en-US" altLang="en-US" sz="2000" dirty="0"/>
              <a:t> in the </a:t>
            </a:r>
            <a:r>
              <a:rPr lang="en-US" altLang="en-US" sz="2000" dirty="0">
                <a:latin typeface="Courier New" pitchFamily="49" charset="0"/>
              </a:rPr>
              <a:t>WORKER</a:t>
            </a:r>
            <a:r>
              <a:rPr lang="en-US" altLang="en-US" sz="2000" dirty="0"/>
              <a:t> table is equal to </a:t>
            </a:r>
            <a:r>
              <a:rPr lang="en-US" altLang="en-US" sz="2000" dirty="0">
                <a:latin typeface="Courier New" pitchFamily="49" charset="0"/>
              </a:rPr>
              <a:t>EMPLOYEE_ID</a:t>
            </a:r>
            <a:r>
              <a:rPr lang="en-US" altLang="en-US" sz="2000" dirty="0"/>
              <a:t> in the </a:t>
            </a:r>
            <a:r>
              <a:rPr lang="en-US" altLang="en-US" sz="2000" dirty="0">
                <a:latin typeface="Courier New" pitchFamily="49" charset="0"/>
              </a:rPr>
              <a:t>MANAGER</a:t>
            </a:r>
            <a:r>
              <a:rPr lang="en-US" altLang="en-US" sz="2000" dirty="0"/>
              <a:t> table.</a:t>
            </a:r>
          </a:p>
        </p:txBody>
      </p:sp>
      <p:grpSp>
        <p:nvGrpSpPr>
          <p:cNvPr id="2" name="Group 1"/>
          <p:cNvGrpSpPr/>
          <p:nvPr/>
        </p:nvGrpSpPr>
        <p:grpSpPr>
          <a:xfrm>
            <a:off x="2694561" y="1198563"/>
            <a:ext cx="6799703" cy="3702050"/>
            <a:chOff x="2717801" y="1198563"/>
            <a:chExt cx="6799703" cy="3702050"/>
          </a:xfrm>
        </p:grpSpPr>
        <p:sp>
          <p:nvSpPr>
            <p:cNvPr id="45060" name="Freeform 4"/>
            <p:cNvSpPr>
              <a:spLocks/>
            </p:cNvSpPr>
            <p:nvPr/>
          </p:nvSpPr>
          <p:spPr bwMode="auto">
            <a:xfrm>
              <a:off x="5682192" y="4130676"/>
              <a:ext cx="1558925" cy="377825"/>
            </a:xfrm>
            <a:custGeom>
              <a:avLst/>
              <a:gdLst>
                <a:gd name="T0" fmla="*/ 0 w 946"/>
                <a:gd name="T1" fmla="*/ 2147483646 h 378"/>
                <a:gd name="T2" fmla="*/ 0 w 946"/>
                <a:gd name="T3" fmla="*/ 2147483646 h 378"/>
                <a:gd name="T4" fmla="*/ 2147483646 w 946"/>
                <a:gd name="T5" fmla="*/ 2147483646 h 378"/>
                <a:gd name="T6" fmla="*/ 2147483646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28575" cap="rnd" cmpd="sng">
              <a:solidFill>
                <a:schemeClr val="accent1"/>
              </a:solidFill>
              <a:prstDash val="solid"/>
              <a:round/>
              <a:headEnd type="triangle" w="lg" len="lg"/>
              <a:tailEnd type="triangle" w="lg" len="lg"/>
            </a:ln>
          </p:spPr>
          <p:txBody>
            <a:bodyPr/>
            <a:lstStyle/>
            <a:p>
              <a:endParaRPr lang="en-US" dirty="0"/>
            </a:p>
          </p:txBody>
        </p:sp>
        <p:sp>
          <p:nvSpPr>
            <p:cNvPr id="45061" name="Line 5"/>
            <p:cNvSpPr>
              <a:spLocks noChangeShapeType="1"/>
            </p:cNvSpPr>
            <p:nvPr/>
          </p:nvSpPr>
          <p:spPr bwMode="auto">
            <a:xfrm>
              <a:off x="6444191" y="4500563"/>
              <a:ext cx="0" cy="400050"/>
            </a:xfrm>
            <a:prstGeom prst="line">
              <a:avLst/>
            </a:prstGeom>
            <a:noFill/>
            <a:ln w="28575">
              <a:solidFill>
                <a:schemeClr val="accent1"/>
              </a:solidFill>
              <a:round/>
              <a:headEnd type="none" w="sm" len="sm"/>
              <a:tailEnd type="none" w="sm" len="sm"/>
            </a:ln>
          </p:spPr>
          <p:txBody>
            <a:bodyPr/>
            <a:lstStyle/>
            <a:p>
              <a:endParaRPr lang="en-US" dirty="0"/>
            </a:p>
          </p:txBody>
        </p:sp>
        <p:sp>
          <p:nvSpPr>
            <p:cNvPr id="45062" name="Rectangle 6"/>
            <p:cNvSpPr>
              <a:spLocks noChangeArrowheads="1"/>
            </p:cNvSpPr>
            <p:nvPr/>
          </p:nvSpPr>
          <p:spPr bwMode="auto">
            <a:xfrm>
              <a:off x="2894006" y="1198563"/>
              <a:ext cx="2955937"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 (WORKER)</a:t>
              </a:r>
            </a:p>
          </p:txBody>
        </p:sp>
        <p:sp>
          <p:nvSpPr>
            <p:cNvPr id="45063" name="Rectangle 7"/>
            <p:cNvSpPr>
              <a:spLocks noChangeArrowheads="1"/>
            </p:cNvSpPr>
            <p:nvPr/>
          </p:nvSpPr>
          <p:spPr bwMode="auto">
            <a:xfrm>
              <a:off x="6407678" y="1198563"/>
              <a:ext cx="3109826"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 (MANAGER)</a:t>
              </a:r>
            </a:p>
          </p:txBody>
        </p:sp>
        <p:sp>
          <p:nvSpPr>
            <p:cNvPr id="45064" name="Text Box 10"/>
            <p:cNvSpPr txBox="1">
              <a:spLocks noChangeArrowheads="1"/>
            </p:cNvSpPr>
            <p:nvPr/>
          </p:nvSpPr>
          <p:spPr bwMode="auto">
            <a:xfrm>
              <a:off x="2717801" y="4022725"/>
              <a:ext cx="365125"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45065" name="Text Box 11"/>
            <p:cNvSpPr txBox="1">
              <a:spLocks noChangeArrowheads="1"/>
            </p:cNvSpPr>
            <p:nvPr/>
          </p:nvSpPr>
          <p:spPr bwMode="auto">
            <a:xfrm>
              <a:off x="6845301" y="4000500"/>
              <a:ext cx="365125"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45066" name="Picture 15" descr="C:\salome_official\projects\11gR2\screenshots\les6_20s_a.gif"/>
            <p:cNvPicPr>
              <a:picLocks noChangeAspect="1" noChangeArrowheads="1"/>
            </p:cNvPicPr>
            <p:nvPr/>
          </p:nvPicPr>
          <p:blipFill>
            <a:blip r:embed="rId4" cstate="print"/>
            <a:srcRect/>
            <a:stretch>
              <a:fillRect/>
            </a:stretch>
          </p:blipFill>
          <p:spPr bwMode="auto">
            <a:xfrm>
              <a:off x="2725737" y="1630363"/>
              <a:ext cx="3292475" cy="2514600"/>
            </a:xfrm>
            <a:prstGeom prst="rect">
              <a:avLst/>
            </a:prstGeom>
            <a:noFill/>
            <a:ln w="12700">
              <a:solidFill>
                <a:schemeClr val="tx1"/>
              </a:solidFill>
              <a:miter lim="800000"/>
              <a:headEnd/>
              <a:tailEnd/>
            </a:ln>
          </p:spPr>
        </p:pic>
        <p:pic>
          <p:nvPicPr>
            <p:cNvPr id="45067" name="Picture 16" descr="C:\salome_official\projects\11gR2\screenshots\les6_20s_b.gif"/>
            <p:cNvPicPr>
              <a:picLocks noChangeAspect="1" noChangeArrowheads="1"/>
            </p:cNvPicPr>
            <p:nvPr/>
          </p:nvPicPr>
          <p:blipFill>
            <a:blip r:embed="rId5" cstate="print"/>
            <a:srcRect/>
            <a:stretch>
              <a:fillRect/>
            </a:stretch>
          </p:blipFill>
          <p:spPr bwMode="auto">
            <a:xfrm>
              <a:off x="6871979" y="1619250"/>
              <a:ext cx="2181225" cy="2514600"/>
            </a:xfrm>
            <a:prstGeom prst="rect">
              <a:avLst/>
            </a:prstGeom>
            <a:noFill/>
            <a:ln w="12700">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
          <p:cNvSpPr>
            <a:spLocks noGrp="1" noChangeArrowheads="1"/>
          </p:cNvSpPr>
          <p:nvPr>
            <p:ph type="title"/>
          </p:nvPr>
        </p:nvSpPr>
        <p:spPr/>
        <p:txBody>
          <a:bodyPr/>
          <a:lstStyle/>
          <a:p>
            <a:pPr eaLnBrk="1" hangingPunct="1"/>
            <a:r>
              <a:rPr lang="en-US" altLang="en-US" dirty="0" smtClean="0"/>
              <a:t>Self-Joins Using the </a:t>
            </a:r>
            <a:r>
              <a:rPr lang="en-US" altLang="en-US" dirty="0" smtClean="0">
                <a:latin typeface="Courier New" pitchFamily="49" charset="0"/>
              </a:rPr>
              <a:t>ON</a:t>
            </a:r>
            <a:r>
              <a:rPr lang="en-US" altLang="en-US" dirty="0" smtClean="0"/>
              <a:t> Clause</a:t>
            </a:r>
          </a:p>
        </p:txBody>
      </p:sp>
      <p:grpSp>
        <p:nvGrpSpPr>
          <p:cNvPr id="2" name="Group 1"/>
          <p:cNvGrpSpPr/>
          <p:nvPr/>
        </p:nvGrpSpPr>
        <p:grpSpPr>
          <a:xfrm>
            <a:off x="2428730" y="1593211"/>
            <a:ext cx="7331364" cy="3671579"/>
            <a:chOff x="2428730" y="1595439"/>
            <a:chExt cx="7331364" cy="3671579"/>
          </a:xfrm>
        </p:grpSpPr>
        <p:sp>
          <p:nvSpPr>
            <p:cNvPr id="47107" name="Text Box 5"/>
            <p:cNvSpPr txBox="1">
              <a:spLocks noChangeArrowheads="1"/>
            </p:cNvSpPr>
            <p:nvPr/>
          </p:nvSpPr>
          <p:spPr bwMode="auto">
            <a:xfrm>
              <a:off x="2428730" y="4872038"/>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47108" name="Picture 6"/>
            <p:cNvPicPr>
              <a:picLocks noChangeAspect="1" noChangeArrowheads="1"/>
            </p:cNvPicPr>
            <p:nvPr/>
          </p:nvPicPr>
          <p:blipFill>
            <a:blip r:embed="rId4" cstate="print"/>
            <a:srcRect/>
            <a:stretch>
              <a:fillRect/>
            </a:stretch>
          </p:blipFill>
          <p:spPr bwMode="auto">
            <a:xfrm>
              <a:off x="2428730" y="2890839"/>
              <a:ext cx="2044700" cy="2079625"/>
            </a:xfrm>
            <a:prstGeom prst="rect">
              <a:avLst/>
            </a:prstGeom>
            <a:noFill/>
            <a:ln w="12700">
              <a:solidFill>
                <a:schemeClr val="tx1"/>
              </a:solidFill>
              <a:miter lim="800000"/>
              <a:headEnd type="none" w="sm" len="sm"/>
              <a:tailEnd type="none" w="sm" len="sm"/>
            </a:ln>
          </p:spPr>
        </p:pic>
        <p:sp>
          <p:nvSpPr>
            <p:cNvPr id="6" name="Content Placeholder 2"/>
            <p:cNvSpPr txBox="1">
              <a:spLocks/>
            </p:cNvSpPr>
            <p:nvPr/>
          </p:nvSpPr>
          <p:spPr bwMode="gray">
            <a:xfrm>
              <a:off x="2428730" y="1595439"/>
              <a:ext cx="733136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buSzPct val="100000"/>
                <a:buFont typeface="Times New Roman" panose="02020603050405020304" pitchFamily="18" charset="0"/>
                <a:buNone/>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worker.last_name emp, manager.last_name mgr</a:t>
              </a:r>
            </a:p>
            <a:p>
              <a:pPr eaLnBrk="1" hangingPunct="1">
                <a:buSzPct val="100000"/>
                <a:buFont typeface="Times New Roman" panose="02020603050405020304" pitchFamily="18" charset="0"/>
                <a:buNone/>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worker JOIN employees manager</a:t>
              </a:r>
            </a:p>
            <a:p>
              <a:pPr eaLnBrk="1" hangingPunct="1">
                <a:buSzPct val="100000"/>
                <a:buFont typeface="Times New Roman" panose="02020603050405020304" pitchFamily="18" charset="0"/>
                <a:buNone/>
                <a:defRPr/>
              </a:pPr>
              <a:r>
                <a:rPr lang="en-US" altLang="en-US" b="1" dirty="0">
                  <a:solidFill>
                    <a:schemeClr val="tx1">
                      <a:lumMod val="75000"/>
                    </a:schemeClr>
                  </a:solidFill>
                  <a:latin typeface="Courier New" panose="02070309020205020404" pitchFamily="49" charset="0"/>
                  <a:cs typeface="Arial" panose="020B0604020202020204" pitchFamily="34" charset="0"/>
                </a:rPr>
                <a:t>ON    (worker.manager_id = manager.employee_id);</a:t>
              </a:r>
            </a:p>
          </p:txBody>
        </p:sp>
      </p:grpSp>
      <p:sp>
        <p:nvSpPr>
          <p:cNvPr id="7" name="Rectangle 6"/>
          <p:cNvSpPr/>
          <p:nvPr/>
        </p:nvSpPr>
        <p:spPr bwMode="auto">
          <a:xfrm flipH="1">
            <a:off x="6932612" y="3692701"/>
            <a:ext cx="5109737" cy="223349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grpSp>
        <p:nvGrpSpPr>
          <p:cNvPr id="9" name="Group 8"/>
          <p:cNvGrpSpPr/>
          <p:nvPr/>
        </p:nvGrpSpPr>
        <p:grpSpPr>
          <a:xfrm>
            <a:off x="8738945" y="4058069"/>
            <a:ext cx="1927466" cy="1502762"/>
            <a:chOff x="5178208" y="3946079"/>
            <a:chExt cx="641935" cy="500489"/>
          </a:xfrm>
          <a:noFill/>
          <a:effectLst/>
        </p:grpSpPr>
        <p:sp>
          <p:nvSpPr>
            <p:cNvPr id="10" name="Rounded Rectangle 9"/>
            <p:cNvSpPr/>
            <p:nvPr/>
          </p:nvSpPr>
          <p:spPr bwMode="auto">
            <a:xfrm>
              <a:off x="5178208" y="3946079"/>
              <a:ext cx="641935" cy="500489"/>
            </a:xfrm>
            <a:prstGeom prst="roundRect">
              <a:avLst>
                <a:gd name="adj" fmla="val 11032"/>
              </a:avLst>
            </a:prstGeom>
            <a:grpFill/>
            <a:ln w="762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11" name="Group 10"/>
            <p:cNvGrpSpPr/>
            <p:nvPr/>
          </p:nvGrpSpPr>
          <p:grpSpPr>
            <a:xfrm>
              <a:off x="5257800" y="4114800"/>
              <a:ext cx="457200" cy="323088"/>
              <a:chOff x="5257800" y="3962400"/>
              <a:chExt cx="457200" cy="475488"/>
            </a:xfrm>
            <a:grpFill/>
          </p:grpSpPr>
          <p:cxnSp>
            <p:nvCxnSpPr>
              <p:cNvPr id="15" name="Straight Connector 14"/>
              <p:cNvCxnSpPr/>
              <p:nvPr/>
            </p:nvCxnSpPr>
            <p:spPr bwMode="auto">
              <a:xfrm>
                <a:off x="52578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16" name="Straight Connector 15"/>
              <p:cNvCxnSpPr/>
              <p:nvPr/>
            </p:nvCxnSpPr>
            <p:spPr bwMode="auto">
              <a:xfrm>
                <a:off x="54102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17" name="Straight Connector 16"/>
              <p:cNvCxnSpPr/>
              <p:nvPr/>
            </p:nvCxnSpPr>
            <p:spPr bwMode="auto">
              <a:xfrm>
                <a:off x="55626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18" name="Straight Connector 17"/>
              <p:cNvCxnSpPr/>
              <p:nvPr/>
            </p:nvCxnSpPr>
            <p:spPr bwMode="auto">
              <a:xfrm>
                <a:off x="5715000" y="3962400"/>
                <a:ext cx="0" cy="475488"/>
              </a:xfrm>
              <a:prstGeom prst="line">
                <a:avLst/>
              </a:prstGeom>
              <a:grpFill/>
              <a:ln w="76200" cap="flat" cmpd="sng" algn="ctr">
                <a:solidFill>
                  <a:schemeClr val="bg1"/>
                </a:solidFill>
                <a:prstDash val="solid"/>
                <a:round/>
                <a:headEnd type="none" w="sm" len="sm"/>
                <a:tailEnd type="none" w="sm" len="sm"/>
              </a:ln>
              <a:effectLst/>
            </p:spPr>
          </p:cxnSp>
        </p:grpSp>
        <p:cxnSp>
          <p:nvCxnSpPr>
            <p:cNvPr id="12" name="Straight Connector 11"/>
            <p:cNvCxnSpPr/>
            <p:nvPr/>
          </p:nvCxnSpPr>
          <p:spPr bwMode="auto">
            <a:xfrm rot="5400000">
              <a:off x="5500103" y="3912235"/>
              <a:ext cx="0" cy="640080"/>
            </a:xfrm>
            <a:prstGeom prst="line">
              <a:avLst/>
            </a:prstGeom>
            <a:grpFill/>
            <a:ln w="76200" cap="flat" cmpd="sng" algn="ctr">
              <a:solidFill>
                <a:schemeClr val="bg1"/>
              </a:solidFill>
              <a:prstDash val="solid"/>
              <a:round/>
              <a:headEnd type="none" w="sm" len="sm"/>
              <a:tailEnd type="none" w="sm" len="sm"/>
            </a:ln>
            <a:effectLst/>
          </p:spPr>
        </p:cxnSp>
        <p:cxnSp>
          <p:nvCxnSpPr>
            <p:cNvPr id="13" name="Straight Connector 12"/>
            <p:cNvCxnSpPr/>
            <p:nvPr/>
          </p:nvCxnSpPr>
          <p:spPr bwMode="auto">
            <a:xfrm rot="5400000">
              <a:off x="5500103" y="4023360"/>
              <a:ext cx="0" cy="640080"/>
            </a:xfrm>
            <a:prstGeom prst="line">
              <a:avLst/>
            </a:prstGeom>
            <a:grpFill/>
            <a:ln w="76200" cap="flat" cmpd="sng" algn="ctr">
              <a:solidFill>
                <a:schemeClr val="bg1"/>
              </a:solidFill>
              <a:prstDash val="solid"/>
              <a:round/>
              <a:headEnd type="none" w="sm" len="sm"/>
              <a:tailEnd type="none" w="sm" len="sm"/>
            </a:ln>
            <a:effectLst/>
          </p:spPr>
        </p:cxnSp>
        <p:cxnSp>
          <p:nvCxnSpPr>
            <p:cNvPr id="14" name="Straight Connector 13"/>
            <p:cNvCxnSpPr/>
            <p:nvPr/>
          </p:nvCxnSpPr>
          <p:spPr bwMode="auto">
            <a:xfrm rot="5400000">
              <a:off x="5500103" y="3794760"/>
              <a:ext cx="0" cy="640080"/>
            </a:xfrm>
            <a:prstGeom prst="line">
              <a:avLst/>
            </a:prstGeom>
            <a:grpFill/>
            <a:ln w="76200" cap="flat" cmpd="sng" algn="ctr">
              <a:solidFill>
                <a:schemeClr val="bg1"/>
              </a:solidFill>
              <a:prstDash val="solid"/>
              <a:round/>
              <a:headEnd type="none" w="sm" len="sm"/>
              <a:tailEnd type="none" w="sm" len="sm"/>
            </a:ln>
            <a:effectLst/>
          </p:spPr>
        </p:cxnSp>
      </p:grpSp>
      <p:sp>
        <p:nvSpPr>
          <p:cNvPr id="3" name="Curved Left Arrow 2"/>
          <p:cNvSpPr/>
          <p:nvPr/>
        </p:nvSpPr>
        <p:spPr bwMode="auto">
          <a:xfrm>
            <a:off x="10899823" y="4365660"/>
            <a:ext cx="606496" cy="1008300"/>
          </a:xfrm>
          <a:prstGeom prst="curvedLeftArrow">
            <a:avLst>
              <a:gd name="adj1" fmla="val 37767"/>
              <a:gd name="adj2" fmla="val 65884"/>
              <a:gd name="adj3" fmla="val 29711"/>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altLang="en-US" dirty="0" smtClean="0"/>
              <a:t>Lesson Agenda</a:t>
            </a:r>
          </a:p>
        </p:txBody>
      </p:sp>
      <p:sp>
        <p:nvSpPr>
          <p:cNvPr id="49155" name="Rectangle 5"/>
          <p:cNvSpPr>
            <a:spLocks noGrp="1" noChangeArrowheads="1"/>
          </p:cNvSpPr>
          <p:nvPr>
            <p:ph idx="1"/>
          </p:nvPr>
        </p:nvSpPr>
        <p:spPr>
          <a:xfrm>
            <a:off x="622138" y="1242485"/>
            <a:ext cx="10944549" cy="4915014"/>
          </a:xfrm>
        </p:spPr>
        <p:txBody>
          <a:bodyPr/>
          <a:lstStyle/>
          <a:p>
            <a:pPr lvl="1" eaLnBrk="1" hangingPunct="1">
              <a:buClr>
                <a:srgbClr val="A6A6A6"/>
              </a:buClr>
            </a:pPr>
            <a:r>
              <a:rPr lang="en-US" altLang="en-US" dirty="0" smtClean="0">
                <a:solidFill>
                  <a:srgbClr val="A6A6A6"/>
                </a:solidFill>
              </a:rPr>
              <a:t>Types of </a:t>
            </a:r>
            <a:r>
              <a:rPr lang="en-US" altLang="en-US" dirty="0" smtClean="0">
                <a:solidFill>
                  <a:srgbClr val="A6A6A6"/>
                </a:solidFill>
                <a:latin typeface="Courier New" pitchFamily="49" charset="0"/>
              </a:rPr>
              <a:t>JOINS</a:t>
            </a:r>
            <a:r>
              <a:rPr lang="en-US" altLang="en-US" dirty="0" smtClean="0">
                <a:solidFill>
                  <a:srgbClr val="A6A6A6"/>
                </a:solidFill>
              </a:rPr>
              <a:t> and their syntax</a:t>
            </a:r>
          </a:p>
          <a:p>
            <a:pPr lvl="1" eaLnBrk="1" hangingPunct="1">
              <a:buClr>
                <a:srgbClr val="A6A6A6"/>
              </a:buClr>
            </a:pPr>
            <a:r>
              <a:rPr lang="en-US" altLang="en-US" dirty="0" smtClean="0">
                <a:solidFill>
                  <a:srgbClr val="A6A6A6"/>
                </a:solidFill>
              </a:rPr>
              <a:t>Natural join</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rPr>
              <a:t>USING</a:t>
            </a:r>
            <a:r>
              <a:rPr lang="en-US" altLang="en-US" dirty="0" smtClean="0">
                <a:solidFill>
                  <a:srgbClr val="A6A6A6"/>
                </a:solidFill>
              </a:rPr>
              <a:t> </a:t>
            </a:r>
            <a:r>
              <a:rPr lang="en-US" altLang="en-US" dirty="0" smtClean="0">
                <a:solidFill>
                  <a:srgbClr val="A6A6A6"/>
                </a:solidFill>
                <a:cs typeface="Arial" charset="0"/>
              </a:rPr>
              <a:t>clause</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cs typeface="Arial" charset="0"/>
              </a:rPr>
              <a:t>ON</a:t>
            </a:r>
            <a:r>
              <a:rPr lang="en-US" altLang="en-US" dirty="0" smtClean="0">
                <a:solidFill>
                  <a:srgbClr val="A6A6A6"/>
                </a:solidFill>
              </a:rPr>
              <a:t> </a:t>
            </a:r>
            <a:r>
              <a:rPr lang="en-US" altLang="en-US" dirty="0" smtClean="0">
                <a:solidFill>
                  <a:srgbClr val="A6A6A6"/>
                </a:solidFill>
                <a:cs typeface="Arial" charset="0"/>
              </a:rPr>
              <a:t>clause</a:t>
            </a:r>
            <a:endParaRPr lang="en-US" altLang="en-US" dirty="0" smtClean="0">
              <a:solidFill>
                <a:srgbClr val="A6A6A6"/>
              </a:solidFill>
            </a:endParaRPr>
          </a:p>
          <a:p>
            <a:pPr lvl="1" eaLnBrk="1" hangingPunct="1">
              <a:buClr>
                <a:srgbClr val="A6A6A6"/>
              </a:buClr>
            </a:pPr>
            <a:r>
              <a:rPr lang="en-US" altLang="en-US" dirty="0" smtClean="0">
                <a:solidFill>
                  <a:srgbClr val="A6A6A6"/>
                </a:solidFill>
              </a:rPr>
              <a:t>Self-join</a:t>
            </a:r>
          </a:p>
          <a:p>
            <a:pPr lvl="1" eaLnBrk="1" hangingPunct="1">
              <a:buClr>
                <a:schemeClr val="accent1"/>
              </a:buClr>
            </a:pPr>
            <a:r>
              <a:rPr lang="en-US" altLang="en-US" dirty="0" smtClean="0"/>
              <a:t>Nonequijoins</a:t>
            </a:r>
          </a:p>
          <a:p>
            <a:pPr lvl="1" eaLnBrk="1" hangingPunct="1">
              <a:buClr>
                <a:srgbClr val="A6A6A6"/>
              </a:buClr>
            </a:pPr>
            <a:r>
              <a:rPr lang="en-US" altLang="en-US" dirty="0" smtClean="0">
                <a:solidFill>
                  <a:srgbClr val="A6A6A6"/>
                </a:solidFill>
                <a:latin typeface="Courier New" pitchFamily="49" charset="0"/>
              </a:rPr>
              <a:t>OUTER</a:t>
            </a:r>
            <a:r>
              <a:rPr lang="en-US" altLang="en-US" dirty="0" smtClean="0">
                <a:solidFill>
                  <a:srgbClr val="A6A6A6"/>
                </a:solidFill>
              </a:rPr>
              <a:t> join:</a:t>
            </a:r>
          </a:p>
          <a:p>
            <a:pPr lvl="2">
              <a:buClr>
                <a:srgbClr val="A6A6A6"/>
              </a:buClr>
            </a:pPr>
            <a:r>
              <a:rPr lang="en-US" altLang="en-US" dirty="0" smtClean="0">
                <a:solidFill>
                  <a:srgbClr val="A6A6A6"/>
                </a:solidFill>
                <a:latin typeface="Courier New" pitchFamily="49" charset="0"/>
              </a:rPr>
              <a:t>LEFT OUTER JOIN</a:t>
            </a:r>
          </a:p>
          <a:p>
            <a:pPr lvl="2">
              <a:buClr>
                <a:srgbClr val="A6A6A6"/>
              </a:buClr>
            </a:pPr>
            <a:r>
              <a:rPr lang="en-US" altLang="en-US" dirty="0" smtClean="0">
                <a:solidFill>
                  <a:srgbClr val="A6A6A6"/>
                </a:solidFill>
                <a:latin typeface="Courier New" pitchFamily="49" charset="0"/>
              </a:rPr>
              <a:t>RIGHT OUTER JOIN</a:t>
            </a:r>
          </a:p>
          <a:p>
            <a:pPr lvl="2">
              <a:buClr>
                <a:srgbClr val="A6A6A6"/>
              </a:buClr>
            </a:pPr>
            <a:r>
              <a:rPr lang="en-US" altLang="en-US" dirty="0" smtClean="0">
                <a:solidFill>
                  <a:srgbClr val="A6A6A6"/>
                </a:solidFill>
                <a:latin typeface="Courier New" pitchFamily="49" charset="0"/>
              </a:rPr>
              <a:t>FULL OUTER JOIN</a:t>
            </a:r>
          </a:p>
          <a:p>
            <a:pPr lvl="1" eaLnBrk="1" hangingPunct="1">
              <a:buClr>
                <a:srgbClr val="A6A6A6"/>
              </a:buClr>
            </a:pPr>
            <a:r>
              <a:rPr lang="en-US" altLang="en-US" dirty="0" smtClean="0">
                <a:solidFill>
                  <a:srgbClr val="A6A6A6"/>
                </a:solidFill>
              </a:rPr>
              <a:t>Cartesian product</a:t>
            </a:r>
          </a:p>
          <a:p>
            <a:pPr lvl="2" eaLnBrk="1" hangingPunct="1">
              <a:buClr>
                <a:srgbClr val="A6A6A6"/>
              </a:buClr>
            </a:pPr>
            <a:r>
              <a:rPr lang="en-US" altLang="en-US" dirty="0" smtClean="0">
                <a:solidFill>
                  <a:srgbClr val="A6A6A6"/>
                </a:solidFill>
              </a:rPr>
              <a:t>Cross join</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p:txBody>
          <a:bodyPr/>
          <a:lstStyle/>
          <a:p>
            <a:pPr eaLnBrk="1" hangingPunct="1"/>
            <a:r>
              <a:rPr lang="en-US" altLang="en-US" dirty="0" smtClean="0"/>
              <a:t>Nonequijoins</a:t>
            </a:r>
          </a:p>
        </p:txBody>
      </p:sp>
      <p:grpSp>
        <p:nvGrpSpPr>
          <p:cNvPr id="2" name="Group 1"/>
          <p:cNvGrpSpPr/>
          <p:nvPr/>
        </p:nvGrpSpPr>
        <p:grpSpPr>
          <a:xfrm>
            <a:off x="2229644" y="1060954"/>
            <a:ext cx="7729536" cy="4736092"/>
            <a:chOff x="2555876" y="1258884"/>
            <a:chExt cx="7729536" cy="4736092"/>
          </a:xfrm>
        </p:grpSpPr>
        <p:pic>
          <p:nvPicPr>
            <p:cNvPr id="51203" name="Picture 20" descr="C:\salome_official\projects\11gR2\screenshots\les6_23s_b.gif"/>
            <p:cNvPicPr>
              <a:picLocks noChangeAspect="1" noChangeArrowheads="1"/>
            </p:cNvPicPr>
            <p:nvPr/>
          </p:nvPicPr>
          <p:blipFill>
            <a:blip r:embed="rId4" cstate="print"/>
            <a:srcRect/>
            <a:stretch>
              <a:fillRect/>
            </a:stretch>
          </p:blipFill>
          <p:spPr bwMode="auto">
            <a:xfrm>
              <a:off x="2619375" y="1998663"/>
              <a:ext cx="2343150" cy="2514600"/>
            </a:xfrm>
            <a:prstGeom prst="rect">
              <a:avLst/>
            </a:prstGeom>
            <a:noFill/>
            <a:ln w="12700">
              <a:solidFill>
                <a:schemeClr val="tx1"/>
              </a:solidFill>
              <a:miter lim="800000"/>
              <a:headEnd/>
              <a:tailEnd/>
            </a:ln>
          </p:spPr>
        </p:pic>
        <p:pic>
          <p:nvPicPr>
            <p:cNvPr id="51204" name="Picture 19" descr="C:\salome_official\projects\11gR2\screenshots\les6_23s_a.gif"/>
            <p:cNvPicPr>
              <a:picLocks noChangeAspect="1" noChangeArrowheads="1"/>
            </p:cNvPicPr>
            <p:nvPr/>
          </p:nvPicPr>
          <p:blipFill>
            <a:blip r:embed="rId5" cstate="print"/>
            <a:srcRect/>
            <a:stretch>
              <a:fillRect/>
            </a:stretch>
          </p:blipFill>
          <p:spPr bwMode="auto">
            <a:xfrm>
              <a:off x="6181726" y="2006600"/>
              <a:ext cx="3578225" cy="1589088"/>
            </a:xfrm>
            <a:prstGeom prst="rect">
              <a:avLst/>
            </a:prstGeom>
            <a:noFill/>
            <a:ln w="12700">
              <a:solidFill>
                <a:schemeClr val="tx1"/>
              </a:solidFill>
              <a:miter lim="800000"/>
              <a:headEnd/>
              <a:tailEnd/>
            </a:ln>
          </p:spPr>
        </p:pic>
        <p:sp>
          <p:nvSpPr>
            <p:cNvPr id="51205" name="Rectangle 4"/>
            <p:cNvSpPr>
              <a:spLocks noChangeArrowheads="1"/>
            </p:cNvSpPr>
            <p:nvPr/>
          </p:nvSpPr>
          <p:spPr bwMode="auto">
            <a:xfrm>
              <a:off x="2619375" y="1258884"/>
              <a:ext cx="1570943"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a:t>
              </a:r>
            </a:p>
          </p:txBody>
        </p:sp>
        <p:sp>
          <p:nvSpPr>
            <p:cNvPr id="51206" name="Rectangle 5"/>
            <p:cNvSpPr>
              <a:spLocks noChangeArrowheads="1"/>
            </p:cNvSpPr>
            <p:nvPr/>
          </p:nvSpPr>
          <p:spPr bwMode="auto">
            <a:xfrm>
              <a:off x="6181726" y="1264444"/>
              <a:ext cx="1724831"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JOB_GRADES</a:t>
              </a:r>
            </a:p>
          </p:txBody>
        </p:sp>
        <p:sp>
          <p:nvSpPr>
            <p:cNvPr id="51207" name="Rectangle 6"/>
            <p:cNvSpPr>
              <a:spLocks noChangeArrowheads="1"/>
            </p:cNvSpPr>
            <p:nvPr/>
          </p:nvSpPr>
          <p:spPr bwMode="gray">
            <a:xfrm>
              <a:off x="7527925" y="2001839"/>
              <a:ext cx="2222500" cy="1582737"/>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51208" name="Text Box 12"/>
            <p:cNvSpPr txBox="1">
              <a:spLocks noChangeArrowheads="1"/>
            </p:cNvSpPr>
            <p:nvPr/>
          </p:nvSpPr>
          <p:spPr bwMode="auto">
            <a:xfrm>
              <a:off x="2555876" y="4348163"/>
              <a:ext cx="365125"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51209" name="Line 17"/>
            <p:cNvSpPr>
              <a:spLocks noChangeShapeType="1"/>
            </p:cNvSpPr>
            <p:nvPr/>
          </p:nvSpPr>
          <p:spPr bwMode="gray">
            <a:xfrm>
              <a:off x="4972050" y="2787650"/>
              <a:ext cx="1188720" cy="0"/>
            </a:xfrm>
            <a:prstGeom prst="line">
              <a:avLst/>
            </a:prstGeom>
            <a:noFill/>
            <a:ln w="28575">
              <a:solidFill>
                <a:schemeClr val="accent1"/>
              </a:solidFill>
              <a:round/>
              <a:headEnd/>
              <a:tailEnd type="triangle" w="lg" len="lg"/>
            </a:ln>
          </p:spPr>
          <p:txBody>
            <a:bodyPr/>
            <a:lstStyle/>
            <a:p>
              <a:endParaRPr lang="en-US" dirty="0"/>
            </a:p>
          </p:txBody>
        </p:sp>
        <p:sp>
          <p:nvSpPr>
            <p:cNvPr id="51210" name="Text Box 18"/>
            <p:cNvSpPr txBox="1">
              <a:spLocks noChangeArrowheads="1"/>
            </p:cNvSpPr>
            <p:nvPr/>
          </p:nvSpPr>
          <p:spPr bwMode="auto">
            <a:xfrm>
              <a:off x="5789612" y="3810001"/>
              <a:ext cx="4419600" cy="830997"/>
            </a:xfrm>
            <a:prstGeom prst="rect">
              <a:avLst/>
            </a:prstGeom>
            <a:noFill/>
            <a:ln w="28575">
              <a:noFill/>
              <a:miter lim="800000"/>
              <a:headEnd type="none" w="sm" len="sm"/>
              <a:tailEnd type="none" w="sm" len="sm"/>
            </a:ln>
          </p:spPr>
          <p:txBody>
            <a:bodyPr>
              <a:spAutoFit/>
            </a:bodyPr>
            <a:lstStyle/>
            <a:p>
              <a:pPr defTabSz="228600"/>
              <a:r>
                <a:rPr lang="en-US" altLang="en-US" sz="1600" dirty="0">
                  <a:latin typeface="+mn-lt"/>
                </a:rPr>
                <a:t>The </a:t>
              </a:r>
              <a:r>
                <a:rPr lang="en-US" altLang="en-US" sz="1600" dirty="0">
                  <a:latin typeface="Courier New" panose="02070309020205020404" pitchFamily="49" charset="0"/>
                  <a:cs typeface="Courier New" panose="02070309020205020404" pitchFamily="49" charset="0"/>
                </a:rPr>
                <a:t>JOB_GRADES</a:t>
              </a:r>
              <a:r>
                <a:rPr lang="en-US" altLang="en-US" sz="1600" dirty="0">
                  <a:latin typeface="+mn-lt"/>
                </a:rPr>
                <a:t> table defines the </a:t>
              </a:r>
              <a:r>
                <a:rPr lang="en-US" altLang="en-US" sz="1600" dirty="0">
                  <a:latin typeface="Courier New" panose="02070309020205020404" pitchFamily="49" charset="0"/>
                  <a:cs typeface="Courier New" panose="02070309020205020404" pitchFamily="49" charset="0"/>
                </a:rPr>
                <a:t>LOWEST_SAL</a:t>
              </a:r>
              <a:r>
                <a:rPr lang="en-US" altLang="en-US" sz="1600" dirty="0">
                  <a:latin typeface="+mn-lt"/>
                </a:rPr>
                <a:t> and </a:t>
              </a:r>
              <a:r>
                <a:rPr lang="en-US" altLang="en-US" sz="1600" dirty="0">
                  <a:latin typeface="Courier New" panose="02070309020205020404" pitchFamily="49" charset="0"/>
                  <a:cs typeface="Courier New" panose="02070309020205020404" pitchFamily="49" charset="0"/>
                </a:rPr>
                <a:t>HIGHEST_SAL</a:t>
              </a:r>
              <a:r>
                <a:rPr lang="en-US" altLang="en-US" sz="1600" dirty="0">
                  <a:latin typeface="+mn-lt"/>
                </a:rPr>
                <a:t> range of values for each </a:t>
              </a:r>
              <a:r>
                <a:rPr lang="en-US" altLang="en-US" sz="1600" dirty="0">
                  <a:latin typeface="Courier New" panose="02070309020205020404" pitchFamily="49" charset="0"/>
                  <a:cs typeface="Courier New" panose="02070309020205020404" pitchFamily="49" charset="0"/>
                </a:rPr>
                <a:t>GRADE_LEVEL</a:t>
              </a:r>
              <a:r>
                <a:rPr lang="en-US" altLang="en-US" sz="1600" dirty="0">
                  <a:latin typeface="+mn-lt"/>
                </a:rPr>
                <a:t>. </a:t>
              </a:r>
            </a:p>
          </p:txBody>
        </p:sp>
        <p:pic>
          <p:nvPicPr>
            <p:cNvPr id="51211" name="Picture 21" descr="C:\salome_official\projects\11gR2\screenshots\les6_23s_c.gif"/>
            <p:cNvPicPr>
              <a:picLocks noChangeAspect="1" noChangeArrowheads="1"/>
            </p:cNvPicPr>
            <p:nvPr/>
          </p:nvPicPr>
          <p:blipFill>
            <a:blip r:embed="rId6" cstate="print"/>
            <a:srcRect/>
            <a:stretch>
              <a:fillRect/>
            </a:stretch>
          </p:blipFill>
          <p:spPr bwMode="auto">
            <a:xfrm>
              <a:off x="2619375" y="4757738"/>
              <a:ext cx="2343150" cy="457200"/>
            </a:xfrm>
            <a:prstGeom prst="rect">
              <a:avLst/>
            </a:prstGeom>
            <a:noFill/>
            <a:ln w="12700">
              <a:solidFill>
                <a:schemeClr val="tx1"/>
              </a:solidFill>
              <a:miter lim="800000"/>
              <a:headEnd/>
              <a:tailEnd/>
            </a:ln>
          </p:spPr>
        </p:pic>
        <p:sp>
          <p:nvSpPr>
            <p:cNvPr id="51212" name="Rectangle 11"/>
            <p:cNvSpPr>
              <a:spLocks noChangeArrowheads="1"/>
            </p:cNvSpPr>
            <p:nvPr/>
          </p:nvSpPr>
          <p:spPr bwMode="gray">
            <a:xfrm>
              <a:off x="4149725" y="1990725"/>
              <a:ext cx="812800" cy="3227388"/>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13" name="TextBox 12"/>
            <p:cNvSpPr txBox="1"/>
            <p:nvPr/>
          </p:nvSpPr>
          <p:spPr>
            <a:xfrm>
              <a:off x="2665412" y="5410201"/>
              <a:ext cx="7620000" cy="584775"/>
            </a:xfrm>
            <a:prstGeom prst="rect">
              <a:avLst/>
            </a:prstGeom>
            <a:noFill/>
          </p:spPr>
          <p:txBody>
            <a:bodyPr wrap="square" rtlCol="0">
              <a:spAutoFit/>
            </a:bodyPr>
            <a:lstStyle/>
            <a:p>
              <a:r>
                <a:rPr lang="en-US" altLang="en-US" sz="1600" dirty="0">
                  <a:latin typeface="+mn-lt"/>
                </a:rPr>
                <a:t>Therefore, the </a:t>
              </a:r>
              <a:r>
                <a:rPr lang="en-US" altLang="en-US" sz="1600" dirty="0">
                  <a:latin typeface="Courier New" panose="02070309020205020404" pitchFamily="49" charset="0"/>
                  <a:cs typeface="Courier New" panose="02070309020205020404" pitchFamily="49" charset="0"/>
                </a:rPr>
                <a:t>GRADE_LEVEL</a:t>
              </a:r>
              <a:r>
                <a:rPr lang="en-US" altLang="en-US" sz="1600" dirty="0">
                  <a:latin typeface="+mn-lt"/>
                </a:rPr>
                <a:t> column can be used to assign grades to each employee based on his salary.</a:t>
              </a:r>
              <a:endParaRPr lang="en-US" sz="1600" dirty="0">
                <a:latin typeface="+mn-lt"/>
              </a:endParaRPr>
            </a:p>
          </p:txBody>
        </p:sp>
      </p:grpSp>
    </p:spTree>
    <p:custDataLst>
      <p:tags r:id="rId1"/>
    </p:custData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pPr eaLnBrk="1" hangingPunct="1"/>
            <a:r>
              <a:rPr lang="en-US" altLang="en-US" dirty="0" smtClean="0"/>
              <a:t>Retrieving Records with Nonequijoins</a:t>
            </a:r>
          </a:p>
        </p:txBody>
      </p:sp>
      <p:grpSp>
        <p:nvGrpSpPr>
          <p:cNvPr id="53251" name="Group 1"/>
          <p:cNvGrpSpPr>
            <a:grpSpLocks/>
          </p:cNvGrpSpPr>
          <p:nvPr/>
        </p:nvGrpSpPr>
        <p:grpSpPr bwMode="auto">
          <a:xfrm>
            <a:off x="2428875" y="1323290"/>
            <a:ext cx="7331075" cy="4211420"/>
            <a:chOff x="838200" y="1907203"/>
            <a:chExt cx="7331364" cy="4212393"/>
          </a:xfrm>
        </p:grpSpPr>
        <p:sp>
          <p:nvSpPr>
            <p:cNvPr id="8" name="Content Placeholder 2"/>
            <p:cNvSpPr txBox="1">
              <a:spLocks/>
            </p:cNvSpPr>
            <p:nvPr/>
          </p:nvSpPr>
          <p:spPr bwMode="gray">
            <a:xfrm>
              <a:off x="838200" y="1907203"/>
              <a:ext cx="7331364"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e.last_name, e.salary, j.grade_level</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job_grades j</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e.salary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BETWEEN j.lowest_sal AND j.highest_sal;</a:t>
              </a:r>
            </a:p>
          </p:txBody>
        </p:sp>
        <p:sp>
          <p:nvSpPr>
            <p:cNvPr id="53255" name="Text Box 7"/>
            <p:cNvSpPr txBox="1">
              <a:spLocks noChangeArrowheads="1"/>
            </p:cNvSpPr>
            <p:nvPr/>
          </p:nvSpPr>
          <p:spPr bwMode="auto">
            <a:xfrm>
              <a:off x="936625" y="5724525"/>
              <a:ext cx="366713" cy="395071"/>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53256" name="Rectangle 8"/>
            <p:cNvSpPr>
              <a:spLocks noChangeArrowheads="1"/>
            </p:cNvSpPr>
            <p:nvPr/>
          </p:nvSpPr>
          <p:spPr bwMode="gray">
            <a:xfrm>
              <a:off x="1871632" y="2597765"/>
              <a:ext cx="5257800" cy="56038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53257" name="Picture 8"/>
            <p:cNvPicPr>
              <a:picLocks noChangeAspect="1" noChangeArrowheads="1"/>
            </p:cNvPicPr>
            <p:nvPr/>
          </p:nvPicPr>
          <p:blipFill>
            <a:blip r:embed="rId4" cstate="print"/>
            <a:srcRect/>
            <a:stretch>
              <a:fillRect/>
            </a:stretch>
          </p:blipFill>
          <p:spPr bwMode="auto">
            <a:xfrm>
              <a:off x="838200" y="3429000"/>
              <a:ext cx="3365500" cy="2409825"/>
            </a:xfrm>
            <a:prstGeom prst="rect">
              <a:avLst/>
            </a:prstGeom>
            <a:noFill/>
            <a:ln w="12700">
              <a:solidFill>
                <a:schemeClr val="tx1"/>
              </a:solidFill>
              <a:miter lim="800000"/>
              <a:headEnd type="none" w="sm" len="sm"/>
              <a:tailEnd type="none" w="sm" len="sm"/>
            </a:ln>
          </p:spPr>
        </p:pic>
        <p:sp>
          <p:nvSpPr>
            <p:cNvPr id="53258" name="Rectangle 8"/>
            <p:cNvSpPr>
              <a:spLocks noChangeArrowheads="1"/>
            </p:cNvSpPr>
            <p:nvPr/>
          </p:nvSpPr>
          <p:spPr bwMode="auto">
            <a:xfrm>
              <a:off x="2286000" y="3429000"/>
              <a:ext cx="1905000" cy="24384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grpSp>
      <p:sp>
        <p:nvSpPr>
          <p:cNvPr id="9" name="Rectangle 8"/>
          <p:cNvSpPr/>
          <p:nvPr/>
        </p:nvSpPr>
        <p:spPr bwMode="auto">
          <a:xfrm rot="10800000" flipV="1">
            <a:off x="7542212" y="4106673"/>
            <a:ext cx="4465782" cy="1440747"/>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4238" y="3962400"/>
            <a:ext cx="2591198" cy="1729295"/>
          </a:xfrm>
          <a:prstGeom prst="ellipse">
            <a:avLst/>
          </a:prstGeom>
          <a:ln w="63500" cap="rnd">
            <a:solidFill>
              <a:srgbClr val="61BBFF"/>
            </a:solidFill>
          </a:ln>
          <a:effectLst/>
          <a:scene3d>
            <a:camera prst="orthographicFront"/>
            <a:lightRig rig="contrasting" dir="t">
              <a:rot lat="0" lon="0" rev="3000000"/>
            </a:lightRig>
          </a:scene3d>
          <a:sp3d contourW="7620">
            <a:bevelT w="95250" h="31750"/>
            <a:contourClr>
              <a:srgbClr val="333333"/>
            </a:contourClr>
          </a:sp3d>
        </p:spPr>
      </p:pic>
    </p:spTree>
    <p:custDataLst>
      <p:tags r:id="rId1"/>
    </p:custData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altLang="en-US" dirty="0" smtClean="0"/>
              <a:t>Lesson Agenda</a:t>
            </a:r>
          </a:p>
        </p:txBody>
      </p:sp>
      <p:sp>
        <p:nvSpPr>
          <p:cNvPr id="55299" name="Rectangle 5"/>
          <p:cNvSpPr>
            <a:spLocks noGrp="1" noChangeArrowheads="1"/>
          </p:cNvSpPr>
          <p:nvPr>
            <p:ph idx="1"/>
          </p:nvPr>
        </p:nvSpPr>
        <p:spPr>
          <a:xfrm>
            <a:off x="622138" y="1242485"/>
            <a:ext cx="10944549" cy="4915014"/>
          </a:xfrm>
        </p:spPr>
        <p:txBody>
          <a:bodyPr/>
          <a:lstStyle/>
          <a:p>
            <a:pPr lvl="1" eaLnBrk="1" hangingPunct="1">
              <a:buClr>
                <a:schemeClr val="folHlink"/>
              </a:buClr>
            </a:pPr>
            <a:r>
              <a:rPr lang="en-US" altLang="en-US" dirty="0" smtClean="0">
                <a:solidFill>
                  <a:srgbClr val="A6A6A6"/>
                </a:solidFill>
              </a:rPr>
              <a:t>Types of </a:t>
            </a:r>
            <a:r>
              <a:rPr lang="en-US" altLang="en-US" dirty="0" smtClean="0">
                <a:solidFill>
                  <a:srgbClr val="A6A6A6"/>
                </a:solidFill>
                <a:latin typeface="Courier New" pitchFamily="49" charset="0"/>
              </a:rPr>
              <a:t>JOINS</a:t>
            </a:r>
            <a:r>
              <a:rPr lang="en-US" altLang="en-US" dirty="0" smtClean="0">
                <a:solidFill>
                  <a:srgbClr val="A6A6A6"/>
                </a:solidFill>
              </a:rPr>
              <a:t> and their syntax</a:t>
            </a:r>
          </a:p>
          <a:p>
            <a:pPr lvl="1" eaLnBrk="1" hangingPunct="1">
              <a:buClr>
                <a:schemeClr val="folHlink"/>
              </a:buClr>
            </a:pPr>
            <a:r>
              <a:rPr lang="en-US" altLang="en-US" dirty="0" smtClean="0">
                <a:solidFill>
                  <a:srgbClr val="A6A6A6"/>
                </a:solidFill>
              </a:rPr>
              <a:t>Natural join</a:t>
            </a:r>
          </a:p>
          <a:p>
            <a:pPr lvl="1" eaLnBrk="1" hangingPunct="1">
              <a:buClr>
                <a:schemeClr val="folHlink"/>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rPr>
              <a:t>USING</a:t>
            </a:r>
            <a:r>
              <a:rPr lang="en-US" altLang="en-US" dirty="0" smtClean="0">
                <a:solidFill>
                  <a:srgbClr val="A6A6A6"/>
                </a:solidFill>
              </a:rPr>
              <a:t> </a:t>
            </a:r>
            <a:r>
              <a:rPr lang="en-US" altLang="en-US" dirty="0" smtClean="0">
                <a:solidFill>
                  <a:srgbClr val="A6A6A6"/>
                </a:solidFill>
                <a:cs typeface="Arial" charset="0"/>
              </a:rPr>
              <a:t>clause</a:t>
            </a:r>
          </a:p>
          <a:p>
            <a:pPr lvl="1" eaLnBrk="1" hangingPunct="1">
              <a:buClr>
                <a:schemeClr val="folHlink"/>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cs typeface="Arial" charset="0"/>
              </a:rPr>
              <a:t>ON</a:t>
            </a:r>
            <a:r>
              <a:rPr lang="en-US" altLang="en-US" dirty="0" smtClean="0">
                <a:solidFill>
                  <a:srgbClr val="A6A6A6"/>
                </a:solidFill>
              </a:rPr>
              <a:t> </a:t>
            </a:r>
            <a:r>
              <a:rPr lang="en-US" altLang="en-US" dirty="0" smtClean="0">
                <a:solidFill>
                  <a:srgbClr val="A6A6A6"/>
                </a:solidFill>
                <a:cs typeface="Arial" charset="0"/>
              </a:rPr>
              <a:t>clause</a:t>
            </a:r>
            <a:endParaRPr lang="en-US" altLang="en-US" dirty="0" smtClean="0">
              <a:solidFill>
                <a:srgbClr val="A6A6A6"/>
              </a:solidFill>
            </a:endParaRPr>
          </a:p>
          <a:p>
            <a:pPr lvl="1" eaLnBrk="1" hangingPunct="1">
              <a:buClr>
                <a:schemeClr val="folHlink"/>
              </a:buClr>
            </a:pPr>
            <a:r>
              <a:rPr lang="en-US" altLang="en-US" dirty="0" smtClean="0">
                <a:solidFill>
                  <a:srgbClr val="A6A6A6"/>
                </a:solidFill>
              </a:rPr>
              <a:t>Self-join</a:t>
            </a:r>
          </a:p>
          <a:p>
            <a:pPr lvl="1" eaLnBrk="1" hangingPunct="1">
              <a:buClr>
                <a:schemeClr val="folHlink"/>
              </a:buClr>
            </a:pPr>
            <a:r>
              <a:rPr lang="en-US" altLang="en-US" dirty="0" smtClean="0">
                <a:solidFill>
                  <a:srgbClr val="A6A6A6"/>
                </a:solidFill>
              </a:rPr>
              <a:t>Nonequijoins</a:t>
            </a:r>
          </a:p>
          <a:p>
            <a:pPr lvl="1" eaLnBrk="1" hangingPunct="1">
              <a:buClr>
                <a:schemeClr val="accent1"/>
              </a:buClr>
            </a:pPr>
            <a:r>
              <a:rPr lang="en-US" altLang="en-US" dirty="0" smtClean="0">
                <a:latin typeface="Courier New" pitchFamily="49" charset="0"/>
              </a:rPr>
              <a:t>OUTER</a:t>
            </a:r>
            <a:r>
              <a:rPr lang="en-US" altLang="en-US" dirty="0" smtClean="0"/>
              <a:t> join:</a:t>
            </a:r>
          </a:p>
          <a:p>
            <a:pPr lvl="2" eaLnBrk="1" hangingPunct="1">
              <a:buClr>
                <a:schemeClr val="accent1"/>
              </a:buClr>
            </a:pPr>
            <a:r>
              <a:rPr lang="en-US" altLang="en-US" dirty="0" smtClean="0">
                <a:latin typeface="Courier New" pitchFamily="49" charset="0"/>
              </a:rPr>
              <a:t>LEFT OUTER JOIN</a:t>
            </a:r>
          </a:p>
          <a:p>
            <a:pPr lvl="2" eaLnBrk="1" hangingPunct="1">
              <a:buClr>
                <a:schemeClr val="accent1"/>
              </a:buClr>
            </a:pPr>
            <a:r>
              <a:rPr lang="en-US" altLang="en-US" dirty="0" smtClean="0">
                <a:latin typeface="Courier New" pitchFamily="49" charset="0"/>
              </a:rPr>
              <a:t>RIGHT OUTER JOIN</a:t>
            </a:r>
          </a:p>
          <a:p>
            <a:pPr lvl="2" eaLnBrk="1" hangingPunct="1">
              <a:buClr>
                <a:schemeClr val="accent1"/>
              </a:buClr>
            </a:pPr>
            <a:r>
              <a:rPr lang="en-US" altLang="en-US" dirty="0" smtClean="0">
                <a:latin typeface="Courier New" pitchFamily="49" charset="0"/>
              </a:rPr>
              <a:t>FULL OUTER JOIN</a:t>
            </a:r>
          </a:p>
          <a:p>
            <a:pPr lvl="1" eaLnBrk="1" hangingPunct="1">
              <a:buClr>
                <a:srgbClr val="A6A6A6"/>
              </a:buClr>
            </a:pPr>
            <a:r>
              <a:rPr lang="en-US" altLang="en-US" dirty="0" smtClean="0">
                <a:solidFill>
                  <a:srgbClr val="A6A6A6"/>
                </a:solidFill>
              </a:rPr>
              <a:t>Cartesian product</a:t>
            </a:r>
          </a:p>
          <a:p>
            <a:pPr lvl="2" eaLnBrk="1" hangingPunct="1">
              <a:buClr>
                <a:srgbClr val="A6A6A6"/>
              </a:buClr>
            </a:pPr>
            <a:r>
              <a:rPr lang="en-US" altLang="en-US" dirty="0" smtClean="0">
                <a:solidFill>
                  <a:srgbClr val="A6A6A6"/>
                </a:solidFill>
              </a:rPr>
              <a:t>Cross join</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dirty="0" smtClean="0"/>
              <a:t>Returning Records with No Direct Match Using </a:t>
            </a:r>
            <a:r>
              <a:rPr lang="en-US" altLang="en-US" dirty="0" smtClean="0">
                <a:latin typeface="Courier New" pitchFamily="49" charset="0"/>
              </a:rPr>
              <a:t>OUTER</a:t>
            </a:r>
            <a:r>
              <a:rPr lang="en-US" altLang="en-US" dirty="0" smtClean="0"/>
              <a:t> Joins</a:t>
            </a:r>
          </a:p>
        </p:txBody>
      </p:sp>
      <p:grpSp>
        <p:nvGrpSpPr>
          <p:cNvPr id="2" name="Group 1"/>
          <p:cNvGrpSpPr/>
          <p:nvPr/>
        </p:nvGrpSpPr>
        <p:grpSpPr>
          <a:xfrm>
            <a:off x="2746892" y="1063210"/>
            <a:ext cx="6695041" cy="5279011"/>
            <a:chOff x="2654300" y="1173164"/>
            <a:chExt cx="6695041" cy="5279011"/>
          </a:xfrm>
        </p:grpSpPr>
        <p:pic>
          <p:nvPicPr>
            <p:cNvPr id="57347" name="Picture 26" descr="C:\salome_official\projects\11gR2\screenshots\les6_26s_a.gif"/>
            <p:cNvPicPr>
              <a:picLocks noChangeAspect="1" noChangeArrowheads="1"/>
            </p:cNvPicPr>
            <p:nvPr/>
          </p:nvPicPr>
          <p:blipFill>
            <a:blip r:embed="rId4" cstate="print"/>
            <a:srcRect/>
            <a:stretch>
              <a:fillRect/>
            </a:stretch>
          </p:blipFill>
          <p:spPr bwMode="auto">
            <a:xfrm>
              <a:off x="2654300" y="1731964"/>
              <a:ext cx="3086100" cy="2046287"/>
            </a:xfrm>
            <a:prstGeom prst="rect">
              <a:avLst/>
            </a:prstGeom>
            <a:noFill/>
            <a:ln w="12700">
              <a:solidFill>
                <a:schemeClr val="tx1"/>
              </a:solidFill>
              <a:miter lim="800000"/>
              <a:headEnd/>
              <a:tailEnd/>
            </a:ln>
          </p:spPr>
        </p:pic>
        <p:sp>
          <p:nvSpPr>
            <p:cNvPr id="57348" name="Rectangle 3"/>
            <p:cNvSpPr>
              <a:spLocks noChangeArrowheads="1"/>
            </p:cNvSpPr>
            <p:nvPr/>
          </p:nvSpPr>
          <p:spPr bwMode="auto">
            <a:xfrm>
              <a:off x="6116084" y="1173164"/>
              <a:ext cx="3233257" cy="431529"/>
            </a:xfrm>
            <a:prstGeom prst="rect">
              <a:avLst/>
            </a:prstGeom>
            <a:noFill/>
            <a:ln w="9525">
              <a:noFill/>
              <a:miter lim="800000"/>
              <a:headEnd/>
              <a:tailEnd/>
            </a:ln>
          </p:spPr>
          <p:txBody>
            <a:bodyPr wrap="none" lIns="92075" tIns="46038" rIns="92075" bIns="46038">
              <a:spAutoFit/>
            </a:bodyPr>
            <a:lstStyle/>
            <a:p>
              <a:r>
                <a:rPr lang="en-US" altLang="en-US" sz="2200" dirty="0"/>
                <a:t>Equijoin with </a:t>
              </a:r>
              <a:r>
                <a:rPr lang="en-US" altLang="en-US" sz="2000" dirty="0">
                  <a:latin typeface="Courier New" pitchFamily="49" charset="0"/>
                </a:rPr>
                <a:t>EMPLOYEES</a:t>
              </a:r>
            </a:p>
          </p:txBody>
        </p:sp>
        <p:sp>
          <p:nvSpPr>
            <p:cNvPr id="57349" name="Rectangle 4"/>
            <p:cNvSpPr>
              <a:spLocks noChangeArrowheads="1"/>
            </p:cNvSpPr>
            <p:nvPr/>
          </p:nvSpPr>
          <p:spPr bwMode="auto">
            <a:xfrm>
              <a:off x="2654300" y="1274763"/>
              <a:ext cx="1870075" cy="400752"/>
            </a:xfrm>
            <a:prstGeom prst="rect">
              <a:avLst/>
            </a:prstGeom>
            <a:noFill/>
            <a:ln w="9525">
              <a:noFill/>
              <a:miter lim="800000"/>
              <a:headEnd/>
              <a:tailEnd/>
            </a:ln>
          </p:spPr>
          <p:txBody>
            <a:bodyPr lIns="92075" tIns="46038" rIns="92075" bIns="46038">
              <a:spAutoFit/>
            </a:bodyPr>
            <a:lstStyle/>
            <a:p>
              <a:r>
                <a:rPr lang="en-US" altLang="en-US" sz="2000" dirty="0">
                  <a:latin typeface="Courier New" pitchFamily="49" charset="0"/>
                </a:rPr>
                <a:t>DEPARTMENTS</a:t>
              </a:r>
            </a:p>
          </p:txBody>
        </p:sp>
        <p:sp>
          <p:nvSpPr>
            <p:cNvPr id="57350" name="Rectangle 5"/>
            <p:cNvSpPr>
              <a:spLocks noChangeArrowheads="1"/>
            </p:cNvSpPr>
            <p:nvPr/>
          </p:nvSpPr>
          <p:spPr bwMode="auto">
            <a:xfrm>
              <a:off x="2692400" y="4203701"/>
              <a:ext cx="2800350" cy="1570303"/>
            </a:xfrm>
            <a:prstGeom prst="rect">
              <a:avLst/>
            </a:prstGeom>
            <a:noFill/>
            <a:ln w="9525">
              <a:noFill/>
              <a:miter lim="800000"/>
              <a:headEnd/>
              <a:tailEnd/>
            </a:ln>
          </p:spPr>
          <p:txBody>
            <a:bodyPr lIns="92075" tIns="46038" rIns="92075" bIns="46038">
              <a:spAutoFit/>
            </a:bodyPr>
            <a:lstStyle/>
            <a:p>
              <a:r>
                <a:rPr lang="en-US" altLang="en-US" sz="1600" dirty="0">
                  <a:latin typeface="+mn-lt"/>
                </a:rPr>
                <a:t>There are no employees in department </a:t>
              </a:r>
              <a:r>
                <a:rPr lang="en-US" altLang="en-US" sz="1600" b="1" dirty="0">
                  <a:latin typeface="Courier New" panose="02070309020205020404" pitchFamily="49" charset="0"/>
                  <a:cs typeface="Courier New" panose="02070309020205020404" pitchFamily="49" charset="0"/>
                </a:rPr>
                <a:t>190</a:t>
              </a:r>
              <a:r>
                <a:rPr lang="en-US" altLang="en-US" sz="1600" dirty="0">
                  <a:latin typeface="+mn-lt"/>
                </a:rPr>
                <a:t>.</a:t>
              </a:r>
            </a:p>
            <a:p>
              <a:endParaRPr lang="en-US" altLang="en-US" sz="1600" dirty="0">
                <a:latin typeface="+mn-lt"/>
              </a:endParaRPr>
            </a:p>
            <a:p>
              <a:r>
                <a:rPr lang="en-US" altLang="en-US" sz="1600" dirty="0">
                  <a:latin typeface="+mn-lt"/>
                </a:rPr>
                <a:t>Employee </a:t>
              </a:r>
              <a:r>
                <a:rPr lang="en-US" altLang="en-US" sz="1600" b="1" dirty="0">
                  <a:latin typeface="Courier New" panose="02070309020205020404" pitchFamily="49" charset="0"/>
                  <a:cs typeface="Courier New" panose="02070309020205020404" pitchFamily="49" charset="0"/>
                </a:rPr>
                <a:t>“Grant” </a:t>
              </a:r>
              <a:r>
                <a:rPr lang="en-US" altLang="en-US" sz="1600" dirty="0">
                  <a:latin typeface="+mn-lt"/>
                </a:rPr>
                <a:t>has     not been assigned a department ID.</a:t>
              </a:r>
            </a:p>
          </p:txBody>
        </p:sp>
        <p:sp>
          <p:nvSpPr>
            <p:cNvPr id="57351" name="Rectangle 8"/>
            <p:cNvSpPr>
              <a:spLocks noChangeArrowheads="1"/>
            </p:cNvSpPr>
            <p:nvPr/>
          </p:nvSpPr>
          <p:spPr bwMode="gray">
            <a:xfrm>
              <a:off x="4406901" y="3536950"/>
              <a:ext cx="1336675" cy="2286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57352" name="Text Box 11"/>
            <p:cNvSpPr txBox="1">
              <a:spLocks noChangeArrowheads="1"/>
            </p:cNvSpPr>
            <p:nvPr/>
          </p:nvSpPr>
          <p:spPr bwMode="auto">
            <a:xfrm>
              <a:off x="6235700" y="4092575"/>
              <a:ext cx="368300"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57355" name="Picture 27" descr="C:\salome_official\projects\11gR2\screenshots\les6_26s_b.gif"/>
            <p:cNvPicPr>
              <a:picLocks noChangeAspect="1" noChangeArrowheads="1"/>
            </p:cNvPicPr>
            <p:nvPr/>
          </p:nvPicPr>
          <p:blipFill>
            <a:blip r:embed="rId5" cstate="print"/>
            <a:srcRect/>
            <a:stretch>
              <a:fillRect/>
            </a:stretch>
          </p:blipFill>
          <p:spPr bwMode="auto">
            <a:xfrm>
              <a:off x="6292851" y="1731963"/>
              <a:ext cx="2879725" cy="2525712"/>
            </a:xfrm>
            <a:prstGeom prst="rect">
              <a:avLst/>
            </a:prstGeom>
            <a:noFill/>
            <a:ln w="12700">
              <a:solidFill>
                <a:schemeClr val="tx1"/>
              </a:solidFill>
              <a:miter lim="800000"/>
              <a:headEnd/>
              <a:tailEnd/>
            </a:ln>
          </p:spPr>
        </p:pic>
        <p:pic>
          <p:nvPicPr>
            <p:cNvPr id="57356" name="Picture 29" descr="C:\salome_official\projects\11gR2\screenshots\les6_26s_c.gif"/>
            <p:cNvPicPr>
              <a:picLocks noChangeAspect="1" noChangeArrowheads="1"/>
            </p:cNvPicPr>
            <p:nvPr/>
          </p:nvPicPr>
          <p:blipFill>
            <a:blip r:embed="rId6" cstate="print"/>
            <a:srcRect/>
            <a:stretch>
              <a:fillRect/>
            </a:stretch>
          </p:blipFill>
          <p:spPr bwMode="auto">
            <a:xfrm>
              <a:off x="6299201" y="4505326"/>
              <a:ext cx="2879725" cy="468313"/>
            </a:xfrm>
            <a:prstGeom prst="rect">
              <a:avLst/>
            </a:prstGeom>
            <a:noFill/>
            <a:ln w="12700">
              <a:solidFill>
                <a:schemeClr val="tx1"/>
              </a:solidFill>
              <a:miter lim="800000"/>
              <a:headEnd/>
              <a:tailEnd/>
            </a:ln>
          </p:spPr>
        </p:pic>
        <p:sp>
          <p:nvSpPr>
            <p:cNvPr id="29" name="TextBox 28"/>
            <p:cNvSpPr txBox="1"/>
            <p:nvPr/>
          </p:nvSpPr>
          <p:spPr>
            <a:xfrm>
              <a:off x="2665412" y="5867400"/>
              <a:ext cx="5791200" cy="584775"/>
            </a:xfrm>
            <a:prstGeom prst="rect">
              <a:avLst/>
            </a:prstGeom>
            <a:noFill/>
          </p:spPr>
          <p:txBody>
            <a:bodyPr wrap="square" rtlCol="0">
              <a:spAutoFit/>
            </a:bodyPr>
            <a:lstStyle/>
            <a:p>
              <a:r>
                <a:rPr lang="en-US" sz="1600" dirty="0" smtClean="0">
                  <a:latin typeface="+mn-lt"/>
                </a:rPr>
                <a:t>Therefore, the </a:t>
              </a:r>
              <a:r>
                <a:rPr lang="en-US" sz="1600" dirty="0">
                  <a:latin typeface="+mn-lt"/>
                </a:rPr>
                <a:t>above two records do not appear in the equijoin result.</a:t>
              </a:r>
            </a:p>
          </p:txBody>
        </p:sp>
      </p:grpSp>
      <p:cxnSp>
        <p:nvCxnSpPr>
          <p:cNvPr id="6" name="Straight Arrow Connector 5"/>
          <p:cNvCxnSpPr>
            <a:stCxn id="57351" idx="2"/>
          </p:cNvCxnSpPr>
          <p:nvPr/>
        </p:nvCxnSpPr>
        <p:spPr bwMode="auto">
          <a:xfrm>
            <a:off x="5167831" y="3655596"/>
            <a:ext cx="0" cy="492125"/>
          </a:xfrm>
          <a:prstGeom prst="straightConnector1">
            <a:avLst/>
          </a:prstGeom>
          <a:noFill/>
          <a:ln w="28575" cap="flat" cmpd="sng" algn="ctr">
            <a:solidFill>
              <a:schemeClr val="accent1"/>
            </a:solidFill>
            <a:prstDash val="solid"/>
            <a:round/>
            <a:headEnd type="none" w="sm" len="sm"/>
            <a:tailEnd type="triangle" w="lg" len="lg"/>
          </a:ln>
          <a:effectLst/>
        </p:spPr>
      </p:cxnSp>
      <p:cxnSp>
        <p:nvCxnSpPr>
          <p:cNvPr id="8" name="Elbow Connector 7"/>
          <p:cNvCxnSpPr>
            <a:endCxn id="57356" idx="1"/>
          </p:cNvCxnSpPr>
          <p:nvPr/>
        </p:nvCxnSpPr>
        <p:spPr bwMode="auto">
          <a:xfrm flipV="1">
            <a:off x="4875212" y="4629529"/>
            <a:ext cx="1516581" cy="552071"/>
          </a:xfrm>
          <a:prstGeom prst="bentConnector3">
            <a:avLst/>
          </a:prstGeom>
          <a:noFill/>
          <a:ln w="28575" cap="flat" cmpd="sng" algn="ctr">
            <a:solidFill>
              <a:schemeClr val="accent1"/>
            </a:solidFill>
            <a:prstDash val="solid"/>
            <a:round/>
            <a:headEnd type="none" w="sm" len="sm"/>
            <a:tailEnd type="triangle" w="lg" len="lg"/>
          </a:ln>
          <a:effectLst/>
        </p:spPr>
      </p:cxnSp>
    </p:spTree>
    <p:custDataLst>
      <p:tags r:id="rId1"/>
    </p:custData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eaLnBrk="1" hangingPunct="1"/>
            <a:r>
              <a:rPr lang="en-US" altLang="en-US" dirty="0" smtClean="0">
                <a:latin typeface="Courier New" pitchFamily="49" charset="0"/>
              </a:rPr>
              <a:t>INNER</a:t>
            </a:r>
            <a:r>
              <a:rPr lang="en-US" altLang="en-US" dirty="0" smtClean="0"/>
              <a:t> Versus </a:t>
            </a:r>
            <a:r>
              <a:rPr lang="en-US" altLang="en-US" dirty="0" smtClean="0">
                <a:latin typeface="Courier New" pitchFamily="49" charset="0"/>
              </a:rPr>
              <a:t>OUTER</a:t>
            </a:r>
            <a:r>
              <a:rPr lang="en-US" altLang="en-US" dirty="0" smtClean="0"/>
              <a:t> Joins</a:t>
            </a:r>
          </a:p>
        </p:txBody>
      </p:sp>
      <p:sp>
        <p:nvSpPr>
          <p:cNvPr id="59395" name="Rectangle 5"/>
          <p:cNvSpPr>
            <a:spLocks noGrp="1" noChangeArrowheads="1"/>
          </p:cNvSpPr>
          <p:nvPr>
            <p:ph idx="1"/>
          </p:nvPr>
        </p:nvSpPr>
        <p:spPr>
          <a:xfrm>
            <a:off x="622138" y="1242485"/>
            <a:ext cx="10944549" cy="1880850"/>
          </a:xfrm>
        </p:spPr>
        <p:txBody>
          <a:bodyPr/>
          <a:lstStyle/>
          <a:p>
            <a:pPr lvl="1" eaLnBrk="1" hangingPunct="1"/>
            <a:r>
              <a:rPr lang="en-US" altLang="en-US" dirty="0" smtClean="0"/>
              <a:t>In SQL:1999, the join of two tables returning only matched rows is called an </a:t>
            </a:r>
            <a:r>
              <a:rPr lang="en-US" altLang="en-US" dirty="0" smtClean="0">
                <a:latin typeface="Courier New" pitchFamily="49" charset="0"/>
              </a:rPr>
              <a:t>INNER</a:t>
            </a:r>
            <a:r>
              <a:rPr lang="en-US" altLang="en-US" dirty="0" smtClean="0"/>
              <a:t> join.</a:t>
            </a:r>
          </a:p>
          <a:p>
            <a:pPr lvl="1" eaLnBrk="1" hangingPunct="1"/>
            <a:r>
              <a:rPr lang="en-US" altLang="en-US" dirty="0" smtClean="0"/>
              <a:t>A join between two tables that returns the results of the </a:t>
            </a:r>
            <a:r>
              <a:rPr lang="en-US" altLang="en-US" dirty="0" smtClean="0">
                <a:latin typeface="Courier New" pitchFamily="49" charset="0"/>
              </a:rPr>
              <a:t>INNER</a:t>
            </a:r>
            <a:r>
              <a:rPr lang="en-US" altLang="en-US" dirty="0" smtClean="0"/>
              <a:t> join as well as the unmatched rows from the left (or right) table is called a </a:t>
            </a:r>
            <a:r>
              <a:rPr lang="en-US" altLang="en-US" dirty="0" smtClean="0">
                <a:latin typeface="Courier New" pitchFamily="49" charset="0"/>
              </a:rPr>
              <a:t>LEFT</a:t>
            </a:r>
            <a:r>
              <a:rPr lang="en-US" altLang="en-US" dirty="0" smtClean="0"/>
              <a:t> (or </a:t>
            </a:r>
            <a:r>
              <a:rPr lang="en-US" altLang="en-US" dirty="0" smtClean="0">
                <a:latin typeface="Courier New" pitchFamily="49" charset="0"/>
              </a:rPr>
              <a:t>RIGHT</a:t>
            </a:r>
            <a:r>
              <a:rPr lang="en-US" altLang="en-US" dirty="0" smtClean="0"/>
              <a:t>) </a:t>
            </a:r>
            <a:r>
              <a:rPr lang="en-US" altLang="en-US" dirty="0" smtClean="0">
                <a:latin typeface="Courier New" pitchFamily="49" charset="0"/>
              </a:rPr>
              <a:t>OUTER</a:t>
            </a:r>
            <a:r>
              <a:rPr lang="en-US" altLang="en-US" dirty="0" smtClean="0"/>
              <a:t> join.</a:t>
            </a:r>
          </a:p>
          <a:p>
            <a:pPr lvl="1" eaLnBrk="1" hangingPunct="1"/>
            <a:r>
              <a:rPr lang="en-US" altLang="en-US" dirty="0" smtClean="0"/>
              <a:t>A join between two tables that returns the results of an </a:t>
            </a:r>
            <a:r>
              <a:rPr lang="en-US" altLang="en-US" dirty="0" smtClean="0">
                <a:latin typeface="Courier New" pitchFamily="49" charset="0"/>
              </a:rPr>
              <a:t>INNER</a:t>
            </a:r>
            <a:r>
              <a:rPr lang="en-US" altLang="en-US" dirty="0" smtClean="0"/>
              <a:t> join as well as the results of a left and right join is a </a:t>
            </a:r>
            <a:r>
              <a:rPr lang="en-US" altLang="en-US" dirty="0" smtClean="0">
                <a:latin typeface="Courier New"/>
              </a:rPr>
              <a:t>FULL</a:t>
            </a:r>
            <a:r>
              <a:rPr lang="en-US" altLang="en-US" dirty="0" smtClean="0"/>
              <a:t> </a:t>
            </a:r>
            <a:r>
              <a:rPr lang="en-US" altLang="en-US" dirty="0" smtClean="0">
                <a:latin typeface="Courier New"/>
              </a:rPr>
              <a:t>OUTER JOIN</a:t>
            </a:r>
            <a:r>
              <a:rPr lang="en-US" altLang="en-US" dirty="0" smtClean="0"/>
              <a:t>.</a:t>
            </a:r>
          </a:p>
        </p:txBody>
      </p:sp>
      <p:pic>
        <p:nvPicPr>
          <p:cNvPr id="5" name="Picture 4" descr="cnt205607.gif"/>
          <p:cNvPicPr>
            <a:picLocks noChangeAspect="1"/>
          </p:cNvPicPr>
          <p:nvPr/>
        </p:nvPicPr>
        <p:blipFill>
          <a:blip r:embed="rId4" cstate="print">
            <a:duotone>
              <a:schemeClr val="accent1">
                <a:shade val="45000"/>
                <a:satMod val="135000"/>
              </a:schemeClr>
              <a:prstClr val="white"/>
            </a:duotone>
          </a:blip>
          <a:stretch>
            <a:fillRect/>
          </a:stretch>
        </p:blipFill>
        <p:spPr>
          <a:xfrm>
            <a:off x="4485941" y="4030951"/>
            <a:ext cx="548640" cy="588461"/>
          </a:xfrm>
          <a:prstGeom prst="rect">
            <a:avLst/>
          </a:prstGeom>
        </p:spPr>
      </p:pic>
      <p:pic>
        <p:nvPicPr>
          <p:cNvPr id="8" name="Picture 7" descr="cnt205604.gif"/>
          <p:cNvPicPr>
            <a:picLocks noChangeAspect="1"/>
          </p:cNvPicPr>
          <p:nvPr/>
        </p:nvPicPr>
        <p:blipFill>
          <a:blip r:embed="rId5" cstate="print">
            <a:duotone>
              <a:schemeClr val="accent1">
                <a:shade val="45000"/>
                <a:satMod val="135000"/>
              </a:schemeClr>
              <a:prstClr val="white"/>
            </a:duotone>
          </a:blip>
          <a:stretch>
            <a:fillRect/>
          </a:stretch>
        </p:blipFill>
        <p:spPr>
          <a:xfrm>
            <a:off x="7130001" y="4102799"/>
            <a:ext cx="434340" cy="444764"/>
          </a:xfrm>
          <a:prstGeom prst="rect">
            <a:avLst/>
          </a:prstGeom>
        </p:spPr>
      </p:pic>
      <p:grpSp>
        <p:nvGrpSpPr>
          <p:cNvPr id="26" name="Group 25"/>
          <p:cNvGrpSpPr/>
          <p:nvPr/>
        </p:nvGrpSpPr>
        <p:grpSpPr>
          <a:xfrm>
            <a:off x="2644267" y="3429000"/>
            <a:ext cx="6900290" cy="2425243"/>
            <a:chOff x="2644267" y="3429000"/>
            <a:chExt cx="6900290" cy="2425243"/>
          </a:xfrm>
        </p:grpSpPr>
        <p:sp>
          <p:nvSpPr>
            <p:cNvPr id="19" name="Oval 18"/>
            <p:cNvSpPr>
              <a:spLocks noChangeAspect="1"/>
            </p:cNvSpPr>
            <p:nvPr/>
          </p:nvSpPr>
          <p:spPr bwMode="auto">
            <a:xfrm>
              <a:off x="5312569" y="3429000"/>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sp>
          <p:nvSpPr>
            <p:cNvPr id="20" name="TextBox 19"/>
            <p:cNvSpPr txBox="1"/>
            <p:nvPr/>
          </p:nvSpPr>
          <p:spPr>
            <a:xfrm>
              <a:off x="5942012" y="5026222"/>
              <a:ext cx="304800" cy="369332"/>
            </a:xfrm>
            <a:prstGeom prst="rect">
              <a:avLst/>
            </a:prstGeom>
            <a:noFill/>
          </p:spPr>
          <p:txBody>
            <a:bodyPr wrap="square" rtlCol="0">
              <a:spAutoFit/>
            </a:bodyPr>
            <a:lstStyle/>
            <a:p>
              <a:pPr algn="ctr"/>
              <a:r>
                <a:rPr lang="en-US" dirty="0" smtClean="0"/>
                <a:t>B</a:t>
              </a:r>
              <a:endParaRPr lang="en-US" dirty="0"/>
            </a:p>
          </p:txBody>
        </p:sp>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8969" y="3726245"/>
              <a:ext cx="950886" cy="967610"/>
            </a:xfrm>
            <a:prstGeom prst="rect">
              <a:avLst/>
            </a:prstGeom>
          </p:spPr>
        </p:pic>
        <p:grpSp>
          <p:nvGrpSpPr>
            <p:cNvPr id="9" name="Group 8"/>
            <p:cNvGrpSpPr/>
            <p:nvPr/>
          </p:nvGrpSpPr>
          <p:grpSpPr>
            <a:xfrm>
              <a:off x="2644267" y="3429000"/>
              <a:ext cx="1563687" cy="1966554"/>
              <a:chOff x="2411541" y="3429000"/>
              <a:chExt cx="1563687" cy="1966554"/>
            </a:xfrm>
          </p:grpSpPr>
          <p:sp>
            <p:nvSpPr>
              <p:cNvPr id="17" name="Oval 16"/>
              <p:cNvSpPr>
                <a:spLocks noChangeAspect="1"/>
              </p:cNvSpPr>
              <p:nvPr/>
            </p:nvSpPr>
            <p:spPr bwMode="auto">
              <a:xfrm>
                <a:off x="2411541" y="3429000"/>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sp>
            <p:nvSpPr>
              <p:cNvPr id="13" name="TextBox 12"/>
              <p:cNvSpPr txBox="1"/>
              <p:nvPr/>
            </p:nvSpPr>
            <p:spPr>
              <a:xfrm>
                <a:off x="3040984" y="5026222"/>
                <a:ext cx="304800" cy="369332"/>
              </a:xfrm>
              <a:prstGeom prst="rect">
                <a:avLst/>
              </a:prstGeom>
              <a:noFill/>
            </p:spPr>
            <p:txBody>
              <a:bodyPr wrap="square" rtlCol="0">
                <a:spAutoFit/>
              </a:bodyPr>
              <a:lstStyle/>
              <a:p>
                <a:pPr algn="ctr"/>
                <a:r>
                  <a:rPr lang="en-US" dirty="0" smtClean="0"/>
                  <a:t>A</a:t>
                </a:r>
                <a:endParaRPr lang="en-US" dirty="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17941" y="3726245"/>
                <a:ext cx="950886" cy="967610"/>
              </a:xfrm>
              <a:prstGeom prst="rect">
                <a:avLst/>
              </a:prstGeom>
            </p:spPr>
          </p:pic>
        </p:grpSp>
        <p:grpSp>
          <p:nvGrpSpPr>
            <p:cNvPr id="10" name="Group 9"/>
            <p:cNvGrpSpPr/>
            <p:nvPr/>
          </p:nvGrpSpPr>
          <p:grpSpPr>
            <a:xfrm>
              <a:off x="7655301" y="3429000"/>
              <a:ext cx="1889256" cy="2425243"/>
              <a:chOff x="7422575" y="3429000"/>
              <a:chExt cx="1889256" cy="2425243"/>
            </a:xfrm>
          </p:grpSpPr>
          <p:sp>
            <p:nvSpPr>
              <p:cNvPr id="16" name="TextBox 15"/>
              <p:cNvSpPr txBox="1"/>
              <p:nvPr/>
            </p:nvSpPr>
            <p:spPr>
              <a:xfrm>
                <a:off x="7422575" y="5331023"/>
                <a:ext cx="1889256" cy="523220"/>
              </a:xfrm>
              <a:prstGeom prst="rect">
                <a:avLst/>
              </a:prstGeom>
              <a:noFill/>
            </p:spPr>
            <p:txBody>
              <a:bodyPr wrap="square" rtlCol="0">
                <a:spAutoFit/>
              </a:bodyPr>
              <a:lstStyle/>
              <a:p>
                <a:pPr algn="ctr"/>
                <a:r>
                  <a:rPr lang="en-US" sz="1400" dirty="0">
                    <a:latin typeface="+mn-lt"/>
                  </a:rPr>
                  <a:t>(Matched &amp; Unmatched rows)</a:t>
                </a:r>
              </a:p>
            </p:txBody>
          </p:sp>
          <p:sp>
            <p:nvSpPr>
              <p:cNvPr id="22" name="Oval 21"/>
              <p:cNvSpPr>
                <a:spLocks noChangeAspect="1"/>
              </p:cNvSpPr>
              <p:nvPr/>
            </p:nvSpPr>
            <p:spPr bwMode="auto">
              <a:xfrm>
                <a:off x="7585360" y="3429000"/>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1760" y="3726245"/>
                <a:ext cx="950886" cy="967610"/>
              </a:xfrm>
              <a:prstGeom prst="rect">
                <a:avLst/>
              </a:prstGeom>
            </p:spPr>
          </p:pic>
          <p:sp>
            <p:nvSpPr>
              <p:cNvPr id="25" name="TextBox 24"/>
              <p:cNvSpPr txBox="1"/>
              <p:nvPr/>
            </p:nvSpPr>
            <p:spPr>
              <a:xfrm>
                <a:off x="8088267" y="5026222"/>
                <a:ext cx="557872" cy="369332"/>
              </a:xfrm>
              <a:prstGeom prst="rect">
                <a:avLst/>
              </a:prstGeom>
              <a:noFill/>
            </p:spPr>
            <p:txBody>
              <a:bodyPr wrap="square" rtlCol="0">
                <a:spAutoFit/>
              </a:bodyPr>
              <a:lstStyle/>
              <a:p>
                <a:pPr algn="ctr"/>
                <a:r>
                  <a:rPr lang="en-US" dirty="0" smtClean="0"/>
                  <a:t>AB</a:t>
                </a:r>
                <a:endParaRPr lang="en-US" dirty="0"/>
              </a:p>
            </p:txBody>
          </p:sp>
        </p:grpSp>
      </p:gr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r>
              <a:rPr lang="en-US" altLang="en-US" dirty="0" smtClean="0"/>
              <a:t>Objectives</a:t>
            </a:r>
          </a:p>
        </p:txBody>
      </p:sp>
      <p:sp>
        <p:nvSpPr>
          <p:cNvPr id="8195" name="Rectangle 5"/>
          <p:cNvSpPr>
            <a:spLocks noGrp="1" noChangeArrowheads="1"/>
          </p:cNvSpPr>
          <p:nvPr>
            <p:ph idx="1"/>
          </p:nvPr>
        </p:nvSpPr>
        <p:spPr/>
        <p:txBody>
          <a:bodyPr/>
          <a:lstStyle/>
          <a:p>
            <a:pPr eaLnBrk="1" hangingPunct="1"/>
            <a:r>
              <a:rPr lang="en-US" altLang="en-US" dirty="0" smtClean="0">
                <a:latin typeface="Arial" charset="0"/>
              </a:rPr>
              <a:t>After completing this lesson, you should be able to do the following:</a:t>
            </a:r>
          </a:p>
          <a:p>
            <a:pPr lvl="1" eaLnBrk="1" hangingPunct="1"/>
            <a:r>
              <a:rPr lang="en-US" altLang="en-US" dirty="0" smtClean="0"/>
              <a:t>Write </a:t>
            </a:r>
            <a:r>
              <a:rPr lang="en-US" altLang="en-US" dirty="0" smtClean="0">
                <a:latin typeface="Courier New" pitchFamily="49" charset="0"/>
                <a:cs typeface="Courier New" pitchFamily="49" charset="0"/>
              </a:rPr>
              <a:t>SELECT</a:t>
            </a:r>
            <a:r>
              <a:rPr lang="en-US" altLang="en-US" dirty="0" smtClean="0"/>
              <a:t> statements to access data from more than one table by using equijoins and nonequijoins</a:t>
            </a:r>
          </a:p>
          <a:p>
            <a:pPr lvl="1" eaLnBrk="1" hangingPunct="1"/>
            <a:r>
              <a:rPr lang="en-US" altLang="en-US" dirty="0" smtClean="0"/>
              <a:t>Join a table to itself by using a self-join</a:t>
            </a:r>
          </a:p>
          <a:p>
            <a:pPr lvl="1" eaLnBrk="1" hangingPunct="1"/>
            <a:r>
              <a:rPr lang="en-US" altLang="en-US" dirty="0" smtClean="0"/>
              <a:t>View data that generally does not meet a join condition by using </a:t>
            </a:r>
            <a:r>
              <a:rPr lang="en-US" altLang="en-US" dirty="0" smtClean="0">
                <a:latin typeface="Courier New" pitchFamily="49" charset="0"/>
                <a:cs typeface="Courier New" pitchFamily="49" charset="0"/>
              </a:rPr>
              <a:t>OUTER</a:t>
            </a:r>
            <a:r>
              <a:rPr lang="en-US" altLang="en-US" dirty="0" smtClean="0"/>
              <a:t> joins</a:t>
            </a:r>
          </a:p>
          <a:p>
            <a:pPr lvl="1" eaLnBrk="1" hangingPunct="1"/>
            <a:r>
              <a:rPr lang="en-US" altLang="en-US" dirty="0" smtClean="0"/>
              <a:t>Generate a Cartesian product of all rows from two or more tables</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pPr eaLnBrk="1" hangingPunct="1"/>
            <a:r>
              <a:rPr lang="en-US" altLang="en-US" dirty="0" smtClean="0">
                <a:latin typeface="Courier New" pitchFamily="49" charset="0"/>
              </a:rPr>
              <a:t>LEFT</a:t>
            </a:r>
            <a:r>
              <a:rPr lang="en-US" altLang="en-US" dirty="0" smtClean="0"/>
              <a:t> </a:t>
            </a:r>
            <a:r>
              <a:rPr lang="en-US" altLang="en-US" dirty="0" smtClean="0">
                <a:latin typeface="Courier New" pitchFamily="49" charset="0"/>
              </a:rPr>
              <a:t>OUTER</a:t>
            </a:r>
            <a:r>
              <a:rPr lang="en-US" altLang="en-US" dirty="0" smtClean="0"/>
              <a:t> </a:t>
            </a:r>
            <a:r>
              <a:rPr lang="en-US" altLang="en-US" dirty="0" smtClean="0">
                <a:latin typeface="Courier New" pitchFamily="49" charset="0"/>
              </a:rPr>
              <a:t>JOIN</a:t>
            </a:r>
          </a:p>
        </p:txBody>
      </p:sp>
      <p:grpSp>
        <p:nvGrpSpPr>
          <p:cNvPr id="2" name="Group 1"/>
          <p:cNvGrpSpPr/>
          <p:nvPr/>
        </p:nvGrpSpPr>
        <p:grpSpPr>
          <a:xfrm>
            <a:off x="2428730" y="1494029"/>
            <a:ext cx="7331364" cy="3869943"/>
            <a:chOff x="2428730" y="1494220"/>
            <a:chExt cx="7331364" cy="3869943"/>
          </a:xfrm>
        </p:grpSpPr>
        <p:sp>
          <p:nvSpPr>
            <p:cNvPr id="9" name="Content Placeholder 2"/>
            <p:cNvSpPr txBox="1">
              <a:spLocks/>
            </p:cNvSpPr>
            <p:nvPr/>
          </p:nvSpPr>
          <p:spPr bwMode="gray">
            <a:xfrm>
              <a:off x="2428730" y="1494220"/>
              <a:ext cx="7331364"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e.last_name, e.department_id, d.department_name</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e LEFT OUTER JOIN departments d</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ON   (e.department_id = d.department_id) ;</a:t>
              </a:r>
            </a:p>
          </p:txBody>
        </p:sp>
        <p:sp>
          <p:nvSpPr>
            <p:cNvPr id="61446" name="Text Box 8"/>
            <p:cNvSpPr txBox="1">
              <a:spLocks noChangeArrowheads="1"/>
            </p:cNvSpPr>
            <p:nvPr/>
          </p:nvSpPr>
          <p:spPr bwMode="auto">
            <a:xfrm>
              <a:off x="2436812" y="3824288"/>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61447" name="Rectangle 9"/>
            <p:cNvSpPr>
              <a:spLocks noChangeArrowheads="1"/>
            </p:cNvSpPr>
            <p:nvPr/>
          </p:nvSpPr>
          <p:spPr bwMode="gray">
            <a:xfrm>
              <a:off x="4787900" y="1858964"/>
              <a:ext cx="1987550" cy="2444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61448" name="Picture 13" descr="C:\salome_official\projects\11gR2\screenshots\les6_28s_a.gif"/>
            <p:cNvPicPr>
              <a:picLocks noChangeAspect="1" noChangeArrowheads="1"/>
            </p:cNvPicPr>
            <p:nvPr/>
          </p:nvPicPr>
          <p:blipFill>
            <a:blip r:embed="rId4" cstate="print"/>
            <a:srcRect/>
            <a:stretch>
              <a:fillRect/>
            </a:stretch>
          </p:blipFill>
          <p:spPr bwMode="auto">
            <a:xfrm>
              <a:off x="2492375" y="2622550"/>
              <a:ext cx="4435475" cy="1371600"/>
            </a:xfrm>
            <a:prstGeom prst="rect">
              <a:avLst/>
            </a:prstGeom>
            <a:noFill/>
            <a:ln w="12700">
              <a:solidFill>
                <a:schemeClr val="tx1"/>
              </a:solidFill>
              <a:miter lim="800000"/>
              <a:headEnd/>
              <a:tailEnd/>
            </a:ln>
          </p:spPr>
        </p:pic>
        <p:pic>
          <p:nvPicPr>
            <p:cNvPr id="61449" name="Picture 14" descr="C:\salome_official\projects\11gR2\screenshots\les6_28s_b.gif"/>
            <p:cNvPicPr>
              <a:picLocks noChangeAspect="1" noChangeArrowheads="1"/>
            </p:cNvPicPr>
            <p:nvPr/>
          </p:nvPicPr>
          <p:blipFill>
            <a:blip r:embed="rId5" cstate="print"/>
            <a:srcRect/>
            <a:stretch>
              <a:fillRect/>
            </a:stretch>
          </p:blipFill>
          <p:spPr bwMode="auto">
            <a:xfrm>
              <a:off x="2493962" y="4221163"/>
              <a:ext cx="4435475" cy="1143000"/>
            </a:xfrm>
            <a:prstGeom prst="rect">
              <a:avLst/>
            </a:prstGeom>
            <a:noFill/>
            <a:ln w="12700">
              <a:solidFill>
                <a:schemeClr val="tx1"/>
              </a:solidFill>
              <a:miter lim="800000"/>
              <a:headEnd/>
              <a:tailEnd/>
            </a:ln>
          </p:spPr>
        </p:pic>
        <p:sp>
          <p:nvSpPr>
            <p:cNvPr id="61450" name="Rectangle 5"/>
            <p:cNvSpPr>
              <a:spLocks noChangeArrowheads="1"/>
            </p:cNvSpPr>
            <p:nvPr/>
          </p:nvSpPr>
          <p:spPr bwMode="gray">
            <a:xfrm>
              <a:off x="2484436" y="5135563"/>
              <a:ext cx="4433888" cy="2286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gr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eaLnBrk="1" hangingPunct="1"/>
            <a:r>
              <a:rPr lang="en-US" altLang="en-US" dirty="0" smtClean="0">
                <a:latin typeface="Courier New" pitchFamily="49" charset="0"/>
              </a:rPr>
              <a:t>RIGHT</a:t>
            </a:r>
            <a:r>
              <a:rPr lang="en-US" altLang="en-US" dirty="0" smtClean="0"/>
              <a:t> </a:t>
            </a:r>
            <a:r>
              <a:rPr lang="en-US" altLang="en-US" dirty="0" smtClean="0">
                <a:latin typeface="Courier New" pitchFamily="49" charset="0"/>
              </a:rPr>
              <a:t>OUTER</a:t>
            </a:r>
            <a:r>
              <a:rPr lang="en-US" altLang="en-US" dirty="0" smtClean="0"/>
              <a:t> </a:t>
            </a:r>
            <a:r>
              <a:rPr lang="en-US" altLang="en-US" dirty="0" smtClean="0">
                <a:latin typeface="Courier New" pitchFamily="49" charset="0"/>
              </a:rPr>
              <a:t>JOIN</a:t>
            </a:r>
          </a:p>
        </p:txBody>
      </p:sp>
      <p:grpSp>
        <p:nvGrpSpPr>
          <p:cNvPr id="63491" name="Group 1"/>
          <p:cNvGrpSpPr>
            <a:grpSpLocks/>
          </p:cNvGrpSpPr>
          <p:nvPr/>
        </p:nvGrpSpPr>
        <p:grpSpPr bwMode="auto">
          <a:xfrm>
            <a:off x="2428875" y="1358900"/>
            <a:ext cx="7331075" cy="4140200"/>
            <a:chOff x="838200" y="1794288"/>
            <a:chExt cx="7331364" cy="4141375"/>
          </a:xfrm>
        </p:grpSpPr>
        <p:sp>
          <p:nvSpPr>
            <p:cNvPr id="9" name="Content Placeholder 2"/>
            <p:cNvSpPr txBox="1">
              <a:spLocks/>
            </p:cNvSpPr>
            <p:nvPr/>
          </p:nvSpPr>
          <p:spPr bwMode="gray">
            <a:xfrm>
              <a:off x="838200" y="1794288"/>
              <a:ext cx="7331364"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e.last_name, d.department_id, d.department_name</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e RIGHT OUTER JOIN departments d</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ON    (e.department_id = d.department_id) ;</a:t>
              </a:r>
            </a:p>
          </p:txBody>
        </p:sp>
        <p:pic>
          <p:nvPicPr>
            <p:cNvPr id="63495" name="Picture 17" descr="C:\salome_official\projects\11gR2\screenshots\les6_29s_a.gif"/>
            <p:cNvPicPr>
              <a:picLocks noChangeAspect="1" noChangeArrowheads="1"/>
            </p:cNvPicPr>
            <p:nvPr/>
          </p:nvPicPr>
          <p:blipFill>
            <a:blip r:embed="rId4" cstate="print"/>
            <a:srcRect/>
            <a:stretch>
              <a:fillRect/>
            </a:stretch>
          </p:blipFill>
          <p:spPr bwMode="auto">
            <a:xfrm>
              <a:off x="931863" y="2922588"/>
              <a:ext cx="4435475" cy="2057400"/>
            </a:xfrm>
            <a:prstGeom prst="rect">
              <a:avLst/>
            </a:prstGeom>
            <a:noFill/>
            <a:ln w="12700">
              <a:solidFill>
                <a:schemeClr val="tx1"/>
              </a:solidFill>
              <a:miter lim="800000"/>
              <a:headEnd/>
              <a:tailEnd/>
            </a:ln>
          </p:spPr>
        </p:pic>
        <p:sp>
          <p:nvSpPr>
            <p:cNvPr id="63496" name="Text Box 5"/>
            <p:cNvSpPr txBox="1">
              <a:spLocks noChangeArrowheads="1"/>
            </p:cNvSpPr>
            <p:nvPr/>
          </p:nvSpPr>
          <p:spPr bwMode="gray">
            <a:xfrm>
              <a:off x="871538" y="4830763"/>
              <a:ext cx="366712" cy="395092"/>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63497" name="Rectangle 6"/>
            <p:cNvSpPr>
              <a:spLocks noChangeArrowheads="1"/>
            </p:cNvSpPr>
            <p:nvPr/>
          </p:nvSpPr>
          <p:spPr bwMode="gray">
            <a:xfrm>
              <a:off x="3225800" y="2149475"/>
              <a:ext cx="2082800" cy="26352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63498" name="Picture 18" descr="C:\salome_official\projects\11gR2\screenshots\les6_29s_b.gif"/>
            <p:cNvPicPr>
              <a:picLocks noChangeAspect="1" noChangeArrowheads="1"/>
            </p:cNvPicPr>
            <p:nvPr/>
          </p:nvPicPr>
          <p:blipFill>
            <a:blip r:embed="rId5" cstate="print"/>
            <a:srcRect/>
            <a:stretch>
              <a:fillRect/>
            </a:stretch>
          </p:blipFill>
          <p:spPr bwMode="auto">
            <a:xfrm>
              <a:off x="930275" y="5248275"/>
              <a:ext cx="4435475" cy="685800"/>
            </a:xfrm>
            <a:prstGeom prst="rect">
              <a:avLst/>
            </a:prstGeom>
            <a:noFill/>
            <a:ln w="12700">
              <a:solidFill>
                <a:schemeClr val="tx1"/>
              </a:solidFill>
              <a:miter lim="800000"/>
              <a:headEnd/>
              <a:tailEnd/>
            </a:ln>
          </p:spPr>
        </p:pic>
        <p:sp>
          <p:nvSpPr>
            <p:cNvPr id="63499" name="Rectangle 12"/>
            <p:cNvSpPr>
              <a:spLocks noChangeArrowheads="1"/>
            </p:cNvSpPr>
            <p:nvPr/>
          </p:nvSpPr>
          <p:spPr bwMode="gray">
            <a:xfrm>
              <a:off x="928688" y="5708650"/>
              <a:ext cx="4435475" cy="227013"/>
            </a:xfrm>
            <a:prstGeom prst="rect">
              <a:avLst/>
            </a:prstGeom>
            <a:noFill/>
            <a:ln w="28575">
              <a:solidFill>
                <a:schemeClr val="accent1"/>
              </a:solidFill>
              <a:miter lim="800000"/>
              <a:headEnd type="none" w="sm" len="sm"/>
              <a:tailEnd type="none" w="sm" len="sm"/>
            </a:ln>
          </p:spPr>
          <p:txBody>
            <a:bodyPr wrap="none" anchor="ctr"/>
            <a:lstStyle/>
            <a:p>
              <a:pPr eaLnBrk="1" hangingPunct="1"/>
              <a:endParaRPr lang="en-IN" altLang="en-US" dirty="0"/>
            </a:p>
          </p:txBody>
        </p:sp>
      </p:gr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pPr eaLnBrk="1" hangingPunct="1"/>
            <a:r>
              <a:rPr lang="en-US" altLang="en-US" dirty="0" smtClean="0">
                <a:latin typeface="Courier New" pitchFamily="49" charset="0"/>
              </a:rPr>
              <a:t>FULL</a:t>
            </a:r>
            <a:r>
              <a:rPr lang="en-US" altLang="en-US" dirty="0" smtClean="0"/>
              <a:t> </a:t>
            </a:r>
            <a:r>
              <a:rPr lang="en-US" altLang="en-US" dirty="0" smtClean="0">
                <a:latin typeface="Courier New" pitchFamily="49" charset="0"/>
              </a:rPr>
              <a:t>OUTER</a:t>
            </a:r>
            <a:r>
              <a:rPr lang="en-US" altLang="en-US" dirty="0" smtClean="0"/>
              <a:t> </a:t>
            </a:r>
            <a:r>
              <a:rPr lang="en-US" altLang="en-US" dirty="0" smtClean="0">
                <a:latin typeface="Courier New" pitchFamily="49" charset="0"/>
              </a:rPr>
              <a:t>JOIN</a:t>
            </a:r>
          </a:p>
        </p:txBody>
      </p:sp>
      <p:sp>
        <p:nvSpPr>
          <p:cNvPr id="10" name="Content Placeholder 2"/>
          <p:cNvSpPr txBox="1">
            <a:spLocks/>
          </p:cNvSpPr>
          <p:nvPr/>
        </p:nvSpPr>
        <p:spPr bwMode="gray">
          <a:xfrm>
            <a:off x="2428730" y="1348700"/>
            <a:ext cx="7331364"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e.last_name, d.department_id, d.department_name</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e FULL OUTER JOIN departments d</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ON   (e.department_id = d.department_id) ;</a:t>
            </a:r>
          </a:p>
        </p:txBody>
      </p:sp>
      <p:sp>
        <p:nvSpPr>
          <p:cNvPr id="65542" name="Text Box 7"/>
          <p:cNvSpPr txBox="1">
            <a:spLocks noChangeArrowheads="1"/>
          </p:cNvSpPr>
          <p:nvPr/>
        </p:nvSpPr>
        <p:spPr bwMode="gray">
          <a:xfrm>
            <a:off x="2490788" y="3460750"/>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65543" name="Rectangle 8"/>
          <p:cNvSpPr>
            <a:spLocks noChangeArrowheads="1"/>
          </p:cNvSpPr>
          <p:nvPr/>
        </p:nvSpPr>
        <p:spPr bwMode="gray">
          <a:xfrm>
            <a:off x="4818063" y="1706564"/>
            <a:ext cx="1958975" cy="25082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65544" name="Picture 9"/>
          <p:cNvPicPr>
            <a:picLocks noChangeAspect="1" noChangeArrowheads="1"/>
          </p:cNvPicPr>
          <p:nvPr/>
        </p:nvPicPr>
        <p:blipFill>
          <a:blip r:embed="rId4" cstate="print"/>
          <a:srcRect/>
          <a:stretch>
            <a:fillRect/>
          </a:stretch>
        </p:blipFill>
        <p:spPr bwMode="auto">
          <a:xfrm>
            <a:off x="2505075" y="2536826"/>
            <a:ext cx="3930650" cy="1020763"/>
          </a:xfrm>
          <a:prstGeom prst="rect">
            <a:avLst/>
          </a:prstGeom>
          <a:noFill/>
          <a:ln w="12700">
            <a:solidFill>
              <a:schemeClr val="tx1"/>
            </a:solidFill>
            <a:miter lim="800000"/>
            <a:headEnd type="none" w="sm" len="sm"/>
            <a:tailEnd type="none" w="sm" len="sm"/>
          </a:ln>
        </p:spPr>
      </p:pic>
      <p:pic>
        <p:nvPicPr>
          <p:cNvPr id="65545" name="Picture 11"/>
          <p:cNvPicPr>
            <a:picLocks noChangeAspect="1" noChangeArrowheads="1"/>
          </p:cNvPicPr>
          <p:nvPr/>
        </p:nvPicPr>
        <p:blipFill>
          <a:blip r:embed="rId5" cstate="print"/>
          <a:srcRect/>
          <a:stretch>
            <a:fillRect/>
          </a:stretch>
        </p:blipFill>
        <p:spPr bwMode="auto">
          <a:xfrm>
            <a:off x="2581276" y="4137025"/>
            <a:ext cx="3724275" cy="1371600"/>
          </a:xfrm>
          <a:prstGeom prst="rect">
            <a:avLst/>
          </a:prstGeom>
          <a:noFill/>
          <a:ln w="12700">
            <a:solidFill>
              <a:schemeClr val="tx1"/>
            </a:solidFill>
            <a:miter lim="800000"/>
            <a:headEnd type="none" w="sm" len="sm"/>
            <a:tailEnd type="none" w="sm" len="sm"/>
          </a:ln>
        </p:spPr>
      </p:pic>
      <p:sp>
        <p:nvSpPr>
          <p:cNvPr id="65546" name="Rectangle 11"/>
          <p:cNvSpPr>
            <a:spLocks noChangeArrowheads="1"/>
          </p:cNvSpPr>
          <p:nvPr/>
        </p:nvSpPr>
        <p:spPr bwMode="auto">
          <a:xfrm>
            <a:off x="2581275" y="5280025"/>
            <a:ext cx="3733800" cy="2286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
        <p:nvSpPr>
          <p:cNvPr id="65547" name="Rectangle 9"/>
          <p:cNvSpPr>
            <a:spLocks noChangeArrowheads="1"/>
          </p:cNvSpPr>
          <p:nvPr/>
        </p:nvSpPr>
        <p:spPr bwMode="auto">
          <a:xfrm>
            <a:off x="2581275" y="4137025"/>
            <a:ext cx="3733800" cy="2286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pPr eaLnBrk="1" hangingPunct="1"/>
            <a:r>
              <a:rPr lang="en-US" altLang="en-US" dirty="0" smtClean="0"/>
              <a:t>Lesson Agenda</a:t>
            </a:r>
          </a:p>
        </p:txBody>
      </p:sp>
      <p:sp>
        <p:nvSpPr>
          <p:cNvPr id="67587" name="Rectangle 5"/>
          <p:cNvSpPr>
            <a:spLocks noGrp="1" noChangeArrowheads="1"/>
          </p:cNvSpPr>
          <p:nvPr>
            <p:ph idx="1"/>
          </p:nvPr>
        </p:nvSpPr>
        <p:spPr>
          <a:xfrm>
            <a:off x="622138" y="1242485"/>
            <a:ext cx="10944549" cy="4915014"/>
          </a:xfrm>
        </p:spPr>
        <p:txBody>
          <a:bodyPr/>
          <a:lstStyle/>
          <a:p>
            <a:pPr lvl="1" eaLnBrk="1" hangingPunct="1">
              <a:buClr>
                <a:srgbClr val="A6A6A6"/>
              </a:buClr>
            </a:pPr>
            <a:r>
              <a:rPr lang="en-US" altLang="en-US" dirty="0" smtClean="0">
                <a:solidFill>
                  <a:srgbClr val="A6A6A6"/>
                </a:solidFill>
              </a:rPr>
              <a:t>Types of </a:t>
            </a:r>
            <a:r>
              <a:rPr lang="en-US" altLang="en-US" dirty="0" smtClean="0">
                <a:solidFill>
                  <a:srgbClr val="A6A6A6"/>
                </a:solidFill>
                <a:latin typeface="Courier New" pitchFamily="49" charset="0"/>
              </a:rPr>
              <a:t>JOINS</a:t>
            </a:r>
            <a:r>
              <a:rPr lang="en-US" altLang="en-US" dirty="0" smtClean="0">
                <a:solidFill>
                  <a:srgbClr val="A6A6A6"/>
                </a:solidFill>
              </a:rPr>
              <a:t> and their syntax</a:t>
            </a:r>
          </a:p>
          <a:p>
            <a:pPr lvl="1" eaLnBrk="1" hangingPunct="1">
              <a:buClr>
                <a:srgbClr val="A6A6A6"/>
              </a:buClr>
            </a:pPr>
            <a:r>
              <a:rPr lang="en-US" altLang="en-US" dirty="0" smtClean="0">
                <a:solidFill>
                  <a:srgbClr val="A6A6A6"/>
                </a:solidFill>
              </a:rPr>
              <a:t>Natural join</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rPr>
              <a:t>USING</a:t>
            </a:r>
            <a:r>
              <a:rPr lang="en-US" altLang="en-US" dirty="0" smtClean="0">
                <a:solidFill>
                  <a:srgbClr val="A6A6A6"/>
                </a:solidFill>
                <a:cs typeface="Arial" charset="0"/>
              </a:rPr>
              <a:t> clause</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cs typeface="Arial" charset="0"/>
              </a:rPr>
              <a:t>ON</a:t>
            </a:r>
            <a:r>
              <a:rPr lang="en-US" altLang="en-US" dirty="0" smtClean="0">
                <a:solidFill>
                  <a:srgbClr val="A6A6A6"/>
                </a:solidFill>
                <a:cs typeface="Arial" charset="0"/>
              </a:rPr>
              <a:t> clause</a:t>
            </a:r>
            <a:endParaRPr lang="en-US" altLang="en-US" dirty="0" smtClean="0">
              <a:solidFill>
                <a:srgbClr val="A6A6A6"/>
              </a:solidFill>
            </a:endParaRPr>
          </a:p>
          <a:p>
            <a:pPr lvl="1" eaLnBrk="1" hangingPunct="1">
              <a:buClr>
                <a:srgbClr val="A6A6A6"/>
              </a:buClr>
            </a:pPr>
            <a:r>
              <a:rPr lang="en-US" altLang="en-US" dirty="0" smtClean="0">
                <a:solidFill>
                  <a:srgbClr val="A6A6A6"/>
                </a:solidFill>
              </a:rPr>
              <a:t>Self-join</a:t>
            </a:r>
          </a:p>
          <a:p>
            <a:pPr lvl="1" eaLnBrk="1" hangingPunct="1">
              <a:buClr>
                <a:srgbClr val="A6A6A6"/>
              </a:buClr>
            </a:pPr>
            <a:r>
              <a:rPr lang="en-US" altLang="en-US" dirty="0" smtClean="0">
                <a:solidFill>
                  <a:srgbClr val="A6A6A6"/>
                </a:solidFill>
              </a:rPr>
              <a:t>Nonequijoins</a:t>
            </a:r>
          </a:p>
          <a:p>
            <a:pPr lvl="1" eaLnBrk="1" hangingPunct="1">
              <a:buClr>
                <a:srgbClr val="A6A6A6"/>
              </a:buClr>
            </a:pPr>
            <a:r>
              <a:rPr lang="en-US" altLang="en-US" dirty="0" smtClean="0">
                <a:solidFill>
                  <a:srgbClr val="A6A6A6"/>
                </a:solidFill>
                <a:latin typeface="Courier New" pitchFamily="49" charset="0"/>
              </a:rPr>
              <a:t>OUTER</a:t>
            </a:r>
            <a:r>
              <a:rPr lang="en-US" altLang="en-US" dirty="0" smtClean="0">
                <a:solidFill>
                  <a:srgbClr val="A6A6A6"/>
                </a:solidFill>
              </a:rPr>
              <a:t> join:</a:t>
            </a:r>
          </a:p>
          <a:p>
            <a:pPr lvl="2">
              <a:buClr>
                <a:srgbClr val="A6A6A6"/>
              </a:buClr>
            </a:pPr>
            <a:r>
              <a:rPr lang="en-US" altLang="en-US" dirty="0" smtClean="0">
                <a:solidFill>
                  <a:srgbClr val="A6A6A6"/>
                </a:solidFill>
                <a:latin typeface="Courier New" pitchFamily="49" charset="0"/>
              </a:rPr>
              <a:t>LEFT OUTER JOIN</a:t>
            </a:r>
          </a:p>
          <a:p>
            <a:pPr lvl="2">
              <a:buClr>
                <a:srgbClr val="A6A6A6"/>
              </a:buClr>
            </a:pPr>
            <a:r>
              <a:rPr lang="en-US" altLang="en-US" dirty="0" smtClean="0">
                <a:solidFill>
                  <a:srgbClr val="A6A6A6"/>
                </a:solidFill>
                <a:latin typeface="Courier New" pitchFamily="49" charset="0"/>
              </a:rPr>
              <a:t>RIGHT OUTER JOIN</a:t>
            </a:r>
          </a:p>
          <a:p>
            <a:pPr lvl="2">
              <a:buClr>
                <a:srgbClr val="A6A6A6"/>
              </a:buClr>
            </a:pPr>
            <a:r>
              <a:rPr lang="en-US" altLang="en-US" dirty="0" smtClean="0">
                <a:solidFill>
                  <a:srgbClr val="A6A6A6"/>
                </a:solidFill>
                <a:latin typeface="Courier New" pitchFamily="49" charset="0"/>
              </a:rPr>
              <a:t>FULL OUTER JOIN</a:t>
            </a:r>
          </a:p>
          <a:p>
            <a:pPr lvl="1" eaLnBrk="1" hangingPunct="1">
              <a:buClr>
                <a:schemeClr val="accent1"/>
              </a:buClr>
            </a:pPr>
            <a:r>
              <a:rPr lang="en-US" altLang="en-US" dirty="0" smtClean="0"/>
              <a:t>Cartesian product</a:t>
            </a:r>
          </a:p>
          <a:p>
            <a:pPr lvl="2" eaLnBrk="1" hangingPunct="1">
              <a:buClr>
                <a:schemeClr val="accent1"/>
              </a:buClr>
            </a:pPr>
            <a:r>
              <a:rPr lang="en-US" altLang="en-US" dirty="0" smtClean="0"/>
              <a:t>Cross join</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p:txBody>
          <a:bodyPr/>
          <a:lstStyle/>
          <a:p>
            <a:r>
              <a:rPr lang="en-US" altLang="en-US" dirty="0" smtClean="0"/>
              <a:t>Cartesian Products</a:t>
            </a:r>
          </a:p>
        </p:txBody>
      </p:sp>
      <p:sp>
        <p:nvSpPr>
          <p:cNvPr id="69635" name="Rectangle 5"/>
          <p:cNvSpPr>
            <a:spLocks noGrp="1" noChangeArrowheads="1"/>
          </p:cNvSpPr>
          <p:nvPr>
            <p:ph idx="1"/>
          </p:nvPr>
        </p:nvSpPr>
        <p:spPr>
          <a:xfrm>
            <a:off x="622138" y="1242485"/>
            <a:ext cx="10944549" cy="1234519"/>
          </a:xfrm>
        </p:spPr>
        <p:txBody>
          <a:bodyPr/>
          <a:lstStyle/>
          <a:p>
            <a:r>
              <a:rPr lang="en-US" altLang="en-US" dirty="0" smtClean="0"/>
              <a:t>A Cartesian product: </a:t>
            </a:r>
          </a:p>
          <a:p>
            <a:pPr lvl="1"/>
            <a:r>
              <a:rPr lang="en-US" altLang="en-US" dirty="0" smtClean="0"/>
              <a:t>Is a join of every row of one table to every row of another table</a:t>
            </a:r>
          </a:p>
          <a:p>
            <a:pPr lvl="1"/>
            <a:r>
              <a:rPr lang="en-US" altLang="en-US" dirty="0" smtClean="0"/>
              <a:t>Generates a large number of rows and the result is rarely useful</a:t>
            </a:r>
          </a:p>
        </p:txBody>
      </p:sp>
      <p:grpSp>
        <p:nvGrpSpPr>
          <p:cNvPr id="69647" name="Group 69646"/>
          <p:cNvGrpSpPr/>
          <p:nvPr/>
        </p:nvGrpSpPr>
        <p:grpSpPr>
          <a:xfrm>
            <a:off x="2455069" y="2756357"/>
            <a:ext cx="7278687" cy="1943100"/>
            <a:chOff x="2663825" y="3733800"/>
            <a:chExt cx="7278687" cy="1943100"/>
          </a:xfrm>
        </p:grpSpPr>
        <p:pic>
          <p:nvPicPr>
            <p:cNvPr id="5" name="Picture 4" descr="cnt205606.gif"/>
            <p:cNvPicPr>
              <a:picLocks noChangeAspect="1"/>
            </p:cNvPicPr>
            <p:nvPr/>
          </p:nvPicPr>
          <p:blipFill>
            <a:blip r:embed="rId4" cstate="print">
              <a:duotone>
                <a:schemeClr val="accent1">
                  <a:shade val="45000"/>
                  <a:satMod val="135000"/>
                </a:schemeClr>
                <a:prstClr val="white"/>
              </a:duotone>
            </a:blip>
            <a:stretch>
              <a:fillRect/>
            </a:stretch>
          </p:blipFill>
          <p:spPr>
            <a:xfrm>
              <a:off x="4458106" y="4508440"/>
              <a:ext cx="609600" cy="774819"/>
            </a:xfrm>
            <a:prstGeom prst="rect">
              <a:avLst/>
            </a:prstGeom>
          </p:spPr>
        </p:pic>
        <p:pic>
          <p:nvPicPr>
            <p:cNvPr id="7" name="Picture 6" descr="cnt205604.gif"/>
            <p:cNvPicPr>
              <a:picLocks noChangeAspect="1"/>
            </p:cNvPicPr>
            <p:nvPr/>
          </p:nvPicPr>
          <p:blipFill>
            <a:blip r:embed="rId5" cstate="print">
              <a:duotone>
                <a:schemeClr val="accent1">
                  <a:shade val="45000"/>
                  <a:satMod val="135000"/>
                </a:schemeClr>
                <a:prstClr val="white"/>
              </a:duotone>
            </a:blip>
            <a:stretch>
              <a:fillRect/>
            </a:stretch>
          </p:blipFill>
          <p:spPr>
            <a:xfrm>
              <a:off x="7111237" y="4559167"/>
              <a:ext cx="657582" cy="673364"/>
            </a:xfrm>
            <a:prstGeom prst="rect">
              <a:avLst/>
            </a:prstGeom>
          </p:spPr>
        </p:pic>
        <p:grpSp>
          <p:nvGrpSpPr>
            <p:cNvPr id="69639" name="Group 69638"/>
            <p:cNvGrpSpPr/>
            <p:nvPr/>
          </p:nvGrpSpPr>
          <p:grpSpPr>
            <a:xfrm>
              <a:off x="5312569" y="4114800"/>
              <a:ext cx="1563687" cy="1562100"/>
              <a:chOff x="5351970" y="4114800"/>
              <a:chExt cx="1563687" cy="1562100"/>
            </a:xfrm>
          </p:grpSpPr>
          <p:sp>
            <p:nvSpPr>
              <p:cNvPr id="16" name="Oval 15"/>
              <p:cNvSpPr>
                <a:spLocks noChangeAspect="1"/>
              </p:cNvSpPr>
              <p:nvPr/>
            </p:nvSpPr>
            <p:spPr bwMode="auto">
              <a:xfrm>
                <a:off x="5351970" y="4114800"/>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47073" y="4400550"/>
                <a:ext cx="973479" cy="990600"/>
              </a:xfrm>
              <a:prstGeom prst="rect">
                <a:avLst/>
              </a:prstGeom>
            </p:spPr>
          </p:pic>
        </p:grpSp>
        <p:grpSp>
          <p:nvGrpSpPr>
            <p:cNvPr id="69638" name="Group 69637"/>
            <p:cNvGrpSpPr/>
            <p:nvPr/>
          </p:nvGrpSpPr>
          <p:grpSpPr>
            <a:xfrm>
              <a:off x="2663825" y="4114800"/>
              <a:ext cx="1563687" cy="1562100"/>
              <a:chOff x="2683668" y="4114800"/>
              <a:chExt cx="1563687" cy="1562100"/>
            </a:xfrm>
          </p:grpSpPr>
          <p:sp>
            <p:nvSpPr>
              <p:cNvPr id="25" name="Oval 24"/>
              <p:cNvSpPr>
                <a:spLocks noChangeAspect="1"/>
              </p:cNvSpPr>
              <p:nvPr/>
            </p:nvSpPr>
            <p:spPr bwMode="auto">
              <a:xfrm>
                <a:off x="2683668" y="4114800"/>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8772" y="4400550"/>
                <a:ext cx="973479" cy="990600"/>
              </a:xfrm>
              <a:prstGeom prst="rect">
                <a:avLst/>
              </a:prstGeom>
            </p:spPr>
          </p:pic>
        </p:grpSp>
        <p:grpSp>
          <p:nvGrpSpPr>
            <p:cNvPr id="69636" name="Group 69635"/>
            <p:cNvGrpSpPr/>
            <p:nvPr/>
          </p:nvGrpSpPr>
          <p:grpSpPr>
            <a:xfrm>
              <a:off x="7997438" y="3733800"/>
              <a:ext cx="1945074" cy="1943100"/>
              <a:chOff x="7697568" y="3655484"/>
              <a:chExt cx="1945074" cy="1943100"/>
            </a:xfrm>
          </p:grpSpPr>
          <p:sp>
            <p:nvSpPr>
              <p:cNvPr id="22" name="Oval 21"/>
              <p:cNvSpPr>
                <a:spLocks noChangeAspect="1"/>
              </p:cNvSpPr>
              <p:nvPr/>
            </p:nvSpPr>
            <p:spPr bwMode="auto">
              <a:xfrm>
                <a:off x="7697568" y="3655484"/>
                <a:ext cx="1945074" cy="1943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83366" y="3863838"/>
                <a:ext cx="973479" cy="1527312"/>
              </a:xfrm>
              <a:prstGeom prst="rect">
                <a:avLst/>
              </a:prstGeom>
            </p:spPr>
          </p:pic>
        </p:grpSp>
      </p:grpSp>
    </p:spTree>
    <p:custDataLst>
      <p:tags r:id="rId1"/>
    </p:custData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title"/>
          </p:nvPr>
        </p:nvSpPr>
        <p:spPr/>
        <p:txBody>
          <a:bodyPr/>
          <a:lstStyle/>
          <a:p>
            <a:pPr eaLnBrk="1" hangingPunct="1"/>
            <a:r>
              <a:rPr lang="en-US" altLang="en-US" dirty="0" smtClean="0"/>
              <a:t>Generating a Cartesian Product</a:t>
            </a:r>
          </a:p>
        </p:txBody>
      </p:sp>
      <p:grpSp>
        <p:nvGrpSpPr>
          <p:cNvPr id="71683" name="Group 1"/>
          <p:cNvGrpSpPr>
            <a:grpSpLocks/>
          </p:cNvGrpSpPr>
          <p:nvPr/>
        </p:nvGrpSpPr>
        <p:grpSpPr bwMode="auto">
          <a:xfrm>
            <a:off x="2308225" y="1049339"/>
            <a:ext cx="7573962" cy="4759325"/>
            <a:chOff x="685800" y="1447800"/>
            <a:chExt cx="7573963" cy="4757738"/>
          </a:xfrm>
        </p:grpSpPr>
        <p:sp>
          <p:nvSpPr>
            <p:cNvPr id="71684" name="Line 4"/>
            <p:cNvSpPr>
              <a:spLocks noChangeShapeType="1"/>
            </p:cNvSpPr>
            <p:nvPr/>
          </p:nvSpPr>
          <p:spPr bwMode="auto">
            <a:xfrm flipV="1">
              <a:off x="3657600" y="3648075"/>
              <a:ext cx="0" cy="542925"/>
            </a:xfrm>
            <a:prstGeom prst="line">
              <a:avLst/>
            </a:prstGeom>
            <a:noFill/>
            <a:ln w="28575">
              <a:solidFill>
                <a:schemeClr val="tx1"/>
              </a:solidFill>
              <a:round/>
              <a:headEnd type="triangle" w="lg" len="lg"/>
              <a:tailEnd type="none" w="lg" len="lg"/>
            </a:ln>
          </p:spPr>
          <p:txBody>
            <a:bodyPr/>
            <a:lstStyle/>
            <a:p>
              <a:endParaRPr lang="en-US" dirty="0"/>
            </a:p>
          </p:txBody>
        </p:sp>
        <p:sp>
          <p:nvSpPr>
            <p:cNvPr id="71685" name="Rectangle 6"/>
            <p:cNvSpPr>
              <a:spLocks noChangeArrowheads="1"/>
            </p:cNvSpPr>
            <p:nvPr/>
          </p:nvSpPr>
          <p:spPr bwMode="auto">
            <a:xfrm>
              <a:off x="685800" y="4267200"/>
              <a:ext cx="2230438" cy="702139"/>
            </a:xfrm>
            <a:prstGeom prst="rect">
              <a:avLst/>
            </a:prstGeom>
            <a:noFill/>
            <a:ln w="9525">
              <a:noFill/>
              <a:miter lim="800000"/>
              <a:headEnd/>
              <a:tailEnd/>
            </a:ln>
          </p:spPr>
          <p:txBody>
            <a:bodyPr lIns="92075" tIns="46038" rIns="92075" bIns="46038">
              <a:spAutoFit/>
            </a:bodyPr>
            <a:lstStyle/>
            <a:p>
              <a:pPr algn="r">
                <a:lnSpc>
                  <a:spcPct val="110000"/>
                </a:lnSpc>
              </a:pPr>
              <a:r>
                <a:rPr lang="en-US" altLang="en-US" dirty="0"/>
                <a:t>Cartesian product: </a:t>
              </a:r>
              <a:br>
                <a:rPr lang="en-US" altLang="en-US" dirty="0"/>
              </a:br>
              <a:r>
                <a:rPr lang="en-US" altLang="en-US" dirty="0"/>
                <a:t>20 x 8 = 160 rows</a:t>
              </a:r>
            </a:p>
          </p:txBody>
        </p:sp>
        <p:sp>
          <p:nvSpPr>
            <p:cNvPr id="71686" name="Rectangle 7"/>
            <p:cNvSpPr>
              <a:spLocks noChangeArrowheads="1"/>
            </p:cNvSpPr>
            <p:nvPr/>
          </p:nvSpPr>
          <p:spPr bwMode="auto">
            <a:xfrm>
              <a:off x="685800" y="1447800"/>
              <a:ext cx="2628900" cy="396875"/>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a:t>
              </a:r>
              <a:r>
                <a:rPr lang="en-US" altLang="en-US" sz="2000" dirty="0"/>
                <a:t> </a:t>
              </a:r>
              <a:r>
                <a:rPr lang="en-US" altLang="en-US" dirty="0"/>
                <a:t>(20 rows)</a:t>
              </a:r>
            </a:p>
          </p:txBody>
        </p:sp>
        <p:sp>
          <p:nvSpPr>
            <p:cNvPr id="71687" name="Rectangle 8"/>
            <p:cNvSpPr>
              <a:spLocks noChangeArrowheads="1"/>
            </p:cNvSpPr>
            <p:nvPr/>
          </p:nvSpPr>
          <p:spPr bwMode="auto">
            <a:xfrm>
              <a:off x="4495800" y="1447800"/>
              <a:ext cx="2806700" cy="396875"/>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DEPARTMENTS</a:t>
              </a:r>
              <a:r>
                <a:rPr lang="en-US" altLang="en-US" sz="2000" dirty="0"/>
                <a:t> </a:t>
              </a:r>
              <a:r>
                <a:rPr lang="en-US" altLang="en-US" dirty="0"/>
                <a:t>(8 rows)</a:t>
              </a:r>
            </a:p>
          </p:txBody>
        </p:sp>
        <p:sp>
          <p:nvSpPr>
            <p:cNvPr id="71688" name="Text Box 14"/>
            <p:cNvSpPr txBox="1">
              <a:spLocks noChangeArrowheads="1"/>
            </p:cNvSpPr>
            <p:nvPr/>
          </p:nvSpPr>
          <p:spPr bwMode="auto">
            <a:xfrm>
              <a:off x="835025" y="2653404"/>
              <a:ext cx="366712" cy="39484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71689" name="Text Box 15"/>
            <p:cNvSpPr txBox="1">
              <a:spLocks noChangeArrowheads="1"/>
            </p:cNvSpPr>
            <p:nvPr/>
          </p:nvSpPr>
          <p:spPr bwMode="auto">
            <a:xfrm>
              <a:off x="2997554" y="5443291"/>
              <a:ext cx="366713" cy="39484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71690" name="Picture 25" descr="C:\salome_official\projects\11gR2\screenshots\les6_33s_a.gif"/>
            <p:cNvPicPr>
              <a:picLocks noChangeAspect="1" noChangeArrowheads="1"/>
            </p:cNvPicPr>
            <p:nvPr/>
          </p:nvPicPr>
          <p:blipFill>
            <a:blip r:embed="rId4" cstate="print"/>
            <a:srcRect/>
            <a:stretch>
              <a:fillRect/>
            </a:stretch>
          </p:blipFill>
          <p:spPr bwMode="auto">
            <a:xfrm>
              <a:off x="835025" y="1860550"/>
              <a:ext cx="3208338" cy="914400"/>
            </a:xfrm>
            <a:prstGeom prst="rect">
              <a:avLst/>
            </a:prstGeom>
            <a:noFill/>
            <a:ln w="12700">
              <a:solidFill>
                <a:schemeClr val="tx1"/>
              </a:solidFill>
              <a:miter lim="800000"/>
              <a:headEnd/>
              <a:tailEnd/>
            </a:ln>
          </p:spPr>
        </p:pic>
        <p:pic>
          <p:nvPicPr>
            <p:cNvPr id="71691" name="Picture 26" descr="C:\salome_official\projects\11gR2\screenshots\les6_33s_b.gif"/>
            <p:cNvPicPr>
              <a:picLocks noChangeAspect="1" noChangeArrowheads="1"/>
            </p:cNvPicPr>
            <p:nvPr/>
          </p:nvPicPr>
          <p:blipFill>
            <a:blip r:embed="rId5" cstate="print"/>
            <a:srcRect/>
            <a:stretch>
              <a:fillRect/>
            </a:stretch>
          </p:blipFill>
          <p:spPr bwMode="auto">
            <a:xfrm>
              <a:off x="836613" y="3112208"/>
              <a:ext cx="3208337" cy="365125"/>
            </a:xfrm>
            <a:prstGeom prst="rect">
              <a:avLst/>
            </a:prstGeom>
            <a:noFill/>
            <a:ln w="12700">
              <a:solidFill>
                <a:schemeClr val="tx1"/>
              </a:solidFill>
              <a:miter lim="800000"/>
              <a:headEnd/>
              <a:tailEnd/>
            </a:ln>
          </p:spPr>
        </p:pic>
        <p:pic>
          <p:nvPicPr>
            <p:cNvPr id="71692" name="Picture 27" descr="C:\salome_official\projects\11gR2\screenshots\les6_33_c.gif"/>
            <p:cNvPicPr>
              <a:picLocks noChangeAspect="1" noChangeArrowheads="1"/>
            </p:cNvPicPr>
            <p:nvPr/>
          </p:nvPicPr>
          <p:blipFill>
            <a:blip r:embed="rId6" cstate="print"/>
            <a:srcRect/>
            <a:stretch>
              <a:fillRect/>
            </a:stretch>
          </p:blipFill>
          <p:spPr bwMode="auto">
            <a:xfrm>
              <a:off x="4611688" y="1838325"/>
              <a:ext cx="3648075" cy="1644650"/>
            </a:xfrm>
            <a:prstGeom prst="rect">
              <a:avLst/>
            </a:prstGeom>
            <a:noFill/>
            <a:ln w="12700">
              <a:solidFill>
                <a:schemeClr val="tx1"/>
              </a:solidFill>
              <a:miter lim="800000"/>
              <a:headEnd/>
              <a:tailEnd/>
            </a:ln>
          </p:spPr>
        </p:pic>
        <p:grpSp>
          <p:nvGrpSpPr>
            <p:cNvPr id="71693" name="Group 32"/>
            <p:cNvGrpSpPr>
              <a:grpSpLocks/>
            </p:cNvGrpSpPr>
            <p:nvPr/>
          </p:nvGrpSpPr>
          <p:grpSpPr bwMode="auto">
            <a:xfrm>
              <a:off x="2997200" y="4343400"/>
              <a:ext cx="3319463" cy="1862138"/>
              <a:chOff x="1845" y="2775"/>
              <a:chExt cx="2091" cy="1173"/>
            </a:xfrm>
          </p:grpSpPr>
          <p:pic>
            <p:nvPicPr>
              <p:cNvPr id="71696" name="Picture 28" descr="C:\salome_official\projects\11gR2\screenshots\les6_33_d.gif"/>
              <p:cNvPicPr>
                <a:picLocks noChangeAspect="1" noChangeArrowheads="1"/>
              </p:cNvPicPr>
              <p:nvPr/>
            </p:nvPicPr>
            <p:blipFill>
              <a:blip r:embed="rId7" cstate="print"/>
              <a:srcRect/>
              <a:stretch>
                <a:fillRect/>
              </a:stretch>
            </p:blipFill>
            <p:spPr bwMode="auto">
              <a:xfrm>
                <a:off x="1845" y="2775"/>
                <a:ext cx="2084" cy="345"/>
              </a:xfrm>
              <a:prstGeom prst="rect">
                <a:avLst/>
              </a:prstGeom>
              <a:noFill/>
              <a:ln w="12700">
                <a:solidFill>
                  <a:schemeClr val="tx1"/>
                </a:solidFill>
                <a:miter lim="800000"/>
                <a:headEnd/>
                <a:tailEnd/>
              </a:ln>
            </p:spPr>
          </p:pic>
          <p:pic>
            <p:nvPicPr>
              <p:cNvPr id="71697" name="Picture 29" descr="C:\salome_official\projects\11gR2\screenshots\les6_33s_e.gif"/>
              <p:cNvPicPr>
                <a:picLocks noChangeAspect="1" noChangeArrowheads="1"/>
              </p:cNvPicPr>
              <p:nvPr/>
            </p:nvPicPr>
            <p:blipFill>
              <a:blip r:embed="rId8" cstate="print"/>
              <a:srcRect/>
              <a:stretch>
                <a:fillRect/>
              </a:stretch>
            </p:blipFill>
            <p:spPr bwMode="auto">
              <a:xfrm>
                <a:off x="1845" y="3301"/>
                <a:ext cx="2085" cy="236"/>
              </a:xfrm>
              <a:prstGeom prst="rect">
                <a:avLst/>
              </a:prstGeom>
              <a:noFill/>
              <a:ln w="12700">
                <a:solidFill>
                  <a:schemeClr val="tx1"/>
                </a:solidFill>
                <a:miter lim="800000"/>
                <a:headEnd/>
                <a:tailEnd/>
              </a:ln>
            </p:spPr>
          </p:pic>
          <p:pic>
            <p:nvPicPr>
              <p:cNvPr id="71698" name="Picture 30" descr="C:\salome_official\projects\11gR2\screenshots\les6_33s_f.gif"/>
              <p:cNvPicPr>
                <a:picLocks noChangeAspect="1" noChangeArrowheads="1"/>
              </p:cNvPicPr>
              <p:nvPr/>
            </p:nvPicPr>
            <p:blipFill>
              <a:blip r:embed="rId9" cstate="print"/>
              <a:srcRect/>
              <a:stretch>
                <a:fillRect/>
              </a:stretch>
            </p:blipFill>
            <p:spPr bwMode="auto">
              <a:xfrm>
                <a:off x="1852" y="3718"/>
                <a:ext cx="2084" cy="230"/>
              </a:xfrm>
              <a:prstGeom prst="rect">
                <a:avLst/>
              </a:prstGeom>
              <a:noFill/>
              <a:ln w="12700">
                <a:solidFill>
                  <a:schemeClr val="tx1"/>
                </a:solidFill>
                <a:miter lim="800000"/>
                <a:headEnd/>
                <a:tailEnd/>
              </a:ln>
            </p:spPr>
          </p:pic>
        </p:grpSp>
        <p:sp>
          <p:nvSpPr>
            <p:cNvPr id="71694" name="Text Box 31"/>
            <p:cNvSpPr txBox="1">
              <a:spLocks noChangeArrowheads="1"/>
            </p:cNvSpPr>
            <p:nvPr/>
          </p:nvSpPr>
          <p:spPr bwMode="auto">
            <a:xfrm>
              <a:off x="2994379" y="4780509"/>
              <a:ext cx="366713" cy="39484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71695" name="Line 4"/>
            <p:cNvSpPr>
              <a:spLocks noChangeShapeType="1"/>
            </p:cNvSpPr>
            <p:nvPr/>
          </p:nvSpPr>
          <p:spPr bwMode="auto">
            <a:xfrm flipV="1">
              <a:off x="4800600" y="3648075"/>
              <a:ext cx="0" cy="542925"/>
            </a:xfrm>
            <a:prstGeom prst="line">
              <a:avLst/>
            </a:prstGeom>
            <a:noFill/>
            <a:ln w="28575">
              <a:solidFill>
                <a:schemeClr val="tx1"/>
              </a:solidFill>
              <a:round/>
              <a:headEnd type="triangle" w="lg" len="lg"/>
              <a:tailEnd type="none" w="lg" len="lg"/>
            </a:ln>
          </p:spPr>
          <p:txBody>
            <a:bodyPr/>
            <a:lstStyle/>
            <a:p>
              <a:endParaRPr lang="en-US" dirty="0"/>
            </a:p>
          </p:txBody>
        </p:sp>
      </p:grpSp>
    </p:spTree>
    <p:custDataLst>
      <p:tags r:id="rId1"/>
    </p:custData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Title 1"/>
          <p:cNvSpPr>
            <a:spLocks noGrp="1"/>
          </p:cNvSpPr>
          <p:nvPr>
            <p:ph type="title"/>
          </p:nvPr>
        </p:nvSpPr>
        <p:spPr/>
        <p:txBody>
          <a:bodyPr/>
          <a:lstStyle/>
          <a:p>
            <a:pPr eaLnBrk="1" hangingPunct="1"/>
            <a:r>
              <a:rPr lang="en-US" altLang="en-US" dirty="0" smtClean="0"/>
              <a:t>Creating Cross Joins</a:t>
            </a:r>
          </a:p>
        </p:txBody>
      </p:sp>
      <p:sp>
        <p:nvSpPr>
          <p:cNvPr id="73734" name="Content Placeholder 2"/>
          <p:cNvSpPr>
            <a:spLocks noGrp="1"/>
          </p:cNvSpPr>
          <p:nvPr>
            <p:ph idx="1"/>
          </p:nvPr>
        </p:nvSpPr>
        <p:spPr>
          <a:xfrm>
            <a:off x="622138" y="1242485"/>
            <a:ext cx="10944549" cy="795938"/>
          </a:xfrm>
        </p:spPr>
        <p:txBody>
          <a:bodyPr/>
          <a:lstStyle/>
          <a:p>
            <a:pPr lvl="1" eaLnBrk="1" hangingPunct="1"/>
            <a:r>
              <a:rPr lang="en-US" altLang="en-US" dirty="0" smtClean="0"/>
              <a:t>A </a:t>
            </a:r>
            <a:r>
              <a:rPr lang="en-US" altLang="en-US" dirty="0" smtClean="0">
                <a:latin typeface="Courier New" pitchFamily="49" charset="0"/>
                <a:cs typeface="Courier New" pitchFamily="49" charset="0"/>
              </a:rPr>
              <a:t>CROSS JOIN</a:t>
            </a:r>
            <a:r>
              <a:rPr lang="en-US" altLang="en-US" dirty="0" smtClean="0">
                <a:cs typeface="Arial" charset="0"/>
              </a:rPr>
              <a:t> </a:t>
            </a:r>
            <a:r>
              <a:rPr lang="en-US" altLang="en-US" dirty="0" smtClean="0"/>
              <a:t>is a </a:t>
            </a:r>
            <a:r>
              <a:rPr lang="en-US" altLang="en-US" dirty="0" smtClean="0">
                <a:latin typeface="Courier New" pitchFamily="49" charset="0"/>
                <a:cs typeface="Courier New" pitchFamily="49" charset="0"/>
              </a:rPr>
              <a:t>JOIN</a:t>
            </a:r>
            <a:r>
              <a:rPr lang="en-US" altLang="en-US" dirty="0" smtClean="0"/>
              <a:t> operation that produces a Cartesian product of two tables.</a:t>
            </a:r>
          </a:p>
          <a:p>
            <a:pPr lvl="1" eaLnBrk="1" hangingPunct="1"/>
            <a:r>
              <a:rPr lang="en-US" altLang="en-US" dirty="0" smtClean="0"/>
              <a:t>To create a Cartesian product, specify </a:t>
            </a:r>
            <a:r>
              <a:rPr lang="en-US" altLang="en-US" dirty="0" smtClean="0">
                <a:latin typeface="Courier New" pitchFamily="49" charset="0"/>
              </a:rPr>
              <a:t>CROSS JOIN</a:t>
            </a:r>
            <a:r>
              <a:rPr lang="en-US" altLang="en-US" dirty="0" smtClean="0"/>
              <a:t> in your </a:t>
            </a:r>
            <a:r>
              <a:rPr lang="en-US" altLang="en-US" dirty="0" smtClean="0">
                <a:latin typeface="Courier New" pitchFamily="49" charset="0"/>
              </a:rPr>
              <a:t>SELECT</a:t>
            </a:r>
            <a:r>
              <a:rPr lang="en-US" altLang="en-US" dirty="0" smtClean="0">
                <a:cs typeface="Arial" charset="0"/>
              </a:rPr>
              <a:t> </a:t>
            </a:r>
            <a:r>
              <a:rPr lang="en-US" altLang="en-US" dirty="0" smtClean="0"/>
              <a:t>statement.</a:t>
            </a:r>
          </a:p>
        </p:txBody>
      </p:sp>
      <p:grpSp>
        <p:nvGrpSpPr>
          <p:cNvPr id="2" name="Group 1"/>
          <p:cNvGrpSpPr/>
          <p:nvPr/>
        </p:nvGrpSpPr>
        <p:grpSpPr>
          <a:xfrm>
            <a:off x="2400067" y="2446930"/>
            <a:ext cx="7388691" cy="3344270"/>
            <a:chOff x="2303285" y="2827930"/>
            <a:chExt cx="7388691" cy="3344270"/>
          </a:xfrm>
        </p:grpSpPr>
        <p:sp>
          <p:nvSpPr>
            <p:cNvPr id="9" name="Content Placeholder 2"/>
            <p:cNvSpPr txBox="1">
              <a:spLocks/>
            </p:cNvSpPr>
            <p:nvPr/>
          </p:nvSpPr>
          <p:spPr bwMode="gray">
            <a:xfrm>
              <a:off x="2360612" y="2827930"/>
              <a:ext cx="7331364"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last_name, department_name</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CROSS JOIN departments ;</a:t>
              </a:r>
            </a:p>
          </p:txBody>
        </p:sp>
        <p:sp>
          <p:nvSpPr>
            <p:cNvPr id="73735" name="Text Box 7"/>
            <p:cNvSpPr txBox="1">
              <a:spLocks noChangeArrowheads="1"/>
            </p:cNvSpPr>
            <p:nvPr/>
          </p:nvSpPr>
          <p:spPr bwMode="auto">
            <a:xfrm>
              <a:off x="2303285" y="5092700"/>
              <a:ext cx="36671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73736" name="Rectangle 8"/>
            <p:cNvSpPr>
              <a:spLocks noChangeArrowheads="1"/>
            </p:cNvSpPr>
            <p:nvPr/>
          </p:nvSpPr>
          <p:spPr bwMode="gray">
            <a:xfrm>
              <a:off x="2439987" y="3427413"/>
              <a:ext cx="3113088" cy="265112"/>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73737" name="Picture 15" descr="C:\salome_official\projects\11gR2\screenshots\les6_34s_a.gif"/>
            <p:cNvPicPr>
              <a:picLocks noChangeAspect="1" noChangeArrowheads="1"/>
            </p:cNvPicPr>
            <p:nvPr/>
          </p:nvPicPr>
          <p:blipFill>
            <a:blip r:embed="rId4" cstate="print"/>
            <a:srcRect/>
            <a:stretch>
              <a:fillRect/>
            </a:stretch>
          </p:blipFill>
          <p:spPr bwMode="auto">
            <a:xfrm>
              <a:off x="2379486" y="3897313"/>
              <a:ext cx="3108325" cy="1371600"/>
            </a:xfrm>
            <a:prstGeom prst="rect">
              <a:avLst/>
            </a:prstGeom>
            <a:noFill/>
            <a:ln w="12700">
              <a:solidFill>
                <a:schemeClr val="tx1"/>
              </a:solidFill>
              <a:miter lim="800000"/>
              <a:headEnd/>
              <a:tailEnd/>
            </a:ln>
          </p:spPr>
        </p:pic>
        <p:pic>
          <p:nvPicPr>
            <p:cNvPr id="73738" name="Picture 16" descr="C:\salome_official\projects\11gR2\screenshots\les6_34s_b.gif"/>
            <p:cNvPicPr>
              <a:picLocks noChangeAspect="1" noChangeArrowheads="1"/>
            </p:cNvPicPr>
            <p:nvPr/>
          </p:nvPicPr>
          <p:blipFill>
            <a:blip r:embed="rId5" cstate="print"/>
            <a:srcRect/>
            <a:stretch>
              <a:fillRect/>
            </a:stretch>
          </p:blipFill>
          <p:spPr bwMode="auto">
            <a:xfrm>
              <a:off x="2374723" y="5486400"/>
              <a:ext cx="3108325" cy="685800"/>
            </a:xfrm>
            <a:prstGeom prst="rect">
              <a:avLst/>
            </a:prstGeom>
            <a:noFill/>
            <a:ln w="12700">
              <a:solidFill>
                <a:schemeClr val="tx1"/>
              </a:solid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p:txBody>
          <a:bodyPr/>
          <a:lstStyle/>
          <a:p>
            <a:r>
              <a:rPr lang="en-US" altLang="en-US" dirty="0" smtClean="0">
                <a:latin typeface="Arial" charset="0"/>
              </a:rPr>
              <a:t>If you join a table to itself, what kind of join are you using?</a:t>
            </a:r>
          </a:p>
          <a:p>
            <a:pPr lvl="1">
              <a:buFont typeface="Arial" charset="0"/>
              <a:buAutoNum type="alphaLcPeriod"/>
            </a:pPr>
            <a:r>
              <a:rPr lang="en-US" altLang="en-US" dirty="0" smtClean="0"/>
              <a:t>Nonequijoin</a:t>
            </a:r>
          </a:p>
          <a:p>
            <a:pPr lvl="1">
              <a:buFont typeface="Arial" charset="0"/>
              <a:buAutoNum type="alphaLcPeriod"/>
            </a:pPr>
            <a:r>
              <a:rPr lang="en-US" altLang="en-US" dirty="0" smtClean="0"/>
              <a:t>Left </a:t>
            </a:r>
            <a:r>
              <a:rPr lang="en-US" altLang="en-US" dirty="0" smtClean="0">
                <a:latin typeface="Courier New" pitchFamily="49" charset="0"/>
                <a:cs typeface="Courier New" pitchFamily="49" charset="0"/>
              </a:rPr>
              <a:t>OUTER</a:t>
            </a:r>
            <a:r>
              <a:rPr lang="en-US" altLang="en-US" dirty="0" smtClean="0"/>
              <a:t> join</a:t>
            </a:r>
          </a:p>
          <a:p>
            <a:pPr lvl="1">
              <a:buFont typeface="Arial" charset="0"/>
              <a:buAutoNum type="alphaLcPeriod"/>
            </a:pPr>
            <a:r>
              <a:rPr lang="en-US" altLang="en-US" dirty="0" smtClean="0"/>
              <a:t>Right </a:t>
            </a:r>
            <a:r>
              <a:rPr lang="en-US" altLang="en-US" dirty="0" smtClean="0">
                <a:latin typeface="Courier New" pitchFamily="49" charset="0"/>
                <a:cs typeface="Courier New" pitchFamily="49" charset="0"/>
              </a:rPr>
              <a:t>OUTER</a:t>
            </a:r>
            <a:r>
              <a:rPr lang="en-US" altLang="en-US" dirty="0" smtClean="0"/>
              <a:t> join</a:t>
            </a:r>
          </a:p>
          <a:p>
            <a:pPr lvl="1">
              <a:buFont typeface="Arial" charset="0"/>
              <a:buAutoNum type="alphaLcPeriod"/>
            </a:pPr>
            <a:r>
              <a:rPr lang="en-US" altLang="en-US" dirty="0" smtClean="0"/>
              <a:t>Full </a:t>
            </a:r>
            <a:r>
              <a:rPr lang="en-US" altLang="en-US" dirty="0" smtClean="0">
                <a:latin typeface="Courier New" pitchFamily="49" charset="0"/>
                <a:cs typeface="Courier New" pitchFamily="49" charset="0"/>
              </a:rPr>
              <a:t>OUTER</a:t>
            </a:r>
            <a:r>
              <a:rPr lang="en-US" altLang="en-US" dirty="0" smtClean="0"/>
              <a:t> join</a:t>
            </a:r>
          </a:p>
          <a:p>
            <a:pPr lvl="1">
              <a:buFont typeface="Arial" charset="0"/>
              <a:buAutoNum type="alphaLcPeriod"/>
            </a:pPr>
            <a:r>
              <a:rPr lang="en-US" altLang="en-US" dirty="0" smtClean="0"/>
              <a:t>Self-join</a:t>
            </a:r>
          </a:p>
          <a:p>
            <a:pPr lvl="1">
              <a:buFont typeface="Arial" charset="0"/>
              <a:buAutoNum type="alphaLcPeriod"/>
            </a:pPr>
            <a:r>
              <a:rPr lang="en-US" altLang="en-US" dirty="0" smtClean="0"/>
              <a:t>Natural join</a:t>
            </a:r>
          </a:p>
          <a:p>
            <a:pPr lvl="1">
              <a:buFont typeface="Arial" charset="0"/>
              <a:buAutoNum type="alphaLcPeriod"/>
            </a:pPr>
            <a:r>
              <a:rPr lang="en-US" altLang="en-US" dirty="0" smtClean="0"/>
              <a:t>Cartesian products</a:t>
            </a:r>
          </a:p>
        </p:txBody>
      </p:sp>
      <p:sp>
        <p:nvSpPr>
          <p:cNvPr id="75778" name="Rectangle 2"/>
          <p:cNvSpPr>
            <a:spLocks noGrp="1" noChangeArrowheads="1"/>
          </p:cNvSpPr>
          <p:nvPr>
            <p:ph type="title"/>
          </p:nvPr>
        </p:nvSpPr>
        <p:spPr/>
        <p:txBody>
          <a:bodyPr/>
          <a:lstStyle/>
          <a:p>
            <a:r>
              <a:rPr lang="en-US" altLang="en-US" dirty="0" smtClean="0"/>
              <a:t>Quiz</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9110" y="4572000"/>
            <a:ext cx="1467577" cy="1382501"/>
          </a:xfrm>
          <a:prstGeom prst="rect">
            <a:avLst/>
          </a:prstGeom>
        </p:spPr>
      </p:pic>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p>
            <a:pPr eaLnBrk="1" hangingPunct="1"/>
            <a:r>
              <a:rPr lang="en-US" altLang="en-US" dirty="0" smtClean="0"/>
              <a:t>Summary</a:t>
            </a:r>
          </a:p>
        </p:txBody>
      </p:sp>
      <p:sp>
        <p:nvSpPr>
          <p:cNvPr id="77827" name="Rectangle 5"/>
          <p:cNvSpPr>
            <a:spLocks noGrp="1" noChangeArrowheads="1"/>
          </p:cNvSpPr>
          <p:nvPr>
            <p:ph idx="1"/>
          </p:nvPr>
        </p:nvSpPr>
        <p:spPr/>
        <p:txBody>
          <a:bodyPr/>
          <a:lstStyle/>
          <a:p>
            <a:pPr indent="0"/>
            <a:r>
              <a:rPr lang="en-US" altLang="en-US" dirty="0" smtClean="0">
                <a:latin typeface="Arial" charset="0"/>
              </a:rPr>
              <a:t>In this lesson, you should have learned how to :</a:t>
            </a:r>
          </a:p>
          <a:p>
            <a:pPr lvl="1" eaLnBrk="1" hangingPunct="1"/>
            <a:r>
              <a:rPr lang="en-US" altLang="en-US" dirty="0" smtClean="0"/>
              <a:t>Write </a:t>
            </a:r>
            <a:r>
              <a:rPr lang="en-US" altLang="en-US" dirty="0" smtClean="0">
                <a:latin typeface="Courier New" pitchFamily="49" charset="0"/>
              </a:rPr>
              <a:t>SELECT</a:t>
            </a:r>
            <a:r>
              <a:rPr lang="en-US" altLang="en-US" dirty="0" smtClean="0"/>
              <a:t> statements to access data from more than one table using equijoins and nonequijoins</a:t>
            </a:r>
          </a:p>
          <a:p>
            <a:pPr lvl="1" eaLnBrk="1" hangingPunct="1"/>
            <a:r>
              <a:rPr lang="en-US" altLang="en-US" dirty="0" smtClean="0"/>
              <a:t>Join a table to itself by using a self-join</a:t>
            </a:r>
          </a:p>
          <a:p>
            <a:pPr lvl="1" eaLnBrk="1" hangingPunct="1"/>
            <a:r>
              <a:rPr lang="en-US" altLang="en-US" dirty="0" smtClean="0"/>
              <a:t>View data that generally does not meet a join condition by using </a:t>
            </a:r>
            <a:r>
              <a:rPr lang="en-US" altLang="en-US" dirty="0" smtClean="0">
                <a:latin typeface="Courier New" pitchFamily="49" charset="0"/>
              </a:rPr>
              <a:t>OUTER</a:t>
            </a:r>
            <a:r>
              <a:rPr lang="en-US" altLang="en-US" dirty="0" smtClean="0"/>
              <a:t> joins</a:t>
            </a:r>
          </a:p>
          <a:p>
            <a:pPr lvl="1" eaLnBrk="1" hangingPunct="1"/>
            <a:r>
              <a:rPr lang="en-US" altLang="en-US" dirty="0" smtClean="0"/>
              <a:t>Generate a Cartesian product of all rows from two tables</a:t>
            </a:r>
          </a:p>
        </p:txBody>
      </p:sp>
      <p:sp>
        <p:nvSpPr>
          <p:cNvPr id="7" name="Rectangle 6"/>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8" name="Picture 7"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title"/>
          </p:nvPr>
        </p:nvSpPr>
        <p:spPr/>
        <p:txBody>
          <a:bodyPr/>
          <a:lstStyle/>
          <a:p>
            <a:r>
              <a:rPr lang="en-US" altLang="en-US" dirty="0" smtClean="0"/>
              <a:t>Practice 7: Overview</a:t>
            </a:r>
          </a:p>
        </p:txBody>
      </p:sp>
      <p:sp>
        <p:nvSpPr>
          <p:cNvPr id="79875" name="Rectangle 5"/>
          <p:cNvSpPr>
            <a:spLocks noGrp="1" noChangeArrowheads="1"/>
          </p:cNvSpPr>
          <p:nvPr>
            <p:ph idx="1"/>
          </p:nvPr>
        </p:nvSpPr>
        <p:spPr>
          <a:xfrm>
            <a:off x="622138" y="1242485"/>
            <a:ext cx="10944549" cy="1673101"/>
          </a:xfrm>
        </p:spPr>
        <p:txBody>
          <a:bodyPr/>
          <a:lstStyle/>
          <a:p>
            <a:r>
              <a:rPr lang="en-US" altLang="en-US" dirty="0" smtClean="0">
                <a:latin typeface="Arial" charset="0"/>
              </a:rPr>
              <a:t>This practice covers the following topics:</a:t>
            </a:r>
          </a:p>
          <a:p>
            <a:pPr lvl="1"/>
            <a:r>
              <a:rPr lang="en-US" altLang="en-US" dirty="0" smtClean="0"/>
              <a:t>Joining tables using an equijoin</a:t>
            </a:r>
          </a:p>
          <a:p>
            <a:pPr lvl="1"/>
            <a:r>
              <a:rPr lang="en-US" altLang="en-US" dirty="0" smtClean="0"/>
              <a:t>Performing outer and self-joins</a:t>
            </a:r>
          </a:p>
          <a:p>
            <a:pPr lvl="1"/>
            <a:r>
              <a:rPr lang="en-US" altLang="en-US" dirty="0" smtClean="0"/>
              <a:t>Adding conditions</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altLang="en-US" dirty="0" smtClean="0"/>
              <a:t>Lesson Agenda</a:t>
            </a:r>
          </a:p>
        </p:txBody>
      </p:sp>
      <p:sp>
        <p:nvSpPr>
          <p:cNvPr id="10243" name="Rectangle 5"/>
          <p:cNvSpPr>
            <a:spLocks noGrp="1" noChangeArrowheads="1"/>
          </p:cNvSpPr>
          <p:nvPr>
            <p:ph idx="1"/>
          </p:nvPr>
        </p:nvSpPr>
        <p:spPr>
          <a:xfrm>
            <a:off x="622138" y="1242485"/>
            <a:ext cx="10944549" cy="4915014"/>
          </a:xfrm>
        </p:spPr>
        <p:txBody>
          <a:bodyPr/>
          <a:lstStyle/>
          <a:p>
            <a:pPr lvl="1" eaLnBrk="1" hangingPunct="1"/>
            <a:r>
              <a:rPr lang="en-US" altLang="en-US" dirty="0" smtClean="0"/>
              <a:t>Types of </a:t>
            </a:r>
            <a:r>
              <a:rPr lang="en-US" altLang="en-US" dirty="0" smtClean="0">
                <a:latin typeface="Courier New" pitchFamily="49" charset="0"/>
              </a:rPr>
              <a:t>JOINS</a:t>
            </a:r>
            <a:r>
              <a:rPr lang="en-US" altLang="en-US" dirty="0" smtClean="0">
                <a:cs typeface="Arial" charset="0"/>
              </a:rPr>
              <a:t> </a:t>
            </a:r>
            <a:r>
              <a:rPr lang="en-US" altLang="en-US" dirty="0" smtClean="0"/>
              <a:t>and their syntax</a:t>
            </a:r>
          </a:p>
          <a:p>
            <a:pPr lvl="1" eaLnBrk="1" hangingPunct="1">
              <a:buClr>
                <a:srgbClr val="A6A6A6"/>
              </a:buClr>
            </a:pPr>
            <a:r>
              <a:rPr lang="en-US" altLang="en-US" dirty="0" smtClean="0">
                <a:solidFill>
                  <a:srgbClr val="A6A6A6"/>
                </a:solidFill>
              </a:rPr>
              <a:t>Natural join</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rPr>
              <a:t>USING</a:t>
            </a:r>
            <a:r>
              <a:rPr lang="en-US" altLang="en-US" dirty="0" smtClean="0">
                <a:solidFill>
                  <a:srgbClr val="A6A6A6"/>
                </a:solidFill>
                <a:cs typeface="Arial" charset="0"/>
              </a:rPr>
              <a:t> clause</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cs typeface="Arial" charset="0"/>
              </a:rPr>
              <a:t>ON</a:t>
            </a:r>
            <a:r>
              <a:rPr lang="en-US" altLang="en-US" dirty="0" smtClean="0">
                <a:solidFill>
                  <a:srgbClr val="A6A6A6"/>
                </a:solidFill>
                <a:cs typeface="Arial" charset="0"/>
              </a:rPr>
              <a:t> clause</a:t>
            </a:r>
          </a:p>
          <a:p>
            <a:pPr lvl="1" eaLnBrk="1" hangingPunct="1">
              <a:buClr>
                <a:srgbClr val="A6A6A6"/>
              </a:buClr>
            </a:pPr>
            <a:r>
              <a:rPr lang="en-US" altLang="en-US" dirty="0" smtClean="0">
                <a:solidFill>
                  <a:srgbClr val="A6A6A6"/>
                </a:solidFill>
              </a:rPr>
              <a:t>Self-join</a:t>
            </a:r>
          </a:p>
          <a:p>
            <a:pPr lvl="1" eaLnBrk="1" hangingPunct="1">
              <a:buClr>
                <a:srgbClr val="A6A6A6"/>
              </a:buClr>
            </a:pPr>
            <a:r>
              <a:rPr lang="en-US" altLang="en-US" dirty="0" smtClean="0">
                <a:solidFill>
                  <a:srgbClr val="A6A6A6"/>
                </a:solidFill>
              </a:rPr>
              <a:t>Nonequijoins</a:t>
            </a:r>
          </a:p>
          <a:p>
            <a:pPr lvl="1" eaLnBrk="1" hangingPunct="1">
              <a:buClr>
                <a:srgbClr val="A6A6A6"/>
              </a:buClr>
            </a:pPr>
            <a:r>
              <a:rPr lang="en-US" altLang="en-US" dirty="0" smtClean="0">
                <a:solidFill>
                  <a:srgbClr val="A6A6A6"/>
                </a:solidFill>
                <a:latin typeface="Courier New" pitchFamily="49" charset="0"/>
              </a:rPr>
              <a:t>OUTER</a:t>
            </a:r>
            <a:r>
              <a:rPr lang="en-US" altLang="en-US" dirty="0" smtClean="0">
                <a:solidFill>
                  <a:srgbClr val="A6A6A6"/>
                </a:solidFill>
              </a:rPr>
              <a:t> join:</a:t>
            </a:r>
          </a:p>
          <a:p>
            <a:pPr lvl="2" eaLnBrk="1" hangingPunct="1">
              <a:buClr>
                <a:srgbClr val="A6A6A6"/>
              </a:buClr>
            </a:pPr>
            <a:r>
              <a:rPr lang="en-US" altLang="en-US" dirty="0" smtClean="0">
                <a:solidFill>
                  <a:srgbClr val="A6A6A6"/>
                </a:solidFill>
                <a:latin typeface="Courier New" pitchFamily="49" charset="0"/>
              </a:rPr>
              <a:t>LEFT OUTER JOIN</a:t>
            </a:r>
          </a:p>
          <a:p>
            <a:pPr lvl="2" eaLnBrk="1" hangingPunct="1">
              <a:buClr>
                <a:srgbClr val="A6A6A6"/>
              </a:buClr>
            </a:pPr>
            <a:r>
              <a:rPr lang="en-US" altLang="en-US" dirty="0" smtClean="0">
                <a:solidFill>
                  <a:srgbClr val="A6A6A6"/>
                </a:solidFill>
                <a:latin typeface="Courier New" pitchFamily="49" charset="0"/>
              </a:rPr>
              <a:t>RIGHT OUTER JOIN</a:t>
            </a:r>
          </a:p>
          <a:p>
            <a:pPr lvl="2" eaLnBrk="1" hangingPunct="1">
              <a:buClr>
                <a:srgbClr val="A6A6A6"/>
              </a:buClr>
            </a:pPr>
            <a:r>
              <a:rPr lang="en-US" altLang="en-US" dirty="0" smtClean="0">
                <a:solidFill>
                  <a:srgbClr val="A6A6A6"/>
                </a:solidFill>
                <a:latin typeface="Courier New" pitchFamily="49" charset="0"/>
              </a:rPr>
              <a:t>FULL OUTER JOIN</a:t>
            </a:r>
          </a:p>
          <a:p>
            <a:pPr lvl="1" eaLnBrk="1" hangingPunct="1">
              <a:buClr>
                <a:srgbClr val="A6A6A6"/>
              </a:buClr>
            </a:pPr>
            <a:r>
              <a:rPr lang="en-US" altLang="en-US" dirty="0" smtClean="0">
                <a:solidFill>
                  <a:srgbClr val="A6A6A6"/>
                </a:solidFill>
              </a:rPr>
              <a:t>Cartesian product</a:t>
            </a:r>
          </a:p>
          <a:p>
            <a:pPr lvl="2" eaLnBrk="1" hangingPunct="1">
              <a:buClr>
                <a:srgbClr val="A6A6A6"/>
              </a:buClr>
            </a:pPr>
            <a:r>
              <a:rPr lang="en-US" altLang="en-US" dirty="0" smtClean="0">
                <a:solidFill>
                  <a:srgbClr val="A6A6A6"/>
                </a:solidFill>
              </a:rPr>
              <a:t>Cross join</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Join?</a:t>
            </a:r>
            <a:endParaRPr lang="en-US" dirty="0"/>
          </a:p>
        </p:txBody>
      </p:sp>
      <p:sp>
        <p:nvSpPr>
          <p:cNvPr id="25" name="Rectangle 2"/>
          <p:cNvSpPr>
            <a:spLocks noChangeArrowheads="1"/>
          </p:cNvSpPr>
          <p:nvPr/>
        </p:nvSpPr>
        <p:spPr bwMode="auto">
          <a:xfrm>
            <a:off x="176632" y="3496999"/>
            <a:ext cx="4215724" cy="1264880"/>
          </a:xfrm>
          <a:prstGeom prst="rect">
            <a:avLst/>
          </a:prstGeom>
          <a:gradFill flip="none" rotWithShape="1">
            <a:gsLst>
              <a:gs pos="0">
                <a:schemeClr val="bg1"/>
              </a:gs>
              <a:gs pos="25000">
                <a:srgbClr val="C9DAEE"/>
              </a:gs>
            </a:gsLst>
            <a:lin ang="10800000" scaled="1"/>
            <a:tileRect/>
          </a:gradFill>
          <a:ln>
            <a:noFill/>
          </a:ln>
        </p:spPr>
        <p:txBody>
          <a:bodyPr/>
          <a:lstStyle/>
          <a:p>
            <a:pPr algn="ctr" defTabSz="228600">
              <a:spcBef>
                <a:spcPct val="20000"/>
              </a:spcBef>
              <a:buClr>
                <a:srgbClr val="FF0000"/>
              </a:buClr>
              <a:buFont typeface="Arial" panose="020B0604020202020204" pitchFamily="34" charset="0"/>
            </a:pPr>
            <a:endParaRPr lang="en-US" altLang="en-US">
              <a:latin typeface="Arial" panose="020B0604020202020204" pitchFamily="34" charset="0"/>
            </a:endParaRPr>
          </a:p>
        </p:txBody>
      </p:sp>
      <p:pic>
        <p:nvPicPr>
          <p:cNvPr id="26" name="Picture 25"/>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295510" y="3732292"/>
            <a:ext cx="1105104" cy="794294"/>
          </a:xfrm>
          <a:prstGeom prst="rect">
            <a:avLst/>
          </a:prstGeom>
        </p:spPr>
      </p:pic>
      <p:sp>
        <p:nvSpPr>
          <p:cNvPr id="27" name="Freeform 26"/>
          <p:cNvSpPr/>
          <p:nvPr/>
        </p:nvSpPr>
        <p:spPr bwMode="auto">
          <a:xfrm>
            <a:off x="4586110" y="3386606"/>
            <a:ext cx="7037035" cy="2745819"/>
          </a:xfrm>
          <a:custGeom>
            <a:avLst/>
            <a:gdLst>
              <a:gd name="connsiteX0" fmla="*/ 0 w 6743700"/>
              <a:gd name="connsiteY0" fmla="*/ 38100 h 2819400"/>
              <a:gd name="connsiteX1" fmla="*/ 2273300 w 6743700"/>
              <a:gd name="connsiteY1" fmla="*/ 2819400 h 2819400"/>
              <a:gd name="connsiteX2" fmla="*/ 6743700 w 6743700"/>
              <a:gd name="connsiteY2" fmla="*/ 736600 h 2819400"/>
              <a:gd name="connsiteX3" fmla="*/ 5549900 w 6743700"/>
              <a:gd name="connsiteY3" fmla="*/ 0 h 2819400"/>
              <a:gd name="connsiteX4" fmla="*/ 0 w 6743700"/>
              <a:gd name="connsiteY4" fmla="*/ 38100 h 2819400"/>
              <a:gd name="connsiteX0" fmla="*/ 0 w 6566047"/>
              <a:gd name="connsiteY0" fmla="*/ 38100 h 2819400"/>
              <a:gd name="connsiteX1" fmla="*/ 2273300 w 6566047"/>
              <a:gd name="connsiteY1" fmla="*/ 2819400 h 2819400"/>
              <a:gd name="connsiteX2" fmla="*/ 6566047 w 6566047"/>
              <a:gd name="connsiteY2" fmla="*/ 662918 h 2819400"/>
              <a:gd name="connsiteX3" fmla="*/ 5549900 w 6566047"/>
              <a:gd name="connsiteY3" fmla="*/ 0 h 2819400"/>
              <a:gd name="connsiteX4" fmla="*/ 0 w 6566047"/>
              <a:gd name="connsiteY4" fmla="*/ 38100 h 2819400"/>
              <a:gd name="connsiteX0" fmla="*/ 0 w 7342993"/>
              <a:gd name="connsiteY0" fmla="*/ 38100 h 2819400"/>
              <a:gd name="connsiteX1" fmla="*/ 2273300 w 7342993"/>
              <a:gd name="connsiteY1" fmla="*/ 2819400 h 2819400"/>
              <a:gd name="connsiteX2" fmla="*/ 7342993 w 7342993"/>
              <a:gd name="connsiteY2" fmla="*/ 673444 h 2819400"/>
              <a:gd name="connsiteX3" fmla="*/ 5549900 w 7342993"/>
              <a:gd name="connsiteY3" fmla="*/ 0 h 2819400"/>
              <a:gd name="connsiteX4" fmla="*/ 0 w 7342993"/>
              <a:gd name="connsiteY4" fmla="*/ 38100 h 2819400"/>
              <a:gd name="connsiteX0" fmla="*/ 0 w 7342993"/>
              <a:gd name="connsiteY0" fmla="*/ 38100 h 2545725"/>
              <a:gd name="connsiteX1" fmla="*/ 1856051 w 7342993"/>
              <a:gd name="connsiteY1" fmla="*/ 2545725 h 2545725"/>
              <a:gd name="connsiteX2" fmla="*/ 7342993 w 7342993"/>
              <a:gd name="connsiteY2" fmla="*/ 673444 h 2545725"/>
              <a:gd name="connsiteX3" fmla="*/ 5549900 w 7342993"/>
              <a:gd name="connsiteY3" fmla="*/ 0 h 2545725"/>
              <a:gd name="connsiteX4" fmla="*/ 0 w 7342993"/>
              <a:gd name="connsiteY4" fmla="*/ 38100 h 2545725"/>
              <a:gd name="connsiteX0" fmla="*/ 0 w 8753006"/>
              <a:gd name="connsiteY0" fmla="*/ 38100 h 2545725"/>
              <a:gd name="connsiteX1" fmla="*/ 1856051 w 8753006"/>
              <a:gd name="connsiteY1" fmla="*/ 2545725 h 2545725"/>
              <a:gd name="connsiteX2" fmla="*/ 8753006 w 8753006"/>
              <a:gd name="connsiteY2" fmla="*/ 505028 h 2545725"/>
              <a:gd name="connsiteX3" fmla="*/ 5549900 w 8753006"/>
              <a:gd name="connsiteY3" fmla="*/ 0 h 2545725"/>
              <a:gd name="connsiteX4" fmla="*/ 0 w 8753006"/>
              <a:gd name="connsiteY4" fmla="*/ 38100 h 2545725"/>
              <a:gd name="connsiteX0" fmla="*/ 0 w 8753006"/>
              <a:gd name="connsiteY0" fmla="*/ 38100 h 2650985"/>
              <a:gd name="connsiteX1" fmla="*/ 4158112 w 8753006"/>
              <a:gd name="connsiteY1" fmla="*/ 2650985 h 2650985"/>
              <a:gd name="connsiteX2" fmla="*/ 8753006 w 8753006"/>
              <a:gd name="connsiteY2" fmla="*/ 505028 h 2650985"/>
              <a:gd name="connsiteX3" fmla="*/ 5549900 w 8753006"/>
              <a:gd name="connsiteY3" fmla="*/ 0 h 2650985"/>
              <a:gd name="connsiteX4" fmla="*/ 0 w 8753006"/>
              <a:gd name="connsiteY4" fmla="*/ 38100 h 2650985"/>
              <a:gd name="connsiteX0" fmla="*/ 0 w 8753006"/>
              <a:gd name="connsiteY0" fmla="*/ 0 h 2612885"/>
              <a:gd name="connsiteX1" fmla="*/ 4158112 w 8753006"/>
              <a:gd name="connsiteY1" fmla="*/ 2612885 h 2612885"/>
              <a:gd name="connsiteX2" fmla="*/ 8753006 w 8753006"/>
              <a:gd name="connsiteY2" fmla="*/ 466928 h 2612885"/>
              <a:gd name="connsiteX3" fmla="*/ 5434797 w 8753006"/>
              <a:gd name="connsiteY3" fmla="*/ 14530 h 2612885"/>
              <a:gd name="connsiteX4" fmla="*/ 0 w 8753006"/>
              <a:gd name="connsiteY4" fmla="*/ 0 h 2612885"/>
              <a:gd name="connsiteX0" fmla="*/ 0 w 8868109"/>
              <a:gd name="connsiteY0" fmla="*/ 38100 h 2598355"/>
              <a:gd name="connsiteX1" fmla="*/ 4273215 w 8868109"/>
              <a:gd name="connsiteY1" fmla="*/ 2598355 h 2598355"/>
              <a:gd name="connsiteX2" fmla="*/ 8868109 w 8868109"/>
              <a:gd name="connsiteY2" fmla="*/ 452398 h 2598355"/>
              <a:gd name="connsiteX3" fmla="*/ 5549900 w 8868109"/>
              <a:gd name="connsiteY3" fmla="*/ 0 h 2598355"/>
              <a:gd name="connsiteX4" fmla="*/ 0 w 8868109"/>
              <a:gd name="connsiteY4" fmla="*/ 38100 h 2598355"/>
              <a:gd name="connsiteX0" fmla="*/ 0 w 8868109"/>
              <a:gd name="connsiteY0" fmla="*/ 0 h 2560255"/>
              <a:gd name="connsiteX1" fmla="*/ 4273215 w 8868109"/>
              <a:gd name="connsiteY1" fmla="*/ 2560255 h 2560255"/>
              <a:gd name="connsiteX2" fmla="*/ 8868109 w 8868109"/>
              <a:gd name="connsiteY2" fmla="*/ 414298 h 2560255"/>
              <a:gd name="connsiteX3" fmla="*/ 5290918 w 8868109"/>
              <a:gd name="connsiteY3" fmla="*/ 46108 h 2560255"/>
              <a:gd name="connsiteX4" fmla="*/ 0 w 8868109"/>
              <a:gd name="connsiteY4" fmla="*/ 0 h 2560255"/>
              <a:gd name="connsiteX0" fmla="*/ 0 w 9055152"/>
              <a:gd name="connsiteY0" fmla="*/ 0 h 2560255"/>
              <a:gd name="connsiteX1" fmla="*/ 4273215 w 9055152"/>
              <a:gd name="connsiteY1" fmla="*/ 2560255 h 2560255"/>
              <a:gd name="connsiteX2" fmla="*/ 9055152 w 9055152"/>
              <a:gd name="connsiteY2" fmla="*/ 530084 h 2560255"/>
              <a:gd name="connsiteX3" fmla="*/ 5290918 w 9055152"/>
              <a:gd name="connsiteY3" fmla="*/ 46108 h 2560255"/>
              <a:gd name="connsiteX4" fmla="*/ 0 w 9055152"/>
              <a:gd name="connsiteY4" fmla="*/ 0 h 2560255"/>
              <a:gd name="connsiteX0" fmla="*/ 0 w 8968825"/>
              <a:gd name="connsiteY0" fmla="*/ 0 h 2560255"/>
              <a:gd name="connsiteX1" fmla="*/ 4273215 w 8968825"/>
              <a:gd name="connsiteY1" fmla="*/ 2560255 h 2560255"/>
              <a:gd name="connsiteX2" fmla="*/ 8968825 w 8968825"/>
              <a:gd name="connsiteY2" fmla="*/ 424824 h 2560255"/>
              <a:gd name="connsiteX3" fmla="*/ 5290918 w 8968825"/>
              <a:gd name="connsiteY3" fmla="*/ 46108 h 2560255"/>
              <a:gd name="connsiteX4" fmla="*/ 0 w 8968825"/>
              <a:gd name="connsiteY4" fmla="*/ 0 h 2560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8825" h="2560255">
                <a:moveTo>
                  <a:pt x="0" y="0"/>
                </a:moveTo>
                <a:lnTo>
                  <a:pt x="4273215" y="2560255"/>
                </a:lnTo>
                <a:lnTo>
                  <a:pt x="8968825" y="424824"/>
                </a:lnTo>
                <a:lnTo>
                  <a:pt x="5290918" y="46108"/>
                </a:lnTo>
                <a:lnTo>
                  <a:pt x="0" y="0"/>
                </a:lnTo>
                <a:close/>
              </a:path>
            </a:pathLst>
          </a:custGeom>
          <a:gradFill flip="none" rotWithShape="1">
            <a:gsLst>
              <a:gs pos="100000">
                <a:schemeClr val="bg1"/>
              </a:gs>
              <a:gs pos="0">
                <a:srgbClr val="ABFFAB"/>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8" name="Rounded Rectangle 27"/>
          <p:cNvSpPr/>
          <p:nvPr/>
        </p:nvSpPr>
        <p:spPr bwMode="auto">
          <a:xfrm>
            <a:off x="4494212" y="434622"/>
            <a:ext cx="4572000" cy="3124200"/>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p>
            <a:pPr algn="ctr" defTabSz="228600">
              <a:spcBef>
                <a:spcPct val="20000"/>
              </a:spcBef>
              <a:buClr>
                <a:srgbClr val="FF0000"/>
              </a:buClr>
            </a:pPr>
            <a:endParaRPr lang="en-US"/>
          </a:p>
        </p:txBody>
      </p:sp>
      <p:sp>
        <p:nvSpPr>
          <p:cNvPr id="29" name="TextBox 28"/>
          <p:cNvSpPr txBox="1"/>
          <p:nvPr/>
        </p:nvSpPr>
        <p:spPr>
          <a:xfrm>
            <a:off x="4685714" y="478584"/>
            <a:ext cx="2409528" cy="338554"/>
          </a:xfrm>
          <a:prstGeom prst="rect">
            <a:avLst/>
          </a:prstGeom>
          <a:noFill/>
        </p:spPr>
        <p:txBody>
          <a:bodyPr wrap="square" rtlCol="0">
            <a:spAutoFit/>
          </a:bodyPr>
          <a:lstStyle/>
          <a:p>
            <a:r>
              <a:rPr lang="en-US" sz="1600" b="1" dirty="0" smtClean="0"/>
              <a:t>HR Application</a:t>
            </a:r>
            <a:endParaRPr lang="en-US" sz="1600" b="1" dirty="0"/>
          </a:p>
        </p:txBody>
      </p:sp>
      <p:sp>
        <p:nvSpPr>
          <p:cNvPr id="30" name="Rounded Rectangle 29"/>
          <p:cNvSpPr/>
          <p:nvPr/>
        </p:nvSpPr>
        <p:spPr bwMode="auto">
          <a:xfrm>
            <a:off x="4776434" y="1512712"/>
            <a:ext cx="3352800" cy="703785"/>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a:spcBef>
                <a:spcPct val="20000"/>
              </a:spcBef>
              <a:buClr>
                <a:srgbClr val="FF0000"/>
              </a:buClr>
            </a:pPr>
            <a:r>
              <a:rPr lang="en-US" sz="1200" dirty="0" err="1">
                <a:latin typeface="Arial" pitchFamily="34" charset="0"/>
              </a:rPr>
              <a:t>first_name</a:t>
            </a:r>
            <a:r>
              <a:rPr lang="en-US" sz="1200" dirty="0">
                <a:latin typeface="Arial" pitchFamily="34" charset="0"/>
              </a:rPr>
              <a:t>                                 </a:t>
            </a:r>
            <a:r>
              <a:rPr lang="en-US" sz="1200" b="1" dirty="0" err="1">
                <a:latin typeface="Arial" pitchFamily="34" charset="0"/>
              </a:rPr>
              <a:t>employee_id</a:t>
            </a:r>
            <a:endParaRPr lang="en-US" sz="1200" b="1" dirty="0">
              <a:latin typeface="Arial" pitchFamily="34" charset="0"/>
            </a:endParaRPr>
          </a:p>
          <a:p>
            <a:pPr defTabSz="228600">
              <a:spcBef>
                <a:spcPct val="20000"/>
              </a:spcBef>
              <a:buClr>
                <a:srgbClr val="FF0000"/>
              </a:buClr>
            </a:pPr>
            <a:r>
              <a:rPr lang="en-US" sz="1200" dirty="0" err="1">
                <a:latin typeface="Arial" pitchFamily="34" charset="0"/>
              </a:rPr>
              <a:t>last_name</a:t>
            </a:r>
            <a:r>
              <a:rPr lang="en-US" sz="1200" dirty="0">
                <a:latin typeface="Arial" pitchFamily="34" charset="0"/>
              </a:rPr>
              <a:t>                                 </a:t>
            </a:r>
            <a:r>
              <a:rPr lang="en-US" sz="1200" dirty="0" smtClean="0">
                <a:latin typeface="Arial" pitchFamily="34" charset="0"/>
              </a:rPr>
              <a:t> </a:t>
            </a:r>
            <a:r>
              <a:rPr lang="en-US" sz="1200" b="1" dirty="0" err="1" smtClean="0">
                <a:latin typeface="Arial" pitchFamily="34" charset="0"/>
              </a:rPr>
              <a:t>job_id</a:t>
            </a:r>
            <a:endParaRPr lang="en-US" sz="1200" b="1" dirty="0">
              <a:latin typeface="Arial" pitchFamily="34" charset="0"/>
            </a:endParaRPr>
          </a:p>
          <a:p>
            <a:pPr defTabSz="228600">
              <a:spcBef>
                <a:spcPct val="20000"/>
              </a:spcBef>
              <a:buClr>
                <a:srgbClr val="FF0000"/>
              </a:buClr>
            </a:pPr>
            <a:r>
              <a:rPr lang="en-US" sz="1200" dirty="0">
                <a:latin typeface="Arial" pitchFamily="34" charset="0"/>
              </a:rPr>
              <a:t>…</a:t>
            </a:r>
          </a:p>
        </p:txBody>
      </p:sp>
      <p:sp>
        <p:nvSpPr>
          <p:cNvPr id="31" name="Rounded Rectangle 30"/>
          <p:cNvSpPr/>
          <p:nvPr/>
        </p:nvSpPr>
        <p:spPr bwMode="auto">
          <a:xfrm>
            <a:off x="8293145" y="2988810"/>
            <a:ext cx="609156"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sz="1400" b="1" dirty="0">
                <a:solidFill>
                  <a:schemeClr val="bg1"/>
                </a:solidFill>
                <a:latin typeface="Arial" pitchFamily="34" charset="0"/>
              </a:rPr>
              <a:t>GO</a:t>
            </a:r>
            <a:endParaRPr lang="en-US" sz="1500" b="1" dirty="0">
              <a:solidFill>
                <a:schemeClr val="bg1"/>
              </a:solidFill>
              <a:latin typeface="Arial" pitchFamily="34" charset="0"/>
            </a:endParaRPr>
          </a:p>
        </p:txBody>
      </p:sp>
      <p:sp>
        <p:nvSpPr>
          <p:cNvPr id="32" name="TextBox 31"/>
          <p:cNvSpPr txBox="1"/>
          <p:nvPr/>
        </p:nvSpPr>
        <p:spPr>
          <a:xfrm>
            <a:off x="4685714" y="891822"/>
            <a:ext cx="2409528" cy="307777"/>
          </a:xfrm>
          <a:prstGeom prst="rect">
            <a:avLst/>
          </a:prstGeom>
          <a:noFill/>
        </p:spPr>
        <p:txBody>
          <a:bodyPr wrap="square" rtlCol="0">
            <a:spAutoFit/>
          </a:bodyPr>
          <a:lstStyle/>
          <a:p>
            <a:r>
              <a:rPr lang="en-US" sz="1400" dirty="0" smtClean="0"/>
              <a:t>Select the desired columns:</a:t>
            </a:r>
            <a:endParaRPr lang="en-US" sz="1200" dirty="0"/>
          </a:p>
        </p:txBody>
      </p:sp>
      <p:sp>
        <p:nvSpPr>
          <p:cNvPr id="33" name="TextBox 32"/>
          <p:cNvSpPr txBox="1"/>
          <p:nvPr/>
        </p:nvSpPr>
        <p:spPr>
          <a:xfrm>
            <a:off x="4685714" y="1230489"/>
            <a:ext cx="1040670" cy="276999"/>
          </a:xfrm>
          <a:prstGeom prst="rect">
            <a:avLst/>
          </a:prstGeom>
          <a:noFill/>
        </p:spPr>
        <p:txBody>
          <a:bodyPr wrap="none" rtlCol="0">
            <a:spAutoFit/>
          </a:bodyPr>
          <a:lstStyle/>
          <a:p>
            <a:r>
              <a:rPr lang="en-US" sz="1200" b="1" dirty="0" smtClean="0"/>
              <a:t>EMPLOYEE</a:t>
            </a:r>
            <a:endParaRPr lang="en-US" sz="1200" b="1" dirty="0"/>
          </a:p>
        </p:txBody>
      </p:sp>
      <p:sp>
        <p:nvSpPr>
          <p:cNvPr id="34" name="Rectangle 33"/>
          <p:cNvSpPr/>
          <p:nvPr/>
        </p:nvSpPr>
        <p:spPr bwMode="auto">
          <a:xfrm>
            <a:off x="6352388" y="1512711"/>
            <a:ext cx="405246" cy="703785"/>
          </a:xfrm>
          <a:prstGeom prst="rect">
            <a:avLst/>
          </a:prstGeom>
          <a:no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rPr>
              <a:t>&gt;</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1400" dirty="0" smtClean="0">
                <a:latin typeface="Arial" pitchFamily="34" charset="0"/>
              </a:rPr>
              <a:t>&gt;&gt;</a:t>
            </a:r>
            <a:endParaRPr kumimoji="0" lang="en-US" sz="1400" b="0" i="0" u="none" strike="noStrike" cap="none" normalizeH="0" baseline="0" dirty="0" smtClean="0">
              <a:ln>
                <a:noFill/>
              </a:ln>
              <a:solidFill>
                <a:schemeClr val="tx1"/>
              </a:solidFill>
              <a:effectLst/>
              <a:latin typeface="Arial" pitchFamily="34" charset="0"/>
            </a:endParaRPr>
          </a:p>
        </p:txBody>
      </p:sp>
      <p:sp>
        <p:nvSpPr>
          <p:cNvPr id="35" name="Rounded Rectangle 34"/>
          <p:cNvSpPr/>
          <p:nvPr/>
        </p:nvSpPr>
        <p:spPr bwMode="auto">
          <a:xfrm>
            <a:off x="4776434" y="2598215"/>
            <a:ext cx="3352800" cy="703785"/>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a:spcBef>
                <a:spcPct val="20000"/>
              </a:spcBef>
              <a:buClr>
                <a:srgbClr val="FF0000"/>
              </a:buClr>
            </a:pPr>
            <a:r>
              <a:rPr lang="en-US" sz="1200" dirty="0" err="1">
                <a:latin typeface="Arial" pitchFamily="34" charset="0"/>
              </a:rPr>
              <a:t>min_salary</a:t>
            </a:r>
            <a:r>
              <a:rPr lang="en-US" sz="1200" dirty="0" smtClean="0">
                <a:latin typeface="Arial" pitchFamily="34" charset="0"/>
              </a:rPr>
              <a:t>                                </a:t>
            </a:r>
            <a:r>
              <a:rPr lang="en-US" sz="1200" b="1" dirty="0" err="1">
                <a:latin typeface="Arial" pitchFamily="34" charset="0"/>
              </a:rPr>
              <a:t>job_id</a:t>
            </a:r>
            <a:endParaRPr lang="en-US" sz="1200" b="1" dirty="0">
              <a:latin typeface="Arial" pitchFamily="34" charset="0"/>
            </a:endParaRPr>
          </a:p>
          <a:p>
            <a:pPr defTabSz="228600" eaLnBrk="1" hangingPunct="1">
              <a:spcBef>
                <a:spcPct val="20000"/>
              </a:spcBef>
              <a:buClr>
                <a:srgbClr val="FF0000"/>
              </a:buClr>
            </a:pPr>
            <a:r>
              <a:rPr lang="en-US" sz="1200" dirty="0" err="1" smtClean="0">
                <a:latin typeface="Arial" pitchFamily="34" charset="0"/>
              </a:rPr>
              <a:t>max_salary</a:t>
            </a:r>
            <a:r>
              <a:rPr lang="en-US" sz="1200" dirty="0" smtClean="0">
                <a:latin typeface="Arial" pitchFamily="34" charset="0"/>
              </a:rPr>
              <a:t>                               </a:t>
            </a:r>
            <a:r>
              <a:rPr lang="en-US" sz="1200" b="1" dirty="0" err="1" smtClean="0">
                <a:latin typeface="Arial" pitchFamily="34" charset="0"/>
              </a:rPr>
              <a:t>job_title</a:t>
            </a:r>
            <a:endParaRPr lang="en-US" sz="1200" b="1" dirty="0">
              <a:latin typeface="Arial" pitchFamily="34" charset="0"/>
            </a:endParaRPr>
          </a:p>
          <a:p>
            <a:pPr defTabSz="228600">
              <a:spcBef>
                <a:spcPct val="20000"/>
              </a:spcBef>
              <a:buClr>
                <a:srgbClr val="FF0000"/>
              </a:buClr>
            </a:pPr>
            <a:r>
              <a:rPr lang="en-US" sz="1200" dirty="0" smtClean="0">
                <a:latin typeface="Arial" pitchFamily="34" charset="0"/>
              </a:rPr>
              <a:t>…</a:t>
            </a:r>
            <a:endParaRPr lang="en-US" sz="1200" dirty="0">
              <a:latin typeface="Arial" pitchFamily="34" charset="0"/>
            </a:endParaRPr>
          </a:p>
        </p:txBody>
      </p:sp>
      <p:sp>
        <p:nvSpPr>
          <p:cNvPr id="36" name="TextBox 35"/>
          <p:cNvSpPr txBox="1"/>
          <p:nvPr/>
        </p:nvSpPr>
        <p:spPr>
          <a:xfrm>
            <a:off x="4685714" y="2315992"/>
            <a:ext cx="603050" cy="276999"/>
          </a:xfrm>
          <a:prstGeom prst="rect">
            <a:avLst/>
          </a:prstGeom>
          <a:noFill/>
        </p:spPr>
        <p:txBody>
          <a:bodyPr wrap="none" rtlCol="0">
            <a:spAutoFit/>
          </a:bodyPr>
          <a:lstStyle/>
          <a:p>
            <a:r>
              <a:rPr lang="en-US" sz="1200" b="1" dirty="0" smtClean="0"/>
              <a:t>JOBS</a:t>
            </a:r>
            <a:endParaRPr lang="en-US" sz="1200" b="1" dirty="0"/>
          </a:p>
        </p:txBody>
      </p:sp>
      <p:sp>
        <p:nvSpPr>
          <p:cNvPr id="37" name="Rectangle 36"/>
          <p:cNvSpPr/>
          <p:nvPr/>
        </p:nvSpPr>
        <p:spPr bwMode="auto">
          <a:xfrm>
            <a:off x="6352388" y="2598214"/>
            <a:ext cx="405246" cy="703785"/>
          </a:xfrm>
          <a:prstGeom prst="rect">
            <a:avLst/>
          </a:prstGeom>
          <a:no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rPr>
              <a:t>&gt;</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1400" dirty="0" smtClean="0">
                <a:latin typeface="Arial" pitchFamily="34" charset="0"/>
              </a:rPr>
              <a:t>&gt;&gt;</a:t>
            </a:r>
            <a:endParaRPr kumimoji="0" lang="en-US" sz="1400" b="0" i="0" u="none" strike="noStrike" cap="none" normalizeH="0" baseline="0" dirty="0" smtClean="0">
              <a:ln>
                <a:noFill/>
              </a:ln>
              <a:solidFill>
                <a:schemeClr val="tx1"/>
              </a:solidFill>
              <a:effectLst/>
              <a:latin typeface="Arial" pitchFamily="34" charset="0"/>
            </a:endParaRPr>
          </a:p>
        </p:txBody>
      </p:sp>
      <p:sp>
        <p:nvSpPr>
          <p:cNvPr id="38" name="Rounded Rectangle 37"/>
          <p:cNvSpPr/>
          <p:nvPr/>
        </p:nvSpPr>
        <p:spPr bwMode="auto">
          <a:xfrm>
            <a:off x="7313631" y="3833790"/>
            <a:ext cx="4495800" cy="2438400"/>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2">
                <a:lumMod val="75000"/>
              </a:schemeClr>
            </a:solidFill>
            <a:prstDash val="solid"/>
            <a:round/>
            <a:headEnd type="none" w="sm" len="sm"/>
            <a:tailEnd type="none" w="sm" len="sm"/>
          </a:ln>
          <a:effectLst/>
        </p:spPr>
        <p:txBody>
          <a:bodyPr wrap="square">
            <a:noAutofit/>
          </a:bodyPr>
          <a:lstStyle/>
          <a:p>
            <a:pPr algn="ctr" defTabSz="228600">
              <a:spcBef>
                <a:spcPct val="20000"/>
              </a:spcBef>
              <a:buClr>
                <a:srgbClr val="FF0000"/>
              </a:buClr>
            </a:pPr>
            <a:endParaRPr lang="en-US"/>
          </a:p>
        </p:txBody>
      </p:sp>
      <p:sp>
        <p:nvSpPr>
          <p:cNvPr id="39" name="Rounded Rectangle 38"/>
          <p:cNvSpPr/>
          <p:nvPr/>
        </p:nvSpPr>
        <p:spPr bwMode="auto">
          <a:xfrm>
            <a:off x="7536896" y="4269726"/>
            <a:ext cx="4049270" cy="1800494"/>
          </a:xfrm>
          <a:prstGeom prst="roundRect">
            <a:avLst>
              <a:gd name="adj" fmla="val 0"/>
            </a:avLst>
          </a:prstGeom>
          <a:solidFill>
            <a:schemeClr val="bg1"/>
          </a:solidFill>
          <a:ln w="38100" cap="flat" cmpd="sng" algn="ctr">
            <a:solidFill>
              <a:srgbClr val="5FD453"/>
            </a:solidFill>
            <a:prstDash val="solid"/>
            <a:round/>
            <a:headEnd type="none" w="sm" len="sm"/>
            <a:tailEnd type="none" w="sm" len="sm"/>
          </a:ln>
          <a:effectLst>
            <a:innerShdw blurRad="114300">
              <a:srgbClr val="5FD453"/>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0" name="TextBox 39"/>
          <p:cNvSpPr txBox="1"/>
          <p:nvPr/>
        </p:nvSpPr>
        <p:spPr>
          <a:xfrm>
            <a:off x="7519653" y="3877752"/>
            <a:ext cx="2409528" cy="338554"/>
          </a:xfrm>
          <a:prstGeom prst="rect">
            <a:avLst/>
          </a:prstGeom>
          <a:noFill/>
        </p:spPr>
        <p:txBody>
          <a:bodyPr wrap="square" rtlCol="0">
            <a:spAutoFit/>
          </a:bodyPr>
          <a:lstStyle/>
          <a:p>
            <a:r>
              <a:rPr lang="en-US" sz="1600" b="1" dirty="0" smtClean="0"/>
              <a:t>HR Application</a:t>
            </a:r>
            <a:endParaRPr lang="en-US" sz="1600" b="1" dirty="0"/>
          </a:p>
        </p:txBody>
      </p:sp>
      <p:graphicFrame>
        <p:nvGraphicFramePr>
          <p:cNvPr id="41" name="Table 40"/>
          <p:cNvGraphicFramePr>
            <a:graphicFrameLocks noGrp="1"/>
          </p:cNvGraphicFramePr>
          <p:nvPr>
            <p:extLst>
              <p:ext uri="{D42A27DB-BD31-4B8C-83A1-F6EECF244321}">
                <p14:modId xmlns:p14="http://schemas.microsoft.com/office/powerpoint/2010/main" val="4149425465"/>
              </p:ext>
            </p:extLst>
          </p:nvPr>
        </p:nvGraphicFramePr>
        <p:xfrm>
          <a:off x="7659453" y="4406633"/>
          <a:ext cx="3804156" cy="1526680"/>
        </p:xfrm>
        <a:graphic>
          <a:graphicData uri="http://schemas.openxmlformats.org/drawingml/2006/table">
            <a:tbl>
              <a:tblPr firstRow="1" lastRow="1" bandCol="1">
                <a:tableStyleId>{5FD0F851-EC5A-4D38-B0AD-8093EC10F338}</a:tableStyleId>
              </a:tblPr>
              <a:tblGrid>
                <a:gridCol w="803540"/>
                <a:gridCol w="1588901"/>
                <a:gridCol w="1411715"/>
              </a:tblGrid>
              <a:tr h="345580">
                <a:tc>
                  <a:txBody>
                    <a:bodyPr/>
                    <a:lstStyle/>
                    <a:p>
                      <a:r>
                        <a:rPr lang="en-US" sz="1200" dirty="0" err="1" smtClean="0">
                          <a:solidFill>
                            <a:schemeClr val="bg1"/>
                          </a:solidFill>
                        </a:rPr>
                        <a:t>Emp_ID</a:t>
                      </a:r>
                      <a:endParaRPr lang="en-US" sz="1050" dirty="0">
                        <a:solidFill>
                          <a:schemeClr val="bg1"/>
                        </a:solidFill>
                      </a:endParaRPr>
                    </a:p>
                  </a:txBody>
                  <a:tcPr>
                    <a:solidFill>
                      <a:srgbClr val="8DA6B1"/>
                    </a:solidFill>
                  </a:tcPr>
                </a:tc>
                <a:tc>
                  <a:txBody>
                    <a:bodyPr/>
                    <a:lstStyle/>
                    <a:p>
                      <a:r>
                        <a:rPr lang="en-US" sz="1200" dirty="0" err="1" smtClean="0">
                          <a:solidFill>
                            <a:schemeClr val="bg1"/>
                          </a:solidFill>
                        </a:rPr>
                        <a:t>Job_id</a:t>
                      </a:r>
                      <a:endParaRPr lang="en-US" sz="1100" dirty="0">
                        <a:solidFill>
                          <a:schemeClr val="bg1"/>
                        </a:solidFill>
                      </a:endParaRPr>
                    </a:p>
                  </a:txBody>
                  <a:tcPr>
                    <a:solidFill>
                      <a:srgbClr val="8DA6B1"/>
                    </a:solidFill>
                  </a:tcPr>
                </a:tc>
                <a:tc>
                  <a:txBody>
                    <a:bodyPr/>
                    <a:lstStyle/>
                    <a:p>
                      <a:r>
                        <a:rPr lang="en-US" sz="1200" dirty="0" err="1" smtClean="0">
                          <a:solidFill>
                            <a:schemeClr val="bg1"/>
                          </a:solidFill>
                        </a:rPr>
                        <a:t>Job_title</a:t>
                      </a:r>
                      <a:endParaRPr lang="en-US" sz="1200" dirty="0">
                        <a:solidFill>
                          <a:schemeClr val="bg1"/>
                        </a:solidFill>
                      </a:endParaRPr>
                    </a:p>
                  </a:txBody>
                  <a:tcPr>
                    <a:solidFill>
                      <a:srgbClr val="8DA6B1"/>
                    </a:solidFill>
                  </a:tcPr>
                </a:tc>
              </a:tr>
              <a:tr h="378320">
                <a:tc>
                  <a:txBody>
                    <a:bodyPr/>
                    <a:lstStyle/>
                    <a:p>
                      <a:r>
                        <a:rPr lang="en-US" sz="1200" dirty="0" smtClean="0"/>
                        <a:t>206</a:t>
                      </a:r>
                      <a:endParaRPr lang="en-US" sz="1200" dirty="0"/>
                    </a:p>
                  </a:txBody>
                  <a:tcPr>
                    <a:solidFill>
                      <a:srgbClr val="EFF3F4"/>
                    </a:solidFill>
                  </a:tcPr>
                </a:tc>
                <a:tc>
                  <a:txBody>
                    <a:bodyPr/>
                    <a:lstStyle/>
                    <a:p>
                      <a:r>
                        <a:rPr lang="en-US" sz="1200" dirty="0" smtClean="0"/>
                        <a:t>AC_ACCOUNTANT</a:t>
                      </a:r>
                      <a:endParaRPr lang="en-US" sz="1200" dirty="0"/>
                    </a:p>
                  </a:txBody>
                  <a:tcPr/>
                </a:tc>
                <a:tc>
                  <a:txBody>
                    <a:bodyPr/>
                    <a:lstStyle/>
                    <a:p>
                      <a:r>
                        <a:rPr lang="en-US" sz="1200" dirty="0" smtClean="0"/>
                        <a:t>Public Accountant</a:t>
                      </a:r>
                      <a:endParaRPr lang="en-US" sz="1200" dirty="0"/>
                    </a:p>
                  </a:txBody>
                  <a:tcPr>
                    <a:solidFill>
                      <a:srgbClr val="EFF3F4"/>
                    </a:solidFill>
                  </a:tcPr>
                </a:tc>
              </a:tr>
              <a:tr h="378320">
                <a:tc>
                  <a:txBody>
                    <a:bodyPr/>
                    <a:lstStyle/>
                    <a:p>
                      <a:r>
                        <a:rPr lang="en-US" sz="1200" dirty="0" smtClean="0"/>
                        <a:t>103</a:t>
                      </a:r>
                      <a:endParaRPr lang="en-US" sz="1200" dirty="0"/>
                    </a:p>
                  </a:txBody>
                  <a:tcPr>
                    <a:lnB w="12700" cap="flat" cmpd="sng" algn="ctr">
                      <a:solidFill>
                        <a:srgbClr val="EFF3F4"/>
                      </a:solidFill>
                      <a:prstDash val="solid"/>
                      <a:round/>
                      <a:headEnd type="none" w="med" len="med"/>
                      <a:tailEnd type="none" w="med" len="med"/>
                    </a:lnB>
                    <a:solidFill>
                      <a:srgbClr val="EFF3F4"/>
                    </a:solidFill>
                  </a:tcPr>
                </a:tc>
                <a:tc>
                  <a:txBody>
                    <a:bodyPr/>
                    <a:lstStyle/>
                    <a:p>
                      <a:r>
                        <a:rPr lang="en-US" sz="1200" dirty="0" smtClean="0"/>
                        <a:t>AC_MGR</a:t>
                      </a:r>
                      <a:endParaRPr lang="en-US" sz="1200" dirty="0"/>
                    </a:p>
                  </a:txBody>
                  <a:tcPr>
                    <a:lnB w="12700" cap="flat" cmpd="sng" algn="ctr">
                      <a:solidFill>
                        <a:schemeClr val="bg1"/>
                      </a:solidFill>
                      <a:prstDash val="solid"/>
                      <a:round/>
                      <a:headEnd type="none" w="med" len="med"/>
                      <a:tailEnd type="none" w="med" len="med"/>
                    </a:lnB>
                  </a:tcPr>
                </a:tc>
                <a:tc>
                  <a:txBody>
                    <a:bodyPr/>
                    <a:lstStyle/>
                    <a:p>
                      <a:r>
                        <a:rPr lang="en-US" sz="1200" dirty="0" smtClean="0"/>
                        <a:t>Accounting</a:t>
                      </a:r>
                      <a:r>
                        <a:rPr lang="en-US" sz="1200" baseline="0" dirty="0" smtClean="0"/>
                        <a:t> Manager</a:t>
                      </a:r>
                      <a:endParaRPr lang="en-US" sz="1200" dirty="0"/>
                    </a:p>
                  </a:txBody>
                  <a:tcPr>
                    <a:lnB w="12700" cap="flat" cmpd="sng" algn="ctr">
                      <a:solidFill>
                        <a:srgbClr val="EFF3F4"/>
                      </a:solidFill>
                      <a:prstDash val="solid"/>
                      <a:round/>
                      <a:headEnd type="none" w="med" len="med"/>
                      <a:tailEnd type="none" w="med" len="med"/>
                    </a:lnB>
                    <a:solidFill>
                      <a:srgbClr val="EFF3F4"/>
                    </a:solidFill>
                  </a:tcPr>
                </a:tc>
              </a:tr>
              <a:tr h="345580">
                <a:tc>
                  <a:txBody>
                    <a:bodyPr/>
                    <a:lstStyle/>
                    <a:p>
                      <a:r>
                        <a:rPr lang="en-US" sz="1200" b="0" dirty="0" smtClean="0"/>
                        <a:t>100</a:t>
                      </a:r>
                      <a:endParaRPr lang="en-US" sz="1200" b="0" dirty="0"/>
                    </a:p>
                  </a:txBody>
                  <a:tcPr>
                    <a:lnT w="12700" cap="flat" cmpd="sng" algn="ctr">
                      <a:solidFill>
                        <a:srgbClr val="EFF3F4"/>
                      </a:solidFill>
                      <a:prstDash val="solid"/>
                      <a:round/>
                      <a:headEnd type="none" w="med" len="med"/>
                      <a:tailEnd type="none" w="med" len="med"/>
                    </a:lnT>
                    <a:solidFill>
                      <a:srgbClr val="EFF3F4"/>
                    </a:solidFill>
                  </a:tcPr>
                </a:tc>
                <a:tc>
                  <a:txBody>
                    <a:bodyPr/>
                    <a:lstStyle/>
                    <a:p>
                      <a:r>
                        <a:rPr lang="en-US" sz="1200" b="0" dirty="0" smtClean="0"/>
                        <a:t>AD_PRES</a:t>
                      </a:r>
                      <a:endParaRPr lang="en-US" sz="1200" b="0" dirty="0"/>
                    </a:p>
                  </a:txBody>
                  <a:tcPr>
                    <a:lnT w="12700" cap="flat" cmpd="sng" algn="ctr">
                      <a:solidFill>
                        <a:schemeClr val="bg1"/>
                      </a:solidFill>
                      <a:prstDash val="solid"/>
                      <a:round/>
                      <a:headEnd type="none" w="med" len="med"/>
                      <a:tailEnd type="none" w="med" len="med"/>
                    </a:lnT>
                  </a:tcPr>
                </a:tc>
                <a:tc>
                  <a:txBody>
                    <a:bodyPr/>
                    <a:lstStyle/>
                    <a:p>
                      <a:r>
                        <a:rPr lang="en-US" sz="1200" b="0" dirty="0" smtClean="0"/>
                        <a:t>President</a:t>
                      </a:r>
                      <a:endParaRPr lang="en-US" sz="1200" b="0" dirty="0"/>
                    </a:p>
                  </a:txBody>
                  <a:tcPr>
                    <a:lnT w="12700" cap="flat" cmpd="sng" algn="ctr">
                      <a:solidFill>
                        <a:srgbClr val="EFF3F4"/>
                      </a:solidFill>
                      <a:prstDash val="solid"/>
                      <a:round/>
                      <a:headEnd type="none" w="med" len="med"/>
                      <a:tailEnd type="none" w="med" len="med"/>
                    </a:lnT>
                    <a:solidFill>
                      <a:srgbClr val="EFF3F4"/>
                    </a:solidFill>
                  </a:tcPr>
                </a:tc>
              </a:tr>
            </a:tbl>
          </a:graphicData>
        </a:graphic>
      </p:graphicFrame>
      <p:sp>
        <p:nvSpPr>
          <p:cNvPr id="42" name="TextBox 41"/>
          <p:cNvSpPr txBox="1"/>
          <p:nvPr/>
        </p:nvSpPr>
        <p:spPr>
          <a:xfrm>
            <a:off x="7499018" y="5924490"/>
            <a:ext cx="441146" cy="400110"/>
          </a:xfrm>
          <a:prstGeom prst="rect">
            <a:avLst/>
          </a:prstGeom>
          <a:noFill/>
        </p:spPr>
        <p:txBody>
          <a:bodyPr wrap="none" rtlCol="0">
            <a:spAutoFit/>
          </a:bodyPr>
          <a:lstStyle/>
          <a:p>
            <a:r>
              <a:rPr lang="en-US" sz="2000" dirty="0" smtClean="0"/>
              <a:t>…</a:t>
            </a:r>
            <a:endParaRPr lang="en-US" dirty="0"/>
          </a:p>
        </p:txBody>
      </p:sp>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5837493" flipH="1" flipV="1">
            <a:off x="6607193" y="3590108"/>
            <a:ext cx="976312" cy="622764"/>
          </a:xfrm>
          <a:prstGeom prst="rect">
            <a:avLst/>
          </a:prstGeom>
        </p:spPr>
      </p:pic>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643275" y="3921758"/>
            <a:ext cx="2295721" cy="1532101"/>
          </a:xfrm>
          <a:prstGeom prst="round2DiagRect">
            <a:avLst>
              <a:gd name="adj1" fmla="val 17408"/>
              <a:gd name="adj2" fmla="val 0"/>
            </a:avLst>
          </a:prstGeom>
          <a:ln w="76200" cap="sq">
            <a:solidFill>
              <a:schemeClr val="bg1"/>
            </a:solidFill>
            <a:miter lim="800000"/>
          </a:ln>
          <a:effectLst/>
        </p:spPr>
      </p:pic>
      <p:sp>
        <p:nvSpPr>
          <p:cNvPr id="45" name="Rounded Rectangle 44"/>
          <p:cNvSpPr/>
          <p:nvPr/>
        </p:nvSpPr>
        <p:spPr bwMode="auto">
          <a:xfrm>
            <a:off x="3522888" y="4908509"/>
            <a:ext cx="772729" cy="388073"/>
          </a:xfrm>
          <a:prstGeom prst="roundRect">
            <a:avLst/>
          </a:prstGeom>
          <a:solidFill>
            <a:srgbClr val="C9DAEE"/>
          </a:solidFill>
          <a:ln w="38100" cap="flat" cmpd="sng" algn="ctr">
            <a:solidFill>
              <a:schemeClr val="bg1"/>
            </a:solidFill>
            <a:prstDash val="solid"/>
            <a:round/>
            <a:headEnd type="none" w="sm" len="sm"/>
            <a:tailEnd type="none" w="sm" len="sm"/>
          </a:ln>
          <a:effectLst/>
        </p:spPr>
        <p:txBody>
          <a:bodyPr anchor="ctr"/>
          <a:lstStyle/>
          <a:p>
            <a:pPr algn="ctr" defTabSz="228600">
              <a:spcBef>
                <a:spcPct val="20000"/>
              </a:spcBef>
              <a:buClr>
                <a:srgbClr val="FF0000"/>
              </a:buClr>
            </a:pPr>
            <a:r>
              <a:rPr lang="en-US" sz="1600" b="1" dirty="0" smtClean="0">
                <a:latin typeface="Arial" pitchFamily="34" charset="0"/>
              </a:rPr>
              <a:t>Jody</a:t>
            </a:r>
            <a:endParaRPr lang="en-US" sz="1600" b="1" dirty="0">
              <a:latin typeface="Arial" pitchFamily="34" charset="0"/>
            </a:endParaRPr>
          </a:p>
        </p:txBody>
      </p:sp>
      <p:sp>
        <p:nvSpPr>
          <p:cNvPr id="46" name="Rounded Rectangle 45"/>
          <p:cNvSpPr/>
          <p:nvPr/>
        </p:nvSpPr>
        <p:spPr bwMode="auto">
          <a:xfrm>
            <a:off x="726620" y="1752600"/>
            <a:ext cx="2647170" cy="1272548"/>
          </a:xfrm>
          <a:prstGeom prst="roundRect">
            <a:avLst>
              <a:gd name="adj" fmla="val 19328"/>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7" name="Oval 46"/>
          <p:cNvSpPr/>
          <p:nvPr/>
        </p:nvSpPr>
        <p:spPr bwMode="auto">
          <a:xfrm>
            <a:off x="2773853" y="2882022"/>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Oval 47"/>
          <p:cNvSpPr/>
          <p:nvPr/>
        </p:nvSpPr>
        <p:spPr bwMode="auto">
          <a:xfrm>
            <a:off x="2864116" y="3312951"/>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9" name="Oval 48"/>
          <p:cNvSpPr/>
          <p:nvPr/>
        </p:nvSpPr>
        <p:spPr bwMode="auto">
          <a:xfrm>
            <a:off x="2843498" y="3665665"/>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0" name="Oval 49"/>
          <p:cNvSpPr/>
          <p:nvPr/>
        </p:nvSpPr>
        <p:spPr bwMode="auto">
          <a:xfrm>
            <a:off x="2710161" y="3954776"/>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1" name="TextBox 50"/>
          <p:cNvSpPr txBox="1"/>
          <p:nvPr/>
        </p:nvSpPr>
        <p:spPr>
          <a:xfrm>
            <a:off x="692474" y="1810441"/>
            <a:ext cx="2743200" cy="1169551"/>
          </a:xfrm>
          <a:prstGeom prst="rect">
            <a:avLst/>
          </a:prstGeom>
          <a:noFill/>
        </p:spPr>
        <p:txBody>
          <a:bodyPr wrap="square" rtlCol="0">
            <a:spAutoFit/>
          </a:bodyPr>
          <a:lstStyle/>
          <a:p>
            <a:pPr algn="ctr" defTabSz="228600">
              <a:spcBef>
                <a:spcPct val="20000"/>
              </a:spcBef>
              <a:buClr>
                <a:srgbClr val="FF0000"/>
              </a:buClr>
            </a:pPr>
            <a:r>
              <a:rPr lang="en-US" sz="1400" dirty="0">
                <a:latin typeface="Arial" pitchFamily="34" charset="0"/>
              </a:rPr>
              <a:t>I want the information of all employees and their jobs. But they are stored in different tables. How to I combine them into a single report?</a:t>
            </a:r>
          </a:p>
        </p:txBody>
      </p:sp>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6470581" flipH="1">
            <a:off x="3707089" y="3354283"/>
            <a:ext cx="976312" cy="622764"/>
          </a:xfrm>
          <a:prstGeom prst="rect">
            <a:avLst/>
          </a:prstGeom>
        </p:spPr>
      </p:pic>
      <p:sp>
        <p:nvSpPr>
          <p:cNvPr id="53" name="TextBox 52"/>
          <p:cNvSpPr txBox="1"/>
          <p:nvPr/>
        </p:nvSpPr>
        <p:spPr>
          <a:xfrm>
            <a:off x="5092360" y="3669039"/>
            <a:ext cx="1828800" cy="523220"/>
          </a:xfrm>
          <a:prstGeom prst="rect">
            <a:avLst/>
          </a:prstGeom>
          <a:noFill/>
        </p:spPr>
        <p:txBody>
          <a:bodyPr wrap="square" rtlCol="0">
            <a:spAutoFit/>
          </a:bodyPr>
          <a:lstStyle/>
          <a:p>
            <a:r>
              <a:rPr lang="en-US" sz="1400" dirty="0">
                <a:latin typeface="+mn-lt"/>
              </a:rPr>
              <a:t>Combines columns from both the tables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r>
              <a:rPr lang="en-US" altLang="en-US" dirty="0" smtClean="0"/>
              <a:t>Obtaining Data from Multiple Tables</a:t>
            </a:r>
          </a:p>
        </p:txBody>
      </p:sp>
      <p:grpSp>
        <p:nvGrpSpPr>
          <p:cNvPr id="4" name="Group 3"/>
          <p:cNvGrpSpPr/>
          <p:nvPr/>
        </p:nvGrpSpPr>
        <p:grpSpPr>
          <a:xfrm>
            <a:off x="2233612" y="933759"/>
            <a:ext cx="7818634" cy="5086041"/>
            <a:chOff x="2208212" y="947739"/>
            <a:chExt cx="7818634" cy="5086041"/>
          </a:xfrm>
        </p:grpSpPr>
        <p:grpSp>
          <p:nvGrpSpPr>
            <p:cNvPr id="12291" name="Group 1"/>
            <p:cNvGrpSpPr>
              <a:grpSpLocks/>
            </p:cNvGrpSpPr>
            <p:nvPr/>
          </p:nvGrpSpPr>
          <p:grpSpPr bwMode="auto">
            <a:xfrm>
              <a:off x="2260600" y="947739"/>
              <a:ext cx="7766246" cy="4661430"/>
              <a:chOff x="685800" y="1371600"/>
              <a:chExt cx="7766247" cy="4661430"/>
            </a:xfrm>
          </p:grpSpPr>
          <p:sp>
            <p:nvSpPr>
              <p:cNvPr id="12292" name="Rectangle 6"/>
              <p:cNvSpPr>
                <a:spLocks noChangeArrowheads="1"/>
              </p:cNvSpPr>
              <p:nvPr/>
            </p:nvSpPr>
            <p:spPr bwMode="auto">
              <a:xfrm>
                <a:off x="685800" y="1371600"/>
                <a:ext cx="1641475"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a:t>
                </a:r>
                <a:r>
                  <a:rPr lang="en-US" altLang="en-US" sz="2000" dirty="0"/>
                  <a:t> </a:t>
                </a:r>
              </a:p>
            </p:txBody>
          </p:sp>
          <p:sp>
            <p:nvSpPr>
              <p:cNvPr id="12293" name="Rectangle 7"/>
              <p:cNvSpPr>
                <a:spLocks noChangeArrowheads="1"/>
              </p:cNvSpPr>
              <p:nvPr/>
            </p:nvSpPr>
            <p:spPr bwMode="auto">
              <a:xfrm>
                <a:off x="5257800" y="1371600"/>
                <a:ext cx="850900" cy="400050"/>
              </a:xfrm>
              <a:prstGeom prst="rect">
                <a:avLst/>
              </a:prstGeom>
              <a:noFill/>
              <a:ln w="9525">
                <a:noFill/>
                <a:miter lim="800000"/>
                <a:headEnd/>
                <a:tailEnd/>
              </a:ln>
            </p:spPr>
            <p:txBody>
              <a:bodyPr lIns="92075" tIns="46038" rIns="92075" bIns="46038">
                <a:spAutoFit/>
              </a:bodyPr>
              <a:lstStyle/>
              <a:p>
                <a:r>
                  <a:rPr lang="en-US" altLang="en-US" sz="2000" dirty="0">
                    <a:latin typeface="Courier New" pitchFamily="49" charset="0"/>
                  </a:rPr>
                  <a:t>JOBS</a:t>
                </a:r>
              </a:p>
            </p:txBody>
          </p:sp>
          <p:sp>
            <p:nvSpPr>
              <p:cNvPr id="12295" name="Text Box 17"/>
              <p:cNvSpPr txBox="1">
                <a:spLocks noChangeArrowheads="1"/>
              </p:cNvSpPr>
              <p:nvPr/>
            </p:nvSpPr>
            <p:spPr bwMode="auto">
              <a:xfrm>
                <a:off x="4976813" y="3700462"/>
                <a:ext cx="366713" cy="394980"/>
              </a:xfrm>
              <a:prstGeom prst="rect">
                <a:avLst/>
              </a:prstGeom>
              <a:noFill/>
              <a:ln w="25400">
                <a:noFill/>
                <a:miter lim="800000"/>
                <a:headEnd type="none" w="sm" len="sm"/>
                <a:tailEnd type="none" w="med" len="lg"/>
              </a:ln>
            </p:spPr>
            <p:txBody>
              <a:bodyPr wrap="square" lIns="12700" tIns="12700" rIns="12700" bIns="12700">
                <a:spAutoFit/>
              </a:bodyPr>
              <a:lstStyle/>
              <a:p>
                <a:pPr defTabSz="822325">
                  <a:buClr>
                    <a:srgbClr val="000000"/>
                  </a:buClr>
                </a:pPr>
                <a:r>
                  <a:rPr lang="en-US" altLang="en-US" sz="2400" dirty="0"/>
                  <a:t>…</a:t>
                </a:r>
              </a:p>
            </p:txBody>
          </p:sp>
          <p:pic>
            <p:nvPicPr>
              <p:cNvPr id="12297" name="Picture 19"/>
              <p:cNvPicPr>
                <a:picLocks noChangeAspect="1" noChangeArrowheads="1"/>
              </p:cNvPicPr>
              <p:nvPr/>
            </p:nvPicPr>
            <p:blipFill>
              <a:blip r:embed="rId4" cstate="print"/>
              <a:srcRect/>
              <a:stretch>
                <a:fillRect/>
              </a:stretch>
            </p:blipFill>
            <p:spPr bwMode="auto">
              <a:xfrm>
                <a:off x="4953000" y="1752601"/>
                <a:ext cx="3499047" cy="2116191"/>
              </a:xfrm>
              <a:prstGeom prst="rect">
                <a:avLst/>
              </a:prstGeom>
              <a:noFill/>
              <a:ln w="28575">
                <a:noFill/>
                <a:miter lim="800000"/>
                <a:headEnd type="none" w="sm" len="sm"/>
                <a:tailEnd type="none" w="sm" len="sm"/>
              </a:ln>
            </p:spPr>
          </p:pic>
          <p:pic>
            <p:nvPicPr>
              <p:cNvPr id="12298" name="Picture 21"/>
              <p:cNvPicPr>
                <a:picLocks noChangeAspect="1" noChangeArrowheads="1"/>
              </p:cNvPicPr>
              <p:nvPr/>
            </p:nvPicPr>
            <p:blipFill>
              <a:blip r:embed="rId5" cstate="print"/>
              <a:srcRect/>
              <a:stretch>
                <a:fillRect/>
              </a:stretch>
            </p:blipFill>
            <p:spPr bwMode="auto">
              <a:xfrm>
                <a:off x="2819400" y="4529667"/>
                <a:ext cx="3952875" cy="1503363"/>
              </a:xfrm>
              <a:prstGeom prst="rect">
                <a:avLst/>
              </a:prstGeom>
              <a:noFill/>
              <a:ln w="28575">
                <a:noFill/>
                <a:miter lim="800000"/>
                <a:headEnd type="none" w="sm" len="sm"/>
                <a:tailEnd type="none" w="sm" len="sm"/>
              </a:ln>
            </p:spPr>
          </p:pic>
        </p:grpSp>
        <p:pic>
          <p:nvPicPr>
            <p:cNvPr id="1026" name="Picture 2"/>
            <p:cNvPicPr>
              <a:picLocks noChangeAspect="1" noChangeArrowheads="1"/>
            </p:cNvPicPr>
            <p:nvPr/>
          </p:nvPicPr>
          <p:blipFill>
            <a:blip r:embed="rId6" cstate="print"/>
            <a:srcRect/>
            <a:stretch>
              <a:fillRect/>
            </a:stretch>
          </p:blipFill>
          <p:spPr bwMode="auto">
            <a:xfrm>
              <a:off x="2208212" y="1338530"/>
              <a:ext cx="3535201" cy="2166670"/>
            </a:xfrm>
            <a:prstGeom prst="rect">
              <a:avLst/>
            </a:prstGeom>
            <a:noFill/>
            <a:ln w="9525">
              <a:solidFill>
                <a:schemeClr val="tx1"/>
              </a:solidFill>
              <a:miter lim="800000"/>
              <a:headEnd/>
              <a:tailEnd/>
            </a:ln>
          </p:spPr>
        </p:pic>
        <p:sp>
          <p:nvSpPr>
            <p:cNvPr id="13" name="Rectangle 12"/>
            <p:cNvSpPr/>
            <p:nvPr/>
          </p:nvSpPr>
          <p:spPr bwMode="auto">
            <a:xfrm>
              <a:off x="2419560" y="1321278"/>
              <a:ext cx="914400" cy="2176272"/>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latin typeface="Arial" pitchFamily="34" charset="0"/>
              </a:endParaRPr>
            </a:p>
          </p:txBody>
        </p:sp>
        <p:sp>
          <p:nvSpPr>
            <p:cNvPr id="15" name="Rectangle 14"/>
            <p:cNvSpPr/>
            <p:nvPr/>
          </p:nvSpPr>
          <p:spPr bwMode="auto">
            <a:xfrm>
              <a:off x="4970098" y="1312652"/>
              <a:ext cx="777240" cy="2176272"/>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latin typeface="Arial" pitchFamily="34" charset="0"/>
              </a:endParaRPr>
            </a:p>
          </p:txBody>
        </p:sp>
        <p:sp>
          <p:nvSpPr>
            <p:cNvPr id="16" name="Text Box 17"/>
            <p:cNvSpPr txBox="1">
              <a:spLocks noChangeArrowheads="1"/>
            </p:cNvSpPr>
            <p:nvPr/>
          </p:nvSpPr>
          <p:spPr bwMode="auto">
            <a:xfrm>
              <a:off x="2208213" y="3581400"/>
              <a:ext cx="366713" cy="394980"/>
            </a:xfrm>
            <a:prstGeom prst="rect">
              <a:avLst/>
            </a:prstGeom>
            <a:noFill/>
            <a:ln w="25400">
              <a:noFill/>
              <a:miter lim="800000"/>
              <a:headEnd type="none" w="sm" len="sm"/>
              <a:tailEnd type="none" w="med" len="lg"/>
            </a:ln>
          </p:spPr>
          <p:txBody>
            <a:bodyPr wrap="square" lIns="12700" tIns="12700" rIns="12700" bIns="12700">
              <a:spAutoFit/>
            </a:bodyPr>
            <a:lstStyle/>
            <a:p>
              <a:pPr defTabSz="822325">
                <a:buClr>
                  <a:srgbClr val="000000"/>
                </a:buClr>
              </a:pPr>
              <a:r>
                <a:rPr lang="en-US" altLang="en-US" sz="2400" dirty="0"/>
                <a:t>…</a:t>
              </a:r>
            </a:p>
          </p:txBody>
        </p:sp>
        <p:sp>
          <p:nvSpPr>
            <p:cNvPr id="17" name="Text Box 17"/>
            <p:cNvSpPr txBox="1">
              <a:spLocks noChangeArrowheads="1"/>
            </p:cNvSpPr>
            <p:nvPr/>
          </p:nvSpPr>
          <p:spPr bwMode="auto">
            <a:xfrm>
              <a:off x="4418013" y="5638800"/>
              <a:ext cx="366713" cy="394980"/>
            </a:xfrm>
            <a:prstGeom prst="rect">
              <a:avLst/>
            </a:prstGeom>
            <a:noFill/>
            <a:ln w="25400">
              <a:noFill/>
              <a:miter lim="800000"/>
              <a:headEnd type="none" w="sm" len="sm"/>
              <a:tailEnd type="none" w="med" len="lg"/>
            </a:ln>
          </p:spPr>
          <p:txBody>
            <a:bodyPr wrap="square" lIns="12700" tIns="12700" rIns="12700" bIns="12700">
              <a:spAutoFit/>
            </a:bodyPr>
            <a:lstStyle/>
            <a:p>
              <a:pPr defTabSz="822325">
                <a:buClr>
                  <a:srgbClr val="000000"/>
                </a:buClr>
              </a:pPr>
              <a:r>
                <a:rPr lang="en-US" altLang="en-US" sz="2400" dirty="0"/>
                <a:t>…</a:t>
              </a:r>
            </a:p>
          </p:txBody>
        </p:sp>
        <p:cxnSp>
          <p:nvCxnSpPr>
            <p:cNvPr id="3" name="Elbow Connector 2"/>
            <p:cNvCxnSpPr/>
            <p:nvPr/>
          </p:nvCxnSpPr>
          <p:spPr bwMode="auto">
            <a:xfrm rot="16200000" flipH="1">
              <a:off x="5398425" y="3645506"/>
              <a:ext cx="630409" cy="304365"/>
            </a:xfrm>
            <a:prstGeom prst="bentConnector3">
              <a:avLst/>
            </a:prstGeom>
            <a:noFill/>
            <a:ln w="28575" cap="flat" cmpd="sng" algn="ctr">
              <a:solidFill>
                <a:schemeClr val="accent1"/>
              </a:solidFill>
              <a:prstDash val="solid"/>
              <a:round/>
              <a:headEnd type="none" w="sm" len="sm"/>
              <a:tailEnd type="triangle" w="lg" len="lg"/>
            </a:ln>
            <a:effectLst/>
          </p:spPr>
        </p:cxnSp>
        <p:cxnSp>
          <p:nvCxnSpPr>
            <p:cNvPr id="18" name="Elbow Connector 17"/>
            <p:cNvCxnSpPr/>
            <p:nvPr/>
          </p:nvCxnSpPr>
          <p:spPr bwMode="auto">
            <a:xfrm rot="5400000">
              <a:off x="6266478" y="3247821"/>
              <a:ext cx="676656" cy="1050750"/>
            </a:xfrm>
            <a:prstGeom prst="bentConnector3">
              <a:avLst>
                <a:gd name="adj1" fmla="val 53754"/>
              </a:avLst>
            </a:prstGeom>
            <a:noFill/>
            <a:ln w="28575" cap="flat" cmpd="sng" algn="ctr">
              <a:solidFill>
                <a:schemeClr val="accent1"/>
              </a:solidFill>
              <a:prstDash val="solid"/>
              <a:round/>
              <a:headEnd type="none" w="sm" len="sm"/>
              <a:tailEnd type="triangle" w="lg" len="lg"/>
            </a:ln>
            <a:effectLst/>
          </p:spPr>
        </p:cxnSp>
      </p:grp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476455" y="4193979"/>
            <a:ext cx="2168700" cy="1562100"/>
          </a:xfrm>
          <a:prstGeom prst="rect">
            <a:avLst/>
          </a:prstGeom>
          <a:gradFill flip="none" rotWithShape="1">
            <a:gsLst>
              <a:gs pos="16000">
                <a:schemeClr val="bg1">
                  <a:lumMod val="95000"/>
                </a:schemeClr>
              </a:gs>
              <a:gs pos="47800">
                <a:schemeClr val="bg1"/>
              </a:gs>
              <a:gs pos="79000">
                <a:schemeClr val="bg1">
                  <a:lumMod val="95000"/>
                  <a:shade val="100000"/>
                  <a:satMod val="115000"/>
                </a:schemeClr>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 name="Oval 7"/>
          <p:cNvSpPr>
            <a:spLocks noChangeAspect="1"/>
          </p:cNvSpPr>
          <p:nvPr/>
        </p:nvSpPr>
        <p:spPr bwMode="auto">
          <a:xfrm>
            <a:off x="9863313" y="4193979"/>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3706" y="4437094"/>
            <a:ext cx="1057275" cy="1075870"/>
          </a:xfrm>
          <a:prstGeom prst="rect">
            <a:avLst/>
          </a:prstGeom>
        </p:spPr>
      </p:pic>
      <p:sp>
        <p:nvSpPr>
          <p:cNvPr id="9" name="Oval 8"/>
          <p:cNvSpPr>
            <a:spLocks noChangeAspect="1"/>
          </p:cNvSpPr>
          <p:nvPr/>
        </p:nvSpPr>
        <p:spPr bwMode="auto">
          <a:xfrm>
            <a:off x="7694612" y="4193979"/>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0629" y="4437094"/>
            <a:ext cx="1057275" cy="1075870"/>
          </a:xfrm>
          <a:prstGeom prst="rect">
            <a:avLst/>
          </a:prstGeom>
        </p:spPr>
      </p:pic>
      <p:sp>
        <p:nvSpPr>
          <p:cNvPr id="14338" name="Rectangle 4"/>
          <p:cNvSpPr>
            <a:spLocks noGrp="1" noChangeArrowheads="1"/>
          </p:cNvSpPr>
          <p:nvPr>
            <p:ph type="title"/>
          </p:nvPr>
        </p:nvSpPr>
        <p:spPr/>
        <p:txBody>
          <a:bodyPr/>
          <a:lstStyle/>
          <a:p>
            <a:pPr eaLnBrk="1" hangingPunct="1"/>
            <a:r>
              <a:rPr lang="en-US" altLang="en-US" dirty="0" smtClean="0"/>
              <a:t>Types of Joins</a:t>
            </a:r>
          </a:p>
        </p:txBody>
      </p:sp>
      <p:sp>
        <p:nvSpPr>
          <p:cNvPr id="14339" name="Rectangle 5"/>
          <p:cNvSpPr>
            <a:spLocks noGrp="1" noChangeArrowheads="1"/>
          </p:cNvSpPr>
          <p:nvPr>
            <p:ph idx="1"/>
          </p:nvPr>
        </p:nvSpPr>
        <p:spPr/>
        <p:txBody>
          <a:bodyPr/>
          <a:lstStyle/>
          <a:p>
            <a:pPr indent="0"/>
            <a:r>
              <a:rPr lang="en-US" altLang="en-US" dirty="0" smtClean="0">
                <a:latin typeface="Arial" charset="0"/>
              </a:rPr>
              <a:t>Joins that are compliant with the SQL:1999 standard include the following:</a:t>
            </a:r>
          </a:p>
          <a:p>
            <a:pPr lvl="1" eaLnBrk="1" hangingPunct="1"/>
            <a:r>
              <a:rPr lang="en-US" altLang="en-US" dirty="0" smtClean="0"/>
              <a:t>Natural join with the </a:t>
            </a:r>
            <a:r>
              <a:rPr lang="en-US" altLang="en-US" dirty="0" smtClean="0">
                <a:latin typeface="Courier New" pitchFamily="49" charset="0"/>
              </a:rPr>
              <a:t>NATURAL</a:t>
            </a:r>
            <a:r>
              <a:rPr lang="en-US" altLang="en-US" dirty="0" smtClean="0"/>
              <a:t> </a:t>
            </a:r>
            <a:r>
              <a:rPr lang="en-US" altLang="en-US" dirty="0" smtClean="0">
                <a:latin typeface="Courier New" pitchFamily="49" charset="0"/>
              </a:rPr>
              <a:t>JOIN</a:t>
            </a:r>
            <a:r>
              <a:rPr lang="en-US" altLang="en-US" dirty="0" smtClean="0"/>
              <a:t> clause</a:t>
            </a:r>
          </a:p>
          <a:p>
            <a:pPr lvl="1" eaLnBrk="1" hangingPunct="1"/>
            <a:r>
              <a:rPr lang="en-US" altLang="en-US" dirty="0" smtClean="0"/>
              <a:t>Join with the </a:t>
            </a:r>
            <a:r>
              <a:rPr lang="en-US" altLang="en-US" dirty="0" smtClean="0">
                <a:latin typeface="Courier New" pitchFamily="49" charset="0"/>
                <a:cs typeface="Courier New" pitchFamily="49" charset="0"/>
              </a:rPr>
              <a:t>USING</a:t>
            </a:r>
            <a:r>
              <a:rPr lang="en-US" altLang="en-US" dirty="0" smtClean="0">
                <a:cs typeface="Arial" charset="0"/>
              </a:rPr>
              <a:t> </a:t>
            </a:r>
            <a:r>
              <a:rPr lang="en-US" altLang="en-US" dirty="0" smtClean="0"/>
              <a:t>clause</a:t>
            </a:r>
          </a:p>
          <a:p>
            <a:pPr lvl="1" eaLnBrk="1" hangingPunct="1"/>
            <a:r>
              <a:rPr lang="en-US" altLang="en-US" dirty="0" smtClean="0"/>
              <a:t>Join with the </a:t>
            </a:r>
            <a:r>
              <a:rPr lang="en-US" altLang="en-US" dirty="0" smtClean="0">
                <a:latin typeface="Courier New" pitchFamily="49" charset="0"/>
                <a:cs typeface="Courier New" pitchFamily="49" charset="0"/>
              </a:rPr>
              <a:t>ON</a:t>
            </a:r>
            <a:r>
              <a:rPr lang="en-US" altLang="en-US" dirty="0" smtClean="0"/>
              <a:t> clause</a:t>
            </a:r>
          </a:p>
          <a:p>
            <a:pPr lvl="1" eaLnBrk="1" hangingPunct="1"/>
            <a:r>
              <a:rPr lang="en-US" altLang="en-US" dirty="0" smtClean="0">
                <a:latin typeface="Courier New" pitchFamily="49" charset="0"/>
              </a:rPr>
              <a:t>OUTER</a:t>
            </a:r>
            <a:r>
              <a:rPr lang="en-US" altLang="en-US" dirty="0" smtClean="0"/>
              <a:t> joins:</a:t>
            </a:r>
          </a:p>
          <a:p>
            <a:pPr lvl="2" eaLnBrk="1" hangingPunct="1"/>
            <a:r>
              <a:rPr lang="en-US" altLang="en-US" dirty="0" smtClean="0">
                <a:latin typeface="Courier New" pitchFamily="49" charset="0"/>
              </a:rPr>
              <a:t>LEFT</a:t>
            </a:r>
            <a:r>
              <a:rPr lang="en-US" altLang="en-US" dirty="0" smtClean="0"/>
              <a:t> </a:t>
            </a:r>
            <a:r>
              <a:rPr lang="en-US" altLang="en-US" dirty="0" smtClean="0">
                <a:latin typeface="Courier New" pitchFamily="49" charset="0"/>
              </a:rPr>
              <a:t>OUTER</a:t>
            </a:r>
            <a:r>
              <a:rPr lang="en-US" altLang="en-US" dirty="0" smtClean="0"/>
              <a:t> </a:t>
            </a:r>
            <a:r>
              <a:rPr lang="en-US" altLang="en-US" dirty="0" smtClean="0">
                <a:latin typeface="Courier New" pitchFamily="49" charset="0"/>
              </a:rPr>
              <a:t>JOIN</a:t>
            </a:r>
          </a:p>
          <a:p>
            <a:pPr lvl="2" eaLnBrk="1" hangingPunct="1"/>
            <a:r>
              <a:rPr lang="en-US" altLang="en-US" dirty="0" smtClean="0">
                <a:latin typeface="Courier New" pitchFamily="49" charset="0"/>
              </a:rPr>
              <a:t>RIGHT</a:t>
            </a:r>
            <a:r>
              <a:rPr lang="en-US" altLang="en-US" dirty="0" smtClean="0"/>
              <a:t> </a:t>
            </a:r>
            <a:r>
              <a:rPr lang="en-US" altLang="en-US" dirty="0" smtClean="0">
                <a:latin typeface="Courier New" pitchFamily="49" charset="0"/>
              </a:rPr>
              <a:t>OUTER</a:t>
            </a:r>
            <a:r>
              <a:rPr lang="en-US" altLang="en-US" dirty="0" smtClean="0"/>
              <a:t> </a:t>
            </a:r>
            <a:r>
              <a:rPr lang="en-US" altLang="en-US" dirty="0" smtClean="0">
                <a:latin typeface="Courier New" pitchFamily="49" charset="0"/>
              </a:rPr>
              <a:t>JOIN</a:t>
            </a:r>
          </a:p>
          <a:p>
            <a:pPr lvl="2" eaLnBrk="1" hangingPunct="1"/>
            <a:r>
              <a:rPr lang="en-US" altLang="en-US" dirty="0" smtClean="0">
                <a:latin typeface="Courier New" pitchFamily="49" charset="0"/>
              </a:rPr>
              <a:t>FULL</a:t>
            </a:r>
            <a:r>
              <a:rPr lang="en-US" altLang="en-US" dirty="0" smtClean="0"/>
              <a:t> </a:t>
            </a:r>
            <a:r>
              <a:rPr lang="en-US" altLang="en-US" dirty="0" smtClean="0">
                <a:latin typeface="Courier New" pitchFamily="49" charset="0"/>
              </a:rPr>
              <a:t>OUTER</a:t>
            </a:r>
            <a:r>
              <a:rPr lang="en-US" altLang="en-US" dirty="0" smtClean="0"/>
              <a:t> </a:t>
            </a:r>
            <a:r>
              <a:rPr lang="en-US" altLang="en-US" dirty="0" smtClean="0">
                <a:latin typeface="Courier New" pitchFamily="49" charset="0"/>
              </a:rPr>
              <a:t>JOIN</a:t>
            </a:r>
          </a:p>
          <a:p>
            <a:pPr lvl="1" eaLnBrk="1" hangingPunct="1"/>
            <a:r>
              <a:rPr lang="en-US" altLang="en-US" dirty="0" smtClean="0"/>
              <a:t>Cross joins</a:t>
            </a:r>
          </a:p>
        </p:txBody>
      </p:sp>
      <p:pic>
        <p:nvPicPr>
          <p:cNvPr id="4" name="Picture 3" descr="cnt205607.gif"/>
          <p:cNvPicPr>
            <a:picLocks noChangeAspect="1"/>
          </p:cNvPicPr>
          <p:nvPr/>
        </p:nvPicPr>
        <p:blipFill>
          <a:blip r:embed="rId6" cstate="print">
            <a:duotone>
              <a:schemeClr val="accent1">
                <a:shade val="45000"/>
                <a:satMod val="135000"/>
              </a:schemeClr>
              <a:prstClr val="white"/>
            </a:duotone>
          </a:blip>
          <a:stretch>
            <a:fillRect/>
          </a:stretch>
        </p:blipFill>
        <p:spPr>
          <a:xfrm>
            <a:off x="9357631" y="4740824"/>
            <a:ext cx="436714" cy="468411"/>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altLang="en-US" dirty="0" smtClean="0"/>
              <a:t>Joining Tables Using SQL:1999 Syntax</a:t>
            </a:r>
          </a:p>
        </p:txBody>
      </p:sp>
      <p:sp>
        <p:nvSpPr>
          <p:cNvPr id="16387" name="Rectangle 6"/>
          <p:cNvSpPr>
            <a:spLocks noGrp="1" noChangeArrowheads="1"/>
          </p:cNvSpPr>
          <p:nvPr>
            <p:ph idx="1"/>
          </p:nvPr>
        </p:nvSpPr>
        <p:spPr/>
        <p:txBody>
          <a:bodyPr/>
          <a:lstStyle/>
          <a:p>
            <a:pPr eaLnBrk="1" hangingPunct="1"/>
            <a:r>
              <a:rPr lang="en-US" altLang="en-US" dirty="0" smtClean="0">
                <a:latin typeface="Arial" charset="0"/>
              </a:rPr>
              <a:t>Use a join to query data from more than one table:</a:t>
            </a:r>
          </a:p>
        </p:txBody>
      </p:sp>
      <p:sp>
        <p:nvSpPr>
          <p:cNvPr id="5" name="Content Placeholder 2"/>
          <p:cNvSpPr txBox="1">
            <a:spLocks/>
          </p:cNvSpPr>
          <p:nvPr/>
        </p:nvSpPr>
        <p:spPr bwMode="gray">
          <a:xfrm>
            <a:off x="2062162" y="2036326"/>
            <a:ext cx="8064500" cy="27853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a:solidFill>
                  <a:schemeClr val="tx1">
                    <a:lumMod val="75000"/>
                  </a:schemeClr>
                </a:solidFill>
                <a:latin typeface="Courier New" panose="02070309020205020404" pitchFamily="49" charset="0"/>
                <a:cs typeface="Arial" panose="020B0604020202020204" pitchFamily="34" charset="0"/>
              </a:rPr>
              <a:t>table1.column, table2.column</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table1</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a:solidFill>
                  <a:srgbClr val="FF0000"/>
                </a:solidFill>
                <a:latin typeface="Courier New" panose="02070309020205020404" pitchFamily="49" charset="0"/>
                <a:cs typeface="Arial" panose="020B0604020202020204" pitchFamily="34" charset="0"/>
              </a:rPr>
              <a:t>NATURAL JOIN </a:t>
            </a:r>
            <a:r>
              <a:rPr lang="en-US" altLang="en-US" b="1" i="1" dirty="0">
                <a:solidFill>
                  <a:schemeClr val="tx1">
                    <a:lumMod val="75000"/>
                  </a:schemeClr>
                </a:solidFill>
                <a:latin typeface="Courier New" panose="02070309020205020404" pitchFamily="49" charset="0"/>
                <a:cs typeface="Arial" panose="020B0604020202020204" pitchFamily="34" charset="0"/>
              </a:rPr>
              <a:t>table2</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[JOIN </a:t>
            </a:r>
            <a:r>
              <a:rPr lang="en-US" altLang="en-US" b="1" i="1" dirty="0">
                <a:solidFill>
                  <a:schemeClr val="tx1">
                    <a:lumMod val="75000"/>
                  </a:schemeClr>
                </a:solidFill>
                <a:latin typeface="Courier New" panose="02070309020205020404" pitchFamily="49" charset="0"/>
                <a:cs typeface="Arial" panose="020B0604020202020204" pitchFamily="34" charset="0"/>
              </a:rPr>
              <a:t>table2</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a:solidFill>
                  <a:srgbClr val="FF0000"/>
                </a:solidFill>
                <a:latin typeface="Courier New" panose="02070309020205020404" pitchFamily="49" charset="0"/>
                <a:cs typeface="Arial" panose="020B0604020202020204" pitchFamily="34" charset="0"/>
              </a:rPr>
              <a:t>USING</a:t>
            </a:r>
            <a:r>
              <a:rPr lang="en-US" altLang="en-US" b="1" dirty="0">
                <a:solidFill>
                  <a:srgbClr val="000000"/>
                </a:solidFill>
                <a:latin typeface="Courier New" panose="02070309020205020404" pitchFamily="49" charset="0"/>
                <a:cs typeface="Arial" panose="020B0604020202020204" pitchFamily="34" charset="0"/>
              </a:rPr>
              <a:t>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column_name</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[JOIN </a:t>
            </a:r>
            <a:r>
              <a:rPr lang="en-US" altLang="en-US" b="1" i="1" dirty="0">
                <a:solidFill>
                  <a:schemeClr val="tx1">
                    <a:lumMod val="75000"/>
                  </a:schemeClr>
                </a:solidFill>
                <a:latin typeface="Courier New" panose="02070309020205020404" pitchFamily="49" charset="0"/>
                <a:cs typeface="Arial" panose="020B0604020202020204" pitchFamily="34" charset="0"/>
              </a:rPr>
              <a:t>table2</a:t>
            </a:r>
            <a:r>
              <a:rPr lang="en-US" altLang="en-US" b="1" dirty="0">
                <a:solidFill>
                  <a:srgbClr val="000000"/>
                </a:solidFill>
                <a:latin typeface="Courier New" panose="02070309020205020404" pitchFamily="49" charset="0"/>
                <a:cs typeface="Arial" panose="020B0604020202020204" pitchFamily="34" charset="0"/>
              </a:rPr>
              <a:t> </a:t>
            </a:r>
            <a:r>
              <a:rPr lang="en-US" altLang="en-US" b="1" dirty="0">
                <a:solidFill>
                  <a:srgbClr val="FF0000"/>
                </a:solidFill>
                <a:latin typeface="Courier New" panose="02070309020205020404" pitchFamily="49" charset="0"/>
                <a:cs typeface="Arial" panose="020B0604020202020204" pitchFamily="34" charset="0"/>
              </a:rPr>
              <a:t>ON</a:t>
            </a:r>
            <a:r>
              <a:rPr lang="en-US" altLang="en-US" b="1" dirty="0">
                <a:solidFill>
                  <a:srgbClr val="000000"/>
                </a:solidFill>
                <a:latin typeface="Courier New" panose="02070309020205020404" pitchFamily="49" charset="0"/>
                <a:cs typeface="Arial" panose="020B0604020202020204" pitchFamily="34" charset="0"/>
              </a:rPr>
              <a:t>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table1.column_name</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i="1" dirty="0">
                <a:solidFill>
                  <a:schemeClr val="tx1">
                    <a:lumMod val="75000"/>
                  </a:schemeClr>
                </a:solidFill>
                <a:latin typeface="Courier New" panose="02070309020205020404" pitchFamily="49" charset="0"/>
                <a:cs typeface="Arial" panose="020B0604020202020204" pitchFamily="34" charset="0"/>
              </a:rPr>
              <a:t>table2.column_name</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a:solidFill>
                  <a:srgbClr val="FF0000"/>
                </a:solidFill>
                <a:latin typeface="Courier New" panose="02070309020205020404" pitchFamily="49" charset="0"/>
                <a:cs typeface="Arial" panose="020B0604020202020204" pitchFamily="34" charset="0"/>
              </a:rPr>
              <a:t>LEFT</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a:solidFill>
                  <a:srgbClr val="FF0000"/>
                </a:solidFill>
                <a:latin typeface="Courier New" panose="02070309020205020404" pitchFamily="49" charset="0"/>
                <a:cs typeface="Arial" panose="020B0604020202020204" pitchFamily="34" charset="0"/>
              </a:rPr>
              <a:t>RIGHT</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a:solidFill>
                  <a:srgbClr val="FF0000"/>
                </a:solidFill>
                <a:latin typeface="Courier New" panose="02070309020205020404" pitchFamily="49" charset="0"/>
                <a:cs typeface="Arial" panose="020B0604020202020204" pitchFamily="34" charset="0"/>
              </a:rPr>
              <a:t>FULL OUTER JOIN </a:t>
            </a:r>
            <a:r>
              <a:rPr lang="en-US" altLang="en-US" b="1" i="1" dirty="0">
                <a:solidFill>
                  <a:schemeClr val="tx1">
                    <a:lumMod val="75000"/>
                  </a:schemeClr>
                </a:solidFill>
                <a:latin typeface="Courier New" panose="02070309020205020404" pitchFamily="49" charset="0"/>
                <a:cs typeface="Arial" panose="020B0604020202020204" pitchFamily="34" charset="0"/>
              </a:rPr>
              <a:t>table2</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ON (</a:t>
            </a:r>
            <a:r>
              <a:rPr lang="en-US" altLang="en-US" b="1" i="1" dirty="0">
                <a:solidFill>
                  <a:schemeClr val="tx1">
                    <a:lumMod val="75000"/>
                  </a:schemeClr>
                </a:solidFill>
                <a:latin typeface="Courier New" panose="02070309020205020404" pitchFamily="49" charset="0"/>
                <a:cs typeface="Arial" panose="020B0604020202020204" pitchFamily="34" charset="0"/>
              </a:rPr>
              <a:t>table1.column_name</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i="1" dirty="0">
                <a:solidFill>
                  <a:schemeClr val="tx1">
                    <a:lumMod val="75000"/>
                  </a:schemeClr>
                </a:solidFill>
                <a:latin typeface="Courier New" panose="02070309020205020404" pitchFamily="49" charset="0"/>
                <a:cs typeface="Arial" panose="020B0604020202020204" pitchFamily="34" charset="0"/>
              </a:rPr>
              <a:t>table2.column_name</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a:solidFill>
                  <a:srgbClr val="FF0000"/>
                </a:solidFill>
                <a:latin typeface="Courier New" panose="02070309020205020404" pitchFamily="49" charset="0"/>
                <a:cs typeface="Arial" panose="020B0604020202020204" pitchFamily="34" charset="0"/>
              </a:rPr>
              <a:t>CROSS JOIN </a:t>
            </a:r>
            <a:r>
              <a:rPr lang="en-US" altLang="en-US" b="1" i="1" dirty="0">
                <a:solidFill>
                  <a:schemeClr val="tx1">
                    <a:lumMod val="75000"/>
                  </a:schemeClr>
                </a:solidFill>
                <a:latin typeface="Courier New" panose="02070309020205020404" pitchFamily="49" charset="0"/>
                <a:cs typeface="Arial" panose="020B0604020202020204" pitchFamily="34" charset="0"/>
              </a:rPr>
              <a:t>table2</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2"/>
          <p:cNvSpPr>
            <a:spLocks noGrp="1" noChangeArrowheads="1"/>
          </p:cNvSpPr>
          <p:nvPr>
            <p:ph type="title"/>
          </p:nvPr>
        </p:nvSpPr>
        <p:spPr/>
        <p:txBody>
          <a:bodyPr/>
          <a:lstStyle/>
          <a:p>
            <a:pPr eaLnBrk="1" hangingPunct="1"/>
            <a:r>
              <a:rPr lang="en-US" altLang="en-US" dirty="0" smtClean="0"/>
              <a:t>Lesson Agenda</a:t>
            </a:r>
          </a:p>
        </p:txBody>
      </p:sp>
      <p:sp>
        <p:nvSpPr>
          <p:cNvPr id="18435" name="Rectangle 2053"/>
          <p:cNvSpPr>
            <a:spLocks noGrp="1" noChangeArrowheads="1"/>
          </p:cNvSpPr>
          <p:nvPr>
            <p:ph idx="1"/>
          </p:nvPr>
        </p:nvSpPr>
        <p:spPr>
          <a:xfrm>
            <a:off x="622138" y="1242485"/>
            <a:ext cx="10944549" cy="4930403"/>
          </a:xfrm>
        </p:spPr>
        <p:txBody>
          <a:bodyPr/>
          <a:lstStyle/>
          <a:p>
            <a:pPr lvl="1" eaLnBrk="1" hangingPunct="1">
              <a:buClr>
                <a:srgbClr val="A6A6A6"/>
              </a:buClr>
            </a:pPr>
            <a:r>
              <a:rPr lang="en-US" altLang="en-US" dirty="0" smtClean="0">
                <a:solidFill>
                  <a:srgbClr val="A6A6A6"/>
                </a:solidFill>
              </a:rPr>
              <a:t>Types of </a:t>
            </a:r>
            <a:r>
              <a:rPr lang="en-US" altLang="en-US" dirty="0" smtClean="0">
                <a:solidFill>
                  <a:srgbClr val="A6A6A6"/>
                </a:solidFill>
                <a:latin typeface="Courier New" pitchFamily="49" charset="0"/>
              </a:rPr>
              <a:t>JOINS</a:t>
            </a:r>
            <a:r>
              <a:rPr lang="en-US" altLang="en-US" dirty="0" smtClean="0">
                <a:solidFill>
                  <a:srgbClr val="A6A6A6"/>
                </a:solidFill>
              </a:rPr>
              <a:t> and their syntax</a:t>
            </a:r>
          </a:p>
          <a:p>
            <a:pPr lvl="1" eaLnBrk="1" hangingPunct="1">
              <a:buClr>
                <a:schemeClr val="accent1"/>
              </a:buClr>
            </a:pPr>
            <a:r>
              <a:rPr lang="en-US" altLang="en-US" dirty="0" smtClean="0"/>
              <a:t>Natural join</a:t>
            </a:r>
          </a:p>
          <a:p>
            <a:pPr lvl="1" eaLnBrk="1" hangingPunct="1"/>
            <a:r>
              <a:rPr lang="en-US" altLang="en-US" dirty="0" smtClean="0">
                <a:cs typeface="Arial" charset="0"/>
              </a:rPr>
              <a:t>Join with the </a:t>
            </a:r>
            <a:r>
              <a:rPr lang="en-US" altLang="en-US" dirty="0" smtClean="0">
                <a:latin typeface="Courier New" pitchFamily="49" charset="0"/>
              </a:rPr>
              <a:t>USING</a:t>
            </a:r>
            <a:r>
              <a:rPr lang="en-US" altLang="en-US" dirty="0" smtClean="0">
                <a:cs typeface="Arial" charset="0"/>
              </a:rPr>
              <a:t> clause</a:t>
            </a:r>
          </a:p>
          <a:p>
            <a:pPr lvl="1" eaLnBrk="1" hangingPunct="1"/>
            <a:r>
              <a:rPr lang="en-US" altLang="en-US" dirty="0" smtClean="0">
                <a:cs typeface="Arial" charset="0"/>
              </a:rPr>
              <a:t>Join with the </a:t>
            </a:r>
            <a:r>
              <a:rPr lang="en-US" altLang="en-US" dirty="0" smtClean="0">
                <a:latin typeface="Courier New" pitchFamily="49" charset="0"/>
                <a:cs typeface="Arial" charset="0"/>
              </a:rPr>
              <a:t>ON</a:t>
            </a:r>
            <a:r>
              <a:rPr lang="en-US" altLang="en-US" dirty="0" smtClean="0">
                <a:cs typeface="Arial" charset="0"/>
              </a:rPr>
              <a:t> clause</a:t>
            </a:r>
          </a:p>
          <a:p>
            <a:pPr lvl="1" eaLnBrk="1" hangingPunct="1">
              <a:buClr>
                <a:srgbClr val="A6A6A6"/>
              </a:buClr>
            </a:pPr>
            <a:r>
              <a:rPr lang="en-US" altLang="en-US" dirty="0" smtClean="0">
                <a:solidFill>
                  <a:srgbClr val="A6A6A6"/>
                </a:solidFill>
              </a:rPr>
              <a:t>Self-join</a:t>
            </a:r>
          </a:p>
          <a:p>
            <a:pPr lvl="1" eaLnBrk="1" hangingPunct="1">
              <a:buClr>
                <a:srgbClr val="A6A6A6"/>
              </a:buClr>
            </a:pPr>
            <a:r>
              <a:rPr lang="en-US" altLang="en-US" dirty="0" smtClean="0">
                <a:solidFill>
                  <a:srgbClr val="A6A6A6"/>
                </a:solidFill>
              </a:rPr>
              <a:t>Nonequijoins</a:t>
            </a:r>
          </a:p>
          <a:p>
            <a:pPr lvl="1" eaLnBrk="1" hangingPunct="1">
              <a:buClr>
                <a:srgbClr val="A6A6A6"/>
              </a:buClr>
            </a:pPr>
            <a:r>
              <a:rPr lang="en-US" altLang="en-US" dirty="0" smtClean="0">
                <a:solidFill>
                  <a:srgbClr val="A6A6A6"/>
                </a:solidFill>
              </a:rPr>
              <a:t>OUTER join:</a:t>
            </a:r>
          </a:p>
          <a:p>
            <a:pPr lvl="2">
              <a:buClr>
                <a:srgbClr val="A6A6A6"/>
              </a:buClr>
            </a:pPr>
            <a:r>
              <a:rPr lang="en-US" altLang="en-US" dirty="0" smtClean="0">
                <a:solidFill>
                  <a:srgbClr val="A6A6A6"/>
                </a:solidFill>
                <a:latin typeface="Courier New" pitchFamily="49" charset="0"/>
              </a:rPr>
              <a:t>LEFT OUTER JOIN</a:t>
            </a:r>
          </a:p>
          <a:p>
            <a:pPr lvl="2">
              <a:buClr>
                <a:srgbClr val="A6A6A6"/>
              </a:buClr>
            </a:pPr>
            <a:r>
              <a:rPr lang="en-US" altLang="en-US" dirty="0" smtClean="0">
                <a:solidFill>
                  <a:srgbClr val="A6A6A6"/>
                </a:solidFill>
                <a:latin typeface="Courier New" pitchFamily="49" charset="0"/>
              </a:rPr>
              <a:t>RIGHT OUTER JOIN</a:t>
            </a:r>
          </a:p>
          <a:p>
            <a:pPr lvl="2">
              <a:buClr>
                <a:srgbClr val="A6A6A6"/>
              </a:buClr>
            </a:pPr>
            <a:r>
              <a:rPr lang="en-US" altLang="en-US" dirty="0" smtClean="0">
                <a:solidFill>
                  <a:srgbClr val="A6A6A6"/>
                </a:solidFill>
                <a:latin typeface="Courier New" pitchFamily="49" charset="0"/>
              </a:rPr>
              <a:t>FULL OUTER JOIN</a:t>
            </a:r>
            <a:endParaRPr lang="en-US" altLang="en-US" dirty="0" smtClean="0">
              <a:solidFill>
                <a:srgbClr val="A6A6A6"/>
              </a:solidFill>
            </a:endParaRPr>
          </a:p>
          <a:p>
            <a:pPr lvl="1" eaLnBrk="1" hangingPunct="1">
              <a:buClr>
                <a:srgbClr val="A6A6A6"/>
              </a:buClr>
            </a:pPr>
            <a:r>
              <a:rPr lang="en-US" altLang="en-US" dirty="0" smtClean="0">
                <a:solidFill>
                  <a:srgbClr val="A6A6A6"/>
                </a:solidFill>
              </a:rPr>
              <a:t>Cartesian product</a:t>
            </a:r>
          </a:p>
          <a:p>
            <a:pPr lvl="2" eaLnBrk="1" hangingPunct="1">
              <a:buClr>
                <a:srgbClr val="A6A6A6"/>
              </a:buClr>
            </a:pPr>
            <a:r>
              <a:rPr lang="en-US" altLang="en-US" sz="2100" dirty="0" smtClean="0">
                <a:solidFill>
                  <a:srgbClr val="A6A6A6"/>
                </a:solidFill>
              </a:rPr>
              <a:t>Cross join</a:t>
            </a:r>
          </a:p>
        </p:txBody>
      </p:sp>
      <p:grpSp>
        <p:nvGrpSpPr>
          <p:cNvPr id="4" name="Group 3"/>
          <p:cNvGrpSpPr/>
          <p:nvPr/>
        </p:nvGrpSpPr>
        <p:grpSpPr>
          <a:xfrm>
            <a:off x="8281634"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3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1452</TotalTime>
  <Words>7455</Words>
  <Application>Microsoft Office PowerPoint</Application>
  <PresentationFormat>自定义</PresentationFormat>
  <Paragraphs>555</Paragraphs>
  <Slides>39</Slides>
  <Notes>39</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OU7_16_9 (13.33x7.5)</vt:lpstr>
      <vt:lpstr>Displaying Data from Multiple Tables Using Joins</vt:lpstr>
      <vt:lpstr>Course Roadmap</vt:lpstr>
      <vt:lpstr>Objectives</vt:lpstr>
      <vt:lpstr>Lesson Agenda</vt:lpstr>
      <vt:lpstr>Why Join?</vt:lpstr>
      <vt:lpstr>Obtaining Data from Multiple Tables</vt:lpstr>
      <vt:lpstr>Types of Joins</vt:lpstr>
      <vt:lpstr>Joining Tables Using SQL:1999 Syntax</vt:lpstr>
      <vt:lpstr>Lesson Agenda</vt:lpstr>
      <vt:lpstr>Creating Natural Joins</vt:lpstr>
      <vt:lpstr>Retrieving Records with Natural Joins</vt:lpstr>
      <vt:lpstr>Creating Joins with the USING Clause</vt:lpstr>
      <vt:lpstr>Joining Column Names</vt:lpstr>
      <vt:lpstr>Retrieving Records with the USING Clause</vt:lpstr>
      <vt:lpstr>Qualifying Ambiguous Column Names</vt:lpstr>
      <vt:lpstr>Using Table Aliases with the USING Clause</vt:lpstr>
      <vt:lpstr>Creating Joins with the ON Clause</vt:lpstr>
      <vt:lpstr>Retrieving Records with the ON Clause</vt:lpstr>
      <vt:lpstr>Creating Three-Way Joins</vt:lpstr>
      <vt:lpstr>Applying Additional Conditions to a Join</vt:lpstr>
      <vt:lpstr>Lesson Agenda</vt:lpstr>
      <vt:lpstr>Joining a Table to Itself</vt:lpstr>
      <vt:lpstr>Self-Joins Using the ON Clause</vt:lpstr>
      <vt:lpstr>Lesson Agenda</vt:lpstr>
      <vt:lpstr>Nonequijoins</vt:lpstr>
      <vt:lpstr>Retrieving Records with Nonequijoins</vt:lpstr>
      <vt:lpstr>Lesson Agenda</vt:lpstr>
      <vt:lpstr>Returning Records with No Direct Match Using OUTER Joins</vt:lpstr>
      <vt:lpstr>INNER Versus OUTER Joins</vt:lpstr>
      <vt:lpstr>LEFT OUTER JOIN</vt:lpstr>
      <vt:lpstr>RIGHT OUTER JOIN</vt:lpstr>
      <vt:lpstr>FULL OUTER JOIN</vt:lpstr>
      <vt:lpstr>Lesson Agenda</vt:lpstr>
      <vt:lpstr>Cartesian Products</vt:lpstr>
      <vt:lpstr>Generating a Cartesian Product</vt:lpstr>
      <vt:lpstr>Creating Cross Joins</vt:lpstr>
      <vt:lpstr>Quiz</vt:lpstr>
      <vt:lpstr>Summary</vt:lpstr>
      <vt:lpstr>Practice 7: Overview</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张宇</cp:lastModifiedBy>
  <cp:revision>87</cp:revision>
  <cp:lastPrinted>2002-03-28T23:57:22Z</cp:lastPrinted>
  <dcterms:created xsi:type="dcterms:W3CDTF">2016-07-31T08:15:28Z</dcterms:created>
  <dcterms:modified xsi:type="dcterms:W3CDTF">2017-10-09T15:48:47Z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