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88825" cy="6858000"/>
  <p:notesSz cx="6991350" cy="9282113"/>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guide id="4" orient="horz" pos="384">
          <p15:clr>
            <a:srgbClr val="A4A3A4"/>
          </p15:clr>
        </p15:guide>
        <p15:guide id="5" orient="horz" pos="960">
          <p15:clr>
            <a:srgbClr val="A4A3A4"/>
          </p15:clr>
        </p15:guide>
        <p15:guide id="6" pos="383">
          <p15:clr>
            <a:srgbClr val="A4A3A4"/>
          </p15:clr>
        </p15:guide>
        <p15:guide id="7" pos="479">
          <p15:clr>
            <a:srgbClr val="A4A3A4"/>
          </p15:clr>
        </p15:guide>
        <p15:guide id="8" pos="719">
          <p15:clr>
            <a:srgbClr val="A4A3A4"/>
          </p15:clr>
        </p15:guide>
        <p15:guide id="9" pos="1055">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orient="horz" pos="2827">
          <p15:clr>
            <a:srgbClr val="A4A3A4"/>
          </p15:clr>
        </p15:guide>
        <p15:guide id="5" orient="horz" pos="3115">
          <p15:clr>
            <a:srgbClr val="A4A3A4"/>
          </p15:clr>
        </p15:guide>
        <p15:guide id="6" pos="186">
          <p15:clr>
            <a:srgbClr val="A4A3A4"/>
          </p15:clr>
        </p15:guide>
        <p15:guide id="7" pos="282">
          <p15:clr>
            <a:srgbClr val="A4A3A4"/>
          </p15:clr>
        </p15:guide>
        <p15:guide id="8" pos="4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8FF"/>
    <a:srgbClr val="A3D8FF"/>
    <a:srgbClr val="FFF7EF"/>
    <a:srgbClr val="5F5F5F"/>
    <a:srgbClr val="0000FF"/>
    <a:srgbClr val="DCE3E4"/>
    <a:srgbClr val="F80000"/>
    <a:srgbClr val="8DA6B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68275" autoAdjust="0"/>
  </p:normalViewPr>
  <p:slideViewPr>
    <p:cSldViewPr showGuides="1">
      <p:cViewPr varScale="1">
        <p:scale>
          <a:sx n="62" d="100"/>
          <a:sy n="62" d="100"/>
        </p:scale>
        <p:origin x="1734" y="54"/>
      </p:cViewPr>
      <p:guideLst>
        <p:guide orient="horz" pos="2160"/>
        <p:guide orient="horz" pos="864"/>
        <p:guide pos="3839"/>
        <p:guide orient="horz" pos="384"/>
        <p:guide orient="horz" pos="960"/>
        <p:guide pos="383"/>
        <p:guide pos="479"/>
        <p:guide pos="719"/>
        <p:guide pos="1055"/>
      </p:guideLst>
    </p:cSldViewPr>
  </p:slideViewPr>
  <p:notesTextViewPr>
    <p:cViewPr>
      <p:scale>
        <a:sx n="100" d="100"/>
        <a:sy n="100" d="100"/>
      </p:scale>
      <p:origin x="0" y="-204"/>
    </p:cViewPr>
  </p:notesTextViewPr>
  <p:sorterViewPr>
    <p:cViewPr>
      <p:scale>
        <a:sx n="66" d="100"/>
        <a:sy n="66" d="100"/>
      </p:scale>
      <p:origin x="0" y="0"/>
    </p:cViewPr>
  </p:sorterViewPr>
  <p:notesViewPr>
    <p:cSldViewPr showGuides="1">
      <p:cViewPr>
        <p:scale>
          <a:sx n="100" d="100"/>
          <a:sy n="100" d="100"/>
        </p:scale>
        <p:origin x="-1764" y="-78"/>
      </p:cViewPr>
      <p:guideLst>
        <p:guide orient="horz" pos="2923"/>
        <p:guide orient="horz" pos="283"/>
        <p:guide pos="2202"/>
        <p:guide orient="horz" pos="2827"/>
        <p:guide orient="horz" pos="3115"/>
        <p:guide pos="186"/>
        <p:guide pos="282"/>
        <p:guide pos="42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9 -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__1.doc"/></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Tree>
    <p:extLst>
      <p:ext uri="{BB962C8B-B14F-4D97-AF65-F5344CB8AC3E}">
        <p14:creationId xmlns:p14="http://schemas.microsoft.com/office/powerpoint/2010/main" val="310403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297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21AB5E14-2316-4E01-BC83-B80A20612ED0}"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val="60185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returns all rows that are selected by either query. Use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to return all rows from multiple tables and eliminate any duplicate rows.</a:t>
            </a:r>
          </a:p>
          <a:p>
            <a:pPr lvl="1" eaLnBrk="1" hangingPunct="1"/>
            <a:r>
              <a:rPr lang="en-US" altLang="en-US" b="1" dirty="0" smtClean="0">
                <a:solidFill>
                  <a:schemeClr val="tx1"/>
                </a:solidFill>
                <a:latin typeface="Arial" charset="0"/>
              </a:rPr>
              <a:t>Guidelines</a:t>
            </a:r>
          </a:p>
          <a:p>
            <a:pPr lvl="2" eaLnBrk="1" hangingPunct="1"/>
            <a:r>
              <a:rPr lang="en-US" altLang="en-US" dirty="0" smtClean="0">
                <a:solidFill>
                  <a:schemeClr val="tx1"/>
                </a:solidFill>
                <a:latin typeface="Arial" charset="0"/>
              </a:rPr>
              <a:t>The number of columns being selected must be the same.</a:t>
            </a:r>
          </a:p>
          <a:p>
            <a:pPr lvl="2" eaLnBrk="1" hangingPunct="1"/>
            <a:r>
              <a:rPr lang="en-US" altLang="en-US" dirty="0" smtClean="0">
                <a:solidFill>
                  <a:schemeClr val="tx1"/>
                </a:solidFill>
                <a:latin typeface="Arial" charset="0"/>
              </a:rPr>
              <a:t>The data types of the columns being selected must be in the same data type group (such as numeric or character). </a:t>
            </a:r>
          </a:p>
          <a:p>
            <a:pPr lvl="2" eaLnBrk="1" hangingPunct="1"/>
            <a:r>
              <a:rPr lang="en-US" altLang="en-US" dirty="0" smtClean="0">
                <a:solidFill>
                  <a:schemeClr val="tx1"/>
                </a:solidFill>
                <a:latin typeface="Arial" charset="0"/>
              </a:rPr>
              <a:t>The names of the columns need not be identical.</a:t>
            </a:r>
          </a:p>
          <a:p>
            <a:pPr lvl="2" eaLnBrk="1" hangingPunct="1"/>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operates over all of the columns being selected.</a:t>
            </a:r>
          </a:p>
          <a:p>
            <a:pPr lvl="2" eaLnBrk="1" hangingPunct="1"/>
            <a:r>
              <a:rPr lang="en-US" altLang="en-US" dirty="0" smtClean="0">
                <a:solidFill>
                  <a:schemeClr val="tx1"/>
                </a:solidFill>
                <a:latin typeface="Courier New" pitchFamily="49" charset="0"/>
              </a:rPr>
              <a:t>NULL</a:t>
            </a:r>
            <a:r>
              <a:rPr lang="en-US" altLang="en-US" dirty="0" smtClean="0">
                <a:solidFill>
                  <a:schemeClr val="tx1"/>
                </a:solidFill>
                <a:latin typeface="Arial" charset="0"/>
              </a:rPr>
              <a:t> values are not ignored during duplicate checking. </a:t>
            </a:r>
          </a:p>
          <a:p>
            <a:pPr lvl="2" eaLnBrk="1" hangingPunct="1"/>
            <a:r>
              <a:rPr lang="en-US" altLang="en-US" dirty="0" smtClean="0">
                <a:solidFill>
                  <a:schemeClr val="tx1"/>
                </a:solidFill>
                <a:latin typeface="Arial" charset="0"/>
              </a:rPr>
              <a:t>By default, the output is sorted in ascending order of the columns of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t>
            </a:r>
            <a:r>
              <a:rPr lang="en-US" altLang="en-US" smtClean="0">
                <a:solidFill>
                  <a:schemeClr val="tx1"/>
                </a:solidFill>
                <a:latin typeface="Arial" charset="0"/>
              </a:rPr>
              <a:t>clause</a:t>
            </a:r>
            <a:r>
              <a:rPr lang="en-US" altLang="en-US" smtClean="0">
                <a:solidFill>
                  <a:schemeClr val="tx1"/>
                </a:solidFill>
                <a:latin typeface="Arial" charset="0"/>
              </a:rPr>
              <a:t>.</a:t>
            </a:r>
          </a:p>
          <a:p>
            <a:pPr marL="0" lvl="1" indent="-152374" eaLnBrk="1" hangingPunct="1">
              <a:buNone/>
            </a:pPr>
            <a:r>
              <a:rPr lang="en-US" altLang="zh-CN" smtClean="0">
                <a:solidFill>
                  <a:schemeClr val="tx1"/>
                </a:solidFill>
                <a:latin typeface="Arial" charset="0"/>
              </a:rPr>
              <a:t>UNION</a:t>
            </a:r>
            <a:r>
              <a:rPr lang="zh-CN" altLang="en-US" smtClean="0">
                <a:solidFill>
                  <a:schemeClr val="tx1"/>
                </a:solidFill>
                <a:latin typeface="Arial" charset="0"/>
              </a:rPr>
              <a:t>操作符返回由任一查询选择的所有行。 使用</a:t>
            </a:r>
            <a:r>
              <a:rPr lang="en-US" altLang="zh-CN" smtClean="0">
                <a:solidFill>
                  <a:schemeClr val="tx1"/>
                </a:solidFill>
                <a:latin typeface="Arial" charset="0"/>
              </a:rPr>
              <a:t>UNION</a:t>
            </a:r>
            <a:r>
              <a:rPr lang="zh-CN" altLang="en-US" smtClean="0">
                <a:solidFill>
                  <a:schemeClr val="tx1"/>
                </a:solidFill>
                <a:latin typeface="Arial" charset="0"/>
              </a:rPr>
              <a:t>操作符从多个表返回所有行，并消除任何重复的行。</a:t>
            </a:r>
          </a:p>
          <a:p>
            <a:pPr marL="0" lvl="1" indent="-152374" eaLnBrk="1" hangingPunct="1">
              <a:buNone/>
            </a:pPr>
            <a:r>
              <a:rPr lang="zh-CN" altLang="en-US" smtClean="0">
                <a:solidFill>
                  <a:schemeClr val="tx1"/>
                </a:solidFill>
                <a:latin typeface="Arial" charset="0"/>
              </a:rPr>
              <a:t>方针</a:t>
            </a:r>
          </a:p>
          <a:p>
            <a:pPr marL="476196" lvl="2" indent="-171450" eaLnBrk="1" hangingPunct="1">
              <a:buFont typeface="Arial" panose="020B0604020202020204" pitchFamily="34" charset="0"/>
              <a:buChar char="•"/>
            </a:pPr>
            <a:r>
              <a:rPr lang="zh-CN" altLang="en-US" smtClean="0">
                <a:solidFill>
                  <a:schemeClr val="tx1"/>
                </a:solidFill>
                <a:latin typeface="Arial" charset="0"/>
              </a:rPr>
              <a:t>所选的列数必须相同。</a:t>
            </a:r>
          </a:p>
          <a:p>
            <a:pPr marL="476196" lvl="2" indent="-171450" eaLnBrk="1" hangingPunct="1">
              <a:buFont typeface="Arial" panose="020B0604020202020204" pitchFamily="34" charset="0"/>
              <a:buChar char="•"/>
            </a:pPr>
            <a:r>
              <a:rPr lang="zh-CN" altLang="en-US" smtClean="0">
                <a:solidFill>
                  <a:schemeClr val="tx1"/>
                </a:solidFill>
                <a:latin typeface="Arial" charset="0"/>
              </a:rPr>
              <a:t>所选列的数据类型必须在相同的数据类型组（如数字或字符）中。</a:t>
            </a:r>
          </a:p>
          <a:p>
            <a:pPr marL="476196" lvl="2" indent="-171450" eaLnBrk="1" hangingPunct="1">
              <a:buFont typeface="Arial" panose="020B0604020202020204" pitchFamily="34" charset="0"/>
              <a:buChar char="•"/>
            </a:pPr>
            <a:r>
              <a:rPr lang="zh-CN" altLang="en-US" smtClean="0">
                <a:solidFill>
                  <a:schemeClr val="tx1"/>
                </a:solidFill>
                <a:latin typeface="Arial" charset="0"/>
              </a:rPr>
              <a:t>列的名称不必相同。</a:t>
            </a:r>
          </a:p>
          <a:p>
            <a:pPr marL="476196" lvl="2" indent="-171450" eaLnBrk="1" hangingPunct="1">
              <a:buFont typeface="Arial" panose="020B0604020202020204" pitchFamily="34" charset="0"/>
              <a:buChar char="•"/>
            </a:pPr>
            <a:r>
              <a:rPr lang="en-US" altLang="zh-CN" smtClean="0">
                <a:solidFill>
                  <a:schemeClr val="tx1"/>
                </a:solidFill>
                <a:latin typeface="Arial" charset="0"/>
              </a:rPr>
              <a:t>UNION</a:t>
            </a:r>
            <a:r>
              <a:rPr lang="zh-CN" altLang="en-US" smtClean="0">
                <a:solidFill>
                  <a:schemeClr val="tx1"/>
                </a:solidFill>
                <a:latin typeface="Arial" charset="0"/>
              </a:rPr>
              <a:t>对选定的所有列进行操作。</a:t>
            </a:r>
          </a:p>
          <a:p>
            <a:pPr marL="476196" lvl="2" indent="-171450" eaLnBrk="1" hangingPunct="1">
              <a:buFont typeface="Arial" panose="020B0604020202020204" pitchFamily="34" charset="0"/>
              <a:buChar char="•"/>
            </a:pPr>
            <a:r>
              <a:rPr lang="zh-CN" altLang="en-US" smtClean="0">
                <a:solidFill>
                  <a:schemeClr val="tx1"/>
                </a:solidFill>
                <a:latin typeface="Arial" charset="0"/>
              </a:rPr>
              <a:t>重复检查期间不会忽略</a:t>
            </a:r>
            <a:r>
              <a:rPr lang="en-US" altLang="zh-CN" smtClean="0">
                <a:solidFill>
                  <a:schemeClr val="tx1"/>
                </a:solidFill>
                <a:latin typeface="Arial" charset="0"/>
              </a:rPr>
              <a:t>NULL</a:t>
            </a:r>
            <a:r>
              <a:rPr lang="zh-CN" altLang="en-US" smtClean="0">
                <a:solidFill>
                  <a:schemeClr val="tx1"/>
                </a:solidFill>
                <a:latin typeface="Arial" charset="0"/>
              </a:rPr>
              <a:t>值。</a:t>
            </a:r>
          </a:p>
          <a:p>
            <a:pPr marL="476196" lvl="2" indent="-171450" eaLnBrk="1" hangingPunct="1">
              <a:buFont typeface="Arial" panose="020B0604020202020204" pitchFamily="34" charset="0"/>
              <a:buChar char="•"/>
            </a:pPr>
            <a:r>
              <a:rPr lang="zh-CN" altLang="en-US" smtClean="0">
                <a:solidFill>
                  <a:schemeClr val="tx1"/>
                </a:solidFill>
                <a:latin typeface="Arial" charset="0"/>
              </a:rPr>
              <a:t>默认情况下，输出按照</a:t>
            </a:r>
            <a:r>
              <a:rPr lang="en-US" altLang="zh-CN" smtClean="0">
                <a:solidFill>
                  <a:schemeClr val="tx1"/>
                </a:solidFill>
                <a:latin typeface="Arial" charset="0"/>
              </a:rPr>
              <a:t>SELECT</a:t>
            </a:r>
            <a:r>
              <a:rPr lang="zh-CN" altLang="en-US" smtClean="0">
                <a:solidFill>
                  <a:schemeClr val="tx1"/>
                </a:solidFill>
                <a:latin typeface="Arial" charset="0"/>
              </a:rPr>
              <a:t>子句列的升序进行排序。</a:t>
            </a:r>
            <a:endParaRPr lang="en-US" altLang="en-US" dirty="0" smtClean="0">
              <a:solidFill>
                <a:schemeClr val="tx1"/>
              </a:solidFill>
              <a:latin typeface="Arial"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57CC8E41-C623-4716-B249-57C81545F429}"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val="261327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lvl="1" eaLnBrk="1" hangingPunct="1">
              <a:lnSpc>
                <a:spcPct val="95000"/>
              </a:lnSpc>
            </a:pPr>
            <a:r>
              <a:rPr lang="en-US" altLang="en-US" dirty="0" smtClean="0">
                <a:solidFill>
                  <a:schemeClr val="tx1"/>
                </a:solidFill>
                <a:latin typeface="Arial" charset="0"/>
              </a:rPr>
              <a:t>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operator eliminates any duplicate records. If records that occur in both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the </a:t>
            </a:r>
            <a:r>
              <a:rPr lang="en-US" altLang="en-US" dirty="0" smtClean="0">
                <a:solidFill>
                  <a:schemeClr val="tx1"/>
                </a:solidFill>
                <a:latin typeface="Courier New" pitchFamily="49" charset="0"/>
              </a:rPr>
              <a:t>RETIRED_EMPLOYEES</a:t>
            </a:r>
            <a:r>
              <a:rPr lang="en-US" altLang="en-US" dirty="0" smtClean="0">
                <a:solidFill>
                  <a:schemeClr val="tx1"/>
                </a:solidFill>
                <a:latin typeface="Arial" charset="0"/>
              </a:rPr>
              <a:t> tables are identical, the records are displayed only once. </a:t>
            </a:r>
          </a:p>
          <a:p>
            <a:pPr lvl="1" eaLnBrk="1" hangingPunct="1">
              <a:lnSpc>
                <a:spcPct val="95000"/>
              </a:lnSpc>
            </a:pPr>
            <a:endParaRPr lang="en-US" altLang="en-US" dirty="0" smtClean="0">
              <a:solidFill>
                <a:schemeClr val="tx1"/>
              </a:solidFill>
              <a:latin typeface="Arial" charset="0"/>
            </a:endParaRP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29954AB6-AFBA-4569-A826-F78F3CCE2095}"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294785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 to return all rows from multiple queries. </a:t>
            </a:r>
          </a:p>
          <a:p>
            <a:pPr lvl="1" eaLnBrk="1" hangingPunct="1"/>
            <a:r>
              <a:rPr lang="en-US" altLang="en-US" b="1" dirty="0" smtClean="0">
                <a:solidFill>
                  <a:schemeClr val="tx1"/>
                </a:solidFill>
                <a:latin typeface="Arial" charset="0"/>
              </a:rPr>
              <a:t>Guidelines</a:t>
            </a:r>
          </a:p>
          <a:p>
            <a:pPr lvl="1" eaLnBrk="1" hangingPunct="1"/>
            <a:r>
              <a:rPr lang="en-US" altLang="en-US" dirty="0" smtClean="0">
                <a:solidFill>
                  <a:schemeClr val="tx1"/>
                </a:solidFill>
                <a:latin typeface="Arial" charset="0"/>
              </a:rPr>
              <a:t>The guidelines for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are the same, with the following two exceptions that pertain to </a:t>
            </a:r>
            <a:r>
              <a:rPr lang="en-US" altLang="en-US" dirty="0" smtClean="0">
                <a:solidFill>
                  <a:schemeClr val="tx1"/>
                </a:solidFill>
                <a:latin typeface="Courier New" pitchFamily="49" charset="0"/>
              </a:rPr>
              <a:t>UNION</a:t>
            </a:r>
            <a:r>
              <a:rPr lang="en-US" altLang="en-US" dirty="0" smtClean="0">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Unlike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duplicate rows are not eliminated and the output is not sorted by </a:t>
            </a:r>
            <a:r>
              <a:rPr lang="en-US" altLang="en-US" smtClean="0">
                <a:solidFill>
                  <a:schemeClr val="tx1"/>
                </a:solidFill>
                <a:latin typeface="Arial" charset="0"/>
              </a:rPr>
              <a:t>default</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使用</a:t>
            </a:r>
            <a:r>
              <a:rPr lang="en-US" altLang="en-US" smtClean="0">
                <a:solidFill>
                  <a:schemeClr val="tx1"/>
                </a:solidFill>
                <a:latin typeface="Arial" charset="0"/>
              </a:rPr>
              <a:t>UNION ALL</a:t>
            </a:r>
            <a:r>
              <a:rPr lang="zh-CN" altLang="en-US" smtClean="0">
                <a:solidFill>
                  <a:schemeClr val="tx1"/>
                </a:solidFill>
                <a:latin typeface="Arial" charset="0"/>
              </a:rPr>
              <a:t>运算符从多个查询返回所有行。</a:t>
            </a:r>
          </a:p>
          <a:p>
            <a:pPr lvl="1" eaLnBrk="1" hangingPunct="1"/>
            <a:r>
              <a:rPr lang="zh-CN" altLang="en-US" smtClean="0">
                <a:solidFill>
                  <a:schemeClr val="tx1"/>
                </a:solidFill>
                <a:latin typeface="Arial" charset="0"/>
              </a:rPr>
              <a:t>方针</a:t>
            </a:r>
          </a:p>
          <a:p>
            <a:pPr lvl="1" eaLnBrk="1" hangingPunct="1"/>
            <a:r>
              <a:rPr lang="en-US" altLang="en-US" smtClean="0">
                <a:solidFill>
                  <a:schemeClr val="tx1"/>
                </a:solidFill>
                <a:latin typeface="Arial" charset="0"/>
              </a:rPr>
              <a:t>UNION</a:t>
            </a:r>
            <a:r>
              <a:rPr lang="zh-CN" altLang="en-US" smtClean="0">
                <a:solidFill>
                  <a:schemeClr val="tx1"/>
                </a:solidFill>
                <a:latin typeface="Arial" charset="0"/>
              </a:rPr>
              <a:t>和</a:t>
            </a:r>
            <a:r>
              <a:rPr lang="en-US" altLang="en-US" smtClean="0">
                <a:solidFill>
                  <a:schemeClr val="tx1"/>
                </a:solidFill>
                <a:latin typeface="Arial" charset="0"/>
              </a:rPr>
              <a:t>UNION ALL</a:t>
            </a:r>
            <a:r>
              <a:rPr lang="zh-CN" altLang="en-US" smtClean="0">
                <a:solidFill>
                  <a:schemeClr val="tx1"/>
                </a:solidFill>
                <a:latin typeface="Arial" charset="0"/>
              </a:rPr>
              <a:t>的指南是相同的，与</a:t>
            </a:r>
            <a:r>
              <a:rPr lang="en-US" altLang="en-US" smtClean="0">
                <a:solidFill>
                  <a:schemeClr val="tx1"/>
                </a:solidFill>
                <a:latin typeface="Arial" charset="0"/>
              </a:rPr>
              <a:t>UNION ALL</a:t>
            </a:r>
            <a:r>
              <a:rPr lang="zh-CN" altLang="en-US" smtClean="0">
                <a:solidFill>
                  <a:schemeClr val="tx1"/>
                </a:solidFill>
                <a:latin typeface="Arial" charset="0"/>
              </a:rPr>
              <a:t>有以下两个例外：与</a:t>
            </a:r>
            <a:r>
              <a:rPr lang="en-US" altLang="en-US" smtClean="0">
                <a:solidFill>
                  <a:schemeClr val="tx1"/>
                </a:solidFill>
                <a:latin typeface="Arial" charset="0"/>
              </a:rPr>
              <a:t>UNION</a:t>
            </a:r>
            <a:r>
              <a:rPr lang="zh-CN" altLang="en-US" smtClean="0">
                <a:solidFill>
                  <a:schemeClr val="tx1"/>
                </a:solidFill>
                <a:latin typeface="Arial" charset="0"/>
              </a:rPr>
              <a:t>不同，重复行不会被消除，并且输出默认情况下不排序。</a:t>
            </a:r>
            <a:endParaRPr lang="en-US" altLang="en-US" dirty="0" smtClean="0">
              <a:solidFill>
                <a:schemeClr val="tx1"/>
              </a:solidFill>
              <a:latin typeface="Arial" charset="0"/>
            </a:endParaRP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ECACD1C5-5961-4CEA-B285-6C3AFA4C643D}"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val="426319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05C4C28B-3858-4C0E-9389-DCC307707A29}" type="slidenum">
              <a:rPr lang="en-US" altLang="en-US" smtClean="0"/>
              <a:t>14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In the example in the slide, 35 rows are selected. The combination of the two tables totals to 35 rows.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 does not eliminate duplicate rows.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returns all distinct rows selected by either query.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returns all rows selected by either query, including all duplicates. Consider the query in the slide, now written with the </a:t>
            </a:r>
            <a:r>
              <a:rPr lang="en-US" altLang="en-US" dirty="0" smtClean="0">
                <a:solidFill>
                  <a:schemeClr val="tx1"/>
                </a:solidFill>
                <a:latin typeface="Courier New" pitchFamily="49" charset="0"/>
              </a:rPr>
              <a:t>UNION</a:t>
            </a:r>
            <a:r>
              <a:rPr lang="en-US" altLang="en-US" dirty="0" smtClean="0">
                <a:solidFill>
                  <a:schemeClr val="tx1"/>
                </a:solidFill>
                <a:latin typeface="Arial" charset="0"/>
              </a:rPr>
              <a:t> </a:t>
            </a:r>
            <a:r>
              <a:rPr lang="en-US" altLang="en-US" smtClean="0">
                <a:solidFill>
                  <a:schemeClr val="tx1"/>
                </a:solidFill>
                <a:latin typeface="Arial" charset="0"/>
              </a:rPr>
              <a:t>clause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在幻灯片中的示例中，选择了</a:t>
            </a:r>
            <a:r>
              <a:rPr lang="en-US" altLang="zh-CN" smtClean="0">
                <a:solidFill>
                  <a:schemeClr val="tx1"/>
                </a:solidFill>
                <a:latin typeface="Arial" charset="0"/>
              </a:rPr>
              <a:t>35</a:t>
            </a:r>
            <a:r>
              <a:rPr lang="zh-CN" altLang="en-US" smtClean="0">
                <a:solidFill>
                  <a:schemeClr val="tx1"/>
                </a:solidFill>
                <a:latin typeface="Arial" charset="0"/>
              </a:rPr>
              <a:t>行。 两个表的组合总计为</a:t>
            </a:r>
            <a:r>
              <a:rPr lang="en-US" altLang="zh-CN" smtClean="0">
                <a:solidFill>
                  <a:schemeClr val="tx1"/>
                </a:solidFill>
                <a:latin typeface="Arial" charset="0"/>
              </a:rPr>
              <a:t>35</a:t>
            </a:r>
            <a:r>
              <a:rPr lang="zh-CN" altLang="en-US" smtClean="0">
                <a:solidFill>
                  <a:schemeClr val="tx1"/>
                </a:solidFill>
                <a:latin typeface="Arial" charset="0"/>
              </a:rPr>
              <a:t>行。 </a:t>
            </a:r>
            <a:r>
              <a:rPr lang="en-US" altLang="zh-CN" smtClean="0">
                <a:solidFill>
                  <a:schemeClr val="tx1"/>
                </a:solidFill>
                <a:latin typeface="Arial" charset="0"/>
              </a:rPr>
              <a:t>UNION ALL</a:t>
            </a:r>
            <a:r>
              <a:rPr lang="zh-CN" altLang="en-US" smtClean="0">
                <a:solidFill>
                  <a:schemeClr val="tx1"/>
                </a:solidFill>
                <a:latin typeface="Arial" charset="0"/>
              </a:rPr>
              <a:t>运算符不会消除重复的行。 </a:t>
            </a:r>
            <a:r>
              <a:rPr lang="en-US" altLang="zh-CN" smtClean="0">
                <a:solidFill>
                  <a:schemeClr val="tx1"/>
                </a:solidFill>
                <a:latin typeface="Arial" charset="0"/>
              </a:rPr>
              <a:t>UNION</a:t>
            </a:r>
            <a:r>
              <a:rPr lang="zh-CN" altLang="en-US" smtClean="0">
                <a:solidFill>
                  <a:schemeClr val="tx1"/>
                </a:solidFill>
                <a:latin typeface="Arial" charset="0"/>
              </a:rPr>
              <a:t>返回由任一查询选择的所有不同行。 </a:t>
            </a:r>
            <a:r>
              <a:rPr lang="en-US" altLang="zh-CN" smtClean="0">
                <a:solidFill>
                  <a:schemeClr val="tx1"/>
                </a:solidFill>
                <a:latin typeface="Arial" charset="0"/>
              </a:rPr>
              <a:t>UNION ALL</a:t>
            </a:r>
            <a:r>
              <a:rPr lang="zh-CN" altLang="en-US" smtClean="0">
                <a:solidFill>
                  <a:schemeClr val="tx1"/>
                </a:solidFill>
                <a:latin typeface="Arial" charset="0"/>
              </a:rPr>
              <a:t>返回由任一查询选择的所有行，包括所有重复项。 考虑幻灯片中的查询，现在用</a:t>
            </a:r>
            <a:r>
              <a:rPr lang="en-US" altLang="zh-CN" smtClean="0">
                <a:solidFill>
                  <a:schemeClr val="tx1"/>
                </a:solidFill>
                <a:latin typeface="Arial" charset="0"/>
              </a:rPr>
              <a:t>UNION</a:t>
            </a:r>
            <a:r>
              <a:rPr lang="zh-CN" altLang="en-US" smtClean="0">
                <a:solidFill>
                  <a:schemeClr val="tx1"/>
                </a:solidFill>
                <a:latin typeface="Arial" charset="0"/>
              </a:rPr>
              <a:t>子句编写：</a:t>
            </a:r>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4" eaLnBrk="1" hangingPunct="1">
              <a:spcBef>
                <a:spcPct val="0"/>
              </a:spcBef>
            </a:pPr>
            <a:r>
              <a:rPr lang="en-US" altLang="en-US" b="1" dirty="0" smtClean="0">
                <a:solidFill>
                  <a:schemeClr val="tx1"/>
                </a:solidFill>
              </a:rPr>
              <a:t>  </a:t>
            </a:r>
            <a:r>
              <a:rPr lang="en-US" altLang="en-US" dirty="0" smtClean="0">
                <a:solidFill>
                  <a:schemeClr val="tx1"/>
                </a:solidFill>
              </a:rPr>
              <a:t>SELECT </a:t>
            </a:r>
            <a:r>
              <a:rPr lang="en-US" altLang="en-US" dirty="0" err="1" smtClean="0">
                <a:solidFill>
                  <a:schemeClr val="tx1"/>
                </a:solidFill>
              </a:rPr>
              <a:t>job_id,department_id</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FROM     employees</a:t>
            </a:r>
            <a:br>
              <a:rPr lang="en-US" altLang="en-US" dirty="0" smtClean="0">
                <a:solidFill>
                  <a:schemeClr val="tx1"/>
                </a:solidFill>
              </a:rPr>
            </a:br>
            <a:r>
              <a:rPr lang="en-US" altLang="en-US" dirty="0" smtClean="0">
                <a:solidFill>
                  <a:schemeClr val="tx1"/>
                </a:solidFill>
              </a:rPr>
              <a:t>  UNION</a:t>
            </a:r>
            <a:br>
              <a:rPr lang="en-US" altLang="en-US" dirty="0" smtClean="0">
                <a:solidFill>
                  <a:schemeClr val="tx1"/>
                </a:solidFill>
              </a:rPr>
            </a:br>
            <a:r>
              <a:rPr lang="en-US" altLang="en-US" dirty="0" smtClean="0">
                <a:solidFill>
                  <a:schemeClr val="tx1"/>
                </a:solidFill>
              </a:rPr>
              <a:t>  SELECT </a:t>
            </a:r>
            <a:r>
              <a:rPr lang="en-US" altLang="en-US" dirty="0" err="1" smtClean="0">
                <a:solidFill>
                  <a:schemeClr val="tx1"/>
                </a:solidFill>
              </a:rPr>
              <a:t>job_id,department_id</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FROM    </a:t>
            </a:r>
            <a:r>
              <a:rPr lang="en-US" altLang="en-US" dirty="0" err="1" smtClean="0">
                <a:solidFill>
                  <a:schemeClr val="tx1"/>
                </a:solidFill>
              </a:rPr>
              <a:t>retired_employees</a:t>
            </a:r>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  ORDER BY </a:t>
            </a:r>
            <a:r>
              <a:rPr lang="en-US" altLang="en-US" dirty="0" err="1" smtClean="0">
                <a:solidFill>
                  <a:schemeClr val="tx1"/>
                </a:solidFill>
              </a:rPr>
              <a:t>job_id</a:t>
            </a:r>
            <a:r>
              <a:rPr lang="en-US" altLang="en-US" dirty="0" smtClean="0">
                <a:solidFill>
                  <a:schemeClr val="tx1"/>
                </a:solidFill>
              </a:rPr>
              <a:t>;</a:t>
            </a:r>
            <a:endParaRPr lang="en-US" altLang="en-US" dirty="0" smtClean="0">
              <a:solidFill>
                <a:schemeClr val="tx1"/>
              </a:solidFill>
              <a:latin typeface="Arial" charset="0"/>
            </a:endParaRPr>
          </a:p>
          <a:p>
            <a:pPr lvl="1" eaLnBrk="1" hangingPunct="1">
              <a:lnSpc>
                <a:spcPct val="90000"/>
              </a:lnSpc>
            </a:pPr>
            <a:r>
              <a:rPr lang="en-US" altLang="en-US" dirty="0" smtClean="0">
                <a:solidFill>
                  <a:schemeClr val="tx1"/>
                </a:solidFill>
                <a:latin typeface="Arial" charset="0"/>
              </a:rPr>
              <a:t>The preceding query returns 19 rows. This is because it eliminates all the duplicate rows.</a:t>
            </a:r>
          </a:p>
        </p:txBody>
      </p:sp>
    </p:spTree>
    <p:extLst>
      <p:ext uri="{BB962C8B-B14F-4D97-AF65-F5344CB8AC3E}">
        <p14:creationId xmlns:p14="http://schemas.microsoft.com/office/powerpoint/2010/main" val="26409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48EBD005-D2AC-4975-A354-5C2468CD7637}"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3647268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operator to return all rows that are common to multiple queries.</a:t>
            </a:r>
          </a:p>
          <a:p>
            <a:pPr lvl="1" eaLnBrk="1" hangingPunct="1"/>
            <a:r>
              <a:rPr lang="en-US" altLang="en-US" b="1" dirty="0" smtClean="0">
                <a:solidFill>
                  <a:schemeClr val="tx1"/>
                </a:solidFill>
                <a:latin typeface="Arial" charset="0"/>
              </a:rPr>
              <a:t>Guidelines</a:t>
            </a:r>
            <a:endParaRPr lang="en-US" altLang="en-US" dirty="0" smtClean="0">
              <a:solidFill>
                <a:schemeClr val="tx1"/>
              </a:solidFill>
              <a:latin typeface="Arial" charset="0"/>
            </a:endParaRPr>
          </a:p>
          <a:p>
            <a:pPr lvl="2" eaLnBrk="1" hangingPunct="1"/>
            <a:r>
              <a:rPr lang="en-US" altLang="en-US" dirty="0" smtClean="0">
                <a:solidFill>
                  <a:schemeClr val="tx1"/>
                </a:solidFill>
                <a:latin typeface="Arial" charset="0"/>
              </a:rPr>
              <a:t>The number of columns and the data types of the columns being selected by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in the queries must be identical in all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used in the query. The names of the columns, however, need not be identical.</a:t>
            </a:r>
          </a:p>
          <a:p>
            <a:pPr lvl="2" eaLnBrk="1" hangingPunct="1"/>
            <a:r>
              <a:rPr lang="en-US" altLang="en-US" dirty="0" smtClean="0">
                <a:solidFill>
                  <a:schemeClr val="tx1"/>
                </a:solidFill>
                <a:latin typeface="Arial" charset="0"/>
              </a:rPr>
              <a:t>Reversing the order of the intersected tables does not alter the result.</a:t>
            </a:r>
          </a:p>
          <a:p>
            <a:pPr lvl="2" eaLnBrk="1" hangingPunct="1"/>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does not ignore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a:t>
            </a:r>
            <a:r>
              <a:rPr lang="en-US" altLang="en-US" smtClean="0">
                <a:solidFill>
                  <a:schemeClr val="tx1"/>
                </a:solidFill>
                <a:latin typeface="Arial" charset="0"/>
              </a:rPr>
              <a:t>values</a:t>
            </a:r>
            <a:r>
              <a:rPr lang="en-US" altLang="en-US" smtClean="0">
                <a:solidFill>
                  <a:schemeClr val="tx1"/>
                </a:solidFill>
                <a:latin typeface="Arial" charset="0"/>
              </a:rPr>
              <a:t>.</a:t>
            </a:r>
          </a:p>
          <a:p>
            <a:pPr marL="0" lvl="1" indent="-152374" eaLnBrk="1" hangingPunct="1">
              <a:buNone/>
            </a:pPr>
            <a:r>
              <a:rPr lang="zh-CN" altLang="en-US" smtClean="0">
                <a:solidFill>
                  <a:schemeClr val="tx1"/>
                </a:solidFill>
                <a:latin typeface="Arial" charset="0"/>
              </a:rPr>
              <a:t>使用</a:t>
            </a:r>
            <a:r>
              <a:rPr lang="en-US" altLang="zh-CN" smtClean="0">
                <a:solidFill>
                  <a:schemeClr val="tx1"/>
                </a:solidFill>
                <a:latin typeface="Arial" charset="0"/>
              </a:rPr>
              <a:t>INTERSECT</a:t>
            </a:r>
            <a:r>
              <a:rPr lang="zh-CN" altLang="en-US" smtClean="0">
                <a:solidFill>
                  <a:schemeClr val="tx1"/>
                </a:solidFill>
                <a:latin typeface="Arial" charset="0"/>
              </a:rPr>
              <a:t>操作符返回多个查询通用的所有行。</a:t>
            </a:r>
          </a:p>
          <a:p>
            <a:pPr marL="0" lvl="1" indent="-152374" eaLnBrk="1" hangingPunct="1">
              <a:buNone/>
            </a:pPr>
            <a:r>
              <a:rPr lang="zh-CN" altLang="en-US" smtClean="0">
                <a:solidFill>
                  <a:schemeClr val="tx1"/>
                </a:solidFill>
                <a:latin typeface="Arial" charset="0"/>
              </a:rPr>
              <a:t>方针</a:t>
            </a:r>
          </a:p>
          <a:p>
            <a:pPr marL="476196" lvl="2" indent="-171450" eaLnBrk="1" hangingPunct="1">
              <a:buFont typeface="Arial" panose="020B0604020202020204" pitchFamily="34" charset="0"/>
              <a:buChar char="•"/>
            </a:pPr>
            <a:r>
              <a:rPr lang="zh-CN" altLang="en-US" smtClean="0">
                <a:solidFill>
                  <a:schemeClr val="tx1"/>
                </a:solidFill>
                <a:latin typeface="Arial" charset="0"/>
              </a:rPr>
              <a:t>查询中的</a:t>
            </a:r>
            <a:r>
              <a:rPr lang="en-US" altLang="zh-CN" smtClean="0">
                <a:solidFill>
                  <a:schemeClr val="tx1"/>
                </a:solidFill>
                <a:latin typeface="Arial" charset="0"/>
              </a:rPr>
              <a:t>SELECT</a:t>
            </a:r>
            <a:r>
              <a:rPr lang="zh-CN" altLang="en-US" smtClean="0">
                <a:solidFill>
                  <a:schemeClr val="tx1"/>
                </a:solidFill>
                <a:latin typeface="Arial" charset="0"/>
              </a:rPr>
              <a:t>语句所选列的列数和数据类型在查询中使用的所有</a:t>
            </a:r>
            <a:r>
              <a:rPr lang="en-US" altLang="zh-CN" smtClean="0">
                <a:solidFill>
                  <a:schemeClr val="tx1"/>
                </a:solidFill>
                <a:latin typeface="Arial" charset="0"/>
              </a:rPr>
              <a:t>SELECT</a:t>
            </a:r>
            <a:r>
              <a:rPr lang="zh-CN" altLang="en-US" smtClean="0">
                <a:solidFill>
                  <a:schemeClr val="tx1"/>
                </a:solidFill>
                <a:latin typeface="Arial" charset="0"/>
              </a:rPr>
              <a:t>语句中都必须相同。 然而，列的名称不一定相同。</a:t>
            </a:r>
          </a:p>
          <a:p>
            <a:pPr marL="476196" lvl="2" indent="-171450" eaLnBrk="1" hangingPunct="1">
              <a:buFont typeface="Arial" panose="020B0604020202020204" pitchFamily="34" charset="0"/>
              <a:buChar char="•"/>
            </a:pPr>
            <a:r>
              <a:rPr lang="zh-CN" altLang="en-US" smtClean="0">
                <a:solidFill>
                  <a:schemeClr val="tx1"/>
                </a:solidFill>
                <a:latin typeface="Arial" charset="0"/>
              </a:rPr>
              <a:t>反转相交表的顺序不会改变结果。</a:t>
            </a:r>
          </a:p>
          <a:p>
            <a:pPr marL="476196" lvl="2" indent="-171450" eaLnBrk="1" hangingPunct="1">
              <a:buFont typeface="Arial" panose="020B0604020202020204" pitchFamily="34" charset="0"/>
              <a:buChar char="•"/>
            </a:pPr>
            <a:r>
              <a:rPr lang="en-US" altLang="zh-CN" smtClean="0">
                <a:solidFill>
                  <a:schemeClr val="tx1"/>
                </a:solidFill>
                <a:latin typeface="Arial" charset="0"/>
              </a:rPr>
              <a:t>INTERSECT</a:t>
            </a:r>
            <a:r>
              <a:rPr lang="zh-CN" altLang="en-US" smtClean="0">
                <a:solidFill>
                  <a:schemeClr val="tx1"/>
                </a:solidFill>
                <a:latin typeface="Arial" charset="0"/>
              </a:rPr>
              <a:t>不会忽略</a:t>
            </a:r>
            <a:r>
              <a:rPr lang="en-US" altLang="zh-CN" smtClean="0">
                <a:solidFill>
                  <a:schemeClr val="tx1"/>
                </a:solidFill>
                <a:latin typeface="Arial" charset="0"/>
              </a:rPr>
              <a:t>NULL</a:t>
            </a:r>
            <a:r>
              <a:rPr lang="zh-CN" altLang="en-US" smtClean="0">
                <a:solidFill>
                  <a:schemeClr val="tx1"/>
                </a:solidFill>
                <a:latin typeface="Arial" charset="0"/>
              </a:rPr>
              <a:t>值。</a:t>
            </a:r>
            <a:endParaRPr lang="en-US" altLang="en-US" dirty="0" smtClean="0">
              <a:solidFill>
                <a:schemeClr val="tx1"/>
              </a:solidFill>
              <a:latin typeface="Arial" charset="0"/>
            </a:endParaRP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C15B18B3-4945-43D3-B5F2-84D66D4BECED}"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180969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the example in this slide, the query returns only those records that have the same values in the selected columns in both tables.</a:t>
            </a:r>
          </a:p>
          <a:p>
            <a:pPr lvl="1" eaLnBrk="1" hangingPunct="1"/>
            <a:endParaRPr lang="en-US" altLang="en-US" smtClean="0">
              <a:latin typeface="Arial" charset="0"/>
            </a:endParaRPr>
          </a:p>
          <a:p>
            <a:pPr lvl="1" eaLnBrk="1" hangingPunct="1"/>
            <a:r>
              <a:rPr lang="zh-CN" altLang="en-US" smtClean="0">
                <a:latin typeface="Arial" charset="0"/>
              </a:rPr>
              <a:t>在此幻灯片中的示例中，查询仅返回两个表中所选列中具有相同值的记录。</a:t>
            </a:r>
            <a:endParaRPr lang="en-US" altLang="en-US" dirty="0" smtClean="0">
              <a:latin typeface="Arial" charset="0"/>
            </a:endParaRPr>
          </a:p>
        </p:txBody>
      </p:sp>
      <p:sp>
        <p:nvSpPr>
          <p:cNvPr id="4403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6A07883-BAC1-430F-9B2C-3456110B8C0C}"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1995679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FC061109-64F5-4AAE-AFB0-EE31A6D4DDDE}"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val="35584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cs typeface="Times New Roman" pitchFamily="18" charset="0"/>
              </a:rPr>
              <a:t>Use the </a:t>
            </a:r>
            <a:r>
              <a:rPr lang="en-US" altLang="en-US" dirty="0" smtClean="0">
                <a:solidFill>
                  <a:schemeClr val="tx1"/>
                </a:solidFill>
                <a:latin typeface="Courier New" pitchFamily="49" charset="0"/>
                <a:cs typeface="Times New Roman" pitchFamily="18" charset="0"/>
              </a:rPr>
              <a:t>MINUS</a:t>
            </a:r>
            <a:r>
              <a:rPr lang="en-US" altLang="en-US" dirty="0" smtClean="0">
                <a:solidFill>
                  <a:schemeClr val="tx1"/>
                </a:solidFill>
                <a:latin typeface="Arial" charset="0"/>
                <a:cs typeface="Times New Roman" pitchFamily="18" charset="0"/>
              </a:rPr>
              <a:t> operator to return</a:t>
            </a:r>
            <a:r>
              <a:rPr lang="en-US" altLang="en-US" dirty="0" smtClean="0">
                <a:latin typeface="Arial" charset="0"/>
                <a:cs typeface="Times New Roman" pitchFamily="18" charset="0"/>
              </a:rPr>
              <a:t> all distinct rows selected by the first query, but not present in the second query result set </a:t>
            </a:r>
            <a:r>
              <a:rPr lang="en-US" altLang="en-US" dirty="0" smtClean="0">
                <a:solidFill>
                  <a:schemeClr val="tx1"/>
                </a:solidFill>
                <a:latin typeface="Arial" charset="0"/>
              </a:rPr>
              <a:t>(the first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MINUS</a:t>
            </a:r>
            <a:r>
              <a:rPr lang="en-US" altLang="en-US" dirty="0" smtClean="0">
                <a:solidFill>
                  <a:schemeClr val="tx1"/>
                </a:solidFill>
                <a:latin typeface="Arial" charset="0"/>
              </a:rPr>
              <a:t> the second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p>
          <a:p>
            <a:pPr lvl="1" eaLnBrk="1" hangingPunct="1"/>
            <a:r>
              <a:rPr lang="en-US" altLang="en-US" b="1" dirty="0" smtClean="0">
                <a:solidFill>
                  <a:schemeClr val="tx1"/>
                </a:solidFill>
                <a:latin typeface="Arial" charset="0"/>
              </a:rPr>
              <a:t>Note: </a:t>
            </a:r>
            <a:r>
              <a:rPr lang="en-US" altLang="en-US" dirty="0" smtClean="0">
                <a:solidFill>
                  <a:schemeClr val="tx1"/>
                </a:solidFill>
                <a:latin typeface="Arial" charset="0"/>
              </a:rPr>
              <a:t>The number of columns must be the same and the data types of the columns being selected by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in the queries must belong to the same data type group in all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statements used in the query. The names of the columns, however, need not be </a:t>
            </a:r>
            <a:r>
              <a:rPr lang="en-US" altLang="en-US" smtClean="0">
                <a:solidFill>
                  <a:schemeClr val="tx1"/>
                </a:solidFill>
                <a:latin typeface="Arial" charset="0"/>
              </a:rPr>
              <a:t>identical</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使用</a:t>
            </a:r>
            <a:r>
              <a:rPr lang="en-US" altLang="zh-CN" smtClean="0">
                <a:solidFill>
                  <a:schemeClr val="tx1"/>
                </a:solidFill>
                <a:latin typeface="Arial" charset="0"/>
              </a:rPr>
              <a:t>MINUS</a:t>
            </a:r>
            <a:r>
              <a:rPr lang="zh-CN" altLang="en-US" smtClean="0">
                <a:solidFill>
                  <a:schemeClr val="tx1"/>
                </a:solidFill>
                <a:latin typeface="Arial" charset="0"/>
              </a:rPr>
              <a:t>运算符返回由第一个查询选择的所有不同行，但不存在于第二个查询结果集中（第一个</a:t>
            </a:r>
            <a:r>
              <a:rPr lang="en-US" altLang="zh-CN" smtClean="0">
                <a:solidFill>
                  <a:schemeClr val="tx1"/>
                </a:solidFill>
                <a:latin typeface="Arial" charset="0"/>
              </a:rPr>
              <a:t>SELECT</a:t>
            </a:r>
            <a:r>
              <a:rPr lang="zh-CN" altLang="en-US" smtClean="0">
                <a:solidFill>
                  <a:schemeClr val="tx1"/>
                </a:solidFill>
                <a:latin typeface="Arial" charset="0"/>
              </a:rPr>
              <a:t>语句</a:t>
            </a:r>
            <a:r>
              <a:rPr lang="en-US" altLang="zh-CN" smtClean="0">
                <a:solidFill>
                  <a:schemeClr val="tx1"/>
                </a:solidFill>
                <a:latin typeface="Arial" charset="0"/>
              </a:rPr>
              <a:t>MINUS</a:t>
            </a:r>
            <a:r>
              <a:rPr lang="zh-CN" altLang="en-US" smtClean="0">
                <a:solidFill>
                  <a:schemeClr val="tx1"/>
                </a:solidFill>
                <a:latin typeface="Arial" charset="0"/>
              </a:rPr>
              <a:t>为第二个</a:t>
            </a:r>
            <a:r>
              <a:rPr lang="en-US" altLang="zh-CN" smtClean="0">
                <a:solidFill>
                  <a:schemeClr val="tx1"/>
                </a:solidFill>
                <a:latin typeface="Arial" charset="0"/>
              </a:rPr>
              <a:t>SELECT</a:t>
            </a:r>
            <a:r>
              <a:rPr lang="zh-CN" altLang="en-US" smtClean="0">
                <a:solidFill>
                  <a:schemeClr val="tx1"/>
                </a:solidFill>
                <a:latin typeface="Arial" charset="0"/>
              </a:rPr>
              <a:t>语句）。</a:t>
            </a:r>
          </a:p>
          <a:p>
            <a:pPr lvl="1" eaLnBrk="1" hangingPunct="1"/>
            <a:r>
              <a:rPr lang="zh-CN" altLang="en-US" smtClean="0">
                <a:solidFill>
                  <a:schemeClr val="tx1"/>
                </a:solidFill>
                <a:latin typeface="Arial" charset="0"/>
              </a:rPr>
              <a:t>注意：列数必须相同，并且查询中</a:t>
            </a:r>
            <a:r>
              <a:rPr lang="en-US" altLang="zh-CN" smtClean="0">
                <a:solidFill>
                  <a:schemeClr val="tx1"/>
                </a:solidFill>
                <a:latin typeface="Arial" charset="0"/>
              </a:rPr>
              <a:t>SELECT</a:t>
            </a:r>
            <a:r>
              <a:rPr lang="zh-CN" altLang="en-US" smtClean="0">
                <a:solidFill>
                  <a:schemeClr val="tx1"/>
                </a:solidFill>
                <a:latin typeface="Arial" charset="0"/>
              </a:rPr>
              <a:t>语句选择的列的数据类型必须属于查询中使用的所有</a:t>
            </a:r>
            <a:r>
              <a:rPr lang="en-US" altLang="zh-CN" smtClean="0">
                <a:solidFill>
                  <a:schemeClr val="tx1"/>
                </a:solidFill>
                <a:latin typeface="Arial" charset="0"/>
              </a:rPr>
              <a:t>SELECT</a:t>
            </a:r>
            <a:r>
              <a:rPr lang="zh-CN" altLang="en-US" smtClean="0">
                <a:solidFill>
                  <a:schemeClr val="tx1"/>
                </a:solidFill>
                <a:latin typeface="Arial" charset="0"/>
              </a:rPr>
              <a:t>语句中相同的数据类型组。 然而，列的名称不一定相同。</a:t>
            </a:r>
            <a:endParaRPr lang="en-US" altLang="en-US" dirty="0" smtClean="0">
              <a:solidFill>
                <a:schemeClr val="tx1"/>
              </a:solidFill>
              <a:latin typeface="Arial" charset="0"/>
            </a:endParaRP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9BE0F167-271A-4864-A87F-82AB5C3F1A62}"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val="398986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E1D8308E-4F3D-48D2-9D73-2CF64C643FC0}" type="slidenum">
              <a:rPr lang="en-US" altLang="en-US" smtClean="0">
                <a:latin typeface="Arial" charset="0"/>
                <a:cs typeface="Arial" charset="0"/>
              </a:r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altLang="en-US" b="0" dirty="0" smtClean="0">
                <a:latin typeface="Arial" charset="0"/>
              </a:rPr>
              <a:t>In Unit 2, you will learn to use: </a:t>
            </a:r>
          </a:p>
          <a:p>
            <a:pPr lvl="2">
              <a:buFont typeface="Arial" pitchFamily="34" charset="0"/>
              <a:buChar char="•"/>
            </a:pPr>
            <a:r>
              <a:rPr lang="en-US" altLang="en-US" b="0" dirty="0" smtClean="0">
                <a:latin typeface="Arial" charset="0"/>
              </a:rPr>
              <a:t>SQL statements to query and display data from multiple tables using Joins</a:t>
            </a:r>
          </a:p>
          <a:p>
            <a:pPr lvl="2">
              <a:buFont typeface="Arial" pitchFamily="34" charset="0"/>
              <a:buChar char="•"/>
            </a:pPr>
            <a:r>
              <a:rPr lang="en-US" altLang="en-US" b="0" dirty="0" smtClean="0">
                <a:latin typeface="Arial" charset="0"/>
              </a:rPr>
              <a:t>Subqueries when the condition is unknown</a:t>
            </a:r>
          </a:p>
          <a:p>
            <a:pPr lvl="2">
              <a:buFont typeface="Arial" pitchFamily="34" charset="0"/>
              <a:buChar char="•"/>
            </a:pPr>
            <a:r>
              <a:rPr lang="en-US" altLang="en-US" b="0" dirty="0" smtClean="0">
                <a:latin typeface="Arial" charset="0"/>
              </a:rPr>
              <a:t>Group functions to aggregate data</a:t>
            </a:r>
          </a:p>
          <a:p>
            <a:pPr lvl="2">
              <a:buFont typeface="Arial" pitchFamily="34" charset="0"/>
              <a:buChar char="•"/>
            </a:pPr>
            <a:r>
              <a:rPr lang="en-US" altLang="en-US" b="0" smtClean="0">
                <a:latin typeface="Arial" charset="0"/>
              </a:rPr>
              <a:t>Set </a:t>
            </a:r>
            <a:r>
              <a:rPr lang="en-US" altLang="en-US" b="0" smtClean="0">
                <a:latin typeface="Arial" charset="0"/>
              </a:rPr>
              <a:t>operators</a:t>
            </a:r>
          </a:p>
          <a:p>
            <a:pPr marL="0" lvl="1" indent="-152374">
              <a:buFont typeface="Arial" pitchFamily="34" charset="0"/>
              <a:buNone/>
            </a:pPr>
            <a:r>
              <a:rPr lang="zh-CN" altLang="en-US" b="0" smtClean="0">
                <a:latin typeface="Arial" charset="0"/>
              </a:rPr>
              <a:t>在第</a:t>
            </a:r>
            <a:r>
              <a:rPr lang="en-US" altLang="zh-CN" b="0" smtClean="0">
                <a:latin typeface="Arial" charset="0"/>
              </a:rPr>
              <a:t>2</a:t>
            </a:r>
            <a:r>
              <a:rPr lang="zh-CN" altLang="en-US" b="0" smtClean="0">
                <a:latin typeface="Arial" charset="0"/>
              </a:rPr>
              <a:t>单元中，您将学习使用：</a:t>
            </a:r>
          </a:p>
          <a:p>
            <a:pPr marL="476196" lvl="2" indent="-171450">
              <a:buFont typeface="Arial" pitchFamily="34" charset="0"/>
              <a:buChar char="•"/>
            </a:pPr>
            <a:r>
              <a:rPr lang="zh-CN" altLang="en-US" b="0" smtClean="0">
                <a:latin typeface="Arial" charset="0"/>
              </a:rPr>
              <a:t>使用连接查询和显示来自多个表的数据的</a:t>
            </a:r>
            <a:r>
              <a:rPr lang="en-US" altLang="zh-CN" b="0" smtClean="0">
                <a:latin typeface="Arial" charset="0"/>
              </a:rPr>
              <a:t>SQL</a:t>
            </a:r>
            <a:r>
              <a:rPr lang="zh-CN" altLang="en-US" b="0" smtClean="0">
                <a:latin typeface="Arial" charset="0"/>
              </a:rPr>
              <a:t>语句</a:t>
            </a:r>
          </a:p>
          <a:p>
            <a:pPr marL="476196" lvl="2" indent="-171450">
              <a:buFont typeface="Arial" pitchFamily="34" charset="0"/>
              <a:buChar char="•"/>
            </a:pPr>
            <a:r>
              <a:rPr lang="zh-CN" altLang="en-US" b="0" smtClean="0">
                <a:latin typeface="Arial" charset="0"/>
              </a:rPr>
              <a:t>条件未知时的子查询</a:t>
            </a:r>
          </a:p>
          <a:p>
            <a:pPr marL="476196" lvl="2" indent="-171450">
              <a:buFont typeface="Arial" pitchFamily="34" charset="0"/>
              <a:buChar char="•"/>
            </a:pPr>
            <a:r>
              <a:rPr lang="zh-CN" altLang="en-US" b="0" smtClean="0">
                <a:latin typeface="Arial" charset="0"/>
              </a:rPr>
              <a:t>组函数聚合数据</a:t>
            </a:r>
          </a:p>
          <a:p>
            <a:pPr marL="476196" lvl="2" indent="-171450">
              <a:buFont typeface="Arial" pitchFamily="34" charset="0"/>
              <a:buChar char="•"/>
            </a:pPr>
            <a:r>
              <a:rPr lang="zh-CN" altLang="en-US" b="0" smtClean="0">
                <a:latin typeface="Arial" charset="0"/>
              </a:rPr>
              <a:t>集合运算符</a:t>
            </a:r>
            <a:endParaRPr lang="en-US" altLang="en-US" b="0" dirty="0" smtClean="0">
              <a:latin typeface="Arial" charset="0"/>
            </a:endParaRPr>
          </a:p>
        </p:txBody>
      </p:sp>
    </p:spTree>
    <p:extLst>
      <p:ext uri="{BB962C8B-B14F-4D97-AF65-F5344CB8AC3E}">
        <p14:creationId xmlns:p14="http://schemas.microsoft.com/office/powerpoint/2010/main" val="259918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the example in the slide, the manager </a:t>
            </a:r>
            <a:r>
              <a:rPr lang="en-US" altLang="en-US" dirty="0" smtClean="0">
                <a:latin typeface="Courier New" pitchFamily="49" charset="0"/>
                <a:cs typeface="Courier New" pitchFamily="49" charset="0"/>
              </a:rPr>
              <a:t>ID</a:t>
            </a:r>
            <a:r>
              <a:rPr lang="en-US" altLang="en-US" dirty="0" smtClean="0">
                <a:latin typeface="Arial" charset="0"/>
              </a:rPr>
              <a:t>s and job </a:t>
            </a:r>
            <a:r>
              <a:rPr lang="en-US" altLang="en-US" dirty="0" smtClean="0">
                <a:latin typeface="Courier New"/>
              </a:rPr>
              <a:t>ID</a:t>
            </a:r>
            <a:r>
              <a:rPr lang="en-US" altLang="en-US" dirty="0" smtClean="0">
                <a:latin typeface="Arial" charset="0"/>
              </a:rPr>
              <a:t>s in the </a:t>
            </a:r>
            <a:r>
              <a:rPr lang="en-US" altLang="en-US" dirty="0" smtClean="0">
                <a:latin typeface="Courier New" pitchFamily="49" charset="0"/>
              </a:rPr>
              <a:t>RETIRED_EMLOYEES</a:t>
            </a:r>
            <a:r>
              <a:rPr lang="en-US" altLang="en-US" dirty="0" smtClean="0">
                <a:latin typeface="Arial" charset="0"/>
              </a:rPr>
              <a:t> table are subtracted from those in the </a:t>
            </a:r>
            <a:r>
              <a:rPr lang="en-US" altLang="en-US" dirty="0" smtClean="0">
                <a:latin typeface="Courier New" pitchFamily="49" charset="0"/>
              </a:rPr>
              <a:t>EMPLOYEES</a:t>
            </a:r>
            <a:r>
              <a:rPr lang="en-US" altLang="en-US" dirty="0" smtClean="0">
                <a:latin typeface="Arial" charset="0"/>
              </a:rPr>
              <a:t> table. The results set displays the employees remaining after the subtraction; they are represented by rows that exist in the </a:t>
            </a:r>
            <a:r>
              <a:rPr lang="en-US" altLang="en-US" dirty="0" smtClean="0">
                <a:latin typeface="Courier New" pitchFamily="49" charset="0"/>
              </a:rPr>
              <a:t>EMPLOYEES</a:t>
            </a:r>
            <a:r>
              <a:rPr lang="en-US" altLang="en-US" dirty="0" smtClean="0">
                <a:latin typeface="Arial" charset="0"/>
              </a:rPr>
              <a:t> table, but do not exist in the </a:t>
            </a:r>
            <a:r>
              <a:rPr lang="en-US" altLang="en-US" dirty="0" smtClean="0">
                <a:latin typeface="Courier New" pitchFamily="49" charset="0"/>
              </a:rPr>
              <a:t>RETIRED_EMPLOYEES</a:t>
            </a:r>
            <a:r>
              <a:rPr lang="en-US" altLang="en-US" dirty="0" smtClean="0">
                <a:latin typeface="Arial" charset="0"/>
              </a:rPr>
              <a:t> table. These are the records of the employees who work in the sales department and are being managed by managers who have not managed any of the retired </a:t>
            </a:r>
            <a:r>
              <a:rPr lang="en-US" altLang="en-US" smtClean="0">
                <a:latin typeface="Arial" charset="0"/>
              </a:rPr>
              <a:t>employees</a:t>
            </a:r>
            <a:r>
              <a:rPr lang="en-US" altLang="en-US" smtClean="0">
                <a:latin typeface="Arial" charset="0"/>
              </a:rPr>
              <a:t>.</a:t>
            </a:r>
          </a:p>
          <a:p>
            <a:pPr lvl="1" eaLnBrk="1" hangingPunct="1"/>
            <a:r>
              <a:rPr lang="zh-CN" altLang="en-US" smtClean="0">
                <a:latin typeface="Arial" charset="0"/>
              </a:rPr>
              <a:t>在幻灯片中的示例中，从</a:t>
            </a:r>
            <a:r>
              <a:rPr lang="en-US" altLang="en-US" smtClean="0">
                <a:latin typeface="Arial" charset="0"/>
              </a:rPr>
              <a:t>EMPLOYEES</a:t>
            </a:r>
            <a:r>
              <a:rPr lang="zh-CN" altLang="en-US" smtClean="0">
                <a:latin typeface="Arial" charset="0"/>
              </a:rPr>
              <a:t>表中减去</a:t>
            </a:r>
            <a:r>
              <a:rPr lang="en-US" altLang="en-US" smtClean="0">
                <a:latin typeface="Arial" charset="0"/>
              </a:rPr>
              <a:t>RETIRED_EMLOYEES</a:t>
            </a:r>
            <a:r>
              <a:rPr lang="zh-CN" altLang="en-US" smtClean="0">
                <a:latin typeface="Arial" charset="0"/>
              </a:rPr>
              <a:t>表中的经理</a:t>
            </a:r>
            <a:r>
              <a:rPr lang="en-US" altLang="en-US" smtClean="0">
                <a:latin typeface="Arial" charset="0"/>
              </a:rPr>
              <a:t>ID</a:t>
            </a:r>
            <a:r>
              <a:rPr lang="zh-CN" altLang="en-US" smtClean="0">
                <a:latin typeface="Arial" charset="0"/>
              </a:rPr>
              <a:t>和作业</a:t>
            </a:r>
            <a:r>
              <a:rPr lang="en-US" altLang="en-US" smtClean="0">
                <a:latin typeface="Arial" charset="0"/>
              </a:rPr>
              <a:t>ID。 </a:t>
            </a:r>
            <a:r>
              <a:rPr lang="zh-CN" altLang="en-US" smtClean="0">
                <a:latin typeface="Arial" charset="0"/>
              </a:rPr>
              <a:t>结果集显示减法后剩余的员工</a:t>
            </a:r>
            <a:r>
              <a:rPr lang="en-US" altLang="zh-CN" smtClean="0">
                <a:latin typeface="Arial" charset="0"/>
              </a:rPr>
              <a:t>; </a:t>
            </a:r>
            <a:r>
              <a:rPr lang="zh-CN" altLang="en-US" smtClean="0">
                <a:latin typeface="Arial" charset="0"/>
              </a:rPr>
              <a:t>它们由存在于</a:t>
            </a:r>
            <a:r>
              <a:rPr lang="en-US" altLang="en-US" smtClean="0">
                <a:latin typeface="Arial" charset="0"/>
              </a:rPr>
              <a:t>EMPLOYEES</a:t>
            </a:r>
            <a:r>
              <a:rPr lang="zh-CN" altLang="en-US" smtClean="0">
                <a:latin typeface="Arial" charset="0"/>
              </a:rPr>
              <a:t>表中的行表示，但不存在于</a:t>
            </a:r>
            <a:r>
              <a:rPr lang="en-US" altLang="en-US" smtClean="0">
                <a:latin typeface="Arial" charset="0"/>
              </a:rPr>
              <a:t>RETIRED_EMPLOYEES</a:t>
            </a:r>
            <a:r>
              <a:rPr lang="zh-CN" altLang="en-US" smtClean="0">
                <a:latin typeface="Arial" charset="0"/>
              </a:rPr>
              <a:t>表中。 这些是在销售部门工作并由没有管理任何退休员工的经理管理的员工的记录。</a:t>
            </a:r>
            <a:endParaRPr lang="en-US" altLang="en-US" dirty="0" smtClean="0">
              <a:latin typeface="Arial" charset="0"/>
            </a:endParaRPr>
          </a:p>
        </p:txBody>
      </p:sp>
      <p:sp>
        <p:nvSpPr>
          <p:cNvPr id="501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8C84A41E-EDDF-46C7-8FF9-B248F37DD509}"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3994769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C65EEB19-EE4B-49A4-92C9-3D09816AE185}"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val="1612398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lvl="1" eaLnBrk="1" hangingPunct="1"/>
            <a:r>
              <a:rPr lang="en-US" altLang="en-US" dirty="0" smtClean="0">
                <a:latin typeface="Arial" charset="0"/>
              </a:rPr>
              <a:t>Because the expressions in the </a:t>
            </a:r>
            <a:r>
              <a:rPr lang="en-US" altLang="en-US" dirty="0" smtClean="0">
                <a:latin typeface="Courier New" pitchFamily="49" charset="0"/>
              </a:rPr>
              <a:t>SELECT</a:t>
            </a:r>
            <a:r>
              <a:rPr lang="en-US" altLang="en-US" dirty="0" smtClean="0">
                <a:latin typeface="Arial" charset="0"/>
              </a:rPr>
              <a:t> lists of the queries must match in number, you can use the dummy columns and the data type conversion functions to comply with this rule. </a:t>
            </a:r>
          </a:p>
          <a:p>
            <a:pPr lvl="1" eaLnBrk="1" hangingPunct="1"/>
            <a:r>
              <a:rPr lang="en-US" altLang="en-US" dirty="0" smtClean="0">
                <a:latin typeface="Arial" charset="0"/>
              </a:rPr>
              <a:t>To match the column list explicitly, you can insert </a:t>
            </a:r>
            <a:r>
              <a:rPr lang="en-US" altLang="en-US" dirty="0" smtClean="0">
                <a:latin typeface="Courier New" pitchFamily="49" charset="0"/>
                <a:cs typeface="Courier New" pitchFamily="49" charset="0"/>
              </a:rPr>
              <a:t>NULL</a:t>
            </a:r>
            <a:r>
              <a:rPr lang="en-US" altLang="en-US" dirty="0" smtClean="0">
                <a:latin typeface="Arial" charset="0"/>
              </a:rPr>
              <a:t> columns at the missing positions so as to match the count and data type of selected columns in each </a:t>
            </a:r>
            <a:r>
              <a:rPr lang="en-US" altLang="en-US" dirty="0" smtClean="0">
                <a:latin typeface="Courier New" pitchFamily="49" charset="0"/>
                <a:cs typeface="Courier New" pitchFamily="49" charset="0"/>
              </a:rPr>
              <a:t>SELECT</a:t>
            </a:r>
            <a:r>
              <a:rPr lang="en-US" altLang="en-US" dirty="0" smtClean="0">
                <a:latin typeface="Arial" charset="0"/>
              </a:rPr>
              <a:t> statement. </a:t>
            </a:r>
          </a:p>
          <a:p>
            <a:pPr lvl="1" eaLnBrk="1" hangingPunct="1"/>
            <a:r>
              <a:rPr lang="en-US" altLang="en-US" dirty="0" smtClean="0">
                <a:latin typeface="Arial" charset="0"/>
              </a:rPr>
              <a:t>In the slide, the name </a:t>
            </a:r>
            <a:r>
              <a:rPr lang="en-US" altLang="en-US" dirty="0" smtClean="0">
                <a:latin typeface="Courier New" pitchFamily="49" charset="0"/>
              </a:rPr>
              <a:t>Warehouse</a:t>
            </a:r>
            <a:r>
              <a:rPr lang="en-US" altLang="en-US" dirty="0" smtClean="0">
                <a:latin typeface="Arial" charset="0"/>
              </a:rPr>
              <a:t> </a:t>
            </a:r>
            <a:r>
              <a:rPr lang="en-US" altLang="en-US" dirty="0" smtClean="0">
                <a:latin typeface="Courier New" pitchFamily="49" charset="0"/>
              </a:rPr>
              <a:t>location</a:t>
            </a:r>
            <a:r>
              <a:rPr lang="en-US" altLang="en-US" dirty="0" smtClean="0">
                <a:latin typeface="Arial" charset="0"/>
              </a:rPr>
              <a:t> is given as the dummy column heading. The </a:t>
            </a:r>
            <a:r>
              <a:rPr lang="en-US" altLang="en-US" dirty="0" smtClean="0">
                <a:latin typeface="Courier New" pitchFamily="49" charset="0"/>
              </a:rPr>
              <a:t>TO_CHAR</a:t>
            </a:r>
            <a:r>
              <a:rPr lang="en-US" altLang="en-US" dirty="0" smtClean="0">
                <a:latin typeface="Arial" charset="0"/>
              </a:rPr>
              <a:t> function is used in the first query to match the </a:t>
            </a:r>
            <a:r>
              <a:rPr lang="en-US" altLang="en-US" dirty="0" smtClean="0">
                <a:latin typeface="Courier New" pitchFamily="49" charset="0"/>
              </a:rPr>
              <a:t>VARCHAR2</a:t>
            </a:r>
            <a:r>
              <a:rPr lang="en-US" altLang="en-US" dirty="0" smtClean="0">
                <a:latin typeface="Arial" charset="0"/>
              </a:rPr>
              <a:t> data type of the </a:t>
            </a:r>
            <a:r>
              <a:rPr lang="en-US" altLang="en-US" dirty="0" smtClean="0">
                <a:latin typeface="Courier New" pitchFamily="49" charset="0"/>
              </a:rPr>
              <a:t>state_province</a:t>
            </a:r>
            <a:r>
              <a:rPr lang="en-US" altLang="en-US" dirty="0" smtClean="0">
                <a:latin typeface="Arial" charset="0"/>
              </a:rPr>
              <a:t> column that is retrieved by the second query. Similarly, the </a:t>
            </a:r>
            <a:r>
              <a:rPr lang="en-US" altLang="en-US" dirty="0" smtClean="0">
                <a:latin typeface="Courier New" pitchFamily="49" charset="0"/>
              </a:rPr>
              <a:t>TO_CHAR</a:t>
            </a:r>
            <a:r>
              <a:rPr lang="en-US" altLang="en-US" dirty="0" smtClean="0">
                <a:latin typeface="Arial" charset="0"/>
              </a:rPr>
              <a:t> function in the second query is used to match the </a:t>
            </a:r>
            <a:r>
              <a:rPr lang="en-US" altLang="en-US" dirty="0" smtClean="0">
                <a:latin typeface="Courier New" pitchFamily="49" charset="0"/>
              </a:rPr>
              <a:t>VARCHAR2</a:t>
            </a:r>
            <a:r>
              <a:rPr lang="en-US" altLang="en-US" dirty="0" smtClean="0">
                <a:latin typeface="Arial" charset="0"/>
              </a:rPr>
              <a:t> data type of the </a:t>
            </a:r>
            <a:r>
              <a:rPr lang="en-US" altLang="en-US" dirty="0" smtClean="0">
                <a:latin typeface="Courier New" pitchFamily="49" charset="0"/>
              </a:rPr>
              <a:t>department_name</a:t>
            </a:r>
            <a:r>
              <a:rPr lang="en-US" altLang="en-US" dirty="0" smtClean="0">
                <a:latin typeface="Arial" charset="0"/>
              </a:rPr>
              <a:t> column that is retrieved by the first </a:t>
            </a:r>
            <a:r>
              <a:rPr lang="en-US" altLang="en-US" smtClean="0">
                <a:latin typeface="Arial" charset="0"/>
              </a:rPr>
              <a:t>query</a:t>
            </a:r>
            <a:r>
              <a:rPr lang="en-US" altLang="en-US" smtClean="0">
                <a:latin typeface="Arial" charset="0"/>
              </a:rPr>
              <a:t>.</a:t>
            </a:r>
          </a:p>
          <a:p>
            <a:pPr lvl="1" eaLnBrk="1" hangingPunct="1"/>
            <a:r>
              <a:rPr lang="zh-CN" altLang="en-US" smtClean="0">
                <a:latin typeface="Arial" charset="0"/>
              </a:rPr>
              <a:t>因为查询的</a:t>
            </a:r>
            <a:r>
              <a:rPr lang="en-US" altLang="zh-CN" smtClean="0">
                <a:latin typeface="Arial" charset="0"/>
              </a:rPr>
              <a:t>SELECT</a:t>
            </a:r>
            <a:r>
              <a:rPr lang="zh-CN" altLang="en-US" smtClean="0">
                <a:latin typeface="Arial" charset="0"/>
              </a:rPr>
              <a:t>列表中的表达式必须与数字匹配，您可以使用虚拟列和数据类型转换函数来符合此规则。</a:t>
            </a:r>
          </a:p>
          <a:p>
            <a:pPr lvl="1" eaLnBrk="1" hangingPunct="1"/>
            <a:r>
              <a:rPr lang="zh-CN" altLang="en-US" smtClean="0">
                <a:latin typeface="Arial" charset="0"/>
              </a:rPr>
              <a:t>要明确匹配列列表，可以在缺少的位置插入</a:t>
            </a:r>
            <a:r>
              <a:rPr lang="en-US" altLang="zh-CN" smtClean="0">
                <a:latin typeface="Arial" charset="0"/>
              </a:rPr>
              <a:t>NULL</a:t>
            </a:r>
            <a:r>
              <a:rPr lang="zh-CN" altLang="en-US" smtClean="0">
                <a:latin typeface="Arial" charset="0"/>
              </a:rPr>
              <a:t>列，以便匹配每个</a:t>
            </a:r>
            <a:r>
              <a:rPr lang="en-US" altLang="zh-CN" smtClean="0">
                <a:latin typeface="Arial" charset="0"/>
              </a:rPr>
              <a:t>SELECT</a:t>
            </a:r>
            <a:r>
              <a:rPr lang="zh-CN" altLang="en-US" smtClean="0">
                <a:latin typeface="Arial" charset="0"/>
              </a:rPr>
              <a:t>语句中所选列的计数和数据类型。</a:t>
            </a:r>
          </a:p>
          <a:p>
            <a:pPr lvl="1" eaLnBrk="1" hangingPunct="1"/>
            <a:r>
              <a:rPr lang="zh-CN" altLang="en-US" smtClean="0">
                <a:latin typeface="Arial" charset="0"/>
              </a:rPr>
              <a:t>在幻灯片中，仓库位置名称作为虚拟列标题。 第一个查询中使用</a:t>
            </a:r>
            <a:r>
              <a:rPr lang="en-US" altLang="zh-CN" smtClean="0">
                <a:latin typeface="Arial" charset="0"/>
              </a:rPr>
              <a:t>TO_CHAR</a:t>
            </a:r>
            <a:r>
              <a:rPr lang="zh-CN" altLang="en-US" smtClean="0">
                <a:latin typeface="Arial" charset="0"/>
              </a:rPr>
              <a:t>函数来匹配第二个查询检索到的</a:t>
            </a:r>
            <a:r>
              <a:rPr lang="en-US" altLang="zh-CN" smtClean="0">
                <a:latin typeface="Arial" charset="0"/>
              </a:rPr>
              <a:t>state_province</a:t>
            </a:r>
            <a:r>
              <a:rPr lang="zh-CN" altLang="en-US" smtClean="0">
                <a:latin typeface="Arial" charset="0"/>
              </a:rPr>
              <a:t>列的</a:t>
            </a:r>
            <a:r>
              <a:rPr lang="en-US" altLang="zh-CN" smtClean="0">
                <a:latin typeface="Arial" charset="0"/>
              </a:rPr>
              <a:t>VARCHAR2</a:t>
            </a:r>
            <a:r>
              <a:rPr lang="zh-CN" altLang="en-US" smtClean="0">
                <a:latin typeface="Arial" charset="0"/>
              </a:rPr>
              <a:t>数据类型。 类似地，第二个查询中的</a:t>
            </a:r>
            <a:r>
              <a:rPr lang="en-US" altLang="zh-CN" smtClean="0">
                <a:latin typeface="Arial" charset="0"/>
              </a:rPr>
              <a:t>TO_CHAR</a:t>
            </a:r>
            <a:r>
              <a:rPr lang="zh-CN" altLang="en-US" smtClean="0">
                <a:latin typeface="Arial" charset="0"/>
              </a:rPr>
              <a:t>函数用于匹配第一个查询检索到的</a:t>
            </a:r>
            <a:r>
              <a:rPr lang="en-US" altLang="zh-CN" smtClean="0">
                <a:latin typeface="Arial" charset="0"/>
              </a:rPr>
              <a:t>department_name</a:t>
            </a:r>
            <a:r>
              <a:rPr lang="zh-CN" altLang="en-US" smtClean="0">
                <a:latin typeface="Arial" charset="0"/>
              </a:rPr>
              <a:t>列的</a:t>
            </a:r>
            <a:r>
              <a:rPr lang="en-US" altLang="zh-CN" smtClean="0">
                <a:latin typeface="Arial" charset="0"/>
              </a:rPr>
              <a:t>VARCHAR2</a:t>
            </a:r>
            <a:r>
              <a:rPr lang="zh-CN" altLang="en-US" smtClean="0">
                <a:latin typeface="Arial" charset="0"/>
              </a:rPr>
              <a:t>数据类型。</a:t>
            </a:r>
            <a:endParaRPr lang="en-US" altLang="en-US" dirty="0" smtClean="0">
              <a:latin typeface="Arial" charset="0"/>
            </a:endParaRPr>
          </a:p>
        </p:txBody>
      </p:sp>
      <p:sp>
        <p:nvSpPr>
          <p:cNvPr id="5427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25CD18C6-796D-4C86-8D35-35C94FB92E48}"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762384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 tables have several columns in common (for example, </a:t>
            </a:r>
            <a:r>
              <a:rPr lang="en-US" altLang="en-US" dirty="0" smtClean="0">
                <a:latin typeface="Courier New" pitchFamily="49" charset="0"/>
              </a:rPr>
              <a:t>EMPLOYEE_ID</a:t>
            </a:r>
            <a:r>
              <a:rPr lang="en-US" altLang="en-US" dirty="0" smtClean="0">
                <a:latin typeface="Arial" charset="0"/>
              </a:rPr>
              <a:t>, </a:t>
            </a:r>
            <a:r>
              <a:rPr lang="en-US" altLang="en-US" dirty="0" smtClean="0">
                <a:latin typeface="Courier New" pitchFamily="49" charset="0"/>
              </a:rPr>
              <a:t>JOB_ID</a:t>
            </a:r>
            <a:r>
              <a:rPr lang="en-US" altLang="en-US" dirty="0" smtClean="0">
                <a:latin typeface="Arial" charset="0"/>
              </a:rPr>
              <a:t>, and </a:t>
            </a:r>
            <a:r>
              <a:rPr lang="en-US" altLang="en-US" dirty="0" smtClean="0">
                <a:latin typeface="Courier New" pitchFamily="49" charset="0"/>
              </a:rPr>
              <a:t>DEPARTMENT_ID</a:t>
            </a:r>
            <a:r>
              <a:rPr lang="en-US" altLang="en-US" dirty="0" smtClean="0">
                <a:latin typeface="Arial" charset="0"/>
              </a:rPr>
              <a:t>). </a:t>
            </a:r>
            <a:r>
              <a:rPr lang="en-US" altLang="en-US" smtClean="0">
                <a:latin typeface="Arial" charset="0"/>
              </a:rPr>
              <a:t>However, </a:t>
            </a:r>
            <a:r>
              <a:rPr lang="en-US" altLang="en-US" dirty="0" smtClean="0">
                <a:latin typeface="Arial" charset="0"/>
              </a:rPr>
              <a:t>what if you want the query to display </a:t>
            </a:r>
            <a:r>
              <a:rPr lang="en-US" altLang="en-US" dirty="0" smtClean="0">
                <a:latin typeface="Courier New" pitchFamily="49" charset="0"/>
                <a:cs typeface="Courier New" pitchFamily="49" charset="0"/>
              </a:rPr>
              <a:t>FIRST_NAME</a:t>
            </a:r>
            <a:r>
              <a:rPr lang="en-US" altLang="en-US" dirty="0" smtClean="0">
                <a:latin typeface="Arial" charset="0"/>
              </a:rPr>
              <a:t>, </a:t>
            </a:r>
            <a:r>
              <a:rPr lang="en-US" altLang="en-US" dirty="0" smtClean="0">
                <a:latin typeface="Courier New" pitchFamily="49" charset="0"/>
                <a:cs typeface="Courier New" pitchFamily="49" charset="0"/>
              </a:rPr>
              <a:t>JOB_ID</a:t>
            </a:r>
            <a:r>
              <a:rPr lang="en-US" altLang="en-US" dirty="0" smtClean="0">
                <a:latin typeface="Arial" charset="0"/>
              </a:rPr>
              <a:t>, and </a:t>
            </a:r>
            <a:r>
              <a:rPr lang="en-US" altLang="en-US" dirty="0" smtClean="0">
                <a:latin typeface="Courier New" pitchFamily="49" charset="0"/>
                <a:cs typeface="Courier New" pitchFamily="49" charset="0"/>
              </a:rPr>
              <a:t>HIRE_DATE</a:t>
            </a:r>
            <a:r>
              <a:rPr lang="en-US" altLang="en-US" dirty="0" smtClean="0">
                <a:latin typeface="Arial" charset="0"/>
              </a:rPr>
              <a:t> using the </a:t>
            </a:r>
            <a:r>
              <a:rPr lang="en-US" altLang="en-US" dirty="0" smtClean="0">
                <a:latin typeface="Courier New" pitchFamily="49" charset="0"/>
              </a:rPr>
              <a:t>UNION</a:t>
            </a:r>
            <a:r>
              <a:rPr lang="en-US" altLang="en-US" dirty="0" smtClean="0">
                <a:latin typeface="Arial" charset="0"/>
              </a:rPr>
              <a:t> operator, knowing that </a:t>
            </a:r>
            <a:r>
              <a:rPr lang="en-US" altLang="en-US" dirty="0" smtClean="0">
                <a:latin typeface="Courier New" pitchFamily="49" charset="0"/>
                <a:cs typeface="Courier New" pitchFamily="49" charset="0"/>
              </a:rPr>
              <a:t>HIRE_DATE</a:t>
            </a:r>
            <a:r>
              <a:rPr lang="en-US" altLang="en-US" dirty="0" smtClean="0">
                <a:latin typeface="Arial" charset="0"/>
              </a:rPr>
              <a:t> exists only in the </a:t>
            </a:r>
            <a:r>
              <a:rPr lang="en-US" altLang="en-US" dirty="0" smtClean="0">
                <a:latin typeface="Courier New" pitchFamily="49" charset="0"/>
              </a:rPr>
              <a:t>EMPLOYEES</a:t>
            </a:r>
            <a:r>
              <a:rPr lang="en-US" altLang="en-US" dirty="0" smtClean="0">
                <a:latin typeface="Arial" charset="0"/>
              </a:rPr>
              <a:t> table?</a:t>
            </a:r>
          </a:p>
          <a:p>
            <a:pPr lvl="1" eaLnBrk="1" hangingPunct="1"/>
            <a:r>
              <a:rPr lang="en-US" altLang="en-US" dirty="0" smtClean="0">
                <a:latin typeface="Arial" charset="0"/>
              </a:rPr>
              <a:t>The code example in the slide matches the </a:t>
            </a:r>
            <a:r>
              <a:rPr lang="en-US" altLang="en-US" dirty="0" smtClean="0">
                <a:latin typeface="Courier New" pitchFamily="49" charset="0"/>
              </a:rPr>
              <a:t>FIRST_NAME</a:t>
            </a:r>
            <a:r>
              <a:rPr lang="en-US" altLang="en-US" dirty="0" smtClean="0">
                <a:latin typeface="Arial" charset="0"/>
              </a:rPr>
              <a:t> and </a:t>
            </a:r>
            <a:r>
              <a:rPr lang="en-US" altLang="en-US" dirty="0" smtClean="0">
                <a:latin typeface="Courier New" pitchFamily="49" charset="0"/>
              </a:rPr>
              <a:t>JOB_ID</a:t>
            </a:r>
            <a:r>
              <a:rPr lang="en-US" altLang="en-US" dirty="0" smtClean="0">
                <a:latin typeface="Arial" charset="0"/>
              </a:rPr>
              <a:t> columns in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 tables. </a:t>
            </a:r>
            <a:r>
              <a:rPr lang="en-US" altLang="en-US" dirty="0" smtClean="0">
                <a:latin typeface="Courier New" pitchFamily="49" charset="0"/>
                <a:cs typeface="Courier New" pitchFamily="49" charset="0"/>
              </a:rPr>
              <a:t>NULL</a:t>
            </a:r>
            <a:r>
              <a:rPr lang="en-US" altLang="en-US" dirty="0" smtClean="0">
                <a:latin typeface="Arial" charset="0"/>
                <a:cs typeface="Arial" charset="0"/>
              </a:rPr>
              <a:t> </a:t>
            </a:r>
            <a:r>
              <a:rPr lang="en-US" altLang="en-US" dirty="0" smtClean="0">
                <a:latin typeface="Arial" charset="0"/>
              </a:rPr>
              <a:t>is added to the </a:t>
            </a:r>
            <a:r>
              <a:rPr lang="en-US" altLang="en-US" dirty="0" smtClean="0">
                <a:latin typeface="Courier New" pitchFamily="49" charset="0"/>
              </a:rPr>
              <a:t>RETIRED_EMPLOYEES</a:t>
            </a:r>
            <a:r>
              <a:rPr lang="en-US" altLang="en-US" dirty="0" smtClean="0">
                <a:latin typeface="Arial" charset="0"/>
              </a:rPr>
              <a:t> </a:t>
            </a:r>
            <a:r>
              <a:rPr lang="en-US" altLang="en-US" dirty="0" smtClean="0">
                <a:latin typeface="Courier New" pitchFamily="49" charset="0"/>
              </a:rPr>
              <a:t>SELECT</a:t>
            </a:r>
            <a:r>
              <a:rPr lang="en-US" altLang="en-US" dirty="0" smtClean="0">
                <a:latin typeface="Arial" charset="0"/>
              </a:rPr>
              <a:t> statement to match the </a:t>
            </a:r>
            <a:r>
              <a:rPr lang="en-US" altLang="en-US" dirty="0" smtClean="0">
                <a:latin typeface="Courier New" pitchFamily="49" charset="0"/>
                <a:cs typeface="Courier New" pitchFamily="49" charset="0"/>
              </a:rPr>
              <a:t>HIRE_DATE</a:t>
            </a:r>
            <a:r>
              <a:rPr lang="en-US" altLang="en-US" dirty="0" smtClean="0">
                <a:latin typeface="Arial" charset="0"/>
              </a:rPr>
              <a:t> column in the </a:t>
            </a:r>
            <a:r>
              <a:rPr lang="en-US" altLang="en-US" dirty="0" smtClean="0">
                <a:latin typeface="Courier New" pitchFamily="49" charset="0"/>
              </a:rPr>
              <a:t>EMPLOYEES</a:t>
            </a:r>
            <a:r>
              <a:rPr lang="en-US" altLang="en-US" dirty="0" smtClean="0">
                <a:latin typeface="Arial" charset="0"/>
              </a:rPr>
              <a:t> </a:t>
            </a:r>
            <a:r>
              <a:rPr lang="en-US" altLang="en-US" dirty="0" smtClean="0">
                <a:latin typeface="Courier New" pitchFamily="49" charset="0"/>
              </a:rPr>
              <a:t>SELECT</a:t>
            </a:r>
            <a:r>
              <a:rPr lang="en-US" altLang="en-US" dirty="0" smtClean="0">
                <a:latin typeface="Arial" charset="0"/>
              </a:rPr>
              <a:t> statement.</a:t>
            </a:r>
          </a:p>
          <a:p>
            <a:pPr lvl="1" eaLnBrk="1" hangingPunct="1"/>
            <a:r>
              <a:rPr lang="en-US" altLang="en-US" dirty="0" smtClean="0">
                <a:latin typeface="Arial" charset="0"/>
              </a:rPr>
              <a:t>In the results shown in the slide, each row in the output that corresponds to a record from the </a:t>
            </a:r>
            <a:r>
              <a:rPr lang="en-US" altLang="en-US" dirty="0" smtClean="0">
                <a:latin typeface="Courier New" pitchFamily="49" charset="0"/>
                <a:cs typeface="Courier New" pitchFamily="49" charset="0"/>
              </a:rPr>
              <a:t>RETIRED_EMPLOYEES</a:t>
            </a:r>
            <a:r>
              <a:rPr lang="en-US" altLang="en-US" dirty="0" smtClean="0">
                <a:latin typeface="Arial" charset="0"/>
              </a:rPr>
              <a:t> table contains a </a:t>
            </a:r>
            <a:r>
              <a:rPr lang="en-US" altLang="en-US" dirty="0" smtClean="0">
                <a:latin typeface="Courier New" pitchFamily="49" charset="0"/>
              </a:rPr>
              <a:t>NULL</a:t>
            </a:r>
            <a:r>
              <a:rPr lang="en-US" altLang="en-US" dirty="0" smtClean="0">
                <a:latin typeface="Arial" charset="0"/>
              </a:rPr>
              <a:t> in the </a:t>
            </a:r>
            <a:r>
              <a:rPr lang="en-US" altLang="en-US" dirty="0" smtClean="0">
                <a:latin typeface="Courier New" pitchFamily="49" charset="0"/>
              </a:rPr>
              <a:t>HIRE_DATE</a:t>
            </a:r>
            <a:r>
              <a:rPr lang="en-US" altLang="en-US" dirty="0" smtClean="0">
                <a:latin typeface="Arial" charset="0"/>
              </a:rPr>
              <a:t> </a:t>
            </a:r>
            <a:r>
              <a:rPr lang="en-US" altLang="en-US" smtClean="0">
                <a:latin typeface="Arial" charset="0"/>
              </a:rPr>
              <a:t>column</a:t>
            </a:r>
            <a:r>
              <a:rPr lang="en-US" altLang="en-US" smtClean="0">
                <a:latin typeface="Arial" charset="0"/>
              </a:rPr>
              <a:t>.</a:t>
            </a:r>
          </a:p>
          <a:p>
            <a:pPr lvl="1" eaLnBrk="1" hangingPunct="1"/>
            <a:r>
              <a:rPr lang="en-US" altLang="en-US" smtClean="0">
                <a:latin typeface="Arial" charset="0"/>
              </a:rPr>
              <a:t>EMPLOYEES</a:t>
            </a:r>
            <a:r>
              <a:rPr lang="zh-CN" altLang="en-US" smtClean="0">
                <a:latin typeface="Arial" charset="0"/>
              </a:rPr>
              <a:t>和</a:t>
            </a:r>
            <a:r>
              <a:rPr lang="en-US" altLang="en-US" smtClean="0">
                <a:latin typeface="Arial" charset="0"/>
              </a:rPr>
              <a:t>RETIRED_EMPLOYEES</a:t>
            </a:r>
            <a:r>
              <a:rPr lang="zh-CN" altLang="en-US" smtClean="0">
                <a:latin typeface="Arial" charset="0"/>
              </a:rPr>
              <a:t>表有几个共同的列（例如，</a:t>
            </a:r>
            <a:r>
              <a:rPr lang="en-US" altLang="en-US" smtClean="0">
                <a:latin typeface="Arial" charset="0"/>
              </a:rPr>
              <a:t>EMPLOYEE_ID，JOB_ID</a:t>
            </a:r>
            <a:r>
              <a:rPr lang="zh-CN" altLang="en-US" smtClean="0">
                <a:latin typeface="Arial" charset="0"/>
              </a:rPr>
              <a:t>和</a:t>
            </a:r>
            <a:r>
              <a:rPr lang="en-US" altLang="en-US" smtClean="0">
                <a:latin typeface="Arial" charset="0"/>
              </a:rPr>
              <a:t>DEPARTMENT_ID）。 </a:t>
            </a:r>
            <a:r>
              <a:rPr lang="zh-CN" altLang="en-US" smtClean="0">
                <a:latin typeface="Arial" charset="0"/>
              </a:rPr>
              <a:t>但是，如果您希望查询使用</a:t>
            </a:r>
            <a:r>
              <a:rPr lang="en-US" altLang="en-US" smtClean="0">
                <a:latin typeface="Arial" charset="0"/>
              </a:rPr>
              <a:t>UNION</a:t>
            </a:r>
            <a:r>
              <a:rPr lang="zh-CN" altLang="en-US" smtClean="0">
                <a:latin typeface="Arial" charset="0"/>
              </a:rPr>
              <a:t>运算符显示</a:t>
            </a:r>
            <a:r>
              <a:rPr lang="en-US" altLang="en-US" smtClean="0">
                <a:latin typeface="Arial" charset="0"/>
              </a:rPr>
              <a:t>FIRST_NAME，JOB_ID</a:t>
            </a:r>
            <a:r>
              <a:rPr lang="zh-CN" altLang="en-US" smtClean="0">
                <a:latin typeface="Arial" charset="0"/>
              </a:rPr>
              <a:t>和</a:t>
            </a:r>
            <a:r>
              <a:rPr lang="en-US" altLang="en-US" smtClean="0">
                <a:latin typeface="Arial" charset="0"/>
              </a:rPr>
              <a:t>HIRE_DATE，</a:t>
            </a:r>
            <a:r>
              <a:rPr lang="zh-CN" altLang="en-US" smtClean="0">
                <a:latin typeface="Arial" charset="0"/>
              </a:rPr>
              <a:t>知道</a:t>
            </a:r>
            <a:r>
              <a:rPr lang="en-US" altLang="en-US" smtClean="0">
                <a:latin typeface="Arial" charset="0"/>
              </a:rPr>
              <a:t>HIRE_DATE</a:t>
            </a:r>
            <a:r>
              <a:rPr lang="zh-CN" altLang="en-US" smtClean="0">
                <a:latin typeface="Arial" charset="0"/>
              </a:rPr>
              <a:t>仅存在于</a:t>
            </a:r>
            <a:r>
              <a:rPr lang="en-US" altLang="en-US" smtClean="0">
                <a:latin typeface="Arial" charset="0"/>
              </a:rPr>
              <a:t>EMPLOYEES</a:t>
            </a:r>
            <a:r>
              <a:rPr lang="zh-CN" altLang="en-US" smtClean="0">
                <a:latin typeface="Arial" charset="0"/>
              </a:rPr>
              <a:t>表中？</a:t>
            </a:r>
          </a:p>
          <a:p>
            <a:pPr lvl="1" eaLnBrk="1" hangingPunct="1"/>
            <a:r>
              <a:rPr lang="zh-CN" altLang="en-US" smtClean="0">
                <a:latin typeface="Arial" charset="0"/>
              </a:rPr>
              <a:t>幻灯片中的代码示例与</a:t>
            </a:r>
            <a:r>
              <a:rPr lang="en-US" altLang="en-US" smtClean="0">
                <a:latin typeface="Arial" charset="0"/>
              </a:rPr>
              <a:t>EMPLOYEES</a:t>
            </a:r>
            <a:r>
              <a:rPr lang="zh-CN" altLang="en-US" smtClean="0">
                <a:latin typeface="Arial" charset="0"/>
              </a:rPr>
              <a:t>和</a:t>
            </a:r>
            <a:r>
              <a:rPr lang="en-US" altLang="en-US" smtClean="0">
                <a:latin typeface="Arial" charset="0"/>
              </a:rPr>
              <a:t>RETIRED_EMPLOYEES</a:t>
            </a:r>
            <a:r>
              <a:rPr lang="zh-CN" altLang="en-US" smtClean="0">
                <a:latin typeface="Arial" charset="0"/>
              </a:rPr>
              <a:t>表中的</a:t>
            </a:r>
            <a:r>
              <a:rPr lang="en-US" altLang="en-US" smtClean="0">
                <a:latin typeface="Arial" charset="0"/>
              </a:rPr>
              <a:t>FIRST_NAME</a:t>
            </a:r>
            <a:r>
              <a:rPr lang="zh-CN" altLang="en-US" smtClean="0">
                <a:latin typeface="Arial" charset="0"/>
              </a:rPr>
              <a:t>和</a:t>
            </a:r>
            <a:r>
              <a:rPr lang="en-US" altLang="en-US" smtClean="0">
                <a:latin typeface="Arial" charset="0"/>
              </a:rPr>
              <a:t>JOB_ID</a:t>
            </a:r>
            <a:r>
              <a:rPr lang="zh-CN" altLang="en-US" smtClean="0">
                <a:latin typeface="Arial" charset="0"/>
              </a:rPr>
              <a:t>列匹配。 将</a:t>
            </a:r>
            <a:r>
              <a:rPr lang="en-US" altLang="en-US" smtClean="0">
                <a:latin typeface="Arial" charset="0"/>
              </a:rPr>
              <a:t>NULL</a:t>
            </a:r>
            <a:r>
              <a:rPr lang="zh-CN" altLang="en-US" smtClean="0">
                <a:latin typeface="Arial" charset="0"/>
              </a:rPr>
              <a:t>添加到</a:t>
            </a:r>
            <a:r>
              <a:rPr lang="en-US" altLang="en-US" smtClean="0">
                <a:latin typeface="Arial" charset="0"/>
              </a:rPr>
              <a:t>RETIRED_EMPLOYEES SELECT</a:t>
            </a:r>
            <a:r>
              <a:rPr lang="zh-CN" altLang="en-US" smtClean="0">
                <a:latin typeface="Arial" charset="0"/>
              </a:rPr>
              <a:t>语句中以匹配</a:t>
            </a:r>
            <a:r>
              <a:rPr lang="en-US" altLang="en-US" smtClean="0">
                <a:latin typeface="Arial" charset="0"/>
              </a:rPr>
              <a:t>EMPLOYEES SELECT</a:t>
            </a:r>
            <a:r>
              <a:rPr lang="zh-CN" altLang="en-US" smtClean="0">
                <a:latin typeface="Arial" charset="0"/>
              </a:rPr>
              <a:t>语句中的</a:t>
            </a:r>
            <a:r>
              <a:rPr lang="en-US" altLang="en-US" smtClean="0">
                <a:latin typeface="Arial" charset="0"/>
              </a:rPr>
              <a:t>HIRE_DATE</a:t>
            </a:r>
            <a:r>
              <a:rPr lang="zh-CN" altLang="en-US" smtClean="0">
                <a:latin typeface="Arial" charset="0"/>
              </a:rPr>
              <a:t>列。</a:t>
            </a:r>
          </a:p>
          <a:p>
            <a:pPr lvl="1" eaLnBrk="1" hangingPunct="1"/>
            <a:r>
              <a:rPr lang="zh-CN" altLang="en-US" smtClean="0">
                <a:latin typeface="Arial" charset="0"/>
              </a:rPr>
              <a:t>在幻灯片中显示的结果中，与</a:t>
            </a:r>
            <a:r>
              <a:rPr lang="en-US" altLang="en-US" smtClean="0">
                <a:latin typeface="Arial" charset="0"/>
              </a:rPr>
              <a:t>RETIRED_EMPLOYEES</a:t>
            </a:r>
            <a:r>
              <a:rPr lang="zh-CN" altLang="en-US" smtClean="0">
                <a:latin typeface="Arial" charset="0"/>
              </a:rPr>
              <a:t>表中的记录对应的输出中的每一行在</a:t>
            </a:r>
            <a:r>
              <a:rPr lang="en-US" altLang="en-US" smtClean="0">
                <a:latin typeface="Arial" charset="0"/>
              </a:rPr>
              <a:t>HIRE_DATE</a:t>
            </a:r>
            <a:r>
              <a:rPr lang="zh-CN" altLang="en-US" smtClean="0">
                <a:latin typeface="Arial" charset="0"/>
              </a:rPr>
              <a:t>列中都包含一个</a:t>
            </a:r>
            <a:r>
              <a:rPr lang="en-US" altLang="en-US" smtClean="0">
                <a:latin typeface="Arial" charset="0"/>
              </a:rPr>
              <a:t>NULL。</a:t>
            </a:r>
            <a:endParaRPr lang="en-US" altLang="en-US" dirty="0" smtClean="0">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E411D0BF-498B-4A1C-9E10-F7507426DBB1}"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val="4002420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583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005356D1-142D-4331-95B5-C846931AE16A}"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1014824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lvl="1">
              <a:buFontTx/>
              <a:buNone/>
            </a:pPr>
            <a:r>
              <a:rPr lang="en-US" altLang="en-US" dirty="0" smtClean="0">
                <a:latin typeface="Arial" charset="0"/>
              </a:rPr>
              <a:t>You can use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only once in a compound query. Place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at the end of the query.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accepts the column name or an alias. By default, the output is sorted in ascending order in the first column of the first </a:t>
            </a:r>
            <a:r>
              <a:rPr lang="en-US" altLang="en-US" dirty="0" smtClean="0">
                <a:latin typeface="Courier New" pitchFamily="49" charset="0"/>
              </a:rPr>
              <a:t>SELECT</a:t>
            </a:r>
            <a:r>
              <a:rPr lang="en-US" altLang="en-US" dirty="0" smtClean="0">
                <a:latin typeface="Arial" charset="0"/>
              </a:rPr>
              <a:t> query. </a:t>
            </a:r>
          </a:p>
          <a:p>
            <a:pPr lvl="1" eaLnBrk="1" hangingPunct="1"/>
            <a:r>
              <a:rPr lang="en-US" altLang="en-US" b="1" dirty="0" smtClean="0">
                <a:latin typeface="Arial" charset="0"/>
              </a:rPr>
              <a:t>Note:</a:t>
            </a:r>
            <a:r>
              <a:rPr lang="en-US" altLang="en-US" dirty="0" smtClean="0">
                <a:latin typeface="Arial" charset="0"/>
              </a:rPr>
              <a:t>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does not recognize the column names of the second </a:t>
            </a:r>
            <a:r>
              <a:rPr lang="en-US" altLang="en-US" dirty="0" smtClean="0">
                <a:latin typeface="Courier New" pitchFamily="49" charset="0"/>
              </a:rPr>
              <a:t>SELECT</a:t>
            </a:r>
            <a:r>
              <a:rPr lang="en-US" altLang="en-US" dirty="0" smtClean="0">
                <a:latin typeface="Arial" charset="0"/>
              </a:rPr>
              <a:t> query. To avoid confusion over column names, it is a common practice to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column </a:t>
            </a:r>
            <a:r>
              <a:rPr lang="en-US" altLang="en-US" smtClean="0">
                <a:latin typeface="Arial" charset="0"/>
              </a:rPr>
              <a:t>positions</a:t>
            </a:r>
            <a:r>
              <a:rPr lang="en-US" altLang="en-US" smtClean="0">
                <a:latin typeface="Arial" charset="0"/>
              </a:rPr>
              <a:t>.</a:t>
            </a:r>
          </a:p>
          <a:p>
            <a:pPr lvl="1" eaLnBrk="1" hangingPunct="1"/>
            <a:r>
              <a:rPr lang="zh-CN" altLang="en-US" smtClean="0">
                <a:latin typeface="Arial" charset="0"/>
              </a:rPr>
              <a:t>您可以在复合查询中使用一次</a:t>
            </a:r>
            <a:r>
              <a:rPr lang="en-US" altLang="zh-CN" smtClean="0">
                <a:latin typeface="Arial" charset="0"/>
              </a:rPr>
              <a:t>ORDER BY</a:t>
            </a:r>
            <a:r>
              <a:rPr lang="zh-CN" altLang="en-US" smtClean="0">
                <a:latin typeface="Arial" charset="0"/>
              </a:rPr>
              <a:t>子句。 将</a:t>
            </a:r>
            <a:r>
              <a:rPr lang="en-US" altLang="zh-CN" smtClean="0">
                <a:latin typeface="Arial" charset="0"/>
              </a:rPr>
              <a:t>ORDER BY</a:t>
            </a:r>
            <a:r>
              <a:rPr lang="zh-CN" altLang="en-US" smtClean="0">
                <a:latin typeface="Arial" charset="0"/>
              </a:rPr>
              <a:t>子句放在查询结尾。 </a:t>
            </a:r>
            <a:r>
              <a:rPr lang="en-US" altLang="zh-CN" smtClean="0">
                <a:latin typeface="Arial" charset="0"/>
              </a:rPr>
              <a:t>ORDER BY</a:t>
            </a:r>
            <a:r>
              <a:rPr lang="zh-CN" altLang="en-US" smtClean="0">
                <a:latin typeface="Arial" charset="0"/>
              </a:rPr>
              <a:t>子句接受列名或别名。 默认情况下，输出按照第一个</a:t>
            </a:r>
            <a:r>
              <a:rPr lang="en-US" altLang="zh-CN" smtClean="0">
                <a:latin typeface="Arial" charset="0"/>
              </a:rPr>
              <a:t>SELECT</a:t>
            </a:r>
            <a:r>
              <a:rPr lang="zh-CN" altLang="en-US" smtClean="0">
                <a:latin typeface="Arial" charset="0"/>
              </a:rPr>
              <a:t>查询的第一列的升序进行排序。</a:t>
            </a:r>
          </a:p>
          <a:p>
            <a:pPr lvl="1" eaLnBrk="1" hangingPunct="1"/>
            <a:r>
              <a:rPr lang="zh-CN" altLang="en-US" smtClean="0">
                <a:latin typeface="Arial" charset="0"/>
              </a:rPr>
              <a:t>注意：</a:t>
            </a:r>
            <a:r>
              <a:rPr lang="en-US" altLang="zh-CN" smtClean="0">
                <a:latin typeface="Arial" charset="0"/>
              </a:rPr>
              <a:t>ORDER BY</a:t>
            </a:r>
            <a:r>
              <a:rPr lang="zh-CN" altLang="en-US" smtClean="0">
                <a:latin typeface="Arial" charset="0"/>
              </a:rPr>
              <a:t>子句不能识别第二个</a:t>
            </a:r>
            <a:r>
              <a:rPr lang="en-US" altLang="zh-CN" smtClean="0">
                <a:latin typeface="Arial" charset="0"/>
              </a:rPr>
              <a:t>SELECT</a:t>
            </a:r>
            <a:r>
              <a:rPr lang="zh-CN" altLang="en-US" smtClean="0">
                <a:latin typeface="Arial" charset="0"/>
              </a:rPr>
              <a:t>查询的列名称。 为了避免对列名造成混淆，</a:t>
            </a:r>
            <a:r>
              <a:rPr lang="en-US" altLang="zh-CN" smtClean="0">
                <a:latin typeface="Arial" charset="0"/>
              </a:rPr>
              <a:t>ORDER BY</a:t>
            </a:r>
            <a:r>
              <a:rPr lang="zh-CN" altLang="en-US" smtClean="0">
                <a:latin typeface="Arial" charset="0"/>
              </a:rPr>
              <a:t>列位置是常见的做法。</a:t>
            </a:r>
            <a:endParaRPr lang="en-US" altLang="en-US" dirty="0" smtClean="0">
              <a:latin typeface="Arial" charset="0"/>
            </a:endParaRPr>
          </a:p>
          <a:p>
            <a:pPr lvl="1" eaLnBrk="1" hangingPunct="1"/>
            <a:r>
              <a:rPr lang="en-US" altLang="en-US" dirty="0" smtClean="0">
                <a:latin typeface="Arial" charset="0"/>
              </a:rPr>
              <a:t>For example, in the following statement, the output will be shown in ascending order of </a:t>
            </a:r>
            <a:r>
              <a:rPr lang="en-US" altLang="en-US" dirty="0" smtClean="0">
                <a:latin typeface="Courier New" pitchFamily="49" charset="0"/>
              </a:rPr>
              <a:t>job_id</a:t>
            </a:r>
            <a:r>
              <a:rPr lang="en-US" altLang="en-US" dirty="0" smtClean="0">
                <a:latin typeface="Arial" charset="0"/>
              </a:rPr>
              <a:t>.</a:t>
            </a:r>
          </a:p>
          <a:p>
            <a:pPr lvl="4" eaLnBrk="1" hangingPunct="1"/>
            <a:r>
              <a:rPr lang="en-US" altLang="en-US" dirty="0" smtClean="0"/>
              <a:t>SELECT employee_id, job_id, salary</a:t>
            </a:r>
          </a:p>
          <a:p>
            <a:pPr lvl="4" eaLnBrk="1" hangingPunct="1"/>
            <a:r>
              <a:rPr lang="en-US" altLang="en-US" dirty="0" smtClean="0"/>
              <a:t>FROM   employees</a:t>
            </a:r>
          </a:p>
          <a:p>
            <a:pPr lvl="4" eaLnBrk="1" hangingPunct="1"/>
            <a:r>
              <a:rPr lang="en-US" altLang="en-US" dirty="0" smtClean="0"/>
              <a:t>UNION</a:t>
            </a:r>
          </a:p>
          <a:p>
            <a:pPr lvl="4" eaLnBrk="1" hangingPunct="1"/>
            <a:r>
              <a:rPr lang="en-US" altLang="en-US" dirty="0" smtClean="0"/>
              <a:t>SELECT employee_id, job_id, 0</a:t>
            </a:r>
          </a:p>
          <a:p>
            <a:pPr lvl="4" eaLnBrk="1" hangingPunct="1"/>
            <a:r>
              <a:rPr lang="en-US" altLang="en-US" dirty="0" smtClean="0"/>
              <a:t>FROM   retired_employees</a:t>
            </a:r>
          </a:p>
          <a:p>
            <a:pPr lvl="4" eaLnBrk="1" hangingPunct="1"/>
            <a:r>
              <a:rPr lang="en-US" altLang="en-US" dirty="0" smtClean="0"/>
              <a:t>ORDER BY 2;</a:t>
            </a:r>
          </a:p>
          <a:p>
            <a:pPr lvl="1" eaLnBrk="1" hangingPunct="1"/>
            <a:r>
              <a:rPr lang="en-US" altLang="en-US" dirty="0" smtClean="0">
                <a:latin typeface="Arial" charset="0"/>
              </a:rPr>
              <a:t>If you omit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by default, the output will be sorted in ascending order of </a:t>
            </a:r>
            <a:r>
              <a:rPr lang="en-US" altLang="en-US" dirty="0" smtClean="0">
                <a:latin typeface="Courier New" pitchFamily="49" charset="0"/>
              </a:rPr>
              <a:t>employee_id</a:t>
            </a:r>
            <a:r>
              <a:rPr lang="en-US" altLang="en-US" dirty="0" smtClean="0">
                <a:latin typeface="Arial" charset="0"/>
              </a:rPr>
              <a:t>. You cannot use the columns from the second query to sort the output.</a:t>
            </a: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9D03309-DCCA-49BC-BEE7-953F2D2AB0FB}"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1636371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ltLang="en-US" dirty="0" smtClean="0">
                <a:latin typeface="Arial" charset="0"/>
              </a:rPr>
              <a:t>Answer: a</a:t>
            </a:r>
            <a:r>
              <a:rPr lang="en-US" altLang="en-US" smtClean="0">
                <a:latin typeface="Arial" charset="0"/>
              </a:rPr>
              <a:t>, </a:t>
            </a:r>
            <a:r>
              <a:rPr lang="en-US" altLang="en-US" smtClean="0">
                <a:latin typeface="Arial" charset="0"/>
              </a:rPr>
              <a:t>c</a:t>
            </a:r>
          </a:p>
          <a:p>
            <a:pPr eaLnBrk="1" hangingPunct="1"/>
            <a:r>
              <a:rPr lang="zh-CN" altLang="en-US" smtClean="0">
                <a:latin typeface="Arial" charset="0"/>
              </a:rPr>
              <a:t>确定两套操作员指南。</a:t>
            </a:r>
          </a:p>
          <a:p>
            <a:pPr marL="228600" indent="-228600" eaLnBrk="1" hangingPunct="1">
              <a:buFont typeface="+mj-lt"/>
              <a:buAutoNum type="alphaLcPeriod"/>
            </a:pPr>
            <a:r>
              <a:rPr lang="en-US" altLang="zh-CN" smtClean="0">
                <a:latin typeface="Arial" charset="0"/>
              </a:rPr>
              <a:t>SELECT</a:t>
            </a:r>
            <a:r>
              <a:rPr lang="zh-CN" altLang="en-US" smtClean="0">
                <a:latin typeface="Arial" charset="0"/>
              </a:rPr>
              <a:t>列表中的表达式必须匹配数字。</a:t>
            </a:r>
          </a:p>
          <a:p>
            <a:pPr marL="228600" indent="-228600" eaLnBrk="1" hangingPunct="1">
              <a:buFont typeface="+mj-lt"/>
              <a:buAutoNum type="alphaLcPeriod"/>
            </a:pPr>
            <a:r>
              <a:rPr lang="zh-CN" altLang="en-US" smtClean="0">
                <a:latin typeface="Arial" charset="0"/>
              </a:rPr>
              <a:t>括号不能用于更改执行顺序。</a:t>
            </a:r>
          </a:p>
          <a:p>
            <a:pPr marL="228600" indent="-228600" eaLnBrk="1" hangingPunct="1">
              <a:buFont typeface="+mj-lt"/>
              <a:buAutoNum type="alphaLcPeriod"/>
            </a:pPr>
            <a:r>
              <a:rPr lang="zh-CN" altLang="en-US" smtClean="0">
                <a:latin typeface="Arial" charset="0"/>
              </a:rPr>
              <a:t>第二个查询中每列的数据类型必须与第一个查询中相应列的数据类型相匹配。</a:t>
            </a:r>
          </a:p>
          <a:p>
            <a:pPr marL="228600" indent="-228600" eaLnBrk="1" hangingPunct="1">
              <a:buFont typeface="+mj-lt"/>
              <a:buAutoNum type="alphaLcPeriod"/>
            </a:pPr>
            <a:r>
              <a:rPr lang="en-US" altLang="zh-CN" smtClean="0">
                <a:latin typeface="Arial" charset="0"/>
              </a:rPr>
              <a:t>ORDER BY</a:t>
            </a:r>
            <a:r>
              <a:rPr lang="zh-CN" altLang="en-US" smtClean="0">
                <a:latin typeface="Arial" charset="0"/>
              </a:rPr>
              <a:t>子句只能在复合查询中使用一次，除非使用</a:t>
            </a:r>
            <a:r>
              <a:rPr lang="en-US" altLang="zh-CN" smtClean="0">
                <a:latin typeface="Arial" charset="0"/>
              </a:rPr>
              <a:t>UNION ALL</a:t>
            </a:r>
            <a:r>
              <a:rPr lang="zh-CN" altLang="en-US" smtClean="0">
                <a:latin typeface="Arial" charset="0"/>
              </a:rPr>
              <a:t>运算符。</a:t>
            </a:r>
            <a:endParaRPr lang="en-US" altLang="en-US" dirty="0" smtClean="0">
              <a:latin typeface="Arial" charset="0"/>
            </a:endParaRP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A288BE06-AF8F-41A1-AA5C-5AB45934FF56}"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2670721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lvl="2" eaLnBrk="1" hangingPunct="1">
              <a:spcBef>
                <a:spcPct val="25000"/>
              </a:spcBef>
            </a:pPr>
            <a:r>
              <a:rPr lang="en-US" altLang="en-US" dirty="0" smtClean="0">
                <a:latin typeface="Arial" charset="0"/>
              </a:rPr>
              <a:t>The </a:t>
            </a:r>
            <a:r>
              <a:rPr lang="en-US" altLang="en-US" dirty="0" smtClean="0">
                <a:latin typeface="Courier New" pitchFamily="49" charset="0"/>
              </a:rPr>
              <a:t>UNION</a:t>
            </a:r>
            <a:r>
              <a:rPr lang="en-US" altLang="en-US" dirty="0" smtClean="0">
                <a:latin typeface="Arial" charset="0"/>
              </a:rPr>
              <a:t> operator returns all the distinct rows selected by each query in the compound query. Use the </a:t>
            </a:r>
            <a:r>
              <a:rPr lang="en-US" altLang="en-US" dirty="0" smtClean="0">
                <a:latin typeface="Courier New" pitchFamily="49" charset="0"/>
              </a:rPr>
              <a:t>UNION</a:t>
            </a:r>
            <a:r>
              <a:rPr lang="en-US" altLang="en-US" dirty="0" smtClean="0">
                <a:latin typeface="Arial" charset="0"/>
              </a:rPr>
              <a:t> operator to return all rows from multiple tables and eliminate any duplicate rows.</a:t>
            </a:r>
          </a:p>
          <a:p>
            <a:pPr lvl="2" eaLnBrk="1" hangingPunct="1"/>
            <a:r>
              <a:rPr lang="en-US" altLang="en-US" dirty="0" smtClean="0">
                <a:latin typeface="Arial" charset="0"/>
              </a:rPr>
              <a:t>Use the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 operator to return all rows from multiple queries. Unlike the case with the </a:t>
            </a:r>
            <a:r>
              <a:rPr lang="en-US" altLang="en-US" dirty="0" smtClean="0">
                <a:latin typeface="Courier New" pitchFamily="49" charset="0"/>
              </a:rPr>
              <a:t>UNION</a:t>
            </a:r>
            <a:r>
              <a:rPr lang="en-US" altLang="en-US" dirty="0" smtClean="0">
                <a:latin typeface="Arial" charset="0"/>
              </a:rPr>
              <a:t> operator, duplicate rows are not eliminated and the output is not sorted by default.</a:t>
            </a:r>
          </a:p>
          <a:p>
            <a:pPr lvl="2" eaLnBrk="1" hangingPunct="1"/>
            <a:r>
              <a:rPr lang="en-US" altLang="en-US" dirty="0" smtClean="0">
                <a:latin typeface="Arial" charset="0"/>
              </a:rPr>
              <a:t>Use the </a:t>
            </a:r>
            <a:r>
              <a:rPr lang="en-US" altLang="en-US" dirty="0" smtClean="0">
                <a:latin typeface="Courier New" pitchFamily="49" charset="0"/>
              </a:rPr>
              <a:t>INTERSECT</a:t>
            </a:r>
            <a:r>
              <a:rPr lang="en-US" altLang="en-US" dirty="0" smtClean="0">
                <a:latin typeface="Arial" charset="0"/>
              </a:rPr>
              <a:t> operator to return all rows that are common to multiple queries.</a:t>
            </a:r>
          </a:p>
          <a:p>
            <a:pPr lvl="2" eaLnBrk="1" hangingPunct="1"/>
            <a:r>
              <a:rPr lang="en-US" altLang="en-US" dirty="0" smtClean="0">
                <a:latin typeface="Arial" charset="0"/>
              </a:rPr>
              <a:t>Use the </a:t>
            </a:r>
            <a:r>
              <a:rPr lang="en-US" altLang="en-US" dirty="0" smtClean="0">
                <a:latin typeface="Courier New" pitchFamily="49" charset="0"/>
              </a:rPr>
              <a:t>MINUS</a:t>
            </a:r>
            <a:r>
              <a:rPr lang="en-US" altLang="en-US" dirty="0" smtClean="0">
                <a:latin typeface="Arial" charset="0"/>
              </a:rPr>
              <a:t> operator to return rows returned by the first query that are not present in the second query.</a:t>
            </a:r>
          </a:p>
          <a:p>
            <a:pPr lvl="2" eaLnBrk="1" hangingPunct="1"/>
            <a:r>
              <a:rPr lang="en-US" altLang="en-US" dirty="0" smtClean="0">
                <a:latin typeface="Arial" charset="0"/>
              </a:rPr>
              <a:t>Remember to use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only at the very end of the compound statement.</a:t>
            </a:r>
          </a:p>
          <a:p>
            <a:pPr lvl="2" eaLnBrk="1" hangingPunct="1"/>
            <a:r>
              <a:rPr lang="en-US" altLang="en-US" dirty="0" smtClean="0">
                <a:latin typeface="Arial" charset="0"/>
              </a:rPr>
              <a:t>Make sure that the corresponding expressions in the </a:t>
            </a:r>
            <a:r>
              <a:rPr lang="en-US" altLang="en-US" dirty="0" smtClean="0">
                <a:latin typeface="Courier New" pitchFamily="49" charset="0"/>
              </a:rPr>
              <a:t>SELECT</a:t>
            </a:r>
            <a:r>
              <a:rPr lang="en-US" altLang="en-US" dirty="0" smtClean="0">
                <a:latin typeface="Arial" charset="0"/>
              </a:rPr>
              <a:t> lists match in number and data </a:t>
            </a:r>
            <a:r>
              <a:rPr lang="en-US" altLang="en-US" smtClean="0">
                <a:latin typeface="Arial" charset="0"/>
              </a:rPr>
              <a:t>type</a:t>
            </a:r>
            <a:r>
              <a:rPr lang="en-US" altLang="en-US" smtClean="0">
                <a:latin typeface="Arial" charset="0"/>
              </a:rPr>
              <a:t>.</a:t>
            </a:r>
          </a:p>
          <a:p>
            <a:pPr marL="304746" lvl="2" indent="0" eaLnBrk="1" hangingPunct="1">
              <a:buNone/>
            </a:pPr>
            <a:endParaRPr lang="en-US" altLang="en-US" smtClean="0">
              <a:latin typeface="Arial" charset="0"/>
            </a:endParaRPr>
          </a:p>
          <a:p>
            <a:pPr lvl="2" eaLnBrk="1" hangingPunct="1"/>
            <a:r>
              <a:rPr lang="en-US" altLang="zh-CN" smtClean="0">
                <a:latin typeface="Arial" charset="0"/>
              </a:rPr>
              <a:t>UNION</a:t>
            </a:r>
            <a:r>
              <a:rPr lang="zh-CN" altLang="en-US" smtClean="0">
                <a:latin typeface="Arial" charset="0"/>
              </a:rPr>
              <a:t>操作符返回复合查询中每个查询选择的所有不同行。 使用</a:t>
            </a:r>
            <a:r>
              <a:rPr lang="en-US" altLang="zh-CN" smtClean="0">
                <a:latin typeface="Arial" charset="0"/>
              </a:rPr>
              <a:t>UNION</a:t>
            </a:r>
            <a:r>
              <a:rPr lang="zh-CN" altLang="en-US" smtClean="0">
                <a:latin typeface="Arial" charset="0"/>
              </a:rPr>
              <a:t>操作符从多个表返回所有行，并消除任何重复的行。</a:t>
            </a:r>
          </a:p>
          <a:p>
            <a:pPr lvl="2" eaLnBrk="1" hangingPunct="1"/>
            <a:r>
              <a:rPr lang="zh-CN" altLang="en-US" smtClean="0">
                <a:latin typeface="Arial" charset="0"/>
              </a:rPr>
              <a:t>使用</a:t>
            </a:r>
            <a:r>
              <a:rPr lang="en-US" altLang="zh-CN" smtClean="0">
                <a:latin typeface="Arial" charset="0"/>
              </a:rPr>
              <a:t>UNION ALL</a:t>
            </a:r>
            <a:r>
              <a:rPr lang="zh-CN" altLang="en-US" smtClean="0">
                <a:latin typeface="Arial" charset="0"/>
              </a:rPr>
              <a:t>运算符从多个查询返回所有行。 与</a:t>
            </a:r>
            <a:r>
              <a:rPr lang="en-US" altLang="zh-CN" smtClean="0">
                <a:latin typeface="Arial" charset="0"/>
              </a:rPr>
              <a:t>UNION</a:t>
            </a:r>
            <a:r>
              <a:rPr lang="zh-CN" altLang="en-US" smtClean="0">
                <a:latin typeface="Arial" charset="0"/>
              </a:rPr>
              <a:t>操作符的情况不同，重复的行不会被消除，并且输出默认情况下不排序。</a:t>
            </a:r>
          </a:p>
          <a:p>
            <a:pPr lvl="2" eaLnBrk="1" hangingPunct="1"/>
            <a:r>
              <a:rPr lang="zh-CN" altLang="en-US" smtClean="0">
                <a:latin typeface="Arial" charset="0"/>
              </a:rPr>
              <a:t>使用</a:t>
            </a:r>
            <a:r>
              <a:rPr lang="en-US" altLang="zh-CN" smtClean="0">
                <a:latin typeface="Arial" charset="0"/>
              </a:rPr>
              <a:t>INTERSECT</a:t>
            </a:r>
            <a:r>
              <a:rPr lang="zh-CN" altLang="en-US" smtClean="0">
                <a:latin typeface="Arial" charset="0"/>
              </a:rPr>
              <a:t>操作符返回多个查询通用的所有行。</a:t>
            </a:r>
          </a:p>
          <a:p>
            <a:pPr lvl="2" eaLnBrk="1" hangingPunct="1"/>
            <a:r>
              <a:rPr lang="zh-CN" altLang="en-US" smtClean="0">
                <a:latin typeface="Arial" charset="0"/>
              </a:rPr>
              <a:t>使用</a:t>
            </a:r>
            <a:r>
              <a:rPr lang="en-US" altLang="zh-CN" smtClean="0">
                <a:latin typeface="Arial" charset="0"/>
              </a:rPr>
              <a:t>MINUS</a:t>
            </a:r>
            <a:r>
              <a:rPr lang="zh-CN" altLang="en-US" smtClean="0">
                <a:latin typeface="Arial" charset="0"/>
              </a:rPr>
              <a:t>操作符返回由第二个查询中不存在的第一个查询返回的行。</a:t>
            </a:r>
          </a:p>
          <a:p>
            <a:pPr lvl="2" eaLnBrk="1" hangingPunct="1"/>
            <a:r>
              <a:rPr lang="zh-CN" altLang="en-US" smtClean="0">
                <a:latin typeface="Arial" charset="0"/>
              </a:rPr>
              <a:t>记住只能在复合语句的最后使用</a:t>
            </a:r>
            <a:r>
              <a:rPr lang="en-US" altLang="zh-CN" smtClean="0">
                <a:latin typeface="Arial" charset="0"/>
              </a:rPr>
              <a:t>ORDER BY</a:t>
            </a:r>
            <a:r>
              <a:rPr lang="zh-CN" altLang="en-US" smtClean="0">
                <a:latin typeface="Arial" charset="0"/>
              </a:rPr>
              <a:t>子句。</a:t>
            </a:r>
          </a:p>
          <a:p>
            <a:pPr lvl="2" eaLnBrk="1" hangingPunct="1"/>
            <a:r>
              <a:rPr lang="zh-CN" altLang="en-US" smtClean="0">
                <a:latin typeface="Arial" charset="0"/>
              </a:rPr>
              <a:t>确保</a:t>
            </a:r>
            <a:r>
              <a:rPr lang="en-US" altLang="zh-CN" smtClean="0">
                <a:latin typeface="Arial" charset="0"/>
              </a:rPr>
              <a:t>SELECT</a:t>
            </a:r>
            <a:r>
              <a:rPr lang="zh-CN" altLang="en-US" smtClean="0">
                <a:latin typeface="Arial" charset="0"/>
              </a:rPr>
              <a:t>列表中的相应表达式与数字和数据类型匹配。</a:t>
            </a:r>
            <a:endParaRPr lang="en-US" altLang="en-US" dirty="0" smtClean="0">
              <a:latin typeface="Arial" charset="0"/>
            </a:endParaRPr>
          </a:p>
        </p:txBody>
      </p:sp>
      <p:sp>
        <p:nvSpPr>
          <p:cNvPr id="645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73DBD95F-4DAF-4246-A3A6-82D50170E0B9}"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274932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this practice, you write queries using set operators.</a:t>
            </a: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60F50A0B-8280-4872-AD95-8D1DA245F7F7}"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val="131887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this lesson</a:t>
            </a:r>
            <a:r>
              <a:rPr lang="en-US" altLang="en-US" smtClean="0">
                <a:latin typeface="Arial" charset="0"/>
              </a:rPr>
              <a:t>, </a:t>
            </a:r>
            <a:r>
              <a:rPr lang="en-US" altLang="en-US" smtClean="0">
                <a:latin typeface="Arial" charset="0"/>
              </a:rPr>
              <a:t>you </a:t>
            </a:r>
            <a:r>
              <a:rPr lang="en-US" altLang="en-US" dirty="0" smtClean="0">
                <a:latin typeface="Arial" charset="0"/>
              </a:rPr>
              <a:t>learn how to write queries by using set </a:t>
            </a:r>
            <a:r>
              <a:rPr lang="en-US" altLang="en-US" smtClean="0">
                <a:latin typeface="Arial" charset="0"/>
              </a:rPr>
              <a:t>operators</a:t>
            </a:r>
            <a:r>
              <a:rPr lang="en-US" altLang="en-US" smtClean="0">
                <a:latin typeface="Arial" charset="0"/>
              </a:rPr>
              <a:t>.</a:t>
            </a:r>
          </a:p>
          <a:p>
            <a:pPr lvl="1" eaLnBrk="1" hangingPunct="1"/>
            <a:r>
              <a:rPr lang="zh-CN" altLang="en-US" smtClean="0">
                <a:latin typeface="Arial" charset="0"/>
              </a:rPr>
              <a:t>完成本课后，您应该能够执行以下操作：</a:t>
            </a:r>
          </a:p>
          <a:p>
            <a:pPr lvl="1" eaLnBrk="1" hangingPunct="1"/>
            <a:r>
              <a:rPr lang="zh-CN" altLang="en-US" smtClean="0">
                <a:latin typeface="Arial" charset="0"/>
              </a:rPr>
              <a:t>描述集合运算符</a:t>
            </a:r>
          </a:p>
          <a:p>
            <a:pPr lvl="1" eaLnBrk="1" hangingPunct="1"/>
            <a:r>
              <a:rPr lang="zh-CN" altLang="en-US" smtClean="0">
                <a:latin typeface="Arial" charset="0"/>
              </a:rPr>
              <a:t>使用集合运算符将多个查询合并到单个查询中</a:t>
            </a:r>
          </a:p>
          <a:p>
            <a:pPr lvl="1" eaLnBrk="1" hangingPunct="1"/>
            <a:r>
              <a:rPr lang="zh-CN" altLang="en-US" smtClean="0">
                <a:latin typeface="Arial" charset="0"/>
              </a:rPr>
              <a:t>控制返回行的顺序</a:t>
            </a:r>
            <a:endParaRPr lang="en-US" altLang="en-US" dirty="0" smtClean="0">
              <a:latin typeface="Arial" charset="0"/>
            </a:endParaRP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888B028-5C55-47EF-ACD8-E648FE72DB34}"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34959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r>
              <a:rPr lang="zh-CN" altLang="en-US" smtClean="0">
                <a:latin typeface="Arial" charset="0"/>
              </a:rPr>
              <a:t>设置运算符：类型和准则</a:t>
            </a:r>
          </a:p>
          <a:p>
            <a:pPr eaLnBrk="1" hangingPunct="1"/>
            <a:r>
              <a:rPr lang="zh-CN" altLang="en-US" smtClean="0">
                <a:latin typeface="Arial" charset="0"/>
              </a:rPr>
              <a:t>本课程中使用的表</a:t>
            </a:r>
          </a:p>
          <a:p>
            <a:pPr eaLnBrk="1" hangingPunct="1"/>
            <a:r>
              <a:rPr lang="en-US" altLang="en-US" smtClean="0">
                <a:latin typeface="Arial" charset="0"/>
              </a:rPr>
              <a:t>UNION</a:t>
            </a:r>
            <a:r>
              <a:rPr lang="zh-CN" altLang="en-US" smtClean="0">
                <a:latin typeface="Arial" charset="0"/>
              </a:rPr>
              <a:t>和</a:t>
            </a:r>
            <a:r>
              <a:rPr lang="en-US" altLang="en-US" smtClean="0">
                <a:latin typeface="Arial" charset="0"/>
              </a:rPr>
              <a:t>UNION ALL</a:t>
            </a:r>
            <a:r>
              <a:rPr lang="zh-CN" altLang="en-US" smtClean="0">
                <a:latin typeface="Arial" charset="0"/>
              </a:rPr>
              <a:t>运算符</a:t>
            </a:r>
          </a:p>
          <a:p>
            <a:pPr eaLnBrk="1" hangingPunct="1"/>
            <a:r>
              <a:rPr lang="en-US" altLang="en-US" smtClean="0">
                <a:latin typeface="Arial" charset="0"/>
              </a:rPr>
              <a:t>INTERSECT</a:t>
            </a:r>
            <a:r>
              <a:rPr lang="zh-CN" altLang="en-US" smtClean="0">
                <a:latin typeface="Arial" charset="0"/>
              </a:rPr>
              <a:t>操作符</a:t>
            </a:r>
          </a:p>
          <a:p>
            <a:pPr eaLnBrk="1" hangingPunct="1"/>
            <a:r>
              <a:rPr lang="en-US" altLang="en-US" smtClean="0">
                <a:latin typeface="Arial" charset="0"/>
              </a:rPr>
              <a:t>MINUS</a:t>
            </a:r>
            <a:r>
              <a:rPr lang="zh-CN" altLang="en-US" smtClean="0">
                <a:latin typeface="Arial" charset="0"/>
              </a:rPr>
              <a:t>操作符</a:t>
            </a:r>
          </a:p>
          <a:p>
            <a:pPr eaLnBrk="1" hangingPunct="1"/>
            <a:r>
              <a:rPr lang="zh-CN" altLang="en-US" smtClean="0">
                <a:latin typeface="Arial" charset="0"/>
              </a:rPr>
              <a:t>匹配</a:t>
            </a:r>
            <a:r>
              <a:rPr lang="en-US" altLang="en-US" smtClean="0">
                <a:latin typeface="Arial" charset="0"/>
              </a:rPr>
              <a:t>SELECT</a:t>
            </a:r>
            <a:r>
              <a:rPr lang="zh-CN" altLang="en-US" smtClean="0">
                <a:latin typeface="Arial" charset="0"/>
              </a:rPr>
              <a:t>语句</a:t>
            </a:r>
          </a:p>
          <a:p>
            <a:pPr eaLnBrk="1" hangingPunct="1"/>
            <a:r>
              <a:rPr lang="zh-CN" altLang="en-US" smtClean="0">
                <a:latin typeface="Arial" charset="0"/>
              </a:rPr>
              <a:t>在设置操作中使用</a:t>
            </a:r>
            <a:r>
              <a:rPr lang="en-US" altLang="en-US" smtClean="0">
                <a:latin typeface="Arial" charset="0"/>
              </a:rPr>
              <a:t>ORDER BY</a:t>
            </a:r>
            <a:r>
              <a:rPr lang="zh-CN" altLang="en-US" smtClean="0">
                <a:latin typeface="Arial" charset="0"/>
              </a:rPr>
              <a:t>子句</a:t>
            </a:r>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11A4146C-6DB2-48AF-9CD6-74A98DE22CE9}"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p14="http://schemas.microsoft.com/office/powerpoint/2010/main" val="7424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Set operators combine the results of two or more component queries into one result. Queries containing set operators are called </a:t>
            </a:r>
            <a:r>
              <a:rPr lang="en-US" altLang="en-US" i="1" dirty="0" smtClean="0">
                <a:solidFill>
                  <a:schemeClr val="tx1"/>
                </a:solidFill>
                <a:latin typeface="Arial" charset="0"/>
              </a:rPr>
              <a:t>compound</a:t>
            </a:r>
            <a:r>
              <a:rPr lang="en-US" altLang="en-US" dirty="0" smtClean="0">
                <a:solidFill>
                  <a:schemeClr val="tx1"/>
                </a:solidFill>
                <a:latin typeface="Arial" charset="0"/>
              </a:rPr>
              <a:t> </a:t>
            </a:r>
            <a:r>
              <a:rPr lang="en-US" altLang="en-US" i="1" dirty="0" smtClean="0">
                <a:solidFill>
                  <a:schemeClr val="tx1"/>
                </a:solidFill>
                <a:latin typeface="Arial" charset="0"/>
              </a:rPr>
              <a:t>queries</a:t>
            </a:r>
            <a:r>
              <a:rPr lang="en-US" altLang="en-US" dirty="0" smtClean="0">
                <a:solidFill>
                  <a:schemeClr val="tx1"/>
                </a:solidFill>
                <a:latin typeface="Arial" charset="0"/>
              </a:rPr>
              <a:t>.</a:t>
            </a: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spcBef>
                <a:spcPct val="65000"/>
              </a:spcBef>
            </a:pPr>
            <a:endParaRPr lang="en-US" altLang="en-US" dirty="0" smtClean="0">
              <a:solidFill>
                <a:schemeClr val="tx1"/>
              </a:solidFill>
              <a:latin typeface="Arial" charset="0"/>
            </a:endParaRPr>
          </a:p>
          <a:p>
            <a:pPr lvl="1" eaLnBrk="1" hangingPunct="1">
              <a:spcBef>
                <a:spcPct val="65000"/>
              </a:spcBef>
            </a:pPr>
            <a:r>
              <a:rPr lang="en-US" altLang="en-US" dirty="0" smtClean="0">
                <a:solidFill>
                  <a:schemeClr val="tx1"/>
                </a:solidFill>
                <a:latin typeface="Arial" charset="0"/>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dirty="0" smtClean="0">
                <a:solidFill>
                  <a:schemeClr val="tx1"/>
                </a:solidFill>
                <a:latin typeface="Courier New" pitchFamily="49" charset="0"/>
              </a:rPr>
              <a:t>INTERSECT</a:t>
            </a:r>
            <a:r>
              <a:rPr lang="en-US" altLang="en-US" dirty="0" smtClean="0">
                <a:solidFill>
                  <a:schemeClr val="tx1"/>
                </a:solidFill>
                <a:latin typeface="Arial" charset="0"/>
              </a:rPr>
              <a:t> operator with other set operators.</a:t>
            </a:r>
          </a:p>
        </p:txBody>
      </p:sp>
      <p:graphicFrame>
        <p:nvGraphicFramePr>
          <p:cNvPr id="13316" name="Object 4"/>
          <p:cNvGraphicFramePr>
            <a:graphicFrameLocks/>
          </p:cNvGraphicFramePr>
          <p:nvPr/>
        </p:nvGraphicFramePr>
        <p:xfrm>
          <a:off x="600075" y="4856956"/>
          <a:ext cx="5915025" cy="1384300"/>
        </p:xfrm>
        <a:graphic>
          <a:graphicData uri="http://schemas.openxmlformats.org/presentationml/2006/ole">
            <mc:AlternateContent xmlns:mc="http://schemas.openxmlformats.org/markup-compatibility/2006">
              <mc:Choice xmlns:v="urn:schemas-microsoft-com:vml" Requires="v">
                <p:oleObj spid="_x0000_s30752" name="Document" r:id="rId4" imgW="6758037" imgH="1653363" progId="Word.Document.8">
                  <p:embed/>
                </p:oleObj>
              </mc:Choice>
              <mc:Fallback>
                <p:oleObj name="Document" r:id="rId4" imgW="6758037" imgH="1653363" progId="Word.Document.8">
                  <p:embed/>
                  <p:pic>
                    <p:nvPicPr>
                      <p:cNvPr id="0"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4856956"/>
                        <a:ext cx="59150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63960188-D78C-4471-95EB-8E9E991E8B04}"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p14="http://schemas.microsoft.com/office/powerpoint/2010/main" val="291897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9 - </a:t>
            </a:r>
            <a:fld id="{9118CFDF-D694-401A-B9B7-96326929F157}" type="slidenum">
              <a:rPr lang="en-US" altLang="en-US" smtClean="0"/>
              <a:t>6</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lnSpcReduction="10000"/>
          </a:bodyPr>
          <a:lstStyle/>
          <a:p>
            <a:pPr lvl="2" eaLnBrk="1" hangingPunct="1">
              <a:spcBef>
                <a:spcPct val="25000"/>
              </a:spcBef>
            </a:pPr>
            <a:r>
              <a:rPr lang="en-US" altLang="en-US" dirty="0" smtClean="0">
                <a:latin typeface="Arial" charset="0"/>
              </a:rPr>
              <a:t>The expressions in the </a:t>
            </a:r>
            <a:r>
              <a:rPr lang="en-US" altLang="en-US" dirty="0" smtClean="0">
                <a:latin typeface="Courier New" pitchFamily="49" charset="0"/>
              </a:rPr>
              <a:t>SELECT</a:t>
            </a:r>
            <a:r>
              <a:rPr lang="en-US" altLang="en-US" dirty="0" smtClean="0">
                <a:latin typeface="Arial" charset="0"/>
              </a:rPr>
              <a:t> lists of the queries must match in number and data type. When you use the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UNION</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 </a:t>
            </a:r>
            <a:r>
              <a:rPr lang="en-US" altLang="en-US" dirty="0" smtClean="0">
                <a:latin typeface="Courier New" pitchFamily="49" charset="0"/>
              </a:rPr>
              <a:t>INTERSECT</a:t>
            </a:r>
            <a:r>
              <a:rPr lang="en-US" altLang="en-US" dirty="0" smtClean="0">
                <a:latin typeface="Arial" charset="0"/>
              </a:rPr>
              <a:t>, and </a:t>
            </a:r>
            <a:r>
              <a:rPr lang="en-US" altLang="en-US" dirty="0" smtClean="0">
                <a:latin typeface="Courier New" pitchFamily="49" charset="0"/>
              </a:rPr>
              <a:t>MINUS</a:t>
            </a:r>
            <a:r>
              <a:rPr lang="en-US" altLang="en-US" dirty="0" smtClean="0">
                <a:latin typeface="Arial" charset="0"/>
              </a:rPr>
              <a:t> operators, ensure that the </a:t>
            </a:r>
            <a:r>
              <a:rPr lang="en-US" altLang="en-US" dirty="0" smtClean="0">
                <a:latin typeface="Courier New" pitchFamily="49" charset="0"/>
              </a:rPr>
              <a:t>SELECT</a:t>
            </a:r>
            <a:r>
              <a:rPr lang="en-US" altLang="en-US" dirty="0" smtClean="0">
                <a:latin typeface="Arial" charset="0"/>
              </a:rPr>
              <a:t> lists have the same number and data type of columns. The data type sometimes may not be exactly the same. In such cases, the column in the second query must be in the same data type group (such as numeric or character) as the corresponding column in the first query.</a:t>
            </a:r>
          </a:p>
          <a:p>
            <a:pPr lvl="2" eaLnBrk="1" hangingPunct="1">
              <a:buSzTx/>
            </a:pPr>
            <a:r>
              <a:rPr lang="en-US" altLang="en-US" dirty="0" smtClean="0">
                <a:solidFill>
                  <a:schemeClr val="tx1"/>
                </a:solidFill>
                <a:latin typeface="Arial" charset="0"/>
              </a:rPr>
              <a:t>You can use the set</a:t>
            </a:r>
            <a:r>
              <a:rPr lang="en-US" altLang="en-US" dirty="0" smtClean="0">
                <a:latin typeface="Arial" charset="0"/>
              </a:rPr>
              <a:t> operators in </a:t>
            </a:r>
            <a:r>
              <a:rPr lang="en-US" altLang="en-US" dirty="0" err="1" smtClean="0">
                <a:latin typeface="Arial" charset="0"/>
              </a:rPr>
              <a:t>subqueries</a:t>
            </a:r>
            <a:r>
              <a:rPr lang="en-US" altLang="en-US" dirty="0" smtClean="0">
                <a:latin typeface="Arial" charset="0"/>
              </a:rPr>
              <a:t>.</a:t>
            </a:r>
          </a:p>
          <a:p>
            <a:pPr lvl="2" eaLnBrk="1" hangingPunct="1">
              <a:buSzTx/>
            </a:pPr>
            <a:r>
              <a:rPr lang="en-US" altLang="en-US" dirty="0" smtClean="0">
                <a:latin typeface="Arial" charset="0"/>
                <a:cs typeface="Times New Roman" pitchFamily="18" charset="0"/>
              </a:rPr>
              <a:t>You should use parentheses to specify the order of evaluation in queries that use the </a:t>
            </a:r>
            <a:r>
              <a:rPr lang="en-US" altLang="en-US" dirty="0" smtClean="0">
                <a:latin typeface="Courier New" pitchFamily="49" charset="0"/>
                <a:cs typeface="Times New Roman" pitchFamily="18" charset="0"/>
              </a:rPr>
              <a:t>INTERSECT</a:t>
            </a:r>
            <a:r>
              <a:rPr lang="en-US" altLang="en-US" dirty="0" smtClean="0">
                <a:latin typeface="Arial" charset="0"/>
                <a:cs typeface="Times New Roman" pitchFamily="18" charset="0"/>
              </a:rPr>
              <a:t> operator with other set operators. According to SQL standards, the </a:t>
            </a:r>
            <a:r>
              <a:rPr lang="en-US" altLang="en-US" dirty="0" smtClean="0">
                <a:latin typeface="Courier New" pitchFamily="49" charset="0"/>
                <a:cs typeface="Times New Roman" pitchFamily="18" charset="0"/>
              </a:rPr>
              <a:t>INTERSECT</a:t>
            </a:r>
            <a:r>
              <a:rPr lang="en-US" altLang="en-US" dirty="0" smtClean="0">
                <a:latin typeface="Arial" charset="0"/>
                <a:cs typeface="Times New Roman" pitchFamily="18" charset="0"/>
              </a:rPr>
              <a:t> operator has </a:t>
            </a:r>
            <a:r>
              <a:rPr lang="en-US" altLang="en-US" smtClean="0">
                <a:latin typeface="Arial" charset="0"/>
                <a:cs typeface="Times New Roman" pitchFamily="18" charset="0"/>
              </a:rPr>
              <a:t>greater </a:t>
            </a:r>
            <a:r>
              <a:rPr lang="en-US" altLang="en-US" smtClean="0">
                <a:latin typeface="Arial" charset="0"/>
                <a:cs typeface="Times New Roman" pitchFamily="18" charset="0"/>
              </a:rPr>
              <a:t>precedence </a:t>
            </a:r>
            <a:r>
              <a:rPr lang="en-US" altLang="en-US" dirty="0" smtClean="0">
                <a:latin typeface="Arial" charset="0"/>
                <a:cs typeface="Times New Roman" pitchFamily="18" charset="0"/>
              </a:rPr>
              <a:t>than the other set </a:t>
            </a:r>
            <a:r>
              <a:rPr lang="en-US" altLang="en-US" smtClean="0">
                <a:latin typeface="Arial" charset="0"/>
                <a:cs typeface="Times New Roman" pitchFamily="18" charset="0"/>
              </a:rPr>
              <a:t>operators</a:t>
            </a:r>
            <a:r>
              <a:rPr lang="en-US" altLang="en-US" smtClean="0">
                <a:latin typeface="Arial" charset="0"/>
                <a:cs typeface="Times New Roman" pitchFamily="18" charset="0"/>
              </a:rPr>
              <a:t>.</a:t>
            </a:r>
          </a:p>
          <a:p>
            <a:pPr lvl="2" eaLnBrk="1" hangingPunct="1">
              <a:buSzTx/>
            </a:pPr>
            <a:r>
              <a:rPr lang="zh-CN" altLang="en-US" smtClean="0">
                <a:latin typeface="Arial" charset="0"/>
                <a:cs typeface="Times New Roman" pitchFamily="18" charset="0"/>
              </a:rPr>
              <a:t>查询的</a:t>
            </a:r>
            <a:r>
              <a:rPr lang="en-US" altLang="zh-CN" smtClean="0">
                <a:latin typeface="Arial" charset="0"/>
                <a:cs typeface="Times New Roman" pitchFamily="18" charset="0"/>
              </a:rPr>
              <a:t>SELECT</a:t>
            </a:r>
            <a:r>
              <a:rPr lang="zh-CN" altLang="en-US" smtClean="0">
                <a:latin typeface="Arial" charset="0"/>
                <a:cs typeface="Times New Roman" pitchFamily="18" charset="0"/>
              </a:rPr>
              <a:t>列表中的表达式必须与数字和数据类型匹配。 使用</a:t>
            </a:r>
            <a:r>
              <a:rPr lang="en-US" altLang="zh-CN" smtClean="0">
                <a:latin typeface="Arial" charset="0"/>
                <a:cs typeface="Times New Roman" pitchFamily="18" charset="0"/>
              </a:rPr>
              <a:t>UNION</a:t>
            </a:r>
            <a:r>
              <a:rPr lang="zh-CN" altLang="en-US" smtClean="0">
                <a:latin typeface="Arial" charset="0"/>
                <a:cs typeface="Times New Roman" pitchFamily="18" charset="0"/>
              </a:rPr>
              <a:t>，</a:t>
            </a:r>
            <a:r>
              <a:rPr lang="en-US" altLang="zh-CN" smtClean="0">
                <a:latin typeface="Arial" charset="0"/>
                <a:cs typeface="Times New Roman" pitchFamily="18" charset="0"/>
              </a:rPr>
              <a:t>UNION ALL</a:t>
            </a:r>
            <a:r>
              <a:rPr lang="zh-CN" altLang="en-US" smtClean="0">
                <a:latin typeface="Arial" charset="0"/>
                <a:cs typeface="Times New Roman" pitchFamily="18" charset="0"/>
              </a:rPr>
              <a:t>，</a:t>
            </a:r>
            <a:r>
              <a:rPr lang="en-US" altLang="zh-CN" smtClean="0">
                <a:latin typeface="Arial" charset="0"/>
                <a:cs typeface="Times New Roman" pitchFamily="18" charset="0"/>
              </a:rPr>
              <a:t>INTERSECT</a:t>
            </a:r>
            <a:r>
              <a:rPr lang="zh-CN" altLang="en-US" smtClean="0">
                <a:latin typeface="Arial" charset="0"/>
                <a:cs typeface="Times New Roman" pitchFamily="18" charset="0"/>
              </a:rPr>
              <a:t>和</a:t>
            </a:r>
            <a:r>
              <a:rPr lang="en-US" altLang="zh-CN" smtClean="0">
                <a:latin typeface="Arial" charset="0"/>
                <a:cs typeface="Times New Roman" pitchFamily="18" charset="0"/>
              </a:rPr>
              <a:t>MINUS</a:t>
            </a:r>
            <a:r>
              <a:rPr lang="zh-CN" altLang="en-US" smtClean="0">
                <a:latin typeface="Arial" charset="0"/>
                <a:cs typeface="Times New Roman" pitchFamily="18" charset="0"/>
              </a:rPr>
              <a:t>操作符时，请确保</a:t>
            </a:r>
            <a:r>
              <a:rPr lang="en-US" altLang="zh-CN" smtClean="0">
                <a:latin typeface="Arial" charset="0"/>
                <a:cs typeface="Times New Roman" pitchFamily="18" charset="0"/>
              </a:rPr>
              <a:t>SELECT</a:t>
            </a:r>
            <a:r>
              <a:rPr lang="zh-CN" altLang="en-US" smtClean="0">
                <a:latin typeface="Arial" charset="0"/>
                <a:cs typeface="Times New Roman" pitchFamily="18" charset="0"/>
              </a:rPr>
              <a:t>列表具有相同的数字和数据类型的列。 数据类型有时可能不完全相同。 在这种情况下，第二个查询中的列必须与第一个查询中相应的列处于相同的数据类型组（如数字或字符）。</a:t>
            </a:r>
          </a:p>
          <a:p>
            <a:pPr lvl="2" eaLnBrk="1" hangingPunct="1">
              <a:buSzTx/>
            </a:pPr>
            <a:r>
              <a:rPr lang="zh-CN" altLang="en-US" smtClean="0">
                <a:latin typeface="Arial" charset="0"/>
                <a:cs typeface="Times New Roman" pitchFamily="18" charset="0"/>
              </a:rPr>
              <a:t>您可以在子查询中使用集合运算符。</a:t>
            </a:r>
          </a:p>
          <a:p>
            <a:pPr lvl="2" eaLnBrk="1" hangingPunct="1">
              <a:buSzTx/>
            </a:pPr>
            <a:r>
              <a:rPr lang="zh-CN" altLang="en-US" smtClean="0">
                <a:latin typeface="Arial" charset="0"/>
                <a:cs typeface="Times New Roman" pitchFamily="18" charset="0"/>
              </a:rPr>
              <a:t>您应该使用括号来指定使用</a:t>
            </a:r>
            <a:r>
              <a:rPr lang="en-US" altLang="zh-CN" smtClean="0">
                <a:latin typeface="Arial" charset="0"/>
                <a:cs typeface="Times New Roman" pitchFamily="18" charset="0"/>
              </a:rPr>
              <a:t>INTERSECT</a:t>
            </a:r>
            <a:r>
              <a:rPr lang="zh-CN" altLang="en-US" smtClean="0">
                <a:latin typeface="Arial" charset="0"/>
                <a:cs typeface="Times New Roman" pitchFamily="18" charset="0"/>
              </a:rPr>
              <a:t>运算符与其他集运算符的查询中的评估顺序。 根据</a:t>
            </a:r>
            <a:r>
              <a:rPr lang="en-US" altLang="zh-CN" smtClean="0">
                <a:latin typeface="Arial" charset="0"/>
                <a:cs typeface="Times New Roman" pitchFamily="18" charset="0"/>
              </a:rPr>
              <a:t>SQL</a:t>
            </a:r>
            <a:r>
              <a:rPr lang="zh-CN" altLang="en-US" smtClean="0">
                <a:latin typeface="Arial" charset="0"/>
                <a:cs typeface="Times New Roman" pitchFamily="18" charset="0"/>
              </a:rPr>
              <a:t>标准，</a:t>
            </a:r>
            <a:r>
              <a:rPr lang="en-US" altLang="zh-CN" smtClean="0">
                <a:latin typeface="Arial" charset="0"/>
                <a:cs typeface="Times New Roman" pitchFamily="18" charset="0"/>
              </a:rPr>
              <a:t>INTERSECT</a:t>
            </a:r>
            <a:r>
              <a:rPr lang="zh-CN" altLang="en-US" smtClean="0">
                <a:latin typeface="Arial" charset="0"/>
                <a:cs typeface="Times New Roman" pitchFamily="18" charset="0"/>
              </a:rPr>
              <a:t>运算符的优先级高于其他集合运算符。</a:t>
            </a:r>
            <a:endParaRPr lang="en-US" altLang="zh-CN" smtClean="0">
              <a:latin typeface="Arial" charset="0"/>
              <a:cs typeface="Times New Roman" pitchFamily="18" charset="0"/>
            </a:endParaRPr>
          </a:p>
          <a:p>
            <a:pPr lvl="2" eaLnBrk="1" hangingPunct="1">
              <a:buSzTx/>
            </a:pPr>
            <a:endParaRPr lang="en-US" altLang="en-US" smtClean="0">
              <a:latin typeface="Arial" charset="0"/>
              <a:cs typeface="Times New Roman" pitchFamily="18" charset="0"/>
            </a:endParaRPr>
          </a:p>
          <a:p>
            <a:pPr lvl="2" eaLnBrk="1" hangingPunct="1">
              <a:buSzTx/>
            </a:pPr>
            <a:r>
              <a:rPr lang="en-US" altLang="zh-CN" smtClean="0">
                <a:latin typeface="Arial" charset="0"/>
                <a:cs typeface="Times New Roman" pitchFamily="18" charset="0"/>
              </a:rPr>
              <a:t>SELECT</a:t>
            </a:r>
            <a:r>
              <a:rPr lang="zh-CN" altLang="en-US" smtClean="0">
                <a:latin typeface="Arial" charset="0"/>
                <a:cs typeface="Times New Roman" pitchFamily="18" charset="0"/>
              </a:rPr>
              <a:t>列表中的表达式必须匹配数字。</a:t>
            </a:r>
          </a:p>
          <a:p>
            <a:pPr lvl="2" eaLnBrk="1" hangingPunct="1">
              <a:buSzTx/>
            </a:pPr>
            <a:r>
              <a:rPr lang="zh-CN" altLang="en-US" smtClean="0">
                <a:latin typeface="Arial" charset="0"/>
                <a:cs typeface="Times New Roman" pitchFamily="18" charset="0"/>
              </a:rPr>
              <a:t>后续查询中每列的数据类型必须与第一个查询中其相应列的数据类型相匹配。</a:t>
            </a:r>
          </a:p>
          <a:p>
            <a:pPr lvl="2" eaLnBrk="1" hangingPunct="1">
              <a:buSzTx/>
            </a:pPr>
            <a:r>
              <a:rPr lang="zh-CN" altLang="en-US" smtClean="0">
                <a:latin typeface="Arial" charset="0"/>
                <a:cs typeface="Times New Roman" pitchFamily="18" charset="0"/>
              </a:rPr>
              <a:t>括号可用于更改执行顺序。</a:t>
            </a:r>
          </a:p>
          <a:p>
            <a:pPr lvl="2" eaLnBrk="1" hangingPunct="1">
              <a:buSzTx/>
            </a:pPr>
            <a:r>
              <a:rPr lang="en-US" altLang="zh-CN" smtClean="0">
                <a:latin typeface="Arial" charset="0"/>
                <a:cs typeface="Times New Roman" pitchFamily="18" charset="0"/>
              </a:rPr>
              <a:t>ORDER BY</a:t>
            </a:r>
            <a:r>
              <a:rPr lang="zh-CN" altLang="en-US" smtClean="0">
                <a:latin typeface="Arial" charset="0"/>
                <a:cs typeface="Times New Roman" pitchFamily="18" charset="0"/>
              </a:rPr>
              <a:t>子句只能在语句的末尾出现。</a:t>
            </a:r>
            <a:endParaRPr lang="en-US" altLang="en-US" dirty="0" smtClean="0">
              <a:latin typeface="Arial" charset="0"/>
              <a:cs typeface="Times New Roman" pitchFamily="18" charset="0"/>
            </a:endParaRPr>
          </a:p>
        </p:txBody>
      </p:sp>
    </p:spTree>
    <p:extLst>
      <p:ext uri="{BB962C8B-B14F-4D97-AF65-F5344CB8AC3E}">
        <p14:creationId xmlns:p14="http://schemas.microsoft.com/office/powerpoint/2010/main" val="396854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a:t>
            </a:r>
            <a:r>
              <a:rPr lang="en-US" altLang="en-US" dirty="0" smtClean="0">
                <a:latin typeface="Courier New" pitchFamily="49" charset="0"/>
              </a:rPr>
              <a:t>SELECT</a:t>
            </a:r>
            <a:r>
              <a:rPr lang="en-US" altLang="en-US" dirty="0" smtClean="0">
                <a:latin typeface="Arial" charset="0"/>
              </a:rPr>
              <a:t> lists of a compound query must match the corresponding expressions in number and data type. If component queries select character data, the data type of the return values is determined as follows:</a:t>
            </a:r>
          </a:p>
          <a:p>
            <a:pPr lvl="2" eaLnBrk="1" hangingPunct="1"/>
            <a:r>
              <a:rPr lang="en-US" altLang="en-US" dirty="0" smtClean="0">
                <a:latin typeface="Arial" charset="0"/>
              </a:rPr>
              <a:t>If both queries select values of </a:t>
            </a:r>
            <a:r>
              <a:rPr lang="en-US" altLang="en-US" dirty="0" smtClean="0">
                <a:latin typeface="Courier New" pitchFamily="49" charset="0"/>
                <a:cs typeface="Courier New" pitchFamily="49" charset="0"/>
              </a:rPr>
              <a:t>CHAR</a:t>
            </a:r>
            <a:r>
              <a:rPr lang="en-US" altLang="en-US" dirty="0" smtClean="0">
                <a:latin typeface="Arial" charset="0"/>
              </a:rPr>
              <a:t> data type, of equal length, the returned values have the </a:t>
            </a:r>
            <a:r>
              <a:rPr lang="en-US" altLang="en-US" dirty="0" smtClean="0">
                <a:latin typeface="Courier New" pitchFamily="49" charset="0"/>
                <a:cs typeface="Courier New" pitchFamily="49" charset="0"/>
              </a:rPr>
              <a:t>CHAR</a:t>
            </a:r>
            <a:r>
              <a:rPr lang="en-US" altLang="en-US" dirty="0" smtClean="0">
                <a:latin typeface="Arial" charset="0"/>
              </a:rPr>
              <a:t> data type of that length. If the queries select values of </a:t>
            </a:r>
            <a:r>
              <a:rPr lang="en-US" altLang="en-US" dirty="0" smtClean="0">
                <a:latin typeface="Courier New" pitchFamily="49" charset="0"/>
                <a:cs typeface="Courier New" pitchFamily="49" charset="0"/>
              </a:rPr>
              <a:t>CHAR</a:t>
            </a:r>
            <a:r>
              <a:rPr lang="en-US" altLang="en-US" dirty="0" smtClean="0">
                <a:latin typeface="Arial" charset="0"/>
              </a:rPr>
              <a:t> with different lengths, the returned value is </a:t>
            </a:r>
            <a:r>
              <a:rPr lang="en-US" altLang="en-US" dirty="0" smtClean="0">
                <a:latin typeface="Courier New" pitchFamily="49" charset="0"/>
                <a:cs typeface="Courier New" pitchFamily="49" charset="0"/>
              </a:rPr>
              <a:t>VARCHAR2</a:t>
            </a:r>
            <a:r>
              <a:rPr lang="en-US" altLang="en-US" dirty="0" smtClean="0">
                <a:latin typeface="Arial" charset="0"/>
              </a:rPr>
              <a:t> with the length of the larger </a:t>
            </a:r>
            <a:r>
              <a:rPr lang="en-US" altLang="en-US" dirty="0" smtClean="0">
                <a:latin typeface="Courier New" pitchFamily="49" charset="0"/>
                <a:cs typeface="Courier New" pitchFamily="49" charset="0"/>
              </a:rPr>
              <a:t>CHAR</a:t>
            </a:r>
            <a:r>
              <a:rPr lang="en-US" altLang="en-US" dirty="0" smtClean="0">
                <a:latin typeface="Arial" charset="0"/>
              </a:rPr>
              <a:t> value.</a:t>
            </a:r>
          </a:p>
          <a:p>
            <a:pPr lvl="2" eaLnBrk="1" hangingPunct="1"/>
            <a:r>
              <a:rPr lang="en-US" altLang="en-US" dirty="0" smtClean="0">
                <a:latin typeface="Arial" charset="0"/>
              </a:rPr>
              <a:t>If either or both of the queries select values of </a:t>
            </a:r>
            <a:r>
              <a:rPr lang="en-US" altLang="en-US" dirty="0" smtClean="0">
                <a:latin typeface="Courier New" pitchFamily="49" charset="0"/>
                <a:cs typeface="Courier New" pitchFamily="49" charset="0"/>
              </a:rPr>
              <a:t>VARCHAR2</a:t>
            </a:r>
            <a:r>
              <a:rPr lang="en-US" altLang="en-US" dirty="0" smtClean="0">
                <a:latin typeface="Arial" charset="0"/>
                <a:cs typeface="Courier New" pitchFamily="49" charset="0"/>
              </a:rPr>
              <a:t> </a:t>
            </a:r>
            <a:r>
              <a:rPr lang="en-US" altLang="en-US" dirty="0" smtClean="0">
                <a:latin typeface="Arial" charset="0"/>
              </a:rPr>
              <a:t>data type, the returned values have the </a:t>
            </a:r>
            <a:r>
              <a:rPr lang="en-US" altLang="en-US" dirty="0" smtClean="0">
                <a:latin typeface="Courier New" pitchFamily="49" charset="0"/>
                <a:cs typeface="Courier New" pitchFamily="49" charset="0"/>
              </a:rPr>
              <a:t>VARCHAR2</a:t>
            </a:r>
            <a:r>
              <a:rPr lang="en-US" altLang="en-US" dirty="0" smtClean="0">
                <a:latin typeface="Arial" charset="0"/>
                <a:cs typeface="Courier New" pitchFamily="49" charset="0"/>
              </a:rPr>
              <a:t> </a:t>
            </a:r>
            <a:r>
              <a:rPr lang="en-US" altLang="en-US" dirty="0" smtClean="0">
                <a:latin typeface="Arial" charset="0"/>
              </a:rPr>
              <a:t>data type.</a:t>
            </a:r>
          </a:p>
          <a:p>
            <a:pPr lvl="2" eaLnBrk="1" hangingPunct="1"/>
            <a:r>
              <a:rPr lang="en-US" altLang="en-US" dirty="0" smtClean="0">
                <a:latin typeface="Arial" charset="0"/>
              </a:rPr>
              <a:t>If component queries select numeric data, the data type of the return values is determined by numeric precedence. </a:t>
            </a:r>
          </a:p>
          <a:p>
            <a:pPr lvl="2" eaLnBrk="1" hangingPunct="1"/>
            <a:r>
              <a:rPr lang="en-US" altLang="en-US" dirty="0" smtClean="0">
                <a:latin typeface="Arial" charset="0"/>
              </a:rPr>
              <a:t>If all queries select values of the </a:t>
            </a:r>
            <a:r>
              <a:rPr lang="en-US" altLang="en-US" dirty="0" smtClean="0">
                <a:latin typeface="Courier New" pitchFamily="49" charset="0"/>
                <a:cs typeface="Courier New" pitchFamily="49" charset="0"/>
              </a:rPr>
              <a:t>NUMBER</a:t>
            </a:r>
            <a:r>
              <a:rPr lang="en-US" altLang="en-US" dirty="0" smtClean="0">
                <a:latin typeface="Arial" charset="0"/>
                <a:cs typeface="Courier New" pitchFamily="49" charset="0"/>
              </a:rPr>
              <a:t> </a:t>
            </a:r>
            <a:r>
              <a:rPr lang="en-US" altLang="en-US" dirty="0" smtClean="0">
                <a:latin typeface="Arial" charset="0"/>
              </a:rPr>
              <a:t>type, the returned values have the </a:t>
            </a:r>
            <a:r>
              <a:rPr lang="en-US" altLang="en-US" dirty="0" smtClean="0">
                <a:latin typeface="Courier New" pitchFamily="49" charset="0"/>
                <a:cs typeface="Courier New" pitchFamily="49" charset="0"/>
              </a:rPr>
              <a:t>NUMBER</a:t>
            </a:r>
            <a:r>
              <a:rPr lang="en-US" altLang="en-US" dirty="0" smtClean="0">
                <a:latin typeface="Arial" charset="0"/>
                <a:cs typeface="Courier New" pitchFamily="49" charset="0"/>
              </a:rPr>
              <a:t> </a:t>
            </a:r>
            <a:r>
              <a:rPr lang="en-US" altLang="en-US" dirty="0" smtClean="0">
                <a:latin typeface="Arial" charset="0"/>
              </a:rPr>
              <a:t>data type. </a:t>
            </a:r>
          </a:p>
          <a:p>
            <a:pPr lvl="2" eaLnBrk="1" hangingPunct="1"/>
            <a:r>
              <a:rPr lang="en-US" altLang="en-US" dirty="0" smtClean="0">
                <a:latin typeface="Arial" charset="0"/>
              </a:rPr>
              <a:t>In queries using set operators, the Oracle server does not perform implicit conversion across data type groups. Therefore, if the corresponding expressions of component queries resolve to both character data and numeric data, the Oracle server returns an </a:t>
            </a:r>
            <a:r>
              <a:rPr lang="en-US" altLang="en-US" smtClean="0">
                <a:latin typeface="Arial" charset="0"/>
              </a:rPr>
              <a:t>error</a:t>
            </a:r>
            <a:r>
              <a:rPr lang="en-US" altLang="en-US" smtClean="0">
                <a:latin typeface="Arial" charset="0"/>
              </a:rPr>
              <a:t>.</a:t>
            </a:r>
          </a:p>
          <a:p>
            <a:pPr marL="0" lvl="1" indent="-152374" eaLnBrk="1" hangingPunct="1">
              <a:buNone/>
            </a:pPr>
            <a:r>
              <a:rPr lang="zh-CN" altLang="en-US" smtClean="0">
                <a:latin typeface="Arial" charset="0"/>
              </a:rPr>
              <a:t>复合查询的</a:t>
            </a:r>
            <a:r>
              <a:rPr lang="en-US" altLang="zh-CN" smtClean="0">
                <a:latin typeface="Arial" charset="0"/>
              </a:rPr>
              <a:t>SELECT</a:t>
            </a:r>
            <a:r>
              <a:rPr lang="zh-CN" altLang="en-US" smtClean="0">
                <a:latin typeface="Arial" charset="0"/>
              </a:rPr>
              <a:t>列表必须与数字和数据类型中的相应表达式匹配。如果组件查询选择字符数据，则返回值的数据类型如下确定：</a:t>
            </a:r>
          </a:p>
          <a:p>
            <a:pPr marL="476196" lvl="2" indent="-171450" eaLnBrk="1" hangingPunct="1">
              <a:buFont typeface="Arial" panose="020B0604020202020204" pitchFamily="34" charset="0"/>
              <a:buChar char="•"/>
            </a:pPr>
            <a:r>
              <a:rPr lang="zh-CN" altLang="en-US" smtClean="0">
                <a:latin typeface="Arial" charset="0"/>
              </a:rPr>
              <a:t>如果两个查询都选择</a:t>
            </a:r>
            <a:r>
              <a:rPr lang="en-US" altLang="zh-CN" smtClean="0">
                <a:latin typeface="Arial" charset="0"/>
              </a:rPr>
              <a:t>CHAR</a:t>
            </a:r>
            <a:r>
              <a:rPr lang="zh-CN" altLang="en-US" smtClean="0">
                <a:latin typeface="Arial" charset="0"/>
              </a:rPr>
              <a:t>数据类型的长度相等，则返回值的长度为</a:t>
            </a:r>
            <a:r>
              <a:rPr lang="en-US" altLang="zh-CN" smtClean="0">
                <a:latin typeface="Arial" charset="0"/>
              </a:rPr>
              <a:t>CHAR</a:t>
            </a:r>
            <a:r>
              <a:rPr lang="zh-CN" altLang="en-US" smtClean="0">
                <a:latin typeface="Arial" charset="0"/>
              </a:rPr>
              <a:t>数据类型。如果查询选择不同长度的</a:t>
            </a:r>
            <a:r>
              <a:rPr lang="en-US" altLang="zh-CN" smtClean="0">
                <a:latin typeface="Arial" charset="0"/>
              </a:rPr>
              <a:t>CHAR</a:t>
            </a:r>
            <a:r>
              <a:rPr lang="zh-CN" altLang="en-US" smtClean="0">
                <a:latin typeface="Arial" charset="0"/>
              </a:rPr>
              <a:t>值，则返回值为</a:t>
            </a:r>
            <a:r>
              <a:rPr lang="en-US" altLang="zh-CN" smtClean="0">
                <a:latin typeface="Arial" charset="0"/>
              </a:rPr>
              <a:t>VARCHAR2</a:t>
            </a:r>
            <a:r>
              <a:rPr lang="zh-CN" altLang="en-US" smtClean="0">
                <a:latin typeface="Arial" charset="0"/>
              </a:rPr>
              <a:t>，长度为</a:t>
            </a:r>
            <a:r>
              <a:rPr lang="en-US" altLang="zh-CN" smtClean="0">
                <a:latin typeface="Arial" charset="0"/>
              </a:rPr>
              <a:t>CHAR</a:t>
            </a:r>
            <a:r>
              <a:rPr lang="zh-CN" altLang="en-US" smtClean="0">
                <a:latin typeface="Arial" charset="0"/>
              </a:rPr>
              <a:t>值较大。</a:t>
            </a:r>
          </a:p>
          <a:p>
            <a:pPr marL="476196" lvl="2" indent="-171450" eaLnBrk="1" hangingPunct="1">
              <a:buFont typeface="Arial" panose="020B0604020202020204" pitchFamily="34" charset="0"/>
              <a:buChar char="•"/>
            </a:pPr>
            <a:r>
              <a:rPr lang="zh-CN" altLang="en-US" smtClean="0">
                <a:latin typeface="Arial" charset="0"/>
              </a:rPr>
              <a:t>如果一个或两个查询选择</a:t>
            </a:r>
            <a:r>
              <a:rPr lang="en-US" altLang="zh-CN" smtClean="0">
                <a:latin typeface="Arial" charset="0"/>
              </a:rPr>
              <a:t>VARCHAR2</a:t>
            </a:r>
            <a:r>
              <a:rPr lang="zh-CN" altLang="en-US" smtClean="0">
                <a:latin typeface="Arial" charset="0"/>
              </a:rPr>
              <a:t>数据类型的值，则返回的值具有</a:t>
            </a:r>
            <a:r>
              <a:rPr lang="en-US" altLang="zh-CN" smtClean="0">
                <a:latin typeface="Arial" charset="0"/>
              </a:rPr>
              <a:t>VARCHAR2</a:t>
            </a:r>
            <a:r>
              <a:rPr lang="zh-CN" altLang="en-US" smtClean="0">
                <a:latin typeface="Arial" charset="0"/>
              </a:rPr>
              <a:t>数据类型。</a:t>
            </a:r>
          </a:p>
          <a:p>
            <a:pPr marL="476196" lvl="2" indent="-171450" eaLnBrk="1" hangingPunct="1">
              <a:buFont typeface="Arial" panose="020B0604020202020204" pitchFamily="34" charset="0"/>
              <a:buChar char="•"/>
            </a:pPr>
            <a:r>
              <a:rPr lang="zh-CN" altLang="en-US" smtClean="0">
                <a:latin typeface="Arial" charset="0"/>
              </a:rPr>
              <a:t>如果组件查询选择数字数据，则返回值的数据类型由数字优先级确定。</a:t>
            </a:r>
          </a:p>
          <a:p>
            <a:pPr marL="476196" lvl="2" indent="-171450" eaLnBrk="1" hangingPunct="1">
              <a:buFont typeface="Arial" panose="020B0604020202020204" pitchFamily="34" charset="0"/>
              <a:buChar char="•"/>
            </a:pPr>
            <a:r>
              <a:rPr lang="zh-CN" altLang="en-US" smtClean="0">
                <a:latin typeface="Arial" charset="0"/>
              </a:rPr>
              <a:t>如果所有查询都选择了</a:t>
            </a:r>
            <a:r>
              <a:rPr lang="en-US" altLang="zh-CN" smtClean="0">
                <a:latin typeface="Arial" charset="0"/>
              </a:rPr>
              <a:t>NUMBER</a:t>
            </a:r>
            <a:r>
              <a:rPr lang="zh-CN" altLang="en-US" smtClean="0">
                <a:latin typeface="Arial" charset="0"/>
              </a:rPr>
              <a:t>类型的值，则返回的值具有</a:t>
            </a:r>
            <a:r>
              <a:rPr lang="en-US" altLang="zh-CN" smtClean="0">
                <a:latin typeface="Arial" charset="0"/>
              </a:rPr>
              <a:t>NUMBER</a:t>
            </a:r>
            <a:r>
              <a:rPr lang="zh-CN" altLang="en-US" smtClean="0">
                <a:latin typeface="Arial" charset="0"/>
              </a:rPr>
              <a:t>数据类型。</a:t>
            </a:r>
          </a:p>
          <a:p>
            <a:pPr marL="476196" lvl="2" indent="-171450" eaLnBrk="1" hangingPunct="1">
              <a:buFont typeface="Arial" panose="020B0604020202020204" pitchFamily="34" charset="0"/>
              <a:buChar char="•"/>
            </a:pPr>
            <a:r>
              <a:rPr lang="zh-CN" altLang="en-US" smtClean="0">
                <a:latin typeface="Arial" charset="0"/>
              </a:rPr>
              <a:t>在使用集合运算符的查询中，</a:t>
            </a:r>
            <a:r>
              <a:rPr lang="en-US" altLang="zh-CN" smtClean="0">
                <a:latin typeface="Arial" charset="0"/>
              </a:rPr>
              <a:t>Oracle</a:t>
            </a:r>
            <a:r>
              <a:rPr lang="zh-CN" altLang="en-US" smtClean="0">
                <a:latin typeface="Arial" charset="0"/>
              </a:rPr>
              <a:t>服务器不会跨数据类型组执行隐式转换。因此，如果组件查询的相应表达式解析为字符数据和数字数据，</a:t>
            </a:r>
            <a:r>
              <a:rPr lang="en-US" altLang="zh-CN" smtClean="0">
                <a:latin typeface="Arial" charset="0"/>
              </a:rPr>
              <a:t>Oracle</a:t>
            </a:r>
            <a:r>
              <a:rPr lang="zh-CN" altLang="en-US" smtClean="0">
                <a:latin typeface="Arial" charset="0"/>
              </a:rPr>
              <a:t>服务器将返回错误。</a:t>
            </a:r>
            <a:endParaRPr lang="en-US" altLang="zh-CN" smtClean="0">
              <a:latin typeface="Arial" charset="0"/>
            </a:endParaRPr>
          </a:p>
          <a:p>
            <a:pPr marL="476196" lvl="2" indent="-171450" eaLnBrk="1" hangingPunct="1">
              <a:buFont typeface="Arial" panose="020B0604020202020204" pitchFamily="34" charset="0"/>
              <a:buChar char="•"/>
            </a:pPr>
            <a:endParaRPr lang="en-US" altLang="en-US" smtClean="0">
              <a:latin typeface="Arial" charset="0"/>
            </a:endParaRPr>
          </a:p>
          <a:p>
            <a:pPr marL="476196" lvl="2" indent="-171450" eaLnBrk="1" hangingPunct="1">
              <a:buFont typeface="Arial" panose="020B0604020202020204" pitchFamily="34" charset="0"/>
              <a:buChar char="•"/>
            </a:pPr>
            <a:r>
              <a:rPr lang="zh-CN" altLang="en-US" smtClean="0">
                <a:latin typeface="Arial" charset="0"/>
              </a:rPr>
              <a:t>除</a:t>
            </a:r>
            <a:r>
              <a:rPr lang="en-US" altLang="zh-CN" smtClean="0">
                <a:latin typeface="Arial" charset="0"/>
              </a:rPr>
              <a:t>UNION ALL</a:t>
            </a:r>
            <a:r>
              <a:rPr lang="zh-CN" altLang="en-US" smtClean="0">
                <a:latin typeface="Arial" charset="0"/>
              </a:rPr>
              <a:t>外，重复的行会自动消除。</a:t>
            </a:r>
          </a:p>
          <a:p>
            <a:pPr marL="476196" lvl="2" indent="-171450" eaLnBrk="1" hangingPunct="1">
              <a:buFont typeface="Arial" panose="020B0604020202020204" pitchFamily="34" charset="0"/>
              <a:buChar char="•"/>
            </a:pPr>
            <a:r>
              <a:rPr lang="zh-CN" altLang="en-US" smtClean="0">
                <a:latin typeface="Arial" charset="0"/>
              </a:rPr>
              <a:t>结果中出现第一个查询的列名。</a:t>
            </a:r>
          </a:p>
          <a:p>
            <a:pPr marL="476196" lvl="2" indent="-171450" eaLnBrk="1" hangingPunct="1">
              <a:buFont typeface="Arial" panose="020B0604020202020204" pitchFamily="34" charset="0"/>
              <a:buChar char="•"/>
            </a:pPr>
            <a:r>
              <a:rPr lang="zh-CN" altLang="en-US" smtClean="0">
                <a:latin typeface="Arial" charset="0"/>
              </a:rPr>
              <a:t>默认情况下，输出按升序排序，除</a:t>
            </a:r>
            <a:r>
              <a:rPr lang="en-US" altLang="zh-CN" smtClean="0">
                <a:latin typeface="Arial" charset="0"/>
              </a:rPr>
              <a:t>UNION ALL</a:t>
            </a:r>
            <a:r>
              <a:rPr lang="zh-CN" altLang="en-US" smtClean="0">
                <a:latin typeface="Arial" charset="0"/>
              </a:rPr>
              <a:t>外</a:t>
            </a:r>
            <a:endParaRPr lang="en-US" altLang="en-US" dirty="0" smtClean="0">
              <a:latin typeface="Arial" charset="0"/>
            </a:endParaRP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00C10B66-8CAD-4441-B269-A5BF2786BEA4}"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325646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tLang="en-US" dirty="0" smtClean="0">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B9F32DAE-7E79-41DF-A163-B31A8F1CF070}"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325181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lvl="1" eaLnBrk="1" hangingPunct="1"/>
            <a:r>
              <a:rPr lang="en-US" altLang="en-US" dirty="0" smtClean="0">
                <a:latin typeface="Arial" charset="0"/>
              </a:rPr>
              <a:t>Two tables are used in this lesson: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rPr>
              <a:t>RETIRED_EMPLOYEES</a:t>
            </a:r>
            <a:r>
              <a:rPr lang="en-US" altLang="en-US" dirty="0" smtClean="0">
                <a:latin typeface="Arial" charset="0"/>
              </a:rPr>
              <a:t>.</a:t>
            </a:r>
          </a:p>
          <a:p>
            <a:pPr lvl="1" eaLnBrk="1" hangingPunct="1"/>
            <a:r>
              <a:rPr lang="en-US" altLang="en-US" dirty="0" smtClean="0">
                <a:latin typeface="Arial" charset="0"/>
              </a:rPr>
              <a:t>You are already familiar with the </a:t>
            </a:r>
            <a:r>
              <a:rPr lang="en-US" altLang="en-US" dirty="0" smtClean="0">
                <a:latin typeface="Courier New" pitchFamily="49" charset="0"/>
              </a:rPr>
              <a:t>EMPLOYEES</a:t>
            </a:r>
            <a:r>
              <a:rPr lang="en-US" altLang="en-US" dirty="0" smtClean="0">
                <a:latin typeface="Arial" charset="0"/>
              </a:rPr>
              <a:t> table that stores employee details, such as a unique identification number, email address, job identification (such as </a:t>
            </a:r>
            <a:r>
              <a:rPr lang="en-US" altLang="en-US" dirty="0" smtClean="0">
                <a:latin typeface="Courier New" pitchFamily="49" charset="0"/>
              </a:rPr>
              <a:t>ST_CLERK</a:t>
            </a:r>
            <a:r>
              <a:rPr lang="en-US" altLang="en-US" dirty="0" smtClean="0">
                <a:latin typeface="Arial" charset="0"/>
              </a:rPr>
              <a:t>, </a:t>
            </a:r>
            <a:r>
              <a:rPr lang="en-US" altLang="en-US" dirty="0" smtClean="0">
                <a:latin typeface="Courier New" pitchFamily="49" charset="0"/>
              </a:rPr>
              <a:t>SA_REP</a:t>
            </a:r>
            <a:r>
              <a:rPr lang="en-US" altLang="en-US" dirty="0" smtClean="0">
                <a:latin typeface="Arial" charset="0"/>
              </a:rPr>
              <a:t>, and so on), salary, manager, and so on.</a:t>
            </a:r>
          </a:p>
          <a:p>
            <a:pPr lvl="1" eaLnBrk="1" hangingPunct="1"/>
            <a:r>
              <a:rPr lang="en-US" altLang="en-US" dirty="0" smtClean="0">
                <a:latin typeface="Courier New" pitchFamily="49" charset="0"/>
                <a:cs typeface="Courier New" pitchFamily="49" charset="0"/>
              </a:rPr>
              <a:t>RETIRED_EMPLOYEES</a:t>
            </a:r>
            <a:r>
              <a:rPr lang="en-US" altLang="en-US" dirty="0" smtClean="0">
                <a:latin typeface="Arial" charset="0"/>
              </a:rPr>
              <a:t> stores the details of the employees who have left the company.</a:t>
            </a:r>
          </a:p>
          <a:p>
            <a:pPr lvl="1" eaLnBrk="1" hangingPunct="1"/>
            <a:r>
              <a:rPr lang="en-US" altLang="en-US" dirty="0" smtClean="0">
                <a:latin typeface="Arial" charset="0"/>
              </a:rPr>
              <a:t>The structure of and data from the </a:t>
            </a:r>
            <a:r>
              <a:rPr lang="en-US" altLang="en-US" dirty="0" smtClean="0">
                <a:latin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RETIRED_EMPLOYEES</a:t>
            </a:r>
            <a:r>
              <a:rPr lang="en-US" altLang="en-US" dirty="0" smtClean="0">
                <a:latin typeface="Arial" charset="0"/>
              </a:rPr>
              <a:t> tables are shown </a:t>
            </a:r>
            <a:r>
              <a:rPr lang="en-US" altLang="en-US" smtClean="0">
                <a:latin typeface="Arial" charset="0"/>
              </a:rPr>
              <a:t>on </a:t>
            </a:r>
            <a:r>
              <a:rPr lang="en-US" altLang="en-US" smtClean="0">
                <a:latin typeface="Arial" charset="0"/>
              </a:rPr>
              <a:t>the</a:t>
            </a:r>
          </a:p>
          <a:p>
            <a:pPr lvl="1" eaLnBrk="1" hangingPunct="1"/>
            <a:r>
              <a:rPr lang="zh-CN" altLang="en-US" smtClean="0">
                <a:latin typeface="Arial" charset="0"/>
              </a:rPr>
              <a:t>本课中使用了两个表：</a:t>
            </a:r>
            <a:r>
              <a:rPr lang="en-US" altLang="en-US" smtClean="0">
                <a:latin typeface="Arial" charset="0"/>
              </a:rPr>
              <a:t>EMPLOYEES</a:t>
            </a:r>
            <a:r>
              <a:rPr lang="zh-CN" altLang="en-US" smtClean="0">
                <a:latin typeface="Arial" charset="0"/>
              </a:rPr>
              <a:t>和</a:t>
            </a:r>
            <a:r>
              <a:rPr lang="en-US" altLang="en-US" smtClean="0">
                <a:latin typeface="Arial" charset="0"/>
              </a:rPr>
              <a:t>RETIRED_EMPLOYEES。</a:t>
            </a:r>
          </a:p>
          <a:p>
            <a:pPr lvl="1" eaLnBrk="1" hangingPunct="1"/>
            <a:r>
              <a:rPr lang="zh-CN" altLang="en-US" smtClean="0">
                <a:latin typeface="Arial" charset="0"/>
              </a:rPr>
              <a:t>您已经熟悉存储员工详细信息的</a:t>
            </a:r>
            <a:r>
              <a:rPr lang="en-US" altLang="en-US" smtClean="0">
                <a:latin typeface="Arial" charset="0"/>
              </a:rPr>
              <a:t>EMPLOYEES</a:t>
            </a:r>
            <a:r>
              <a:rPr lang="zh-CN" altLang="en-US" smtClean="0">
                <a:latin typeface="Arial" charset="0"/>
              </a:rPr>
              <a:t>表，例如唯一标识号，电子邮件地址，工作标识（如</a:t>
            </a:r>
            <a:r>
              <a:rPr lang="en-US" altLang="en-US" smtClean="0">
                <a:latin typeface="Arial" charset="0"/>
              </a:rPr>
              <a:t>ST_CLERK，SA_REP</a:t>
            </a:r>
            <a:r>
              <a:rPr lang="zh-CN" altLang="en-US" smtClean="0">
                <a:latin typeface="Arial" charset="0"/>
              </a:rPr>
              <a:t>等），工资，经理等。</a:t>
            </a:r>
          </a:p>
          <a:p>
            <a:pPr lvl="1" eaLnBrk="1" hangingPunct="1"/>
            <a:r>
              <a:rPr lang="en-US" altLang="en-US" smtClean="0">
                <a:latin typeface="Arial" charset="0"/>
              </a:rPr>
              <a:t>RETIRED_EMPLOYEES</a:t>
            </a:r>
            <a:r>
              <a:rPr lang="zh-CN" altLang="en-US" smtClean="0">
                <a:latin typeface="Arial" charset="0"/>
              </a:rPr>
              <a:t>存储离开公司的员工的详细信息。</a:t>
            </a:r>
          </a:p>
          <a:p>
            <a:pPr lvl="1" eaLnBrk="1" hangingPunct="1"/>
            <a:r>
              <a:rPr lang="zh-CN" altLang="en-US" smtClean="0">
                <a:latin typeface="Arial" charset="0"/>
              </a:rPr>
              <a:t>以下页面显示了</a:t>
            </a:r>
            <a:r>
              <a:rPr lang="en-US" altLang="en-US" smtClean="0">
                <a:latin typeface="Arial" charset="0"/>
              </a:rPr>
              <a:t>EMPLOYEES</a:t>
            </a:r>
            <a:r>
              <a:rPr lang="zh-CN" altLang="en-US" smtClean="0">
                <a:latin typeface="Arial" charset="0"/>
              </a:rPr>
              <a:t>和</a:t>
            </a:r>
            <a:r>
              <a:rPr lang="en-US" altLang="en-US" smtClean="0">
                <a:latin typeface="Arial" charset="0"/>
              </a:rPr>
              <a:t>RETIRED_EMPLOYEES</a:t>
            </a:r>
            <a:r>
              <a:rPr lang="zh-CN" altLang="en-US" smtClean="0">
                <a:latin typeface="Arial" charset="0"/>
              </a:rPr>
              <a:t>表的结构和数据。</a:t>
            </a:r>
            <a:r>
              <a:rPr lang="en-US" altLang="en-US" smtClean="0">
                <a:latin typeface="Arial" charset="0"/>
              </a:rPr>
              <a:t> </a:t>
            </a:r>
            <a:r>
              <a:rPr lang="en-US" altLang="en-US" dirty="0" smtClean="0">
                <a:latin typeface="Arial" charset="0"/>
              </a:rPr>
              <a:t>following pages.</a:t>
            </a: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9 - </a:t>
            </a:r>
            <a:fld id="{3A172CE6-734E-4C00-A80A-0A10B7EB9AF0}"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155457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9</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9 - </a:t>
            </a:r>
            <a:fld id="{F0B05CB8-B4F8-4E86-AB3E-07F7E723DC5A}"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2.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12.jpe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12.jpe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Set Operators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Lesson Agenda</a:t>
            </a:r>
          </a:p>
        </p:txBody>
      </p:sp>
      <p:sp>
        <p:nvSpPr>
          <p:cNvPr id="2867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chemeClr val="accent1"/>
              </a:buClr>
            </a:pPr>
            <a:r>
              <a:rPr lang="en-US" altLang="en-US" dirty="0" smtClean="0">
                <a:latin typeface="Courier New" pitchFamily="49" charset="0"/>
              </a:rPr>
              <a:t>UNION</a:t>
            </a:r>
            <a:r>
              <a:rPr lang="en-US" altLang="en-US" dirty="0" smtClean="0"/>
              <a:t> and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15723" y="932390"/>
            <a:ext cx="11757378" cy="3944410"/>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0722" name="Rectangle 2"/>
          <p:cNvSpPr>
            <a:spLocks noGrp="1" noChangeArrowheads="1"/>
          </p:cNvSpPr>
          <p:nvPr>
            <p:ph type="title"/>
          </p:nvPr>
        </p:nvSpPr>
        <p:spPr/>
        <p:txBody>
          <a:bodyPr/>
          <a:lstStyle/>
          <a:p>
            <a:pPr eaLnBrk="1" hangingPunct="1"/>
            <a:r>
              <a:rPr lang="en-US" altLang="en-US" dirty="0" smtClean="0">
                <a:latin typeface="Courier New" pitchFamily="49" charset="0"/>
              </a:rPr>
              <a:t>UNION</a:t>
            </a:r>
            <a:r>
              <a:rPr lang="en-US" altLang="en-US" dirty="0" smtClean="0"/>
              <a:t> Operator</a:t>
            </a:r>
          </a:p>
        </p:txBody>
      </p:sp>
      <p:grpSp>
        <p:nvGrpSpPr>
          <p:cNvPr id="4" name="Group 3"/>
          <p:cNvGrpSpPr/>
          <p:nvPr/>
        </p:nvGrpSpPr>
        <p:grpSpPr>
          <a:xfrm>
            <a:off x="3400425" y="1211263"/>
            <a:ext cx="5387975" cy="3494088"/>
            <a:chOff x="3375025" y="1211263"/>
            <a:chExt cx="5387975" cy="3494088"/>
          </a:xfrm>
        </p:grpSpPr>
        <p:sp>
          <p:nvSpPr>
            <p:cNvPr id="30723" name="Oval 3"/>
            <p:cNvSpPr>
              <a:spLocks noChangeArrowheads="1"/>
            </p:cNvSpPr>
            <p:nvPr/>
          </p:nvSpPr>
          <p:spPr bwMode="gray">
            <a:xfrm>
              <a:off x="3375025" y="1736726"/>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0724" name="Rectangle 4"/>
            <p:cNvSpPr>
              <a:spLocks noChangeArrowheads="1"/>
            </p:cNvSpPr>
            <p:nvPr/>
          </p:nvSpPr>
          <p:spPr bwMode="auto">
            <a:xfrm>
              <a:off x="4737100" y="1211263"/>
              <a:ext cx="349250" cy="366712"/>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A</a:t>
              </a:r>
            </a:p>
          </p:txBody>
        </p:sp>
        <p:sp>
          <p:nvSpPr>
            <p:cNvPr id="30725" name="Oval 5"/>
            <p:cNvSpPr>
              <a:spLocks noChangeArrowheads="1"/>
            </p:cNvSpPr>
            <p:nvPr/>
          </p:nvSpPr>
          <p:spPr bwMode="gray">
            <a:xfrm>
              <a:off x="5689600" y="1736726"/>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0726" name="Rectangle 6"/>
            <p:cNvSpPr>
              <a:spLocks noChangeArrowheads="1"/>
            </p:cNvSpPr>
            <p:nvPr/>
          </p:nvSpPr>
          <p:spPr bwMode="auto">
            <a:xfrm>
              <a:off x="7051675" y="1211263"/>
              <a:ext cx="349250" cy="366712"/>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B</a:t>
              </a:r>
            </a:p>
          </p:txBody>
        </p:sp>
      </p:grpSp>
      <p:sp>
        <p:nvSpPr>
          <p:cNvPr id="30727" name="Rectangle 7"/>
          <p:cNvSpPr>
            <a:spLocks noChangeArrowheads="1"/>
          </p:cNvSpPr>
          <p:nvPr/>
        </p:nvSpPr>
        <p:spPr bwMode="auto">
          <a:xfrm>
            <a:off x="2458244" y="5006976"/>
            <a:ext cx="7272337"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UNION</a:t>
            </a:r>
            <a:r>
              <a:rPr lang="en-US" altLang="en-US" sz="1600" dirty="0"/>
              <a:t> operator returns rows from both queries after eliminating duplications.</a:t>
            </a:r>
          </a:p>
        </p:txBody>
      </p:sp>
      <p:sp>
        <p:nvSpPr>
          <p:cNvPr id="8" name="TextBox 7"/>
          <p:cNvSpPr txBox="1"/>
          <p:nvPr/>
        </p:nvSpPr>
        <p:spPr>
          <a:xfrm>
            <a:off x="1898873" y="1038003"/>
            <a:ext cx="1844628" cy="584775"/>
          </a:xfrm>
          <a:prstGeom prst="rect">
            <a:avLst/>
          </a:prstGeom>
          <a:noFill/>
        </p:spPr>
        <p:txBody>
          <a:bodyPr wrap="square" rtlCol="0">
            <a:spAutoFit/>
          </a:bodyPr>
          <a:lstStyle/>
          <a:p>
            <a:r>
              <a:rPr lang="en-US" sz="1600" dirty="0">
                <a:latin typeface="+mn-lt"/>
              </a:rPr>
              <a:t>Returns all rows from A &amp; B</a:t>
            </a:r>
          </a:p>
        </p:txBody>
      </p:sp>
      <p:sp>
        <p:nvSpPr>
          <p:cNvPr id="12" name="Rectangle 11"/>
          <p:cNvSpPr/>
          <p:nvPr/>
        </p:nvSpPr>
        <p:spPr>
          <a:xfrm>
            <a:off x="5561013" y="838200"/>
            <a:ext cx="2350323" cy="338554"/>
          </a:xfrm>
          <a:prstGeom prst="rect">
            <a:avLst/>
          </a:prstGeom>
        </p:spPr>
        <p:txBody>
          <a:bodyPr wrap="none">
            <a:spAutoFit/>
          </a:bodyPr>
          <a:lstStyle/>
          <a:p>
            <a:r>
              <a:rPr lang="en-US" sz="1600" dirty="0">
                <a:solidFill>
                  <a:schemeClr val="accent1"/>
                </a:solidFill>
                <a:latin typeface="+mn-lt"/>
              </a:rPr>
              <a:t>Duplicates are removed</a:t>
            </a:r>
          </a:p>
        </p:txBody>
      </p:sp>
      <p:cxnSp>
        <p:nvCxnSpPr>
          <p:cNvPr id="3" name="Elbow Connector 2"/>
          <p:cNvCxnSpPr>
            <a:endCxn id="30723" idx="1"/>
          </p:cNvCxnSpPr>
          <p:nvPr/>
        </p:nvCxnSpPr>
        <p:spPr bwMode="auto">
          <a:xfrm>
            <a:off x="3122612" y="1447800"/>
            <a:ext cx="727902" cy="723671"/>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p:nvPr/>
        </p:nvCxnSpPr>
        <p:spPr bwMode="auto">
          <a:xfrm>
            <a:off x="6094413" y="1154289"/>
            <a:ext cx="0" cy="109728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9272586" y="2862604"/>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4" name="Oval 3"/>
          <p:cNvSpPr/>
          <p:nvPr/>
        </p:nvSpPr>
        <p:spPr bwMode="auto">
          <a:xfrm>
            <a:off x="8671087" y="4042924"/>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773"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UNION</a:t>
            </a:r>
            <a:r>
              <a:rPr lang="en-US" altLang="en-US" dirty="0" smtClean="0"/>
              <a:t> Operator</a:t>
            </a:r>
          </a:p>
        </p:txBody>
      </p:sp>
      <p:sp>
        <p:nvSpPr>
          <p:cNvPr id="32774" name="Rectangle 3"/>
          <p:cNvSpPr>
            <a:spLocks noGrp="1" noChangeArrowheads="1"/>
          </p:cNvSpPr>
          <p:nvPr>
            <p:ph idx="1"/>
          </p:nvPr>
        </p:nvSpPr>
        <p:spPr/>
        <p:txBody>
          <a:bodyPr/>
          <a:lstStyle/>
          <a:p>
            <a:pPr indent="0"/>
            <a:r>
              <a:rPr lang="en-US" altLang="en-US" dirty="0" smtClean="0">
                <a:latin typeface="Arial" charset="0"/>
              </a:rPr>
              <a:t>Display the job details of all the current and retired employees. Display each job only once.</a:t>
            </a:r>
          </a:p>
        </p:txBody>
      </p:sp>
      <p:grpSp>
        <p:nvGrpSpPr>
          <p:cNvPr id="2" name="Group 1"/>
          <p:cNvGrpSpPr/>
          <p:nvPr/>
        </p:nvGrpSpPr>
        <p:grpSpPr>
          <a:xfrm>
            <a:off x="2062162" y="1752600"/>
            <a:ext cx="8064500" cy="4158323"/>
            <a:chOff x="2062162" y="1955905"/>
            <a:chExt cx="8064500" cy="4158323"/>
          </a:xfrm>
        </p:grpSpPr>
        <p:sp>
          <p:nvSpPr>
            <p:cNvPr id="8" name="Content Placeholder 2"/>
            <p:cNvSpPr txBox="1">
              <a:spLocks/>
            </p:cNvSpPr>
            <p:nvPr/>
          </p:nvSpPr>
          <p:spPr bwMode="gray">
            <a:xfrm>
              <a:off x="2062162" y="1955905"/>
              <a:ext cx="806450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sp>
          <p:nvSpPr>
            <p:cNvPr id="32775" name="Rectangle 13"/>
            <p:cNvSpPr>
              <a:spLocks noChangeArrowheads="1"/>
            </p:cNvSpPr>
            <p:nvPr/>
          </p:nvSpPr>
          <p:spPr bwMode="auto">
            <a:xfrm>
              <a:off x="2179637" y="2633663"/>
              <a:ext cx="7620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pic>
          <p:nvPicPr>
            <p:cNvPr id="32776" name="Picture 8"/>
            <p:cNvPicPr>
              <a:picLocks noChangeAspect="1" noChangeArrowheads="1"/>
            </p:cNvPicPr>
            <p:nvPr/>
          </p:nvPicPr>
          <p:blipFill>
            <a:blip r:embed="rId4" cstate="print"/>
            <a:srcRect/>
            <a:stretch>
              <a:fillRect/>
            </a:stretch>
          </p:blipFill>
          <p:spPr bwMode="auto">
            <a:xfrm>
              <a:off x="2062162" y="3638799"/>
              <a:ext cx="846857" cy="2475429"/>
            </a:xfrm>
            <a:prstGeom prst="rect">
              <a:avLst/>
            </a:prstGeom>
            <a:noFill/>
            <a:ln w="12700">
              <a:solidFill>
                <a:schemeClr val="tx1"/>
              </a:solidFill>
              <a:miter lim="800000"/>
              <a:headEnd type="none" w="sm" len="sm"/>
              <a:tailEnd type="none" w="sm" len="sm"/>
            </a:ln>
          </p:spPr>
        </p:pic>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701" y="4135462"/>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15723" y="860778"/>
            <a:ext cx="11757378" cy="4016022"/>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4818" name="Rectangle 2"/>
          <p:cNvSpPr>
            <a:spLocks noGrp="1" noChangeArrowheads="1"/>
          </p:cNvSpPr>
          <p:nvPr>
            <p:ph type="title"/>
          </p:nvPr>
        </p:nvSpPr>
        <p:spPr/>
        <p:txBody>
          <a:bodyPr/>
          <a:lstStyle/>
          <a:p>
            <a:pPr eaLnBrk="1" hangingPunct="1"/>
            <a:r>
              <a:rPr lang="en-US" altLang="en-US" dirty="0" smtClean="0">
                <a:latin typeface="Courier New" pitchFamily="49" charset="0"/>
              </a:rPr>
              <a:t>UNION</a:t>
            </a:r>
            <a:r>
              <a:rPr lang="en-US" altLang="en-US" b="1" dirty="0" smtClean="0"/>
              <a:t> </a:t>
            </a:r>
            <a:r>
              <a:rPr lang="en-US" altLang="en-US" dirty="0" smtClean="0">
                <a:latin typeface="Courier New" pitchFamily="49" charset="0"/>
              </a:rPr>
              <a:t>ALL</a:t>
            </a:r>
            <a:r>
              <a:rPr lang="en-US" altLang="en-US" b="1" dirty="0" smtClean="0"/>
              <a:t> </a:t>
            </a:r>
            <a:r>
              <a:rPr lang="en-US" altLang="en-US" dirty="0" smtClean="0"/>
              <a:t>Operator</a:t>
            </a:r>
          </a:p>
        </p:txBody>
      </p:sp>
      <p:sp>
        <p:nvSpPr>
          <p:cNvPr id="34819" name="Rectangle 3"/>
          <p:cNvSpPr>
            <a:spLocks noChangeArrowheads="1"/>
          </p:cNvSpPr>
          <p:nvPr/>
        </p:nvSpPr>
        <p:spPr bwMode="auto">
          <a:xfrm>
            <a:off x="3347424" y="5159376"/>
            <a:ext cx="5463815"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UNION</a:t>
            </a:r>
            <a:r>
              <a:rPr lang="en-US" altLang="en-US" sz="1600" dirty="0"/>
              <a:t> </a:t>
            </a:r>
            <a:r>
              <a:rPr lang="en-US" altLang="en-US" sz="1600" dirty="0">
                <a:latin typeface="Courier New" pitchFamily="49" charset="0"/>
              </a:rPr>
              <a:t>ALL</a:t>
            </a:r>
            <a:r>
              <a:rPr lang="en-US" altLang="en-US" sz="1600" dirty="0"/>
              <a:t> operator returns rows from both queries, including all duplications.</a:t>
            </a:r>
          </a:p>
        </p:txBody>
      </p:sp>
      <p:sp>
        <p:nvSpPr>
          <p:cNvPr id="34820" name="Oval 4"/>
          <p:cNvSpPr>
            <a:spLocks noChangeArrowheads="1"/>
          </p:cNvSpPr>
          <p:nvPr/>
        </p:nvSpPr>
        <p:spPr bwMode="gray">
          <a:xfrm>
            <a:off x="3386137" y="1778479"/>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4821" name="Rectangle 5"/>
          <p:cNvSpPr>
            <a:spLocks noChangeArrowheads="1"/>
          </p:cNvSpPr>
          <p:nvPr/>
        </p:nvSpPr>
        <p:spPr bwMode="auto">
          <a:xfrm>
            <a:off x="4748212" y="1244601"/>
            <a:ext cx="349250" cy="366713"/>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34822" name="Oval 6"/>
          <p:cNvSpPr>
            <a:spLocks noChangeArrowheads="1"/>
          </p:cNvSpPr>
          <p:nvPr/>
        </p:nvSpPr>
        <p:spPr bwMode="gray">
          <a:xfrm>
            <a:off x="5700712" y="1770064"/>
            <a:ext cx="3073400" cy="2968625"/>
          </a:xfrm>
          <a:prstGeom prst="ellipse">
            <a:avLst/>
          </a:prstGeom>
          <a:solidFill>
            <a:srgbClr val="FFFF66"/>
          </a:solidFill>
          <a:ln w="57150">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34823" name="Rectangle 7"/>
          <p:cNvSpPr>
            <a:spLocks noChangeArrowheads="1"/>
          </p:cNvSpPr>
          <p:nvPr/>
        </p:nvSpPr>
        <p:spPr bwMode="auto">
          <a:xfrm>
            <a:off x="7062787" y="1244601"/>
            <a:ext cx="349250" cy="366713"/>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9" name="Freeform 8"/>
          <p:cNvSpPr>
            <a:spLocks/>
          </p:cNvSpPr>
          <p:nvPr/>
        </p:nvSpPr>
        <p:spPr bwMode="gray">
          <a:xfrm>
            <a:off x="5692774" y="2283988"/>
            <a:ext cx="782638" cy="1965960"/>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p>
            <a:endParaRPr lang="en-US" dirty="0"/>
          </a:p>
        </p:txBody>
      </p:sp>
      <p:sp>
        <p:nvSpPr>
          <p:cNvPr id="19" name="TextBox 18"/>
          <p:cNvSpPr txBox="1"/>
          <p:nvPr/>
        </p:nvSpPr>
        <p:spPr>
          <a:xfrm>
            <a:off x="1876295" y="1060581"/>
            <a:ext cx="1844628" cy="584775"/>
          </a:xfrm>
          <a:prstGeom prst="rect">
            <a:avLst/>
          </a:prstGeom>
          <a:noFill/>
        </p:spPr>
        <p:txBody>
          <a:bodyPr wrap="square" rtlCol="0">
            <a:spAutoFit/>
          </a:bodyPr>
          <a:lstStyle/>
          <a:p>
            <a:r>
              <a:rPr lang="en-US" sz="1600" dirty="0">
                <a:latin typeface="+mn-lt"/>
              </a:rPr>
              <a:t>Returns all rows from A &amp; B</a:t>
            </a:r>
          </a:p>
        </p:txBody>
      </p:sp>
      <p:sp>
        <p:nvSpPr>
          <p:cNvPr id="20" name="Rectangle 19"/>
          <p:cNvSpPr/>
          <p:nvPr/>
        </p:nvSpPr>
        <p:spPr>
          <a:xfrm>
            <a:off x="5538435" y="860778"/>
            <a:ext cx="2350323" cy="338554"/>
          </a:xfrm>
          <a:prstGeom prst="rect">
            <a:avLst/>
          </a:prstGeom>
        </p:spPr>
        <p:txBody>
          <a:bodyPr wrap="none">
            <a:spAutoFit/>
          </a:bodyPr>
          <a:lstStyle/>
          <a:p>
            <a:r>
              <a:rPr lang="en-US" sz="1600" dirty="0">
                <a:solidFill>
                  <a:schemeClr val="accent1"/>
                </a:solidFill>
                <a:latin typeface="+mn-lt"/>
              </a:rPr>
              <a:t>Duplicates are removed</a:t>
            </a:r>
          </a:p>
        </p:txBody>
      </p:sp>
      <p:cxnSp>
        <p:nvCxnSpPr>
          <p:cNvPr id="21" name="Elbow Connector 20"/>
          <p:cNvCxnSpPr/>
          <p:nvPr/>
        </p:nvCxnSpPr>
        <p:spPr bwMode="auto">
          <a:xfrm>
            <a:off x="3100034" y="1470378"/>
            <a:ext cx="727902" cy="723671"/>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22" name="Straight Arrow Connector 21"/>
          <p:cNvCxnSpPr/>
          <p:nvPr/>
        </p:nvCxnSpPr>
        <p:spPr bwMode="auto">
          <a:xfrm>
            <a:off x="6071835" y="1176867"/>
            <a:ext cx="0" cy="109728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UNION ALL</a:t>
            </a:r>
            <a:r>
              <a:rPr lang="en-US" altLang="en-US" b="1" dirty="0" smtClean="0">
                <a:latin typeface="Courier New" pitchFamily="49" charset="0"/>
                <a:cs typeface="Courier New" pitchFamily="49" charset="0"/>
              </a:rPr>
              <a:t> </a:t>
            </a:r>
            <a:r>
              <a:rPr lang="en-US" altLang="en-US" dirty="0" smtClean="0"/>
              <a:t>Operator</a:t>
            </a:r>
          </a:p>
        </p:txBody>
      </p:sp>
      <p:sp>
        <p:nvSpPr>
          <p:cNvPr id="36871" name="Rectangle 4"/>
          <p:cNvSpPr>
            <a:spLocks noGrp="1" noChangeArrowheads="1"/>
          </p:cNvSpPr>
          <p:nvPr>
            <p:ph idx="1"/>
          </p:nvPr>
        </p:nvSpPr>
        <p:spPr>
          <a:xfrm>
            <a:off x="622138" y="1242485"/>
            <a:ext cx="10944549" cy="795938"/>
          </a:xfrm>
        </p:spPr>
        <p:txBody>
          <a:bodyPr/>
          <a:lstStyle/>
          <a:p>
            <a:pPr eaLnBrk="1" hangingPunct="1"/>
            <a:r>
              <a:rPr lang="en-US" altLang="en-US" dirty="0" smtClean="0">
                <a:latin typeface="Arial" charset="0"/>
              </a:rPr>
              <a:t>Display the jobs and departments of all current and previous employees.</a:t>
            </a:r>
          </a:p>
          <a:p>
            <a:pPr eaLnBrk="1" hangingPunct="1"/>
            <a:endParaRPr lang="en-US" altLang="en-US" dirty="0" smtClean="0">
              <a:latin typeface="Arial" charset="0"/>
            </a:endParaRPr>
          </a:p>
        </p:txBody>
      </p:sp>
      <p:grpSp>
        <p:nvGrpSpPr>
          <p:cNvPr id="2" name="Group 1"/>
          <p:cNvGrpSpPr/>
          <p:nvPr/>
        </p:nvGrpSpPr>
        <p:grpSpPr>
          <a:xfrm>
            <a:off x="3011487" y="1828800"/>
            <a:ext cx="6165850" cy="4154383"/>
            <a:chOff x="2062162" y="1955905"/>
            <a:chExt cx="6165850" cy="4154383"/>
          </a:xfrm>
        </p:grpSpPr>
        <p:sp>
          <p:nvSpPr>
            <p:cNvPr id="15" name="Content Placeholder 2"/>
            <p:cNvSpPr txBox="1">
              <a:spLocks/>
            </p:cNvSpPr>
            <p:nvPr/>
          </p:nvSpPr>
          <p:spPr bwMode="gray">
            <a:xfrm>
              <a:off x="2062162" y="1955905"/>
              <a:ext cx="6165850"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 ALL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job_id;</a:t>
              </a:r>
            </a:p>
          </p:txBody>
        </p:sp>
        <p:pic>
          <p:nvPicPr>
            <p:cNvPr id="36869" name="Picture 15"/>
            <p:cNvPicPr>
              <a:picLocks noChangeAspect="1" noChangeArrowheads="1"/>
            </p:cNvPicPr>
            <p:nvPr/>
          </p:nvPicPr>
          <p:blipFill>
            <a:blip r:embed="rId4" cstate="print"/>
            <a:srcRect/>
            <a:stretch>
              <a:fillRect/>
            </a:stretch>
          </p:blipFill>
          <p:spPr bwMode="auto">
            <a:xfrm>
              <a:off x="4892322" y="4114800"/>
              <a:ext cx="2493334" cy="1697143"/>
            </a:xfrm>
            <a:prstGeom prst="rect">
              <a:avLst/>
            </a:prstGeom>
            <a:noFill/>
            <a:ln w="12700">
              <a:solidFill>
                <a:schemeClr val="tx1"/>
              </a:solidFill>
              <a:miter lim="800000"/>
              <a:headEnd type="none" w="sm" len="sm"/>
              <a:tailEnd type="none" w="sm" len="sm"/>
            </a:ln>
          </p:spPr>
        </p:pic>
        <p:sp>
          <p:nvSpPr>
            <p:cNvPr id="36872" name="Rectangle 7"/>
            <p:cNvSpPr>
              <a:spLocks noChangeArrowheads="1"/>
            </p:cNvSpPr>
            <p:nvPr/>
          </p:nvSpPr>
          <p:spPr bwMode="gray">
            <a:xfrm>
              <a:off x="2171700" y="2652713"/>
              <a:ext cx="1371600" cy="3048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sp>
          <p:nvSpPr>
            <p:cNvPr id="36873" name="Text Box 9"/>
            <p:cNvSpPr txBox="1">
              <a:spLocks noChangeArrowheads="1"/>
            </p:cNvSpPr>
            <p:nvPr/>
          </p:nvSpPr>
          <p:spPr bwMode="gray">
            <a:xfrm>
              <a:off x="2109434" y="5715000"/>
              <a:ext cx="381000"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36874" name="Picture 14"/>
            <p:cNvPicPr>
              <a:picLocks noChangeAspect="1" noChangeArrowheads="1"/>
            </p:cNvPicPr>
            <p:nvPr/>
          </p:nvPicPr>
          <p:blipFill>
            <a:blip r:embed="rId5" cstate="print"/>
            <a:stretch>
              <a:fillRect/>
            </a:stretch>
          </p:blipFill>
          <p:spPr bwMode="auto">
            <a:xfrm>
              <a:off x="2109434" y="4038600"/>
              <a:ext cx="2266667" cy="1904762"/>
            </a:xfrm>
            <a:prstGeom prst="rect">
              <a:avLst/>
            </a:prstGeom>
            <a:noFill/>
            <a:ln w="12700">
              <a:solidFill>
                <a:schemeClr val="tx1"/>
              </a:solidFill>
              <a:miter lim="800000"/>
              <a:headEnd type="none" w="sm" len="sm"/>
              <a:tailEnd type="none" w="sm" len="sm"/>
            </a:ln>
          </p:spPr>
        </p:pic>
        <p:sp>
          <p:nvSpPr>
            <p:cNvPr id="36875" name="Rectangle 16"/>
            <p:cNvSpPr>
              <a:spLocks noChangeArrowheads="1"/>
            </p:cNvSpPr>
            <p:nvPr/>
          </p:nvSpPr>
          <p:spPr bwMode="auto">
            <a:xfrm>
              <a:off x="2109433" y="4806349"/>
              <a:ext cx="2266667" cy="381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6" name="Rectangle 17"/>
            <p:cNvSpPr>
              <a:spLocks noChangeArrowheads="1"/>
            </p:cNvSpPr>
            <p:nvPr/>
          </p:nvSpPr>
          <p:spPr bwMode="auto">
            <a:xfrm>
              <a:off x="2109433" y="5550005"/>
              <a:ext cx="2266667" cy="381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7" name="Rectangle 18"/>
            <p:cNvSpPr>
              <a:spLocks noChangeArrowheads="1"/>
            </p:cNvSpPr>
            <p:nvPr/>
          </p:nvSpPr>
          <p:spPr bwMode="auto">
            <a:xfrm>
              <a:off x="4892322" y="4114800"/>
              <a:ext cx="2474912" cy="457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
          <p:nvSpPr>
            <p:cNvPr id="36878" name="Rectangle 19"/>
            <p:cNvSpPr>
              <a:spLocks noChangeArrowheads="1"/>
            </p:cNvSpPr>
            <p:nvPr/>
          </p:nvSpPr>
          <p:spPr bwMode="auto">
            <a:xfrm>
              <a:off x="4892322" y="4769556"/>
              <a:ext cx="2474912" cy="838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Tree>
    <p:custDataLst>
      <p:tags r:id="rId1"/>
    </p:custData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Lesson Agenda</a:t>
            </a:r>
          </a:p>
        </p:txBody>
      </p:sp>
      <p:sp>
        <p:nvSpPr>
          <p:cNvPr id="3891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chemeClr val="accent1"/>
              </a:buClr>
            </a:pPr>
            <a:r>
              <a:rPr lang="en-US" altLang="en-US" dirty="0" smtClean="0">
                <a:latin typeface="Courier New" pitchFamily="49" charset="0"/>
              </a:rPr>
              <a:t>INTERSECT</a:t>
            </a:r>
            <a:r>
              <a:rPr lang="en-US" altLang="en-US" dirty="0" smtClean="0"/>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215723" y="860778"/>
            <a:ext cx="11757378" cy="4320822"/>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40962" name="Rectangle 2"/>
          <p:cNvSpPr>
            <a:spLocks noGrp="1" noChangeArrowheads="1"/>
          </p:cNvSpPr>
          <p:nvPr>
            <p:ph type="title"/>
          </p:nvPr>
        </p:nvSpPr>
        <p:spPr/>
        <p:txBody>
          <a:bodyPr/>
          <a:lstStyle/>
          <a:p>
            <a:pPr eaLnBrk="1" hangingPunct="1"/>
            <a:r>
              <a:rPr lang="en-US" altLang="en-US" dirty="0" smtClean="0">
                <a:latin typeface="Courier New" pitchFamily="49" charset="0"/>
              </a:rPr>
              <a:t>INTERSECT</a:t>
            </a:r>
            <a:r>
              <a:rPr lang="en-US" altLang="en-US" dirty="0" smtClean="0"/>
              <a:t> Operator</a:t>
            </a:r>
          </a:p>
        </p:txBody>
      </p:sp>
      <p:grpSp>
        <p:nvGrpSpPr>
          <p:cNvPr id="2" name="Group 1"/>
          <p:cNvGrpSpPr/>
          <p:nvPr/>
        </p:nvGrpSpPr>
        <p:grpSpPr>
          <a:xfrm>
            <a:off x="2458244" y="838200"/>
            <a:ext cx="7272337" cy="4882079"/>
            <a:chOff x="2458244" y="609601"/>
            <a:chExt cx="7272337" cy="4882079"/>
          </a:xfrm>
        </p:grpSpPr>
        <p:sp>
          <p:nvSpPr>
            <p:cNvPr id="22531" name="Oval 3"/>
            <p:cNvSpPr>
              <a:spLocks noChangeArrowheads="1"/>
            </p:cNvSpPr>
            <p:nvPr/>
          </p:nvSpPr>
          <p:spPr bwMode="gray">
            <a:xfrm>
              <a:off x="3384550" y="1846264"/>
              <a:ext cx="3098800"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0964" name="Rectangle 4"/>
            <p:cNvSpPr>
              <a:spLocks noChangeArrowheads="1"/>
            </p:cNvSpPr>
            <p:nvPr/>
          </p:nvSpPr>
          <p:spPr bwMode="auto">
            <a:xfrm>
              <a:off x="4759325" y="1320801"/>
              <a:ext cx="349250" cy="366713"/>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A</a:t>
              </a:r>
            </a:p>
          </p:txBody>
        </p:sp>
        <p:sp>
          <p:nvSpPr>
            <p:cNvPr id="22533" name="Oval 5"/>
            <p:cNvSpPr>
              <a:spLocks noChangeArrowheads="1"/>
            </p:cNvSpPr>
            <p:nvPr/>
          </p:nvSpPr>
          <p:spPr bwMode="gray">
            <a:xfrm>
              <a:off x="5699125" y="1846264"/>
              <a:ext cx="3098800"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0966" name="Rectangle 6"/>
            <p:cNvSpPr>
              <a:spLocks noChangeArrowheads="1"/>
            </p:cNvSpPr>
            <p:nvPr/>
          </p:nvSpPr>
          <p:spPr bwMode="auto">
            <a:xfrm>
              <a:off x="7073900" y="1320801"/>
              <a:ext cx="349250" cy="366713"/>
            </a:xfrm>
            <a:prstGeom prst="rect">
              <a:avLst/>
            </a:prstGeom>
            <a:noFill/>
            <a:ln w="57150">
              <a:solidFill>
                <a:schemeClr val="bg1"/>
              </a:solidFill>
              <a:miter lim="800000"/>
              <a:headEnd/>
              <a:tailEnd/>
            </a:ln>
          </p:spPr>
          <p:txBody>
            <a:bodyPr wrap="none" lIns="92075" tIns="46038" rIns="92075" bIns="46038">
              <a:spAutoFit/>
            </a:bodyPr>
            <a:lstStyle/>
            <a:p>
              <a:pPr defTabSz="762000"/>
              <a:r>
                <a:rPr lang="en-US" altLang="en-US" dirty="0"/>
                <a:t>B</a:t>
              </a:r>
            </a:p>
          </p:txBody>
        </p:sp>
        <p:sp>
          <p:nvSpPr>
            <p:cNvPr id="40967" name="Rectangle 7"/>
            <p:cNvSpPr>
              <a:spLocks noChangeArrowheads="1"/>
            </p:cNvSpPr>
            <p:nvPr/>
          </p:nvSpPr>
          <p:spPr bwMode="auto">
            <a:xfrm>
              <a:off x="2458244" y="5162550"/>
              <a:ext cx="7272337" cy="329130"/>
            </a:xfrm>
            <a:prstGeom prst="rect">
              <a:avLst/>
            </a:prstGeom>
            <a:noFill/>
            <a:ln w="57150">
              <a:solidFill>
                <a:schemeClr val="bg1"/>
              </a:solid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INTERSECT</a:t>
              </a:r>
              <a:r>
                <a:rPr lang="en-US" altLang="en-US" sz="1600" dirty="0"/>
                <a:t> operator returns rows that are common to both queries.</a:t>
              </a:r>
            </a:p>
          </p:txBody>
        </p:sp>
        <p:sp>
          <p:nvSpPr>
            <p:cNvPr id="40968" name="Freeform 8"/>
            <p:cNvSpPr>
              <a:spLocks/>
            </p:cNvSpPr>
            <p:nvPr/>
          </p:nvSpPr>
          <p:spPr bwMode="gray">
            <a:xfrm>
              <a:off x="5703887" y="2347914"/>
              <a:ext cx="782638" cy="1965325"/>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p>
              <a:endParaRPr lang="en-US" dirty="0"/>
            </a:p>
          </p:txBody>
        </p:sp>
        <p:sp>
          <p:nvSpPr>
            <p:cNvPr id="9" name="TextBox 8"/>
            <p:cNvSpPr txBox="1"/>
            <p:nvPr/>
          </p:nvSpPr>
          <p:spPr>
            <a:xfrm>
              <a:off x="5213879" y="609601"/>
              <a:ext cx="1752600" cy="584775"/>
            </a:xfrm>
            <a:prstGeom prst="rect">
              <a:avLst/>
            </a:prstGeom>
            <a:noFill/>
            <a:ln w="57150">
              <a:solidFill>
                <a:schemeClr val="bg1"/>
              </a:solidFill>
            </a:ln>
          </p:spPr>
          <p:txBody>
            <a:bodyPr wrap="square" rtlCol="0">
              <a:spAutoFit/>
            </a:bodyPr>
            <a:lstStyle/>
            <a:p>
              <a:r>
                <a:rPr lang="en-US" sz="1600" dirty="0">
                  <a:latin typeface="+mn-lt"/>
                </a:rPr>
                <a:t>Returns all rows common to A &amp; B</a:t>
              </a:r>
            </a:p>
          </p:txBody>
        </p:sp>
      </p:grpSp>
      <p:cxnSp>
        <p:nvCxnSpPr>
          <p:cNvPr id="15" name="Straight Arrow Connector 14"/>
          <p:cNvCxnSpPr/>
          <p:nvPr/>
        </p:nvCxnSpPr>
        <p:spPr bwMode="auto">
          <a:xfrm>
            <a:off x="6094413" y="1447800"/>
            <a:ext cx="0" cy="1097280"/>
          </a:xfrm>
          <a:prstGeom prst="straightConnector1">
            <a:avLst/>
          </a:prstGeom>
          <a:noFill/>
          <a:ln w="28575" cap="flat" cmpd="sng" algn="ctr">
            <a:solidFill>
              <a:schemeClr val="accent4"/>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2062162" y="1981200"/>
            <a:ext cx="806450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INTERSECT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sp>
        <p:nvSpPr>
          <p:cNvPr id="43013"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INTERSECT</a:t>
            </a:r>
            <a:r>
              <a:rPr lang="en-US" altLang="en-US" dirty="0" smtClean="0"/>
              <a:t> Operator</a:t>
            </a:r>
          </a:p>
        </p:txBody>
      </p:sp>
      <p:sp>
        <p:nvSpPr>
          <p:cNvPr id="43014" name="Rectangle 3"/>
          <p:cNvSpPr>
            <a:spLocks noGrp="1" noChangeArrowheads="1"/>
          </p:cNvSpPr>
          <p:nvPr>
            <p:ph idx="1"/>
          </p:nvPr>
        </p:nvSpPr>
        <p:spPr>
          <a:xfrm>
            <a:off x="622138" y="1242485"/>
            <a:ext cx="10944549" cy="357356"/>
          </a:xfrm>
        </p:spPr>
        <p:txBody>
          <a:bodyPr/>
          <a:lstStyle/>
          <a:p>
            <a:pPr eaLnBrk="1" hangingPunct="1"/>
            <a:r>
              <a:rPr lang="en-US" altLang="en-US" dirty="0" smtClean="0">
                <a:latin typeface="Arial" charset="0"/>
              </a:rPr>
              <a:t>Display the common manager IDs and department IDs of current and previous employees.</a:t>
            </a:r>
          </a:p>
        </p:txBody>
      </p:sp>
      <p:sp>
        <p:nvSpPr>
          <p:cNvPr id="43015" name="Rectangle 6"/>
          <p:cNvSpPr>
            <a:spLocks noChangeArrowheads="1"/>
          </p:cNvSpPr>
          <p:nvPr/>
        </p:nvSpPr>
        <p:spPr bwMode="gray">
          <a:xfrm>
            <a:off x="2174875" y="2689472"/>
            <a:ext cx="1371600" cy="2286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pic>
        <p:nvPicPr>
          <p:cNvPr id="43016" name="Picture 8"/>
          <p:cNvPicPr>
            <a:picLocks noChangeAspect="1" noChangeArrowheads="1"/>
          </p:cNvPicPr>
          <p:nvPr/>
        </p:nvPicPr>
        <p:blipFill>
          <a:blip r:embed="rId4" cstate="print"/>
          <a:srcRect/>
          <a:stretch>
            <a:fillRect/>
          </a:stretch>
        </p:blipFill>
        <p:spPr bwMode="auto">
          <a:xfrm>
            <a:off x="2208213" y="3756272"/>
            <a:ext cx="2447925" cy="419100"/>
          </a:xfrm>
          <a:prstGeom prst="rect">
            <a:avLst/>
          </a:prstGeom>
          <a:noFill/>
          <a:ln w="12700">
            <a:solidFill>
              <a:schemeClr val="tx1"/>
            </a:solidFill>
            <a:miter lim="800000"/>
            <a:headEnd type="none" w="sm" len="sm"/>
            <a:tailEnd type="none" w="sm" len="sm"/>
          </a:ln>
        </p:spPr>
      </p:pic>
      <p:sp>
        <p:nvSpPr>
          <p:cNvPr id="7" name="Rectangle 6"/>
          <p:cNvSpPr/>
          <p:nvPr/>
        </p:nvSpPr>
        <p:spPr bwMode="auto">
          <a:xfrm rot="16200000" flipV="1">
            <a:off x="9272586" y="3010680"/>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p:nvPr/>
        </p:nvSpPr>
        <p:spPr bwMode="auto">
          <a:xfrm>
            <a:off x="8671087" y="4191000"/>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701" y="4283538"/>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Lesson Agenda</a:t>
            </a:r>
          </a:p>
        </p:txBody>
      </p:sp>
      <p:sp>
        <p:nvSpPr>
          <p:cNvPr id="45059"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chemeClr val="accent1"/>
              </a:buClr>
            </a:pPr>
            <a:r>
              <a:rPr lang="en-US" altLang="en-US" dirty="0" smtClean="0">
                <a:latin typeface="Courier New" pitchFamily="49" charset="0"/>
              </a:rPr>
              <a:t>MINUS</a:t>
            </a:r>
            <a:r>
              <a:rPr lang="en-US" altLang="en-US" dirty="0" smtClean="0"/>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215723" y="1140884"/>
            <a:ext cx="11757378" cy="3735915"/>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47106" name="Rectangle 2"/>
          <p:cNvSpPr>
            <a:spLocks noGrp="1" noChangeArrowheads="1"/>
          </p:cNvSpPr>
          <p:nvPr>
            <p:ph type="title"/>
          </p:nvPr>
        </p:nvSpPr>
        <p:spPr/>
        <p:txBody>
          <a:bodyPr/>
          <a:lstStyle/>
          <a:p>
            <a:pPr eaLnBrk="1" hangingPunct="1"/>
            <a:r>
              <a:rPr lang="en-US" altLang="en-US" dirty="0" smtClean="0">
                <a:latin typeface="Courier New" pitchFamily="49" charset="0"/>
              </a:rPr>
              <a:t>MINUS</a:t>
            </a:r>
            <a:r>
              <a:rPr lang="en-US" altLang="en-US" dirty="0" smtClean="0"/>
              <a:t> Operator</a:t>
            </a:r>
          </a:p>
        </p:txBody>
      </p:sp>
      <p:sp>
        <p:nvSpPr>
          <p:cNvPr id="47107" name="Oval 3"/>
          <p:cNvSpPr>
            <a:spLocks noChangeArrowheads="1"/>
          </p:cNvSpPr>
          <p:nvPr/>
        </p:nvSpPr>
        <p:spPr bwMode="gray">
          <a:xfrm>
            <a:off x="3346451" y="1772444"/>
            <a:ext cx="2968625" cy="2968625"/>
          </a:xfrm>
          <a:prstGeom prst="ellipse">
            <a:avLst/>
          </a:prstGeom>
          <a:solidFill>
            <a:srgbClr val="FFFF66"/>
          </a:solidFill>
          <a:ln w="57150" cap="rnd">
            <a:solidFill>
              <a:schemeClr val="bg1"/>
            </a:solidFill>
            <a:round/>
            <a:headEnd type="none" w="sm" len="sm"/>
            <a:tailEnd type="none" w="sm" len="sm"/>
          </a:ln>
        </p:spPr>
        <p:txBody>
          <a:bodyPr/>
          <a:lstStyle/>
          <a:p>
            <a:pPr>
              <a:spcBef>
                <a:spcPct val="50000"/>
              </a:spcBef>
            </a:pPr>
            <a:endParaRPr lang="en-US" altLang="en-US" sz="2400" dirty="0"/>
          </a:p>
        </p:txBody>
      </p:sp>
      <p:sp>
        <p:nvSpPr>
          <p:cNvPr id="47108" name="Rectangle 4"/>
          <p:cNvSpPr>
            <a:spLocks noChangeArrowheads="1"/>
          </p:cNvSpPr>
          <p:nvPr/>
        </p:nvSpPr>
        <p:spPr bwMode="auto">
          <a:xfrm>
            <a:off x="4656137" y="1246981"/>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25605" name="Oval 5"/>
          <p:cNvSpPr>
            <a:spLocks noChangeArrowheads="1"/>
          </p:cNvSpPr>
          <p:nvPr/>
        </p:nvSpPr>
        <p:spPr bwMode="gray">
          <a:xfrm>
            <a:off x="5661026" y="1772444"/>
            <a:ext cx="2968625" cy="2968625"/>
          </a:xfrm>
          <a:prstGeom prst="ellipse">
            <a:avLst/>
          </a:prstGeom>
          <a:solidFill>
            <a:srgbClr val="6699FF"/>
          </a:solidFill>
          <a:ln w="57150">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47110" name="Rectangle 6"/>
          <p:cNvSpPr>
            <a:spLocks noChangeArrowheads="1"/>
          </p:cNvSpPr>
          <p:nvPr/>
        </p:nvSpPr>
        <p:spPr bwMode="auto">
          <a:xfrm>
            <a:off x="6970712" y="1246981"/>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47111" name="Rectangle 7"/>
          <p:cNvSpPr>
            <a:spLocks noChangeArrowheads="1"/>
          </p:cNvSpPr>
          <p:nvPr/>
        </p:nvSpPr>
        <p:spPr bwMode="auto">
          <a:xfrm>
            <a:off x="2351087" y="5055394"/>
            <a:ext cx="7272338" cy="555625"/>
          </a:xfrm>
          <a:prstGeom prst="rect">
            <a:avLst/>
          </a:prstGeom>
          <a:noFill/>
          <a:ln w="9525">
            <a:noFill/>
            <a:miter lim="800000"/>
            <a:headEnd/>
            <a:tailEnd/>
          </a:ln>
        </p:spPr>
        <p:txBody>
          <a:bodyPr lIns="92075" tIns="46038" rIns="92075" bIns="46038">
            <a:spAutoFit/>
          </a:bodyPr>
          <a:lstStyle/>
          <a:p>
            <a:pPr algn="ctr" defTabSz="346075">
              <a:lnSpc>
                <a:spcPct val="95000"/>
              </a:lnSpc>
              <a:spcBef>
                <a:spcPct val="35000"/>
              </a:spcBef>
              <a:tabLst>
                <a:tab pos="571500" algn="l"/>
              </a:tabLst>
            </a:pPr>
            <a:r>
              <a:rPr lang="en-US" altLang="en-US" sz="1600" dirty="0"/>
              <a:t>The </a:t>
            </a:r>
            <a:r>
              <a:rPr lang="en-US" altLang="en-US" sz="1600" dirty="0">
                <a:latin typeface="Courier New" pitchFamily="49" charset="0"/>
              </a:rPr>
              <a:t>MINUS</a:t>
            </a:r>
            <a:r>
              <a:rPr lang="en-US" altLang="en-US" sz="1600" dirty="0"/>
              <a:t> operator returns all the distinct rows selected by the first query, but not present in the second query result set.</a:t>
            </a:r>
          </a:p>
        </p:txBody>
      </p:sp>
      <p:sp>
        <p:nvSpPr>
          <p:cNvPr id="9" name="TextBox 8"/>
          <p:cNvSpPr txBox="1"/>
          <p:nvPr/>
        </p:nvSpPr>
        <p:spPr>
          <a:xfrm>
            <a:off x="1686101" y="2516847"/>
            <a:ext cx="1752600" cy="584775"/>
          </a:xfrm>
          <a:prstGeom prst="rect">
            <a:avLst/>
          </a:prstGeom>
          <a:noFill/>
        </p:spPr>
        <p:txBody>
          <a:bodyPr wrap="square" rtlCol="0">
            <a:spAutoFit/>
          </a:bodyPr>
          <a:lstStyle/>
          <a:p>
            <a:r>
              <a:rPr lang="en-US" sz="1600" dirty="0">
                <a:latin typeface="+mn-lt"/>
              </a:rPr>
              <a:t>Returns all rows from A</a:t>
            </a:r>
          </a:p>
        </p:txBody>
      </p:sp>
      <p:sp>
        <p:nvSpPr>
          <p:cNvPr id="10" name="TextBox 9"/>
          <p:cNvSpPr txBox="1"/>
          <p:nvPr/>
        </p:nvSpPr>
        <p:spPr>
          <a:xfrm>
            <a:off x="9409291" y="2516847"/>
            <a:ext cx="1752600" cy="584775"/>
          </a:xfrm>
          <a:prstGeom prst="rect">
            <a:avLst/>
          </a:prstGeom>
          <a:noFill/>
        </p:spPr>
        <p:txBody>
          <a:bodyPr wrap="square" rtlCol="0">
            <a:spAutoFit/>
          </a:bodyPr>
          <a:lstStyle/>
          <a:p>
            <a:r>
              <a:rPr lang="en-US" sz="1600" dirty="0">
                <a:latin typeface="+mn-lt"/>
              </a:rPr>
              <a:t>Removes all rows from B</a:t>
            </a:r>
          </a:p>
        </p:txBody>
      </p:sp>
      <p:cxnSp>
        <p:nvCxnSpPr>
          <p:cNvPr id="4" name="Straight Arrow Connector 3"/>
          <p:cNvCxnSpPr/>
          <p:nvPr/>
        </p:nvCxnSpPr>
        <p:spPr bwMode="auto">
          <a:xfrm>
            <a:off x="2551112" y="2944018"/>
            <a:ext cx="795339"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5" name="Straight Arrow Connector 14"/>
          <p:cNvCxnSpPr/>
          <p:nvPr/>
        </p:nvCxnSpPr>
        <p:spPr bwMode="auto">
          <a:xfrm flipH="1">
            <a:off x="8607073" y="2944018"/>
            <a:ext cx="795339"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615300"/>
            <a:ext cx="4491611"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6: Reporting Aggregated Data Using Group Functions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7: Displaying Data from Multiple Tables Using Joins</a:t>
            </a:r>
          </a:p>
        </p:txBody>
      </p:sp>
      <p:sp>
        <p:nvSpPr>
          <p:cNvPr id="29" name="TextBox 28"/>
          <p:cNvSpPr txBox="1"/>
          <p:nvPr/>
        </p:nvSpPr>
        <p:spPr>
          <a:xfrm>
            <a:off x="4790844" y="3780477"/>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8: Using Subqueries to Solve Queries</a:t>
            </a:r>
          </a:p>
        </p:txBody>
      </p:sp>
      <p:sp>
        <p:nvSpPr>
          <p:cNvPr id="30" name="TextBox 29"/>
          <p:cNvSpPr txBox="1"/>
          <p:nvPr/>
        </p:nvSpPr>
        <p:spPr>
          <a:xfrm>
            <a:off x="4790844" y="4805358"/>
            <a:ext cx="4083283" cy="323165"/>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9: Using Set Operators</a:t>
            </a:r>
          </a:p>
        </p:txBody>
      </p:sp>
      <p:sp>
        <p:nvSpPr>
          <p:cNvPr id="31" name="Isosceles Triangle 3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4666111"/>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Rectangle 4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Freeform 4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50" name="TextBox 4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1" name="TextBox 5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2" name="TextBox 5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MINUS</a:t>
            </a:r>
            <a:r>
              <a:rPr lang="en-US" altLang="en-US" dirty="0" smtClean="0"/>
              <a:t> Operator</a:t>
            </a:r>
          </a:p>
        </p:txBody>
      </p:sp>
      <p:sp>
        <p:nvSpPr>
          <p:cNvPr id="49158" name="Rectangle 3"/>
          <p:cNvSpPr>
            <a:spLocks noGrp="1" noChangeArrowheads="1"/>
          </p:cNvSpPr>
          <p:nvPr>
            <p:ph idx="1"/>
          </p:nvPr>
        </p:nvSpPr>
        <p:spPr/>
        <p:txBody>
          <a:bodyPr/>
          <a:lstStyle/>
          <a:p>
            <a:pPr eaLnBrk="1" hangingPunct="1"/>
            <a:r>
              <a:rPr lang="en-US" altLang="en-US" dirty="0" smtClean="0">
                <a:latin typeface="Arial" charset="0"/>
              </a:rPr>
              <a:t>Display the manager IDs and Job IDs of employees whose managers have never managed retired employees in the Sales department.</a:t>
            </a:r>
          </a:p>
        </p:txBody>
      </p:sp>
      <p:grpSp>
        <p:nvGrpSpPr>
          <p:cNvPr id="2" name="Group 1"/>
          <p:cNvGrpSpPr/>
          <p:nvPr/>
        </p:nvGrpSpPr>
        <p:grpSpPr>
          <a:xfrm>
            <a:off x="3811587" y="2133600"/>
            <a:ext cx="4565650" cy="2954334"/>
            <a:chOff x="2062162" y="2318601"/>
            <a:chExt cx="4565650" cy="2954334"/>
          </a:xfrm>
        </p:grpSpPr>
        <p:sp>
          <p:nvSpPr>
            <p:cNvPr id="8" name="Content Placeholder 2"/>
            <p:cNvSpPr txBox="1">
              <a:spLocks/>
            </p:cNvSpPr>
            <p:nvPr/>
          </p:nvSpPr>
          <p:spPr bwMode="gray">
            <a:xfrm>
              <a:off x="2062162" y="2318601"/>
              <a:ext cx="456565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manager_id, 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80</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MINUS</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manager_id, 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a:t>
              </a:r>
              <a:r>
                <a:rPr lang="en-US" altLang="en-US" b="1" dirty="0" smtClean="0">
                  <a:solidFill>
                    <a:schemeClr val="tx1">
                      <a:lumMod val="75000"/>
                    </a:schemeClr>
                  </a:solidFill>
                  <a:latin typeface="Courier New" panose="02070309020205020404" pitchFamily="49" charset="0"/>
                  <a:cs typeface="Arial" panose="020B0604020202020204" pitchFamily="34" charset="0"/>
                </a:rPr>
                <a:t>80</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49159" name="Rectangle 6"/>
            <p:cNvSpPr>
              <a:spLocks noChangeArrowheads="1"/>
            </p:cNvSpPr>
            <p:nvPr/>
          </p:nvSpPr>
          <p:spPr bwMode="gray">
            <a:xfrm>
              <a:off x="2107568" y="3318296"/>
              <a:ext cx="966788" cy="266700"/>
            </a:xfrm>
            <a:prstGeom prst="rect">
              <a:avLst/>
            </a:prstGeom>
            <a:noFill/>
            <a:ln w="28575">
              <a:solidFill>
                <a:srgbClr val="FF0000"/>
              </a:solidFill>
              <a:miter lim="800000"/>
              <a:headEnd/>
              <a:tailEnd/>
            </a:ln>
          </p:spPr>
          <p:txBody>
            <a:bodyPr wrap="none" anchor="ctr"/>
            <a:lstStyle/>
            <a:p>
              <a:pPr eaLnBrk="1" hangingPunct="1"/>
              <a:endParaRPr lang="en-US" altLang="en-US" dirty="0"/>
            </a:p>
          </p:txBody>
        </p:sp>
        <p:pic>
          <p:nvPicPr>
            <p:cNvPr id="49161" name="Picture 9"/>
            <p:cNvPicPr>
              <a:picLocks noChangeAspect="1" noChangeArrowheads="1"/>
            </p:cNvPicPr>
            <p:nvPr/>
          </p:nvPicPr>
          <p:blipFill>
            <a:blip r:embed="rId4" cstate="print"/>
            <a:srcRect/>
            <a:stretch>
              <a:fillRect/>
            </a:stretch>
          </p:blipFill>
          <p:spPr bwMode="auto">
            <a:xfrm>
              <a:off x="2062162" y="4663335"/>
              <a:ext cx="1718336" cy="609600"/>
            </a:xfrm>
            <a:prstGeom prst="rect">
              <a:avLst/>
            </a:prstGeom>
            <a:noFill/>
            <a:ln w="15875">
              <a:solidFill>
                <a:schemeClr val="tx1"/>
              </a:solidFill>
              <a:miter lim="800000"/>
              <a:headEnd/>
              <a:tailEnd/>
            </a:ln>
          </p:spPr>
        </p:pic>
      </p:grpSp>
      <p:sp>
        <p:nvSpPr>
          <p:cNvPr id="9" name="Rectangle 8"/>
          <p:cNvSpPr/>
          <p:nvPr/>
        </p:nvSpPr>
        <p:spPr bwMode="auto">
          <a:xfrm rot="16200000" flipV="1">
            <a:off x="9272586" y="3086880"/>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p:nvPr/>
        </p:nvSpPr>
        <p:spPr bwMode="auto">
          <a:xfrm>
            <a:off x="8671087" y="4267200"/>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701" y="4359738"/>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dirty="0" smtClean="0"/>
              <a:t>Lesson Agenda</a:t>
            </a:r>
          </a:p>
        </p:txBody>
      </p:sp>
      <p:sp>
        <p:nvSpPr>
          <p:cNvPr id="51203"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chemeClr val="accent1"/>
              </a:buClr>
            </a:pPr>
            <a:r>
              <a:rPr lang="en-US" altLang="en-US" dirty="0" smtClean="0"/>
              <a:t>Matching </a:t>
            </a:r>
            <a:r>
              <a:rPr lang="en-US" altLang="en-US" dirty="0" smtClean="0">
                <a:latin typeface="Courier New" pitchFamily="49" charset="0"/>
              </a:rPr>
              <a:t>SELECT</a:t>
            </a:r>
            <a:r>
              <a:rPr lang="en-US" altLang="en-US" dirty="0" smtClean="0"/>
              <a:t> statements</a:t>
            </a:r>
          </a:p>
          <a:p>
            <a:pPr lvl="1"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smtClean="0"/>
              <a:t>Matching </a:t>
            </a:r>
            <a:r>
              <a:rPr lang="en-US" altLang="en-US" dirty="0" smtClean="0">
                <a:latin typeface="Courier New" pitchFamily="49" charset="0"/>
              </a:rPr>
              <a:t>SELECT</a:t>
            </a:r>
            <a:r>
              <a:rPr lang="en-US" altLang="en-US" dirty="0" smtClean="0"/>
              <a:t> Statements</a:t>
            </a:r>
          </a:p>
        </p:txBody>
      </p:sp>
      <p:sp>
        <p:nvSpPr>
          <p:cNvPr id="53251" name="Rectangle 3"/>
          <p:cNvSpPr>
            <a:spLocks noGrp="1" noChangeArrowheads="1"/>
          </p:cNvSpPr>
          <p:nvPr>
            <p:ph idx="1"/>
          </p:nvPr>
        </p:nvSpPr>
        <p:spPr>
          <a:xfrm>
            <a:off x="622138" y="1242485"/>
            <a:ext cx="10944549" cy="680521"/>
          </a:xfrm>
        </p:spPr>
        <p:txBody>
          <a:bodyPr/>
          <a:lstStyle/>
          <a:p>
            <a:pPr eaLnBrk="1" hangingPunct="1"/>
            <a:r>
              <a:rPr lang="en-US" altLang="en-US" dirty="0" smtClean="0">
                <a:latin typeface="Arial" charset="0"/>
              </a:rPr>
              <a:t>You must match the data type (using the </a:t>
            </a:r>
            <a:r>
              <a:rPr lang="en-US" altLang="en-US" dirty="0" smtClean="0">
                <a:latin typeface="Courier New" pitchFamily="49" charset="0"/>
              </a:rPr>
              <a:t>TO_CHAR</a:t>
            </a:r>
            <a:r>
              <a:rPr lang="en-US" altLang="en-US" dirty="0" smtClean="0">
                <a:latin typeface="Arial" charset="0"/>
              </a:rPr>
              <a:t> function or any other conversion functions) when columns do not exist in one or the other table.</a:t>
            </a:r>
          </a:p>
        </p:txBody>
      </p:sp>
      <p:sp>
        <p:nvSpPr>
          <p:cNvPr id="6" name="Content Placeholder 2"/>
          <p:cNvSpPr txBox="1">
            <a:spLocks/>
          </p:cNvSpPr>
          <p:nvPr/>
        </p:nvSpPr>
        <p:spPr bwMode="gray">
          <a:xfrm>
            <a:off x="2592387" y="2612112"/>
            <a:ext cx="700405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location_id, department_name "Department",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TO_CHAR(NULL) "Warehouse location"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location_id, TO_CHAR(NULL) "Department",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state_province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locations;</a:t>
            </a:r>
          </a:p>
        </p:txBody>
      </p:sp>
    </p:spTree>
    <p:custDataLst>
      <p:tags r:id="rId1"/>
    </p:custData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smtClean="0"/>
              <a:t>Matching the </a:t>
            </a:r>
            <a:r>
              <a:rPr lang="en-US" altLang="en-US" dirty="0" smtClean="0">
                <a:latin typeface="Courier New" pitchFamily="49" charset="0"/>
              </a:rPr>
              <a:t>SELECT</a:t>
            </a:r>
            <a:r>
              <a:rPr lang="en-US" altLang="en-US" dirty="0" smtClean="0"/>
              <a:t> Statement: Example</a:t>
            </a:r>
          </a:p>
        </p:txBody>
      </p:sp>
      <p:sp>
        <p:nvSpPr>
          <p:cNvPr id="55299" name="Rectangle 3"/>
          <p:cNvSpPr>
            <a:spLocks noGrp="1" noChangeArrowheads="1"/>
          </p:cNvSpPr>
          <p:nvPr>
            <p:ph idx="1"/>
          </p:nvPr>
        </p:nvSpPr>
        <p:spPr>
          <a:xfrm>
            <a:off x="622138" y="1242485"/>
            <a:ext cx="10944549" cy="680521"/>
          </a:xfrm>
        </p:spPr>
        <p:txBody>
          <a:bodyPr/>
          <a:lstStyle/>
          <a:p>
            <a:pPr indent="0"/>
            <a:r>
              <a:rPr lang="en-US" altLang="en-US" dirty="0" smtClean="0">
                <a:latin typeface="Arial" charset="0"/>
              </a:rPr>
              <a:t>Using the </a:t>
            </a:r>
            <a:r>
              <a:rPr lang="en-US" altLang="en-US" dirty="0" smtClean="0">
                <a:latin typeface="Courier New" pitchFamily="49" charset="0"/>
              </a:rPr>
              <a:t>UNION</a:t>
            </a:r>
            <a:r>
              <a:rPr lang="en-US" altLang="en-US" dirty="0" smtClean="0">
                <a:latin typeface="Arial" charset="0"/>
              </a:rPr>
              <a:t> operator, display the employee name, job ID, and hire date of all employees.</a:t>
            </a:r>
          </a:p>
        </p:txBody>
      </p:sp>
      <p:grpSp>
        <p:nvGrpSpPr>
          <p:cNvPr id="2" name="Group 1"/>
          <p:cNvGrpSpPr/>
          <p:nvPr/>
        </p:nvGrpSpPr>
        <p:grpSpPr>
          <a:xfrm>
            <a:off x="2439987" y="2199940"/>
            <a:ext cx="7308850" cy="3819860"/>
            <a:chOff x="2062162" y="2218372"/>
            <a:chExt cx="7308850" cy="3819860"/>
          </a:xfrm>
        </p:grpSpPr>
        <p:sp>
          <p:nvSpPr>
            <p:cNvPr id="55301" name="TextBox 7"/>
            <p:cNvSpPr txBox="1">
              <a:spLocks noChangeArrowheads="1"/>
            </p:cNvSpPr>
            <p:nvPr/>
          </p:nvSpPr>
          <p:spPr bwMode="auto">
            <a:xfrm>
              <a:off x="2062162" y="5668344"/>
              <a:ext cx="457200" cy="369888"/>
            </a:xfrm>
            <a:prstGeom prst="rect">
              <a:avLst/>
            </a:prstGeom>
            <a:noFill/>
            <a:ln w="9525">
              <a:noFill/>
              <a:miter lim="800000"/>
              <a:headEnd/>
              <a:tailEnd/>
            </a:ln>
          </p:spPr>
          <p:txBody>
            <a:bodyPr>
              <a:spAutoFit/>
            </a:bodyPr>
            <a:lstStyle/>
            <a:p>
              <a:pPr eaLnBrk="1" hangingPunct="1"/>
              <a:r>
                <a:rPr lang="en-US" altLang="en-US" dirty="0"/>
                <a:t>…</a:t>
              </a:r>
            </a:p>
          </p:txBody>
        </p:sp>
        <p:sp>
          <p:nvSpPr>
            <p:cNvPr id="8" name="Content Placeholder 2"/>
            <p:cNvSpPr txBox="1">
              <a:spLocks/>
            </p:cNvSpPr>
            <p:nvPr/>
          </p:nvSpPr>
          <p:spPr bwMode="gray">
            <a:xfrm>
              <a:off x="2062162" y="2218372"/>
              <a:ext cx="730885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 JOB_ID, </a:t>
              </a:r>
              <a:r>
                <a:rPr lang="en-US" altLang="en-US" b="1" dirty="0" smtClean="0">
                  <a:solidFill>
                    <a:schemeClr val="tx1">
                      <a:lumMod val="75000"/>
                    </a:schemeClr>
                  </a:solidFill>
                  <a:latin typeface="Courier New" panose="02070309020205020404" pitchFamily="49" charset="0"/>
                  <a:cs typeface="Arial" panose="020B0604020202020204" pitchFamily="34" charset="0"/>
                </a:rPr>
                <a:t>hire_date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"HIRE_DATE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 JOB_ID, TO_DATE(NULL)"HIRE_DATE"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retired_employees;</a:t>
              </a:r>
            </a:p>
          </p:txBody>
        </p:sp>
        <p:pic>
          <p:nvPicPr>
            <p:cNvPr id="55305" name="Picture 9"/>
            <p:cNvPicPr>
              <a:picLocks noChangeAspect="1" noChangeArrowheads="1"/>
            </p:cNvPicPr>
            <p:nvPr/>
          </p:nvPicPr>
          <p:blipFill>
            <a:blip r:embed="rId4" cstate="print"/>
            <a:srcRect/>
            <a:stretch>
              <a:fillRect/>
            </a:stretch>
          </p:blipFill>
          <p:spPr bwMode="auto">
            <a:xfrm>
              <a:off x="2062162" y="4031544"/>
              <a:ext cx="2365110" cy="1600200"/>
            </a:xfrm>
            <a:prstGeom prst="rect">
              <a:avLst/>
            </a:prstGeom>
            <a:noFill/>
            <a:ln w="15875">
              <a:solidFill>
                <a:schemeClr val="tx1"/>
              </a:solidFill>
              <a:miter lim="800000"/>
              <a:headEnd/>
              <a:tailEnd/>
            </a:ln>
          </p:spPr>
        </p:pic>
      </p:grpSp>
      <p:sp>
        <p:nvSpPr>
          <p:cNvPr id="9" name="Rectangle 8"/>
          <p:cNvSpPr/>
          <p:nvPr/>
        </p:nvSpPr>
        <p:spPr bwMode="auto">
          <a:xfrm rot="16200000" flipV="1">
            <a:off x="9272586" y="2955143"/>
            <a:ext cx="1165225" cy="4321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p:nvPr/>
        </p:nvSpPr>
        <p:spPr bwMode="auto">
          <a:xfrm>
            <a:off x="8671087" y="4135463"/>
            <a:ext cx="2895600" cy="1960537"/>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701" y="4228001"/>
            <a:ext cx="2660372" cy="1775460"/>
          </a:xfrm>
          <a:prstGeom prst="ellipse">
            <a:avLst/>
          </a:prstGeom>
          <a:ln>
            <a:noFill/>
          </a:ln>
          <a:effectLst>
            <a:softEdge rad="112500"/>
          </a:effectLst>
        </p:spPr>
      </p:pic>
    </p:spTree>
    <p:custDataLst>
      <p:tags r:id="rId1"/>
    </p:custData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Lesson Agenda</a:t>
            </a:r>
          </a:p>
        </p:txBody>
      </p:sp>
      <p:sp>
        <p:nvSpPr>
          <p:cNvPr id="57347"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chemeClr val="accent1"/>
              </a:buClr>
            </a:pPr>
            <a:r>
              <a:rPr lang="en-US" altLang="en-US" dirty="0" smtClean="0"/>
              <a:t>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in Set Operations</a:t>
            </a:r>
          </a:p>
        </p:txBody>
      </p:sp>
      <p:sp>
        <p:nvSpPr>
          <p:cNvPr id="59395" name="Rectangle 3"/>
          <p:cNvSpPr>
            <a:spLocks noGrp="1" noChangeArrowheads="1"/>
          </p:cNvSpPr>
          <p:nvPr>
            <p:ph idx="1"/>
          </p:nvPr>
        </p:nvSpPr>
        <p:spPr>
          <a:xfrm>
            <a:off x="622138" y="1242485"/>
            <a:ext cx="10944549" cy="1996266"/>
          </a:xfrm>
        </p:spPr>
        <p:txBody>
          <a:bodyPr/>
          <a:lstStyle/>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can appear only once at the end of the compound query.</a:t>
            </a:r>
          </a:p>
          <a:p>
            <a:pPr lvl="1" eaLnBrk="1" hangingPunct="1"/>
            <a:r>
              <a:rPr lang="en-US" altLang="en-US" dirty="0" smtClean="0"/>
              <a:t>Component queries cannot have individual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clauses.</a:t>
            </a:r>
          </a:p>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recognizes only the columns of the first </a:t>
            </a:r>
            <a:r>
              <a:rPr lang="en-US" altLang="en-US" dirty="0" smtClean="0">
                <a:latin typeface="Courier New" pitchFamily="49" charset="0"/>
              </a:rPr>
              <a:t>SELECT</a:t>
            </a:r>
            <a:r>
              <a:rPr lang="en-US" altLang="en-US" dirty="0" smtClean="0"/>
              <a:t> query. </a:t>
            </a:r>
          </a:p>
          <a:p>
            <a:pPr lvl="1" eaLnBrk="1" hangingPunct="1"/>
            <a:r>
              <a:rPr lang="en-US" altLang="en-US" dirty="0" smtClean="0"/>
              <a:t>By default, the first column of the first </a:t>
            </a:r>
            <a:r>
              <a:rPr lang="en-US" altLang="en-US" dirty="0" smtClean="0">
                <a:latin typeface="Courier New" pitchFamily="49" charset="0"/>
              </a:rPr>
              <a:t>SELECT</a:t>
            </a:r>
            <a:r>
              <a:rPr lang="en-US" altLang="en-US" dirty="0" smtClean="0"/>
              <a:t> query is used to sort the output in  ascending order.</a:t>
            </a:r>
          </a:p>
        </p:txBody>
      </p:sp>
      <p:sp>
        <p:nvSpPr>
          <p:cNvPr id="11" name="Rectangle 10"/>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3" name="Round Diagonal Corner Rectangle 12"/>
          <p:cNvSpPr/>
          <p:nvPr/>
        </p:nvSpPr>
        <p:spPr bwMode="auto">
          <a:xfrm>
            <a:off x="9218612" y="4060135"/>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1500" y="4270420"/>
            <a:ext cx="1624380" cy="1326289"/>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r>
              <a:rPr lang="en-US" altLang="en-US" dirty="0" smtClean="0">
                <a:latin typeface="Arial" charset="0"/>
              </a:rPr>
              <a:t>Identify two set operator guidelines.</a:t>
            </a:r>
          </a:p>
          <a:p>
            <a:pPr lvl="1" eaLnBrk="1" hangingPunct="1">
              <a:buFont typeface="Arial" charset="0"/>
              <a:buAutoNum type="alphaLcPeriod"/>
            </a:pPr>
            <a:r>
              <a:rPr lang="en-US" altLang="en-US" dirty="0" smtClean="0"/>
              <a:t>The expressions in the </a:t>
            </a:r>
            <a:r>
              <a:rPr lang="en-US" altLang="en-US" dirty="0" smtClean="0">
                <a:latin typeface="Courier New" pitchFamily="49" charset="0"/>
                <a:cs typeface="Courier New" pitchFamily="49" charset="0"/>
              </a:rPr>
              <a:t>SELECT</a:t>
            </a:r>
            <a:r>
              <a:rPr lang="en-US" altLang="en-US" dirty="0" smtClean="0"/>
              <a:t> lists must match in number.</a:t>
            </a:r>
          </a:p>
          <a:p>
            <a:pPr lvl="1" eaLnBrk="1" hangingPunct="1">
              <a:buFont typeface="Arial" charset="0"/>
              <a:buAutoNum type="alphaLcPeriod"/>
            </a:pPr>
            <a:r>
              <a:rPr lang="en-US" altLang="en-US" dirty="0" smtClean="0"/>
              <a:t>Parentheses cannot be used to alter the sequence of execution.</a:t>
            </a:r>
          </a:p>
          <a:p>
            <a:pPr lvl="1" eaLnBrk="1" hangingPunct="1">
              <a:buFont typeface="Arial" charset="0"/>
              <a:buAutoNum type="alphaLcPeriod"/>
            </a:pPr>
            <a:r>
              <a:rPr lang="en-US" altLang="en-US" dirty="0" smtClean="0"/>
              <a:t>The data type of each column in the second query must match the data type of its corresponding column in the first query.</a:t>
            </a:r>
          </a:p>
          <a:p>
            <a:pPr lvl="1" eaLnBrk="1" hangingPunct="1">
              <a:buFont typeface="Arial" charset="0"/>
              <a:buAutoNum type="alphaLcPeriod"/>
            </a:pPr>
            <a:r>
              <a:rPr lang="en-US" altLang="en-US" dirty="0" smtClean="0"/>
              <a:t>The </a:t>
            </a:r>
            <a:r>
              <a:rPr lang="en-US" altLang="en-US" dirty="0" smtClean="0">
                <a:latin typeface="Courier New" pitchFamily="49" charset="0"/>
                <a:cs typeface="Courier New" pitchFamily="49" charset="0"/>
              </a:rPr>
              <a:t>ORDER BY </a:t>
            </a:r>
            <a:r>
              <a:rPr lang="en-US" altLang="en-US" dirty="0" smtClean="0"/>
              <a:t>clause can be used only once in a compound query, unless a </a:t>
            </a:r>
            <a:r>
              <a:rPr lang="en-US" altLang="en-US" dirty="0" smtClean="0">
                <a:latin typeface="Courier New" pitchFamily="49" charset="0"/>
                <a:cs typeface="Courier New" pitchFamily="49" charset="0"/>
              </a:rPr>
              <a:t>UNION ALL </a:t>
            </a:r>
            <a:r>
              <a:rPr lang="en-US" altLang="en-US" dirty="0" smtClean="0"/>
              <a:t>operator is used.</a:t>
            </a:r>
          </a:p>
        </p:txBody>
      </p:sp>
      <p:sp>
        <p:nvSpPr>
          <p:cNvPr id="61442"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Summary</a:t>
            </a:r>
          </a:p>
        </p:txBody>
      </p:sp>
      <p:sp>
        <p:nvSpPr>
          <p:cNvPr id="63491" name="Rectangle 3"/>
          <p:cNvSpPr>
            <a:spLocks noGrp="1" noChangeArrowheads="1"/>
          </p:cNvSpPr>
          <p:nvPr>
            <p:ph idx="1"/>
          </p:nvPr>
        </p:nvSpPr>
        <p:spPr/>
        <p:txBody>
          <a:bodyPr/>
          <a:lstStyle/>
          <a:p>
            <a:pPr indent="0"/>
            <a:r>
              <a:rPr lang="en-US" altLang="en-US" dirty="0" smtClean="0">
                <a:latin typeface="Arial" charset="0"/>
              </a:rPr>
              <a:t>In this lesson, you should have learned how to use:</a:t>
            </a:r>
          </a:p>
          <a:p>
            <a:pPr lvl="1" eaLnBrk="1" hangingPunct="1"/>
            <a:r>
              <a:rPr lang="en-US" altLang="en-US" dirty="0" smtClean="0">
                <a:latin typeface="Courier New" pitchFamily="49" charset="0"/>
              </a:rPr>
              <a:t>UNION</a:t>
            </a:r>
            <a:r>
              <a:rPr lang="en-US" altLang="en-US" dirty="0" smtClean="0"/>
              <a:t> to return all distinct rows</a:t>
            </a:r>
          </a:p>
          <a:p>
            <a:pPr lvl="1" eaLnBrk="1" hangingPunct="1"/>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 to return all rows, including duplicates</a:t>
            </a:r>
          </a:p>
          <a:p>
            <a:pPr lvl="1" eaLnBrk="1" hangingPunct="1"/>
            <a:r>
              <a:rPr lang="en-US" altLang="en-US" dirty="0" smtClean="0">
                <a:latin typeface="Courier New" pitchFamily="49" charset="0"/>
              </a:rPr>
              <a:t>INTERSECT</a:t>
            </a:r>
            <a:r>
              <a:rPr lang="en-US" altLang="en-US" dirty="0" smtClean="0"/>
              <a:t> to return all rows that are shared by both queries</a:t>
            </a:r>
          </a:p>
          <a:p>
            <a:pPr lvl="1" eaLnBrk="1" hangingPunct="1"/>
            <a:r>
              <a:rPr lang="en-US" altLang="en-US" dirty="0" smtClean="0">
                <a:latin typeface="Courier New" pitchFamily="49" charset="0"/>
              </a:rPr>
              <a:t>MINUS</a:t>
            </a:r>
            <a:r>
              <a:rPr lang="en-US" altLang="en-US" dirty="0" smtClean="0"/>
              <a:t> to return all distinct rows that are selected by the first query, but not by the second</a:t>
            </a:r>
          </a:p>
          <a:p>
            <a:pPr lvl="1" eaLnBrk="1" hangingPunct="1"/>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only at the very end of the statement</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dirty="0" smtClean="0"/>
              <a:t>Practice 9: Overview</a:t>
            </a:r>
          </a:p>
        </p:txBody>
      </p:sp>
      <p:sp>
        <p:nvSpPr>
          <p:cNvPr id="65539" name="Rectangle 3"/>
          <p:cNvSpPr>
            <a:spLocks noGrp="1" noChangeArrowheads="1"/>
          </p:cNvSpPr>
          <p:nvPr>
            <p:ph idx="1"/>
          </p:nvPr>
        </p:nvSpPr>
        <p:spPr/>
        <p:txBody>
          <a:bodyPr/>
          <a:lstStyle/>
          <a:p>
            <a:pPr indent="0"/>
            <a:r>
              <a:rPr lang="en-US" altLang="en-US" dirty="0" smtClean="0">
                <a:latin typeface="Arial" charset="0"/>
              </a:rPr>
              <a:t>In this practice, you create reports by using:</a:t>
            </a:r>
          </a:p>
          <a:p>
            <a:pPr lvl="1" eaLnBrk="1" hangingPunct="1"/>
            <a:r>
              <a:rPr lang="en-US" altLang="en-US" dirty="0" smtClean="0"/>
              <a:t>The </a:t>
            </a:r>
            <a:r>
              <a:rPr lang="en-US" altLang="en-US" dirty="0" smtClean="0">
                <a:latin typeface="Courier New" pitchFamily="49" charset="0"/>
              </a:rPr>
              <a:t>UNION</a:t>
            </a:r>
            <a:r>
              <a:rPr lang="en-US" altLang="en-US" dirty="0" smtClean="0"/>
              <a:t> operator</a:t>
            </a:r>
          </a:p>
          <a:p>
            <a:pPr lvl="1" eaLnBrk="1" hangingPunct="1"/>
            <a:r>
              <a:rPr lang="en-US" altLang="en-US" dirty="0" smtClean="0"/>
              <a:t>The </a:t>
            </a:r>
            <a:r>
              <a:rPr lang="en-US" altLang="en-US" dirty="0" smtClean="0">
                <a:latin typeface="Courier New" pitchFamily="49" charset="0"/>
              </a:rPr>
              <a:t>INTERSECT</a:t>
            </a:r>
            <a:r>
              <a:rPr lang="en-US" altLang="en-US" dirty="0" smtClean="0"/>
              <a:t> operator</a:t>
            </a:r>
          </a:p>
          <a:p>
            <a:pPr lvl="1" eaLnBrk="1" hangingPunct="1"/>
            <a:r>
              <a:rPr lang="en-US" altLang="en-US" dirty="0" smtClean="0"/>
              <a:t>The </a:t>
            </a:r>
            <a:r>
              <a:rPr lang="en-US" altLang="en-US" dirty="0" smtClean="0">
                <a:latin typeface="Courier New" pitchFamily="49" charset="0"/>
              </a:rPr>
              <a:t>MINUS</a:t>
            </a:r>
            <a:r>
              <a:rPr lang="en-US" altLang="en-US" dirty="0" smtClean="0"/>
              <a:t> operator</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Objectives</a:t>
            </a:r>
          </a:p>
        </p:txBody>
      </p:sp>
      <p:sp>
        <p:nvSpPr>
          <p:cNvPr id="8195" name="Rectangle 3"/>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set operators</a:t>
            </a:r>
          </a:p>
          <a:p>
            <a:pPr lvl="1" eaLnBrk="1" hangingPunct="1"/>
            <a:r>
              <a:rPr lang="en-US" altLang="en-US" dirty="0" smtClean="0"/>
              <a:t>Use a set operator to combine multiple queries into a single query</a:t>
            </a:r>
          </a:p>
          <a:p>
            <a:pPr lvl="1" eaLnBrk="1" hangingPunct="1"/>
            <a:r>
              <a:rPr lang="en-US" altLang="en-US" dirty="0" smtClean="0"/>
              <a:t>Control the order of rows returned</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Lesson Agenda</a:t>
            </a:r>
          </a:p>
        </p:txBody>
      </p:sp>
      <p:sp>
        <p:nvSpPr>
          <p:cNvPr id="10243" name="Rectangle 3"/>
          <p:cNvSpPr>
            <a:spLocks noGrp="1" noChangeArrowheads="1"/>
          </p:cNvSpPr>
          <p:nvPr>
            <p:ph idx="1"/>
          </p:nvPr>
        </p:nvSpPr>
        <p:spPr/>
        <p:txBody>
          <a:bodyPr/>
          <a:lstStyle/>
          <a:p>
            <a:pPr lvl="1" eaLnBrk="1" hangingPunct="1"/>
            <a:r>
              <a:rPr lang="en-US" altLang="en-US" dirty="0" smtClean="0"/>
              <a:t>Set operators: Types and guidelines</a:t>
            </a:r>
          </a:p>
          <a:p>
            <a:pPr lvl="1" eaLnBrk="1" hangingPunct="1">
              <a:buClr>
                <a:srgbClr val="A6A6A6"/>
              </a:buClr>
            </a:pPr>
            <a:r>
              <a:rPr lang="en-US" altLang="en-US" dirty="0" smtClean="0">
                <a:solidFill>
                  <a:srgbClr val="A6A6A6"/>
                </a:solidFill>
              </a:rPr>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flipH="1">
            <a:off x="774198" y="4421993"/>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2" name="Rounded Rectangle 31"/>
          <p:cNvSpPr/>
          <p:nvPr/>
        </p:nvSpPr>
        <p:spPr bwMode="auto">
          <a:xfrm flipH="1">
            <a:off x="774198" y="2627142"/>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30" name="Rounded Rectangle 29"/>
          <p:cNvSpPr/>
          <p:nvPr/>
        </p:nvSpPr>
        <p:spPr bwMode="auto">
          <a:xfrm flipH="1">
            <a:off x="774198" y="830975"/>
            <a:ext cx="10273213" cy="1679839"/>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dirty="0">
              <a:latin typeface="Arial" pitchFamily="34" charset="0"/>
            </a:endParaRPr>
          </a:p>
        </p:txBody>
      </p:sp>
      <p:sp>
        <p:nvSpPr>
          <p:cNvPr id="12290" name="Rectangle 2"/>
          <p:cNvSpPr>
            <a:spLocks noGrp="1" noChangeArrowheads="1"/>
          </p:cNvSpPr>
          <p:nvPr>
            <p:ph type="title"/>
          </p:nvPr>
        </p:nvSpPr>
        <p:spPr/>
        <p:txBody>
          <a:bodyPr/>
          <a:lstStyle/>
          <a:p>
            <a:pPr eaLnBrk="1" hangingPunct="1"/>
            <a:r>
              <a:rPr lang="en-US" altLang="en-US" dirty="0" smtClean="0"/>
              <a:t>Set Operators</a:t>
            </a:r>
          </a:p>
        </p:txBody>
      </p:sp>
      <p:sp>
        <p:nvSpPr>
          <p:cNvPr id="12292" name="Rectangle 3"/>
          <p:cNvSpPr>
            <a:spLocks noChangeArrowheads="1"/>
          </p:cNvSpPr>
          <p:nvPr/>
        </p:nvSpPr>
        <p:spPr bwMode="auto">
          <a:xfrm>
            <a:off x="6815137" y="1568450"/>
            <a:ext cx="3381375" cy="431529"/>
          </a:xfrm>
          <a:prstGeom prst="rect">
            <a:avLst/>
          </a:prstGeom>
          <a:noFill/>
          <a:ln w="9525">
            <a:noFill/>
            <a:miter lim="800000"/>
            <a:headEnd/>
            <a:tailEnd/>
          </a:ln>
        </p:spPr>
        <p:txBody>
          <a:bodyPr lIns="92075" tIns="46038" rIns="92075" bIns="46038">
            <a:spAutoFit/>
          </a:bodyPr>
          <a:lstStyle/>
          <a:p>
            <a:r>
              <a:rPr lang="en-US" altLang="en-US" sz="2200" dirty="0">
                <a:latin typeface="Courier New" pitchFamily="49" charset="0"/>
              </a:rPr>
              <a:t>UNION</a:t>
            </a:r>
            <a:r>
              <a:rPr lang="en-US" altLang="en-US" sz="2200" dirty="0"/>
              <a:t>/</a:t>
            </a:r>
            <a:r>
              <a:rPr lang="en-US" altLang="en-US" sz="2200" dirty="0">
                <a:latin typeface="Courier New" pitchFamily="49" charset="0"/>
              </a:rPr>
              <a:t>UNION</a:t>
            </a:r>
            <a:r>
              <a:rPr lang="en-US" altLang="en-US" sz="2200" dirty="0"/>
              <a:t> </a:t>
            </a:r>
            <a:r>
              <a:rPr lang="en-US" altLang="en-US" sz="2200" dirty="0">
                <a:latin typeface="Courier New" pitchFamily="49" charset="0"/>
              </a:rPr>
              <a:t>ALL</a:t>
            </a:r>
          </a:p>
        </p:txBody>
      </p:sp>
      <p:sp>
        <p:nvSpPr>
          <p:cNvPr id="12293" name="Rectangle 4"/>
          <p:cNvSpPr>
            <a:spLocks noChangeArrowheads="1"/>
          </p:cNvSpPr>
          <p:nvPr/>
        </p:nvSpPr>
        <p:spPr bwMode="auto">
          <a:xfrm>
            <a:off x="2495549"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294" name="Rectangle 5"/>
          <p:cNvSpPr>
            <a:spLocks noChangeArrowheads="1"/>
          </p:cNvSpPr>
          <p:nvPr/>
        </p:nvSpPr>
        <p:spPr bwMode="auto">
          <a:xfrm>
            <a:off x="3408362" y="8191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15" name="Oval 7"/>
          <p:cNvSpPr>
            <a:spLocks noChangeArrowheads="1"/>
          </p:cNvSpPr>
          <p:nvPr/>
        </p:nvSpPr>
        <p:spPr bwMode="gray">
          <a:xfrm>
            <a:off x="1992312" y="1143000"/>
            <a:ext cx="1274762" cy="1300163"/>
          </a:xfrm>
          <a:prstGeom prst="ellipse">
            <a:avLst/>
          </a:prstGeom>
          <a:solidFill>
            <a:srgbClr val="FFFF00"/>
          </a:solidFill>
          <a:ln w="28575">
            <a:solidFill>
              <a:schemeClr val="bg1"/>
            </a:solidFill>
            <a:round/>
            <a:headEnd/>
            <a:tailEnd/>
          </a:ln>
          <a:effectLst/>
        </p:spPr>
        <p:txBody>
          <a:bodyPr wrap="none" lIns="90488" tIns="44450" rIns="90488" bIns="44450" anchor="ctr"/>
          <a:lstStyle/>
          <a:p>
            <a:pPr>
              <a:spcBef>
                <a:spcPct val="50000"/>
              </a:spcBef>
            </a:pPr>
            <a:endParaRPr lang="en-US" altLang="en-US" sz="2400" dirty="0"/>
          </a:p>
        </p:txBody>
      </p:sp>
      <p:sp>
        <p:nvSpPr>
          <p:cNvPr id="12316" name="Oval 8"/>
          <p:cNvSpPr>
            <a:spLocks noChangeArrowheads="1"/>
          </p:cNvSpPr>
          <p:nvPr/>
        </p:nvSpPr>
        <p:spPr bwMode="gray">
          <a:xfrm>
            <a:off x="2913062" y="1150938"/>
            <a:ext cx="1274762" cy="1300163"/>
          </a:xfrm>
          <a:prstGeom prst="ellipse">
            <a:avLst/>
          </a:prstGeom>
          <a:solidFill>
            <a:srgbClr val="FFFF00"/>
          </a:solidFill>
          <a:ln w="28575">
            <a:solidFill>
              <a:schemeClr val="bg1"/>
            </a:solidFill>
            <a:round/>
            <a:headEnd/>
            <a:tailEnd/>
          </a:ln>
          <a:effectLst/>
        </p:spPr>
        <p:txBody>
          <a:bodyPr wrap="none" lIns="90488" tIns="44450" rIns="90488" bIns="44450" anchor="ctr"/>
          <a:lstStyle/>
          <a:p>
            <a:pPr>
              <a:spcBef>
                <a:spcPct val="50000"/>
              </a:spcBef>
            </a:pPr>
            <a:endParaRPr lang="en-US" altLang="en-US" sz="2400" dirty="0"/>
          </a:p>
        </p:txBody>
      </p:sp>
      <p:grpSp>
        <p:nvGrpSpPr>
          <p:cNvPr id="12296" name="Group 9"/>
          <p:cNvGrpSpPr>
            <a:grpSpLocks/>
          </p:cNvGrpSpPr>
          <p:nvPr/>
        </p:nvGrpSpPr>
        <p:grpSpPr bwMode="auto">
          <a:xfrm>
            <a:off x="4436273" y="1130301"/>
            <a:ext cx="2162177" cy="1308101"/>
            <a:chOff x="3744" y="912"/>
            <a:chExt cx="1362" cy="824"/>
          </a:xfrm>
        </p:grpSpPr>
        <p:sp>
          <p:nvSpPr>
            <p:cNvPr id="12312" name="Oval 10"/>
            <p:cNvSpPr>
              <a:spLocks noChangeArrowheads="1"/>
            </p:cNvSpPr>
            <p:nvPr/>
          </p:nvSpPr>
          <p:spPr bwMode="gray">
            <a:xfrm>
              <a:off x="3744" y="912"/>
              <a:ext cx="803" cy="819"/>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13" name="Oval 11"/>
            <p:cNvSpPr>
              <a:spLocks noChangeArrowheads="1"/>
            </p:cNvSpPr>
            <p:nvPr/>
          </p:nvSpPr>
          <p:spPr bwMode="gray">
            <a:xfrm>
              <a:off x="4303" y="917"/>
              <a:ext cx="803" cy="819"/>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14" name="Freeform 12"/>
            <p:cNvSpPr>
              <a:spLocks/>
            </p:cNvSpPr>
            <p:nvPr/>
          </p:nvSpPr>
          <p:spPr bwMode="gray">
            <a:xfrm>
              <a:off x="4288"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bg1"/>
              </a:solidFill>
              <a:prstDash val="solid"/>
              <a:round/>
              <a:headEnd type="none" w="sm" len="sm"/>
              <a:tailEnd type="none" w="sm" len="sm"/>
            </a:ln>
          </p:spPr>
          <p:txBody>
            <a:bodyPr/>
            <a:lstStyle/>
            <a:p>
              <a:endParaRPr lang="en-US" dirty="0"/>
            </a:p>
          </p:txBody>
        </p:sp>
      </p:grpSp>
      <p:sp>
        <p:nvSpPr>
          <p:cNvPr id="12297" name="Rectangle 13"/>
          <p:cNvSpPr>
            <a:spLocks noChangeArrowheads="1"/>
          </p:cNvSpPr>
          <p:nvPr/>
        </p:nvSpPr>
        <p:spPr bwMode="auto">
          <a:xfrm>
            <a:off x="4918868"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298" name="Rectangle 14"/>
          <p:cNvSpPr>
            <a:spLocks noChangeArrowheads="1"/>
          </p:cNvSpPr>
          <p:nvPr/>
        </p:nvSpPr>
        <p:spPr bwMode="auto">
          <a:xfrm>
            <a:off x="5830092" y="80645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299" name="Rectangle 15"/>
          <p:cNvSpPr>
            <a:spLocks noChangeArrowheads="1"/>
          </p:cNvSpPr>
          <p:nvPr/>
        </p:nvSpPr>
        <p:spPr bwMode="auto">
          <a:xfrm>
            <a:off x="4918868" y="2568575"/>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300" name="Rectangle 16"/>
          <p:cNvSpPr>
            <a:spLocks noChangeArrowheads="1"/>
          </p:cNvSpPr>
          <p:nvPr/>
        </p:nvSpPr>
        <p:spPr bwMode="auto">
          <a:xfrm>
            <a:off x="5830092" y="2568575"/>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01" name="Rectangle 17"/>
          <p:cNvSpPr>
            <a:spLocks noChangeArrowheads="1"/>
          </p:cNvSpPr>
          <p:nvPr/>
        </p:nvSpPr>
        <p:spPr bwMode="auto">
          <a:xfrm>
            <a:off x="6815137" y="3368675"/>
            <a:ext cx="1715213"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INTERSECT</a:t>
            </a:r>
          </a:p>
        </p:txBody>
      </p:sp>
      <p:grpSp>
        <p:nvGrpSpPr>
          <p:cNvPr id="12302" name="Group 18"/>
          <p:cNvGrpSpPr>
            <a:grpSpLocks/>
          </p:cNvGrpSpPr>
          <p:nvPr/>
        </p:nvGrpSpPr>
        <p:grpSpPr bwMode="auto">
          <a:xfrm>
            <a:off x="4399754" y="2914650"/>
            <a:ext cx="2235200" cy="1341437"/>
            <a:chOff x="561" y="1988"/>
            <a:chExt cx="1408" cy="845"/>
          </a:xfrm>
        </p:grpSpPr>
        <p:sp>
          <p:nvSpPr>
            <p:cNvPr id="8212" name="Oval 19"/>
            <p:cNvSpPr>
              <a:spLocks noChangeArrowheads="1"/>
            </p:cNvSpPr>
            <p:nvPr/>
          </p:nvSpPr>
          <p:spPr bwMode="gray">
            <a:xfrm>
              <a:off x="561" y="1988"/>
              <a:ext cx="824" cy="840"/>
            </a:xfrm>
            <a:prstGeom prst="ellipse">
              <a:avLst/>
            </a:prstGeom>
            <a:solidFill>
              <a:srgbClr val="6699FF"/>
            </a:solidFill>
            <a:ln w="28575">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8213" name="Oval 20"/>
            <p:cNvSpPr>
              <a:spLocks noChangeArrowheads="1"/>
            </p:cNvSpPr>
            <p:nvPr/>
          </p:nvSpPr>
          <p:spPr bwMode="gray">
            <a:xfrm>
              <a:off x="1145" y="1993"/>
              <a:ext cx="824" cy="840"/>
            </a:xfrm>
            <a:prstGeom prst="ellipse">
              <a:avLst/>
            </a:prstGeom>
            <a:solidFill>
              <a:srgbClr val="6699FF"/>
            </a:solidFill>
            <a:ln w="28575">
              <a:solidFill>
                <a:schemeClr val="bg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en-US" altLang="en-US" sz="2400" dirty="0"/>
            </a:p>
          </p:txBody>
        </p:sp>
        <p:sp>
          <p:nvSpPr>
            <p:cNvPr id="12311" name="Freeform 21"/>
            <p:cNvSpPr>
              <a:spLocks/>
            </p:cNvSpPr>
            <p:nvPr/>
          </p:nvSpPr>
          <p:spPr bwMode="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chemeClr val="bg1"/>
              </a:solidFill>
              <a:prstDash val="solid"/>
              <a:round/>
              <a:headEnd type="none" w="sm" len="sm"/>
              <a:tailEnd type="none" w="sm" len="sm"/>
            </a:ln>
          </p:spPr>
          <p:txBody>
            <a:bodyPr/>
            <a:lstStyle/>
            <a:p>
              <a:endParaRPr lang="en-US" dirty="0"/>
            </a:p>
          </p:txBody>
        </p:sp>
      </p:grpSp>
      <p:sp>
        <p:nvSpPr>
          <p:cNvPr id="12303" name="Rectangle 22"/>
          <p:cNvSpPr>
            <a:spLocks noChangeArrowheads="1"/>
          </p:cNvSpPr>
          <p:nvPr/>
        </p:nvSpPr>
        <p:spPr bwMode="auto">
          <a:xfrm>
            <a:off x="4918868" y="440690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A</a:t>
            </a:r>
          </a:p>
        </p:txBody>
      </p:sp>
      <p:sp>
        <p:nvSpPr>
          <p:cNvPr id="12304" name="Rectangle 23"/>
          <p:cNvSpPr>
            <a:spLocks noChangeArrowheads="1"/>
          </p:cNvSpPr>
          <p:nvPr/>
        </p:nvSpPr>
        <p:spPr bwMode="auto">
          <a:xfrm>
            <a:off x="5830092" y="4406900"/>
            <a:ext cx="349250" cy="366712"/>
          </a:xfrm>
          <a:prstGeom prst="rect">
            <a:avLst/>
          </a:prstGeom>
          <a:noFill/>
          <a:ln w="9525">
            <a:noFill/>
            <a:miter lim="800000"/>
            <a:headEnd/>
            <a:tailEnd/>
          </a:ln>
        </p:spPr>
        <p:txBody>
          <a:bodyPr wrap="none" lIns="92075" tIns="46038" rIns="92075" bIns="46038">
            <a:spAutoFit/>
          </a:bodyPr>
          <a:lstStyle/>
          <a:p>
            <a:pPr defTabSz="762000"/>
            <a:r>
              <a:rPr lang="en-US" altLang="en-US" dirty="0"/>
              <a:t>B</a:t>
            </a:r>
          </a:p>
        </p:txBody>
      </p:sp>
      <p:sp>
        <p:nvSpPr>
          <p:cNvPr id="12305" name="Rectangle 24"/>
          <p:cNvSpPr>
            <a:spLocks noChangeArrowheads="1"/>
          </p:cNvSpPr>
          <p:nvPr/>
        </p:nvSpPr>
        <p:spPr bwMode="auto">
          <a:xfrm>
            <a:off x="6815137" y="5183187"/>
            <a:ext cx="1035540"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MINUS</a:t>
            </a:r>
          </a:p>
        </p:txBody>
      </p:sp>
      <p:grpSp>
        <p:nvGrpSpPr>
          <p:cNvPr id="12306" name="Group 25"/>
          <p:cNvGrpSpPr>
            <a:grpSpLocks/>
          </p:cNvGrpSpPr>
          <p:nvPr/>
        </p:nvGrpSpPr>
        <p:grpSpPr bwMode="auto">
          <a:xfrm>
            <a:off x="4414836" y="4733925"/>
            <a:ext cx="2205037" cy="1317625"/>
            <a:chOff x="569" y="3038"/>
            <a:chExt cx="1389" cy="830"/>
          </a:xfrm>
        </p:grpSpPr>
        <p:sp>
          <p:nvSpPr>
            <p:cNvPr id="12307" name="Oval 26"/>
            <p:cNvSpPr>
              <a:spLocks noChangeArrowheads="1"/>
            </p:cNvSpPr>
            <p:nvPr/>
          </p:nvSpPr>
          <p:spPr bwMode="gray">
            <a:xfrm>
              <a:off x="569" y="3038"/>
              <a:ext cx="806" cy="825"/>
            </a:xfrm>
            <a:prstGeom prst="ellipse">
              <a:avLst/>
            </a:prstGeom>
            <a:solidFill>
              <a:srgbClr val="FFFF00"/>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sp>
          <p:nvSpPr>
            <p:cNvPr id="12308" name="Oval 27"/>
            <p:cNvSpPr>
              <a:spLocks noChangeArrowheads="1"/>
            </p:cNvSpPr>
            <p:nvPr/>
          </p:nvSpPr>
          <p:spPr bwMode="gray">
            <a:xfrm>
              <a:off x="1152" y="3043"/>
              <a:ext cx="806" cy="825"/>
            </a:xfrm>
            <a:prstGeom prst="ellipse">
              <a:avLst/>
            </a:prstGeom>
            <a:solidFill>
              <a:srgbClr val="6699FF"/>
            </a:solidFill>
            <a:ln w="28575">
              <a:solidFill>
                <a:schemeClr val="bg1"/>
              </a:solidFill>
              <a:round/>
              <a:headEnd/>
              <a:tailEnd/>
            </a:ln>
          </p:spPr>
          <p:txBody>
            <a:bodyPr wrap="none" lIns="90488" tIns="44450" rIns="90488" bIns="44450" anchor="ctr"/>
            <a:lstStyle/>
            <a:p>
              <a:pPr>
                <a:spcBef>
                  <a:spcPct val="50000"/>
                </a:spcBef>
              </a:pPr>
              <a:endParaRPr lang="en-US" altLang="en-US" sz="2400" dirty="0"/>
            </a:p>
          </p:txBody>
        </p:sp>
      </p:grpSp>
    </p:spTree>
    <p:custDataLst>
      <p:tags r:id="rId1"/>
    </p:custData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Set Operator Rules</a:t>
            </a:r>
          </a:p>
        </p:txBody>
      </p:sp>
      <p:sp>
        <p:nvSpPr>
          <p:cNvPr id="14339" name="Rectangle 3"/>
          <p:cNvSpPr>
            <a:spLocks noGrp="1" noChangeArrowheads="1"/>
          </p:cNvSpPr>
          <p:nvPr>
            <p:ph idx="1"/>
          </p:nvPr>
        </p:nvSpPr>
        <p:spPr>
          <a:xfrm>
            <a:off x="622138" y="1242485"/>
            <a:ext cx="10944549" cy="1996266"/>
          </a:xfrm>
        </p:spPr>
        <p:txBody>
          <a:bodyPr/>
          <a:lstStyle/>
          <a:p>
            <a:pPr lvl="1" eaLnBrk="1" hangingPunct="1"/>
            <a:r>
              <a:rPr lang="en-US" altLang="en-US" dirty="0" smtClean="0"/>
              <a:t>The expressions in the </a:t>
            </a:r>
            <a:r>
              <a:rPr lang="en-US" altLang="en-US" dirty="0" smtClean="0">
                <a:latin typeface="Courier New" pitchFamily="49" charset="0"/>
              </a:rPr>
              <a:t>SELECT</a:t>
            </a:r>
            <a:r>
              <a:rPr lang="en-US" altLang="en-US" dirty="0" smtClean="0"/>
              <a:t> lists must match in number.</a:t>
            </a:r>
          </a:p>
          <a:p>
            <a:pPr lvl="1" eaLnBrk="1" hangingPunct="1"/>
            <a:r>
              <a:rPr lang="en-US" altLang="en-US" dirty="0" smtClean="0"/>
              <a:t>The data type of each column in the subsequent query must match the data type of its corresponding column in the first query. </a:t>
            </a:r>
          </a:p>
          <a:p>
            <a:pPr lvl="1" eaLnBrk="1" hangingPunct="1"/>
            <a:r>
              <a:rPr lang="en-US" altLang="en-US" dirty="0" smtClean="0"/>
              <a:t>Parentheses can be used to alter the sequence of execution.</a:t>
            </a:r>
          </a:p>
          <a:p>
            <a:pPr lvl="1" eaLnBrk="1" hangingPunct="1"/>
            <a:r>
              <a:rPr lang="en-US" altLang="en-US" dirty="0" smtClean="0"/>
              <a:t>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 can appear only at the very end of the statement.</a:t>
            </a:r>
          </a:p>
        </p:txBody>
      </p:sp>
      <p:grpSp>
        <p:nvGrpSpPr>
          <p:cNvPr id="10" name="Group 9"/>
          <p:cNvGrpSpPr/>
          <p:nvPr/>
        </p:nvGrpSpPr>
        <p:grpSpPr>
          <a:xfrm>
            <a:off x="7161212" y="3497768"/>
            <a:ext cx="4869011" cy="2445832"/>
            <a:chOff x="573215" y="3721867"/>
            <a:chExt cx="3815118" cy="1916434"/>
          </a:xfrm>
        </p:grpSpPr>
        <p:sp>
          <p:nvSpPr>
            <p:cNvPr id="11"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2"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725" y="3756754"/>
            <a:ext cx="2888730" cy="1927860"/>
          </a:xfrm>
          <a:prstGeom prst="rect">
            <a:avLst/>
          </a:prstGeom>
          <a:noFill/>
          <a:ln w="28575">
            <a:solidFill>
              <a:schemeClr val="bg1"/>
            </a:solidFill>
            <a:miter lim="800000"/>
            <a:headEnd/>
            <a:tailEnd/>
          </a:ln>
        </p:spPr>
      </p:pic>
      <p:grpSp>
        <p:nvGrpSpPr>
          <p:cNvPr id="14" name="Group 13"/>
          <p:cNvGrpSpPr/>
          <p:nvPr/>
        </p:nvGrpSpPr>
        <p:grpSpPr>
          <a:xfrm>
            <a:off x="10828006" y="4754551"/>
            <a:ext cx="1028700" cy="1028700"/>
            <a:chOff x="7191119" y="3132752"/>
            <a:chExt cx="1028700" cy="1028700"/>
          </a:xfrm>
        </p:grpSpPr>
        <p:sp>
          <p:nvSpPr>
            <p:cNvPr id="15" name="Oval 14"/>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9371012" y="4103886"/>
            <a:ext cx="1951038" cy="1949056"/>
          </a:xfrm>
          <a:prstGeom prst="ellipse">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2"/>
          <p:cNvSpPr>
            <a:spLocks noGrp="1" noChangeArrowheads="1"/>
          </p:cNvSpPr>
          <p:nvPr>
            <p:ph type="title"/>
          </p:nvPr>
        </p:nvSpPr>
        <p:spPr/>
        <p:txBody>
          <a:bodyPr/>
          <a:lstStyle/>
          <a:p>
            <a:pPr eaLnBrk="1" hangingPunct="1"/>
            <a:r>
              <a:rPr lang="en-US" altLang="en-US" dirty="0" smtClean="0"/>
              <a:t>Oracle Server and Set Operators</a:t>
            </a:r>
          </a:p>
        </p:txBody>
      </p:sp>
      <p:sp>
        <p:nvSpPr>
          <p:cNvPr id="16387" name="Rectangle 3"/>
          <p:cNvSpPr>
            <a:spLocks noGrp="1" noChangeArrowheads="1"/>
          </p:cNvSpPr>
          <p:nvPr>
            <p:ph idx="1"/>
          </p:nvPr>
        </p:nvSpPr>
        <p:spPr>
          <a:xfrm>
            <a:off x="622138" y="1242485"/>
            <a:ext cx="10944549" cy="1234519"/>
          </a:xfrm>
        </p:spPr>
        <p:txBody>
          <a:bodyPr/>
          <a:lstStyle/>
          <a:p>
            <a:pPr lvl="1" eaLnBrk="1" hangingPunct="1"/>
            <a:r>
              <a:rPr lang="en-US" altLang="en-US" dirty="0" smtClean="0"/>
              <a:t>Duplicate rows are automatically eliminated except in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a:t>
            </a:r>
          </a:p>
          <a:p>
            <a:pPr lvl="1" eaLnBrk="1" hangingPunct="1"/>
            <a:r>
              <a:rPr lang="en-US" altLang="en-US" dirty="0" smtClean="0"/>
              <a:t>Column names from the first query appear in the result.</a:t>
            </a:r>
          </a:p>
          <a:p>
            <a:pPr lvl="1" eaLnBrk="1" hangingPunct="1"/>
            <a:r>
              <a:rPr lang="en-US" altLang="en-US" dirty="0" smtClean="0"/>
              <a:t>The output is sorted in ascending order by default, except in </a:t>
            </a:r>
            <a:r>
              <a:rPr lang="en-US" altLang="en-US" dirty="0" smtClean="0">
                <a:latin typeface="Courier New" pitchFamily="49" charset="0"/>
              </a:rPr>
              <a:t>UNION</a:t>
            </a:r>
            <a:r>
              <a:rPr lang="en-US" altLang="en-US" dirty="0" smtClean="0"/>
              <a:t> </a:t>
            </a:r>
            <a:r>
              <a:rPr lang="en-US" altLang="en-US" dirty="0" smtClean="0">
                <a:latin typeface="Courier New" pitchFamily="49" charset="0"/>
              </a:rPr>
              <a:t>ALL</a:t>
            </a:r>
            <a:r>
              <a:rPr lang="en-US" altLang="en-US" dirty="0" smtClean="0"/>
              <a:t>.</a:t>
            </a:r>
          </a:p>
        </p:txBody>
      </p:sp>
      <p:pic>
        <p:nvPicPr>
          <p:cNvPr id="4" name="Picture 3" descr="cnt1827188.png"/>
          <p:cNvPicPr>
            <a:picLocks noChangeAspect="1"/>
          </p:cNvPicPr>
          <p:nvPr/>
        </p:nvPicPr>
        <p:blipFill>
          <a:blip r:embed="rId4" cstate="print"/>
          <a:stretch>
            <a:fillRect/>
          </a:stretch>
        </p:blipFill>
        <p:spPr>
          <a:xfrm>
            <a:off x="9747218" y="4253553"/>
            <a:ext cx="1198626" cy="1649722"/>
          </a:xfrm>
          <a:prstGeom prst="rect">
            <a:avLst/>
          </a:prstGeom>
        </p:spPr>
      </p:pic>
    </p:spTree>
    <p:custDataLst>
      <p:tags r:id="rId1"/>
    </p:custData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Lesson Agenda</a:t>
            </a:r>
          </a:p>
        </p:txBody>
      </p:sp>
      <p:sp>
        <p:nvSpPr>
          <p:cNvPr id="18435" name="Rectangle 3"/>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Set operators: Types and guidelines</a:t>
            </a:r>
          </a:p>
          <a:p>
            <a:pPr lvl="1" eaLnBrk="1" hangingPunct="1"/>
            <a:r>
              <a:rPr lang="en-US" altLang="en-US" dirty="0" smtClean="0"/>
              <a:t>Tables used in this lesson</a:t>
            </a:r>
          </a:p>
          <a:p>
            <a:pPr lvl="1" eaLnBrk="1" hangingPunct="1">
              <a:buClr>
                <a:srgbClr val="A6A6A6"/>
              </a:buClr>
            </a:pPr>
            <a:r>
              <a:rPr lang="en-US" altLang="en-US" dirty="0" smtClean="0">
                <a:solidFill>
                  <a:srgbClr val="A6A6A6"/>
                </a:solidFill>
                <a:latin typeface="Courier New" pitchFamily="49" charset="0"/>
              </a:rPr>
              <a:t>UNION</a:t>
            </a:r>
            <a:r>
              <a:rPr lang="en-US" altLang="en-US" dirty="0" smtClean="0">
                <a:solidFill>
                  <a:srgbClr val="A6A6A6"/>
                </a:solidFill>
              </a:rPr>
              <a:t> and </a:t>
            </a:r>
            <a:r>
              <a:rPr lang="en-US" altLang="en-US" dirty="0" smtClean="0">
                <a:solidFill>
                  <a:srgbClr val="A6A6A6"/>
                </a:solidFill>
                <a:latin typeface="Courier New" pitchFamily="49" charset="0"/>
              </a:rPr>
              <a:t>UNION</a:t>
            </a:r>
            <a:r>
              <a:rPr lang="en-US" altLang="en-US" dirty="0" smtClean="0">
                <a:solidFill>
                  <a:srgbClr val="A6A6A6"/>
                </a:solidFill>
              </a:rPr>
              <a:t> </a:t>
            </a:r>
            <a:r>
              <a:rPr lang="en-US" altLang="en-US" dirty="0" smtClean="0">
                <a:solidFill>
                  <a:srgbClr val="A6A6A6"/>
                </a:solidFill>
                <a:latin typeface="Courier New" pitchFamily="49" charset="0"/>
              </a:rPr>
              <a:t>ALL</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INTERSECT</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latin typeface="Courier New" pitchFamily="49" charset="0"/>
              </a:rPr>
              <a:t>MINUS</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Matching </a:t>
            </a:r>
            <a:r>
              <a:rPr lang="en-US" altLang="en-US" dirty="0" smtClean="0">
                <a:solidFill>
                  <a:srgbClr val="A6A6A6"/>
                </a:solidFill>
                <a:latin typeface="Courier New" pitchFamily="49" charset="0"/>
              </a:rPr>
              <a:t>SELECT</a:t>
            </a:r>
            <a:r>
              <a:rPr lang="en-US" altLang="en-US" dirty="0" smtClean="0">
                <a:solidFill>
                  <a:srgbClr val="A6A6A6"/>
                </a:solidFill>
              </a:rPr>
              <a:t> statements</a:t>
            </a:r>
          </a:p>
          <a:p>
            <a:pPr lvl="1" eaLnBrk="1" hangingPunct="1">
              <a:buClr>
                <a:srgbClr val="A6A6A6"/>
              </a:buClr>
            </a:pPr>
            <a:r>
              <a:rPr lang="en-US" altLang="en-US" dirty="0" smtClean="0">
                <a:solidFill>
                  <a:srgbClr val="A6A6A6"/>
                </a:solidFill>
              </a:rPr>
              <a:t>Using the </a:t>
            </a:r>
            <a:r>
              <a:rPr lang="en-US" altLang="en-US" dirty="0" smtClean="0">
                <a:solidFill>
                  <a:srgbClr val="A6A6A6"/>
                </a:solidFill>
                <a:latin typeface="Courier New" pitchFamily="49" charset="0"/>
              </a:rPr>
              <a:t>ORDER</a:t>
            </a:r>
            <a:r>
              <a:rPr lang="en-US" altLang="en-US" dirty="0" smtClean="0">
                <a:solidFill>
                  <a:srgbClr val="A6A6A6"/>
                </a:solidFill>
              </a:rPr>
              <a:t> </a:t>
            </a:r>
            <a:r>
              <a:rPr lang="en-US" altLang="en-US" dirty="0" smtClean="0">
                <a:solidFill>
                  <a:srgbClr val="A6A6A6"/>
                </a:solidFill>
                <a:latin typeface="Courier New" pitchFamily="49" charset="0"/>
              </a:rPr>
              <a:t>BY</a:t>
            </a:r>
            <a:r>
              <a:rPr lang="en-US" altLang="en-US" dirty="0" smtClean="0">
                <a:solidFill>
                  <a:srgbClr val="A6A6A6"/>
                </a:solidFill>
              </a:rPr>
              <a:t> clause in set operations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0482" name="Rectangle 2"/>
          <p:cNvSpPr>
            <a:spLocks noGrp="1" noChangeArrowheads="1"/>
          </p:cNvSpPr>
          <p:nvPr>
            <p:ph type="title"/>
          </p:nvPr>
        </p:nvSpPr>
        <p:spPr/>
        <p:txBody>
          <a:bodyPr/>
          <a:lstStyle/>
          <a:p>
            <a:pPr eaLnBrk="1" hangingPunct="1"/>
            <a:r>
              <a:rPr lang="en-US" altLang="en-US" dirty="0" smtClean="0"/>
              <a:t>Tables Used in This Lesson</a:t>
            </a:r>
          </a:p>
        </p:txBody>
      </p:sp>
      <p:sp>
        <p:nvSpPr>
          <p:cNvPr id="20483" name="Rectangle 3"/>
          <p:cNvSpPr>
            <a:spLocks noGrp="1" noChangeArrowheads="1"/>
          </p:cNvSpPr>
          <p:nvPr>
            <p:ph idx="1"/>
          </p:nvPr>
        </p:nvSpPr>
        <p:spPr>
          <a:xfrm>
            <a:off x="622138" y="1242485"/>
            <a:ext cx="10944549" cy="1234519"/>
          </a:xfrm>
        </p:spPr>
        <p:txBody>
          <a:bodyPr/>
          <a:lstStyle/>
          <a:p>
            <a:pPr indent="0"/>
            <a:r>
              <a:rPr lang="en-US" altLang="en-US" dirty="0" smtClean="0">
                <a:latin typeface="Arial" charset="0"/>
              </a:rPr>
              <a:t>The tables used in this lesson are:</a:t>
            </a:r>
          </a:p>
          <a:p>
            <a:pPr lvl="1" eaLnBrk="1" hangingPunct="1"/>
            <a:r>
              <a:rPr lang="en-US" altLang="en-US" dirty="0" smtClean="0">
                <a:latin typeface="Courier New" pitchFamily="49" charset="0"/>
              </a:rPr>
              <a:t>EMPLOYEES</a:t>
            </a:r>
            <a:r>
              <a:rPr lang="en-US" altLang="en-US" dirty="0" smtClean="0"/>
              <a:t>: Provides details about all current employees</a:t>
            </a:r>
          </a:p>
          <a:p>
            <a:pPr lvl="1" eaLnBrk="1" hangingPunct="1"/>
            <a:r>
              <a:rPr lang="en-US" altLang="en-US" dirty="0" smtClean="0">
                <a:latin typeface="Courier New" pitchFamily="49" charset="0"/>
              </a:rPr>
              <a:t>RETIRED_EMPLOYEES</a:t>
            </a:r>
            <a:r>
              <a:rPr lang="en-US" altLang="en-US" dirty="0" smtClean="0"/>
              <a:t>: Provides details about all past employees</a:t>
            </a:r>
          </a:p>
        </p:txBody>
      </p:sp>
      <p:grpSp>
        <p:nvGrpSpPr>
          <p:cNvPr id="5" name="Group 4"/>
          <p:cNvGrpSpPr/>
          <p:nvPr/>
        </p:nvGrpSpPr>
        <p:grpSpPr>
          <a:xfrm>
            <a:off x="9066212" y="4060136"/>
            <a:ext cx="2373475" cy="1746861"/>
            <a:chOff x="9218612" y="4143924"/>
            <a:chExt cx="2373475" cy="1746861"/>
          </a:xfrm>
        </p:grpSpPr>
        <p:sp>
          <p:nvSpPr>
            <p:cNvPr id="8" name="Round Diagonal Corner Rectangle 7"/>
            <p:cNvSpPr/>
            <p:nvPr/>
          </p:nvSpPr>
          <p:spPr bwMode="auto">
            <a:xfrm>
              <a:off x="9218612" y="414392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 name="Group 3"/>
            <p:cNvGrpSpPr/>
            <p:nvPr/>
          </p:nvGrpSpPr>
          <p:grpSpPr>
            <a:xfrm>
              <a:off x="9421461" y="4243609"/>
              <a:ext cx="2170626" cy="1547490"/>
              <a:chOff x="8761412" y="4038600"/>
              <a:chExt cx="2932626" cy="2090737"/>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4793218"/>
                <a:ext cx="1313026" cy="133611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5812" y="4038600"/>
                <a:ext cx="2018226" cy="2090737"/>
              </a:xfrm>
              <a:prstGeom prst="rect">
                <a:avLst/>
              </a:prstGeom>
            </p:spPr>
          </p:pic>
        </p:grpSp>
      </p:grpSp>
    </p:spTree>
    <p:custDataLst>
      <p:tags r:id="rId1"/>
    </p:custDataLst>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3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385</TotalTime>
  <Words>4546</Words>
  <Application>Microsoft Office PowerPoint</Application>
  <PresentationFormat>自定义</PresentationFormat>
  <Paragraphs>375</Paragraphs>
  <Slides>28</Slides>
  <Notes>28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7" baseType="lpstr">
      <vt:lpstr>LavosHandy™</vt:lpstr>
      <vt:lpstr>宋体</vt:lpstr>
      <vt:lpstr>Arial</vt:lpstr>
      <vt:lpstr>Arial Black</vt:lpstr>
      <vt:lpstr>Calibri</vt:lpstr>
      <vt:lpstr>Courier New</vt:lpstr>
      <vt:lpstr>Times New Roman</vt:lpstr>
      <vt:lpstr>OU7_16_9 (13.33x7.5)</vt:lpstr>
      <vt:lpstr>Document</vt:lpstr>
      <vt:lpstr>Using Set Operators</vt:lpstr>
      <vt:lpstr>Course Roadmap</vt:lpstr>
      <vt:lpstr>Objectives</vt:lpstr>
      <vt:lpstr>Lesson Agenda</vt:lpstr>
      <vt:lpstr>Set Operators</vt:lpstr>
      <vt:lpstr>Set Operator Rules</vt:lpstr>
      <vt:lpstr>Oracle Server and Set Operators</vt:lpstr>
      <vt:lpstr>Lesson Agenda</vt:lpstr>
      <vt:lpstr>Tables Used in This Lesson</vt:lpstr>
      <vt:lpstr>Lesson Agenda</vt:lpstr>
      <vt:lpstr>UNION Operator</vt:lpstr>
      <vt:lpstr>Using the UNION Operator</vt:lpstr>
      <vt:lpstr>UNION ALL Operator</vt:lpstr>
      <vt:lpstr>Using the UNION ALL Operator</vt:lpstr>
      <vt:lpstr>Lesson Agenda</vt:lpstr>
      <vt:lpstr>INTERSECT Operator</vt:lpstr>
      <vt:lpstr>Using the INTERSECT Operator</vt:lpstr>
      <vt:lpstr>Lesson Agenda</vt:lpstr>
      <vt:lpstr>MINUS Operator</vt:lpstr>
      <vt:lpstr>Using the MINUS Operator</vt:lpstr>
      <vt:lpstr>Lesson Agenda</vt:lpstr>
      <vt:lpstr>Matching SELECT Statements</vt:lpstr>
      <vt:lpstr>Matching the SELECT Statement: Example</vt:lpstr>
      <vt:lpstr>Lesson Agenda</vt:lpstr>
      <vt:lpstr>Using the ORDER BY Clause in Set Operations</vt:lpstr>
      <vt:lpstr>Quiz</vt:lpstr>
      <vt:lpstr>Summary</vt:lpstr>
      <vt:lpstr>Practice 9: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yu zhang</cp:lastModifiedBy>
  <cp:revision>51</cp:revision>
  <cp:lastPrinted>2002-03-28T23:57:22Z</cp:lastPrinted>
  <dcterms:created xsi:type="dcterms:W3CDTF">2016-07-31T08:15:28Z</dcterms:created>
  <dcterms:modified xsi:type="dcterms:W3CDTF">2017-10-11T14:05:57Z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