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88825" cy="6858000"/>
  <p:notesSz cx="6991350" cy="9282113"/>
  <p:custDataLst>
    <p:tags r:id="rId5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 orient="horz" pos="864">
          <p15:clr>
            <a:srgbClr val="A4A3A4"/>
          </p15:clr>
        </p15:guide>
        <p15:guide id="3" pos="3839">
          <p15:clr>
            <a:srgbClr val="A4A3A4"/>
          </p15:clr>
        </p15:guide>
        <p15:guide id="4" orient="horz" pos="384">
          <p15:clr>
            <a:srgbClr val="A4A3A4"/>
          </p15:clr>
        </p15:guide>
        <p15:guide id="5" orient="horz" pos="1248">
          <p15:clr>
            <a:srgbClr val="A4A3A4"/>
          </p15:clr>
        </p15:guide>
        <p15:guide id="6" pos="383">
          <p15:clr>
            <a:srgbClr val="A4A3A4"/>
          </p15:clr>
        </p15:guide>
        <p15:guide id="7" pos="479">
          <p15:clr>
            <a:srgbClr val="A4A3A4"/>
          </p15:clr>
        </p15:guide>
        <p15:guide id="8" pos="719">
          <p15:clr>
            <a:srgbClr val="A4A3A4"/>
          </p15:clr>
        </p15:guide>
        <p15:guide id="9" pos="1055">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orient="horz" pos="2827">
          <p15:clr>
            <a:srgbClr val="A4A3A4"/>
          </p15:clr>
        </p15:guide>
        <p15:guide id="5" orient="horz" pos="2971">
          <p15:clr>
            <a:srgbClr val="A4A3A4"/>
          </p15:clr>
        </p15:guide>
        <p15:guide id="6" orient="horz" pos="3115">
          <p15:clr>
            <a:srgbClr val="A4A3A4"/>
          </p15:clr>
        </p15:guide>
        <p15:guide id="7" pos="186">
          <p15:clr>
            <a:srgbClr val="A4A3A4"/>
          </p15:clr>
        </p15:guide>
        <p15:guide id="8" pos="282">
          <p15:clr>
            <a:srgbClr val="A4A3A4"/>
          </p15:clr>
        </p15:guide>
        <p15:guide id="9" pos="378">
          <p15:clr>
            <a:srgbClr val="A4A3A4"/>
          </p15:clr>
        </p15:guide>
        <p15:guide id="10" pos="5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BF1CD"/>
    <a:srgbClr val="F3D055"/>
    <a:srgbClr val="FFF7EF"/>
    <a:srgbClr val="C5F0FF"/>
    <a:srgbClr val="DEE4E7"/>
    <a:srgbClr val="9BE5FF"/>
    <a:srgbClr val="85FFBC"/>
    <a:srgbClr val="81C9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72222" autoAdjust="0"/>
  </p:normalViewPr>
  <p:slideViewPr>
    <p:cSldViewPr showGuides="1">
      <p:cViewPr varScale="1">
        <p:scale>
          <a:sx n="66" d="100"/>
          <a:sy n="66" d="100"/>
        </p:scale>
        <p:origin x="1524" y="66"/>
      </p:cViewPr>
      <p:guideLst>
        <p:guide orient="horz" pos="864"/>
        <p:guide pos="3839"/>
        <p:guide orient="horz" pos="384"/>
        <p:guide orient="horz" pos="1248"/>
        <p:guide pos="383"/>
        <p:guide pos="479"/>
        <p:guide pos="719"/>
        <p:guide pos="1055"/>
      </p:guideLst>
    </p:cSldViewPr>
  </p:slideViewPr>
  <p:notesTextViewPr>
    <p:cViewPr>
      <p:scale>
        <a:sx n="100" d="100"/>
        <a:sy n="100" d="100"/>
      </p:scale>
      <p:origin x="0" y="0"/>
    </p:cViewPr>
  </p:notesTextViewPr>
  <p:sorterViewPr>
    <p:cViewPr>
      <p:scale>
        <a:sx n="66" d="100"/>
        <a:sy n="66" d="100"/>
      </p:scale>
      <p:origin x="0" y="-5070"/>
    </p:cViewPr>
  </p:sorterViewPr>
  <p:notesViewPr>
    <p:cSldViewPr showGuides="1">
      <p:cViewPr>
        <p:scale>
          <a:sx n="99" d="100"/>
          <a:sy n="99" d="100"/>
        </p:scale>
        <p:origin x="-1788" y="-78"/>
      </p:cViewPr>
      <p:guideLst>
        <p:guide orient="horz" pos="2923"/>
        <p:guide orient="horz" pos="283"/>
        <p:guide pos="2202"/>
        <p:guide orient="horz" pos="2827"/>
        <p:guide orient="horz" pos="2971"/>
        <p:guide orient="horz" pos="3115"/>
        <p:guide pos="186"/>
        <p:guide pos="282"/>
        <p:guide pos="378"/>
        <p:guide pos="5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10 -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oleObject" Target="../embeddings/Microsoft_Word_97_-_2003___1.doc"/></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6.emf"/><Relationship Id="rId4" Type="http://schemas.openxmlformats.org/officeDocument/2006/relationships/oleObject" Target="../embeddings/Microsoft_Word_97_-_2003___2.doc"/></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42.emf"/><Relationship Id="rId4" Type="http://schemas.openxmlformats.org/officeDocument/2006/relationships/oleObject" Target="../embeddings/Microsoft_Word_97_-_2003___3.doc"/></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45.emf"/><Relationship Id="rId4" Type="http://schemas.openxmlformats.org/officeDocument/2006/relationships/oleObject" Target="../embeddings/Microsoft_Word_97_-_2003___4.doc"/></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83396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body" idx="1"/>
          </p:nvPr>
        </p:nvSpPr>
        <p:spPr>
          <a:noFill/>
          <a:ln/>
        </p:spPr>
        <p:txBody>
          <a:bodyPr/>
          <a:lstStyle/>
          <a:p>
            <a:pPr lvl="1" eaLnBrk="1" hangingPunct="1"/>
            <a:r>
              <a:rPr lang="en-US" altLang="en-US" smtClean="0">
                <a:latin typeface="Arial" charset="0"/>
              </a:rPr>
              <a:t>Be </a:t>
            </a:r>
            <a:r>
              <a:rPr lang="en-US" altLang="en-US" dirty="0" smtClean="0">
                <a:latin typeface="Arial" charset="0"/>
              </a:rPr>
              <a:t>sure that you can use null values in the targeted column by verifying the </a:t>
            </a:r>
            <a:r>
              <a:rPr lang="en-US" altLang="en-US" dirty="0" smtClean="0">
                <a:latin typeface="Courier New" pitchFamily="49" charset="0"/>
              </a:rPr>
              <a:t>NULL</a:t>
            </a:r>
            <a:r>
              <a:rPr lang="en-US" altLang="en-US" dirty="0" smtClean="0">
                <a:latin typeface="Arial" charset="0"/>
              </a:rPr>
              <a:t> status with the </a:t>
            </a:r>
            <a:r>
              <a:rPr lang="en-US" altLang="en-US" dirty="0" smtClean="0">
                <a:latin typeface="Courier New" pitchFamily="49" charset="0"/>
              </a:rPr>
              <a:t>DESCRIBE</a:t>
            </a:r>
            <a:r>
              <a:rPr lang="en-US" altLang="en-US" dirty="0" smtClean="0">
                <a:latin typeface="Arial" charset="0"/>
              </a:rPr>
              <a:t> command.</a:t>
            </a:r>
          </a:p>
          <a:p>
            <a:pPr lvl="1" eaLnBrk="1" hangingPunct="1"/>
            <a:r>
              <a:rPr lang="en-US" altLang="en-US" dirty="0" smtClean="0">
                <a:solidFill>
                  <a:schemeClr val="tx1"/>
                </a:solidFill>
                <a:latin typeface="Arial" charset="0"/>
              </a:rPr>
              <a:t>The Oracle server automatically enforces all data types, data ranges, and data integrity constraints. If a column is not explicitly listed, a null value is inserted in the new row unless you have default values for the missing columns that are used.</a:t>
            </a:r>
          </a:p>
          <a:p>
            <a:pPr lvl="1" eaLnBrk="1" hangingPunct="1"/>
            <a:r>
              <a:rPr lang="en-US" altLang="en-US" dirty="0" smtClean="0">
                <a:solidFill>
                  <a:schemeClr val="tx1"/>
                </a:solidFill>
                <a:latin typeface="Arial" charset="0"/>
              </a:rPr>
              <a:t>Common errors that can occur when you are inserting are in the following order: </a:t>
            </a:r>
          </a:p>
          <a:p>
            <a:pPr lvl="2" eaLnBrk="1" hangingPunct="1">
              <a:spcBef>
                <a:spcPts val="100"/>
              </a:spcBef>
            </a:pPr>
            <a:r>
              <a:rPr lang="en-US" altLang="en-US" dirty="0" smtClean="0">
                <a:solidFill>
                  <a:schemeClr val="tx1"/>
                </a:solidFill>
                <a:latin typeface="Arial" charset="0"/>
              </a:rPr>
              <a:t>Mandatory value missing for a </a:t>
            </a:r>
            <a:r>
              <a:rPr lang="en-US" altLang="en-US" dirty="0" smtClean="0">
                <a:solidFill>
                  <a:schemeClr val="tx1"/>
                </a:solidFill>
                <a:latin typeface="Courier New" pitchFamily="49" charset="0"/>
              </a:rPr>
              <a:t>NOT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NULL</a:t>
            </a:r>
            <a:r>
              <a:rPr lang="en-US" altLang="en-US" dirty="0" smtClean="0">
                <a:solidFill>
                  <a:schemeClr val="tx1"/>
                </a:solidFill>
                <a:latin typeface="Arial" charset="0"/>
              </a:rPr>
              <a:t> column</a:t>
            </a:r>
          </a:p>
          <a:p>
            <a:pPr lvl="2" eaLnBrk="1" hangingPunct="1">
              <a:spcBef>
                <a:spcPts val="100"/>
              </a:spcBef>
            </a:pPr>
            <a:r>
              <a:rPr lang="en-US" altLang="en-US" dirty="0" smtClean="0">
                <a:solidFill>
                  <a:schemeClr val="tx1"/>
                </a:solidFill>
                <a:latin typeface="Arial" charset="0"/>
              </a:rPr>
              <a:t>Duplicate value violating any unique or primary key constraint</a:t>
            </a:r>
          </a:p>
          <a:p>
            <a:pPr lvl="2" eaLnBrk="1" hangingPunct="1">
              <a:spcBef>
                <a:spcPts val="100"/>
              </a:spcBef>
            </a:pPr>
            <a:r>
              <a:rPr lang="en-US" altLang="en-US" dirty="0" smtClean="0">
                <a:solidFill>
                  <a:schemeClr val="tx1"/>
                </a:solidFill>
                <a:latin typeface="Courier New" pitchFamily="49" charset="0"/>
              </a:rPr>
              <a:t>Any</a:t>
            </a:r>
            <a:r>
              <a:rPr lang="en-US" altLang="en-US" dirty="0" smtClean="0">
                <a:solidFill>
                  <a:schemeClr val="tx1"/>
                </a:solidFill>
                <a:latin typeface="Arial" charset="0"/>
              </a:rPr>
              <a:t> value violating a </a:t>
            </a:r>
            <a:r>
              <a:rPr lang="en-US" altLang="en-US" dirty="0" smtClean="0">
                <a:solidFill>
                  <a:schemeClr val="tx1"/>
                </a:solidFill>
                <a:latin typeface="Courier New" pitchFamily="49" charset="0"/>
              </a:rPr>
              <a:t>CHECK</a:t>
            </a:r>
            <a:r>
              <a:rPr lang="en-US" altLang="en-US" dirty="0" smtClean="0">
                <a:solidFill>
                  <a:schemeClr val="tx1"/>
                </a:solidFill>
                <a:latin typeface="Arial" charset="0"/>
              </a:rPr>
              <a:t> constraint</a:t>
            </a:r>
          </a:p>
          <a:p>
            <a:pPr lvl="2" eaLnBrk="1" hangingPunct="1">
              <a:spcBef>
                <a:spcPts val="100"/>
              </a:spcBef>
            </a:pPr>
            <a:r>
              <a:rPr lang="en-US" altLang="en-US" dirty="0" smtClean="0">
                <a:solidFill>
                  <a:schemeClr val="tx1"/>
                </a:solidFill>
                <a:latin typeface="Arial" charset="0"/>
              </a:rPr>
              <a:t>Referential integrity maintained for foreign key constraint </a:t>
            </a:r>
          </a:p>
          <a:p>
            <a:pPr lvl="2" eaLnBrk="1" hangingPunct="1">
              <a:spcBef>
                <a:spcPts val="100"/>
              </a:spcBef>
            </a:pPr>
            <a:r>
              <a:rPr lang="en-US" altLang="en-US" dirty="0" smtClean="0">
                <a:solidFill>
                  <a:schemeClr val="tx1"/>
                </a:solidFill>
                <a:latin typeface="Arial" charset="0"/>
              </a:rPr>
              <a:t>Data type mismatches or values too wide to fit in a column</a:t>
            </a:r>
          </a:p>
          <a:p>
            <a:pPr lvl="1" eaLnBrk="1" hangingPunct="1">
              <a:lnSpc>
                <a:spcPct val="95000"/>
              </a:lnSpc>
            </a:pPr>
            <a:r>
              <a:rPr lang="en-US" altLang="en-US" b="1" dirty="0" smtClean="0">
                <a:latin typeface="Arial" charset="0"/>
              </a:rPr>
              <a:t>Note:</a:t>
            </a:r>
            <a:r>
              <a:rPr lang="en-US" altLang="en-US" dirty="0" smtClean="0">
                <a:latin typeface="Arial" charset="0"/>
              </a:rPr>
              <a:t> Use of the column list is recommended because it makes the </a:t>
            </a:r>
            <a:r>
              <a:rPr lang="en-US" altLang="en-US" dirty="0" smtClean="0">
                <a:latin typeface="Courier New" pitchFamily="49" charset="0"/>
              </a:rPr>
              <a:t>INSERT</a:t>
            </a:r>
            <a:r>
              <a:rPr lang="en-US" altLang="en-US" dirty="0" smtClean="0">
                <a:latin typeface="Arial" charset="0"/>
              </a:rPr>
              <a:t> statement more readable and reliable, or less prone to </a:t>
            </a:r>
            <a:r>
              <a:rPr lang="en-US" altLang="en-US" smtClean="0">
                <a:latin typeface="Arial" charset="0"/>
              </a:rPr>
              <a:t>mistakes</a:t>
            </a:r>
            <a:r>
              <a:rPr lang="en-US" altLang="en-US" smtClean="0">
                <a:latin typeface="Arial" charset="0"/>
              </a:rPr>
              <a:t>.</a:t>
            </a:r>
          </a:p>
          <a:p>
            <a:pPr lvl="1" eaLnBrk="1" hangingPunct="1">
              <a:lnSpc>
                <a:spcPct val="95000"/>
              </a:lnSpc>
            </a:pPr>
            <a:r>
              <a:rPr lang="zh-CN" altLang="en-US" smtClean="0">
                <a:latin typeface="Arial" charset="0"/>
              </a:rPr>
              <a:t>通过使用</a:t>
            </a:r>
            <a:r>
              <a:rPr lang="en-US" altLang="zh-CN" smtClean="0">
                <a:latin typeface="Arial" charset="0"/>
              </a:rPr>
              <a:t>DESCRIBE</a:t>
            </a:r>
            <a:r>
              <a:rPr lang="zh-CN" altLang="en-US" smtClean="0">
                <a:latin typeface="Arial" charset="0"/>
              </a:rPr>
              <a:t>命令验证</a:t>
            </a:r>
            <a:r>
              <a:rPr lang="en-US" altLang="zh-CN" smtClean="0">
                <a:latin typeface="Arial" charset="0"/>
              </a:rPr>
              <a:t>NULL</a:t>
            </a:r>
            <a:r>
              <a:rPr lang="zh-CN" altLang="en-US" smtClean="0">
                <a:latin typeface="Arial" charset="0"/>
              </a:rPr>
              <a:t>状态，确保可以在目标列中使用空值。</a:t>
            </a:r>
          </a:p>
          <a:p>
            <a:pPr lvl="1" eaLnBrk="1" hangingPunct="1">
              <a:lnSpc>
                <a:spcPct val="95000"/>
              </a:lnSpc>
            </a:pPr>
            <a:r>
              <a:rPr lang="en-US" altLang="zh-CN" smtClean="0">
                <a:latin typeface="Arial" charset="0"/>
              </a:rPr>
              <a:t>Oracle</a:t>
            </a:r>
            <a:r>
              <a:rPr lang="zh-CN" altLang="en-US" smtClean="0">
                <a:latin typeface="Arial" charset="0"/>
              </a:rPr>
              <a:t>服务器自动强制执行所有数据类型，数据范围和数据完整性约束。 如果未明确列出列，则新行中将插入一个空值，除非您使用了缺少的列的缺省值。</a:t>
            </a:r>
          </a:p>
          <a:p>
            <a:pPr lvl="1" eaLnBrk="1" hangingPunct="1">
              <a:lnSpc>
                <a:spcPct val="95000"/>
              </a:lnSpc>
            </a:pPr>
            <a:r>
              <a:rPr lang="zh-CN" altLang="en-US" smtClean="0">
                <a:latin typeface="Arial" charset="0"/>
              </a:rPr>
              <a:t>插入时可能发生的常见错误按以下顺序排列：</a:t>
            </a:r>
          </a:p>
          <a:p>
            <a:pPr marL="609493" lvl="2" indent="-304747" eaLnBrk="1" hangingPunct="1">
              <a:lnSpc>
                <a:spcPct val="95000"/>
              </a:lnSpc>
            </a:pPr>
            <a:r>
              <a:rPr lang="en-US" altLang="zh-CN" smtClean="0">
                <a:latin typeface="Arial" charset="0"/>
              </a:rPr>
              <a:t>NOT NULL</a:t>
            </a:r>
            <a:r>
              <a:rPr lang="zh-CN" altLang="en-US" smtClean="0">
                <a:latin typeface="Arial" charset="0"/>
              </a:rPr>
              <a:t>列缺少强制值</a:t>
            </a:r>
          </a:p>
          <a:p>
            <a:pPr marL="609493" lvl="2" indent="-304747" eaLnBrk="1" hangingPunct="1">
              <a:lnSpc>
                <a:spcPct val="95000"/>
              </a:lnSpc>
            </a:pPr>
            <a:r>
              <a:rPr lang="zh-CN" altLang="en-US" smtClean="0">
                <a:latin typeface="Arial" charset="0"/>
              </a:rPr>
              <a:t>重复的值违反任何唯一或主键约束</a:t>
            </a:r>
          </a:p>
          <a:p>
            <a:pPr marL="609493" lvl="2" indent="-304747" eaLnBrk="1" hangingPunct="1">
              <a:lnSpc>
                <a:spcPct val="95000"/>
              </a:lnSpc>
            </a:pPr>
            <a:r>
              <a:rPr lang="zh-CN" altLang="en-US" smtClean="0">
                <a:latin typeface="Arial" charset="0"/>
              </a:rPr>
              <a:t>任何违反</a:t>
            </a:r>
            <a:r>
              <a:rPr lang="en-US" altLang="zh-CN" smtClean="0">
                <a:latin typeface="Arial" charset="0"/>
              </a:rPr>
              <a:t>CHECK</a:t>
            </a:r>
            <a:r>
              <a:rPr lang="zh-CN" altLang="en-US" smtClean="0">
                <a:latin typeface="Arial" charset="0"/>
              </a:rPr>
              <a:t>约束的值</a:t>
            </a:r>
          </a:p>
          <a:p>
            <a:pPr marL="609493" lvl="2" indent="-304747" eaLnBrk="1" hangingPunct="1">
              <a:lnSpc>
                <a:spcPct val="95000"/>
              </a:lnSpc>
            </a:pPr>
            <a:r>
              <a:rPr lang="zh-CN" altLang="en-US" smtClean="0">
                <a:latin typeface="Arial" charset="0"/>
              </a:rPr>
              <a:t>参照完整性维护外键约束</a:t>
            </a:r>
          </a:p>
          <a:p>
            <a:pPr marL="609493" lvl="2" indent="-304747" eaLnBrk="1" hangingPunct="1">
              <a:lnSpc>
                <a:spcPct val="95000"/>
              </a:lnSpc>
            </a:pPr>
            <a:r>
              <a:rPr lang="zh-CN" altLang="en-US" smtClean="0">
                <a:latin typeface="Arial" charset="0"/>
              </a:rPr>
              <a:t>数据类型不匹配或值太大而不适合列</a:t>
            </a:r>
          </a:p>
          <a:p>
            <a:pPr lvl="1" eaLnBrk="1" hangingPunct="1">
              <a:lnSpc>
                <a:spcPct val="95000"/>
              </a:lnSpc>
            </a:pPr>
            <a:r>
              <a:rPr lang="zh-CN" altLang="en-US" smtClean="0">
                <a:latin typeface="Arial" charset="0"/>
              </a:rPr>
              <a:t>注意：建议使用列列表，因为它使</a:t>
            </a:r>
            <a:r>
              <a:rPr lang="en-US" altLang="zh-CN" smtClean="0">
                <a:latin typeface="Arial" charset="0"/>
              </a:rPr>
              <a:t>INSERT</a:t>
            </a:r>
            <a:r>
              <a:rPr lang="zh-CN" altLang="en-US" smtClean="0">
                <a:latin typeface="Arial" charset="0"/>
              </a:rPr>
              <a:t>语句更可读和可靠，或者更不容易出错。</a:t>
            </a:r>
            <a:endParaRPr lang="en-US" altLang="en-US" dirty="0" smtClean="0">
              <a:latin typeface="Arial" charset="0"/>
            </a:endParaRPr>
          </a:p>
        </p:txBody>
      </p:sp>
      <p:graphicFrame>
        <p:nvGraphicFramePr>
          <p:cNvPr id="21507" name="Object 0"/>
          <p:cNvGraphicFramePr>
            <a:graphicFrameLocks/>
          </p:cNvGraphicFramePr>
          <p:nvPr/>
        </p:nvGraphicFramePr>
        <p:xfrm>
          <a:off x="447675" y="4488656"/>
          <a:ext cx="6092825" cy="984250"/>
        </p:xfrm>
        <a:graphic>
          <a:graphicData uri="http://schemas.openxmlformats.org/presentationml/2006/ole">
            <mc:AlternateContent xmlns:mc="http://schemas.openxmlformats.org/markup-compatibility/2006">
              <mc:Choice xmlns:v="urn:schemas-microsoft-com:vml" Requires="v">
                <p:oleObj spid="_x0000_s31782" name="Document" r:id="rId4" imgW="5847377" imgH="1013328" progId="Word.Document.8">
                  <p:embed/>
                </p:oleObj>
              </mc:Choice>
              <mc:Fallback>
                <p:oleObj name="Document" r:id="rId4" imgW="5847377" imgH="1013328"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4488656"/>
                        <a:ext cx="6092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Slide Image Placeholder 7"/>
          <p:cNvSpPr>
            <a:spLocks noGrp="1" noRot="1" noChangeAspect="1" noTextEdit="1"/>
          </p:cNvSpPr>
          <p:nvPr>
            <p:ph type="sldImg"/>
          </p:nvPr>
        </p:nvSpPr>
        <p:spPr>
          <a:ln/>
        </p:spPr>
      </p:sp>
      <p:sp>
        <p:nvSpPr>
          <p:cNvPr id="2150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40786014-FF0C-45C7-912D-4AD192D52564}"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p14="http://schemas.microsoft.com/office/powerpoint/2010/main" val="222593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lvl="1"/>
            <a:r>
              <a:rPr lang="en-US" altLang="en-US" dirty="0" smtClean="0">
                <a:latin typeface="Arial" charset="0"/>
              </a:rPr>
              <a:t>You can use functions to enter special values in your table. </a:t>
            </a:r>
          </a:p>
          <a:p>
            <a:pPr lvl="1"/>
            <a:r>
              <a:rPr lang="en-US" altLang="en-US" dirty="0" smtClean="0">
                <a:latin typeface="Arial" charset="0"/>
              </a:rPr>
              <a:t>The example in the slide records information for employee Popp in the </a:t>
            </a:r>
            <a:r>
              <a:rPr lang="en-US" altLang="en-US" dirty="0" smtClean="0">
                <a:latin typeface="Courier New" pitchFamily="49" charset="0"/>
                <a:cs typeface="Courier New" pitchFamily="49" charset="0"/>
              </a:rPr>
              <a:t>EMPLOYEES</a:t>
            </a:r>
            <a:r>
              <a:rPr lang="en-US" altLang="en-US" dirty="0" smtClean="0">
                <a:latin typeface="Arial" charset="0"/>
              </a:rPr>
              <a:t> table. It supplies the current date and time in the </a:t>
            </a:r>
            <a:r>
              <a:rPr lang="en-US" altLang="en-US" dirty="0" smtClean="0">
                <a:latin typeface="Courier New" pitchFamily="49" charset="0"/>
                <a:cs typeface="Courier New" pitchFamily="49" charset="0"/>
              </a:rPr>
              <a:t>HIRE_DATE</a:t>
            </a:r>
            <a:r>
              <a:rPr lang="en-US" altLang="en-US" dirty="0" smtClean="0">
                <a:latin typeface="Arial" charset="0"/>
              </a:rPr>
              <a:t> column. It uses the </a:t>
            </a:r>
            <a:r>
              <a:rPr lang="en-US" altLang="en-US" dirty="0" smtClean="0">
                <a:latin typeface="Courier New" pitchFamily="49" charset="0"/>
                <a:cs typeface="Courier New" pitchFamily="49" charset="0"/>
              </a:rPr>
              <a:t>CURRENT_DATE</a:t>
            </a:r>
            <a:r>
              <a:rPr lang="en-US" altLang="en-US" dirty="0" smtClean="0">
                <a:latin typeface="Arial" charset="0"/>
              </a:rPr>
              <a:t> function that returns the current date in the session time zone. You can also use the </a:t>
            </a:r>
            <a:r>
              <a:rPr lang="en-US" altLang="en-US" dirty="0" smtClean="0">
                <a:latin typeface="Courier New" pitchFamily="49" charset="0"/>
                <a:cs typeface="Courier New" pitchFamily="49" charset="0"/>
              </a:rPr>
              <a:t>USER</a:t>
            </a:r>
            <a:r>
              <a:rPr lang="en-US" altLang="en-US" dirty="0" smtClean="0">
                <a:latin typeface="Arial" charset="0"/>
              </a:rPr>
              <a:t> function when inserting rows in a table. The </a:t>
            </a:r>
            <a:r>
              <a:rPr lang="en-US" altLang="en-US" dirty="0" smtClean="0">
                <a:latin typeface="Courier New" pitchFamily="49" charset="0"/>
                <a:cs typeface="Courier New" pitchFamily="49" charset="0"/>
              </a:rPr>
              <a:t>USER</a:t>
            </a:r>
            <a:r>
              <a:rPr lang="en-US" altLang="en-US" dirty="0" smtClean="0">
                <a:latin typeface="Arial" charset="0"/>
              </a:rPr>
              <a:t> function records the current </a:t>
            </a:r>
            <a:r>
              <a:rPr lang="en-US" altLang="en-US" smtClean="0">
                <a:latin typeface="Arial" charset="0"/>
              </a:rPr>
              <a:t>username</a:t>
            </a:r>
            <a:r>
              <a:rPr lang="en-US" altLang="en-US" smtClean="0">
                <a:latin typeface="Arial" charset="0"/>
              </a:rPr>
              <a:t>.</a:t>
            </a:r>
          </a:p>
          <a:p>
            <a:pPr lvl="1"/>
            <a:r>
              <a:rPr lang="zh-CN" altLang="en-US" smtClean="0">
                <a:latin typeface="Arial" charset="0"/>
              </a:rPr>
              <a:t>您可以使用函数在表中输入特殊值。</a:t>
            </a:r>
          </a:p>
          <a:p>
            <a:pPr lvl="1"/>
            <a:r>
              <a:rPr lang="zh-CN" altLang="en-US" smtClean="0">
                <a:latin typeface="Arial" charset="0"/>
              </a:rPr>
              <a:t>幻灯片中的示例记录雇员</a:t>
            </a:r>
            <a:r>
              <a:rPr lang="en-US" altLang="zh-CN" smtClean="0">
                <a:latin typeface="Arial" charset="0"/>
              </a:rPr>
              <a:t>Popp</a:t>
            </a:r>
            <a:r>
              <a:rPr lang="zh-CN" altLang="en-US" smtClean="0">
                <a:latin typeface="Arial" charset="0"/>
              </a:rPr>
              <a:t>在</a:t>
            </a:r>
            <a:r>
              <a:rPr lang="en-US" altLang="zh-CN" smtClean="0">
                <a:latin typeface="Arial" charset="0"/>
              </a:rPr>
              <a:t>EMPLOYEES</a:t>
            </a:r>
            <a:r>
              <a:rPr lang="zh-CN" altLang="en-US" smtClean="0">
                <a:latin typeface="Arial" charset="0"/>
              </a:rPr>
              <a:t>表中的信息。 它在</a:t>
            </a:r>
            <a:r>
              <a:rPr lang="en-US" altLang="zh-CN" smtClean="0">
                <a:latin typeface="Arial" charset="0"/>
              </a:rPr>
              <a:t>HIRE_DATE</a:t>
            </a:r>
            <a:r>
              <a:rPr lang="zh-CN" altLang="en-US" smtClean="0">
                <a:latin typeface="Arial" charset="0"/>
              </a:rPr>
              <a:t>列中提供当前日期和时间。 它使用</a:t>
            </a:r>
            <a:r>
              <a:rPr lang="en-US" altLang="zh-CN" smtClean="0">
                <a:latin typeface="Arial" charset="0"/>
              </a:rPr>
              <a:t>CURRENT_DATE</a:t>
            </a:r>
            <a:r>
              <a:rPr lang="zh-CN" altLang="en-US" smtClean="0">
                <a:latin typeface="Arial" charset="0"/>
              </a:rPr>
              <a:t>函数返回会话时区中的当前日期。 您也可以在表中插入行时使用</a:t>
            </a:r>
            <a:r>
              <a:rPr lang="en-US" altLang="zh-CN" smtClean="0">
                <a:latin typeface="Arial" charset="0"/>
              </a:rPr>
              <a:t>USER</a:t>
            </a:r>
            <a:r>
              <a:rPr lang="zh-CN" altLang="en-US" smtClean="0">
                <a:latin typeface="Arial" charset="0"/>
              </a:rPr>
              <a:t>功能。 </a:t>
            </a:r>
            <a:r>
              <a:rPr lang="en-US" altLang="zh-CN" smtClean="0">
                <a:latin typeface="Arial" charset="0"/>
              </a:rPr>
              <a:t>USER</a:t>
            </a:r>
            <a:r>
              <a:rPr lang="zh-CN" altLang="en-US" smtClean="0">
                <a:latin typeface="Arial" charset="0"/>
              </a:rPr>
              <a:t>功能记录当前用户名。</a:t>
            </a:r>
          </a:p>
          <a:p>
            <a:pPr lvl="1"/>
            <a:r>
              <a:rPr lang="zh-CN" altLang="en-US" smtClean="0">
                <a:latin typeface="Arial" charset="0"/>
              </a:rPr>
              <a:t>确认增加表</a:t>
            </a:r>
            <a:endParaRPr lang="en-US" altLang="en-US" dirty="0" smtClean="0">
              <a:latin typeface="Arial" charset="0"/>
            </a:endParaRPr>
          </a:p>
          <a:p>
            <a:pPr lvl="1"/>
            <a:r>
              <a:rPr lang="en-US" altLang="en-US" b="1" dirty="0" smtClean="0">
                <a:latin typeface="Arial" charset="0"/>
              </a:rPr>
              <a:t>Confirming Additions to the Table</a:t>
            </a:r>
          </a:p>
          <a:p>
            <a:pPr lvl="4"/>
            <a:r>
              <a:rPr lang="en-US" altLang="en-US" dirty="0" smtClean="0"/>
              <a:t>SELECT employee_id, last_name, job_id, hire_date, commission_pct</a:t>
            </a:r>
          </a:p>
          <a:p>
            <a:pPr lvl="4"/>
            <a:r>
              <a:rPr lang="en-US" altLang="en-US" dirty="0" smtClean="0"/>
              <a:t>FROM   employees</a:t>
            </a:r>
          </a:p>
          <a:p>
            <a:pPr lvl="4"/>
            <a:r>
              <a:rPr lang="en-US" altLang="en-US" dirty="0" smtClean="0"/>
              <a:t>WHERE  employee_id = 113;</a:t>
            </a:r>
          </a:p>
          <a:p>
            <a:pPr lvl="4"/>
            <a:endParaRPr lang="en-US" altLang="en-US" dirty="0" smtClean="0"/>
          </a:p>
        </p:txBody>
      </p:sp>
      <p:sp>
        <p:nvSpPr>
          <p:cNvPr id="235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A2CB594-C82C-4CB0-8ABD-605678B79B9C}"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p14="http://schemas.microsoft.com/office/powerpoint/2010/main" val="3230131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Rot="1" noChangeAspect="1" noChangeArrowheads="1" noTextEdit="1"/>
          </p:cNvSpPr>
          <p:nvPr>
            <p:ph type="sldImg"/>
          </p:nvPr>
        </p:nvSpPr>
        <p:spPr>
          <a:ln/>
        </p:spPr>
      </p:sp>
      <p:sp>
        <p:nvSpPr>
          <p:cNvPr id="2560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a:t>
            </a:r>
            <a:r>
              <a:rPr lang="en-US" altLang="en-US" dirty="0" smtClean="0">
                <a:latin typeface="Courier New" pitchFamily="49" charset="0"/>
                <a:cs typeface="Courier New" pitchFamily="49" charset="0"/>
              </a:rPr>
              <a:t>DD-MON-RR</a:t>
            </a:r>
            <a:r>
              <a:rPr lang="en-US" altLang="en-US" dirty="0" smtClean="0">
                <a:latin typeface="Arial" charset="0"/>
              </a:rPr>
              <a:t> format is generally used to insert a date value. With the </a:t>
            </a:r>
            <a:r>
              <a:rPr lang="en-US" altLang="en-US" dirty="0" smtClean="0">
                <a:latin typeface="Courier New" pitchFamily="49" charset="0"/>
              </a:rPr>
              <a:t>RR</a:t>
            </a:r>
            <a:r>
              <a:rPr lang="en-US" altLang="en-US" dirty="0" smtClean="0">
                <a:latin typeface="Arial" charset="0"/>
              </a:rPr>
              <a:t> format, the system provides the correct century automatically.</a:t>
            </a:r>
          </a:p>
          <a:p>
            <a:pPr lvl="1" eaLnBrk="1" hangingPunct="1"/>
            <a:r>
              <a:rPr lang="en-US" altLang="en-US" dirty="0" smtClean="0">
                <a:latin typeface="Arial" charset="0"/>
              </a:rPr>
              <a:t>You may also supply the date value in the </a:t>
            </a:r>
            <a:r>
              <a:rPr lang="en-US" altLang="en-US" dirty="0" smtClean="0">
                <a:latin typeface="Courier New" pitchFamily="49" charset="0"/>
                <a:cs typeface="Courier New" pitchFamily="49" charset="0"/>
              </a:rPr>
              <a:t>DD-MON-YYYY</a:t>
            </a:r>
            <a:r>
              <a:rPr lang="en-US" altLang="en-US" dirty="0" smtClean="0">
                <a:latin typeface="Arial" charset="0"/>
              </a:rPr>
              <a:t> format. This is recommended because it clearly specifies the century and does not depend on the internal </a:t>
            </a:r>
            <a:r>
              <a:rPr lang="en-US" altLang="en-US" dirty="0" smtClean="0">
                <a:latin typeface="Courier New" pitchFamily="49" charset="0"/>
              </a:rPr>
              <a:t>RR</a:t>
            </a:r>
            <a:r>
              <a:rPr lang="en-US" altLang="en-US" dirty="0" smtClean="0">
                <a:latin typeface="Arial" charset="0"/>
              </a:rPr>
              <a:t> format logic of specifying the correct century.</a:t>
            </a:r>
          </a:p>
          <a:p>
            <a:pPr lvl="1" eaLnBrk="1" hangingPunct="1"/>
            <a:r>
              <a:rPr lang="en-US" altLang="en-US" dirty="0" smtClean="0">
                <a:latin typeface="Arial" charset="0"/>
              </a:rPr>
              <a:t>If you want to enter the date in a format other than the default format (for example, with another century or a specific time), you must use the </a:t>
            </a:r>
            <a:r>
              <a:rPr lang="en-US" altLang="en-US" dirty="0" smtClean="0">
                <a:latin typeface="Courier New" pitchFamily="49" charset="0"/>
              </a:rPr>
              <a:t>TO_DATE</a:t>
            </a:r>
            <a:r>
              <a:rPr lang="en-US" altLang="en-US" dirty="0" smtClean="0">
                <a:latin typeface="Arial" charset="0"/>
              </a:rPr>
              <a:t> function.</a:t>
            </a:r>
          </a:p>
          <a:p>
            <a:pPr lvl="1" eaLnBrk="1" hangingPunct="1"/>
            <a:r>
              <a:rPr lang="en-US" altLang="en-US" dirty="0" smtClean="0">
                <a:latin typeface="Arial" charset="0"/>
              </a:rPr>
              <a:t>The example in the slide records information for employee Raphealy in the </a:t>
            </a:r>
            <a:r>
              <a:rPr lang="en-US" altLang="en-US" dirty="0" smtClean="0">
                <a:latin typeface="Courier New" pitchFamily="49" charset="0"/>
              </a:rPr>
              <a:t>EMPLOYEES</a:t>
            </a:r>
            <a:r>
              <a:rPr lang="en-US" altLang="en-US" dirty="0" smtClean="0">
                <a:latin typeface="Arial" charset="0"/>
              </a:rPr>
              <a:t> table. It sets the </a:t>
            </a:r>
            <a:r>
              <a:rPr lang="en-US" altLang="en-US" dirty="0" smtClean="0">
                <a:latin typeface="Courier New" pitchFamily="49" charset="0"/>
              </a:rPr>
              <a:t>HIRE_DATE</a:t>
            </a:r>
            <a:r>
              <a:rPr lang="en-US" altLang="en-US" dirty="0" smtClean="0">
                <a:latin typeface="Arial" charset="0"/>
              </a:rPr>
              <a:t> column to be February 3, 2003</a:t>
            </a:r>
            <a:r>
              <a:rPr lang="en-US" altLang="en-US" smtClean="0">
                <a:latin typeface="Arial" charset="0"/>
              </a:rPr>
              <a:t>. </a:t>
            </a:r>
            <a:endParaRPr lang="en-US" altLang="en-US" smtClean="0">
              <a:latin typeface="Arial" charset="0"/>
            </a:endParaRPr>
          </a:p>
          <a:p>
            <a:pPr lvl="1" eaLnBrk="1" hangingPunct="1"/>
            <a:r>
              <a:rPr lang="en-US" altLang="zh-CN" smtClean="0">
                <a:latin typeface="Arial" charset="0"/>
              </a:rPr>
              <a:t>DD-MON-RR</a:t>
            </a:r>
            <a:r>
              <a:rPr lang="zh-CN" altLang="en-US" smtClean="0">
                <a:latin typeface="Arial" charset="0"/>
              </a:rPr>
              <a:t>格式通常用于插入日期值。 使用</a:t>
            </a:r>
            <a:r>
              <a:rPr lang="en-US" altLang="zh-CN" smtClean="0">
                <a:latin typeface="Arial" charset="0"/>
              </a:rPr>
              <a:t>RR</a:t>
            </a:r>
            <a:r>
              <a:rPr lang="zh-CN" altLang="en-US" smtClean="0">
                <a:latin typeface="Arial" charset="0"/>
              </a:rPr>
              <a:t>格式，系统自动提供正确的世纪。</a:t>
            </a:r>
          </a:p>
          <a:p>
            <a:pPr lvl="1" eaLnBrk="1" hangingPunct="1"/>
            <a:r>
              <a:rPr lang="zh-CN" altLang="en-US" smtClean="0">
                <a:latin typeface="Arial" charset="0"/>
              </a:rPr>
              <a:t>您也可以以</a:t>
            </a:r>
            <a:r>
              <a:rPr lang="en-US" altLang="zh-CN" smtClean="0">
                <a:latin typeface="Arial" charset="0"/>
              </a:rPr>
              <a:t>DD-MON-YYYY</a:t>
            </a:r>
            <a:r>
              <a:rPr lang="zh-CN" altLang="en-US" smtClean="0">
                <a:latin typeface="Arial" charset="0"/>
              </a:rPr>
              <a:t>格式提供日期值。 这是建议的，因为它清楚地指明了这个世纪，并不依赖于指定正确世纪的内部</a:t>
            </a:r>
            <a:r>
              <a:rPr lang="en-US" altLang="zh-CN" smtClean="0">
                <a:latin typeface="Arial" charset="0"/>
              </a:rPr>
              <a:t>RR</a:t>
            </a:r>
            <a:r>
              <a:rPr lang="zh-CN" altLang="en-US" smtClean="0">
                <a:latin typeface="Arial" charset="0"/>
              </a:rPr>
              <a:t>格式逻辑。</a:t>
            </a:r>
          </a:p>
          <a:p>
            <a:pPr lvl="1" eaLnBrk="1" hangingPunct="1"/>
            <a:r>
              <a:rPr lang="zh-CN" altLang="en-US" smtClean="0">
                <a:latin typeface="Arial" charset="0"/>
              </a:rPr>
              <a:t>如果要以不同于默认格式的格式（例如，在另一个世纪或特定时间）输入日期，则必须使用</a:t>
            </a:r>
            <a:r>
              <a:rPr lang="en-US" altLang="zh-CN" smtClean="0">
                <a:latin typeface="Arial" charset="0"/>
              </a:rPr>
              <a:t>TO_DATE</a:t>
            </a:r>
            <a:r>
              <a:rPr lang="zh-CN" altLang="en-US" smtClean="0">
                <a:latin typeface="Arial" charset="0"/>
              </a:rPr>
              <a:t>功能。</a:t>
            </a:r>
          </a:p>
          <a:p>
            <a:pPr lvl="1" eaLnBrk="1" hangingPunct="1"/>
            <a:r>
              <a:rPr lang="zh-CN" altLang="en-US" smtClean="0">
                <a:latin typeface="Arial" charset="0"/>
              </a:rPr>
              <a:t>幻灯片中的示例记录员工</a:t>
            </a:r>
            <a:r>
              <a:rPr lang="en-US" altLang="zh-CN" smtClean="0">
                <a:latin typeface="Arial" charset="0"/>
              </a:rPr>
              <a:t>Raphealy</a:t>
            </a:r>
            <a:r>
              <a:rPr lang="zh-CN" altLang="en-US" smtClean="0">
                <a:latin typeface="Arial" charset="0"/>
              </a:rPr>
              <a:t>在</a:t>
            </a:r>
            <a:r>
              <a:rPr lang="en-US" altLang="zh-CN" smtClean="0">
                <a:latin typeface="Arial" charset="0"/>
              </a:rPr>
              <a:t>EMPLOYEES</a:t>
            </a:r>
            <a:r>
              <a:rPr lang="zh-CN" altLang="en-US" smtClean="0">
                <a:latin typeface="Arial" charset="0"/>
              </a:rPr>
              <a:t>表中的信息。 它将</a:t>
            </a:r>
            <a:r>
              <a:rPr lang="en-US" altLang="zh-CN" smtClean="0">
                <a:latin typeface="Arial" charset="0"/>
              </a:rPr>
              <a:t>HIRE_DATE</a:t>
            </a:r>
            <a:r>
              <a:rPr lang="zh-CN" altLang="en-US" smtClean="0">
                <a:latin typeface="Arial" charset="0"/>
              </a:rPr>
              <a:t>列设置为</a:t>
            </a:r>
            <a:r>
              <a:rPr lang="en-US" altLang="zh-CN" smtClean="0">
                <a:latin typeface="Arial" charset="0"/>
              </a:rPr>
              <a:t>2003</a:t>
            </a:r>
            <a:r>
              <a:rPr lang="zh-CN" altLang="en-US" smtClean="0">
                <a:latin typeface="Arial" charset="0"/>
              </a:rPr>
              <a:t>年</a:t>
            </a:r>
            <a:r>
              <a:rPr lang="en-US" altLang="zh-CN" smtClean="0">
                <a:latin typeface="Arial" charset="0"/>
              </a:rPr>
              <a:t>2</a:t>
            </a:r>
            <a:r>
              <a:rPr lang="zh-CN" altLang="en-US" smtClean="0">
                <a:latin typeface="Arial" charset="0"/>
              </a:rPr>
              <a:t>月</a:t>
            </a:r>
            <a:r>
              <a:rPr lang="en-US" altLang="zh-CN" smtClean="0">
                <a:latin typeface="Arial" charset="0"/>
              </a:rPr>
              <a:t>3</a:t>
            </a:r>
            <a:r>
              <a:rPr lang="zh-CN" altLang="en-US" smtClean="0">
                <a:latin typeface="Arial" charset="0"/>
              </a:rPr>
              <a:t>日。</a:t>
            </a:r>
            <a:endParaRPr lang="en-US" altLang="en-US" dirty="0" smtClean="0">
              <a:latin typeface="Arial" charset="0"/>
            </a:endParaRPr>
          </a:p>
        </p:txBody>
      </p:sp>
      <p:sp>
        <p:nvSpPr>
          <p:cNvPr id="2560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6EA74C8-3829-4E8D-AF90-5823C5BB496E}"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p14="http://schemas.microsoft.com/office/powerpoint/2010/main" val="767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Rot="1" noChangeAspect="1" noChangeArrowheads="1" noTextEdit="1"/>
          </p:cNvSpPr>
          <p:nvPr>
            <p:ph type="sldImg"/>
          </p:nvPr>
        </p:nvSpPr>
        <p:spPr>
          <a:ln/>
        </p:spPr>
      </p:sp>
      <p:sp>
        <p:nvSpPr>
          <p:cNvPr id="27651"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You can save commands with substitution variables to a file and execute the commands in the file. The example in the slide records information for a department in the </a:t>
            </a:r>
            <a:r>
              <a:rPr lang="en-US" altLang="en-US" dirty="0" smtClean="0">
                <a:latin typeface="Courier New" pitchFamily="49" charset="0"/>
              </a:rPr>
              <a:t>DEPARTMENTS</a:t>
            </a:r>
            <a:r>
              <a:rPr lang="en-US" altLang="en-US" dirty="0" smtClean="0">
                <a:latin typeface="Arial" charset="0"/>
              </a:rPr>
              <a:t> table. </a:t>
            </a:r>
          </a:p>
          <a:p>
            <a:pPr lvl="1" eaLnBrk="1" hangingPunct="1"/>
            <a:r>
              <a:rPr lang="en-US" altLang="en-US" dirty="0" smtClean="0">
                <a:latin typeface="Arial" charset="0"/>
              </a:rPr>
              <a:t>Run the script file and you are prompted for input for each of the ampersand (</a:t>
            </a:r>
            <a:r>
              <a:rPr lang="en-US" altLang="en-US" dirty="0" smtClean="0">
                <a:latin typeface="Courier New" pitchFamily="49" charset="0"/>
              </a:rPr>
              <a:t>&amp;</a:t>
            </a:r>
            <a:r>
              <a:rPr lang="en-US" altLang="en-US" dirty="0" smtClean="0">
                <a:latin typeface="Arial" charset="0"/>
              </a:rPr>
              <a:t>) substitution variables. After entering a value for the substitution variable, click the OK button. The values that you input are then substituted into the statement. This enables you to run the same script file over and over, but supply a different set of values each time you run </a:t>
            </a:r>
            <a:r>
              <a:rPr lang="en-US" altLang="en-US" smtClean="0">
                <a:latin typeface="Arial" charset="0"/>
              </a:rPr>
              <a:t>it</a:t>
            </a:r>
            <a:r>
              <a:rPr lang="en-US" altLang="en-US" smtClean="0">
                <a:latin typeface="Arial" charset="0"/>
              </a:rPr>
              <a:t>.</a:t>
            </a:r>
          </a:p>
          <a:p>
            <a:pPr lvl="1" eaLnBrk="1" hangingPunct="1"/>
            <a:r>
              <a:rPr lang="zh-CN" altLang="en-US" smtClean="0">
                <a:latin typeface="Arial" charset="0"/>
              </a:rPr>
              <a:t>您可以使用替换变量将命令保存到文件中，并执行文件中的命令。 幻灯片中的示例记录</a:t>
            </a:r>
            <a:r>
              <a:rPr lang="en-US" altLang="zh-CN" smtClean="0">
                <a:latin typeface="Arial" charset="0"/>
              </a:rPr>
              <a:t>DEPARTMENTS</a:t>
            </a:r>
            <a:r>
              <a:rPr lang="zh-CN" altLang="en-US" smtClean="0">
                <a:latin typeface="Arial" charset="0"/>
              </a:rPr>
              <a:t>表中部门的信息。</a:t>
            </a:r>
          </a:p>
          <a:p>
            <a:pPr lvl="1" eaLnBrk="1" hangingPunct="1"/>
            <a:r>
              <a:rPr lang="zh-CN" altLang="en-US" smtClean="0">
                <a:latin typeface="Arial" charset="0"/>
              </a:rPr>
              <a:t>运行脚本文件，并提示您输入每个和号（＆）替换变量。 输入替换变量的值后，单击确定按钮。 然后将您输入的值代入该语句。 这使您能够反复运行相同的脚本文件，但在每次运行它时都会提供不同的值。</a:t>
            </a:r>
            <a:endParaRPr lang="en-US" altLang="en-US" dirty="0" smtClean="0">
              <a:latin typeface="Arial" charset="0"/>
            </a:endParaRPr>
          </a:p>
        </p:txBody>
      </p:sp>
      <p:sp>
        <p:nvSpPr>
          <p:cNvPr id="27652" name="Rectangle 4"/>
          <p:cNvSpPr>
            <a:spLocks noChangeArrowheads="1"/>
          </p:cNvSpPr>
          <p:nvPr/>
        </p:nvSpPr>
        <p:spPr bwMode="auto">
          <a:xfrm>
            <a:off x="630238" y="6103938"/>
            <a:ext cx="5689600" cy="102552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2765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4ED40F44-6A4B-4310-A532-35A9961073D1}" type="slidenum">
              <a:rPr lang="en-US" altLang="en-US" smtClean="0">
                <a:latin typeface="Arial" charset="0"/>
                <a:cs typeface="Arial" charset="0"/>
              </a:rPr>
              <a:t>13</a:t>
            </a:fld>
            <a:endParaRPr lang="en-US" altLang="en-US" dirty="0" smtClean="0">
              <a:latin typeface="Arial" charset="0"/>
              <a:cs typeface="Arial" charset="0"/>
            </a:endParaRPr>
          </a:p>
        </p:txBody>
      </p:sp>
    </p:spTree>
    <p:extLst>
      <p:ext uri="{BB962C8B-B14F-4D97-AF65-F5344CB8AC3E}">
        <p14:creationId xmlns:p14="http://schemas.microsoft.com/office/powerpoint/2010/main" val="209738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10 - </a:t>
            </a:r>
            <a:fld id="{6893228D-1240-4607-913A-4675FFCB1637}" type="slidenum">
              <a:rPr lang="en-US" altLang="en-US" smtClean="0"/>
              <a:t>14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statement to add rows to a table where the values are derived from existing tables. In the example in the slide, for the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INTO</a:t>
            </a:r>
            <a:r>
              <a:rPr lang="en-US" altLang="en-US" dirty="0" smtClean="0">
                <a:solidFill>
                  <a:schemeClr val="tx1"/>
                </a:solidFill>
                <a:latin typeface="Arial" charset="0"/>
              </a:rPr>
              <a:t> statement to work, you must have already created the </a:t>
            </a:r>
            <a:r>
              <a:rPr lang="en-US" altLang="en-US" dirty="0" err="1" smtClean="0">
                <a:solidFill>
                  <a:schemeClr val="tx1"/>
                </a:solidFill>
                <a:latin typeface="Courier New" pitchFamily="49" charset="0"/>
              </a:rPr>
              <a:t>sales_reps</a:t>
            </a:r>
            <a:r>
              <a:rPr lang="en-US" altLang="en-US" dirty="0" smtClean="0">
                <a:solidFill>
                  <a:schemeClr val="tx1"/>
                </a:solidFill>
                <a:latin typeface="Arial" charset="0"/>
              </a:rPr>
              <a:t> table using the </a:t>
            </a:r>
            <a:r>
              <a:rPr lang="en-US" altLang="en-US" dirty="0" smtClean="0">
                <a:solidFill>
                  <a:schemeClr val="tx1"/>
                </a:solidFill>
                <a:latin typeface="Courier New" pitchFamily="49" charset="0"/>
              </a:rPr>
              <a:t>CREATE</a:t>
            </a:r>
            <a:r>
              <a:rPr lang="en-US" altLang="en-US" dirty="0" smtClean="0">
                <a:solidFill>
                  <a:schemeClr val="tx1"/>
                </a:solidFill>
                <a:latin typeface="Arial" charset="0"/>
              </a:rPr>
              <a:t> </a:t>
            </a:r>
            <a:r>
              <a:rPr lang="en-US" altLang="en-US" dirty="0" smtClean="0">
                <a:solidFill>
                  <a:schemeClr val="tx1"/>
                </a:solidFill>
                <a:latin typeface="Courier New" pitchFamily="49" charset="0"/>
              </a:rPr>
              <a:t>TABLE</a:t>
            </a:r>
            <a:r>
              <a:rPr lang="en-US" altLang="en-US" dirty="0" smtClean="0">
                <a:solidFill>
                  <a:schemeClr val="tx1"/>
                </a:solidFill>
                <a:latin typeface="Arial" charset="0"/>
              </a:rPr>
              <a:t> statement. </a:t>
            </a:r>
            <a:r>
              <a:rPr lang="en-US" altLang="en-US" dirty="0" smtClean="0">
                <a:solidFill>
                  <a:schemeClr val="tx1"/>
                </a:solidFill>
                <a:latin typeface="Courier New" pitchFamily="49" charset="0"/>
              </a:rPr>
              <a:t>CREATE</a:t>
            </a:r>
            <a:r>
              <a:rPr lang="en-US" altLang="en-US" dirty="0" smtClean="0">
                <a:solidFill>
                  <a:schemeClr val="tx1"/>
                </a:solidFill>
                <a:latin typeface="Arial" charset="0"/>
              </a:rPr>
              <a:t> </a:t>
            </a:r>
            <a:r>
              <a:rPr lang="en-US" altLang="en-US" dirty="0" smtClean="0">
                <a:solidFill>
                  <a:schemeClr val="tx1"/>
                </a:solidFill>
                <a:latin typeface="Courier New" pitchFamily="49" charset="0"/>
              </a:rPr>
              <a:t>TABLE</a:t>
            </a:r>
            <a:r>
              <a:rPr lang="en-US" altLang="en-US" dirty="0" smtClean="0">
                <a:solidFill>
                  <a:schemeClr val="tx1"/>
                </a:solidFill>
                <a:latin typeface="Arial" charset="0"/>
              </a:rPr>
              <a:t> is discussed in the lesson titled “</a:t>
            </a:r>
            <a:r>
              <a:rPr lang="en-US" altLang="en-US" dirty="0" smtClean="0">
                <a:latin typeface="Arial" charset="0"/>
              </a:rPr>
              <a:t>Introduction to Data Definition Language</a:t>
            </a:r>
            <a:r>
              <a:rPr lang="en-US" altLang="en-US" dirty="0" smtClean="0">
                <a:solidFill>
                  <a:schemeClr val="tx1"/>
                </a:solidFill>
                <a:latin typeface="Arial" charset="0"/>
              </a:rPr>
              <a:t>.” </a:t>
            </a:r>
          </a:p>
          <a:p>
            <a:pPr lvl="1" eaLnBrk="1" hangingPunct="1">
              <a:spcBef>
                <a:spcPts val="200"/>
              </a:spcBef>
            </a:pPr>
            <a:r>
              <a:rPr lang="en-US" altLang="en-US" dirty="0" smtClean="0">
                <a:solidFill>
                  <a:schemeClr val="tx1"/>
                </a:solidFill>
                <a:latin typeface="Arial" charset="0"/>
              </a:rPr>
              <a:t>In place of the </a:t>
            </a:r>
            <a:r>
              <a:rPr lang="en-US" altLang="en-US" dirty="0" smtClean="0">
                <a:solidFill>
                  <a:schemeClr val="tx1"/>
                </a:solidFill>
                <a:latin typeface="Courier New" pitchFamily="49" charset="0"/>
              </a:rPr>
              <a:t>VALUES</a:t>
            </a:r>
            <a:r>
              <a:rPr lang="en-US" altLang="en-US" dirty="0" smtClean="0">
                <a:solidFill>
                  <a:schemeClr val="tx1"/>
                </a:solidFill>
                <a:latin typeface="Arial" charset="0"/>
              </a:rPr>
              <a:t> clause, you use a </a:t>
            </a:r>
            <a:r>
              <a:rPr lang="en-US" altLang="en-US" dirty="0" err="1" smtClean="0">
                <a:solidFill>
                  <a:schemeClr val="tx1"/>
                </a:solidFill>
                <a:latin typeface="Arial" charset="0"/>
              </a:rPr>
              <a:t>subquery</a:t>
            </a:r>
            <a:r>
              <a:rPr lang="en-US" altLang="en-US" smtClean="0">
                <a:solidFill>
                  <a:schemeClr val="tx1"/>
                </a:solidFill>
                <a:latin typeface="Arial" charset="0"/>
              </a:rPr>
              <a:t>. </a:t>
            </a:r>
            <a:endParaRPr lang="en-US" altLang="en-US" smtClean="0">
              <a:solidFill>
                <a:schemeClr val="tx1"/>
              </a:solidFill>
              <a:latin typeface="Arial" charset="0"/>
            </a:endParaRPr>
          </a:p>
          <a:p>
            <a:pPr lvl="1" eaLnBrk="1" hangingPunct="1">
              <a:spcBef>
                <a:spcPts val="200"/>
              </a:spcBef>
            </a:pPr>
            <a:r>
              <a:rPr lang="zh-CN" altLang="en-US" smtClean="0">
                <a:solidFill>
                  <a:schemeClr val="tx1"/>
                </a:solidFill>
                <a:latin typeface="Arial" charset="0"/>
              </a:rPr>
              <a:t>您可以使用</a:t>
            </a:r>
            <a:r>
              <a:rPr lang="en-US" altLang="en-US" smtClean="0">
                <a:solidFill>
                  <a:schemeClr val="tx1"/>
                </a:solidFill>
                <a:latin typeface="Arial" charset="0"/>
              </a:rPr>
              <a:t>INSERT</a:t>
            </a:r>
            <a:r>
              <a:rPr lang="zh-CN" altLang="en-US" smtClean="0">
                <a:solidFill>
                  <a:schemeClr val="tx1"/>
                </a:solidFill>
                <a:latin typeface="Arial" charset="0"/>
              </a:rPr>
              <a:t>语句将行添加到从现有表导出值的表中。 在幻灯片中的示例中，要使</a:t>
            </a:r>
            <a:r>
              <a:rPr lang="en-US" altLang="en-US" smtClean="0">
                <a:solidFill>
                  <a:schemeClr val="tx1"/>
                </a:solidFill>
                <a:latin typeface="Arial" charset="0"/>
              </a:rPr>
              <a:t>INSERT INTO</a:t>
            </a:r>
            <a:r>
              <a:rPr lang="zh-CN" altLang="en-US" smtClean="0">
                <a:solidFill>
                  <a:schemeClr val="tx1"/>
                </a:solidFill>
                <a:latin typeface="Arial" charset="0"/>
              </a:rPr>
              <a:t>语句工作，您必须已经使用</a:t>
            </a:r>
            <a:r>
              <a:rPr lang="en-US" altLang="en-US" smtClean="0">
                <a:solidFill>
                  <a:schemeClr val="tx1"/>
                </a:solidFill>
                <a:latin typeface="Arial" charset="0"/>
              </a:rPr>
              <a:t>CREATE TABLE</a:t>
            </a:r>
            <a:r>
              <a:rPr lang="zh-CN" altLang="en-US" smtClean="0">
                <a:solidFill>
                  <a:schemeClr val="tx1"/>
                </a:solidFill>
                <a:latin typeface="Arial" charset="0"/>
              </a:rPr>
              <a:t>语句创建了</a:t>
            </a:r>
            <a:r>
              <a:rPr lang="en-US" altLang="en-US" smtClean="0">
                <a:solidFill>
                  <a:schemeClr val="tx1"/>
                </a:solidFill>
                <a:latin typeface="Arial" charset="0"/>
              </a:rPr>
              <a:t>sales_reps</a:t>
            </a:r>
            <a:r>
              <a:rPr lang="zh-CN" altLang="en-US" smtClean="0">
                <a:solidFill>
                  <a:schemeClr val="tx1"/>
                </a:solidFill>
                <a:latin typeface="Arial" charset="0"/>
              </a:rPr>
              <a:t>表。 </a:t>
            </a:r>
            <a:r>
              <a:rPr lang="en-US" altLang="en-US" smtClean="0">
                <a:solidFill>
                  <a:schemeClr val="tx1"/>
                </a:solidFill>
                <a:latin typeface="Arial" charset="0"/>
              </a:rPr>
              <a:t>CREATE TABLE</a:t>
            </a:r>
            <a:r>
              <a:rPr lang="zh-CN" altLang="en-US" smtClean="0">
                <a:solidFill>
                  <a:schemeClr val="tx1"/>
                </a:solidFill>
                <a:latin typeface="Arial" charset="0"/>
              </a:rPr>
              <a:t>在题为“数据定义语言简介”的课程中讨论。</a:t>
            </a:r>
          </a:p>
          <a:p>
            <a:pPr lvl="1" eaLnBrk="1" hangingPunct="1">
              <a:spcBef>
                <a:spcPts val="200"/>
              </a:spcBef>
            </a:pPr>
            <a:r>
              <a:rPr lang="zh-CN" altLang="en-US" smtClean="0">
                <a:solidFill>
                  <a:schemeClr val="tx1"/>
                </a:solidFill>
                <a:latin typeface="Arial" charset="0"/>
              </a:rPr>
              <a:t>代替</a:t>
            </a:r>
            <a:r>
              <a:rPr lang="en-US" altLang="en-US" smtClean="0">
                <a:solidFill>
                  <a:schemeClr val="tx1"/>
                </a:solidFill>
                <a:latin typeface="Arial" charset="0"/>
              </a:rPr>
              <a:t>VALUES</a:t>
            </a:r>
            <a:r>
              <a:rPr lang="zh-CN" altLang="en-US" smtClean="0">
                <a:solidFill>
                  <a:schemeClr val="tx1"/>
                </a:solidFill>
                <a:latin typeface="Arial" charset="0"/>
              </a:rPr>
              <a:t>子句，您将使用一个子查询。</a:t>
            </a:r>
            <a:endParaRPr lang="en-US" altLang="en-US" dirty="0" smtClean="0">
              <a:solidFill>
                <a:schemeClr val="tx1"/>
              </a:solidFill>
              <a:latin typeface="Arial" charset="0"/>
            </a:endParaRPr>
          </a:p>
          <a:p>
            <a:pPr lvl="1" eaLnBrk="1" hangingPunct="1">
              <a:spcBef>
                <a:spcPts val="200"/>
              </a:spcBef>
            </a:pPr>
            <a:r>
              <a:rPr lang="en-US" altLang="en-US" b="1" dirty="0" smtClean="0">
                <a:solidFill>
                  <a:schemeClr val="tx1"/>
                </a:solidFill>
                <a:latin typeface="Arial" charset="0"/>
              </a:rPr>
              <a:t>Syntax</a:t>
            </a:r>
            <a:endParaRPr lang="en-US" altLang="en-US" dirty="0" smtClean="0">
              <a:solidFill>
                <a:schemeClr val="tx1"/>
              </a:solidFill>
              <a:latin typeface="Arial" charset="0"/>
            </a:endParaRPr>
          </a:p>
          <a:p>
            <a:pPr marL="400050" lvl="2" indent="-171450" algn="just" eaLnBrk="1" hangingPunct="1">
              <a:buNone/>
            </a:pPr>
            <a:r>
              <a:rPr lang="en-US" altLang="en-US" dirty="0" smtClean="0">
                <a:solidFill>
                  <a:schemeClr val="tx1"/>
                </a:solidFill>
                <a:latin typeface="Courier New" pitchFamily="49" charset="0"/>
              </a:rPr>
              <a:t>INSERT INTO </a:t>
            </a:r>
            <a:r>
              <a:rPr lang="en-US" altLang="en-US" i="1" dirty="0" smtClean="0">
                <a:solidFill>
                  <a:schemeClr val="tx1"/>
                </a:solidFill>
                <a:latin typeface="Courier New" pitchFamily="49" charset="0"/>
              </a:rPr>
              <a:t>table</a:t>
            </a:r>
            <a:r>
              <a:rPr lang="en-US" altLang="en-US" dirty="0" smtClean="0">
                <a:solidFill>
                  <a:schemeClr val="tx1"/>
                </a:solidFill>
                <a:latin typeface="Courier New" pitchFamily="49" charset="0"/>
              </a:rPr>
              <a:t> [ </a:t>
            </a:r>
            <a:r>
              <a:rPr lang="en-US" altLang="en-US" i="1" dirty="0" smtClean="0">
                <a:solidFill>
                  <a:schemeClr val="tx1"/>
                </a:solidFill>
                <a:latin typeface="Courier New" pitchFamily="49" charset="0"/>
              </a:rPr>
              <a:t>column</a:t>
            </a:r>
            <a:r>
              <a:rPr lang="en-US" altLang="en-US" dirty="0" smtClean="0">
                <a:solidFill>
                  <a:schemeClr val="tx1"/>
                </a:solidFill>
                <a:latin typeface="Courier New" pitchFamily="49" charset="0"/>
              </a:rPr>
              <a:t> (, </a:t>
            </a:r>
            <a:r>
              <a:rPr lang="en-US" altLang="en-US" i="1" dirty="0" smtClean="0">
                <a:solidFill>
                  <a:schemeClr val="tx1"/>
                </a:solidFill>
                <a:latin typeface="Courier New" pitchFamily="49" charset="0"/>
              </a:rPr>
              <a:t>column</a:t>
            </a:r>
            <a:r>
              <a:rPr lang="en-US" altLang="en-US" dirty="0" smtClean="0">
                <a:solidFill>
                  <a:schemeClr val="tx1"/>
                </a:solidFill>
                <a:latin typeface="Courier New" pitchFamily="49" charset="0"/>
              </a:rPr>
              <a:t>) ] </a:t>
            </a:r>
            <a:r>
              <a:rPr lang="en-US" altLang="en-US" i="1" dirty="0" err="1" smtClean="0">
                <a:solidFill>
                  <a:schemeClr val="tx1"/>
                </a:solidFill>
                <a:latin typeface="Courier New" pitchFamily="49" charset="0"/>
              </a:rPr>
              <a:t>subquery</a:t>
            </a:r>
            <a:r>
              <a:rPr lang="en-US" altLang="en-US" i="1" dirty="0" smtClean="0">
                <a:solidFill>
                  <a:schemeClr val="tx1"/>
                </a:solidFill>
                <a:latin typeface="Courier New" pitchFamily="49" charset="0"/>
              </a:rPr>
              <a:t>;</a:t>
            </a:r>
            <a:r>
              <a:rPr lang="en-US" altLang="en-US" dirty="0" smtClean="0">
                <a:solidFill>
                  <a:schemeClr val="tx1"/>
                </a:solidFill>
                <a:latin typeface="Courier New" pitchFamily="49" charset="0"/>
              </a:rPr>
              <a:t> </a:t>
            </a:r>
          </a:p>
          <a:p>
            <a:pPr lvl="1" eaLnBrk="1" hangingPunct="1">
              <a:spcBef>
                <a:spcPts val="200"/>
              </a:spcBef>
            </a:pPr>
            <a:r>
              <a:rPr lang="en-US" altLang="en-US" dirty="0" smtClean="0">
                <a:solidFill>
                  <a:schemeClr val="tx1"/>
                </a:solidFill>
                <a:latin typeface="Arial" charset="0"/>
              </a:rPr>
              <a:t>In the syntax:</a:t>
            </a:r>
            <a:endParaRPr lang="en-US" altLang="en-US" b="1" dirty="0" smtClean="0">
              <a:solidFill>
                <a:schemeClr val="tx1"/>
              </a:solidFill>
              <a:latin typeface="Arial" charset="0"/>
            </a:endParaRPr>
          </a:p>
          <a:p>
            <a:pPr marL="400050" lvl="2" indent="-171450" eaLnBrk="1" hangingPunct="1">
              <a:buNone/>
            </a:pPr>
            <a:r>
              <a:rPr lang="en-US" altLang="en-US" i="1" dirty="0" smtClean="0">
                <a:solidFill>
                  <a:schemeClr val="tx1"/>
                </a:solidFill>
                <a:latin typeface="Courier New" pitchFamily="49" charset="0"/>
              </a:rPr>
              <a:t>table</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table</a:t>
            </a:r>
          </a:p>
          <a:p>
            <a:pPr marL="400050" lvl="2" indent="-171450" eaLnBrk="1" hangingPunct="1">
              <a:buNone/>
            </a:pPr>
            <a:r>
              <a:rPr lang="en-US" altLang="en-US" i="1" dirty="0" smtClean="0">
                <a:solidFill>
                  <a:schemeClr val="tx1"/>
                </a:solidFill>
                <a:latin typeface="Courier New" pitchFamily="49" charset="0"/>
              </a:rPr>
              <a:t>column</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column in the table to populate</a:t>
            </a:r>
          </a:p>
          <a:p>
            <a:pPr marL="400050" lvl="2" indent="-171450" eaLnBrk="1" hangingPunct="1">
              <a:buNone/>
            </a:pPr>
            <a:r>
              <a:rPr lang="en-US" altLang="en-US" i="1" dirty="0" err="1" smtClean="0">
                <a:solidFill>
                  <a:schemeClr val="tx1"/>
                </a:solidFill>
                <a:latin typeface="Courier New" pitchFamily="49" charset="0"/>
              </a:rPr>
              <a:t>subquery</a:t>
            </a:r>
            <a:r>
              <a:rPr lang="en-US" altLang="en-US" dirty="0" smtClean="0">
                <a:solidFill>
                  <a:schemeClr val="tx1"/>
                </a:solidFill>
                <a:latin typeface="Arial" charset="0"/>
              </a:rPr>
              <a:t>		Is the </a:t>
            </a:r>
            <a:r>
              <a:rPr lang="en-US" altLang="en-US" dirty="0" err="1" smtClean="0">
                <a:solidFill>
                  <a:schemeClr val="tx1"/>
                </a:solidFill>
                <a:latin typeface="Arial" charset="0"/>
              </a:rPr>
              <a:t>subquery</a:t>
            </a:r>
            <a:r>
              <a:rPr lang="en-US" altLang="en-US" dirty="0" smtClean="0">
                <a:solidFill>
                  <a:schemeClr val="tx1"/>
                </a:solidFill>
                <a:latin typeface="Arial" charset="0"/>
              </a:rPr>
              <a:t> that returns rows to the table</a:t>
            </a:r>
          </a:p>
          <a:p>
            <a:pPr lvl="1" eaLnBrk="1" hangingPunct="1">
              <a:spcBef>
                <a:spcPts val="200"/>
              </a:spcBef>
            </a:pPr>
            <a:r>
              <a:rPr lang="en-US" altLang="en-US" dirty="0" smtClean="0">
                <a:solidFill>
                  <a:schemeClr val="tx1"/>
                </a:solidFill>
                <a:latin typeface="Arial" charset="0"/>
              </a:rPr>
              <a:t>The number of columns and their data types in the column list of the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clause must match the number of values and their data types in the </a:t>
            </a:r>
            <a:r>
              <a:rPr lang="en-US" altLang="en-US" dirty="0" err="1" smtClean="0">
                <a:solidFill>
                  <a:schemeClr val="tx1"/>
                </a:solidFill>
                <a:latin typeface="Arial" charset="0"/>
              </a:rPr>
              <a:t>subquery</a:t>
            </a:r>
            <a:r>
              <a:rPr lang="en-US" altLang="en-US" dirty="0" smtClean="0">
                <a:solidFill>
                  <a:schemeClr val="tx1"/>
                </a:solidFill>
                <a:latin typeface="Arial" charset="0"/>
              </a:rPr>
              <a:t>. Zero or more rows are added depending on the number of rows returned by the </a:t>
            </a:r>
            <a:r>
              <a:rPr lang="en-US" altLang="en-US" dirty="0" err="1" smtClean="0">
                <a:solidFill>
                  <a:schemeClr val="tx1"/>
                </a:solidFill>
                <a:latin typeface="Arial" charset="0"/>
              </a:rPr>
              <a:t>subquery</a:t>
            </a:r>
            <a:r>
              <a:rPr lang="en-US" altLang="en-US" dirty="0" smtClean="0">
                <a:solidFill>
                  <a:schemeClr val="tx1"/>
                </a:solidFill>
                <a:latin typeface="Arial" charset="0"/>
              </a:rPr>
              <a:t>. To create a copy of the rows of a table, use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 in the </a:t>
            </a:r>
            <a:r>
              <a:rPr lang="en-US" altLang="en-US" dirty="0" err="1" smtClean="0">
                <a:solidFill>
                  <a:schemeClr val="tx1"/>
                </a:solidFill>
                <a:latin typeface="Arial" charset="0"/>
              </a:rPr>
              <a:t>subquery</a:t>
            </a:r>
            <a:r>
              <a:rPr lang="en-US" altLang="en-US" dirty="0" smtClean="0">
                <a:solidFill>
                  <a:schemeClr val="tx1"/>
                </a:solidFill>
                <a:latin typeface="Arial" charset="0"/>
              </a:rPr>
              <a:t>:</a:t>
            </a:r>
          </a:p>
          <a:p>
            <a:pPr marL="857250" lvl="4" indent="-171450" eaLnBrk="1" hangingPunct="1"/>
            <a:r>
              <a:rPr lang="en-US" altLang="en-US" dirty="0" smtClean="0">
                <a:solidFill>
                  <a:schemeClr val="tx1"/>
                </a:solidFill>
              </a:rPr>
              <a:t>INSERT INTO </a:t>
            </a:r>
            <a:r>
              <a:rPr lang="en-US" altLang="en-US" dirty="0" err="1" smtClean="0">
                <a:solidFill>
                  <a:schemeClr val="tx1"/>
                </a:solidFill>
              </a:rPr>
              <a:t>copy_emp</a:t>
            </a:r>
            <a:endParaRPr lang="en-US" altLang="en-US" dirty="0" smtClean="0">
              <a:solidFill>
                <a:schemeClr val="tx1"/>
              </a:solidFill>
            </a:endParaRPr>
          </a:p>
          <a:p>
            <a:pPr lvl="3" eaLnBrk="1" hangingPunct="1">
              <a:spcBef>
                <a:spcPct val="0"/>
              </a:spcBef>
              <a:buNone/>
            </a:pPr>
            <a:r>
              <a:rPr lang="en-US" altLang="en-US" dirty="0" smtClean="0">
                <a:solidFill>
                  <a:schemeClr val="tx1"/>
                </a:solidFill>
                <a:latin typeface="Courier New" pitchFamily="49" charset="0"/>
              </a:rPr>
              <a:t>   SELECT * </a:t>
            </a:r>
          </a:p>
          <a:p>
            <a:pPr lvl="3" eaLnBrk="1" hangingPunct="1">
              <a:spcBef>
                <a:spcPct val="0"/>
              </a:spcBef>
              <a:buNone/>
            </a:pPr>
            <a:r>
              <a:rPr lang="en-US" altLang="en-US" dirty="0" smtClean="0">
                <a:solidFill>
                  <a:schemeClr val="tx1"/>
                </a:solidFill>
                <a:latin typeface="Courier New" pitchFamily="49" charset="0"/>
              </a:rPr>
              <a:t>	FROM   employees;</a:t>
            </a:r>
          </a:p>
        </p:txBody>
      </p:sp>
    </p:spTree>
    <p:extLst>
      <p:ext uri="{BB962C8B-B14F-4D97-AF65-F5344CB8AC3E}">
        <p14:creationId xmlns:p14="http://schemas.microsoft.com/office/powerpoint/2010/main" val="1234976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Rot="1" noChangeAspect="1" noChangeArrowheads="1" noTextEdit="1"/>
          </p:cNvSpPr>
          <p:nvPr>
            <p:ph type="sldImg"/>
          </p:nvPr>
        </p:nvSpPr>
        <p:spPr>
          <a:ln/>
        </p:spPr>
      </p:sp>
      <p:sp>
        <p:nvSpPr>
          <p:cNvPr id="31747"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317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E738FD2E-E5A7-485F-A3A5-F65634ECDD35}"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val="25374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Grp="1" noRot="1" noChangeAspect="1" noChangeArrowheads="1" noTextEdit="1"/>
          </p:cNvSpPr>
          <p:nvPr>
            <p:ph type="sldImg"/>
          </p:nvPr>
        </p:nvSpPr>
        <p:spPr>
          <a:ln/>
        </p:spPr>
      </p:sp>
      <p:sp>
        <p:nvSpPr>
          <p:cNvPr id="3379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slide illustrates changing the department number for employees in department 60 to </a:t>
            </a:r>
            <a:br>
              <a:rPr lang="en-US" altLang="en-US" dirty="0" smtClean="0">
                <a:latin typeface="Arial" charset="0"/>
              </a:rPr>
            </a:br>
            <a:r>
              <a:rPr lang="en-US" altLang="en-US" dirty="0" smtClean="0">
                <a:latin typeface="Arial" charset="0"/>
              </a:rPr>
              <a:t>department 80.</a:t>
            </a:r>
          </a:p>
        </p:txBody>
      </p:sp>
      <p:sp>
        <p:nvSpPr>
          <p:cNvPr id="337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44E90D1C-CB34-414E-AD0C-932A8E9DE32C}"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p14="http://schemas.microsoft.com/office/powerpoint/2010/main" val="155110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ln/>
        </p:spPr>
      </p:sp>
      <p:sp>
        <p:nvSpPr>
          <p:cNvPr id="3584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modify the existing values in a table by using the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statement.</a:t>
            </a:r>
          </a:p>
          <a:p>
            <a:pPr lvl="1" eaLnBrk="1" hangingPunct="1"/>
            <a:r>
              <a:rPr lang="en-US" altLang="en-US" dirty="0" smtClean="0">
                <a:solidFill>
                  <a:schemeClr val="tx1"/>
                </a:solidFill>
                <a:latin typeface="Arial" charset="0"/>
              </a:rPr>
              <a:t>In the syntax:</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table</a:t>
            </a:r>
            <a:r>
              <a:rPr lang="en-US" altLang="en-US" dirty="0" smtClean="0">
                <a:solidFill>
                  <a:schemeClr val="tx1"/>
                </a:solidFill>
                <a:latin typeface="Arial" charset="0"/>
              </a:rPr>
              <a:t>		Is the name of the table</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column</a:t>
            </a:r>
            <a:r>
              <a:rPr lang="en-US" altLang="en-US" dirty="0" smtClean="0">
                <a:solidFill>
                  <a:schemeClr val="tx1"/>
                </a:solidFill>
                <a:latin typeface="Arial" charset="0"/>
              </a:rPr>
              <a:t>		Is the name of the column in the table to populate</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value</a:t>
            </a:r>
            <a:r>
              <a:rPr lang="en-US" altLang="en-US" dirty="0" smtClean="0">
                <a:solidFill>
                  <a:schemeClr val="tx1"/>
                </a:solidFill>
                <a:latin typeface="Arial" charset="0"/>
              </a:rPr>
              <a:t>		Is the corresponding value or subquery for the column</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Condition	</a:t>
            </a:r>
            <a:r>
              <a:rPr lang="en-US" altLang="en-US" dirty="0" smtClean="0">
                <a:solidFill>
                  <a:schemeClr val="tx1"/>
                </a:solidFill>
                <a:latin typeface="Arial" charset="0"/>
              </a:rPr>
              <a:t>	Identifies the rows to be updated and is composed of column names, 			expressions, constants, subqueries, and comparison operators</a:t>
            </a:r>
          </a:p>
          <a:p>
            <a:pPr lvl="1" eaLnBrk="1" hangingPunct="1"/>
            <a:r>
              <a:rPr lang="en-US" altLang="en-US" dirty="0" smtClean="0">
                <a:solidFill>
                  <a:schemeClr val="tx1"/>
                </a:solidFill>
                <a:latin typeface="Arial" charset="0"/>
              </a:rPr>
              <a:t>Confirm the update operation by querying the table to display the updated rows. </a:t>
            </a:r>
            <a:endParaRPr lang="en-US" altLang="en-US" i="1" dirty="0" smtClean="0">
              <a:solidFill>
                <a:schemeClr val="tx1"/>
              </a:solidFill>
              <a:latin typeface="Arial" charset="0"/>
            </a:endParaRPr>
          </a:p>
          <a:p>
            <a:pPr lvl="1" eaLnBrk="1" hangingPunct="1"/>
            <a:r>
              <a:rPr lang="en-US" altLang="en-US" dirty="0" smtClean="0">
                <a:solidFill>
                  <a:schemeClr val="tx1"/>
                </a:solidFill>
                <a:latin typeface="Arial" charset="0"/>
              </a:rPr>
              <a:t>For more information, see the section on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in </a:t>
            </a:r>
            <a:r>
              <a:rPr lang="en-US" altLang="en-US" i="1" dirty="0" smtClean="0">
                <a:solidFill>
                  <a:schemeClr val="tx1"/>
                </a:solidFill>
                <a:latin typeface="Arial" charset="0"/>
              </a:rPr>
              <a:t>Oracle Database SQL Language Reference </a:t>
            </a:r>
            <a:r>
              <a:rPr lang="en-US" altLang="en-US" dirty="0" smtClean="0">
                <a:solidFill>
                  <a:schemeClr val="tx1"/>
                </a:solidFill>
                <a:latin typeface="Arial" charset="0"/>
              </a:rPr>
              <a:t>for 12</a:t>
            </a:r>
            <a:r>
              <a:rPr lang="en-US" altLang="en-US" i="1" dirty="0" smtClean="0">
                <a:solidFill>
                  <a:schemeClr val="tx1"/>
                </a:solidFill>
                <a:latin typeface="Arial" charset="0"/>
              </a:rPr>
              <a:t>c </a:t>
            </a:r>
            <a:r>
              <a:rPr lang="en-US" altLang="en-US" dirty="0" smtClean="0">
                <a:solidFill>
                  <a:schemeClr val="tx1"/>
                </a:solidFill>
                <a:latin typeface="Arial" charset="0"/>
              </a:rPr>
              <a:t>database. </a:t>
            </a:r>
            <a:endParaRPr lang="en-US" altLang="en-US" b="1" dirty="0" smtClean="0">
              <a:latin typeface="Arial" charset="0"/>
              <a:ea typeface="SimSun" pitchFamily="2" charset="-122"/>
            </a:endParaRPr>
          </a:p>
          <a:p>
            <a:pPr lvl="1" eaLnBrk="1" hangingPunct="1"/>
            <a:r>
              <a:rPr lang="en-US" altLang="en-US" b="1" dirty="0" smtClean="0">
                <a:latin typeface="Arial" charset="0"/>
                <a:ea typeface="SimSun" pitchFamily="2" charset="-122"/>
              </a:rPr>
              <a:t>Note:</a:t>
            </a:r>
            <a:r>
              <a:rPr lang="en-US" altLang="en-US" dirty="0" smtClean="0">
                <a:latin typeface="Arial" charset="0"/>
                <a:ea typeface="SimSun" pitchFamily="2" charset="-122"/>
              </a:rPr>
              <a:t> In general, use the primary key column in the </a:t>
            </a:r>
            <a:r>
              <a:rPr lang="en-US" altLang="en-US" dirty="0" smtClean="0">
                <a:latin typeface="Courier New" pitchFamily="49" charset="0"/>
                <a:ea typeface="SimSun" pitchFamily="2" charset="-122"/>
              </a:rPr>
              <a:t>WHERE</a:t>
            </a:r>
            <a:r>
              <a:rPr lang="en-US" altLang="en-US" dirty="0" smtClean="0">
                <a:latin typeface="Arial" charset="0"/>
                <a:ea typeface="SimSun" pitchFamily="2" charset="-122"/>
              </a:rPr>
              <a:t> clause to identify a single row for update. Using other columns can unexpectedly cause several rows to be updated. For example, identifying a single row in the </a:t>
            </a:r>
            <a:r>
              <a:rPr lang="en-US" altLang="en-US" dirty="0" smtClean="0">
                <a:latin typeface="Courier New" pitchFamily="49" charset="0"/>
                <a:ea typeface="SimSun" pitchFamily="2" charset="-122"/>
              </a:rPr>
              <a:t>EMPLOYEES</a:t>
            </a:r>
            <a:r>
              <a:rPr lang="en-US" altLang="en-US" dirty="0" smtClean="0">
                <a:latin typeface="Arial" charset="0"/>
                <a:ea typeface="SimSun" pitchFamily="2" charset="-122"/>
              </a:rPr>
              <a:t> table by last name may return more than one employee having the same last name</a:t>
            </a:r>
            <a:r>
              <a:rPr lang="en-US" altLang="en-US" smtClean="0">
                <a:latin typeface="Arial" charset="0"/>
                <a:ea typeface="SimSun" pitchFamily="2" charset="-122"/>
              </a:rPr>
              <a:t>.</a:t>
            </a:r>
            <a:r>
              <a:rPr lang="en-US" altLang="en-US" smtClean="0">
                <a:solidFill>
                  <a:schemeClr val="tx1"/>
                </a:solidFill>
                <a:latin typeface="Arial" charset="0"/>
              </a:rPr>
              <a:t> </a:t>
            </a:r>
            <a:endParaRPr lang="en-US" altLang="en-US" smtClean="0">
              <a:solidFill>
                <a:schemeClr val="tx1"/>
              </a:solidFill>
              <a:latin typeface="Arial" charset="0"/>
            </a:endParaRPr>
          </a:p>
          <a:p>
            <a:pPr lvl="1" eaLnBrk="1" hangingPunct="1"/>
            <a:r>
              <a:rPr lang="zh-CN" altLang="en-US" smtClean="0">
                <a:solidFill>
                  <a:schemeClr val="tx1"/>
                </a:solidFill>
                <a:latin typeface="Arial" charset="0"/>
              </a:rPr>
              <a:t>您可以使用</a:t>
            </a:r>
            <a:r>
              <a:rPr lang="en-US" altLang="zh-CN" smtClean="0">
                <a:solidFill>
                  <a:schemeClr val="tx1"/>
                </a:solidFill>
                <a:latin typeface="Arial" charset="0"/>
              </a:rPr>
              <a:t>UPDATE</a:t>
            </a:r>
            <a:r>
              <a:rPr lang="zh-CN" altLang="en-US" smtClean="0">
                <a:solidFill>
                  <a:schemeClr val="tx1"/>
                </a:solidFill>
                <a:latin typeface="Arial" charset="0"/>
              </a:rPr>
              <a:t>语句修改表中的现有值。</a:t>
            </a:r>
          </a:p>
          <a:p>
            <a:pPr lvl="1" eaLnBrk="1" hangingPunct="1"/>
            <a:r>
              <a:rPr lang="zh-CN" altLang="en-US" smtClean="0">
                <a:solidFill>
                  <a:schemeClr val="tx1"/>
                </a:solidFill>
                <a:latin typeface="Arial" charset="0"/>
              </a:rPr>
              <a:t>在语法中：</a:t>
            </a:r>
          </a:p>
          <a:p>
            <a:pPr lvl="1" eaLnBrk="1" hangingPunct="1"/>
            <a:r>
              <a:rPr lang="zh-CN" altLang="en-US" smtClean="0">
                <a:solidFill>
                  <a:schemeClr val="tx1"/>
                </a:solidFill>
                <a:latin typeface="Arial" charset="0"/>
              </a:rPr>
              <a:t>表    是表的名称</a:t>
            </a:r>
          </a:p>
          <a:p>
            <a:pPr lvl="1" eaLnBrk="1" hangingPunct="1"/>
            <a:r>
              <a:rPr lang="zh-CN" altLang="en-US" smtClean="0">
                <a:solidFill>
                  <a:schemeClr val="tx1"/>
                </a:solidFill>
                <a:latin typeface="Arial" charset="0"/>
              </a:rPr>
              <a:t>列    是要填充的表中的列的名称</a:t>
            </a:r>
          </a:p>
          <a:p>
            <a:pPr lvl="1" eaLnBrk="1" hangingPunct="1"/>
            <a:r>
              <a:rPr lang="en-US" altLang="zh-CN" smtClean="0">
                <a:solidFill>
                  <a:schemeClr val="tx1"/>
                </a:solidFill>
                <a:latin typeface="Arial" charset="0"/>
              </a:rPr>
              <a:t>Value   </a:t>
            </a:r>
            <a:r>
              <a:rPr lang="zh-CN" altLang="en-US" smtClean="0">
                <a:solidFill>
                  <a:schemeClr val="tx1"/>
                </a:solidFill>
                <a:latin typeface="Arial" charset="0"/>
              </a:rPr>
              <a:t>是列的相应值或子查询</a:t>
            </a:r>
          </a:p>
          <a:p>
            <a:pPr lvl="1" eaLnBrk="1" hangingPunct="1"/>
            <a:r>
              <a:rPr lang="zh-CN" altLang="en-US" smtClean="0">
                <a:solidFill>
                  <a:schemeClr val="tx1"/>
                </a:solidFill>
                <a:latin typeface="Arial" charset="0"/>
              </a:rPr>
              <a:t>条件     标识要更新的行，并由列名称，表达式，常量，子查询和比较运算符组成</a:t>
            </a:r>
          </a:p>
          <a:p>
            <a:pPr lvl="1" eaLnBrk="1" hangingPunct="1"/>
            <a:r>
              <a:rPr lang="zh-CN" altLang="en-US" smtClean="0">
                <a:solidFill>
                  <a:schemeClr val="tx1"/>
                </a:solidFill>
                <a:latin typeface="Arial" charset="0"/>
              </a:rPr>
              <a:t>通过查询表来显示更新的行来确认更新操作。</a:t>
            </a:r>
          </a:p>
          <a:p>
            <a:pPr lvl="1" eaLnBrk="1" hangingPunct="1"/>
            <a:r>
              <a:rPr lang="zh-CN" altLang="en-US" smtClean="0">
                <a:solidFill>
                  <a:schemeClr val="tx1"/>
                </a:solidFill>
                <a:latin typeface="Arial" charset="0"/>
              </a:rPr>
              <a:t>有关更多信息，请参见“数据库</a:t>
            </a:r>
            <a:r>
              <a:rPr lang="en-US" altLang="zh-CN" smtClean="0">
                <a:solidFill>
                  <a:schemeClr val="tx1"/>
                </a:solidFill>
                <a:latin typeface="Arial" charset="0"/>
              </a:rPr>
              <a:t>SQL</a:t>
            </a:r>
            <a:r>
              <a:rPr lang="zh-CN" altLang="en-US" smtClean="0">
                <a:solidFill>
                  <a:schemeClr val="tx1"/>
                </a:solidFill>
                <a:latin typeface="Arial" charset="0"/>
              </a:rPr>
              <a:t>数据库</a:t>
            </a:r>
            <a:r>
              <a:rPr lang="en-US" altLang="zh-CN" smtClean="0">
                <a:solidFill>
                  <a:schemeClr val="tx1"/>
                </a:solidFill>
                <a:latin typeface="Arial" charset="0"/>
              </a:rPr>
              <a:t>SQL</a:t>
            </a:r>
            <a:r>
              <a:rPr lang="zh-CN" altLang="en-US" smtClean="0">
                <a:solidFill>
                  <a:schemeClr val="tx1"/>
                </a:solidFill>
                <a:latin typeface="Arial" charset="0"/>
              </a:rPr>
              <a:t>语言参考”中有关“</a:t>
            </a:r>
            <a:r>
              <a:rPr lang="en-US" altLang="zh-CN" smtClean="0">
                <a:solidFill>
                  <a:schemeClr val="tx1"/>
                </a:solidFill>
                <a:latin typeface="Arial" charset="0"/>
              </a:rPr>
              <a:t>UPDATE”</a:t>
            </a:r>
            <a:r>
              <a:rPr lang="zh-CN" altLang="en-US" smtClean="0">
                <a:solidFill>
                  <a:schemeClr val="tx1"/>
                </a:solidFill>
                <a:latin typeface="Arial" charset="0"/>
              </a:rPr>
              <a:t>的部分。</a:t>
            </a:r>
          </a:p>
          <a:p>
            <a:pPr lvl="1" eaLnBrk="1" hangingPunct="1"/>
            <a:r>
              <a:rPr lang="zh-CN" altLang="en-US" b="1" smtClean="0">
                <a:solidFill>
                  <a:schemeClr val="tx1"/>
                </a:solidFill>
                <a:latin typeface="Arial" charset="0"/>
              </a:rPr>
              <a:t>注意</a:t>
            </a:r>
            <a:r>
              <a:rPr lang="zh-CN" altLang="en-US" smtClean="0">
                <a:solidFill>
                  <a:schemeClr val="tx1"/>
                </a:solidFill>
                <a:latin typeface="Arial" charset="0"/>
              </a:rPr>
              <a:t>：一般来说，使用</a:t>
            </a:r>
            <a:r>
              <a:rPr lang="en-US" altLang="zh-CN" smtClean="0">
                <a:solidFill>
                  <a:schemeClr val="tx1"/>
                </a:solidFill>
                <a:latin typeface="Arial" charset="0"/>
              </a:rPr>
              <a:t>WHERE</a:t>
            </a:r>
            <a:r>
              <a:rPr lang="zh-CN" altLang="en-US" smtClean="0">
                <a:solidFill>
                  <a:schemeClr val="tx1"/>
                </a:solidFill>
                <a:latin typeface="Arial" charset="0"/>
              </a:rPr>
              <a:t>子句中的主键列来标识用于更新的单个行。 使用其他列可能会意外地导致更新几行。 例如，通过姓氏识别</a:t>
            </a:r>
            <a:r>
              <a:rPr lang="en-US" altLang="zh-CN" smtClean="0">
                <a:solidFill>
                  <a:schemeClr val="tx1"/>
                </a:solidFill>
                <a:latin typeface="Arial" charset="0"/>
              </a:rPr>
              <a:t>EMPLOYEES</a:t>
            </a:r>
            <a:r>
              <a:rPr lang="zh-CN" altLang="en-US" smtClean="0">
                <a:solidFill>
                  <a:schemeClr val="tx1"/>
                </a:solidFill>
                <a:latin typeface="Arial" charset="0"/>
              </a:rPr>
              <a:t>表中的单个行可能会返回多个具有相同姓氏的员工。</a:t>
            </a:r>
            <a:endParaRPr lang="en-US" altLang="en-US" dirty="0" smtClean="0">
              <a:solidFill>
                <a:schemeClr val="tx1"/>
              </a:solidFill>
              <a:latin typeface="Arial" charset="0"/>
            </a:endParaRPr>
          </a:p>
        </p:txBody>
      </p:sp>
      <p:sp>
        <p:nvSpPr>
          <p:cNvPr id="358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283B8812-5933-48A0-9B45-DDFC9ED30776}"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val="3908867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10 - </a:t>
            </a:r>
            <a:fld id="{0E60DA97-B1E2-40AE-85D9-F83C9EDCF977}" type="slidenum">
              <a:rPr lang="en-US" altLang="en-US" smtClean="0"/>
              <a:t>18</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statement modifies the values of a specific row or rows if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is specified. The example in the slide shows the transfer of employee 113 (Popp) to department 50. </a:t>
            </a:r>
          </a:p>
          <a:p>
            <a:pPr lvl="1" eaLnBrk="1" hangingPunct="1"/>
            <a:r>
              <a:rPr lang="en-US" altLang="en-US" dirty="0" smtClean="0">
                <a:solidFill>
                  <a:schemeClr val="tx1"/>
                </a:solidFill>
                <a:latin typeface="Arial" charset="0"/>
              </a:rPr>
              <a:t>If you omit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values for all the rows in the table are modified. Examine the updated rows in the </a:t>
            </a:r>
            <a:r>
              <a:rPr lang="en-US" altLang="en-US" dirty="0" smtClean="0">
                <a:solidFill>
                  <a:schemeClr val="tx1"/>
                </a:solidFill>
                <a:latin typeface="Courier New" pitchFamily="49" charset="0"/>
              </a:rPr>
              <a:t>COPY_EMP</a:t>
            </a:r>
            <a:r>
              <a:rPr lang="en-US" altLang="en-US" dirty="0" smtClean="0">
                <a:solidFill>
                  <a:schemeClr val="tx1"/>
                </a:solidFill>
                <a:latin typeface="Arial" charset="0"/>
              </a:rPr>
              <a:t> </a:t>
            </a:r>
            <a:r>
              <a:rPr lang="en-US" altLang="en-US" smtClean="0">
                <a:solidFill>
                  <a:schemeClr val="tx1"/>
                </a:solidFill>
                <a:latin typeface="Arial" charset="0"/>
              </a:rPr>
              <a:t>table</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如果指定了</a:t>
            </a:r>
            <a:r>
              <a:rPr lang="en-US" altLang="zh-CN" smtClean="0">
                <a:solidFill>
                  <a:schemeClr val="tx1"/>
                </a:solidFill>
                <a:latin typeface="Arial" charset="0"/>
              </a:rPr>
              <a:t>WHERE</a:t>
            </a:r>
            <a:r>
              <a:rPr lang="zh-CN" altLang="en-US" smtClean="0">
                <a:solidFill>
                  <a:schemeClr val="tx1"/>
                </a:solidFill>
                <a:latin typeface="Arial" charset="0"/>
              </a:rPr>
              <a:t>子句，则</a:t>
            </a:r>
            <a:r>
              <a:rPr lang="en-US" altLang="zh-CN" smtClean="0">
                <a:solidFill>
                  <a:schemeClr val="tx1"/>
                </a:solidFill>
                <a:latin typeface="Arial" charset="0"/>
              </a:rPr>
              <a:t>UPDATE</a:t>
            </a:r>
            <a:r>
              <a:rPr lang="zh-CN" altLang="en-US" smtClean="0">
                <a:solidFill>
                  <a:schemeClr val="tx1"/>
                </a:solidFill>
                <a:latin typeface="Arial" charset="0"/>
              </a:rPr>
              <a:t>语句将修改特定行或行的值。 幻灯片中的示例显示员工</a:t>
            </a:r>
            <a:r>
              <a:rPr lang="en-US" altLang="zh-CN" smtClean="0">
                <a:solidFill>
                  <a:schemeClr val="tx1"/>
                </a:solidFill>
                <a:latin typeface="Arial" charset="0"/>
              </a:rPr>
              <a:t>113</a:t>
            </a:r>
            <a:r>
              <a:rPr lang="zh-CN" altLang="en-US" smtClean="0">
                <a:solidFill>
                  <a:schemeClr val="tx1"/>
                </a:solidFill>
                <a:latin typeface="Arial" charset="0"/>
              </a:rPr>
              <a:t>（</a:t>
            </a:r>
            <a:r>
              <a:rPr lang="en-US" altLang="zh-CN" smtClean="0">
                <a:solidFill>
                  <a:schemeClr val="tx1"/>
                </a:solidFill>
                <a:latin typeface="Arial" charset="0"/>
              </a:rPr>
              <a:t>Popp</a:t>
            </a:r>
            <a:r>
              <a:rPr lang="zh-CN" altLang="en-US" smtClean="0">
                <a:solidFill>
                  <a:schemeClr val="tx1"/>
                </a:solidFill>
                <a:latin typeface="Arial" charset="0"/>
              </a:rPr>
              <a:t>）转移到部门</a:t>
            </a:r>
            <a:r>
              <a:rPr lang="en-US" altLang="zh-CN" smtClean="0">
                <a:solidFill>
                  <a:schemeClr val="tx1"/>
                </a:solidFill>
                <a:latin typeface="Arial" charset="0"/>
              </a:rPr>
              <a:t>50</a:t>
            </a:r>
            <a:r>
              <a:rPr lang="zh-CN" altLang="en-US" smtClean="0">
                <a:solidFill>
                  <a:schemeClr val="tx1"/>
                </a:solidFill>
                <a:latin typeface="Arial" charset="0"/>
              </a:rPr>
              <a:t>。</a:t>
            </a:r>
          </a:p>
          <a:p>
            <a:pPr lvl="1" eaLnBrk="1" hangingPunct="1"/>
            <a:r>
              <a:rPr lang="zh-CN" altLang="en-US" smtClean="0">
                <a:solidFill>
                  <a:schemeClr val="tx1"/>
                </a:solidFill>
                <a:latin typeface="Arial" charset="0"/>
              </a:rPr>
              <a:t>如果省略</a:t>
            </a:r>
            <a:r>
              <a:rPr lang="en-US" altLang="zh-CN" smtClean="0">
                <a:solidFill>
                  <a:schemeClr val="tx1"/>
                </a:solidFill>
                <a:latin typeface="Arial" charset="0"/>
              </a:rPr>
              <a:t>WHERE</a:t>
            </a:r>
            <a:r>
              <a:rPr lang="zh-CN" altLang="en-US" smtClean="0">
                <a:solidFill>
                  <a:schemeClr val="tx1"/>
                </a:solidFill>
                <a:latin typeface="Arial" charset="0"/>
              </a:rPr>
              <a:t>子句，表中所有行的值将被修改。 检查</a:t>
            </a:r>
            <a:r>
              <a:rPr lang="en-US" altLang="zh-CN" smtClean="0">
                <a:solidFill>
                  <a:schemeClr val="tx1"/>
                </a:solidFill>
                <a:latin typeface="Arial" charset="0"/>
              </a:rPr>
              <a:t>COPY_EMP</a:t>
            </a:r>
            <a:r>
              <a:rPr lang="zh-CN" altLang="en-US" smtClean="0">
                <a:solidFill>
                  <a:schemeClr val="tx1"/>
                </a:solidFill>
                <a:latin typeface="Arial" charset="0"/>
              </a:rPr>
              <a:t>表中更新的行。</a:t>
            </a:r>
            <a:endParaRPr lang="en-US" altLang="en-US" dirty="0" smtClean="0">
              <a:solidFill>
                <a:schemeClr val="tx1"/>
              </a:solidFill>
              <a:latin typeface="Arial" charset="0"/>
            </a:endParaRPr>
          </a:p>
          <a:p>
            <a:pPr lvl="4" eaLnBrk="1" hangingPunct="1">
              <a:spcBef>
                <a:spcPct val="0"/>
              </a:spcBef>
            </a:pPr>
            <a:r>
              <a:rPr lang="en-US" altLang="en-US" dirty="0" smtClean="0">
                <a:solidFill>
                  <a:schemeClr val="tx1"/>
                </a:solidFill>
              </a:rPr>
              <a:t>   SELECT </a:t>
            </a:r>
            <a:r>
              <a:rPr lang="en-US" altLang="en-US" dirty="0" err="1" smtClean="0">
                <a:solidFill>
                  <a:schemeClr val="tx1"/>
                </a:solidFill>
              </a:rPr>
              <a:t>last_name</a:t>
            </a:r>
            <a:r>
              <a:rPr lang="en-US" altLang="en-US" dirty="0" smtClean="0">
                <a:solidFill>
                  <a:schemeClr val="tx1"/>
                </a:solidFill>
              </a:rPr>
              <a:t>, </a:t>
            </a:r>
            <a:r>
              <a:rPr lang="en-US" altLang="en-US" dirty="0" err="1" smtClean="0">
                <a:solidFill>
                  <a:schemeClr val="tx1"/>
                </a:solidFill>
              </a:rPr>
              <a:t>department_id</a:t>
            </a:r>
            <a:endParaRPr lang="en-US" altLang="en-US" dirty="0" smtClean="0">
              <a:solidFill>
                <a:schemeClr val="tx1"/>
              </a:solidFill>
            </a:endParaRPr>
          </a:p>
          <a:p>
            <a:pPr lvl="4" eaLnBrk="1" hangingPunct="1">
              <a:spcBef>
                <a:spcPct val="0"/>
              </a:spcBef>
            </a:pPr>
            <a:r>
              <a:rPr lang="en-US" altLang="en-US" dirty="0" smtClean="0">
                <a:solidFill>
                  <a:schemeClr val="tx1"/>
                </a:solidFill>
              </a:rPr>
              <a:t>   FROM   </a:t>
            </a:r>
            <a:r>
              <a:rPr lang="en-US" altLang="en-US" dirty="0" err="1" smtClean="0">
                <a:solidFill>
                  <a:schemeClr val="tx1"/>
                </a:solidFill>
              </a:rPr>
              <a:t>copy_emp</a:t>
            </a:r>
            <a:r>
              <a:rPr lang="en-US" altLang="en-US" dirty="0" smtClean="0">
                <a:solidFill>
                  <a:schemeClr val="tx1"/>
                </a:solidFill>
              </a:rPr>
              <a:t>;</a:t>
            </a:r>
          </a:p>
          <a:p>
            <a:pPr lvl="1" eaLnBrk="1" hangingPunct="1">
              <a:spcBef>
                <a:spcPct val="0"/>
              </a:spcBef>
            </a:pPr>
            <a:endParaRPr lang="en-US" altLang="en-US" dirty="0" smtClean="0">
              <a:solidFill>
                <a:schemeClr val="tx1"/>
              </a:solidFill>
              <a:latin typeface="Arial" charset="0"/>
            </a:endParaRPr>
          </a:p>
          <a:p>
            <a:pPr lvl="1" eaLnBrk="1" hangingPunct="1"/>
            <a:r>
              <a:rPr lang="en-US" altLang="en-US" dirty="0" smtClean="0">
                <a:solidFill>
                  <a:schemeClr val="tx1"/>
                </a:solidFill>
                <a:latin typeface="Arial" charset="0"/>
              </a:rPr>
              <a:t>For example, an employee who was an </a:t>
            </a:r>
            <a:r>
              <a:rPr lang="en-US" altLang="en-US" dirty="0" smtClean="0">
                <a:solidFill>
                  <a:schemeClr val="tx1"/>
                </a:solidFill>
                <a:latin typeface="Courier New" pitchFamily="49" charset="0"/>
              </a:rPr>
              <a:t>SA_REP</a:t>
            </a:r>
            <a:r>
              <a:rPr lang="en-US" altLang="en-US" dirty="0" smtClean="0">
                <a:solidFill>
                  <a:schemeClr val="tx1"/>
                </a:solidFill>
                <a:latin typeface="Arial" charset="0"/>
              </a:rPr>
              <a:t> has now changed his job to an </a:t>
            </a:r>
            <a:r>
              <a:rPr lang="en-US" altLang="en-US" dirty="0" smtClean="0">
                <a:solidFill>
                  <a:schemeClr val="tx1"/>
                </a:solidFill>
                <a:latin typeface="Courier New" pitchFamily="49" charset="0"/>
              </a:rPr>
              <a:t>IT_PROG</a:t>
            </a:r>
            <a:r>
              <a:rPr lang="en-US" altLang="en-US" dirty="0" smtClean="0">
                <a:solidFill>
                  <a:schemeClr val="tx1"/>
                </a:solidFill>
                <a:latin typeface="Arial" charset="0"/>
              </a:rPr>
              <a:t>. Therefore, his </a:t>
            </a:r>
            <a:r>
              <a:rPr lang="en-US" altLang="en-US" dirty="0" smtClean="0">
                <a:solidFill>
                  <a:schemeClr val="tx1"/>
                </a:solidFill>
                <a:latin typeface="Courier New" pitchFamily="49" charset="0"/>
              </a:rPr>
              <a:t>JOB_ID</a:t>
            </a:r>
            <a:r>
              <a:rPr lang="en-US" altLang="en-US" dirty="0" smtClean="0">
                <a:solidFill>
                  <a:schemeClr val="tx1"/>
                </a:solidFill>
                <a:latin typeface="Arial" charset="0"/>
              </a:rPr>
              <a:t> needs to be updated and the commission field needs to be set to </a:t>
            </a:r>
            <a:r>
              <a:rPr lang="en-US" altLang="en-US" dirty="0" smtClean="0">
                <a:solidFill>
                  <a:schemeClr val="tx1"/>
                </a:solidFill>
                <a:latin typeface="Courier New" pitchFamily="49" charset="0"/>
              </a:rPr>
              <a:t>NULL</a:t>
            </a:r>
            <a:r>
              <a:rPr lang="en-US" altLang="en-US" dirty="0" smtClean="0">
                <a:solidFill>
                  <a:schemeClr val="tx1"/>
                </a:solidFill>
                <a:latin typeface="Arial" charset="0"/>
              </a:rPr>
              <a:t>.</a:t>
            </a:r>
          </a:p>
          <a:p>
            <a:pPr lvl="4" eaLnBrk="1" hangingPunct="1">
              <a:spcBef>
                <a:spcPct val="0"/>
              </a:spcBef>
            </a:pPr>
            <a:r>
              <a:rPr lang="en-US" altLang="en-US" b="1" dirty="0" smtClean="0"/>
              <a:t>	</a:t>
            </a:r>
            <a:r>
              <a:rPr lang="en-US" altLang="en-US" dirty="0" smtClean="0"/>
              <a:t>UPDATE employees</a:t>
            </a:r>
          </a:p>
          <a:p>
            <a:pPr lvl="4" eaLnBrk="1" hangingPunct="1">
              <a:spcBef>
                <a:spcPct val="0"/>
              </a:spcBef>
            </a:pPr>
            <a:r>
              <a:rPr lang="en-US" altLang="en-US" dirty="0" smtClean="0">
                <a:solidFill>
                  <a:schemeClr val="tx1"/>
                </a:solidFill>
              </a:rPr>
              <a:t>	SET </a:t>
            </a:r>
            <a:r>
              <a:rPr lang="en-US" altLang="en-US" dirty="0" err="1" smtClean="0">
                <a:solidFill>
                  <a:schemeClr val="tx1"/>
                </a:solidFill>
              </a:rPr>
              <a:t>job_id</a:t>
            </a:r>
            <a:r>
              <a:rPr lang="en-US" altLang="en-US" dirty="0" smtClean="0">
                <a:solidFill>
                  <a:schemeClr val="tx1"/>
                </a:solidFill>
              </a:rPr>
              <a:t> = </a:t>
            </a:r>
            <a:r>
              <a:rPr lang="en-US" altLang="en-US" dirty="0" smtClean="0">
                <a:solidFill>
                  <a:schemeClr val="tx1"/>
                </a:solidFill>
                <a:cs typeface="Courier New" pitchFamily="49" charset="0"/>
              </a:rPr>
              <a:t>'</a:t>
            </a:r>
            <a:r>
              <a:rPr lang="en-US" altLang="en-US" dirty="0" smtClean="0">
                <a:solidFill>
                  <a:schemeClr val="tx1"/>
                </a:solidFill>
              </a:rPr>
              <a:t>IT_PROG</a:t>
            </a:r>
            <a:r>
              <a:rPr lang="en-US" altLang="en-US" dirty="0" smtClean="0">
                <a:solidFill>
                  <a:schemeClr val="tx1"/>
                </a:solidFill>
                <a:cs typeface="Courier New" pitchFamily="49" charset="0"/>
              </a:rPr>
              <a:t>'</a:t>
            </a:r>
            <a:r>
              <a:rPr lang="en-US" altLang="en-US" dirty="0" smtClean="0">
                <a:solidFill>
                  <a:schemeClr val="tx1"/>
                </a:solidFill>
              </a:rPr>
              <a:t>, </a:t>
            </a:r>
            <a:r>
              <a:rPr lang="en-US" altLang="en-US" dirty="0" err="1" smtClean="0">
                <a:solidFill>
                  <a:schemeClr val="tx1"/>
                </a:solidFill>
              </a:rPr>
              <a:t>commission_pct</a:t>
            </a:r>
            <a:r>
              <a:rPr lang="en-US" altLang="en-US" dirty="0" smtClean="0">
                <a:solidFill>
                  <a:schemeClr val="tx1"/>
                </a:solidFill>
              </a:rPr>
              <a:t> = NULL	</a:t>
            </a:r>
          </a:p>
          <a:p>
            <a:pPr lvl="4" eaLnBrk="1" hangingPunct="1">
              <a:spcBef>
                <a:spcPct val="0"/>
              </a:spcBef>
            </a:pPr>
            <a:r>
              <a:rPr lang="en-US" altLang="en-US" dirty="0" smtClean="0">
                <a:solidFill>
                  <a:schemeClr val="tx1"/>
                </a:solidFill>
              </a:rPr>
              <a:t>	WHERE </a:t>
            </a:r>
            <a:r>
              <a:rPr lang="en-US" altLang="en-US" dirty="0" err="1" smtClean="0">
                <a:solidFill>
                  <a:schemeClr val="tx1"/>
                </a:solidFill>
              </a:rPr>
              <a:t>employee_id</a:t>
            </a:r>
            <a:r>
              <a:rPr lang="en-US" altLang="en-US" dirty="0" smtClean="0">
                <a:solidFill>
                  <a:schemeClr val="tx1"/>
                </a:solidFill>
              </a:rPr>
              <a:t> = 114;</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a:t>
            </a:r>
            <a:r>
              <a:rPr lang="en-US" altLang="en-US" dirty="0" smtClean="0">
                <a:solidFill>
                  <a:schemeClr val="tx1"/>
                </a:solidFill>
                <a:latin typeface="Courier New" pitchFamily="49" charset="0"/>
              </a:rPr>
              <a:t>COPY_EMP</a:t>
            </a:r>
            <a:r>
              <a:rPr lang="en-US" altLang="en-US" dirty="0" smtClean="0">
                <a:solidFill>
                  <a:schemeClr val="tx1"/>
                </a:solidFill>
                <a:latin typeface="Arial" charset="0"/>
              </a:rPr>
              <a:t> table has the same data as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p:txBody>
      </p:sp>
    </p:spTree>
    <p:extLst>
      <p:ext uri="{BB962C8B-B14F-4D97-AF65-F5344CB8AC3E}">
        <p14:creationId xmlns:p14="http://schemas.microsoft.com/office/powerpoint/2010/main" val="1448799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5"/>
          <p:cNvSpPr>
            <a:spLocks noGrp="1" noRot="1" noChangeAspect="1" noTextEdit="1"/>
          </p:cNvSpPr>
          <p:nvPr>
            <p:ph type="sldImg"/>
          </p:nvPr>
        </p:nvSpPr>
        <p:spPr>
          <a:ln/>
        </p:spPr>
      </p:sp>
      <p:sp>
        <p:nvSpPr>
          <p:cNvPr id="39939" name="Notes Placeholder 6"/>
          <p:cNvSpPr>
            <a:spLocks noGrp="1"/>
          </p:cNvSpPr>
          <p:nvPr>
            <p:ph type="body" idx="1"/>
          </p:nvPr>
        </p:nvSpPr>
        <p:spPr>
          <a:noFill/>
          <a:ln/>
        </p:spPr>
        <p:txBody>
          <a:bodyPr/>
          <a:lstStyle/>
          <a:p>
            <a:pPr lvl="1"/>
            <a:r>
              <a:rPr lang="en-US" altLang="en-US" dirty="0" smtClean="0">
                <a:latin typeface="Arial" charset="0"/>
              </a:rPr>
              <a:t>You can update multiple columns in the </a:t>
            </a:r>
            <a:r>
              <a:rPr lang="en-US" altLang="en-US" dirty="0" smtClean="0">
                <a:latin typeface="Courier New" pitchFamily="49" charset="0"/>
                <a:cs typeface="Courier New" pitchFamily="49" charset="0"/>
              </a:rPr>
              <a:t>SET</a:t>
            </a:r>
            <a:r>
              <a:rPr lang="en-US" altLang="en-US" dirty="0" smtClean="0">
                <a:latin typeface="Arial" charset="0"/>
              </a:rPr>
              <a:t> clause of an </a:t>
            </a:r>
            <a:r>
              <a:rPr lang="en-US" altLang="en-US" dirty="0" smtClean="0">
                <a:latin typeface="Courier New" pitchFamily="49" charset="0"/>
                <a:cs typeface="Courier New" pitchFamily="49" charset="0"/>
              </a:rPr>
              <a:t>UPDATE</a:t>
            </a:r>
            <a:r>
              <a:rPr lang="en-US" altLang="en-US" dirty="0" smtClean="0">
                <a:latin typeface="Arial" charset="0"/>
              </a:rPr>
              <a:t> statement by writing multiple subqueries. The syntax is as follows</a:t>
            </a:r>
            <a:r>
              <a:rPr lang="en-US" altLang="en-US" smtClean="0">
                <a:latin typeface="Arial" charset="0"/>
              </a:rPr>
              <a:t>: </a:t>
            </a:r>
            <a:endParaRPr lang="en-US" altLang="en-US" smtClean="0">
              <a:latin typeface="Arial" charset="0"/>
            </a:endParaRPr>
          </a:p>
          <a:p>
            <a:pPr lvl="1"/>
            <a:r>
              <a:rPr lang="zh-CN" altLang="en-US" smtClean="0">
                <a:latin typeface="Arial" charset="0"/>
              </a:rPr>
              <a:t>您可以通过编写多个子查询来更新</a:t>
            </a:r>
            <a:r>
              <a:rPr lang="en-US" altLang="zh-CN" smtClean="0">
                <a:latin typeface="Arial" charset="0"/>
              </a:rPr>
              <a:t>UPDATE</a:t>
            </a:r>
            <a:r>
              <a:rPr lang="zh-CN" altLang="en-US" smtClean="0">
                <a:latin typeface="Arial" charset="0"/>
              </a:rPr>
              <a:t>语句的</a:t>
            </a:r>
            <a:r>
              <a:rPr lang="en-US" altLang="zh-CN" smtClean="0">
                <a:latin typeface="Arial" charset="0"/>
              </a:rPr>
              <a:t>SET</a:t>
            </a:r>
            <a:r>
              <a:rPr lang="zh-CN" altLang="en-US" smtClean="0">
                <a:latin typeface="Arial" charset="0"/>
              </a:rPr>
              <a:t>子句中的多个列。 语法如下：</a:t>
            </a:r>
            <a:endParaRPr lang="en-US" altLang="en-US" dirty="0" smtClean="0">
              <a:latin typeface="Arial" charset="0"/>
            </a:endParaRPr>
          </a:p>
          <a:p>
            <a:pPr lvl="4">
              <a:spcBef>
                <a:spcPts val="100"/>
              </a:spcBef>
            </a:pPr>
            <a:r>
              <a:rPr lang="en-US" altLang="en-US" dirty="0" smtClean="0"/>
              <a:t>  UPDATE table</a:t>
            </a:r>
          </a:p>
          <a:p>
            <a:pPr lvl="4">
              <a:spcBef>
                <a:spcPts val="100"/>
              </a:spcBef>
            </a:pPr>
            <a:r>
              <a:rPr lang="en-US" altLang="en-US" dirty="0" smtClean="0"/>
              <a:t>  SET     column  = </a:t>
            </a:r>
          </a:p>
          <a:p>
            <a:pPr lvl="4">
              <a:spcBef>
                <a:spcPts val="100"/>
              </a:spcBef>
            </a:pPr>
            <a:r>
              <a:rPr lang="en-US" altLang="en-US" dirty="0" smtClean="0"/>
              <a:t>			   (SELECT	column</a:t>
            </a:r>
          </a:p>
          <a:p>
            <a:pPr lvl="4">
              <a:spcBef>
                <a:spcPts val="100"/>
              </a:spcBef>
            </a:pPr>
            <a:r>
              <a:rPr lang="en-US" altLang="en-US" dirty="0" smtClean="0"/>
              <a:t>			    FROM table</a:t>
            </a:r>
          </a:p>
          <a:p>
            <a:pPr lvl="4">
              <a:spcBef>
                <a:spcPts val="100"/>
              </a:spcBef>
            </a:pPr>
            <a:r>
              <a:rPr lang="en-US" altLang="en-US" dirty="0" smtClean="0"/>
              <a:t>			    WHERE condition)</a:t>
            </a:r>
          </a:p>
          <a:p>
            <a:pPr lvl="4">
              <a:spcBef>
                <a:spcPts val="100"/>
              </a:spcBef>
            </a:pPr>
            <a:r>
              <a:rPr lang="en-US" altLang="en-US" dirty="0" smtClean="0"/>
              <a:t>        [ ,</a:t>
            </a:r>
          </a:p>
          <a:p>
            <a:pPr lvl="4">
              <a:spcBef>
                <a:spcPts val="100"/>
              </a:spcBef>
            </a:pPr>
            <a:r>
              <a:rPr lang="en-US" altLang="en-US" dirty="0" smtClean="0"/>
              <a:t>         column  = </a:t>
            </a:r>
          </a:p>
          <a:p>
            <a:pPr lvl="4">
              <a:spcBef>
                <a:spcPts val="100"/>
              </a:spcBef>
            </a:pPr>
            <a:r>
              <a:rPr lang="en-US" altLang="en-US" dirty="0" smtClean="0"/>
              <a:t>			   (SELECT	column</a:t>
            </a:r>
          </a:p>
          <a:p>
            <a:pPr lvl="4">
              <a:spcBef>
                <a:spcPts val="100"/>
              </a:spcBef>
            </a:pPr>
            <a:r>
              <a:rPr lang="en-US" altLang="en-US" dirty="0" smtClean="0"/>
              <a:t>			    FROM table</a:t>
            </a:r>
          </a:p>
          <a:p>
            <a:pPr lvl="4">
              <a:spcBef>
                <a:spcPts val="100"/>
              </a:spcBef>
            </a:pPr>
            <a:r>
              <a:rPr lang="en-US" altLang="en-US" dirty="0" smtClean="0"/>
              <a:t>			    WHERE condition)]</a:t>
            </a:r>
          </a:p>
          <a:p>
            <a:pPr lvl="4">
              <a:spcBef>
                <a:spcPts val="100"/>
              </a:spcBef>
            </a:pPr>
            <a:r>
              <a:rPr lang="en-US" altLang="en-US" dirty="0" smtClean="0"/>
              <a:t> [WHERE  condition ]	;</a:t>
            </a:r>
          </a:p>
        </p:txBody>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30BA9855-0E67-497B-80B4-2DFA979B380E}"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p14="http://schemas.microsoft.com/office/powerpoint/2010/main" val="95216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D1C9F2D-4E9A-49C6-B68D-58B4F6E91204}" type="slidenum">
              <a:rPr lang="en-US" altLang="en-US" smtClean="0">
                <a:latin typeface="Arial" charset="0"/>
                <a:cs typeface="Arial" charset="0"/>
              </a:rPr>
              <a:t>2</a:t>
            </a:fld>
            <a:endParaRPr lang="en-US" altLang="en-US" dirty="0" smtClean="0">
              <a:latin typeface="Arial" charset="0"/>
              <a:cs typeface="Arial" charset="0"/>
            </a:endParaRPr>
          </a:p>
        </p:txBody>
      </p:sp>
      <p:sp>
        <p:nvSpPr>
          <p:cNvPr id="50179" name="Slide Image Placeholder 5"/>
          <p:cNvSpPr>
            <a:spLocks noGrp="1" noRot="1" noChangeAspect="1" noTextEdit="1"/>
          </p:cNvSpPr>
          <p:nvPr>
            <p:ph type="sldImg"/>
          </p:nvPr>
        </p:nvSpPr>
        <p:spPr>
          <a:ln/>
        </p:spPr>
      </p:sp>
      <p:sp>
        <p:nvSpPr>
          <p:cNvPr id="50180" name="Notes Placeholder 6"/>
          <p:cNvSpPr>
            <a:spLocks noGrp="1"/>
          </p:cNvSpPr>
          <p:nvPr>
            <p:ph type="body" idx="1"/>
          </p:nvPr>
        </p:nvSpPr>
        <p:spPr>
          <a:noFill/>
          <a:ln/>
        </p:spPr>
        <p:txBody>
          <a:bodyPr/>
          <a:lstStyle/>
          <a:p>
            <a:pPr lvl="1"/>
            <a:r>
              <a:rPr lang="en-US" sz="1100" b="0" kern="1200" dirty="0" smtClean="0">
                <a:solidFill>
                  <a:schemeClr val="tx1"/>
                </a:solidFill>
                <a:latin typeface="Arial" pitchFamily="34" charset="0"/>
                <a:ea typeface="+mn-ea"/>
                <a:cs typeface="+mn-cs"/>
              </a:rPr>
              <a:t>In Unit 3, you learn how to manage data in tables using data manipulation language (DML) statements. You also learn how to create and manage database objects using data definition language (DDL) statements. </a:t>
            </a:r>
            <a:endParaRPr lang="en-US" altLang="en-US" sz="1000" b="0" dirty="0" smtClean="0">
              <a:latin typeface="Arial" charset="0"/>
            </a:endParaRPr>
          </a:p>
        </p:txBody>
      </p:sp>
    </p:spTree>
    <p:extLst>
      <p:ext uri="{BB962C8B-B14F-4D97-AF65-F5344CB8AC3E}">
        <p14:creationId xmlns:p14="http://schemas.microsoft.com/office/powerpoint/2010/main" val="4271627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a:ln/>
        </p:spPr>
      </p:sp>
      <p:sp>
        <p:nvSpPr>
          <p:cNvPr id="4198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subqueries in the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statements to update values in a table. The example in the slide updates the </a:t>
            </a:r>
            <a:r>
              <a:rPr lang="en-US" altLang="en-US" dirty="0" smtClean="0">
                <a:solidFill>
                  <a:schemeClr val="tx1"/>
                </a:solidFill>
                <a:latin typeface="Courier New" pitchFamily="49" charset="0"/>
              </a:rPr>
              <a:t>COPY_EMP</a:t>
            </a:r>
            <a:r>
              <a:rPr lang="en-US" altLang="en-US" dirty="0" smtClean="0">
                <a:solidFill>
                  <a:schemeClr val="tx1"/>
                </a:solidFill>
                <a:latin typeface="Arial" charset="0"/>
              </a:rPr>
              <a:t> table based on the values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It changes the department number to employee 100’s current department number for all the employees whose job ID is the same as employee 200’s job </a:t>
            </a:r>
            <a:r>
              <a:rPr lang="en-US" altLang="en-US" smtClean="0">
                <a:solidFill>
                  <a:schemeClr val="tx1"/>
                </a:solidFill>
                <a:latin typeface="Courier New" pitchFamily="49" charset="0"/>
                <a:cs typeface="Courier New" pitchFamily="49" charset="0"/>
              </a:rPr>
              <a:t>ID</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您可以使用</a:t>
            </a:r>
            <a:r>
              <a:rPr lang="en-US" altLang="zh-CN" smtClean="0">
                <a:solidFill>
                  <a:schemeClr val="tx1"/>
                </a:solidFill>
                <a:latin typeface="Arial" charset="0"/>
              </a:rPr>
              <a:t>UPDATE</a:t>
            </a:r>
            <a:r>
              <a:rPr lang="zh-CN" altLang="en-US" smtClean="0">
                <a:solidFill>
                  <a:schemeClr val="tx1"/>
                </a:solidFill>
                <a:latin typeface="Arial" charset="0"/>
              </a:rPr>
              <a:t>语句中的子查询更新表中的值。 幻灯片中的示例将根据</a:t>
            </a:r>
            <a:r>
              <a:rPr lang="en-US" altLang="zh-CN" smtClean="0">
                <a:solidFill>
                  <a:schemeClr val="tx1"/>
                </a:solidFill>
                <a:latin typeface="Arial" charset="0"/>
              </a:rPr>
              <a:t>EMPLOYEES</a:t>
            </a:r>
            <a:r>
              <a:rPr lang="zh-CN" altLang="en-US" smtClean="0">
                <a:solidFill>
                  <a:schemeClr val="tx1"/>
                </a:solidFill>
                <a:latin typeface="Arial" charset="0"/>
              </a:rPr>
              <a:t>表中的值更新</a:t>
            </a:r>
            <a:r>
              <a:rPr lang="en-US" altLang="zh-CN" smtClean="0">
                <a:solidFill>
                  <a:schemeClr val="tx1"/>
                </a:solidFill>
                <a:latin typeface="Arial" charset="0"/>
              </a:rPr>
              <a:t>COPY_EMP</a:t>
            </a:r>
            <a:r>
              <a:rPr lang="zh-CN" altLang="en-US" smtClean="0">
                <a:solidFill>
                  <a:schemeClr val="tx1"/>
                </a:solidFill>
                <a:latin typeface="Arial" charset="0"/>
              </a:rPr>
              <a:t>表。 所有员工的工作编号与员工</a:t>
            </a:r>
            <a:r>
              <a:rPr lang="en-US" altLang="zh-CN" smtClean="0">
                <a:solidFill>
                  <a:schemeClr val="tx1"/>
                </a:solidFill>
                <a:latin typeface="Arial" charset="0"/>
              </a:rPr>
              <a:t>200</a:t>
            </a:r>
            <a:r>
              <a:rPr lang="zh-CN" altLang="en-US" smtClean="0">
                <a:solidFill>
                  <a:schemeClr val="tx1"/>
                </a:solidFill>
                <a:latin typeface="Arial" charset="0"/>
              </a:rPr>
              <a:t>的工作编号相同，将部门编号改为员工</a:t>
            </a:r>
            <a:r>
              <a:rPr lang="en-US" altLang="zh-CN" smtClean="0">
                <a:solidFill>
                  <a:schemeClr val="tx1"/>
                </a:solidFill>
                <a:latin typeface="Arial" charset="0"/>
              </a:rPr>
              <a:t>100</a:t>
            </a:r>
            <a:r>
              <a:rPr lang="zh-CN" altLang="en-US" smtClean="0">
                <a:solidFill>
                  <a:schemeClr val="tx1"/>
                </a:solidFill>
                <a:latin typeface="Arial" charset="0"/>
              </a:rPr>
              <a:t>的现行部门编号。</a:t>
            </a:r>
            <a:endParaRPr lang="en-US" altLang="en-US" dirty="0" smtClean="0">
              <a:solidFill>
                <a:schemeClr val="tx1"/>
              </a:solidFill>
              <a:latin typeface="Arial" charset="0"/>
            </a:endParaRPr>
          </a:p>
        </p:txBody>
      </p:sp>
      <p:sp>
        <p:nvSpPr>
          <p:cNvPr id="419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0BB14C76-3C24-4161-BA8E-2482752F47C2}"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p14="http://schemas.microsoft.com/office/powerpoint/2010/main" val="289785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4403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7D14604C-7D55-48BD-B442-2D6B996DDF23}"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p14="http://schemas.microsoft.com/office/powerpoint/2010/main" val="34957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Rot="1" noChangeAspect="1" noChangeArrowheads="1" noTextEdit="1"/>
          </p:cNvSpPr>
          <p:nvPr>
            <p:ph type="sldImg"/>
          </p:nvPr>
        </p:nvSpPr>
        <p:spPr>
          <a:ln/>
        </p:spPr>
      </p:sp>
      <p:sp>
        <p:nvSpPr>
          <p:cNvPr id="46083"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contracting department has been removed from the </a:t>
            </a:r>
            <a:r>
              <a:rPr lang="en-US" altLang="en-US" dirty="0" smtClean="0">
                <a:latin typeface="Courier New" pitchFamily="49" charset="0"/>
              </a:rPr>
              <a:t>DEPARTMENTS</a:t>
            </a:r>
            <a:r>
              <a:rPr lang="en-US" altLang="en-US" dirty="0" smtClean="0">
                <a:latin typeface="Arial" charset="0"/>
              </a:rPr>
              <a:t> table (assuming no constraints on the </a:t>
            </a:r>
            <a:r>
              <a:rPr lang="en-US" altLang="en-US" dirty="0" smtClean="0">
                <a:latin typeface="Courier New" pitchFamily="49" charset="0"/>
              </a:rPr>
              <a:t>DEPARTMENTS</a:t>
            </a:r>
            <a:r>
              <a:rPr lang="en-US" altLang="en-US" dirty="0" smtClean="0">
                <a:latin typeface="Arial" charset="0"/>
              </a:rPr>
              <a:t> table are violated), as shown in the graphic in the </a:t>
            </a:r>
            <a:r>
              <a:rPr lang="en-US" altLang="en-US" smtClean="0">
                <a:latin typeface="Arial" charset="0"/>
              </a:rPr>
              <a:t>slide</a:t>
            </a:r>
            <a:r>
              <a:rPr lang="en-US" altLang="en-US" smtClean="0">
                <a:latin typeface="Arial" charset="0"/>
              </a:rPr>
              <a:t>.</a:t>
            </a:r>
          </a:p>
          <a:p>
            <a:pPr lvl="1" eaLnBrk="1" hangingPunct="1"/>
            <a:r>
              <a:rPr lang="zh-CN" altLang="en-US" smtClean="0">
                <a:latin typeface="Arial" charset="0"/>
              </a:rPr>
              <a:t>订单部门已从</a:t>
            </a:r>
            <a:r>
              <a:rPr lang="en-US" altLang="en-US" smtClean="0">
                <a:latin typeface="Arial" charset="0"/>
              </a:rPr>
              <a:t>DEPARTMENTS</a:t>
            </a:r>
            <a:r>
              <a:rPr lang="zh-CN" altLang="en-US" smtClean="0">
                <a:latin typeface="Arial" charset="0"/>
              </a:rPr>
              <a:t>表中删除（假设没有违反</a:t>
            </a:r>
            <a:r>
              <a:rPr lang="en-US" altLang="en-US" smtClean="0">
                <a:latin typeface="Arial" charset="0"/>
              </a:rPr>
              <a:t>DEPARTMENTS</a:t>
            </a:r>
            <a:r>
              <a:rPr lang="zh-CN" altLang="en-US" smtClean="0">
                <a:latin typeface="Arial" charset="0"/>
              </a:rPr>
              <a:t>表的限制），如幻灯片中的图形所示。</a:t>
            </a:r>
            <a:endParaRPr lang="en-US" altLang="en-US" dirty="0" smtClean="0">
              <a:latin typeface="Arial" charset="0"/>
            </a:endParaRPr>
          </a:p>
        </p:txBody>
      </p:sp>
      <p:sp>
        <p:nvSpPr>
          <p:cNvPr id="460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384E7D17-4B70-4E99-AF2B-DAD224DCAA88}"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p14="http://schemas.microsoft.com/office/powerpoint/2010/main" val="371082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Rot="1" noChangeAspect="1" noChangeArrowheads="1" noTextEdit="1"/>
          </p:cNvSpPr>
          <p:nvPr>
            <p:ph type="sldImg"/>
          </p:nvPr>
        </p:nvSpPr>
        <p:spPr>
          <a:ln/>
        </p:spPr>
      </p:sp>
      <p:sp>
        <p:nvSpPr>
          <p:cNvPr id="4813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In the syntax:</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table</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table</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condition</a:t>
            </a:r>
            <a:r>
              <a:rPr lang="en-US" altLang="en-US" dirty="0" smtClean="0">
                <a:solidFill>
                  <a:schemeClr val="tx1"/>
                </a:solidFill>
                <a:latin typeface="Arial" charset="0"/>
              </a:rPr>
              <a:t>		Identifies the rows to be deleted, and is composed of column names, 			expressions, constants, subqueries, and comparison operators</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If no rows are deleted, the message “0 rows deleted” is returned (on the Script Output tab in SQL Developer).</a:t>
            </a:r>
          </a:p>
          <a:p>
            <a:pPr lvl="1" eaLnBrk="1" hangingPunct="1"/>
            <a:r>
              <a:rPr lang="en-US" altLang="en-US" dirty="0" smtClean="0">
                <a:solidFill>
                  <a:schemeClr val="tx1"/>
                </a:solidFill>
                <a:latin typeface="Arial" charset="0"/>
              </a:rPr>
              <a:t>For more information, see the section on “</a:t>
            </a:r>
            <a:r>
              <a:rPr lang="en-US" altLang="en-US" dirty="0" smtClean="0">
                <a:solidFill>
                  <a:schemeClr val="tx1"/>
                </a:solidFill>
                <a:latin typeface="Courier New" pitchFamily="49" charset="0"/>
              </a:rPr>
              <a:t>DELETE</a:t>
            </a:r>
            <a:r>
              <a:rPr lang="en-US" altLang="en-US" dirty="0" smtClean="0">
                <a:solidFill>
                  <a:schemeClr val="tx1"/>
                </a:solidFill>
                <a:latin typeface="Arial" charset="0"/>
              </a:rPr>
              <a:t>” in </a:t>
            </a:r>
            <a:r>
              <a:rPr lang="en-US" altLang="en-US" i="1" dirty="0" smtClean="0">
                <a:solidFill>
                  <a:schemeClr val="tx1"/>
                </a:solidFill>
                <a:latin typeface="Arial" charset="0"/>
              </a:rPr>
              <a:t>Oracle Database SQL Language Reference </a:t>
            </a:r>
            <a:r>
              <a:rPr lang="en-US" altLang="en-US" dirty="0" smtClean="0">
                <a:solidFill>
                  <a:schemeClr val="tx1"/>
                </a:solidFill>
                <a:latin typeface="Arial" charset="0"/>
              </a:rPr>
              <a:t>for 12</a:t>
            </a:r>
            <a:r>
              <a:rPr lang="en-US" altLang="en-US" i="1" dirty="0" smtClean="0">
                <a:solidFill>
                  <a:schemeClr val="tx1"/>
                </a:solidFill>
                <a:latin typeface="Arial" charset="0"/>
              </a:rPr>
              <a:t>c </a:t>
            </a:r>
            <a:r>
              <a:rPr lang="en-US" altLang="en-US" smtClean="0">
                <a:solidFill>
                  <a:schemeClr val="tx1"/>
                </a:solidFill>
                <a:latin typeface="Arial" charset="0"/>
              </a:rPr>
              <a:t>database</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在语法中：</a:t>
            </a:r>
          </a:p>
          <a:p>
            <a:pPr lvl="1" eaLnBrk="1" hangingPunct="1"/>
            <a:r>
              <a:rPr lang="zh-CN" altLang="en-US" smtClean="0">
                <a:solidFill>
                  <a:schemeClr val="tx1"/>
                </a:solidFill>
                <a:latin typeface="Arial" charset="0"/>
              </a:rPr>
              <a:t>表     是表的名称</a:t>
            </a:r>
          </a:p>
          <a:p>
            <a:pPr lvl="1" eaLnBrk="1" hangingPunct="1"/>
            <a:r>
              <a:rPr lang="zh-CN" altLang="en-US" smtClean="0">
                <a:solidFill>
                  <a:schemeClr val="tx1"/>
                </a:solidFill>
                <a:latin typeface="Arial" charset="0"/>
              </a:rPr>
              <a:t>条件  标识要删除的行，由列名称，表达式，常量，子查询和比较运算符组成</a:t>
            </a:r>
          </a:p>
          <a:p>
            <a:pPr lvl="1" eaLnBrk="1" hangingPunct="1"/>
            <a:r>
              <a:rPr lang="zh-CN" altLang="en-US" smtClean="0">
                <a:solidFill>
                  <a:schemeClr val="tx1"/>
                </a:solidFill>
                <a:latin typeface="Arial" charset="0"/>
              </a:rPr>
              <a:t>注意：如果没有行被删除，则返回消息“</a:t>
            </a:r>
            <a:r>
              <a:rPr lang="en-US" altLang="zh-CN" smtClean="0">
                <a:solidFill>
                  <a:schemeClr val="tx1"/>
                </a:solidFill>
                <a:latin typeface="Arial" charset="0"/>
              </a:rPr>
              <a:t>0 rows deleted”</a:t>
            </a:r>
            <a:r>
              <a:rPr lang="zh-CN" altLang="en-US" smtClean="0">
                <a:solidFill>
                  <a:schemeClr val="tx1"/>
                </a:solidFill>
                <a:latin typeface="Arial" charset="0"/>
              </a:rPr>
              <a:t>（在</a:t>
            </a:r>
            <a:r>
              <a:rPr lang="en-US" altLang="zh-CN" smtClean="0">
                <a:solidFill>
                  <a:schemeClr val="tx1"/>
                </a:solidFill>
                <a:latin typeface="Arial" charset="0"/>
              </a:rPr>
              <a:t>SQL Developer</a:t>
            </a:r>
            <a:r>
              <a:rPr lang="zh-CN" altLang="en-US" smtClean="0">
                <a:solidFill>
                  <a:schemeClr val="tx1"/>
                </a:solidFill>
                <a:latin typeface="Arial" charset="0"/>
              </a:rPr>
              <a:t>的“脚本输出”选项卡上）。</a:t>
            </a:r>
          </a:p>
          <a:p>
            <a:pPr lvl="1" eaLnBrk="1" hangingPunct="1"/>
            <a:r>
              <a:rPr lang="zh-CN" altLang="en-US" smtClean="0">
                <a:solidFill>
                  <a:schemeClr val="tx1"/>
                </a:solidFill>
                <a:latin typeface="Arial" charset="0"/>
              </a:rPr>
              <a:t>有关详细信息，请参见“数据库</a:t>
            </a:r>
            <a:r>
              <a:rPr lang="en-US" altLang="zh-CN" smtClean="0">
                <a:solidFill>
                  <a:schemeClr val="tx1"/>
                </a:solidFill>
                <a:latin typeface="Arial" charset="0"/>
              </a:rPr>
              <a:t>SQL</a:t>
            </a:r>
            <a:r>
              <a:rPr lang="zh-CN" altLang="en-US" smtClean="0">
                <a:solidFill>
                  <a:schemeClr val="tx1"/>
                </a:solidFill>
                <a:latin typeface="Arial" charset="0"/>
              </a:rPr>
              <a:t>数据库</a:t>
            </a:r>
            <a:r>
              <a:rPr lang="en-US" altLang="zh-CN" smtClean="0">
                <a:solidFill>
                  <a:schemeClr val="tx1"/>
                </a:solidFill>
                <a:latin typeface="Arial" charset="0"/>
              </a:rPr>
              <a:t>SQL</a:t>
            </a:r>
            <a:r>
              <a:rPr lang="zh-CN" altLang="en-US" smtClean="0">
                <a:solidFill>
                  <a:schemeClr val="tx1"/>
                </a:solidFill>
                <a:latin typeface="Arial" charset="0"/>
              </a:rPr>
              <a:t>语言参考”中的“删除”一节。</a:t>
            </a:r>
            <a:endParaRPr lang="en-US" altLang="en-US" dirty="0" smtClean="0">
              <a:solidFill>
                <a:schemeClr val="tx1"/>
              </a:solidFill>
              <a:latin typeface="Arial" charset="0"/>
            </a:endParaRPr>
          </a:p>
        </p:txBody>
      </p:sp>
      <p:sp>
        <p:nvSpPr>
          <p:cNvPr id="481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B18E4BC5-CD55-4C9E-9868-5C5687ABC2C6}"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p14="http://schemas.microsoft.com/office/powerpoint/2010/main" val="1140069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lvl="1"/>
            <a:r>
              <a:rPr lang="en-US" altLang="en-US" dirty="0" smtClean="0">
                <a:latin typeface="Arial" charset="0"/>
              </a:rPr>
              <a:t>You can delete specific rows by specifying the </a:t>
            </a:r>
            <a:r>
              <a:rPr lang="en-US" altLang="en-US" dirty="0" smtClean="0">
                <a:latin typeface="Courier New" pitchFamily="49" charset="0"/>
                <a:cs typeface="Courier New" pitchFamily="49" charset="0"/>
              </a:rPr>
              <a:t>WHERE</a:t>
            </a:r>
            <a:r>
              <a:rPr lang="en-US" altLang="en-US" dirty="0" smtClean="0">
                <a:latin typeface="Arial" charset="0"/>
              </a:rPr>
              <a:t> clause in the </a:t>
            </a:r>
            <a:r>
              <a:rPr lang="en-US" altLang="en-US" dirty="0" smtClean="0">
                <a:latin typeface="Courier New" pitchFamily="49" charset="0"/>
                <a:cs typeface="Courier New" pitchFamily="49" charset="0"/>
              </a:rPr>
              <a:t>DELETE</a:t>
            </a:r>
            <a:r>
              <a:rPr lang="en-US" altLang="en-US" dirty="0" smtClean="0">
                <a:latin typeface="Arial" charset="0"/>
              </a:rPr>
              <a:t> statement. The first example in the slide deletes the accounting department from the </a:t>
            </a:r>
            <a:r>
              <a:rPr lang="en-US" altLang="en-US" dirty="0" smtClean="0">
                <a:latin typeface="Courier New" pitchFamily="49" charset="0"/>
                <a:cs typeface="Courier New" pitchFamily="49" charset="0"/>
              </a:rPr>
              <a:t>DEPARTMENTS</a:t>
            </a:r>
            <a:r>
              <a:rPr lang="en-US" altLang="en-US" dirty="0" smtClean="0">
                <a:latin typeface="Arial" charset="0"/>
              </a:rPr>
              <a:t> table. You can confirm the delete operation by trying to display the deleted rows using the </a:t>
            </a:r>
            <a:r>
              <a:rPr lang="en-US" altLang="en-US" dirty="0" smtClean="0">
                <a:latin typeface="Courier New" pitchFamily="49" charset="0"/>
                <a:cs typeface="Courier New" pitchFamily="49" charset="0"/>
              </a:rPr>
              <a:t>SELECT</a:t>
            </a:r>
            <a:r>
              <a:rPr lang="en-US" altLang="en-US" dirty="0" smtClean="0">
                <a:latin typeface="Arial" charset="0"/>
              </a:rPr>
              <a:t> statement. The query returns 0 </a:t>
            </a:r>
            <a:r>
              <a:rPr lang="en-US" altLang="en-US" smtClean="0">
                <a:latin typeface="Arial" charset="0"/>
              </a:rPr>
              <a:t>rows</a:t>
            </a:r>
            <a:r>
              <a:rPr lang="en-US" altLang="en-US" smtClean="0">
                <a:latin typeface="Arial" charset="0"/>
              </a:rPr>
              <a:t>.</a:t>
            </a:r>
          </a:p>
          <a:p>
            <a:pPr lvl="1"/>
            <a:r>
              <a:rPr lang="zh-CN" altLang="en-US" smtClean="0">
                <a:latin typeface="Arial" charset="0"/>
              </a:rPr>
              <a:t>您可以通过在</a:t>
            </a:r>
            <a:r>
              <a:rPr lang="en-US" altLang="zh-CN" smtClean="0">
                <a:latin typeface="Arial" charset="0"/>
              </a:rPr>
              <a:t>DELETE</a:t>
            </a:r>
            <a:r>
              <a:rPr lang="zh-CN" altLang="en-US" smtClean="0">
                <a:latin typeface="Arial" charset="0"/>
              </a:rPr>
              <a:t>语句中指定</a:t>
            </a:r>
            <a:r>
              <a:rPr lang="en-US" altLang="zh-CN" smtClean="0">
                <a:latin typeface="Arial" charset="0"/>
              </a:rPr>
              <a:t>WHERE</a:t>
            </a:r>
            <a:r>
              <a:rPr lang="zh-CN" altLang="en-US" smtClean="0">
                <a:latin typeface="Arial" charset="0"/>
              </a:rPr>
              <a:t>子句来删除特定的行。 幻灯片中的第一个示例从</a:t>
            </a:r>
            <a:r>
              <a:rPr lang="en-US" altLang="zh-CN" smtClean="0">
                <a:latin typeface="Arial" charset="0"/>
              </a:rPr>
              <a:t>DEPARTMENTS</a:t>
            </a:r>
            <a:r>
              <a:rPr lang="zh-CN" altLang="en-US" smtClean="0">
                <a:latin typeface="Arial" charset="0"/>
              </a:rPr>
              <a:t>表中删除会计部门。 您可以通过使用</a:t>
            </a:r>
            <a:r>
              <a:rPr lang="en-US" altLang="zh-CN" smtClean="0">
                <a:latin typeface="Arial" charset="0"/>
              </a:rPr>
              <a:t>SELECT</a:t>
            </a:r>
            <a:r>
              <a:rPr lang="zh-CN" altLang="en-US" smtClean="0">
                <a:latin typeface="Arial" charset="0"/>
              </a:rPr>
              <a:t>语句显示已删除的行来确认删除操作。 查询返回</a:t>
            </a:r>
            <a:r>
              <a:rPr lang="en-US" altLang="zh-CN" smtClean="0">
                <a:latin typeface="Arial" charset="0"/>
              </a:rPr>
              <a:t>0</a:t>
            </a:r>
            <a:r>
              <a:rPr lang="zh-CN" altLang="en-US" smtClean="0">
                <a:latin typeface="Arial" charset="0"/>
              </a:rPr>
              <a:t>行</a:t>
            </a:r>
            <a:endParaRPr lang="en-US" altLang="en-US" dirty="0" smtClean="0">
              <a:latin typeface="Arial" charset="0"/>
            </a:endParaRPr>
          </a:p>
          <a:p>
            <a:pPr lvl="4">
              <a:spcBef>
                <a:spcPct val="0"/>
              </a:spcBef>
            </a:pPr>
            <a:r>
              <a:rPr lang="en-US" altLang="en-US" dirty="0" smtClean="0"/>
              <a:t>SELECT  *</a:t>
            </a:r>
          </a:p>
          <a:p>
            <a:pPr lvl="4">
              <a:spcBef>
                <a:spcPct val="0"/>
              </a:spcBef>
            </a:pPr>
            <a:r>
              <a:rPr lang="en-US" altLang="en-US" dirty="0" smtClean="0"/>
              <a:t>FROM    departments</a:t>
            </a:r>
          </a:p>
          <a:p>
            <a:pPr lvl="4">
              <a:spcBef>
                <a:spcPct val="0"/>
              </a:spcBef>
            </a:pPr>
            <a:r>
              <a:rPr lang="en-US" altLang="en-US" dirty="0" smtClean="0"/>
              <a:t>WHERE   department_name = 'Finance';</a:t>
            </a:r>
          </a:p>
          <a:p>
            <a:pPr lvl="1">
              <a:spcBef>
                <a:spcPct val="0"/>
              </a:spcBef>
            </a:pPr>
            <a:endParaRPr lang="en-US" altLang="en-US" dirty="0" smtClean="0">
              <a:latin typeface="Arial" charset="0"/>
            </a:endParaRPr>
          </a:p>
          <a:p>
            <a:pPr lvl="1"/>
            <a:r>
              <a:rPr lang="en-US" altLang="en-US" dirty="0" smtClean="0">
                <a:latin typeface="Arial" charset="0"/>
              </a:rPr>
              <a:t>However, if you omit the </a:t>
            </a:r>
            <a:r>
              <a:rPr lang="en-US" altLang="en-US" dirty="0" smtClean="0">
                <a:latin typeface="Courier New" pitchFamily="49" charset="0"/>
                <a:cs typeface="Courier New" pitchFamily="49" charset="0"/>
              </a:rPr>
              <a:t>WHERE</a:t>
            </a:r>
            <a:r>
              <a:rPr lang="en-US" altLang="en-US" dirty="0" smtClean="0">
                <a:latin typeface="Arial" charset="0"/>
              </a:rPr>
              <a:t> clause, all rows in the table are deleted. The second example in the slide deletes all rows from the </a:t>
            </a:r>
            <a:r>
              <a:rPr lang="en-US" altLang="en-US" dirty="0" smtClean="0">
                <a:latin typeface="Courier New" pitchFamily="49" charset="0"/>
                <a:cs typeface="Courier New" pitchFamily="49" charset="0"/>
              </a:rPr>
              <a:t>COPY_EMP</a:t>
            </a:r>
            <a:r>
              <a:rPr lang="en-US" altLang="en-US" dirty="0" smtClean="0">
                <a:latin typeface="Arial" charset="0"/>
              </a:rPr>
              <a:t> table, because no </a:t>
            </a:r>
            <a:r>
              <a:rPr lang="en-US" altLang="en-US" dirty="0" smtClean="0">
                <a:latin typeface="Courier New" pitchFamily="49" charset="0"/>
                <a:cs typeface="Courier New" pitchFamily="49" charset="0"/>
              </a:rPr>
              <a:t>WHERE</a:t>
            </a:r>
            <a:r>
              <a:rPr lang="en-US" altLang="en-US" dirty="0" smtClean="0">
                <a:latin typeface="Arial" charset="0"/>
              </a:rPr>
              <a:t> clause was specified.</a:t>
            </a:r>
          </a:p>
          <a:p>
            <a:pPr lvl="1"/>
            <a:r>
              <a:rPr lang="en-US" altLang="en-US" b="1" dirty="0" smtClean="0">
                <a:latin typeface="Arial" charset="0"/>
              </a:rPr>
              <a:t>Example</a:t>
            </a:r>
          </a:p>
          <a:p>
            <a:pPr lvl="1"/>
            <a:r>
              <a:rPr lang="en-US" altLang="en-US" dirty="0" smtClean="0">
                <a:latin typeface="Arial" charset="0"/>
              </a:rPr>
              <a:t>Remove rows identified in the </a:t>
            </a:r>
            <a:r>
              <a:rPr lang="en-US" altLang="en-US" dirty="0" smtClean="0">
                <a:latin typeface="Courier New" pitchFamily="49" charset="0"/>
                <a:cs typeface="Courier New" pitchFamily="49" charset="0"/>
              </a:rPr>
              <a:t>WHERE</a:t>
            </a:r>
            <a:r>
              <a:rPr lang="en-US" altLang="en-US" dirty="0" smtClean="0">
                <a:latin typeface="Arial" charset="0"/>
              </a:rPr>
              <a:t> </a:t>
            </a:r>
            <a:r>
              <a:rPr lang="en-US" altLang="en-US" smtClean="0">
                <a:latin typeface="Arial" charset="0"/>
              </a:rPr>
              <a:t>clause</a:t>
            </a:r>
            <a:r>
              <a:rPr lang="en-US" altLang="en-US" smtClean="0">
                <a:latin typeface="Arial" charset="0"/>
              </a:rPr>
              <a:t>.</a:t>
            </a:r>
          </a:p>
          <a:p>
            <a:pPr lvl="1"/>
            <a:r>
              <a:rPr lang="zh-CN" altLang="en-US" smtClean="0">
                <a:latin typeface="Arial" charset="0"/>
              </a:rPr>
              <a:t>但是，如果省略</a:t>
            </a:r>
            <a:r>
              <a:rPr lang="en-US" altLang="zh-CN" smtClean="0">
                <a:latin typeface="Arial" charset="0"/>
              </a:rPr>
              <a:t>WHERE</a:t>
            </a:r>
            <a:r>
              <a:rPr lang="zh-CN" altLang="en-US" smtClean="0">
                <a:latin typeface="Arial" charset="0"/>
              </a:rPr>
              <a:t>子句，表中的所有行都将被删除。 幻灯片中的第二个示例从</a:t>
            </a:r>
            <a:r>
              <a:rPr lang="en-US" altLang="zh-CN" smtClean="0">
                <a:latin typeface="Arial" charset="0"/>
              </a:rPr>
              <a:t>COPY_EMP</a:t>
            </a:r>
            <a:r>
              <a:rPr lang="zh-CN" altLang="en-US" smtClean="0">
                <a:latin typeface="Arial" charset="0"/>
              </a:rPr>
              <a:t>表中删除所有行，因为未指定</a:t>
            </a:r>
            <a:r>
              <a:rPr lang="en-US" altLang="zh-CN" smtClean="0">
                <a:latin typeface="Arial" charset="0"/>
              </a:rPr>
              <a:t>WHERE</a:t>
            </a:r>
            <a:r>
              <a:rPr lang="zh-CN" altLang="en-US" smtClean="0">
                <a:latin typeface="Arial" charset="0"/>
              </a:rPr>
              <a:t>子句。</a:t>
            </a:r>
          </a:p>
          <a:p>
            <a:pPr lvl="1"/>
            <a:r>
              <a:rPr lang="zh-CN" altLang="en-US" smtClean="0">
                <a:latin typeface="Arial" charset="0"/>
              </a:rPr>
              <a:t>例</a:t>
            </a:r>
          </a:p>
          <a:p>
            <a:pPr lvl="1"/>
            <a:r>
              <a:rPr lang="zh-CN" altLang="en-US" smtClean="0">
                <a:latin typeface="Arial" charset="0"/>
              </a:rPr>
              <a:t>删除</a:t>
            </a:r>
            <a:r>
              <a:rPr lang="en-US" altLang="zh-CN" smtClean="0">
                <a:latin typeface="Arial" charset="0"/>
              </a:rPr>
              <a:t>WHERE</a:t>
            </a:r>
            <a:r>
              <a:rPr lang="zh-CN" altLang="en-US" smtClean="0">
                <a:latin typeface="Arial" charset="0"/>
              </a:rPr>
              <a:t>子句中标识的行。</a:t>
            </a:r>
            <a:endParaRPr lang="en-US" altLang="en-US" dirty="0" smtClean="0">
              <a:latin typeface="Arial" charset="0"/>
            </a:endParaRPr>
          </a:p>
          <a:p>
            <a:pPr lvl="4">
              <a:spcBef>
                <a:spcPct val="0"/>
              </a:spcBef>
            </a:pPr>
            <a:r>
              <a:rPr lang="en-US" altLang="en-US" dirty="0" smtClean="0"/>
              <a:t>DELETE FROM  employees WHERE employee_id = 114;</a:t>
            </a:r>
          </a:p>
          <a:p>
            <a:pPr lvl="4">
              <a:spcBef>
                <a:spcPct val="0"/>
              </a:spcBef>
            </a:pPr>
            <a:endParaRPr lang="en-US" altLang="en-US" dirty="0" smtClean="0"/>
          </a:p>
          <a:p>
            <a:pPr lvl="4">
              <a:spcBef>
                <a:spcPct val="0"/>
              </a:spcBef>
            </a:pPr>
            <a:r>
              <a:rPr lang="en-US" altLang="en-US" dirty="0" smtClean="0"/>
              <a:t>DELETE FROM  departments WHERE department_id IN (30, 40);</a:t>
            </a:r>
          </a:p>
        </p:txBody>
      </p:sp>
      <p:sp>
        <p:nvSpPr>
          <p:cNvPr id="501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1C6226DC-6A9A-47AD-A623-A58A0A410ED4}"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p14="http://schemas.microsoft.com/office/powerpoint/2010/main" val="2110733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Rot="1" noChangeAspect="1" noChangeArrowheads="1" noTextEdit="1"/>
          </p:cNvSpPr>
          <p:nvPr>
            <p:ph type="sldImg"/>
          </p:nvPr>
        </p:nvSpPr>
        <p:spPr>
          <a:ln/>
        </p:spPr>
      </p:sp>
      <p:sp>
        <p:nvSpPr>
          <p:cNvPr id="5222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subqueries to delete rows from a table based on values from another table. The example in the slide deletes all the employees in a department, where the department name contains the string </a:t>
            </a:r>
            <a:r>
              <a:rPr lang="en-US" altLang="en-US" dirty="0" smtClean="0">
                <a:solidFill>
                  <a:schemeClr val="tx1"/>
                </a:solidFill>
                <a:latin typeface="Courier New" pitchFamily="49" charset="0"/>
              </a:rPr>
              <a:t>Public</a:t>
            </a:r>
            <a:r>
              <a:rPr lang="en-US" altLang="en-US" dirty="0" smtClean="0">
                <a:solidFill>
                  <a:schemeClr val="tx1"/>
                </a:solidFill>
                <a:latin typeface="Arial" charset="0"/>
              </a:rPr>
              <a:t>.</a:t>
            </a:r>
          </a:p>
          <a:p>
            <a:pPr lvl="1" eaLnBrk="1" hangingPunct="1"/>
            <a:r>
              <a:rPr lang="en-US" altLang="en-US" dirty="0" smtClean="0">
                <a:solidFill>
                  <a:schemeClr val="tx1"/>
                </a:solidFill>
                <a:latin typeface="Arial" charset="0"/>
              </a:rPr>
              <a:t>The subquery searches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to find the department number based on the department name containing the string </a:t>
            </a:r>
            <a:r>
              <a:rPr lang="en-US" altLang="en-US" dirty="0" smtClean="0">
                <a:solidFill>
                  <a:schemeClr val="tx1"/>
                </a:solidFill>
                <a:latin typeface="Courier New" pitchFamily="49" charset="0"/>
              </a:rPr>
              <a:t>Public</a:t>
            </a:r>
            <a:r>
              <a:rPr lang="en-US" altLang="en-US" dirty="0" smtClean="0">
                <a:solidFill>
                  <a:schemeClr val="tx1"/>
                </a:solidFill>
                <a:latin typeface="Arial" charset="0"/>
              </a:rPr>
              <a:t>. The subquery then feeds the department number to the main query, which deletes rows of data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t>
            </a:r>
            <a:r>
              <a:rPr lang="en-US" altLang="en-US" smtClean="0">
                <a:solidFill>
                  <a:schemeClr val="tx1"/>
                </a:solidFill>
                <a:latin typeface="Arial" charset="0"/>
              </a:rPr>
              <a:t>table</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您可以使用子查询根据另一个表中的值从表中删除行。 幻灯片中的示例会删除部门的所有员工，其中部门名称包含字符串“公共”。</a:t>
            </a:r>
          </a:p>
          <a:p>
            <a:pPr lvl="1" eaLnBrk="1" hangingPunct="1"/>
            <a:r>
              <a:rPr lang="zh-CN" altLang="en-US" smtClean="0">
                <a:solidFill>
                  <a:schemeClr val="tx1"/>
                </a:solidFill>
                <a:latin typeface="Arial" charset="0"/>
              </a:rPr>
              <a:t>子查询搜索</a:t>
            </a:r>
            <a:r>
              <a:rPr lang="en-US" altLang="zh-CN" smtClean="0">
                <a:solidFill>
                  <a:schemeClr val="tx1"/>
                </a:solidFill>
                <a:latin typeface="Arial" charset="0"/>
              </a:rPr>
              <a:t>DEPARTMENTS</a:t>
            </a:r>
            <a:r>
              <a:rPr lang="zh-CN" altLang="en-US" smtClean="0">
                <a:solidFill>
                  <a:schemeClr val="tx1"/>
                </a:solidFill>
                <a:latin typeface="Arial" charset="0"/>
              </a:rPr>
              <a:t>表以根据包含字符串</a:t>
            </a:r>
            <a:r>
              <a:rPr lang="en-US" altLang="zh-CN" smtClean="0">
                <a:solidFill>
                  <a:schemeClr val="tx1"/>
                </a:solidFill>
                <a:latin typeface="Arial" charset="0"/>
              </a:rPr>
              <a:t>Public</a:t>
            </a:r>
            <a:r>
              <a:rPr lang="zh-CN" altLang="en-US" smtClean="0">
                <a:solidFill>
                  <a:schemeClr val="tx1"/>
                </a:solidFill>
                <a:latin typeface="Arial" charset="0"/>
              </a:rPr>
              <a:t>的部门名称查找部门编号。 然后，子查询将部门号码提供给主查询，该查询从</a:t>
            </a:r>
            <a:r>
              <a:rPr lang="en-US" altLang="zh-CN" smtClean="0">
                <a:solidFill>
                  <a:schemeClr val="tx1"/>
                </a:solidFill>
                <a:latin typeface="Arial" charset="0"/>
              </a:rPr>
              <a:t>EMPLOYEES</a:t>
            </a:r>
            <a:r>
              <a:rPr lang="zh-CN" altLang="en-US" smtClean="0">
                <a:solidFill>
                  <a:schemeClr val="tx1"/>
                </a:solidFill>
                <a:latin typeface="Arial" charset="0"/>
              </a:rPr>
              <a:t>表中删除数据行。</a:t>
            </a:r>
            <a:endParaRPr lang="en-US" altLang="en-US" dirty="0" smtClean="0">
              <a:solidFill>
                <a:schemeClr val="tx1"/>
              </a:solidFill>
              <a:latin typeface="Arial" charset="0"/>
            </a:endParaRPr>
          </a:p>
        </p:txBody>
      </p:sp>
      <p:sp>
        <p:nvSpPr>
          <p:cNvPr id="522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4A133993-75E4-483C-A58F-1ACABE77C963}"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p14="http://schemas.microsoft.com/office/powerpoint/2010/main" val="2442220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TRUNCATE</a:t>
            </a:r>
            <a:r>
              <a:rPr lang="en-US" altLang="en-US" dirty="0" smtClean="0">
                <a:solidFill>
                  <a:schemeClr val="tx1"/>
                </a:solidFill>
                <a:latin typeface="Arial" charset="0"/>
              </a:rPr>
              <a:t> statement to quickly remove all rows from a table or cluster efficiently. Removing rows with the </a:t>
            </a:r>
            <a:r>
              <a:rPr lang="en-US" altLang="en-US" dirty="0" smtClean="0">
                <a:solidFill>
                  <a:schemeClr val="tx1"/>
                </a:solidFill>
                <a:latin typeface="Courier New" pitchFamily="49" charset="0"/>
              </a:rPr>
              <a:t>TRUNCATE</a:t>
            </a:r>
            <a:r>
              <a:rPr lang="en-US" altLang="en-US" dirty="0" smtClean="0">
                <a:solidFill>
                  <a:schemeClr val="tx1"/>
                </a:solidFill>
                <a:latin typeface="Arial" charset="0"/>
              </a:rPr>
              <a:t> statement is faster than removing them with the </a:t>
            </a:r>
            <a:r>
              <a:rPr lang="en-US" altLang="en-US" dirty="0" smtClean="0">
                <a:solidFill>
                  <a:schemeClr val="tx1"/>
                </a:solidFill>
                <a:latin typeface="Courier New" pitchFamily="49" charset="0"/>
              </a:rPr>
              <a:t>DELETE</a:t>
            </a:r>
            <a:r>
              <a:rPr lang="en-US" altLang="en-US" dirty="0" smtClean="0">
                <a:solidFill>
                  <a:schemeClr val="tx1"/>
                </a:solidFill>
                <a:latin typeface="Arial" charset="0"/>
              </a:rPr>
              <a:t> statement for the following reasons:</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TRUNCATE</a:t>
            </a:r>
            <a:r>
              <a:rPr lang="en-US" altLang="en-US" dirty="0" smtClean="0">
                <a:solidFill>
                  <a:schemeClr val="tx1"/>
                </a:solidFill>
                <a:latin typeface="Arial" charset="0"/>
              </a:rPr>
              <a:t> statement is a data definition language (DDL) statement and generates no rollback information. Rollback information is covered later in this lesson.</a:t>
            </a:r>
          </a:p>
          <a:p>
            <a:pPr lvl="1" eaLnBrk="1" hangingPunct="1"/>
            <a:r>
              <a:rPr lang="en-US" altLang="en-US" dirty="0" smtClean="0">
                <a:solidFill>
                  <a:schemeClr val="tx1"/>
                </a:solidFill>
                <a:latin typeface="Arial" charset="0"/>
              </a:rPr>
              <a:t>If the table is the parent of a referential integrity constraint, you cannot truncate the table. You need to disable the constraint before issuing the </a:t>
            </a:r>
            <a:r>
              <a:rPr lang="en-US" altLang="en-US" dirty="0" smtClean="0">
                <a:solidFill>
                  <a:schemeClr val="tx1"/>
                </a:solidFill>
                <a:latin typeface="Courier New" pitchFamily="49" charset="0"/>
              </a:rPr>
              <a:t>TRUNCATE</a:t>
            </a:r>
            <a:r>
              <a:rPr lang="en-US" altLang="en-US" dirty="0" smtClean="0">
                <a:solidFill>
                  <a:schemeClr val="tx1"/>
                </a:solidFill>
                <a:latin typeface="Arial" charset="0"/>
              </a:rPr>
              <a:t> statement. You will learn more about DDL statements and disabling constraints in the lesson titled “</a:t>
            </a:r>
            <a:r>
              <a:rPr lang="en-US" sz="1100" kern="1200" dirty="0" smtClean="0">
                <a:solidFill>
                  <a:srgbClr val="000000"/>
                </a:solidFill>
                <a:latin typeface="Arial" pitchFamily="34" charset="0"/>
                <a:ea typeface="+mn-ea"/>
                <a:cs typeface="+mn-cs"/>
              </a:rPr>
              <a:t>Introduction to Data Definition </a:t>
            </a:r>
            <a:r>
              <a:rPr lang="en-US" sz="1100" kern="1200" smtClean="0">
                <a:solidFill>
                  <a:srgbClr val="000000"/>
                </a:solidFill>
                <a:latin typeface="Arial" pitchFamily="34" charset="0"/>
                <a:ea typeface="+mn-ea"/>
                <a:cs typeface="+mn-cs"/>
              </a:rPr>
              <a:t>Language</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您可以使用</a:t>
            </a:r>
            <a:r>
              <a:rPr lang="en-US" altLang="zh-CN" smtClean="0">
                <a:solidFill>
                  <a:schemeClr val="tx1"/>
                </a:solidFill>
                <a:latin typeface="Arial" charset="0"/>
              </a:rPr>
              <a:t>TRUNCATE</a:t>
            </a:r>
            <a:r>
              <a:rPr lang="zh-CN" altLang="en-US" smtClean="0">
                <a:solidFill>
                  <a:schemeClr val="tx1"/>
                </a:solidFill>
                <a:latin typeface="Arial" charset="0"/>
              </a:rPr>
              <a:t>语句快速从表或群集中有效地删除所有行。 使用</a:t>
            </a:r>
            <a:r>
              <a:rPr lang="en-US" altLang="zh-CN" smtClean="0">
                <a:solidFill>
                  <a:schemeClr val="tx1"/>
                </a:solidFill>
                <a:latin typeface="Arial" charset="0"/>
              </a:rPr>
              <a:t>TRUNCATE</a:t>
            </a:r>
            <a:r>
              <a:rPr lang="zh-CN" altLang="en-US" smtClean="0">
                <a:solidFill>
                  <a:schemeClr val="tx1"/>
                </a:solidFill>
                <a:latin typeface="Arial" charset="0"/>
              </a:rPr>
              <a:t>语句删除行比使用</a:t>
            </a:r>
            <a:r>
              <a:rPr lang="en-US" altLang="zh-CN" smtClean="0">
                <a:solidFill>
                  <a:schemeClr val="tx1"/>
                </a:solidFill>
                <a:latin typeface="Arial" charset="0"/>
              </a:rPr>
              <a:t>DELETE</a:t>
            </a:r>
            <a:r>
              <a:rPr lang="zh-CN" altLang="en-US" smtClean="0">
                <a:solidFill>
                  <a:schemeClr val="tx1"/>
                </a:solidFill>
                <a:latin typeface="Arial" charset="0"/>
              </a:rPr>
              <a:t>语句删除行更快，原因如下：</a:t>
            </a:r>
          </a:p>
          <a:p>
            <a:pPr lvl="1" eaLnBrk="1" hangingPunct="1"/>
            <a:r>
              <a:rPr lang="en-US" altLang="zh-CN" smtClean="0">
                <a:solidFill>
                  <a:schemeClr val="tx1"/>
                </a:solidFill>
                <a:latin typeface="Arial" charset="0"/>
              </a:rPr>
              <a:t>TRUNCATE</a:t>
            </a:r>
            <a:r>
              <a:rPr lang="zh-CN" altLang="en-US" smtClean="0">
                <a:solidFill>
                  <a:schemeClr val="tx1"/>
                </a:solidFill>
                <a:latin typeface="Arial" charset="0"/>
              </a:rPr>
              <a:t>语句是数据定义语言（</a:t>
            </a:r>
            <a:r>
              <a:rPr lang="en-US" altLang="zh-CN" smtClean="0">
                <a:solidFill>
                  <a:schemeClr val="tx1"/>
                </a:solidFill>
                <a:latin typeface="Arial" charset="0"/>
              </a:rPr>
              <a:t>DDL</a:t>
            </a:r>
            <a:r>
              <a:rPr lang="zh-CN" altLang="en-US" smtClean="0">
                <a:solidFill>
                  <a:schemeClr val="tx1"/>
                </a:solidFill>
                <a:latin typeface="Arial" charset="0"/>
              </a:rPr>
              <a:t>）语句，不生成回滚信息。 回滚信息将在本课中稍后介绍。</a:t>
            </a:r>
          </a:p>
          <a:p>
            <a:pPr lvl="1" eaLnBrk="1" hangingPunct="1"/>
            <a:r>
              <a:rPr lang="zh-CN" altLang="en-US" smtClean="0">
                <a:solidFill>
                  <a:schemeClr val="tx1"/>
                </a:solidFill>
                <a:latin typeface="Arial" charset="0"/>
              </a:rPr>
              <a:t>如果表是参照完整性约束的父级，则不能截断表。 您需要在发出</a:t>
            </a:r>
            <a:r>
              <a:rPr lang="en-US" altLang="zh-CN" smtClean="0">
                <a:solidFill>
                  <a:schemeClr val="tx1"/>
                </a:solidFill>
                <a:latin typeface="Arial" charset="0"/>
              </a:rPr>
              <a:t>TRUNCATE</a:t>
            </a:r>
            <a:r>
              <a:rPr lang="zh-CN" altLang="en-US" smtClean="0">
                <a:solidFill>
                  <a:schemeClr val="tx1"/>
                </a:solidFill>
                <a:latin typeface="Arial" charset="0"/>
              </a:rPr>
              <a:t>语句之前禁用约束。 您将在题为“数据定义语言简介”的课程中更多地了解</a:t>
            </a:r>
            <a:r>
              <a:rPr lang="en-US" altLang="zh-CN" smtClean="0">
                <a:solidFill>
                  <a:schemeClr val="tx1"/>
                </a:solidFill>
                <a:latin typeface="Arial" charset="0"/>
              </a:rPr>
              <a:t>DDL</a:t>
            </a:r>
            <a:r>
              <a:rPr lang="zh-CN" altLang="en-US" smtClean="0">
                <a:solidFill>
                  <a:schemeClr val="tx1"/>
                </a:solidFill>
                <a:latin typeface="Arial" charset="0"/>
              </a:rPr>
              <a:t>语句和禁用约束。</a:t>
            </a:r>
            <a:endParaRPr lang="en-US" altLang="en-US" dirty="0" smtClean="0">
              <a:solidFill>
                <a:schemeClr val="tx1"/>
              </a:solidFill>
              <a:latin typeface="Arial" charset="0"/>
            </a:endParaRPr>
          </a:p>
        </p:txBody>
      </p:sp>
      <p:sp>
        <p:nvSpPr>
          <p:cNvPr id="542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3ECAB2E5-9CC7-411B-9B06-D39E5AFC8D7F}"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val="2809735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2"/>
          <p:cNvSpPr>
            <a:spLocks noGrp="1" noRot="1" noChangeAspect="1" noChangeArrowheads="1" noTextEdit="1"/>
          </p:cNvSpPr>
          <p:nvPr>
            <p:ph type="sldImg"/>
          </p:nvPr>
        </p:nvSpPr>
        <p:spPr>
          <a:ln/>
        </p:spPr>
      </p:sp>
      <p:sp>
        <p:nvSpPr>
          <p:cNvPr id="56323" name="Rectangle 1033"/>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563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E6298F7-919F-4F9C-AC2F-E6EEFF9EDFEE}"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val="742428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Rot="1" noChangeAspect="1" noChangeArrowheads="1" noTextEdit="1"/>
          </p:cNvSpPr>
          <p:nvPr>
            <p:ph type="sldImg"/>
          </p:nvPr>
        </p:nvSpPr>
        <p:spPr>
          <a:ln/>
        </p:spPr>
      </p:sp>
      <p:sp>
        <p:nvSpPr>
          <p:cNvPr id="58371" name="Rectangle 1032"/>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Transactions give you more flexibility and control when changing data, and the Oracle server ensures data consistency in the event of user process failure or system failure.</a:t>
            </a:r>
          </a:p>
          <a:p>
            <a:pPr lvl="1" eaLnBrk="1" hangingPunct="1"/>
            <a:r>
              <a:rPr lang="en-US" altLang="en-US" dirty="0" smtClean="0">
                <a:latin typeface="Arial" charset="0"/>
              </a:rPr>
              <a:t>Transactions consist of DML statements that constitute one consistent change to the data. For example, a transfer of funds between two accounts should include the debit in one account and the credit to another account of the same amount. Both actions should either fail or succeed together; the credit should not be committed without the debit.</a:t>
            </a:r>
            <a:endParaRPr lang="en-US" altLang="en-US" b="1" dirty="0" smtClean="0">
              <a:latin typeface="Arial" charset="0"/>
            </a:endParaRPr>
          </a:p>
          <a:p>
            <a:pPr lvl="1" eaLnBrk="1" hangingPunct="1"/>
            <a:r>
              <a:rPr lang="en-US" altLang="en-US" b="1" smtClean="0">
                <a:latin typeface="Arial" charset="0"/>
              </a:rPr>
              <a:t>Transaction </a:t>
            </a:r>
            <a:r>
              <a:rPr lang="en-US" altLang="en-US" b="1" smtClean="0">
                <a:latin typeface="Arial" charset="0"/>
              </a:rPr>
              <a:t>Types</a:t>
            </a:r>
          </a:p>
          <a:p>
            <a:pPr lvl="1" eaLnBrk="1" hangingPunct="1"/>
            <a:r>
              <a:rPr lang="zh-CN" altLang="en-US" b="1" smtClean="0">
                <a:latin typeface="Arial" charset="0"/>
              </a:rPr>
              <a:t>事务在更改数据时可以提供更多的灵活性和控制权，并且</a:t>
            </a:r>
            <a:r>
              <a:rPr lang="en-US" altLang="zh-CN" b="1" smtClean="0">
                <a:latin typeface="Arial" charset="0"/>
              </a:rPr>
              <a:t>Oracle</a:t>
            </a:r>
            <a:r>
              <a:rPr lang="zh-CN" altLang="en-US" b="1" smtClean="0">
                <a:latin typeface="Arial" charset="0"/>
              </a:rPr>
              <a:t>服务器在用户进程故障或系统故障的情况下确保数据的一致性。</a:t>
            </a:r>
          </a:p>
          <a:p>
            <a:pPr lvl="1" eaLnBrk="1" hangingPunct="1"/>
            <a:r>
              <a:rPr lang="zh-CN" altLang="en-US" b="1" smtClean="0">
                <a:latin typeface="Arial" charset="0"/>
              </a:rPr>
              <a:t>事务由构成数据一致变化的</a:t>
            </a:r>
            <a:r>
              <a:rPr lang="en-US" altLang="zh-CN" b="1" smtClean="0">
                <a:latin typeface="Arial" charset="0"/>
              </a:rPr>
              <a:t>DML</a:t>
            </a:r>
            <a:r>
              <a:rPr lang="zh-CN" altLang="en-US" b="1" smtClean="0">
                <a:latin typeface="Arial" charset="0"/>
              </a:rPr>
              <a:t>语句组成。 例如，两个账户之间的资金转移应包括一个账户的借方和相同金额的另一个账户的贷方。 这两种行为都应该失败或成功</a:t>
            </a:r>
            <a:r>
              <a:rPr lang="en-US" altLang="zh-CN" b="1" smtClean="0">
                <a:latin typeface="Arial" charset="0"/>
              </a:rPr>
              <a:t>; </a:t>
            </a:r>
            <a:r>
              <a:rPr lang="zh-CN" altLang="en-US" b="1" smtClean="0">
                <a:latin typeface="Arial" charset="0"/>
              </a:rPr>
              <a:t>信用不应该没有借记。</a:t>
            </a:r>
          </a:p>
          <a:p>
            <a:pPr lvl="1" eaLnBrk="1" hangingPunct="1"/>
            <a:r>
              <a:rPr lang="zh-CN" altLang="en-US" b="1" smtClean="0">
                <a:latin typeface="Arial" charset="0"/>
              </a:rPr>
              <a:t>交易类型</a:t>
            </a:r>
            <a:endParaRPr lang="en-US" altLang="en-US" b="1" dirty="0" smtClean="0">
              <a:latin typeface="Arial" charset="0"/>
            </a:endParaRPr>
          </a:p>
        </p:txBody>
      </p:sp>
      <p:graphicFrame>
        <p:nvGraphicFramePr>
          <p:cNvPr id="58372" name="Object 3072"/>
          <p:cNvGraphicFramePr>
            <a:graphicFrameLocks/>
          </p:cNvGraphicFramePr>
          <p:nvPr/>
        </p:nvGraphicFramePr>
        <p:xfrm>
          <a:off x="523875" y="5993606"/>
          <a:ext cx="5810250" cy="1695450"/>
        </p:xfrm>
        <a:graphic>
          <a:graphicData uri="http://schemas.openxmlformats.org/presentationml/2006/ole">
            <mc:AlternateContent xmlns:mc="http://schemas.openxmlformats.org/markup-compatibility/2006">
              <mc:Choice xmlns:v="urn:schemas-microsoft-com:vml" Requires="v">
                <p:oleObj spid="_x0000_s32806" name="Document" r:id="rId4" imgW="5809869" imgH="1707765" progId="Word.Document.8">
                  <p:embed/>
                </p:oleObj>
              </mc:Choice>
              <mc:Fallback>
                <p:oleObj name="Document" r:id="rId4" imgW="5809869" imgH="1707765"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 y="5993606"/>
                        <a:ext cx="58102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F7D5346-2AA9-4D38-BBC2-17E739DCE1EC}"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p14="http://schemas.microsoft.com/office/powerpoint/2010/main" val="1819875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Rot="1" noChangeAspect="1" noChangeArrowheads="1" noTextEdit="1"/>
          </p:cNvSpPr>
          <p:nvPr>
            <p:ph type="sldImg"/>
          </p:nvPr>
        </p:nvSpPr>
        <p:spPr>
          <a:ln/>
        </p:spPr>
      </p:sp>
      <p:sp>
        <p:nvSpPr>
          <p:cNvPr id="604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When does a database transaction start and end? </a:t>
            </a:r>
          </a:p>
          <a:p>
            <a:pPr lvl="1" eaLnBrk="1" hangingPunct="1"/>
            <a:r>
              <a:rPr lang="en-US" altLang="en-US" dirty="0" smtClean="0">
                <a:solidFill>
                  <a:schemeClr val="tx1"/>
                </a:solidFill>
                <a:latin typeface="Arial" charset="0"/>
              </a:rPr>
              <a:t>A transaction begins when the first DML statement is encountered and ends when one of the following occurs:</a:t>
            </a:r>
          </a:p>
          <a:p>
            <a:pPr lvl="2" eaLnBrk="1" hangingPunct="1"/>
            <a:r>
              <a:rPr lang="en-US" altLang="en-US" dirty="0" smtClean="0">
                <a:solidFill>
                  <a:schemeClr val="tx1"/>
                </a:solidFill>
                <a:latin typeface="Arial" charset="0"/>
              </a:rPr>
              <a:t>A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or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statement is issued.</a:t>
            </a:r>
          </a:p>
          <a:p>
            <a:pPr lvl="2" eaLnBrk="1" hangingPunct="1"/>
            <a:r>
              <a:rPr lang="en-US" altLang="en-US" dirty="0" smtClean="0">
                <a:solidFill>
                  <a:schemeClr val="tx1"/>
                </a:solidFill>
                <a:latin typeface="Arial" charset="0"/>
              </a:rPr>
              <a:t>A DDL statement, such as </a:t>
            </a:r>
            <a:r>
              <a:rPr lang="en-US" altLang="en-US" dirty="0" smtClean="0">
                <a:solidFill>
                  <a:schemeClr val="tx1"/>
                </a:solidFill>
                <a:latin typeface="Courier New" pitchFamily="49" charset="0"/>
              </a:rPr>
              <a:t>CREATE</a:t>
            </a:r>
            <a:r>
              <a:rPr lang="en-US" altLang="en-US" dirty="0" smtClean="0">
                <a:solidFill>
                  <a:schemeClr val="tx1"/>
                </a:solidFill>
                <a:latin typeface="Arial" charset="0"/>
              </a:rPr>
              <a:t>, is issued.</a:t>
            </a:r>
          </a:p>
          <a:p>
            <a:pPr lvl="2" eaLnBrk="1" hangingPunct="1"/>
            <a:r>
              <a:rPr lang="en-US" altLang="en-US" dirty="0" smtClean="0">
                <a:solidFill>
                  <a:schemeClr val="tx1"/>
                </a:solidFill>
                <a:latin typeface="Arial" charset="0"/>
              </a:rPr>
              <a:t>A DCL statement is issued.</a:t>
            </a:r>
          </a:p>
          <a:p>
            <a:pPr lvl="2" eaLnBrk="1" hangingPunct="1"/>
            <a:r>
              <a:rPr lang="en-US" altLang="en-US" dirty="0" smtClean="0">
                <a:solidFill>
                  <a:schemeClr val="tx1"/>
                </a:solidFill>
                <a:latin typeface="Arial" charset="0"/>
              </a:rPr>
              <a:t>The user exits SQL Developer or SQL*Plus.</a:t>
            </a:r>
          </a:p>
          <a:p>
            <a:pPr lvl="2" eaLnBrk="1" hangingPunct="1"/>
            <a:r>
              <a:rPr lang="en-US" altLang="en-US" dirty="0" smtClean="0">
                <a:solidFill>
                  <a:schemeClr val="tx1"/>
                </a:solidFill>
                <a:latin typeface="Arial" charset="0"/>
              </a:rPr>
              <a:t>A machine fails or the system crashes.</a:t>
            </a:r>
          </a:p>
          <a:p>
            <a:pPr lvl="1" eaLnBrk="1" hangingPunct="1"/>
            <a:r>
              <a:rPr lang="en-US" altLang="en-US" dirty="0" smtClean="0">
                <a:solidFill>
                  <a:schemeClr val="tx1"/>
                </a:solidFill>
                <a:latin typeface="Arial" charset="0"/>
              </a:rPr>
              <a:t>After one transaction ends, the next executable SQL statement automatically starts the next transaction.</a:t>
            </a:r>
          </a:p>
          <a:p>
            <a:pPr lvl="1" eaLnBrk="1" hangingPunct="1"/>
            <a:r>
              <a:rPr lang="en-US" altLang="en-US" dirty="0" smtClean="0">
                <a:solidFill>
                  <a:schemeClr val="tx1"/>
                </a:solidFill>
                <a:latin typeface="Arial" charset="0"/>
              </a:rPr>
              <a:t>A DDL statement or a DCL statement is automatically committed and, therefore, implicitly ends a </a:t>
            </a:r>
            <a:r>
              <a:rPr lang="en-US" altLang="en-US" smtClean="0">
                <a:solidFill>
                  <a:schemeClr val="tx1"/>
                </a:solidFill>
                <a:latin typeface="Arial" charset="0"/>
              </a:rPr>
              <a:t>transaction</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什么时候开始和结束数据库事务？</a:t>
            </a:r>
          </a:p>
          <a:p>
            <a:pPr lvl="1" eaLnBrk="1" hangingPunct="1"/>
            <a:r>
              <a:rPr lang="zh-CN" altLang="en-US" smtClean="0">
                <a:solidFill>
                  <a:schemeClr val="tx1"/>
                </a:solidFill>
                <a:latin typeface="Arial" charset="0"/>
              </a:rPr>
              <a:t>当遇到第一个</a:t>
            </a:r>
            <a:r>
              <a:rPr lang="en-US" altLang="zh-CN" smtClean="0">
                <a:solidFill>
                  <a:schemeClr val="tx1"/>
                </a:solidFill>
                <a:latin typeface="Arial" charset="0"/>
              </a:rPr>
              <a:t>DML</a:t>
            </a:r>
            <a:r>
              <a:rPr lang="zh-CN" altLang="en-US" smtClean="0">
                <a:solidFill>
                  <a:schemeClr val="tx1"/>
                </a:solidFill>
                <a:latin typeface="Arial" charset="0"/>
              </a:rPr>
              <a:t>语句时，事务开始，当出现以下情况之一时结束：</a:t>
            </a:r>
          </a:p>
          <a:p>
            <a:pPr lvl="1" eaLnBrk="1" hangingPunct="1"/>
            <a:r>
              <a:rPr lang="zh-CN" altLang="en-US" smtClean="0">
                <a:solidFill>
                  <a:schemeClr val="tx1"/>
                </a:solidFill>
                <a:latin typeface="Arial" charset="0"/>
              </a:rPr>
              <a:t>发出</a:t>
            </a:r>
            <a:r>
              <a:rPr lang="en-US" altLang="zh-CN" smtClean="0">
                <a:solidFill>
                  <a:schemeClr val="tx1"/>
                </a:solidFill>
                <a:latin typeface="Arial" charset="0"/>
              </a:rPr>
              <a:t>COMMIT</a:t>
            </a:r>
            <a:r>
              <a:rPr lang="zh-CN" altLang="en-US" smtClean="0">
                <a:solidFill>
                  <a:schemeClr val="tx1"/>
                </a:solidFill>
                <a:latin typeface="Arial" charset="0"/>
              </a:rPr>
              <a:t>或</a:t>
            </a:r>
            <a:r>
              <a:rPr lang="en-US" altLang="zh-CN" smtClean="0">
                <a:solidFill>
                  <a:schemeClr val="tx1"/>
                </a:solidFill>
                <a:latin typeface="Arial" charset="0"/>
              </a:rPr>
              <a:t>ROLLBACK</a:t>
            </a:r>
            <a:r>
              <a:rPr lang="zh-CN" altLang="en-US" smtClean="0">
                <a:solidFill>
                  <a:schemeClr val="tx1"/>
                </a:solidFill>
                <a:latin typeface="Arial" charset="0"/>
              </a:rPr>
              <a:t>语句。</a:t>
            </a:r>
          </a:p>
          <a:p>
            <a:pPr lvl="1" eaLnBrk="1" hangingPunct="1"/>
            <a:r>
              <a:rPr lang="zh-CN" altLang="en-US" smtClean="0">
                <a:solidFill>
                  <a:schemeClr val="tx1"/>
                </a:solidFill>
                <a:latin typeface="Arial" charset="0"/>
              </a:rPr>
              <a:t>发出一个</a:t>
            </a:r>
            <a:r>
              <a:rPr lang="en-US" altLang="zh-CN" smtClean="0">
                <a:solidFill>
                  <a:schemeClr val="tx1"/>
                </a:solidFill>
                <a:latin typeface="Arial" charset="0"/>
              </a:rPr>
              <a:t>DDL</a:t>
            </a:r>
            <a:r>
              <a:rPr lang="zh-CN" altLang="en-US" smtClean="0">
                <a:solidFill>
                  <a:schemeClr val="tx1"/>
                </a:solidFill>
                <a:latin typeface="Arial" charset="0"/>
              </a:rPr>
              <a:t>语句，如</a:t>
            </a:r>
            <a:r>
              <a:rPr lang="en-US" altLang="zh-CN" smtClean="0">
                <a:solidFill>
                  <a:schemeClr val="tx1"/>
                </a:solidFill>
                <a:latin typeface="Arial" charset="0"/>
              </a:rPr>
              <a:t>CREATE</a:t>
            </a:r>
            <a:r>
              <a:rPr lang="zh-CN" altLang="en-US" smtClean="0">
                <a:solidFill>
                  <a:schemeClr val="tx1"/>
                </a:solidFill>
                <a:latin typeface="Arial" charset="0"/>
              </a:rPr>
              <a:t>。</a:t>
            </a:r>
          </a:p>
          <a:p>
            <a:pPr lvl="1" eaLnBrk="1" hangingPunct="1"/>
            <a:r>
              <a:rPr lang="zh-CN" altLang="en-US" smtClean="0">
                <a:solidFill>
                  <a:schemeClr val="tx1"/>
                </a:solidFill>
                <a:latin typeface="Arial" charset="0"/>
              </a:rPr>
              <a:t>发出</a:t>
            </a:r>
            <a:r>
              <a:rPr lang="en-US" altLang="zh-CN" smtClean="0">
                <a:solidFill>
                  <a:schemeClr val="tx1"/>
                </a:solidFill>
                <a:latin typeface="Arial" charset="0"/>
              </a:rPr>
              <a:t>DCL</a:t>
            </a:r>
            <a:r>
              <a:rPr lang="zh-CN" altLang="en-US" smtClean="0">
                <a:solidFill>
                  <a:schemeClr val="tx1"/>
                </a:solidFill>
                <a:latin typeface="Arial" charset="0"/>
              </a:rPr>
              <a:t>声明。</a:t>
            </a:r>
          </a:p>
          <a:p>
            <a:pPr lvl="1" eaLnBrk="1" hangingPunct="1"/>
            <a:r>
              <a:rPr lang="zh-CN" altLang="en-US" smtClean="0">
                <a:solidFill>
                  <a:schemeClr val="tx1"/>
                </a:solidFill>
                <a:latin typeface="Arial" charset="0"/>
              </a:rPr>
              <a:t>用户退出</a:t>
            </a:r>
            <a:r>
              <a:rPr lang="en-US" altLang="zh-CN" smtClean="0">
                <a:solidFill>
                  <a:schemeClr val="tx1"/>
                </a:solidFill>
                <a:latin typeface="Arial" charset="0"/>
              </a:rPr>
              <a:t>SQL Developer</a:t>
            </a:r>
            <a:r>
              <a:rPr lang="zh-CN" altLang="en-US" smtClean="0">
                <a:solidFill>
                  <a:schemeClr val="tx1"/>
                </a:solidFill>
                <a:latin typeface="Arial" charset="0"/>
              </a:rPr>
              <a:t>或</a:t>
            </a:r>
            <a:r>
              <a:rPr lang="en-US" altLang="zh-CN" smtClean="0">
                <a:solidFill>
                  <a:schemeClr val="tx1"/>
                </a:solidFill>
                <a:latin typeface="Arial" charset="0"/>
              </a:rPr>
              <a:t>SQL * Plus</a:t>
            </a:r>
            <a:r>
              <a:rPr lang="zh-CN" altLang="en-US" smtClean="0">
                <a:solidFill>
                  <a:schemeClr val="tx1"/>
                </a:solidFill>
                <a:latin typeface="Arial" charset="0"/>
              </a:rPr>
              <a:t>。</a:t>
            </a:r>
          </a:p>
          <a:p>
            <a:pPr lvl="1" eaLnBrk="1" hangingPunct="1"/>
            <a:r>
              <a:rPr lang="zh-CN" altLang="en-US" smtClean="0">
                <a:solidFill>
                  <a:schemeClr val="tx1"/>
                </a:solidFill>
                <a:latin typeface="Arial" charset="0"/>
              </a:rPr>
              <a:t>机器发生故障或系统崩溃。</a:t>
            </a:r>
          </a:p>
          <a:p>
            <a:pPr lvl="1" eaLnBrk="1" hangingPunct="1"/>
            <a:r>
              <a:rPr lang="zh-CN" altLang="en-US" smtClean="0">
                <a:solidFill>
                  <a:schemeClr val="tx1"/>
                </a:solidFill>
                <a:latin typeface="Arial" charset="0"/>
              </a:rPr>
              <a:t>一个事务结束后，下一个可执行</a:t>
            </a:r>
            <a:r>
              <a:rPr lang="en-US" altLang="zh-CN" smtClean="0">
                <a:solidFill>
                  <a:schemeClr val="tx1"/>
                </a:solidFill>
                <a:latin typeface="Arial" charset="0"/>
              </a:rPr>
              <a:t>SQL</a:t>
            </a:r>
            <a:r>
              <a:rPr lang="zh-CN" altLang="en-US" smtClean="0">
                <a:solidFill>
                  <a:schemeClr val="tx1"/>
                </a:solidFill>
                <a:latin typeface="Arial" charset="0"/>
              </a:rPr>
              <a:t>语句将自动启动下一个事务。</a:t>
            </a:r>
          </a:p>
          <a:p>
            <a:pPr lvl="1" eaLnBrk="1" hangingPunct="1"/>
            <a:r>
              <a:rPr lang="en-US" altLang="zh-CN" smtClean="0">
                <a:solidFill>
                  <a:schemeClr val="tx1"/>
                </a:solidFill>
                <a:latin typeface="Arial" charset="0"/>
              </a:rPr>
              <a:t>DDL</a:t>
            </a:r>
            <a:r>
              <a:rPr lang="zh-CN" altLang="en-US" smtClean="0">
                <a:solidFill>
                  <a:schemeClr val="tx1"/>
                </a:solidFill>
                <a:latin typeface="Arial" charset="0"/>
              </a:rPr>
              <a:t>语句或</a:t>
            </a:r>
            <a:r>
              <a:rPr lang="en-US" altLang="zh-CN" smtClean="0">
                <a:solidFill>
                  <a:schemeClr val="tx1"/>
                </a:solidFill>
                <a:latin typeface="Arial" charset="0"/>
              </a:rPr>
              <a:t>DCL</a:t>
            </a:r>
            <a:r>
              <a:rPr lang="zh-CN" altLang="en-US" smtClean="0">
                <a:solidFill>
                  <a:schemeClr val="tx1"/>
                </a:solidFill>
                <a:latin typeface="Arial" charset="0"/>
              </a:rPr>
              <a:t>语句自动提交，因此隐式结束事务。</a:t>
            </a:r>
            <a:endParaRPr lang="en-US" altLang="en-US" dirty="0" smtClean="0">
              <a:solidFill>
                <a:schemeClr val="tx1"/>
              </a:solidFill>
              <a:latin typeface="Arial" charset="0"/>
            </a:endParaRPr>
          </a:p>
        </p:txBody>
      </p:sp>
      <p:sp>
        <p:nvSpPr>
          <p:cNvPr id="604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A59EBDEE-5B64-447B-BAAC-C9ED6AF19834}"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p14="http://schemas.microsoft.com/office/powerpoint/2010/main" val="130780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p:spPr>
        <p:txBody>
          <a:bodyPr/>
          <a:lstStyle/>
          <a:p>
            <a:pPr lvl="1"/>
            <a:r>
              <a:rPr lang="en-US" altLang="en-US" dirty="0" smtClean="0">
                <a:latin typeface="Arial" charset="0"/>
              </a:rPr>
              <a:t>In this lesson, you learn how to use data manipulation language (DML) statements to insert rows into a table, update existing rows in a table, and delete existing rows from a table. You also learn how to control transactions with the </a:t>
            </a:r>
            <a:r>
              <a:rPr lang="en-US" altLang="en-US" dirty="0" smtClean="0">
                <a:latin typeface="Courier New" pitchFamily="49" charset="0"/>
                <a:cs typeface="Courier New" pitchFamily="49" charset="0"/>
              </a:rPr>
              <a:t>COMMIT</a:t>
            </a:r>
            <a:r>
              <a:rPr lang="en-US" altLang="en-US" dirty="0" smtClean="0">
                <a:latin typeface="Arial" charset="0"/>
              </a:rPr>
              <a:t>, </a:t>
            </a:r>
            <a:r>
              <a:rPr lang="en-US" altLang="en-US" dirty="0" smtClean="0">
                <a:latin typeface="Courier New" pitchFamily="49" charset="0"/>
                <a:cs typeface="Courier New" pitchFamily="49" charset="0"/>
              </a:rPr>
              <a:t>SAVEPOINT</a:t>
            </a:r>
            <a:r>
              <a:rPr lang="en-US" altLang="en-US" dirty="0" smtClean="0">
                <a:latin typeface="Arial" charset="0"/>
              </a:rPr>
              <a:t>, and </a:t>
            </a:r>
            <a:r>
              <a:rPr lang="en-US" altLang="en-US" dirty="0" smtClean="0">
                <a:latin typeface="Courier New" pitchFamily="49" charset="0"/>
                <a:cs typeface="Courier New" pitchFamily="49" charset="0"/>
              </a:rPr>
              <a:t>ROLLBACK</a:t>
            </a:r>
            <a:r>
              <a:rPr lang="en-US" altLang="en-US" dirty="0" smtClean="0">
                <a:latin typeface="Arial" charset="0"/>
              </a:rPr>
              <a:t> </a:t>
            </a:r>
            <a:r>
              <a:rPr lang="en-US" altLang="en-US" smtClean="0">
                <a:latin typeface="Arial" charset="0"/>
              </a:rPr>
              <a:t>statements</a:t>
            </a:r>
            <a:r>
              <a:rPr lang="en-US" altLang="en-US" smtClean="0">
                <a:latin typeface="Arial" charset="0"/>
              </a:rPr>
              <a:t>.</a:t>
            </a:r>
          </a:p>
          <a:p>
            <a:pPr lvl="1"/>
            <a:r>
              <a:rPr lang="zh-CN" altLang="en-US" smtClean="0">
                <a:latin typeface="Arial" charset="0"/>
              </a:rPr>
              <a:t>在本课中，您将学习如何使用数据操作语言（</a:t>
            </a:r>
            <a:r>
              <a:rPr lang="en-US" altLang="zh-CN" smtClean="0">
                <a:latin typeface="Arial" charset="0"/>
              </a:rPr>
              <a:t>DML</a:t>
            </a:r>
            <a:r>
              <a:rPr lang="zh-CN" altLang="en-US" smtClean="0">
                <a:latin typeface="Arial" charset="0"/>
              </a:rPr>
              <a:t>）语句将行插入到表中，更新表中的现有行，以及从表中删除现有行。 您还学习如何使用</a:t>
            </a:r>
            <a:r>
              <a:rPr lang="en-US" altLang="zh-CN" smtClean="0">
                <a:latin typeface="Arial" charset="0"/>
              </a:rPr>
              <a:t>COMMIT</a:t>
            </a:r>
            <a:r>
              <a:rPr lang="zh-CN" altLang="en-US" smtClean="0">
                <a:latin typeface="Arial" charset="0"/>
              </a:rPr>
              <a:t>，</a:t>
            </a:r>
            <a:r>
              <a:rPr lang="en-US" altLang="zh-CN" smtClean="0">
                <a:latin typeface="Arial" charset="0"/>
              </a:rPr>
              <a:t>SAVEPOINT</a:t>
            </a:r>
            <a:r>
              <a:rPr lang="zh-CN" altLang="en-US" smtClean="0">
                <a:latin typeface="Arial" charset="0"/>
              </a:rPr>
              <a:t>和</a:t>
            </a:r>
            <a:r>
              <a:rPr lang="en-US" altLang="zh-CN" smtClean="0">
                <a:latin typeface="Arial" charset="0"/>
              </a:rPr>
              <a:t>ROLLBACK</a:t>
            </a:r>
            <a:r>
              <a:rPr lang="zh-CN" altLang="en-US" smtClean="0">
                <a:latin typeface="Arial" charset="0"/>
              </a:rPr>
              <a:t>语句来控制事务。</a:t>
            </a:r>
            <a:endParaRPr lang="en-US" altLang="en-US" dirty="0" smtClean="0">
              <a:latin typeface="Arial" charset="0"/>
            </a:endParaRP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3DFED7B6-ACEA-44D1-BF44-1F744D584BE3}"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val="4187943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ln/>
        </p:spPr>
      </p:sp>
      <p:sp>
        <p:nvSpPr>
          <p:cNvPr id="6246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With the </a:t>
            </a:r>
            <a:r>
              <a:rPr lang="en-US" altLang="en-US" dirty="0" smtClean="0">
                <a:latin typeface="Courier New" pitchFamily="49" charset="0"/>
              </a:rPr>
              <a:t>COMMIT</a:t>
            </a:r>
            <a:r>
              <a:rPr lang="en-US" altLang="en-US" dirty="0" smtClean="0">
                <a:latin typeface="Arial" charset="0"/>
              </a:rPr>
              <a:t> and </a:t>
            </a:r>
            <a:r>
              <a:rPr lang="en-US" altLang="en-US" dirty="0" smtClean="0">
                <a:latin typeface="Courier New" pitchFamily="49" charset="0"/>
              </a:rPr>
              <a:t>ROLLBACK</a:t>
            </a:r>
            <a:r>
              <a:rPr lang="en-US" altLang="en-US" dirty="0" smtClean="0">
                <a:latin typeface="Arial" charset="0"/>
              </a:rPr>
              <a:t> statements, you have control over making changes to the data </a:t>
            </a:r>
            <a:r>
              <a:rPr lang="en-US" altLang="en-US" smtClean="0">
                <a:latin typeface="Arial" charset="0"/>
              </a:rPr>
              <a:t>permanent</a:t>
            </a:r>
            <a:r>
              <a:rPr lang="en-US" altLang="en-US" smtClean="0">
                <a:latin typeface="Arial" charset="0"/>
              </a:rPr>
              <a:t>.</a:t>
            </a:r>
          </a:p>
          <a:p>
            <a:pPr lvl="1" eaLnBrk="1" hangingPunct="1"/>
            <a:r>
              <a:rPr lang="zh-CN" altLang="en-US" smtClean="0">
                <a:latin typeface="Arial" charset="0"/>
              </a:rPr>
              <a:t>使用</a:t>
            </a:r>
            <a:r>
              <a:rPr lang="en-US" altLang="zh-CN" smtClean="0">
                <a:latin typeface="Arial" charset="0"/>
              </a:rPr>
              <a:t>COMMIT</a:t>
            </a:r>
            <a:r>
              <a:rPr lang="zh-CN" altLang="en-US" smtClean="0">
                <a:latin typeface="Arial" charset="0"/>
              </a:rPr>
              <a:t>和</a:t>
            </a:r>
            <a:r>
              <a:rPr lang="en-US" altLang="zh-CN" smtClean="0">
                <a:latin typeface="Arial" charset="0"/>
              </a:rPr>
              <a:t>ROLLBACK</a:t>
            </a:r>
            <a:r>
              <a:rPr lang="zh-CN" altLang="en-US" smtClean="0">
                <a:latin typeface="Arial" charset="0"/>
              </a:rPr>
              <a:t>语句，您可以：</a:t>
            </a:r>
          </a:p>
          <a:p>
            <a:pPr lvl="1" eaLnBrk="1" hangingPunct="1"/>
            <a:r>
              <a:rPr lang="zh-CN" altLang="en-US" smtClean="0">
                <a:latin typeface="Arial" charset="0"/>
              </a:rPr>
              <a:t>确保数据一致性</a:t>
            </a:r>
          </a:p>
          <a:p>
            <a:pPr lvl="1" eaLnBrk="1" hangingPunct="1"/>
            <a:r>
              <a:rPr lang="zh-CN" altLang="en-US" smtClean="0">
                <a:latin typeface="Arial" charset="0"/>
              </a:rPr>
              <a:t>在进行更改之前，预览数据更改</a:t>
            </a:r>
          </a:p>
          <a:p>
            <a:pPr lvl="1" eaLnBrk="1" hangingPunct="1"/>
            <a:r>
              <a:rPr lang="zh-CN" altLang="en-US" smtClean="0">
                <a:latin typeface="Arial" charset="0"/>
              </a:rPr>
              <a:t>组逻辑相关操作</a:t>
            </a:r>
            <a:endParaRPr lang="en-US" altLang="en-US" dirty="0" smtClean="0">
              <a:latin typeface="Arial" charset="0"/>
            </a:endParaRPr>
          </a:p>
        </p:txBody>
      </p:sp>
      <p:sp>
        <p:nvSpPr>
          <p:cNvPr id="624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8A1F5BFB-C473-4A30-A317-B63F84C1463E}" type="slidenum">
              <a:rPr lang="en-US" altLang="en-US" smtClean="0">
                <a:latin typeface="Arial" charset="0"/>
                <a:cs typeface="Arial" charset="0"/>
              </a:rPr>
              <a:t>30</a:t>
            </a:fld>
            <a:endParaRPr lang="en-US" altLang="en-US" dirty="0" smtClean="0">
              <a:latin typeface="Arial" charset="0"/>
              <a:cs typeface="Arial" charset="0"/>
            </a:endParaRPr>
          </a:p>
        </p:txBody>
      </p:sp>
    </p:spTree>
    <p:extLst>
      <p:ext uri="{BB962C8B-B14F-4D97-AF65-F5344CB8AC3E}">
        <p14:creationId xmlns:p14="http://schemas.microsoft.com/office/powerpoint/2010/main" val="3193739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body" idx="1"/>
          </p:nvPr>
        </p:nvSpPr>
        <p:spPr>
          <a:noFill/>
          <a:ln/>
        </p:spPr>
        <p:txBody>
          <a:bodyPr/>
          <a:lstStyle/>
          <a:p>
            <a:pPr lvl="1"/>
            <a:r>
              <a:rPr lang="en-US" altLang="en-US" dirty="0" smtClean="0">
                <a:latin typeface="Arial" charset="0"/>
              </a:rPr>
              <a:t>You can control the logic of transactions by using the </a:t>
            </a:r>
            <a:r>
              <a:rPr lang="en-US" altLang="en-US" dirty="0" smtClean="0">
                <a:latin typeface="Courier New" pitchFamily="49" charset="0"/>
              </a:rPr>
              <a:t>COMMIT</a:t>
            </a:r>
            <a:r>
              <a:rPr lang="en-US" altLang="en-US" dirty="0" smtClean="0">
                <a:latin typeface="Arial" charset="0"/>
              </a:rPr>
              <a:t>, </a:t>
            </a:r>
            <a:r>
              <a:rPr lang="en-US" altLang="en-US" dirty="0" smtClean="0">
                <a:latin typeface="Courier New" pitchFamily="49" charset="0"/>
              </a:rPr>
              <a:t>SAVEPOINT</a:t>
            </a:r>
            <a:r>
              <a:rPr lang="en-US" altLang="en-US" dirty="0" smtClean="0">
                <a:latin typeface="Arial" charset="0"/>
              </a:rPr>
              <a:t>, and </a:t>
            </a:r>
            <a:r>
              <a:rPr lang="en-US" altLang="en-US" dirty="0" smtClean="0">
                <a:latin typeface="Courier New" pitchFamily="49" charset="0"/>
              </a:rPr>
              <a:t>ROLLBACK</a:t>
            </a:r>
            <a:r>
              <a:rPr lang="en-US" altLang="en-US" dirty="0" smtClean="0">
                <a:latin typeface="Arial" charset="0"/>
              </a:rPr>
              <a:t> statements.</a:t>
            </a: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r>
              <a:rPr lang="en-US" altLang="en-US" dirty="0" smtClean="0">
                <a:latin typeface="Arial" charset="0"/>
              </a:rPr>
              <a:t/>
            </a:r>
            <a:br>
              <a:rPr lang="en-US" altLang="en-US" dirty="0" smtClean="0">
                <a:latin typeface="Arial" charset="0"/>
              </a:rPr>
            </a:br>
            <a:endParaRPr lang="en-US" altLang="en-US" dirty="0" smtClean="0">
              <a:latin typeface="Arial" charset="0"/>
            </a:endParaRPr>
          </a:p>
          <a:p>
            <a:pPr lvl="1"/>
            <a:r>
              <a:rPr lang="en-US" altLang="en-US" b="1" dirty="0" smtClean="0">
                <a:latin typeface="Arial" charset="0"/>
              </a:rPr>
              <a:t>Note: </a:t>
            </a:r>
            <a:r>
              <a:rPr lang="en-US" altLang="en-US" dirty="0" smtClean="0">
                <a:latin typeface="Arial" charset="0"/>
              </a:rPr>
              <a:t>You cannot </a:t>
            </a:r>
            <a:r>
              <a:rPr lang="en-US" altLang="en-US" dirty="0" smtClean="0">
                <a:latin typeface="Courier New" pitchFamily="49" charset="0"/>
              </a:rPr>
              <a:t>COMMIT</a:t>
            </a:r>
            <a:r>
              <a:rPr lang="en-US" altLang="en-US" dirty="0" smtClean="0">
                <a:latin typeface="Arial" charset="0"/>
              </a:rPr>
              <a:t> to a </a:t>
            </a:r>
            <a:r>
              <a:rPr lang="en-US" altLang="en-US" dirty="0" smtClean="0">
                <a:latin typeface="Courier New" pitchFamily="49" charset="0"/>
              </a:rPr>
              <a:t>SAVEPOINT</a:t>
            </a:r>
            <a:r>
              <a:rPr lang="en-US" altLang="en-US" dirty="0" smtClean="0">
                <a:latin typeface="Arial" charset="0"/>
              </a:rPr>
              <a:t>. </a:t>
            </a:r>
            <a:r>
              <a:rPr lang="en-US" altLang="en-US" dirty="0" smtClean="0">
                <a:latin typeface="Courier New" pitchFamily="49" charset="0"/>
              </a:rPr>
              <a:t>SAVEPOINT</a:t>
            </a:r>
            <a:r>
              <a:rPr lang="en-US" altLang="en-US" dirty="0" smtClean="0">
                <a:latin typeface="Arial" charset="0"/>
              </a:rPr>
              <a:t> is not ANSI-standard SQL.</a:t>
            </a:r>
          </a:p>
        </p:txBody>
      </p:sp>
      <p:graphicFrame>
        <p:nvGraphicFramePr>
          <p:cNvPr id="64515" name="Object 0"/>
          <p:cNvGraphicFramePr>
            <a:graphicFrameLocks/>
          </p:cNvGraphicFramePr>
          <p:nvPr/>
        </p:nvGraphicFramePr>
        <p:xfrm>
          <a:off x="609600" y="4841081"/>
          <a:ext cx="5857875" cy="2847975"/>
        </p:xfrm>
        <a:graphic>
          <a:graphicData uri="http://schemas.openxmlformats.org/presentationml/2006/ole">
            <mc:AlternateContent xmlns:mc="http://schemas.openxmlformats.org/markup-compatibility/2006">
              <mc:Choice xmlns:v="urn:schemas-microsoft-com:vml" Requires="v">
                <p:oleObj spid="_x0000_s33830" name="Document" r:id="rId4" imgW="5907463" imgH="2875390" progId="Word.Document.8">
                  <p:embed/>
                </p:oleObj>
              </mc:Choice>
              <mc:Fallback>
                <p:oleObj name="Document" r:id="rId4" imgW="5907463" imgH="2875390"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841081"/>
                        <a:ext cx="58578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6" name="Slide Image Placeholder 7"/>
          <p:cNvSpPr>
            <a:spLocks noGrp="1" noRot="1" noChangeAspect="1" noTextEdit="1"/>
          </p:cNvSpPr>
          <p:nvPr>
            <p:ph type="sldImg"/>
          </p:nvPr>
        </p:nvSpPr>
        <p:spPr>
          <a:ln/>
        </p:spPr>
      </p:sp>
      <p:sp>
        <p:nvSpPr>
          <p:cNvPr id="6451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09D0218-2841-4EB7-8116-990A30BF7D8C}" type="slidenum">
              <a:rPr lang="en-US" altLang="en-US" smtClean="0">
                <a:latin typeface="Arial" charset="0"/>
                <a:cs typeface="Arial" charset="0"/>
              </a:rPr>
              <a:t>31</a:t>
            </a:fld>
            <a:endParaRPr lang="en-US" altLang="en-US" dirty="0" smtClean="0">
              <a:latin typeface="Arial" charset="0"/>
              <a:cs typeface="Arial" charset="0"/>
            </a:endParaRPr>
          </a:p>
        </p:txBody>
      </p:sp>
    </p:spTree>
    <p:extLst>
      <p:ext uri="{BB962C8B-B14F-4D97-AF65-F5344CB8AC3E}">
        <p14:creationId xmlns:p14="http://schemas.microsoft.com/office/powerpoint/2010/main" val="4050565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Rot="1" noChangeAspect="1" noChangeArrowheads="1" noTextEdit="1"/>
          </p:cNvSpPr>
          <p:nvPr>
            <p:ph type="sldImg"/>
          </p:nvPr>
        </p:nvSpPr>
        <p:spPr>
          <a:ln/>
        </p:spPr>
      </p:sp>
      <p:sp>
        <p:nvSpPr>
          <p:cNvPr id="66563"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create a marker in the current transaction by using the </a:t>
            </a:r>
            <a:r>
              <a:rPr lang="en-US" altLang="en-US" dirty="0" smtClean="0">
                <a:solidFill>
                  <a:schemeClr val="tx1"/>
                </a:solidFill>
                <a:latin typeface="Courier New" pitchFamily="49" charset="0"/>
              </a:rPr>
              <a:t>SAVEPOINT</a:t>
            </a:r>
            <a:r>
              <a:rPr lang="en-US" altLang="en-US" dirty="0" smtClean="0">
                <a:solidFill>
                  <a:schemeClr val="tx1"/>
                </a:solidFill>
                <a:latin typeface="Arial" charset="0"/>
              </a:rPr>
              <a:t> statement, which divides the transaction into smaller sections. You can then discard pending changes back to that marker by using the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a:t>
            </a:r>
            <a:r>
              <a:rPr lang="en-US" altLang="en-US" dirty="0" smtClean="0">
                <a:solidFill>
                  <a:schemeClr val="tx1"/>
                </a:solidFill>
                <a:latin typeface="Courier New" pitchFamily="49" charset="0"/>
              </a:rPr>
              <a:t>TO</a:t>
            </a:r>
            <a:r>
              <a:rPr lang="en-US" altLang="en-US" dirty="0" smtClean="0">
                <a:solidFill>
                  <a:schemeClr val="tx1"/>
                </a:solidFill>
                <a:latin typeface="Arial" charset="0"/>
              </a:rPr>
              <a:t> </a:t>
            </a:r>
            <a:r>
              <a:rPr lang="en-US" altLang="en-US" dirty="0" smtClean="0">
                <a:solidFill>
                  <a:schemeClr val="tx1"/>
                </a:solidFill>
                <a:latin typeface="Courier New" pitchFamily="49" charset="0"/>
              </a:rPr>
              <a:t>SAVEPOINT</a:t>
            </a:r>
            <a:r>
              <a:rPr lang="en-US" altLang="en-US" dirty="0" smtClean="0">
                <a:solidFill>
                  <a:schemeClr val="tx1"/>
                </a:solidFill>
                <a:latin typeface="Arial" charset="0"/>
              </a:rPr>
              <a:t> statement. </a:t>
            </a:r>
          </a:p>
          <a:p>
            <a:pPr lvl="1" eaLnBrk="1" hangingPunct="1"/>
            <a:r>
              <a:rPr lang="en-US" altLang="en-US" dirty="0" smtClean="0">
                <a:solidFill>
                  <a:schemeClr val="tx1"/>
                </a:solidFill>
                <a:latin typeface="Arial" charset="0"/>
              </a:rPr>
              <a:t>Note that if you create a second savepoint with the same name as an earlier savepoint, the earlier savepoint is </a:t>
            </a:r>
            <a:r>
              <a:rPr lang="en-US" altLang="en-US" smtClean="0">
                <a:solidFill>
                  <a:schemeClr val="tx1"/>
                </a:solidFill>
                <a:latin typeface="Arial" charset="0"/>
              </a:rPr>
              <a:t>deleted</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您可以使用</a:t>
            </a:r>
            <a:r>
              <a:rPr lang="en-US" altLang="zh-CN" smtClean="0">
                <a:solidFill>
                  <a:schemeClr val="tx1"/>
                </a:solidFill>
                <a:latin typeface="Arial" charset="0"/>
              </a:rPr>
              <a:t>SAVEPOINT</a:t>
            </a:r>
            <a:r>
              <a:rPr lang="zh-CN" altLang="en-US" smtClean="0">
                <a:solidFill>
                  <a:schemeClr val="tx1"/>
                </a:solidFill>
                <a:latin typeface="Arial" charset="0"/>
              </a:rPr>
              <a:t>语句在当前事务中创建一个标记，该语句将事务分成较小的部分。 然后，您可以使用</a:t>
            </a:r>
            <a:r>
              <a:rPr lang="en-US" altLang="zh-CN" smtClean="0">
                <a:solidFill>
                  <a:schemeClr val="tx1"/>
                </a:solidFill>
                <a:latin typeface="Arial" charset="0"/>
              </a:rPr>
              <a:t>ROLLBACK TO SAVEPOINT</a:t>
            </a:r>
            <a:r>
              <a:rPr lang="zh-CN" altLang="en-US" smtClean="0">
                <a:solidFill>
                  <a:schemeClr val="tx1"/>
                </a:solidFill>
                <a:latin typeface="Arial" charset="0"/>
              </a:rPr>
              <a:t>语句将挂起的更改丢弃回该标记。</a:t>
            </a:r>
          </a:p>
          <a:p>
            <a:pPr lvl="1" eaLnBrk="1" hangingPunct="1"/>
            <a:r>
              <a:rPr lang="zh-CN" altLang="en-US" smtClean="0">
                <a:solidFill>
                  <a:schemeClr val="tx1"/>
                </a:solidFill>
                <a:latin typeface="Arial" charset="0"/>
              </a:rPr>
              <a:t>请注意，如果创建与早期保存点具有相同名称的第二个保存点，则先前的保存点将被删除。</a:t>
            </a:r>
            <a:endParaRPr lang="en-US" altLang="en-US" dirty="0" smtClean="0">
              <a:solidFill>
                <a:schemeClr val="tx1"/>
              </a:solidFill>
              <a:latin typeface="Arial" charset="0"/>
            </a:endParaRPr>
          </a:p>
        </p:txBody>
      </p:sp>
      <p:sp>
        <p:nvSpPr>
          <p:cNvPr id="665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7D429E0-0A74-46B7-B4C8-BC49301F63E1}"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p14="http://schemas.microsoft.com/office/powerpoint/2010/main" val="333065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Rot="1" noChangeAspect="1" noChangeArrowheads="1" noTextEdit="1"/>
          </p:cNvSpPr>
          <p:nvPr>
            <p:ph type="sldImg"/>
          </p:nvPr>
        </p:nvSpPr>
        <p:spPr>
          <a:ln/>
        </p:spPr>
      </p:sp>
      <p:sp>
        <p:nvSpPr>
          <p:cNvPr id="68611" name="Rectangle 8"/>
          <p:cNvSpPr>
            <a:spLocks noGrp="1" noChangeArrowheads="1"/>
          </p:cNvSpPr>
          <p:nvPr>
            <p:ph type="body" idx="1"/>
          </p:nvPr>
        </p:nvSpPr>
        <p:spPr>
          <a:noFill/>
          <a:ln/>
        </p:spPr>
        <p:txBody>
          <a:bodyPr lIns="12914" tIns="12914" rIns="12914" bIns="12914"/>
          <a:lstStyle/>
          <a:p>
            <a:pPr lvl="1" eaLnBrk="1" hangingPunct="1"/>
            <a:endParaRPr lang="en-US" altLang="en-US" dirty="0" smtClean="0">
              <a:latin typeface="Arial" charset="0"/>
            </a:endParaRPr>
          </a:p>
          <a:p>
            <a:pPr lvl="1" eaLnBrk="1" hangingPunct="1"/>
            <a:r>
              <a:rPr lang="en-US" altLang="en-US" b="1" smtClean="0">
                <a:latin typeface="Arial" charset="0"/>
              </a:rPr>
              <a:t>Note</a:t>
            </a:r>
            <a:r>
              <a:rPr lang="en-US" altLang="en-US" b="1" dirty="0" smtClean="0">
                <a:latin typeface="Arial" charset="0"/>
              </a:rPr>
              <a:t>:</a:t>
            </a:r>
            <a:r>
              <a:rPr lang="en-US" altLang="en-US" dirty="0" smtClean="0">
                <a:latin typeface="Arial" charset="0"/>
              </a:rPr>
              <a:t> In SQL*Plus, the </a:t>
            </a:r>
            <a:r>
              <a:rPr lang="en-US" altLang="en-US" dirty="0" smtClean="0">
                <a:latin typeface="Courier New" pitchFamily="49" charset="0"/>
              </a:rPr>
              <a:t>AUTOCOMMIT</a:t>
            </a:r>
            <a:r>
              <a:rPr lang="en-US" altLang="en-US" dirty="0" smtClean="0">
                <a:latin typeface="Arial" charset="0"/>
              </a:rPr>
              <a:t> command can be toggled </a:t>
            </a:r>
            <a:r>
              <a:rPr lang="en-US" altLang="en-US" dirty="0" smtClean="0">
                <a:latin typeface="Courier New" pitchFamily="49" charset="0"/>
                <a:cs typeface="Courier New" pitchFamily="49" charset="0"/>
              </a:rPr>
              <a:t>ON</a:t>
            </a:r>
            <a:r>
              <a:rPr lang="en-US" altLang="en-US" dirty="0" smtClean="0">
                <a:latin typeface="Arial" charset="0"/>
              </a:rPr>
              <a:t> or </a:t>
            </a:r>
            <a:r>
              <a:rPr lang="en-US" altLang="en-US" dirty="0" smtClean="0">
                <a:latin typeface="Courier New" pitchFamily="49" charset="0"/>
                <a:cs typeface="Courier New" pitchFamily="49" charset="0"/>
              </a:rPr>
              <a:t>OFF</a:t>
            </a:r>
            <a:r>
              <a:rPr lang="en-US" altLang="en-US" dirty="0" smtClean="0">
                <a:latin typeface="Arial" charset="0"/>
              </a:rPr>
              <a:t>. If set to </a:t>
            </a:r>
            <a:r>
              <a:rPr lang="en-US" altLang="en-US" dirty="0" smtClean="0">
                <a:latin typeface="Courier New" pitchFamily="49" charset="0"/>
                <a:cs typeface="Courier New" pitchFamily="49" charset="0"/>
              </a:rPr>
              <a:t>ON</a:t>
            </a:r>
            <a:r>
              <a:rPr lang="en-US" altLang="en-US" dirty="0" smtClean="0">
                <a:latin typeface="Arial" charset="0"/>
              </a:rPr>
              <a:t>, each individual </a:t>
            </a:r>
            <a:r>
              <a:rPr lang="en-US" altLang="en-US" dirty="0" smtClean="0">
                <a:latin typeface="Courier New" pitchFamily="49" charset="0"/>
                <a:cs typeface="Courier New" pitchFamily="49" charset="0"/>
              </a:rPr>
              <a:t>DML</a:t>
            </a:r>
            <a:r>
              <a:rPr lang="en-US" altLang="en-US" dirty="0" smtClean="0">
                <a:latin typeface="Arial" charset="0"/>
              </a:rPr>
              <a:t> statement is committed as soon as it is executed. You cannot roll back the changes. If set to </a:t>
            </a:r>
            <a:r>
              <a:rPr lang="en-US" altLang="en-US" dirty="0" smtClean="0">
                <a:latin typeface="Courier New" pitchFamily="49" charset="0"/>
                <a:cs typeface="Courier New" pitchFamily="49" charset="0"/>
              </a:rPr>
              <a:t>OFF</a:t>
            </a:r>
            <a:r>
              <a:rPr lang="en-US" altLang="en-US" dirty="0" smtClean="0">
                <a:latin typeface="Arial" charset="0"/>
              </a:rPr>
              <a:t>, the </a:t>
            </a:r>
            <a:r>
              <a:rPr lang="en-US" altLang="en-US" dirty="0" smtClean="0">
                <a:latin typeface="Courier New" pitchFamily="49" charset="0"/>
              </a:rPr>
              <a:t>COMMIT</a:t>
            </a:r>
            <a:r>
              <a:rPr lang="en-US" altLang="en-US" dirty="0" smtClean="0">
                <a:latin typeface="Arial" charset="0"/>
              </a:rPr>
              <a:t> statement can still be issued explicitly. Also, the </a:t>
            </a:r>
            <a:r>
              <a:rPr lang="en-US" altLang="en-US" dirty="0" smtClean="0">
                <a:latin typeface="Courier New" pitchFamily="49" charset="0"/>
              </a:rPr>
              <a:t>COMMIT</a:t>
            </a:r>
            <a:r>
              <a:rPr lang="en-US" altLang="en-US" dirty="0" smtClean="0">
                <a:latin typeface="Arial" charset="0"/>
              </a:rPr>
              <a:t> statement is issued when a</a:t>
            </a:r>
            <a:r>
              <a:rPr lang="en-US" altLang="en-US" dirty="0" smtClean="0">
                <a:latin typeface="Arial" charset="0"/>
                <a:cs typeface="Arial" charset="0"/>
              </a:rPr>
              <a:t> DDL </a:t>
            </a:r>
            <a:r>
              <a:rPr lang="en-US" altLang="en-US" dirty="0" smtClean="0">
                <a:latin typeface="Arial" charset="0"/>
              </a:rPr>
              <a:t>statement is issued or when you exit SQL*Plus. The </a:t>
            </a:r>
            <a:r>
              <a:rPr lang="en-US" altLang="en-US" dirty="0" smtClean="0">
                <a:latin typeface="Courier New" pitchFamily="49" charset="0"/>
              </a:rPr>
              <a:t>SET</a:t>
            </a:r>
            <a:r>
              <a:rPr lang="en-US" altLang="en-US" dirty="0" smtClean="0">
                <a:latin typeface="Arial" charset="0"/>
              </a:rPr>
              <a:t> </a:t>
            </a:r>
            <a:r>
              <a:rPr lang="en-US" altLang="en-US" dirty="0" smtClean="0">
                <a:latin typeface="Courier New" pitchFamily="49" charset="0"/>
              </a:rPr>
              <a:t>AUTOCOMMIT</a:t>
            </a:r>
            <a:r>
              <a:rPr lang="en-US" altLang="en-US" dirty="0" smtClean="0">
                <a:latin typeface="Arial" charset="0"/>
              </a:rPr>
              <a:t> </a:t>
            </a:r>
            <a:r>
              <a:rPr lang="en-US" altLang="en-US" dirty="0" smtClean="0">
                <a:latin typeface="Courier New" pitchFamily="49" charset="0"/>
              </a:rPr>
              <a:t>ON/OFF</a:t>
            </a:r>
            <a:r>
              <a:rPr lang="en-US" altLang="en-US" dirty="0" smtClean="0">
                <a:latin typeface="Arial" charset="0"/>
              </a:rPr>
              <a:t> command is skipped in SQL Developer. DML is committed on a normal exit from SQL Developer only if you have the Autocommit preference enabled. To enable Autocommit, perform the following:</a:t>
            </a:r>
          </a:p>
          <a:p>
            <a:pPr lvl="1" eaLnBrk="1" hangingPunct="1"/>
            <a:endParaRPr lang="en-US" altLang="en-US" sz="100" dirty="0" smtClean="0">
              <a:latin typeface="Arial" charset="0"/>
            </a:endParaRPr>
          </a:p>
          <a:p>
            <a:pPr lvl="2" eaLnBrk="1" hangingPunct="1"/>
            <a:r>
              <a:rPr lang="en-US" altLang="en-US" dirty="0" smtClean="0">
                <a:latin typeface="Arial" charset="0"/>
              </a:rPr>
              <a:t>From the Tools menu, select Preferences. In the Preferences dialog box, expand Database and select Worksheet Parameters.</a:t>
            </a:r>
          </a:p>
          <a:p>
            <a:pPr lvl="2" eaLnBrk="1" hangingPunct="1"/>
            <a:r>
              <a:rPr lang="en-US" altLang="en-US" dirty="0" smtClean="0">
                <a:latin typeface="Arial" charset="0"/>
              </a:rPr>
              <a:t>In the right pane, select the </a:t>
            </a:r>
            <a:r>
              <a:rPr lang="en-US" altLang="en-US" b="1" dirty="0" smtClean="0">
                <a:latin typeface="Arial" charset="0"/>
              </a:rPr>
              <a:t>“Autocommit in SQL Worksheet”</a:t>
            </a:r>
            <a:r>
              <a:rPr lang="en-US" altLang="en-US" dirty="0" smtClean="0">
                <a:latin typeface="Arial" charset="0"/>
              </a:rPr>
              <a:t> option. Click </a:t>
            </a:r>
            <a:r>
              <a:rPr lang="en-US" altLang="en-US" smtClean="0">
                <a:latin typeface="Arial" charset="0"/>
              </a:rPr>
              <a:t>OK</a:t>
            </a:r>
            <a:r>
              <a:rPr lang="en-US" altLang="en-US" smtClean="0">
                <a:latin typeface="Arial" charset="0"/>
              </a:rPr>
              <a:t>.</a:t>
            </a:r>
          </a:p>
          <a:p>
            <a:pPr marL="0" lvl="1" indent="-152374" eaLnBrk="1" hangingPunct="1">
              <a:buNone/>
            </a:pPr>
            <a:r>
              <a:rPr lang="zh-CN" altLang="en-US" smtClean="0">
                <a:latin typeface="Arial" charset="0"/>
              </a:rPr>
              <a:t>注意：在</a:t>
            </a:r>
            <a:r>
              <a:rPr lang="en-US" altLang="zh-CN" smtClean="0">
                <a:latin typeface="Arial" charset="0"/>
              </a:rPr>
              <a:t>SQL * Plus</a:t>
            </a:r>
            <a:r>
              <a:rPr lang="zh-CN" altLang="en-US" smtClean="0">
                <a:latin typeface="Arial" charset="0"/>
              </a:rPr>
              <a:t>中，</a:t>
            </a:r>
            <a:r>
              <a:rPr lang="en-US" altLang="zh-CN" smtClean="0">
                <a:latin typeface="Arial" charset="0"/>
              </a:rPr>
              <a:t>AUTOCOMMIT</a:t>
            </a:r>
            <a:r>
              <a:rPr lang="zh-CN" altLang="en-US" smtClean="0">
                <a:latin typeface="Arial" charset="0"/>
              </a:rPr>
              <a:t>命令可以被切换为</a:t>
            </a:r>
            <a:r>
              <a:rPr lang="en-US" altLang="zh-CN" smtClean="0">
                <a:latin typeface="Arial" charset="0"/>
              </a:rPr>
              <a:t>ON</a:t>
            </a:r>
            <a:r>
              <a:rPr lang="zh-CN" altLang="en-US" smtClean="0">
                <a:latin typeface="Arial" charset="0"/>
              </a:rPr>
              <a:t>或</a:t>
            </a:r>
            <a:r>
              <a:rPr lang="en-US" altLang="zh-CN" smtClean="0">
                <a:latin typeface="Arial" charset="0"/>
              </a:rPr>
              <a:t>OFF</a:t>
            </a:r>
            <a:r>
              <a:rPr lang="zh-CN" altLang="en-US" smtClean="0">
                <a:latin typeface="Arial" charset="0"/>
              </a:rPr>
              <a:t>。 如果设置为</a:t>
            </a:r>
            <a:r>
              <a:rPr lang="en-US" altLang="zh-CN" smtClean="0">
                <a:latin typeface="Arial" charset="0"/>
              </a:rPr>
              <a:t>ON</a:t>
            </a:r>
            <a:r>
              <a:rPr lang="zh-CN" altLang="en-US" smtClean="0">
                <a:latin typeface="Arial" charset="0"/>
              </a:rPr>
              <a:t>，则每个单独的</a:t>
            </a:r>
            <a:r>
              <a:rPr lang="en-US" altLang="zh-CN" smtClean="0">
                <a:latin typeface="Arial" charset="0"/>
              </a:rPr>
              <a:t>DML</a:t>
            </a:r>
            <a:r>
              <a:rPr lang="zh-CN" altLang="en-US" smtClean="0">
                <a:latin typeface="Arial" charset="0"/>
              </a:rPr>
              <a:t>语句在执行后立即提交。 您无法回滚更改。 如果设置为</a:t>
            </a:r>
            <a:r>
              <a:rPr lang="en-US" altLang="zh-CN" smtClean="0">
                <a:latin typeface="Arial" charset="0"/>
              </a:rPr>
              <a:t>OFF</a:t>
            </a:r>
            <a:r>
              <a:rPr lang="zh-CN" altLang="en-US" smtClean="0">
                <a:latin typeface="Arial" charset="0"/>
              </a:rPr>
              <a:t>，则</a:t>
            </a:r>
            <a:r>
              <a:rPr lang="en-US" altLang="zh-CN" smtClean="0">
                <a:latin typeface="Arial" charset="0"/>
              </a:rPr>
              <a:t>COMMIT</a:t>
            </a:r>
            <a:r>
              <a:rPr lang="zh-CN" altLang="en-US" smtClean="0">
                <a:latin typeface="Arial" charset="0"/>
              </a:rPr>
              <a:t>语句仍然可以被明确发出。 此外，当发出</a:t>
            </a:r>
            <a:r>
              <a:rPr lang="en-US" altLang="zh-CN" smtClean="0">
                <a:latin typeface="Arial" charset="0"/>
              </a:rPr>
              <a:t>DDL</a:t>
            </a:r>
            <a:r>
              <a:rPr lang="zh-CN" altLang="en-US" smtClean="0">
                <a:latin typeface="Arial" charset="0"/>
              </a:rPr>
              <a:t>语句或退出</a:t>
            </a:r>
            <a:r>
              <a:rPr lang="en-US" altLang="zh-CN" smtClean="0">
                <a:latin typeface="Arial" charset="0"/>
              </a:rPr>
              <a:t>SQL * Plus</a:t>
            </a:r>
            <a:r>
              <a:rPr lang="zh-CN" altLang="en-US" smtClean="0">
                <a:latin typeface="Arial" charset="0"/>
              </a:rPr>
              <a:t>时，会发出</a:t>
            </a:r>
            <a:r>
              <a:rPr lang="en-US" altLang="zh-CN" smtClean="0">
                <a:latin typeface="Arial" charset="0"/>
              </a:rPr>
              <a:t>COMMIT</a:t>
            </a:r>
            <a:r>
              <a:rPr lang="zh-CN" altLang="en-US" smtClean="0">
                <a:latin typeface="Arial" charset="0"/>
              </a:rPr>
              <a:t>语句。 在</a:t>
            </a:r>
            <a:r>
              <a:rPr lang="en-US" altLang="zh-CN" smtClean="0">
                <a:latin typeface="Arial" charset="0"/>
              </a:rPr>
              <a:t>SQL Developer</a:t>
            </a:r>
            <a:r>
              <a:rPr lang="zh-CN" altLang="en-US" smtClean="0">
                <a:latin typeface="Arial" charset="0"/>
              </a:rPr>
              <a:t>中跳过</a:t>
            </a:r>
            <a:r>
              <a:rPr lang="en-US" altLang="zh-CN" smtClean="0">
                <a:latin typeface="Arial" charset="0"/>
              </a:rPr>
              <a:t>SET AUTOCOMMIT ON / OFF</a:t>
            </a:r>
            <a:r>
              <a:rPr lang="zh-CN" altLang="en-US" smtClean="0">
                <a:latin typeface="Arial" charset="0"/>
              </a:rPr>
              <a:t>命令。 只有启用了</a:t>
            </a:r>
            <a:r>
              <a:rPr lang="en-US" altLang="zh-CN" smtClean="0">
                <a:latin typeface="Arial" charset="0"/>
              </a:rPr>
              <a:t>Autocommit</a:t>
            </a:r>
            <a:r>
              <a:rPr lang="zh-CN" altLang="en-US" smtClean="0">
                <a:latin typeface="Arial" charset="0"/>
              </a:rPr>
              <a:t>首选项，</a:t>
            </a:r>
            <a:r>
              <a:rPr lang="en-US" altLang="zh-CN" smtClean="0">
                <a:latin typeface="Arial" charset="0"/>
              </a:rPr>
              <a:t>DML</a:t>
            </a:r>
            <a:r>
              <a:rPr lang="zh-CN" altLang="en-US" smtClean="0">
                <a:latin typeface="Arial" charset="0"/>
              </a:rPr>
              <a:t>才会在</a:t>
            </a:r>
            <a:r>
              <a:rPr lang="en-US" altLang="zh-CN" smtClean="0">
                <a:latin typeface="Arial" charset="0"/>
              </a:rPr>
              <a:t>SQL Developer</a:t>
            </a:r>
            <a:r>
              <a:rPr lang="zh-CN" altLang="en-US" smtClean="0">
                <a:latin typeface="Arial" charset="0"/>
              </a:rPr>
              <a:t>的正常退出时执行。 要启用自动提交，请执行以下操作：</a:t>
            </a:r>
          </a:p>
          <a:p>
            <a:pPr marL="609493" lvl="2" indent="-304747" eaLnBrk="1" hangingPunct="1"/>
            <a:r>
              <a:rPr lang="zh-CN" altLang="en-US" smtClean="0">
                <a:latin typeface="Arial" charset="0"/>
              </a:rPr>
              <a:t>从工具菜单中选择首选项。 在首选项对话框中，展开数据库并选择工作表参数。</a:t>
            </a:r>
          </a:p>
          <a:p>
            <a:pPr marL="609493" lvl="2" indent="-304747" eaLnBrk="1" hangingPunct="1"/>
            <a:r>
              <a:rPr lang="zh-CN" altLang="en-US" smtClean="0">
                <a:latin typeface="Arial" charset="0"/>
              </a:rPr>
              <a:t>在右窗格中，选择“</a:t>
            </a:r>
            <a:r>
              <a:rPr lang="en-US" altLang="zh-CN" smtClean="0">
                <a:latin typeface="Arial" charset="0"/>
              </a:rPr>
              <a:t>SQL</a:t>
            </a:r>
            <a:r>
              <a:rPr lang="zh-CN" altLang="en-US" smtClean="0">
                <a:latin typeface="Arial" charset="0"/>
              </a:rPr>
              <a:t>工作表中的自动提交”选项。 单击确定。</a:t>
            </a:r>
            <a:endParaRPr lang="en-US" altLang="en-US" dirty="0" smtClean="0">
              <a:latin typeface="Arial" charset="0"/>
            </a:endParaRPr>
          </a:p>
        </p:txBody>
      </p:sp>
      <p:graphicFrame>
        <p:nvGraphicFramePr>
          <p:cNvPr id="68612" name="Object 4"/>
          <p:cNvGraphicFramePr>
            <a:graphicFrameLocks/>
          </p:cNvGraphicFramePr>
          <p:nvPr/>
        </p:nvGraphicFramePr>
        <p:xfrm>
          <a:off x="596900" y="4484688"/>
          <a:ext cx="5310188" cy="1200150"/>
        </p:xfrm>
        <a:graphic>
          <a:graphicData uri="http://schemas.openxmlformats.org/presentationml/2006/ole">
            <mc:AlternateContent xmlns:mc="http://schemas.openxmlformats.org/markup-compatibility/2006">
              <mc:Choice xmlns:v="urn:schemas-microsoft-com:vml" Requires="v">
                <p:oleObj spid="_x0000_s34854" name="Document" r:id="rId4" imgW="5810882" imgH="1315015" progId="Word.Document.8">
                  <p:embed/>
                </p:oleObj>
              </mc:Choice>
              <mc:Fallback>
                <p:oleObj name="Document" r:id="rId4" imgW="5810882" imgH="1315015" progId="Word.Document.8">
                  <p:embed/>
                  <p:pic>
                    <p:nvPicPr>
                      <p:cNvPr id="0"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4484688"/>
                        <a:ext cx="53101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2E1A8B6B-6C62-46A2-9240-216ECB514600}" type="slidenum">
              <a:rPr lang="en-US" altLang="en-US" smtClean="0">
                <a:latin typeface="Arial" charset="0"/>
                <a:cs typeface="Arial" charset="0"/>
              </a:rPr>
              <a:t>33</a:t>
            </a:fld>
            <a:endParaRPr lang="en-US" altLang="en-US" dirty="0" smtClean="0">
              <a:latin typeface="Arial" charset="0"/>
              <a:cs typeface="Arial" charset="0"/>
            </a:endParaRPr>
          </a:p>
        </p:txBody>
      </p:sp>
    </p:spTree>
    <p:extLst>
      <p:ext uri="{BB962C8B-B14F-4D97-AF65-F5344CB8AC3E}">
        <p14:creationId xmlns:p14="http://schemas.microsoft.com/office/powerpoint/2010/main" val="659174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10 - </a:t>
            </a:r>
            <a:fld id="{5A4FA5A4-5D14-46A5-8965-1C90A7220E53}" type="slidenum">
              <a:rPr lang="en-US" altLang="en-US" smtClean="0"/>
              <a:t>34</a:t>
            </a:fld>
            <a:endParaRPr lang="en-US" altLang="en-US" dirty="0" smtClean="0"/>
          </a:p>
        </p:txBody>
      </p:sp>
      <p:sp>
        <p:nvSpPr>
          <p:cNvPr id="6" name="Notes Placeholder 5"/>
          <p:cNvSpPr>
            <a:spLocks noGrp="1"/>
          </p:cNvSpPr>
          <p:nvPr>
            <p:ph type="body" idx="1"/>
          </p:nvPr>
        </p:nvSpPr>
        <p:spPr>
          <a:xfrm>
            <a:off x="292608" y="449263"/>
            <a:ext cx="6400800" cy="8191817"/>
          </a:xfrm>
        </p:spPr>
        <p:txBody>
          <a:bodyPr>
            <a:normAutofit/>
          </a:bodyPr>
          <a:lstStyle/>
          <a:p>
            <a:pPr lvl="1" eaLnBrk="1" hangingPunct="1">
              <a:buSzTx/>
              <a:buFontTx/>
              <a:buNone/>
            </a:pPr>
            <a:r>
              <a:rPr lang="en-US" altLang="en-US" b="1" dirty="0" smtClean="0">
                <a:solidFill>
                  <a:schemeClr val="tx1"/>
                </a:solidFill>
                <a:latin typeface="Arial" charset="0"/>
              </a:rPr>
              <a:t>System Failures</a:t>
            </a:r>
          </a:p>
          <a:p>
            <a:pPr lvl="1" eaLnBrk="1" hangingPunct="1">
              <a:buSzTx/>
              <a:buFontTx/>
              <a:buNone/>
            </a:pPr>
            <a:r>
              <a:rPr lang="en-US" altLang="en-US" dirty="0" smtClean="0">
                <a:solidFill>
                  <a:schemeClr val="tx1"/>
                </a:solidFill>
                <a:latin typeface="Arial" charset="0"/>
              </a:rPr>
              <a:t>When a transaction is interrupted by a system failure, the entire transaction is automatically rolled back. This prevents the error from causing unwanted changes to the data and returns the tables to the state at the time of the last commit. In this way, the Oracle server protects the integrity of the tables.</a:t>
            </a:r>
          </a:p>
          <a:p>
            <a:pPr lvl="1" eaLnBrk="1" hangingPunct="1">
              <a:buSzTx/>
              <a:buFontTx/>
              <a:buNone/>
            </a:pPr>
            <a:r>
              <a:rPr lang="en-US" altLang="en-US" dirty="0" smtClean="0">
                <a:solidFill>
                  <a:schemeClr val="tx1"/>
                </a:solidFill>
                <a:latin typeface="Arial" charset="0"/>
              </a:rPr>
              <a:t>In SQL Developer, a normal exit from the session is accomplished by selecting Exit from the File menu. In SQL*Plus, a normal exit is accomplished by entering the </a:t>
            </a:r>
            <a:r>
              <a:rPr lang="en-US" altLang="en-US" dirty="0" smtClean="0">
                <a:solidFill>
                  <a:schemeClr val="tx1"/>
                </a:solidFill>
                <a:latin typeface="Courier New" pitchFamily="49" charset="0"/>
              </a:rPr>
              <a:t>EXIT</a:t>
            </a:r>
            <a:r>
              <a:rPr lang="en-US" altLang="en-US" dirty="0" smtClean="0">
                <a:solidFill>
                  <a:schemeClr val="tx1"/>
                </a:solidFill>
                <a:latin typeface="Arial" charset="0"/>
              </a:rPr>
              <a:t> command at the prompt. Closing the window is interpreted as an abnormal </a:t>
            </a:r>
            <a:r>
              <a:rPr lang="en-US" altLang="en-US" smtClean="0">
                <a:solidFill>
                  <a:schemeClr val="tx1"/>
                </a:solidFill>
                <a:latin typeface="Arial" charset="0"/>
              </a:rPr>
              <a:t>exit</a:t>
            </a:r>
            <a:r>
              <a:rPr lang="en-US" altLang="en-US" smtClean="0">
                <a:solidFill>
                  <a:schemeClr val="tx1"/>
                </a:solidFill>
                <a:latin typeface="Arial" charset="0"/>
              </a:rPr>
              <a:t>.</a:t>
            </a:r>
          </a:p>
          <a:p>
            <a:pPr lvl="1" eaLnBrk="1" hangingPunct="1">
              <a:buSzTx/>
              <a:buFontTx/>
              <a:buNone/>
            </a:pPr>
            <a:r>
              <a:rPr lang="zh-CN" altLang="en-US" smtClean="0">
                <a:latin typeface="Arial" charset="0"/>
              </a:rPr>
              <a:t>系统故障</a:t>
            </a:r>
          </a:p>
          <a:p>
            <a:pPr lvl="1" eaLnBrk="1" hangingPunct="1">
              <a:buSzTx/>
              <a:buFontTx/>
              <a:buNone/>
            </a:pPr>
            <a:r>
              <a:rPr lang="zh-CN" altLang="en-US" smtClean="0">
                <a:latin typeface="Arial" charset="0"/>
              </a:rPr>
              <a:t>当事务被系统故障中断时，整个事务将自动回滚。 这可以防止错误对数据造成不必要的更改，并将表返回到上次提交时的状态。 以这种方式，</a:t>
            </a:r>
            <a:r>
              <a:rPr lang="en-US" altLang="zh-CN" smtClean="0">
                <a:latin typeface="Arial" charset="0"/>
              </a:rPr>
              <a:t>Oracle</a:t>
            </a:r>
            <a:r>
              <a:rPr lang="zh-CN" altLang="en-US" smtClean="0">
                <a:latin typeface="Arial" charset="0"/>
              </a:rPr>
              <a:t>服务器保护表的完整性。</a:t>
            </a:r>
          </a:p>
          <a:p>
            <a:pPr lvl="1" eaLnBrk="1" hangingPunct="1">
              <a:buSzTx/>
              <a:buFontTx/>
              <a:buNone/>
            </a:pPr>
            <a:r>
              <a:rPr lang="zh-CN" altLang="en-US" smtClean="0">
                <a:latin typeface="Arial" charset="0"/>
              </a:rPr>
              <a:t>在</a:t>
            </a:r>
            <a:r>
              <a:rPr lang="en-US" altLang="zh-CN" smtClean="0">
                <a:latin typeface="Arial" charset="0"/>
              </a:rPr>
              <a:t>SQL Developer</a:t>
            </a:r>
            <a:r>
              <a:rPr lang="zh-CN" altLang="en-US" smtClean="0">
                <a:latin typeface="Arial" charset="0"/>
              </a:rPr>
              <a:t>中，会话的正常退出是通过从文件菜单中选择退出来完成的。 在</a:t>
            </a:r>
            <a:r>
              <a:rPr lang="en-US" altLang="zh-CN" smtClean="0">
                <a:latin typeface="Arial" charset="0"/>
              </a:rPr>
              <a:t>SQL * Plus</a:t>
            </a:r>
            <a:r>
              <a:rPr lang="zh-CN" altLang="en-US" smtClean="0">
                <a:latin typeface="Arial" charset="0"/>
              </a:rPr>
              <a:t>中，通过在提示符处输入</a:t>
            </a:r>
            <a:r>
              <a:rPr lang="en-US" altLang="zh-CN" smtClean="0">
                <a:latin typeface="Arial" charset="0"/>
              </a:rPr>
              <a:t>EXIT</a:t>
            </a:r>
            <a:r>
              <a:rPr lang="zh-CN" altLang="en-US" smtClean="0">
                <a:latin typeface="Arial" charset="0"/>
              </a:rPr>
              <a:t>命令来实现正常退出。 关闭窗口被解释为异常退出</a:t>
            </a:r>
            <a:endParaRPr lang="en-US" altLang="en-US" dirty="0" smtClean="0">
              <a:latin typeface="Arial" charset="0"/>
            </a:endParaRPr>
          </a:p>
        </p:txBody>
      </p:sp>
    </p:spTree>
    <p:extLst>
      <p:ext uri="{BB962C8B-B14F-4D97-AF65-F5344CB8AC3E}">
        <p14:creationId xmlns:p14="http://schemas.microsoft.com/office/powerpoint/2010/main" val="1058576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ln/>
        </p:spPr>
      </p:sp>
      <p:sp>
        <p:nvSpPr>
          <p:cNvPr id="7168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Every data change made during the transaction is temporary until the transaction is committed.</a:t>
            </a:r>
          </a:p>
          <a:p>
            <a:pPr lvl="1" eaLnBrk="1" hangingPunct="1"/>
            <a:r>
              <a:rPr lang="en-US" altLang="en-US" dirty="0" smtClean="0">
                <a:solidFill>
                  <a:schemeClr val="tx1"/>
                </a:solidFill>
                <a:latin typeface="Arial" charset="0"/>
              </a:rPr>
              <a:t>The state of the data before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or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statements are issued can be described as follows:</a:t>
            </a:r>
          </a:p>
          <a:p>
            <a:pPr lvl="2" eaLnBrk="1" hangingPunct="1"/>
            <a:r>
              <a:rPr lang="en-US" altLang="en-US" dirty="0" smtClean="0">
                <a:solidFill>
                  <a:schemeClr val="tx1"/>
                </a:solidFill>
                <a:latin typeface="Arial" charset="0"/>
              </a:rPr>
              <a:t>Data manipulation operations primarily affect the database buffer; therefore, the previous state of the data can be recovered.</a:t>
            </a:r>
          </a:p>
          <a:p>
            <a:pPr lvl="2" eaLnBrk="1" hangingPunct="1"/>
            <a:r>
              <a:rPr lang="en-US" altLang="en-US" dirty="0" smtClean="0">
                <a:solidFill>
                  <a:schemeClr val="tx1"/>
                </a:solidFill>
                <a:latin typeface="Arial" charset="0"/>
              </a:rPr>
              <a:t>The current session can review the results of the data manipulation operations by querying the tables.</a:t>
            </a:r>
          </a:p>
          <a:p>
            <a:pPr lvl="2" eaLnBrk="1" hangingPunct="1"/>
            <a:r>
              <a:rPr lang="en-US" altLang="en-US" dirty="0" smtClean="0">
                <a:solidFill>
                  <a:schemeClr val="tx1"/>
                </a:solidFill>
                <a:latin typeface="Arial" charset="0"/>
              </a:rPr>
              <a:t>Other sessions cannot view the results of the data manipulation operations made by the current session. The Oracle server institutes read consistency to ensure that each session sees data as it existed at the last commit.</a:t>
            </a:r>
          </a:p>
          <a:p>
            <a:pPr lvl="2" eaLnBrk="1" hangingPunct="1"/>
            <a:r>
              <a:rPr lang="en-US" altLang="en-US" dirty="0" smtClean="0">
                <a:solidFill>
                  <a:schemeClr val="tx1"/>
                </a:solidFill>
                <a:latin typeface="Arial" charset="0"/>
              </a:rPr>
              <a:t>The affected rows are locked; other sessions cannot change the data in the affected </a:t>
            </a:r>
            <a:r>
              <a:rPr lang="en-US" altLang="en-US" smtClean="0">
                <a:solidFill>
                  <a:schemeClr val="tx1"/>
                </a:solidFill>
                <a:latin typeface="Arial" charset="0"/>
              </a:rPr>
              <a:t>rows</a:t>
            </a:r>
            <a:r>
              <a:rPr lang="en-US" altLang="en-US" smtClean="0">
                <a:solidFill>
                  <a:schemeClr val="tx1"/>
                </a:solidFill>
                <a:latin typeface="Arial" charset="0"/>
              </a:rPr>
              <a:t>.</a:t>
            </a:r>
          </a:p>
          <a:p>
            <a:pPr lvl="0" eaLnBrk="1" hangingPunct="1"/>
            <a:r>
              <a:rPr lang="zh-CN" altLang="en-US" smtClean="0">
                <a:solidFill>
                  <a:schemeClr val="tx1"/>
                </a:solidFill>
                <a:latin typeface="Arial" charset="0"/>
              </a:rPr>
              <a:t>在交易之前进行的每个数据更改都是暂时的，直到交易被提交。</a:t>
            </a:r>
          </a:p>
          <a:p>
            <a:pPr lvl="0" eaLnBrk="1" hangingPunct="1"/>
            <a:r>
              <a:rPr lang="zh-CN" altLang="en-US" smtClean="0">
                <a:solidFill>
                  <a:schemeClr val="tx1"/>
                </a:solidFill>
                <a:latin typeface="Arial" charset="0"/>
              </a:rPr>
              <a:t>发出</a:t>
            </a:r>
            <a:r>
              <a:rPr lang="en-US" altLang="zh-CN" smtClean="0">
                <a:solidFill>
                  <a:schemeClr val="tx1"/>
                </a:solidFill>
                <a:latin typeface="Arial" charset="0"/>
              </a:rPr>
              <a:t>COMMIT</a:t>
            </a:r>
            <a:r>
              <a:rPr lang="zh-CN" altLang="en-US" smtClean="0">
                <a:solidFill>
                  <a:schemeClr val="tx1"/>
                </a:solidFill>
                <a:latin typeface="Arial" charset="0"/>
              </a:rPr>
              <a:t>或</a:t>
            </a:r>
            <a:r>
              <a:rPr lang="en-US" altLang="zh-CN" smtClean="0">
                <a:solidFill>
                  <a:schemeClr val="tx1"/>
                </a:solidFill>
                <a:latin typeface="Arial" charset="0"/>
              </a:rPr>
              <a:t>ROLLBACK</a:t>
            </a:r>
            <a:r>
              <a:rPr lang="zh-CN" altLang="en-US" smtClean="0">
                <a:solidFill>
                  <a:schemeClr val="tx1"/>
                </a:solidFill>
                <a:latin typeface="Arial" charset="0"/>
              </a:rPr>
              <a:t>语句之前的数据状态可以描述如下：</a:t>
            </a:r>
          </a:p>
          <a:p>
            <a:pPr lvl="2" eaLnBrk="1" hangingPunct="1"/>
            <a:r>
              <a:rPr lang="zh-CN" altLang="en-US" smtClean="0">
                <a:solidFill>
                  <a:schemeClr val="tx1"/>
                </a:solidFill>
                <a:latin typeface="Arial" charset="0"/>
              </a:rPr>
              <a:t>数据处理操作主要影响数据库缓冲区</a:t>
            </a:r>
            <a:r>
              <a:rPr lang="en-US" altLang="zh-CN" smtClean="0">
                <a:solidFill>
                  <a:schemeClr val="tx1"/>
                </a:solidFill>
                <a:latin typeface="Arial" charset="0"/>
              </a:rPr>
              <a:t>; </a:t>
            </a:r>
            <a:r>
              <a:rPr lang="zh-CN" altLang="en-US" smtClean="0">
                <a:solidFill>
                  <a:schemeClr val="tx1"/>
                </a:solidFill>
                <a:latin typeface="Arial" charset="0"/>
              </a:rPr>
              <a:t>因此，可以恢复以前的数据状态。</a:t>
            </a:r>
          </a:p>
          <a:p>
            <a:pPr lvl="2" eaLnBrk="1" hangingPunct="1"/>
            <a:r>
              <a:rPr lang="zh-CN" altLang="en-US" smtClean="0">
                <a:solidFill>
                  <a:schemeClr val="tx1"/>
                </a:solidFill>
                <a:latin typeface="Arial" charset="0"/>
              </a:rPr>
              <a:t>当前会话可以通过查询表来查看数据操作操作的结果。</a:t>
            </a:r>
          </a:p>
          <a:p>
            <a:pPr lvl="2" eaLnBrk="1" hangingPunct="1"/>
            <a:r>
              <a:rPr lang="zh-CN" altLang="en-US" smtClean="0">
                <a:solidFill>
                  <a:schemeClr val="tx1"/>
                </a:solidFill>
                <a:latin typeface="Arial" charset="0"/>
              </a:rPr>
              <a:t>其他会话无法查看当前会话进行的数据操作操作的结果。 </a:t>
            </a:r>
            <a:r>
              <a:rPr lang="en-US" altLang="zh-CN" smtClean="0">
                <a:solidFill>
                  <a:schemeClr val="tx1"/>
                </a:solidFill>
                <a:latin typeface="Arial" charset="0"/>
              </a:rPr>
              <a:t>Oracle</a:t>
            </a:r>
            <a:r>
              <a:rPr lang="zh-CN" altLang="en-US" smtClean="0">
                <a:solidFill>
                  <a:schemeClr val="tx1"/>
                </a:solidFill>
                <a:latin typeface="Arial" charset="0"/>
              </a:rPr>
              <a:t>服务器机构读取一致性，以确保每个会话都会看到最后一次提交时存在的数据。</a:t>
            </a:r>
          </a:p>
          <a:p>
            <a:pPr lvl="2" eaLnBrk="1" hangingPunct="1"/>
            <a:r>
              <a:rPr lang="zh-CN" altLang="en-US" smtClean="0">
                <a:solidFill>
                  <a:schemeClr val="tx1"/>
                </a:solidFill>
                <a:latin typeface="Arial" charset="0"/>
              </a:rPr>
              <a:t>受影响的行被锁定</a:t>
            </a:r>
            <a:r>
              <a:rPr lang="en-US" altLang="zh-CN" smtClean="0">
                <a:solidFill>
                  <a:schemeClr val="tx1"/>
                </a:solidFill>
                <a:latin typeface="Arial" charset="0"/>
              </a:rPr>
              <a:t>; </a:t>
            </a:r>
            <a:r>
              <a:rPr lang="zh-CN" altLang="en-US" smtClean="0">
                <a:solidFill>
                  <a:schemeClr val="tx1"/>
                </a:solidFill>
                <a:latin typeface="Arial" charset="0"/>
              </a:rPr>
              <a:t>其他会话不能更改受影响行中的数据。</a:t>
            </a:r>
            <a:endParaRPr lang="en-US" altLang="en-US" dirty="0" smtClean="0">
              <a:solidFill>
                <a:schemeClr val="tx1"/>
              </a:solidFill>
              <a:latin typeface="Arial" charset="0"/>
            </a:endParaRPr>
          </a:p>
        </p:txBody>
      </p:sp>
      <p:sp>
        <p:nvSpPr>
          <p:cNvPr id="716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726BB68F-D65D-4D52-86F0-CB1C83052E89}" type="slidenum">
              <a:rPr lang="en-US" altLang="en-US" smtClean="0">
                <a:latin typeface="Arial" charset="0"/>
                <a:cs typeface="Arial" charset="0"/>
              </a:rPr>
              <a:t>35</a:t>
            </a:fld>
            <a:endParaRPr lang="en-US" altLang="en-US" dirty="0" smtClean="0">
              <a:latin typeface="Arial" charset="0"/>
              <a:cs typeface="Arial" charset="0"/>
            </a:endParaRPr>
          </a:p>
        </p:txBody>
      </p:sp>
    </p:spTree>
    <p:extLst>
      <p:ext uri="{BB962C8B-B14F-4D97-AF65-F5344CB8AC3E}">
        <p14:creationId xmlns:p14="http://schemas.microsoft.com/office/powerpoint/2010/main" val="4264713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Rot="1" noChangeAspect="1" noChangeArrowheads="1" noTextEdit="1"/>
          </p:cNvSpPr>
          <p:nvPr>
            <p:ph type="sldImg"/>
          </p:nvPr>
        </p:nvSpPr>
        <p:spPr>
          <a:ln/>
        </p:spPr>
      </p:sp>
      <p:sp>
        <p:nvSpPr>
          <p:cNvPr id="7373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Make all pending changes permanent by using the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statement. The following happens after a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statement:</a:t>
            </a:r>
          </a:p>
          <a:p>
            <a:pPr lvl="2" eaLnBrk="1" hangingPunct="1"/>
            <a:r>
              <a:rPr lang="en-US" altLang="en-US" dirty="0" smtClean="0">
                <a:solidFill>
                  <a:schemeClr val="tx1"/>
                </a:solidFill>
                <a:latin typeface="Arial" charset="0"/>
              </a:rPr>
              <a:t>Data changes are written to the database.</a:t>
            </a:r>
          </a:p>
          <a:p>
            <a:pPr lvl="2" eaLnBrk="1" hangingPunct="1"/>
            <a:r>
              <a:rPr lang="en-US" altLang="en-US" dirty="0" smtClean="0">
                <a:solidFill>
                  <a:schemeClr val="tx1"/>
                </a:solidFill>
                <a:latin typeface="Arial" charset="0"/>
              </a:rPr>
              <a:t>The previous state of the data is no longer available with normal SQL queries.</a:t>
            </a:r>
          </a:p>
          <a:p>
            <a:pPr lvl="2" eaLnBrk="1" hangingPunct="1"/>
            <a:r>
              <a:rPr lang="en-US" altLang="en-US" dirty="0" smtClean="0">
                <a:solidFill>
                  <a:schemeClr val="tx1"/>
                </a:solidFill>
                <a:latin typeface="Arial" charset="0"/>
              </a:rPr>
              <a:t>All sessions can view the results of the transaction.</a:t>
            </a:r>
          </a:p>
          <a:p>
            <a:pPr lvl="2" eaLnBrk="1" hangingPunct="1"/>
            <a:r>
              <a:rPr lang="en-US" altLang="en-US" dirty="0" smtClean="0">
                <a:solidFill>
                  <a:schemeClr val="tx1"/>
                </a:solidFill>
                <a:latin typeface="Arial" charset="0"/>
              </a:rPr>
              <a:t>The locks on the affected rows are released; the rows are now available for other sessions to perform new data changes.</a:t>
            </a:r>
          </a:p>
          <a:p>
            <a:pPr lvl="2" eaLnBrk="1" hangingPunct="1"/>
            <a:r>
              <a:rPr lang="en-US" altLang="en-US" dirty="0" smtClean="0">
                <a:solidFill>
                  <a:schemeClr val="tx1"/>
                </a:solidFill>
                <a:latin typeface="Arial" charset="0"/>
              </a:rPr>
              <a:t>All savepoints are </a:t>
            </a:r>
            <a:r>
              <a:rPr lang="en-US" altLang="en-US" smtClean="0">
                <a:solidFill>
                  <a:schemeClr val="tx1"/>
                </a:solidFill>
                <a:latin typeface="Arial" charset="0"/>
              </a:rPr>
              <a:t>erased</a:t>
            </a:r>
            <a:r>
              <a:rPr lang="en-US" altLang="en-US" smtClean="0">
                <a:solidFill>
                  <a:schemeClr val="tx1"/>
                </a:solidFill>
                <a:latin typeface="Arial" charset="0"/>
              </a:rPr>
              <a:t>.</a:t>
            </a:r>
          </a:p>
          <a:p>
            <a:pPr marL="0" lvl="1" indent="-152374" eaLnBrk="1" hangingPunct="1">
              <a:buNone/>
            </a:pPr>
            <a:r>
              <a:rPr lang="zh-CN" altLang="en-US" smtClean="0">
                <a:solidFill>
                  <a:schemeClr val="tx1"/>
                </a:solidFill>
                <a:latin typeface="Arial" charset="0"/>
              </a:rPr>
              <a:t>通过使用</a:t>
            </a:r>
            <a:r>
              <a:rPr lang="en-US" altLang="zh-CN" smtClean="0">
                <a:solidFill>
                  <a:schemeClr val="tx1"/>
                </a:solidFill>
                <a:latin typeface="Arial" charset="0"/>
              </a:rPr>
              <a:t>COMMIT</a:t>
            </a:r>
            <a:r>
              <a:rPr lang="zh-CN" altLang="en-US" smtClean="0">
                <a:solidFill>
                  <a:schemeClr val="tx1"/>
                </a:solidFill>
                <a:latin typeface="Arial" charset="0"/>
              </a:rPr>
              <a:t>语句使所有待处理的更改永久。 在</a:t>
            </a:r>
            <a:r>
              <a:rPr lang="en-US" altLang="zh-CN" smtClean="0">
                <a:solidFill>
                  <a:schemeClr val="tx1"/>
                </a:solidFill>
                <a:latin typeface="Arial" charset="0"/>
              </a:rPr>
              <a:t>COMMIT</a:t>
            </a:r>
            <a:r>
              <a:rPr lang="zh-CN" altLang="en-US" smtClean="0">
                <a:solidFill>
                  <a:schemeClr val="tx1"/>
                </a:solidFill>
                <a:latin typeface="Arial" charset="0"/>
              </a:rPr>
              <a:t>语句之后发生以下情况：</a:t>
            </a:r>
          </a:p>
          <a:p>
            <a:pPr marL="609493" lvl="2" indent="-304747" eaLnBrk="1" hangingPunct="1"/>
            <a:r>
              <a:rPr lang="zh-CN" altLang="en-US" smtClean="0">
                <a:solidFill>
                  <a:schemeClr val="tx1"/>
                </a:solidFill>
                <a:latin typeface="Arial" charset="0"/>
              </a:rPr>
              <a:t>数据更改将写入数据库。</a:t>
            </a:r>
          </a:p>
          <a:p>
            <a:pPr marL="609493" lvl="2" indent="-304747" eaLnBrk="1" hangingPunct="1"/>
            <a:r>
              <a:rPr lang="zh-CN" altLang="en-US" smtClean="0">
                <a:solidFill>
                  <a:schemeClr val="tx1"/>
                </a:solidFill>
                <a:latin typeface="Arial" charset="0"/>
              </a:rPr>
              <a:t>以前的数据状态不再适用于正常的</a:t>
            </a:r>
            <a:r>
              <a:rPr lang="en-US" altLang="zh-CN" smtClean="0">
                <a:solidFill>
                  <a:schemeClr val="tx1"/>
                </a:solidFill>
                <a:latin typeface="Arial" charset="0"/>
              </a:rPr>
              <a:t>SQL</a:t>
            </a:r>
            <a:r>
              <a:rPr lang="zh-CN" altLang="en-US" smtClean="0">
                <a:solidFill>
                  <a:schemeClr val="tx1"/>
                </a:solidFill>
                <a:latin typeface="Arial" charset="0"/>
              </a:rPr>
              <a:t>查询。</a:t>
            </a:r>
          </a:p>
          <a:p>
            <a:pPr marL="609493" lvl="2" indent="-304747" eaLnBrk="1" hangingPunct="1"/>
            <a:r>
              <a:rPr lang="zh-CN" altLang="en-US" smtClean="0">
                <a:solidFill>
                  <a:schemeClr val="tx1"/>
                </a:solidFill>
                <a:latin typeface="Arial" charset="0"/>
              </a:rPr>
              <a:t>所有会话都可以查看交易的结果。</a:t>
            </a:r>
          </a:p>
          <a:p>
            <a:pPr marL="609493" lvl="2" indent="-304747" eaLnBrk="1" hangingPunct="1"/>
            <a:r>
              <a:rPr lang="zh-CN" altLang="en-US" smtClean="0">
                <a:solidFill>
                  <a:schemeClr val="tx1"/>
                </a:solidFill>
                <a:latin typeface="Arial" charset="0"/>
              </a:rPr>
              <a:t>受影响的行上的锁定被释放</a:t>
            </a:r>
            <a:r>
              <a:rPr lang="en-US" altLang="zh-CN" smtClean="0">
                <a:solidFill>
                  <a:schemeClr val="tx1"/>
                </a:solidFill>
                <a:latin typeface="Arial" charset="0"/>
              </a:rPr>
              <a:t>; </a:t>
            </a:r>
            <a:r>
              <a:rPr lang="zh-CN" altLang="en-US" smtClean="0">
                <a:solidFill>
                  <a:schemeClr val="tx1"/>
                </a:solidFill>
                <a:latin typeface="Arial" charset="0"/>
              </a:rPr>
              <a:t>这些行现在可用于其他会话来执行新的数据更改。</a:t>
            </a:r>
          </a:p>
          <a:p>
            <a:pPr marL="609493" lvl="2" indent="-304747" eaLnBrk="1" hangingPunct="1"/>
            <a:r>
              <a:rPr lang="zh-CN" altLang="en-US" smtClean="0">
                <a:solidFill>
                  <a:schemeClr val="tx1"/>
                </a:solidFill>
                <a:latin typeface="Arial" charset="0"/>
              </a:rPr>
              <a:t>所有保存点都将被删除。</a:t>
            </a:r>
            <a:endParaRPr lang="en-US" altLang="en-US" dirty="0" smtClean="0">
              <a:solidFill>
                <a:schemeClr val="tx1"/>
              </a:solidFill>
              <a:latin typeface="Arial" charset="0"/>
            </a:endParaRPr>
          </a:p>
        </p:txBody>
      </p:sp>
      <p:sp>
        <p:nvSpPr>
          <p:cNvPr id="737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05F87ABC-B14B-4A62-9685-EB2036DE631B}"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p14="http://schemas.microsoft.com/office/powerpoint/2010/main" val="4155129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a:spLocks noGrp="1" noRot="1" noChangeAspect="1" noChangeArrowheads="1" noTextEdit="1"/>
          </p:cNvSpPr>
          <p:nvPr>
            <p:ph type="sldImg"/>
          </p:nvPr>
        </p:nvSpPr>
        <p:spPr>
          <a:ln/>
        </p:spPr>
      </p:sp>
      <p:sp>
        <p:nvSpPr>
          <p:cNvPr id="7577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In the example in the slide, a row is deleted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and a new row is inserted into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The changes are saved by issuing the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statement.</a:t>
            </a:r>
          </a:p>
          <a:p>
            <a:pPr lvl="1" eaLnBrk="1" hangingPunct="1"/>
            <a:r>
              <a:rPr lang="en-US" altLang="en-US" b="1" dirty="0" smtClean="0">
                <a:solidFill>
                  <a:schemeClr val="tx1"/>
                </a:solidFill>
                <a:latin typeface="Arial" charset="0"/>
              </a:rPr>
              <a:t>Example</a:t>
            </a:r>
          </a:p>
          <a:p>
            <a:pPr lvl="1" eaLnBrk="1" hangingPunct="1"/>
            <a:r>
              <a:rPr lang="en-US" altLang="en-US" dirty="0" smtClean="0">
                <a:solidFill>
                  <a:schemeClr val="tx1"/>
                </a:solidFill>
                <a:latin typeface="Arial" charset="0"/>
              </a:rPr>
              <a:t>Remove departments 290 and 300 from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and update a row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Save the data </a:t>
            </a:r>
            <a:r>
              <a:rPr lang="en-US" altLang="en-US" smtClean="0">
                <a:solidFill>
                  <a:schemeClr val="tx1"/>
                </a:solidFill>
                <a:latin typeface="Arial" charset="0"/>
              </a:rPr>
              <a:t>change</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在幻灯片中的示例中，从</a:t>
            </a:r>
            <a:r>
              <a:rPr lang="en-US" altLang="en-US" smtClean="0">
                <a:solidFill>
                  <a:schemeClr val="tx1"/>
                </a:solidFill>
                <a:latin typeface="Arial" charset="0"/>
              </a:rPr>
              <a:t>EMPLOYEES</a:t>
            </a:r>
            <a:r>
              <a:rPr lang="zh-CN" altLang="en-US" smtClean="0">
                <a:solidFill>
                  <a:schemeClr val="tx1"/>
                </a:solidFill>
                <a:latin typeface="Arial" charset="0"/>
              </a:rPr>
              <a:t>表中删除一行，并将新行插入到</a:t>
            </a:r>
            <a:r>
              <a:rPr lang="en-US" altLang="en-US" smtClean="0">
                <a:solidFill>
                  <a:schemeClr val="tx1"/>
                </a:solidFill>
                <a:latin typeface="Arial" charset="0"/>
              </a:rPr>
              <a:t>DEPARTMENTS</a:t>
            </a:r>
            <a:r>
              <a:rPr lang="zh-CN" altLang="en-US" smtClean="0">
                <a:solidFill>
                  <a:schemeClr val="tx1"/>
                </a:solidFill>
                <a:latin typeface="Arial" charset="0"/>
              </a:rPr>
              <a:t>表中。 通过发出</a:t>
            </a:r>
            <a:r>
              <a:rPr lang="en-US" altLang="en-US" smtClean="0">
                <a:solidFill>
                  <a:schemeClr val="tx1"/>
                </a:solidFill>
                <a:latin typeface="Arial" charset="0"/>
              </a:rPr>
              <a:t>COMMIT</a:t>
            </a:r>
            <a:r>
              <a:rPr lang="zh-CN" altLang="en-US" smtClean="0">
                <a:solidFill>
                  <a:schemeClr val="tx1"/>
                </a:solidFill>
                <a:latin typeface="Arial" charset="0"/>
              </a:rPr>
              <a:t>语句保存更改。</a:t>
            </a:r>
          </a:p>
          <a:p>
            <a:pPr lvl="1" eaLnBrk="1" hangingPunct="1"/>
            <a:r>
              <a:rPr lang="zh-CN" altLang="en-US" smtClean="0">
                <a:solidFill>
                  <a:schemeClr val="tx1"/>
                </a:solidFill>
                <a:latin typeface="Arial" charset="0"/>
              </a:rPr>
              <a:t>例</a:t>
            </a:r>
          </a:p>
          <a:p>
            <a:pPr lvl="1" eaLnBrk="1" hangingPunct="1"/>
            <a:r>
              <a:rPr lang="zh-CN" altLang="en-US" smtClean="0">
                <a:solidFill>
                  <a:schemeClr val="tx1"/>
                </a:solidFill>
                <a:latin typeface="Arial" charset="0"/>
              </a:rPr>
              <a:t>从</a:t>
            </a:r>
            <a:r>
              <a:rPr lang="en-US" altLang="en-US" smtClean="0">
                <a:solidFill>
                  <a:schemeClr val="tx1"/>
                </a:solidFill>
                <a:latin typeface="Arial" charset="0"/>
              </a:rPr>
              <a:t>DEPARTMENTS</a:t>
            </a:r>
            <a:r>
              <a:rPr lang="zh-CN" altLang="en-US" smtClean="0">
                <a:solidFill>
                  <a:schemeClr val="tx1"/>
                </a:solidFill>
                <a:latin typeface="Arial" charset="0"/>
              </a:rPr>
              <a:t>表中删除部门</a:t>
            </a:r>
            <a:r>
              <a:rPr lang="en-US" altLang="zh-CN" smtClean="0">
                <a:solidFill>
                  <a:schemeClr val="tx1"/>
                </a:solidFill>
                <a:latin typeface="Arial" charset="0"/>
              </a:rPr>
              <a:t>290</a:t>
            </a:r>
            <a:r>
              <a:rPr lang="zh-CN" altLang="en-US" smtClean="0">
                <a:solidFill>
                  <a:schemeClr val="tx1"/>
                </a:solidFill>
                <a:latin typeface="Arial" charset="0"/>
              </a:rPr>
              <a:t>和</a:t>
            </a:r>
            <a:r>
              <a:rPr lang="en-US" altLang="zh-CN" smtClean="0">
                <a:solidFill>
                  <a:schemeClr val="tx1"/>
                </a:solidFill>
                <a:latin typeface="Arial" charset="0"/>
              </a:rPr>
              <a:t>300</a:t>
            </a:r>
            <a:r>
              <a:rPr lang="zh-CN" altLang="en-US" smtClean="0">
                <a:solidFill>
                  <a:schemeClr val="tx1"/>
                </a:solidFill>
                <a:latin typeface="Arial" charset="0"/>
              </a:rPr>
              <a:t>，并更新</a:t>
            </a:r>
            <a:r>
              <a:rPr lang="en-US" altLang="en-US" smtClean="0">
                <a:solidFill>
                  <a:schemeClr val="tx1"/>
                </a:solidFill>
                <a:latin typeface="Arial" charset="0"/>
              </a:rPr>
              <a:t>EMPLOYEES</a:t>
            </a:r>
            <a:r>
              <a:rPr lang="zh-CN" altLang="en-US" smtClean="0">
                <a:solidFill>
                  <a:schemeClr val="tx1"/>
                </a:solidFill>
                <a:latin typeface="Arial" charset="0"/>
              </a:rPr>
              <a:t>表中的一行。 保存数据更改。</a:t>
            </a:r>
            <a:endParaRPr lang="en-US" altLang="en-US" dirty="0" smtClean="0">
              <a:solidFill>
                <a:schemeClr val="tx1"/>
              </a:solidFill>
              <a:latin typeface="Arial" charset="0"/>
            </a:endParaRPr>
          </a:p>
          <a:p>
            <a:pPr lvl="1" eaLnBrk="1" hangingPunct="1">
              <a:lnSpc>
                <a:spcPct val="80000"/>
              </a:lnSpc>
            </a:pPr>
            <a:endParaRPr lang="en-US" altLang="en-US" sz="500" dirty="0" smtClean="0">
              <a:solidFill>
                <a:schemeClr val="tx1"/>
              </a:solidFill>
              <a:latin typeface="Arial" charset="0"/>
            </a:endParaRPr>
          </a:p>
          <a:p>
            <a:pPr lvl="4" eaLnBrk="1" hangingPunct="1">
              <a:spcBef>
                <a:spcPct val="0"/>
              </a:spcBef>
            </a:pPr>
            <a:r>
              <a:rPr lang="en-US" altLang="en-US" dirty="0" smtClean="0"/>
              <a:t>   DELETE FROM departments</a:t>
            </a:r>
          </a:p>
          <a:p>
            <a:pPr lvl="4" eaLnBrk="1" hangingPunct="1">
              <a:spcBef>
                <a:spcPct val="0"/>
              </a:spcBef>
            </a:pPr>
            <a:r>
              <a:rPr lang="en-US" altLang="en-US" dirty="0" smtClean="0"/>
              <a:t>   WHERE  department_id IN (290, 300);</a:t>
            </a:r>
          </a:p>
          <a:p>
            <a:pPr lvl="4" eaLnBrk="1" hangingPunct="1">
              <a:spcBef>
                <a:spcPct val="0"/>
              </a:spcBef>
            </a:pPr>
            <a:r>
              <a:rPr lang="en-US" altLang="en-US" dirty="0" smtClean="0"/>
              <a:t>    </a:t>
            </a:r>
          </a:p>
          <a:p>
            <a:pPr lvl="4" eaLnBrk="1" hangingPunct="1">
              <a:spcBef>
                <a:spcPct val="0"/>
              </a:spcBef>
            </a:pPr>
            <a:r>
              <a:rPr lang="en-US" altLang="en-US" dirty="0" smtClean="0">
                <a:solidFill>
                  <a:schemeClr val="tx1"/>
                </a:solidFill>
              </a:rPr>
              <a:t>   UPDATE  employees</a:t>
            </a:r>
          </a:p>
          <a:p>
            <a:pPr lvl="4" eaLnBrk="1" hangingPunct="1">
              <a:spcBef>
                <a:spcPct val="0"/>
              </a:spcBef>
            </a:pPr>
            <a:r>
              <a:rPr lang="en-US" altLang="en-US" dirty="0" smtClean="0">
                <a:solidFill>
                  <a:schemeClr val="tx1"/>
                </a:solidFill>
              </a:rPr>
              <a:t>     SET   department_id = 80</a:t>
            </a:r>
          </a:p>
          <a:p>
            <a:pPr lvl="4" eaLnBrk="1" hangingPunct="1">
              <a:spcBef>
                <a:spcPct val="0"/>
              </a:spcBef>
            </a:pPr>
            <a:r>
              <a:rPr lang="en-US" altLang="en-US" dirty="0" smtClean="0">
                <a:solidFill>
                  <a:schemeClr val="tx1"/>
                </a:solidFill>
              </a:rPr>
              <a:t>     WHERE employee_id = 206;</a:t>
            </a:r>
          </a:p>
          <a:p>
            <a:pPr lvl="1" eaLnBrk="1" hangingPunct="1">
              <a:spcBef>
                <a:spcPct val="0"/>
              </a:spcBef>
            </a:pPr>
            <a:endParaRPr lang="en-US" altLang="en-US" dirty="0" smtClean="0">
              <a:solidFill>
                <a:schemeClr val="tx1"/>
              </a:solidFill>
              <a:latin typeface="Courier New" pitchFamily="49" charset="0"/>
            </a:endParaRPr>
          </a:p>
          <a:p>
            <a:pPr lvl="4" eaLnBrk="1" hangingPunct="1">
              <a:spcBef>
                <a:spcPct val="0"/>
              </a:spcBef>
            </a:pPr>
            <a:r>
              <a:rPr lang="en-US" altLang="en-US" dirty="0" smtClean="0">
                <a:solidFill>
                  <a:schemeClr val="tx1"/>
                </a:solidFill>
              </a:rPr>
              <a:t>  COMMIT;</a:t>
            </a:r>
          </a:p>
        </p:txBody>
      </p:sp>
      <p:sp>
        <p:nvSpPr>
          <p:cNvPr id="75780" name="Rectangle 4"/>
          <p:cNvSpPr>
            <a:spLocks noChangeArrowheads="1"/>
          </p:cNvSpPr>
          <p:nvPr/>
        </p:nvSpPr>
        <p:spPr bwMode="auto">
          <a:xfrm>
            <a:off x="628650" y="6673850"/>
            <a:ext cx="5691188" cy="812800"/>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75781" name="Rectangle 5"/>
          <p:cNvSpPr>
            <a:spLocks noChangeArrowheads="1"/>
          </p:cNvSpPr>
          <p:nvPr/>
        </p:nvSpPr>
        <p:spPr bwMode="auto">
          <a:xfrm>
            <a:off x="628650" y="7559675"/>
            <a:ext cx="5691188" cy="474663"/>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75782"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7F59C7F5-64C0-4E4F-9770-1EB14A174581}" type="slidenum">
              <a:rPr lang="en-US" altLang="en-US" smtClean="0">
                <a:latin typeface="Arial" charset="0"/>
                <a:cs typeface="Arial" charset="0"/>
              </a:rPr>
              <a:t>37</a:t>
            </a:fld>
            <a:endParaRPr lang="en-US" altLang="en-US" dirty="0" smtClean="0">
              <a:latin typeface="Arial" charset="0"/>
              <a:cs typeface="Arial" charset="0"/>
            </a:endParaRPr>
          </a:p>
        </p:txBody>
      </p:sp>
    </p:spTree>
    <p:extLst>
      <p:ext uri="{BB962C8B-B14F-4D97-AF65-F5344CB8AC3E}">
        <p14:creationId xmlns:p14="http://schemas.microsoft.com/office/powerpoint/2010/main" val="3763622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Rot="1" noChangeAspect="1" noChangeArrowheads="1" noTextEdit="1"/>
          </p:cNvSpPr>
          <p:nvPr>
            <p:ph type="sldImg"/>
          </p:nvPr>
        </p:nvSpPr>
        <p:spPr>
          <a:ln/>
        </p:spPr>
      </p:sp>
      <p:sp>
        <p:nvSpPr>
          <p:cNvPr id="7782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Discard all pending changes by using the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statement, which results in the following:</a:t>
            </a:r>
          </a:p>
          <a:p>
            <a:pPr lvl="2" eaLnBrk="1" hangingPunct="1"/>
            <a:r>
              <a:rPr lang="en-US" altLang="en-US" dirty="0" smtClean="0">
                <a:solidFill>
                  <a:schemeClr val="tx1"/>
                </a:solidFill>
                <a:latin typeface="Arial" charset="0"/>
              </a:rPr>
              <a:t>Data changes are undone.</a:t>
            </a:r>
          </a:p>
          <a:p>
            <a:pPr lvl="2" eaLnBrk="1" hangingPunct="1"/>
            <a:r>
              <a:rPr lang="en-US" altLang="en-US" dirty="0" smtClean="0">
                <a:solidFill>
                  <a:schemeClr val="tx1"/>
                </a:solidFill>
                <a:latin typeface="Arial" charset="0"/>
              </a:rPr>
              <a:t>The previous state of the data is restored.</a:t>
            </a:r>
          </a:p>
          <a:p>
            <a:pPr lvl="2" eaLnBrk="1" hangingPunct="1"/>
            <a:r>
              <a:rPr lang="en-US" altLang="en-US" dirty="0" smtClean="0">
                <a:solidFill>
                  <a:schemeClr val="tx1"/>
                </a:solidFill>
                <a:latin typeface="Arial" charset="0"/>
              </a:rPr>
              <a:t>Locks on the affected rows are </a:t>
            </a:r>
            <a:r>
              <a:rPr lang="en-US" altLang="en-US" smtClean="0">
                <a:solidFill>
                  <a:schemeClr val="tx1"/>
                </a:solidFill>
                <a:latin typeface="Arial" charset="0"/>
              </a:rPr>
              <a:t>released</a:t>
            </a:r>
            <a:r>
              <a:rPr lang="en-US" altLang="en-US" smtClean="0">
                <a:solidFill>
                  <a:schemeClr val="tx1"/>
                </a:solidFill>
                <a:latin typeface="Arial" charset="0"/>
              </a:rPr>
              <a:t>.</a:t>
            </a:r>
          </a:p>
          <a:p>
            <a:pPr marL="0" lvl="1" indent="-152374" eaLnBrk="1" hangingPunct="1">
              <a:buNone/>
            </a:pPr>
            <a:r>
              <a:rPr lang="zh-CN" altLang="en-US" smtClean="0">
                <a:solidFill>
                  <a:schemeClr val="tx1"/>
                </a:solidFill>
                <a:latin typeface="Arial" charset="0"/>
              </a:rPr>
              <a:t>使用</a:t>
            </a:r>
            <a:r>
              <a:rPr lang="en-US" altLang="zh-CN" smtClean="0">
                <a:solidFill>
                  <a:schemeClr val="tx1"/>
                </a:solidFill>
                <a:latin typeface="Arial" charset="0"/>
              </a:rPr>
              <a:t>ROLLBACK</a:t>
            </a:r>
            <a:r>
              <a:rPr lang="zh-CN" altLang="en-US" smtClean="0">
                <a:solidFill>
                  <a:schemeClr val="tx1"/>
                </a:solidFill>
                <a:latin typeface="Arial" charset="0"/>
              </a:rPr>
              <a:t>语句舍弃所有待处理的更改，从而导致以下结果：</a:t>
            </a:r>
          </a:p>
          <a:p>
            <a:pPr marL="19076" lvl="1" indent="-171450" eaLnBrk="1" hangingPunct="1">
              <a:buFont typeface="Arial" panose="020B0604020202020204" pitchFamily="34" charset="0"/>
              <a:buChar char="•"/>
            </a:pPr>
            <a:r>
              <a:rPr lang="zh-CN" altLang="en-US" smtClean="0">
                <a:solidFill>
                  <a:schemeClr val="tx1"/>
                </a:solidFill>
                <a:latin typeface="Arial" charset="0"/>
              </a:rPr>
              <a:t>数据更改已被撤销。</a:t>
            </a:r>
          </a:p>
          <a:p>
            <a:pPr marL="19076" lvl="1" indent="-171450" eaLnBrk="1" hangingPunct="1">
              <a:buFont typeface="Arial" panose="020B0604020202020204" pitchFamily="34" charset="0"/>
              <a:buChar char="•"/>
            </a:pPr>
            <a:r>
              <a:rPr lang="zh-CN" altLang="en-US" smtClean="0">
                <a:solidFill>
                  <a:schemeClr val="tx1"/>
                </a:solidFill>
                <a:latin typeface="Arial" charset="0"/>
              </a:rPr>
              <a:t>数据的先前状态被恢复。</a:t>
            </a:r>
          </a:p>
          <a:p>
            <a:pPr marL="19076" lvl="1" indent="-171450" eaLnBrk="1" hangingPunct="1">
              <a:buFont typeface="Arial" panose="020B0604020202020204" pitchFamily="34" charset="0"/>
              <a:buChar char="•"/>
            </a:pPr>
            <a:r>
              <a:rPr lang="zh-CN" altLang="en-US" smtClean="0">
                <a:solidFill>
                  <a:schemeClr val="tx1"/>
                </a:solidFill>
                <a:latin typeface="Arial" charset="0"/>
              </a:rPr>
              <a:t>受影响的行上的锁定被释放。</a:t>
            </a:r>
            <a:endParaRPr lang="en-US" altLang="en-US" dirty="0" smtClean="0">
              <a:solidFill>
                <a:schemeClr val="tx1"/>
              </a:solidFill>
              <a:latin typeface="Arial" charset="0"/>
            </a:endParaRPr>
          </a:p>
        </p:txBody>
      </p:sp>
      <p:sp>
        <p:nvSpPr>
          <p:cNvPr id="778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4CC15553-C0A9-4A63-A2FA-C6430A2F0959}" type="slidenum">
              <a:rPr lang="en-US" altLang="en-US" smtClean="0">
                <a:latin typeface="Arial" charset="0"/>
                <a:cs typeface="Arial" charset="0"/>
              </a:rPr>
              <a:t>38</a:t>
            </a:fld>
            <a:endParaRPr lang="en-US" altLang="en-US" dirty="0" smtClean="0">
              <a:latin typeface="Arial" charset="0"/>
              <a:cs typeface="Arial" charset="0"/>
            </a:endParaRPr>
          </a:p>
        </p:txBody>
      </p:sp>
    </p:spTree>
    <p:extLst>
      <p:ext uri="{BB962C8B-B14F-4D97-AF65-F5344CB8AC3E}">
        <p14:creationId xmlns:p14="http://schemas.microsoft.com/office/powerpoint/2010/main" val="3262567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Rot="1" noChangeAspect="1" noChangeArrowheads="1" noTextEdit="1"/>
          </p:cNvSpPr>
          <p:nvPr>
            <p:ph type="sldImg"/>
          </p:nvPr>
        </p:nvSpPr>
        <p:spPr>
          <a:ln/>
        </p:spPr>
      </p:sp>
      <p:sp>
        <p:nvSpPr>
          <p:cNvPr id="79875"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While attempting to remove a record from the </a:t>
            </a:r>
            <a:r>
              <a:rPr lang="en-US" altLang="en-US" dirty="0" smtClean="0">
                <a:latin typeface="Courier New" pitchFamily="49" charset="0"/>
              </a:rPr>
              <a:t>TEST</a:t>
            </a:r>
            <a:r>
              <a:rPr lang="en-US" altLang="en-US" dirty="0" smtClean="0">
                <a:latin typeface="Arial" charset="0"/>
              </a:rPr>
              <a:t> table, you may accidentally empty the table. However, you can correct the mistake by rolling back, reissue a proper statement, and make the data change permanent with </a:t>
            </a:r>
            <a:r>
              <a:rPr lang="en-US" altLang="en-US" dirty="0" smtClean="0">
                <a:latin typeface="Courier New"/>
              </a:rPr>
              <a:t>COMMIT</a:t>
            </a:r>
            <a:r>
              <a:rPr lang="en-US" altLang="en-US" dirty="0" smtClean="0">
                <a:latin typeface="Arial"/>
              </a:rPr>
              <a:t> </a:t>
            </a:r>
            <a:r>
              <a:rPr lang="en-US" altLang="en-US" smtClean="0">
                <a:latin typeface="Arial" charset="0"/>
              </a:rPr>
              <a:t>statement</a:t>
            </a:r>
            <a:r>
              <a:rPr lang="en-US" altLang="en-US" smtClean="0">
                <a:latin typeface="Arial" charset="0"/>
              </a:rPr>
              <a:t>.</a:t>
            </a:r>
          </a:p>
          <a:p>
            <a:pPr lvl="1" eaLnBrk="1" hangingPunct="1"/>
            <a:r>
              <a:rPr lang="zh-CN" altLang="en-US" smtClean="0">
                <a:latin typeface="Arial" charset="0"/>
              </a:rPr>
              <a:t>尝试从</a:t>
            </a:r>
            <a:r>
              <a:rPr lang="en-US" altLang="zh-CN" smtClean="0">
                <a:latin typeface="Arial" charset="0"/>
              </a:rPr>
              <a:t>TEST</a:t>
            </a:r>
            <a:r>
              <a:rPr lang="zh-CN" altLang="en-US" smtClean="0">
                <a:latin typeface="Arial" charset="0"/>
              </a:rPr>
              <a:t>表中删除记录时，可能会意外清空表。 但是，您可以通过回滚来更正错误，重新发布正确的语句，并使用</a:t>
            </a:r>
            <a:r>
              <a:rPr lang="en-US" altLang="zh-CN" smtClean="0">
                <a:latin typeface="Arial" charset="0"/>
              </a:rPr>
              <a:t>COMMIT</a:t>
            </a:r>
            <a:r>
              <a:rPr lang="zh-CN" altLang="en-US" smtClean="0">
                <a:latin typeface="Arial" charset="0"/>
              </a:rPr>
              <a:t>语句使数据更改变得永久。</a:t>
            </a:r>
            <a:endParaRPr lang="en-US" altLang="en-US" dirty="0" smtClean="0">
              <a:latin typeface="Arial" charset="0"/>
            </a:endParaRPr>
          </a:p>
        </p:txBody>
      </p:sp>
      <p:sp>
        <p:nvSpPr>
          <p:cNvPr id="798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88358D9A-257F-494F-BB58-2F2AEE96C42A}" type="slidenum">
              <a:rPr lang="en-US" altLang="en-US" smtClean="0">
                <a:latin typeface="Arial" charset="0"/>
                <a:cs typeface="Arial" charset="0"/>
              </a:rPr>
              <a:t>39</a:t>
            </a:fld>
            <a:endParaRPr lang="en-US" altLang="en-US" dirty="0" smtClean="0">
              <a:latin typeface="Arial" charset="0"/>
              <a:cs typeface="Arial" charset="0"/>
            </a:endParaRPr>
          </a:p>
        </p:txBody>
      </p:sp>
    </p:spTree>
    <p:extLst>
      <p:ext uri="{BB962C8B-B14F-4D97-AF65-F5344CB8AC3E}">
        <p14:creationId xmlns:p14="http://schemas.microsoft.com/office/powerpoint/2010/main" val="159555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Ben is an HR manager in USA. Ben wants to update the outdated employee list in his organization because he has hired new employees recently and a few employees have left the organization. </a:t>
            </a:r>
          </a:p>
          <a:p>
            <a:pPr lvl="1"/>
            <a:r>
              <a:rPr lang="en-US" b="0" dirty="0" smtClean="0"/>
              <a:t>Ben logs in to the HR application and selects the ex-employee records and clicks on </a:t>
            </a:r>
            <a:r>
              <a:rPr lang="en-US" b="0" dirty="0" smtClean="0">
                <a:latin typeface="Courier New"/>
              </a:rPr>
              <a:t>DELETE</a:t>
            </a:r>
            <a:r>
              <a:rPr lang="en-US" b="0" dirty="0" smtClean="0"/>
              <a:t>. He then clicks </a:t>
            </a:r>
            <a:r>
              <a:rPr lang="en-US" b="0" dirty="0" smtClean="0">
                <a:latin typeface="Courier New"/>
              </a:rPr>
              <a:t>INSERT </a:t>
            </a:r>
            <a:r>
              <a:rPr lang="en-US" b="0" dirty="0" smtClean="0"/>
              <a:t>and enters the details of new hires and clicks </a:t>
            </a:r>
            <a:r>
              <a:rPr lang="en-US" b="0" dirty="0" smtClean="0">
                <a:latin typeface="Courier New"/>
              </a:rPr>
              <a:t>SAVE</a:t>
            </a:r>
            <a:r>
              <a:rPr lang="en-US" b="0" dirty="0" smtClean="0"/>
              <a:t>. The employee list is now updated.</a:t>
            </a:r>
          </a:p>
          <a:p>
            <a:pPr lvl="1"/>
            <a:r>
              <a:rPr lang="en-US" b="0" dirty="0" smtClean="0"/>
              <a:t>When the HR manager performs these transactions in the HR application, data manipulation language (DML) statements are used in the background. DML statements modify the data in the tables. In this lesson, you learn about DML statements and how to use </a:t>
            </a:r>
            <a:r>
              <a:rPr lang="en-US" b="0" smtClean="0"/>
              <a:t>them</a:t>
            </a:r>
            <a:r>
              <a:rPr lang="en-US" b="0" smtClean="0"/>
              <a:t>.</a:t>
            </a:r>
          </a:p>
          <a:p>
            <a:pPr lvl="1"/>
            <a:r>
              <a:rPr lang="zh-CN" altLang="en-US" b="0" smtClean="0"/>
              <a:t>本是美国的人力资源经理。 </a:t>
            </a:r>
            <a:r>
              <a:rPr lang="en-US" altLang="zh-CN" b="0" smtClean="0"/>
              <a:t>Ben</a:t>
            </a:r>
            <a:r>
              <a:rPr lang="zh-CN" altLang="en-US" b="0" smtClean="0"/>
              <a:t>想要更新他的组织中过时的员工名单，因为他最近雇用了新员工，有几个员工离开了组织。</a:t>
            </a:r>
          </a:p>
          <a:p>
            <a:pPr lvl="1"/>
            <a:r>
              <a:rPr lang="en-US" altLang="zh-CN" b="0" smtClean="0"/>
              <a:t>Ben</a:t>
            </a:r>
            <a:r>
              <a:rPr lang="zh-CN" altLang="en-US" b="0" smtClean="0"/>
              <a:t>登录到</a:t>
            </a:r>
            <a:r>
              <a:rPr lang="en-US" altLang="zh-CN" b="0" smtClean="0"/>
              <a:t>HR</a:t>
            </a:r>
            <a:r>
              <a:rPr lang="zh-CN" altLang="en-US" b="0" smtClean="0"/>
              <a:t>应用程序，并选择前员工记录并单击</a:t>
            </a:r>
            <a:r>
              <a:rPr lang="en-US" altLang="zh-CN" b="0" smtClean="0"/>
              <a:t>DELETE</a:t>
            </a:r>
            <a:r>
              <a:rPr lang="zh-CN" altLang="en-US" b="0" smtClean="0"/>
              <a:t>。 然后他点击</a:t>
            </a:r>
            <a:r>
              <a:rPr lang="en-US" altLang="zh-CN" b="0" smtClean="0"/>
              <a:t>INSERT</a:t>
            </a:r>
            <a:r>
              <a:rPr lang="zh-CN" altLang="en-US" b="0" smtClean="0"/>
              <a:t>并输入新员工的详细信息，然后点击</a:t>
            </a:r>
            <a:r>
              <a:rPr lang="en-US" altLang="zh-CN" b="0" smtClean="0"/>
              <a:t>SAVE</a:t>
            </a:r>
            <a:r>
              <a:rPr lang="zh-CN" altLang="en-US" b="0" smtClean="0"/>
              <a:t>。 员工列表现已更新。</a:t>
            </a:r>
          </a:p>
          <a:p>
            <a:pPr lvl="1"/>
            <a:r>
              <a:rPr lang="zh-CN" altLang="en-US" b="0" smtClean="0"/>
              <a:t>人力资源经理在</a:t>
            </a:r>
            <a:r>
              <a:rPr lang="en-US" altLang="zh-CN" b="0" smtClean="0"/>
              <a:t>HR</a:t>
            </a:r>
            <a:r>
              <a:rPr lang="zh-CN" altLang="en-US" b="0" smtClean="0"/>
              <a:t>应用程序中执行这些事务时，在后台使用数据操作语言（</a:t>
            </a:r>
            <a:r>
              <a:rPr lang="en-US" altLang="zh-CN" b="0" smtClean="0"/>
              <a:t>DML</a:t>
            </a:r>
            <a:r>
              <a:rPr lang="zh-CN" altLang="en-US" b="0" smtClean="0"/>
              <a:t>）语句。 </a:t>
            </a:r>
            <a:r>
              <a:rPr lang="en-US" altLang="zh-CN" b="0" smtClean="0"/>
              <a:t>DML</a:t>
            </a:r>
            <a:r>
              <a:rPr lang="zh-CN" altLang="en-US" b="0" smtClean="0"/>
              <a:t>语句修改表中的数据。 在本课中，您将了解</a:t>
            </a:r>
            <a:r>
              <a:rPr lang="en-US" altLang="zh-CN" b="0" smtClean="0"/>
              <a:t>DML</a:t>
            </a:r>
            <a:r>
              <a:rPr lang="zh-CN" altLang="en-US" b="0" smtClean="0"/>
              <a:t>语句以及如何使用它们。</a:t>
            </a:r>
            <a:endParaRPr lang="en-US" b="0" dirty="0"/>
          </a:p>
        </p:txBody>
      </p:sp>
      <p:sp>
        <p:nvSpPr>
          <p:cNvPr id="4" name="Footer Placeholder 3"/>
          <p:cNvSpPr>
            <a:spLocks noGrp="1"/>
          </p:cNvSpPr>
          <p:nvPr>
            <p:ph type="ftr" sz="quarter" idx="10"/>
          </p:nvPr>
        </p:nvSpPr>
        <p:spPr/>
        <p:txBody>
          <a:bodyPr/>
          <a:lstStyle/>
          <a:p>
            <a:pPr>
              <a:defRPr/>
            </a:pPr>
            <a:r>
              <a:rPr lang="en-US" smtClean="0"/>
              <a:t>Oracle Database 12</a:t>
            </a:r>
            <a:r>
              <a:rPr lang="en-US" i="1" smtClean="0"/>
              <a:t>c</a:t>
            </a:r>
            <a:r>
              <a:rPr lang="en-US" smtClean="0"/>
              <a:t> R2: SQL Workshop I   10 - </a:t>
            </a:r>
            <a:fld id="{86328C13-1E99-4045-B7B8-6C298EFEB1C4}" type="slidenum">
              <a:rPr lang="en-US" smtClean="0"/>
              <a:t>4</a:t>
            </a:fld>
            <a:endParaRPr lang="en-US" dirty="0"/>
          </a:p>
        </p:txBody>
      </p:sp>
    </p:spTree>
    <p:extLst>
      <p:ext uri="{BB962C8B-B14F-4D97-AF65-F5344CB8AC3E}">
        <p14:creationId xmlns:p14="http://schemas.microsoft.com/office/powerpoint/2010/main" val="12256686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Rot="1" noChangeAspect="1" noChangeArrowheads="1" noTextEdit="1"/>
          </p:cNvSpPr>
          <p:nvPr>
            <p:ph type="sldImg"/>
          </p:nvPr>
        </p:nvSpPr>
        <p:spPr>
          <a:ln/>
        </p:spPr>
      </p:sp>
      <p:sp>
        <p:nvSpPr>
          <p:cNvPr id="8192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If a single DML statement fails during the execution of a transaction, its effect is undone by a statement-level implicit rollback; however, the changes made by the previous DML statements in the transaction are not discarded. These can be committed or rolled back explicitly by the user.</a:t>
            </a:r>
          </a:p>
          <a:p>
            <a:pPr lvl="1" eaLnBrk="1" hangingPunct="1"/>
            <a:r>
              <a:rPr lang="en-US" altLang="en-US" dirty="0" smtClean="0">
                <a:solidFill>
                  <a:schemeClr val="tx1"/>
                </a:solidFill>
                <a:latin typeface="Arial" charset="0"/>
              </a:rPr>
              <a:t>The Oracle server issues an implicit commit before and after any DDL statement. So, even if your DDL statement does not execute successfully, you cannot roll back the previous statement because the server issued a commit.</a:t>
            </a:r>
          </a:p>
          <a:p>
            <a:pPr lvl="1" eaLnBrk="1" hangingPunct="1"/>
            <a:r>
              <a:rPr lang="en-US" altLang="en-US" dirty="0" smtClean="0">
                <a:solidFill>
                  <a:schemeClr val="tx1"/>
                </a:solidFill>
                <a:latin typeface="Arial" charset="0"/>
              </a:rPr>
              <a:t>Terminate your transactions explicitly by executing a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or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a:t>
            </a:r>
            <a:r>
              <a:rPr lang="en-US" altLang="en-US" smtClean="0">
                <a:solidFill>
                  <a:schemeClr val="tx1"/>
                </a:solidFill>
                <a:latin typeface="Arial" charset="0"/>
              </a:rPr>
              <a:t>statement</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如果单个</a:t>
            </a:r>
            <a:r>
              <a:rPr lang="en-US" altLang="zh-CN" smtClean="0">
                <a:solidFill>
                  <a:schemeClr val="tx1"/>
                </a:solidFill>
                <a:latin typeface="Arial" charset="0"/>
              </a:rPr>
              <a:t>DML</a:t>
            </a:r>
            <a:r>
              <a:rPr lang="zh-CN" altLang="en-US" smtClean="0">
                <a:solidFill>
                  <a:schemeClr val="tx1"/>
                </a:solidFill>
                <a:latin typeface="Arial" charset="0"/>
              </a:rPr>
              <a:t>语句在执行事务期间失败，则其效果将被语句级隐式回滚消除</a:t>
            </a:r>
            <a:r>
              <a:rPr lang="en-US" altLang="zh-CN" smtClean="0">
                <a:solidFill>
                  <a:schemeClr val="tx1"/>
                </a:solidFill>
                <a:latin typeface="Arial" charset="0"/>
              </a:rPr>
              <a:t>; </a:t>
            </a:r>
            <a:r>
              <a:rPr lang="zh-CN" altLang="en-US" smtClean="0">
                <a:solidFill>
                  <a:schemeClr val="tx1"/>
                </a:solidFill>
                <a:latin typeface="Arial" charset="0"/>
              </a:rPr>
              <a:t>但是，事务中先前的</a:t>
            </a:r>
            <a:r>
              <a:rPr lang="en-US" altLang="zh-CN" smtClean="0">
                <a:solidFill>
                  <a:schemeClr val="tx1"/>
                </a:solidFill>
                <a:latin typeface="Arial" charset="0"/>
              </a:rPr>
              <a:t>DML</a:t>
            </a:r>
            <a:r>
              <a:rPr lang="zh-CN" altLang="en-US" smtClean="0">
                <a:solidFill>
                  <a:schemeClr val="tx1"/>
                </a:solidFill>
                <a:latin typeface="Arial" charset="0"/>
              </a:rPr>
              <a:t>语句所做的更改不会被丢弃。 这些可以由用户明确提交或回滚。</a:t>
            </a:r>
          </a:p>
          <a:p>
            <a:pPr lvl="1" eaLnBrk="1" hangingPunct="1"/>
            <a:r>
              <a:rPr lang="en-US" altLang="zh-CN" smtClean="0">
                <a:solidFill>
                  <a:schemeClr val="tx1"/>
                </a:solidFill>
                <a:latin typeface="Arial" charset="0"/>
              </a:rPr>
              <a:t>Oracle</a:t>
            </a:r>
            <a:r>
              <a:rPr lang="zh-CN" altLang="en-US" smtClean="0">
                <a:solidFill>
                  <a:schemeClr val="tx1"/>
                </a:solidFill>
                <a:latin typeface="Arial" charset="0"/>
              </a:rPr>
              <a:t>服务器在任何</a:t>
            </a:r>
            <a:r>
              <a:rPr lang="en-US" altLang="zh-CN" smtClean="0">
                <a:solidFill>
                  <a:schemeClr val="tx1"/>
                </a:solidFill>
                <a:latin typeface="Arial" charset="0"/>
              </a:rPr>
              <a:t>DDL</a:t>
            </a:r>
            <a:r>
              <a:rPr lang="zh-CN" altLang="en-US" smtClean="0">
                <a:solidFill>
                  <a:schemeClr val="tx1"/>
                </a:solidFill>
                <a:latin typeface="Arial" charset="0"/>
              </a:rPr>
              <a:t>语句之前和之后发出隐式提交。 因此，即使您的</a:t>
            </a:r>
            <a:r>
              <a:rPr lang="en-US" altLang="zh-CN" smtClean="0">
                <a:solidFill>
                  <a:schemeClr val="tx1"/>
                </a:solidFill>
                <a:latin typeface="Arial" charset="0"/>
              </a:rPr>
              <a:t>DDL</a:t>
            </a:r>
            <a:r>
              <a:rPr lang="zh-CN" altLang="en-US" smtClean="0">
                <a:solidFill>
                  <a:schemeClr val="tx1"/>
                </a:solidFill>
                <a:latin typeface="Arial" charset="0"/>
              </a:rPr>
              <a:t>语句不能成功执行，您也无法回滚上一条语句，因为服务器发出提交。</a:t>
            </a:r>
          </a:p>
          <a:p>
            <a:pPr lvl="1" eaLnBrk="1" hangingPunct="1"/>
            <a:r>
              <a:rPr lang="zh-CN" altLang="en-US" smtClean="0">
                <a:solidFill>
                  <a:schemeClr val="tx1"/>
                </a:solidFill>
                <a:latin typeface="Arial" charset="0"/>
              </a:rPr>
              <a:t>通过执行</a:t>
            </a:r>
            <a:r>
              <a:rPr lang="en-US" altLang="zh-CN" smtClean="0">
                <a:solidFill>
                  <a:schemeClr val="tx1"/>
                </a:solidFill>
                <a:latin typeface="Arial" charset="0"/>
              </a:rPr>
              <a:t>COMMIT</a:t>
            </a:r>
            <a:r>
              <a:rPr lang="zh-CN" altLang="en-US" smtClean="0">
                <a:solidFill>
                  <a:schemeClr val="tx1"/>
                </a:solidFill>
                <a:latin typeface="Arial" charset="0"/>
              </a:rPr>
              <a:t>或</a:t>
            </a:r>
            <a:r>
              <a:rPr lang="en-US" altLang="zh-CN" smtClean="0">
                <a:solidFill>
                  <a:schemeClr val="tx1"/>
                </a:solidFill>
                <a:latin typeface="Arial" charset="0"/>
              </a:rPr>
              <a:t>ROLLBACK</a:t>
            </a:r>
            <a:r>
              <a:rPr lang="zh-CN" altLang="en-US" smtClean="0">
                <a:solidFill>
                  <a:schemeClr val="tx1"/>
                </a:solidFill>
                <a:latin typeface="Arial" charset="0"/>
              </a:rPr>
              <a:t>语句来显式终止事务。</a:t>
            </a:r>
            <a:endParaRPr lang="en-US" altLang="en-US" dirty="0" smtClean="0">
              <a:solidFill>
                <a:schemeClr val="tx1"/>
              </a:solidFill>
              <a:latin typeface="Arial" charset="0"/>
            </a:endParaRPr>
          </a:p>
        </p:txBody>
      </p:sp>
      <p:sp>
        <p:nvSpPr>
          <p:cNvPr id="819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B6945848-EE81-4503-B6D6-456CAA490D6F}" type="slidenum">
              <a:rPr lang="en-US" altLang="en-US" smtClean="0">
                <a:latin typeface="Arial" charset="0"/>
                <a:cs typeface="Arial" charset="0"/>
              </a:rPr>
              <a:t>40</a:t>
            </a:fld>
            <a:endParaRPr lang="en-US" altLang="en-US" dirty="0" smtClean="0">
              <a:latin typeface="Arial" charset="0"/>
              <a:cs typeface="Arial" charset="0"/>
            </a:endParaRPr>
          </a:p>
        </p:txBody>
      </p:sp>
    </p:spTree>
    <p:extLst>
      <p:ext uri="{BB962C8B-B14F-4D97-AF65-F5344CB8AC3E}">
        <p14:creationId xmlns:p14="http://schemas.microsoft.com/office/powerpoint/2010/main" val="3443424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Rot="1" noChangeAspect="1" noChangeArrowheads="1" noTextEdit="1"/>
          </p:cNvSpPr>
          <p:nvPr>
            <p:ph type="sldImg"/>
          </p:nvPr>
        </p:nvSpPr>
        <p:spPr>
          <a:ln/>
        </p:spPr>
      </p:sp>
      <p:sp>
        <p:nvSpPr>
          <p:cNvPr id="8397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839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1B7F15D1-A337-48E8-84CE-F6CC2D1EC8B9}" type="slidenum">
              <a:rPr lang="en-US" altLang="en-US" smtClean="0">
                <a:latin typeface="Arial" charset="0"/>
                <a:cs typeface="Arial" charset="0"/>
              </a:rPr>
              <a:t>41</a:t>
            </a:fld>
            <a:endParaRPr lang="en-US" altLang="en-US" dirty="0" smtClean="0">
              <a:latin typeface="Arial" charset="0"/>
              <a:cs typeface="Arial" charset="0"/>
            </a:endParaRPr>
          </a:p>
        </p:txBody>
      </p:sp>
    </p:spTree>
    <p:extLst>
      <p:ext uri="{BB962C8B-B14F-4D97-AF65-F5344CB8AC3E}">
        <p14:creationId xmlns:p14="http://schemas.microsoft.com/office/powerpoint/2010/main" val="3895295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8"/>
          <p:cNvSpPr>
            <a:spLocks noGrp="1" noRot="1" noChangeAspect="1" noChangeArrowheads="1" noTextEdit="1"/>
          </p:cNvSpPr>
          <p:nvPr>
            <p:ph type="sldImg"/>
          </p:nvPr>
        </p:nvSpPr>
        <p:spPr>
          <a:ln/>
        </p:spPr>
      </p:sp>
      <p:sp>
        <p:nvSpPr>
          <p:cNvPr id="860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Database users access the database in two ways:</a:t>
            </a:r>
          </a:p>
          <a:p>
            <a:pPr lvl="2" eaLnBrk="1" hangingPunct="1"/>
            <a:r>
              <a:rPr lang="en-US" altLang="en-US" dirty="0" smtClean="0">
                <a:solidFill>
                  <a:schemeClr val="tx1"/>
                </a:solidFill>
                <a:latin typeface="Arial" charset="0"/>
              </a:rPr>
              <a:t>Read operations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a:t>
            </a:r>
          </a:p>
          <a:p>
            <a:pPr lvl="2" eaLnBrk="1" hangingPunct="1"/>
            <a:r>
              <a:rPr lang="en-US" altLang="en-US" dirty="0" smtClean="0">
                <a:solidFill>
                  <a:schemeClr val="tx1"/>
                </a:solidFill>
                <a:latin typeface="Arial" charset="0"/>
              </a:rPr>
              <a:t>Write operations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a:t>
            </a:r>
            <a:r>
              <a:rPr lang="en-US" altLang="en-US" dirty="0" smtClean="0">
                <a:solidFill>
                  <a:schemeClr val="tx1"/>
                </a:solidFill>
                <a:latin typeface="Courier New" pitchFamily="49" charset="0"/>
              </a:rPr>
              <a:t>DELETE</a:t>
            </a:r>
            <a:r>
              <a:rPr lang="en-US" altLang="en-US" dirty="0" smtClean="0">
                <a:solidFill>
                  <a:schemeClr val="tx1"/>
                </a:solidFill>
                <a:latin typeface="Arial" charset="0"/>
              </a:rPr>
              <a:t> statements)</a:t>
            </a:r>
          </a:p>
          <a:p>
            <a:pPr lvl="1" eaLnBrk="1" hangingPunct="1"/>
            <a:r>
              <a:rPr lang="en-US" altLang="en-US" dirty="0" smtClean="0">
                <a:solidFill>
                  <a:schemeClr val="tx1"/>
                </a:solidFill>
                <a:latin typeface="Arial" charset="0"/>
              </a:rPr>
              <a:t>You need read consistency so that:</a:t>
            </a:r>
          </a:p>
          <a:p>
            <a:pPr lvl="2" eaLnBrk="1" hangingPunct="1"/>
            <a:r>
              <a:rPr lang="en-US" altLang="en-US" dirty="0" smtClean="0">
                <a:solidFill>
                  <a:schemeClr val="tx1"/>
                </a:solidFill>
                <a:latin typeface="Arial" charset="0"/>
              </a:rPr>
              <a:t>The database reader and writer are ensured a consistent view of data</a:t>
            </a:r>
          </a:p>
          <a:p>
            <a:pPr lvl="2" eaLnBrk="1" hangingPunct="1"/>
            <a:r>
              <a:rPr lang="en-US" altLang="en-US" dirty="0" smtClean="0">
                <a:solidFill>
                  <a:schemeClr val="tx1"/>
                </a:solidFill>
                <a:latin typeface="Arial" charset="0"/>
              </a:rPr>
              <a:t>Readers do not view data that is in the process of being changed</a:t>
            </a:r>
          </a:p>
          <a:p>
            <a:pPr lvl="2" eaLnBrk="1" hangingPunct="1"/>
            <a:r>
              <a:rPr lang="en-US" altLang="en-US" dirty="0" smtClean="0">
                <a:solidFill>
                  <a:schemeClr val="tx1"/>
                </a:solidFill>
                <a:latin typeface="Arial" charset="0"/>
              </a:rPr>
              <a:t>Writers are ensured that the changes to the database are done in a consistent manner</a:t>
            </a:r>
          </a:p>
          <a:p>
            <a:pPr lvl="2" eaLnBrk="1" hangingPunct="1"/>
            <a:r>
              <a:rPr lang="en-US" altLang="en-US" dirty="0" smtClean="0">
                <a:solidFill>
                  <a:schemeClr val="tx1"/>
                </a:solidFill>
                <a:latin typeface="Arial" charset="0"/>
              </a:rPr>
              <a:t>Changes made by one writer do not disrupt or conflict with the changes being made by another writer</a:t>
            </a:r>
          </a:p>
          <a:p>
            <a:pPr lvl="1" eaLnBrk="1" hangingPunct="1"/>
            <a:r>
              <a:rPr lang="en-US" altLang="en-US" dirty="0" smtClean="0">
                <a:solidFill>
                  <a:schemeClr val="tx1"/>
                </a:solidFill>
                <a:latin typeface="Arial" charset="0"/>
              </a:rPr>
              <a:t>The purpose of read consistency is to ensure that each user sees data as it existed at the last commit, before a DML operation started.</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same user can log in to different sessions. Each session maintains read consistency in the manner described above, even if they are the same </a:t>
            </a:r>
            <a:r>
              <a:rPr lang="en-US" altLang="en-US" smtClean="0">
                <a:solidFill>
                  <a:schemeClr val="tx1"/>
                </a:solidFill>
                <a:latin typeface="Arial" charset="0"/>
              </a:rPr>
              <a:t>users</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数据库用户以两种方式访问数据库：</a:t>
            </a:r>
          </a:p>
          <a:p>
            <a:pPr marL="323823" lvl="1" indent="-171450" eaLnBrk="1" hangingPunct="1">
              <a:buFont typeface="Arial" panose="020B0604020202020204" pitchFamily="34" charset="0"/>
              <a:buChar char="•"/>
            </a:pPr>
            <a:r>
              <a:rPr lang="zh-CN" altLang="en-US" smtClean="0">
                <a:solidFill>
                  <a:schemeClr val="tx1"/>
                </a:solidFill>
                <a:latin typeface="Arial" charset="0"/>
              </a:rPr>
              <a:t>读操作（</a:t>
            </a:r>
            <a:r>
              <a:rPr lang="en-US" altLang="zh-CN" smtClean="0">
                <a:solidFill>
                  <a:schemeClr val="tx1"/>
                </a:solidFill>
                <a:latin typeface="Arial" charset="0"/>
              </a:rPr>
              <a:t>SELECT</a:t>
            </a:r>
            <a:r>
              <a:rPr lang="zh-CN" altLang="en-US" smtClean="0">
                <a:solidFill>
                  <a:schemeClr val="tx1"/>
                </a:solidFill>
                <a:latin typeface="Arial" charset="0"/>
              </a:rPr>
              <a:t>语句）</a:t>
            </a:r>
          </a:p>
          <a:p>
            <a:pPr marL="323823" lvl="1" indent="-171450" eaLnBrk="1" hangingPunct="1">
              <a:buFont typeface="Arial" panose="020B0604020202020204" pitchFamily="34" charset="0"/>
              <a:buChar char="•"/>
            </a:pPr>
            <a:r>
              <a:rPr lang="zh-CN" altLang="en-US" smtClean="0">
                <a:solidFill>
                  <a:schemeClr val="tx1"/>
                </a:solidFill>
                <a:latin typeface="Arial" charset="0"/>
              </a:rPr>
              <a:t>写操作（</a:t>
            </a:r>
            <a:r>
              <a:rPr lang="en-US" altLang="zh-CN" smtClean="0">
                <a:solidFill>
                  <a:schemeClr val="tx1"/>
                </a:solidFill>
                <a:latin typeface="Arial" charset="0"/>
              </a:rPr>
              <a:t>INSERT</a:t>
            </a:r>
            <a:r>
              <a:rPr lang="zh-CN" altLang="en-US" smtClean="0">
                <a:solidFill>
                  <a:schemeClr val="tx1"/>
                </a:solidFill>
                <a:latin typeface="Arial" charset="0"/>
              </a:rPr>
              <a:t>，</a:t>
            </a:r>
            <a:r>
              <a:rPr lang="en-US" altLang="zh-CN" smtClean="0">
                <a:solidFill>
                  <a:schemeClr val="tx1"/>
                </a:solidFill>
                <a:latin typeface="Arial" charset="0"/>
              </a:rPr>
              <a:t>UPDATE</a:t>
            </a:r>
            <a:r>
              <a:rPr lang="zh-CN" altLang="en-US" smtClean="0">
                <a:solidFill>
                  <a:schemeClr val="tx1"/>
                </a:solidFill>
                <a:latin typeface="Arial" charset="0"/>
              </a:rPr>
              <a:t>，</a:t>
            </a:r>
            <a:r>
              <a:rPr lang="en-US" altLang="zh-CN" smtClean="0">
                <a:solidFill>
                  <a:schemeClr val="tx1"/>
                </a:solidFill>
                <a:latin typeface="Arial" charset="0"/>
              </a:rPr>
              <a:t>DELETE</a:t>
            </a:r>
            <a:r>
              <a:rPr lang="zh-CN" altLang="en-US" smtClean="0">
                <a:solidFill>
                  <a:schemeClr val="tx1"/>
                </a:solidFill>
                <a:latin typeface="Arial" charset="0"/>
              </a:rPr>
              <a:t>语句）</a:t>
            </a:r>
          </a:p>
          <a:p>
            <a:pPr lvl="1" eaLnBrk="1" hangingPunct="1"/>
            <a:r>
              <a:rPr lang="zh-CN" altLang="en-US" smtClean="0">
                <a:solidFill>
                  <a:schemeClr val="tx1"/>
                </a:solidFill>
                <a:latin typeface="Arial" charset="0"/>
              </a:rPr>
              <a:t>您需要阅读一致性，以便：</a:t>
            </a:r>
          </a:p>
          <a:p>
            <a:pPr marL="323823" lvl="1" indent="-171450" eaLnBrk="1" hangingPunct="1">
              <a:buFont typeface="Arial" panose="020B0604020202020204" pitchFamily="34" charset="0"/>
              <a:buChar char="•"/>
            </a:pPr>
            <a:r>
              <a:rPr lang="zh-CN" altLang="en-US" smtClean="0">
                <a:solidFill>
                  <a:schemeClr val="tx1"/>
                </a:solidFill>
                <a:latin typeface="Arial" charset="0"/>
              </a:rPr>
              <a:t>数据库读写器可以保证数据的一致性</a:t>
            </a:r>
          </a:p>
          <a:p>
            <a:pPr marL="323823" lvl="1" indent="-171450" eaLnBrk="1" hangingPunct="1">
              <a:buFont typeface="Arial" panose="020B0604020202020204" pitchFamily="34" charset="0"/>
              <a:buChar char="•"/>
            </a:pPr>
            <a:r>
              <a:rPr lang="zh-CN" altLang="en-US" smtClean="0">
                <a:solidFill>
                  <a:schemeClr val="tx1"/>
                </a:solidFill>
                <a:latin typeface="Arial" charset="0"/>
              </a:rPr>
              <a:t>读者不会查看正在更改的数据</a:t>
            </a:r>
          </a:p>
          <a:p>
            <a:pPr marL="323823" lvl="1" indent="-171450" eaLnBrk="1" hangingPunct="1">
              <a:buFont typeface="Arial" panose="020B0604020202020204" pitchFamily="34" charset="0"/>
              <a:buChar char="•"/>
            </a:pPr>
            <a:r>
              <a:rPr lang="zh-CN" altLang="en-US" smtClean="0">
                <a:solidFill>
                  <a:schemeClr val="tx1"/>
                </a:solidFill>
                <a:latin typeface="Arial" charset="0"/>
              </a:rPr>
              <a:t>确保作者能够以一致的方式完成对数据库的更改</a:t>
            </a:r>
          </a:p>
          <a:p>
            <a:pPr marL="323823" lvl="1" indent="-171450" eaLnBrk="1" hangingPunct="1">
              <a:buFont typeface="Arial" panose="020B0604020202020204" pitchFamily="34" charset="0"/>
              <a:buChar char="•"/>
            </a:pPr>
            <a:r>
              <a:rPr lang="zh-CN" altLang="en-US" smtClean="0">
                <a:solidFill>
                  <a:schemeClr val="tx1"/>
                </a:solidFill>
                <a:latin typeface="Arial" charset="0"/>
              </a:rPr>
              <a:t>一位作家所做的改变不会扰乱或与其他作家所做的改变相冲突</a:t>
            </a:r>
          </a:p>
          <a:p>
            <a:pPr lvl="1" eaLnBrk="1" hangingPunct="1"/>
            <a:r>
              <a:rPr lang="zh-CN" altLang="en-US" smtClean="0">
                <a:solidFill>
                  <a:schemeClr val="tx1"/>
                </a:solidFill>
                <a:latin typeface="Arial" charset="0"/>
              </a:rPr>
              <a:t>读取一致性的目的是确保每个用户在</a:t>
            </a:r>
            <a:r>
              <a:rPr lang="en-US" altLang="zh-CN" smtClean="0">
                <a:solidFill>
                  <a:schemeClr val="tx1"/>
                </a:solidFill>
                <a:latin typeface="Arial" charset="0"/>
              </a:rPr>
              <a:t>DML</a:t>
            </a:r>
            <a:r>
              <a:rPr lang="zh-CN" altLang="en-US" smtClean="0">
                <a:solidFill>
                  <a:schemeClr val="tx1"/>
                </a:solidFill>
                <a:latin typeface="Arial" charset="0"/>
              </a:rPr>
              <a:t>操作开始之前看到最后一次提交时存在的数据。</a:t>
            </a:r>
          </a:p>
          <a:p>
            <a:pPr lvl="1" eaLnBrk="1" hangingPunct="1"/>
            <a:r>
              <a:rPr lang="zh-CN" altLang="en-US" smtClean="0">
                <a:solidFill>
                  <a:schemeClr val="tx1"/>
                </a:solidFill>
                <a:latin typeface="Arial" charset="0"/>
              </a:rPr>
              <a:t>注意：同一用户可以登录到不同的会话。 每个会话以上述方式保持读取一致性，即使它们是相同的用户。</a:t>
            </a:r>
            <a:endParaRPr lang="en-US" altLang="en-US" dirty="0" smtClean="0">
              <a:solidFill>
                <a:schemeClr val="tx1"/>
              </a:solidFill>
              <a:latin typeface="Arial" charset="0"/>
            </a:endParaRPr>
          </a:p>
        </p:txBody>
      </p:sp>
      <p:sp>
        <p:nvSpPr>
          <p:cNvPr id="860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4274AACE-D8F6-4B24-8114-CC62DF24B6C2}" type="slidenum">
              <a:rPr lang="en-US" altLang="en-US" smtClean="0">
                <a:latin typeface="Arial" charset="0"/>
                <a:cs typeface="Arial" charset="0"/>
              </a:rPr>
              <a:t>42</a:t>
            </a:fld>
            <a:endParaRPr lang="en-US" altLang="en-US" dirty="0" smtClean="0">
              <a:latin typeface="Arial" charset="0"/>
              <a:cs typeface="Arial" charset="0"/>
            </a:endParaRPr>
          </a:p>
        </p:txBody>
      </p:sp>
    </p:spTree>
    <p:extLst>
      <p:ext uri="{BB962C8B-B14F-4D97-AF65-F5344CB8AC3E}">
        <p14:creationId xmlns:p14="http://schemas.microsoft.com/office/powerpoint/2010/main" val="3625087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Rot="1" noChangeAspect="1" noChangeArrowheads="1" noTextEdit="1"/>
          </p:cNvSpPr>
          <p:nvPr>
            <p:ph type="sldImg"/>
          </p:nvPr>
        </p:nvSpPr>
        <p:spPr>
          <a:ln/>
        </p:spPr>
      </p:sp>
      <p:sp>
        <p:nvSpPr>
          <p:cNvPr id="8806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Read consistency is an automatic implementation. It keeps a partial copy of the database in the undo segments. The read-consistent image is constructed from the committed data in the table and the old data that is being changed and is not yet committed from the undo segment. </a:t>
            </a:r>
          </a:p>
          <a:p>
            <a:pPr lvl="1" eaLnBrk="1" hangingPunct="1"/>
            <a:r>
              <a:rPr lang="en-US" altLang="en-US" dirty="0" smtClean="0">
                <a:solidFill>
                  <a:schemeClr val="tx1"/>
                </a:solidFill>
                <a:latin typeface="Arial" charset="0"/>
              </a:rPr>
              <a:t>When an insert, update, or delete operation is made on the database, the Oracle server takes a copy of the data before it is changed and writes it to an </a:t>
            </a:r>
            <a:r>
              <a:rPr lang="en-US" altLang="en-US" i="1" dirty="0" smtClean="0">
                <a:solidFill>
                  <a:schemeClr val="tx1"/>
                </a:solidFill>
                <a:latin typeface="Arial" charset="0"/>
              </a:rPr>
              <a:t>undo segment</a:t>
            </a:r>
            <a:r>
              <a:rPr lang="en-US" altLang="en-US" dirty="0" smtClean="0">
                <a:solidFill>
                  <a:schemeClr val="tx1"/>
                </a:solidFill>
                <a:latin typeface="Arial" charset="0"/>
              </a:rPr>
              <a:t>.</a:t>
            </a:r>
          </a:p>
          <a:p>
            <a:pPr lvl="1" eaLnBrk="1" hangingPunct="1"/>
            <a:r>
              <a:rPr lang="en-US" altLang="en-US" dirty="0" smtClean="0">
                <a:solidFill>
                  <a:schemeClr val="tx1"/>
                </a:solidFill>
                <a:latin typeface="Arial" charset="0"/>
              </a:rPr>
              <a:t>All readers, except the one who issued the change, see the database as it existed before the changes started; they view the undo segment’s “snapshot” of the data.</a:t>
            </a:r>
          </a:p>
          <a:p>
            <a:pPr lvl="1" eaLnBrk="1" hangingPunct="1"/>
            <a:r>
              <a:rPr lang="en-US" altLang="en-US" dirty="0" smtClean="0">
                <a:solidFill>
                  <a:schemeClr val="tx1"/>
                </a:solidFill>
                <a:latin typeface="Arial" charset="0"/>
              </a:rPr>
              <a:t>Before the changes are committed to the database, only the user who is modifying the data sees the database with the alterations. Everyone else sees the snapshot in the undo segment. This guarantees that readers of the data read consistent data that is not currently undergoing change.</a:t>
            </a:r>
          </a:p>
          <a:p>
            <a:pPr lvl="1" eaLnBrk="1" hangingPunct="1"/>
            <a:r>
              <a:rPr lang="en-US" altLang="en-US" dirty="0" smtClean="0">
                <a:solidFill>
                  <a:schemeClr val="tx1"/>
                </a:solidFill>
                <a:latin typeface="Arial" charset="0"/>
              </a:rPr>
              <a:t>When a DML statement is committed, the change made to the database becomes visible to anyone issuing a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a:t>
            </a:r>
            <a:r>
              <a:rPr lang="en-US" altLang="en-US" i="1" dirty="0" smtClean="0">
                <a:solidFill>
                  <a:schemeClr val="tx1"/>
                </a:solidFill>
                <a:latin typeface="Arial" charset="0"/>
              </a:rPr>
              <a:t>after</a:t>
            </a:r>
            <a:r>
              <a:rPr lang="en-US" altLang="en-US" dirty="0" smtClean="0">
                <a:solidFill>
                  <a:schemeClr val="tx1"/>
                </a:solidFill>
                <a:latin typeface="Arial" charset="0"/>
              </a:rPr>
              <a:t> the commit is done. The space occupied by the </a:t>
            </a:r>
            <a:r>
              <a:rPr lang="en-US" altLang="en-US" i="1" dirty="0" smtClean="0">
                <a:solidFill>
                  <a:schemeClr val="tx1"/>
                </a:solidFill>
                <a:latin typeface="Arial" charset="0"/>
              </a:rPr>
              <a:t>old</a:t>
            </a:r>
            <a:r>
              <a:rPr lang="en-US" altLang="en-US" dirty="0" smtClean="0">
                <a:solidFill>
                  <a:schemeClr val="tx1"/>
                </a:solidFill>
                <a:latin typeface="Arial" charset="0"/>
              </a:rPr>
              <a:t> data in the undo segment file is freed for reuse.</a:t>
            </a:r>
          </a:p>
          <a:p>
            <a:pPr lvl="1" eaLnBrk="1" hangingPunct="1"/>
            <a:r>
              <a:rPr lang="en-US" altLang="en-US" dirty="0" smtClean="0">
                <a:solidFill>
                  <a:schemeClr val="tx1"/>
                </a:solidFill>
                <a:latin typeface="Arial" charset="0"/>
              </a:rPr>
              <a:t>If the transaction is rolled back, the changes are undone:</a:t>
            </a:r>
          </a:p>
          <a:p>
            <a:pPr lvl="2" eaLnBrk="1" hangingPunct="1"/>
            <a:r>
              <a:rPr lang="en-US" altLang="en-US" dirty="0" smtClean="0">
                <a:solidFill>
                  <a:schemeClr val="tx1"/>
                </a:solidFill>
                <a:latin typeface="Arial" charset="0"/>
              </a:rPr>
              <a:t>The original, older version of the data in the undo segment is written back to the table.</a:t>
            </a:r>
          </a:p>
          <a:p>
            <a:pPr lvl="2" eaLnBrk="1" hangingPunct="1"/>
            <a:r>
              <a:rPr lang="en-US" altLang="en-US" dirty="0" smtClean="0">
                <a:solidFill>
                  <a:schemeClr val="tx1"/>
                </a:solidFill>
                <a:latin typeface="Arial" charset="0"/>
              </a:rPr>
              <a:t>All users see the database as it existed before the transaction </a:t>
            </a:r>
            <a:r>
              <a:rPr lang="en-US" altLang="en-US" smtClean="0">
                <a:solidFill>
                  <a:schemeClr val="tx1"/>
                </a:solidFill>
                <a:latin typeface="Arial" charset="0"/>
              </a:rPr>
              <a:t>began</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读取一致性是一种自动实现。它将数据库的部分副本保留在</a:t>
            </a:r>
            <a:r>
              <a:rPr lang="en-US" altLang="zh-CN" smtClean="0">
                <a:solidFill>
                  <a:schemeClr val="tx1"/>
                </a:solidFill>
                <a:latin typeface="Arial" charset="0"/>
              </a:rPr>
              <a:t>undo</a:t>
            </a:r>
            <a:r>
              <a:rPr lang="zh-CN" altLang="en-US" smtClean="0">
                <a:solidFill>
                  <a:schemeClr val="tx1"/>
                </a:solidFill>
                <a:latin typeface="Arial" charset="0"/>
              </a:rPr>
              <a:t>段中。读取一致的图像由表中的提交数据和正在更改的旧数据构建，并且尚未从撤销段提交。</a:t>
            </a:r>
          </a:p>
          <a:p>
            <a:pPr lvl="1" eaLnBrk="1" hangingPunct="1"/>
            <a:r>
              <a:rPr lang="zh-CN" altLang="en-US" smtClean="0">
                <a:solidFill>
                  <a:schemeClr val="tx1"/>
                </a:solidFill>
                <a:latin typeface="Arial" charset="0"/>
              </a:rPr>
              <a:t>当在数据库上进行插入，更新或删除操作时，</a:t>
            </a:r>
            <a:r>
              <a:rPr lang="en-US" altLang="zh-CN" smtClean="0">
                <a:solidFill>
                  <a:schemeClr val="tx1"/>
                </a:solidFill>
                <a:latin typeface="Arial" charset="0"/>
              </a:rPr>
              <a:t>Oracle</a:t>
            </a:r>
            <a:r>
              <a:rPr lang="zh-CN" altLang="en-US" smtClean="0">
                <a:solidFill>
                  <a:schemeClr val="tx1"/>
                </a:solidFill>
                <a:latin typeface="Arial" charset="0"/>
              </a:rPr>
              <a:t>服务器在更改数据之前会获取数据副本，并将其写入撤销段。</a:t>
            </a:r>
          </a:p>
          <a:p>
            <a:pPr lvl="1" eaLnBrk="1" hangingPunct="1"/>
            <a:r>
              <a:rPr lang="zh-CN" altLang="en-US" smtClean="0">
                <a:solidFill>
                  <a:schemeClr val="tx1"/>
                </a:solidFill>
                <a:latin typeface="Arial" charset="0"/>
              </a:rPr>
              <a:t>所有读者，除了发布变更的读者，在更改开始之前看到数据库存在</a:t>
            </a:r>
            <a:r>
              <a:rPr lang="en-US" altLang="zh-CN" smtClean="0">
                <a:solidFill>
                  <a:schemeClr val="tx1"/>
                </a:solidFill>
                <a:latin typeface="Arial" charset="0"/>
              </a:rPr>
              <a:t>;</a:t>
            </a:r>
            <a:r>
              <a:rPr lang="zh-CN" altLang="en-US" smtClean="0">
                <a:solidFill>
                  <a:schemeClr val="tx1"/>
                </a:solidFill>
                <a:latin typeface="Arial" charset="0"/>
              </a:rPr>
              <a:t>他们查看</a:t>
            </a:r>
            <a:r>
              <a:rPr lang="en-US" altLang="zh-CN" smtClean="0">
                <a:solidFill>
                  <a:schemeClr val="tx1"/>
                </a:solidFill>
                <a:latin typeface="Arial" charset="0"/>
              </a:rPr>
              <a:t>undo</a:t>
            </a:r>
            <a:r>
              <a:rPr lang="zh-CN" altLang="en-US" smtClean="0">
                <a:solidFill>
                  <a:schemeClr val="tx1"/>
                </a:solidFill>
                <a:latin typeface="Arial" charset="0"/>
              </a:rPr>
              <a:t>段的“快照”数据。</a:t>
            </a:r>
          </a:p>
          <a:p>
            <a:pPr lvl="1" eaLnBrk="1" hangingPunct="1"/>
            <a:r>
              <a:rPr lang="zh-CN" altLang="en-US" smtClean="0">
                <a:solidFill>
                  <a:schemeClr val="tx1"/>
                </a:solidFill>
                <a:latin typeface="Arial" charset="0"/>
              </a:rPr>
              <a:t>在更改提交到数据库之前，只有正在修改数据的用户才能看到具有更改的数据库。其他人都可以在</a:t>
            </a:r>
            <a:r>
              <a:rPr lang="en-US" altLang="zh-CN" smtClean="0">
                <a:solidFill>
                  <a:schemeClr val="tx1"/>
                </a:solidFill>
                <a:latin typeface="Arial" charset="0"/>
              </a:rPr>
              <a:t>undo</a:t>
            </a:r>
            <a:r>
              <a:rPr lang="zh-CN" altLang="en-US" smtClean="0">
                <a:solidFill>
                  <a:schemeClr val="tx1"/>
                </a:solidFill>
                <a:latin typeface="Arial" charset="0"/>
              </a:rPr>
              <a:t>段中看到快照。这保证了读者对数据的读取一致的数据，目前还没有发生变化。</a:t>
            </a:r>
          </a:p>
          <a:p>
            <a:pPr lvl="1" eaLnBrk="1" hangingPunct="1"/>
            <a:r>
              <a:rPr lang="zh-CN" altLang="en-US" smtClean="0">
                <a:solidFill>
                  <a:schemeClr val="tx1"/>
                </a:solidFill>
                <a:latin typeface="Arial" charset="0"/>
              </a:rPr>
              <a:t>提交</a:t>
            </a:r>
            <a:r>
              <a:rPr lang="en-US" altLang="zh-CN" smtClean="0">
                <a:solidFill>
                  <a:schemeClr val="tx1"/>
                </a:solidFill>
                <a:latin typeface="Arial" charset="0"/>
              </a:rPr>
              <a:t>DML</a:t>
            </a:r>
            <a:r>
              <a:rPr lang="zh-CN" altLang="en-US" smtClean="0">
                <a:solidFill>
                  <a:schemeClr val="tx1"/>
                </a:solidFill>
                <a:latin typeface="Arial" charset="0"/>
              </a:rPr>
              <a:t>语句时，对提交完成后发出</a:t>
            </a:r>
            <a:r>
              <a:rPr lang="en-US" altLang="zh-CN" smtClean="0">
                <a:solidFill>
                  <a:schemeClr val="tx1"/>
                </a:solidFill>
                <a:latin typeface="Arial" charset="0"/>
              </a:rPr>
              <a:t>SELECT</a:t>
            </a:r>
            <a:r>
              <a:rPr lang="zh-CN" altLang="en-US" smtClean="0">
                <a:solidFill>
                  <a:schemeClr val="tx1"/>
                </a:solidFill>
                <a:latin typeface="Arial" charset="0"/>
              </a:rPr>
              <a:t>语句的任何人都可以看到对数据库所做的更改。 </a:t>
            </a:r>
            <a:r>
              <a:rPr lang="en-US" altLang="zh-CN" smtClean="0">
                <a:solidFill>
                  <a:schemeClr val="tx1"/>
                </a:solidFill>
                <a:latin typeface="Arial" charset="0"/>
              </a:rPr>
              <a:t>undo</a:t>
            </a:r>
            <a:r>
              <a:rPr lang="zh-CN" altLang="en-US" smtClean="0">
                <a:solidFill>
                  <a:schemeClr val="tx1"/>
                </a:solidFill>
                <a:latin typeface="Arial" charset="0"/>
              </a:rPr>
              <a:t>段文件中旧数据占用的空间被释放以便重新使用。</a:t>
            </a:r>
          </a:p>
          <a:p>
            <a:pPr lvl="1" eaLnBrk="1" hangingPunct="1"/>
            <a:r>
              <a:rPr lang="zh-CN" altLang="en-US" smtClean="0">
                <a:solidFill>
                  <a:schemeClr val="tx1"/>
                </a:solidFill>
                <a:latin typeface="Arial" charset="0"/>
              </a:rPr>
              <a:t>如果事务被回滚，更改将被撤销：</a:t>
            </a:r>
          </a:p>
          <a:p>
            <a:pPr marL="323823" lvl="1" indent="-171450" eaLnBrk="1" hangingPunct="1">
              <a:buFont typeface="Arial" panose="020B0604020202020204" pitchFamily="34" charset="0"/>
              <a:buChar char="•"/>
            </a:pPr>
            <a:r>
              <a:rPr lang="zh-CN" altLang="en-US" smtClean="0">
                <a:solidFill>
                  <a:schemeClr val="tx1"/>
                </a:solidFill>
                <a:latin typeface="Arial" charset="0"/>
              </a:rPr>
              <a:t>原始的，较旧版本的数据在</a:t>
            </a:r>
            <a:r>
              <a:rPr lang="en-US" altLang="zh-CN" smtClean="0">
                <a:solidFill>
                  <a:schemeClr val="tx1"/>
                </a:solidFill>
                <a:latin typeface="Arial" charset="0"/>
              </a:rPr>
              <a:t>undo</a:t>
            </a:r>
            <a:r>
              <a:rPr lang="zh-CN" altLang="en-US" smtClean="0">
                <a:solidFill>
                  <a:schemeClr val="tx1"/>
                </a:solidFill>
                <a:latin typeface="Arial" charset="0"/>
              </a:rPr>
              <a:t>段被写回表中。</a:t>
            </a:r>
          </a:p>
          <a:p>
            <a:pPr marL="323823" lvl="1" indent="-171450" eaLnBrk="1" hangingPunct="1">
              <a:buFont typeface="Arial" panose="020B0604020202020204" pitchFamily="34" charset="0"/>
              <a:buChar char="•"/>
            </a:pPr>
            <a:r>
              <a:rPr lang="zh-CN" altLang="en-US" smtClean="0">
                <a:solidFill>
                  <a:schemeClr val="tx1"/>
                </a:solidFill>
                <a:latin typeface="Arial" charset="0"/>
              </a:rPr>
              <a:t>所有用户在事务开始之前看到数据库的存在。</a:t>
            </a:r>
            <a:endParaRPr lang="en-US" altLang="en-US" dirty="0" smtClean="0">
              <a:solidFill>
                <a:schemeClr val="tx1"/>
              </a:solidFill>
              <a:latin typeface="Arial" charset="0"/>
            </a:endParaRPr>
          </a:p>
        </p:txBody>
      </p:sp>
      <p:sp>
        <p:nvSpPr>
          <p:cNvPr id="880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9501D1F6-D918-461E-85E8-6197E13A0D97}" type="slidenum">
              <a:rPr lang="en-US" altLang="en-US" smtClean="0">
                <a:latin typeface="Arial" charset="0"/>
                <a:cs typeface="Arial" charset="0"/>
              </a:rPr>
              <a:t>43</a:t>
            </a:fld>
            <a:endParaRPr lang="en-US" altLang="en-US" dirty="0" smtClean="0">
              <a:latin typeface="Arial" charset="0"/>
              <a:cs typeface="Arial" charset="0"/>
            </a:endParaRPr>
          </a:p>
        </p:txBody>
      </p:sp>
    </p:spTree>
    <p:extLst>
      <p:ext uri="{BB962C8B-B14F-4D97-AF65-F5344CB8AC3E}">
        <p14:creationId xmlns:p14="http://schemas.microsoft.com/office/powerpoint/2010/main" val="11838976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a:ln/>
        </p:spPr>
      </p:sp>
      <p:sp>
        <p:nvSpPr>
          <p:cNvPr id="90115"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901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B8A2DCC0-CE80-4B50-8D05-E9C8775DF03E}" type="slidenum">
              <a:rPr lang="en-US" altLang="en-US" smtClean="0">
                <a:latin typeface="Arial" charset="0"/>
                <a:cs typeface="Arial" charset="0"/>
              </a:rPr>
              <a:t>44</a:t>
            </a:fld>
            <a:endParaRPr lang="en-US" altLang="en-US" dirty="0" smtClean="0">
              <a:latin typeface="Arial" charset="0"/>
              <a:cs typeface="Arial" charset="0"/>
            </a:endParaRPr>
          </a:p>
        </p:txBody>
      </p:sp>
    </p:spTree>
    <p:extLst>
      <p:ext uri="{BB962C8B-B14F-4D97-AF65-F5344CB8AC3E}">
        <p14:creationId xmlns:p14="http://schemas.microsoft.com/office/powerpoint/2010/main" val="34044712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Rot="1" noChangeAspect="1" noChangeArrowheads="1" noTextEdit="1"/>
          </p:cNvSpPr>
          <p:nvPr>
            <p:ph type="sldImg"/>
          </p:nvPr>
        </p:nvSpPr>
        <p:spPr>
          <a:ln/>
        </p:spPr>
      </p:sp>
      <p:sp>
        <p:nvSpPr>
          <p:cNvPr id="9216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When you issue a </a:t>
            </a:r>
            <a:r>
              <a:rPr lang="en-US" altLang="en-US" dirty="0" smtClean="0">
                <a:latin typeface="Courier New" pitchFamily="49" charset="0"/>
              </a:rPr>
              <a:t>SELECT</a:t>
            </a:r>
            <a:r>
              <a:rPr lang="en-US" altLang="en-US" dirty="0" smtClean="0">
                <a:latin typeface="Arial" charset="0"/>
              </a:rPr>
              <a:t> statement against the database to query some records, no locks are placed on the selected rows. In general, this is required because the number of records locked at any given time is (by default) kept to the absolute minimum: only those records that have been changed but not yet committed are locked. Even then, others will be able to read those records as they appeared before the change (the “before image” of the data). There are times, however, when you may want to lock a set of records even before you change them in your program. Oracle offers the </a:t>
            </a:r>
            <a:r>
              <a:rPr lang="en-US" altLang="en-US" dirty="0" smtClean="0">
                <a:latin typeface="Courier New" pitchFamily="49" charset="0"/>
              </a:rPr>
              <a:t>FOR</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clause of the </a:t>
            </a:r>
            <a:r>
              <a:rPr lang="en-US" altLang="en-US" dirty="0" smtClean="0">
                <a:latin typeface="Courier New" pitchFamily="49" charset="0"/>
              </a:rPr>
              <a:t>SELECT</a:t>
            </a:r>
            <a:r>
              <a:rPr lang="en-US" altLang="en-US" dirty="0" smtClean="0">
                <a:latin typeface="Arial" charset="0"/>
              </a:rPr>
              <a:t> statement to perform this locking. </a:t>
            </a:r>
          </a:p>
          <a:p>
            <a:pPr lvl="1" eaLnBrk="1" hangingPunct="1"/>
            <a:r>
              <a:rPr lang="en-US" altLang="en-US" dirty="0" smtClean="0">
                <a:latin typeface="Arial" charset="0"/>
              </a:rPr>
              <a:t>When you issue a </a:t>
            </a:r>
            <a:r>
              <a:rPr lang="en-US" altLang="en-US" dirty="0" smtClean="0">
                <a:latin typeface="Courier New" pitchFamily="49" charset="0"/>
              </a:rPr>
              <a:t>SELECT...FOR</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statement, RDBMS automatically obtains exclusive </a:t>
            </a:r>
            <a:br>
              <a:rPr lang="en-US" altLang="en-US" dirty="0" smtClean="0">
                <a:latin typeface="Arial" charset="0"/>
              </a:rPr>
            </a:br>
            <a:r>
              <a:rPr lang="en-US" altLang="en-US" dirty="0" smtClean="0">
                <a:latin typeface="Arial" charset="0"/>
              </a:rPr>
              <a:t>row-level locks on all the rows identified by the </a:t>
            </a:r>
            <a:r>
              <a:rPr lang="en-US" altLang="en-US" dirty="0" smtClean="0">
                <a:latin typeface="Courier New" pitchFamily="49" charset="0"/>
              </a:rPr>
              <a:t>SELECT</a:t>
            </a:r>
            <a:r>
              <a:rPr lang="en-US" altLang="en-US" dirty="0" smtClean="0">
                <a:latin typeface="Arial" charset="0"/>
              </a:rPr>
              <a:t> statement, thereby holding the records “for your changes only.” No one else will be able to change any of these records until you perform a </a:t>
            </a:r>
            <a:r>
              <a:rPr lang="en-US" altLang="en-US" dirty="0" smtClean="0">
                <a:latin typeface="Courier New" pitchFamily="49" charset="0"/>
              </a:rPr>
              <a:t>ROLLBACK</a:t>
            </a:r>
            <a:r>
              <a:rPr lang="en-US" altLang="en-US" dirty="0" smtClean="0">
                <a:latin typeface="Arial" charset="0"/>
              </a:rPr>
              <a:t> or a </a:t>
            </a:r>
            <a:r>
              <a:rPr lang="en-US" altLang="en-US" dirty="0" smtClean="0">
                <a:latin typeface="Courier New" pitchFamily="49" charset="0"/>
              </a:rPr>
              <a:t>COMMIT</a:t>
            </a:r>
            <a:r>
              <a:rPr lang="en-US" altLang="en-US" dirty="0" smtClean="0">
                <a:latin typeface="Arial" charset="0"/>
              </a:rPr>
              <a:t>. </a:t>
            </a:r>
          </a:p>
          <a:p>
            <a:pPr lvl="1" eaLnBrk="1" hangingPunct="1"/>
            <a:r>
              <a:rPr lang="en-US" altLang="en-US" dirty="0" smtClean="0">
                <a:latin typeface="Arial" charset="0"/>
              </a:rPr>
              <a:t>You can append the optional keyword </a:t>
            </a:r>
            <a:r>
              <a:rPr lang="en-US" altLang="en-US" dirty="0" smtClean="0">
                <a:latin typeface="Courier New" pitchFamily="49" charset="0"/>
              </a:rPr>
              <a:t>NOWAIT</a:t>
            </a:r>
            <a:r>
              <a:rPr lang="en-US" altLang="en-US" dirty="0" smtClean="0">
                <a:latin typeface="Arial" charset="0"/>
              </a:rPr>
              <a:t> to the </a:t>
            </a:r>
            <a:r>
              <a:rPr lang="en-US" altLang="en-US" dirty="0" smtClean="0">
                <a:latin typeface="Courier New" pitchFamily="49" charset="0"/>
              </a:rPr>
              <a:t>FOR</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clause to tell the Oracle server not to wait if the table has been locked by another user. In this case, control will be returned immediately to your program or to your SQL Developer environment so that you can perform other work, or simply wait for a period of time before trying again. Without the </a:t>
            </a:r>
            <a:r>
              <a:rPr lang="en-US" altLang="en-US" dirty="0" smtClean="0">
                <a:latin typeface="Courier New" pitchFamily="49" charset="0"/>
              </a:rPr>
              <a:t>NOWAIT</a:t>
            </a:r>
            <a:r>
              <a:rPr lang="en-US" altLang="en-US" dirty="0" smtClean="0">
                <a:latin typeface="Arial" charset="0"/>
              </a:rPr>
              <a:t> clause, your process will block until the table is available, when the locks are released by the other user through the issue of a </a:t>
            </a:r>
            <a:r>
              <a:rPr lang="en-US" altLang="en-US" dirty="0" smtClean="0">
                <a:latin typeface="Courier New" pitchFamily="49" charset="0"/>
              </a:rPr>
              <a:t>COMMIT</a:t>
            </a:r>
            <a:r>
              <a:rPr lang="en-US" altLang="en-US" dirty="0" smtClean="0">
                <a:latin typeface="Arial" charset="0"/>
              </a:rPr>
              <a:t> or a </a:t>
            </a:r>
            <a:r>
              <a:rPr lang="en-US" altLang="en-US" dirty="0" smtClean="0">
                <a:latin typeface="Courier New" pitchFamily="49" charset="0"/>
              </a:rPr>
              <a:t>ROLLBACK</a:t>
            </a:r>
            <a:r>
              <a:rPr lang="en-US" altLang="en-US" dirty="0" smtClean="0">
                <a:latin typeface="Arial" charset="0"/>
              </a:rPr>
              <a:t> </a:t>
            </a:r>
            <a:r>
              <a:rPr lang="en-US" altLang="en-US" smtClean="0">
                <a:latin typeface="Arial" charset="0"/>
              </a:rPr>
              <a:t>command</a:t>
            </a:r>
            <a:r>
              <a:rPr lang="en-US" altLang="en-US" smtClean="0">
                <a:latin typeface="Arial" charset="0"/>
              </a:rPr>
              <a:t>.</a:t>
            </a:r>
          </a:p>
          <a:p>
            <a:pPr lvl="1" eaLnBrk="1" hangingPunct="1"/>
            <a:r>
              <a:rPr lang="zh-CN" altLang="en-US" smtClean="0">
                <a:latin typeface="Arial" charset="0"/>
              </a:rPr>
              <a:t>当您对数据库发出</a:t>
            </a:r>
            <a:r>
              <a:rPr lang="en-US" altLang="zh-CN" smtClean="0">
                <a:latin typeface="Arial" charset="0"/>
              </a:rPr>
              <a:t>SELECT</a:t>
            </a:r>
            <a:r>
              <a:rPr lang="zh-CN" altLang="en-US" smtClean="0">
                <a:latin typeface="Arial" charset="0"/>
              </a:rPr>
              <a:t>语句以查询某些记录时，所选行上不会放置任何锁。一般来说，这是必需的，因为在任何给定时间锁定的记录数量（默认情况下）保持为绝对最小值：只有已更改但尚未提交的记录被锁定。即使如此，其他人也可以在更改之前看到这些记录（数据的“图像之前”）。有时候，甚至在您的程序中更改记录之前，您可能想要锁定一组记录。 </a:t>
            </a:r>
            <a:r>
              <a:rPr lang="en-US" altLang="zh-CN" smtClean="0">
                <a:latin typeface="Arial" charset="0"/>
              </a:rPr>
              <a:t>Oracle</a:t>
            </a:r>
            <a:r>
              <a:rPr lang="zh-CN" altLang="en-US" smtClean="0">
                <a:latin typeface="Arial" charset="0"/>
              </a:rPr>
              <a:t>提供了</a:t>
            </a:r>
            <a:r>
              <a:rPr lang="en-US" altLang="zh-CN" smtClean="0">
                <a:latin typeface="Arial" charset="0"/>
              </a:rPr>
              <a:t>SELECT</a:t>
            </a:r>
            <a:r>
              <a:rPr lang="zh-CN" altLang="en-US" smtClean="0">
                <a:latin typeface="Arial" charset="0"/>
              </a:rPr>
              <a:t>语句的</a:t>
            </a:r>
            <a:r>
              <a:rPr lang="en-US" altLang="zh-CN" smtClean="0">
                <a:latin typeface="Arial" charset="0"/>
              </a:rPr>
              <a:t>FOR UPDATE</a:t>
            </a:r>
            <a:r>
              <a:rPr lang="zh-CN" altLang="en-US" smtClean="0">
                <a:latin typeface="Arial" charset="0"/>
              </a:rPr>
              <a:t>子句来执行此锁定。</a:t>
            </a:r>
          </a:p>
          <a:p>
            <a:pPr lvl="1" eaLnBrk="1" hangingPunct="1"/>
            <a:r>
              <a:rPr lang="zh-CN" altLang="en-US" smtClean="0">
                <a:latin typeface="Arial" charset="0"/>
              </a:rPr>
              <a:t>当您发出</a:t>
            </a:r>
            <a:r>
              <a:rPr lang="en-US" altLang="zh-CN" smtClean="0">
                <a:latin typeface="Arial" charset="0"/>
              </a:rPr>
              <a:t>SELECT ... FOR UPDATE</a:t>
            </a:r>
            <a:r>
              <a:rPr lang="zh-CN" altLang="en-US" smtClean="0">
                <a:latin typeface="Arial" charset="0"/>
              </a:rPr>
              <a:t>语句时，</a:t>
            </a:r>
            <a:r>
              <a:rPr lang="en-US" altLang="zh-CN" smtClean="0">
                <a:latin typeface="Arial" charset="0"/>
              </a:rPr>
              <a:t>RDBMS</a:t>
            </a:r>
            <a:r>
              <a:rPr lang="zh-CN" altLang="en-US" smtClean="0">
                <a:latin typeface="Arial" charset="0"/>
              </a:rPr>
              <a:t>会自动在</a:t>
            </a:r>
            <a:r>
              <a:rPr lang="en-US" altLang="zh-CN" smtClean="0">
                <a:latin typeface="Arial" charset="0"/>
              </a:rPr>
              <a:t>SELECT</a:t>
            </a:r>
            <a:r>
              <a:rPr lang="zh-CN" altLang="en-US" smtClean="0">
                <a:latin typeface="Arial" charset="0"/>
              </a:rPr>
              <a:t>语句标识的所有行上自动获取排列级别的锁，从而保存记录“仅供您进行更改”。没有其他人可以更改任何这些记录，直到您执行</a:t>
            </a:r>
            <a:r>
              <a:rPr lang="en-US" altLang="zh-CN" smtClean="0">
                <a:latin typeface="Arial" charset="0"/>
              </a:rPr>
              <a:t>ROLLBACK</a:t>
            </a:r>
            <a:r>
              <a:rPr lang="zh-CN" altLang="en-US" smtClean="0">
                <a:latin typeface="Arial" charset="0"/>
              </a:rPr>
              <a:t>或</a:t>
            </a:r>
            <a:r>
              <a:rPr lang="en-US" altLang="zh-CN" smtClean="0">
                <a:latin typeface="Arial" charset="0"/>
              </a:rPr>
              <a:t>COMMIT</a:t>
            </a:r>
            <a:r>
              <a:rPr lang="zh-CN" altLang="en-US" smtClean="0">
                <a:latin typeface="Arial" charset="0"/>
              </a:rPr>
              <a:t>。</a:t>
            </a:r>
          </a:p>
          <a:p>
            <a:pPr lvl="1" eaLnBrk="1" hangingPunct="1"/>
            <a:r>
              <a:rPr lang="zh-CN" altLang="en-US" smtClean="0">
                <a:latin typeface="Arial" charset="0"/>
              </a:rPr>
              <a:t>您可以将可选关键字</a:t>
            </a:r>
            <a:r>
              <a:rPr lang="en-US" altLang="zh-CN" smtClean="0">
                <a:latin typeface="Arial" charset="0"/>
              </a:rPr>
              <a:t>NOWAIT</a:t>
            </a:r>
            <a:r>
              <a:rPr lang="zh-CN" altLang="en-US" smtClean="0">
                <a:latin typeface="Arial" charset="0"/>
              </a:rPr>
              <a:t>附加到</a:t>
            </a:r>
            <a:r>
              <a:rPr lang="en-US" altLang="zh-CN" smtClean="0">
                <a:latin typeface="Arial" charset="0"/>
              </a:rPr>
              <a:t>FOR UPDATE</a:t>
            </a:r>
            <a:r>
              <a:rPr lang="zh-CN" altLang="en-US" smtClean="0">
                <a:latin typeface="Arial" charset="0"/>
              </a:rPr>
              <a:t>子句中，以告知</a:t>
            </a:r>
            <a:r>
              <a:rPr lang="en-US" altLang="zh-CN" smtClean="0">
                <a:latin typeface="Arial" charset="0"/>
              </a:rPr>
              <a:t>Oracle</a:t>
            </a:r>
            <a:r>
              <a:rPr lang="zh-CN" altLang="en-US" smtClean="0">
                <a:latin typeface="Arial" charset="0"/>
              </a:rPr>
              <a:t>服务器不要等待表被其他用户锁定。在这种情况下，控件将立即返回到您的程序或</a:t>
            </a:r>
            <a:r>
              <a:rPr lang="en-US" altLang="zh-CN" smtClean="0">
                <a:latin typeface="Arial" charset="0"/>
              </a:rPr>
              <a:t>SQL Developer</a:t>
            </a:r>
            <a:r>
              <a:rPr lang="zh-CN" altLang="en-US" smtClean="0">
                <a:latin typeface="Arial" charset="0"/>
              </a:rPr>
              <a:t>环境中，以便您可以执行其他工作，或者只是等待一段时间才能再次尝试。没有</a:t>
            </a:r>
            <a:r>
              <a:rPr lang="en-US" altLang="zh-CN" smtClean="0">
                <a:latin typeface="Arial" charset="0"/>
              </a:rPr>
              <a:t>NOWAIT</a:t>
            </a:r>
            <a:r>
              <a:rPr lang="zh-CN" altLang="en-US" smtClean="0">
                <a:latin typeface="Arial" charset="0"/>
              </a:rPr>
              <a:t>子句的情况下，当通过发出</a:t>
            </a:r>
            <a:r>
              <a:rPr lang="en-US" altLang="zh-CN" smtClean="0">
                <a:latin typeface="Arial" charset="0"/>
              </a:rPr>
              <a:t>COMMIT</a:t>
            </a:r>
            <a:r>
              <a:rPr lang="zh-CN" altLang="en-US" smtClean="0">
                <a:latin typeface="Arial" charset="0"/>
              </a:rPr>
              <a:t>或</a:t>
            </a:r>
            <a:r>
              <a:rPr lang="en-US" altLang="zh-CN" smtClean="0">
                <a:latin typeface="Arial" charset="0"/>
              </a:rPr>
              <a:t>ROLLBACK</a:t>
            </a:r>
            <a:r>
              <a:rPr lang="zh-CN" altLang="en-US" smtClean="0">
                <a:latin typeface="Arial" charset="0"/>
              </a:rPr>
              <a:t>命令释放锁时，您的进程将阻塞，直到该表可用。</a:t>
            </a:r>
            <a:endParaRPr lang="en-US" altLang="en-US" dirty="0" smtClean="0">
              <a:latin typeface="Arial" charset="0"/>
            </a:endParaRPr>
          </a:p>
        </p:txBody>
      </p:sp>
      <p:sp>
        <p:nvSpPr>
          <p:cNvPr id="921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1F651CB-8DBF-4453-B4D1-151FB051B307}" type="slidenum">
              <a:rPr lang="en-US" altLang="en-US" smtClean="0">
                <a:latin typeface="Arial" charset="0"/>
                <a:cs typeface="Arial" charset="0"/>
              </a:rPr>
              <a:t>45</a:t>
            </a:fld>
            <a:endParaRPr lang="en-US" altLang="en-US" dirty="0" smtClean="0">
              <a:latin typeface="Arial" charset="0"/>
              <a:cs typeface="Arial" charset="0"/>
            </a:endParaRPr>
          </a:p>
        </p:txBody>
      </p:sp>
    </p:spTree>
    <p:extLst>
      <p:ext uri="{BB962C8B-B14F-4D97-AF65-F5344CB8AC3E}">
        <p14:creationId xmlns:p14="http://schemas.microsoft.com/office/powerpoint/2010/main" val="38862361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lvl="1"/>
            <a:r>
              <a:rPr lang="en-US" altLang="en-US" dirty="0" smtClean="0">
                <a:latin typeface="Arial" charset="0"/>
              </a:rPr>
              <a:t>In the example in the slide, the statement locks rows in the </a:t>
            </a:r>
            <a:r>
              <a:rPr lang="en-US" altLang="en-US" dirty="0" smtClean="0">
                <a:latin typeface="Courier New" pitchFamily="49" charset="0"/>
                <a:cs typeface="Courier New" pitchFamily="49" charset="0"/>
              </a:rPr>
              <a:t>EMPLOYEES</a:t>
            </a:r>
            <a:r>
              <a:rPr lang="en-US" altLang="en-US" dirty="0" smtClean="0">
                <a:latin typeface="Arial" charset="0"/>
              </a:rPr>
              <a:t> table with </a:t>
            </a:r>
            <a:r>
              <a:rPr lang="en-US" altLang="en-US" dirty="0" smtClean="0">
                <a:latin typeface="Courier New" pitchFamily="49" charset="0"/>
                <a:cs typeface="Courier New" pitchFamily="49" charset="0"/>
              </a:rPr>
              <a:t>JOB_ID</a:t>
            </a:r>
            <a:r>
              <a:rPr lang="en-US" altLang="en-US" dirty="0" smtClean="0">
                <a:latin typeface="Arial" charset="0"/>
              </a:rPr>
              <a:t> set to </a:t>
            </a:r>
            <a:r>
              <a:rPr lang="en-US" altLang="en-US" dirty="0" smtClean="0">
                <a:latin typeface="Courier New" pitchFamily="49" charset="0"/>
                <a:cs typeface="Courier New" pitchFamily="49" charset="0"/>
              </a:rPr>
              <a:t>ST_CLERK</a:t>
            </a:r>
            <a:r>
              <a:rPr lang="en-US" altLang="en-US" dirty="0" smtClean="0">
                <a:latin typeface="Arial" charset="0"/>
              </a:rPr>
              <a:t> and </a:t>
            </a:r>
            <a:r>
              <a:rPr lang="en-US" altLang="en-US" dirty="0" smtClean="0">
                <a:latin typeface="Courier New" pitchFamily="49" charset="0"/>
                <a:cs typeface="Courier New" pitchFamily="49" charset="0"/>
              </a:rPr>
              <a:t>LOCATION_ID</a:t>
            </a:r>
            <a:r>
              <a:rPr lang="en-US" altLang="en-US" dirty="0" smtClean="0">
                <a:latin typeface="Arial" charset="0"/>
              </a:rPr>
              <a:t> set to 1500, and locks rows in the </a:t>
            </a:r>
            <a:r>
              <a:rPr lang="en-US" altLang="en-US" dirty="0" smtClean="0">
                <a:latin typeface="Courier New" pitchFamily="49" charset="0"/>
                <a:cs typeface="Courier New" pitchFamily="49" charset="0"/>
              </a:rPr>
              <a:t>DEPARTMENTS</a:t>
            </a:r>
            <a:r>
              <a:rPr lang="en-US" altLang="en-US" dirty="0" smtClean="0">
                <a:latin typeface="Arial" charset="0"/>
              </a:rPr>
              <a:t> table with departments in </a:t>
            </a:r>
            <a:r>
              <a:rPr lang="en-US" altLang="en-US" dirty="0" smtClean="0">
                <a:latin typeface="Courier New" pitchFamily="49" charset="0"/>
                <a:cs typeface="Courier New" pitchFamily="49" charset="0"/>
              </a:rPr>
              <a:t>LOCATION_ID</a:t>
            </a:r>
            <a:r>
              <a:rPr lang="en-US" altLang="en-US" dirty="0" smtClean="0">
                <a:latin typeface="Arial" charset="0"/>
              </a:rPr>
              <a:t> set as 1500.</a:t>
            </a:r>
          </a:p>
          <a:p>
            <a:pPr lvl="1"/>
            <a:r>
              <a:rPr lang="en-US" altLang="en-US" dirty="0" smtClean="0">
                <a:latin typeface="Arial" charset="0"/>
              </a:rPr>
              <a:t>You can use the </a:t>
            </a:r>
            <a:r>
              <a:rPr lang="en-US" altLang="en-US" dirty="0" smtClean="0">
                <a:latin typeface="Courier New" pitchFamily="49" charset="0"/>
                <a:cs typeface="Courier New" pitchFamily="49" charset="0"/>
              </a:rPr>
              <a:t>FOR</a:t>
            </a:r>
            <a:r>
              <a:rPr lang="en-US" altLang="en-US" dirty="0" smtClean="0">
                <a:latin typeface="Arial" charset="0"/>
              </a:rPr>
              <a:t> </a:t>
            </a:r>
            <a:r>
              <a:rPr lang="en-US" altLang="en-US" dirty="0" smtClean="0">
                <a:latin typeface="Courier New" pitchFamily="49" charset="0"/>
                <a:cs typeface="Courier New" pitchFamily="49" charset="0"/>
              </a:rPr>
              <a:t>UPDATE</a:t>
            </a:r>
            <a:r>
              <a:rPr lang="en-US" altLang="en-US" dirty="0" smtClean="0">
                <a:latin typeface="Arial" charset="0"/>
              </a:rPr>
              <a:t> </a:t>
            </a:r>
            <a:r>
              <a:rPr lang="en-US" altLang="en-US" dirty="0" smtClean="0">
                <a:latin typeface="Courier New" pitchFamily="49" charset="0"/>
                <a:cs typeface="Courier New" pitchFamily="49" charset="0"/>
              </a:rPr>
              <a:t>OF</a:t>
            </a:r>
            <a:r>
              <a:rPr lang="en-US" altLang="en-US" dirty="0" smtClean="0">
                <a:latin typeface="Arial" charset="0"/>
              </a:rPr>
              <a:t> </a:t>
            </a:r>
            <a:r>
              <a:rPr lang="en-US" altLang="en-US" i="1" dirty="0" smtClean="0">
                <a:latin typeface="Arial" charset="0"/>
              </a:rPr>
              <a:t>column_name</a:t>
            </a:r>
            <a:r>
              <a:rPr lang="en-US" altLang="en-US" dirty="0" smtClean="0">
                <a:latin typeface="Arial" charset="0"/>
              </a:rPr>
              <a:t> to qualify the column that you intend to change. The </a:t>
            </a:r>
            <a:r>
              <a:rPr lang="en-US" altLang="en-US" dirty="0" smtClean="0">
                <a:latin typeface="Courier New" pitchFamily="49" charset="0"/>
                <a:cs typeface="Courier New" pitchFamily="49" charset="0"/>
              </a:rPr>
              <a:t>OF</a:t>
            </a:r>
            <a:r>
              <a:rPr lang="en-US" altLang="en-US" dirty="0" smtClean="0">
                <a:latin typeface="Arial" charset="0"/>
              </a:rPr>
              <a:t> list of the </a:t>
            </a:r>
            <a:r>
              <a:rPr lang="en-US" altLang="en-US" dirty="0" smtClean="0">
                <a:latin typeface="Courier New" pitchFamily="49" charset="0"/>
                <a:cs typeface="Courier New" pitchFamily="49" charset="0"/>
              </a:rPr>
              <a:t>FOR</a:t>
            </a:r>
            <a:r>
              <a:rPr lang="en-US" altLang="en-US" dirty="0" smtClean="0">
                <a:latin typeface="Arial" charset="0"/>
              </a:rPr>
              <a:t> </a:t>
            </a:r>
            <a:r>
              <a:rPr lang="en-US" altLang="en-US" dirty="0" smtClean="0">
                <a:latin typeface="Courier New" pitchFamily="49" charset="0"/>
                <a:cs typeface="Courier New" pitchFamily="49" charset="0"/>
              </a:rPr>
              <a:t>UPDATE</a:t>
            </a:r>
            <a:r>
              <a:rPr lang="en-US" altLang="en-US" dirty="0" smtClean="0">
                <a:latin typeface="Arial" charset="0"/>
              </a:rPr>
              <a:t> clause does not restrict you to changing only those columns of the selected rows. Locks are still placed on all rows; if you simply state </a:t>
            </a:r>
            <a:r>
              <a:rPr lang="en-US" altLang="en-US" dirty="0" smtClean="0">
                <a:latin typeface="Courier New" pitchFamily="49" charset="0"/>
                <a:cs typeface="Courier New" pitchFamily="49" charset="0"/>
              </a:rPr>
              <a:t>FOR</a:t>
            </a:r>
            <a:r>
              <a:rPr lang="en-US" altLang="en-US" dirty="0" smtClean="0">
                <a:latin typeface="Arial" charset="0"/>
              </a:rPr>
              <a:t> </a:t>
            </a:r>
            <a:r>
              <a:rPr lang="en-US" altLang="en-US" dirty="0" smtClean="0">
                <a:latin typeface="Courier New" pitchFamily="49" charset="0"/>
                <a:cs typeface="Courier New" pitchFamily="49" charset="0"/>
              </a:rPr>
              <a:t>UPDATE</a:t>
            </a:r>
            <a:r>
              <a:rPr lang="en-US" altLang="en-US" dirty="0" smtClean="0">
                <a:latin typeface="Arial" charset="0"/>
              </a:rPr>
              <a:t> in the query and do not include one or more columns after the </a:t>
            </a:r>
            <a:r>
              <a:rPr lang="en-US" altLang="en-US" dirty="0" smtClean="0">
                <a:latin typeface="Courier New" pitchFamily="49" charset="0"/>
                <a:cs typeface="Courier New" pitchFamily="49" charset="0"/>
              </a:rPr>
              <a:t>OF</a:t>
            </a:r>
            <a:r>
              <a:rPr lang="en-US" altLang="en-US" dirty="0" smtClean="0">
                <a:latin typeface="Arial" charset="0"/>
              </a:rPr>
              <a:t> keyword, the database will lock all identified rows across all the tables listed in the </a:t>
            </a:r>
            <a:r>
              <a:rPr lang="en-US" altLang="en-US" dirty="0" smtClean="0">
                <a:latin typeface="Courier New" pitchFamily="49" charset="0"/>
                <a:cs typeface="Courier New" pitchFamily="49" charset="0"/>
              </a:rPr>
              <a:t>FROM</a:t>
            </a:r>
            <a:r>
              <a:rPr lang="en-US" altLang="en-US" dirty="0" smtClean="0">
                <a:latin typeface="Arial" charset="0"/>
              </a:rPr>
              <a:t> clause</a:t>
            </a:r>
            <a:r>
              <a:rPr lang="en-US" altLang="en-US" smtClean="0">
                <a:latin typeface="Arial" charset="0"/>
              </a:rPr>
              <a:t>. </a:t>
            </a:r>
            <a:endParaRPr lang="en-US" altLang="en-US" smtClean="0">
              <a:latin typeface="Arial" charset="0"/>
            </a:endParaRPr>
          </a:p>
          <a:p>
            <a:pPr lvl="1"/>
            <a:endParaRPr lang="en-US" altLang="en-US" smtClean="0">
              <a:latin typeface="Arial" charset="0"/>
            </a:endParaRPr>
          </a:p>
          <a:p>
            <a:pPr lvl="1"/>
            <a:r>
              <a:rPr lang="zh-CN" altLang="en-US" smtClean="0">
                <a:latin typeface="Arial" charset="0"/>
              </a:rPr>
              <a:t>在幻灯片中的示例中，该语句锁定</a:t>
            </a:r>
            <a:r>
              <a:rPr lang="en-US" altLang="en-US" smtClean="0">
                <a:latin typeface="Arial" charset="0"/>
              </a:rPr>
              <a:t>EMPLOYEES</a:t>
            </a:r>
            <a:r>
              <a:rPr lang="zh-CN" altLang="en-US" smtClean="0">
                <a:latin typeface="Arial" charset="0"/>
              </a:rPr>
              <a:t>表中的行，</a:t>
            </a:r>
            <a:r>
              <a:rPr lang="en-US" altLang="en-US" smtClean="0">
                <a:latin typeface="Arial" charset="0"/>
              </a:rPr>
              <a:t>JOB_ID</a:t>
            </a:r>
            <a:r>
              <a:rPr lang="zh-CN" altLang="en-US" smtClean="0">
                <a:latin typeface="Arial" charset="0"/>
              </a:rPr>
              <a:t>设置为</a:t>
            </a:r>
            <a:r>
              <a:rPr lang="en-US" altLang="en-US" smtClean="0">
                <a:latin typeface="Arial" charset="0"/>
              </a:rPr>
              <a:t>ST_CLERK，LOCATION_ID</a:t>
            </a:r>
            <a:r>
              <a:rPr lang="zh-CN" altLang="en-US" smtClean="0">
                <a:latin typeface="Arial" charset="0"/>
              </a:rPr>
              <a:t>设置为</a:t>
            </a:r>
            <a:r>
              <a:rPr lang="en-US" altLang="zh-CN" smtClean="0">
                <a:latin typeface="Arial" charset="0"/>
              </a:rPr>
              <a:t>1500</a:t>
            </a:r>
            <a:r>
              <a:rPr lang="zh-CN" altLang="en-US" smtClean="0">
                <a:latin typeface="Arial" charset="0"/>
              </a:rPr>
              <a:t>，并锁定</a:t>
            </a:r>
            <a:r>
              <a:rPr lang="en-US" altLang="en-US" smtClean="0">
                <a:latin typeface="Arial" charset="0"/>
              </a:rPr>
              <a:t>DEPARTMENTS</a:t>
            </a:r>
            <a:r>
              <a:rPr lang="zh-CN" altLang="en-US" smtClean="0">
                <a:latin typeface="Arial" charset="0"/>
              </a:rPr>
              <a:t>表中的行，</a:t>
            </a:r>
            <a:r>
              <a:rPr lang="en-US" altLang="en-US" smtClean="0">
                <a:latin typeface="Arial" charset="0"/>
              </a:rPr>
              <a:t>LOCATION_ID</a:t>
            </a:r>
            <a:r>
              <a:rPr lang="zh-CN" altLang="en-US" smtClean="0">
                <a:latin typeface="Arial" charset="0"/>
              </a:rPr>
              <a:t>中的部门设置为</a:t>
            </a:r>
            <a:r>
              <a:rPr lang="en-US" altLang="zh-CN" smtClean="0">
                <a:latin typeface="Arial" charset="0"/>
              </a:rPr>
              <a:t>1500</a:t>
            </a:r>
            <a:r>
              <a:rPr lang="zh-CN" altLang="en-US" smtClean="0">
                <a:latin typeface="Arial" charset="0"/>
              </a:rPr>
              <a:t>。</a:t>
            </a:r>
          </a:p>
          <a:p>
            <a:pPr lvl="1"/>
            <a:r>
              <a:rPr lang="zh-CN" altLang="en-US" smtClean="0">
                <a:latin typeface="Arial" charset="0"/>
              </a:rPr>
              <a:t>您可以使用</a:t>
            </a:r>
            <a:r>
              <a:rPr lang="en-US" altLang="en-US" smtClean="0">
                <a:latin typeface="Arial" charset="0"/>
              </a:rPr>
              <a:t>FOR UPDATE OF column_name</a:t>
            </a:r>
            <a:r>
              <a:rPr lang="zh-CN" altLang="en-US" smtClean="0">
                <a:latin typeface="Arial" charset="0"/>
              </a:rPr>
              <a:t>来限定您要更改的列。 </a:t>
            </a:r>
            <a:r>
              <a:rPr lang="en-US" altLang="en-US" smtClean="0">
                <a:latin typeface="Arial" charset="0"/>
              </a:rPr>
              <a:t>FOR UPDATE</a:t>
            </a:r>
            <a:r>
              <a:rPr lang="zh-CN" altLang="en-US" smtClean="0">
                <a:latin typeface="Arial" charset="0"/>
              </a:rPr>
              <a:t>子句的</a:t>
            </a:r>
            <a:r>
              <a:rPr lang="en-US" altLang="en-US" smtClean="0">
                <a:latin typeface="Arial" charset="0"/>
              </a:rPr>
              <a:t>OF</a:t>
            </a:r>
            <a:r>
              <a:rPr lang="zh-CN" altLang="en-US" smtClean="0">
                <a:latin typeface="Arial" charset="0"/>
              </a:rPr>
              <a:t>列表不限制您仅更改所选行的那些列。 锁仍然放在所有行上</a:t>
            </a:r>
            <a:r>
              <a:rPr lang="en-US" altLang="zh-CN" smtClean="0">
                <a:latin typeface="Arial" charset="0"/>
              </a:rPr>
              <a:t>; </a:t>
            </a:r>
            <a:r>
              <a:rPr lang="zh-CN" altLang="en-US" smtClean="0">
                <a:latin typeface="Arial" charset="0"/>
              </a:rPr>
              <a:t>如果您简单地在查询中声明</a:t>
            </a:r>
            <a:r>
              <a:rPr lang="en-US" altLang="en-US" smtClean="0">
                <a:latin typeface="Arial" charset="0"/>
              </a:rPr>
              <a:t>FOR UPDATE，</a:t>
            </a:r>
            <a:r>
              <a:rPr lang="zh-CN" altLang="en-US" smtClean="0">
                <a:latin typeface="Arial" charset="0"/>
              </a:rPr>
              <a:t>并且在</a:t>
            </a:r>
            <a:r>
              <a:rPr lang="en-US" altLang="en-US" smtClean="0">
                <a:latin typeface="Arial" charset="0"/>
              </a:rPr>
              <a:t>OF</a:t>
            </a:r>
            <a:r>
              <a:rPr lang="zh-CN" altLang="en-US" smtClean="0">
                <a:latin typeface="Arial" charset="0"/>
              </a:rPr>
              <a:t>关键字之后不包括一个或多个列，则数据库将锁定</a:t>
            </a:r>
            <a:r>
              <a:rPr lang="en-US" altLang="en-US" smtClean="0">
                <a:latin typeface="Arial" charset="0"/>
              </a:rPr>
              <a:t>FROM</a:t>
            </a:r>
            <a:r>
              <a:rPr lang="zh-CN" altLang="en-US" smtClean="0">
                <a:latin typeface="Arial" charset="0"/>
              </a:rPr>
              <a:t>子句中列出的所有表的所有标识行。</a:t>
            </a:r>
          </a:p>
          <a:p>
            <a:pPr lvl="1"/>
            <a:r>
              <a:rPr lang="zh-CN" altLang="en-US" smtClean="0">
                <a:latin typeface="Arial" charset="0"/>
              </a:rPr>
              <a:t>以下语句仅锁定位于</a:t>
            </a:r>
            <a:r>
              <a:rPr lang="en-US" altLang="en-US" smtClean="0">
                <a:latin typeface="Arial" charset="0"/>
              </a:rPr>
              <a:t>LOCATION_ID 1500</a:t>
            </a:r>
            <a:r>
              <a:rPr lang="zh-CN" altLang="en-US" smtClean="0">
                <a:latin typeface="Arial" charset="0"/>
              </a:rPr>
              <a:t>中的</a:t>
            </a:r>
            <a:r>
              <a:rPr lang="en-US" altLang="en-US" smtClean="0">
                <a:latin typeface="Arial" charset="0"/>
              </a:rPr>
              <a:t>ST_CLERK</a:t>
            </a:r>
            <a:r>
              <a:rPr lang="zh-CN" altLang="en-US" smtClean="0">
                <a:latin typeface="Arial" charset="0"/>
              </a:rPr>
              <a:t>的</a:t>
            </a:r>
            <a:r>
              <a:rPr lang="en-US" altLang="en-US" smtClean="0">
                <a:latin typeface="Arial" charset="0"/>
              </a:rPr>
              <a:t>EMPLOYEES</a:t>
            </a:r>
            <a:r>
              <a:rPr lang="zh-CN" altLang="en-US" smtClean="0">
                <a:latin typeface="Arial" charset="0"/>
              </a:rPr>
              <a:t>表中的那些行。</a:t>
            </a:r>
            <a:r>
              <a:rPr lang="en-US" altLang="en-US" smtClean="0">
                <a:latin typeface="Arial" charset="0"/>
              </a:rPr>
              <a:t>DEPARTMENTS</a:t>
            </a:r>
            <a:r>
              <a:rPr lang="zh-CN" altLang="en-US" smtClean="0">
                <a:latin typeface="Arial" charset="0"/>
              </a:rPr>
              <a:t>表中没有锁定行：</a:t>
            </a:r>
            <a:endParaRPr lang="en-US" altLang="zh-CN" smtClean="0">
              <a:latin typeface="Arial" charset="0"/>
            </a:endParaRPr>
          </a:p>
          <a:p>
            <a:pPr lvl="1"/>
            <a:endParaRPr lang="en-US" altLang="en-US" dirty="0" smtClean="0">
              <a:latin typeface="Arial" charset="0"/>
            </a:endParaRPr>
          </a:p>
          <a:p>
            <a:pPr lvl="1"/>
            <a:r>
              <a:rPr lang="en-US" altLang="en-US" dirty="0" smtClean="0">
                <a:latin typeface="Arial" charset="0"/>
              </a:rPr>
              <a:t>The following statement locks only those rows in the </a:t>
            </a:r>
            <a:r>
              <a:rPr lang="en-US" altLang="en-US" dirty="0" smtClean="0">
                <a:latin typeface="Courier New" pitchFamily="49" charset="0"/>
                <a:cs typeface="Courier New" pitchFamily="49" charset="0"/>
              </a:rPr>
              <a:t>EMPLOYEES</a:t>
            </a:r>
            <a:r>
              <a:rPr lang="en-US" altLang="en-US" dirty="0" smtClean="0">
                <a:latin typeface="Arial" charset="0"/>
              </a:rPr>
              <a:t> table with </a:t>
            </a:r>
            <a:r>
              <a:rPr lang="en-US" altLang="en-US" dirty="0" smtClean="0">
                <a:latin typeface="Courier New" pitchFamily="49" charset="0"/>
                <a:cs typeface="Courier New" pitchFamily="49" charset="0"/>
              </a:rPr>
              <a:t>ST_CLERK</a:t>
            </a:r>
            <a:r>
              <a:rPr lang="en-US" altLang="en-US" dirty="0" smtClean="0">
                <a:latin typeface="Arial" charset="0"/>
              </a:rPr>
              <a:t> located in </a:t>
            </a:r>
            <a:r>
              <a:rPr lang="en-US" altLang="en-US" dirty="0" smtClean="0">
                <a:latin typeface="Courier New" pitchFamily="49" charset="0"/>
                <a:cs typeface="Courier New" pitchFamily="49" charset="0"/>
              </a:rPr>
              <a:t>LOCATION_ID</a:t>
            </a:r>
            <a:r>
              <a:rPr lang="en-US" altLang="en-US" dirty="0" smtClean="0">
                <a:latin typeface="Arial" charset="0"/>
              </a:rPr>
              <a:t> 1500. No rows are locked in the </a:t>
            </a:r>
            <a:r>
              <a:rPr lang="en-US" altLang="en-US" dirty="0" smtClean="0">
                <a:latin typeface="Courier New" pitchFamily="49" charset="0"/>
                <a:cs typeface="Courier New" pitchFamily="49" charset="0"/>
              </a:rPr>
              <a:t>DEPARTMENTS</a:t>
            </a:r>
            <a:r>
              <a:rPr lang="en-US" altLang="en-US" dirty="0" smtClean="0">
                <a:latin typeface="Arial" charset="0"/>
              </a:rPr>
              <a:t> table:</a:t>
            </a:r>
          </a:p>
          <a:p>
            <a:pPr lvl="4"/>
            <a:r>
              <a:rPr lang="en-US" altLang="en-US" dirty="0" smtClean="0"/>
              <a:t>SELECT e.employee_id, e.salary, e.commission_pct </a:t>
            </a:r>
          </a:p>
          <a:p>
            <a:pPr lvl="4"/>
            <a:r>
              <a:rPr lang="en-US" altLang="en-US" dirty="0" smtClean="0"/>
              <a:t>FROM employees e JOIN departments d </a:t>
            </a:r>
          </a:p>
          <a:p>
            <a:pPr lvl="4"/>
            <a:r>
              <a:rPr lang="en-US" altLang="en-US" dirty="0" smtClean="0"/>
              <a:t>USING (department_id) </a:t>
            </a:r>
          </a:p>
          <a:p>
            <a:pPr lvl="4"/>
            <a:r>
              <a:rPr lang="en-US" altLang="en-US" dirty="0" smtClean="0"/>
              <a:t>WHERE job_id = 'ST_CLERK' AND location_id = 1500 </a:t>
            </a:r>
          </a:p>
          <a:p>
            <a:pPr lvl="4"/>
            <a:r>
              <a:rPr lang="en-US" altLang="en-US" dirty="0" smtClean="0"/>
              <a:t>FOR UPDATE OF e.salary </a:t>
            </a:r>
          </a:p>
          <a:p>
            <a:pPr lvl="4"/>
            <a:r>
              <a:rPr lang="en-US" altLang="en-US" dirty="0" smtClean="0"/>
              <a:t>ORDER BY e.employee_id;</a:t>
            </a:r>
          </a:p>
        </p:txBody>
      </p:sp>
      <p:sp>
        <p:nvSpPr>
          <p:cNvPr id="942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276AB409-6053-4475-AD50-2A23962B0A36}" type="slidenum">
              <a:rPr lang="en-US" altLang="en-US" smtClean="0">
                <a:latin typeface="Arial" charset="0"/>
                <a:cs typeface="Arial" charset="0"/>
              </a:rPr>
              <a:t>46</a:t>
            </a:fld>
            <a:endParaRPr lang="en-US" altLang="en-US" dirty="0" smtClean="0">
              <a:latin typeface="Arial" charset="0"/>
              <a:cs typeface="Arial" charset="0"/>
            </a:endParaRPr>
          </a:p>
        </p:txBody>
      </p:sp>
    </p:spTree>
    <p:extLst>
      <p:ext uri="{BB962C8B-B14F-4D97-AF65-F5344CB8AC3E}">
        <p14:creationId xmlns:p14="http://schemas.microsoft.com/office/powerpoint/2010/main" val="33244787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10 - </a:t>
            </a:r>
            <a:fld id="{F1C9900E-4349-4AE1-9128-E534632CB461}" type="slidenum">
              <a:rPr lang="en-US" altLang="en-US" smtClean="0"/>
              <a:t>47</a:t>
            </a:fld>
            <a:endParaRPr lang="en-US" altLang="en-US" dirty="0" smtClean="0"/>
          </a:p>
        </p:txBody>
      </p:sp>
      <p:sp>
        <p:nvSpPr>
          <p:cNvPr id="6" name="Notes Placeholder 5"/>
          <p:cNvSpPr>
            <a:spLocks noGrp="1"/>
          </p:cNvSpPr>
          <p:nvPr>
            <p:ph type="body" idx="1"/>
          </p:nvPr>
        </p:nvSpPr>
        <p:spPr>
          <a:xfrm>
            <a:off x="292608" y="449263"/>
            <a:ext cx="6400800" cy="8191817"/>
          </a:xfrm>
        </p:spPr>
        <p:txBody>
          <a:bodyPr>
            <a:normAutofit/>
          </a:bodyPr>
          <a:lstStyle/>
          <a:p>
            <a:pPr lvl="1" eaLnBrk="1" hangingPunct="1"/>
            <a:r>
              <a:rPr lang="en-US" altLang="en-US" dirty="0" smtClean="0">
                <a:latin typeface="Arial" charset="0"/>
              </a:rPr>
              <a:t>In the following example</a:t>
            </a:r>
            <a:r>
              <a:rPr lang="en-US" altLang="en-US" b="1" dirty="0" smtClean="0">
                <a:latin typeface="Arial" charset="0"/>
              </a:rPr>
              <a:t>, </a:t>
            </a:r>
            <a:r>
              <a:rPr lang="en-US" altLang="en-US" dirty="0" smtClean="0">
                <a:latin typeface="Arial" charset="0"/>
              </a:rPr>
              <a:t>the database is instructed to wait for five seconds for the row to become available, and then return control to </a:t>
            </a:r>
            <a:r>
              <a:rPr lang="en-US" altLang="en-US" smtClean="0">
                <a:latin typeface="Arial" charset="0"/>
              </a:rPr>
              <a:t>you</a:t>
            </a:r>
            <a:r>
              <a:rPr lang="en-US" altLang="en-US" smtClean="0">
                <a:latin typeface="Arial" charset="0"/>
              </a:rPr>
              <a:t>.</a:t>
            </a:r>
          </a:p>
          <a:p>
            <a:pPr lvl="1" eaLnBrk="1" hangingPunct="1"/>
            <a:r>
              <a:rPr lang="zh-CN" altLang="en-US" smtClean="0">
                <a:latin typeface="Arial" charset="0"/>
              </a:rPr>
              <a:t>在以下示例中，指示数据库等待五秒钟，使该行变为可用，然后将控制权返回给您。</a:t>
            </a:r>
            <a:endParaRPr lang="en-US" altLang="en-US" dirty="0" smtClean="0">
              <a:latin typeface="Arial" charset="0"/>
            </a:endParaRPr>
          </a:p>
          <a:p>
            <a:pPr marL="857250" lvl="4" eaLnBrk="1" hangingPunct="1">
              <a:spcBef>
                <a:spcPct val="25000"/>
              </a:spcBef>
            </a:pPr>
            <a:r>
              <a:rPr lang="en-US" altLang="en-US" dirty="0" smtClean="0"/>
              <a:t>SELECT </a:t>
            </a:r>
            <a:r>
              <a:rPr lang="en-US" altLang="en-US" dirty="0" err="1" smtClean="0"/>
              <a:t>employee_id</a:t>
            </a:r>
            <a:r>
              <a:rPr lang="en-US" altLang="en-US" dirty="0" smtClean="0"/>
              <a:t>, salary, </a:t>
            </a:r>
            <a:r>
              <a:rPr lang="en-US" altLang="en-US" dirty="0" err="1" smtClean="0"/>
              <a:t>commission_pct</a:t>
            </a:r>
            <a:r>
              <a:rPr lang="en-US" altLang="en-US" dirty="0" smtClean="0"/>
              <a:t>, </a:t>
            </a:r>
            <a:r>
              <a:rPr lang="en-US" altLang="en-US" dirty="0" err="1" smtClean="0"/>
              <a:t>job_id</a:t>
            </a:r>
            <a:endParaRPr lang="en-US" altLang="en-US" dirty="0" smtClean="0"/>
          </a:p>
          <a:p>
            <a:pPr marL="857250" lvl="4" eaLnBrk="1" hangingPunct="1"/>
            <a:r>
              <a:rPr lang="en-US" altLang="en-US" dirty="0" smtClean="0"/>
              <a:t>FROM employees  </a:t>
            </a:r>
          </a:p>
          <a:p>
            <a:pPr marL="857250" lvl="4" eaLnBrk="1" hangingPunct="1"/>
            <a:r>
              <a:rPr lang="en-US" altLang="en-US" dirty="0" smtClean="0"/>
              <a:t>WHERE </a:t>
            </a:r>
            <a:r>
              <a:rPr lang="en-US" altLang="en-US" dirty="0" err="1" smtClean="0"/>
              <a:t>job_id</a:t>
            </a:r>
            <a:r>
              <a:rPr lang="en-US" altLang="en-US" dirty="0" smtClean="0"/>
              <a:t> = 'SA_REP'</a:t>
            </a:r>
          </a:p>
          <a:p>
            <a:pPr marL="857250" lvl="4" eaLnBrk="1" hangingPunct="1"/>
            <a:r>
              <a:rPr lang="en-US" altLang="en-US" dirty="0" smtClean="0"/>
              <a:t>FOR UPDATE WAIT 5</a:t>
            </a:r>
          </a:p>
          <a:p>
            <a:pPr marL="857250" lvl="4" eaLnBrk="1" hangingPunct="1"/>
            <a:r>
              <a:rPr lang="en-US" altLang="en-US" dirty="0" smtClean="0"/>
              <a:t>ORDER BY </a:t>
            </a:r>
            <a:r>
              <a:rPr lang="en-US" altLang="en-US" dirty="0" err="1" smtClean="0"/>
              <a:t>employee_id</a:t>
            </a:r>
            <a:r>
              <a:rPr lang="en-US" altLang="en-US" dirty="0" smtClean="0"/>
              <a:t>;</a:t>
            </a:r>
          </a:p>
        </p:txBody>
      </p:sp>
    </p:spTree>
    <p:extLst>
      <p:ext uri="{BB962C8B-B14F-4D97-AF65-F5344CB8AC3E}">
        <p14:creationId xmlns:p14="http://schemas.microsoft.com/office/powerpoint/2010/main" val="3475589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10 - </a:t>
            </a:r>
            <a:fld id="{2F1238F7-D847-4915-9863-B2C5B8226632}" type="slidenum">
              <a:rPr lang="en-US" smtClean="0"/>
              <a:t>48</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fontScale="92500" lnSpcReduction="10000"/>
          </a:bodyPr>
          <a:lstStyle/>
          <a:p>
            <a:pPr lvl="1"/>
            <a:r>
              <a:rPr lang="en-US" b="0" dirty="0" smtClean="0"/>
              <a:t>You can use the </a:t>
            </a:r>
            <a:r>
              <a:rPr lang="en-US" b="0" dirty="0" smtClean="0">
                <a:latin typeface="Courier New"/>
              </a:rPr>
              <a:t>LOCK TABLE </a:t>
            </a:r>
            <a:r>
              <a:rPr lang="en-US" b="0" dirty="0" smtClean="0"/>
              <a:t>statement to manually lock the tables and override automatic locking. The table must be in your schema or you must have the </a:t>
            </a:r>
            <a:r>
              <a:rPr lang="en-US" b="0" dirty="0" smtClean="0">
                <a:latin typeface="Courier New"/>
              </a:rPr>
              <a:t>LOCK ANY TABLE</a:t>
            </a:r>
            <a:r>
              <a:rPr lang="en-US" b="0" dirty="0" smtClean="0"/>
              <a:t> privilege.</a:t>
            </a:r>
          </a:p>
          <a:p>
            <a:pPr lvl="1"/>
            <a:r>
              <a:rPr lang="en-US" b="0" dirty="0" smtClean="0"/>
              <a:t>The </a:t>
            </a:r>
            <a:r>
              <a:rPr lang="en-US" b="0" i="1" dirty="0" err="1" smtClean="0">
                <a:latin typeface="Courier New"/>
              </a:rPr>
              <a:t>lockmode</a:t>
            </a:r>
            <a:r>
              <a:rPr lang="en-US" b="0" dirty="0" smtClean="0"/>
              <a:t> clause:</a:t>
            </a:r>
          </a:p>
          <a:p>
            <a:pPr lvl="1"/>
            <a:r>
              <a:rPr lang="en-US" b="0" dirty="0" smtClean="0">
                <a:latin typeface="Courier New"/>
              </a:rPr>
              <a:t>SHARE</a:t>
            </a:r>
            <a:r>
              <a:rPr lang="en-US" b="0" dirty="0" smtClean="0"/>
              <a:t>			Permits concurrent queries but prevents update on the locked table</a:t>
            </a:r>
          </a:p>
          <a:p>
            <a:pPr lvl="1"/>
            <a:r>
              <a:rPr lang="en-US" b="0" dirty="0" smtClean="0">
                <a:latin typeface="Courier New"/>
              </a:rPr>
              <a:t>EXCLUSIVE		</a:t>
            </a:r>
            <a:r>
              <a:rPr lang="en-US" b="0" dirty="0" smtClean="0">
                <a:latin typeface="Arial"/>
              </a:rPr>
              <a:t>Permits queries on the locked table but prevents any other activity</a:t>
            </a:r>
          </a:p>
          <a:p>
            <a:pPr lvl="1"/>
            <a:r>
              <a:rPr lang="en-US" b="0" dirty="0" smtClean="0">
                <a:latin typeface="Arial"/>
              </a:rPr>
              <a:t>For more information about the other </a:t>
            </a:r>
            <a:r>
              <a:rPr lang="en-US" b="0" dirty="0" err="1" smtClean="0">
                <a:latin typeface="Courier New" pitchFamily="49" charset="0"/>
                <a:cs typeface="Courier New" pitchFamily="49" charset="0"/>
              </a:rPr>
              <a:t>lockmode</a:t>
            </a:r>
            <a:r>
              <a:rPr lang="en-US" b="0" dirty="0" smtClean="0">
                <a:latin typeface="Arial"/>
              </a:rPr>
              <a:t> clauses, refer to the </a:t>
            </a:r>
            <a:r>
              <a:rPr lang="en-US" b="0" dirty="0" smtClean="0">
                <a:latin typeface="Courier New"/>
              </a:rPr>
              <a:t>LOCK TABLE </a:t>
            </a:r>
            <a:r>
              <a:rPr lang="en-US" b="0" dirty="0" smtClean="0">
                <a:latin typeface="Arial"/>
              </a:rPr>
              <a:t>statement in </a:t>
            </a:r>
            <a:r>
              <a:rPr lang="en-US" altLang="en-US" b="0" i="1" dirty="0" smtClean="0">
                <a:latin typeface="Arial" charset="0"/>
              </a:rPr>
              <a:t>Oracle Database SQL Language Reference </a:t>
            </a:r>
            <a:r>
              <a:rPr lang="en-US" altLang="en-US" b="0" dirty="0" smtClean="0">
                <a:latin typeface="Arial" charset="0"/>
              </a:rPr>
              <a:t>for 12</a:t>
            </a:r>
            <a:r>
              <a:rPr lang="en-US" altLang="en-US" b="0" i="1" dirty="0" smtClean="0">
                <a:latin typeface="Arial" charset="0"/>
              </a:rPr>
              <a:t>c </a:t>
            </a:r>
            <a:r>
              <a:rPr lang="en-US" altLang="en-US" b="0" dirty="0" smtClean="0">
                <a:latin typeface="Arial" charset="0"/>
              </a:rPr>
              <a:t>database.</a:t>
            </a:r>
            <a:r>
              <a:rPr lang="en-US" b="0" dirty="0" smtClean="0">
                <a:latin typeface="Arial"/>
              </a:rPr>
              <a:t> </a:t>
            </a:r>
          </a:p>
          <a:p>
            <a:pPr lvl="1"/>
            <a:r>
              <a:rPr lang="en-US" altLang="en-US" b="0" dirty="0" smtClean="0">
                <a:latin typeface="Arial" charset="0"/>
              </a:rPr>
              <a:t>You can append the optional keyword </a:t>
            </a:r>
            <a:r>
              <a:rPr lang="en-US" altLang="en-US" b="0" dirty="0" smtClean="0">
                <a:latin typeface="Courier New" pitchFamily="49" charset="0"/>
              </a:rPr>
              <a:t>NOWAIT</a:t>
            </a:r>
            <a:r>
              <a:rPr lang="en-US" altLang="en-US" b="0" dirty="0" smtClean="0">
                <a:latin typeface="Arial" charset="0"/>
              </a:rPr>
              <a:t> to the </a:t>
            </a:r>
            <a:r>
              <a:rPr lang="en-US" altLang="en-US" b="0" dirty="0" smtClean="0">
                <a:latin typeface="Courier New" pitchFamily="49" charset="0"/>
              </a:rPr>
              <a:t>LOCK TABLE </a:t>
            </a:r>
            <a:r>
              <a:rPr lang="en-US" altLang="en-US" b="0" dirty="0" smtClean="0">
                <a:latin typeface="Arial"/>
              </a:rPr>
              <a:t>statement </a:t>
            </a:r>
            <a:r>
              <a:rPr lang="en-US" altLang="en-US" b="0" dirty="0" smtClean="0">
                <a:latin typeface="Arial" charset="0"/>
              </a:rPr>
              <a:t>to tell the Oracle server not to wait if the table has been locked by another user.</a:t>
            </a:r>
            <a:endParaRPr lang="en-US" b="0" dirty="0" smtClean="0">
              <a:latin typeface="Arial"/>
            </a:endParaRPr>
          </a:p>
          <a:p>
            <a:pPr lvl="1"/>
            <a:r>
              <a:rPr lang="en-US" b="0" dirty="0" smtClean="0">
                <a:latin typeface="Arial"/>
              </a:rPr>
              <a:t>For example, the following statement locks the </a:t>
            </a:r>
            <a:r>
              <a:rPr lang="en-US" b="0" dirty="0" smtClean="0">
                <a:latin typeface="Courier New"/>
              </a:rPr>
              <a:t>EMPLOYEES </a:t>
            </a:r>
            <a:r>
              <a:rPr lang="en-US" b="0" dirty="0" smtClean="0">
                <a:latin typeface="Arial"/>
              </a:rPr>
              <a:t>table in exclusive mode but does not wait if another user has already locked the table.</a:t>
            </a:r>
          </a:p>
          <a:p>
            <a:pPr lvl="1"/>
            <a:r>
              <a:rPr lang="en-US" b="0" dirty="0" smtClean="0">
                <a:latin typeface="Arial"/>
              </a:rPr>
              <a:t>	</a:t>
            </a:r>
            <a:r>
              <a:rPr lang="en-US" b="0" dirty="0" smtClean="0">
                <a:latin typeface="Courier New"/>
              </a:rPr>
              <a:t>LOCK TABLE employees</a:t>
            </a:r>
          </a:p>
          <a:p>
            <a:pPr lvl="1"/>
            <a:r>
              <a:rPr lang="en-US" b="0" dirty="0" smtClean="0">
                <a:latin typeface="Courier New"/>
              </a:rPr>
              <a:t>	IN EXCLUSIVE MODE</a:t>
            </a:r>
          </a:p>
          <a:p>
            <a:pPr lvl="1"/>
            <a:r>
              <a:rPr lang="en-US" b="0" dirty="0" smtClean="0">
                <a:latin typeface="Courier New"/>
              </a:rPr>
              <a:t>	</a:t>
            </a:r>
            <a:r>
              <a:rPr lang="en-US" b="0" smtClean="0">
                <a:latin typeface="Courier New"/>
              </a:rPr>
              <a:t>NOWAIT</a:t>
            </a:r>
            <a:r>
              <a:rPr lang="en-US" b="0" smtClean="0">
                <a:latin typeface="Courier New"/>
              </a:rPr>
              <a:t>;</a:t>
            </a:r>
          </a:p>
          <a:p>
            <a:pPr lvl="1"/>
            <a:r>
              <a:rPr lang="zh-CN" altLang="en-US" b="0" smtClean="0">
                <a:latin typeface="Courier New"/>
              </a:rPr>
              <a:t>您可以使用</a:t>
            </a:r>
            <a:r>
              <a:rPr lang="en-US" altLang="zh-CN" b="0" smtClean="0">
                <a:latin typeface="Courier New"/>
              </a:rPr>
              <a:t>LOCK TABLE</a:t>
            </a:r>
            <a:r>
              <a:rPr lang="zh-CN" altLang="en-US" b="0" smtClean="0">
                <a:latin typeface="Courier New"/>
              </a:rPr>
              <a:t>语句手动锁定表并覆盖自动锁定。 该表必须在您的模式中，或者您必须具有</a:t>
            </a:r>
            <a:r>
              <a:rPr lang="en-US" altLang="zh-CN" b="0" smtClean="0">
                <a:latin typeface="Courier New"/>
              </a:rPr>
              <a:t>LOCK ANY TABLE</a:t>
            </a:r>
            <a:r>
              <a:rPr lang="zh-CN" altLang="en-US" b="0" smtClean="0">
                <a:latin typeface="Courier New"/>
              </a:rPr>
              <a:t>权限。</a:t>
            </a:r>
          </a:p>
          <a:p>
            <a:pPr lvl="1"/>
            <a:r>
              <a:rPr lang="en-US" altLang="zh-CN" b="0" smtClean="0">
                <a:latin typeface="Courier New"/>
              </a:rPr>
              <a:t>lockmode</a:t>
            </a:r>
            <a:r>
              <a:rPr lang="zh-CN" altLang="en-US" b="0" smtClean="0">
                <a:latin typeface="Courier New"/>
              </a:rPr>
              <a:t>子句：</a:t>
            </a:r>
          </a:p>
          <a:p>
            <a:pPr lvl="1"/>
            <a:r>
              <a:rPr lang="en-US" altLang="zh-CN" b="0" smtClean="0">
                <a:latin typeface="Courier New"/>
              </a:rPr>
              <a:t>Share</a:t>
            </a:r>
            <a:r>
              <a:rPr lang="en-US" altLang="zh-CN" b="0" baseline="0" smtClean="0">
                <a:latin typeface="Courier New"/>
              </a:rPr>
              <a:t> </a:t>
            </a:r>
            <a:r>
              <a:rPr lang="zh-CN" altLang="en-US" b="0" smtClean="0">
                <a:latin typeface="Courier New"/>
              </a:rPr>
              <a:t>              允许并发查询，但阻止锁定表上的更新</a:t>
            </a:r>
          </a:p>
          <a:p>
            <a:pPr lvl="1"/>
            <a:r>
              <a:rPr lang="en-US" altLang="zh-CN" b="0" smtClean="0">
                <a:latin typeface="Courier New"/>
              </a:rPr>
              <a:t>EXCLUSIVE    </a:t>
            </a:r>
            <a:r>
              <a:rPr lang="zh-CN" altLang="en-US" b="0" smtClean="0">
                <a:latin typeface="Courier New"/>
              </a:rPr>
              <a:t>允许对锁定的表进行查询，但会阻止任何其他活动</a:t>
            </a:r>
          </a:p>
          <a:p>
            <a:pPr lvl="1"/>
            <a:r>
              <a:rPr lang="zh-CN" altLang="en-US" b="0" smtClean="0">
                <a:latin typeface="Courier New"/>
              </a:rPr>
              <a:t>有关其他</a:t>
            </a:r>
            <a:r>
              <a:rPr lang="en-US" altLang="zh-CN" b="0" smtClean="0">
                <a:latin typeface="Courier New"/>
              </a:rPr>
              <a:t>lockmode</a:t>
            </a:r>
            <a:r>
              <a:rPr lang="zh-CN" altLang="en-US" b="0" smtClean="0">
                <a:latin typeface="Courier New"/>
              </a:rPr>
              <a:t>子句的更多信息，请参阅“</a:t>
            </a:r>
            <a:r>
              <a:rPr lang="en-US" altLang="zh-CN" b="0" smtClean="0">
                <a:latin typeface="Courier New"/>
              </a:rPr>
              <a:t>Oracle</a:t>
            </a:r>
            <a:r>
              <a:rPr lang="zh-CN" altLang="en-US" b="0" smtClean="0">
                <a:latin typeface="Courier New"/>
              </a:rPr>
              <a:t>数据库</a:t>
            </a:r>
            <a:r>
              <a:rPr lang="en-US" altLang="zh-CN" b="0" smtClean="0">
                <a:latin typeface="Courier New"/>
              </a:rPr>
              <a:t>SQL</a:t>
            </a:r>
            <a:r>
              <a:rPr lang="zh-CN" altLang="en-US" b="0" smtClean="0">
                <a:latin typeface="Courier New"/>
              </a:rPr>
              <a:t>语言参考”中的“数据库”中的</a:t>
            </a:r>
            <a:r>
              <a:rPr lang="en-US" altLang="zh-CN" b="0" smtClean="0">
                <a:latin typeface="Courier New"/>
              </a:rPr>
              <a:t>LOCK TABLE</a:t>
            </a:r>
            <a:r>
              <a:rPr lang="zh-CN" altLang="en-US" b="0" smtClean="0">
                <a:latin typeface="Courier New"/>
              </a:rPr>
              <a:t>语句。</a:t>
            </a:r>
          </a:p>
          <a:p>
            <a:pPr lvl="1"/>
            <a:r>
              <a:rPr lang="zh-CN" altLang="en-US" b="0" smtClean="0">
                <a:latin typeface="Courier New"/>
              </a:rPr>
              <a:t>您可以将可选关键字</a:t>
            </a:r>
            <a:r>
              <a:rPr lang="en-US" altLang="zh-CN" b="0" smtClean="0">
                <a:latin typeface="Courier New"/>
              </a:rPr>
              <a:t>NOWAIT</a:t>
            </a:r>
            <a:r>
              <a:rPr lang="zh-CN" altLang="en-US" b="0" smtClean="0">
                <a:latin typeface="Courier New"/>
              </a:rPr>
              <a:t>附加到</a:t>
            </a:r>
            <a:r>
              <a:rPr lang="en-US" altLang="zh-CN" b="0" smtClean="0">
                <a:latin typeface="Courier New"/>
              </a:rPr>
              <a:t>LOCK TABLE</a:t>
            </a:r>
            <a:r>
              <a:rPr lang="zh-CN" altLang="en-US" b="0" smtClean="0">
                <a:latin typeface="Courier New"/>
              </a:rPr>
              <a:t>语句，以告知</a:t>
            </a:r>
            <a:r>
              <a:rPr lang="en-US" altLang="zh-CN" b="0" smtClean="0">
                <a:latin typeface="Courier New"/>
              </a:rPr>
              <a:t>Oracle</a:t>
            </a:r>
            <a:r>
              <a:rPr lang="zh-CN" altLang="en-US" b="0" smtClean="0">
                <a:latin typeface="Courier New"/>
              </a:rPr>
              <a:t>服务器不要等待表被其他用户锁定。</a:t>
            </a:r>
          </a:p>
          <a:p>
            <a:pPr lvl="1"/>
            <a:r>
              <a:rPr lang="zh-CN" altLang="en-US" b="0" smtClean="0">
                <a:latin typeface="Courier New"/>
              </a:rPr>
              <a:t>例如，以下语句以独占模式锁定</a:t>
            </a:r>
            <a:r>
              <a:rPr lang="en-US" altLang="zh-CN" b="0" smtClean="0">
                <a:latin typeface="Courier New"/>
              </a:rPr>
              <a:t>EMPLOYEES</a:t>
            </a:r>
            <a:r>
              <a:rPr lang="zh-CN" altLang="en-US" b="0" smtClean="0">
                <a:latin typeface="Courier New"/>
              </a:rPr>
              <a:t>表，但如果其他用户已锁定表，则不会等待。</a:t>
            </a:r>
            <a:endParaRPr lang="en-US" b="0" dirty="0" smtClean="0">
              <a:latin typeface="Courier New"/>
            </a:endParaRPr>
          </a:p>
        </p:txBody>
      </p:sp>
    </p:spTree>
    <p:extLst>
      <p:ext uri="{BB962C8B-B14F-4D97-AF65-F5344CB8AC3E}">
        <p14:creationId xmlns:p14="http://schemas.microsoft.com/office/powerpoint/2010/main" val="7327222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Rot="1" noChangeAspect="1" noChangeArrowheads="1" noTextEdit="1"/>
          </p:cNvSpPr>
          <p:nvPr>
            <p:ph type="sldImg"/>
          </p:nvPr>
        </p:nvSpPr>
        <p:spPr>
          <a:ln/>
        </p:spPr>
      </p:sp>
      <p:sp>
        <p:nvSpPr>
          <p:cNvPr id="97283" name="Rectangle 6"/>
          <p:cNvSpPr>
            <a:spLocks noGrp="1" noChangeArrowheads="1"/>
          </p:cNvSpPr>
          <p:nvPr>
            <p:ph type="body" idx="1"/>
          </p:nvPr>
        </p:nvSpPr>
        <p:spPr>
          <a:noFill/>
          <a:ln/>
        </p:spPr>
        <p:txBody>
          <a:bodyPr lIns="12914" tIns="12914" rIns="12914" bIns="12914"/>
          <a:lstStyle/>
          <a:p>
            <a:pPr eaLnBrk="1" hangingPunct="1"/>
            <a:r>
              <a:rPr lang="en-US" altLang="en-US" dirty="0" smtClean="0">
                <a:latin typeface="Arial" charset="0"/>
              </a:rPr>
              <a:t>Answer: b</a:t>
            </a:r>
          </a:p>
          <a:p>
            <a:pPr eaLnBrk="1" hangingPunct="1"/>
            <a:endParaRPr lang="en-US" altLang="en-US" dirty="0" smtClean="0">
              <a:latin typeface="Arial" charset="0"/>
            </a:endParaRPr>
          </a:p>
        </p:txBody>
      </p:sp>
      <p:sp>
        <p:nvSpPr>
          <p:cNvPr id="972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690A06B-95A4-492D-B5BB-66CAEBE644BF}" type="slidenum">
              <a:rPr lang="en-US" altLang="en-US" smtClean="0">
                <a:latin typeface="Arial" charset="0"/>
                <a:cs typeface="Arial" charset="0"/>
              </a:rPr>
              <a:t>49</a:t>
            </a:fld>
            <a:endParaRPr lang="en-US" altLang="en-US" dirty="0" smtClean="0">
              <a:latin typeface="Arial" charset="0"/>
              <a:cs typeface="Arial" charset="0"/>
            </a:endParaRPr>
          </a:p>
        </p:txBody>
      </p:sp>
    </p:spTree>
    <p:extLst>
      <p:ext uri="{BB962C8B-B14F-4D97-AF65-F5344CB8AC3E}">
        <p14:creationId xmlns:p14="http://schemas.microsoft.com/office/powerpoint/2010/main" val="374542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5"/>
          <p:cNvSpPr>
            <a:spLocks noGrp="1" noRot="1" noChangeAspect="1" noTextEdit="1"/>
          </p:cNvSpPr>
          <p:nvPr>
            <p:ph type="sldImg"/>
          </p:nvPr>
        </p:nvSpPr>
        <p:spPr>
          <a:ln/>
        </p:spPr>
      </p:sp>
      <p:sp>
        <p:nvSpPr>
          <p:cNvPr id="11267" name="Notes Placeholder 6"/>
          <p:cNvSpPr>
            <a:spLocks noGrp="1"/>
          </p:cNvSpPr>
          <p:nvPr>
            <p:ph type="body" idx="1"/>
          </p:nvPr>
        </p:nvSpPr>
        <p:spPr>
          <a:noFill/>
          <a:ln/>
        </p:spPr>
        <p:txBody>
          <a:bodyPr/>
          <a:lstStyle/>
          <a:p>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82FD7795-6457-4B2E-9FDF-2B91BCF63818}" type="slidenum">
              <a:rPr lang="en-US" altLang="en-US" smtClean="0">
                <a:latin typeface="Arial" charset="0"/>
                <a:cs typeface="Arial" charset="0"/>
              </a:rPr>
              <a:t>5</a:t>
            </a:fld>
            <a:endParaRPr lang="en-US" altLang="en-US" dirty="0" smtClean="0">
              <a:latin typeface="Arial" charset="0"/>
              <a:cs typeface="Arial" charset="0"/>
            </a:endParaRPr>
          </a:p>
        </p:txBody>
      </p:sp>
    </p:spTree>
    <p:extLst>
      <p:ext uri="{BB962C8B-B14F-4D97-AF65-F5344CB8AC3E}">
        <p14:creationId xmlns:p14="http://schemas.microsoft.com/office/powerpoint/2010/main" val="2613896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8"/>
          <p:cNvSpPr>
            <a:spLocks noGrp="1" noRot="1" noChangeAspect="1" noChangeArrowheads="1" noTextEdit="1"/>
          </p:cNvSpPr>
          <p:nvPr>
            <p:ph type="sldImg"/>
          </p:nvPr>
        </p:nvSpPr>
        <p:spPr>
          <a:ln/>
        </p:spPr>
      </p:sp>
      <p:sp>
        <p:nvSpPr>
          <p:cNvPr id="9933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this lesson, you should have learned how to manipulate data in the Oracle database by using the </a:t>
            </a:r>
            <a:r>
              <a:rPr lang="en-US" altLang="en-US" dirty="0" smtClean="0">
                <a:latin typeface="Courier New" pitchFamily="49" charset="0"/>
              </a:rPr>
              <a:t>INSERT</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a:t>
            </a:r>
            <a:r>
              <a:rPr lang="en-US" altLang="en-US" dirty="0" smtClean="0">
                <a:latin typeface="Courier New" pitchFamily="49" charset="0"/>
              </a:rPr>
              <a:t>DELETE</a:t>
            </a:r>
            <a:r>
              <a:rPr lang="en-US" altLang="en-US" dirty="0" smtClean="0">
                <a:latin typeface="Arial" charset="0"/>
              </a:rPr>
              <a:t>, and </a:t>
            </a:r>
            <a:r>
              <a:rPr lang="en-US" altLang="en-US" dirty="0" smtClean="0">
                <a:latin typeface="Courier New" pitchFamily="49" charset="0"/>
              </a:rPr>
              <a:t>TRUNCATE</a:t>
            </a:r>
            <a:r>
              <a:rPr lang="en-US" altLang="en-US" dirty="0" smtClean="0">
                <a:latin typeface="Arial" charset="0"/>
              </a:rPr>
              <a:t> statements, as well as how to control data changes by using the </a:t>
            </a:r>
            <a:r>
              <a:rPr lang="en-US" altLang="en-US" dirty="0" smtClean="0">
                <a:latin typeface="Courier New" pitchFamily="49" charset="0"/>
              </a:rPr>
              <a:t>COMMIT</a:t>
            </a:r>
            <a:r>
              <a:rPr lang="en-US" altLang="en-US" dirty="0" smtClean="0">
                <a:latin typeface="Arial" charset="0"/>
              </a:rPr>
              <a:t>, </a:t>
            </a:r>
            <a:r>
              <a:rPr lang="en-US" altLang="en-US" dirty="0" smtClean="0">
                <a:latin typeface="Courier New" pitchFamily="49" charset="0"/>
              </a:rPr>
              <a:t>SAVEPOINT</a:t>
            </a:r>
            <a:r>
              <a:rPr lang="en-US" altLang="en-US" dirty="0" smtClean="0">
                <a:latin typeface="Arial" charset="0"/>
              </a:rPr>
              <a:t>, and </a:t>
            </a:r>
            <a:r>
              <a:rPr lang="en-US" altLang="en-US" dirty="0" smtClean="0">
                <a:latin typeface="Courier New" pitchFamily="49" charset="0"/>
              </a:rPr>
              <a:t>ROLLBACK</a:t>
            </a:r>
            <a:r>
              <a:rPr lang="en-US" altLang="en-US" dirty="0" smtClean="0">
                <a:latin typeface="Arial" charset="0"/>
              </a:rPr>
              <a:t> statements. You should have also learned how to use the </a:t>
            </a:r>
            <a:r>
              <a:rPr lang="en-US" altLang="en-US" dirty="0" smtClean="0">
                <a:latin typeface="Courier New" pitchFamily="49" charset="0"/>
              </a:rPr>
              <a:t>FOR</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clause of the </a:t>
            </a:r>
            <a:r>
              <a:rPr lang="en-US" altLang="en-US" dirty="0" smtClean="0">
                <a:latin typeface="Courier New" pitchFamily="49" charset="0"/>
              </a:rPr>
              <a:t>SELECT</a:t>
            </a:r>
            <a:r>
              <a:rPr lang="en-US" altLang="en-US" dirty="0" smtClean="0">
                <a:latin typeface="Arial" charset="0"/>
              </a:rPr>
              <a:t> statement to lock rows for your changes only.</a:t>
            </a:r>
          </a:p>
          <a:p>
            <a:pPr lvl="1" eaLnBrk="1" hangingPunct="1"/>
            <a:r>
              <a:rPr lang="en-US" altLang="en-US" dirty="0" smtClean="0">
                <a:latin typeface="Arial" charset="0"/>
              </a:rPr>
              <a:t>Remember that the Oracle server guarantees a consistent view of data at all </a:t>
            </a:r>
            <a:r>
              <a:rPr lang="en-US" altLang="en-US" smtClean="0">
                <a:latin typeface="Arial" charset="0"/>
              </a:rPr>
              <a:t>times</a:t>
            </a:r>
            <a:r>
              <a:rPr lang="en-US" altLang="en-US" smtClean="0">
                <a:latin typeface="Arial" charset="0"/>
              </a:rPr>
              <a:t>.</a:t>
            </a:r>
          </a:p>
          <a:p>
            <a:pPr lvl="1" eaLnBrk="1" hangingPunct="1"/>
            <a:r>
              <a:rPr lang="zh-CN" altLang="en-US" smtClean="0">
                <a:latin typeface="Arial" charset="0"/>
              </a:rPr>
              <a:t>在本课中，您应该了解如何使用</a:t>
            </a:r>
            <a:r>
              <a:rPr lang="en-US" altLang="zh-CN" smtClean="0">
                <a:latin typeface="Arial" charset="0"/>
              </a:rPr>
              <a:t>INSERT</a:t>
            </a:r>
            <a:r>
              <a:rPr lang="zh-CN" altLang="en-US" smtClean="0">
                <a:latin typeface="Arial" charset="0"/>
              </a:rPr>
              <a:t>，</a:t>
            </a:r>
            <a:r>
              <a:rPr lang="en-US" altLang="zh-CN" smtClean="0">
                <a:latin typeface="Arial" charset="0"/>
              </a:rPr>
              <a:t>UPDATE</a:t>
            </a:r>
            <a:r>
              <a:rPr lang="zh-CN" altLang="en-US" smtClean="0">
                <a:latin typeface="Arial" charset="0"/>
              </a:rPr>
              <a:t>，</a:t>
            </a:r>
            <a:r>
              <a:rPr lang="en-US" altLang="zh-CN" smtClean="0">
                <a:latin typeface="Arial" charset="0"/>
              </a:rPr>
              <a:t>DELETE</a:t>
            </a:r>
            <a:r>
              <a:rPr lang="zh-CN" altLang="en-US" smtClean="0">
                <a:latin typeface="Arial" charset="0"/>
              </a:rPr>
              <a:t>和</a:t>
            </a:r>
            <a:r>
              <a:rPr lang="en-US" altLang="zh-CN" smtClean="0">
                <a:latin typeface="Arial" charset="0"/>
              </a:rPr>
              <a:t>TRUNCATE</a:t>
            </a:r>
            <a:r>
              <a:rPr lang="zh-CN" altLang="en-US" smtClean="0">
                <a:latin typeface="Arial" charset="0"/>
              </a:rPr>
              <a:t>语句来操纵</a:t>
            </a:r>
            <a:r>
              <a:rPr lang="en-US" altLang="zh-CN" smtClean="0">
                <a:latin typeface="Arial" charset="0"/>
              </a:rPr>
              <a:t>Oracle</a:t>
            </a:r>
            <a:r>
              <a:rPr lang="zh-CN" altLang="en-US" smtClean="0">
                <a:latin typeface="Arial" charset="0"/>
              </a:rPr>
              <a:t>数据库中的数据，以及如何使用</a:t>
            </a:r>
            <a:r>
              <a:rPr lang="en-US" altLang="zh-CN" smtClean="0">
                <a:latin typeface="Arial" charset="0"/>
              </a:rPr>
              <a:t>COMMIT</a:t>
            </a:r>
            <a:r>
              <a:rPr lang="zh-CN" altLang="en-US" smtClean="0">
                <a:latin typeface="Arial" charset="0"/>
              </a:rPr>
              <a:t>，</a:t>
            </a:r>
            <a:r>
              <a:rPr lang="en-US" altLang="zh-CN" smtClean="0">
                <a:latin typeface="Arial" charset="0"/>
              </a:rPr>
              <a:t>SAVEPOINT</a:t>
            </a:r>
            <a:r>
              <a:rPr lang="zh-CN" altLang="en-US" smtClean="0">
                <a:latin typeface="Arial" charset="0"/>
              </a:rPr>
              <a:t>和</a:t>
            </a:r>
            <a:r>
              <a:rPr lang="en-US" altLang="zh-CN" smtClean="0">
                <a:latin typeface="Arial" charset="0"/>
              </a:rPr>
              <a:t>ROLLBACK</a:t>
            </a:r>
            <a:r>
              <a:rPr lang="zh-CN" altLang="en-US" smtClean="0">
                <a:latin typeface="Arial" charset="0"/>
              </a:rPr>
              <a:t>语句来控制数据更改。 您还应该了解如何使用</a:t>
            </a:r>
            <a:r>
              <a:rPr lang="en-US" altLang="zh-CN" smtClean="0">
                <a:latin typeface="Arial" charset="0"/>
              </a:rPr>
              <a:t>SELECT</a:t>
            </a:r>
            <a:r>
              <a:rPr lang="zh-CN" altLang="en-US" smtClean="0">
                <a:latin typeface="Arial" charset="0"/>
              </a:rPr>
              <a:t>语句的</a:t>
            </a:r>
            <a:r>
              <a:rPr lang="en-US" altLang="zh-CN" smtClean="0">
                <a:latin typeface="Arial" charset="0"/>
              </a:rPr>
              <a:t>FOR UPDATE</a:t>
            </a:r>
            <a:r>
              <a:rPr lang="zh-CN" altLang="en-US" smtClean="0">
                <a:latin typeface="Arial" charset="0"/>
              </a:rPr>
              <a:t>子句来锁定仅作更改的行。</a:t>
            </a:r>
          </a:p>
          <a:p>
            <a:pPr lvl="1" eaLnBrk="1" hangingPunct="1"/>
            <a:r>
              <a:rPr lang="zh-CN" altLang="en-US" smtClean="0">
                <a:latin typeface="Arial" charset="0"/>
              </a:rPr>
              <a:t>请记住，</a:t>
            </a:r>
            <a:r>
              <a:rPr lang="en-US" altLang="zh-CN" smtClean="0">
                <a:latin typeface="Arial" charset="0"/>
              </a:rPr>
              <a:t>Oracle</a:t>
            </a:r>
            <a:r>
              <a:rPr lang="zh-CN" altLang="en-US" smtClean="0">
                <a:latin typeface="Arial" charset="0"/>
              </a:rPr>
              <a:t>服务器始终保证一致的数据视图。</a:t>
            </a:r>
            <a:endParaRPr lang="en-US" altLang="en-US" dirty="0" smtClean="0">
              <a:latin typeface="Arial" charset="0"/>
            </a:endParaRPr>
          </a:p>
        </p:txBody>
      </p:sp>
      <p:sp>
        <p:nvSpPr>
          <p:cNvPr id="993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E49B797B-4B6B-4E22-817F-2445E690D5DF}" type="slidenum">
              <a:rPr lang="en-US" altLang="en-US" smtClean="0">
                <a:latin typeface="Arial" charset="0"/>
                <a:cs typeface="Arial" charset="0"/>
              </a:rPr>
              <a:t>50</a:t>
            </a:fld>
            <a:endParaRPr lang="en-US" altLang="en-US" dirty="0" smtClean="0">
              <a:latin typeface="Arial" charset="0"/>
              <a:cs typeface="Arial" charset="0"/>
            </a:endParaRPr>
          </a:p>
        </p:txBody>
      </p:sp>
    </p:spTree>
    <p:extLst>
      <p:ext uri="{BB962C8B-B14F-4D97-AF65-F5344CB8AC3E}">
        <p14:creationId xmlns:p14="http://schemas.microsoft.com/office/powerpoint/2010/main" val="35973155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Rot="1" noChangeAspect="1" noChangeArrowheads="1" noTextEdit="1"/>
          </p:cNvSpPr>
          <p:nvPr>
            <p:ph type="sldImg"/>
          </p:nvPr>
        </p:nvSpPr>
        <p:spPr>
          <a:ln/>
        </p:spPr>
      </p:sp>
      <p:sp>
        <p:nvSpPr>
          <p:cNvPr id="10137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this practice, you add rows to the </a:t>
            </a:r>
            <a:r>
              <a:rPr lang="en-US" altLang="en-US" dirty="0" smtClean="0">
                <a:latin typeface="Courier New" pitchFamily="49" charset="0"/>
              </a:rPr>
              <a:t>MY_EMPLOYEE</a:t>
            </a:r>
            <a:r>
              <a:rPr lang="en-US" altLang="en-US" dirty="0" smtClean="0">
                <a:latin typeface="Arial" charset="0"/>
              </a:rPr>
              <a:t> table, update and delete data from the table, and control your transactions. You run a script to create the </a:t>
            </a:r>
            <a:r>
              <a:rPr lang="en-US" altLang="en-US" dirty="0" smtClean="0">
                <a:latin typeface="Courier New" pitchFamily="49" charset="0"/>
              </a:rPr>
              <a:t>MY_EMPLOYEE</a:t>
            </a:r>
            <a:r>
              <a:rPr lang="en-US" altLang="en-US" dirty="0" smtClean="0">
                <a:latin typeface="Arial" charset="0"/>
              </a:rPr>
              <a:t> table.</a:t>
            </a:r>
          </a:p>
        </p:txBody>
      </p:sp>
      <p:sp>
        <p:nvSpPr>
          <p:cNvPr id="1013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B490553F-92F3-4F8D-9080-5CBFF72376A4}" type="slidenum">
              <a:rPr lang="en-US" altLang="en-US" smtClean="0">
                <a:latin typeface="Arial" charset="0"/>
                <a:cs typeface="Arial" charset="0"/>
              </a:rPr>
              <a:t>51</a:t>
            </a:fld>
            <a:endParaRPr lang="en-US" altLang="en-US" dirty="0" smtClean="0">
              <a:latin typeface="Arial" charset="0"/>
              <a:cs typeface="Arial" charset="0"/>
            </a:endParaRPr>
          </a:p>
        </p:txBody>
      </p:sp>
    </p:spTree>
    <p:extLst>
      <p:ext uri="{BB962C8B-B14F-4D97-AF65-F5344CB8AC3E}">
        <p14:creationId xmlns:p14="http://schemas.microsoft.com/office/powerpoint/2010/main" val="101924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Rot="1" noChangeAspect="1" noChangeArrowheads="1" noTextEdit="1"/>
          </p:cNvSpPr>
          <p:nvPr>
            <p:ph type="sldImg"/>
          </p:nvPr>
        </p:nvSpPr>
        <p:spPr>
          <a:ln/>
        </p:spPr>
      </p:sp>
      <p:sp>
        <p:nvSpPr>
          <p:cNvPr id="1331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Data manipulation language (DML) is a core part of SQL. When you want to add, update, or delete data in the database, you execute a DML statement. A collection of DML statements that form a logical unit of work is called a </a:t>
            </a:r>
            <a:r>
              <a:rPr lang="en-US" altLang="en-US" i="1" dirty="0" smtClean="0">
                <a:solidFill>
                  <a:schemeClr val="tx1"/>
                </a:solidFill>
                <a:latin typeface="Arial" charset="0"/>
              </a:rPr>
              <a:t>transaction</a:t>
            </a:r>
            <a:r>
              <a:rPr lang="en-US" altLang="en-US" dirty="0" smtClean="0">
                <a:solidFill>
                  <a:schemeClr val="tx1"/>
                </a:solidFill>
                <a:latin typeface="Arial" charset="0"/>
              </a:rPr>
              <a:t>. </a:t>
            </a:r>
          </a:p>
          <a:p>
            <a:pPr lvl="1" eaLnBrk="1" hangingPunct="1"/>
            <a:r>
              <a:rPr lang="en-US" altLang="en-US" dirty="0" smtClean="0">
                <a:solidFill>
                  <a:schemeClr val="tx1"/>
                </a:solidFill>
                <a:latin typeface="Arial" charset="0"/>
              </a:rPr>
              <a:t>Consider a banking database. When a bank customer transfers money from a savings account to a checking account, the transaction might consist of three separate operations: decreasing the savings account, increasing the checking account, and recording the transaction in the transaction journal. The Oracle server must guarantee that all the three SQL statements are performed to maintain the accounts in proper balance. When something prevents one of the statements in the transaction from executing, the other statements of the transaction must be undone.</a:t>
            </a:r>
          </a:p>
          <a:p>
            <a:pPr lvl="1" eaLnBrk="1" hangingPunct="1"/>
            <a:r>
              <a:rPr lang="en-US" altLang="en-US" b="1" dirty="0" smtClean="0">
                <a:solidFill>
                  <a:schemeClr val="tx1"/>
                </a:solidFill>
                <a:latin typeface="Arial" charset="0"/>
              </a:rPr>
              <a:t>Note</a:t>
            </a:r>
          </a:p>
          <a:p>
            <a:pPr lvl="2" eaLnBrk="1" hangingPunct="1"/>
            <a:r>
              <a:rPr lang="en-US" altLang="en-US" dirty="0" smtClean="0">
                <a:solidFill>
                  <a:schemeClr val="tx1"/>
                </a:solidFill>
                <a:latin typeface="Arial" charset="0"/>
              </a:rPr>
              <a:t>Most of the DML statements in this lesson assume that no constraints on the table are violated. Constraints are discussed later in this course. </a:t>
            </a:r>
          </a:p>
          <a:p>
            <a:pPr lvl="2" eaLnBrk="1" hangingPunct="1"/>
            <a:r>
              <a:rPr lang="en-US" altLang="en-US" dirty="0" smtClean="0">
                <a:solidFill>
                  <a:schemeClr val="tx1"/>
                </a:solidFill>
                <a:latin typeface="Arial" charset="0"/>
              </a:rPr>
              <a:t>In SQL Developer, click the Run Script icon or press F5 to run the DML statements. The feedback messages will be shown on the Script Output tabbed </a:t>
            </a:r>
            <a:r>
              <a:rPr lang="en-US" altLang="en-US" smtClean="0">
                <a:solidFill>
                  <a:schemeClr val="tx1"/>
                </a:solidFill>
                <a:latin typeface="Arial" charset="0"/>
              </a:rPr>
              <a:t>page</a:t>
            </a:r>
            <a:r>
              <a:rPr lang="en-US" altLang="en-US" smtClean="0">
                <a:solidFill>
                  <a:schemeClr val="tx1"/>
                </a:solidFill>
                <a:latin typeface="Arial" charset="0"/>
              </a:rPr>
              <a:t>.</a:t>
            </a:r>
          </a:p>
          <a:p>
            <a:pPr marL="0" lvl="1" indent="-152374" eaLnBrk="1" hangingPunct="1">
              <a:buNone/>
            </a:pPr>
            <a:r>
              <a:rPr lang="zh-CN" altLang="en-US" smtClean="0">
                <a:solidFill>
                  <a:schemeClr val="tx1"/>
                </a:solidFill>
                <a:latin typeface="Arial" charset="0"/>
              </a:rPr>
              <a:t>数据操作语言（</a:t>
            </a:r>
            <a:r>
              <a:rPr lang="en-US" altLang="zh-CN" smtClean="0">
                <a:solidFill>
                  <a:schemeClr val="tx1"/>
                </a:solidFill>
                <a:latin typeface="Arial" charset="0"/>
              </a:rPr>
              <a:t>DML</a:t>
            </a:r>
            <a:r>
              <a:rPr lang="zh-CN" altLang="en-US" smtClean="0">
                <a:solidFill>
                  <a:schemeClr val="tx1"/>
                </a:solidFill>
                <a:latin typeface="Arial" charset="0"/>
              </a:rPr>
              <a:t>）是</a:t>
            </a:r>
            <a:r>
              <a:rPr lang="en-US" altLang="zh-CN" smtClean="0">
                <a:solidFill>
                  <a:schemeClr val="tx1"/>
                </a:solidFill>
                <a:latin typeface="Arial" charset="0"/>
              </a:rPr>
              <a:t>SQL</a:t>
            </a:r>
            <a:r>
              <a:rPr lang="zh-CN" altLang="en-US" smtClean="0">
                <a:solidFill>
                  <a:schemeClr val="tx1"/>
                </a:solidFill>
                <a:latin typeface="Arial" charset="0"/>
              </a:rPr>
              <a:t>的核心部分。当您要添加，更新或删除数据库中的数据时，您将执行一个</a:t>
            </a:r>
            <a:r>
              <a:rPr lang="en-US" altLang="zh-CN" smtClean="0">
                <a:solidFill>
                  <a:schemeClr val="tx1"/>
                </a:solidFill>
                <a:latin typeface="Arial" charset="0"/>
              </a:rPr>
              <a:t>DML</a:t>
            </a:r>
            <a:r>
              <a:rPr lang="zh-CN" altLang="en-US" smtClean="0">
                <a:solidFill>
                  <a:schemeClr val="tx1"/>
                </a:solidFill>
                <a:latin typeface="Arial" charset="0"/>
              </a:rPr>
              <a:t>语句。形成逻辑工作单元的</a:t>
            </a:r>
            <a:r>
              <a:rPr lang="en-US" altLang="zh-CN" smtClean="0">
                <a:solidFill>
                  <a:schemeClr val="tx1"/>
                </a:solidFill>
                <a:latin typeface="Arial" charset="0"/>
              </a:rPr>
              <a:t>DML</a:t>
            </a:r>
            <a:r>
              <a:rPr lang="zh-CN" altLang="en-US" smtClean="0">
                <a:solidFill>
                  <a:schemeClr val="tx1"/>
                </a:solidFill>
                <a:latin typeface="Arial" charset="0"/>
              </a:rPr>
              <a:t>语句集合称为事务。</a:t>
            </a:r>
          </a:p>
          <a:p>
            <a:pPr marL="0" lvl="1" indent="-152374" eaLnBrk="1" hangingPunct="1">
              <a:buNone/>
            </a:pPr>
            <a:r>
              <a:rPr lang="zh-CN" altLang="en-US" smtClean="0">
                <a:solidFill>
                  <a:schemeClr val="tx1"/>
                </a:solidFill>
                <a:latin typeface="Arial" charset="0"/>
              </a:rPr>
              <a:t>考虑一个银行数据库。当银行客户将资金从储蓄账户转入支票账户时，交易可能包括三个单独的操作：减少储蓄账户，增加支票账户，以及将交易记录在交易日志中。 </a:t>
            </a:r>
            <a:r>
              <a:rPr lang="en-US" altLang="zh-CN" smtClean="0">
                <a:solidFill>
                  <a:schemeClr val="tx1"/>
                </a:solidFill>
                <a:latin typeface="Arial" charset="0"/>
              </a:rPr>
              <a:t>Oracle</a:t>
            </a:r>
            <a:r>
              <a:rPr lang="zh-CN" altLang="en-US" smtClean="0">
                <a:solidFill>
                  <a:schemeClr val="tx1"/>
                </a:solidFill>
                <a:latin typeface="Arial" charset="0"/>
              </a:rPr>
              <a:t>服务器必须保证所有三个</a:t>
            </a:r>
            <a:r>
              <a:rPr lang="en-US" altLang="zh-CN" smtClean="0">
                <a:solidFill>
                  <a:schemeClr val="tx1"/>
                </a:solidFill>
                <a:latin typeface="Arial" charset="0"/>
              </a:rPr>
              <a:t>SQL</a:t>
            </a:r>
            <a:r>
              <a:rPr lang="zh-CN" altLang="en-US" smtClean="0">
                <a:solidFill>
                  <a:schemeClr val="tx1"/>
                </a:solidFill>
                <a:latin typeface="Arial" charset="0"/>
              </a:rPr>
              <a:t>语句都被执行，以保持帐户的适当平衡。当事情阻止事务中的一个语句执行时，事务的其他语句必须被撤消。</a:t>
            </a:r>
          </a:p>
          <a:p>
            <a:pPr marL="0" lvl="1" indent="-152374" eaLnBrk="1" hangingPunct="1">
              <a:buNone/>
            </a:pPr>
            <a:r>
              <a:rPr lang="zh-CN" altLang="en-US" smtClean="0">
                <a:solidFill>
                  <a:schemeClr val="tx1"/>
                </a:solidFill>
                <a:latin typeface="Arial" charset="0"/>
              </a:rPr>
              <a:t>注意</a:t>
            </a:r>
          </a:p>
          <a:p>
            <a:pPr marL="476196" lvl="2" indent="-171450" eaLnBrk="1" hangingPunct="1">
              <a:buFont typeface="Arial" panose="020B0604020202020204" pitchFamily="34" charset="0"/>
              <a:buChar char="•"/>
            </a:pPr>
            <a:r>
              <a:rPr lang="zh-CN" altLang="en-US" smtClean="0">
                <a:solidFill>
                  <a:schemeClr val="tx1"/>
                </a:solidFill>
                <a:latin typeface="Arial" charset="0"/>
              </a:rPr>
              <a:t>本课中的大多数</a:t>
            </a:r>
            <a:r>
              <a:rPr lang="en-US" altLang="zh-CN" smtClean="0">
                <a:solidFill>
                  <a:schemeClr val="tx1"/>
                </a:solidFill>
                <a:latin typeface="Arial" charset="0"/>
              </a:rPr>
              <a:t>DML</a:t>
            </a:r>
            <a:r>
              <a:rPr lang="zh-CN" altLang="en-US" smtClean="0">
                <a:solidFill>
                  <a:schemeClr val="tx1"/>
                </a:solidFill>
                <a:latin typeface="Arial" charset="0"/>
              </a:rPr>
              <a:t>语句都假定没有违反表上的限制。限制在本课程稍后讨论。</a:t>
            </a:r>
          </a:p>
          <a:p>
            <a:pPr marL="476196" lvl="2" indent="-171450" eaLnBrk="1" hangingPunct="1">
              <a:buFont typeface="Arial" panose="020B0604020202020204" pitchFamily="34" charset="0"/>
              <a:buChar char="•"/>
            </a:pPr>
            <a:r>
              <a:rPr lang="zh-CN" altLang="en-US" smtClean="0">
                <a:solidFill>
                  <a:schemeClr val="tx1"/>
                </a:solidFill>
                <a:latin typeface="Arial" charset="0"/>
              </a:rPr>
              <a:t>在</a:t>
            </a:r>
            <a:r>
              <a:rPr lang="en-US" altLang="zh-CN" smtClean="0">
                <a:solidFill>
                  <a:schemeClr val="tx1"/>
                </a:solidFill>
                <a:latin typeface="Arial" charset="0"/>
              </a:rPr>
              <a:t>SQL Developer</a:t>
            </a:r>
            <a:r>
              <a:rPr lang="zh-CN" altLang="en-US" smtClean="0">
                <a:solidFill>
                  <a:schemeClr val="tx1"/>
                </a:solidFill>
                <a:latin typeface="Arial" charset="0"/>
              </a:rPr>
              <a:t>中，单击运行脚本图标或按</a:t>
            </a:r>
            <a:r>
              <a:rPr lang="en-US" altLang="zh-CN" smtClean="0">
                <a:solidFill>
                  <a:schemeClr val="tx1"/>
                </a:solidFill>
                <a:latin typeface="Arial" charset="0"/>
              </a:rPr>
              <a:t>F5</a:t>
            </a:r>
            <a:r>
              <a:rPr lang="zh-CN" altLang="en-US" smtClean="0">
                <a:solidFill>
                  <a:schemeClr val="tx1"/>
                </a:solidFill>
                <a:latin typeface="Arial" charset="0"/>
              </a:rPr>
              <a:t>运行</a:t>
            </a:r>
            <a:r>
              <a:rPr lang="en-US" altLang="zh-CN" smtClean="0">
                <a:solidFill>
                  <a:schemeClr val="tx1"/>
                </a:solidFill>
                <a:latin typeface="Arial" charset="0"/>
              </a:rPr>
              <a:t>DML</a:t>
            </a:r>
            <a:r>
              <a:rPr lang="zh-CN" altLang="en-US" smtClean="0">
                <a:solidFill>
                  <a:schemeClr val="tx1"/>
                </a:solidFill>
                <a:latin typeface="Arial" charset="0"/>
              </a:rPr>
              <a:t>语句。反馈消息将显示在“脚本输出”选项卡页面上。</a:t>
            </a:r>
            <a:endParaRPr lang="en-US" altLang="en-US" dirty="0" smtClean="0">
              <a:solidFill>
                <a:schemeClr val="tx1"/>
              </a:solidFill>
              <a:latin typeface="Arial" charset="0"/>
            </a:endParaRPr>
          </a:p>
        </p:txBody>
      </p:sp>
      <p:sp>
        <p:nvSpPr>
          <p:cNvPr id="13316" name="Rectangle 4"/>
          <p:cNvSpPr>
            <a:spLocks noChangeArrowheads="1"/>
          </p:cNvSpPr>
          <p:nvPr/>
        </p:nvSpPr>
        <p:spPr bwMode="auto">
          <a:xfrm>
            <a:off x="3959225" y="-1588"/>
            <a:ext cx="3032125" cy="469901"/>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3317" name="Rectangle 5"/>
          <p:cNvSpPr>
            <a:spLocks noChangeArrowheads="1"/>
          </p:cNvSpPr>
          <p:nvPr/>
        </p:nvSpPr>
        <p:spPr bwMode="auto">
          <a:xfrm>
            <a:off x="-1588" y="-1588"/>
            <a:ext cx="3027363" cy="469901"/>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3318"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F23504EE-33FE-454B-AFEA-8D52E8E1F060}"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val="21338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pPr lvl="1"/>
            <a:r>
              <a:rPr lang="en-US" altLang="en-US" dirty="0" smtClean="0">
                <a:latin typeface="Arial" charset="0"/>
              </a:rPr>
              <a:t>The graphic in the slide illustrates the addition of a new department record to the </a:t>
            </a:r>
            <a:r>
              <a:rPr lang="en-US" altLang="en-US" dirty="0" smtClean="0">
                <a:latin typeface="Courier New" pitchFamily="49" charset="0"/>
                <a:cs typeface="Courier New" pitchFamily="49" charset="0"/>
              </a:rPr>
              <a:t>DEPARTMENTS</a:t>
            </a:r>
            <a:r>
              <a:rPr lang="en-US" altLang="en-US" dirty="0" smtClean="0">
                <a:latin typeface="Arial" charset="0"/>
              </a:rPr>
              <a:t> table.</a:t>
            </a: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B59BDA64-279F-4937-A6B7-E1B29090E4D3}"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val="121629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Rot="1" noChangeAspect="1" noChangeArrowheads="1" noTextEdit="1"/>
          </p:cNvSpPr>
          <p:nvPr>
            <p:ph type="sldImg"/>
          </p:nvPr>
        </p:nvSpPr>
        <p:spPr>
          <a:ln/>
        </p:spPr>
      </p:sp>
      <p:sp>
        <p:nvSpPr>
          <p:cNvPr id="1741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add new rows to a table by issuing the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statement. </a:t>
            </a:r>
          </a:p>
          <a:p>
            <a:pPr lvl="1" eaLnBrk="1" hangingPunct="1"/>
            <a:r>
              <a:rPr lang="en-US" altLang="en-US" dirty="0" smtClean="0">
                <a:solidFill>
                  <a:schemeClr val="tx1"/>
                </a:solidFill>
                <a:latin typeface="Arial" charset="0"/>
              </a:rPr>
              <a:t>In the syntax:</a:t>
            </a:r>
          </a:p>
          <a:p>
            <a:pPr marL="400050" lvl="2" indent="-171450" eaLnBrk="1" hangingPunct="1">
              <a:buFont typeface="Times New Roman" pitchFamily="18" charset="0"/>
              <a:buNone/>
            </a:pPr>
            <a:r>
              <a:rPr lang="en-US" altLang="en-US" i="1" dirty="0" smtClean="0">
                <a:solidFill>
                  <a:schemeClr val="tx1"/>
                </a:solidFill>
                <a:latin typeface="Courier New" pitchFamily="49" charset="0"/>
                <a:cs typeface="Courier New" pitchFamily="49" charset="0"/>
              </a:rPr>
              <a:t>table</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table</a:t>
            </a:r>
          </a:p>
          <a:p>
            <a:pPr marL="400050" lvl="2" indent="-171450" eaLnBrk="1" hangingPunct="1">
              <a:buFont typeface="Times New Roman" pitchFamily="18" charset="0"/>
              <a:buNone/>
            </a:pPr>
            <a:r>
              <a:rPr lang="en-US" altLang="en-US" i="1" dirty="0" smtClean="0">
                <a:solidFill>
                  <a:schemeClr val="tx1"/>
                </a:solidFill>
                <a:latin typeface="Courier New" pitchFamily="49" charset="0"/>
                <a:cs typeface="Courier New" pitchFamily="49" charset="0"/>
              </a:rPr>
              <a:t>column	</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column in the table to populate</a:t>
            </a:r>
          </a:p>
          <a:p>
            <a:pPr marL="400050" lvl="2" indent="-171450" eaLnBrk="1" hangingPunct="1">
              <a:buFont typeface="Times New Roman" pitchFamily="18" charset="0"/>
              <a:buNone/>
            </a:pPr>
            <a:r>
              <a:rPr lang="en-US" altLang="en-US" i="1" dirty="0" smtClean="0">
                <a:solidFill>
                  <a:schemeClr val="tx1"/>
                </a:solidFill>
                <a:latin typeface="Courier New" pitchFamily="49" charset="0"/>
                <a:cs typeface="Courier New" pitchFamily="49" charset="0"/>
              </a:rPr>
              <a:t>value</a:t>
            </a:r>
            <a:r>
              <a:rPr lang="en-US" altLang="en-US" i="1" dirty="0" smtClean="0">
                <a:solidFill>
                  <a:schemeClr val="tx1"/>
                </a:solidFill>
                <a:latin typeface="Arial" charset="0"/>
              </a:rPr>
              <a:t>		</a:t>
            </a:r>
            <a:r>
              <a:rPr lang="en-US" altLang="en-US" dirty="0" smtClean="0">
                <a:solidFill>
                  <a:schemeClr val="tx1"/>
                </a:solidFill>
                <a:latin typeface="Arial" charset="0"/>
              </a:rPr>
              <a:t>Is the corresponding value for the column</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This statement with the </a:t>
            </a:r>
            <a:r>
              <a:rPr lang="en-US" altLang="en-US" dirty="0" smtClean="0">
                <a:solidFill>
                  <a:schemeClr val="tx1"/>
                </a:solidFill>
                <a:latin typeface="Courier New" pitchFamily="49" charset="0"/>
              </a:rPr>
              <a:t>VALUES</a:t>
            </a:r>
            <a:r>
              <a:rPr lang="en-US" altLang="en-US" dirty="0" smtClean="0">
                <a:solidFill>
                  <a:schemeClr val="tx1"/>
                </a:solidFill>
                <a:latin typeface="Arial" charset="0"/>
              </a:rPr>
              <a:t> clause adds only one row at a time to a </a:t>
            </a:r>
            <a:r>
              <a:rPr lang="en-US" altLang="en-US" smtClean="0">
                <a:solidFill>
                  <a:schemeClr val="tx1"/>
                </a:solidFill>
                <a:latin typeface="Arial" charset="0"/>
              </a:rPr>
              <a:t>table</a:t>
            </a:r>
            <a:r>
              <a:rPr lang="en-US" altLang="en-US" smtClean="0">
                <a:solidFill>
                  <a:schemeClr val="tx1"/>
                </a:solidFill>
                <a:latin typeface="Arial" charset="0"/>
              </a:rPr>
              <a:t>.</a:t>
            </a:r>
          </a:p>
          <a:p>
            <a:pPr lvl="1" eaLnBrk="1" hangingPunct="1"/>
            <a:r>
              <a:rPr lang="zh-CN" altLang="en-US" smtClean="0">
                <a:solidFill>
                  <a:schemeClr val="tx1"/>
                </a:solidFill>
                <a:latin typeface="Arial" charset="0"/>
              </a:rPr>
              <a:t>您可以通过发出</a:t>
            </a:r>
            <a:r>
              <a:rPr lang="en-US" altLang="zh-CN" smtClean="0">
                <a:solidFill>
                  <a:schemeClr val="tx1"/>
                </a:solidFill>
                <a:latin typeface="Arial" charset="0"/>
              </a:rPr>
              <a:t>INSERT</a:t>
            </a:r>
            <a:r>
              <a:rPr lang="zh-CN" altLang="en-US" smtClean="0">
                <a:solidFill>
                  <a:schemeClr val="tx1"/>
                </a:solidFill>
                <a:latin typeface="Arial" charset="0"/>
              </a:rPr>
              <a:t>语句向表中添加新行。</a:t>
            </a:r>
          </a:p>
          <a:p>
            <a:pPr lvl="1" eaLnBrk="1" hangingPunct="1"/>
            <a:r>
              <a:rPr lang="zh-CN" altLang="en-US" smtClean="0">
                <a:solidFill>
                  <a:schemeClr val="tx1"/>
                </a:solidFill>
                <a:latin typeface="Arial" charset="0"/>
              </a:rPr>
              <a:t>在语法中：</a:t>
            </a:r>
          </a:p>
          <a:p>
            <a:pPr lvl="1" eaLnBrk="1" hangingPunct="1"/>
            <a:r>
              <a:rPr lang="zh-CN" altLang="en-US" smtClean="0">
                <a:solidFill>
                  <a:schemeClr val="tx1"/>
                </a:solidFill>
                <a:latin typeface="Arial" charset="0"/>
              </a:rPr>
              <a:t>表  是表的名称</a:t>
            </a:r>
          </a:p>
          <a:p>
            <a:pPr lvl="1" eaLnBrk="1" hangingPunct="1"/>
            <a:r>
              <a:rPr lang="zh-CN" altLang="en-US" smtClean="0">
                <a:solidFill>
                  <a:schemeClr val="tx1"/>
                </a:solidFill>
                <a:latin typeface="Arial" charset="0"/>
              </a:rPr>
              <a:t>列  是要填充的表中的列的名称</a:t>
            </a:r>
          </a:p>
          <a:p>
            <a:pPr lvl="1" eaLnBrk="1" hangingPunct="1"/>
            <a:r>
              <a:rPr lang="en-US" altLang="zh-CN" smtClean="0">
                <a:solidFill>
                  <a:schemeClr val="tx1"/>
                </a:solidFill>
                <a:latin typeface="Arial" charset="0"/>
              </a:rPr>
              <a:t>Value   </a:t>
            </a:r>
            <a:r>
              <a:rPr lang="zh-CN" altLang="en-US" smtClean="0">
                <a:solidFill>
                  <a:schemeClr val="tx1"/>
                </a:solidFill>
                <a:latin typeface="Arial" charset="0"/>
              </a:rPr>
              <a:t>是列的相应值</a:t>
            </a:r>
          </a:p>
          <a:p>
            <a:pPr lvl="1" eaLnBrk="1" hangingPunct="1"/>
            <a:r>
              <a:rPr lang="zh-CN" altLang="en-US" smtClean="0">
                <a:solidFill>
                  <a:schemeClr val="tx1"/>
                </a:solidFill>
                <a:latin typeface="Arial" charset="0"/>
              </a:rPr>
              <a:t>注意：此语句与</a:t>
            </a:r>
            <a:r>
              <a:rPr lang="en-US" altLang="zh-CN" smtClean="0">
                <a:solidFill>
                  <a:schemeClr val="tx1"/>
                </a:solidFill>
                <a:latin typeface="Arial" charset="0"/>
              </a:rPr>
              <a:t>VALUES</a:t>
            </a:r>
            <a:r>
              <a:rPr lang="zh-CN" altLang="en-US" smtClean="0">
                <a:solidFill>
                  <a:schemeClr val="tx1"/>
                </a:solidFill>
                <a:latin typeface="Arial" charset="0"/>
              </a:rPr>
              <a:t>子句一次只添加一行到表。</a:t>
            </a:r>
            <a:endParaRPr lang="en-US" altLang="en-US" dirty="0" smtClean="0">
              <a:solidFill>
                <a:schemeClr val="tx1"/>
              </a:solidFill>
              <a:latin typeface="Arial" charset="0"/>
            </a:endParaRP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12BDE0B0-EF62-4E74-BF29-70CE37554FFF}"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val="616997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Rot="1" noChangeAspect="1" noChangeArrowheads="1" noTextEdit="1"/>
          </p:cNvSpPr>
          <p:nvPr>
            <p:ph type="sldImg"/>
          </p:nvPr>
        </p:nvSpPr>
        <p:spPr>
          <a:ln/>
        </p:spPr>
      </p:sp>
      <p:sp>
        <p:nvSpPr>
          <p:cNvPr id="19459" name="Rectangle 9"/>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Because you can insert a new row that contains values for each column, the column list is not required in the </a:t>
            </a:r>
            <a:r>
              <a:rPr lang="en-US" altLang="en-US" smtClean="0">
                <a:solidFill>
                  <a:schemeClr val="tx1"/>
                </a:solidFill>
                <a:latin typeface="Courier New" pitchFamily="49" charset="0"/>
              </a:rPr>
              <a:t>INSERT</a:t>
            </a:r>
            <a:r>
              <a:rPr lang="en-US" altLang="en-US" smtClean="0">
                <a:solidFill>
                  <a:schemeClr val="tx1"/>
                </a:solidFill>
                <a:latin typeface="Arial" charset="0"/>
              </a:rPr>
              <a:t> clause. However, if you do not use the column list, the values must be listed according to the default order of the columns in the table, and a value must be provided for each column. </a:t>
            </a:r>
            <a:endParaRPr lang="en-US" altLang="en-US" sz="500" smtClean="0">
              <a:solidFill>
                <a:schemeClr val="tx1"/>
              </a:solidFill>
              <a:latin typeface="Arial" charset="0"/>
            </a:endParaRPr>
          </a:p>
          <a:p>
            <a:pPr lvl="1" eaLnBrk="1" hangingPunct="1">
              <a:spcBef>
                <a:spcPct val="0"/>
              </a:spcBef>
            </a:pPr>
            <a:r>
              <a:rPr lang="en-US" altLang="en-US" smtClean="0">
                <a:solidFill>
                  <a:schemeClr val="tx1"/>
                </a:solidFill>
                <a:latin typeface="Courier New" pitchFamily="49" charset="0"/>
              </a:rPr>
              <a:t>   </a:t>
            </a:r>
          </a:p>
          <a:p>
            <a:pPr lvl="1" eaLnBrk="1" hangingPunct="1">
              <a:spcBef>
                <a:spcPct val="0"/>
              </a:spcBef>
            </a:pPr>
            <a:r>
              <a:rPr lang="en-US" altLang="en-US" smtClean="0">
                <a:solidFill>
                  <a:schemeClr val="tx1"/>
                </a:solidFill>
                <a:latin typeface="Courier New" pitchFamily="49" charset="0"/>
              </a:rPr>
              <a:t>   DESCRIBE</a:t>
            </a:r>
            <a:r>
              <a:rPr lang="en-US" altLang="en-US" smtClean="0">
                <a:solidFill>
                  <a:schemeClr val="tx1"/>
                </a:solidFill>
                <a:latin typeface="Arial" charset="0"/>
              </a:rPr>
              <a:t>  </a:t>
            </a:r>
            <a:r>
              <a:rPr lang="en-US" altLang="en-US" smtClean="0">
                <a:solidFill>
                  <a:schemeClr val="tx1"/>
                </a:solidFill>
                <a:latin typeface="Courier New" pitchFamily="49" charset="0"/>
              </a:rPr>
              <a:t>departments</a:t>
            </a:r>
            <a:endParaRPr lang="en-US" altLang="en-US" b="1" smtClean="0">
              <a:solidFill>
                <a:schemeClr val="tx1"/>
              </a:solidFill>
              <a:latin typeface="Courier New" pitchFamily="49" charset="0"/>
            </a:endParaRPr>
          </a:p>
          <a:p>
            <a:pPr lvl="1" eaLnBrk="1" hangingPunct="1">
              <a:spcBef>
                <a:spcPct val="0"/>
              </a:spcBef>
            </a:pPr>
            <a:r>
              <a:rPr lang="en-US" altLang="en-US" smtClean="0">
                <a:solidFill>
                  <a:schemeClr val="tx1"/>
                </a:solidFill>
                <a:latin typeface="Courier New" pitchFamily="49" charset="0"/>
              </a:rPr>
              <a:t>     </a:t>
            </a:r>
          </a:p>
          <a:p>
            <a:pPr lvl="1" eaLnBrk="1" hangingPunct="1">
              <a:spcBef>
                <a:spcPct val="0"/>
              </a:spcBef>
            </a:pPr>
            <a:r>
              <a:rPr lang="en-US" altLang="en-US" smtClean="0">
                <a:solidFill>
                  <a:schemeClr val="tx1"/>
                </a:solidFill>
                <a:latin typeface="Arial" charset="0"/>
              </a:rPr>
              <a:t>For clarity, use the column list in the </a:t>
            </a:r>
            <a:r>
              <a:rPr lang="en-US" altLang="en-US" smtClean="0">
                <a:solidFill>
                  <a:schemeClr val="tx1"/>
                </a:solidFill>
                <a:latin typeface="Courier New" pitchFamily="49" charset="0"/>
              </a:rPr>
              <a:t>INSERT</a:t>
            </a:r>
            <a:r>
              <a:rPr lang="en-US" altLang="en-US" smtClean="0">
                <a:solidFill>
                  <a:schemeClr val="tx1"/>
                </a:solidFill>
                <a:latin typeface="Arial" charset="0"/>
              </a:rPr>
              <a:t> clause.</a:t>
            </a:r>
            <a:br>
              <a:rPr lang="en-US" altLang="en-US" smtClean="0">
                <a:solidFill>
                  <a:schemeClr val="tx1"/>
                </a:solidFill>
                <a:latin typeface="Arial" charset="0"/>
              </a:rPr>
            </a:br>
            <a:r>
              <a:rPr lang="en-US" altLang="en-US" smtClean="0">
                <a:solidFill>
                  <a:schemeClr val="tx1"/>
                </a:solidFill>
                <a:latin typeface="Arial" charset="0"/>
              </a:rPr>
              <a:t>Enclose character and date values within single quotation marks; however, it is not recommended that you enclose numeric values within single quotation marks. </a:t>
            </a:r>
            <a:endParaRPr lang="en-US" altLang="en-US" smtClean="0">
              <a:solidFill>
                <a:schemeClr val="tx1"/>
              </a:solidFill>
              <a:latin typeface="Arial" charset="0"/>
            </a:endParaRPr>
          </a:p>
          <a:p>
            <a:pPr lvl="1" eaLnBrk="1" hangingPunct="1">
              <a:spcBef>
                <a:spcPct val="0"/>
              </a:spcBef>
            </a:pPr>
            <a:r>
              <a:rPr lang="zh-CN" altLang="en-US" smtClean="0">
                <a:solidFill>
                  <a:schemeClr val="tx1"/>
                </a:solidFill>
                <a:latin typeface="Arial" charset="0"/>
              </a:rPr>
              <a:t>因为可以插入包含每个列的值的新行，所以</a:t>
            </a:r>
            <a:r>
              <a:rPr lang="en-US" altLang="zh-CN" smtClean="0">
                <a:solidFill>
                  <a:schemeClr val="tx1"/>
                </a:solidFill>
                <a:latin typeface="Arial" charset="0"/>
              </a:rPr>
              <a:t>INSERT</a:t>
            </a:r>
            <a:r>
              <a:rPr lang="zh-CN" altLang="en-US" smtClean="0">
                <a:solidFill>
                  <a:schemeClr val="tx1"/>
                </a:solidFill>
                <a:latin typeface="Arial" charset="0"/>
              </a:rPr>
              <a:t>子句中不需要列列表。 但是，如果不使用列列表，则必须根据表中列的默认顺序列出值，并且必须为每列提供一个值。</a:t>
            </a:r>
          </a:p>
          <a:p>
            <a:pPr lvl="1" eaLnBrk="1" hangingPunct="1">
              <a:spcBef>
                <a:spcPct val="0"/>
              </a:spcBef>
            </a:pPr>
            <a:r>
              <a:rPr lang="zh-CN" altLang="en-US" smtClean="0">
                <a:solidFill>
                  <a:schemeClr val="tx1"/>
                </a:solidFill>
                <a:latin typeface="Arial" charset="0"/>
              </a:rPr>
              <a:t>   </a:t>
            </a:r>
          </a:p>
          <a:p>
            <a:pPr lvl="1" eaLnBrk="1" hangingPunct="1">
              <a:spcBef>
                <a:spcPct val="0"/>
              </a:spcBef>
            </a:pPr>
            <a:r>
              <a:rPr lang="zh-CN" altLang="en-US" smtClean="0">
                <a:solidFill>
                  <a:schemeClr val="tx1"/>
                </a:solidFill>
                <a:latin typeface="Arial" charset="0"/>
              </a:rPr>
              <a:t>     </a:t>
            </a:r>
          </a:p>
          <a:p>
            <a:pPr lvl="1" eaLnBrk="1" hangingPunct="1">
              <a:spcBef>
                <a:spcPct val="0"/>
              </a:spcBef>
            </a:pPr>
            <a:r>
              <a:rPr lang="zh-CN" altLang="en-US" smtClean="0">
                <a:solidFill>
                  <a:schemeClr val="tx1"/>
                </a:solidFill>
                <a:latin typeface="Arial" charset="0"/>
              </a:rPr>
              <a:t>为了清楚起见，请使用</a:t>
            </a:r>
            <a:r>
              <a:rPr lang="en-US" altLang="zh-CN" smtClean="0">
                <a:solidFill>
                  <a:schemeClr val="tx1"/>
                </a:solidFill>
                <a:latin typeface="Arial" charset="0"/>
              </a:rPr>
              <a:t>INSERT</a:t>
            </a:r>
            <a:r>
              <a:rPr lang="zh-CN" altLang="en-US" smtClean="0">
                <a:solidFill>
                  <a:schemeClr val="tx1"/>
                </a:solidFill>
                <a:latin typeface="Arial" charset="0"/>
              </a:rPr>
              <a:t>子句中的列列表。在单引号内括起字符和日期值</a:t>
            </a:r>
            <a:r>
              <a:rPr lang="en-US" altLang="zh-CN" smtClean="0">
                <a:solidFill>
                  <a:schemeClr val="tx1"/>
                </a:solidFill>
                <a:latin typeface="Arial" charset="0"/>
              </a:rPr>
              <a:t>; </a:t>
            </a:r>
            <a:r>
              <a:rPr lang="zh-CN" altLang="en-US" smtClean="0">
                <a:solidFill>
                  <a:schemeClr val="tx1"/>
                </a:solidFill>
                <a:latin typeface="Arial" charset="0"/>
              </a:rPr>
              <a:t>但是，不建议您在单引号内括起数值。</a:t>
            </a:r>
            <a:endParaRPr lang="en-US" altLang="en-US" dirty="0" smtClean="0">
              <a:solidFill>
                <a:schemeClr val="tx1"/>
              </a:solidFill>
              <a:latin typeface="Arial" charset="0"/>
            </a:endParaRPr>
          </a:p>
        </p:txBody>
      </p:sp>
      <p:sp>
        <p:nvSpPr>
          <p:cNvPr id="19460" name="Rectangle 4"/>
          <p:cNvSpPr>
            <a:spLocks noChangeArrowheads="1"/>
          </p:cNvSpPr>
          <p:nvPr/>
        </p:nvSpPr>
        <p:spPr bwMode="auto">
          <a:xfrm>
            <a:off x="638175" y="6048375"/>
            <a:ext cx="5683250" cy="966788"/>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946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23C1001A-9168-4965-9DC6-5BA9407F017C}"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val="22202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10</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67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10 - </a:t>
            </a:r>
            <a:fld id="{F81D039D-350A-4202-816C-139A50E75A8B}"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9.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9.gif"/></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4.gif"/></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p>
            <a:r>
              <a:rPr lang="en-US" altLang="en-US" smtClean="0"/>
              <a:t>Managing Tables Using DML Statements</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13"/>
          <p:cNvSpPr>
            <a:spLocks noGrp="1" noChangeArrowheads="1"/>
          </p:cNvSpPr>
          <p:nvPr>
            <p:ph type="title"/>
          </p:nvPr>
        </p:nvSpPr>
        <p:spPr/>
        <p:txBody>
          <a:bodyPr/>
          <a:lstStyle/>
          <a:p>
            <a:pPr eaLnBrk="1" hangingPunct="1"/>
            <a:r>
              <a:rPr lang="en-US" altLang="en-US" dirty="0" smtClean="0"/>
              <a:t>Inserting Rows with Null Values</a:t>
            </a:r>
          </a:p>
        </p:txBody>
      </p:sp>
      <p:sp>
        <p:nvSpPr>
          <p:cNvPr id="20489" name="Rectangle 14"/>
          <p:cNvSpPr>
            <a:spLocks noGrp="1" noChangeArrowheads="1"/>
          </p:cNvSpPr>
          <p:nvPr>
            <p:ph idx="1"/>
          </p:nvPr>
        </p:nvSpPr>
        <p:spPr>
          <a:xfrm>
            <a:off x="622138" y="1242485"/>
            <a:ext cx="10944549" cy="2873429"/>
          </a:xfrm>
        </p:spPr>
        <p:txBody>
          <a:bodyPr/>
          <a:lstStyle/>
          <a:p>
            <a:pPr lvl="1" eaLnBrk="1" hangingPunct="1"/>
            <a:r>
              <a:rPr lang="en-US" altLang="en-US" dirty="0" smtClean="0"/>
              <a:t>Implicit method: Omit the column from the </a:t>
            </a:r>
            <a:br>
              <a:rPr lang="en-US" altLang="en-US" dirty="0" smtClean="0"/>
            </a:br>
            <a:r>
              <a:rPr lang="en-US" altLang="en-US" dirty="0" smtClean="0"/>
              <a:t>column list.</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Explicit method: Specify the </a:t>
            </a:r>
            <a:r>
              <a:rPr lang="en-US" altLang="en-US" dirty="0" smtClean="0">
                <a:latin typeface="Courier New" pitchFamily="49" charset="0"/>
              </a:rPr>
              <a:t>NULL</a:t>
            </a:r>
            <a:r>
              <a:rPr lang="en-US" altLang="en-US" dirty="0" smtClean="0"/>
              <a:t> keyword in the </a:t>
            </a:r>
            <a:r>
              <a:rPr lang="en-US" altLang="en-US" dirty="0" smtClean="0">
                <a:latin typeface="Courier New" pitchFamily="49" charset="0"/>
              </a:rPr>
              <a:t>VALUES</a:t>
            </a:r>
            <a:r>
              <a:rPr lang="en-US" altLang="en-US" dirty="0" smtClean="0"/>
              <a:t> list.</a:t>
            </a:r>
          </a:p>
        </p:txBody>
      </p:sp>
      <p:grpSp>
        <p:nvGrpSpPr>
          <p:cNvPr id="3" name="Group 2"/>
          <p:cNvGrpSpPr/>
          <p:nvPr/>
        </p:nvGrpSpPr>
        <p:grpSpPr>
          <a:xfrm>
            <a:off x="1065212" y="4343400"/>
            <a:ext cx="8064500" cy="994767"/>
            <a:chOff x="2055812" y="4343400"/>
            <a:chExt cx="8064500" cy="994767"/>
          </a:xfrm>
        </p:grpSpPr>
        <p:sp>
          <p:nvSpPr>
            <p:cNvPr id="11" name="Content Placeholder 2"/>
            <p:cNvSpPr txBox="1">
              <a:spLocks/>
            </p:cNvSpPr>
            <p:nvPr/>
          </p:nvSpPr>
          <p:spPr bwMode="gray">
            <a:xfrm>
              <a:off x="2055812" y="4343400"/>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(100, 'Finance', NULL, NULL);</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20490" name="Rectangle 7"/>
            <p:cNvSpPr>
              <a:spLocks noChangeArrowheads="1"/>
            </p:cNvSpPr>
            <p:nvPr/>
          </p:nvSpPr>
          <p:spPr bwMode="gray">
            <a:xfrm>
              <a:off x="6288509" y="4707149"/>
              <a:ext cx="612775" cy="346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0491" name="Rectangle 9"/>
            <p:cNvSpPr>
              <a:spLocks noChangeArrowheads="1"/>
            </p:cNvSpPr>
            <p:nvPr/>
          </p:nvSpPr>
          <p:spPr bwMode="gray">
            <a:xfrm>
              <a:off x="7113924" y="4715775"/>
              <a:ext cx="606708" cy="346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2" name="Picture 5"/>
            <p:cNvPicPr>
              <a:picLocks noChangeAspect="1" noChangeArrowheads="1"/>
            </p:cNvPicPr>
            <p:nvPr/>
          </p:nvPicPr>
          <p:blipFill>
            <a:blip r:embed="rId4" cstate="print"/>
            <a:srcRect/>
            <a:stretch>
              <a:fillRect/>
            </a:stretch>
          </p:blipFill>
          <p:spPr bwMode="auto">
            <a:xfrm>
              <a:off x="2208212" y="5029201"/>
              <a:ext cx="1219200" cy="291395"/>
            </a:xfrm>
            <a:prstGeom prst="rect">
              <a:avLst/>
            </a:prstGeom>
            <a:noFill/>
            <a:ln w="15875">
              <a:solidFill>
                <a:schemeClr val="tx1"/>
              </a:solidFill>
              <a:miter lim="800000"/>
              <a:headEnd/>
              <a:tailEnd/>
            </a:ln>
          </p:spPr>
        </p:pic>
      </p:grpSp>
      <p:grpSp>
        <p:nvGrpSpPr>
          <p:cNvPr id="2" name="Group 1"/>
          <p:cNvGrpSpPr/>
          <p:nvPr/>
        </p:nvGrpSpPr>
        <p:grpSpPr>
          <a:xfrm>
            <a:off x="1065212" y="2060704"/>
            <a:ext cx="8064500" cy="1293197"/>
            <a:chOff x="2062162" y="1922811"/>
            <a:chExt cx="8064500" cy="1293197"/>
          </a:xfrm>
        </p:grpSpPr>
        <p:sp>
          <p:nvSpPr>
            <p:cNvPr id="10" name="Content Placeholder 2"/>
            <p:cNvSpPr txBox="1">
              <a:spLocks/>
            </p:cNvSpPr>
            <p:nvPr/>
          </p:nvSpPr>
          <p:spPr bwMode="gray">
            <a:xfrm>
              <a:off x="2062162" y="1922811"/>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departments (department_id,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department_name)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(30, 'Purchasing');</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pic>
          <p:nvPicPr>
            <p:cNvPr id="13" name="Picture 5"/>
            <p:cNvPicPr>
              <a:picLocks noChangeAspect="1" noChangeArrowheads="1"/>
            </p:cNvPicPr>
            <p:nvPr/>
          </p:nvPicPr>
          <p:blipFill>
            <a:blip r:embed="rId4" cstate="print"/>
            <a:srcRect/>
            <a:stretch>
              <a:fillRect/>
            </a:stretch>
          </p:blipFill>
          <p:spPr bwMode="auto">
            <a:xfrm>
              <a:off x="2208212" y="2895601"/>
              <a:ext cx="1219200" cy="291395"/>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itle 2"/>
          <p:cNvSpPr>
            <a:spLocks noGrp="1"/>
          </p:cNvSpPr>
          <p:nvPr>
            <p:ph type="title"/>
          </p:nvPr>
        </p:nvSpPr>
        <p:spPr/>
        <p:txBody>
          <a:bodyPr/>
          <a:lstStyle/>
          <a:p>
            <a:pPr eaLnBrk="1" hangingPunct="1"/>
            <a:r>
              <a:rPr lang="en-US" altLang="en-US" dirty="0" smtClean="0"/>
              <a:t>Inserting Special Values</a:t>
            </a:r>
          </a:p>
        </p:txBody>
      </p:sp>
      <p:sp>
        <p:nvSpPr>
          <p:cNvPr id="22534" name="Content Placeholder 3"/>
          <p:cNvSpPr>
            <a:spLocks noGrp="1"/>
          </p:cNvSpPr>
          <p:nvPr>
            <p:ph idx="1"/>
          </p:nvPr>
        </p:nvSpPr>
        <p:spPr>
          <a:xfrm>
            <a:off x="622138" y="1242485"/>
            <a:ext cx="10944549" cy="357356"/>
          </a:xfrm>
        </p:spPr>
        <p:txBody>
          <a:bodyPr/>
          <a:lstStyle/>
          <a:p>
            <a:pPr eaLnBrk="1" hangingPunct="1"/>
            <a:r>
              <a:rPr lang="en-US" altLang="en-US" dirty="0" smtClean="0">
                <a:latin typeface="Arial" charset="0"/>
              </a:rPr>
              <a:t>The </a:t>
            </a:r>
            <a:r>
              <a:rPr lang="en-US" altLang="en-US" dirty="0" smtClean="0">
                <a:latin typeface="Courier New" pitchFamily="49" charset="0"/>
              </a:rPr>
              <a:t>SYSDATE</a:t>
            </a:r>
            <a:r>
              <a:rPr lang="en-US" altLang="en-US" dirty="0" smtClean="0">
                <a:latin typeface="Arial" charset="0"/>
              </a:rPr>
              <a:t> function records the current date and time.</a:t>
            </a:r>
          </a:p>
        </p:txBody>
      </p:sp>
      <p:grpSp>
        <p:nvGrpSpPr>
          <p:cNvPr id="2" name="Group 1"/>
          <p:cNvGrpSpPr/>
          <p:nvPr/>
        </p:nvGrpSpPr>
        <p:grpSpPr>
          <a:xfrm>
            <a:off x="2062162" y="1958161"/>
            <a:ext cx="8064500" cy="3680639"/>
            <a:chOff x="2062162" y="1696156"/>
            <a:chExt cx="8064500" cy="3680639"/>
          </a:xfrm>
        </p:grpSpPr>
        <p:sp>
          <p:nvSpPr>
            <p:cNvPr id="8" name="Content Placeholder 2"/>
            <p:cNvSpPr txBox="1">
              <a:spLocks/>
            </p:cNvSpPr>
            <p:nvPr/>
          </p:nvSpPr>
          <p:spPr bwMode="gray">
            <a:xfrm>
              <a:off x="2062162" y="1696156"/>
              <a:ext cx="8064500" cy="36806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employees (employee_id,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first_name, last_name,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email, phone_number,</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hire_date, job_id, salary,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commission_pct, manager_id,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(113,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'Louis', 'Popp',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'LPOPP', '515.124.4567',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SYSDATE, </a:t>
              </a:r>
              <a:r>
                <a:rPr lang="en-US" altLang="en-US" b="1" dirty="0">
                  <a:solidFill>
                    <a:schemeClr val="tx1">
                      <a:lumMod val="75000"/>
                    </a:schemeClr>
                  </a:solidFill>
                  <a:latin typeface="Courier New" panose="02070309020205020404" pitchFamily="49" charset="0"/>
                  <a:cs typeface="Arial" panose="020B0604020202020204" pitchFamily="34" charset="0"/>
                </a:rPr>
                <a:t>'AC_ACCOUNT', 6900,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NULL, 205, 110);</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22535" name="Rectangle 5"/>
            <p:cNvSpPr>
              <a:spLocks noChangeArrowheads="1"/>
            </p:cNvSpPr>
            <p:nvPr/>
          </p:nvSpPr>
          <p:spPr bwMode="gray">
            <a:xfrm>
              <a:off x="4556126" y="2755900"/>
              <a:ext cx="1455737" cy="3254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2536" name="Rectangle 6"/>
            <p:cNvSpPr>
              <a:spLocks noChangeArrowheads="1"/>
            </p:cNvSpPr>
            <p:nvPr/>
          </p:nvSpPr>
          <p:spPr bwMode="gray">
            <a:xfrm>
              <a:off x="4558134" y="4419600"/>
              <a:ext cx="1044575"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9" name="Picture 5"/>
            <p:cNvPicPr>
              <a:picLocks noChangeAspect="1" noChangeArrowheads="1"/>
            </p:cNvPicPr>
            <p:nvPr/>
          </p:nvPicPr>
          <p:blipFill>
            <a:blip r:embed="rId4" cstate="print"/>
            <a:srcRect/>
            <a:stretch>
              <a:fillRect/>
            </a:stretch>
          </p:blipFill>
          <p:spPr bwMode="auto">
            <a:xfrm>
              <a:off x="2208212" y="4953001"/>
              <a:ext cx="1219200" cy="291395"/>
            </a:xfrm>
            <a:prstGeom prst="rect">
              <a:avLst/>
            </a:prstGeom>
            <a:noFill/>
            <a:ln w="15875">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8"/>
          <p:cNvSpPr>
            <a:spLocks noGrp="1" noChangeArrowheads="1"/>
          </p:cNvSpPr>
          <p:nvPr>
            <p:ph type="title"/>
          </p:nvPr>
        </p:nvSpPr>
        <p:spPr/>
        <p:txBody>
          <a:bodyPr/>
          <a:lstStyle/>
          <a:p>
            <a:pPr eaLnBrk="1" hangingPunct="1"/>
            <a:r>
              <a:rPr lang="en-US" altLang="en-US" dirty="0" smtClean="0"/>
              <a:t>Inserting Specific Date and Time Values</a:t>
            </a:r>
          </a:p>
        </p:txBody>
      </p:sp>
      <p:sp>
        <p:nvSpPr>
          <p:cNvPr id="24582" name="Rectangle 9"/>
          <p:cNvSpPr>
            <a:spLocks noGrp="1" noChangeArrowheads="1"/>
          </p:cNvSpPr>
          <p:nvPr>
            <p:ph idx="1"/>
          </p:nvPr>
        </p:nvSpPr>
        <p:spPr/>
        <p:txBody>
          <a:bodyPr/>
          <a:lstStyle/>
          <a:p>
            <a:pPr lvl="1" eaLnBrk="1" hangingPunct="1"/>
            <a:r>
              <a:rPr lang="en-US" altLang="en-US" dirty="0" smtClean="0"/>
              <a:t>Add a new employee.</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Verify your addition.</a:t>
            </a:r>
          </a:p>
        </p:txBody>
      </p:sp>
      <p:grpSp>
        <p:nvGrpSpPr>
          <p:cNvPr id="2" name="Group 1"/>
          <p:cNvGrpSpPr/>
          <p:nvPr/>
        </p:nvGrpSpPr>
        <p:grpSpPr>
          <a:xfrm>
            <a:off x="989012" y="1817720"/>
            <a:ext cx="8064500" cy="2188488"/>
            <a:chOff x="2057399" y="1684384"/>
            <a:chExt cx="8064500" cy="2188488"/>
          </a:xfrm>
        </p:grpSpPr>
        <p:sp>
          <p:nvSpPr>
            <p:cNvPr id="9" name="Content Placeholder 2"/>
            <p:cNvSpPr txBox="1">
              <a:spLocks/>
            </p:cNvSpPr>
            <p:nvPr/>
          </p:nvSpPr>
          <p:spPr bwMode="gray">
            <a:xfrm>
              <a:off x="2057399" y="1684384"/>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(114,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'Den', 'Raphealy',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'DRAPHEAL', '515.127.4561',</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TO_DATE('FEB </a:t>
              </a:r>
              <a:r>
                <a:rPr lang="en-US" altLang="en-US" b="1" dirty="0" smtClean="0">
                  <a:solidFill>
                    <a:schemeClr val="tx1">
                      <a:lumMod val="75000"/>
                    </a:schemeClr>
                  </a:solidFill>
                  <a:latin typeface="Courier New" panose="02070309020205020404" pitchFamily="49" charset="0"/>
                  <a:cs typeface="Arial" panose="020B0604020202020204" pitchFamily="34" charset="0"/>
                </a:rPr>
                <a:t>3</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2016', </a:t>
              </a:r>
              <a:r>
                <a:rPr lang="en-US" altLang="en-US" b="1" dirty="0">
                  <a:solidFill>
                    <a:schemeClr val="tx1">
                      <a:lumMod val="75000"/>
                    </a:schemeClr>
                  </a:solidFill>
                  <a:latin typeface="Courier New" panose="02070309020205020404" pitchFamily="49" charset="0"/>
                  <a:cs typeface="Arial" panose="020B0604020202020204" pitchFamily="34" charset="0"/>
                </a:rPr>
                <a:t>'MON DD, YYYY'),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'SA_REP', 11000, 0.2, 100, 60);</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24583" name="Rectangle 7"/>
            <p:cNvSpPr>
              <a:spLocks noChangeArrowheads="1"/>
            </p:cNvSpPr>
            <p:nvPr/>
          </p:nvSpPr>
          <p:spPr bwMode="gray">
            <a:xfrm>
              <a:off x="3971926" y="2933700"/>
              <a:ext cx="5203825" cy="3111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0" name="Picture 5"/>
            <p:cNvPicPr>
              <a:picLocks noChangeAspect="1" noChangeArrowheads="1"/>
            </p:cNvPicPr>
            <p:nvPr/>
          </p:nvPicPr>
          <p:blipFill>
            <a:blip r:embed="rId4" cstate="print"/>
            <a:srcRect/>
            <a:stretch>
              <a:fillRect/>
            </a:stretch>
          </p:blipFill>
          <p:spPr bwMode="auto">
            <a:xfrm>
              <a:off x="2208212" y="3518606"/>
              <a:ext cx="1219200" cy="291395"/>
            </a:xfrm>
            <a:prstGeom prst="rect">
              <a:avLst/>
            </a:prstGeom>
            <a:noFill/>
            <a:ln w="15875">
              <a:solidFill>
                <a:schemeClr val="tx1"/>
              </a:solidFill>
              <a:miter lim="800000"/>
              <a:headEnd/>
              <a:tailEnd/>
            </a:ln>
          </p:spPr>
        </p:pic>
      </p:grpSp>
      <p:pic>
        <p:nvPicPr>
          <p:cNvPr id="96257" name="Picture 1" descr="C:\Users\aposrini.ORADEV\Desktop\les10-12sb.jpg"/>
          <p:cNvPicPr>
            <a:picLocks noChangeAspect="1" noChangeArrowheads="1"/>
          </p:cNvPicPr>
          <p:nvPr/>
        </p:nvPicPr>
        <p:blipFill>
          <a:blip r:embed="rId5" cstate="print"/>
          <a:srcRect/>
          <a:stretch>
            <a:fillRect/>
          </a:stretch>
        </p:blipFill>
        <p:spPr bwMode="auto">
          <a:xfrm>
            <a:off x="1141412" y="4953000"/>
            <a:ext cx="9836092" cy="457200"/>
          </a:xfrm>
          <a:prstGeom prst="rect">
            <a:avLst/>
          </a:prstGeom>
          <a:noFill/>
        </p:spPr>
      </p:pic>
      <p:sp>
        <p:nvSpPr>
          <p:cNvPr id="12" name="Rectangle 11"/>
          <p:cNvSpPr/>
          <p:nvPr/>
        </p:nvSpPr>
        <p:spPr bwMode="auto">
          <a:xfrm>
            <a:off x="5789612" y="4953000"/>
            <a:ext cx="777240" cy="4572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15"/>
          <p:cNvSpPr>
            <a:spLocks noGrp="1" noChangeArrowheads="1"/>
          </p:cNvSpPr>
          <p:nvPr>
            <p:ph type="title"/>
          </p:nvPr>
        </p:nvSpPr>
        <p:spPr/>
        <p:txBody>
          <a:bodyPr/>
          <a:lstStyle/>
          <a:p>
            <a:pPr eaLnBrk="1" hangingPunct="1"/>
            <a:r>
              <a:rPr lang="en-US" altLang="en-US" dirty="0" smtClean="0"/>
              <a:t>Creating a Script </a:t>
            </a:r>
          </a:p>
        </p:txBody>
      </p:sp>
      <p:sp>
        <p:nvSpPr>
          <p:cNvPr id="26630" name="Rectangle 16"/>
          <p:cNvSpPr>
            <a:spLocks noGrp="1" noChangeArrowheads="1"/>
          </p:cNvSpPr>
          <p:nvPr>
            <p:ph idx="1"/>
          </p:nvPr>
        </p:nvSpPr>
        <p:spPr/>
        <p:txBody>
          <a:bodyPr/>
          <a:lstStyle/>
          <a:p>
            <a:pPr lvl="1" eaLnBrk="1" hangingPunct="1"/>
            <a:r>
              <a:rPr lang="en-US" altLang="en-US" dirty="0" smtClean="0"/>
              <a:t>Use the </a:t>
            </a:r>
            <a:r>
              <a:rPr lang="en-US" altLang="en-US" dirty="0" smtClean="0">
                <a:latin typeface="Courier New" pitchFamily="49" charset="0"/>
              </a:rPr>
              <a:t>&amp;</a:t>
            </a:r>
            <a:r>
              <a:rPr lang="en-US" altLang="en-US" dirty="0" smtClean="0"/>
              <a:t> substitution in a SQL statement to prompt for values.</a:t>
            </a:r>
          </a:p>
          <a:p>
            <a:pPr lvl="1" eaLnBrk="1" hangingPunct="1"/>
            <a:r>
              <a:rPr lang="en-US" altLang="en-US" dirty="0" smtClean="0">
                <a:latin typeface="Courier New" pitchFamily="49" charset="0"/>
              </a:rPr>
              <a:t>&amp;</a:t>
            </a:r>
            <a:r>
              <a:rPr lang="en-US" altLang="en-US" dirty="0" smtClean="0"/>
              <a:t> is a placeholder for the variable value.</a:t>
            </a:r>
          </a:p>
        </p:txBody>
      </p:sp>
      <p:grpSp>
        <p:nvGrpSpPr>
          <p:cNvPr id="2" name="Group 1"/>
          <p:cNvGrpSpPr/>
          <p:nvPr/>
        </p:nvGrpSpPr>
        <p:grpSpPr>
          <a:xfrm>
            <a:off x="1065212" y="2133600"/>
            <a:ext cx="8064500" cy="1027926"/>
            <a:chOff x="2057399" y="2590800"/>
            <a:chExt cx="8064500" cy="1027926"/>
          </a:xfrm>
        </p:grpSpPr>
        <p:sp>
          <p:nvSpPr>
            <p:cNvPr id="11" name="Content Placeholder 2"/>
            <p:cNvSpPr txBox="1">
              <a:spLocks/>
            </p:cNvSpPr>
            <p:nvPr/>
          </p:nvSpPr>
          <p:spPr bwMode="gray">
            <a:xfrm>
              <a:off x="2057399" y="2590800"/>
              <a:ext cx="8064500" cy="102792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spcBef>
                  <a:spcPct val="25000"/>
                </a:spcBef>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INSERT INTO departments </a:t>
              </a:r>
            </a:p>
            <a:p>
              <a:pPr eaLnBrk="1" hangingPunct="1">
                <a:spcBef>
                  <a:spcPct val="25000"/>
                </a:spcBef>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(department_id, department_name, location_id)</a:t>
              </a:r>
            </a:p>
            <a:p>
              <a:pPr eaLnBrk="1" hangingPunct="1">
                <a:spcBef>
                  <a:spcPct val="25000"/>
                </a:spcBef>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VALUES     (&amp;department_id, '&amp;department_name',&amp;location);</a:t>
              </a:r>
            </a:p>
          </p:txBody>
        </p:sp>
        <p:sp>
          <p:nvSpPr>
            <p:cNvPr id="26631" name="Rectangle 5"/>
            <p:cNvSpPr>
              <a:spLocks noChangeArrowheads="1"/>
            </p:cNvSpPr>
            <p:nvPr/>
          </p:nvSpPr>
          <p:spPr bwMode="gray">
            <a:xfrm>
              <a:off x="3651250" y="3341688"/>
              <a:ext cx="1727200" cy="260350"/>
            </a:xfrm>
            <a:prstGeom prst="rect">
              <a:avLst/>
            </a:prstGeom>
            <a:noFill/>
            <a:ln w="28575">
              <a:solidFill>
                <a:srgbClr val="FF0000"/>
              </a:solidFill>
              <a:miter lim="800000"/>
              <a:headEnd/>
              <a:tailEnd/>
            </a:ln>
          </p:spPr>
          <p:txBody>
            <a:bodyPr wrap="none" anchor="ctr"/>
            <a:lstStyle/>
            <a:p>
              <a:endParaRPr lang="en-US" altLang="en-US" sz="2400" dirty="0">
                <a:solidFill>
                  <a:schemeClr val="hlink"/>
                </a:solidFill>
                <a:latin typeface="Times New Roman" pitchFamily="18" charset="0"/>
              </a:endParaRPr>
            </a:p>
          </p:txBody>
        </p:sp>
        <p:sp>
          <p:nvSpPr>
            <p:cNvPr id="26632" name="Rectangle 6"/>
            <p:cNvSpPr>
              <a:spLocks noChangeArrowheads="1"/>
            </p:cNvSpPr>
            <p:nvPr/>
          </p:nvSpPr>
          <p:spPr bwMode="gray">
            <a:xfrm>
              <a:off x="5518150" y="3341689"/>
              <a:ext cx="2284412" cy="2682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6633" name="Rectangle 7"/>
            <p:cNvSpPr>
              <a:spLocks noChangeArrowheads="1"/>
            </p:cNvSpPr>
            <p:nvPr/>
          </p:nvSpPr>
          <p:spPr bwMode="gray">
            <a:xfrm>
              <a:off x="7899400" y="3341688"/>
              <a:ext cx="1249362" cy="2651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26634" name="Picture 11"/>
          <p:cNvPicPr>
            <a:picLocks noChangeAspect="1" noChangeArrowheads="1"/>
          </p:cNvPicPr>
          <p:nvPr/>
        </p:nvPicPr>
        <p:blipFill rotWithShape="1">
          <a:blip r:embed="rId4" cstate="print"/>
          <a:srcRect l="1057" t="862" r="462" b="626"/>
          <a:stretch/>
        </p:blipFill>
        <p:spPr bwMode="auto">
          <a:xfrm>
            <a:off x="7498080" y="4727448"/>
            <a:ext cx="2542032" cy="1435608"/>
          </a:xfrm>
          <a:prstGeom prst="rect">
            <a:avLst/>
          </a:prstGeom>
          <a:noFill/>
          <a:ln w="28575">
            <a:noFill/>
            <a:miter lim="800000"/>
            <a:headEnd type="none" w="sm" len="sm"/>
            <a:tailEnd type="none" w="sm" len="sm"/>
          </a:ln>
        </p:spPr>
      </p:pic>
      <p:pic>
        <p:nvPicPr>
          <p:cNvPr id="26635" name="Picture 12"/>
          <p:cNvPicPr>
            <a:picLocks noChangeAspect="1" noChangeArrowheads="1"/>
          </p:cNvPicPr>
          <p:nvPr/>
        </p:nvPicPr>
        <p:blipFill rotWithShape="1">
          <a:blip r:embed="rId5" cstate="print"/>
          <a:srcRect l="575" r="-502"/>
          <a:stretch/>
        </p:blipFill>
        <p:spPr bwMode="auto">
          <a:xfrm>
            <a:off x="4828032" y="4036115"/>
            <a:ext cx="2560320" cy="1438275"/>
          </a:xfrm>
          <a:prstGeom prst="rect">
            <a:avLst/>
          </a:prstGeom>
          <a:noFill/>
          <a:ln w="28575">
            <a:noFill/>
            <a:miter lim="800000"/>
            <a:headEnd type="none" w="sm" len="sm"/>
            <a:tailEnd type="none" w="sm" len="sm"/>
          </a:ln>
        </p:spPr>
      </p:pic>
      <p:pic>
        <p:nvPicPr>
          <p:cNvPr id="26636" name="Picture 13"/>
          <p:cNvPicPr>
            <a:picLocks noChangeAspect="1" noChangeArrowheads="1"/>
          </p:cNvPicPr>
          <p:nvPr/>
        </p:nvPicPr>
        <p:blipFill rotWithShape="1">
          <a:blip r:embed="rId6" cstate="print"/>
          <a:srcRect l="468" t="-847" r="343" b="399"/>
          <a:stretch/>
        </p:blipFill>
        <p:spPr bwMode="auto">
          <a:xfrm>
            <a:off x="2148840" y="3264408"/>
            <a:ext cx="2560320" cy="1444752"/>
          </a:xfrm>
          <a:prstGeom prst="rect">
            <a:avLst/>
          </a:prstGeom>
          <a:noFill/>
          <a:ln w="28575">
            <a:noFill/>
            <a:miter lim="800000"/>
            <a:headEnd type="none" w="sm" len="sm"/>
            <a:tailEnd type="none" w="sm" len="sm"/>
          </a:ln>
        </p:spPr>
      </p:pic>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6"/>
          <p:cNvSpPr>
            <a:spLocks noGrp="1" noChangeArrowheads="1"/>
          </p:cNvSpPr>
          <p:nvPr>
            <p:ph type="title"/>
          </p:nvPr>
        </p:nvSpPr>
        <p:spPr/>
        <p:txBody>
          <a:bodyPr/>
          <a:lstStyle/>
          <a:p>
            <a:pPr eaLnBrk="1" hangingPunct="1"/>
            <a:r>
              <a:rPr lang="en-US" altLang="en-US" dirty="0" smtClean="0"/>
              <a:t>Copying Rows from Another Table</a:t>
            </a:r>
          </a:p>
        </p:txBody>
      </p:sp>
      <p:sp>
        <p:nvSpPr>
          <p:cNvPr id="28678" name="Rectangle 7"/>
          <p:cNvSpPr>
            <a:spLocks noGrp="1" noChangeArrowheads="1"/>
          </p:cNvSpPr>
          <p:nvPr>
            <p:ph idx="1"/>
          </p:nvPr>
        </p:nvSpPr>
        <p:spPr>
          <a:xfrm>
            <a:off x="622138" y="1242485"/>
            <a:ext cx="10944549" cy="3727509"/>
          </a:xfrm>
        </p:spPr>
        <p:txBody>
          <a:bodyPr/>
          <a:lstStyle/>
          <a:p>
            <a:pPr lvl="1" eaLnBrk="1" hangingPunct="1"/>
            <a:r>
              <a:rPr lang="en-US" altLang="en-US" dirty="0" smtClean="0"/>
              <a:t>Write your </a:t>
            </a:r>
            <a:r>
              <a:rPr lang="en-US" altLang="en-US" dirty="0" smtClean="0">
                <a:latin typeface="Courier New" pitchFamily="49" charset="0"/>
              </a:rPr>
              <a:t>INSERT</a:t>
            </a:r>
            <a:r>
              <a:rPr lang="en-US" altLang="en-US" dirty="0" smtClean="0"/>
              <a:t> statement with a subquery:</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lvl="1" eaLnBrk="1" hangingPunct="1"/>
            <a:endParaRPr lang="en-US" altLang="en-US" dirty="0" smtClean="0"/>
          </a:p>
          <a:p>
            <a:pPr lvl="1" eaLnBrk="1" hangingPunct="1"/>
            <a:r>
              <a:rPr lang="en-US" altLang="en-US" dirty="0" smtClean="0"/>
              <a:t>Do not use the </a:t>
            </a:r>
            <a:r>
              <a:rPr lang="en-US" altLang="en-US" dirty="0" smtClean="0">
                <a:latin typeface="Courier New" pitchFamily="49" charset="0"/>
              </a:rPr>
              <a:t>VALUES</a:t>
            </a:r>
            <a:r>
              <a:rPr lang="en-US" altLang="en-US" dirty="0" smtClean="0"/>
              <a:t> clause.</a:t>
            </a:r>
          </a:p>
          <a:p>
            <a:pPr lvl="1" eaLnBrk="1" hangingPunct="1"/>
            <a:r>
              <a:rPr lang="en-US" altLang="en-US" dirty="0" smtClean="0"/>
              <a:t>Match the number of columns in the </a:t>
            </a:r>
            <a:r>
              <a:rPr lang="en-US" altLang="en-US" dirty="0" smtClean="0">
                <a:latin typeface="Courier New" pitchFamily="49" charset="0"/>
              </a:rPr>
              <a:t>INSERT</a:t>
            </a:r>
            <a:r>
              <a:rPr lang="en-US" altLang="en-US" dirty="0" smtClean="0"/>
              <a:t> clause to those in the subquery.</a:t>
            </a:r>
          </a:p>
          <a:p>
            <a:pPr lvl="1" eaLnBrk="1" hangingPunct="1"/>
            <a:r>
              <a:rPr lang="en-US" altLang="en-US" dirty="0" smtClean="0"/>
              <a:t>Inserts all the rows returned by the subquery in the table, </a:t>
            </a:r>
            <a:r>
              <a:rPr lang="en-US" altLang="en-US" dirty="0" smtClean="0">
                <a:latin typeface="Courier New"/>
              </a:rPr>
              <a:t>sales_reps</a:t>
            </a:r>
            <a:r>
              <a:rPr lang="en-US" altLang="en-US" dirty="0" smtClean="0"/>
              <a:t>.</a:t>
            </a:r>
          </a:p>
        </p:txBody>
      </p:sp>
      <p:grpSp>
        <p:nvGrpSpPr>
          <p:cNvPr id="2" name="Group 1"/>
          <p:cNvGrpSpPr/>
          <p:nvPr/>
        </p:nvGrpSpPr>
        <p:grpSpPr>
          <a:xfrm>
            <a:off x="1065212" y="1752600"/>
            <a:ext cx="8064500" cy="1691104"/>
            <a:chOff x="2062162" y="1585496"/>
            <a:chExt cx="8064500" cy="1691104"/>
          </a:xfrm>
        </p:grpSpPr>
        <p:sp>
          <p:nvSpPr>
            <p:cNvPr id="7" name="Content Placeholder 2"/>
            <p:cNvSpPr txBox="1">
              <a:spLocks/>
            </p:cNvSpPr>
            <p:nvPr/>
          </p:nvSpPr>
          <p:spPr bwMode="gray">
            <a:xfrm>
              <a:off x="2062162" y="1585496"/>
              <a:ext cx="80645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INSERT INTO sales_reps(id, name, salary, commission_pct)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SELECT employee_id, last_name, salary, commission_pct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job_id LIKE '%REP%';</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sp>
          <p:nvSpPr>
            <p:cNvPr id="28679" name="Rectangle 5"/>
            <p:cNvSpPr>
              <a:spLocks noChangeArrowheads="1"/>
            </p:cNvSpPr>
            <p:nvPr/>
          </p:nvSpPr>
          <p:spPr bwMode="gray">
            <a:xfrm>
              <a:off x="2403476" y="1998452"/>
              <a:ext cx="6618287" cy="7683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8680" name="Picture 7"/>
            <p:cNvPicPr>
              <a:picLocks noChangeAspect="1" noChangeArrowheads="1"/>
            </p:cNvPicPr>
            <p:nvPr/>
          </p:nvPicPr>
          <p:blipFill>
            <a:blip r:embed="rId4" cstate="print"/>
            <a:srcRect/>
            <a:stretch>
              <a:fillRect/>
            </a:stretch>
          </p:blipFill>
          <p:spPr bwMode="auto">
            <a:xfrm>
              <a:off x="2284412" y="2906714"/>
              <a:ext cx="1276350" cy="187325"/>
            </a:xfrm>
            <a:prstGeom prst="rect">
              <a:avLst/>
            </a:prstGeom>
            <a:noFill/>
            <a:ln w="12700">
              <a:solidFill>
                <a:schemeClr val="tx1"/>
              </a:solidFill>
              <a:miter lim="800000"/>
              <a:headEnd type="none" w="sm" len="sm"/>
              <a:tailEnd type="none" w="sm" len="sm"/>
            </a:ln>
          </p:spPr>
        </p:pic>
      </p:gr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30722" name="Rectangle 2052"/>
          <p:cNvSpPr>
            <a:spLocks noGrp="1" noChangeArrowheads="1"/>
          </p:cNvSpPr>
          <p:nvPr>
            <p:ph type="title"/>
          </p:nvPr>
        </p:nvSpPr>
        <p:spPr/>
        <p:txBody>
          <a:bodyPr/>
          <a:lstStyle/>
          <a:p>
            <a:pPr eaLnBrk="1" hangingPunct="1"/>
            <a:r>
              <a:rPr lang="en-US" altLang="en-US" dirty="0" smtClean="0"/>
              <a:t>Lesson Agenda</a:t>
            </a:r>
          </a:p>
        </p:txBody>
      </p:sp>
      <p:sp>
        <p:nvSpPr>
          <p:cNvPr id="30723" name="Rectangle 2053"/>
          <p:cNvSpPr>
            <a:spLocks noGrp="1" noChangeArrowheads="1"/>
          </p:cNvSpPr>
          <p:nvPr>
            <p:ph idx="1"/>
          </p:nvPr>
        </p:nvSpPr>
        <p:spPr>
          <a:xfrm>
            <a:off x="622139" y="1242485"/>
            <a:ext cx="7377274" cy="5135587"/>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chemeClr val="accent1"/>
              </a:buClr>
            </a:pPr>
            <a:r>
              <a:rPr lang="en-US" altLang="en-US" dirty="0" smtClean="0"/>
              <a:t>Changing data in a table</a:t>
            </a:r>
          </a:p>
          <a:p>
            <a:pPr lvl="2" eaLnBrk="1" hangingPunct="1">
              <a:buClr>
                <a:schemeClr val="accent1"/>
              </a:buClr>
            </a:pPr>
            <a:r>
              <a:rPr lang="en-US" altLang="en-US" dirty="0" smtClean="0">
                <a:latin typeface="Courier New" pitchFamily="49" charset="0"/>
              </a:rPr>
              <a:t>UPDATE</a:t>
            </a:r>
            <a:r>
              <a:rPr lang="en-US" altLang="en-US" dirty="0" smtClean="0"/>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a:buClr>
                <a:srgbClr val="A6A6A6"/>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endParaRPr lang="en-US" altLang="en-US" dirty="0" smtClean="0">
              <a:solidFill>
                <a:schemeClr val="folHlink"/>
              </a:solidFill>
            </a:endParaRP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Grp="1" noChangeArrowheads="1"/>
          </p:cNvSpPr>
          <p:nvPr>
            <p:ph type="title"/>
          </p:nvPr>
        </p:nvSpPr>
        <p:spPr/>
        <p:txBody>
          <a:bodyPr/>
          <a:lstStyle/>
          <a:p>
            <a:pPr eaLnBrk="1" hangingPunct="1"/>
            <a:r>
              <a:rPr lang="en-US" altLang="en-US" dirty="0" smtClean="0"/>
              <a:t>Changing Data in a Table</a:t>
            </a:r>
          </a:p>
        </p:txBody>
      </p:sp>
      <p:grpSp>
        <p:nvGrpSpPr>
          <p:cNvPr id="32771" name="Group 1"/>
          <p:cNvGrpSpPr>
            <a:grpSpLocks/>
          </p:cNvGrpSpPr>
          <p:nvPr/>
        </p:nvGrpSpPr>
        <p:grpSpPr bwMode="auto">
          <a:xfrm>
            <a:off x="2055812" y="1109663"/>
            <a:ext cx="8077200" cy="4638675"/>
            <a:chOff x="439738" y="1208088"/>
            <a:chExt cx="8077200" cy="4638675"/>
          </a:xfrm>
        </p:grpSpPr>
        <p:pic>
          <p:nvPicPr>
            <p:cNvPr id="32772" name="Picture 20" descr="C:\salome_official\projects\11gR2_SQL 1\screenshots\les9_14s_b.gif"/>
            <p:cNvPicPr>
              <a:picLocks noChangeAspect="1" noChangeArrowheads="1"/>
            </p:cNvPicPr>
            <p:nvPr/>
          </p:nvPicPr>
          <p:blipFill>
            <a:blip r:embed="rId4" cstate="print"/>
            <a:srcRect/>
            <a:stretch>
              <a:fillRect/>
            </a:stretch>
          </p:blipFill>
          <p:spPr bwMode="auto">
            <a:xfrm>
              <a:off x="600075" y="4017963"/>
              <a:ext cx="7897813" cy="1828800"/>
            </a:xfrm>
            <a:prstGeom prst="rect">
              <a:avLst/>
            </a:prstGeom>
            <a:noFill/>
            <a:ln w="12700">
              <a:solidFill>
                <a:schemeClr val="tx1"/>
              </a:solidFill>
              <a:miter lim="800000"/>
              <a:headEnd/>
              <a:tailEnd/>
            </a:ln>
          </p:spPr>
        </p:pic>
        <p:pic>
          <p:nvPicPr>
            <p:cNvPr id="32773" name="Picture 19" descr="C:\salome_official\projects\11gR2_SQL 1\screenshots\les9_14s_a.gif"/>
            <p:cNvPicPr>
              <a:picLocks noChangeAspect="1" noChangeArrowheads="1"/>
            </p:cNvPicPr>
            <p:nvPr/>
          </p:nvPicPr>
          <p:blipFill>
            <a:blip r:embed="rId5" cstate="print"/>
            <a:srcRect/>
            <a:stretch>
              <a:fillRect/>
            </a:stretch>
          </p:blipFill>
          <p:spPr bwMode="auto">
            <a:xfrm>
              <a:off x="620713" y="1589088"/>
              <a:ext cx="7886700" cy="1828800"/>
            </a:xfrm>
            <a:prstGeom prst="rect">
              <a:avLst/>
            </a:prstGeom>
            <a:noFill/>
            <a:ln w="12700">
              <a:solidFill>
                <a:schemeClr val="tx1"/>
              </a:solidFill>
              <a:miter lim="800000"/>
              <a:headEnd/>
              <a:tailEnd/>
            </a:ln>
          </p:spPr>
        </p:pic>
        <p:sp>
          <p:nvSpPr>
            <p:cNvPr id="32774" name="Rectangle 3"/>
            <p:cNvSpPr>
              <a:spLocks noChangeArrowheads="1"/>
            </p:cNvSpPr>
            <p:nvPr/>
          </p:nvSpPr>
          <p:spPr bwMode="auto">
            <a:xfrm>
              <a:off x="468313" y="1208088"/>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32775" name="Rectangle 4"/>
            <p:cNvSpPr>
              <a:spLocks noChangeArrowheads="1"/>
            </p:cNvSpPr>
            <p:nvPr/>
          </p:nvSpPr>
          <p:spPr bwMode="auto">
            <a:xfrm>
              <a:off x="439738" y="3689350"/>
              <a:ext cx="5638800" cy="290513"/>
            </a:xfrm>
            <a:prstGeom prst="rect">
              <a:avLst/>
            </a:prstGeom>
            <a:noFill/>
            <a:ln w="9525">
              <a:noFill/>
              <a:miter lim="800000"/>
              <a:headEnd/>
              <a:tailEnd/>
            </a:ln>
          </p:spPr>
          <p:txBody>
            <a:bodyPr lIns="92075" tIns="46038" rIns="92075" bIns="46038">
              <a:spAutoFit/>
            </a:bodyPr>
            <a:lstStyle/>
            <a:p>
              <a:pPr defTabSz="346075">
                <a:lnSpc>
                  <a:spcPct val="65000"/>
                </a:lnSpc>
                <a:spcBef>
                  <a:spcPct val="35000"/>
                </a:spcBef>
                <a:tabLst>
                  <a:tab pos="576263" algn="l"/>
                </a:tabLst>
              </a:pPr>
              <a:r>
                <a:rPr lang="en-US" altLang="en-US" sz="2000" dirty="0"/>
                <a:t>Update rows in the </a:t>
              </a:r>
              <a:r>
                <a:rPr lang="en-US" altLang="en-US" sz="2000" dirty="0">
                  <a:latin typeface="Courier New" pitchFamily="49" charset="0"/>
                </a:rPr>
                <a:t>EMPLOYEES</a:t>
              </a:r>
              <a:r>
                <a:rPr lang="en-US" altLang="en-US" sz="2000" dirty="0"/>
                <a:t> table:</a:t>
              </a:r>
            </a:p>
          </p:txBody>
        </p:sp>
        <p:sp>
          <p:nvSpPr>
            <p:cNvPr id="32776" name="Rectangle 8"/>
            <p:cNvSpPr>
              <a:spLocks noChangeArrowheads="1"/>
            </p:cNvSpPr>
            <p:nvPr/>
          </p:nvSpPr>
          <p:spPr bwMode="gray">
            <a:xfrm>
              <a:off x="8012113" y="4922838"/>
              <a:ext cx="495300" cy="685800"/>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IN" altLang="en-US" dirty="0"/>
            </a:p>
          </p:txBody>
        </p:sp>
        <p:sp>
          <p:nvSpPr>
            <p:cNvPr id="32777" name="Freeform 9"/>
            <p:cNvSpPr>
              <a:spLocks/>
            </p:cNvSpPr>
            <p:nvPr/>
          </p:nvSpPr>
          <p:spPr bwMode="gray">
            <a:xfrm>
              <a:off x="5116513" y="3721645"/>
              <a:ext cx="1295400" cy="284611"/>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1"/>
              </a:solidFill>
              <a:prstDash val="solid"/>
              <a:round/>
              <a:headEnd type="none" w="med" len="med"/>
              <a:tailEnd type="triangle" w="lg" len="lg"/>
            </a:ln>
          </p:spPr>
          <p:txBody>
            <a:bodyPr/>
            <a:lstStyle/>
            <a:p>
              <a:endParaRPr lang="en-US" dirty="0"/>
            </a:p>
          </p:txBody>
        </p:sp>
        <p:sp>
          <p:nvSpPr>
            <p:cNvPr id="32778" name="Rectangle 16"/>
            <p:cNvSpPr>
              <a:spLocks noChangeArrowheads="1"/>
            </p:cNvSpPr>
            <p:nvPr/>
          </p:nvSpPr>
          <p:spPr bwMode="gray">
            <a:xfrm>
              <a:off x="8059738" y="2484438"/>
              <a:ext cx="457200" cy="685800"/>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1" name="Round Diagonal Corner Rectangle 10"/>
          <p:cNvSpPr>
            <a:spLocks noChangeAspect="1"/>
          </p:cNvSpPr>
          <p:nvPr/>
        </p:nvSpPr>
        <p:spPr bwMode="auto">
          <a:xfrm>
            <a:off x="9447212" y="4343400"/>
            <a:ext cx="1985962" cy="1470028"/>
          </a:xfrm>
          <a:prstGeom prst="round2DiagRect">
            <a:avLst/>
          </a:prstGeom>
          <a:gradFill flip="none" rotWithShape="1">
            <a:gsLst>
              <a:gs pos="0">
                <a:schemeClr val="accent6">
                  <a:lumMod val="20000"/>
                  <a:lumOff val="80000"/>
                </a:schemeClr>
              </a:gs>
              <a:gs pos="100000">
                <a:schemeClr val="bg1"/>
              </a:gs>
            </a:gsLst>
            <a:lin ang="5400000" scaled="1"/>
            <a:tileRect/>
          </a:gradFill>
          <a:ln w="50800" cap="flat" cmpd="sng" algn="ctr">
            <a:solidFill>
              <a:schemeClr val="bg1"/>
            </a:solidFill>
            <a:prstDash val="solid"/>
            <a:round/>
            <a:headEnd type="none" w="sm" len="sm"/>
            <a:tailEnd type="none" w="sm" len="sm"/>
          </a:ln>
          <a:effectLst>
            <a:glow rad="63500">
              <a:srgbClr val="C5F0FF"/>
            </a:glo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34818" name="Rectangle 5"/>
          <p:cNvSpPr>
            <a:spLocks noGrp="1" noChangeArrowheads="1"/>
          </p:cNvSpPr>
          <p:nvPr>
            <p:ph type="title"/>
          </p:nvPr>
        </p:nvSpPr>
        <p:spPr/>
        <p:txBody>
          <a:bodyPr/>
          <a:lstStyle/>
          <a:p>
            <a:pPr eaLnBrk="1" hangingPunct="1"/>
            <a:r>
              <a:rPr lang="en-US" altLang="en-US" dirty="0" smtClean="0">
                <a:latin typeface="Courier New" pitchFamily="49" charset="0"/>
              </a:rPr>
              <a:t>UPDATE</a:t>
            </a:r>
            <a:r>
              <a:rPr lang="en-US" altLang="en-US" dirty="0" smtClean="0"/>
              <a:t> Statement Syntax</a:t>
            </a:r>
          </a:p>
        </p:txBody>
      </p:sp>
      <p:sp>
        <p:nvSpPr>
          <p:cNvPr id="34819" name="Rectangle 6"/>
          <p:cNvSpPr>
            <a:spLocks noGrp="1" noChangeArrowheads="1"/>
          </p:cNvSpPr>
          <p:nvPr>
            <p:ph idx="1"/>
          </p:nvPr>
        </p:nvSpPr>
        <p:spPr/>
        <p:txBody>
          <a:bodyPr/>
          <a:lstStyle/>
          <a:p>
            <a:pPr lvl="1" eaLnBrk="1" hangingPunct="1"/>
            <a:r>
              <a:rPr lang="en-US" altLang="en-US" dirty="0" smtClean="0"/>
              <a:t>Modify existing values in a table with the </a:t>
            </a:r>
            <a:r>
              <a:rPr lang="en-US" altLang="en-US" dirty="0" smtClean="0">
                <a:latin typeface="Courier New" pitchFamily="49" charset="0"/>
              </a:rPr>
              <a:t>UPDATE</a:t>
            </a:r>
            <a:r>
              <a:rPr lang="en-US" altLang="en-US" dirty="0" smtClean="0"/>
              <a:t> statement:</a:t>
            </a:r>
          </a:p>
          <a:p>
            <a:pPr lvl="1" eaLnBrk="1" hangingPunct="1">
              <a:buFont typeface="Arial" charset="0"/>
              <a:buNone/>
            </a:pPr>
            <a:r>
              <a:rPr lang="en-US" altLang="en-US" dirty="0" smtClean="0"/>
              <a:t/>
            </a:r>
            <a:br>
              <a:rPr lang="en-US" altLang="en-US" dirty="0" smtClean="0"/>
            </a:br>
            <a:endParaRPr lang="en-US" altLang="en-US" dirty="0" smtClean="0"/>
          </a:p>
          <a:p>
            <a:pPr lvl="1" eaLnBrk="1" hangingPunct="1">
              <a:buFont typeface="Arial" charset="0"/>
              <a:buNone/>
            </a:pPr>
            <a:endParaRPr lang="en-US" altLang="en-US" dirty="0" smtClean="0"/>
          </a:p>
          <a:p>
            <a:pPr lvl="1" eaLnBrk="1" hangingPunct="1"/>
            <a:r>
              <a:rPr lang="en-US" altLang="en-US" dirty="0" smtClean="0"/>
              <a:t>Update more than one row at a time (if required).</a:t>
            </a:r>
          </a:p>
        </p:txBody>
      </p:sp>
      <p:sp>
        <p:nvSpPr>
          <p:cNvPr id="5" name="Content Placeholder 2"/>
          <p:cNvSpPr txBox="1">
            <a:spLocks/>
          </p:cNvSpPr>
          <p:nvPr/>
        </p:nvSpPr>
        <p:spPr bwMode="gray">
          <a:xfrm>
            <a:off x="1065212" y="1710268"/>
            <a:ext cx="67818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UPDATE		</a:t>
            </a:r>
            <a:r>
              <a:rPr lang="en-US" altLang="en-US" sz="1600" b="1" i="1" dirty="0">
                <a:solidFill>
                  <a:schemeClr val="tx1">
                    <a:lumMod val="75000"/>
                  </a:schemeClr>
                </a:solidFill>
                <a:latin typeface="Courier New" panose="02070309020205020404" pitchFamily="49" charset="0"/>
                <a:cs typeface="Arial" panose="020B0604020202020204" pitchFamily="34" charset="0"/>
              </a:rPr>
              <a:t>table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a:t>
            </a:r>
            <a:r>
              <a:rPr lang="en-US" altLang="en-US" sz="1600" b="1" i="1" dirty="0">
                <a:solidFill>
                  <a:schemeClr val="tx1">
                    <a:lumMod val="75000"/>
                  </a:schemeClr>
                </a:solidFill>
                <a:latin typeface="Courier New" panose="02070309020205020404" pitchFamily="49" charset="0"/>
                <a:cs typeface="Arial" panose="020B0604020202020204" pitchFamily="34" charset="0"/>
              </a:rPr>
              <a:t>column</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i="1" dirty="0">
                <a:solidFill>
                  <a:schemeClr val="tx1">
                    <a:lumMod val="75000"/>
                  </a:schemeClr>
                </a:solidFill>
                <a:latin typeface="Courier New" panose="02070309020205020404" pitchFamily="49" charset="0"/>
                <a:cs typeface="Arial" panose="020B0604020202020204" pitchFamily="34" charset="0"/>
              </a:rPr>
              <a:t>value</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i="1" dirty="0">
                <a:solidFill>
                  <a:schemeClr val="tx1">
                    <a:lumMod val="75000"/>
                  </a:schemeClr>
                </a:solidFill>
                <a:latin typeface="Courier New" panose="02070309020205020404" pitchFamily="49" charset="0"/>
                <a:cs typeface="Arial" panose="020B0604020202020204" pitchFamily="34" charset="0"/>
              </a:rPr>
              <a:t>column </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i="1" dirty="0">
                <a:solidFill>
                  <a:schemeClr val="tx1">
                    <a:lumMod val="75000"/>
                  </a:schemeClr>
                </a:solidFill>
                <a:latin typeface="Courier New" panose="02070309020205020404" pitchFamily="49" charset="0"/>
                <a:cs typeface="Arial" panose="020B0604020202020204" pitchFamily="34" charset="0"/>
              </a:rPr>
              <a:t>value, ...</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a:t>
            </a:r>
            <a:r>
              <a:rPr lang="en-US" altLang="en-US" sz="1600" b="1" i="1" dirty="0">
                <a:solidFill>
                  <a:schemeClr val="tx1">
                    <a:lumMod val="75000"/>
                  </a:schemeClr>
                </a:solidFill>
                <a:latin typeface="Courier New" panose="02070309020205020404" pitchFamily="49" charset="0"/>
                <a:cs typeface="Arial" panose="020B0604020202020204" pitchFamily="34" charset="0"/>
              </a:rPr>
              <a:t>condition</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6261" y="4648200"/>
            <a:ext cx="1583720" cy="81345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7"/>
          <p:cNvSpPr>
            <a:spLocks noGrp="1" noChangeArrowheads="1"/>
          </p:cNvSpPr>
          <p:nvPr>
            <p:ph type="title"/>
          </p:nvPr>
        </p:nvSpPr>
        <p:spPr/>
        <p:txBody>
          <a:bodyPr/>
          <a:lstStyle/>
          <a:p>
            <a:pPr eaLnBrk="1" hangingPunct="1"/>
            <a:r>
              <a:rPr lang="en-US" altLang="en-US" dirty="0" smtClean="0"/>
              <a:t>Updating Rows in a Table</a:t>
            </a:r>
          </a:p>
        </p:txBody>
      </p:sp>
      <p:sp>
        <p:nvSpPr>
          <p:cNvPr id="36873" name="Rectangle 8"/>
          <p:cNvSpPr>
            <a:spLocks noGrp="1" noChangeArrowheads="1"/>
          </p:cNvSpPr>
          <p:nvPr>
            <p:ph idx="1"/>
          </p:nvPr>
        </p:nvSpPr>
        <p:spPr>
          <a:xfrm>
            <a:off x="622138" y="1242485"/>
            <a:ext cx="10944549" cy="3837796"/>
          </a:xfrm>
        </p:spPr>
        <p:txBody>
          <a:bodyPr/>
          <a:lstStyle/>
          <a:p>
            <a:pPr lvl="1" eaLnBrk="1" hangingPunct="1"/>
            <a:r>
              <a:rPr lang="en-US" altLang="en-US" dirty="0" smtClean="0"/>
              <a:t>Values for a specific row or rows are modified if you specify the </a:t>
            </a:r>
            <a:r>
              <a:rPr lang="en-US" altLang="en-US" dirty="0" smtClean="0">
                <a:latin typeface="Courier New" pitchFamily="49" charset="0"/>
              </a:rPr>
              <a:t>WHERE</a:t>
            </a:r>
            <a:r>
              <a:rPr lang="en-US" altLang="en-US" dirty="0" smtClean="0"/>
              <a:t> clause:</a:t>
            </a:r>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1" eaLnBrk="1" hangingPunct="1"/>
            <a:r>
              <a:rPr lang="en-US" altLang="en-US" dirty="0" smtClean="0"/>
              <a:t>Values for all the rows in the table are modified if you omit the </a:t>
            </a:r>
            <a:r>
              <a:rPr lang="en-US" altLang="en-US" dirty="0" smtClean="0">
                <a:latin typeface="Courier New" pitchFamily="49" charset="0"/>
              </a:rPr>
              <a:t>WHERE</a:t>
            </a:r>
            <a:r>
              <a:rPr lang="en-US" altLang="en-US" dirty="0" smtClean="0"/>
              <a:t> clause:</a:t>
            </a:r>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1" eaLnBrk="1" hangingPunct="1"/>
            <a:r>
              <a:rPr lang="en-US" altLang="en-US" dirty="0" smtClean="0"/>
              <a:t>Specify </a:t>
            </a:r>
            <a:r>
              <a:rPr lang="en-US" altLang="en-US" dirty="0" smtClean="0">
                <a:latin typeface="Courier New" pitchFamily="49" charset="0"/>
              </a:rPr>
              <a:t>SET</a:t>
            </a:r>
            <a:r>
              <a:rPr lang="en-US" altLang="en-US" dirty="0" smtClean="0"/>
              <a:t> </a:t>
            </a:r>
            <a:r>
              <a:rPr lang="en-US" altLang="en-US" i="1" dirty="0" smtClean="0">
                <a:latin typeface="Courier New" pitchFamily="49" charset="0"/>
              </a:rPr>
              <a:t>column_name</a:t>
            </a:r>
            <a:r>
              <a:rPr lang="en-US" altLang="en-US" dirty="0" smtClean="0">
                <a:latin typeface="Courier New" pitchFamily="49" charset="0"/>
              </a:rPr>
              <a:t>=</a:t>
            </a:r>
            <a:r>
              <a:rPr lang="en-US" altLang="en-US" dirty="0" smtClean="0"/>
              <a:t> </a:t>
            </a:r>
            <a:r>
              <a:rPr lang="en-US" altLang="en-US" dirty="0" smtClean="0">
                <a:latin typeface="Courier New" pitchFamily="49" charset="0"/>
              </a:rPr>
              <a:t>NULL</a:t>
            </a:r>
            <a:r>
              <a:rPr lang="en-US" altLang="en-US" dirty="0" smtClean="0"/>
              <a:t> to update a column value to </a:t>
            </a:r>
            <a:r>
              <a:rPr lang="en-US" altLang="en-US" dirty="0" smtClean="0">
                <a:latin typeface="Courier New" pitchFamily="49" charset="0"/>
              </a:rPr>
              <a:t>NULL</a:t>
            </a:r>
            <a:r>
              <a:rPr lang="en-US" altLang="en-US" dirty="0" smtClean="0"/>
              <a:t>.</a:t>
            </a:r>
          </a:p>
        </p:txBody>
      </p:sp>
      <p:grpSp>
        <p:nvGrpSpPr>
          <p:cNvPr id="3" name="Group 2"/>
          <p:cNvGrpSpPr/>
          <p:nvPr/>
        </p:nvGrpSpPr>
        <p:grpSpPr>
          <a:xfrm>
            <a:off x="1065212" y="3604472"/>
            <a:ext cx="8064500" cy="928449"/>
            <a:chOff x="2062162" y="4253152"/>
            <a:chExt cx="8064500" cy="928449"/>
          </a:xfrm>
        </p:grpSpPr>
        <p:sp>
          <p:nvSpPr>
            <p:cNvPr id="10" name="Content Placeholder 2"/>
            <p:cNvSpPr txBox="1">
              <a:spLocks/>
            </p:cNvSpPr>
            <p:nvPr/>
          </p:nvSpPr>
          <p:spPr bwMode="gray">
            <a:xfrm>
              <a:off x="2062162" y="4253152"/>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UPDATE 	copy_emp</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department_id = 110;</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36876" name="Picture 11" descr="C:\project-SQLFund1\images\img09-rowsupdated.gif"/>
            <p:cNvPicPr>
              <a:picLocks noChangeAspect="1" noChangeArrowheads="1"/>
            </p:cNvPicPr>
            <p:nvPr/>
          </p:nvPicPr>
          <p:blipFill>
            <a:blip r:embed="rId4" cstate="print"/>
            <a:srcRect/>
            <a:stretch>
              <a:fillRect/>
            </a:stretch>
          </p:blipFill>
          <p:spPr bwMode="gray">
            <a:xfrm>
              <a:off x="2128838" y="4876801"/>
              <a:ext cx="1268413" cy="239713"/>
            </a:xfrm>
            <a:prstGeom prst="rect">
              <a:avLst/>
            </a:prstGeom>
            <a:noFill/>
            <a:ln w="9525">
              <a:noFill/>
              <a:miter lim="800000"/>
              <a:headEnd/>
              <a:tailEnd/>
            </a:ln>
          </p:spPr>
        </p:pic>
      </p:grpSp>
      <p:grpSp>
        <p:nvGrpSpPr>
          <p:cNvPr id="2" name="Group 1"/>
          <p:cNvGrpSpPr/>
          <p:nvPr/>
        </p:nvGrpSpPr>
        <p:grpSpPr>
          <a:xfrm>
            <a:off x="1065212" y="1761712"/>
            <a:ext cx="8064500" cy="1295401"/>
            <a:chOff x="2062162" y="1981199"/>
            <a:chExt cx="8064500" cy="1295401"/>
          </a:xfrm>
        </p:grpSpPr>
        <p:sp>
          <p:nvSpPr>
            <p:cNvPr id="9" name="Content Placeholder 2"/>
            <p:cNvSpPr txBox="1">
              <a:spLocks/>
            </p:cNvSpPr>
            <p:nvPr/>
          </p:nvSpPr>
          <p:spPr bwMode="gray">
            <a:xfrm>
              <a:off x="2062162" y="1981199"/>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UPDATE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department_id = 50</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employee_id = 113;</a:t>
              </a:r>
            </a:p>
          </p:txBody>
        </p:sp>
        <p:sp>
          <p:nvSpPr>
            <p:cNvPr id="36874" name="Rectangle 5"/>
            <p:cNvSpPr>
              <a:spLocks noChangeArrowheads="1"/>
            </p:cNvSpPr>
            <p:nvPr/>
          </p:nvSpPr>
          <p:spPr bwMode="gray">
            <a:xfrm>
              <a:off x="2128837" y="2609851"/>
              <a:ext cx="3335338" cy="25241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1" name="Picture 1"/>
            <p:cNvPicPr>
              <a:picLocks noChangeAspect="1" noChangeArrowheads="1"/>
            </p:cNvPicPr>
            <p:nvPr/>
          </p:nvPicPr>
          <p:blipFill>
            <a:blip r:embed="rId5" cstate="print"/>
            <a:srcRect/>
            <a:stretch>
              <a:fillRect/>
            </a:stretch>
          </p:blipFill>
          <p:spPr bwMode="auto">
            <a:xfrm>
              <a:off x="2070628" y="2971800"/>
              <a:ext cx="1157799" cy="304800"/>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itle 1"/>
          <p:cNvSpPr>
            <a:spLocks noGrp="1"/>
          </p:cNvSpPr>
          <p:nvPr>
            <p:ph type="title"/>
          </p:nvPr>
        </p:nvSpPr>
        <p:spPr/>
        <p:txBody>
          <a:bodyPr/>
          <a:lstStyle/>
          <a:p>
            <a:pPr eaLnBrk="1" hangingPunct="1"/>
            <a:r>
              <a:rPr lang="en-US" altLang="en-US" dirty="0" smtClean="0"/>
              <a:t>Updating Two Columns with a Subquery</a:t>
            </a:r>
          </a:p>
        </p:txBody>
      </p:sp>
      <p:sp>
        <p:nvSpPr>
          <p:cNvPr id="38918" name="Content Placeholder 2"/>
          <p:cNvSpPr>
            <a:spLocks noGrp="1"/>
          </p:cNvSpPr>
          <p:nvPr>
            <p:ph idx="1"/>
          </p:nvPr>
        </p:nvSpPr>
        <p:spPr/>
        <p:txBody>
          <a:bodyPr/>
          <a:lstStyle/>
          <a:p>
            <a:pPr eaLnBrk="1" hangingPunct="1"/>
            <a:r>
              <a:rPr lang="en-US" altLang="en-US" dirty="0" smtClean="0">
                <a:latin typeface="Arial" charset="0"/>
              </a:rPr>
              <a:t>Update employee 103’s job and salary to match those of employee 205.</a:t>
            </a:r>
          </a:p>
        </p:txBody>
      </p:sp>
      <p:grpSp>
        <p:nvGrpSpPr>
          <p:cNvPr id="2" name="Group 1"/>
          <p:cNvGrpSpPr/>
          <p:nvPr/>
        </p:nvGrpSpPr>
        <p:grpSpPr>
          <a:xfrm>
            <a:off x="2062162" y="2394239"/>
            <a:ext cx="8064500" cy="2069523"/>
            <a:chOff x="2062162" y="2353845"/>
            <a:chExt cx="8064500" cy="2069523"/>
          </a:xfrm>
        </p:grpSpPr>
        <p:sp>
          <p:nvSpPr>
            <p:cNvPr id="7" name="Content Placeholder 2"/>
            <p:cNvSpPr txBox="1">
              <a:spLocks/>
            </p:cNvSpPr>
            <p:nvPr/>
          </p:nvSpPr>
          <p:spPr bwMode="gray">
            <a:xfrm>
              <a:off x="2062162" y="2353845"/>
              <a:ext cx="80645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UPDATE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(job_id,salary)  = (SELECT  job_id,salary</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FROM    employees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employee_id = 205)</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employee_id    =  103;</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sp>
          <p:nvSpPr>
            <p:cNvPr id="38919" name="Rectangle 3"/>
            <p:cNvSpPr>
              <a:spLocks noChangeArrowheads="1"/>
            </p:cNvSpPr>
            <p:nvPr/>
          </p:nvSpPr>
          <p:spPr bwMode="gray">
            <a:xfrm>
              <a:off x="2185987" y="2740026"/>
              <a:ext cx="6858000" cy="101441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8" name="Picture 1"/>
            <p:cNvPicPr>
              <a:picLocks noChangeAspect="1" noChangeArrowheads="1"/>
            </p:cNvPicPr>
            <p:nvPr/>
          </p:nvPicPr>
          <p:blipFill>
            <a:blip r:embed="rId4" cstate="print"/>
            <a:srcRect/>
            <a:stretch>
              <a:fillRect/>
            </a:stretch>
          </p:blipFill>
          <p:spPr bwMode="auto">
            <a:xfrm>
              <a:off x="2185987" y="4118568"/>
              <a:ext cx="1157799" cy="304800"/>
            </a:xfrm>
            <a:prstGeom prst="rect">
              <a:avLst/>
            </a:prstGeom>
            <a:noFill/>
            <a:ln w="15875">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7" name="Rounded Rectangle 16"/>
          <p:cNvSpPr/>
          <p:nvPr/>
        </p:nvSpPr>
        <p:spPr bwMode="auto">
          <a:xfrm>
            <a:off x="3046412" y="3171329"/>
            <a:ext cx="8305800" cy="2518729"/>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90844" y="3665061"/>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10: Managing Tables Using DML Statements</a:t>
            </a:r>
            <a:endParaRPr lang="en-US" dirty="0">
              <a:latin typeface="Courier New" pitchFamily="49" charset="0"/>
              <a:cs typeface="Courier New" pitchFamily="49" charset="0"/>
            </a:endParaRPr>
          </a:p>
        </p:txBody>
      </p:sp>
      <p:sp>
        <p:nvSpPr>
          <p:cNvPr id="28" name="TextBox 27"/>
          <p:cNvSpPr txBox="1"/>
          <p:nvPr/>
        </p:nvSpPr>
        <p:spPr>
          <a:xfrm>
            <a:off x="4790844" y="4689942"/>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dirty="0">
                <a:solidFill>
                  <a:schemeClr val="accent4">
                    <a:lumMod val="75000"/>
                  </a:schemeClr>
                </a:solidFill>
              </a:rPr>
              <a:t>Lesson 11: Introduction to Data Definition Language</a:t>
            </a:r>
          </a:p>
        </p:txBody>
      </p:sp>
      <p:sp>
        <p:nvSpPr>
          <p:cNvPr id="30" name="Isosceles Triangle 29"/>
          <p:cNvSpPr>
            <a:spLocks noChangeAspect="1"/>
          </p:cNvSpPr>
          <p:nvPr/>
        </p:nvSpPr>
        <p:spPr bwMode="auto">
          <a:xfrm rot="5400000">
            <a:off x="4321644" y="384412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3" name="Group 32"/>
          <p:cNvGrpSpPr/>
          <p:nvPr/>
        </p:nvGrpSpPr>
        <p:grpSpPr>
          <a:xfrm>
            <a:off x="9786179" y="3646583"/>
            <a:ext cx="1715510" cy="591689"/>
            <a:chOff x="9786179" y="1585747"/>
            <a:chExt cx="1715510" cy="591689"/>
          </a:xfrm>
        </p:grpSpPr>
        <p:sp>
          <p:nvSpPr>
            <p:cNvPr id="34" name="Freeform 33"/>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5" name="Freeform 34"/>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Isosceles Triangle 35"/>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8" name="Rounded Rectangle 37"/>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9" name="Rounded Rectangle 38"/>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4503986"/>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ectangle 41"/>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Freeform 43"/>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TextBox 46"/>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8" name="TextBox 47"/>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49" name="TextBox 48"/>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0" name="TextBox 49"/>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8"/>
          <p:cNvSpPr>
            <a:spLocks noGrp="1" noChangeArrowheads="1"/>
          </p:cNvSpPr>
          <p:nvPr>
            <p:ph type="title"/>
          </p:nvPr>
        </p:nvSpPr>
        <p:spPr/>
        <p:txBody>
          <a:bodyPr/>
          <a:lstStyle/>
          <a:p>
            <a:pPr eaLnBrk="1" hangingPunct="1"/>
            <a:r>
              <a:rPr lang="en-US" altLang="en-US" dirty="0" smtClean="0"/>
              <a:t>Updating Rows Based on Another Table</a:t>
            </a:r>
          </a:p>
        </p:txBody>
      </p:sp>
      <p:sp>
        <p:nvSpPr>
          <p:cNvPr id="40966" name="Rectangle 9"/>
          <p:cNvSpPr>
            <a:spLocks noGrp="1" noChangeArrowheads="1"/>
          </p:cNvSpPr>
          <p:nvPr>
            <p:ph idx="1"/>
          </p:nvPr>
        </p:nvSpPr>
        <p:spPr/>
        <p:txBody>
          <a:bodyPr/>
          <a:lstStyle/>
          <a:p>
            <a:pPr indent="0"/>
            <a:r>
              <a:rPr lang="en-US" altLang="en-US" dirty="0" smtClean="0">
                <a:latin typeface="Arial" charset="0"/>
              </a:rPr>
              <a:t>Use the subqueries in the </a:t>
            </a:r>
            <a:r>
              <a:rPr lang="en-US" altLang="en-US" dirty="0" smtClean="0">
                <a:latin typeface="Courier New" pitchFamily="49" charset="0"/>
              </a:rPr>
              <a:t>UPDATE</a:t>
            </a:r>
            <a:r>
              <a:rPr lang="en-US" altLang="en-US" dirty="0" smtClean="0">
                <a:latin typeface="Arial" charset="0"/>
              </a:rPr>
              <a:t> statements to update row values in a table based on values from another table:</a:t>
            </a:r>
          </a:p>
        </p:txBody>
      </p:sp>
      <p:grpSp>
        <p:nvGrpSpPr>
          <p:cNvPr id="2" name="Group 1"/>
          <p:cNvGrpSpPr/>
          <p:nvPr/>
        </p:nvGrpSpPr>
        <p:grpSpPr>
          <a:xfrm>
            <a:off x="2062162" y="2318177"/>
            <a:ext cx="8064500" cy="2221647"/>
            <a:chOff x="2062162" y="2121754"/>
            <a:chExt cx="8064500" cy="2221647"/>
          </a:xfrm>
        </p:grpSpPr>
        <p:sp>
          <p:nvSpPr>
            <p:cNvPr id="9" name="Content Placeholder 2"/>
            <p:cNvSpPr txBox="1">
              <a:spLocks/>
            </p:cNvSpPr>
            <p:nvPr/>
          </p:nvSpPr>
          <p:spPr bwMode="gray">
            <a:xfrm>
              <a:off x="2062162" y="2121754"/>
              <a:ext cx="8064500" cy="22216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sz="1600" b="1" dirty="0">
                  <a:solidFill>
                    <a:schemeClr val="tx1">
                      <a:lumMod val="75000"/>
                    </a:schemeClr>
                  </a:solidFill>
                  <a:latin typeface="Courier New" pitchFamily="49" charset="0"/>
                </a:rPr>
                <a:t>UPDATE  copy_emp</a:t>
              </a:r>
            </a:p>
            <a:p>
              <a:pPr>
                <a:tabLst>
                  <a:tab pos="1200150" algn="l"/>
                </a:tabLst>
                <a:defRPr/>
              </a:pPr>
              <a:r>
                <a:rPr lang="en-US" sz="1600" b="1" dirty="0">
                  <a:solidFill>
                    <a:schemeClr val="tx1">
                      <a:lumMod val="75000"/>
                    </a:schemeClr>
                  </a:solidFill>
                  <a:latin typeface="Courier New" pitchFamily="49" charset="0"/>
                </a:rPr>
                <a:t>SET     department_id  =  (SELECT department_id</a:t>
              </a:r>
            </a:p>
            <a:p>
              <a:pPr>
                <a:tabLst>
                  <a:tab pos="1200150" algn="l"/>
                </a:tabLst>
                <a:defRPr/>
              </a:pPr>
              <a:r>
                <a:rPr lang="en-US" sz="1600" b="1" dirty="0">
                  <a:solidFill>
                    <a:schemeClr val="tx1">
                      <a:lumMod val="75000"/>
                    </a:schemeClr>
                  </a:solidFill>
                  <a:latin typeface="Courier New" pitchFamily="49" charset="0"/>
                </a:rPr>
                <a:t>                           FROM employees</a:t>
              </a:r>
            </a:p>
            <a:p>
              <a:pPr>
                <a:tabLst>
                  <a:tab pos="1200150" algn="l"/>
                </a:tabLst>
                <a:defRPr/>
              </a:pPr>
              <a:r>
                <a:rPr lang="en-US" sz="1600" b="1" dirty="0">
                  <a:solidFill>
                    <a:schemeClr val="tx1">
                      <a:lumMod val="75000"/>
                    </a:schemeClr>
                  </a:solidFill>
                  <a:latin typeface="Courier New" pitchFamily="49" charset="0"/>
                </a:rPr>
                <a:t>                           WHERE employee_id = 100)</a:t>
              </a:r>
            </a:p>
            <a:p>
              <a:pPr>
                <a:tabLst>
                  <a:tab pos="1200150" algn="l"/>
                </a:tabLst>
                <a:defRPr/>
              </a:pPr>
              <a:r>
                <a:rPr lang="en-US" sz="1600" b="1" dirty="0">
                  <a:solidFill>
                    <a:schemeClr val="tx1">
                      <a:lumMod val="75000"/>
                    </a:schemeClr>
                  </a:solidFill>
                  <a:latin typeface="Courier New" pitchFamily="49" charset="0"/>
                </a:rPr>
                <a:t>WHERE   job_id         =  (SELECT job_id</a:t>
              </a:r>
            </a:p>
            <a:p>
              <a:pPr>
                <a:tabLst>
                  <a:tab pos="1200150" algn="l"/>
                </a:tabLst>
                <a:defRPr/>
              </a:pPr>
              <a:r>
                <a:rPr lang="en-US" sz="1600" b="1" dirty="0">
                  <a:solidFill>
                    <a:schemeClr val="tx1">
                      <a:lumMod val="75000"/>
                    </a:schemeClr>
                  </a:solidFill>
                  <a:latin typeface="Courier New" pitchFamily="49" charset="0"/>
                </a:rPr>
                <a:t>                           FROM employees</a:t>
              </a:r>
            </a:p>
            <a:p>
              <a:pPr>
                <a:tabLst>
                  <a:tab pos="1200150" algn="l"/>
                </a:tabLst>
                <a:defRPr/>
              </a:pPr>
              <a:r>
                <a:rPr lang="en-US" sz="1600" b="1" dirty="0">
                  <a:solidFill>
                    <a:schemeClr val="tx1">
                      <a:lumMod val="75000"/>
                    </a:schemeClr>
                  </a:solidFill>
                  <a:latin typeface="Courier New" pitchFamily="49" charset="0"/>
                </a:rPr>
                <a:t>                           WHERE employee_id = 200);</a:t>
              </a:r>
              <a:endParaRPr lang="en-US" sz="1600" b="1" dirty="0">
                <a:solidFill>
                  <a:schemeClr val="tx1">
                    <a:lumMod val="75000"/>
                  </a:schemeClr>
                </a:solidFill>
                <a:effectLst>
                  <a:outerShdw blurRad="38100" dist="38100" dir="2700000" algn="tl">
                    <a:srgbClr val="000000"/>
                  </a:outerShdw>
                </a:effectLst>
                <a:latin typeface="Courier New" pitchFamily="49" charset="0"/>
              </a:endParaRPr>
            </a:p>
            <a:p>
              <a:pPr>
                <a:tabLst>
                  <a:tab pos="1200150" algn="l"/>
                </a:tabLst>
                <a:defRPr/>
              </a:pPr>
              <a:endParaRPr lang="en-US" sz="1600" b="1" dirty="0">
                <a:solidFill>
                  <a:schemeClr val="tx1">
                    <a:lumMod val="75000"/>
                  </a:schemeClr>
                </a:solidFill>
                <a:latin typeface="Courier New" pitchFamily="49" charset="0"/>
              </a:endParaRPr>
            </a:p>
          </p:txBody>
        </p:sp>
        <p:sp>
          <p:nvSpPr>
            <p:cNvPr id="40967" name="Rectangle 5"/>
            <p:cNvSpPr>
              <a:spLocks noChangeArrowheads="1"/>
            </p:cNvSpPr>
            <p:nvPr/>
          </p:nvSpPr>
          <p:spPr bwMode="gray">
            <a:xfrm>
              <a:off x="3090862" y="2265364"/>
              <a:ext cx="1282700" cy="3254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0968" name="Rectangle 6"/>
            <p:cNvSpPr>
              <a:spLocks noChangeArrowheads="1"/>
            </p:cNvSpPr>
            <p:nvPr/>
          </p:nvSpPr>
          <p:spPr bwMode="gray">
            <a:xfrm>
              <a:off x="6188075" y="3051175"/>
              <a:ext cx="2514600"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0969" name="Rectangle 7"/>
            <p:cNvSpPr>
              <a:spLocks noChangeArrowheads="1"/>
            </p:cNvSpPr>
            <p:nvPr/>
          </p:nvSpPr>
          <p:spPr bwMode="gray">
            <a:xfrm>
              <a:off x="6188075" y="3776663"/>
              <a:ext cx="2514600"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75777" name="Picture 1"/>
            <p:cNvPicPr>
              <a:picLocks noChangeAspect="1" noChangeArrowheads="1"/>
            </p:cNvPicPr>
            <p:nvPr/>
          </p:nvPicPr>
          <p:blipFill>
            <a:blip r:embed="rId4" cstate="print"/>
            <a:srcRect/>
            <a:stretch>
              <a:fillRect/>
            </a:stretch>
          </p:blipFill>
          <p:spPr bwMode="auto">
            <a:xfrm>
              <a:off x="2193414" y="3962400"/>
              <a:ext cx="1157799" cy="304800"/>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3010" name="Rectangle 1028"/>
          <p:cNvSpPr>
            <a:spLocks noGrp="1" noChangeArrowheads="1"/>
          </p:cNvSpPr>
          <p:nvPr>
            <p:ph type="title"/>
          </p:nvPr>
        </p:nvSpPr>
        <p:spPr/>
        <p:txBody>
          <a:bodyPr/>
          <a:lstStyle/>
          <a:p>
            <a:pPr eaLnBrk="1" hangingPunct="1"/>
            <a:r>
              <a:rPr lang="en-US" altLang="en-US" dirty="0" smtClean="0"/>
              <a:t>Lesson Agenda</a:t>
            </a:r>
          </a:p>
        </p:txBody>
      </p:sp>
      <p:sp>
        <p:nvSpPr>
          <p:cNvPr id="43011" name="Rectangle 1029"/>
          <p:cNvSpPr>
            <a:spLocks noGrp="1" noChangeArrowheads="1"/>
          </p:cNvSpPr>
          <p:nvPr>
            <p:ph idx="1"/>
          </p:nvPr>
        </p:nvSpPr>
        <p:spPr>
          <a:xfrm>
            <a:off x="622138" y="1242485"/>
            <a:ext cx="7910673" cy="5135587"/>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chemeClr val="accent1"/>
              </a:buClr>
            </a:pPr>
            <a:r>
              <a:rPr lang="en-US" altLang="en-US" dirty="0" smtClean="0"/>
              <a:t>Removing rows from a table:</a:t>
            </a:r>
          </a:p>
          <a:p>
            <a:pPr lvl="2" eaLnBrk="1" hangingPunct="1">
              <a:buClr>
                <a:schemeClr val="accent1"/>
              </a:buClr>
            </a:pPr>
            <a:r>
              <a:rPr lang="en-US" altLang="en-US" dirty="0" smtClean="0">
                <a:latin typeface="Courier New" pitchFamily="49" charset="0"/>
              </a:rPr>
              <a:t>DELETE</a:t>
            </a:r>
            <a:r>
              <a:rPr lang="en-US" altLang="en-US" dirty="0" smtClean="0"/>
              <a:t> statement</a:t>
            </a:r>
          </a:p>
          <a:p>
            <a:pPr lvl="2" eaLnBrk="1" hangingPunct="1">
              <a:buClr>
                <a:schemeClr val="accent1"/>
              </a:buClr>
            </a:pPr>
            <a:r>
              <a:rPr lang="en-US" altLang="en-US" dirty="0" smtClean="0">
                <a:latin typeface="Courier New" pitchFamily="49" charset="0"/>
              </a:rPr>
              <a:t>TRUNCATE</a:t>
            </a:r>
            <a:r>
              <a:rPr lang="en-US" altLang="en-US" dirty="0" smtClean="0"/>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a:buClr>
                <a:srgbClr val="A6A6A6"/>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endParaRPr lang="en-US" altLang="en-US" dirty="0" smtClean="0">
              <a:solidFill>
                <a:schemeClr val="folHlink"/>
              </a:solidFill>
            </a:endParaRP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p:txBody>
          <a:bodyPr/>
          <a:lstStyle/>
          <a:p>
            <a:pPr eaLnBrk="1" hangingPunct="1"/>
            <a:r>
              <a:rPr lang="en-US" altLang="en-US" dirty="0" smtClean="0"/>
              <a:t>Removing a Row from a Table </a:t>
            </a:r>
          </a:p>
        </p:txBody>
      </p:sp>
      <p:grpSp>
        <p:nvGrpSpPr>
          <p:cNvPr id="45059" name="Group 1"/>
          <p:cNvGrpSpPr>
            <a:grpSpLocks/>
          </p:cNvGrpSpPr>
          <p:nvPr/>
        </p:nvGrpSpPr>
        <p:grpSpPr bwMode="auto">
          <a:xfrm>
            <a:off x="3341687" y="1062038"/>
            <a:ext cx="5871107" cy="4735512"/>
            <a:chOff x="742950" y="1219200"/>
            <a:chExt cx="5871107" cy="4735513"/>
          </a:xfrm>
        </p:grpSpPr>
        <p:pic>
          <p:nvPicPr>
            <p:cNvPr id="45060" name="Picture 11" descr="C:\salome_official\projects\11gR2_SQL 1\screenshots\les9_20s_a.gif"/>
            <p:cNvPicPr>
              <a:picLocks noChangeAspect="1" noChangeArrowheads="1"/>
            </p:cNvPicPr>
            <p:nvPr/>
          </p:nvPicPr>
          <p:blipFill>
            <a:blip r:embed="rId4" cstate="print"/>
            <a:srcRect/>
            <a:stretch>
              <a:fillRect/>
            </a:stretch>
          </p:blipFill>
          <p:spPr bwMode="auto">
            <a:xfrm>
              <a:off x="762000" y="1611313"/>
              <a:ext cx="5680075" cy="2046287"/>
            </a:xfrm>
            <a:prstGeom prst="rect">
              <a:avLst/>
            </a:prstGeom>
            <a:noFill/>
            <a:ln w="12700">
              <a:solidFill>
                <a:schemeClr val="tx1"/>
              </a:solidFill>
              <a:miter lim="800000"/>
              <a:headEnd/>
              <a:tailEnd/>
            </a:ln>
          </p:spPr>
        </p:pic>
        <p:sp>
          <p:nvSpPr>
            <p:cNvPr id="45061" name="Rectangle 2"/>
            <p:cNvSpPr>
              <a:spLocks noChangeArrowheads="1"/>
            </p:cNvSpPr>
            <p:nvPr/>
          </p:nvSpPr>
          <p:spPr bwMode="auto">
            <a:xfrm>
              <a:off x="770469" y="3805238"/>
              <a:ext cx="5843588" cy="290512"/>
            </a:xfrm>
            <a:prstGeom prst="rect">
              <a:avLst/>
            </a:prstGeom>
            <a:noFill/>
            <a:ln w="9525">
              <a:noFill/>
              <a:miter lim="800000"/>
              <a:headEnd/>
              <a:tailEnd/>
            </a:ln>
          </p:spPr>
          <p:txBody>
            <a:bodyPr lIns="92075" tIns="46038" rIns="92075" bIns="46038">
              <a:spAutoFit/>
            </a:bodyPr>
            <a:lstStyle/>
            <a:p>
              <a:pPr defTabSz="346075">
                <a:lnSpc>
                  <a:spcPct val="65000"/>
                </a:lnSpc>
                <a:spcBef>
                  <a:spcPct val="35000"/>
                </a:spcBef>
                <a:tabLst>
                  <a:tab pos="576263" algn="l"/>
                </a:tabLst>
              </a:pPr>
              <a:r>
                <a:rPr lang="en-US" altLang="en-US" sz="2000" dirty="0"/>
                <a:t>Delete a row from the </a:t>
              </a:r>
              <a:r>
                <a:rPr lang="en-US" altLang="en-US" sz="2000" dirty="0">
                  <a:latin typeface="Courier New" pitchFamily="49" charset="0"/>
                </a:rPr>
                <a:t>DEPARTMENTS</a:t>
              </a:r>
              <a:r>
                <a:rPr lang="en-US" altLang="en-US" sz="2000" dirty="0"/>
                <a:t> table:</a:t>
              </a:r>
            </a:p>
          </p:txBody>
        </p:sp>
        <p:sp>
          <p:nvSpPr>
            <p:cNvPr id="45062" name="Rectangle 4"/>
            <p:cNvSpPr>
              <a:spLocks noChangeArrowheads="1"/>
            </p:cNvSpPr>
            <p:nvPr/>
          </p:nvSpPr>
          <p:spPr bwMode="auto">
            <a:xfrm>
              <a:off x="770469" y="1219200"/>
              <a:ext cx="2125582" cy="431529"/>
            </a:xfrm>
            <a:prstGeom prst="rect">
              <a:avLst/>
            </a:prstGeom>
            <a:noFill/>
            <a:ln w="9525">
              <a:noFill/>
              <a:miter lim="800000"/>
              <a:headEnd/>
              <a:tailEnd/>
            </a:ln>
          </p:spPr>
          <p:txBody>
            <a:bodyPr wrap="none" lIns="92075" tIns="46038" rIns="92075" bIns="46038">
              <a:spAutoFit/>
            </a:bodyPr>
            <a:lstStyle/>
            <a:p>
              <a:r>
                <a:rPr lang="en-US" altLang="en-US" sz="2200" dirty="0">
                  <a:latin typeface="Courier New" pitchFamily="49" charset="0"/>
                </a:rPr>
                <a:t>DEPARTMENTS</a:t>
              </a:r>
              <a:r>
                <a:rPr lang="en-US" altLang="en-US" sz="2000" dirty="0"/>
                <a:t> </a:t>
              </a:r>
            </a:p>
          </p:txBody>
        </p:sp>
        <p:sp>
          <p:nvSpPr>
            <p:cNvPr id="45063" name="Rectangle 7"/>
            <p:cNvSpPr>
              <a:spLocks noChangeArrowheads="1"/>
            </p:cNvSpPr>
            <p:nvPr/>
          </p:nvSpPr>
          <p:spPr bwMode="gray">
            <a:xfrm>
              <a:off x="742950" y="3429000"/>
              <a:ext cx="5715000"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pic>
          <p:nvPicPr>
            <p:cNvPr id="45064" name="Picture 12" descr="C:\salome_official\projects\11gR2_SQL 1\screenshots\les9_20s_b.gif"/>
            <p:cNvPicPr>
              <a:picLocks noChangeAspect="1" noChangeArrowheads="1"/>
            </p:cNvPicPr>
            <p:nvPr/>
          </p:nvPicPr>
          <p:blipFill>
            <a:blip r:embed="rId5" cstate="print"/>
            <a:srcRect/>
            <a:stretch>
              <a:fillRect/>
            </a:stretch>
          </p:blipFill>
          <p:spPr bwMode="auto">
            <a:xfrm>
              <a:off x="762000" y="4125913"/>
              <a:ext cx="5680075" cy="18288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p:txBody>
          <a:bodyPr/>
          <a:lstStyle/>
          <a:p>
            <a:pPr eaLnBrk="1" hangingPunct="1"/>
            <a:r>
              <a:rPr lang="en-US" altLang="en-US" dirty="0" smtClean="0">
                <a:latin typeface="Courier New" pitchFamily="49" charset="0"/>
              </a:rPr>
              <a:t>DELETE</a:t>
            </a:r>
            <a:r>
              <a:rPr lang="en-US" altLang="en-US" dirty="0" smtClean="0"/>
              <a:t> Statement</a:t>
            </a:r>
          </a:p>
        </p:txBody>
      </p:sp>
      <p:sp>
        <p:nvSpPr>
          <p:cNvPr id="47107" name="Rectangle 6"/>
          <p:cNvSpPr>
            <a:spLocks noGrp="1" noChangeArrowheads="1"/>
          </p:cNvSpPr>
          <p:nvPr>
            <p:ph idx="1"/>
          </p:nvPr>
        </p:nvSpPr>
        <p:spPr/>
        <p:txBody>
          <a:bodyPr/>
          <a:lstStyle/>
          <a:p>
            <a:pPr indent="0"/>
            <a:r>
              <a:rPr lang="en-US" altLang="en-US" dirty="0" smtClean="0">
                <a:latin typeface="Arial" charset="0"/>
              </a:rPr>
              <a:t>You can remove existing rows from a table by using the </a:t>
            </a:r>
            <a:r>
              <a:rPr lang="en-US" altLang="en-US" dirty="0" smtClean="0">
                <a:latin typeface="Courier New" pitchFamily="49" charset="0"/>
              </a:rPr>
              <a:t>DELETE</a:t>
            </a:r>
            <a:r>
              <a:rPr lang="en-US" altLang="en-US" dirty="0" smtClean="0">
                <a:latin typeface="Arial" charset="0"/>
              </a:rPr>
              <a:t> statement:</a:t>
            </a:r>
          </a:p>
        </p:txBody>
      </p:sp>
      <p:sp>
        <p:nvSpPr>
          <p:cNvPr id="5" name="Content Placeholder 2"/>
          <p:cNvSpPr txBox="1">
            <a:spLocks/>
          </p:cNvSpPr>
          <p:nvPr/>
        </p:nvSpPr>
        <p:spPr bwMode="gray">
          <a:xfrm>
            <a:off x="4213338" y="2133601"/>
            <a:ext cx="3762149"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DELETE [FROM]	  </a:t>
            </a:r>
            <a:r>
              <a:rPr lang="en-US" altLang="en-US" sz="1600" b="1" i="1" dirty="0">
                <a:solidFill>
                  <a:schemeClr val="tx1">
                    <a:lumMod val="75000"/>
                  </a:schemeClr>
                </a:solidFill>
                <a:latin typeface="Courier New" panose="02070309020205020404" pitchFamily="49" charset="0"/>
                <a:cs typeface="Arial" panose="020B0604020202020204" pitchFamily="34" charset="0"/>
              </a:rPr>
              <a:t>table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a:t>
            </a:r>
            <a:r>
              <a:rPr lang="en-US" altLang="en-US" sz="1600" b="1" i="1" dirty="0">
                <a:solidFill>
                  <a:schemeClr val="tx1">
                    <a:lumMod val="75000"/>
                  </a:schemeClr>
                </a:solidFill>
                <a:latin typeface="Courier New" panose="02070309020205020404" pitchFamily="49" charset="0"/>
                <a:cs typeface="Arial" panose="020B0604020202020204" pitchFamily="34" charset="0"/>
              </a:rPr>
              <a:t>condition</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sp>
        <p:nvSpPr>
          <p:cNvPr id="6" name="Rectangle 5"/>
          <p:cNvSpPr/>
          <p:nvPr/>
        </p:nvSpPr>
        <p:spPr bwMode="auto">
          <a:xfrm rot="10800000" flipV="1">
            <a:off x="7008812" y="3810000"/>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8" name="Round Diagonal Corner Rectangle 7"/>
          <p:cNvSpPr/>
          <p:nvPr/>
        </p:nvSpPr>
        <p:spPr bwMode="auto">
          <a:xfrm>
            <a:off x="9066212" y="4060136"/>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7279" y="4216103"/>
            <a:ext cx="1487792" cy="143492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Title 1"/>
          <p:cNvSpPr>
            <a:spLocks noGrp="1"/>
          </p:cNvSpPr>
          <p:nvPr>
            <p:ph type="title"/>
          </p:nvPr>
        </p:nvSpPr>
        <p:spPr/>
        <p:txBody>
          <a:bodyPr/>
          <a:lstStyle/>
          <a:p>
            <a:pPr eaLnBrk="1" hangingPunct="1"/>
            <a:r>
              <a:rPr lang="en-US" altLang="en-US" dirty="0" smtClean="0"/>
              <a:t>Deleting Rows from a Table</a:t>
            </a:r>
          </a:p>
        </p:txBody>
      </p:sp>
      <p:sp>
        <p:nvSpPr>
          <p:cNvPr id="49161" name="Content Placeholder 2"/>
          <p:cNvSpPr>
            <a:spLocks noGrp="1"/>
          </p:cNvSpPr>
          <p:nvPr>
            <p:ph idx="1"/>
          </p:nvPr>
        </p:nvSpPr>
        <p:spPr>
          <a:xfrm>
            <a:off x="622138" y="1242485"/>
            <a:ext cx="10944549" cy="2088599"/>
          </a:xfrm>
        </p:spPr>
        <p:txBody>
          <a:bodyPr/>
          <a:lstStyle/>
          <a:p>
            <a:pPr lvl="1" eaLnBrk="1" hangingPunct="1"/>
            <a:r>
              <a:rPr lang="en-US" altLang="en-US" dirty="0" smtClean="0"/>
              <a:t>Specific rows are deleted if you specify the </a:t>
            </a:r>
            <a:r>
              <a:rPr lang="en-US" altLang="en-US" dirty="0" smtClean="0">
                <a:latin typeface="Courier New" pitchFamily="49" charset="0"/>
              </a:rPr>
              <a:t>WHERE</a:t>
            </a:r>
            <a:r>
              <a:rPr lang="en-US" altLang="en-US" dirty="0" smtClean="0"/>
              <a:t> clause:</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lvl="1" eaLnBrk="1" hangingPunct="1"/>
            <a:r>
              <a:rPr lang="en-US" altLang="en-US" dirty="0" smtClean="0"/>
              <a:t>All rows in the table are deleted if you omit the </a:t>
            </a:r>
            <a:r>
              <a:rPr lang="en-US" altLang="en-US" dirty="0" smtClean="0">
                <a:latin typeface="Courier New" pitchFamily="49" charset="0"/>
              </a:rPr>
              <a:t>WHERE</a:t>
            </a:r>
            <a:r>
              <a:rPr lang="en-US" altLang="en-US" dirty="0" smtClean="0"/>
              <a:t> clause:</a:t>
            </a:r>
          </a:p>
        </p:txBody>
      </p:sp>
      <p:grpSp>
        <p:nvGrpSpPr>
          <p:cNvPr id="3" name="Group 2"/>
          <p:cNvGrpSpPr/>
          <p:nvPr/>
        </p:nvGrpSpPr>
        <p:grpSpPr>
          <a:xfrm>
            <a:off x="1065212" y="3432684"/>
            <a:ext cx="8064500" cy="630019"/>
            <a:chOff x="2062162" y="3505201"/>
            <a:chExt cx="8064500" cy="630019"/>
          </a:xfrm>
        </p:grpSpPr>
        <p:sp>
          <p:nvSpPr>
            <p:cNvPr id="10" name="Content Placeholder 2"/>
            <p:cNvSpPr txBox="1">
              <a:spLocks/>
            </p:cNvSpPr>
            <p:nvPr/>
          </p:nvSpPr>
          <p:spPr bwMode="gray">
            <a:xfrm>
              <a:off x="2062162" y="3505201"/>
              <a:ext cx="80645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DELETE FROM  copy_emp;</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49162" name="Picture 8" descr="C:\project-SQLFund1\images\img09-rowsdeleted.gif"/>
            <p:cNvPicPr>
              <a:picLocks noChangeAspect="1" noChangeArrowheads="1"/>
            </p:cNvPicPr>
            <p:nvPr/>
          </p:nvPicPr>
          <p:blipFill>
            <a:blip r:embed="rId4" cstate="print"/>
            <a:srcRect/>
            <a:stretch>
              <a:fillRect/>
            </a:stretch>
          </p:blipFill>
          <p:spPr bwMode="gray">
            <a:xfrm>
              <a:off x="2132013" y="3871914"/>
              <a:ext cx="1292225" cy="217487"/>
            </a:xfrm>
            <a:prstGeom prst="rect">
              <a:avLst/>
            </a:prstGeom>
            <a:noFill/>
            <a:ln w="9525">
              <a:noFill/>
              <a:miter lim="800000"/>
              <a:headEnd/>
              <a:tailEnd/>
            </a:ln>
          </p:spPr>
        </p:pic>
      </p:grpSp>
      <p:grpSp>
        <p:nvGrpSpPr>
          <p:cNvPr id="2" name="Group 1"/>
          <p:cNvGrpSpPr/>
          <p:nvPr/>
        </p:nvGrpSpPr>
        <p:grpSpPr>
          <a:xfrm>
            <a:off x="1065212" y="1839139"/>
            <a:ext cx="8064500" cy="895290"/>
            <a:chOff x="2062162" y="1752599"/>
            <a:chExt cx="8064500" cy="895290"/>
          </a:xfrm>
        </p:grpSpPr>
        <p:sp>
          <p:nvSpPr>
            <p:cNvPr id="9" name="Content Placeholder 2"/>
            <p:cNvSpPr txBox="1">
              <a:spLocks/>
            </p:cNvSpPr>
            <p:nvPr/>
          </p:nvSpPr>
          <p:spPr bwMode="gray">
            <a:xfrm>
              <a:off x="2062162" y="1752599"/>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DELETE FROM departments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department_name = 'Finance';</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8" name="Picture 2"/>
            <p:cNvPicPr>
              <a:picLocks noChangeAspect="1" noChangeArrowheads="1"/>
            </p:cNvPicPr>
            <p:nvPr/>
          </p:nvPicPr>
          <p:blipFill>
            <a:blip r:embed="rId5" cstate="print"/>
            <a:srcRect/>
            <a:stretch>
              <a:fillRect/>
            </a:stretch>
          </p:blipFill>
          <p:spPr bwMode="auto">
            <a:xfrm>
              <a:off x="2117901" y="2347451"/>
              <a:ext cx="1143000" cy="269470"/>
            </a:xfrm>
            <a:prstGeom prst="rect">
              <a:avLst/>
            </a:prstGeom>
            <a:noFill/>
            <a:ln w="15875">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6"/>
          <p:cNvSpPr>
            <a:spLocks noGrp="1" noChangeArrowheads="1"/>
          </p:cNvSpPr>
          <p:nvPr>
            <p:ph type="title"/>
          </p:nvPr>
        </p:nvSpPr>
        <p:spPr/>
        <p:txBody>
          <a:bodyPr/>
          <a:lstStyle/>
          <a:p>
            <a:pPr eaLnBrk="1" hangingPunct="1"/>
            <a:r>
              <a:rPr lang="en-US" altLang="en-US" dirty="0" smtClean="0"/>
              <a:t>Deleting Rows Based on Another Table</a:t>
            </a:r>
          </a:p>
        </p:txBody>
      </p:sp>
      <p:sp>
        <p:nvSpPr>
          <p:cNvPr id="51206" name="Rectangle 7"/>
          <p:cNvSpPr>
            <a:spLocks noGrp="1" noChangeArrowheads="1"/>
          </p:cNvSpPr>
          <p:nvPr>
            <p:ph idx="1"/>
          </p:nvPr>
        </p:nvSpPr>
        <p:spPr/>
        <p:txBody>
          <a:bodyPr/>
          <a:lstStyle/>
          <a:p>
            <a:pPr indent="0"/>
            <a:r>
              <a:rPr lang="en-US" altLang="en-US" dirty="0" smtClean="0">
                <a:latin typeface="Arial" charset="0"/>
              </a:rPr>
              <a:t>Use the subqueries in the </a:t>
            </a:r>
            <a:r>
              <a:rPr lang="en-US" altLang="en-US" dirty="0" smtClean="0">
                <a:latin typeface="Courier New" pitchFamily="49" charset="0"/>
              </a:rPr>
              <a:t>DELETE</a:t>
            </a:r>
            <a:r>
              <a:rPr lang="en-US" altLang="en-US" dirty="0" smtClean="0">
                <a:latin typeface="Arial" charset="0"/>
              </a:rPr>
              <a:t> statements to remove rows from a table based on values from another table:</a:t>
            </a:r>
          </a:p>
        </p:txBody>
      </p:sp>
      <p:grpSp>
        <p:nvGrpSpPr>
          <p:cNvPr id="2" name="Group 1"/>
          <p:cNvGrpSpPr/>
          <p:nvPr/>
        </p:nvGrpSpPr>
        <p:grpSpPr>
          <a:xfrm>
            <a:off x="2062162" y="2286000"/>
            <a:ext cx="8064500" cy="1989534"/>
            <a:chOff x="2062162" y="2286000"/>
            <a:chExt cx="8064500" cy="1989534"/>
          </a:xfrm>
        </p:grpSpPr>
        <p:sp>
          <p:nvSpPr>
            <p:cNvPr id="7" name="Content Placeholder 2"/>
            <p:cNvSpPr txBox="1">
              <a:spLocks/>
            </p:cNvSpPr>
            <p:nvPr/>
          </p:nvSpPr>
          <p:spPr bwMode="gray">
            <a:xfrm>
              <a:off x="2062162" y="2286000"/>
              <a:ext cx="8064500" cy="19895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DELETE FROM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department_id IN</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(SELECT department_id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FROM   departments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department_name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LIKE '%Public%');</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sp>
          <p:nvSpPr>
            <p:cNvPr id="51207" name="Rectangle 5"/>
            <p:cNvSpPr>
              <a:spLocks noChangeArrowheads="1"/>
            </p:cNvSpPr>
            <p:nvPr/>
          </p:nvSpPr>
          <p:spPr bwMode="gray">
            <a:xfrm>
              <a:off x="3960813" y="2947356"/>
              <a:ext cx="3438525" cy="938844"/>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8" name="Picture 2"/>
            <p:cNvPicPr>
              <a:picLocks noChangeAspect="1" noChangeArrowheads="1"/>
            </p:cNvPicPr>
            <p:nvPr/>
          </p:nvPicPr>
          <p:blipFill>
            <a:blip r:embed="rId4" cstate="print"/>
            <a:srcRect/>
            <a:stretch>
              <a:fillRect/>
            </a:stretch>
          </p:blipFill>
          <p:spPr bwMode="auto">
            <a:xfrm>
              <a:off x="2208213" y="3886200"/>
              <a:ext cx="1292859" cy="304800"/>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lstStyle/>
          <a:p>
            <a:pPr eaLnBrk="1" hangingPunct="1"/>
            <a:r>
              <a:rPr lang="en-US" altLang="en-US" dirty="0" smtClean="0">
                <a:latin typeface="Courier New" pitchFamily="49" charset="0"/>
                <a:cs typeface="Courier New" pitchFamily="49" charset="0"/>
              </a:rPr>
              <a:t>TRUNCATE</a:t>
            </a:r>
            <a:r>
              <a:rPr lang="en-US" altLang="en-US" dirty="0" smtClean="0"/>
              <a:t> Statement</a:t>
            </a:r>
          </a:p>
        </p:txBody>
      </p:sp>
      <p:sp>
        <p:nvSpPr>
          <p:cNvPr id="53251" name="Rectangle 7"/>
          <p:cNvSpPr>
            <a:spLocks noGrp="1" noChangeArrowheads="1"/>
          </p:cNvSpPr>
          <p:nvPr>
            <p:ph idx="1"/>
          </p:nvPr>
        </p:nvSpPr>
        <p:spPr/>
        <p:txBody>
          <a:bodyPr/>
          <a:lstStyle/>
          <a:p>
            <a:pPr lvl="1" eaLnBrk="1" hangingPunct="1"/>
            <a:r>
              <a:rPr lang="en-US" altLang="en-US" dirty="0" smtClean="0"/>
              <a:t>Removes all rows from a table, leaving the table empty and the table structure intact</a:t>
            </a:r>
          </a:p>
          <a:p>
            <a:pPr lvl="1" eaLnBrk="1" hangingPunct="1"/>
            <a:r>
              <a:rPr lang="en-US" altLang="en-US" dirty="0" smtClean="0"/>
              <a:t>Is a data definition language (DDL) statement rather than a DML statement; cannot be undone</a:t>
            </a:r>
          </a:p>
          <a:p>
            <a:pPr lvl="1" eaLnBrk="1" hangingPunct="1"/>
            <a:r>
              <a:rPr lang="en-US" altLang="en-US" dirty="0" smtClean="0"/>
              <a:t>Syntax:</a:t>
            </a:r>
          </a:p>
          <a:p>
            <a:pPr lvl="1" eaLnBrk="1" hangingPunct="1"/>
            <a:endParaRPr lang="en-US" altLang="en-US" dirty="0" smtClean="0"/>
          </a:p>
          <a:p>
            <a:pPr lvl="1" eaLnBrk="1" hangingPunct="1"/>
            <a:endParaRPr lang="en-US" altLang="en-US" dirty="0" smtClean="0"/>
          </a:p>
          <a:p>
            <a:pPr lvl="1" eaLnBrk="1" hangingPunct="1"/>
            <a:r>
              <a:rPr lang="en-US" altLang="en-US" dirty="0" smtClean="0"/>
              <a:t>Example:</a:t>
            </a:r>
          </a:p>
          <a:p>
            <a:pPr lvl="1" eaLnBrk="1" hangingPunct="1"/>
            <a:endParaRPr lang="en-US" altLang="en-US" dirty="0" smtClean="0"/>
          </a:p>
        </p:txBody>
      </p:sp>
      <p:sp>
        <p:nvSpPr>
          <p:cNvPr id="6" name="Content Placeholder 2"/>
          <p:cNvSpPr txBox="1">
            <a:spLocks/>
          </p:cNvSpPr>
          <p:nvPr/>
        </p:nvSpPr>
        <p:spPr bwMode="gray">
          <a:xfrm>
            <a:off x="1065212" y="3074091"/>
            <a:ext cx="80645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TRUNCATE TABLE </a:t>
            </a:r>
            <a:r>
              <a:rPr lang="en-US" altLang="en-US" sz="1600" b="1" i="1" dirty="0">
                <a:solidFill>
                  <a:schemeClr val="tx1">
                    <a:lumMod val="75000"/>
                  </a:schemeClr>
                </a:solidFill>
                <a:latin typeface="Courier New" panose="02070309020205020404" pitchFamily="49" charset="0"/>
                <a:cs typeface="Arial" panose="020B0604020202020204" pitchFamily="34" charset="0"/>
              </a:rPr>
              <a:t>table_name</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sp>
        <p:nvSpPr>
          <p:cNvPr id="7" name="Content Placeholder 2"/>
          <p:cNvSpPr txBox="1">
            <a:spLocks/>
          </p:cNvSpPr>
          <p:nvPr/>
        </p:nvSpPr>
        <p:spPr bwMode="gray">
          <a:xfrm>
            <a:off x="1065212" y="4419600"/>
            <a:ext cx="80645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TRUNCATE TABLE copy_emp;</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 name="Rectangle 1028"/>
          <p:cNvSpPr txBox="1">
            <a:spLocks noChangeArrowheads="1"/>
          </p:cNvSpPr>
          <p:nvPr/>
        </p:nvSpPr>
        <p:spPr bwMode="auto">
          <a:xfrm>
            <a:off x="2132012" y="439738"/>
            <a:ext cx="7918450" cy="876300"/>
          </a:xfrm>
          <a:prstGeom prst="rect">
            <a:avLst/>
          </a:prstGeom>
          <a:noFill/>
          <a:ln w="9525">
            <a:noFill/>
            <a:miter lim="800000"/>
            <a:headEnd/>
            <a:tailEnd/>
          </a:ln>
        </p:spPr>
        <p:txBody>
          <a:bodyPr lIns="12700" tIns="12700" rIns="12700" bIns="12700"/>
          <a:lstStyle/>
          <a:p>
            <a:pPr defTabSz="228600">
              <a:buClr>
                <a:srgbClr val="000000"/>
              </a:buClr>
              <a:defRPr/>
            </a:pPr>
            <a:endParaRPr lang="en-US" sz="2600" b="1" kern="0" dirty="0">
              <a:latin typeface="+mj-lt"/>
              <a:ea typeface="+mj-ea"/>
              <a:cs typeface="+mj-cs"/>
            </a:endParaRPr>
          </a:p>
        </p:txBody>
      </p:sp>
      <p:sp>
        <p:nvSpPr>
          <p:cNvPr id="55299" name="Title 7"/>
          <p:cNvSpPr>
            <a:spLocks noGrp="1"/>
          </p:cNvSpPr>
          <p:nvPr>
            <p:ph type="title"/>
          </p:nvPr>
        </p:nvSpPr>
        <p:spPr/>
        <p:txBody>
          <a:bodyPr/>
          <a:lstStyle/>
          <a:p>
            <a:pPr eaLnBrk="1" hangingPunct="1"/>
            <a:r>
              <a:rPr lang="en-US" altLang="en-US" dirty="0" smtClean="0"/>
              <a:t>Lesson Agenda</a:t>
            </a:r>
          </a:p>
        </p:txBody>
      </p:sp>
      <p:sp>
        <p:nvSpPr>
          <p:cNvPr id="55300" name="Content Placeholder 6"/>
          <p:cNvSpPr>
            <a:spLocks noGrp="1"/>
          </p:cNvSpPr>
          <p:nvPr>
            <p:ph idx="1"/>
          </p:nvPr>
        </p:nvSpPr>
        <p:spPr>
          <a:xfrm>
            <a:off x="622139" y="1242485"/>
            <a:ext cx="7529674" cy="5135587"/>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chemeClr val="accent1"/>
              </a:buClr>
            </a:pPr>
            <a:r>
              <a:rPr lang="en-US" altLang="en-US" dirty="0" smtClean="0"/>
              <a:t>Database transaction control using </a:t>
            </a:r>
            <a:r>
              <a:rPr lang="en-US" altLang="en-US" dirty="0" smtClean="0">
                <a:latin typeface="Courier New" pitchFamily="49" charset="0"/>
              </a:rPr>
              <a:t>COMMIT</a:t>
            </a:r>
            <a:r>
              <a:rPr lang="en-US" altLang="en-US" dirty="0" smtClean="0"/>
              <a:t>, </a:t>
            </a:r>
            <a:r>
              <a:rPr lang="en-US" altLang="en-US" dirty="0" smtClean="0">
                <a:latin typeface="Courier New" pitchFamily="49" charset="0"/>
              </a:rPr>
              <a:t>ROLLBACK</a:t>
            </a:r>
            <a:r>
              <a:rPr lang="en-US" altLang="en-US" dirty="0" smtClean="0"/>
              <a:t>, and </a:t>
            </a:r>
            <a:r>
              <a:rPr lang="en-US" altLang="en-US" dirty="0" smtClean="0">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a:buClr>
                <a:srgbClr val="A6A6A6"/>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en-US" dirty="0" smtClean="0"/>
              <a:t>Database Transactions</a:t>
            </a:r>
          </a:p>
        </p:txBody>
      </p:sp>
      <p:sp>
        <p:nvSpPr>
          <p:cNvPr id="57347" name="Rectangle 5"/>
          <p:cNvSpPr>
            <a:spLocks noGrp="1" noChangeArrowheads="1"/>
          </p:cNvSpPr>
          <p:nvPr>
            <p:ph idx="1"/>
          </p:nvPr>
        </p:nvSpPr>
        <p:spPr>
          <a:xfrm>
            <a:off x="622138" y="1242485"/>
            <a:ext cx="10944549" cy="1673101"/>
          </a:xfrm>
        </p:spPr>
        <p:txBody>
          <a:bodyPr/>
          <a:lstStyle/>
          <a:p>
            <a:pPr eaLnBrk="1" hangingPunct="1"/>
            <a:r>
              <a:rPr lang="en-US" altLang="en-US" dirty="0" smtClean="0">
                <a:latin typeface="Arial" charset="0"/>
              </a:rPr>
              <a:t>A database transaction consists of one of the following:</a:t>
            </a:r>
          </a:p>
          <a:p>
            <a:pPr lvl="1" eaLnBrk="1" hangingPunct="1"/>
            <a:r>
              <a:rPr lang="en-US" altLang="en-US" dirty="0" smtClean="0"/>
              <a:t>DML statements that constitute one consistent change to the data</a:t>
            </a:r>
          </a:p>
          <a:p>
            <a:pPr lvl="1" eaLnBrk="1" hangingPunct="1"/>
            <a:r>
              <a:rPr lang="en-US" altLang="en-US" dirty="0" smtClean="0"/>
              <a:t>One DDL statement</a:t>
            </a:r>
          </a:p>
          <a:p>
            <a:pPr lvl="1" eaLnBrk="1" hangingPunct="1"/>
            <a:r>
              <a:rPr lang="en-US" altLang="en-US" dirty="0" smtClean="0"/>
              <a:t>One data control language (DCL) statement</a:t>
            </a:r>
          </a:p>
        </p:txBody>
      </p:sp>
      <p:sp>
        <p:nvSpPr>
          <p:cNvPr id="12" name="Rectangle 11"/>
          <p:cNvSpPr/>
          <p:nvPr/>
        </p:nvSpPr>
        <p:spPr bwMode="auto">
          <a:xfrm flipH="1">
            <a:off x="7389812" y="4369250"/>
            <a:ext cx="46631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13" name="Group 12"/>
          <p:cNvGrpSpPr/>
          <p:nvPr/>
        </p:nvGrpSpPr>
        <p:grpSpPr>
          <a:xfrm>
            <a:off x="9113645" y="4038600"/>
            <a:ext cx="2278785" cy="1878658"/>
            <a:chOff x="9113645" y="3962400"/>
            <a:chExt cx="2278785" cy="1954858"/>
          </a:xfrm>
        </p:grpSpPr>
        <p:sp>
          <p:nvSpPr>
            <p:cNvPr id="14" name="Round Diagonal Corner Rectangle 13"/>
            <p:cNvSpPr/>
            <p:nvPr/>
          </p:nvSpPr>
          <p:spPr bwMode="auto">
            <a:xfrm>
              <a:off x="9113645" y="3962400"/>
              <a:ext cx="2278785" cy="1954858"/>
            </a:xfrm>
            <a:prstGeom prst="round2DiagRect">
              <a:avLst/>
            </a:prstGeom>
            <a:solidFill>
              <a:schemeClr val="bg1"/>
            </a:solidFill>
            <a:ln w="57150" cap="flat" cmpd="sng" algn="ctr">
              <a:solidFill>
                <a:srgbClr val="DDE4E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Round Diagonal Corner Rectangle 14"/>
            <p:cNvSpPr/>
            <p:nvPr/>
          </p:nvSpPr>
          <p:spPr bwMode="auto">
            <a:xfrm>
              <a:off x="9181114" y="4037078"/>
              <a:ext cx="2143846" cy="1805503"/>
            </a:xfrm>
            <a:prstGeom prst="round2DiagRect">
              <a:avLst/>
            </a:prstGeom>
            <a:solidFill>
              <a:schemeClr val="bg1"/>
            </a:solidFill>
            <a:ln w="57150" cap="flat" cmpd="sng" algn="ctr">
              <a:noFill/>
              <a:prstDash val="solid"/>
              <a:round/>
              <a:headEnd type="none" w="sm" len="sm"/>
              <a:tailEnd type="none" w="sm" len="sm"/>
            </a:ln>
            <a:effectLst>
              <a:innerShdw blurRad="114300">
                <a:schemeClr val="accent1">
                  <a:lumMod val="20000"/>
                  <a:lumOff val="80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pic>
        <p:nvPicPr>
          <p:cNvPr id="18" name="Picture 17"/>
          <p:cNvPicPr>
            <a:picLocks noChangeAspect="1"/>
          </p:cNvPicPr>
          <p:nvPr/>
        </p:nvPicPr>
        <p:blipFill>
          <a:blip r:embed="rId4" cstate="print">
            <a:duotone>
              <a:prstClr val="black"/>
              <a:schemeClr val="accent1">
                <a:lumMod val="60000"/>
                <a:lumOff val="40000"/>
                <a:tint val="45000"/>
                <a:satMod val="400000"/>
              </a:schemeClr>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126474" y="4568613"/>
            <a:ext cx="1322030" cy="132203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94812" y="4304339"/>
            <a:ext cx="1154684" cy="147624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flipH="1">
            <a:off x="10285412" y="4369250"/>
            <a:ext cx="17675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59394" name="Rectangle 4"/>
          <p:cNvSpPr>
            <a:spLocks noGrp="1" noChangeArrowheads="1"/>
          </p:cNvSpPr>
          <p:nvPr>
            <p:ph type="title"/>
          </p:nvPr>
        </p:nvSpPr>
        <p:spPr/>
        <p:txBody>
          <a:bodyPr/>
          <a:lstStyle/>
          <a:p>
            <a:pPr eaLnBrk="1" hangingPunct="1"/>
            <a:r>
              <a:rPr lang="en-US" altLang="en-US" dirty="0" smtClean="0"/>
              <a:t>Database Transactions: Start and End</a:t>
            </a:r>
          </a:p>
        </p:txBody>
      </p:sp>
      <p:sp>
        <p:nvSpPr>
          <p:cNvPr id="59395" name="Rectangle 5"/>
          <p:cNvSpPr>
            <a:spLocks noGrp="1" noChangeArrowheads="1"/>
          </p:cNvSpPr>
          <p:nvPr>
            <p:ph idx="1"/>
          </p:nvPr>
        </p:nvSpPr>
        <p:spPr>
          <a:xfrm>
            <a:off x="622138" y="1242485"/>
            <a:ext cx="10944549" cy="2283524"/>
          </a:xfrm>
        </p:spPr>
        <p:txBody>
          <a:bodyPr/>
          <a:lstStyle/>
          <a:p>
            <a:pPr lvl="1" eaLnBrk="1" hangingPunct="1"/>
            <a:r>
              <a:rPr lang="en-US" altLang="en-US" dirty="0" smtClean="0"/>
              <a:t>Begin when the first DML SQL statement is executed</a:t>
            </a:r>
          </a:p>
          <a:p>
            <a:pPr lvl="1" eaLnBrk="1" hangingPunct="1"/>
            <a:r>
              <a:rPr lang="en-US" altLang="en-US" dirty="0" smtClean="0"/>
              <a:t>End with one of the following events:</a:t>
            </a:r>
          </a:p>
          <a:p>
            <a:pPr lvl="2" eaLnBrk="1" hangingPunct="1"/>
            <a:r>
              <a:rPr lang="en-US" altLang="en-US" dirty="0" smtClean="0"/>
              <a:t>A </a:t>
            </a:r>
            <a:r>
              <a:rPr lang="en-US" altLang="en-US" dirty="0" smtClean="0">
                <a:latin typeface="Courier New" pitchFamily="49" charset="0"/>
              </a:rPr>
              <a:t>COMMIT</a:t>
            </a:r>
            <a:r>
              <a:rPr lang="en-US" altLang="en-US" dirty="0" smtClean="0"/>
              <a:t> or </a:t>
            </a:r>
            <a:r>
              <a:rPr lang="en-US" altLang="en-US" dirty="0" smtClean="0">
                <a:latin typeface="Courier New" pitchFamily="49" charset="0"/>
              </a:rPr>
              <a:t>ROLLBACK</a:t>
            </a:r>
            <a:r>
              <a:rPr lang="en-US" altLang="en-US" dirty="0" smtClean="0"/>
              <a:t> statement is issued.</a:t>
            </a:r>
          </a:p>
          <a:p>
            <a:pPr lvl="2" eaLnBrk="1" hangingPunct="1"/>
            <a:r>
              <a:rPr lang="en-US" altLang="en-US" dirty="0" smtClean="0"/>
              <a:t>A DDL or DCL statement executes (automatic commit).</a:t>
            </a:r>
          </a:p>
          <a:p>
            <a:pPr lvl="2" eaLnBrk="1" hangingPunct="1"/>
            <a:r>
              <a:rPr lang="en-US" altLang="en-US" dirty="0" smtClean="0"/>
              <a:t>The user exits SQL Developer or</a:t>
            </a:r>
            <a:r>
              <a:rPr lang="en-US" altLang="en-US" i="1" dirty="0" smtClean="0"/>
              <a:t> </a:t>
            </a:r>
            <a:r>
              <a:rPr lang="en-US" altLang="en-US" dirty="0" smtClean="0"/>
              <a:t>SQL*Plus.</a:t>
            </a:r>
          </a:p>
          <a:p>
            <a:pPr lvl="2" eaLnBrk="1" hangingPunct="1"/>
            <a:r>
              <a:rPr lang="en-US" altLang="en-US" dirty="0" smtClean="0"/>
              <a:t>The system crashes.</a:t>
            </a:r>
          </a:p>
        </p:txBody>
      </p:sp>
      <p:grpSp>
        <p:nvGrpSpPr>
          <p:cNvPr id="2" name="Group 1"/>
          <p:cNvGrpSpPr/>
          <p:nvPr/>
        </p:nvGrpSpPr>
        <p:grpSpPr>
          <a:xfrm>
            <a:off x="6856412" y="4114800"/>
            <a:ext cx="4419600" cy="1658112"/>
            <a:chOff x="5103812" y="4114800"/>
            <a:chExt cx="4419600" cy="1658112"/>
          </a:xfrm>
        </p:grpSpPr>
        <p:pic>
          <p:nvPicPr>
            <p:cNvPr id="4" name="Picture 3" descr="cnt2427947.png"/>
            <p:cNvPicPr>
              <a:picLocks noChangeAspect="1"/>
            </p:cNvPicPr>
            <p:nvPr/>
          </p:nvPicPr>
          <p:blipFill>
            <a:blip r:embed="rId4" cstate="print"/>
            <a:stretch>
              <a:fillRect/>
            </a:stretch>
          </p:blipFill>
          <p:spPr>
            <a:xfrm>
              <a:off x="8228012" y="4114800"/>
              <a:ext cx="1295400" cy="1658112"/>
            </a:xfrm>
            <a:prstGeom prst="rect">
              <a:avLst/>
            </a:prstGeom>
          </p:spPr>
        </p:pic>
        <p:sp>
          <p:nvSpPr>
            <p:cNvPr id="5" name="TextBox 4"/>
            <p:cNvSpPr txBox="1"/>
            <p:nvPr/>
          </p:nvSpPr>
          <p:spPr>
            <a:xfrm>
              <a:off x="5103812" y="4572000"/>
              <a:ext cx="2362200" cy="646331"/>
            </a:xfrm>
            <a:prstGeom prst="rect">
              <a:avLst/>
            </a:prstGeom>
            <a:noFill/>
          </p:spPr>
          <p:txBody>
            <a:bodyPr wrap="square" rtlCol="0">
              <a:spAutoFit/>
            </a:bodyPr>
            <a:lstStyle/>
            <a:p>
              <a:pPr algn="ctr"/>
              <a:r>
                <a:rPr lang="en-US" dirty="0" smtClean="0">
                  <a:latin typeface="+mn-lt"/>
                </a:rPr>
                <a:t>Database transaction on table/s</a:t>
              </a:r>
              <a:endParaRPr lang="en-US" dirty="0">
                <a:latin typeface="+mn-lt"/>
              </a:endParaRPr>
            </a:p>
          </p:txBody>
        </p:sp>
      </p:grpSp>
      <p:cxnSp>
        <p:nvCxnSpPr>
          <p:cNvPr id="6" name="Straight Arrow Connector 5"/>
          <p:cNvCxnSpPr/>
          <p:nvPr/>
        </p:nvCxnSpPr>
        <p:spPr bwMode="auto">
          <a:xfrm>
            <a:off x="9066212" y="4992469"/>
            <a:ext cx="914400" cy="0"/>
          </a:xfrm>
          <a:prstGeom prst="straightConnector1">
            <a:avLst/>
          </a:prstGeom>
          <a:noFill/>
          <a:ln w="28575" cap="flat" cmpd="sng" algn="ctr">
            <a:solidFill>
              <a:schemeClr val="tx1"/>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smtClean="0"/>
              <a:t>Objectives</a:t>
            </a:r>
          </a:p>
        </p:txBody>
      </p:sp>
      <p:sp>
        <p:nvSpPr>
          <p:cNvPr id="8195" name="Content Placeholder 2"/>
          <p:cNvSpPr>
            <a:spLocks noGrp="1"/>
          </p:cNvSpPr>
          <p:nvPr>
            <p:ph idx="1"/>
          </p:nvPr>
        </p:nvSpPr>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Describe each data manipulation language (DML) statement</a:t>
            </a:r>
          </a:p>
          <a:p>
            <a:pPr lvl="1" eaLnBrk="1" hangingPunct="1"/>
            <a:r>
              <a:rPr lang="en-US" altLang="en-US" dirty="0" smtClean="0"/>
              <a:t>Control transactions</a:t>
            </a:r>
          </a:p>
        </p:txBody>
      </p:sp>
      <p:sp>
        <p:nvSpPr>
          <p:cNvPr id="7" name="Rectangle 6"/>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eaLnBrk="1" hangingPunct="1"/>
            <a:r>
              <a:rPr lang="en-US" altLang="en-US" dirty="0" smtClean="0"/>
              <a:t>Advantages of </a:t>
            </a:r>
            <a:r>
              <a:rPr lang="en-US" altLang="en-US" dirty="0" smtClean="0">
                <a:latin typeface="Courier New" pitchFamily="49" charset="0"/>
              </a:rPr>
              <a:t>COMMIT</a:t>
            </a:r>
            <a:r>
              <a:rPr lang="en-US" altLang="en-US" dirty="0" smtClean="0"/>
              <a:t> and </a:t>
            </a:r>
            <a:r>
              <a:rPr lang="en-US" altLang="en-US" dirty="0" smtClean="0">
                <a:latin typeface="Courier New" pitchFamily="49" charset="0"/>
              </a:rPr>
              <a:t>ROLLBACK</a:t>
            </a:r>
            <a:r>
              <a:rPr lang="en-US" altLang="en-US" dirty="0" smtClean="0"/>
              <a:t> Statements</a:t>
            </a:r>
          </a:p>
        </p:txBody>
      </p:sp>
      <p:sp>
        <p:nvSpPr>
          <p:cNvPr id="61443" name="Rectangle 5"/>
          <p:cNvSpPr>
            <a:spLocks noGrp="1" noChangeArrowheads="1"/>
          </p:cNvSpPr>
          <p:nvPr>
            <p:ph idx="1"/>
          </p:nvPr>
        </p:nvSpPr>
        <p:spPr>
          <a:xfrm>
            <a:off x="622138" y="1242485"/>
            <a:ext cx="10944549" cy="1673101"/>
          </a:xfrm>
        </p:spPr>
        <p:txBody>
          <a:bodyPr/>
          <a:lstStyle/>
          <a:p>
            <a:pPr indent="0"/>
            <a:r>
              <a:rPr lang="en-US" altLang="en-US" dirty="0" smtClean="0">
                <a:latin typeface="Arial" charset="0"/>
              </a:rPr>
              <a:t>Using </a:t>
            </a:r>
            <a:r>
              <a:rPr lang="en-US" altLang="en-US" dirty="0" smtClean="0">
                <a:latin typeface="Courier New" pitchFamily="49" charset="0"/>
              </a:rPr>
              <a:t>COMMIT</a:t>
            </a:r>
            <a:r>
              <a:rPr lang="en-US" altLang="en-US" dirty="0" smtClean="0">
                <a:latin typeface="Arial" charset="0"/>
              </a:rPr>
              <a:t> and </a:t>
            </a:r>
            <a:r>
              <a:rPr lang="en-US" altLang="en-US" dirty="0" smtClean="0">
                <a:latin typeface="Courier New" pitchFamily="49" charset="0"/>
              </a:rPr>
              <a:t>ROLLBACK</a:t>
            </a:r>
            <a:r>
              <a:rPr lang="en-US" altLang="en-US" dirty="0" smtClean="0">
                <a:latin typeface="Arial" charset="0"/>
              </a:rPr>
              <a:t> statements, you can:</a:t>
            </a:r>
          </a:p>
          <a:p>
            <a:pPr lvl="1" eaLnBrk="1" hangingPunct="1"/>
            <a:r>
              <a:rPr lang="en-US" altLang="en-US" dirty="0" smtClean="0"/>
              <a:t>Ensure data consistency</a:t>
            </a:r>
          </a:p>
          <a:p>
            <a:pPr lvl="1" eaLnBrk="1" hangingPunct="1"/>
            <a:r>
              <a:rPr lang="en-US" altLang="en-US" dirty="0" smtClean="0"/>
              <a:t>Preview data changes before making changes permanent</a:t>
            </a:r>
          </a:p>
          <a:p>
            <a:pPr lvl="1" eaLnBrk="1" hangingPunct="1"/>
            <a:r>
              <a:rPr lang="en-US" altLang="en-US" dirty="0" smtClean="0"/>
              <a:t>Group logically related operations</a:t>
            </a:r>
          </a:p>
        </p:txBody>
      </p:sp>
      <p:sp>
        <p:nvSpPr>
          <p:cNvPr id="14" name="Rectangle 13"/>
          <p:cNvSpPr/>
          <p:nvPr/>
        </p:nvSpPr>
        <p:spPr bwMode="auto">
          <a:xfrm flipH="1">
            <a:off x="9100079" y="3200400"/>
            <a:ext cx="2743200" cy="2733461"/>
          </a:xfrm>
          <a:prstGeom prst="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 name="Rectangle 2"/>
          <p:cNvSpPr/>
          <p:nvPr/>
        </p:nvSpPr>
        <p:spPr bwMode="auto">
          <a:xfrm>
            <a:off x="6094412" y="3200400"/>
            <a:ext cx="2743200" cy="2733461"/>
          </a:xfrm>
          <a:prstGeom prst="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cnt2554100.png"/>
          <p:cNvPicPr>
            <a:picLocks noChangeAspect="1"/>
          </p:cNvPicPr>
          <p:nvPr/>
        </p:nvPicPr>
        <p:blipFill>
          <a:blip r:embed="rId4" cstate="print"/>
          <a:stretch>
            <a:fillRect/>
          </a:stretch>
        </p:blipFill>
        <p:spPr>
          <a:xfrm>
            <a:off x="9415461" y="3384808"/>
            <a:ext cx="1409524" cy="1904762"/>
          </a:xfrm>
          <a:prstGeom prst="rect">
            <a:avLst/>
          </a:prstGeom>
        </p:spPr>
      </p:pic>
      <p:pic>
        <p:nvPicPr>
          <p:cNvPr id="8" name="Picture 7" descr="cnt2428131.png"/>
          <p:cNvPicPr>
            <a:picLocks noChangeAspect="1"/>
          </p:cNvPicPr>
          <p:nvPr/>
        </p:nvPicPr>
        <p:blipFill>
          <a:blip r:embed="rId5" cstate="print"/>
          <a:stretch>
            <a:fillRect/>
          </a:stretch>
        </p:blipFill>
        <p:spPr>
          <a:xfrm>
            <a:off x="9708743" y="4223008"/>
            <a:ext cx="822960" cy="990600"/>
          </a:xfrm>
          <a:prstGeom prst="rect">
            <a:avLst/>
          </a:prstGeom>
        </p:spPr>
      </p:pic>
      <p:pic>
        <p:nvPicPr>
          <p:cNvPr id="6" name="Picture 5" descr="cnt2495789.png"/>
          <p:cNvPicPr>
            <a:picLocks noChangeAspect="1"/>
          </p:cNvPicPr>
          <p:nvPr/>
        </p:nvPicPr>
        <p:blipFill>
          <a:blip r:embed="rId6" cstate="print"/>
          <a:stretch>
            <a:fillRect/>
          </a:stretch>
        </p:blipFill>
        <p:spPr>
          <a:xfrm>
            <a:off x="7097801" y="3384808"/>
            <a:ext cx="1422222" cy="1904762"/>
          </a:xfrm>
          <a:prstGeom prst="rect">
            <a:avLst/>
          </a:prstGeom>
        </p:spPr>
      </p:pic>
      <p:pic>
        <p:nvPicPr>
          <p:cNvPr id="9" name="Picture 8" descr="cnt2457261.png"/>
          <p:cNvPicPr>
            <a:picLocks noChangeAspect="1"/>
          </p:cNvPicPr>
          <p:nvPr/>
        </p:nvPicPr>
        <p:blipFill>
          <a:blip r:embed="rId7" cstate="print"/>
          <a:stretch>
            <a:fillRect/>
          </a:stretch>
        </p:blipFill>
        <p:spPr>
          <a:xfrm>
            <a:off x="7397432" y="4223008"/>
            <a:ext cx="822960" cy="990600"/>
          </a:xfrm>
          <a:prstGeom prst="rect">
            <a:avLst/>
          </a:prstGeom>
        </p:spPr>
      </p:pic>
      <p:sp>
        <p:nvSpPr>
          <p:cNvPr id="12" name="TextBox 11"/>
          <p:cNvSpPr txBox="1"/>
          <p:nvPr/>
        </p:nvSpPr>
        <p:spPr>
          <a:xfrm>
            <a:off x="7085012" y="5519373"/>
            <a:ext cx="1447800" cy="369332"/>
          </a:xfrm>
          <a:prstGeom prst="rect">
            <a:avLst/>
          </a:prstGeom>
          <a:noFill/>
        </p:spPr>
        <p:txBody>
          <a:bodyPr wrap="square" rtlCol="0">
            <a:spAutoFit/>
          </a:bodyPr>
          <a:lstStyle/>
          <a:p>
            <a:pPr algn="ctr"/>
            <a:r>
              <a:rPr lang="en-US" dirty="0" smtClean="0">
                <a:latin typeface="+mn-lt"/>
              </a:rPr>
              <a:t>COMMIT</a:t>
            </a:r>
            <a:endParaRPr lang="en-US" dirty="0">
              <a:latin typeface="+mn-lt"/>
            </a:endParaRPr>
          </a:p>
        </p:txBody>
      </p:sp>
      <p:sp>
        <p:nvSpPr>
          <p:cNvPr id="13" name="TextBox 12"/>
          <p:cNvSpPr txBox="1"/>
          <p:nvPr/>
        </p:nvSpPr>
        <p:spPr>
          <a:xfrm>
            <a:off x="9396323" y="5519373"/>
            <a:ext cx="1447800" cy="369332"/>
          </a:xfrm>
          <a:prstGeom prst="rect">
            <a:avLst/>
          </a:prstGeom>
          <a:noFill/>
        </p:spPr>
        <p:txBody>
          <a:bodyPr wrap="square" rtlCol="0">
            <a:spAutoFit/>
          </a:bodyPr>
          <a:lstStyle/>
          <a:p>
            <a:pPr algn="ctr"/>
            <a:r>
              <a:rPr lang="en-US" dirty="0" smtClean="0">
                <a:latin typeface="+mn-lt"/>
              </a:rPr>
              <a:t>ROLLBACK</a:t>
            </a:r>
            <a:endParaRPr lang="en-US" dirty="0">
              <a:latin typeface="+mn-lt"/>
            </a:endParaRPr>
          </a:p>
        </p:txBody>
      </p:sp>
    </p:spTree>
    <p:custDataLst>
      <p:tags r:id="rId1"/>
    </p:custData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smtClean="0"/>
              <a:t>Explicit Transaction Control Statements</a:t>
            </a:r>
          </a:p>
        </p:txBody>
      </p:sp>
      <p:grpSp>
        <p:nvGrpSpPr>
          <p:cNvPr id="39" name="Group 38"/>
          <p:cNvGrpSpPr/>
          <p:nvPr/>
        </p:nvGrpSpPr>
        <p:grpSpPr>
          <a:xfrm>
            <a:off x="2068512" y="947738"/>
            <a:ext cx="8293100" cy="5148262"/>
            <a:chOff x="546100" y="947738"/>
            <a:chExt cx="8293100" cy="5148262"/>
          </a:xfrm>
        </p:grpSpPr>
        <p:sp>
          <p:nvSpPr>
            <p:cNvPr id="63492" name="Rectangle 3"/>
            <p:cNvSpPr>
              <a:spLocks noChangeArrowheads="1"/>
            </p:cNvSpPr>
            <p:nvPr/>
          </p:nvSpPr>
          <p:spPr bwMode="auto">
            <a:xfrm>
              <a:off x="1384300" y="4645026"/>
              <a:ext cx="2046287" cy="366712"/>
            </a:xfrm>
            <a:prstGeom prst="rect">
              <a:avLst/>
            </a:prstGeom>
            <a:noFill/>
            <a:ln w="9525">
              <a:noFill/>
              <a:miter lim="800000"/>
              <a:headEnd/>
              <a:tailEnd/>
            </a:ln>
          </p:spPr>
          <p:txBody>
            <a:bodyPr lIns="92075" tIns="46038" rIns="92075" bIns="46038">
              <a:spAutoFit/>
            </a:bodyPr>
            <a:lstStyle/>
            <a:p>
              <a:r>
                <a:rPr lang="en-US" altLang="en-US" b="1" dirty="0">
                  <a:latin typeface="Courier New" pitchFamily="49" charset="0"/>
                </a:rPr>
                <a:t>SAVEPOINT</a:t>
              </a:r>
              <a:r>
                <a:rPr lang="en-US" altLang="en-US" b="1" dirty="0"/>
                <a:t> </a:t>
              </a:r>
              <a:r>
                <a:rPr lang="en-US" altLang="en-US" b="1" dirty="0">
                  <a:latin typeface="Courier New" pitchFamily="49" charset="0"/>
                </a:rPr>
                <a:t>B</a:t>
              </a:r>
            </a:p>
          </p:txBody>
        </p:sp>
        <p:sp>
          <p:nvSpPr>
            <p:cNvPr id="63493" name="Rectangle 4"/>
            <p:cNvSpPr>
              <a:spLocks noChangeArrowheads="1"/>
            </p:cNvSpPr>
            <p:nvPr/>
          </p:nvSpPr>
          <p:spPr bwMode="auto">
            <a:xfrm>
              <a:off x="1384300" y="2592388"/>
              <a:ext cx="2046287" cy="366713"/>
            </a:xfrm>
            <a:prstGeom prst="rect">
              <a:avLst/>
            </a:prstGeom>
            <a:noFill/>
            <a:ln w="9525">
              <a:noFill/>
              <a:miter lim="800000"/>
              <a:headEnd/>
              <a:tailEnd/>
            </a:ln>
          </p:spPr>
          <p:txBody>
            <a:bodyPr lIns="92075" tIns="46038" rIns="92075" bIns="46038">
              <a:spAutoFit/>
            </a:bodyPr>
            <a:lstStyle/>
            <a:p>
              <a:r>
                <a:rPr lang="en-US" altLang="en-US" b="1" dirty="0">
                  <a:latin typeface="Courier New" pitchFamily="49" charset="0"/>
                </a:rPr>
                <a:t>SAVEPOINT</a:t>
              </a:r>
              <a:r>
                <a:rPr lang="en-US" altLang="en-US" b="1" dirty="0"/>
                <a:t> </a:t>
              </a:r>
              <a:r>
                <a:rPr lang="en-US" altLang="en-US" b="1" dirty="0">
                  <a:latin typeface="Courier New" pitchFamily="49" charset="0"/>
                </a:rPr>
                <a:t>A</a:t>
              </a:r>
            </a:p>
          </p:txBody>
        </p:sp>
        <p:sp>
          <p:nvSpPr>
            <p:cNvPr id="63494" name="Rectangle 5"/>
            <p:cNvSpPr>
              <a:spLocks noChangeArrowheads="1"/>
            </p:cNvSpPr>
            <p:nvPr/>
          </p:nvSpPr>
          <p:spPr bwMode="blackGray">
            <a:xfrm>
              <a:off x="1517650" y="2033588"/>
              <a:ext cx="1013098" cy="369974"/>
            </a:xfrm>
            <a:prstGeom prst="rect">
              <a:avLst/>
            </a:prstGeom>
            <a:solidFill>
              <a:schemeClr val="accent1">
                <a:lumMod val="60000"/>
                <a:lumOff val="40000"/>
              </a:schemeClr>
            </a:solidFill>
            <a:ln w="28575">
              <a:solidFill>
                <a:schemeClr val="tx1"/>
              </a:solidFill>
              <a:miter lim="800000"/>
              <a:headEnd/>
              <a:tailEnd/>
            </a:ln>
          </p:spPr>
          <p:txBody>
            <a:bodyPr wrap="none" lIns="92075" tIns="46038" rIns="92075" bIns="46038">
              <a:spAutoFit/>
            </a:bodyPr>
            <a:lstStyle/>
            <a:p>
              <a:r>
                <a:rPr lang="en-US" altLang="en-US" b="1" dirty="0">
                  <a:solidFill>
                    <a:schemeClr val="bg1"/>
                  </a:solidFill>
                  <a:latin typeface="Courier New" pitchFamily="49" charset="0"/>
                </a:rPr>
                <a:t>DELETE</a:t>
              </a:r>
            </a:p>
          </p:txBody>
        </p:sp>
        <p:sp>
          <p:nvSpPr>
            <p:cNvPr id="63495" name="Rectangle 6"/>
            <p:cNvSpPr>
              <a:spLocks noChangeArrowheads="1"/>
            </p:cNvSpPr>
            <p:nvPr/>
          </p:nvSpPr>
          <p:spPr bwMode="blackGray">
            <a:xfrm>
              <a:off x="1517650" y="3079751"/>
              <a:ext cx="1013098" cy="369974"/>
            </a:xfrm>
            <a:prstGeom prst="rect">
              <a:avLst/>
            </a:prstGeom>
            <a:solidFill>
              <a:srgbClr val="FFFF85"/>
            </a:solidFill>
            <a:ln w="28575">
              <a:solidFill>
                <a:schemeClr val="tx1"/>
              </a:solidFill>
              <a:miter lim="800000"/>
              <a:headEnd/>
              <a:tailEnd/>
            </a:ln>
          </p:spPr>
          <p:txBody>
            <a:bodyPr wrap="none" lIns="92075" tIns="46038" rIns="92075" bIns="46038">
              <a:spAutoFit/>
            </a:bodyPr>
            <a:lstStyle/>
            <a:p>
              <a:r>
                <a:rPr lang="en-US" altLang="en-US" b="1" dirty="0">
                  <a:latin typeface="Courier New" pitchFamily="49" charset="0"/>
                </a:rPr>
                <a:t>INSERT</a:t>
              </a:r>
            </a:p>
          </p:txBody>
        </p:sp>
        <p:sp>
          <p:nvSpPr>
            <p:cNvPr id="63496" name="Rectangle 7"/>
            <p:cNvSpPr>
              <a:spLocks noChangeArrowheads="1"/>
            </p:cNvSpPr>
            <p:nvPr/>
          </p:nvSpPr>
          <p:spPr bwMode="blackGray">
            <a:xfrm>
              <a:off x="1517650" y="4113213"/>
              <a:ext cx="1013098" cy="369974"/>
            </a:xfrm>
            <a:prstGeom prst="rect">
              <a:avLst/>
            </a:prstGeom>
            <a:solidFill>
              <a:srgbClr val="92D050"/>
            </a:solidFill>
            <a:ln w="28575">
              <a:solidFill>
                <a:schemeClr val="tx1"/>
              </a:solidFill>
              <a:miter lim="800000"/>
              <a:headEnd/>
              <a:tailEnd/>
            </a:ln>
          </p:spPr>
          <p:txBody>
            <a:bodyPr wrap="none" lIns="92075" tIns="46038" rIns="92075" bIns="46038">
              <a:spAutoFit/>
            </a:bodyPr>
            <a:lstStyle/>
            <a:p>
              <a:r>
                <a:rPr lang="en-US" altLang="en-US" b="1" dirty="0">
                  <a:latin typeface="Courier New" pitchFamily="49" charset="0"/>
                </a:rPr>
                <a:t>UPDATE</a:t>
              </a:r>
            </a:p>
          </p:txBody>
        </p:sp>
        <p:sp>
          <p:nvSpPr>
            <p:cNvPr id="63497" name="Rectangle 8"/>
            <p:cNvSpPr>
              <a:spLocks noChangeArrowheads="1"/>
            </p:cNvSpPr>
            <p:nvPr/>
          </p:nvSpPr>
          <p:spPr bwMode="blackGray">
            <a:xfrm>
              <a:off x="1517650" y="5126038"/>
              <a:ext cx="1013098" cy="369974"/>
            </a:xfrm>
            <a:prstGeom prst="rect">
              <a:avLst/>
            </a:prstGeom>
            <a:solidFill>
              <a:srgbClr val="2DC8FF"/>
            </a:solidFill>
            <a:ln w="28575">
              <a:solidFill>
                <a:schemeClr val="tx1"/>
              </a:solidFill>
              <a:miter lim="800000"/>
              <a:headEnd/>
              <a:tailEnd/>
            </a:ln>
          </p:spPr>
          <p:txBody>
            <a:bodyPr wrap="none" lIns="92075" tIns="46038" rIns="92075" bIns="46038">
              <a:spAutoFit/>
            </a:bodyPr>
            <a:lstStyle/>
            <a:p>
              <a:r>
                <a:rPr lang="en-US" altLang="en-US" b="1" dirty="0">
                  <a:latin typeface="Courier New" pitchFamily="49" charset="0"/>
                </a:rPr>
                <a:t>INSERT</a:t>
              </a:r>
            </a:p>
          </p:txBody>
        </p:sp>
        <p:sp>
          <p:nvSpPr>
            <p:cNvPr id="63498" name="Rectangle 9"/>
            <p:cNvSpPr>
              <a:spLocks noChangeArrowheads="1"/>
            </p:cNvSpPr>
            <p:nvPr/>
          </p:nvSpPr>
          <p:spPr bwMode="auto">
            <a:xfrm>
              <a:off x="1404937" y="947738"/>
              <a:ext cx="1295400" cy="366713"/>
            </a:xfrm>
            <a:prstGeom prst="rect">
              <a:avLst/>
            </a:prstGeom>
            <a:noFill/>
            <a:ln w="9525">
              <a:noFill/>
              <a:miter lim="800000"/>
              <a:headEnd/>
              <a:tailEnd/>
            </a:ln>
          </p:spPr>
          <p:txBody>
            <a:bodyPr lIns="92075" tIns="46038" rIns="92075" bIns="46038">
              <a:spAutoFit/>
            </a:bodyPr>
            <a:lstStyle/>
            <a:p>
              <a:r>
                <a:rPr lang="en-US" altLang="en-US" b="1" i="1" dirty="0">
                  <a:latin typeface="Courier New" pitchFamily="49" charset="0"/>
                </a:rPr>
                <a:t>COMMIT</a:t>
              </a:r>
            </a:p>
          </p:txBody>
        </p:sp>
        <p:sp>
          <p:nvSpPr>
            <p:cNvPr id="63499" name="Line 10"/>
            <p:cNvSpPr>
              <a:spLocks noChangeShapeType="1"/>
            </p:cNvSpPr>
            <p:nvPr/>
          </p:nvSpPr>
          <p:spPr bwMode="auto">
            <a:xfrm flipV="1">
              <a:off x="919162" y="1319213"/>
              <a:ext cx="0" cy="4287838"/>
            </a:xfrm>
            <a:prstGeom prst="line">
              <a:avLst/>
            </a:prstGeom>
            <a:noFill/>
            <a:ln w="28575">
              <a:solidFill>
                <a:schemeClr val="tx1"/>
              </a:solidFill>
              <a:round/>
              <a:headEnd type="triangle" w="lg" len="lg"/>
              <a:tailEnd type="none" w="lg" len="lg"/>
            </a:ln>
          </p:spPr>
          <p:txBody>
            <a:bodyPr/>
            <a:lstStyle/>
            <a:p>
              <a:endParaRPr lang="en-US" dirty="0"/>
            </a:p>
          </p:txBody>
        </p:sp>
        <p:sp>
          <p:nvSpPr>
            <p:cNvPr id="63500" name="Rectangle 11"/>
            <p:cNvSpPr>
              <a:spLocks noChangeArrowheads="1"/>
            </p:cNvSpPr>
            <p:nvPr/>
          </p:nvSpPr>
          <p:spPr bwMode="auto">
            <a:xfrm>
              <a:off x="546100" y="947738"/>
              <a:ext cx="728662" cy="336550"/>
            </a:xfrm>
            <a:prstGeom prst="rect">
              <a:avLst/>
            </a:prstGeom>
            <a:noFill/>
            <a:ln w="9525">
              <a:noFill/>
              <a:miter lim="800000"/>
              <a:headEnd/>
              <a:tailEnd/>
            </a:ln>
          </p:spPr>
          <p:txBody>
            <a:bodyPr lIns="92075" tIns="46038" rIns="92075" bIns="46038">
              <a:spAutoFit/>
            </a:bodyPr>
            <a:lstStyle/>
            <a:p>
              <a:r>
                <a:rPr lang="en-US" altLang="en-US" sz="1600" b="1" dirty="0">
                  <a:latin typeface="Courier New" pitchFamily="49" charset="0"/>
                </a:rPr>
                <a:t>Time</a:t>
              </a:r>
            </a:p>
          </p:txBody>
        </p:sp>
        <p:sp>
          <p:nvSpPr>
            <p:cNvPr id="63501" name="Rectangle 12"/>
            <p:cNvSpPr>
              <a:spLocks noChangeArrowheads="1"/>
            </p:cNvSpPr>
            <p:nvPr/>
          </p:nvSpPr>
          <p:spPr bwMode="auto">
            <a:xfrm>
              <a:off x="1384300" y="1393826"/>
              <a:ext cx="1382814" cy="369974"/>
            </a:xfrm>
            <a:prstGeom prst="rect">
              <a:avLst/>
            </a:prstGeom>
            <a:noFill/>
            <a:ln w="9525">
              <a:noFill/>
              <a:miter lim="800000"/>
              <a:headEnd/>
              <a:tailEnd/>
            </a:ln>
          </p:spPr>
          <p:txBody>
            <a:bodyPr wrap="none" lIns="92075" tIns="46038" rIns="92075" bIns="46038">
              <a:spAutoFit/>
            </a:bodyPr>
            <a:lstStyle/>
            <a:p>
              <a:r>
                <a:rPr lang="en-US" altLang="en-US" dirty="0"/>
                <a:t>Transaction</a:t>
              </a:r>
            </a:p>
          </p:txBody>
        </p:sp>
        <p:sp>
          <p:nvSpPr>
            <p:cNvPr id="63503" name="Freeform 14"/>
            <p:cNvSpPr>
              <a:spLocks/>
            </p:cNvSpPr>
            <p:nvPr/>
          </p:nvSpPr>
          <p:spPr bwMode="gray">
            <a:xfrm>
              <a:off x="3144837" y="4818063"/>
              <a:ext cx="838200" cy="476250"/>
            </a:xfrm>
            <a:custGeom>
              <a:avLst/>
              <a:gdLst>
                <a:gd name="T0" fmla="*/ 2147483646 w 564"/>
                <a:gd name="T1" fmla="*/ 2147483646 h 204"/>
                <a:gd name="T2" fmla="*/ 2147483646 w 564"/>
                <a:gd name="T3" fmla="*/ 0 h 204"/>
                <a:gd name="T4" fmla="*/ 0 w 564"/>
                <a:gd name="T5" fmla="*/ 0 h 204"/>
                <a:gd name="T6" fmla="*/ 0 60000 65536"/>
                <a:gd name="T7" fmla="*/ 0 60000 65536"/>
                <a:gd name="T8" fmla="*/ 0 60000 65536"/>
                <a:gd name="T9" fmla="*/ 0 w 564"/>
                <a:gd name="T10" fmla="*/ 0 h 204"/>
                <a:gd name="T11" fmla="*/ 564 w 564"/>
                <a:gd name="T12" fmla="*/ 204 h 204"/>
              </a:gdLst>
              <a:ahLst/>
              <a:cxnLst>
                <a:cxn ang="T6">
                  <a:pos x="T0" y="T1"/>
                </a:cxn>
                <a:cxn ang="T7">
                  <a:pos x="T2" y="T3"/>
                </a:cxn>
                <a:cxn ang="T8">
                  <a:pos x="T4" y="T5"/>
                </a:cxn>
              </a:cxnLst>
              <a:rect l="T9" t="T10" r="T11" b="T12"/>
              <a:pathLst>
                <a:path w="564" h="204">
                  <a:moveTo>
                    <a:pt x="563" y="203"/>
                  </a:moveTo>
                  <a:lnTo>
                    <a:pt x="563" y="0"/>
                  </a:lnTo>
                  <a:lnTo>
                    <a:pt x="0" y="0"/>
                  </a:lnTo>
                </a:path>
              </a:pathLst>
            </a:custGeom>
            <a:noFill/>
            <a:ln w="28575" cap="rnd" cmpd="sng">
              <a:solidFill>
                <a:schemeClr val="accent1"/>
              </a:solidFill>
              <a:prstDash val="solid"/>
              <a:round/>
              <a:headEnd type="none" w="lg" len="lg"/>
              <a:tailEnd type="triangle" w="lg" len="lg"/>
            </a:ln>
          </p:spPr>
          <p:txBody>
            <a:bodyPr/>
            <a:lstStyle/>
            <a:p>
              <a:endParaRPr lang="en-US" dirty="0"/>
            </a:p>
          </p:txBody>
        </p:sp>
        <p:sp>
          <p:nvSpPr>
            <p:cNvPr id="63505" name="Freeform 16"/>
            <p:cNvSpPr>
              <a:spLocks/>
            </p:cNvSpPr>
            <p:nvPr/>
          </p:nvSpPr>
          <p:spPr bwMode="gray">
            <a:xfrm>
              <a:off x="3144837" y="2768601"/>
              <a:ext cx="3179763" cy="2514600"/>
            </a:xfrm>
            <a:custGeom>
              <a:avLst/>
              <a:gdLst>
                <a:gd name="T0" fmla="*/ 2147483646 w 1832"/>
                <a:gd name="T1" fmla="*/ 2147483646 h 1488"/>
                <a:gd name="T2" fmla="*/ 2147483646 w 1832"/>
                <a:gd name="T3" fmla="*/ 0 h 1488"/>
                <a:gd name="T4" fmla="*/ 0 w 1832"/>
                <a:gd name="T5" fmla="*/ 0 h 1488"/>
                <a:gd name="T6" fmla="*/ 0 60000 65536"/>
                <a:gd name="T7" fmla="*/ 0 60000 65536"/>
                <a:gd name="T8" fmla="*/ 0 60000 65536"/>
                <a:gd name="T9" fmla="*/ 0 w 1832"/>
                <a:gd name="T10" fmla="*/ 0 h 1488"/>
                <a:gd name="T11" fmla="*/ 1832 w 1832"/>
                <a:gd name="T12" fmla="*/ 1488 h 1488"/>
              </a:gdLst>
              <a:ahLst/>
              <a:cxnLst>
                <a:cxn ang="T6">
                  <a:pos x="T0" y="T1"/>
                </a:cxn>
                <a:cxn ang="T7">
                  <a:pos x="T2" y="T3"/>
                </a:cxn>
                <a:cxn ang="T8">
                  <a:pos x="T4" y="T5"/>
                </a:cxn>
              </a:cxnLst>
              <a:rect l="T9" t="T10" r="T11" b="T12"/>
              <a:pathLst>
                <a:path w="1832" h="1488">
                  <a:moveTo>
                    <a:pt x="1831" y="1487"/>
                  </a:moveTo>
                  <a:lnTo>
                    <a:pt x="1831" y="0"/>
                  </a:lnTo>
                  <a:lnTo>
                    <a:pt x="0" y="0"/>
                  </a:lnTo>
                </a:path>
              </a:pathLst>
            </a:custGeom>
            <a:noFill/>
            <a:ln w="28575" cap="rnd" cmpd="sng">
              <a:solidFill>
                <a:schemeClr val="accent1"/>
              </a:solidFill>
              <a:prstDash val="solid"/>
              <a:round/>
              <a:headEnd type="none" w="lg" len="lg"/>
              <a:tailEnd type="triangle" w="lg" len="lg"/>
            </a:ln>
          </p:spPr>
          <p:txBody>
            <a:bodyPr/>
            <a:lstStyle/>
            <a:p>
              <a:endParaRPr lang="en-US" dirty="0"/>
            </a:p>
          </p:txBody>
        </p:sp>
        <p:sp>
          <p:nvSpPr>
            <p:cNvPr id="63507" name="Freeform 18"/>
            <p:cNvSpPr>
              <a:spLocks/>
            </p:cNvSpPr>
            <p:nvPr/>
          </p:nvSpPr>
          <p:spPr bwMode="gray">
            <a:xfrm>
              <a:off x="3144836" y="1568451"/>
              <a:ext cx="5008563" cy="3759200"/>
            </a:xfrm>
            <a:custGeom>
              <a:avLst/>
              <a:gdLst>
                <a:gd name="T0" fmla="*/ 2147483646 w 3135"/>
                <a:gd name="T1" fmla="*/ 2147483646 h 2446"/>
                <a:gd name="T2" fmla="*/ 2147483646 w 3135"/>
                <a:gd name="T3" fmla="*/ 0 h 2446"/>
                <a:gd name="T4" fmla="*/ 0 w 3135"/>
                <a:gd name="T5" fmla="*/ 0 h 2446"/>
                <a:gd name="T6" fmla="*/ 0 60000 65536"/>
                <a:gd name="T7" fmla="*/ 0 60000 65536"/>
                <a:gd name="T8" fmla="*/ 0 60000 65536"/>
                <a:gd name="T9" fmla="*/ 0 w 3135"/>
                <a:gd name="T10" fmla="*/ 0 h 2446"/>
                <a:gd name="T11" fmla="*/ 3135 w 3135"/>
                <a:gd name="T12" fmla="*/ 2446 h 2446"/>
              </a:gdLst>
              <a:ahLst/>
              <a:cxnLst>
                <a:cxn ang="T6">
                  <a:pos x="T0" y="T1"/>
                </a:cxn>
                <a:cxn ang="T7">
                  <a:pos x="T2" y="T3"/>
                </a:cxn>
                <a:cxn ang="T8">
                  <a:pos x="T4" y="T5"/>
                </a:cxn>
              </a:cxnLst>
              <a:rect l="T9" t="T10" r="T11" b="T12"/>
              <a:pathLst>
                <a:path w="3135" h="2446">
                  <a:moveTo>
                    <a:pt x="3134" y="2445"/>
                  </a:moveTo>
                  <a:lnTo>
                    <a:pt x="3134" y="0"/>
                  </a:lnTo>
                  <a:lnTo>
                    <a:pt x="0" y="0"/>
                  </a:lnTo>
                </a:path>
              </a:pathLst>
            </a:custGeom>
            <a:noFill/>
            <a:ln w="28575" cap="rnd" cmpd="sng">
              <a:solidFill>
                <a:schemeClr val="accent1"/>
              </a:solidFill>
              <a:prstDash val="solid"/>
              <a:round/>
              <a:headEnd type="none" w="lg" len="lg"/>
              <a:tailEnd type="triangle" w="lg" len="lg"/>
            </a:ln>
          </p:spPr>
          <p:txBody>
            <a:bodyPr/>
            <a:lstStyle/>
            <a:p>
              <a:endParaRPr lang="en-US" dirty="0"/>
            </a:p>
          </p:txBody>
        </p:sp>
        <p:sp>
          <p:nvSpPr>
            <p:cNvPr id="20" name="Rounded Rectangle 19"/>
            <p:cNvSpPr/>
            <p:nvPr/>
          </p:nvSpPr>
          <p:spPr bwMode="auto">
            <a:xfrm>
              <a:off x="2819400" y="5334000"/>
              <a:ext cx="2286000" cy="762000"/>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lang="en-US" altLang="en-US" b="1" dirty="0" smtClean="0">
                  <a:latin typeface="Courier New" pitchFamily="49" charset="0"/>
                </a:rPr>
                <a:t>ROLLBACK </a:t>
              </a:r>
            </a:p>
            <a:p>
              <a:pPr algn="ctr"/>
              <a:r>
                <a:rPr lang="en-US" altLang="en-US" b="1" dirty="0" smtClean="0">
                  <a:latin typeface="Courier New" pitchFamily="49" charset="0"/>
                </a:rPr>
                <a:t>to SAVEPOINT B</a:t>
              </a:r>
            </a:p>
            <a:p>
              <a:pPr algn="ctr" defTabSz="228600">
                <a:spcBef>
                  <a:spcPct val="20000"/>
                </a:spcBef>
                <a:buClr>
                  <a:srgbClr val="FF0000"/>
                </a:buClr>
              </a:pPr>
              <a:endParaRPr lang="en-US" dirty="0">
                <a:latin typeface="Arial" pitchFamily="34" charset="0"/>
              </a:endParaRPr>
            </a:p>
          </p:txBody>
        </p:sp>
        <p:sp>
          <p:nvSpPr>
            <p:cNvPr id="21" name="Rounded Rectangle 20"/>
            <p:cNvSpPr/>
            <p:nvPr/>
          </p:nvSpPr>
          <p:spPr bwMode="auto">
            <a:xfrm>
              <a:off x="5181600" y="5334000"/>
              <a:ext cx="2209800" cy="762000"/>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lang="en-US" altLang="en-US" b="1" dirty="0" smtClean="0">
                  <a:latin typeface="Courier New" pitchFamily="49" charset="0"/>
                </a:rPr>
                <a:t>ROLLBACK </a:t>
              </a:r>
            </a:p>
            <a:p>
              <a:pPr algn="ctr"/>
              <a:r>
                <a:rPr lang="en-US" altLang="en-US" b="1" dirty="0" smtClean="0">
                  <a:latin typeface="Courier New" pitchFamily="49" charset="0"/>
                </a:rPr>
                <a:t>to SAVEPOINT A</a:t>
              </a:r>
            </a:p>
          </p:txBody>
        </p:sp>
        <p:sp>
          <p:nvSpPr>
            <p:cNvPr id="38" name="Rounded Rectangle 37"/>
            <p:cNvSpPr/>
            <p:nvPr/>
          </p:nvSpPr>
          <p:spPr bwMode="auto">
            <a:xfrm>
              <a:off x="7467600" y="5334000"/>
              <a:ext cx="1371600" cy="381000"/>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lang="en-US" altLang="en-US" b="1" dirty="0" smtClean="0">
                  <a:latin typeface="Courier New" pitchFamily="49" charset="0"/>
                </a:rPr>
                <a:t>ROLLBACK</a:t>
              </a:r>
            </a:p>
          </p:txBody>
        </p:sp>
      </p:grpSp>
      <p:cxnSp>
        <p:nvCxnSpPr>
          <p:cNvPr id="41" name="Straight Connector 40"/>
          <p:cNvCxnSpPr/>
          <p:nvPr/>
        </p:nvCxnSpPr>
        <p:spPr bwMode="auto">
          <a:xfrm>
            <a:off x="6215062" y="3331369"/>
            <a:ext cx="0" cy="381000"/>
          </a:xfrm>
          <a:prstGeom prst="line">
            <a:avLst/>
          </a:prstGeom>
          <a:noFill/>
          <a:ln w="28575" cap="flat" cmpd="sng" algn="ctr">
            <a:solidFill>
              <a:schemeClr val="tx1"/>
            </a:solidFill>
            <a:prstDash val="sysDot"/>
            <a:round/>
            <a:headEnd type="none" w="sm" len="sm"/>
            <a:tailEnd type="none" w="sm" len="sm"/>
          </a:ln>
          <a:effectLst/>
        </p:spPr>
      </p:cxnSp>
    </p:spTree>
    <p:custDataLst>
      <p:tags r:id="rId1"/>
    </p:custData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7"/>
          <p:cNvSpPr>
            <a:spLocks noGrp="1" noChangeArrowheads="1"/>
          </p:cNvSpPr>
          <p:nvPr>
            <p:ph type="title"/>
          </p:nvPr>
        </p:nvSpPr>
        <p:spPr/>
        <p:txBody>
          <a:bodyPr/>
          <a:lstStyle/>
          <a:p>
            <a:pPr eaLnBrk="1" hangingPunct="1"/>
            <a:r>
              <a:rPr lang="en-US" altLang="en-US" dirty="0" smtClean="0"/>
              <a:t>Rolling Back Changes to a Marker</a:t>
            </a:r>
          </a:p>
        </p:txBody>
      </p:sp>
      <p:sp>
        <p:nvSpPr>
          <p:cNvPr id="65542" name="Rectangle 8"/>
          <p:cNvSpPr>
            <a:spLocks noGrp="1" noChangeArrowheads="1"/>
          </p:cNvSpPr>
          <p:nvPr>
            <p:ph idx="1"/>
          </p:nvPr>
        </p:nvSpPr>
        <p:spPr>
          <a:xfrm>
            <a:off x="622138" y="1242485"/>
            <a:ext cx="10944549" cy="795938"/>
          </a:xfrm>
        </p:spPr>
        <p:txBody>
          <a:bodyPr/>
          <a:lstStyle/>
          <a:p>
            <a:pPr lvl="1" eaLnBrk="1" hangingPunct="1"/>
            <a:r>
              <a:rPr lang="en-US" altLang="en-US" dirty="0" smtClean="0"/>
              <a:t>Create a marker in the current transaction by using the </a:t>
            </a:r>
            <a:r>
              <a:rPr lang="en-US" altLang="en-US" dirty="0" smtClean="0">
                <a:latin typeface="Courier New" pitchFamily="49" charset="0"/>
              </a:rPr>
              <a:t>SAVEPOINT</a:t>
            </a:r>
            <a:r>
              <a:rPr lang="en-US" altLang="en-US" dirty="0" smtClean="0"/>
              <a:t> statement.</a:t>
            </a:r>
          </a:p>
          <a:p>
            <a:pPr lvl="1" eaLnBrk="1" hangingPunct="1"/>
            <a:r>
              <a:rPr lang="en-US" altLang="en-US" dirty="0" smtClean="0"/>
              <a:t>Roll back to that marker by using the </a:t>
            </a:r>
            <a:r>
              <a:rPr lang="en-US" altLang="en-US" dirty="0" smtClean="0">
                <a:latin typeface="Courier New" pitchFamily="49" charset="0"/>
              </a:rPr>
              <a:t>ROLLBACK</a:t>
            </a:r>
            <a:r>
              <a:rPr lang="en-US" altLang="en-US" dirty="0" smtClean="0"/>
              <a:t> </a:t>
            </a:r>
            <a:r>
              <a:rPr lang="en-US" altLang="en-US" dirty="0" smtClean="0">
                <a:latin typeface="Courier New" pitchFamily="49" charset="0"/>
              </a:rPr>
              <a:t>TO</a:t>
            </a:r>
            <a:r>
              <a:rPr lang="en-US" altLang="en-US" dirty="0" smtClean="0"/>
              <a:t> </a:t>
            </a:r>
            <a:r>
              <a:rPr lang="en-US" altLang="en-US" dirty="0" smtClean="0">
                <a:latin typeface="Courier New" pitchFamily="49" charset="0"/>
              </a:rPr>
              <a:t>SAVEPOINT</a:t>
            </a:r>
            <a:r>
              <a:rPr lang="en-US" altLang="en-US" dirty="0" smtClean="0"/>
              <a:t> statement.</a:t>
            </a:r>
          </a:p>
        </p:txBody>
      </p:sp>
      <p:grpSp>
        <p:nvGrpSpPr>
          <p:cNvPr id="2" name="Group 1"/>
          <p:cNvGrpSpPr/>
          <p:nvPr/>
        </p:nvGrpSpPr>
        <p:grpSpPr>
          <a:xfrm>
            <a:off x="2062162" y="2645271"/>
            <a:ext cx="8064500" cy="2155329"/>
            <a:chOff x="2062162" y="2980266"/>
            <a:chExt cx="8064500" cy="2155329"/>
          </a:xfrm>
        </p:grpSpPr>
        <p:sp>
          <p:nvSpPr>
            <p:cNvPr id="9" name="Content Placeholder 2"/>
            <p:cNvSpPr txBox="1">
              <a:spLocks/>
            </p:cNvSpPr>
            <p:nvPr/>
          </p:nvSpPr>
          <p:spPr bwMode="gray">
            <a:xfrm>
              <a:off x="2062162" y="2980266"/>
              <a:ext cx="8064500" cy="21553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UPDATE...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SAVEPOINT update_done;</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smtClean="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INSERT</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ROLLBACK TO update_done;</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65545" name="Picture 9" descr="C:\project-SQLFund1\images\img9savepoint.gif"/>
            <p:cNvPicPr>
              <a:picLocks noChangeAspect="1" noChangeArrowheads="1"/>
            </p:cNvPicPr>
            <p:nvPr/>
          </p:nvPicPr>
          <p:blipFill>
            <a:blip r:embed="rId3" cstate="print"/>
            <a:srcRect r="33892" b="4635"/>
            <a:stretch>
              <a:fillRect/>
            </a:stretch>
          </p:blipFill>
          <p:spPr bwMode="gray">
            <a:xfrm>
              <a:off x="2208212" y="3810000"/>
              <a:ext cx="1752600" cy="228600"/>
            </a:xfrm>
            <a:prstGeom prst="rect">
              <a:avLst/>
            </a:prstGeom>
            <a:noFill/>
            <a:ln w="15875">
              <a:solidFill>
                <a:schemeClr val="tx1"/>
              </a:solidFill>
              <a:miter lim="800000"/>
              <a:headEnd/>
              <a:tailEnd/>
            </a:ln>
          </p:spPr>
        </p:pic>
        <p:sp>
          <p:nvSpPr>
            <p:cNvPr id="19" name="TextBox 18"/>
            <p:cNvSpPr txBox="1"/>
            <p:nvPr/>
          </p:nvSpPr>
          <p:spPr>
            <a:xfrm>
              <a:off x="6780212" y="3962400"/>
              <a:ext cx="2743200" cy="369332"/>
            </a:xfrm>
            <a:prstGeom prst="rect">
              <a:avLst/>
            </a:prstGeom>
            <a:noFill/>
          </p:spPr>
          <p:txBody>
            <a:bodyPr wrap="square" rtlCol="0">
              <a:spAutoFit/>
            </a:bodyPr>
            <a:lstStyle/>
            <a:p>
              <a:r>
                <a:rPr lang="en-US" dirty="0" smtClean="0">
                  <a:solidFill>
                    <a:schemeClr val="accent1"/>
                  </a:solidFill>
                  <a:latin typeface="+mn-lt"/>
                </a:rPr>
                <a:t>ROLLBACK to this point</a:t>
              </a:r>
              <a:endParaRPr lang="en-US" dirty="0">
                <a:solidFill>
                  <a:schemeClr val="accent1"/>
                </a:solidFill>
                <a:latin typeface="+mn-lt"/>
              </a:endParaRPr>
            </a:p>
          </p:txBody>
        </p:sp>
        <p:pic>
          <p:nvPicPr>
            <p:cNvPr id="103425" name="Picture 1"/>
            <p:cNvPicPr>
              <a:picLocks noChangeAspect="1" noChangeArrowheads="1"/>
            </p:cNvPicPr>
            <p:nvPr/>
          </p:nvPicPr>
          <p:blipFill>
            <a:blip r:embed="rId4" cstate="print"/>
            <a:srcRect/>
            <a:stretch>
              <a:fillRect/>
            </a:stretch>
          </p:blipFill>
          <p:spPr bwMode="auto">
            <a:xfrm>
              <a:off x="2208213" y="4800600"/>
              <a:ext cx="1566863" cy="228600"/>
            </a:xfrm>
            <a:prstGeom prst="rect">
              <a:avLst/>
            </a:prstGeom>
            <a:noFill/>
            <a:ln w="15875">
              <a:solidFill>
                <a:schemeClr val="tx1"/>
              </a:solidFill>
              <a:miter lim="800000"/>
              <a:headEnd/>
              <a:tailEnd/>
            </a:ln>
          </p:spPr>
        </p:pic>
      </p:grpSp>
      <p:cxnSp>
        <p:nvCxnSpPr>
          <p:cNvPr id="16" name="Elbow Connector 15"/>
          <p:cNvCxnSpPr/>
          <p:nvPr/>
        </p:nvCxnSpPr>
        <p:spPr bwMode="auto">
          <a:xfrm flipH="1" flipV="1">
            <a:off x="5256212" y="3212114"/>
            <a:ext cx="304801" cy="1154289"/>
          </a:xfrm>
          <a:prstGeom prst="bentConnector3">
            <a:avLst>
              <a:gd name="adj1" fmla="val -304629"/>
            </a:avLst>
          </a:prstGeom>
          <a:noFill/>
          <a:ln w="28575" cap="flat" cmpd="sng" algn="ctr">
            <a:solidFill>
              <a:schemeClr val="accent1"/>
            </a:solidFill>
            <a:prstDash val="solid"/>
            <a:round/>
            <a:headEnd type="none" w="sm" len="sm"/>
            <a:tailEnd type="triangle" w="lg" len="lg"/>
          </a:ln>
          <a:effectLst/>
        </p:spPr>
      </p:cxn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altLang="en-US" dirty="0" smtClean="0"/>
              <a:t>Implicit Transaction Processing</a:t>
            </a:r>
          </a:p>
        </p:txBody>
      </p:sp>
      <p:sp>
        <p:nvSpPr>
          <p:cNvPr id="67587" name="Rectangle 5"/>
          <p:cNvSpPr>
            <a:spLocks noGrp="1" noChangeArrowheads="1"/>
          </p:cNvSpPr>
          <p:nvPr>
            <p:ph idx="1"/>
          </p:nvPr>
        </p:nvSpPr>
        <p:spPr>
          <a:xfrm>
            <a:off x="622138" y="1242485"/>
            <a:ext cx="10944549" cy="2542570"/>
          </a:xfrm>
        </p:spPr>
        <p:txBody>
          <a:bodyPr/>
          <a:lstStyle/>
          <a:p>
            <a:pPr lvl="1" eaLnBrk="1" hangingPunct="1"/>
            <a:r>
              <a:rPr lang="en-US" altLang="en-US" dirty="0" smtClean="0"/>
              <a:t>An automatic commit occurs in the following circumstances:</a:t>
            </a:r>
          </a:p>
          <a:p>
            <a:pPr lvl="2" eaLnBrk="1" hangingPunct="1"/>
            <a:r>
              <a:rPr lang="en-US" altLang="en-US" dirty="0" smtClean="0"/>
              <a:t>A DDL statement is issued</a:t>
            </a:r>
          </a:p>
          <a:p>
            <a:pPr lvl="2" eaLnBrk="1" hangingPunct="1"/>
            <a:r>
              <a:rPr lang="en-US" altLang="en-US" dirty="0" smtClean="0"/>
              <a:t>A DCL statement is issued</a:t>
            </a:r>
          </a:p>
          <a:p>
            <a:pPr lvl="2" eaLnBrk="1" hangingPunct="1"/>
            <a:r>
              <a:rPr lang="en-US" altLang="en-US" dirty="0" smtClean="0"/>
              <a:t>A normal exit from SQL Developer or SQL*Plus, without explicitly issuing </a:t>
            </a:r>
            <a:r>
              <a:rPr lang="en-US" altLang="en-US" dirty="0" smtClean="0">
                <a:latin typeface="Courier New" pitchFamily="49" charset="0"/>
              </a:rPr>
              <a:t>COMMIT</a:t>
            </a:r>
            <a:r>
              <a:rPr lang="en-US" altLang="en-US" dirty="0" smtClean="0"/>
              <a:t> or </a:t>
            </a:r>
            <a:r>
              <a:rPr lang="en-US" altLang="en-US" dirty="0" smtClean="0">
                <a:latin typeface="Courier New" pitchFamily="49" charset="0"/>
              </a:rPr>
              <a:t>ROLLBACK</a:t>
            </a:r>
            <a:r>
              <a:rPr lang="en-US" altLang="en-US" dirty="0" smtClean="0"/>
              <a:t> statements</a:t>
            </a:r>
          </a:p>
          <a:p>
            <a:pPr lvl="1" eaLnBrk="1" hangingPunct="1"/>
            <a:r>
              <a:rPr lang="en-US" altLang="en-US" dirty="0" smtClean="0"/>
              <a:t>An automatic rollback occurs when there is an abnormal termination of SQL Developer or SQL*Plus, or a system failure.</a:t>
            </a:r>
          </a:p>
        </p:txBody>
      </p:sp>
      <p:sp>
        <p:nvSpPr>
          <p:cNvPr id="4" name="Rectangle 3"/>
          <p:cNvSpPr/>
          <p:nvPr/>
        </p:nvSpPr>
        <p:spPr bwMode="auto">
          <a:xfrm flipH="1">
            <a:off x="8456612" y="4495799"/>
            <a:ext cx="3596312" cy="1447801"/>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 name="Right Arrow 1"/>
          <p:cNvSpPr/>
          <p:nvPr/>
        </p:nvSpPr>
        <p:spPr bwMode="auto">
          <a:xfrm>
            <a:off x="9752012" y="4999871"/>
            <a:ext cx="851140" cy="685800"/>
          </a:xfrm>
          <a:prstGeom prst="rightArrow">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Circular Arrow 5"/>
          <p:cNvSpPr/>
          <p:nvPr/>
        </p:nvSpPr>
        <p:spPr bwMode="auto">
          <a:xfrm flipH="1">
            <a:off x="10603152" y="4654832"/>
            <a:ext cx="1118826" cy="1118826"/>
          </a:xfrm>
          <a:prstGeom prst="circularArrow">
            <a:avLst>
              <a:gd name="adj1" fmla="val 18154"/>
              <a:gd name="adj2" fmla="val 1705532"/>
              <a:gd name="adj3" fmla="val 19595688"/>
              <a:gd name="adj4" fmla="val 3383264"/>
              <a:gd name="adj5" fmla="val 18792"/>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H="1">
            <a:off x="10590212" y="4369250"/>
            <a:ext cx="14627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70658" name="Rectangle 2052"/>
          <p:cNvSpPr>
            <a:spLocks noGrp="1" noChangeArrowheads="1"/>
          </p:cNvSpPr>
          <p:nvPr>
            <p:ph type="title"/>
          </p:nvPr>
        </p:nvSpPr>
        <p:spPr/>
        <p:txBody>
          <a:bodyPr/>
          <a:lstStyle/>
          <a:p>
            <a:pPr eaLnBrk="1" hangingPunct="1"/>
            <a:r>
              <a:rPr lang="en-US" altLang="en-US" dirty="0" smtClean="0"/>
              <a:t>State of Data Before </a:t>
            </a:r>
            <a:r>
              <a:rPr lang="en-US" altLang="en-US" dirty="0" smtClean="0">
                <a:latin typeface="Courier New" pitchFamily="49" charset="0"/>
              </a:rPr>
              <a:t>COMMIT</a:t>
            </a:r>
            <a:r>
              <a:rPr lang="en-US" altLang="en-US" dirty="0" smtClean="0"/>
              <a:t> or </a:t>
            </a:r>
            <a:r>
              <a:rPr lang="en-US" altLang="en-US" dirty="0" smtClean="0">
                <a:latin typeface="Courier New" pitchFamily="49" charset="0"/>
              </a:rPr>
              <a:t>ROLLBACK</a:t>
            </a:r>
          </a:p>
        </p:txBody>
      </p:sp>
      <p:sp>
        <p:nvSpPr>
          <p:cNvPr id="70659" name="Rectangle 2053"/>
          <p:cNvSpPr>
            <a:spLocks noGrp="1" noChangeArrowheads="1"/>
          </p:cNvSpPr>
          <p:nvPr>
            <p:ph idx="1"/>
          </p:nvPr>
        </p:nvSpPr>
        <p:spPr>
          <a:xfrm>
            <a:off x="622138" y="1242485"/>
            <a:ext cx="10944549" cy="2642597"/>
          </a:xfrm>
        </p:spPr>
        <p:txBody>
          <a:bodyPr/>
          <a:lstStyle/>
          <a:p>
            <a:pPr lvl="1" eaLnBrk="1" hangingPunct="1"/>
            <a:r>
              <a:rPr lang="en-US" altLang="en-US" dirty="0" smtClean="0"/>
              <a:t>You can recover the data of the previous state.</a:t>
            </a:r>
          </a:p>
          <a:p>
            <a:pPr lvl="1" eaLnBrk="1" hangingPunct="1"/>
            <a:r>
              <a:rPr lang="en-US" altLang="en-US" dirty="0" smtClean="0"/>
              <a:t>You can review the results of the DML operations by using the </a:t>
            </a:r>
            <a:r>
              <a:rPr lang="en-US" altLang="en-US" dirty="0" smtClean="0">
                <a:latin typeface="Courier New" pitchFamily="49" charset="0"/>
              </a:rPr>
              <a:t>SELECT</a:t>
            </a:r>
            <a:r>
              <a:rPr lang="en-US" altLang="en-US" dirty="0" smtClean="0"/>
              <a:t> statement in the current session.</a:t>
            </a:r>
          </a:p>
          <a:p>
            <a:pPr lvl="1" eaLnBrk="1" hangingPunct="1"/>
            <a:r>
              <a:rPr lang="en-US" altLang="en-US" dirty="0" smtClean="0"/>
              <a:t>Other sessions </a:t>
            </a:r>
            <a:r>
              <a:rPr lang="en-US" altLang="en-US" i="1" dirty="0" smtClean="0"/>
              <a:t>cannot</a:t>
            </a:r>
            <a:r>
              <a:rPr lang="en-US" altLang="en-US" dirty="0" smtClean="0"/>
              <a:t> view the results of the DML statements issued by the current session.</a:t>
            </a:r>
          </a:p>
          <a:p>
            <a:pPr lvl="1" eaLnBrk="1" hangingPunct="1"/>
            <a:r>
              <a:rPr lang="en-US" altLang="en-US" dirty="0" smtClean="0"/>
              <a:t>The affected rows are </a:t>
            </a:r>
            <a:r>
              <a:rPr lang="en-US" altLang="en-US" i="1" dirty="0" smtClean="0"/>
              <a:t>locked</a:t>
            </a:r>
            <a:r>
              <a:rPr lang="en-US" altLang="en-US" dirty="0" smtClean="0"/>
              <a:t>; other sessions cannot change the data in the affected rows.</a:t>
            </a:r>
          </a:p>
        </p:txBody>
      </p:sp>
      <p:grpSp>
        <p:nvGrpSpPr>
          <p:cNvPr id="2" name="Group 1"/>
          <p:cNvGrpSpPr/>
          <p:nvPr/>
        </p:nvGrpSpPr>
        <p:grpSpPr>
          <a:xfrm>
            <a:off x="6856412" y="4191000"/>
            <a:ext cx="4427220" cy="1554892"/>
            <a:chOff x="4951412" y="4343400"/>
            <a:chExt cx="4427220" cy="1554892"/>
          </a:xfrm>
        </p:grpSpPr>
        <p:pic>
          <p:nvPicPr>
            <p:cNvPr id="5" name="Picture 4" descr="cnt2495788.png"/>
            <p:cNvPicPr>
              <a:picLocks noChangeAspect="1"/>
            </p:cNvPicPr>
            <p:nvPr/>
          </p:nvPicPr>
          <p:blipFill>
            <a:blip r:embed="rId3" cstate="print"/>
            <a:stretch>
              <a:fillRect/>
            </a:stretch>
          </p:blipFill>
          <p:spPr>
            <a:xfrm>
              <a:off x="8228012" y="4343400"/>
              <a:ext cx="1150620" cy="1554892"/>
            </a:xfrm>
            <a:prstGeom prst="rect">
              <a:avLst/>
            </a:prstGeom>
          </p:spPr>
        </p:pic>
        <p:sp>
          <p:nvSpPr>
            <p:cNvPr id="6" name="TextBox 5"/>
            <p:cNvSpPr txBox="1"/>
            <p:nvPr/>
          </p:nvSpPr>
          <p:spPr>
            <a:xfrm>
              <a:off x="4951412" y="4724400"/>
              <a:ext cx="2971800" cy="646331"/>
            </a:xfrm>
            <a:prstGeom prst="rect">
              <a:avLst/>
            </a:prstGeom>
            <a:noFill/>
          </p:spPr>
          <p:txBody>
            <a:bodyPr wrap="square" rtlCol="0">
              <a:spAutoFit/>
            </a:bodyPr>
            <a:lstStyle/>
            <a:p>
              <a:r>
                <a:rPr lang="en-US" dirty="0" smtClean="0">
                  <a:latin typeface="+mn-lt"/>
                </a:rPr>
                <a:t>Current session changes stored in buffer</a:t>
              </a:r>
              <a:endParaRPr lang="en-US" dirty="0">
                <a:latin typeface="+mn-lt"/>
              </a:endParaRPr>
            </a:p>
          </p:txBody>
        </p:sp>
      </p:grpSp>
      <p:cxnSp>
        <p:nvCxnSpPr>
          <p:cNvPr id="4" name="Straight Arrow Connector 3"/>
          <p:cNvCxnSpPr>
            <a:stCxn id="5" idx="1"/>
          </p:cNvCxnSpPr>
          <p:nvPr/>
        </p:nvCxnSpPr>
        <p:spPr bwMode="auto">
          <a:xfrm flipH="1">
            <a:off x="9294812" y="4968446"/>
            <a:ext cx="838200" cy="0"/>
          </a:xfrm>
          <a:prstGeom prst="straightConnector1">
            <a:avLst/>
          </a:prstGeom>
          <a:noFill/>
          <a:ln w="28575" cap="flat" cmpd="sng" algn="ctr">
            <a:solidFill>
              <a:schemeClr val="tx1"/>
            </a:solidFill>
            <a:prstDash val="solid"/>
            <a:round/>
            <a:headEnd type="triangle" w="lg" len="lg"/>
            <a:tailEnd type="none"/>
          </a:ln>
          <a:effectLst/>
        </p:spPr>
      </p:cxn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pPr eaLnBrk="1" hangingPunct="1"/>
            <a:r>
              <a:rPr lang="en-US" altLang="en-US" dirty="0" smtClean="0"/>
              <a:t>State of Data After </a:t>
            </a:r>
            <a:r>
              <a:rPr lang="en-US" altLang="en-US" dirty="0" smtClean="0">
                <a:latin typeface="Courier New" pitchFamily="49" charset="0"/>
                <a:cs typeface="Courier New" pitchFamily="49" charset="0"/>
              </a:rPr>
              <a:t>COMMIT</a:t>
            </a:r>
          </a:p>
        </p:txBody>
      </p:sp>
      <p:sp>
        <p:nvSpPr>
          <p:cNvPr id="72707" name="Rectangle 5"/>
          <p:cNvSpPr>
            <a:spLocks noGrp="1" noChangeArrowheads="1"/>
          </p:cNvSpPr>
          <p:nvPr>
            <p:ph idx="1"/>
          </p:nvPr>
        </p:nvSpPr>
        <p:spPr>
          <a:xfrm>
            <a:off x="622138" y="1242485"/>
            <a:ext cx="10944549" cy="2434848"/>
          </a:xfrm>
        </p:spPr>
        <p:txBody>
          <a:bodyPr/>
          <a:lstStyle/>
          <a:p>
            <a:pPr lvl="1" eaLnBrk="1" hangingPunct="1"/>
            <a:r>
              <a:rPr lang="en-US" altLang="en-US" dirty="0" smtClean="0"/>
              <a:t>Data changes are saved in the database.</a:t>
            </a:r>
          </a:p>
          <a:p>
            <a:pPr lvl="1" eaLnBrk="1" hangingPunct="1"/>
            <a:r>
              <a:rPr lang="en-US" altLang="en-US" dirty="0" smtClean="0"/>
              <a:t>The previous state of the data is overwritten.</a:t>
            </a:r>
          </a:p>
          <a:p>
            <a:pPr lvl="1" eaLnBrk="1" hangingPunct="1"/>
            <a:r>
              <a:rPr lang="en-US" altLang="en-US" dirty="0" smtClean="0"/>
              <a:t>All sessions can view the results.</a:t>
            </a:r>
          </a:p>
          <a:p>
            <a:pPr lvl="1" eaLnBrk="1" hangingPunct="1"/>
            <a:r>
              <a:rPr lang="en-US" altLang="en-US" dirty="0" smtClean="0"/>
              <a:t>Locks on the affected rows are released; those rows are available for other sessions to manipulate.</a:t>
            </a:r>
          </a:p>
          <a:p>
            <a:pPr lvl="1" eaLnBrk="1" hangingPunct="1"/>
            <a:r>
              <a:rPr lang="en-US" altLang="en-US" dirty="0" smtClean="0"/>
              <a:t>All savepoints are erased.</a:t>
            </a:r>
          </a:p>
        </p:txBody>
      </p:sp>
      <p:sp>
        <p:nvSpPr>
          <p:cNvPr id="12" name="Rounded Rectangle 11"/>
          <p:cNvSpPr/>
          <p:nvPr/>
        </p:nvSpPr>
        <p:spPr bwMode="auto">
          <a:xfrm>
            <a:off x="9447212" y="3352800"/>
            <a:ext cx="2157398" cy="2895600"/>
          </a:xfrm>
          <a:prstGeom prst="roundRect">
            <a:avLst/>
          </a:prstGeom>
          <a:gradFill flip="none" rotWithShape="1">
            <a:gsLst>
              <a:gs pos="0">
                <a:schemeClr val="bg1">
                  <a:lumMod val="95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 name="Group 1"/>
          <p:cNvGrpSpPr/>
          <p:nvPr/>
        </p:nvGrpSpPr>
        <p:grpSpPr>
          <a:xfrm>
            <a:off x="9802011" y="3537208"/>
            <a:ext cx="1447800" cy="2503897"/>
            <a:chOff x="9802011" y="3537208"/>
            <a:chExt cx="1447800" cy="2503897"/>
          </a:xfrm>
        </p:grpSpPr>
        <p:pic>
          <p:nvPicPr>
            <p:cNvPr id="13" name="Picture 12" descr="cnt2495789.png"/>
            <p:cNvPicPr>
              <a:picLocks noChangeAspect="1"/>
            </p:cNvPicPr>
            <p:nvPr/>
          </p:nvPicPr>
          <p:blipFill>
            <a:blip r:embed="rId3" cstate="print"/>
            <a:stretch>
              <a:fillRect/>
            </a:stretch>
          </p:blipFill>
          <p:spPr>
            <a:xfrm>
              <a:off x="9814800" y="3537208"/>
              <a:ext cx="1422222" cy="1904762"/>
            </a:xfrm>
            <a:prstGeom prst="rect">
              <a:avLst/>
            </a:prstGeom>
          </p:spPr>
        </p:pic>
        <p:pic>
          <p:nvPicPr>
            <p:cNvPr id="14" name="Picture 13" descr="cnt2457261.png"/>
            <p:cNvPicPr>
              <a:picLocks noChangeAspect="1"/>
            </p:cNvPicPr>
            <p:nvPr/>
          </p:nvPicPr>
          <p:blipFill>
            <a:blip r:embed="rId4" cstate="print"/>
            <a:stretch>
              <a:fillRect/>
            </a:stretch>
          </p:blipFill>
          <p:spPr>
            <a:xfrm>
              <a:off x="10114431" y="4375408"/>
              <a:ext cx="822960" cy="990600"/>
            </a:xfrm>
            <a:prstGeom prst="rect">
              <a:avLst/>
            </a:prstGeom>
          </p:spPr>
        </p:pic>
        <p:sp>
          <p:nvSpPr>
            <p:cNvPr id="15" name="TextBox 14"/>
            <p:cNvSpPr txBox="1"/>
            <p:nvPr/>
          </p:nvSpPr>
          <p:spPr>
            <a:xfrm>
              <a:off x="9802011" y="5671773"/>
              <a:ext cx="1447800" cy="369332"/>
            </a:xfrm>
            <a:prstGeom prst="rect">
              <a:avLst/>
            </a:prstGeom>
            <a:noFill/>
          </p:spPr>
          <p:txBody>
            <a:bodyPr wrap="square" rtlCol="0">
              <a:spAutoFit/>
            </a:bodyPr>
            <a:lstStyle/>
            <a:p>
              <a:pPr algn="ctr"/>
              <a:r>
                <a:rPr lang="en-US" dirty="0" smtClean="0">
                  <a:latin typeface="+mn-lt"/>
                </a:rPr>
                <a:t>COMMIT</a:t>
              </a:r>
              <a:endParaRPr lang="en-US" dirty="0">
                <a:latin typeface="+mn-lt"/>
              </a:endParaRPr>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141412" y="4953000"/>
            <a:ext cx="310896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COMMIT</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sp>
        <p:nvSpPr>
          <p:cNvPr id="10" name="Content Placeholder 2"/>
          <p:cNvSpPr txBox="1">
            <a:spLocks/>
          </p:cNvSpPr>
          <p:nvPr/>
        </p:nvSpPr>
        <p:spPr bwMode="gray">
          <a:xfrm>
            <a:off x="1141412" y="1767840"/>
            <a:ext cx="6324600" cy="21945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a:t>
            </a:r>
            <a:r>
              <a:rPr lang="en-US" altLang="en-US" b="1" dirty="0" smtClean="0">
                <a:solidFill>
                  <a:schemeClr val="tx1">
                    <a:lumMod val="75000"/>
                  </a:schemeClr>
                </a:solidFill>
                <a:latin typeface="Courier New" panose="02070309020205020404" pitchFamily="49" charset="0"/>
                <a:cs typeface="Arial" panose="020B0604020202020204" pitchFamily="34" charset="0"/>
              </a:rPr>
              <a:t>employees</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smtClean="0">
                <a:solidFill>
                  <a:schemeClr val="tx1">
                    <a:lumMod val="75000"/>
                  </a:schemeClr>
                </a:solidFill>
                <a:latin typeface="Courier New" panose="02070309020205020404" pitchFamily="49" charset="0"/>
                <a:cs typeface="Arial" panose="020B0604020202020204" pitchFamily="34" charset="0"/>
              </a:rPr>
              <a:t>employee_id = 113</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smtClean="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INSERT </a:t>
            </a:r>
            <a:r>
              <a:rPr lang="en-US" altLang="en-US" b="1" dirty="0">
                <a:solidFill>
                  <a:schemeClr val="tx1">
                    <a:lumMod val="75000"/>
                  </a:schemeClr>
                </a:solidFill>
                <a:latin typeface="Courier New" panose="02070309020205020404" pitchFamily="49" charset="0"/>
                <a:cs typeface="Arial" panose="020B0604020202020204" pitchFamily="34" charset="0"/>
              </a:rPr>
              <a:t>INTO departments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(290, 'Corporate Tax', NULL, 1700);</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sp>
        <p:nvSpPr>
          <p:cNvPr id="74760" name="Rectangle 7"/>
          <p:cNvSpPr>
            <a:spLocks noGrp="1" noChangeArrowheads="1"/>
          </p:cNvSpPr>
          <p:nvPr>
            <p:ph type="title"/>
          </p:nvPr>
        </p:nvSpPr>
        <p:spPr/>
        <p:txBody>
          <a:bodyPr/>
          <a:lstStyle/>
          <a:p>
            <a:pPr eaLnBrk="1" hangingPunct="1"/>
            <a:r>
              <a:rPr lang="en-US" altLang="en-US" dirty="0" smtClean="0"/>
              <a:t>Committing Data</a:t>
            </a:r>
          </a:p>
        </p:txBody>
      </p:sp>
      <p:sp>
        <p:nvSpPr>
          <p:cNvPr id="74761" name="Rectangle 8"/>
          <p:cNvSpPr>
            <a:spLocks noGrp="1" noChangeArrowheads="1"/>
          </p:cNvSpPr>
          <p:nvPr>
            <p:ph idx="1"/>
          </p:nvPr>
        </p:nvSpPr>
        <p:spPr/>
        <p:txBody>
          <a:bodyPr/>
          <a:lstStyle/>
          <a:p>
            <a:pPr lvl="1" eaLnBrk="1" hangingPunct="1"/>
            <a:r>
              <a:rPr lang="en-US" altLang="en-US" dirty="0" smtClean="0"/>
              <a:t>Make the changes:</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Commit the changes:</a:t>
            </a:r>
          </a:p>
        </p:txBody>
      </p:sp>
      <p:sp>
        <p:nvSpPr>
          <p:cNvPr id="74762" name="Rectangle 6"/>
          <p:cNvSpPr>
            <a:spLocks noChangeArrowheads="1"/>
          </p:cNvSpPr>
          <p:nvPr/>
        </p:nvSpPr>
        <p:spPr bwMode="gray">
          <a:xfrm>
            <a:off x="1465476" y="5029201"/>
            <a:ext cx="990600" cy="304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05474" name="Picture 2"/>
          <p:cNvPicPr>
            <a:picLocks noChangeAspect="1" noChangeArrowheads="1"/>
          </p:cNvPicPr>
          <p:nvPr/>
        </p:nvPicPr>
        <p:blipFill>
          <a:blip r:embed="rId3" cstate="print"/>
          <a:srcRect/>
          <a:stretch>
            <a:fillRect/>
          </a:stretch>
        </p:blipFill>
        <p:spPr bwMode="auto">
          <a:xfrm>
            <a:off x="1370012" y="2529842"/>
            <a:ext cx="1292859" cy="304800"/>
          </a:xfrm>
          <a:prstGeom prst="rect">
            <a:avLst/>
          </a:prstGeom>
          <a:noFill/>
          <a:ln w="15875">
            <a:solidFill>
              <a:schemeClr val="tx1"/>
            </a:solidFill>
            <a:miter lim="800000"/>
            <a:headEnd/>
            <a:tailEnd/>
          </a:ln>
        </p:spPr>
      </p:pic>
      <p:pic>
        <p:nvPicPr>
          <p:cNvPr id="105476" name="Picture 4"/>
          <p:cNvPicPr>
            <a:picLocks noChangeAspect="1" noChangeArrowheads="1"/>
          </p:cNvPicPr>
          <p:nvPr/>
        </p:nvPicPr>
        <p:blipFill>
          <a:blip r:embed="rId4" cstate="print"/>
          <a:srcRect/>
          <a:stretch>
            <a:fillRect/>
          </a:stretch>
        </p:blipFill>
        <p:spPr bwMode="auto">
          <a:xfrm>
            <a:off x="1430973" y="5410200"/>
            <a:ext cx="1287439" cy="304800"/>
          </a:xfrm>
          <a:prstGeom prst="rect">
            <a:avLst/>
          </a:prstGeom>
          <a:noFill/>
          <a:ln w="15875">
            <a:solidFill>
              <a:schemeClr val="tx1"/>
            </a:solidFill>
            <a:miter lim="800000"/>
            <a:headEnd/>
            <a:tailEnd/>
          </a:ln>
        </p:spPr>
      </p:pic>
      <p:pic>
        <p:nvPicPr>
          <p:cNvPr id="105477" name="Picture 5"/>
          <p:cNvPicPr>
            <a:picLocks noChangeAspect="1" noChangeArrowheads="1"/>
          </p:cNvPicPr>
          <p:nvPr/>
        </p:nvPicPr>
        <p:blipFill>
          <a:blip r:embed="rId5" cstate="print"/>
          <a:srcRect/>
          <a:stretch>
            <a:fillRect/>
          </a:stretch>
        </p:blipFill>
        <p:spPr bwMode="auto">
          <a:xfrm>
            <a:off x="1446212" y="3596643"/>
            <a:ext cx="1219200" cy="291395"/>
          </a:xfrm>
          <a:prstGeom prst="rect">
            <a:avLst/>
          </a:prstGeom>
          <a:noFill/>
          <a:ln w="1587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9447212" y="3352800"/>
            <a:ext cx="2157398" cy="2895600"/>
          </a:xfrm>
          <a:prstGeom prst="roundRect">
            <a:avLst/>
          </a:prstGeom>
          <a:gradFill flip="none" rotWithShape="1">
            <a:gsLst>
              <a:gs pos="0">
                <a:schemeClr val="bg1">
                  <a:lumMod val="95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1" name="Picture 10" descr="cnt2554100.png"/>
          <p:cNvPicPr>
            <a:picLocks noChangeAspect="1"/>
          </p:cNvPicPr>
          <p:nvPr/>
        </p:nvPicPr>
        <p:blipFill>
          <a:blip r:embed="rId3" cstate="print"/>
          <a:stretch>
            <a:fillRect/>
          </a:stretch>
        </p:blipFill>
        <p:spPr>
          <a:xfrm>
            <a:off x="9821149" y="3545675"/>
            <a:ext cx="1409524" cy="1904762"/>
          </a:xfrm>
          <a:prstGeom prst="rect">
            <a:avLst/>
          </a:prstGeom>
        </p:spPr>
      </p:pic>
      <p:pic>
        <p:nvPicPr>
          <p:cNvPr id="12" name="Picture 11" descr="cnt2428131.png"/>
          <p:cNvPicPr>
            <a:picLocks noChangeAspect="1"/>
          </p:cNvPicPr>
          <p:nvPr/>
        </p:nvPicPr>
        <p:blipFill>
          <a:blip r:embed="rId4" cstate="print"/>
          <a:stretch>
            <a:fillRect/>
          </a:stretch>
        </p:blipFill>
        <p:spPr>
          <a:xfrm>
            <a:off x="10114431" y="4383875"/>
            <a:ext cx="822960" cy="990600"/>
          </a:xfrm>
          <a:prstGeom prst="rect">
            <a:avLst/>
          </a:prstGeom>
        </p:spPr>
      </p:pic>
      <p:sp>
        <p:nvSpPr>
          <p:cNvPr id="13" name="TextBox 12"/>
          <p:cNvSpPr txBox="1"/>
          <p:nvPr/>
        </p:nvSpPr>
        <p:spPr>
          <a:xfrm>
            <a:off x="9802011" y="5680240"/>
            <a:ext cx="1447800" cy="369332"/>
          </a:xfrm>
          <a:prstGeom prst="rect">
            <a:avLst/>
          </a:prstGeom>
          <a:noFill/>
        </p:spPr>
        <p:txBody>
          <a:bodyPr wrap="square" rtlCol="0">
            <a:spAutoFit/>
          </a:bodyPr>
          <a:lstStyle/>
          <a:p>
            <a:pPr algn="ctr"/>
            <a:r>
              <a:rPr lang="en-US" dirty="0" smtClean="0">
                <a:latin typeface="+mn-lt"/>
              </a:rPr>
              <a:t>ROLLBACK</a:t>
            </a:r>
            <a:endParaRPr lang="en-US" dirty="0">
              <a:latin typeface="+mn-lt"/>
            </a:endParaRPr>
          </a:p>
        </p:txBody>
      </p:sp>
      <p:sp>
        <p:nvSpPr>
          <p:cNvPr id="76805" name="Rectangle 6"/>
          <p:cNvSpPr>
            <a:spLocks noGrp="1" noChangeArrowheads="1"/>
          </p:cNvSpPr>
          <p:nvPr>
            <p:ph type="title"/>
          </p:nvPr>
        </p:nvSpPr>
        <p:spPr/>
        <p:txBody>
          <a:bodyPr/>
          <a:lstStyle/>
          <a:p>
            <a:pPr eaLnBrk="1" hangingPunct="1"/>
            <a:r>
              <a:rPr lang="en-US" altLang="en-US" dirty="0" smtClean="0"/>
              <a:t>State of Data After </a:t>
            </a:r>
            <a:r>
              <a:rPr lang="en-US" altLang="en-US" dirty="0" smtClean="0">
                <a:latin typeface="Courier New" pitchFamily="49" charset="0"/>
              </a:rPr>
              <a:t>ROLLBACK</a:t>
            </a:r>
          </a:p>
        </p:txBody>
      </p:sp>
      <p:sp>
        <p:nvSpPr>
          <p:cNvPr id="76806" name="Rectangle 7"/>
          <p:cNvSpPr>
            <a:spLocks noGrp="1" noChangeArrowheads="1"/>
          </p:cNvSpPr>
          <p:nvPr>
            <p:ph idx="1"/>
          </p:nvPr>
        </p:nvSpPr>
        <p:spPr/>
        <p:txBody>
          <a:bodyPr/>
          <a:lstStyle/>
          <a:p>
            <a:pPr indent="0"/>
            <a:r>
              <a:rPr lang="en-US" altLang="en-US" dirty="0" smtClean="0">
                <a:latin typeface="Arial" charset="0"/>
              </a:rPr>
              <a:t>Discard all pending changes by using the </a:t>
            </a:r>
            <a:r>
              <a:rPr lang="en-US" altLang="en-US" dirty="0" smtClean="0">
                <a:latin typeface="Courier New" pitchFamily="49" charset="0"/>
              </a:rPr>
              <a:t>ROLLBACK</a:t>
            </a:r>
            <a:r>
              <a:rPr lang="en-US" altLang="en-US" dirty="0" smtClean="0">
                <a:latin typeface="Arial" charset="0"/>
              </a:rPr>
              <a:t> statement:</a:t>
            </a:r>
          </a:p>
          <a:p>
            <a:pPr lvl="1" eaLnBrk="1" hangingPunct="1"/>
            <a:r>
              <a:rPr lang="en-US" altLang="en-US" dirty="0" smtClean="0"/>
              <a:t>Data changes are undone.</a:t>
            </a:r>
          </a:p>
          <a:p>
            <a:pPr lvl="1" eaLnBrk="1" hangingPunct="1"/>
            <a:r>
              <a:rPr lang="en-US" altLang="en-US" dirty="0" smtClean="0"/>
              <a:t>Previous state of the data is restored.</a:t>
            </a:r>
          </a:p>
          <a:p>
            <a:pPr lvl="1" eaLnBrk="1" hangingPunct="1"/>
            <a:r>
              <a:rPr lang="en-US" altLang="en-US" dirty="0" smtClean="0"/>
              <a:t>Locks on the affected rows are released.</a:t>
            </a:r>
          </a:p>
        </p:txBody>
      </p:sp>
      <p:grpSp>
        <p:nvGrpSpPr>
          <p:cNvPr id="2" name="Group 1"/>
          <p:cNvGrpSpPr/>
          <p:nvPr/>
        </p:nvGrpSpPr>
        <p:grpSpPr>
          <a:xfrm>
            <a:off x="4383087" y="3733801"/>
            <a:ext cx="3422650" cy="696337"/>
            <a:chOff x="2062162" y="3733801"/>
            <a:chExt cx="3422650" cy="696337"/>
          </a:xfrm>
        </p:grpSpPr>
        <p:sp>
          <p:nvSpPr>
            <p:cNvPr id="6" name="Content Placeholder 2"/>
            <p:cNvSpPr txBox="1">
              <a:spLocks/>
            </p:cNvSpPr>
            <p:nvPr/>
          </p:nvSpPr>
          <p:spPr bwMode="gray">
            <a:xfrm>
              <a:off x="2062162" y="3733801"/>
              <a:ext cx="342265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copy_emp;</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ROLLBACK ;</a:t>
              </a:r>
            </a:p>
          </p:txBody>
        </p:sp>
        <p:sp>
          <p:nvSpPr>
            <p:cNvPr id="76807" name="Rectangle 5"/>
            <p:cNvSpPr>
              <a:spLocks noChangeArrowheads="1"/>
            </p:cNvSpPr>
            <p:nvPr/>
          </p:nvSpPr>
          <p:spPr bwMode="gray">
            <a:xfrm>
              <a:off x="2118413" y="4116866"/>
              <a:ext cx="1316038" cy="2524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title"/>
          </p:nvPr>
        </p:nvSpPr>
        <p:spPr/>
        <p:txBody>
          <a:bodyPr/>
          <a:lstStyle/>
          <a:p>
            <a:pPr eaLnBrk="1" hangingPunct="1"/>
            <a:r>
              <a:rPr lang="en-US" altLang="en-US" dirty="0" smtClean="0"/>
              <a:t>State of Data After </a:t>
            </a:r>
            <a:r>
              <a:rPr lang="en-US" altLang="en-US" dirty="0" smtClean="0">
                <a:latin typeface="Courier New" pitchFamily="49" charset="0"/>
              </a:rPr>
              <a:t>ROLLBACK</a:t>
            </a:r>
            <a:r>
              <a:rPr lang="en-US" altLang="en-US" dirty="0" smtClean="0"/>
              <a:t>: Example</a:t>
            </a:r>
          </a:p>
        </p:txBody>
      </p:sp>
      <p:sp>
        <p:nvSpPr>
          <p:cNvPr id="4" name="Content Placeholder 2"/>
          <p:cNvSpPr txBox="1">
            <a:spLocks/>
          </p:cNvSpPr>
          <p:nvPr/>
        </p:nvSpPr>
        <p:spPr bwMode="gray">
          <a:xfrm>
            <a:off x="3163887" y="1290251"/>
            <a:ext cx="5861050" cy="42774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test;</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4 rows deleted.</a:t>
            </a:r>
          </a:p>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ROLLBACK;</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Rollback complete.</a:t>
            </a:r>
          </a:p>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test WHERE  id = 100;</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1 row deleted.</a:t>
            </a:r>
          </a:p>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 FROM   test WHERE  id = 100;</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No rows selected.</a:t>
            </a:r>
          </a:p>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COMMIT;</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Commit complete.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Application Scenario</a:t>
            </a:r>
            <a:endParaRPr lang="en-US" dirty="0"/>
          </a:p>
        </p:txBody>
      </p:sp>
      <p:sp>
        <p:nvSpPr>
          <p:cNvPr id="22" name="Rectangle 2"/>
          <p:cNvSpPr>
            <a:spLocks noChangeArrowheads="1"/>
          </p:cNvSpPr>
          <p:nvPr/>
        </p:nvSpPr>
        <p:spPr bwMode="auto">
          <a:xfrm>
            <a:off x="176632" y="3496999"/>
            <a:ext cx="4215724" cy="1264880"/>
          </a:xfrm>
          <a:prstGeom prst="rect">
            <a:avLst/>
          </a:prstGeom>
          <a:gradFill flip="none" rotWithShape="1">
            <a:gsLst>
              <a:gs pos="0">
                <a:schemeClr val="bg1"/>
              </a:gs>
              <a:gs pos="25000">
                <a:srgbClr val="C9DAEE"/>
              </a:gs>
            </a:gsLst>
            <a:lin ang="10800000" scaled="1"/>
            <a:tileRect/>
          </a:gradFill>
          <a:ln>
            <a:noFill/>
          </a:ln>
        </p:spPr>
        <p:txBody>
          <a:bodyPr/>
          <a:lstStyle/>
          <a:p>
            <a:pPr algn="ctr" defTabSz="228600">
              <a:spcBef>
                <a:spcPct val="20000"/>
              </a:spcBef>
              <a:buClr>
                <a:srgbClr val="FF0000"/>
              </a:buClr>
              <a:buFont typeface="Arial" panose="020B0604020202020204" pitchFamily="34" charset="0"/>
            </a:pPr>
            <a:endParaRPr lang="en-US" altLang="en-US">
              <a:latin typeface="Arial" panose="020B0604020202020204" pitchFamily="34" charset="0"/>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812" y="3917156"/>
            <a:ext cx="2299716" cy="1534768"/>
          </a:xfrm>
          <a:prstGeom prst="round2DiagRect">
            <a:avLst>
              <a:gd name="adj1" fmla="val 0"/>
              <a:gd name="adj2" fmla="val 17007"/>
            </a:avLst>
          </a:prstGeom>
          <a:ln w="88900" cap="sq">
            <a:solidFill>
              <a:schemeClr val="bg1"/>
            </a:solidFill>
            <a:miter lim="800000"/>
          </a:ln>
          <a:effectLst/>
        </p:spPr>
      </p:pic>
      <p:pic>
        <p:nvPicPr>
          <p:cNvPr id="24" name="Picture 23"/>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302005" y="3782440"/>
            <a:ext cx="1066387" cy="693998"/>
          </a:xfrm>
          <a:prstGeom prst="rect">
            <a:avLst/>
          </a:prstGeom>
        </p:spPr>
      </p:pic>
      <p:sp>
        <p:nvSpPr>
          <p:cNvPr id="25" name="TextBox 24"/>
          <p:cNvSpPr txBox="1"/>
          <p:nvPr/>
        </p:nvSpPr>
        <p:spPr>
          <a:xfrm>
            <a:off x="6541645" y="1318594"/>
            <a:ext cx="2409528" cy="338554"/>
          </a:xfrm>
          <a:prstGeom prst="rect">
            <a:avLst/>
          </a:prstGeom>
          <a:noFill/>
        </p:spPr>
        <p:txBody>
          <a:bodyPr wrap="square" rtlCol="0">
            <a:spAutoFit/>
          </a:bodyPr>
          <a:lstStyle/>
          <a:p>
            <a:r>
              <a:rPr lang="en-US" sz="1600" b="1" dirty="0" smtClean="0">
                <a:solidFill>
                  <a:schemeClr val="bg1"/>
                </a:solidFill>
              </a:rPr>
              <a:t>HR Application</a:t>
            </a:r>
            <a:endParaRPr lang="en-US" sz="1600" b="1" dirty="0">
              <a:solidFill>
                <a:schemeClr val="bg1"/>
              </a:solidFill>
            </a:endParaRPr>
          </a:p>
        </p:txBody>
      </p:sp>
      <p:sp>
        <p:nvSpPr>
          <p:cNvPr id="26" name="Rounded Rectangle 25"/>
          <p:cNvSpPr/>
          <p:nvPr/>
        </p:nvSpPr>
        <p:spPr bwMode="auto">
          <a:xfrm>
            <a:off x="6687223" y="1340499"/>
            <a:ext cx="4387320" cy="3075957"/>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27" name="Rounded Rectangle 26"/>
          <p:cNvSpPr/>
          <p:nvPr/>
        </p:nvSpPr>
        <p:spPr bwMode="auto">
          <a:xfrm>
            <a:off x="6870990" y="1731279"/>
            <a:ext cx="4019788" cy="1800494"/>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 name="TextBox 27"/>
          <p:cNvSpPr txBox="1"/>
          <p:nvPr/>
        </p:nvSpPr>
        <p:spPr>
          <a:xfrm>
            <a:off x="6878725" y="1373172"/>
            <a:ext cx="2409528" cy="338554"/>
          </a:xfrm>
          <a:prstGeom prst="rect">
            <a:avLst/>
          </a:prstGeom>
          <a:noFill/>
        </p:spPr>
        <p:txBody>
          <a:bodyPr wrap="square" rtlCol="0">
            <a:spAutoFit/>
          </a:bodyPr>
          <a:lstStyle/>
          <a:p>
            <a:r>
              <a:rPr lang="en-US" sz="1600" b="1" dirty="0" smtClean="0"/>
              <a:t>HR Application</a:t>
            </a:r>
            <a:endParaRPr lang="en-US" sz="1600" b="1" dirty="0"/>
          </a:p>
        </p:txBody>
      </p:sp>
      <p:graphicFrame>
        <p:nvGraphicFramePr>
          <p:cNvPr id="29" name="Table 28"/>
          <p:cNvGraphicFramePr>
            <a:graphicFrameLocks noGrp="1"/>
          </p:cNvGraphicFramePr>
          <p:nvPr>
            <p:extLst>
              <p:ext uri="{D42A27DB-BD31-4B8C-83A1-F6EECF244321}">
                <p14:modId xmlns:p14="http://schemas.microsoft.com/office/powerpoint/2010/main" val="128496268"/>
              </p:ext>
            </p:extLst>
          </p:nvPr>
        </p:nvGraphicFramePr>
        <p:xfrm>
          <a:off x="7052084" y="1875241"/>
          <a:ext cx="3657600" cy="1512570"/>
        </p:xfrm>
        <a:graphic>
          <a:graphicData uri="http://schemas.openxmlformats.org/drawingml/2006/table">
            <a:tbl>
              <a:tblPr firstRow="1" lastRow="1" bandCol="1">
                <a:tableStyleId>{5FD0F851-EC5A-4D38-B0AD-8093EC10F338}</a:tableStyleId>
              </a:tblPr>
              <a:tblGrid>
                <a:gridCol w="304800"/>
                <a:gridCol w="838200"/>
                <a:gridCol w="914400"/>
                <a:gridCol w="868680"/>
                <a:gridCol w="731520"/>
              </a:tblGrid>
              <a:tr h="361950">
                <a:tc>
                  <a:txBody>
                    <a:bodyPr/>
                    <a:lstStyle/>
                    <a:p>
                      <a:endParaRPr lang="en-US" sz="1100" dirty="0"/>
                    </a:p>
                  </a:txBody>
                  <a:tcPr>
                    <a:solidFill>
                      <a:srgbClr val="8DA6B1"/>
                    </a:solidFill>
                  </a:tcPr>
                </a:tc>
                <a:tc>
                  <a:txBody>
                    <a:bodyPr/>
                    <a:lstStyle/>
                    <a:p>
                      <a:r>
                        <a:rPr lang="en-US" sz="1100" dirty="0" err="1" smtClean="0">
                          <a:solidFill>
                            <a:schemeClr val="bg1"/>
                          </a:solidFill>
                        </a:rPr>
                        <a:t>Emp_ID</a:t>
                      </a:r>
                      <a:endParaRPr lang="en-US" sz="1100" dirty="0">
                        <a:solidFill>
                          <a:schemeClr val="bg1"/>
                        </a:solidFill>
                      </a:endParaRPr>
                    </a:p>
                  </a:txBody>
                  <a:tcPr>
                    <a:solidFill>
                      <a:srgbClr val="8DA6B1"/>
                    </a:solidFill>
                  </a:tcPr>
                </a:tc>
                <a:tc>
                  <a:txBody>
                    <a:bodyPr/>
                    <a:lstStyle/>
                    <a:p>
                      <a:r>
                        <a:rPr lang="en-US" sz="1100" dirty="0" smtClean="0">
                          <a:solidFill>
                            <a:schemeClr val="bg1"/>
                          </a:solidFill>
                        </a:rPr>
                        <a:t>First Name</a:t>
                      </a:r>
                      <a:endParaRPr lang="en-US" sz="1100" dirty="0">
                        <a:solidFill>
                          <a:schemeClr val="bg1"/>
                        </a:solidFill>
                      </a:endParaRPr>
                    </a:p>
                  </a:txBody>
                  <a:tcPr>
                    <a:solidFill>
                      <a:srgbClr val="8DA6B1"/>
                    </a:solidFill>
                  </a:tcPr>
                </a:tc>
                <a:tc>
                  <a:txBody>
                    <a:bodyPr/>
                    <a:lstStyle/>
                    <a:p>
                      <a:r>
                        <a:rPr lang="en-US" sz="1100" dirty="0" smtClean="0">
                          <a:solidFill>
                            <a:schemeClr val="bg1"/>
                          </a:solidFill>
                        </a:rPr>
                        <a:t>Last Name</a:t>
                      </a:r>
                      <a:endParaRPr lang="en-US" sz="1100" dirty="0">
                        <a:solidFill>
                          <a:schemeClr val="bg1"/>
                        </a:solidFill>
                      </a:endParaRPr>
                    </a:p>
                  </a:txBody>
                  <a:tcPr>
                    <a:solidFill>
                      <a:srgbClr val="8DA6B1"/>
                    </a:solidFill>
                  </a:tcPr>
                </a:tc>
                <a:tc>
                  <a:txBody>
                    <a:bodyPr/>
                    <a:lstStyle/>
                    <a:p>
                      <a:r>
                        <a:rPr lang="en-US" sz="1100" dirty="0" smtClean="0">
                          <a:solidFill>
                            <a:schemeClr val="bg1"/>
                          </a:solidFill>
                        </a:rPr>
                        <a:t>Salary</a:t>
                      </a:r>
                      <a:endParaRPr lang="en-US" sz="1100" dirty="0">
                        <a:solidFill>
                          <a:schemeClr val="bg1"/>
                        </a:solidFill>
                      </a:endParaRPr>
                    </a:p>
                  </a:txBody>
                  <a:tcPr>
                    <a:solidFill>
                      <a:srgbClr val="8DA6B1"/>
                    </a:solidFill>
                  </a:tcPr>
                </a:tc>
              </a:tr>
              <a:tr h="361950">
                <a:tc>
                  <a:txBody>
                    <a:bodyPr/>
                    <a:lstStyle/>
                    <a:p>
                      <a:endParaRPr lang="en-US" sz="1200" dirty="0"/>
                    </a:p>
                  </a:txBody>
                  <a:tcPr/>
                </a:tc>
                <a:tc>
                  <a:txBody>
                    <a:bodyPr/>
                    <a:lstStyle/>
                    <a:p>
                      <a:r>
                        <a:rPr lang="en-US" sz="1200" dirty="0" smtClean="0"/>
                        <a:t>100</a:t>
                      </a:r>
                      <a:endParaRPr lang="en-US" sz="1200" dirty="0"/>
                    </a:p>
                  </a:txBody>
                  <a:tcPr/>
                </a:tc>
                <a:tc>
                  <a:txBody>
                    <a:bodyPr/>
                    <a:lstStyle/>
                    <a:p>
                      <a:r>
                        <a:rPr lang="en-US" sz="1200" dirty="0" smtClean="0"/>
                        <a:t>Steven</a:t>
                      </a:r>
                      <a:endParaRPr lang="en-US" sz="1200" dirty="0"/>
                    </a:p>
                  </a:txBody>
                  <a:tcPr/>
                </a:tc>
                <a:tc>
                  <a:txBody>
                    <a:bodyPr/>
                    <a:lstStyle/>
                    <a:p>
                      <a:r>
                        <a:rPr lang="en-US" sz="1200" dirty="0" smtClean="0"/>
                        <a:t>King</a:t>
                      </a:r>
                      <a:endParaRPr lang="en-US" sz="1200" dirty="0"/>
                    </a:p>
                  </a:txBody>
                  <a:tcPr/>
                </a:tc>
                <a:tc>
                  <a:txBody>
                    <a:bodyPr/>
                    <a:lstStyle/>
                    <a:p>
                      <a:r>
                        <a:rPr lang="en-US" sz="1200" dirty="0" smtClean="0"/>
                        <a:t>24000</a:t>
                      </a:r>
                      <a:endParaRPr lang="en-US" sz="1200" dirty="0"/>
                    </a:p>
                  </a:txBody>
                  <a:tcPr/>
                </a:tc>
              </a:tr>
              <a:tr h="361950">
                <a:tc>
                  <a:txBody>
                    <a:bodyPr/>
                    <a:lstStyle/>
                    <a:p>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104</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Bruce</a:t>
                      </a:r>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Ernst</a:t>
                      </a:r>
                      <a:endParaRPr lang="en-US" sz="1200" dirty="0"/>
                    </a:p>
                  </a:txBody>
                  <a:tcPr>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6000</a:t>
                      </a:r>
                    </a:p>
                  </a:txBody>
                  <a:tcPr>
                    <a:lnB w="12700" cap="flat" cmpd="sng" algn="ctr">
                      <a:solidFill>
                        <a:srgbClr val="E8EDEF"/>
                      </a:solidFill>
                      <a:prstDash val="solid"/>
                      <a:round/>
                      <a:headEnd type="none" w="med" len="med"/>
                      <a:tailEnd type="none" w="med" len="med"/>
                    </a:lnB>
                  </a:tcPr>
                </a:tc>
              </a:tr>
              <a:tr h="361950">
                <a:tc>
                  <a:txBody>
                    <a:bodyPr/>
                    <a:lstStyle/>
                    <a:p>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smtClean="0"/>
                        <a:t>141</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err="1" smtClean="0"/>
                        <a:t>Trenna</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err="1" smtClean="0"/>
                        <a:t>Rajs</a:t>
                      </a:r>
                      <a:endParaRPr lang="en-US" sz="1200" b="0" dirty="0"/>
                    </a:p>
                  </a:txBody>
                  <a:tcPr>
                    <a:lnT w="127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3500</a:t>
                      </a:r>
                    </a:p>
                  </a:txBody>
                  <a:tcPr>
                    <a:lnT w="12700" cap="flat" cmpd="sng" algn="ctr">
                      <a:solidFill>
                        <a:srgbClr val="E8EDEF"/>
                      </a:solidFill>
                      <a:prstDash val="solid"/>
                      <a:round/>
                      <a:headEnd type="none" w="med" len="med"/>
                      <a:tailEnd type="none" w="med" len="med"/>
                    </a:lnT>
                    <a:solidFill>
                      <a:srgbClr val="E8EDEF"/>
                    </a:solidFill>
                  </a:tcPr>
                </a:tc>
              </a:tr>
            </a:tbl>
          </a:graphicData>
        </a:graphic>
      </p:graphicFrame>
      <p:sp>
        <p:nvSpPr>
          <p:cNvPr id="30" name="TextBox 29"/>
          <p:cNvSpPr txBox="1"/>
          <p:nvPr/>
        </p:nvSpPr>
        <p:spPr>
          <a:xfrm>
            <a:off x="6823397" y="3425856"/>
            <a:ext cx="441146" cy="400110"/>
          </a:xfrm>
          <a:prstGeom prst="rect">
            <a:avLst/>
          </a:prstGeom>
          <a:noFill/>
        </p:spPr>
        <p:txBody>
          <a:bodyPr wrap="none" rtlCol="0">
            <a:spAutoFit/>
          </a:bodyPr>
          <a:lstStyle/>
          <a:p>
            <a:r>
              <a:rPr lang="en-US" sz="2000" dirty="0" smtClean="0"/>
              <a:t>…</a:t>
            </a:r>
            <a:endParaRPr lang="en-US" dirty="0"/>
          </a:p>
        </p:txBody>
      </p:sp>
      <p:grpSp>
        <p:nvGrpSpPr>
          <p:cNvPr id="31" name="Group 30"/>
          <p:cNvGrpSpPr/>
          <p:nvPr/>
        </p:nvGrpSpPr>
        <p:grpSpPr>
          <a:xfrm>
            <a:off x="6856412" y="3919823"/>
            <a:ext cx="4048943" cy="344233"/>
            <a:chOff x="5091259" y="2935097"/>
            <a:chExt cx="4048943" cy="344233"/>
          </a:xfrm>
        </p:grpSpPr>
        <p:sp>
          <p:nvSpPr>
            <p:cNvPr id="32" name="Rounded Rectangle 31"/>
            <p:cNvSpPr/>
            <p:nvPr/>
          </p:nvSpPr>
          <p:spPr bwMode="auto">
            <a:xfrm>
              <a:off x="5091259"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INSERT</a:t>
              </a:r>
              <a:endParaRPr lang="en-US" sz="1500" b="1" dirty="0">
                <a:solidFill>
                  <a:schemeClr val="bg1"/>
                </a:solidFill>
                <a:latin typeface="Arial" pitchFamily="34" charset="0"/>
              </a:endParaRPr>
            </a:p>
          </p:txBody>
        </p:sp>
        <p:sp>
          <p:nvSpPr>
            <p:cNvPr id="33" name="Rounded Rectangle 32"/>
            <p:cNvSpPr/>
            <p:nvPr/>
          </p:nvSpPr>
          <p:spPr bwMode="auto">
            <a:xfrm>
              <a:off x="6511886"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UPDATE</a:t>
              </a:r>
              <a:endParaRPr lang="en-US" sz="1500" b="1" dirty="0">
                <a:solidFill>
                  <a:schemeClr val="bg1"/>
                </a:solidFill>
                <a:latin typeface="Arial" pitchFamily="34" charset="0"/>
              </a:endParaRPr>
            </a:p>
          </p:txBody>
        </p:sp>
        <p:sp>
          <p:nvSpPr>
            <p:cNvPr id="34" name="Rounded Rectangle 33"/>
            <p:cNvSpPr/>
            <p:nvPr/>
          </p:nvSpPr>
          <p:spPr bwMode="auto">
            <a:xfrm>
              <a:off x="7932513"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DELETE</a:t>
              </a:r>
              <a:endParaRPr lang="en-US" sz="1500" b="1" dirty="0">
                <a:solidFill>
                  <a:schemeClr val="bg1"/>
                </a:solidFill>
                <a:latin typeface="Arial" pitchFamily="34" charset="0"/>
              </a:endParaRPr>
            </a:p>
          </p:txBody>
        </p:sp>
      </p:grpSp>
      <p:sp>
        <p:nvSpPr>
          <p:cNvPr id="35" name="TextBox 34"/>
          <p:cNvSpPr txBox="1"/>
          <p:nvPr/>
        </p:nvSpPr>
        <p:spPr>
          <a:xfrm>
            <a:off x="7844840" y="5181600"/>
            <a:ext cx="2745372" cy="523220"/>
          </a:xfrm>
          <a:prstGeom prst="rect">
            <a:avLst/>
          </a:prstGeom>
          <a:noFill/>
        </p:spPr>
        <p:txBody>
          <a:bodyPr wrap="square" rtlCol="0">
            <a:spAutoFit/>
          </a:bodyPr>
          <a:lstStyle/>
          <a:p>
            <a:r>
              <a:rPr lang="en-US" sz="1400" dirty="0" smtClean="0">
                <a:latin typeface="+mj-lt"/>
              </a:rPr>
              <a:t>Selects a record and clicks DELETE to delete an employee.</a:t>
            </a:r>
            <a:endParaRPr lang="en-US" sz="1400" dirty="0">
              <a:latin typeface="+mj-lt"/>
            </a:endParaRPr>
          </a:p>
        </p:txBody>
      </p:sp>
      <p:sp>
        <p:nvSpPr>
          <p:cNvPr id="36" name="TextBox 35"/>
          <p:cNvSpPr txBox="1"/>
          <p:nvPr/>
        </p:nvSpPr>
        <p:spPr>
          <a:xfrm>
            <a:off x="4435152" y="3891752"/>
            <a:ext cx="2150327" cy="738664"/>
          </a:xfrm>
          <a:prstGeom prst="rect">
            <a:avLst/>
          </a:prstGeom>
          <a:noFill/>
        </p:spPr>
        <p:txBody>
          <a:bodyPr wrap="square" rtlCol="0">
            <a:spAutoFit/>
          </a:bodyPr>
          <a:lstStyle/>
          <a:p>
            <a:r>
              <a:rPr lang="en-US" sz="1400" dirty="0" smtClean="0">
                <a:latin typeface="+mj-lt"/>
              </a:rPr>
              <a:t>Clicks INSERT and enters values for the new employee.</a:t>
            </a:r>
            <a:endParaRPr lang="en-US" sz="1400" dirty="0">
              <a:latin typeface="+mj-lt"/>
            </a:endParaRPr>
          </a:p>
        </p:txBody>
      </p:sp>
      <p:cxnSp>
        <p:nvCxnSpPr>
          <p:cNvPr id="37" name="Elbow Connector 36"/>
          <p:cNvCxnSpPr>
            <a:endCxn id="34" idx="2"/>
          </p:cNvCxnSpPr>
          <p:nvPr/>
        </p:nvCxnSpPr>
        <p:spPr bwMode="auto">
          <a:xfrm flipV="1">
            <a:off x="4445012" y="4264056"/>
            <a:ext cx="5856499" cy="841344"/>
          </a:xfrm>
          <a:prstGeom prst="bentConnector2">
            <a:avLst/>
          </a:prstGeom>
          <a:noFill/>
          <a:ln w="28575" cap="rnd" cmpd="sng" algn="ctr">
            <a:solidFill>
              <a:schemeClr val="tx1"/>
            </a:solidFill>
            <a:prstDash val="solid"/>
            <a:round/>
            <a:headEnd type="none" w="sm" len="sm"/>
            <a:tailEnd type="triangle" w="lg" len="lg"/>
          </a:ln>
          <a:effectLst/>
        </p:spPr>
      </p:cxnSp>
      <p:cxnSp>
        <p:nvCxnSpPr>
          <p:cNvPr id="38" name="Elbow Connector 37"/>
          <p:cNvCxnSpPr>
            <a:endCxn id="32" idx="2"/>
          </p:cNvCxnSpPr>
          <p:nvPr/>
        </p:nvCxnSpPr>
        <p:spPr bwMode="auto">
          <a:xfrm flipV="1">
            <a:off x="4445012" y="4264056"/>
            <a:ext cx="3015245" cy="417462"/>
          </a:xfrm>
          <a:prstGeom prst="bentConnector2">
            <a:avLst/>
          </a:prstGeom>
          <a:noFill/>
          <a:ln w="28575" cap="rnd" cmpd="sng" algn="ctr">
            <a:solidFill>
              <a:schemeClr val="tx1"/>
            </a:solidFill>
            <a:prstDash val="solid"/>
            <a:round/>
            <a:headEnd type="none" w="sm" len="sm"/>
            <a:tailEnd type="triangle" w="lg" len="lg"/>
          </a:ln>
          <a:effectLst/>
        </p:spPr>
      </p:cxnSp>
      <p:sp>
        <p:nvSpPr>
          <p:cNvPr id="39" name="Rounded Rectangle 38"/>
          <p:cNvSpPr/>
          <p:nvPr/>
        </p:nvSpPr>
        <p:spPr bwMode="auto">
          <a:xfrm>
            <a:off x="7109377" y="2356174"/>
            <a:ext cx="185328" cy="185328"/>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Rounded Rectangle 39"/>
          <p:cNvSpPr/>
          <p:nvPr/>
        </p:nvSpPr>
        <p:spPr bwMode="auto">
          <a:xfrm>
            <a:off x="7109377" y="2716154"/>
            <a:ext cx="185328" cy="185328"/>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7109377" y="3076134"/>
            <a:ext cx="185328" cy="185328"/>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8092" y="2678109"/>
            <a:ext cx="194206" cy="192162"/>
          </a:xfrm>
          <a:prstGeom prst="rect">
            <a:avLst/>
          </a:prstGeom>
        </p:spPr>
      </p:pic>
      <p:sp>
        <p:nvSpPr>
          <p:cNvPr id="43" name="Rounded Rectangle 42"/>
          <p:cNvSpPr/>
          <p:nvPr/>
        </p:nvSpPr>
        <p:spPr bwMode="auto">
          <a:xfrm>
            <a:off x="3522888" y="4908509"/>
            <a:ext cx="772729" cy="388073"/>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p>
            <a:pPr algn="ctr" defTabSz="228600">
              <a:spcBef>
                <a:spcPct val="20000"/>
              </a:spcBef>
              <a:buClr>
                <a:srgbClr val="FF0000"/>
              </a:buClr>
            </a:pPr>
            <a:r>
              <a:rPr lang="en-US" sz="1600" b="1" dirty="0" smtClean="0">
                <a:latin typeface="Arial" pitchFamily="34" charset="0"/>
              </a:rPr>
              <a:t>Ben</a:t>
            </a:r>
            <a:endParaRPr lang="en-US" sz="1600" b="1" dirty="0">
              <a:latin typeface="Arial" pitchFamily="34" charset="0"/>
            </a:endParaRPr>
          </a:p>
        </p:txBody>
      </p:sp>
      <p:grpSp>
        <p:nvGrpSpPr>
          <p:cNvPr id="44" name="Group 43"/>
          <p:cNvGrpSpPr/>
          <p:nvPr/>
        </p:nvGrpSpPr>
        <p:grpSpPr>
          <a:xfrm flipH="1">
            <a:off x="2051754" y="1958622"/>
            <a:ext cx="2647170" cy="2258283"/>
            <a:chOff x="574220" y="1850448"/>
            <a:chExt cx="2647170" cy="2258283"/>
          </a:xfrm>
        </p:grpSpPr>
        <p:sp>
          <p:nvSpPr>
            <p:cNvPr id="45" name="Rounded Rectangle 44"/>
            <p:cNvSpPr/>
            <p:nvPr/>
          </p:nvSpPr>
          <p:spPr bwMode="auto">
            <a:xfrm>
              <a:off x="574220" y="1850448"/>
              <a:ext cx="2647170" cy="1134313"/>
            </a:xfrm>
            <a:prstGeom prst="roundRect">
              <a:avLst>
                <a:gd name="adj" fmla="val 20019"/>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6" name="Oval 45"/>
            <p:cNvSpPr/>
            <p:nvPr/>
          </p:nvSpPr>
          <p:spPr bwMode="auto">
            <a:xfrm>
              <a:off x="26214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Oval 46"/>
            <p:cNvSpPr/>
            <p:nvPr/>
          </p:nvSpPr>
          <p:spPr bwMode="auto">
            <a:xfrm>
              <a:off x="27117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Oval 47"/>
            <p:cNvSpPr/>
            <p:nvPr/>
          </p:nvSpPr>
          <p:spPr bwMode="auto">
            <a:xfrm>
              <a:off x="26910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Oval 48"/>
            <p:cNvSpPr/>
            <p:nvPr/>
          </p:nvSpPr>
          <p:spPr bwMode="auto">
            <a:xfrm>
              <a:off x="25577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
        <p:nvSpPr>
          <p:cNvPr id="50" name="TextBox 49"/>
          <p:cNvSpPr txBox="1"/>
          <p:nvPr/>
        </p:nvSpPr>
        <p:spPr>
          <a:xfrm>
            <a:off x="2009069" y="2055244"/>
            <a:ext cx="2743200" cy="954107"/>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It is time for me to update the employee directory! Let me first delete the employees who have quit and insert new hires.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6200000" flipV="1">
            <a:off x="9245599" y="3097212"/>
            <a:ext cx="1828800"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 name="Oval 8"/>
          <p:cNvSpPr>
            <a:spLocks noChangeAspect="1"/>
          </p:cNvSpPr>
          <p:nvPr/>
        </p:nvSpPr>
        <p:spPr bwMode="auto">
          <a:xfrm>
            <a:off x="9229901" y="3905955"/>
            <a:ext cx="2092325" cy="2090201"/>
          </a:xfrm>
          <a:prstGeom prst="ellipse">
            <a:avLst/>
          </a:prstGeom>
          <a:solidFill>
            <a:schemeClr val="bg1"/>
          </a:solidFill>
          <a:ln w="50800" cap="flat" cmpd="sng" algn="ctr">
            <a:solidFill>
              <a:srgbClr val="FFFFCC"/>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0898" name="Rectangle 6"/>
          <p:cNvSpPr>
            <a:spLocks noGrp="1" noChangeArrowheads="1"/>
          </p:cNvSpPr>
          <p:nvPr>
            <p:ph type="title"/>
          </p:nvPr>
        </p:nvSpPr>
        <p:spPr/>
        <p:txBody>
          <a:bodyPr/>
          <a:lstStyle/>
          <a:p>
            <a:pPr eaLnBrk="1" hangingPunct="1"/>
            <a:r>
              <a:rPr lang="en-US" altLang="en-US" dirty="0" smtClean="0"/>
              <a:t>Statement-Level Rollback</a:t>
            </a:r>
          </a:p>
        </p:txBody>
      </p:sp>
      <p:sp>
        <p:nvSpPr>
          <p:cNvPr id="80899" name="Rectangle 7"/>
          <p:cNvSpPr>
            <a:spLocks noGrp="1" noChangeArrowheads="1"/>
          </p:cNvSpPr>
          <p:nvPr>
            <p:ph idx="1"/>
          </p:nvPr>
        </p:nvSpPr>
        <p:spPr>
          <a:xfrm>
            <a:off x="622138" y="1242485"/>
            <a:ext cx="10944549" cy="1996266"/>
          </a:xfrm>
        </p:spPr>
        <p:txBody>
          <a:bodyPr/>
          <a:lstStyle/>
          <a:p>
            <a:pPr lvl="1" eaLnBrk="1" hangingPunct="1"/>
            <a:r>
              <a:rPr lang="en-US" altLang="en-US" dirty="0" smtClean="0"/>
              <a:t>If a single DML statement fails during execution, only that statement is rolled back.</a:t>
            </a:r>
          </a:p>
          <a:p>
            <a:pPr lvl="1" eaLnBrk="1" hangingPunct="1"/>
            <a:r>
              <a:rPr lang="en-US" altLang="en-US" dirty="0" smtClean="0"/>
              <a:t>The Oracle server implements an implicit savepoint.</a:t>
            </a:r>
          </a:p>
          <a:p>
            <a:pPr lvl="1" eaLnBrk="1" hangingPunct="1"/>
            <a:r>
              <a:rPr lang="en-US" altLang="en-US" dirty="0" smtClean="0"/>
              <a:t>All other changes are retained.</a:t>
            </a:r>
          </a:p>
          <a:p>
            <a:pPr lvl="1" eaLnBrk="1" hangingPunct="1"/>
            <a:r>
              <a:rPr lang="en-US" altLang="en-US" dirty="0" smtClean="0"/>
              <a:t>The user should terminate transactions explicitly by executing a </a:t>
            </a:r>
            <a:r>
              <a:rPr lang="en-US" altLang="en-US" dirty="0" smtClean="0">
                <a:latin typeface="Courier New" pitchFamily="49" charset="0"/>
              </a:rPr>
              <a:t>COMMIT</a:t>
            </a:r>
            <a:r>
              <a:rPr lang="en-US" altLang="en-US" dirty="0" smtClean="0"/>
              <a:t> or </a:t>
            </a:r>
            <a:r>
              <a:rPr lang="en-US" altLang="en-US" dirty="0" smtClean="0">
                <a:latin typeface="Courier New" pitchFamily="49" charset="0"/>
              </a:rPr>
              <a:t>ROLLBACK</a:t>
            </a:r>
            <a:r>
              <a:rPr lang="en-US" altLang="en-US" dirty="0" smtClean="0"/>
              <a:t> statement.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1274" y="4203343"/>
            <a:ext cx="1469578" cy="1495425"/>
          </a:xfrm>
          <a:prstGeom prst="rect">
            <a:avLst/>
          </a:prstGeom>
        </p:spPr>
      </p:pic>
      <p:pic>
        <p:nvPicPr>
          <p:cNvPr id="4" name="Picture 3" descr="cnt234156.gif"/>
          <p:cNvPicPr>
            <a:picLocks noChangeAspect="1"/>
          </p:cNvPicPr>
          <p:nvPr/>
        </p:nvPicPr>
        <p:blipFill>
          <a:blip r:embed="rId4" cstate="print"/>
          <a:stretch>
            <a:fillRect/>
          </a:stretch>
        </p:blipFill>
        <p:spPr>
          <a:xfrm>
            <a:off x="10056812" y="4751677"/>
            <a:ext cx="692727" cy="701441"/>
          </a:xfrm>
          <a:prstGeom prst="rect">
            <a:avLst/>
          </a:prstGeom>
        </p:spPr>
      </p:pic>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04212" y="4297364"/>
            <a:ext cx="3711575" cy="1666875"/>
            <a:chOff x="5410200" y="4297363"/>
            <a:chExt cx="3711575" cy="1666875"/>
          </a:xfrm>
        </p:grpSpPr>
        <p:sp>
          <p:nvSpPr>
            <p:cNvPr id="7" name="Rectangle 6"/>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Oval 7"/>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9"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
        <p:nvSpPr>
          <p:cNvPr id="6" name="Rectangle 1028"/>
          <p:cNvSpPr txBox="1">
            <a:spLocks noChangeArrowheads="1"/>
          </p:cNvSpPr>
          <p:nvPr/>
        </p:nvSpPr>
        <p:spPr bwMode="auto">
          <a:xfrm>
            <a:off x="2132012" y="439738"/>
            <a:ext cx="7918450" cy="876300"/>
          </a:xfrm>
          <a:prstGeom prst="rect">
            <a:avLst/>
          </a:prstGeom>
          <a:noFill/>
          <a:ln w="9525">
            <a:noFill/>
            <a:miter lim="800000"/>
            <a:headEnd/>
            <a:tailEnd/>
          </a:ln>
        </p:spPr>
        <p:txBody>
          <a:bodyPr lIns="12700" tIns="12700" rIns="12700" bIns="12700"/>
          <a:lstStyle/>
          <a:p>
            <a:pPr defTabSz="228600">
              <a:buClr>
                <a:srgbClr val="000000"/>
              </a:buClr>
              <a:defRPr/>
            </a:pPr>
            <a:endParaRPr lang="en-US" sz="2600" b="1" kern="0" dirty="0">
              <a:latin typeface="+mj-lt"/>
              <a:ea typeface="+mj-ea"/>
              <a:cs typeface="+mj-cs"/>
            </a:endParaRPr>
          </a:p>
        </p:txBody>
      </p:sp>
      <p:sp>
        <p:nvSpPr>
          <p:cNvPr id="82947" name="Title 7"/>
          <p:cNvSpPr>
            <a:spLocks noGrp="1"/>
          </p:cNvSpPr>
          <p:nvPr>
            <p:ph type="title"/>
          </p:nvPr>
        </p:nvSpPr>
        <p:spPr/>
        <p:txBody>
          <a:bodyPr/>
          <a:lstStyle/>
          <a:p>
            <a:pPr eaLnBrk="1" hangingPunct="1"/>
            <a:r>
              <a:rPr lang="en-US" altLang="en-US" dirty="0" smtClean="0"/>
              <a:t>Lesson Agenda</a:t>
            </a:r>
          </a:p>
        </p:txBody>
      </p:sp>
      <p:sp>
        <p:nvSpPr>
          <p:cNvPr id="82948" name="Content Placeholder 9"/>
          <p:cNvSpPr>
            <a:spLocks noGrp="1"/>
          </p:cNvSpPr>
          <p:nvPr>
            <p:ph idx="1"/>
          </p:nvPr>
        </p:nvSpPr>
        <p:spPr>
          <a:xfrm>
            <a:off x="622139" y="1242485"/>
            <a:ext cx="7377274" cy="5135587"/>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chemeClr val="accent1"/>
              </a:buClr>
            </a:pPr>
            <a:r>
              <a:rPr lang="en-US" altLang="en-US" dirty="0" smtClean="0"/>
              <a:t>Read consistency</a:t>
            </a:r>
          </a:p>
          <a:p>
            <a:pPr lvl="1">
              <a:buClr>
                <a:srgbClr val="A6A6A6"/>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rot="16200000" flipV="1">
            <a:off x="8396286" y="2346326"/>
            <a:ext cx="1774828" cy="546417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9012" y="4131017"/>
            <a:ext cx="2839173" cy="1894787"/>
          </a:xfrm>
          <a:prstGeom prst="rect">
            <a:avLst/>
          </a:prstGeom>
          <a:solidFill>
            <a:srgbClr val="FFFFFF">
              <a:shade val="85000"/>
            </a:srgbClr>
          </a:solidFill>
          <a:ln w="88900" cap="sq">
            <a:solidFill>
              <a:schemeClr val="accent2">
                <a:lumMod val="20000"/>
                <a:lumOff val="80000"/>
              </a:schemeClr>
            </a:solidFill>
            <a:miter lim="800000"/>
          </a:ln>
          <a:effectLst/>
          <a:scene3d>
            <a:camera prst="orthographicFront"/>
            <a:lightRig rig="twoPt" dir="t">
              <a:rot lat="0" lon="0" rev="7200000"/>
            </a:lightRig>
          </a:scene3d>
          <a:sp3d>
            <a:bevelT w="25400" h="19050"/>
            <a:contourClr>
              <a:srgbClr val="FFFFFF"/>
            </a:contourClr>
          </a:sp3d>
        </p:spPr>
      </p:pic>
      <p:sp>
        <p:nvSpPr>
          <p:cNvPr id="84994" name="Rectangle 4"/>
          <p:cNvSpPr>
            <a:spLocks noGrp="1" noChangeArrowheads="1"/>
          </p:cNvSpPr>
          <p:nvPr>
            <p:ph type="title"/>
          </p:nvPr>
        </p:nvSpPr>
        <p:spPr/>
        <p:txBody>
          <a:bodyPr/>
          <a:lstStyle/>
          <a:p>
            <a:pPr eaLnBrk="1" hangingPunct="1"/>
            <a:r>
              <a:rPr lang="en-US" altLang="en-US" dirty="0" smtClean="0"/>
              <a:t>Read Consistency</a:t>
            </a:r>
          </a:p>
        </p:txBody>
      </p:sp>
      <p:sp>
        <p:nvSpPr>
          <p:cNvPr id="84995" name="Rectangle 5"/>
          <p:cNvSpPr>
            <a:spLocks noGrp="1" noChangeArrowheads="1"/>
          </p:cNvSpPr>
          <p:nvPr>
            <p:ph idx="1"/>
          </p:nvPr>
        </p:nvSpPr>
        <p:spPr>
          <a:xfrm>
            <a:off x="622138" y="1242485"/>
            <a:ext cx="10944549" cy="2350209"/>
          </a:xfrm>
        </p:spPr>
        <p:txBody>
          <a:bodyPr/>
          <a:lstStyle/>
          <a:p>
            <a:pPr lvl="1" eaLnBrk="1" hangingPunct="1"/>
            <a:r>
              <a:rPr lang="en-US" altLang="en-US" dirty="0" smtClean="0"/>
              <a:t>Read consistency guarantees a consistent view of data at all times.</a:t>
            </a:r>
          </a:p>
          <a:p>
            <a:pPr lvl="1" eaLnBrk="1" hangingPunct="1"/>
            <a:r>
              <a:rPr lang="en-US" altLang="en-US" dirty="0" smtClean="0"/>
              <a:t>Changes made by one user do not conflict with the changes made by another user.</a:t>
            </a:r>
          </a:p>
          <a:p>
            <a:pPr lvl="1" eaLnBrk="1" hangingPunct="1"/>
            <a:r>
              <a:rPr lang="en-US" altLang="en-US" dirty="0" smtClean="0"/>
              <a:t>Read consistency ensures that, on the same data:</a:t>
            </a:r>
          </a:p>
          <a:p>
            <a:pPr lvl="2" eaLnBrk="1" hangingPunct="1"/>
            <a:r>
              <a:rPr lang="en-US" altLang="en-US" dirty="0" smtClean="0"/>
              <a:t>Readers do not wait for writers</a:t>
            </a:r>
          </a:p>
          <a:p>
            <a:pPr lvl="2" eaLnBrk="1" hangingPunct="1"/>
            <a:r>
              <a:rPr lang="en-US" altLang="en-US" dirty="0" smtClean="0"/>
              <a:t>Writers do not wait for readers</a:t>
            </a:r>
          </a:p>
          <a:p>
            <a:pPr lvl="2" eaLnBrk="1" hangingPunct="1"/>
            <a:r>
              <a:rPr lang="en-US" altLang="en-US" dirty="0" smtClean="0"/>
              <a:t>Writers wait for writers</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dirty="0" smtClean="0"/>
              <a:t>Implementing Read Consistency</a:t>
            </a:r>
          </a:p>
        </p:txBody>
      </p:sp>
      <p:sp>
        <p:nvSpPr>
          <p:cNvPr id="59" name="Content Placeholder 2"/>
          <p:cNvSpPr txBox="1">
            <a:spLocks/>
          </p:cNvSpPr>
          <p:nvPr/>
        </p:nvSpPr>
        <p:spPr bwMode="gray">
          <a:xfrm>
            <a:off x="2976562" y="3720198"/>
            <a:ext cx="3065462" cy="10320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58" name="Content Placeholder 2"/>
          <p:cNvSpPr txBox="1">
            <a:spLocks/>
          </p:cNvSpPr>
          <p:nvPr/>
        </p:nvSpPr>
        <p:spPr bwMode="gray">
          <a:xfrm>
            <a:off x="2976562" y="1677791"/>
            <a:ext cx="3813176" cy="10320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87043" name="Rectangle 3"/>
          <p:cNvSpPr>
            <a:spLocks noChangeArrowheads="1"/>
          </p:cNvSpPr>
          <p:nvPr/>
        </p:nvSpPr>
        <p:spPr bwMode="auto">
          <a:xfrm>
            <a:off x="3155949" y="3975102"/>
            <a:ext cx="2825750" cy="581025"/>
          </a:xfrm>
          <a:prstGeom prst="rect">
            <a:avLst/>
          </a:prstGeom>
          <a:noFill/>
          <a:ln w="9525">
            <a:noFill/>
            <a:miter lim="800000"/>
            <a:headEnd/>
            <a:tailEnd/>
          </a:ln>
        </p:spPr>
        <p:txBody>
          <a:bodyPr lIns="92075" tIns="46038" rIns="92075" bIns="46038">
            <a:spAutoFit/>
          </a:bodyPr>
          <a:lstStyle/>
          <a:p>
            <a:r>
              <a:rPr lang="en-US" altLang="en-US" sz="1600" dirty="0">
                <a:latin typeface="Courier New" pitchFamily="49" charset="0"/>
              </a:rPr>
              <a:t>SELECT  *</a:t>
            </a:r>
            <a:br>
              <a:rPr lang="en-US" altLang="en-US" sz="1600" dirty="0">
                <a:latin typeface="Courier New" pitchFamily="49" charset="0"/>
              </a:rPr>
            </a:br>
            <a:r>
              <a:rPr lang="en-US" altLang="en-US" sz="1600" dirty="0">
                <a:latin typeface="Courier New" pitchFamily="49" charset="0"/>
              </a:rPr>
              <a:t>FROM userA.employees;</a:t>
            </a:r>
          </a:p>
        </p:txBody>
      </p:sp>
      <p:sp>
        <p:nvSpPr>
          <p:cNvPr id="48133" name="Rectangle 4"/>
          <p:cNvSpPr>
            <a:spLocks noChangeArrowheads="1"/>
          </p:cNvSpPr>
          <p:nvPr/>
        </p:nvSpPr>
        <p:spPr bwMode="blackWhite">
          <a:xfrm>
            <a:off x="6356349" y="3722688"/>
            <a:ext cx="4351338" cy="1771650"/>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IN" altLang="en-US" dirty="0">
              <a:latin typeface="Arial" pitchFamily="34" charset="0"/>
            </a:endParaRPr>
          </a:p>
        </p:txBody>
      </p:sp>
      <p:sp>
        <p:nvSpPr>
          <p:cNvPr id="48134" name="Rectangle 5"/>
          <p:cNvSpPr>
            <a:spLocks noChangeArrowheads="1"/>
          </p:cNvSpPr>
          <p:nvPr/>
        </p:nvSpPr>
        <p:spPr bwMode="blackWhite">
          <a:xfrm>
            <a:off x="6562724" y="3989388"/>
            <a:ext cx="1314450" cy="1219200"/>
          </a:xfrm>
          <a:prstGeom prst="rect">
            <a:avLst/>
          </a:prstGeom>
          <a:solidFill>
            <a:schemeClr val="accent1">
              <a:lumMod val="60000"/>
              <a:lumOff val="40000"/>
            </a:schemeClr>
          </a:solidFill>
          <a:ln w="28575">
            <a:solidFill>
              <a:schemeClr val="tx1">
                <a:lumMod val="75000"/>
              </a:schemeClr>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dirty="0" smtClean="0">
              <a:solidFill>
                <a:schemeClr val="tx1">
                  <a:lumMod val="75000"/>
                </a:schemeClr>
              </a:solidFill>
            </a:endParaRPr>
          </a:p>
        </p:txBody>
      </p:sp>
      <p:sp>
        <p:nvSpPr>
          <p:cNvPr id="87046" name="Rectangle 6"/>
          <p:cNvSpPr>
            <a:spLocks noChangeArrowheads="1"/>
          </p:cNvSpPr>
          <p:nvPr/>
        </p:nvSpPr>
        <p:spPr bwMode="auto">
          <a:xfrm>
            <a:off x="3155949" y="1771651"/>
            <a:ext cx="3970338" cy="825500"/>
          </a:xfrm>
          <a:prstGeom prst="rect">
            <a:avLst/>
          </a:prstGeom>
          <a:noFill/>
          <a:ln w="9525">
            <a:noFill/>
            <a:miter lim="800000"/>
            <a:headEnd/>
            <a:tailEnd/>
          </a:ln>
        </p:spPr>
        <p:txBody>
          <a:bodyPr lIns="92075" tIns="46038" rIns="92075" bIns="46038">
            <a:spAutoFit/>
          </a:bodyPr>
          <a:lstStyle/>
          <a:p>
            <a:pPr>
              <a:tabLst>
                <a:tab pos="800100" algn="l"/>
              </a:tabLst>
            </a:pPr>
            <a:r>
              <a:rPr lang="en-US" altLang="en-US" sz="1600" dirty="0">
                <a:latin typeface="Courier New" pitchFamily="49" charset="0"/>
              </a:rPr>
              <a:t>UPDATE employees</a:t>
            </a:r>
            <a:br>
              <a:rPr lang="en-US" altLang="en-US" sz="1600" dirty="0">
                <a:latin typeface="Courier New" pitchFamily="49" charset="0"/>
              </a:rPr>
            </a:br>
            <a:r>
              <a:rPr lang="en-US" altLang="en-US" sz="1600" dirty="0">
                <a:latin typeface="Courier New" pitchFamily="49" charset="0"/>
              </a:rPr>
              <a:t>SET    salary = 7000</a:t>
            </a:r>
          </a:p>
          <a:p>
            <a:pPr>
              <a:tabLst>
                <a:tab pos="800100" algn="l"/>
              </a:tabLst>
            </a:pPr>
            <a:r>
              <a:rPr lang="en-US" altLang="en-US" sz="1600" dirty="0">
                <a:latin typeface="Courier New" pitchFamily="49" charset="0"/>
              </a:rPr>
              <a:t>WHERE  last_name = 'Grant';</a:t>
            </a:r>
          </a:p>
        </p:txBody>
      </p:sp>
      <p:sp>
        <p:nvSpPr>
          <p:cNvPr id="48136" name="Rectangle 7"/>
          <p:cNvSpPr>
            <a:spLocks noChangeArrowheads="1"/>
          </p:cNvSpPr>
          <p:nvPr/>
        </p:nvSpPr>
        <p:spPr bwMode="blackWhite">
          <a:xfrm>
            <a:off x="7734299" y="1703388"/>
            <a:ext cx="2973388" cy="1771650"/>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IN" altLang="en-US" dirty="0">
              <a:latin typeface="Arial" pitchFamily="34" charset="0"/>
            </a:endParaRPr>
          </a:p>
        </p:txBody>
      </p:sp>
      <p:sp>
        <p:nvSpPr>
          <p:cNvPr id="87048" name="Rectangle 8"/>
          <p:cNvSpPr>
            <a:spLocks noChangeArrowheads="1"/>
          </p:cNvSpPr>
          <p:nvPr/>
        </p:nvSpPr>
        <p:spPr bwMode="gray">
          <a:xfrm>
            <a:off x="8328024" y="1798638"/>
            <a:ext cx="895350" cy="495300"/>
          </a:xfrm>
          <a:prstGeom prst="rect">
            <a:avLst/>
          </a:prstGeom>
          <a:solidFill>
            <a:srgbClr val="3333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49" name="Rectangle 9"/>
          <p:cNvSpPr>
            <a:spLocks noChangeArrowheads="1"/>
          </p:cNvSpPr>
          <p:nvPr/>
        </p:nvSpPr>
        <p:spPr bwMode="gray">
          <a:xfrm>
            <a:off x="8213724" y="1893888"/>
            <a:ext cx="895350" cy="495300"/>
          </a:xfrm>
          <a:prstGeom prst="rect">
            <a:avLst/>
          </a:prstGeom>
          <a:solidFill>
            <a:srgbClr val="3366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48139" name="Rectangle 10"/>
          <p:cNvSpPr>
            <a:spLocks noChangeArrowheads="1"/>
          </p:cNvSpPr>
          <p:nvPr/>
        </p:nvSpPr>
        <p:spPr bwMode="auto">
          <a:xfrm>
            <a:off x="9347200" y="1754189"/>
            <a:ext cx="1438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chemeClr val="tx1">
                    <a:lumMod val="75000"/>
                  </a:schemeClr>
                </a:solidFill>
              </a:rPr>
              <a:t>Data</a:t>
            </a:r>
            <a:br>
              <a:rPr lang="en-US" altLang="en-US" sz="1600" dirty="0">
                <a:solidFill>
                  <a:schemeClr val="tx1">
                    <a:lumMod val="75000"/>
                  </a:schemeClr>
                </a:solidFill>
              </a:rPr>
            </a:br>
            <a:r>
              <a:rPr lang="en-US" altLang="en-US" sz="1600" dirty="0">
                <a:solidFill>
                  <a:schemeClr val="tx1">
                    <a:lumMod val="75000"/>
                  </a:schemeClr>
                </a:solidFill>
              </a:rPr>
              <a:t>blocks</a:t>
            </a:r>
          </a:p>
        </p:txBody>
      </p:sp>
      <p:sp>
        <p:nvSpPr>
          <p:cNvPr id="48140" name="Rectangle 11"/>
          <p:cNvSpPr>
            <a:spLocks noChangeArrowheads="1"/>
          </p:cNvSpPr>
          <p:nvPr/>
        </p:nvSpPr>
        <p:spPr bwMode="auto">
          <a:xfrm>
            <a:off x="9347200" y="2782889"/>
            <a:ext cx="1438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chemeClr val="tx1">
                    <a:lumMod val="75000"/>
                  </a:schemeClr>
                </a:solidFill>
              </a:rPr>
              <a:t>Undo</a:t>
            </a:r>
            <a:br>
              <a:rPr lang="en-US" altLang="en-US" sz="1600" dirty="0">
                <a:solidFill>
                  <a:schemeClr val="tx1">
                    <a:lumMod val="75000"/>
                  </a:schemeClr>
                </a:solidFill>
              </a:rPr>
            </a:br>
            <a:r>
              <a:rPr lang="en-US" altLang="en-US" sz="1600" dirty="0">
                <a:solidFill>
                  <a:schemeClr val="tx1">
                    <a:lumMod val="75000"/>
                  </a:schemeClr>
                </a:solidFill>
              </a:rPr>
              <a:t>segments</a:t>
            </a:r>
          </a:p>
        </p:txBody>
      </p:sp>
      <p:sp>
        <p:nvSpPr>
          <p:cNvPr id="87052" name="Rectangle 12"/>
          <p:cNvSpPr>
            <a:spLocks noChangeArrowheads="1"/>
          </p:cNvSpPr>
          <p:nvPr/>
        </p:nvSpPr>
        <p:spPr bwMode="gray">
          <a:xfrm>
            <a:off x="8232774" y="2860676"/>
            <a:ext cx="895350" cy="495300"/>
          </a:xfrm>
          <a:prstGeom prst="rect">
            <a:avLst/>
          </a:prstGeom>
          <a:solidFill>
            <a:srgbClr val="339933"/>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53" name="Rectangle 13"/>
          <p:cNvSpPr>
            <a:spLocks noChangeArrowheads="1"/>
          </p:cNvSpPr>
          <p:nvPr/>
        </p:nvSpPr>
        <p:spPr bwMode="gray">
          <a:xfrm>
            <a:off x="8356599" y="2684463"/>
            <a:ext cx="895350" cy="495300"/>
          </a:xfrm>
          <a:prstGeom prst="rect">
            <a:avLst/>
          </a:prstGeom>
          <a:solidFill>
            <a:srgbClr val="006600"/>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54" name="Line 14"/>
          <p:cNvSpPr>
            <a:spLocks noChangeShapeType="1"/>
          </p:cNvSpPr>
          <p:nvPr/>
        </p:nvSpPr>
        <p:spPr bwMode="gray">
          <a:xfrm>
            <a:off x="8575674" y="2408238"/>
            <a:ext cx="0" cy="41910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dirty="0"/>
          </a:p>
        </p:txBody>
      </p:sp>
      <p:sp>
        <p:nvSpPr>
          <p:cNvPr id="87055" name="Rectangle 15"/>
          <p:cNvSpPr>
            <a:spLocks noChangeArrowheads="1"/>
          </p:cNvSpPr>
          <p:nvPr/>
        </p:nvSpPr>
        <p:spPr bwMode="gray">
          <a:xfrm>
            <a:off x="8099424" y="1989138"/>
            <a:ext cx="895350" cy="495300"/>
          </a:xfrm>
          <a:prstGeom prst="rect">
            <a:avLst/>
          </a:prstGeom>
          <a:solidFill>
            <a:srgbClr val="6699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56" name="Rectangle 16"/>
          <p:cNvSpPr>
            <a:spLocks noChangeArrowheads="1"/>
          </p:cNvSpPr>
          <p:nvPr/>
        </p:nvSpPr>
        <p:spPr bwMode="gray">
          <a:xfrm>
            <a:off x="8099424" y="2181226"/>
            <a:ext cx="895350" cy="120650"/>
          </a:xfrm>
          <a:prstGeom prst="rect">
            <a:avLst/>
          </a:prstGeom>
          <a:solidFill>
            <a:srgbClr val="FF3300"/>
          </a:solidFill>
          <a:ln w="9525">
            <a:noFill/>
            <a:miter lim="800000"/>
            <a:headEnd/>
            <a:tailEnd/>
          </a:ln>
        </p:spPr>
        <p:txBody>
          <a:bodyPr wrap="none" anchor="ctr"/>
          <a:lstStyle/>
          <a:p>
            <a:pPr eaLnBrk="1" hangingPunct="1"/>
            <a:endParaRPr lang="en-IN" altLang="en-US" dirty="0"/>
          </a:p>
        </p:txBody>
      </p:sp>
      <p:sp>
        <p:nvSpPr>
          <p:cNvPr id="87057" name="Rectangle 17"/>
          <p:cNvSpPr>
            <a:spLocks noChangeArrowheads="1"/>
          </p:cNvSpPr>
          <p:nvPr/>
        </p:nvSpPr>
        <p:spPr bwMode="gray">
          <a:xfrm>
            <a:off x="8099424"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58" name="Rectangle 18"/>
          <p:cNvSpPr>
            <a:spLocks noChangeArrowheads="1"/>
          </p:cNvSpPr>
          <p:nvPr/>
        </p:nvSpPr>
        <p:spPr bwMode="gray">
          <a:xfrm>
            <a:off x="8294687"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59" name="Rectangle 19"/>
          <p:cNvSpPr>
            <a:spLocks noChangeArrowheads="1"/>
          </p:cNvSpPr>
          <p:nvPr/>
        </p:nvSpPr>
        <p:spPr bwMode="gray">
          <a:xfrm>
            <a:off x="8494712"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0" name="Rectangle 20"/>
          <p:cNvSpPr>
            <a:spLocks noChangeArrowheads="1"/>
          </p:cNvSpPr>
          <p:nvPr/>
        </p:nvSpPr>
        <p:spPr bwMode="gray">
          <a:xfrm>
            <a:off x="8694737"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1" name="Rectangle 21"/>
          <p:cNvSpPr>
            <a:spLocks noChangeArrowheads="1"/>
          </p:cNvSpPr>
          <p:nvPr/>
        </p:nvSpPr>
        <p:spPr bwMode="gray">
          <a:xfrm>
            <a:off x="8899524"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2" name="Rectangle 22"/>
          <p:cNvSpPr>
            <a:spLocks noChangeArrowheads="1"/>
          </p:cNvSpPr>
          <p:nvPr/>
        </p:nvSpPr>
        <p:spPr bwMode="gray">
          <a:xfrm>
            <a:off x="8099424" y="2727326"/>
            <a:ext cx="895350" cy="495300"/>
          </a:xfrm>
          <a:prstGeom prst="rect">
            <a:avLst/>
          </a:prstGeom>
          <a:solidFill>
            <a:srgbClr val="00CC00"/>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63" name="Rectangle 23"/>
          <p:cNvSpPr>
            <a:spLocks noChangeArrowheads="1"/>
          </p:cNvSpPr>
          <p:nvPr/>
        </p:nvSpPr>
        <p:spPr bwMode="gray">
          <a:xfrm>
            <a:off x="8170863" y="2798763"/>
            <a:ext cx="752475" cy="361950"/>
          </a:xfrm>
          <a:prstGeom prst="rect">
            <a:avLst/>
          </a:prstGeom>
          <a:solidFill>
            <a:srgbClr val="669900"/>
          </a:solidFill>
          <a:ln w="9525">
            <a:noFill/>
            <a:miter lim="800000"/>
            <a:headEnd/>
            <a:tailEnd/>
          </a:ln>
        </p:spPr>
        <p:txBody>
          <a:bodyPr wrap="none" anchor="ctr"/>
          <a:lstStyle/>
          <a:p>
            <a:pPr eaLnBrk="1" hangingPunct="1"/>
            <a:endParaRPr lang="en-IN" altLang="en-US" dirty="0"/>
          </a:p>
        </p:txBody>
      </p:sp>
      <p:sp>
        <p:nvSpPr>
          <p:cNvPr id="87064" name="Rectangle 24"/>
          <p:cNvSpPr>
            <a:spLocks noChangeArrowheads="1"/>
          </p:cNvSpPr>
          <p:nvPr/>
        </p:nvSpPr>
        <p:spPr bwMode="gray">
          <a:xfrm>
            <a:off x="8251824" y="2919413"/>
            <a:ext cx="585788" cy="120650"/>
          </a:xfrm>
          <a:prstGeom prst="rect">
            <a:avLst/>
          </a:prstGeom>
          <a:solidFill>
            <a:srgbClr val="FF3300"/>
          </a:solidFill>
          <a:ln w="9525">
            <a:noFill/>
            <a:miter lim="800000"/>
            <a:headEnd/>
            <a:tailEnd/>
          </a:ln>
        </p:spPr>
        <p:txBody>
          <a:bodyPr wrap="none" anchor="ctr"/>
          <a:lstStyle/>
          <a:p>
            <a:pPr eaLnBrk="1" hangingPunct="1"/>
            <a:endParaRPr lang="en-IN" altLang="en-US" dirty="0"/>
          </a:p>
        </p:txBody>
      </p:sp>
      <p:sp>
        <p:nvSpPr>
          <p:cNvPr id="87065" name="Rectangle 25"/>
          <p:cNvSpPr>
            <a:spLocks noChangeArrowheads="1"/>
          </p:cNvSpPr>
          <p:nvPr/>
        </p:nvSpPr>
        <p:spPr bwMode="gray">
          <a:xfrm>
            <a:off x="8251824" y="29194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6" name="Rectangle 26"/>
          <p:cNvSpPr>
            <a:spLocks noChangeArrowheads="1"/>
          </p:cNvSpPr>
          <p:nvPr/>
        </p:nvSpPr>
        <p:spPr bwMode="gray">
          <a:xfrm>
            <a:off x="8447087" y="29194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7" name="Rectangle 27"/>
          <p:cNvSpPr>
            <a:spLocks noChangeArrowheads="1"/>
          </p:cNvSpPr>
          <p:nvPr/>
        </p:nvSpPr>
        <p:spPr bwMode="gray">
          <a:xfrm>
            <a:off x="8647112" y="29194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48157" name="Line 28"/>
          <p:cNvSpPr>
            <a:spLocks noChangeShapeType="1"/>
          </p:cNvSpPr>
          <p:nvPr/>
        </p:nvSpPr>
        <p:spPr bwMode="auto">
          <a:xfrm>
            <a:off x="6789738" y="2235201"/>
            <a:ext cx="1298575" cy="0"/>
          </a:xfrm>
          <a:prstGeom prst="line">
            <a:avLst/>
          </a:prstGeom>
          <a:noFill/>
          <a:ln w="28575">
            <a:solidFill>
              <a:schemeClr val="tx1">
                <a:lumMod val="75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87069" name="Rectangle 29"/>
          <p:cNvSpPr>
            <a:spLocks noChangeArrowheads="1"/>
          </p:cNvSpPr>
          <p:nvPr/>
        </p:nvSpPr>
        <p:spPr bwMode="gray">
          <a:xfrm>
            <a:off x="8328024" y="3817938"/>
            <a:ext cx="895350" cy="495300"/>
          </a:xfrm>
          <a:prstGeom prst="rect">
            <a:avLst/>
          </a:prstGeom>
          <a:solidFill>
            <a:srgbClr val="3333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70" name="Rectangle 30"/>
          <p:cNvSpPr>
            <a:spLocks noChangeArrowheads="1"/>
          </p:cNvSpPr>
          <p:nvPr/>
        </p:nvSpPr>
        <p:spPr bwMode="gray">
          <a:xfrm>
            <a:off x="8213724" y="3913188"/>
            <a:ext cx="895350" cy="495300"/>
          </a:xfrm>
          <a:prstGeom prst="rect">
            <a:avLst/>
          </a:prstGeom>
          <a:solidFill>
            <a:srgbClr val="3366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48160" name="Rectangle 31"/>
          <p:cNvSpPr>
            <a:spLocks noChangeArrowheads="1"/>
          </p:cNvSpPr>
          <p:nvPr/>
        </p:nvSpPr>
        <p:spPr bwMode="auto">
          <a:xfrm>
            <a:off x="9223375" y="3722689"/>
            <a:ext cx="147637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sz="1600" dirty="0">
                <a:solidFill>
                  <a:schemeClr val="tx1">
                    <a:lumMod val="75000"/>
                  </a:schemeClr>
                </a:solidFill>
              </a:rPr>
              <a:t>Changed</a:t>
            </a:r>
            <a:br>
              <a:rPr lang="en-US" altLang="en-US" sz="1600" dirty="0">
                <a:solidFill>
                  <a:schemeClr val="tx1">
                    <a:lumMod val="75000"/>
                  </a:schemeClr>
                </a:solidFill>
              </a:rPr>
            </a:br>
            <a:r>
              <a:rPr lang="en-US" altLang="en-US" sz="1600" dirty="0">
                <a:solidFill>
                  <a:schemeClr val="tx1">
                    <a:lumMod val="75000"/>
                  </a:schemeClr>
                </a:solidFill>
              </a:rPr>
              <a:t>and </a:t>
            </a:r>
            <a:r>
              <a:rPr lang="en-US" altLang="en-US" sz="1600" dirty="0">
                <a:solidFill>
                  <a:srgbClr val="FC0128"/>
                </a:solidFill>
              </a:rPr>
              <a:t>unchanged data</a:t>
            </a:r>
          </a:p>
        </p:txBody>
      </p:sp>
      <p:sp>
        <p:nvSpPr>
          <p:cNvPr id="48161" name="Rectangle 32"/>
          <p:cNvSpPr>
            <a:spLocks noChangeArrowheads="1"/>
          </p:cNvSpPr>
          <p:nvPr/>
        </p:nvSpPr>
        <p:spPr bwMode="auto">
          <a:xfrm>
            <a:off x="9251949" y="4691063"/>
            <a:ext cx="1447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chemeClr val="tx1">
                    <a:lumMod val="75000"/>
                  </a:schemeClr>
                </a:solidFill>
              </a:rPr>
              <a:t>Before change</a:t>
            </a:r>
            <a:br>
              <a:rPr lang="en-US" altLang="en-US" sz="1600" dirty="0">
                <a:solidFill>
                  <a:schemeClr val="tx1">
                    <a:lumMod val="75000"/>
                  </a:schemeClr>
                </a:solidFill>
              </a:rPr>
            </a:br>
            <a:r>
              <a:rPr lang="en-US" altLang="en-US" sz="1600" dirty="0">
                <a:solidFill>
                  <a:schemeClr val="tx1">
                    <a:lumMod val="75000"/>
                  </a:schemeClr>
                </a:solidFill>
              </a:rPr>
              <a:t>(“old” data)</a:t>
            </a:r>
          </a:p>
        </p:txBody>
      </p:sp>
      <p:sp>
        <p:nvSpPr>
          <p:cNvPr id="87073" name="Rectangle 33"/>
          <p:cNvSpPr>
            <a:spLocks noChangeArrowheads="1"/>
          </p:cNvSpPr>
          <p:nvPr/>
        </p:nvSpPr>
        <p:spPr bwMode="gray">
          <a:xfrm>
            <a:off x="8232774" y="4879976"/>
            <a:ext cx="895350" cy="495300"/>
          </a:xfrm>
          <a:prstGeom prst="rect">
            <a:avLst/>
          </a:prstGeom>
          <a:solidFill>
            <a:srgbClr val="339933"/>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74" name="Rectangle 34"/>
          <p:cNvSpPr>
            <a:spLocks noChangeArrowheads="1"/>
          </p:cNvSpPr>
          <p:nvPr/>
        </p:nvSpPr>
        <p:spPr bwMode="gray">
          <a:xfrm>
            <a:off x="8356599" y="4703763"/>
            <a:ext cx="895350" cy="495300"/>
          </a:xfrm>
          <a:prstGeom prst="rect">
            <a:avLst/>
          </a:prstGeom>
          <a:solidFill>
            <a:srgbClr val="006600"/>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75" name="Line 35"/>
          <p:cNvSpPr>
            <a:spLocks noChangeShapeType="1"/>
          </p:cNvSpPr>
          <p:nvPr/>
        </p:nvSpPr>
        <p:spPr bwMode="gray">
          <a:xfrm>
            <a:off x="8575674" y="4427538"/>
            <a:ext cx="0" cy="41910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dirty="0"/>
          </a:p>
        </p:txBody>
      </p:sp>
      <p:sp>
        <p:nvSpPr>
          <p:cNvPr id="87076" name="Rectangle 36"/>
          <p:cNvSpPr>
            <a:spLocks noChangeArrowheads="1"/>
          </p:cNvSpPr>
          <p:nvPr/>
        </p:nvSpPr>
        <p:spPr bwMode="auto">
          <a:xfrm>
            <a:off x="1403349" y="1335088"/>
            <a:ext cx="1438275" cy="336550"/>
          </a:xfrm>
          <a:prstGeom prst="rect">
            <a:avLst/>
          </a:prstGeom>
          <a:noFill/>
          <a:ln w="9525">
            <a:noFill/>
            <a:miter lim="800000"/>
            <a:headEnd/>
            <a:tailEnd/>
          </a:ln>
        </p:spPr>
        <p:txBody>
          <a:bodyPr lIns="92075" tIns="46038" rIns="92075" bIns="46038">
            <a:spAutoFit/>
          </a:bodyPr>
          <a:lstStyle/>
          <a:p>
            <a:pPr algn="ctr"/>
            <a:r>
              <a:rPr lang="en-US" altLang="en-US" sz="1600" dirty="0"/>
              <a:t>User A</a:t>
            </a:r>
          </a:p>
        </p:txBody>
      </p:sp>
      <p:sp>
        <p:nvSpPr>
          <p:cNvPr id="87077" name="Rectangle 37"/>
          <p:cNvSpPr>
            <a:spLocks noChangeArrowheads="1"/>
          </p:cNvSpPr>
          <p:nvPr/>
        </p:nvSpPr>
        <p:spPr bwMode="auto">
          <a:xfrm>
            <a:off x="1403349" y="4887913"/>
            <a:ext cx="1438275" cy="336550"/>
          </a:xfrm>
          <a:prstGeom prst="rect">
            <a:avLst/>
          </a:prstGeom>
          <a:noFill/>
          <a:ln w="9525">
            <a:noFill/>
            <a:miter lim="800000"/>
            <a:headEnd/>
            <a:tailEnd/>
          </a:ln>
        </p:spPr>
        <p:txBody>
          <a:bodyPr lIns="92075" tIns="46038" rIns="92075" bIns="46038">
            <a:spAutoFit/>
          </a:bodyPr>
          <a:lstStyle/>
          <a:p>
            <a:pPr algn="ctr"/>
            <a:r>
              <a:rPr lang="en-US" altLang="en-US" sz="1600" dirty="0"/>
              <a:t>User B</a:t>
            </a:r>
          </a:p>
        </p:txBody>
      </p:sp>
      <p:sp>
        <p:nvSpPr>
          <p:cNvPr id="48167" name="Rectangle 38"/>
          <p:cNvSpPr>
            <a:spLocks noChangeArrowheads="1"/>
          </p:cNvSpPr>
          <p:nvPr/>
        </p:nvSpPr>
        <p:spPr bwMode="auto">
          <a:xfrm>
            <a:off x="6673849" y="4146551"/>
            <a:ext cx="1587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chemeClr val="bg1"/>
                </a:solidFill>
              </a:rPr>
              <a:t>Read-</a:t>
            </a:r>
            <a:br>
              <a:rPr lang="en-US" altLang="en-US" sz="1600" dirty="0">
                <a:solidFill>
                  <a:schemeClr val="bg1"/>
                </a:solidFill>
              </a:rPr>
            </a:br>
            <a:r>
              <a:rPr lang="en-US" altLang="en-US" sz="1600" dirty="0">
                <a:solidFill>
                  <a:schemeClr val="bg1"/>
                </a:solidFill>
              </a:rPr>
              <a:t>consistent</a:t>
            </a:r>
            <a:br>
              <a:rPr lang="en-US" altLang="en-US" sz="1600" dirty="0">
                <a:solidFill>
                  <a:schemeClr val="bg1"/>
                </a:solidFill>
              </a:rPr>
            </a:br>
            <a:r>
              <a:rPr lang="en-US" altLang="en-US" sz="1600" dirty="0">
                <a:solidFill>
                  <a:schemeClr val="bg1"/>
                </a:solidFill>
              </a:rPr>
              <a:t>image</a:t>
            </a:r>
          </a:p>
        </p:txBody>
      </p:sp>
      <p:sp>
        <p:nvSpPr>
          <p:cNvPr id="48168" name="Line 39"/>
          <p:cNvSpPr>
            <a:spLocks noChangeShapeType="1"/>
          </p:cNvSpPr>
          <p:nvPr/>
        </p:nvSpPr>
        <p:spPr bwMode="auto">
          <a:xfrm flipH="1">
            <a:off x="7556499" y="4265613"/>
            <a:ext cx="609600" cy="0"/>
          </a:xfrm>
          <a:prstGeom prst="line">
            <a:avLst/>
          </a:prstGeom>
          <a:noFill/>
          <a:ln w="28575">
            <a:solidFill>
              <a:schemeClr val="tx1">
                <a:lumMod val="75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48169" name="Line 40"/>
          <p:cNvSpPr>
            <a:spLocks noChangeShapeType="1"/>
          </p:cNvSpPr>
          <p:nvPr/>
        </p:nvSpPr>
        <p:spPr bwMode="auto">
          <a:xfrm flipH="1">
            <a:off x="7556500" y="4999038"/>
            <a:ext cx="600075" cy="0"/>
          </a:xfrm>
          <a:prstGeom prst="line">
            <a:avLst/>
          </a:prstGeom>
          <a:noFill/>
          <a:ln w="28575">
            <a:solidFill>
              <a:schemeClr val="tx1">
                <a:lumMod val="75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48170" name="Line 41"/>
          <p:cNvSpPr>
            <a:spLocks noChangeShapeType="1"/>
          </p:cNvSpPr>
          <p:nvPr/>
        </p:nvSpPr>
        <p:spPr bwMode="auto">
          <a:xfrm>
            <a:off x="6015035" y="4138613"/>
            <a:ext cx="506413" cy="0"/>
          </a:xfrm>
          <a:prstGeom prst="line">
            <a:avLst/>
          </a:prstGeom>
          <a:noFill/>
          <a:ln w="28575">
            <a:solidFill>
              <a:schemeClr val="tx1">
                <a:lumMod val="75000"/>
              </a:schemeClr>
            </a:solidFill>
            <a:round/>
            <a:headEnd/>
            <a:tailEnd type="triangle" w="lg" len="lg"/>
          </a:ln>
          <a:extLst>
            <a:ext uri="{909E8E84-426E-40DD-AFC4-6F175D3DCCD1}">
              <a14:hiddenFill xmlns:a14="http://schemas.microsoft.com/office/drawing/2010/main">
                <a:noFill/>
              </a14:hiddenFill>
            </a:ext>
          </a:extLst>
        </p:spPr>
        <p:txBody>
          <a:bodyPr/>
          <a:lstStyle/>
          <a:p>
            <a:pPr eaLnBrk="1" hangingPunct="1">
              <a:defRPr/>
            </a:pP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87082" name="Rectangle 44"/>
          <p:cNvSpPr>
            <a:spLocks noChangeArrowheads="1"/>
          </p:cNvSpPr>
          <p:nvPr/>
        </p:nvSpPr>
        <p:spPr bwMode="gray">
          <a:xfrm>
            <a:off x="8099424" y="4008438"/>
            <a:ext cx="895350" cy="495300"/>
          </a:xfrm>
          <a:prstGeom prst="rect">
            <a:avLst/>
          </a:prstGeom>
          <a:solidFill>
            <a:srgbClr val="6699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83" name="Rectangle 45"/>
          <p:cNvSpPr>
            <a:spLocks noChangeArrowheads="1"/>
          </p:cNvSpPr>
          <p:nvPr/>
        </p:nvSpPr>
        <p:spPr bwMode="gray">
          <a:xfrm>
            <a:off x="8099424" y="4200526"/>
            <a:ext cx="895350" cy="120650"/>
          </a:xfrm>
          <a:prstGeom prst="rect">
            <a:avLst/>
          </a:prstGeom>
          <a:solidFill>
            <a:srgbClr val="FF3300"/>
          </a:solidFill>
          <a:ln w="9525">
            <a:noFill/>
            <a:miter lim="800000"/>
            <a:headEnd/>
            <a:tailEnd/>
          </a:ln>
        </p:spPr>
        <p:txBody>
          <a:bodyPr wrap="none" anchor="ctr"/>
          <a:lstStyle/>
          <a:p>
            <a:pPr eaLnBrk="1" hangingPunct="1"/>
            <a:endParaRPr lang="en-IN" altLang="en-US" dirty="0"/>
          </a:p>
        </p:txBody>
      </p:sp>
      <p:sp>
        <p:nvSpPr>
          <p:cNvPr id="87084" name="Rectangle 46"/>
          <p:cNvSpPr>
            <a:spLocks noChangeArrowheads="1"/>
          </p:cNvSpPr>
          <p:nvPr/>
        </p:nvSpPr>
        <p:spPr bwMode="gray">
          <a:xfrm>
            <a:off x="8099424"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5" name="Rectangle 47"/>
          <p:cNvSpPr>
            <a:spLocks noChangeArrowheads="1"/>
          </p:cNvSpPr>
          <p:nvPr/>
        </p:nvSpPr>
        <p:spPr bwMode="gray">
          <a:xfrm>
            <a:off x="8294687"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6" name="Rectangle 48"/>
          <p:cNvSpPr>
            <a:spLocks noChangeArrowheads="1"/>
          </p:cNvSpPr>
          <p:nvPr/>
        </p:nvSpPr>
        <p:spPr bwMode="gray">
          <a:xfrm>
            <a:off x="8494712"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7" name="Rectangle 49"/>
          <p:cNvSpPr>
            <a:spLocks noChangeArrowheads="1"/>
          </p:cNvSpPr>
          <p:nvPr/>
        </p:nvSpPr>
        <p:spPr bwMode="gray">
          <a:xfrm>
            <a:off x="8694737"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8" name="Rectangle 50"/>
          <p:cNvSpPr>
            <a:spLocks noChangeArrowheads="1"/>
          </p:cNvSpPr>
          <p:nvPr/>
        </p:nvSpPr>
        <p:spPr bwMode="gray">
          <a:xfrm>
            <a:off x="8899524"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9" name="Rectangle 51"/>
          <p:cNvSpPr>
            <a:spLocks noChangeArrowheads="1"/>
          </p:cNvSpPr>
          <p:nvPr/>
        </p:nvSpPr>
        <p:spPr bwMode="gray">
          <a:xfrm>
            <a:off x="8099424" y="4746626"/>
            <a:ext cx="895350" cy="495300"/>
          </a:xfrm>
          <a:prstGeom prst="rect">
            <a:avLst/>
          </a:prstGeom>
          <a:solidFill>
            <a:srgbClr val="00CC00"/>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90" name="Rectangle 52"/>
          <p:cNvSpPr>
            <a:spLocks noChangeArrowheads="1"/>
          </p:cNvSpPr>
          <p:nvPr/>
        </p:nvSpPr>
        <p:spPr bwMode="gray">
          <a:xfrm>
            <a:off x="8170863" y="4818063"/>
            <a:ext cx="752475" cy="361950"/>
          </a:xfrm>
          <a:prstGeom prst="rect">
            <a:avLst/>
          </a:prstGeom>
          <a:solidFill>
            <a:srgbClr val="669900"/>
          </a:solidFill>
          <a:ln w="9525">
            <a:noFill/>
            <a:miter lim="800000"/>
            <a:headEnd/>
            <a:tailEnd/>
          </a:ln>
        </p:spPr>
        <p:txBody>
          <a:bodyPr wrap="none" anchor="ctr"/>
          <a:lstStyle/>
          <a:p>
            <a:pPr eaLnBrk="1" hangingPunct="1"/>
            <a:endParaRPr lang="en-IN" altLang="en-US" dirty="0"/>
          </a:p>
        </p:txBody>
      </p:sp>
      <p:sp>
        <p:nvSpPr>
          <p:cNvPr id="87091" name="Rectangle 53"/>
          <p:cNvSpPr>
            <a:spLocks noChangeArrowheads="1"/>
          </p:cNvSpPr>
          <p:nvPr/>
        </p:nvSpPr>
        <p:spPr bwMode="gray">
          <a:xfrm>
            <a:off x="8251824" y="4938713"/>
            <a:ext cx="585788" cy="120650"/>
          </a:xfrm>
          <a:prstGeom prst="rect">
            <a:avLst/>
          </a:prstGeom>
          <a:solidFill>
            <a:srgbClr val="FF3300"/>
          </a:solidFill>
          <a:ln w="9525">
            <a:noFill/>
            <a:miter lim="800000"/>
            <a:headEnd/>
            <a:tailEnd/>
          </a:ln>
        </p:spPr>
        <p:txBody>
          <a:bodyPr wrap="none" anchor="ctr"/>
          <a:lstStyle/>
          <a:p>
            <a:pPr eaLnBrk="1" hangingPunct="1"/>
            <a:endParaRPr lang="en-IN" altLang="en-US" dirty="0"/>
          </a:p>
        </p:txBody>
      </p:sp>
      <p:sp>
        <p:nvSpPr>
          <p:cNvPr id="87092" name="Rectangle 54"/>
          <p:cNvSpPr>
            <a:spLocks noChangeArrowheads="1"/>
          </p:cNvSpPr>
          <p:nvPr/>
        </p:nvSpPr>
        <p:spPr bwMode="gray">
          <a:xfrm>
            <a:off x="8251824" y="49387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93" name="Rectangle 55"/>
          <p:cNvSpPr>
            <a:spLocks noChangeArrowheads="1"/>
          </p:cNvSpPr>
          <p:nvPr/>
        </p:nvSpPr>
        <p:spPr bwMode="gray">
          <a:xfrm>
            <a:off x="8447087" y="49387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94" name="Rectangle 56"/>
          <p:cNvSpPr>
            <a:spLocks noChangeArrowheads="1"/>
          </p:cNvSpPr>
          <p:nvPr/>
        </p:nvSpPr>
        <p:spPr bwMode="gray">
          <a:xfrm>
            <a:off x="8647112" y="49387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pic>
        <p:nvPicPr>
          <p:cNvPr id="87096" name="Picture 2"/>
          <p:cNvPicPr>
            <a:picLocks noChangeAspect="1"/>
          </p:cNvPicPr>
          <p:nvPr/>
        </p:nvPicPr>
        <p:blipFill>
          <a:blip r:embed="rId3" cstate="print"/>
          <a:srcRect/>
          <a:stretch>
            <a:fillRect/>
          </a:stretch>
        </p:blipFill>
        <p:spPr bwMode="auto">
          <a:xfrm>
            <a:off x="1595436" y="3803651"/>
            <a:ext cx="1054100" cy="1116012"/>
          </a:xfrm>
          <a:prstGeom prst="rect">
            <a:avLst/>
          </a:prstGeom>
          <a:noFill/>
          <a:ln w="9525">
            <a:noFill/>
            <a:miter lim="800000"/>
            <a:headEnd/>
            <a:tailEnd/>
          </a:ln>
        </p:spPr>
      </p:pic>
      <p:pic>
        <p:nvPicPr>
          <p:cNvPr id="57" name="Picture 56" descr="cnt2554143.png"/>
          <p:cNvPicPr>
            <a:picLocks noChangeAspect="1"/>
          </p:cNvPicPr>
          <p:nvPr/>
        </p:nvPicPr>
        <p:blipFill>
          <a:blip r:embed="rId4" cstate="print"/>
          <a:stretch>
            <a:fillRect/>
          </a:stretch>
        </p:blipFill>
        <p:spPr>
          <a:xfrm>
            <a:off x="1581466" y="1643063"/>
            <a:ext cx="1082040" cy="1143000"/>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
        <p:nvSpPr>
          <p:cNvPr id="4" name="Rectangle 1028"/>
          <p:cNvSpPr txBox="1">
            <a:spLocks noChangeArrowheads="1"/>
          </p:cNvSpPr>
          <p:nvPr/>
        </p:nvSpPr>
        <p:spPr bwMode="auto">
          <a:xfrm>
            <a:off x="2132012" y="439738"/>
            <a:ext cx="7918450" cy="876300"/>
          </a:xfrm>
          <a:prstGeom prst="rect">
            <a:avLst/>
          </a:prstGeom>
          <a:noFill/>
          <a:ln w="9525">
            <a:noFill/>
            <a:miter lim="800000"/>
            <a:headEnd/>
            <a:tailEnd/>
          </a:ln>
        </p:spPr>
        <p:txBody>
          <a:bodyPr lIns="12700" tIns="12700" rIns="12700" bIns="12700"/>
          <a:lstStyle/>
          <a:p>
            <a:pPr defTabSz="228600">
              <a:buClr>
                <a:srgbClr val="000000"/>
              </a:buClr>
              <a:defRPr/>
            </a:pPr>
            <a:endParaRPr lang="en-US" sz="2600" b="1" kern="0" dirty="0">
              <a:latin typeface="+mj-lt"/>
              <a:ea typeface="+mj-ea"/>
              <a:cs typeface="+mj-cs"/>
            </a:endParaRPr>
          </a:p>
        </p:txBody>
      </p:sp>
      <p:sp>
        <p:nvSpPr>
          <p:cNvPr id="89091" name="Title 7"/>
          <p:cNvSpPr>
            <a:spLocks noGrp="1"/>
          </p:cNvSpPr>
          <p:nvPr>
            <p:ph type="title"/>
          </p:nvPr>
        </p:nvSpPr>
        <p:spPr/>
        <p:txBody>
          <a:bodyPr/>
          <a:lstStyle/>
          <a:p>
            <a:pPr eaLnBrk="1" hangingPunct="1"/>
            <a:r>
              <a:rPr lang="en-US" altLang="en-US" dirty="0" smtClean="0"/>
              <a:t>Lesson Agenda</a:t>
            </a:r>
          </a:p>
        </p:txBody>
      </p:sp>
      <p:sp>
        <p:nvSpPr>
          <p:cNvPr id="89092" name="Content Placeholder 9"/>
          <p:cNvSpPr>
            <a:spLocks noGrp="1"/>
          </p:cNvSpPr>
          <p:nvPr>
            <p:ph idx="1"/>
          </p:nvPr>
        </p:nvSpPr>
        <p:spPr>
          <a:xfrm>
            <a:off x="622139" y="1242485"/>
            <a:ext cx="7377274" cy="1831606"/>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eaLnBrk="1" hangingPunct="1">
              <a:buClr>
                <a:srgbClr val="F80000"/>
              </a:buClr>
            </a:pPr>
            <a:r>
              <a:rPr lang="en-US" altLang="en-US" dirty="0" smtClean="0">
                <a:latin typeface="Arial"/>
              </a:rPr>
              <a:t>Manual Data Locking</a:t>
            </a:r>
          </a:p>
          <a:p>
            <a:pPr lvl="2" eaLnBrk="1" hangingPunct="1">
              <a:buClr>
                <a:srgbClr val="F80000"/>
              </a:buClr>
            </a:pPr>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clause in a </a:t>
            </a:r>
            <a:r>
              <a:rPr lang="en-US" altLang="en-US" dirty="0" smtClean="0">
                <a:latin typeface="Courier New" pitchFamily="49" charset="0"/>
              </a:rPr>
              <a:t>SELECT</a:t>
            </a:r>
            <a:r>
              <a:rPr lang="en-US" altLang="en-US" dirty="0" smtClean="0"/>
              <a:t> statement</a:t>
            </a:r>
          </a:p>
          <a:p>
            <a:pPr lvl="2" eaLnBrk="1" hangingPunct="1">
              <a:buClr>
                <a:srgbClr val="F80000"/>
              </a:buClr>
            </a:pPr>
            <a:r>
              <a:rPr lang="en-US" altLang="en-US" dirty="0" smtClean="0">
                <a:latin typeface="Courier New"/>
              </a:rPr>
              <a:t>LOCK TABLE </a:t>
            </a:r>
            <a:r>
              <a:rPr lang="en-US" altLang="en-US" dirty="0" smtClean="0"/>
              <a:t>statement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Clause in a </a:t>
            </a:r>
            <a:r>
              <a:rPr lang="en-US" altLang="en-US" dirty="0" smtClean="0">
                <a:latin typeface="Courier New" pitchFamily="49" charset="0"/>
              </a:rPr>
              <a:t>SELECT</a:t>
            </a:r>
            <a:r>
              <a:rPr lang="en-US" altLang="en-US" dirty="0" smtClean="0"/>
              <a:t> Statement</a:t>
            </a:r>
          </a:p>
        </p:txBody>
      </p:sp>
      <p:sp>
        <p:nvSpPr>
          <p:cNvPr id="91139" name="Rectangle 58"/>
          <p:cNvSpPr>
            <a:spLocks noGrp="1" noChangeArrowheads="1"/>
          </p:cNvSpPr>
          <p:nvPr>
            <p:ph idx="1"/>
          </p:nvPr>
        </p:nvSpPr>
        <p:spPr/>
        <p:txBody>
          <a:bodyPr/>
          <a:lstStyle/>
          <a:p>
            <a:pPr lvl="1" eaLnBrk="1" hangingPunct="1"/>
            <a:r>
              <a:rPr lang="en-US" altLang="en-US" dirty="0" smtClean="0"/>
              <a:t>Locks the rows in the </a:t>
            </a:r>
            <a:r>
              <a:rPr lang="en-US" altLang="en-US" dirty="0" smtClean="0">
                <a:latin typeface="Courier New" pitchFamily="49" charset="0"/>
              </a:rPr>
              <a:t>EMPLOYEES</a:t>
            </a:r>
            <a:r>
              <a:rPr lang="en-US" altLang="en-US" dirty="0" smtClean="0"/>
              <a:t> table where </a:t>
            </a:r>
            <a:r>
              <a:rPr lang="en-US" altLang="en-US" dirty="0" smtClean="0">
                <a:latin typeface="Courier New" pitchFamily="49" charset="0"/>
              </a:rPr>
              <a:t>job_id</a:t>
            </a:r>
            <a:r>
              <a:rPr lang="en-US" altLang="en-US" dirty="0" smtClean="0"/>
              <a:t> is </a:t>
            </a:r>
            <a:r>
              <a:rPr lang="en-US" altLang="en-US" dirty="0" smtClean="0">
                <a:latin typeface="Courier New" pitchFamily="49" charset="0"/>
              </a:rPr>
              <a:t>SA_REP</a:t>
            </a:r>
            <a:r>
              <a:rPr lang="en-US" altLang="en-US" dirty="0" smtClean="0"/>
              <a:t>.</a:t>
            </a:r>
          </a:p>
          <a:p>
            <a:pPr lvl="1" eaLnBrk="1" hangingPunct="1"/>
            <a:endParaRPr lang="en-US" altLang="en-US" dirty="0" smtClean="0"/>
          </a:p>
          <a:p>
            <a:pPr lvl="1" eaLnBrk="1" hangingPunct="1"/>
            <a:endParaRPr lang="en-US" altLang="en-US" dirty="0" smtClean="0">
              <a:latin typeface="Courier New" pitchFamily="49" charset="0"/>
            </a:endParaRPr>
          </a:p>
          <a:p>
            <a:pPr lvl="1" eaLnBrk="1" hangingPunct="1"/>
            <a:endParaRPr lang="en-US" altLang="en-US" dirty="0" smtClean="0">
              <a:latin typeface="Courier New" pitchFamily="49" charset="0"/>
            </a:endParaRPr>
          </a:p>
          <a:p>
            <a:pPr lvl="1" eaLnBrk="1" hangingPunct="1"/>
            <a:endParaRPr lang="en-US" altLang="en-US" sz="2000" dirty="0"/>
          </a:p>
          <a:p>
            <a:pPr lvl="1" eaLnBrk="1" hangingPunct="1"/>
            <a:endParaRPr lang="en-US" altLang="en-US" sz="1800" dirty="0"/>
          </a:p>
          <a:p>
            <a:pPr lvl="1" eaLnBrk="1" hangingPunct="1"/>
            <a:r>
              <a:rPr lang="en-US" altLang="en-US" dirty="0" smtClean="0"/>
              <a:t>Lock is released only when you issue a </a:t>
            </a:r>
            <a:r>
              <a:rPr lang="en-US" altLang="en-US" dirty="0" smtClean="0">
                <a:latin typeface="Courier New" pitchFamily="49" charset="0"/>
              </a:rPr>
              <a:t>ROLLBACK</a:t>
            </a:r>
            <a:r>
              <a:rPr lang="en-US" altLang="en-US" dirty="0" smtClean="0"/>
              <a:t> or a </a:t>
            </a:r>
            <a:r>
              <a:rPr lang="en-US" altLang="en-US" dirty="0" smtClean="0">
                <a:latin typeface="Courier New" pitchFamily="49" charset="0"/>
              </a:rPr>
              <a:t>COMMIT</a:t>
            </a:r>
            <a:r>
              <a:rPr lang="en-US" altLang="en-US" dirty="0" smtClean="0"/>
              <a:t>.</a:t>
            </a:r>
          </a:p>
          <a:p>
            <a:pPr lvl="1" eaLnBrk="1" hangingPunct="1"/>
            <a:r>
              <a:rPr lang="en-US" altLang="en-US" dirty="0" smtClean="0"/>
              <a:t>If the </a:t>
            </a:r>
            <a:r>
              <a:rPr lang="en-US" altLang="en-US" dirty="0" smtClean="0">
                <a:latin typeface="Courier New" pitchFamily="49" charset="0"/>
              </a:rPr>
              <a:t>SELECT</a:t>
            </a:r>
            <a:r>
              <a:rPr lang="en-US" altLang="en-US" dirty="0" smtClean="0"/>
              <a:t> statement attempts to lock a row that is locked by another user, the database waits until the row is available, and then returns the results of the </a:t>
            </a:r>
            <a:r>
              <a:rPr lang="en-US" altLang="en-US" dirty="0" smtClean="0">
                <a:latin typeface="Courier New" pitchFamily="49" charset="0"/>
              </a:rPr>
              <a:t>SELECT</a:t>
            </a:r>
            <a:r>
              <a:rPr lang="en-US" altLang="en-US" dirty="0" smtClean="0"/>
              <a:t> statement.</a:t>
            </a:r>
          </a:p>
        </p:txBody>
      </p:sp>
      <p:sp>
        <p:nvSpPr>
          <p:cNvPr id="5" name="Content Placeholder 2"/>
          <p:cNvSpPr txBox="1">
            <a:spLocks/>
          </p:cNvSpPr>
          <p:nvPr/>
        </p:nvSpPr>
        <p:spPr bwMode="gray">
          <a:xfrm>
            <a:off x="1065212" y="1981200"/>
            <a:ext cx="6664876" cy="14258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employee_id, salary, commission_pct, job_id</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job_id = 'SA_REP'</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FOR UPDATE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ORDER BY employee_id;</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Clause: Examples</a:t>
            </a:r>
          </a:p>
        </p:txBody>
      </p:sp>
      <p:sp>
        <p:nvSpPr>
          <p:cNvPr id="93187" name="Content Placeholder 2"/>
          <p:cNvSpPr>
            <a:spLocks noGrp="1"/>
          </p:cNvSpPr>
          <p:nvPr>
            <p:ph idx="1"/>
          </p:nvPr>
        </p:nvSpPr>
        <p:spPr>
          <a:xfrm>
            <a:off x="622138" y="1242485"/>
            <a:ext cx="10944549" cy="4189174"/>
          </a:xfrm>
        </p:spPr>
        <p:txBody>
          <a:bodyPr/>
          <a:lstStyle/>
          <a:p>
            <a:pPr lvl="1" eaLnBrk="1" hangingPunct="1"/>
            <a:r>
              <a:rPr lang="en-US" altLang="en-US" dirty="0" smtClean="0"/>
              <a:t>You can use the </a:t>
            </a:r>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clause in a </a:t>
            </a:r>
            <a:r>
              <a:rPr lang="en-US" altLang="en-US" dirty="0" smtClean="0">
                <a:latin typeface="Courier New" pitchFamily="49" charset="0"/>
              </a:rPr>
              <a:t>SELECT</a:t>
            </a:r>
            <a:r>
              <a:rPr lang="en-US" altLang="en-US" dirty="0" smtClean="0"/>
              <a:t> statement against multiple tables. </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Rows from both the </a:t>
            </a:r>
            <a:r>
              <a:rPr lang="en-US" altLang="en-US" dirty="0" smtClean="0">
                <a:latin typeface="Courier New" pitchFamily="49" charset="0"/>
              </a:rPr>
              <a:t>EMPLOYEES</a:t>
            </a:r>
            <a:r>
              <a:rPr lang="en-US" altLang="en-US" dirty="0" smtClean="0"/>
              <a:t> and </a:t>
            </a:r>
            <a:r>
              <a:rPr lang="en-US" altLang="en-US" dirty="0" smtClean="0">
                <a:latin typeface="Courier New" pitchFamily="49" charset="0"/>
              </a:rPr>
              <a:t>DEPARTMENTS</a:t>
            </a:r>
            <a:r>
              <a:rPr lang="en-US" altLang="en-US" dirty="0" smtClean="0"/>
              <a:t> tables are locked.</a:t>
            </a:r>
          </a:p>
          <a:p>
            <a:pPr lvl="1" eaLnBrk="1" hangingPunct="1"/>
            <a:r>
              <a:rPr lang="en-US" altLang="en-US" dirty="0" smtClean="0"/>
              <a:t>Use </a:t>
            </a:r>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a:t>
            </a:r>
            <a:r>
              <a:rPr lang="en-US" altLang="en-US" dirty="0" smtClean="0">
                <a:latin typeface="Courier New" pitchFamily="49" charset="0"/>
              </a:rPr>
              <a:t>OF</a:t>
            </a:r>
            <a:r>
              <a:rPr lang="en-US" altLang="en-US" dirty="0" smtClean="0"/>
              <a:t> </a:t>
            </a:r>
            <a:r>
              <a:rPr lang="en-US" altLang="en-US" i="1" dirty="0" smtClean="0">
                <a:latin typeface="Courier New" pitchFamily="49" charset="0"/>
              </a:rPr>
              <a:t>column_name</a:t>
            </a:r>
            <a:r>
              <a:rPr lang="en-US" altLang="en-US" dirty="0" smtClean="0"/>
              <a:t> to qualify the column that you intend to change; then only the rows from that specific table are locked.</a:t>
            </a:r>
          </a:p>
        </p:txBody>
      </p:sp>
      <p:sp>
        <p:nvSpPr>
          <p:cNvPr id="5" name="Content Placeholder 2"/>
          <p:cNvSpPr txBox="1">
            <a:spLocks/>
          </p:cNvSpPr>
          <p:nvPr/>
        </p:nvSpPr>
        <p:spPr bwMode="gray">
          <a:xfrm>
            <a:off x="1065212" y="1981200"/>
            <a:ext cx="6664876" cy="19895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e.employee_id, e.salary, e.commission_pct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JOIN departments d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USING (department_id)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job_id = 'ST_CLERK'</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AND location_id = 1500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FOR UPDATE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ORDER BY e.employee_id;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rot="16200000" flipV="1">
            <a:off x="9401027" y="3306057"/>
            <a:ext cx="1517944"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1" name="Oval 20"/>
          <p:cNvSpPr>
            <a:spLocks noChangeAspect="1"/>
          </p:cNvSpPr>
          <p:nvPr/>
        </p:nvSpPr>
        <p:spPr bwMode="auto">
          <a:xfrm>
            <a:off x="9229901" y="4114800"/>
            <a:ext cx="2092325" cy="2090201"/>
          </a:xfrm>
          <a:prstGeom prst="ellipse">
            <a:avLst/>
          </a:prstGeom>
          <a:solidFill>
            <a:schemeClr val="bg1"/>
          </a:solidFill>
          <a:ln w="50800" cap="flat" cmpd="sng" algn="ctr">
            <a:solidFill>
              <a:srgbClr val="FFFFCC"/>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1274" y="4402873"/>
            <a:ext cx="1469578" cy="1495425"/>
          </a:xfrm>
          <a:prstGeom prst="rect">
            <a:avLst/>
          </a:prstGeom>
        </p:spPr>
      </p:pic>
      <p:sp>
        <p:nvSpPr>
          <p:cNvPr id="2" name="Title 1"/>
          <p:cNvSpPr>
            <a:spLocks noGrp="1"/>
          </p:cNvSpPr>
          <p:nvPr>
            <p:ph type="title"/>
          </p:nvPr>
        </p:nvSpPr>
        <p:spPr/>
        <p:txBody>
          <a:bodyPr/>
          <a:lstStyle/>
          <a:p>
            <a:r>
              <a:rPr lang="en-US" dirty="0" smtClean="0">
                <a:latin typeface="Courier New"/>
              </a:rPr>
              <a:t>LOCK TABLE </a:t>
            </a:r>
            <a:r>
              <a:rPr lang="en-US" dirty="0" smtClean="0"/>
              <a:t>Statement</a:t>
            </a:r>
            <a:endParaRPr lang="en-US" dirty="0"/>
          </a:p>
        </p:txBody>
      </p:sp>
      <p:sp>
        <p:nvSpPr>
          <p:cNvPr id="3" name="Content Placeholder 2"/>
          <p:cNvSpPr>
            <a:spLocks noGrp="1"/>
          </p:cNvSpPr>
          <p:nvPr>
            <p:ph idx="1"/>
          </p:nvPr>
        </p:nvSpPr>
        <p:spPr>
          <a:xfrm>
            <a:off x="622138" y="1242485"/>
            <a:ext cx="10944549" cy="1234519"/>
          </a:xfrm>
        </p:spPr>
        <p:txBody>
          <a:bodyPr/>
          <a:lstStyle/>
          <a:p>
            <a:pPr lvl="1"/>
            <a:r>
              <a:rPr lang="en-US" dirty="0" smtClean="0"/>
              <a:t>Use the </a:t>
            </a:r>
            <a:r>
              <a:rPr lang="en-US" dirty="0" smtClean="0">
                <a:latin typeface="Courier New"/>
              </a:rPr>
              <a:t>LOCK TABLE </a:t>
            </a:r>
            <a:r>
              <a:rPr lang="en-US" dirty="0" smtClean="0"/>
              <a:t>statement to lock one or more tables in a specified mode.</a:t>
            </a:r>
          </a:p>
          <a:p>
            <a:pPr lvl="1"/>
            <a:r>
              <a:rPr lang="en-US" dirty="0" smtClean="0"/>
              <a:t>This manually overrides automatic locking.</a:t>
            </a:r>
          </a:p>
          <a:p>
            <a:pPr lvl="1"/>
            <a:r>
              <a:rPr lang="en-US" dirty="0" smtClean="0"/>
              <a:t>Tables are locked until you </a:t>
            </a:r>
            <a:r>
              <a:rPr lang="en-US" dirty="0" smtClean="0">
                <a:latin typeface="Courier New"/>
              </a:rPr>
              <a:t>COMMIT</a:t>
            </a:r>
            <a:r>
              <a:rPr lang="en-US" dirty="0" smtClean="0"/>
              <a:t> or </a:t>
            </a:r>
            <a:r>
              <a:rPr lang="en-US" dirty="0" smtClean="0">
                <a:latin typeface="Courier New"/>
              </a:rPr>
              <a:t>ROLLBACK</a:t>
            </a:r>
            <a:r>
              <a:rPr lang="en-US" dirty="0" smtClean="0"/>
              <a:t>.</a:t>
            </a:r>
            <a:endParaRPr lang="en-US" dirty="0">
              <a:latin typeface="Courier New"/>
            </a:endParaRPr>
          </a:p>
        </p:txBody>
      </p:sp>
      <p:sp>
        <p:nvSpPr>
          <p:cNvPr id="6" name="Content Placeholder 2"/>
          <p:cNvSpPr txBox="1">
            <a:spLocks/>
          </p:cNvSpPr>
          <p:nvPr/>
        </p:nvSpPr>
        <p:spPr bwMode="gray">
          <a:xfrm>
            <a:off x="760412" y="2743200"/>
            <a:ext cx="8064500" cy="139511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LOCK TABLE table_name</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IN [ROW SHARE/ROW EXCLUSIVE/SHARE UPDATE/SHARE/</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    SHARE ROW EXCLUSIVE/ EXCLUSIVE] MODE</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[NOWAIT];</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4" name="Picture 3" descr="cnt204941.gif"/>
          <p:cNvPicPr>
            <a:picLocks noChangeAspect="1"/>
          </p:cNvPicPr>
          <p:nvPr/>
        </p:nvPicPr>
        <p:blipFill>
          <a:blip r:embed="rId4" cstate="print"/>
          <a:stretch>
            <a:fillRect/>
          </a:stretch>
        </p:blipFill>
        <p:spPr>
          <a:xfrm>
            <a:off x="10305037" y="4876857"/>
            <a:ext cx="324731" cy="56608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p:txBody>
          <a:bodyPr/>
          <a:lstStyle/>
          <a:p>
            <a:pPr eaLnBrk="1" hangingPunct="1"/>
            <a:r>
              <a:rPr lang="en-US" altLang="en-US" dirty="0" smtClean="0">
                <a:latin typeface="Arial" charset="0"/>
              </a:rPr>
              <a:t>The following statements produce the same results:</a:t>
            </a: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lvl="1" eaLnBrk="1" hangingPunct="1">
              <a:buFont typeface="Arial" charset="0"/>
              <a:buAutoNum type="alphaLcPeriod"/>
            </a:pPr>
            <a:r>
              <a:rPr lang="en-US" altLang="en-US" dirty="0" smtClean="0"/>
              <a:t>True</a:t>
            </a:r>
          </a:p>
          <a:p>
            <a:pPr lvl="1" eaLnBrk="1" hangingPunct="1">
              <a:buFont typeface="Arial" charset="0"/>
              <a:buAutoNum type="alphaLcPeriod"/>
            </a:pPr>
            <a:r>
              <a:rPr lang="en-US" altLang="en-US" dirty="0" smtClean="0"/>
              <a:t>False</a:t>
            </a:r>
          </a:p>
        </p:txBody>
      </p:sp>
      <p:sp>
        <p:nvSpPr>
          <p:cNvPr id="96258" name="Rectangle 2"/>
          <p:cNvSpPr>
            <a:spLocks noGrp="1" noChangeArrowheads="1"/>
          </p:cNvSpPr>
          <p:nvPr>
            <p:ph type="title"/>
          </p:nvPr>
        </p:nvSpPr>
        <p:spPr/>
        <p:txBody>
          <a:bodyPr/>
          <a:lstStyle/>
          <a:p>
            <a:pPr eaLnBrk="1" hangingPunct="1"/>
            <a:r>
              <a:rPr lang="en-US" altLang="en-US" dirty="0" smtClean="0"/>
              <a:t>Quiz</a:t>
            </a:r>
          </a:p>
        </p:txBody>
      </p:sp>
      <p:sp>
        <p:nvSpPr>
          <p:cNvPr id="6" name="Content Placeholder 2"/>
          <p:cNvSpPr txBox="1">
            <a:spLocks/>
          </p:cNvSpPr>
          <p:nvPr/>
        </p:nvSpPr>
        <p:spPr bwMode="gray">
          <a:xfrm>
            <a:off x="684212" y="1923038"/>
            <a:ext cx="45522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DELETE FROM copy_emp;</a:t>
            </a:r>
          </a:p>
        </p:txBody>
      </p:sp>
      <p:sp>
        <p:nvSpPr>
          <p:cNvPr id="7" name="Content Placeholder 2"/>
          <p:cNvSpPr txBox="1">
            <a:spLocks/>
          </p:cNvSpPr>
          <p:nvPr/>
        </p:nvSpPr>
        <p:spPr bwMode="gray">
          <a:xfrm>
            <a:off x="684212" y="2634040"/>
            <a:ext cx="45522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TRUNCATE TABLE copy_emp;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9110" y="4572000"/>
            <a:ext cx="1467577" cy="138250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242" name="Rectangle 1028"/>
          <p:cNvSpPr>
            <a:spLocks noGrp="1" noChangeArrowheads="1"/>
          </p:cNvSpPr>
          <p:nvPr>
            <p:ph type="title"/>
          </p:nvPr>
        </p:nvSpPr>
        <p:spPr/>
        <p:txBody>
          <a:bodyPr/>
          <a:lstStyle/>
          <a:p>
            <a:pPr eaLnBrk="1" hangingPunct="1"/>
            <a:r>
              <a:rPr lang="en-US" altLang="en-US" dirty="0" smtClean="0"/>
              <a:t>Lesson Agenda</a:t>
            </a:r>
          </a:p>
        </p:txBody>
      </p:sp>
      <p:sp>
        <p:nvSpPr>
          <p:cNvPr id="10243" name="Rectangle 1029"/>
          <p:cNvSpPr>
            <a:spLocks noGrp="1" noChangeArrowheads="1"/>
          </p:cNvSpPr>
          <p:nvPr>
            <p:ph idx="1"/>
          </p:nvPr>
        </p:nvSpPr>
        <p:spPr>
          <a:xfrm>
            <a:off x="622139" y="1242485"/>
            <a:ext cx="9053674" cy="5135587"/>
          </a:xfrm>
        </p:spPr>
        <p:txBody>
          <a:bodyPr/>
          <a:lstStyle/>
          <a:p>
            <a:pPr lvl="1" eaLnBrk="1" hangingPunct="1">
              <a:buClr>
                <a:schemeClr val="accent1"/>
              </a:buClr>
            </a:pPr>
            <a:r>
              <a:rPr lang="en-US" altLang="en-US" dirty="0" smtClean="0"/>
              <a:t>Adding new rows in a table</a:t>
            </a:r>
          </a:p>
          <a:p>
            <a:pPr lvl="2" eaLnBrk="1" hangingPunct="1">
              <a:buClr>
                <a:schemeClr val="accent1"/>
              </a:buClr>
            </a:pPr>
            <a:r>
              <a:rPr lang="en-US" altLang="en-US" dirty="0" smtClean="0">
                <a:latin typeface="Courier New" pitchFamily="49" charset="0"/>
              </a:rPr>
              <a:t>INSERT</a:t>
            </a:r>
            <a:r>
              <a:rPr lang="en-US" altLang="en-US" dirty="0" smtClean="0"/>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a:buClr>
                <a:schemeClr val="bg1">
                  <a:lumMod val="65000"/>
                </a:schemeClr>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p>
        </p:txBody>
      </p:sp>
    </p:spTree>
    <p:custDataLst>
      <p:tags r:id="rId1"/>
    </p:custData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2"/>
          <p:cNvSpPr>
            <a:spLocks noGrp="1" noChangeArrowheads="1"/>
          </p:cNvSpPr>
          <p:nvPr>
            <p:ph type="title"/>
          </p:nvPr>
        </p:nvSpPr>
        <p:spPr/>
        <p:txBody>
          <a:bodyPr/>
          <a:lstStyle/>
          <a:p>
            <a:pPr eaLnBrk="1" hangingPunct="1"/>
            <a:r>
              <a:rPr lang="en-US" altLang="en-US" dirty="0" smtClean="0"/>
              <a:t>Summary</a:t>
            </a:r>
          </a:p>
        </p:txBody>
      </p:sp>
      <p:sp>
        <p:nvSpPr>
          <p:cNvPr id="98307" name="Rectangle 33"/>
          <p:cNvSpPr>
            <a:spLocks noGrp="1" noChangeArrowheads="1"/>
          </p:cNvSpPr>
          <p:nvPr>
            <p:ph idx="1"/>
          </p:nvPr>
        </p:nvSpPr>
        <p:spPr/>
        <p:txBody>
          <a:bodyPr/>
          <a:lstStyle/>
          <a:p>
            <a:pPr eaLnBrk="1" hangingPunct="1"/>
            <a:r>
              <a:rPr lang="en-US" altLang="en-US" dirty="0" smtClean="0">
                <a:latin typeface="Arial" charset="0"/>
              </a:rPr>
              <a:t>In this lesson, you should have learned how to use the following statements:</a:t>
            </a:r>
          </a:p>
        </p:txBody>
      </p:sp>
      <p:graphicFrame>
        <p:nvGraphicFramePr>
          <p:cNvPr id="3" name="Table 2"/>
          <p:cNvGraphicFramePr>
            <a:graphicFrameLocks noGrp="1"/>
          </p:cNvGraphicFramePr>
          <p:nvPr>
            <p:extLst>
              <p:ext uri="{D42A27DB-BD31-4B8C-83A1-F6EECF244321}">
                <p14:modId xmlns:p14="http://schemas.microsoft.com/office/powerpoint/2010/main" val="3001234497"/>
              </p:ext>
            </p:extLst>
          </p:nvPr>
        </p:nvGraphicFramePr>
        <p:xfrm>
          <a:off x="760412" y="1995149"/>
          <a:ext cx="7848601" cy="3545840"/>
        </p:xfrm>
        <a:graphic>
          <a:graphicData uri="http://schemas.openxmlformats.org/drawingml/2006/table">
            <a:tbl>
              <a:tblPr firstRow="1" firstCol="1" bandRow="1">
                <a:tableStyleId>{5FD0F851-EC5A-4D38-B0AD-8093EC10F338}</a:tableStyleId>
              </a:tblPr>
              <a:tblGrid>
                <a:gridCol w="3200401"/>
                <a:gridCol w="4648200"/>
              </a:tblGrid>
              <a:tr h="370840">
                <a:tc>
                  <a:txBody>
                    <a:bodyPr/>
                    <a:lstStyle/>
                    <a:p>
                      <a:r>
                        <a:rPr lang="en-US" altLang="en-US" sz="1800" b="1" dirty="0" smtClean="0">
                          <a:solidFill>
                            <a:schemeClr val="tx1"/>
                          </a:solidFill>
                        </a:rPr>
                        <a:t>Function</a:t>
                      </a:r>
                      <a:endParaRPr lang="en-US" dirty="0">
                        <a:solidFill>
                          <a:schemeClr val="tx1"/>
                        </a:solidFill>
                      </a:endParaRPr>
                    </a:p>
                  </a:txBody>
                  <a:tcPr/>
                </a:tc>
                <a:tc>
                  <a:txBody>
                    <a:bodyPr/>
                    <a:lstStyle/>
                    <a:p>
                      <a:r>
                        <a:rPr lang="en-US" altLang="en-US" sz="1800" b="1" dirty="0" smtClean="0">
                          <a:solidFill>
                            <a:schemeClr val="tx1"/>
                          </a:solidFill>
                        </a:rPr>
                        <a:t>Description</a:t>
                      </a:r>
                      <a:endParaRPr lang="en-US" dirty="0">
                        <a:solidFill>
                          <a:schemeClr val="tx1"/>
                        </a:solidFill>
                      </a:endParaRPr>
                    </a:p>
                  </a:txBody>
                  <a:tcPr/>
                </a:tc>
              </a:tr>
              <a:tr h="370840">
                <a:tc>
                  <a:txBody>
                    <a:bodyPr/>
                    <a:lstStyle/>
                    <a:p>
                      <a:r>
                        <a:rPr lang="en-US" altLang="en-US" sz="1600" b="0" dirty="0" smtClean="0">
                          <a:solidFill>
                            <a:srgbClr val="000000"/>
                          </a:solidFill>
                          <a:latin typeface="Courier New" panose="02070309020205020404" pitchFamily="49" charset="0"/>
                        </a:rPr>
                        <a:t>INSERT</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Adds a new row to the table</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UPDATE</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Modifies existing rows in the table</a:t>
                      </a:r>
                    </a:p>
                  </a:txBody>
                  <a:tcPr/>
                </a:tc>
              </a:tr>
              <a:tr h="370840">
                <a:tc>
                  <a:txBody>
                    <a:bodyPr/>
                    <a:lstStyle/>
                    <a:p>
                      <a:r>
                        <a:rPr lang="en-US" altLang="en-US" sz="1600" b="0" dirty="0" smtClean="0">
                          <a:solidFill>
                            <a:srgbClr val="000000"/>
                          </a:solidFill>
                          <a:latin typeface="Courier New" panose="02070309020205020404" pitchFamily="49" charset="0"/>
                        </a:rPr>
                        <a:t>DELETE</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Removes existing rows from the table</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TRUNCATE</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Removes all rows from a table</a:t>
                      </a:r>
                    </a:p>
                  </a:txBody>
                  <a:tcPr/>
                </a:tc>
              </a:tr>
              <a:tr h="370840">
                <a:tc>
                  <a:txBody>
                    <a:bodyPr/>
                    <a:lstStyle/>
                    <a:p>
                      <a:r>
                        <a:rPr lang="en-US" altLang="en-US" sz="1600" b="0" dirty="0" smtClean="0">
                          <a:solidFill>
                            <a:srgbClr val="000000"/>
                          </a:solidFill>
                          <a:latin typeface="Courier New" panose="02070309020205020404" pitchFamily="49" charset="0"/>
                        </a:rPr>
                        <a:t>COMMIT</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Makes all pending changes permanent</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SAVEPOINT</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Is used to roll back to the </a:t>
                      </a:r>
                      <a:r>
                        <a:rPr lang="en-US" altLang="en-US" sz="1600" dirty="0" err="1" smtClean="0">
                          <a:solidFill>
                            <a:srgbClr val="000000"/>
                          </a:solidFill>
                        </a:rPr>
                        <a:t>savepoint</a:t>
                      </a:r>
                      <a:r>
                        <a:rPr lang="en-US" altLang="en-US" sz="1600" dirty="0" smtClean="0">
                          <a:solidFill>
                            <a:srgbClr val="000000"/>
                          </a:solidFill>
                        </a:rPr>
                        <a:t> marker</a:t>
                      </a:r>
                    </a:p>
                  </a:txBody>
                  <a:tcPr/>
                </a:tc>
              </a:tr>
              <a:tr h="370840">
                <a:tc>
                  <a:txBody>
                    <a:bodyPr/>
                    <a:lstStyle/>
                    <a:p>
                      <a:r>
                        <a:rPr lang="en-US" altLang="en-US" sz="1600" b="0" dirty="0" smtClean="0">
                          <a:solidFill>
                            <a:srgbClr val="000000"/>
                          </a:solidFill>
                          <a:latin typeface="Courier New" panose="02070309020205020404" pitchFamily="49" charset="0"/>
                        </a:rPr>
                        <a:t>ROLLBACK</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Discards all pending data changes</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dirty="0" smtClean="0">
                          <a:solidFill>
                            <a:srgbClr val="000000"/>
                          </a:solidFill>
                          <a:latin typeface="Courier New" pitchFamily="49" charset="0"/>
                        </a:rPr>
                        <a:t>FOR</a:t>
                      </a:r>
                      <a:r>
                        <a:rPr lang="en-US" sz="1600" b="0" dirty="0" smtClean="0">
                          <a:solidFill>
                            <a:srgbClr val="000000"/>
                          </a:solidFill>
                        </a:rPr>
                        <a:t> </a:t>
                      </a:r>
                      <a:r>
                        <a:rPr lang="en-US" sz="1600" b="0" dirty="0" smtClean="0">
                          <a:solidFill>
                            <a:srgbClr val="000000"/>
                          </a:solidFill>
                          <a:latin typeface="Courier New" pitchFamily="49" charset="0"/>
                        </a:rPr>
                        <a:t>UPDATE</a:t>
                      </a:r>
                      <a:r>
                        <a:rPr lang="en-US" sz="1600" b="0" dirty="0" smtClean="0">
                          <a:solidFill>
                            <a:srgbClr val="000000"/>
                          </a:solidFill>
                          <a:latin typeface="+mn-lt"/>
                        </a:rPr>
                        <a:t> clause in </a:t>
                      </a:r>
                      <a:r>
                        <a:rPr lang="en-US" sz="1600" b="0" dirty="0" smtClean="0">
                          <a:solidFill>
                            <a:srgbClr val="000000"/>
                          </a:solidFill>
                          <a:latin typeface="Courier New" pitchFamily="49" charset="0"/>
                        </a:rPr>
                        <a:t>SELECT</a:t>
                      </a:r>
                    </a:p>
                    <a:p>
                      <a:endParaRPr lang="en-US" sz="16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Locks rows identified by the </a:t>
                      </a:r>
                      <a:r>
                        <a:rPr lang="en-US" altLang="en-US" sz="1600" dirty="0" smtClean="0">
                          <a:solidFill>
                            <a:srgbClr val="000000"/>
                          </a:solidFill>
                          <a:latin typeface="Courier New" panose="02070309020205020404" pitchFamily="49" charset="0"/>
                        </a:rPr>
                        <a:t>SELECT</a:t>
                      </a:r>
                      <a:r>
                        <a:rPr lang="en-US" altLang="en-US" sz="1600" dirty="0" smtClean="0">
                          <a:solidFill>
                            <a:srgbClr val="000000"/>
                          </a:solidFill>
                        </a:rPr>
                        <a:t> query</a:t>
                      </a:r>
                    </a:p>
                  </a:txBody>
                  <a:tcPr/>
                </a:tc>
              </a:tr>
            </a:tbl>
          </a:graphicData>
        </a:graphic>
      </p:graphicFrame>
      <p:sp>
        <p:nvSpPr>
          <p:cNvPr id="42" name="Rectangle 41"/>
          <p:cNvSpPr/>
          <p:nvPr/>
        </p:nvSpPr>
        <p:spPr bwMode="auto">
          <a:xfrm flipH="1">
            <a:off x="8609012" y="4567768"/>
            <a:ext cx="3505199"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43" name="Picture 42" descr="OU7_Tablet_Summary.png"/>
          <p:cNvPicPr>
            <a:picLocks noChangeAspect="1"/>
          </p:cNvPicPr>
          <p:nvPr/>
        </p:nvPicPr>
        <p:blipFill>
          <a:blip r:embed="rId3" cstate="print"/>
          <a:stretch>
            <a:fillRect/>
          </a:stretch>
        </p:blipFill>
        <p:spPr>
          <a:xfrm>
            <a:off x="9299448" y="4535424"/>
            <a:ext cx="2266950" cy="1714500"/>
          </a:xfrm>
          <a:prstGeom prst="rect">
            <a:avLst/>
          </a:prstGeom>
        </p:spPr>
      </p:pic>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p>
            <a:pPr eaLnBrk="1" hangingPunct="1"/>
            <a:r>
              <a:rPr lang="en-US" altLang="en-US" dirty="0" smtClean="0"/>
              <a:t>Practice 10: Overview</a:t>
            </a:r>
          </a:p>
        </p:txBody>
      </p:sp>
      <p:sp>
        <p:nvSpPr>
          <p:cNvPr id="100355" name="Rectangle 5"/>
          <p:cNvSpPr>
            <a:spLocks noGrp="1" noChangeArrowheads="1"/>
          </p:cNvSpPr>
          <p:nvPr>
            <p:ph idx="1"/>
          </p:nvPr>
        </p:nvSpPr>
        <p:spPr>
          <a:xfrm>
            <a:off x="622138" y="1242485"/>
            <a:ext cx="10944549" cy="1673101"/>
          </a:xfrm>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Inserting rows into the tables</a:t>
            </a:r>
          </a:p>
          <a:p>
            <a:pPr lvl="1" eaLnBrk="1" hangingPunct="1"/>
            <a:r>
              <a:rPr lang="en-US" altLang="en-US" dirty="0" smtClean="0"/>
              <a:t>Updating and deleting rows in the table</a:t>
            </a:r>
          </a:p>
          <a:p>
            <a:pPr lvl="1" eaLnBrk="1" hangingPunct="1"/>
            <a:r>
              <a:rPr lang="en-US" altLang="en-US" dirty="0" smtClean="0"/>
              <a:t>Controlling transactions</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ltLang="en-US" dirty="0" smtClean="0"/>
              <a:t>Data Manipulation Language</a:t>
            </a:r>
          </a:p>
        </p:txBody>
      </p:sp>
      <p:sp>
        <p:nvSpPr>
          <p:cNvPr id="12291" name="Rectangle 6"/>
          <p:cNvSpPr>
            <a:spLocks noGrp="1" noChangeArrowheads="1"/>
          </p:cNvSpPr>
          <p:nvPr>
            <p:ph idx="1"/>
          </p:nvPr>
        </p:nvSpPr>
        <p:spPr>
          <a:xfrm>
            <a:off x="622138" y="1242485"/>
            <a:ext cx="10944549" cy="1911628"/>
          </a:xfrm>
        </p:spPr>
        <p:txBody>
          <a:bodyPr/>
          <a:lstStyle/>
          <a:p>
            <a:pPr lvl="1" eaLnBrk="1" hangingPunct="1"/>
            <a:r>
              <a:rPr lang="en-US" altLang="en-US" dirty="0" smtClean="0"/>
              <a:t>A DML statement is executed when you:</a:t>
            </a:r>
          </a:p>
          <a:p>
            <a:pPr lvl="2" eaLnBrk="1" hangingPunct="1"/>
            <a:r>
              <a:rPr lang="en-US" altLang="en-US" dirty="0" smtClean="0"/>
              <a:t>Add new rows to a table</a:t>
            </a:r>
          </a:p>
          <a:p>
            <a:pPr lvl="2" eaLnBrk="1" hangingPunct="1"/>
            <a:r>
              <a:rPr lang="en-US" altLang="en-US" dirty="0" smtClean="0"/>
              <a:t>Modify existing rows in a table</a:t>
            </a:r>
          </a:p>
          <a:p>
            <a:pPr lvl="2" eaLnBrk="1" hangingPunct="1"/>
            <a:r>
              <a:rPr lang="en-US" altLang="en-US" dirty="0" smtClean="0"/>
              <a:t>Remove existing rows from a table</a:t>
            </a:r>
          </a:p>
          <a:p>
            <a:pPr lvl="1" eaLnBrk="1" hangingPunct="1"/>
            <a:r>
              <a:rPr lang="en-US" altLang="en-US" dirty="0" smtClean="0"/>
              <a:t>A </a:t>
            </a:r>
            <a:r>
              <a:rPr lang="en-US" altLang="en-US" i="1" dirty="0" smtClean="0"/>
              <a:t>transaction</a:t>
            </a:r>
            <a:r>
              <a:rPr lang="en-US" altLang="en-US" dirty="0" smtClean="0"/>
              <a:t> consists of a collection of DML statements that form a logical unit of work.</a:t>
            </a:r>
          </a:p>
        </p:txBody>
      </p:sp>
      <p:sp>
        <p:nvSpPr>
          <p:cNvPr id="12292" name="Arc 4"/>
          <p:cNvSpPr>
            <a:spLocks/>
          </p:cNvSpPr>
          <p:nvPr/>
        </p:nvSpPr>
        <p:spPr bwMode="ltGray">
          <a:xfrm>
            <a:off x="6907212" y="1"/>
            <a:ext cx="211138" cy="22542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p>
            <a:endParaRPr lang="en-US" dirty="0"/>
          </a:p>
        </p:txBody>
      </p:sp>
      <p:grpSp>
        <p:nvGrpSpPr>
          <p:cNvPr id="14" name="Group 13"/>
          <p:cNvGrpSpPr/>
          <p:nvPr/>
        </p:nvGrpSpPr>
        <p:grpSpPr>
          <a:xfrm>
            <a:off x="4979591" y="3581400"/>
            <a:ext cx="2229643" cy="1836987"/>
            <a:chOff x="5312569" y="3581400"/>
            <a:chExt cx="2229643" cy="1836987"/>
          </a:xfrm>
        </p:grpSpPr>
        <p:sp>
          <p:nvSpPr>
            <p:cNvPr id="11" name="Rounded Rectangle 10"/>
            <p:cNvSpPr>
              <a:spLocks noChangeAspect="1"/>
            </p:cNvSpPr>
            <p:nvPr/>
          </p:nvSpPr>
          <p:spPr bwMode="auto">
            <a:xfrm>
              <a:off x="5312569" y="3581400"/>
              <a:ext cx="2229643"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9" name="TextBox 8"/>
            <p:cNvSpPr txBox="1"/>
            <p:nvPr/>
          </p:nvSpPr>
          <p:spPr>
            <a:xfrm>
              <a:off x="5932090" y="5049055"/>
              <a:ext cx="990600" cy="369332"/>
            </a:xfrm>
            <a:prstGeom prst="rect">
              <a:avLst/>
            </a:prstGeom>
            <a:noFill/>
          </p:spPr>
          <p:txBody>
            <a:bodyPr wrap="square" rtlCol="0">
              <a:spAutoFit/>
            </a:bodyPr>
            <a:lstStyle/>
            <a:p>
              <a:pPr algn="ctr"/>
              <a:r>
                <a:rPr lang="en-US" dirty="0" smtClean="0">
                  <a:latin typeface="+mn-lt"/>
                </a:rPr>
                <a:t>Update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7177" y="3810000"/>
              <a:ext cx="1880426" cy="965855"/>
            </a:xfrm>
            <a:prstGeom prst="rect">
              <a:avLst/>
            </a:prstGeom>
          </p:spPr>
        </p:pic>
      </p:grpSp>
      <p:grpSp>
        <p:nvGrpSpPr>
          <p:cNvPr id="15" name="Group 14"/>
          <p:cNvGrpSpPr/>
          <p:nvPr/>
        </p:nvGrpSpPr>
        <p:grpSpPr>
          <a:xfrm>
            <a:off x="2701943" y="3581400"/>
            <a:ext cx="1563687" cy="1817132"/>
            <a:chOff x="2644267" y="3581400"/>
            <a:chExt cx="1563687" cy="1817132"/>
          </a:xfrm>
        </p:grpSpPr>
        <p:sp>
          <p:nvSpPr>
            <p:cNvPr id="12" name="Rounded Rectangle 11"/>
            <p:cNvSpPr>
              <a:spLocks noChangeAspect="1"/>
            </p:cNvSpPr>
            <p:nvPr/>
          </p:nvSpPr>
          <p:spPr bwMode="auto">
            <a:xfrm>
              <a:off x="2644267" y="3581400"/>
              <a:ext cx="1563687"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8" name="TextBox 7"/>
            <p:cNvSpPr txBox="1"/>
            <p:nvPr/>
          </p:nvSpPr>
          <p:spPr>
            <a:xfrm>
              <a:off x="3007010" y="5029200"/>
              <a:ext cx="838200" cy="369332"/>
            </a:xfrm>
            <a:prstGeom prst="rect">
              <a:avLst/>
            </a:prstGeom>
            <a:noFill/>
          </p:spPr>
          <p:txBody>
            <a:bodyPr wrap="square" rtlCol="0">
              <a:spAutoFit/>
            </a:bodyPr>
            <a:lstStyle/>
            <a:p>
              <a:pPr algn="ctr"/>
              <a:r>
                <a:rPr lang="en-US" dirty="0" smtClean="0">
                  <a:latin typeface="+mn-lt"/>
                </a:rPr>
                <a:t>Insert</a:t>
              </a:r>
              <a:endParaRPr lang="en-US" dirty="0">
                <a:latin typeface="+mn-lt"/>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66187" y="3867340"/>
              <a:ext cx="1319847" cy="851175"/>
            </a:xfrm>
            <a:prstGeom prst="rect">
              <a:avLst/>
            </a:prstGeom>
          </p:spPr>
        </p:pic>
      </p:grpSp>
      <p:grpSp>
        <p:nvGrpSpPr>
          <p:cNvPr id="17" name="Group 16"/>
          <p:cNvGrpSpPr/>
          <p:nvPr/>
        </p:nvGrpSpPr>
        <p:grpSpPr>
          <a:xfrm>
            <a:off x="7923195" y="3581400"/>
            <a:ext cx="1563687" cy="1817132"/>
            <a:chOff x="7865519" y="3581400"/>
            <a:chExt cx="1563687" cy="1817132"/>
          </a:xfrm>
        </p:grpSpPr>
        <p:sp>
          <p:nvSpPr>
            <p:cNvPr id="16" name="Rounded Rectangle 15"/>
            <p:cNvSpPr>
              <a:spLocks noChangeAspect="1"/>
            </p:cNvSpPr>
            <p:nvPr/>
          </p:nvSpPr>
          <p:spPr bwMode="auto">
            <a:xfrm>
              <a:off x="7865519" y="3581400"/>
              <a:ext cx="1563687"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10" name="TextBox 9"/>
            <p:cNvSpPr txBox="1"/>
            <p:nvPr/>
          </p:nvSpPr>
          <p:spPr>
            <a:xfrm>
              <a:off x="8190162" y="5029200"/>
              <a:ext cx="914400" cy="369332"/>
            </a:xfrm>
            <a:prstGeom prst="rect">
              <a:avLst/>
            </a:prstGeom>
            <a:noFill/>
          </p:spPr>
          <p:txBody>
            <a:bodyPr wrap="square" rtlCol="0">
              <a:spAutoFit/>
            </a:bodyPr>
            <a:lstStyle/>
            <a:p>
              <a:pPr algn="ctr"/>
              <a:r>
                <a:rPr lang="en-US" dirty="0" smtClean="0">
                  <a:latin typeface="+mn-lt"/>
                </a:rPr>
                <a:t>Delete</a:t>
              </a:r>
              <a:endParaRPr lang="en-US" dirty="0">
                <a:latin typeface="+mn-lt"/>
              </a:endParaRP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6714" y="3749456"/>
              <a:ext cx="1361296" cy="1086942"/>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altLang="en-US" dirty="0" smtClean="0"/>
              <a:t>Adding a New Row to a Table</a:t>
            </a:r>
          </a:p>
        </p:txBody>
      </p:sp>
      <p:grpSp>
        <p:nvGrpSpPr>
          <p:cNvPr id="14339" name="Group 1"/>
          <p:cNvGrpSpPr>
            <a:grpSpLocks/>
          </p:cNvGrpSpPr>
          <p:nvPr/>
        </p:nvGrpSpPr>
        <p:grpSpPr bwMode="auto">
          <a:xfrm>
            <a:off x="1930401" y="1043164"/>
            <a:ext cx="8534104" cy="4860749"/>
            <a:chOff x="533400" y="1374922"/>
            <a:chExt cx="8532478" cy="4859191"/>
          </a:xfrm>
        </p:grpSpPr>
        <p:sp>
          <p:nvSpPr>
            <p:cNvPr id="14340" name="Freeform 3"/>
            <p:cNvSpPr>
              <a:spLocks/>
            </p:cNvSpPr>
            <p:nvPr/>
          </p:nvSpPr>
          <p:spPr bwMode="auto">
            <a:xfrm>
              <a:off x="5486400" y="3124200"/>
              <a:ext cx="609600" cy="896938"/>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1"/>
              </a:solidFill>
              <a:prstDash val="solid"/>
              <a:round/>
              <a:headEnd type="none" w="med" len="med"/>
              <a:tailEnd type="triangle" w="lg" len="lg"/>
            </a:ln>
          </p:spPr>
          <p:txBody>
            <a:bodyPr/>
            <a:lstStyle/>
            <a:p>
              <a:endParaRPr lang="en-US" dirty="0"/>
            </a:p>
          </p:txBody>
        </p:sp>
        <p:sp>
          <p:nvSpPr>
            <p:cNvPr id="14341" name="Rectangle 4"/>
            <p:cNvSpPr>
              <a:spLocks noChangeArrowheads="1"/>
            </p:cNvSpPr>
            <p:nvPr/>
          </p:nvSpPr>
          <p:spPr bwMode="auto">
            <a:xfrm>
              <a:off x="533400" y="1447800"/>
              <a:ext cx="2032221" cy="400624"/>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 </a:t>
              </a:r>
            </a:p>
          </p:txBody>
        </p:sp>
        <p:sp>
          <p:nvSpPr>
            <p:cNvPr id="14342" name="Rectangle 5"/>
            <p:cNvSpPr>
              <a:spLocks noChangeArrowheads="1"/>
            </p:cNvSpPr>
            <p:nvPr/>
          </p:nvSpPr>
          <p:spPr bwMode="auto">
            <a:xfrm>
              <a:off x="7940440" y="1374922"/>
              <a:ext cx="1125438" cy="314473"/>
            </a:xfrm>
            <a:prstGeom prst="rect">
              <a:avLst/>
            </a:prstGeom>
            <a:noFill/>
            <a:ln w="9525">
              <a:noFill/>
              <a:miter lim="800000"/>
              <a:headEnd/>
              <a:tailEnd/>
            </a:ln>
          </p:spPr>
          <p:txBody>
            <a:bodyPr wrap="square" lIns="92075" tIns="46038" rIns="92075" bIns="46038">
              <a:spAutoFit/>
            </a:bodyPr>
            <a:lstStyle/>
            <a:p>
              <a:pPr>
                <a:lnSpc>
                  <a:spcPct val="80000"/>
                </a:lnSpc>
              </a:pPr>
              <a:r>
                <a:rPr lang="en-US" altLang="en-US" dirty="0">
                  <a:latin typeface="+mn-lt"/>
                </a:rPr>
                <a:t>New </a:t>
              </a:r>
              <a:r>
                <a:rPr lang="en-US" altLang="en-US" dirty="0" smtClean="0">
                  <a:latin typeface="+mn-lt"/>
                </a:rPr>
                <a:t>row</a:t>
              </a:r>
              <a:endParaRPr lang="en-US" altLang="en-US" dirty="0">
                <a:latin typeface="+mn-lt"/>
              </a:endParaRPr>
            </a:p>
          </p:txBody>
        </p:sp>
        <p:sp>
          <p:nvSpPr>
            <p:cNvPr id="14343" name="Rectangle 6"/>
            <p:cNvSpPr>
              <a:spLocks noChangeArrowheads="1"/>
            </p:cNvSpPr>
            <p:nvPr/>
          </p:nvSpPr>
          <p:spPr bwMode="auto">
            <a:xfrm>
              <a:off x="5839401" y="2998238"/>
              <a:ext cx="3127375" cy="831850"/>
            </a:xfrm>
            <a:prstGeom prst="rect">
              <a:avLst/>
            </a:prstGeom>
            <a:noFill/>
            <a:ln w="9525">
              <a:noFill/>
              <a:miter lim="800000"/>
              <a:headEnd/>
              <a:tailEnd/>
            </a:ln>
          </p:spPr>
          <p:txBody>
            <a:bodyPr lIns="92075" tIns="46038" rIns="92075" bIns="46038">
              <a:spAutoFit/>
            </a:bodyPr>
            <a:lstStyle/>
            <a:p>
              <a:pPr algn="ctr" defTabSz="346075">
                <a:lnSpc>
                  <a:spcPct val="80000"/>
                </a:lnSpc>
                <a:tabLst>
                  <a:tab pos="576263" algn="l"/>
                </a:tabLst>
              </a:pPr>
              <a:r>
                <a:rPr lang="en-US" altLang="en-US" dirty="0" smtClean="0">
                  <a:latin typeface="+mn-lt"/>
                </a:rPr>
                <a:t>Insert a </a:t>
              </a:r>
              <a:r>
                <a:rPr lang="en-US" altLang="en-US" dirty="0">
                  <a:latin typeface="+mn-lt"/>
                </a:rPr>
                <a:t>new row</a:t>
              </a:r>
              <a:br>
                <a:rPr lang="en-US" altLang="en-US" dirty="0">
                  <a:latin typeface="+mn-lt"/>
                </a:rPr>
              </a:br>
              <a:r>
                <a:rPr lang="en-US" altLang="en-US" dirty="0">
                  <a:latin typeface="+mn-lt"/>
                </a:rPr>
                <a:t>into the</a:t>
              </a:r>
              <a:br>
                <a:rPr lang="en-US" altLang="en-US" dirty="0">
                  <a:latin typeface="+mn-lt"/>
                </a:rPr>
              </a:br>
              <a:r>
                <a:rPr lang="en-US" altLang="en-US" dirty="0">
                  <a:latin typeface="Courier New" panose="02070309020205020404" pitchFamily="49" charset="0"/>
                  <a:cs typeface="Courier New" panose="02070309020205020404" pitchFamily="49" charset="0"/>
                </a:rPr>
                <a:t>DEPARTMENTS</a:t>
              </a:r>
              <a:r>
                <a:rPr lang="en-US" altLang="en-US" sz="2400" dirty="0">
                  <a:latin typeface="+mn-lt"/>
                </a:rPr>
                <a:t> </a:t>
              </a:r>
              <a:r>
                <a:rPr lang="en-US" altLang="en-US" dirty="0">
                  <a:latin typeface="+mn-lt"/>
                </a:rPr>
                <a:t>table.</a:t>
              </a:r>
            </a:p>
          </p:txBody>
        </p:sp>
        <p:pic>
          <p:nvPicPr>
            <p:cNvPr id="14344" name="Picture 16" descr="C:\salome_official\projects\11gR2_SQL 1\screenshots\les9_5s_a.gif"/>
            <p:cNvPicPr>
              <a:picLocks noChangeAspect="1" noChangeArrowheads="1"/>
            </p:cNvPicPr>
            <p:nvPr/>
          </p:nvPicPr>
          <p:blipFill>
            <a:blip r:embed="rId4" cstate="print"/>
            <a:srcRect/>
            <a:stretch>
              <a:fillRect/>
            </a:stretch>
          </p:blipFill>
          <p:spPr bwMode="auto">
            <a:xfrm>
              <a:off x="685800" y="1828800"/>
              <a:ext cx="4543425" cy="1646238"/>
            </a:xfrm>
            <a:prstGeom prst="rect">
              <a:avLst/>
            </a:prstGeom>
            <a:noFill/>
            <a:ln w="12700">
              <a:solidFill>
                <a:schemeClr val="tx1"/>
              </a:solidFill>
              <a:miter lim="800000"/>
              <a:headEnd/>
              <a:tailEnd/>
            </a:ln>
          </p:spPr>
        </p:pic>
        <p:pic>
          <p:nvPicPr>
            <p:cNvPr id="14345" name="Picture 17" descr="C:\salome_official\projects\11gR2_SQL 1\screenshots\les9_5s_b.gif"/>
            <p:cNvPicPr>
              <a:picLocks noChangeAspect="1" noChangeArrowheads="1"/>
            </p:cNvPicPr>
            <p:nvPr/>
          </p:nvPicPr>
          <p:blipFill>
            <a:blip r:embed="rId5" cstate="print"/>
            <a:srcRect/>
            <a:stretch>
              <a:fillRect/>
            </a:stretch>
          </p:blipFill>
          <p:spPr bwMode="auto">
            <a:xfrm>
              <a:off x="3733800" y="1447800"/>
              <a:ext cx="4140200" cy="182563"/>
            </a:xfrm>
            <a:prstGeom prst="rect">
              <a:avLst/>
            </a:prstGeom>
            <a:noFill/>
            <a:ln w="12700">
              <a:solidFill>
                <a:schemeClr val="tx1"/>
              </a:solidFill>
              <a:miter lim="800000"/>
              <a:headEnd/>
              <a:tailEnd/>
            </a:ln>
          </p:spPr>
        </p:pic>
        <p:pic>
          <p:nvPicPr>
            <p:cNvPr id="14346" name="Picture 18" descr="C:\salome_official\projects\11gR2_SQL 1\screenshots\les9_5s_c.gif"/>
            <p:cNvPicPr>
              <a:picLocks noChangeAspect="1" noChangeArrowheads="1"/>
            </p:cNvPicPr>
            <p:nvPr/>
          </p:nvPicPr>
          <p:blipFill>
            <a:blip r:embed="rId6" cstate="print"/>
            <a:srcRect/>
            <a:stretch>
              <a:fillRect/>
            </a:stretch>
          </p:blipFill>
          <p:spPr bwMode="auto">
            <a:xfrm>
              <a:off x="3733800" y="4114800"/>
              <a:ext cx="4543425" cy="182563"/>
            </a:xfrm>
            <a:prstGeom prst="rect">
              <a:avLst/>
            </a:prstGeom>
            <a:noFill/>
            <a:ln w="12700">
              <a:solidFill>
                <a:schemeClr val="tx1"/>
              </a:solidFill>
              <a:miter lim="800000"/>
              <a:headEnd/>
              <a:tailEnd/>
            </a:ln>
          </p:spPr>
        </p:pic>
        <p:pic>
          <p:nvPicPr>
            <p:cNvPr id="14347" name="Picture 19" descr="C:\salome_official\projects\11gR2_SQL 1\screenshots\les9_5s_d.gif"/>
            <p:cNvPicPr>
              <a:picLocks noChangeAspect="1" noChangeArrowheads="1"/>
            </p:cNvPicPr>
            <p:nvPr/>
          </p:nvPicPr>
          <p:blipFill>
            <a:blip r:embed="rId7" cstate="print"/>
            <a:srcRect/>
            <a:stretch>
              <a:fillRect/>
            </a:stretch>
          </p:blipFill>
          <p:spPr bwMode="auto">
            <a:xfrm>
              <a:off x="3733800" y="4419600"/>
              <a:ext cx="4543425" cy="192088"/>
            </a:xfrm>
            <a:prstGeom prst="rect">
              <a:avLst/>
            </a:prstGeom>
            <a:noFill/>
            <a:ln w="12700">
              <a:solidFill>
                <a:schemeClr val="tx1"/>
              </a:solidFill>
              <a:miter lim="800000"/>
              <a:headEnd/>
              <a:tailEnd/>
            </a:ln>
          </p:spPr>
        </p:pic>
        <p:pic>
          <p:nvPicPr>
            <p:cNvPr id="14348" name="Picture 20" descr="C:\salome_official\projects\11gR2_SQL 1\screenshots\les9_5s_e.gif"/>
            <p:cNvPicPr>
              <a:picLocks noChangeAspect="1" noChangeArrowheads="1"/>
            </p:cNvPicPr>
            <p:nvPr/>
          </p:nvPicPr>
          <p:blipFill>
            <a:blip r:embed="rId8" cstate="print"/>
            <a:srcRect/>
            <a:stretch>
              <a:fillRect/>
            </a:stretch>
          </p:blipFill>
          <p:spPr bwMode="auto">
            <a:xfrm>
              <a:off x="3733800" y="4762500"/>
              <a:ext cx="4543425" cy="1471613"/>
            </a:xfrm>
            <a:prstGeom prst="rect">
              <a:avLst/>
            </a:prstGeom>
            <a:noFill/>
            <a:ln w="12700">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447212" y="4086441"/>
            <a:ext cx="1985962" cy="1983946"/>
          </a:xfrm>
          <a:prstGeom prst="ellipse">
            <a:avLst/>
          </a:prstGeom>
          <a:solidFill>
            <a:schemeClr val="bg1"/>
          </a:solidFill>
          <a:ln w="50800" cap="flat" cmpd="sng" algn="ctr">
            <a:solidFill>
              <a:schemeClr val="bg1"/>
            </a:solidFill>
            <a:prstDash val="solid"/>
            <a:round/>
            <a:headEnd type="none" w="sm" len="sm"/>
            <a:tailEnd type="none" w="sm" len="sm"/>
          </a:ln>
          <a:effectLst>
            <a:innerShdw blurRad="228600">
              <a:srgbClr val="81C9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386" name="Rectangle 5"/>
          <p:cNvSpPr>
            <a:spLocks noGrp="1" noChangeArrowheads="1"/>
          </p:cNvSpPr>
          <p:nvPr>
            <p:ph type="title"/>
          </p:nvPr>
        </p:nvSpPr>
        <p:spPr/>
        <p:txBody>
          <a:bodyPr/>
          <a:lstStyle/>
          <a:p>
            <a:pPr eaLnBrk="1" hangingPunct="1"/>
            <a:r>
              <a:rPr lang="en-US" altLang="en-US" dirty="0" smtClean="0">
                <a:latin typeface="Courier New" pitchFamily="49" charset="0"/>
              </a:rPr>
              <a:t>INSERT</a:t>
            </a:r>
            <a:r>
              <a:rPr lang="en-US" altLang="en-US" dirty="0" smtClean="0"/>
              <a:t> Statement Syntax</a:t>
            </a:r>
          </a:p>
        </p:txBody>
      </p:sp>
      <p:sp>
        <p:nvSpPr>
          <p:cNvPr id="16387" name="Rectangle 6"/>
          <p:cNvSpPr>
            <a:spLocks noGrp="1" noChangeArrowheads="1"/>
          </p:cNvSpPr>
          <p:nvPr>
            <p:ph idx="1"/>
          </p:nvPr>
        </p:nvSpPr>
        <p:spPr>
          <a:xfrm>
            <a:off x="622138" y="1242485"/>
            <a:ext cx="10944549" cy="1880850"/>
          </a:xfrm>
        </p:spPr>
        <p:txBody>
          <a:bodyPr/>
          <a:lstStyle/>
          <a:p>
            <a:pPr lvl="1" eaLnBrk="1" hangingPunct="1"/>
            <a:r>
              <a:rPr lang="en-US" altLang="en-US" dirty="0" smtClean="0"/>
              <a:t>Add new rows to a table by using the </a:t>
            </a:r>
            <a:r>
              <a:rPr lang="en-US" altLang="en-US" dirty="0" smtClean="0">
                <a:latin typeface="Courier New" pitchFamily="49" charset="0"/>
              </a:rPr>
              <a:t>INSERT</a:t>
            </a:r>
            <a:r>
              <a:rPr lang="en-US" altLang="en-US" dirty="0" smtClean="0"/>
              <a:t> statement:</a:t>
            </a:r>
            <a:br>
              <a:rPr lang="en-US" altLang="en-US" dirty="0" smtClean="0"/>
            </a:br>
            <a:r>
              <a:rPr lang="en-US" altLang="en-US" dirty="0" smtClean="0"/>
              <a:t/>
            </a:r>
            <a:br>
              <a:rPr lang="en-US" altLang="en-US" dirty="0" smtClean="0"/>
            </a:br>
            <a:endParaRPr lang="en-US" altLang="en-US" dirty="0" smtClean="0"/>
          </a:p>
          <a:p>
            <a:pPr lvl="1" eaLnBrk="1" hangingPunct="1"/>
            <a:endParaRPr lang="en-US" altLang="en-US" dirty="0" smtClean="0"/>
          </a:p>
          <a:p>
            <a:pPr lvl="1" eaLnBrk="1" hangingPunct="1"/>
            <a:r>
              <a:rPr lang="en-US" altLang="en-US" dirty="0" smtClean="0"/>
              <a:t>With this syntax, only one row is inserted at a time.</a:t>
            </a:r>
          </a:p>
        </p:txBody>
      </p:sp>
      <p:sp>
        <p:nvSpPr>
          <p:cNvPr id="5" name="Content Placeholder 2"/>
          <p:cNvSpPr txBox="1">
            <a:spLocks/>
          </p:cNvSpPr>
          <p:nvPr/>
        </p:nvSpPr>
        <p:spPr bwMode="gray">
          <a:xfrm>
            <a:off x="1065212" y="1834741"/>
            <a:ext cx="631825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a:t>
            </a:r>
            <a:r>
              <a:rPr lang="en-US" altLang="en-US" b="1" i="1" dirty="0">
                <a:solidFill>
                  <a:schemeClr val="tx1">
                    <a:lumMod val="75000"/>
                  </a:schemeClr>
                </a:solidFill>
                <a:latin typeface="Courier New" panose="02070309020205020404" pitchFamily="49" charset="0"/>
                <a:cs typeface="Arial" panose="020B0604020202020204" pitchFamily="34" charset="0"/>
              </a:rPr>
              <a:t>table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column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column...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a:t>
            </a:r>
            <a:r>
              <a:rPr lang="en-US" altLang="en-US" b="1" i="1" dirty="0">
                <a:solidFill>
                  <a:schemeClr val="tx1">
                    <a:lumMod val="75000"/>
                  </a:schemeClr>
                </a:solidFill>
                <a:latin typeface="Courier New" panose="02070309020205020404" pitchFamily="49" charset="0"/>
                <a:cs typeface="Arial" panose="020B0604020202020204" pitchFamily="34" charset="0"/>
              </a:rPr>
              <a:t>(value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value...</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212" y="4278489"/>
            <a:ext cx="1219200" cy="164231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p:txBody>
          <a:bodyPr/>
          <a:lstStyle/>
          <a:p>
            <a:pPr eaLnBrk="1" hangingPunct="1"/>
            <a:r>
              <a:rPr lang="en-US" altLang="en-US" dirty="0" smtClean="0"/>
              <a:t>Inserting New Rows</a:t>
            </a:r>
          </a:p>
        </p:txBody>
      </p:sp>
      <p:sp>
        <p:nvSpPr>
          <p:cNvPr id="18438" name="Rectangle 6"/>
          <p:cNvSpPr>
            <a:spLocks noGrp="1" noChangeArrowheads="1"/>
          </p:cNvSpPr>
          <p:nvPr>
            <p:ph idx="1"/>
          </p:nvPr>
        </p:nvSpPr>
        <p:spPr>
          <a:xfrm>
            <a:off x="622138" y="1242485"/>
            <a:ext cx="10944549" cy="3519760"/>
          </a:xfrm>
        </p:spPr>
        <p:txBody>
          <a:bodyPr/>
          <a:lstStyle/>
          <a:p>
            <a:pPr lvl="1" eaLnBrk="1" hangingPunct="1"/>
            <a:r>
              <a:rPr lang="en-US" altLang="en-US" dirty="0" smtClean="0"/>
              <a:t>Insert a new row containing values for each column.</a:t>
            </a:r>
          </a:p>
          <a:p>
            <a:pPr lvl="1" eaLnBrk="1" hangingPunct="1"/>
            <a:r>
              <a:rPr lang="en-US" altLang="en-US" dirty="0" smtClean="0"/>
              <a:t>List values in the default order of the columns in the table.</a:t>
            </a:r>
          </a:p>
          <a:p>
            <a:pPr lvl="1" eaLnBrk="1" hangingPunct="1"/>
            <a:r>
              <a:rPr lang="en-US" altLang="en-US" dirty="0" smtClean="0"/>
              <a:t>Optionally, list the columns in the </a:t>
            </a:r>
            <a:r>
              <a:rPr lang="en-US" altLang="en-US" dirty="0" smtClean="0">
                <a:latin typeface="Courier New" pitchFamily="49" charset="0"/>
              </a:rPr>
              <a:t>INSERT</a:t>
            </a:r>
            <a:r>
              <a:rPr lang="en-US" altLang="en-US" dirty="0" smtClean="0"/>
              <a:t> clause.</a:t>
            </a:r>
          </a:p>
          <a:p>
            <a:pPr marL="91440" lvl="1" indent="0" eaLnBrk="1" hangingPunct="1">
              <a:buNone/>
            </a:pP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lvl="1" eaLnBrk="1" hangingPunct="1"/>
            <a:endParaRPr lang="en-US" altLang="en-US" dirty="0" smtClean="0"/>
          </a:p>
          <a:p>
            <a:pPr lvl="1" eaLnBrk="1" hangingPunct="1"/>
            <a:r>
              <a:rPr lang="en-US" altLang="en-US" dirty="0" smtClean="0"/>
              <a:t>Enclose character and date values within single quotation marks.</a:t>
            </a:r>
          </a:p>
        </p:txBody>
      </p:sp>
      <p:grpSp>
        <p:nvGrpSpPr>
          <p:cNvPr id="2" name="Group 1"/>
          <p:cNvGrpSpPr/>
          <p:nvPr/>
        </p:nvGrpSpPr>
        <p:grpSpPr>
          <a:xfrm>
            <a:off x="1065212" y="2745403"/>
            <a:ext cx="6927850" cy="1293197"/>
            <a:chOff x="2062162" y="2463182"/>
            <a:chExt cx="6927850" cy="1293197"/>
          </a:xfrm>
        </p:grpSpPr>
        <p:sp>
          <p:nvSpPr>
            <p:cNvPr id="6" name="Content Placeholder 2"/>
            <p:cNvSpPr txBox="1">
              <a:spLocks/>
            </p:cNvSpPr>
            <p:nvPr/>
          </p:nvSpPr>
          <p:spPr bwMode="gray">
            <a:xfrm>
              <a:off x="2062162" y="2463182"/>
              <a:ext cx="692785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departments(department_id,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department_name, manager_id, 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(70, 'Public Relations', 100, 1700);</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pic>
          <p:nvPicPr>
            <p:cNvPr id="7" name="Picture 5"/>
            <p:cNvPicPr>
              <a:picLocks noChangeAspect="1" noChangeArrowheads="1"/>
            </p:cNvPicPr>
            <p:nvPr/>
          </p:nvPicPr>
          <p:blipFill>
            <a:blip r:embed="rId4" cstate="print"/>
            <a:srcRect/>
            <a:stretch>
              <a:fillRect/>
            </a:stretch>
          </p:blipFill>
          <p:spPr bwMode="auto">
            <a:xfrm>
              <a:off x="2117900" y="3429001"/>
              <a:ext cx="1219200" cy="291395"/>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1432</TotalTime>
  <Words>9167</Words>
  <Application>Microsoft Office PowerPoint</Application>
  <PresentationFormat>自定义</PresentationFormat>
  <Paragraphs>905</Paragraphs>
  <Slides>51</Slides>
  <Notes>51</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1" baseType="lpstr">
      <vt:lpstr>LavosHandy™</vt:lpstr>
      <vt:lpstr>SimSun</vt:lpstr>
      <vt:lpstr>SimSun</vt:lpstr>
      <vt:lpstr>Arial</vt:lpstr>
      <vt:lpstr>Arial Black</vt:lpstr>
      <vt:lpstr>Calibri</vt:lpstr>
      <vt:lpstr>Courier New</vt:lpstr>
      <vt:lpstr>Times New Roman</vt:lpstr>
      <vt:lpstr>OU7_16_9 (13.33x7.5)</vt:lpstr>
      <vt:lpstr>Document</vt:lpstr>
      <vt:lpstr>Managing Tables Using DML Statements</vt:lpstr>
      <vt:lpstr>Course Roadmap</vt:lpstr>
      <vt:lpstr>Objectives</vt:lpstr>
      <vt:lpstr>HR Application Scenario</vt:lpstr>
      <vt:lpstr>Lesson Agenda</vt:lpstr>
      <vt:lpstr>Data Manipulation Language</vt:lpstr>
      <vt:lpstr>Adding a New Row to a Table</vt:lpstr>
      <vt:lpstr>INSERT Statement Syntax</vt:lpstr>
      <vt:lpstr>Inserting New Rows</vt:lpstr>
      <vt:lpstr>Inserting Rows with Null Values</vt:lpstr>
      <vt:lpstr>Inserting Special Values</vt:lpstr>
      <vt:lpstr>Inserting Specific Date and Time Values</vt:lpstr>
      <vt:lpstr>Creating a Script </vt:lpstr>
      <vt:lpstr>Copying Rows from Another Table</vt:lpstr>
      <vt:lpstr>Lesson Agenda</vt:lpstr>
      <vt:lpstr>Changing Data in a Table</vt:lpstr>
      <vt:lpstr>UPDATE Statement Syntax</vt:lpstr>
      <vt:lpstr>Updating Rows in a Table</vt:lpstr>
      <vt:lpstr>Updating Two Columns with a Subquery</vt:lpstr>
      <vt:lpstr>Updating Rows Based on Another Table</vt:lpstr>
      <vt:lpstr>Lesson Agenda</vt:lpstr>
      <vt:lpstr>Removing a Row from a Table </vt:lpstr>
      <vt:lpstr>DELETE Statement</vt:lpstr>
      <vt:lpstr>Deleting Rows from a Table</vt:lpstr>
      <vt:lpstr>Deleting Rows Based on Another Table</vt:lpstr>
      <vt:lpstr>TRUNCATE Statement</vt:lpstr>
      <vt:lpstr>Lesson Agenda</vt:lpstr>
      <vt:lpstr>Database Transactions</vt:lpstr>
      <vt:lpstr>Database Transactions: Start and End</vt:lpstr>
      <vt:lpstr>Advantages of COMMIT and ROLLBACK Statements</vt:lpstr>
      <vt:lpstr>Explicit Transaction Control Statements</vt:lpstr>
      <vt:lpstr>Rolling Back Changes to a Marker</vt:lpstr>
      <vt:lpstr>Implicit Transaction Processing</vt:lpstr>
      <vt:lpstr>PowerPoint 演示文稿</vt:lpstr>
      <vt:lpstr>State of Data Before COMMIT or ROLLBACK</vt:lpstr>
      <vt:lpstr>State of Data After COMMIT</vt:lpstr>
      <vt:lpstr>Committing Data</vt:lpstr>
      <vt:lpstr>State of Data After ROLLBACK</vt:lpstr>
      <vt:lpstr>State of Data After ROLLBACK: Example</vt:lpstr>
      <vt:lpstr>Statement-Level Rollback</vt:lpstr>
      <vt:lpstr>Lesson Agenda</vt:lpstr>
      <vt:lpstr>Read Consistency</vt:lpstr>
      <vt:lpstr>Implementing Read Consistency</vt:lpstr>
      <vt:lpstr>Lesson Agenda</vt:lpstr>
      <vt:lpstr>FOR UPDATE Clause in a SELECT Statement</vt:lpstr>
      <vt:lpstr>FOR UPDATE Clause: Examples</vt:lpstr>
      <vt:lpstr>PowerPoint 演示文稿</vt:lpstr>
      <vt:lpstr>LOCK TABLE Statement</vt:lpstr>
      <vt:lpstr>Quiz</vt:lpstr>
      <vt:lpstr>Summary</vt:lpstr>
      <vt:lpstr>Practice 10: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yu zhang</cp:lastModifiedBy>
  <cp:revision>71</cp:revision>
  <cp:lastPrinted>2002-03-28T23:57:22Z</cp:lastPrinted>
  <dcterms:created xsi:type="dcterms:W3CDTF">2016-07-31T08:15:28Z</dcterms:created>
  <dcterms:modified xsi:type="dcterms:W3CDTF">2017-10-11T14:32:48Z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