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tags/tag36.xml" ContentType="application/vnd.openxmlformats-officedocument.presentationml.tags+xml"/>
  <Override PartName="/ppt/notesSlides/notesSlide31.xml" ContentType="application/vnd.openxmlformats-officedocument.presentationml.notesSlide+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notesSlides/notesSlide34.xml" ContentType="application/vnd.openxmlformats-officedocument.presentationml.notesSlide+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notesSlides/notesSlide37.xml" ContentType="application/vnd.openxmlformats-officedocument.presentationml.notesSlide+xml"/>
  <Override PartName="/ppt/tags/tag43.xml" ContentType="application/vnd.openxmlformats-officedocument.presentationml.tags+xml"/>
  <Override PartName="/ppt/notesSlides/notesSlide38.xml" ContentType="application/vnd.openxmlformats-officedocument.presentationml.notesSlide+xml"/>
  <Override PartName="/ppt/tags/tag44.xml" ContentType="application/vnd.openxmlformats-officedocument.presentationml.tags+xml"/>
  <Override PartName="/ppt/notesSlides/notesSlide39.xml" ContentType="application/vnd.openxmlformats-officedocument.presentationml.notesSlide+xml"/>
  <Override PartName="/ppt/tags/tag45.xml" ContentType="application/vnd.openxmlformats-officedocument.presentationml.tags+xml"/>
  <Override PartName="/ppt/notesSlides/notesSlide40.xml" ContentType="application/vnd.openxmlformats-officedocument.presentationml.notesSlide+xml"/>
  <Override PartName="/ppt/tags/tag46.xml" ContentType="application/vnd.openxmlformats-officedocument.presentationml.tags+xml"/>
  <Override PartName="/ppt/notesSlides/notesSlide41.xml" ContentType="application/vnd.openxmlformats-officedocument.presentationml.notesSlide+xml"/>
  <Override PartName="/ppt/tags/tag47.xml" ContentType="application/vnd.openxmlformats-officedocument.presentationml.tags+xml"/>
  <Override PartName="/ppt/notesSlides/notesSlide42.xml" ContentType="application/vnd.openxmlformats-officedocument.presentationml.notesSlide+xml"/>
  <Override PartName="/ppt/tags/tag48.xml" ContentType="application/vnd.openxmlformats-officedocument.presentationml.tags+xml"/>
  <Override PartName="/ppt/notesSlides/notesSlide43.xml" ContentType="application/vnd.openxmlformats-officedocument.presentationml.notesSlide+xml"/>
  <Override PartName="/ppt/tags/tag49.xml" ContentType="application/vnd.openxmlformats-officedocument.presentationml.tags+xml"/>
  <Override PartName="/ppt/notesSlides/notesSlide44.xml" ContentType="application/vnd.openxmlformats-officedocument.presentationml.notesSlide+xml"/>
  <Override PartName="/ppt/tags/tag50.xml" ContentType="application/vnd.openxmlformats-officedocument.presentationml.tags+xml"/>
  <Override PartName="/ppt/notesSlides/notesSlide45.xml" ContentType="application/vnd.openxmlformats-officedocument.presentationml.notesSlide+xml"/>
  <Override PartName="/ppt/tags/tag51.xml" ContentType="application/vnd.openxmlformats-officedocument.presentationml.tags+xml"/>
  <Override PartName="/ppt/notesSlides/notesSlide46.xml" ContentType="application/vnd.openxmlformats-officedocument.presentationml.notesSlide+xml"/>
  <Override PartName="/ppt/tags/tag52.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88825" cy="6858000"/>
  <p:notesSz cx="6991350" cy="9282113"/>
  <p:custDataLst>
    <p:tags r:id="rId5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guide id="4" orient="horz" pos="384">
          <p15:clr>
            <a:srgbClr val="A4A3A4"/>
          </p15:clr>
        </p15:guide>
        <p15:guide id="5" pos="383">
          <p15:clr>
            <a:srgbClr val="A4A3A4"/>
          </p15:clr>
        </p15:guide>
        <p15:guide id="6" pos="479">
          <p15:clr>
            <a:srgbClr val="A4A3A4"/>
          </p15:clr>
        </p15:guide>
        <p15:guide id="7" pos="719">
          <p15:clr>
            <a:srgbClr val="A4A3A4"/>
          </p15:clr>
        </p15:guide>
        <p15:guide id="8" pos="1007">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orient="horz" pos="2971">
          <p15:clr>
            <a:srgbClr val="A4A3A4"/>
          </p15:clr>
        </p15:guide>
        <p15:guide id="5" orient="horz" pos="2827">
          <p15:clr>
            <a:srgbClr val="A4A3A4"/>
          </p15:clr>
        </p15:guide>
        <p15:guide id="6" pos="186">
          <p15:clr>
            <a:srgbClr val="A4A3A4"/>
          </p15:clr>
        </p15:guide>
        <p15:guide id="7" pos="282">
          <p15:clr>
            <a:srgbClr val="A4A3A4"/>
          </p15:clr>
        </p15:guide>
        <p15:guide id="8" pos="378">
          <p15:clr>
            <a:srgbClr val="A4A3A4"/>
          </p15:clr>
        </p15:guide>
        <p15:guide id="9" pos="5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1E3"/>
    <a:srgbClr val="B07BD7"/>
    <a:srgbClr val="DEC8EE"/>
    <a:srgbClr val="E8D9F3"/>
    <a:srgbClr val="FFFFFF"/>
    <a:srgbClr val="F0FF65"/>
    <a:srgbClr val="F9FFBD"/>
    <a:srgbClr val="FFE1E1"/>
    <a:srgbClr val="FFF7E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44" autoAdjust="0"/>
    <p:restoredTop sz="70322" autoAdjust="0"/>
  </p:normalViewPr>
  <p:slideViewPr>
    <p:cSldViewPr showGuides="1">
      <p:cViewPr varScale="1">
        <p:scale>
          <a:sx n="64" d="100"/>
          <a:sy n="64" d="100"/>
        </p:scale>
        <p:origin x="2052" y="72"/>
      </p:cViewPr>
      <p:guideLst>
        <p:guide orient="horz" pos="2160"/>
        <p:guide orient="horz" pos="864"/>
        <p:guide pos="3839"/>
        <p:guide orient="horz" pos="384"/>
        <p:guide pos="383"/>
        <p:guide pos="479"/>
        <p:guide pos="719"/>
        <p:guide pos="1007"/>
      </p:guideLst>
    </p:cSldViewPr>
  </p:slideViewPr>
  <p:notesTextViewPr>
    <p:cViewPr>
      <p:scale>
        <a:sx n="100" d="100"/>
        <a:sy n="100" d="100"/>
      </p:scale>
      <p:origin x="0" y="0"/>
    </p:cViewPr>
  </p:notesTextViewPr>
  <p:sorterViewPr>
    <p:cViewPr>
      <p:scale>
        <a:sx n="66" d="100"/>
        <a:sy n="66" d="100"/>
      </p:scale>
      <p:origin x="0" y="-1032"/>
    </p:cViewPr>
  </p:sorterViewPr>
  <p:notesViewPr>
    <p:cSldViewPr showGuides="1">
      <p:cViewPr>
        <p:scale>
          <a:sx n="93" d="100"/>
          <a:sy n="93" d="100"/>
        </p:scale>
        <p:origin x="-1926" y="2280"/>
      </p:cViewPr>
      <p:guideLst>
        <p:guide orient="horz" pos="2923"/>
        <p:guide orient="horz" pos="283"/>
        <p:guide pos="2202"/>
        <p:guide orient="horz" pos="2971"/>
        <p:guide orient="horz" pos="2827"/>
        <p:guide pos="186"/>
        <p:guide pos="282"/>
        <p:guide pos="378"/>
        <p:guide pos="5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11 -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Microsoft_Word_97_-_2003___1.doc"/></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oleObject" Target="../embeddings/Microsoft_Word_97_-_2003___2.doc"/></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23.emf"/><Relationship Id="rId4" Type="http://schemas.openxmlformats.org/officeDocument/2006/relationships/oleObject" Target="../embeddings/Microsoft_Word_97_-_2003___3.doc"/></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6"/>
          <p:cNvSpPr>
            <a:spLocks noGrp="1" noRot="1" noChangeAspect="1" noChangeArrowheads="1" noTextEdit="1"/>
          </p:cNvSpPr>
          <p:nvPr>
            <p:ph type="sldImg"/>
          </p:nvPr>
        </p:nvSpPr>
        <p:spPr>
          <a:ln/>
        </p:spPr>
      </p:sp>
      <p:sp>
        <p:nvSpPr>
          <p:cNvPr id="7171"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Tree>
    <p:extLst>
      <p:ext uri="{BB962C8B-B14F-4D97-AF65-F5344CB8AC3E}">
        <p14:creationId xmlns:p14="http://schemas.microsoft.com/office/powerpoint/2010/main" val="754049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Rot="1" noChangeAspect="1" noChangeArrowheads="1" noTextEdit="1"/>
          </p:cNvSpPr>
          <p:nvPr>
            <p:ph type="sldImg"/>
          </p:nvPr>
        </p:nvSpPr>
        <p:spPr>
          <a:ln/>
        </p:spPr>
      </p:sp>
      <p:sp>
        <p:nvSpPr>
          <p:cNvPr id="2150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t>The example in the slide creates the </a:t>
            </a:r>
            <a:r>
              <a:rPr lang="en-US" altLang="en-US" dirty="0" smtClean="0">
                <a:latin typeface="Courier New" pitchFamily="49" charset="0"/>
              </a:rPr>
              <a:t>DEPT</a:t>
            </a:r>
            <a:r>
              <a:rPr lang="en-US" altLang="en-US" dirty="0" smtClean="0"/>
              <a:t> table with four columns: </a:t>
            </a:r>
            <a:r>
              <a:rPr lang="en-US" altLang="en-US" dirty="0" smtClean="0">
                <a:latin typeface="Courier New" pitchFamily="49" charset="0"/>
              </a:rPr>
              <a:t>DEPTNO</a:t>
            </a:r>
            <a:r>
              <a:rPr lang="en-US" altLang="en-US" dirty="0" smtClean="0"/>
              <a:t>, </a:t>
            </a:r>
            <a:r>
              <a:rPr lang="en-US" altLang="en-US" dirty="0" smtClean="0">
                <a:latin typeface="Courier New" pitchFamily="49" charset="0"/>
              </a:rPr>
              <a:t>DNAME</a:t>
            </a:r>
            <a:r>
              <a:rPr lang="en-US" altLang="en-US" dirty="0" smtClean="0"/>
              <a:t>, </a:t>
            </a:r>
            <a:r>
              <a:rPr lang="en-US" altLang="en-US" dirty="0" smtClean="0">
                <a:latin typeface="Courier New" pitchFamily="49" charset="0"/>
              </a:rPr>
              <a:t>LOC</a:t>
            </a:r>
            <a:r>
              <a:rPr lang="en-US" altLang="en-US" dirty="0" smtClean="0"/>
              <a:t>, and </a:t>
            </a:r>
            <a:r>
              <a:rPr lang="en-US" altLang="en-US" dirty="0" smtClean="0">
                <a:latin typeface="Courier New" pitchFamily="49" charset="0"/>
              </a:rPr>
              <a:t>CREATE_DATE</a:t>
            </a:r>
            <a:r>
              <a:rPr lang="en-US" altLang="en-US" dirty="0" smtClean="0"/>
              <a:t>. </a:t>
            </a:r>
          </a:p>
          <a:p>
            <a:pPr lvl="1" eaLnBrk="1" hangingPunct="1"/>
            <a:r>
              <a:rPr lang="en-US" altLang="en-US" dirty="0" smtClean="0"/>
              <a:t>The </a:t>
            </a:r>
            <a:r>
              <a:rPr lang="en-US" altLang="en-US" dirty="0" smtClean="0">
                <a:latin typeface="Courier New" pitchFamily="49" charset="0"/>
              </a:rPr>
              <a:t>CREATE_DATE</a:t>
            </a:r>
            <a:r>
              <a:rPr lang="en-US" altLang="en-US" dirty="0" smtClean="0"/>
              <a:t> column has a default value. If a value is not provided for an </a:t>
            </a:r>
            <a:r>
              <a:rPr lang="en-US" altLang="en-US" dirty="0" smtClean="0">
                <a:latin typeface="Courier New" pitchFamily="49" charset="0"/>
              </a:rPr>
              <a:t>INSERT</a:t>
            </a:r>
            <a:r>
              <a:rPr lang="en-US" altLang="en-US" dirty="0" smtClean="0"/>
              <a:t> statement, the system date is automatically inserted.</a:t>
            </a:r>
          </a:p>
          <a:p>
            <a:pPr lvl="1" eaLnBrk="1" hangingPunct="1"/>
            <a:r>
              <a:rPr lang="en-US" altLang="en-US" dirty="0" smtClean="0">
                <a:ea typeface="SimSun" pitchFamily="2" charset="-122"/>
              </a:rPr>
              <a:t>To confirm that the table was created, run the </a:t>
            </a:r>
            <a:r>
              <a:rPr lang="en-US" altLang="en-US" dirty="0" smtClean="0">
                <a:latin typeface="Courier New" pitchFamily="49" charset="0"/>
                <a:ea typeface="SimSun" pitchFamily="2" charset="-122"/>
              </a:rPr>
              <a:t>DESCRIBE</a:t>
            </a:r>
            <a:r>
              <a:rPr lang="en-US" altLang="en-US" dirty="0" smtClean="0">
                <a:ea typeface="SimSun" pitchFamily="2" charset="-122"/>
              </a:rPr>
              <a:t> command.</a:t>
            </a:r>
            <a:endParaRPr lang="en-US" altLang="en-US" dirty="0" smtClean="0"/>
          </a:p>
          <a:p>
            <a:pPr lvl="1" eaLnBrk="1" hangingPunct="1"/>
            <a:r>
              <a:rPr lang="en-US" altLang="en-US" dirty="0" smtClean="0">
                <a:solidFill>
                  <a:schemeClr val="tx1"/>
                </a:solidFill>
              </a:rPr>
              <a:t>Because creating a table is a DDL statement, an automatic commit takes place when this statement is </a:t>
            </a:r>
            <a:r>
              <a:rPr lang="en-US" altLang="en-US" smtClean="0">
                <a:solidFill>
                  <a:schemeClr val="tx1"/>
                </a:solidFill>
              </a:rPr>
              <a:t>executed</a:t>
            </a:r>
            <a:r>
              <a:rPr lang="en-US" altLang="en-US" smtClean="0">
                <a:solidFill>
                  <a:schemeClr val="tx1"/>
                </a:solidFill>
              </a:rPr>
              <a:t>.</a:t>
            </a:r>
          </a:p>
          <a:p>
            <a:pPr lvl="1" eaLnBrk="1" hangingPunct="1"/>
            <a:r>
              <a:rPr lang="zh-CN" altLang="en-US" smtClean="0">
                <a:solidFill>
                  <a:schemeClr val="tx1"/>
                </a:solidFill>
              </a:rPr>
              <a:t>幻灯片中的示例创建具有四列的</a:t>
            </a:r>
            <a:r>
              <a:rPr lang="en-US" altLang="zh-CN" smtClean="0">
                <a:solidFill>
                  <a:schemeClr val="tx1"/>
                </a:solidFill>
              </a:rPr>
              <a:t>DEPT</a:t>
            </a:r>
            <a:r>
              <a:rPr lang="zh-CN" altLang="en-US" smtClean="0">
                <a:solidFill>
                  <a:schemeClr val="tx1"/>
                </a:solidFill>
              </a:rPr>
              <a:t>表：</a:t>
            </a:r>
            <a:r>
              <a:rPr lang="en-US" altLang="zh-CN" smtClean="0">
                <a:solidFill>
                  <a:schemeClr val="tx1"/>
                </a:solidFill>
              </a:rPr>
              <a:t>DEPTNO</a:t>
            </a:r>
            <a:r>
              <a:rPr lang="zh-CN" altLang="en-US" smtClean="0">
                <a:solidFill>
                  <a:schemeClr val="tx1"/>
                </a:solidFill>
              </a:rPr>
              <a:t>，</a:t>
            </a:r>
            <a:r>
              <a:rPr lang="en-US" altLang="zh-CN" smtClean="0">
                <a:solidFill>
                  <a:schemeClr val="tx1"/>
                </a:solidFill>
              </a:rPr>
              <a:t>DNAME</a:t>
            </a:r>
            <a:r>
              <a:rPr lang="zh-CN" altLang="en-US" smtClean="0">
                <a:solidFill>
                  <a:schemeClr val="tx1"/>
                </a:solidFill>
              </a:rPr>
              <a:t>，</a:t>
            </a:r>
            <a:r>
              <a:rPr lang="en-US" altLang="zh-CN" smtClean="0">
                <a:solidFill>
                  <a:schemeClr val="tx1"/>
                </a:solidFill>
              </a:rPr>
              <a:t>LOC</a:t>
            </a:r>
            <a:r>
              <a:rPr lang="zh-CN" altLang="en-US" smtClean="0">
                <a:solidFill>
                  <a:schemeClr val="tx1"/>
                </a:solidFill>
              </a:rPr>
              <a:t>和</a:t>
            </a:r>
            <a:r>
              <a:rPr lang="en-US" altLang="zh-CN" smtClean="0">
                <a:solidFill>
                  <a:schemeClr val="tx1"/>
                </a:solidFill>
              </a:rPr>
              <a:t>CREATE_DATE</a:t>
            </a:r>
            <a:r>
              <a:rPr lang="zh-CN" altLang="en-US" smtClean="0">
                <a:solidFill>
                  <a:schemeClr val="tx1"/>
                </a:solidFill>
              </a:rPr>
              <a:t>。</a:t>
            </a:r>
          </a:p>
          <a:p>
            <a:pPr lvl="1" eaLnBrk="1" hangingPunct="1"/>
            <a:r>
              <a:rPr lang="en-US" altLang="zh-CN" smtClean="0">
                <a:solidFill>
                  <a:schemeClr val="tx1"/>
                </a:solidFill>
              </a:rPr>
              <a:t>CREATE_DATE</a:t>
            </a:r>
            <a:r>
              <a:rPr lang="zh-CN" altLang="en-US" smtClean="0">
                <a:solidFill>
                  <a:schemeClr val="tx1"/>
                </a:solidFill>
              </a:rPr>
              <a:t>列具有默认值。 如果未为</a:t>
            </a:r>
            <a:r>
              <a:rPr lang="en-US" altLang="zh-CN" smtClean="0">
                <a:solidFill>
                  <a:schemeClr val="tx1"/>
                </a:solidFill>
              </a:rPr>
              <a:t>INSERT</a:t>
            </a:r>
            <a:r>
              <a:rPr lang="zh-CN" altLang="en-US" smtClean="0">
                <a:solidFill>
                  <a:schemeClr val="tx1"/>
                </a:solidFill>
              </a:rPr>
              <a:t>语句提供值，系统日期将自动插入。</a:t>
            </a:r>
          </a:p>
          <a:p>
            <a:pPr lvl="1" eaLnBrk="1" hangingPunct="1"/>
            <a:r>
              <a:rPr lang="zh-CN" altLang="en-US" smtClean="0">
                <a:solidFill>
                  <a:schemeClr val="tx1"/>
                </a:solidFill>
              </a:rPr>
              <a:t>要确认表已创建，请运行</a:t>
            </a:r>
            <a:r>
              <a:rPr lang="en-US" altLang="zh-CN" smtClean="0">
                <a:solidFill>
                  <a:schemeClr val="tx1"/>
                </a:solidFill>
              </a:rPr>
              <a:t>DESCRIBE</a:t>
            </a:r>
            <a:r>
              <a:rPr lang="zh-CN" altLang="en-US" smtClean="0">
                <a:solidFill>
                  <a:schemeClr val="tx1"/>
                </a:solidFill>
              </a:rPr>
              <a:t>命令。</a:t>
            </a:r>
          </a:p>
          <a:p>
            <a:pPr lvl="1" eaLnBrk="1" hangingPunct="1"/>
            <a:r>
              <a:rPr lang="zh-CN" altLang="en-US" smtClean="0">
                <a:solidFill>
                  <a:schemeClr val="tx1"/>
                </a:solidFill>
              </a:rPr>
              <a:t>因为创建表是一个</a:t>
            </a:r>
            <a:r>
              <a:rPr lang="en-US" altLang="zh-CN" smtClean="0">
                <a:solidFill>
                  <a:schemeClr val="tx1"/>
                </a:solidFill>
              </a:rPr>
              <a:t>DDL</a:t>
            </a:r>
            <a:r>
              <a:rPr lang="zh-CN" altLang="en-US" smtClean="0">
                <a:solidFill>
                  <a:schemeClr val="tx1"/>
                </a:solidFill>
              </a:rPr>
              <a:t>语句，所以在执行此语句时会发生自动提交。</a:t>
            </a:r>
          </a:p>
          <a:p>
            <a:pPr lvl="1" eaLnBrk="1" hangingPunct="1"/>
            <a:r>
              <a:rPr lang="zh-CN" altLang="en-US" smtClean="0">
                <a:solidFill>
                  <a:schemeClr val="tx1"/>
                </a:solidFill>
              </a:rPr>
              <a:t>注意：您可以通过查询数据字典查看您拥有的表的列表，如以下示例所示</a:t>
            </a:r>
            <a:endParaRPr lang="en-US" altLang="en-US" dirty="0" smtClean="0">
              <a:solidFill>
                <a:schemeClr val="tx1"/>
              </a:solidFill>
            </a:endParaRPr>
          </a:p>
          <a:p>
            <a:pPr lvl="1" eaLnBrk="1" hangingPunct="1"/>
            <a:r>
              <a:rPr lang="en-US" altLang="en-US" b="1" dirty="0" smtClean="0">
                <a:solidFill>
                  <a:schemeClr val="tx1"/>
                </a:solidFill>
              </a:rPr>
              <a:t>Note:</a:t>
            </a:r>
            <a:r>
              <a:rPr lang="en-US" altLang="en-US" dirty="0" smtClean="0">
                <a:solidFill>
                  <a:schemeClr val="tx1"/>
                </a:solidFill>
              </a:rPr>
              <a:t> You can view the list of tables that you own by querying the data dictionary, as shown in the following example:</a:t>
            </a:r>
          </a:p>
          <a:p>
            <a:pPr marL="857250" lvl="4" eaLnBrk="1" hangingPunct="1"/>
            <a:r>
              <a:rPr lang="en-US" altLang="en-US" dirty="0" smtClean="0">
                <a:solidFill>
                  <a:schemeClr val="tx1"/>
                </a:solidFill>
              </a:rPr>
              <a:t>select table_name from user_tables;</a:t>
            </a:r>
          </a:p>
          <a:p>
            <a:pPr lvl="1" eaLnBrk="1" hangingPunct="1"/>
            <a:r>
              <a:rPr lang="en-US" altLang="en-US" dirty="0" smtClean="0">
                <a:solidFill>
                  <a:schemeClr val="tx1"/>
                </a:solidFill>
              </a:rPr>
              <a:t>Using data dictionary views, you can also find information about other database objects, such as views, indexes, and so on. You will learn about data dictionaries in detail in the </a:t>
            </a:r>
            <a:r>
              <a:rPr lang="en-US" altLang="en-US" i="1" dirty="0" smtClean="0">
                <a:solidFill>
                  <a:schemeClr val="tx1"/>
                </a:solidFill>
              </a:rPr>
              <a:t>Oracle Database: SQL Workshop II </a:t>
            </a:r>
            <a:r>
              <a:rPr lang="en-US" altLang="en-US" dirty="0" smtClean="0">
                <a:solidFill>
                  <a:schemeClr val="tx1"/>
                </a:solidFill>
              </a:rPr>
              <a:t>course. </a:t>
            </a:r>
          </a:p>
        </p:txBody>
      </p:sp>
      <p:sp>
        <p:nvSpPr>
          <p:cNvPr id="2150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53DC1F3E-DFF9-4D82-BD4E-556D71D76532}" type="slidenum">
              <a:rPr lang="en-US" altLang="en-US" smtClean="0">
                <a:cs typeface="Arial" pitchFamily="34" charset="0"/>
              </a:rPr>
              <a:t>10</a:t>
            </a:fld>
            <a:endParaRPr lang="en-US" altLang="en-US" dirty="0" smtClean="0">
              <a:cs typeface="Arial" pitchFamily="34" charset="0"/>
            </a:endParaRPr>
          </a:p>
        </p:txBody>
      </p:sp>
    </p:spTree>
    <p:extLst>
      <p:ext uri="{BB962C8B-B14F-4D97-AF65-F5344CB8AC3E}">
        <p14:creationId xmlns:p14="http://schemas.microsoft.com/office/powerpoint/2010/main" val="691461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Rot="1" noChangeAspect="1" noChangeArrowheads="1" noTextEdit="1"/>
          </p:cNvSpPr>
          <p:nvPr>
            <p:ph type="sldImg"/>
          </p:nvPr>
        </p:nvSpPr>
        <p:spPr>
          <a:ln/>
        </p:spPr>
      </p:sp>
      <p:sp>
        <p:nvSpPr>
          <p:cNvPr id="23555"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2355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2579A5C7-45C9-4066-A220-0604DA27ECC4}" type="slidenum">
              <a:rPr lang="en-US" altLang="en-US" smtClean="0">
                <a:cs typeface="Arial" pitchFamily="34" charset="0"/>
              </a:rPr>
              <a:t>11</a:t>
            </a:fld>
            <a:endParaRPr lang="en-US" altLang="en-US" dirty="0" smtClean="0">
              <a:cs typeface="Arial" pitchFamily="34" charset="0"/>
            </a:endParaRPr>
          </a:p>
        </p:txBody>
      </p:sp>
    </p:spTree>
    <p:extLst>
      <p:ext uri="{BB962C8B-B14F-4D97-AF65-F5344CB8AC3E}">
        <p14:creationId xmlns:p14="http://schemas.microsoft.com/office/powerpoint/2010/main" val="1423260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Rot="1" noChangeAspect="1" noChangeArrowheads="1" noTextEdit="1"/>
          </p:cNvSpPr>
          <p:nvPr>
            <p:ph type="sldImg"/>
          </p:nvPr>
        </p:nvSpPr>
        <p:spPr>
          <a:ln/>
        </p:spPr>
      </p:sp>
      <p:sp>
        <p:nvSpPr>
          <p:cNvPr id="25603" name="Rectangle 8"/>
          <p:cNvSpPr>
            <a:spLocks noGrp="1" noChangeArrowheads="1"/>
          </p:cNvSpPr>
          <p:nvPr>
            <p:ph type="body" idx="1"/>
          </p:nvPr>
        </p:nvSpPr>
        <p:spPr>
          <a:noFill/>
          <a:ln/>
        </p:spPr>
        <p:txBody>
          <a:bodyPr lIns="12914" tIns="12914" rIns="12914" bIns="12914"/>
          <a:lstStyle/>
          <a:p>
            <a:pPr lvl="1" eaLnBrk="1" hangingPunct="1"/>
            <a:r>
              <a:rPr lang="en-US" altLang="en-US" dirty="0" smtClean="0"/>
              <a:t>When you identify a column for a table, you need to provide a data type for the column. There are several data types available:</a:t>
            </a:r>
          </a:p>
        </p:txBody>
      </p:sp>
      <p:graphicFrame>
        <p:nvGraphicFramePr>
          <p:cNvPr id="25604" name="Object 4"/>
          <p:cNvGraphicFramePr>
            <a:graphicFrameLocks/>
          </p:cNvGraphicFramePr>
          <p:nvPr/>
        </p:nvGraphicFramePr>
        <p:xfrm>
          <a:off x="601663" y="4945856"/>
          <a:ext cx="5159375" cy="2705100"/>
        </p:xfrm>
        <a:graphic>
          <a:graphicData uri="http://schemas.openxmlformats.org/presentationml/2006/ole">
            <mc:AlternateContent xmlns:mc="http://schemas.openxmlformats.org/markup-compatibility/2006">
              <mc:Choice xmlns:v="urn:schemas-microsoft-com:vml" Requires="v">
                <p:oleObj spid="_x0000_s35879" name="Document" r:id="rId4" imgW="5959135" imgH="3428916" progId="Word.Document.8">
                  <p:embed/>
                </p:oleObj>
              </mc:Choice>
              <mc:Fallback>
                <p:oleObj name="Document" r:id="rId4" imgW="5959135" imgH="3428916" progId="Word.Document.8">
                  <p:embed/>
                  <p:pic>
                    <p:nvPicPr>
                      <p:cNvPr id="0" name="Picture 2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63" y="4945856"/>
                        <a:ext cx="515937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Footer Placeholder 5"/>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1F6EFBBC-EE02-4783-B710-87045EB2766C}" type="slidenum">
              <a:rPr lang="en-US" altLang="en-US" smtClean="0">
                <a:cs typeface="Arial" pitchFamily="34" charset="0"/>
              </a:rPr>
              <a:t>12</a:t>
            </a:fld>
            <a:endParaRPr lang="en-US" altLang="en-US" dirty="0" smtClean="0">
              <a:cs typeface="Arial" pitchFamily="34" charset="0"/>
            </a:endParaRPr>
          </a:p>
        </p:txBody>
      </p:sp>
    </p:spTree>
    <p:extLst>
      <p:ext uri="{BB962C8B-B14F-4D97-AF65-F5344CB8AC3E}">
        <p14:creationId xmlns:p14="http://schemas.microsoft.com/office/powerpoint/2010/main" val="107883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11 - </a:t>
            </a:r>
            <a:fld id="{EF694D48-CC80-44E2-8CBE-62F0E18C6734}" type="slidenum">
              <a:rPr lang="en-US" altLang="en-US" smtClean="0"/>
              <a:t>13</a:t>
            </a:fld>
            <a:endParaRPr lang="en-US" altLang="en-US" dirty="0" smtClean="0"/>
          </a:p>
        </p:txBody>
      </p:sp>
      <p:sp>
        <p:nvSpPr>
          <p:cNvPr id="9" name="Slide Image Placeholder 8"/>
          <p:cNvSpPr>
            <a:spLocks noGrp="1" noRot="1" noChangeAspect="1"/>
          </p:cNvSpPr>
          <p:nvPr>
            <p:ph type="sldImg"/>
          </p:nvPr>
        </p:nvSpPr>
        <p:spPr/>
      </p:sp>
      <p:sp>
        <p:nvSpPr>
          <p:cNvPr id="10" name="Notes Placeholder 9"/>
          <p:cNvSpPr>
            <a:spLocks noGrp="1"/>
          </p:cNvSpPr>
          <p:nvPr>
            <p:ph type="body" sz="quarter" idx="10"/>
          </p:nvPr>
        </p:nvSpPr>
        <p:spPr/>
        <p:txBody>
          <a:bodyPr>
            <a:normAutofit/>
          </a:bodyPr>
          <a:lstStyle/>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r>
              <a:rPr lang="en-US" altLang="en-US" b="1" dirty="0" smtClean="0"/>
              <a:t>Note:</a:t>
            </a:r>
            <a:r>
              <a:rPr lang="en-US" altLang="en-US" dirty="0" smtClean="0"/>
              <a:t> These </a:t>
            </a:r>
            <a:r>
              <a:rPr lang="en-US" altLang="en-US" dirty="0" err="1" smtClean="0"/>
              <a:t>datetime</a:t>
            </a:r>
            <a:r>
              <a:rPr lang="en-US" altLang="en-US" dirty="0" smtClean="0"/>
              <a:t> data types are available with Oracle9</a:t>
            </a:r>
            <a:r>
              <a:rPr lang="en-US" altLang="en-US" i="1" dirty="0" smtClean="0"/>
              <a:t>i</a:t>
            </a:r>
            <a:r>
              <a:rPr lang="en-US" altLang="en-US" dirty="0" smtClean="0"/>
              <a:t> and later releases. The </a:t>
            </a:r>
            <a:r>
              <a:rPr lang="en-US" altLang="en-US" dirty="0" err="1" smtClean="0"/>
              <a:t>datetime</a:t>
            </a:r>
            <a:r>
              <a:rPr lang="en-US" altLang="en-US" dirty="0" smtClean="0"/>
              <a:t> data types are discussed in detail in the lesson titled “</a:t>
            </a:r>
            <a:r>
              <a:rPr lang="en-US" altLang="en-US" dirty="0" smtClean="0">
                <a:cs typeface="Arial" pitchFamily="34" charset="0"/>
              </a:rPr>
              <a:t>Managing Data in Different Time Zones” in the </a:t>
            </a:r>
            <a:r>
              <a:rPr lang="en-US" altLang="en-US" i="1" dirty="0" smtClean="0">
                <a:cs typeface="Arial" pitchFamily="34" charset="0"/>
              </a:rPr>
              <a:t>Oracle Database: SQL Workshop II</a:t>
            </a:r>
            <a:r>
              <a:rPr lang="en-US" altLang="en-US" dirty="0" smtClean="0">
                <a:cs typeface="Arial" pitchFamily="34" charset="0"/>
              </a:rPr>
              <a:t> course.</a:t>
            </a:r>
          </a:p>
          <a:p>
            <a:pPr lvl="1" eaLnBrk="1" hangingPunct="1"/>
            <a:r>
              <a:rPr lang="en-US" altLang="en-US" dirty="0" smtClean="0"/>
              <a:t>Also, for more information about </a:t>
            </a:r>
            <a:r>
              <a:rPr lang="en-US" altLang="en-US" dirty="0" err="1" smtClean="0"/>
              <a:t>datetime</a:t>
            </a:r>
            <a:r>
              <a:rPr lang="en-US" altLang="en-US" dirty="0" smtClean="0"/>
              <a:t> data types, see the sections on “</a:t>
            </a:r>
            <a:r>
              <a:rPr lang="en-US" altLang="en-US" dirty="0" smtClean="0">
                <a:solidFill>
                  <a:schemeClr val="tx1"/>
                </a:solidFill>
                <a:latin typeface="Courier New" pitchFamily="49" charset="0"/>
              </a:rPr>
              <a:t>TIMESTAMP</a:t>
            </a:r>
            <a:r>
              <a:rPr lang="en-US" altLang="en-US" dirty="0" smtClean="0">
                <a:solidFill>
                  <a:schemeClr val="tx1"/>
                </a:solidFill>
              </a:rPr>
              <a:t> </a:t>
            </a:r>
            <a:r>
              <a:rPr lang="en-US" altLang="en-US" dirty="0" err="1" smtClean="0">
                <a:solidFill>
                  <a:schemeClr val="tx1"/>
                </a:solidFill>
              </a:rPr>
              <a:t>Datatype</a:t>
            </a:r>
            <a:r>
              <a:rPr lang="en-US" altLang="en-US" dirty="0" smtClean="0">
                <a:solidFill>
                  <a:schemeClr val="tx1"/>
                </a:solidFill>
              </a:rPr>
              <a:t>,” “</a:t>
            </a:r>
            <a:r>
              <a:rPr lang="en-US" altLang="en-US" dirty="0" smtClean="0">
                <a:solidFill>
                  <a:schemeClr val="tx1"/>
                </a:solidFill>
                <a:latin typeface="Courier New" pitchFamily="49" charset="0"/>
              </a:rPr>
              <a:t>INTERVAL</a:t>
            </a:r>
            <a:r>
              <a:rPr lang="en-US" altLang="en-US" dirty="0" smtClean="0">
                <a:solidFill>
                  <a:schemeClr val="tx1"/>
                </a:solidFill>
              </a:rPr>
              <a:t> </a:t>
            </a:r>
            <a:r>
              <a:rPr lang="en-US" altLang="en-US" dirty="0" smtClean="0">
                <a:solidFill>
                  <a:schemeClr val="tx1"/>
                </a:solidFill>
                <a:latin typeface="Courier New" pitchFamily="49" charset="0"/>
              </a:rPr>
              <a:t>YEAR</a:t>
            </a:r>
            <a:r>
              <a:rPr lang="en-US" altLang="en-US" dirty="0" smtClean="0">
                <a:solidFill>
                  <a:schemeClr val="tx1"/>
                </a:solidFill>
              </a:rPr>
              <a:t> </a:t>
            </a:r>
            <a:r>
              <a:rPr lang="en-US" altLang="en-US" dirty="0" smtClean="0">
                <a:solidFill>
                  <a:schemeClr val="tx1"/>
                </a:solidFill>
                <a:latin typeface="Courier New" pitchFamily="49" charset="0"/>
              </a:rPr>
              <a:t>TO</a:t>
            </a:r>
            <a:r>
              <a:rPr lang="en-US" altLang="en-US" dirty="0" smtClean="0">
                <a:solidFill>
                  <a:schemeClr val="tx1"/>
                </a:solidFill>
              </a:rPr>
              <a:t> </a:t>
            </a:r>
            <a:r>
              <a:rPr lang="en-US" altLang="en-US" dirty="0" smtClean="0">
                <a:solidFill>
                  <a:schemeClr val="tx1"/>
                </a:solidFill>
                <a:latin typeface="Courier New" pitchFamily="49" charset="0"/>
              </a:rPr>
              <a:t>MONTH</a:t>
            </a:r>
            <a:r>
              <a:rPr lang="en-US" altLang="en-US" dirty="0" smtClean="0">
                <a:solidFill>
                  <a:schemeClr val="tx1"/>
                </a:solidFill>
              </a:rPr>
              <a:t> </a:t>
            </a:r>
            <a:r>
              <a:rPr lang="en-US" altLang="en-US" dirty="0" err="1" smtClean="0">
                <a:solidFill>
                  <a:schemeClr val="tx1"/>
                </a:solidFill>
              </a:rPr>
              <a:t>Datatype</a:t>
            </a:r>
            <a:r>
              <a:rPr lang="en-US" altLang="en-US" dirty="0" smtClean="0">
                <a:solidFill>
                  <a:schemeClr val="tx1"/>
                </a:solidFill>
              </a:rPr>
              <a:t>,” and “</a:t>
            </a:r>
            <a:r>
              <a:rPr lang="en-US" altLang="en-US" dirty="0" smtClean="0">
                <a:solidFill>
                  <a:schemeClr val="tx1"/>
                </a:solidFill>
                <a:latin typeface="Courier New" pitchFamily="49" charset="0"/>
              </a:rPr>
              <a:t>INTERVAL</a:t>
            </a:r>
            <a:r>
              <a:rPr lang="en-US" altLang="en-US" dirty="0" smtClean="0">
                <a:solidFill>
                  <a:schemeClr val="tx1"/>
                </a:solidFill>
              </a:rPr>
              <a:t> </a:t>
            </a:r>
            <a:r>
              <a:rPr lang="en-US" altLang="en-US" dirty="0" smtClean="0">
                <a:solidFill>
                  <a:schemeClr val="tx1"/>
                </a:solidFill>
                <a:latin typeface="Courier New" pitchFamily="49" charset="0"/>
              </a:rPr>
              <a:t>DAY</a:t>
            </a:r>
            <a:r>
              <a:rPr lang="en-US" altLang="en-US" dirty="0" smtClean="0">
                <a:solidFill>
                  <a:schemeClr val="tx1"/>
                </a:solidFill>
              </a:rPr>
              <a:t> </a:t>
            </a:r>
            <a:r>
              <a:rPr lang="en-US" altLang="en-US" dirty="0" smtClean="0">
                <a:solidFill>
                  <a:schemeClr val="tx1"/>
                </a:solidFill>
                <a:latin typeface="Courier New" pitchFamily="49" charset="0"/>
              </a:rPr>
              <a:t>TO</a:t>
            </a:r>
            <a:r>
              <a:rPr lang="en-US" altLang="en-US" dirty="0" smtClean="0">
                <a:solidFill>
                  <a:schemeClr val="tx1"/>
                </a:solidFill>
              </a:rPr>
              <a:t> </a:t>
            </a:r>
            <a:r>
              <a:rPr lang="en-US" altLang="en-US" dirty="0" smtClean="0">
                <a:solidFill>
                  <a:schemeClr val="tx1"/>
                </a:solidFill>
                <a:latin typeface="Courier New" pitchFamily="49" charset="0"/>
              </a:rPr>
              <a:t>SECOND</a:t>
            </a:r>
            <a:r>
              <a:rPr lang="en-US" altLang="en-US" dirty="0" smtClean="0">
                <a:solidFill>
                  <a:schemeClr val="tx1"/>
                </a:solidFill>
              </a:rPr>
              <a:t> </a:t>
            </a:r>
            <a:r>
              <a:rPr lang="en-US" altLang="en-US" dirty="0" err="1" smtClean="0">
                <a:solidFill>
                  <a:schemeClr val="tx1"/>
                </a:solidFill>
              </a:rPr>
              <a:t>Datatype</a:t>
            </a:r>
            <a:r>
              <a:rPr lang="en-US" altLang="en-US" dirty="0" smtClean="0">
                <a:solidFill>
                  <a:schemeClr val="tx1"/>
                </a:solidFill>
              </a:rPr>
              <a:t>”</a:t>
            </a:r>
            <a:r>
              <a:rPr lang="en-US" altLang="en-US" dirty="0" smtClean="0"/>
              <a:t> in </a:t>
            </a:r>
            <a:r>
              <a:rPr lang="en-US" altLang="en-US" i="1" dirty="0" smtClean="0">
                <a:solidFill>
                  <a:schemeClr val="tx1"/>
                </a:solidFill>
              </a:rPr>
              <a:t>Oracle Database SQL Language Reference </a:t>
            </a:r>
            <a:r>
              <a:rPr lang="en-US" altLang="en-US" dirty="0" smtClean="0">
                <a:solidFill>
                  <a:schemeClr val="tx1"/>
                </a:solidFill>
              </a:rPr>
              <a:t>for 12</a:t>
            </a:r>
            <a:r>
              <a:rPr lang="en-US" altLang="en-US" i="1" dirty="0" smtClean="0">
                <a:solidFill>
                  <a:schemeClr val="tx1"/>
                </a:solidFill>
              </a:rPr>
              <a:t>c </a:t>
            </a:r>
            <a:r>
              <a:rPr lang="en-US" altLang="en-US" dirty="0" smtClean="0">
                <a:solidFill>
                  <a:schemeClr val="tx1"/>
                </a:solidFill>
              </a:rPr>
              <a:t>database</a:t>
            </a:r>
            <a:r>
              <a:rPr lang="en-US" altLang="en-US" i="1" dirty="0" smtClean="0">
                <a:solidFill>
                  <a:schemeClr val="tx1"/>
                </a:solidFill>
              </a:rPr>
              <a:t>.</a:t>
            </a:r>
            <a:endParaRPr lang="en-US" altLang="en-US" dirty="0" smtClean="0">
              <a:solidFill>
                <a:schemeClr val="tx1"/>
              </a:solidFill>
            </a:endParaRPr>
          </a:p>
        </p:txBody>
      </p:sp>
      <p:graphicFrame>
        <p:nvGraphicFramePr>
          <p:cNvPr id="36894" name="Object 30"/>
          <p:cNvGraphicFramePr>
            <a:graphicFrameLocks/>
          </p:cNvGraphicFramePr>
          <p:nvPr/>
        </p:nvGraphicFramePr>
        <p:xfrm>
          <a:off x="447675" y="4488656"/>
          <a:ext cx="6083300" cy="2286000"/>
        </p:xfrm>
        <a:graphic>
          <a:graphicData uri="http://schemas.openxmlformats.org/presentationml/2006/ole">
            <mc:AlternateContent xmlns:mc="http://schemas.openxmlformats.org/markup-compatibility/2006">
              <mc:Choice xmlns:v="urn:schemas-microsoft-com:vml" Requires="v">
                <p:oleObj spid="_x0000_s36904" name="Document" r:id="rId4" imgW="6460448" imgH="2411492" progId="Word.Document.8">
                  <p:embed/>
                </p:oleObj>
              </mc:Choice>
              <mc:Fallback>
                <p:oleObj name="Document" r:id="rId4" imgW="6460448" imgH="2411492" progId="Word.Document.8">
                  <p:embed/>
                  <p:pic>
                    <p:nvPicPr>
                      <p:cNvPr id="0"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 y="4488656"/>
                        <a:ext cx="60833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89169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Rot="1" noChangeAspect="1" noChangeArrowheads="1" noTextEdit="1"/>
          </p:cNvSpPr>
          <p:nvPr>
            <p:ph type="sldImg"/>
          </p:nvPr>
        </p:nvSpPr>
        <p:spPr>
          <a:ln/>
        </p:spPr>
      </p:sp>
      <p:sp>
        <p:nvSpPr>
          <p:cNvPr id="3072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When you define a table, you can specify that a column should be given a default value by using the </a:t>
            </a:r>
            <a:r>
              <a:rPr lang="en-US" altLang="en-US" dirty="0" smtClean="0">
                <a:solidFill>
                  <a:schemeClr val="tx1"/>
                </a:solidFill>
                <a:latin typeface="Courier New" pitchFamily="49" charset="0"/>
              </a:rPr>
              <a:t>DEFAULT</a:t>
            </a:r>
            <a:r>
              <a:rPr lang="en-US" altLang="en-US" dirty="0" smtClean="0">
                <a:solidFill>
                  <a:schemeClr val="tx1"/>
                </a:solidFill>
              </a:rPr>
              <a:t> option. This option prevents null values from entering the columns when a row is inserted without a value for the column. </a:t>
            </a:r>
          </a:p>
          <a:p>
            <a:pPr lvl="1" eaLnBrk="1" hangingPunct="1"/>
            <a:r>
              <a:rPr lang="en-US" altLang="en-US" dirty="0" smtClean="0">
                <a:solidFill>
                  <a:schemeClr val="tx1"/>
                </a:solidFill>
              </a:rPr>
              <a:t>The default value can be a literal, an expression, or a SQL function (such as </a:t>
            </a:r>
            <a:r>
              <a:rPr lang="en-US" altLang="en-US" dirty="0" smtClean="0">
                <a:solidFill>
                  <a:schemeClr val="tx1"/>
                </a:solidFill>
                <a:latin typeface="Courier New" pitchFamily="49" charset="0"/>
              </a:rPr>
              <a:t>SYSDATE</a:t>
            </a:r>
            <a:r>
              <a:rPr lang="en-US" altLang="en-US" dirty="0" smtClean="0">
                <a:solidFill>
                  <a:schemeClr val="tx1"/>
                </a:solidFill>
              </a:rPr>
              <a:t> or </a:t>
            </a:r>
            <a:r>
              <a:rPr lang="en-US" altLang="en-US" dirty="0" smtClean="0">
                <a:solidFill>
                  <a:schemeClr val="tx1"/>
                </a:solidFill>
                <a:latin typeface="Courier New" pitchFamily="49" charset="0"/>
              </a:rPr>
              <a:t>USER</a:t>
            </a:r>
            <a:r>
              <a:rPr lang="en-US" altLang="en-US" dirty="0" smtClean="0">
                <a:solidFill>
                  <a:schemeClr val="tx1"/>
                </a:solidFill>
              </a:rPr>
              <a:t>); however, the value cannot be the name of another column or a pseudocolumn (such as </a:t>
            </a:r>
            <a:r>
              <a:rPr lang="en-US" altLang="en-US" dirty="0" smtClean="0">
                <a:solidFill>
                  <a:schemeClr val="tx1"/>
                </a:solidFill>
                <a:latin typeface="Courier New" pitchFamily="49" charset="0"/>
              </a:rPr>
              <a:t>NEXTVAL</a:t>
            </a:r>
            <a:r>
              <a:rPr lang="en-US" altLang="en-US" dirty="0" smtClean="0">
                <a:solidFill>
                  <a:schemeClr val="tx1"/>
                </a:solidFill>
              </a:rPr>
              <a:t> or </a:t>
            </a:r>
            <a:r>
              <a:rPr lang="en-US" altLang="en-US" dirty="0" smtClean="0">
                <a:solidFill>
                  <a:schemeClr val="tx1"/>
                </a:solidFill>
                <a:latin typeface="Courier New" pitchFamily="49" charset="0"/>
              </a:rPr>
              <a:t>CURRVAL</a:t>
            </a:r>
            <a:r>
              <a:rPr lang="en-US" altLang="en-US" dirty="0" smtClean="0">
                <a:solidFill>
                  <a:schemeClr val="tx1"/>
                </a:solidFill>
              </a:rPr>
              <a:t>). The default expression must match the data type of the </a:t>
            </a:r>
            <a:r>
              <a:rPr lang="en-US" altLang="en-US" smtClean="0">
                <a:solidFill>
                  <a:schemeClr val="tx1"/>
                </a:solidFill>
              </a:rPr>
              <a:t>column</a:t>
            </a:r>
            <a:r>
              <a:rPr lang="en-US" altLang="en-US" smtClean="0">
                <a:solidFill>
                  <a:schemeClr val="tx1"/>
                </a:solidFill>
              </a:rPr>
              <a:t>.</a:t>
            </a:r>
          </a:p>
          <a:p>
            <a:pPr lvl="1" eaLnBrk="1" hangingPunct="1"/>
            <a:r>
              <a:rPr lang="zh-CN" altLang="en-US" smtClean="0">
                <a:solidFill>
                  <a:schemeClr val="tx1"/>
                </a:solidFill>
              </a:rPr>
              <a:t>定义表时，可以使用</a:t>
            </a:r>
            <a:r>
              <a:rPr lang="en-US" altLang="zh-CN" smtClean="0">
                <a:solidFill>
                  <a:schemeClr val="tx1"/>
                </a:solidFill>
              </a:rPr>
              <a:t>DEFAULT</a:t>
            </a:r>
            <a:r>
              <a:rPr lang="zh-CN" altLang="en-US" smtClean="0">
                <a:solidFill>
                  <a:schemeClr val="tx1"/>
                </a:solidFill>
              </a:rPr>
              <a:t>选项指定列应该为默认值。 当插入行而没有列的值时，此选项可以防止空值输入列。</a:t>
            </a:r>
          </a:p>
          <a:p>
            <a:pPr lvl="1" eaLnBrk="1" hangingPunct="1"/>
            <a:r>
              <a:rPr lang="zh-CN" altLang="en-US" smtClean="0">
                <a:solidFill>
                  <a:schemeClr val="tx1"/>
                </a:solidFill>
              </a:rPr>
              <a:t>默认值可以是文字，表达式或</a:t>
            </a:r>
            <a:r>
              <a:rPr lang="en-US" altLang="zh-CN" smtClean="0">
                <a:solidFill>
                  <a:schemeClr val="tx1"/>
                </a:solidFill>
              </a:rPr>
              <a:t>SQL</a:t>
            </a:r>
            <a:r>
              <a:rPr lang="zh-CN" altLang="en-US" smtClean="0">
                <a:solidFill>
                  <a:schemeClr val="tx1"/>
                </a:solidFill>
              </a:rPr>
              <a:t>函数（如</a:t>
            </a:r>
            <a:r>
              <a:rPr lang="en-US" altLang="zh-CN" smtClean="0">
                <a:solidFill>
                  <a:schemeClr val="tx1"/>
                </a:solidFill>
              </a:rPr>
              <a:t>SYSDATE</a:t>
            </a:r>
            <a:r>
              <a:rPr lang="zh-CN" altLang="en-US" smtClean="0">
                <a:solidFill>
                  <a:schemeClr val="tx1"/>
                </a:solidFill>
              </a:rPr>
              <a:t>或</a:t>
            </a:r>
            <a:r>
              <a:rPr lang="en-US" altLang="zh-CN" smtClean="0">
                <a:solidFill>
                  <a:schemeClr val="tx1"/>
                </a:solidFill>
              </a:rPr>
              <a:t>USER</a:t>
            </a:r>
            <a:r>
              <a:rPr lang="zh-CN" altLang="en-US" smtClean="0">
                <a:solidFill>
                  <a:schemeClr val="tx1"/>
                </a:solidFill>
              </a:rPr>
              <a:t>）</a:t>
            </a:r>
            <a:r>
              <a:rPr lang="en-US" altLang="zh-CN" smtClean="0">
                <a:solidFill>
                  <a:schemeClr val="tx1"/>
                </a:solidFill>
              </a:rPr>
              <a:t>; </a:t>
            </a:r>
            <a:r>
              <a:rPr lang="zh-CN" altLang="en-US" smtClean="0">
                <a:solidFill>
                  <a:schemeClr val="tx1"/>
                </a:solidFill>
              </a:rPr>
              <a:t>但是，该值不能是另一列或伪列的名称（例如</a:t>
            </a:r>
            <a:r>
              <a:rPr lang="en-US" altLang="zh-CN" smtClean="0">
                <a:solidFill>
                  <a:schemeClr val="tx1"/>
                </a:solidFill>
              </a:rPr>
              <a:t>NEXTVAL</a:t>
            </a:r>
            <a:r>
              <a:rPr lang="zh-CN" altLang="en-US" smtClean="0">
                <a:solidFill>
                  <a:schemeClr val="tx1"/>
                </a:solidFill>
              </a:rPr>
              <a:t>或</a:t>
            </a:r>
            <a:r>
              <a:rPr lang="en-US" altLang="zh-CN" smtClean="0">
                <a:solidFill>
                  <a:schemeClr val="tx1"/>
                </a:solidFill>
              </a:rPr>
              <a:t>CURRVAL</a:t>
            </a:r>
            <a:r>
              <a:rPr lang="zh-CN" altLang="en-US" smtClean="0">
                <a:solidFill>
                  <a:schemeClr val="tx1"/>
                </a:solidFill>
              </a:rPr>
              <a:t>）。 默认表达式必须与列的数据类型相匹配。</a:t>
            </a:r>
            <a:endParaRPr lang="en-US" altLang="en-US" dirty="0" smtClean="0">
              <a:solidFill>
                <a:schemeClr val="tx1"/>
              </a:solidFill>
            </a:endParaRPr>
          </a:p>
          <a:p>
            <a:pPr lvl="1" eaLnBrk="1" hangingPunct="1"/>
            <a:r>
              <a:rPr lang="en-US" altLang="en-US" dirty="0" smtClean="0">
                <a:solidFill>
                  <a:schemeClr val="tx1"/>
                </a:solidFill>
              </a:rPr>
              <a:t>Consider the following examples:</a:t>
            </a:r>
          </a:p>
          <a:p>
            <a:pPr marL="857250" lvl="4" indent="-171450" eaLnBrk="1" hangingPunct="1"/>
            <a:r>
              <a:rPr lang="en-US" altLang="en-US" dirty="0" smtClean="0">
                <a:solidFill>
                  <a:schemeClr val="tx1"/>
                </a:solidFill>
              </a:rPr>
              <a:t>INSERT INTO hire_dates values(45, NULL);</a:t>
            </a:r>
          </a:p>
          <a:p>
            <a:pPr lvl="1" eaLnBrk="1" hangingPunct="1">
              <a:spcBef>
                <a:spcPct val="0"/>
              </a:spcBef>
            </a:pPr>
            <a:r>
              <a:rPr lang="en-US" altLang="en-US" dirty="0" smtClean="0">
                <a:solidFill>
                  <a:schemeClr val="tx1"/>
                </a:solidFill>
              </a:rPr>
              <a:t>The preceding statement will insert the null value rather than the default value.</a:t>
            </a:r>
          </a:p>
          <a:p>
            <a:pPr marL="857250" lvl="4" indent="-171450" eaLnBrk="1" hangingPunct="1">
              <a:spcBef>
                <a:spcPct val="25000"/>
              </a:spcBef>
            </a:pPr>
            <a:r>
              <a:rPr lang="en-US" altLang="en-US" dirty="0" smtClean="0">
                <a:solidFill>
                  <a:schemeClr val="tx1"/>
                </a:solidFill>
              </a:rPr>
              <a:t>INSERT INTO hire_dates(id) values(35);</a:t>
            </a:r>
          </a:p>
          <a:p>
            <a:pPr lvl="1" eaLnBrk="1" hangingPunct="1">
              <a:spcBef>
                <a:spcPct val="0"/>
              </a:spcBef>
            </a:pPr>
            <a:r>
              <a:rPr lang="en-US" altLang="en-US" dirty="0" smtClean="0">
                <a:solidFill>
                  <a:schemeClr val="tx1"/>
                </a:solidFill>
              </a:rPr>
              <a:t>The preceding statement will insert </a:t>
            </a:r>
            <a:r>
              <a:rPr lang="en-US" altLang="en-US" dirty="0" smtClean="0">
                <a:solidFill>
                  <a:schemeClr val="tx1"/>
                </a:solidFill>
                <a:latin typeface="Courier New" pitchFamily="49" charset="0"/>
              </a:rPr>
              <a:t>SYSDATE</a:t>
            </a:r>
            <a:r>
              <a:rPr lang="en-US" altLang="en-US" dirty="0" smtClean="0">
                <a:solidFill>
                  <a:schemeClr val="tx1"/>
                </a:solidFill>
              </a:rPr>
              <a:t> for the </a:t>
            </a:r>
            <a:r>
              <a:rPr lang="en-US" altLang="en-US" dirty="0" smtClean="0">
                <a:solidFill>
                  <a:schemeClr val="tx1"/>
                </a:solidFill>
                <a:latin typeface="Courier New" pitchFamily="49" charset="0"/>
              </a:rPr>
              <a:t>HIRE_DATE</a:t>
            </a:r>
            <a:r>
              <a:rPr lang="en-US" altLang="en-US" dirty="0" smtClean="0">
                <a:solidFill>
                  <a:schemeClr val="tx1"/>
                </a:solidFill>
              </a:rPr>
              <a:t> column.</a:t>
            </a:r>
          </a:p>
          <a:p>
            <a:pPr lvl="1" eaLnBrk="1" hangingPunct="1">
              <a:spcBef>
                <a:spcPct val="0"/>
              </a:spcBef>
            </a:pPr>
            <a:endParaRPr lang="en-US" altLang="en-US" dirty="0" smtClean="0">
              <a:solidFill>
                <a:schemeClr val="tx1"/>
              </a:solidFill>
            </a:endParaRPr>
          </a:p>
          <a:p>
            <a:pPr lvl="1" eaLnBrk="1" hangingPunct="1"/>
            <a:r>
              <a:rPr lang="en-US" altLang="en-US" b="1" dirty="0" smtClean="0">
                <a:solidFill>
                  <a:schemeClr val="tx1"/>
                </a:solidFill>
              </a:rPr>
              <a:t>Note:</a:t>
            </a:r>
            <a:r>
              <a:rPr lang="en-US" altLang="en-US" dirty="0" smtClean="0">
                <a:solidFill>
                  <a:schemeClr val="tx1"/>
                </a:solidFill>
              </a:rPr>
              <a:t> In SQL Developer, click the Run Script icon or press F5 to run the DDL statements. The feedback messages will be shown on the Script Output tabbed page</a:t>
            </a:r>
            <a:r>
              <a:rPr lang="en-US" altLang="en-US" smtClean="0">
                <a:solidFill>
                  <a:schemeClr val="tx1"/>
                </a:solidFill>
              </a:rPr>
              <a:t>. </a:t>
            </a:r>
            <a:endParaRPr lang="en-US" altLang="en-US" smtClean="0">
              <a:solidFill>
                <a:schemeClr val="tx1"/>
              </a:solidFill>
            </a:endParaRPr>
          </a:p>
          <a:p>
            <a:pPr lvl="1" eaLnBrk="1" hangingPunct="1"/>
            <a:r>
              <a:rPr lang="zh-CN" altLang="en-US" smtClean="0">
                <a:solidFill>
                  <a:schemeClr val="tx1"/>
                </a:solidFill>
              </a:rPr>
              <a:t>注意：在</a:t>
            </a:r>
            <a:r>
              <a:rPr lang="en-US" altLang="zh-CN" smtClean="0">
                <a:solidFill>
                  <a:schemeClr val="tx1"/>
                </a:solidFill>
              </a:rPr>
              <a:t>SQL Developer</a:t>
            </a:r>
            <a:r>
              <a:rPr lang="zh-CN" altLang="en-US" smtClean="0">
                <a:solidFill>
                  <a:schemeClr val="tx1"/>
                </a:solidFill>
              </a:rPr>
              <a:t>中，单击运行脚本图标或按</a:t>
            </a:r>
            <a:r>
              <a:rPr lang="en-US" altLang="zh-CN" smtClean="0">
                <a:solidFill>
                  <a:schemeClr val="tx1"/>
                </a:solidFill>
              </a:rPr>
              <a:t>F5</a:t>
            </a:r>
            <a:r>
              <a:rPr lang="zh-CN" altLang="en-US" smtClean="0">
                <a:solidFill>
                  <a:schemeClr val="tx1"/>
                </a:solidFill>
              </a:rPr>
              <a:t>运行</a:t>
            </a:r>
            <a:r>
              <a:rPr lang="en-US" altLang="zh-CN" smtClean="0">
                <a:solidFill>
                  <a:schemeClr val="tx1"/>
                </a:solidFill>
              </a:rPr>
              <a:t>DDL</a:t>
            </a:r>
            <a:r>
              <a:rPr lang="zh-CN" altLang="en-US" smtClean="0">
                <a:solidFill>
                  <a:schemeClr val="tx1"/>
                </a:solidFill>
              </a:rPr>
              <a:t>语句。 反馈消息将显示在“脚本输出”选项卡页面上。</a:t>
            </a:r>
            <a:endParaRPr lang="en-US" altLang="en-US" dirty="0" smtClean="0">
              <a:solidFill>
                <a:schemeClr val="tx1"/>
              </a:solidFill>
            </a:endParaRPr>
          </a:p>
        </p:txBody>
      </p:sp>
      <p:sp>
        <p:nvSpPr>
          <p:cNvPr id="3072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B5B1AEBD-CD6A-4522-86C2-28BC5DBD3B66}" type="slidenum">
              <a:rPr lang="en-US" altLang="en-US" smtClean="0">
                <a:cs typeface="Arial" pitchFamily="34" charset="0"/>
              </a:rPr>
              <a:t>14</a:t>
            </a:fld>
            <a:endParaRPr lang="en-US" altLang="en-US" dirty="0" smtClean="0">
              <a:cs typeface="Arial" pitchFamily="34" charset="0"/>
            </a:endParaRPr>
          </a:p>
        </p:txBody>
      </p:sp>
    </p:spTree>
    <p:extLst>
      <p:ext uri="{BB962C8B-B14F-4D97-AF65-F5344CB8AC3E}">
        <p14:creationId xmlns:p14="http://schemas.microsoft.com/office/powerpoint/2010/main" val="777057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2"/>
          <p:cNvSpPr>
            <a:spLocks noGrp="1" noRot="1" noChangeAspect="1" noChangeArrowheads="1" noTextEdit="1"/>
          </p:cNvSpPr>
          <p:nvPr>
            <p:ph type="sldImg"/>
          </p:nvPr>
        </p:nvSpPr>
        <p:spPr>
          <a:ln/>
        </p:spPr>
      </p:sp>
      <p:sp>
        <p:nvSpPr>
          <p:cNvPr id="32771" name="Rectangle 1033"/>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3277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D1546E7A-A55A-4D87-AF29-8ED9E04B92D6}" type="slidenum">
              <a:rPr lang="en-US" altLang="en-US" smtClean="0">
                <a:cs typeface="Arial" pitchFamily="34" charset="0"/>
              </a:rPr>
              <a:t>15</a:t>
            </a:fld>
            <a:endParaRPr lang="en-US" altLang="en-US" dirty="0" smtClean="0">
              <a:cs typeface="Arial" pitchFamily="34" charset="0"/>
            </a:endParaRPr>
          </a:p>
        </p:txBody>
      </p:sp>
    </p:spTree>
    <p:extLst>
      <p:ext uri="{BB962C8B-B14F-4D97-AF65-F5344CB8AC3E}">
        <p14:creationId xmlns:p14="http://schemas.microsoft.com/office/powerpoint/2010/main" val="3588648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body" idx="1"/>
          </p:nvPr>
        </p:nvSpPr>
        <p:spPr>
          <a:noFill/>
          <a:ln/>
        </p:spPr>
        <p:txBody>
          <a:bodyPr/>
          <a:lstStyle/>
          <a:p>
            <a:pPr lvl="1" eaLnBrk="1" hangingPunct="1"/>
            <a:r>
              <a:rPr lang="en-US" altLang="en-US" dirty="0" smtClean="0"/>
              <a:t>The Oracle server uses constraints to prevent invalid data entry into tables.</a:t>
            </a:r>
          </a:p>
          <a:p>
            <a:pPr lvl="1" eaLnBrk="1" hangingPunct="1"/>
            <a:r>
              <a:rPr lang="en-US" altLang="en-US" dirty="0" smtClean="0"/>
              <a:t>You can use constraints to do the following:</a:t>
            </a:r>
          </a:p>
          <a:p>
            <a:pPr lvl="2" eaLnBrk="1" hangingPunct="1"/>
            <a:r>
              <a:rPr lang="en-US" altLang="en-US" dirty="0" smtClean="0"/>
              <a:t>Enforce rules on the data in a table whenever a row is inserted, updated, or deleted from that table. The constraint must be satisfied for the operation to succeed.</a:t>
            </a:r>
          </a:p>
          <a:p>
            <a:pPr lvl="2" eaLnBrk="1" hangingPunct="1"/>
            <a:r>
              <a:rPr lang="en-US" altLang="en-US" dirty="0" smtClean="0"/>
              <a:t>Prevent the dropping of a table if there are dependencies from other tables.</a:t>
            </a:r>
          </a:p>
          <a:p>
            <a:pPr lvl="2" eaLnBrk="1" hangingPunct="1"/>
            <a:r>
              <a:rPr lang="en-US" altLang="en-US" dirty="0" smtClean="0"/>
              <a:t>Provide rules for Oracle tools, such as Oracle Developer.</a:t>
            </a:r>
          </a:p>
          <a:p>
            <a:pPr lvl="1" eaLnBrk="1" hangingPunct="1"/>
            <a:r>
              <a:rPr lang="en-US" altLang="en-US" b="1" dirty="0" smtClean="0"/>
              <a:t>Data </a:t>
            </a:r>
            <a:r>
              <a:rPr lang="en-US" altLang="en-US" b="1" smtClean="0"/>
              <a:t>Integrity </a:t>
            </a:r>
            <a:r>
              <a:rPr lang="en-US" altLang="en-US" b="1" smtClean="0"/>
              <a:t>Constraints</a:t>
            </a:r>
          </a:p>
          <a:p>
            <a:pPr lvl="1" eaLnBrk="1" hangingPunct="1"/>
            <a:r>
              <a:rPr lang="en-US" altLang="zh-CN" smtClean="0"/>
              <a:t>Oracle</a:t>
            </a:r>
            <a:r>
              <a:rPr lang="zh-CN" altLang="en-US" smtClean="0"/>
              <a:t>服务器使用约束来防止无效数据进入表。</a:t>
            </a:r>
          </a:p>
          <a:p>
            <a:pPr lvl="1" eaLnBrk="1" hangingPunct="1"/>
            <a:r>
              <a:rPr lang="zh-CN" altLang="en-US" smtClean="0"/>
              <a:t>您可以使用约束来执行以下操作：</a:t>
            </a:r>
          </a:p>
          <a:p>
            <a:pPr marL="323823" lvl="1" indent="-171450" eaLnBrk="1" hangingPunct="1">
              <a:buFont typeface="Arial" panose="020B0604020202020204" pitchFamily="34" charset="0"/>
              <a:buChar char="•"/>
            </a:pPr>
            <a:r>
              <a:rPr lang="zh-CN" altLang="en-US" smtClean="0"/>
              <a:t>每当从该表中插入，更新或删除行时，对表中的数据执行规则。 必须满足操作才能成功的约束。</a:t>
            </a:r>
          </a:p>
          <a:p>
            <a:pPr marL="323823" lvl="1" indent="-171450" eaLnBrk="1" hangingPunct="1">
              <a:buFont typeface="Arial" panose="020B0604020202020204" pitchFamily="34" charset="0"/>
              <a:buChar char="•"/>
            </a:pPr>
            <a:r>
              <a:rPr lang="zh-CN" altLang="en-US" smtClean="0"/>
              <a:t>如果有其他表的依赖关系，防止丢弃表。</a:t>
            </a:r>
          </a:p>
          <a:p>
            <a:pPr marL="323823" lvl="1" indent="-171450" eaLnBrk="1" hangingPunct="1">
              <a:buFont typeface="Arial" panose="020B0604020202020204" pitchFamily="34" charset="0"/>
              <a:buChar char="•"/>
            </a:pPr>
            <a:r>
              <a:rPr lang="zh-CN" altLang="en-US" smtClean="0"/>
              <a:t>提供</a:t>
            </a:r>
            <a:r>
              <a:rPr lang="en-US" altLang="zh-CN" smtClean="0"/>
              <a:t>Oracle</a:t>
            </a:r>
            <a:r>
              <a:rPr lang="zh-CN" altLang="en-US" smtClean="0"/>
              <a:t>工具的规则，如</a:t>
            </a:r>
            <a:r>
              <a:rPr lang="en-US" altLang="zh-CN" smtClean="0"/>
              <a:t>Oracle Developer</a:t>
            </a:r>
            <a:r>
              <a:rPr lang="zh-CN" altLang="en-US" smtClean="0"/>
              <a:t>。</a:t>
            </a:r>
          </a:p>
          <a:p>
            <a:pPr lvl="1" eaLnBrk="1" hangingPunct="1"/>
            <a:r>
              <a:rPr lang="zh-CN" altLang="en-US" smtClean="0"/>
              <a:t>数据完整性约束</a:t>
            </a:r>
            <a:endParaRPr lang="en-US" altLang="en-US" dirty="0" smtClean="0"/>
          </a:p>
        </p:txBody>
      </p:sp>
      <p:graphicFrame>
        <p:nvGraphicFramePr>
          <p:cNvPr id="34819" name="Object 4"/>
          <p:cNvGraphicFramePr>
            <a:graphicFrameLocks/>
          </p:cNvGraphicFramePr>
          <p:nvPr/>
        </p:nvGraphicFramePr>
        <p:xfrm>
          <a:off x="612775" y="6162675"/>
          <a:ext cx="5613400" cy="2368550"/>
        </p:xfrm>
        <a:graphic>
          <a:graphicData uri="http://schemas.openxmlformats.org/presentationml/2006/ole">
            <mc:AlternateContent xmlns:mc="http://schemas.openxmlformats.org/markup-compatibility/2006">
              <mc:Choice xmlns:v="urn:schemas-microsoft-com:vml" Requires="v">
                <p:oleObj spid="_x0000_s37927" name="Document" r:id="rId4" imgW="5650321" imgH="2397693" progId="Word.Document.8">
                  <p:embed/>
                </p:oleObj>
              </mc:Choice>
              <mc:Fallback>
                <p:oleObj name="Document" r:id="rId4" imgW="5650321" imgH="2397693" progId="Word.Document.8">
                  <p:embed/>
                  <p:pic>
                    <p:nvPicPr>
                      <p:cNvPr id="0" name="Picture 2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6162675"/>
                        <a:ext cx="561340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Slide Image Placeholder 7"/>
          <p:cNvSpPr>
            <a:spLocks noGrp="1" noRot="1" noChangeAspect="1" noTextEdit="1"/>
          </p:cNvSpPr>
          <p:nvPr>
            <p:ph type="sldImg"/>
          </p:nvPr>
        </p:nvSpPr>
        <p:spPr>
          <a:ln/>
        </p:spPr>
      </p:sp>
      <p:sp>
        <p:nvSpPr>
          <p:cNvPr id="34821" name="Footer Placeholder 5"/>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FE707FD0-7F21-40CD-AB58-5040BC7B1DD1}" type="slidenum">
              <a:rPr lang="en-US" altLang="en-US" smtClean="0">
                <a:cs typeface="Arial" pitchFamily="34" charset="0"/>
              </a:rPr>
              <a:t>16</a:t>
            </a:fld>
            <a:endParaRPr lang="en-US" altLang="en-US" dirty="0" smtClean="0">
              <a:cs typeface="Arial" pitchFamily="34" charset="0"/>
            </a:endParaRPr>
          </a:p>
        </p:txBody>
      </p:sp>
    </p:spTree>
    <p:extLst>
      <p:ext uri="{BB962C8B-B14F-4D97-AF65-F5344CB8AC3E}">
        <p14:creationId xmlns:p14="http://schemas.microsoft.com/office/powerpoint/2010/main" val="247152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Rot="1" noChangeAspect="1" noChangeArrowheads="1" noTextEdit="1"/>
          </p:cNvSpPr>
          <p:nvPr>
            <p:ph type="sldImg"/>
          </p:nvPr>
        </p:nvSpPr>
        <p:spPr>
          <a:ln/>
        </p:spPr>
      </p:sp>
      <p:sp>
        <p:nvSpPr>
          <p:cNvPr id="36867"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All constraints are stored in the data dictionary. </a:t>
            </a:r>
          </a:p>
          <a:p>
            <a:pPr lvl="1" eaLnBrk="1" hangingPunct="1"/>
            <a:r>
              <a:rPr lang="en-US" altLang="en-US" dirty="0" smtClean="0"/>
              <a:t>Constraints are easy to reference if you give them a meaningful name. Constraint names must follow the standard object-naming rules, except that the name cannot be the same as another object owned by the same user. If you do not name your constraint, the Oracle server generates a name with the format </a:t>
            </a:r>
            <a:r>
              <a:rPr lang="en-US" altLang="en-US" dirty="0" smtClean="0">
                <a:latin typeface="Courier New" pitchFamily="49" charset="0"/>
              </a:rPr>
              <a:t>SYS_C</a:t>
            </a:r>
            <a:r>
              <a:rPr lang="en-US" altLang="en-US" i="1" dirty="0" smtClean="0">
                <a:latin typeface="Courier New" pitchFamily="49" charset="0"/>
              </a:rPr>
              <a:t>n</a:t>
            </a:r>
            <a:r>
              <a:rPr lang="en-US" altLang="en-US" dirty="0" smtClean="0"/>
              <a:t>, where </a:t>
            </a:r>
            <a:r>
              <a:rPr lang="en-US" altLang="en-US" i="1" dirty="0" smtClean="0"/>
              <a:t>n</a:t>
            </a:r>
            <a:r>
              <a:rPr lang="en-US" altLang="en-US" dirty="0" smtClean="0"/>
              <a:t> is an integer so that the constraint name is unique.</a:t>
            </a:r>
          </a:p>
          <a:p>
            <a:pPr lvl="1" eaLnBrk="1" hangingPunct="1"/>
            <a:r>
              <a:rPr lang="en-US" altLang="en-US" dirty="0" smtClean="0"/>
              <a:t>Constraints can be defined at the time of table creation or after the creation of the table. You can define a constraint at the column or table level. Functionally, a table-level constraint is the same as a column-level constraint.</a:t>
            </a:r>
          </a:p>
          <a:p>
            <a:pPr lvl="1" eaLnBrk="1" hangingPunct="1"/>
            <a:r>
              <a:rPr lang="en-US" altLang="en-US" dirty="0" smtClean="0"/>
              <a:t>For more information, see the section on “Constraints” in </a:t>
            </a:r>
            <a:r>
              <a:rPr lang="en-US" altLang="en-US" i="1" dirty="0" smtClean="0"/>
              <a:t>Oracle Database SQL Language Reference </a:t>
            </a:r>
            <a:r>
              <a:rPr lang="en-US" altLang="en-US" dirty="0" smtClean="0"/>
              <a:t>for 12</a:t>
            </a:r>
            <a:r>
              <a:rPr lang="en-US" altLang="en-US" i="1" dirty="0" smtClean="0"/>
              <a:t>c </a:t>
            </a:r>
            <a:r>
              <a:rPr lang="en-US" altLang="en-US" smtClean="0"/>
              <a:t>database</a:t>
            </a:r>
            <a:r>
              <a:rPr lang="en-US" altLang="en-US" smtClean="0"/>
              <a:t>.</a:t>
            </a:r>
          </a:p>
          <a:p>
            <a:pPr lvl="1" eaLnBrk="1" hangingPunct="1"/>
            <a:r>
              <a:rPr lang="zh-CN" altLang="en-US" smtClean="0"/>
              <a:t>所有约束都存储在数据字典中。</a:t>
            </a:r>
          </a:p>
          <a:p>
            <a:pPr lvl="1" eaLnBrk="1" hangingPunct="1"/>
            <a:r>
              <a:rPr lang="zh-CN" altLang="en-US" smtClean="0"/>
              <a:t>如果给他们一个有意义的名字，约束很容易引用。 约束名称必须遵循标准对象命名规则，但名称不能与同一用户拥有的另一个对象相同。 如果您不命名约束，</a:t>
            </a:r>
            <a:r>
              <a:rPr lang="en-US" altLang="zh-CN" smtClean="0"/>
              <a:t>Oracle</a:t>
            </a:r>
            <a:r>
              <a:rPr lang="zh-CN" altLang="en-US" smtClean="0"/>
              <a:t>服务器将生成一个名称，格式为</a:t>
            </a:r>
            <a:r>
              <a:rPr lang="en-US" altLang="zh-CN" smtClean="0"/>
              <a:t>SYS_Cn</a:t>
            </a:r>
            <a:r>
              <a:rPr lang="zh-CN" altLang="en-US" smtClean="0"/>
              <a:t>，其中</a:t>
            </a:r>
            <a:r>
              <a:rPr lang="en-US" altLang="zh-CN" smtClean="0"/>
              <a:t>n</a:t>
            </a:r>
            <a:r>
              <a:rPr lang="zh-CN" altLang="en-US" smtClean="0"/>
              <a:t>为整数，因此约束名称是唯一的。</a:t>
            </a:r>
          </a:p>
          <a:p>
            <a:pPr lvl="1" eaLnBrk="1" hangingPunct="1"/>
            <a:r>
              <a:rPr lang="zh-CN" altLang="en-US" smtClean="0"/>
              <a:t>约束可以在创建表或创建表之后定义。 您可以在列或表级别定义约束。 功能上，表级约束与列级约束相同。</a:t>
            </a:r>
            <a:endParaRPr lang="en-US" altLang="en-US" dirty="0" smtClean="0"/>
          </a:p>
        </p:txBody>
      </p:sp>
      <p:sp>
        <p:nvSpPr>
          <p:cNvPr id="3686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07F3DD06-BDFD-4D16-850B-B8B0B67F8FEB}" type="slidenum">
              <a:rPr lang="en-US" altLang="en-US" smtClean="0">
                <a:cs typeface="Arial" pitchFamily="34" charset="0"/>
              </a:rPr>
              <a:t>17</a:t>
            </a:fld>
            <a:endParaRPr lang="en-US" altLang="en-US" dirty="0" smtClean="0">
              <a:cs typeface="Arial" pitchFamily="34" charset="0"/>
            </a:endParaRPr>
          </a:p>
        </p:txBody>
      </p:sp>
    </p:spTree>
    <p:extLst>
      <p:ext uri="{BB962C8B-B14F-4D97-AF65-F5344CB8AC3E}">
        <p14:creationId xmlns:p14="http://schemas.microsoft.com/office/powerpoint/2010/main" val="3653224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2"/>
          <p:cNvSpPr>
            <a:spLocks noGrp="1" noRot="1" noChangeAspect="1" noChangeArrowheads="1" noTextEdit="1"/>
          </p:cNvSpPr>
          <p:nvPr>
            <p:ph type="sldImg"/>
          </p:nvPr>
        </p:nvSpPr>
        <p:spPr>
          <a:ln/>
        </p:spPr>
      </p:sp>
      <p:sp>
        <p:nvSpPr>
          <p:cNvPr id="38915" name="Rectangle 2053"/>
          <p:cNvSpPr>
            <a:spLocks noGrp="1" noChangeArrowheads="1"/>
          </p:cNvSpPr>
          <p:nvPr>
            <p:ph type="body" idx="1"/>
          </p:nvPr>
        </p:nvSpPr>
        <p:spPr>
          <a:noFill/>
          <a:ln/>
        </p:spPr>
        <p:txBody>
          <a:bodyPr lIns="12914" tIns="12914" rIns="12914" bIns="12914"/>
          <a:lstStyle/>
          <a:p>
            <a:pPr lvl="1" eaLnBrk="1" hangingPunct="1"/>
            <a:r>
              <a:rPr lang="en-US" altLang="en-US" dirty="0" smtClean="0"/>
              <a:t>The slide gives the syntax for defining constraints when creating a table. You can create constraints at the column level or the table level. </a:t>
            </a:r>
          </a:p>
          <a:p>
            <a:pPr lvl="1" eaLnBrk="1" hangingPunct="1"/>
            <a:r>
              <a:rPr lang="en-US" altLang="en-US" dirty="0" smtClean="0"/>
              <a:t>Constraints defined at the column level are included when the column is defined. Table-level constraints are defined at the end of the table definition, and must refer to the column or columns to which the constraint pertains in a set of parentheses. It is mainly the syntax that differentiates the two; otherwise, functionally, a column-level constraint is the same as a table-level constraint.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constraints can be defined only at the column level. </a:t>
            </a:r>
          </a:p>
          <a:p>
            <a:pPr lvl="1" eaLnBrk="1" hangingPunct="1"/>
            <a:r>
              <a:rPr lang="en-US" altLang="en-US" dirty="0" smtClean="0"/>
              <a:t>Constraints that apply to more than one column must be defined at the table </a:t>
            </a:r>
            <a:r>
              <a:rPr lang="en-US" altLang="en-US" smtClean="0"/>
              <a:t>level</a:t>
            </a:r>
            <a:r>
              <a:rPr lang="en-US" altLang="en-US" smtClean="0"/>
              <a:t>.</a:t>
            </a:r>
          </a:p>
          <a:p>
            <a:pPr lvl="1" eaLnBrk="1" hangingPunct="1"/>
            <a:r>
              <a:rPr lang="zh-CN" altLang="en-US" smtClean="0"/>
              <a:t>幻灯片提供了创建表时定义约束的语法。 您可以在列级别或表级别创建约束。</a:t>
            </a:r>
          </a:p>
          <a:p>
            <a:pPr lvl="1" eaLnBrk="1" hangingPunct="1"/>
            <a:r>
              <a:rPr lang="zh-CN" altLang="en-US" smtClean="0"/>
              <a:t>定义列时包含在列级别定义的约束。 表级约束在表定义的末尾定义，并且必须引用一组括号中约束所属的列或列。 它主要是区分两者的语法</a:t>
            </a:r>
            <a:r>
              <a:rPr lang="en-US" altLang="zh-CN" smtClean="0"/>
              <a:t>; </a:t>
            </a:r>
            <a:r>
              <a:rPr lang="zh-CN" altLang="en-US" smtClean="0"/>
              <a:t>否则，在功能上，列级约束与表级约束相同。 </a:t>
            </a:r>
            <a:r>
              <a:rPr lang="en-US" altLang="zh-CN" smtClean="0"/>
              <a:t>NOT NULL</a:t>
            </a:r>
            <a:r>
              <a:rPr lang="zh-CN" altLang="en-US" smtClean="0"/>
              <a:t>约束只能在列级别定义。</a:t>
            </a:r>
          </a:p>
          <a:p>
            <a:pPr lvl="1" eaLnBrk="1" hangingPunct="1"/>
            <a:r>
              <a:rPr lang="zh-CN" altLang="en-US" smtClean="0"/>
              <a:t>必须在表级别定义适用于多个列的约束。</a:t>
            </a:r>
            <a:endParaRPr lang="en-US" altLang="en-US" dirty="0" smtClean="0"/>
          </a:p>
          <a:p>
            <a:pPr lvl="1" eaLnBrk="1" hangingPunct="1"/>
            <a:r>
              <a:rPr lang="en-US" altLang="en-US" dirty="0" smtClean="0"/>
              <a:t>In the syntax:</a:t>
            </a:r>
          </a:p>
          <a:p>
            <a:pPr marL="400050" lvl="2" indent="-171450" eaLnBrk="1" hangingPunct="1">
              <a:buFont typeface="Times New Roman" pitchFamily="18" charset="0"/>
              <a:buNone/>
            </a:pPr>
            <a:r>
              <a:rPr lang="en-US" altLang="en-US" dirty="0" smtClean="0">
                <a:latin typeface="Courier New" pitchFamily="49" charset="0"/>
              </a:rPr>
              <a:t>schema</a:t>
            </a:r>
            <a:r>
              <a:rPr lang="en-US" altLang="en-US" dirty="0" smtClean="0"/>
              <a:t> 			Is the same as the owner’s name</a:t>
            </a:r>
          </a:p>
          <a:p>
            <a:pPr marL="400050" lvl="2" indent="-171450" eaLnBrk="1" hangingPunct="1">
              <a:buFont typeface="Times New Roman" pitchFamily="18" charset="0"/>
              <a:buNone/>
            </a:pPr>
            <a:r>
              <a:rPr lang="en-US" altLang="en-US" dirty="0" smtClean="0">
                <a:latin typeface="Courier New" pitchFamily="49" charset="0"/>
              </a:rPr>
              <a:t>table</a:t>
            </a:r>
            <a:r>
              <a:rPr lang="en-US" altLang="en-US" dirty="0" smtClean="0"/>
              <a:t> 			Is the name of the table</a:t>
            </a:r>
          </a:p>
          <a:p>
            <a:pPr marL="400050" lvl="2" indent="-171450" eaLnBrk="1" hangingPunct="1">
              <a:buFont typeface="Times New Roman" pitchFamily="18" charset="0"/>
              <a:buNone/>
            </a:pPr>
            <a:r>
              <a:rPr lang="en-US" altLang="en-US" dirty="0" smtClean="0">
                <a:latin typeface="Courier New" pitchFamily="49" charset="0"/>
              </a:rPr>
              <a:t>DEFAULT expr</a:t>
            </a:r>
            <a:r>
              <a:rPr lang="en-US" altLang="en-US" dirty="0" smtClean="0"/>
              <a:t> 		Specifies a default value to be used if a value is omitted in the 				</a:t>
            </a:r>
            <a:r>
              <a:rPr lang="en-US" altLang="en-US" dirty="0" smtClean="0">
                <a:latin typeface="Courier New" pitchFamily="49" charset="0"/>
              </a:rPr>
              <a:t>INSERT </a:t>
            </a:r>
            <a:r>
              <a:rPr lang="en-US" altLang="en-US" dirty="0" smtClean="0"/>
              <a:t>statement</a:t>
            </a:r>
          </a:p>
          <a:p>
            <a:pPr marL="400050" lvl="2" indent="-171450" eaLnBrk="1" hangingPunct="1">
              <a:buFont typeface="Times New Roman" pitchFamily="18" charset="0"/>
              <a:buNone/>
            </a:pPr>
            <a:r>
              <a:rPr lang="en-US" altLang="en-US" dirty="0" smtClean="0">
                <a:latin typeface="Courier New" pitchFamily="49" charset="0"/>
              </a:rPr>
              <a:t>column</a:t>
            </a:r>
            <a:r>
              <a:rPr lang="en-US" altLang="en-US" dirty="0" smtClean="0"/>
              <a:t> 			Is the name of the column</a:t>
            </a:r>
          </a:p>
          <a:p>
            <a:pPr marL="400050" lvl="2" indent="-171450" eaLnBrk="1" hangingPunct="1">
              <a:buFont typeface="Times New Roman" pitchFamily="18" charset="0"/>
              <a:buNone/>
            </a:pPr>
            <a:r>
              <a:rPr lang="en-US" altLang="en-US" dirty="0" smtClean="0">
                <a:latin typeface="Courier New" pitchFamily="49" charset="0"/>
              </a:rPr>
              <a:t>datatype</a:t>
            </a:r>
            <a:r>
              <a:rPr lang="en-US" altLang="en-US" dirty="0" smtClean="0"/>
              <a:t> 			Is the column’s data type and length</a:t>
            </a:r>
          </a:p>
          <a:p>
            <a:pPr marL="400050" lvl="2" indent="-171450" eaLnBrk="1" hangingPunct="1">
              <a:buFont typeface="Times New Roman" pitchFamily="18" charset="0"/>
              <a:buNone/>
            </a:pPr>
            <a:r>
              <a:rPr lang="en-US" altLang="en-US" dirty="0" smtClean="0">
                <a:latin typeface="Courier New" pitchFamily="49" charset="0"/>
              </a:rPr>
              <a:t>column_constraint</a:t>
            </a:r>
            <a:r>
              <a:rPr lang="en-US" altLang="en-US" dirty="0" smtClean="0"/>
              <a:t>		Is an integrity constraint as part of the column definition</a:t>
            </a:r>
          </a:p>
          <a:p>
            <a:pPr marL="400050" lvl="2" indent="-171450" eaLnBrk="1" hangingPunct="1">
              <a:buFont typeface="Times New Roman" pitchFamily="18" charset="0"/>
              <a:buNone/>
            </a:pPr>
            <a:r>
              <a:rPr lang="en-US" altLang="en-US" dirty="0" smtClean="0">
                <a:latin typeface="Courier New" pitchFamily="49" charset="0"/>
              </a:rPr>
              <a:t>table_constraint</a:t>
            </a:r>
            <a:r>
              <a:rPr lang="en-US" altLang="en-US" dirty="0" smtClean="0"/>
              <a:t> 		Is an integrity constraint as part of the table definition</a:t>
            </a:r>
          </a:p>
        </p:txBody>
      </p:sp>
      <p:sp>
        <p:nvSpPr>
          <p:cNvPr id="3891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C6DED221-7341-4781-BD54-67F9DDEE9974}" type="slidenum">
              <a:rPr lang="en-US" altLang="en-US" smtClean="0">
                <a:cs typeface="Arial" pitchFamily="34" charset="0"/>
              </a:rPr>
              <a:t>18</a:t>
            </a:fld>
            <a:endParaRPr lang="en-US" altLang="en-US" dirty="0" smtClean="0">
              <a:cs typeface="Arial" pitchFamily="34" charset="0"/>
            </a:endParaRPr>
          </a:p>
        </p:txBody>
      </p:sp>
    </p:spTree>
    <p:extLst>
      <p:ext uri="{BB962C8B-B14F-4D97-AF65-F5344CB8AC3E}">
        <p14:creationId xmlns:p14="http://schemas.microsoft.com/office/powerpoint/2010/main" val="2934831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body" idx="1"/>
          </p:nvPr>
        </p:nvSpPr>
        <p:spPr>
          <a:noFill/>
          <a:ln/>
        </p:spPr>
        <p:txBody>
          <a:bodyPr/>
          <a:lstStyle/>
          <a:p>
            <a:pPr lvl="1" eaLnBrk="1" hangingPunct="1"/>
            <a:r>
              <a:rPr lang="en-US" altLang="en-US" dirty="0" smtClean="0"/>
              <a:t>Constraints are usually created at the same time as the table. Constraints can be added to a table after its creation and also be temporarily disabled. </a:t>
            </a:r>
          </a:p>
          <a:p>
            <a:pPr lvl="1" eaLnBrk="1" hangingPunct="1"/>
            <a:r>
              <a:rPr lang="en-US" altLang="en-US" dirty="0" smtClean="0"/>
              <a:t>Both examples in the slide create a primary key constraint on the </a:t>
            </a:r>
            <a:r>
              <a:rPr lang="en-US" altLang="en-US" dirty="0" smtClean="0">
                <a:latin typeface="Courier New" pitchFamily="49" charset="0"/>
              </a:rPr>
              <a:t>EMPLOYEE_ID</a:t>
            </a:r>
            <a:r>
              <a:rPr lang="en-US" altLang="en-US" dirty="0" smtClean="0"/>
              <a:t> column of the </a:t>
            </a:r>
            <a:r>
              <a:rPr lang="en-US" altLang="en-US" dirty="0" smtClean="0">
                <a:latin typeface="Courier New" pitchFamily="49" charset="0"/>
              </a:rPr>
              <a:t>EMPLOYEES</a:t>
            </a:r>
            <a:r>
              <a:rPr lang="en-US" altLang="en-US" dirty="0" smtClean="0"/>
              <a:t> table.  </a:t>
            </a:r>
          </a:p>
          <a:p>
            <a:pPr lvl="2">
              <a:buFont typeface="Times New Roman" pitchFamily="18" charset="0"/>
              <a:buNone/>
            </a:pPr>
            <a:r>
              <a:rPr lang="en-US" altLang="en-US" dirty="0" smtClean="0"/>
              <a:t>1.	The first example uses the column-level syntax to define the constraint. </a:t>
            </a:r>
          </a:p>
          <a:p>
            <a:pPr lvl="2">
              <a:buFont typeface="Times New Roman" pitchFamily="18" charset="0"/>
              <a:buNone/>
            </a:pPr>
            <a:r>
              <a:rPr lang="en-US" altLang="en-US" dirty="0" smtClean="0"/>
              <a:t>2.	The second example uses the table-level syntax to define the constraint. </a:t>
            </a:r>
          </a:p>
          <a:p>
            <a:pPr lvl="1"/>
            <a:r>
              <a:rPr lang="en-US" altLang="en-US" dirty="0" smtClean="0"/>
              <a:t>More details about the primary key constraint are provided later in this </a:t>
            </a:r>
            <a:r>
              <a:rPr lang="en-US" altLang="en-US" smtClean="0"/>
              <a:t>lesson</a:t>
            </a:r>
            <a:r>
              <a:rPr lang="en-US" altLang="en-US" smtClean="0"/>
              <a:t>.</a:t>
            </a:r>
          </a:p>
          <a:p>
            <a:pPr lvl="1"/>
            <a:r>
              <a:rPr lang="zh-CN" altLang="en-US" smtClean="0"/>
              <a:t>约束通常在与表同时创建。 约束可以在创建后添加到表中，也可以暂时禁用。</a:t>
            </a:r>
          </a:p>
          <a:p>
            <a:pPr lvl="1"/>
            <a:r>
              <a:rPr lang="zh-CN" altLang="en-US" smtClean="0"/>
              <a:t>幻灯片中的两个示例在</a:t>
            </a:r>
            <a:r>
              <a:rPr lang="en-US" altLang="zh-CN" smtClean="0"/>
              <a:t>EMPLOYEES</a:t>
            </a:r>
            <a:r>
              <a:rPr lang="zh-CN" altLang="en-US" smtClean="0"/>
              <a:t>表的</a:t>
            </a:r>
            <a:r>
              <a:rPr lang="en-US" altLang="zh-CN" smtClean="0"/>
              <a:t>EMPLOYEE_ID</a:t>
            </a:r>
            <a:r>
              <a:rPr lang="zh-CN" altLang="en-US" smtClean="0"/>
              <a:t>列上创建一个主键约束。</a:t>
            </a:r>
          </a:p>
          <a:p>
            <a:pPr lvl="1"/>
            <a:r>
              <a:rPr lang="en-US" altLang="zh-CN" smtClean="0"/>
              <a:t>1.</a:t>
            </a:r>
            <a:r>
              <a:rPr lang="zh-CN" altLang="en-US" smtClean="0"/>
              <a:t>第一个例子使用列级语法来定义约束。</a:t>
            </a:r>
          </a:p>
          <a:p>
            <a:pPr lvl="1"/>
            <a:r>
              <a:rPr lang="en-US" altLang="zh-CN" smtClean="0"/>
              <a:t>2.</a:t>
            </a:r>
            <a:r>
              <a:rPr lang="zh-CN" altLang="en-US" smtClean="0"/>
              <a:t>第二个例子使用表级语法来定义约束。</a:t>
            </a:r>
          </a:p>
          <a:p>
            <a:pPr lvl="1"/>
            <a:r>
              <a:rPr lang="zh-CN" altLang="en-US" smtClean="0"/>
              <a:t>有关主键约束的更多详细信息，请参见本课稍后的内容。</a:t>
            </a:r>
            <a:endParaRPr lang="en-US" altLang="en-US" dirty="0" smtClean="0"/>
          </a:p>
        </p:txBody>
      </p:sp>
      <p:sp>
        <p:nvSpPr>
          <p:cNvPr id="40963" name="Slide Image Placeholder 6"/>
          <p:cNvSpPr>
            <a:spLocks noGrp="1" noRot="1" noChangeAspect="1" noTextEdit="1"/>
          </p:cNvSpPr>
          <p:nvPr>
            <p:ph type="sldImg"/>
          </p:nvPr>
        </p:nvSpPr>
        <p:spPr>
          <a:ln/>
        </p:spPr>
      </p:sp>
      <p:sp>
        <p:nvSpPr>
          <p:cNvPr id="4096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024E6FC9-884D-47D2-81C4-FC7AA82468FD}" type="slidenum">
              <a:rPr lang="en-US" altLang="en-US" smtClean="0">
                <a:cs typeface="Arial" pitchFamily="34" charset="0"/>
              </a:rPr>
              <a:t>19</a:t>
            </a:fld>
            <a:endParaRPr lang="en-US" altLang="en-US" dirty="0" smtClean="0">
              <a:cs typeface="Arial" pitchFamily="34" charset="0"/>
            </a:endParaRPr>
          </a:p>
        </p:txBody>
      </p:sp>
    </p:spTree>
    <p:extLst>
      <p:ext uri="{BB962C8B-B14F-4D97-AF65-F5344CB8AC3E}">
        <p14:creationId xmlns:p14="http://schemas.microsoft.com/office/powerpoint/2010/main" val="3066615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11 - </a:t>
            </a:r>
            <a:fld id="{AEA32D5B-4A52-4815-9B6F-8CCA44F83D3A}" type="slidenum">
              <a:rPr lang="en-US" altLang="en-US" smtClean="0">
                <a:latin typeface="Arial" charset="0"/>
                <a:cs typeface="Arial" charset="0"/>
              </a:rPr>
              <a:t>2</a:t>
            </a:fld>
            <a:endParaRPr lang="en-US" altLang="en-US" dirty="0" smtClean="0">
              <a:latin typeface="Arial" charset="0"/>
              <a:cs typeface="Arial" charset="0"/>
            </a:endParaRPr>
          </a:p>
        </p:txBody>
      </p:sp>
      <p:sp>
        <p:nvSpPr>
          <p:cNvPr id="50179" name="Slide Image Placeholder 5"/>
          <p:cNvSpPr>
            <a:spLocks noGrp="1" noRot="1" noChangeAspect="1" noTextEdit="1"/>
          </p:cNvSpPr>
          <p:nvPr>
            <p:ph type="sldImg"/>
          </p:nvPr>
        </p:nvSpPr>
        <p:spPr>
          <a:ln/>
        </p:spPr>
      </p:sp>
      <p:sp>
        <p:nvSpPr>
          <p:cNvPr id="50180" name="Notes Placeholder 6"/>
          <p:cNvSpPr>
            <a:spLocks noGrp="1"/>
          </p:cNvSpPr>
          <p:nvPr>
            <p:ph type="body" idx="1"/>
          </p:nvPr>
        </p:nvSpPr>
        <p:spPr>
          <a:noFill/>
          <a:ln/>
        </p:spPr>
        <p:txBody>
          <a:bodyPr/>
          <a:lstStyle/>
          <a:p>
            <a:pPr lvl="1"/>
            <a:r>
              <a:rPr lang="en-US" altLang="en-US" b="0" dirty="0" smtClean="0">
                <a:latin typeface="Arial" charset="0"/>
              </a:rPr>
              <a:t>In Unit 3, you learn how to create and manage database objects using data definition language (DDL) statements. You will also learn how to manage data in the tables using data manipulation </a:t>
            </a:r>
            <a:br>
              <a:rPr lang="en-US" altLang="en-US" b="0" dirty="0" smtClean="0">
                <a:latin typeface="Arial" charset="0"/>
              </a:rPr>
            </a:br>
            <a:r>
              <a:rPr lang="en-US" altLang="en-US" b="0" dirty="0" smtClean="0">
                <a:latin typeface="Arial" charset="0"/>
              </a:rPr>
              <a:t>language (DML) </a:t>
            </a:r>
            <a:r>
              <a:rPr lang="en-US" altLang="en-US" b="0" smtClean="0">
                <a:latin typeface="Arial" charset="0"/>
              </a:rPr>
              <a:t>statements</a:t>
            </a:r>
            <a:r>
              <a:rPr lang="en-US" altLang="en-US" b="0" smtClean="0">
                <a:latin typeface="Arial" charset="0"/>
              </a:rPr>
              <a:t>.</a:t>
            </a:r>
          </a:p>
          <a:p>
            <a:pPr lvl="1"/>
            <a:r>
              <a:rPr lang="zh-CN" altLang="en-US" b="0" smtClean="0">
                <a:latin typeface="Arial" charset="0"/>
              </a:rPr>
              <a:t>在第</a:t>
            </a:r>
            <a:r>
              <a:rPr lang="en-US" altLang="zh-CN" b="0" smtClean="0">
                <a:latin typeface="Arial" charset="0"/>
              </a:rPr>
              <a:t>3</a:t>
            </a:r>
            <a:r>
              <a:rPr lang="zh-CN" altLang="en-US" b="0" smtClean="0">
                <a:latin typeface="Arial" charset="0"/>
              </a:rPr>
              <a:t>单元中，您将学习如何使用数据定义语言（</a:t>
            </a:r>
            <a:r>
              <a:rPr lang="en-US" altLang="zh-CN" b="0" smtClean="0">
                <a:latin typeface="Arial" charset="0"/>
              </a:rPr>
              <a:t>DDL</a:t>
            </a:r>
            <a:r>
              <a:rPr lang="zh-CN" altLang="en-US" b="0" smtClean="0">
                <a:latin typeface="Arial" charset="0"/>
              </a:rPr>
              <a:t>）语句创建和管理数据库对象。 您还将学习如何使用数据操作语言（</a:t>
            </a:r>
            <a:r>
              <a:rPr lang="en-US" altLang="zh-CN" b="0" smtClean="0">
                <a:latin typeface="Arial" charset="0"/>
              </a:rPr>
              <a:t>DML</a:t>
            </a:r>
            <a:r>
              <a:rPr lang="zh-CN" altLang="en-US" b="0" smtClean="0">
                <a:latin typeface="Arial" charset="0"/>
              </a:rPr>
              <a:t>）语句来管理表中的数据。</a:t>
            </a:r>
            <a:endParaRPr lang="en-US" altLang="en-US" b="0" dirty="0" smtClean="0">
              <a:latin typeface="Arial" charset="0"/>
            </a:endParaRPr>
          </a:p>
        </p:txBody>
      </p:sp>
    </p:spTree>
    <p:extLst>
      <p:ext uri="{BB962C8B-B14F-4D97-AF65-F5344CB8AC3E}">
        <p14:creationId xmlns:p14="http://schemas.microsoft.com/office/powerpoint/2010/main" val="4053241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Rot="1" noChangeAspect="1" noChangeArrowheads="1" noTextEdit="1"/>
          </p:cNvSpPr>
          <p:nvPr>
            <p:ph type="sldImg"/>
          </p:nvPr>
        </p:nvSpPr>
        <p:spPr>
          <a:ln/>
        </p:spPr>
      </p:sp>
      <p:sp>
        <p:nvSpPr>
          <p:cNvPr id="4301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The </a:t>
            </a:r>
            <a:r>
              <a:rPr lang="en-US" altLang="en-US" dirty="0" smtClean="0">
                <a:solidFill>
                  <a:schemeClr val="tx1"/>
                </a:solidFill>
                <a:latin typeface="Courier New" pitchFamily="49" charset="0"/>
              </a:rPr>
              <a:t>NOT</a:t>
            </a:r>
            <a:r>
              <a:rPr lang="en-US" altLang="en-US" dirty="0" smtClean="0">
                <a:solidFill>
                  <a:schemeClr val="tx1"/>
                </a:solidFill>
              </a:rPr>
              <a:t> </a:t>
            </a:r>
            <a:r>
              <a:rPr lang="en-US" altLang="en-US" dirty="0" smtClean="0">
                <a:solidFill>
                  <a:schemeClr val="tx1"/>
                </a:solidFill>
                <a:latin typeface="Courier New" pitchFamily="49" charset="0"/>
              </a:rPr>
              <a:t>NULL</a:t>
            </a:r>
            <a:r>
              <a:rPr lang="en-US" altLang="en-US" dirty="0" smtClean="0">
                <a:solidFill>
                  <a:schemeClr val="tx1"/>
                </a:solidFill>
              </a:rPr>
              <a:t> constraint ensures that</a:t>
            </a:r>
            <a:r>
              <a:rPr lang="en-US" altLang="en-US" dirty="0" smtClean="0"/>
              <a:t> the column contains no null values. Columns without the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 can contain null values by default.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constraints must be defined at the column level. </a:t>
            </a:r>
          </a:p>
          <a:p>
            <a:pPr lvl="1" eaLnBrk="1" hangingPunct="1"/>
            <a:r>
              <a:rPr lang="en-US" altLang="en-US" dirty="0" smtClean="0"/>
              <a:t>In the </a:t>
            </a:r>
            <a:r>
              <a:rPr lang="en-US" altLang="en-US" dirty="0" smtClean="0">
                <a:latin typeface="Courier New" pitchFamily="49" charset="0"/>
              </a:rPr>
              <a:t>EMPLOYEES</a:t>
            </a:r>
            <a:r>
              <a:rPr lang="en-US" altLang="en-US" dirty="0" smtClean="0"/>
              <a:t> table, the </a:t>
            </a:r>
            <a:r>
              <a:rPr lang="en-US" altLang="en-US" dirty="0" smtClean="0">
                <a:latin typeface="Courier New" pitchFamily="49" charset="0"/>
              </a:rPr>
              <a:t>EMPLOYEE_ID</a:t>
            </a:r>
            <a:r>
              <a:rPr lang="en-US" altLang="en-US" dirty="0" smtClean="0"/>
              <a:t> column inherits a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 because it is defined as a primary key. Otherwise, the </a:t>
            </a:r>
            <a:r>
              <a:rPr lang="en-US" altLang="en-US" dirty="0" smtClean="0">
                <a:latin typeface="Courier New" pitchFamily="49" charset="0"/>
              </a:rPr>
              <a:t>LAST_NAME</a:t>
            </a:r>
            <a:r>
              <a:rPr lang="en-US" altLang="en-US" dirty="0" smtClean="0"/>
              <a:t>, </a:t>
            </a:r>
            <a:r>
              <a:rPr lang="en-US" altLang="en-US" dirty="0" smtClean="0">
                <a:latin typeface="Courier New" pitchFamily="49" charset="0"/>
              </a:rPr>
              <a:t>EMAIL</a:t>
            </a:r>
            <a:r>
              <a:rPr lang="en-US" altLang="en-US" dirty="0" smtClean="0"/>
              <a:t>, </a:t>
            </a:r>
            <a:r>
              <a:rPr lang="en-US" altLang="en-US" dirty="0" smtClean="0">
                <a:latin typeface="Courier New" pitchFamily="49" charset="0"/>
              </a:rPr>
              <a:t>HIRE_DATE</a:t>
            </a:r>
            <a:r>
              <a:rPr lang="en-US" altLang="en-US" dirty="0" smtClean="0"/>
              <a:t>, and </a:t>
            </a:r>
            <a:r>
              <a:rPr lang="en-US" altLang="en-US" dirty="0" smtClean="0">
                <a:latin typeface="Courier New" pitchFamily="49" charset="0"/>
              </a:rPr>
              <a:t>JOB_ID</a:t>
            </a:r>
            <a:r>
              <a:rPr lang="en-US" altLang="en-US" dirty="0" smtClean="0"/>
              <a:t> columns have the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 enforced on </a:t>
            </a:r>
            <a:r>
              <a:rPr lang="en-US" altLang="en-US" smtClean="0"/>
              <a:t>them</a:t>
            </a:r>
            <a:r>
              <a:rPr lang="en-US" altLang="en-US" smtClean="0"/>
              <a:t>.</a:t>
            </a:r>
          </a:p>
          <a:p>
            <a:pPr lvl="1" eaLnBrk="1" hangingPunct="1"/>
            <a:r>
              <a:rPr lang="en-US" altLang="en-US" smtClean="0"/>
              <a:t>NOT NULL</a:t>
            </a:r>
            <a:r>
              <a:rPr lang="zh-CN" altLang="en-US" smtClean="0"/>
              <a:t>约束确保该列不包含空值。 默认情况下，没有</a:t>
            </a:r>
            <a:r>
              <a:rPr lang="en-US" altLang="en-US" smtClean="0"/>
              <a:t>NOT NULL</a:t>
            </a:r>
            <a:r>
              <a:rPr lang="zh-CN" altLang="en-US" smtClean="0"/>
              <a:t>约束的列可以包含空值。 必须在列级别定义</a:t>
            </a:r>
            <a:r>
              <a:rPr lang="en-US" altLang="en-US" smtClean="0"/>
              <a:t>NOT NULL</a:t>
            </a:r>
            <a:r>
              <a:rPr lang="zh-CN" altLang="en-US" smtClean="0"/>
              <a:t>约束。</a:t>
            </a:r>
          </a:p>
          <a:p>
            <a:pPr lvl="1" eaLnBrk="1" hangingPunct="1"/>
            <a:r>
              <a:rPr lang="zh-CN" altLang="en-US" smtClean="0"/>
              <a:t>在</a:t>
            </a:r>
            <a:r>
              <a:rPr lang="en-US" altLang="en-US" smtClean="0"/>
              <a:t>EMPLOYEES</a:t>
            </a:r>
            <a:r>
              <a:rPr lang="zh-CN" altLang="en-US" smtClean="0"/>
              <a:t>表中，</a:t>
            </a:r>
            <a:r>
              <a:rPr lang="en-US" altLang="en-US" smtClean="0"/>
              <a:t>EMPLOYEE_ID</a:t>
            </a:r>
            <a:r>
              <a:rPr lang="zh-CN" altLang="en-US" smtClean="0"/>
              <a:t>列继承</a:t>
            </a:r>
            <a:r>
              <a:rPr lang="en-US" altLang="en-US" smtClean="0"/>
              <a:t>NOT NULL</a:t>
            </a:r>
            <a:r>
              <a:rPr lang="zh-CN" altLang="en-US" smtClean="0"/>
              <a:t>约束，因为它被定义为主键。 否则，</a:t>
            </a:r>
            <a:r>
              <a:rPr lang="en-US" altLang="en-US" smtClean="0"/>
              <a:t>LAST_NAME，EMAIL，HIRE_DATE</a:t>
            </a:r>
            <a:r>
              <a:rPr lang="zh-CN" altLang="en-US" smtClean="0"/>
              <a:t>和</a:t>
            </a:r>
            <a:r>
              <a:rPr lang="en-US" altLang="en-US" smtClean="0"/>
              <a:t>JOB_ID</a:t>
            </a:r>
            <a:r>
              <a:rPr lang="zh-CN" altLang="en-US" smtClean="0"/>
              <a:t>列在其上强制执行</a:t>
            </a:r>
            <a:r>
              <a:rPr lang="en-US" altLang="en-US" smtClean="0"/>
              <a:t>NOT NULL</a:t>
            </a:r>
            <a:r>
              <a:rPr lang="zh-CN" altLang="en-US" smtClean="0"/>
              <a:t>约束。</a:t>
            </a:r>
            <a:endParaRPr lang="en-US" altLang="en-US" dirty="0" smtClean="0"/>
          </a:p>
        </p:txBody>
      </p:sp>
      <p:sp>
        <p:nvSpPr>
          <p:cNvPr id="4301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BA6876C4-256B-4EDD-AB45-CE54E9BC1EAE}" type="slidenum">
              <a:rPr lang="en-US" altLang="en-US" smtClean="0">
                <a:cs typeface="Arial" pitchFamily="34" charset="0"/>
              </a:rPr>
              <a:t>20</a:t>
            </a:fld>
            <a:endParaRPr lang="en-US" altLang="en-US" dirty="0" smtClean="0">
              <a:cs typeface="Arial" pitchFamily="34" charset="0"/>
            </a:endParaRPr>
          </a:p>
        </p:txBody>
      </p:sp>
    </p:spTree>
    <p:extLst>
      <p:ext uri="{BB962C8B-B14F-4D97-AF65-F5344CB8AC3E}">
        <p14:creationId xmlns:p14="http://schemas.microsoft.com/office/powerpoint/2010/main" val="1546320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Rot="1" noChangeAspect="1" noChangeArrowheads="1" noTextEdit="1"/>
          </p:cNvSpPr>
          <p:nvPr>
            <p:ph type="sldImg"/>
          </p:nvPr>
        </p:nvSpPr>
        <p:spPr>
          <a:ln/>
        </p:spPr>
      </p:sp>
      <p:sp>
        <p:nvSpPr>
          <p:cNvPr id="45059"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A </a:t>
            </a:r>
            <a:r>
              <a:rPr lang="en-US" altLang="en-US" dirty="0" smtClean="0">
                <a:solidFill>
                  <a:schemeClr val="tx1"/>
                </a:solidFill>
                <a:latin typeface="Courier New" pitchFamily="49" charset="0"/>
              </a:rPr>
              <a:t>UNIQUE</a:t>
            </a:r>
            <a:r>
              <a:rPr lang="en-US" altLang="en-US" dirty="0" smtClean="0">
                <a:solidFill>
                  <a:schemeClr val="tx1"/>
                </a:solidFill>
              </a:rPr>
              <a:t> key integrity constraint requires that every value in a column or a set of columns (key) be unique—that is, no two rows of a table</a:t>
            </a:r>
            <a:r>
              <a:rPr lang="en-US" altLang="en-US" dirty="0" smtClean="0"/>
              <a:t> can have duplicate values in a specified column or a set of columns. </a:t>
            </a:r>
          </a:p>
          <a:p>
            <a:pPr lvl="1" eaLnBrk="1" hangingPunct="1"/>
            <a:r>
              <a:rPr lang="en-US" altLang="en-US" dirty="0" smtClean="0"/>
              <a:t>The column (or set of columns) included in the definition of the </a:t>
            </a:r>
            <a:r>
              <a:rPr lang="en-US" altLang="en-US" dirty="0" smtClean="0">
                <a:latin typeface="Courier New" pitchFamily="49" charset="0"/>
              </a:rPr>
              <a:t>UNIQUE</a:t>
            </a:r>
            <a:r>
              <a:rPr lang="en-US" altLang="en-US" dirty="0" smtClean="0"/>
              <a:t> key constraint is called the </a:t>
            </a:r>
            <a:r>
              <a:rPr lang="en-US" altLang="en-US" i="1" dirty="0" smtClean="0"/>
              <a:t>unique key</a:t>
            </a:r>
            <a:r>
              <a:rPr lang="en-US" altLang="en-US" dirty="0" smtClean="0"/>
              <a:t>. If the </a:t>
            </a:r>
            <a:r>
              <a:rPr lang="en-US" altLang="en-US" dirty="0" smtClean="0">
                <a:latin typeface="Courier New" pitchFamily="49" charset="0"/>
              </a:rPr>
              <a:t>UNIQUE</a:t>
            </a:r>
            <a:r>
              <a:rPr lang="en-US" altLang="en-US" dirty="0" smtClean="0"/>
              <a:t> constraint comprises more than one column, that group of columns is called a </a:t>
            </a:r>
            <a:r>
              <a:rPr lang="en-US" altLang="en-US" i="1" dirty="0" smtClean="0"/>
              <a:t>composite unique key</a:t>
            </a:r>
            <a:r>
              <a:rPr lang="en-US" altLang="en-US" dirty="0" smtClean="0"/>
              <a:t>. </a:t>
            </a:r>
          </a:p>
          <a:p>
            <a:pPr lvl="1" eaLnBrk="1" hangingPunct="1"/>
            <a:r>
              <a:rPr lang="en-US" altLang="en-US" dirty="0" smtClean="0">
                <a:latin typeface="Courier New" pitchFamily="49" charset="0"/>
              </a:rPr>
              <a:t>UNIQUE</a:t>
            </a:r>
            <a:r>
              <a:rPr lang="en-US" altLang="en-US" dirty="0" smtClean="0"/>
              <a:t> constraints enable the input of nulls unless you also define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constraints for the same columns. In fact, any number of rows can include nulls for columns without the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constraints because nulls are not considered equal to anything. A null in a column (or in all columns of a composite </a:t>
            </a:r>
            <a:r>
              <a:rPr lang="en-US" altLang="en-US" dirty="0" smtClean="0">
                <a:latin typeface="Courier New" pitchFamily="49" charset="0"/>
              </a:rPr>
              <a:t>UNIQUE</a:t>
            </a:r>
            <a:r>
              <a:rPr lang="en-US" altLang="en-US" dirty="0" smtClean="0"/>
              <a:t> key) always satisfies a </a:t>
            </a:r>
            <a:r>
              <a:rPr lang="en-US" altLang="en-US" dirty="0" smtClean="0">
                <a:latin typeface="Courier New" pitchFamily="49" charset="0"/>
              </a:rPr>
              <a:t>UNIQUE</a:t>
            </a:r>
            <a:r>
              <a:rPr lang="en-US" altLang="en-US" dirty="0" smtClean="0"/>
              <a:t> constraint. </a:t>
            </a:r>
          </a:p>
          <a:p>
            <a:pPr lvl="1" eaLnBrk="1" hangingPunct="1"/>
            <a:r>
              <a:rPr lang="en-US" altLang="en-US" b="1" dirty="0" smtClean="0"/>
              <a:t>Note:</a:t>
            </a:r>
            <a:r>
              <a:rPr lang="en-US" altLang="en-US" dirty="0" smtClean="0"/>
              <a:t> Because of the search mechanism for the </a:t>
            </a:r>
            <a:r>
              <a:rPr lang="en-US" altLang="en-US" dirty="0" smtClean="0">
                <a:latin typeface="Courier New" pitchFamily="49" charset="0"/>
              </a:rPr>
              <a:t>UNIQUE</a:t>
            </a:r>
            <a:r>
              <a:rPr lang="en-US" altLang="en-US" dirty="0" smtClean="0"/>
              <a:t> constraints on more than one column, you cannot have identical values in the non-null columns of a partially null composite </a:t>
            </a:r>
            <a:r>
              <a:rPr lang="en-US" altLang="en-US" dirty="0" smtClean="0">
                <a:latin typeface="Courier New" pitchFamily="49" charset="0"/>
              </a:rPr>
              <a:t>UNIQUE</a:t>
            </a:r>
            <a:r>
              <a:rPr lang="en-US" altLang="en-US" dirty="0" smtClean="0"/>
              <a:t> </a:t>
            </a:r>
            <a:r>
              <a:rPr lang="en-US" altLang="en-US" smtClean="0"/>
              <a:t>key</a:t>
            </a:r>
            <a:r>
              <a:rPr lang="en-US" altLang="en-US" smtClean="0"/>
              <a:t>.</a:t>
            </a:r>
          </a:p>
          <a:p>
            <a:pPr lvl="1" eaLnBrk="1" hangingPunct="1"/>
            <a:r>
              <a:rPr lang="en-US" altLang="zh-CN" smtClean="0"/>
              <a:t>UNIQUE</a:t>
            </a:r>
            <a:r>
              <a:rPr lang="zh-CN" altLang="en-US" smtClean="0"/>
              <a:t>密钥完整性约束要求列或一组列（</a:t>
            </a:r>
            <a:r>
              <a:rPr lang="en-US" altLang="zh-CN" smtClean="0"/>
              <a:t>key</a:t>
            </a:r>
            <a:r>
              <a:rPr lang="zh-CN" altLang="en-US" smtClean="0"/>
              <a:t>）中的每个值都是唯一的 </a:t>
            </a:r>
            <a:r>
              <a:rPr lang="en-US" altLang="zh-CN" smtClean="0"/>
              <a:t>- </a:t>
            </a:r>
            <a:r>
              <a:rPr lang="zh-CN" altLang="en-US" smtClean="0"/>
              <a:t>也就是说，表的两行不能在指定列或一组列中具有重复值。</a:t>
            </a:r>
          </a:p>
          <a:p>
            <a:pPr lvl="1" eaLnBrk="1" hangingPunct="1"/>
            <a:r>
              <a:rPr lang="zh-CN" altLang="en-US" smtClean="0"/>
              <a:t>包含在</a:t>
            </a:r>
            <a:r>
              <a:rPr lang="en-US" altLang="zh-CN" smtClean="0"/>
              <a:t>UNIQUE</a:t>
            </a:r>
            <a:r>
              <a:rPr lang="zh-CN" altLang="en-US" smtClean="0"/>
              <a:t>键约束的定义中的列（或一组列）称为唯一键。 如果</a:t>
            </a:r>
            <a:r>
              <a:rPr lang="en-US" altLang="zh-CN" smtClean="0"/>
              <a:t>UNIQUE</a:t>
            </a:r>
            <a:r>
              <a:rPr lang="zh-CN" altLang="en-US" smtClean="0"/>
              <a:t>约束包含多个列，则该组列称为复合唯一密钥。</a:t>
            </a:r>
          </a:p>
          <a:p>
            <a:pPr lvl="1" eaLnBrk="1" hangingPunct="1"/>
            <a:r>
              <a:rPr lang="en-US" altLang="zh-CN" smtClean="0"/>
              <a:t>UNIQUE</a:t>
            </a:r>
            <a:r>
              <a:rPr lang="zh-CN" altLang="en-US" smtClean="0"/>
              <a:t>约束允许输入</a:t>
            </a:r>
            <a:r>
              <a:rPr lang="en-US" altLang="zh-CN" smtClean="0"/>
              <a:t>null</a:t>
            </a:r>
            <a:r>
              <a:rPr lang="zh-CN" altLang="en-US" smtClean="0"/>
              <a:t>，除非您还为相同的列定义</a:t>
            </a:r>
            <a:r>
              <a:rPr lang="en-US" altLang="zh-CN" smtClean="0"/>
              <a:t>NOT NULL</a:t>
            </a:r>
            <a:r>
              <a:rPr lang="zh-CN" altLang="en-US" smtClean="0"/>
              <a:t>约束。 实际上，任何数量的行都可以包含没有</a:t>
            </a:r>
            <a:r>
              <a:rPr lang="en-US" altLang="zh-CN" smtClean="0"/>
              <a:t>NOT NULL</a:t>
            </a:r>
            <a:r>
              <a:rPr lang="zh-CN" altLang="en-US" smtClean="0"/>
              <a:t>约束的列的</a:t>
            </a:r>
            <a:r>
              <a:rPr lang="en-US" altLang="zh-CN" smtClean="0"/>
              <a:t>null</a:t>
            </a:r>
            <a:r>
              <a:rPr lang="zh-CN" altLang="en-US" smtClean="0"/>
              <a:t>，因为</a:t>
            </a:r>
            <a:r>
              <a:rPr lang="en-US" altLang="zh-CN" smtClean="0"/>
              <a:t>null</a:t>
            </a:r>
            <a:r>
              <a:rPr lang="zh-CN" altLang="en-US" smtClean="0"/>
              <a:t>不被认为等于任何东西。 列中的空值（或复合</a:t>
            </a:r>
            <a:r>
              <a:rPr lang="en-US" altLang="zh-CN" smtClean="0"/>
              <a:t>UNIQUE</a:t>
            </a:r>
            <a:r>
              <a:rPr lang="zh-CN" altLang="en-US" smtClean="0"/>
              <a:t>键的所有列）始终满足</a:t>
            </a:r>
            <a:r>
              <a:rPr lang="en-US" altLang="zh-CN" smtClean="0"/>
              <a:t>UNIQUE</a:t>
            </a:r>
            <a:r>
              <a:rPr lang="zh-CN" altLang="en-US" smtClean="0"/>
              <a:t>约束。</a:t>
            </a:r>
          </a:p>
          <a:p>
            <a:pPr lvl="1" eaLnBrk="1" hangingPunct="1"/>
            <a:r>
              <a:rPr lang="zh-CN" altLang="en-US" smtClean="0"/>
              <a:t>注意：由于对多个列的</a:t>
            </a:r>
            <a:r>
              <a:rPr lang="en-US" altLang="zh-CN" smtClean="0"/>
              <a:t>UNIQUE</a:t>
            </a:r>
            <a:r>
              <a:rPr lang="zh-CN" altLang="en-US" smtClean="0"/>
              <a:t>约束的搜索机制，您不能在部分空复合</a:t>
            </a:r>
            <a:r>
              <a:rPr lang="en-US" altLang="zh-CN" smtClean="0"/>
              <a:t>UNIQUE</a:t>
            </a:r>
            <a:r>
              <a:rPr lang="zh-CN" altLang="en-US" smtClean="0"/>
              <a:t>键的非空列中具有相同的值。</a:t>
            </a:r>
            <a:endParaRPr lang="en-US" altLang="en-US" dirty="0" smtClean="0"/>
          </a:p>
        </p:txBody>
      </p:sp>
      <p:sp>
        <p:nvSpPr>
          <p:cNvPr id="4506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719D52ED-5208-4CD0-839F-D42B7902FD52}" type="slidenum">
              <a:rPr lang="en-US" altLang="en-US" smtClean="0">
                <a:cs typeface="Arial" pitchFamily="34" charset="0"/>
              </a:rPr>
              <a:t>21</a:t>
            </a:fld>
            <a:endParaRPr lang="en-US" altLang="en-US" dirty="0" smtClean="0">
              <a:cs typeface="Arial" pitchFamily="34" charset="0"/>
            </a:endParaRPr>
          </a:p>
        </p:txBody>
      </p:sp>
    </p:spTree>
    <p:extLst>
      <p:ext uri="{BB962C8B-B14F-4D97-AF65-F5344CB8AC3E}">
        <p14:creationId xmlns:p14="http://schemas.microsoft.com/office/powerpoint/2010/main" val="484127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p:nvPr>
        </p:nvSpPr>
        <p:spPr>
          <a:ln/>
        </p:spPr>
      </p:sp>
      <p:sp>
        <p:nvSpPr>
          <p:cNvPr id="47107"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You can define </a:t>
            </a:r>
            <a:r>
              <a:rPr lang="en-US" altLang="en-US" dirty="0" smtClean="0">
                <a:solidFill>
                  <a:schemeClr val="tx1"/>
                </a:solidFill>
                <a:latin typeface="Courier New" pitchFamily="49" charset="0"/>
              </a:rPr>
              <a:t>UNIQUE</a:t>
            </a:r>
            <a:r>
              <a:rPr lang="en-US" altLang="en-US" dirty="0" smtClean="0">
                <a:solidFill>
                  <a:schemeClr val="tx1"/>
                </a:solidFill>
              </a:rPr>
              <a:t> constraints at the column level or table level. </a:t>
            </a:r>
          </a:p>
          <a:p>
            <a:pPr lvl="1" eaLnBrk="1" hangingPunct="1"/>
            <a:r>
              <a:rPr lang="en-US" altLang="en-US" dirty="0" smtClean="0">
                <a:solidFill>
                  <a:schemeClr val="tx1"/>
                </a:solidFill>
              </a:rPr>
              <a:t>You define the constraint at the table level when you want to create a composite unique key. A composite key is defined when there is not a single attribute that can uniquely identify a row. In that case, you can have a unique key that is composed of two or more columns, the combined value of which is always unique and can identify rows.</a:t>
            </a:r>
          </a:p>
          <a:p>
            <a:pPr lvl="1" eaLnBrk="1" hangingPunct="1"/>
            <a:r>
              <a:rPr lang="en-US" altLang="en-US" dirty="0" smtClean="0">
                <a:solidFill>
                  <a:schemeClr val="tx1"/>
                </a:solidFill>
              </a:rPr>
              <a:t>The example in the slide applies the </a:t>
            </a:r>
            <a:r>
              <a:rPr lang="en-US" altLang="en-US" dirty="0" smtClean="0">
                <a:solidFill>
                  <a:schemeClr val="tx1"/>
                </a:solidFill>
                <a:latin typeface="Courier New" pitchFamily="49" charset="0"/>
              </a:rPr>
              <a:t>UNIQUE</a:t>
            </a:r>
            <a:r>
              <a:rPr lang="en-US" altLang="en-US" dirty="0" smtClean="0">
                <a:solidFill>
                  <a:schemeClr val="tx1"/>
                </a:solidFill>
              </a:rPr>
              <a:t> constraint to the </a:t>
            </a:r>
            <a:r>
              <a:rPr lang="en-US" altLang="en-US" dirty="0" smtClean="0">
                <a:solidFill>
                  <a:schemeClr val="tx1"/>
                </a:solidFill>
                <a:latin typeface="Courier New" pitchFamily="49" charset="0"/>
              </a:rPr>
              <a:t>EMAIL</a:t>
            </a:r>
            <a:r>
              <a:rPr lang="en-US" altLang="en-US" dirty="0" smtClean="0">
                <a:solidFill>
                  <a:schemeClr val="tx1"/>
                </a:solidFill>
              </a:rPr>
              <a:t> column of the </a:t>
            </a:r>
            <a:r>
              <a:rPr lang="en-US" altLang="en-US" dirty="0" smtClean="0">
                <a:solidFill>
                  <a:schemeClr val="tx1"/>
                </a:solidFill>
                <a:latin typeface="Courier New" pitchFamily="49" charset="0"/>
              </a:rPr>
              <a:t>EMPLOYEES</a:t>
            </a:r>
            <a:r>
              <a:rPr lang="en-US" altLang="en-US" dirty="0" smtClean="0">
                <a:solidFill>
                  <a:schemeClr val="tx1"/>
                </a:solidFill>
              </a:rPr>
              <a:t> table. The name of the constraint is </a:t>
            </a:r>
            <a:r>
              <a:rPr lang="en-US" altLang="en-US" dirty="0" smtClean="0">
                <a:solidFill>
                  <a:schemeClr val="tx1"/>
                </a:solidFill>
                <a:latin typeface="Courier New" pitchFamily="49" charset="0"/>
              </a:rPr>
              <a:t>EMP_EMAIL_UK</a:t>
            </a:r>
            <a:r>
              <a:rPr lang="en-US" altLang="en-US" dirty="0" smtClean="0">
                <a:solidFill>
                  <a:schemeClr val="tx1"/>
                </a:solidFill>
              </a:rPr>
              <a:t>.</a:t>
            </a:r>
          </a:p>
          <a:p>
            <a:pPr lvl="1" eaLnBrk="1" hangingPunct="1"/>
            <a:r>
              <a:rPr lang="en-US" altLang="en-US" b="1" dirty="0" smtClean="0">
                <a:solidFill>
                  <a:schemeClr val="tx1"/>
                </a:solidFill>
              </a:rPr>
              <a:t>Note: </a:t>
            </a:r>
            <a:r>
              <a:rPr lang="en-US" altLang="en-US" dirty="0" smtClean="0">
                <a:solidFill>
                  <a:schemeClr val="tx1"/>
                </a:solidFill>
              </a:rPr>
              <a:t>The Oracle server enforces the </a:t>
            </a:r>
            <a:r>
              <a:rPr lang="en-US" altLang="en-US" dirty="0" smtClean="0">
                <a:solidFill>
                  <a:schemeClr val="tx1"/>
                </a:solidFill>
                <a:latin typeface="Courier New" pitchFamily="49" charset="0"/>
              </a:rPr>
              <a:t>UNIQUE</a:t>
            </a:r>
            <a:r>
              <a:rPr lang="en-US" altLang="en-US" dirty="0" smtClean="0">
                <a:solidFill>
                  <a:schemeClr val="tx1"/>
                </a:solidFill>
              </a:rPr>
              <a:t> constraint by implicitly creating a unique index on the unique key column or </a:t>
            </a:r>
            <a:r>
              <a:rPr lang="en-US" altLang="en-US" smtClean="0">
                <a:solidFill>
                  <a:schemeClr val="tx1"/>
                </a:solidFill>
              </a:rPr>
              <a:t>columns</a:t>
            </a:r>
            <a:r>
              <a:rPr lang="en-US" altLang="en-US" smtClean="0">
                <a:solidFill>
                  <a:schemeClr val="tx1"/>
                </a:solidFill>
              </a:rPr>
              <a:t>.</a:t>
            </a:r>
          </a:p>
          <a:p>
            <a:pPr lvl="1" eaLnBrk="1" hangingPunct="1"/>
            <a:r>
              <a:rPr lang="zh-CN" altLang="en-US" smtClean="0">
                <a:solidFill>
                  <a:schemeClr val="tx1"/>
                </a:solidFill>
              </a:rPr>
              <a:t>您可以在列级别或表级别定义</a:t>
            </a:r>
            <a:r>
              <a:rPr lang="en-US" altLang="zh-CN" smtClean="0">
                <a:solidFill>
                  <a:schemeClr val="tx1"/>
                </a:solidFill>
              </a:rPr>
              <a:t>UNIQUE</a:t>
            </a:r>
            <a:r>
              <a:rPr lang="zh-CN" altLang="en-US" smtClean="0">
                <a:solidFill>
                  <a:schemeClr val="tx1"/>
                </a:solidFill>
              </a:rPr>
              <a:t>约束。</a:t>
            </a:r>
          </a:p>
          <a:p>
            <a:pPr lvl="1" eaLnBrk="1" hangingPunct="1"/>
            <a:r>
              <a:rPr lang="zh-CN" altLang="en-US" smtClean="0">
                <a:solidFill>
                  <a:schemeClr val="tx1"/>
                </a:solidFill>
              </a:rPr>
              <a:t>当您要创建复合唯一键时，可以在表级别定义约束。 当不存在可以唯一标识行的单个属性时，将定义复合键。 在这种情况下，您可以拥有由两个或多个列组成的唯一键，其组合值始终是唯一的，可以标识行。</a:t>
            </a:r>
          </a:p>
          <a:p>
            <a:pPr lvl="1" eaLnBrk="1" hangingPunct="1"/>
            <a:r>
              <a:rPr lang="zh-CN" altLang="en-US" smtClean="0">
                <a:solidFill>
                  <a:schemeClr val="tx1"/>
                </a:solidFill>
              </a:rPr>
              <a:t>幻灯片中的示例将</a:t>
            </a:r>
            <a:r>
              <a:rPr lang="en-US" altLang="zh-CN" smtClean="0">
                <a:solidFill>
                  <a:schemeClr val="tx1"/>
                </a:solidFill>
              </a:rPr>
              <a:t>UNIQUE</a:t>
            </a:r>
            <a:r>
              <a:rPr lang="zh-CN" altLang="en-US" smtClean="0">
                <a:solidFill>
                  <a:schemeClr val="tx1"/>
                </a:solidFill>
              </a:rPr>
              <a:t>约束应用于</a:t>
            </a:r>
            <a:r>
              <a:rPr lang="en-US" altLang="zh-CN" smtClean="0">
                <a:solidFill>
                  <a:schemeClr val="tx1"/>
                </a:solidFill>
              </a:rPr>
              <a:t>EMPLOYEES</a:t>
            </a:r>
            <a:r>
              <a:rPr lang="zh-CN" altLang="en-US" smtClean="0">
                <a:solidFill>
                  <a:schemeClr val="tx1"/>
                </a:solidFill>
              </a:rPr>
              <a:t>表的</a:t>
            </a:r>
            <a:r>
              <a:rPr lang="en-US" altLang="zh-CN" smtClean="0">
                <a:solidFill>
                  <a:schemeClr val="tx1"/>
                </a:solidFill>
              </a:rPr>
              <a:t>EMAIL</a:t>
            </a:r>
            <a:r>
              <a:rPr lang="zh-CN" altLang="en-US" smtClean="0">
                <a:solidFill>
                  <a:schemeClr val="tx1"/>
                </a:solidFill>
              </a:rPr>
              <a:t>列。 约束的名称是</a:t>
            </a:r>
            <a:r>
              <a:rPr lang="en-US" altLang="zh-CN" smtClean="0">
                <a:solidFill>
                  <a:schemeClr val="tx1"/>
                </a:solidFill>
              </a:rPr>
              <a:t>EMP_EMAIL_UK</a:t>
            </a:r>
            <a:r>
              <a:rPr lang="zh-CN" altLang="en-US" smtClean="0">
                <a:solidFill>
                  <a:schemeClr val="tx1"/>
                </a:solidFill>
              </a:rPr>
              <a:t>。</a:t>
            </a:r>
          </a:p>
          <a:p>
            <a:pPr lvl="1" eaLnBrk="1" hangingPunct="1"/>
            <a:r>
              <a:rPr lang="zh-CN" altLang="en-US" smtClean="0">
                <a:solidFill>
                  <a:schemeClr val="tx1"/>
                </a:solidFill>
              </a:rPr>
              <a:t>注意：</a:t>
            </a:r>
            <a:r>
              <a:rPr lang="en-US" altLang="zh-CN" smtClean="0">
                <a:solidFill>
                  <a:schemeClr val="tx1"/>
                </a:solidFill>
              </a:rPr>
              <a:t>Oracle</a:t>
            </a:r>
            <a:r>
              <a:rPr lang="zh-CN" altLang="en-US" smtClean="0">
                <a:solidFill>
                  <a:schemeClr val="tx1"/>
                </a:solidFill>
              </a:rPr>
              <a:t>服务器通过在唯一键列或列上隐式创建唯一索引来强制执行</a:t>
            </a:r>
            <a:r>
              <a:rPr lang="en-US" altLang="zh-CN" smtClean="0">
                <a:solidFill>
                  <a:schemeClr val="tx1"/>
                </a:solidFill>
              </a:rPr>
              <a:t>UNIQUE</a:t>
            </a:r>
            <a:r>
              <a:rPr lang="zh-CN" altLang="en-US" smtClean="0">
                <a:solidFill>
                  <a:schemeClr val="tx1"/>
                </a:solidFill>
              </a:rPr>
              <a:t>约束</a:t>
            </a:r>
            <a:endParaRPr lang="en-US" altLang="en-US" dirty="0" smtClean="0">
              <a:solidFill>
                <a:schemeClr val="tx1"/>
              </a:solidFill>
            </a:endParaRPr>
          </a:p>
        </p:txBody>
      </p:sp>
      <p:sp>
        <p:nvSpPr>
          <p:cNvPr id="4710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BF05AE1B-8556-42B2-B32C-A26B76472F18}" type="slidenum">
              <a:rPr lang="en-US" altLang="en-US" smtClean="0">
                <a:cs typeface="Arial" pitchFamily="34" charset="0"/>
              </a:rPr>
              <a:t>22</a:t>
            </a:fld>
            <a:endParaRPr lang="en-US" altLang="en-US" dirty="0" smtClean="0">
              <a:cs typeface="Arial" pitchFamily="34" charset="0"/>
            </a:endParaRPr>
          </a:p>
        </p:txBody>
      </p:sp>
    </p:spTree>
    <p:extLst>
      <p:ext uri="{BB962C8B-B14F-4D97-AF65-F5344CB8AC3E}">
        <p14:creationId xmlns:p14="http://schemas.microsoft.com/office/powerpoint/2010/main" val="666536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Rot="1" noChangeAspect="1" noChangeArrowheads="1" noTextEdit="1"/>
          </p:cNvSpPr>
          <p:nvPr>
            <p:ph type="sldImg"/>
          </p:nvPr>
        </p:nvSpPr>
        <p:spPr>
          <a:ln/>
        </p:spPr>
      </p:sp>
      <p:sp>
        <p:nvSpPr>
          <p:cNvPr id="49155"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A </a:t>
            </a:r>
            <a:r>
              <a:rPr lang="en-US" altLang="en-US" dirty="0" smtClean="0">
                <a:solidFill>
                  <a:schemeClr val="tx1"/>
                </a:solidFill>
                <a:latin typeface="Courier New" pitchFamily="49" charset="0"/>
              </a:rPr>
              <a:t>PRIMARY</a:t>
            </a:r>
            <a:r>
              <a:rPr lang="en-US" altLang="en-US" dirty="0" smtClean="0">
                <a:solidFill>
                  <a:schemeClr val="tx1"/>
                </a:solidFill>
              </a:rPr>
              <a:t> </a:t>
            </a:r>
            <a:r>
              <a:rPr lang="en-US" altLang="en-US" dirty="0" smtClean="0">
                <a:solidFill>
                  <a:schemeClr val="tx1"/>
                </a:solidFill>
                <a:latin typeface="Courier New" pitchFamily="49" charset="0"/>
              </a:rPr>
              <a:t>KEY</a:t>
            </a:r>
            <a:r>
              <a:rPr lang="en-US" altLang="en-US" dirty="0" smtClean="0">
                <a:solidFill>
                  <a:schemeClr val="tx1"/>
                </a:solidFill>
              </a:rPr>
              <a:t> constraint creates a primary key for the table. You can create only one primary key for each table. The </a:t>
            </a:r>
            <a:r>
              <a:rPr lang="en-US" altLang="en-US" dirty="0" smtClean="0">
                <a:solidFill>
                  <a:schemeClr val="tx1"/>
                </a:solidFill>
                <a:latin typeface="Courier New" pitchFamily="49" charset="0"/>
              </a:rPr>
              <a:t>PRIMARY</a:t>
            </a:r>
            <a:r>
              <a:rPr lang="en-US" altLang="en-US" dirty="0" smtClean="0">
                <a:solidFill>
                  <a:schemeClr val="tx1"/>
                </a:solidFill>
              </a:rPr>
              <a:t> </a:t>
            </a:r>
            <a:r>
              <a:rPr lang="en-US" altLang="en-US" dirty="0" smtClean="0">
                <a:solidFill>
                  <a:schemeClr val="tx1"/>
                </a:solidFill>
                <a:latin typeface="Courier New" pitchFamily="49" charset="0"/>
              </a:rPr>
              <a:t>KEY</a:t>
            </a:r>
            <a:r>
              <a:rPr lang="en-US" altLang="en-US" dirty="0" smtClean="0">
                <a:solidFill>
                  <a:schemeClr val="tx1"/>
                </a:solidFill>
              </a:rPr>
              <a:t> constraint is a column or a set of columns that uniquely identifies each row in a table. This constraint enforces the uniqueness of the column or column combination, and ensures that no column can contain a null value.</a:t>
            </a:r>
          </a:p>
          <a:p>
            <a:pPr lvl="1" eaLnBrk="1" hangingPunct="1"/>
            <a:r>
              <a:rPr lang="en-US" altLang="en-US" b="1" dirty="0" smtClean="0">
                <a:solidFill>
                  <a:schemeClr val="tx1"/>
                </a:solidFill>
              </a:rPr>
              <a:t>Note: </a:t>
            </a:r>
            <a:r>
              <a:rPr lang="en-US" altLang="en-US" dirty="0" smtClean="0">
                <a:solidFill>
                  <a:schemeClr val="tx1"/>
                </a:solidFill>
              </a:rPr>
              <a:t>Because uniqueness is part of the primary key constraint definition, the Oracle server enforces the uniqueness by implicitly creating a unique index on the primary key column or </a:t>
            </a:r>
            <a:r>
              <a:rPr lang="en-US" altLang="en-US" smtClean="0">
                <a:solidFill>
                  <a:schemeClr val="tx1"/>
                </a:solidFill>
              </a:rPr>
              <a:t>columns</a:t>
            </a:r>
            <a:r>
              <a:rPr lang="en-US" altLang="en-US" smtClean="0">
                <a:solidFill>
                  <a:schemeClr val="tx1"/>
                </a:solidFill>
              </a:rPr>
              <a:t>.</a:t>
            </a:r>
          </a:p>
          <a:p>
            <a:pPr lvl="1" eaLnBrk="1" hangingPunct="1"/>
            <a:r>
              <a:rPr lang="en-US" altLang="zh-CN" smtClean="0">
                <a:solidFill>
                  <a:schemeClr val="tx1"/>
                </a:solidFill>
              </a:rPr>
              <a:t>PRIMARY KEY</a:t>
            </a:r>
            <a:r>
              <a:rPr lang="zh-CN" altLang="en-US" smtClean="0">
                <a:solidFill>
                  <a:schemeClr val="tx1"/>
                </a:solidFill>
              </a:rPr>
              <a:t>约束创建表的主键。 您可以为每个表只创建一个主键。 </a:t>
            </a:r>
            <a:r>
              <a:rPr lang="en-US" altLang="zh-CN" smtClean="0">
                <a:solidFill>
                  <a:schemeClr val="tx1"/>
                </a:solidFill>
              </a:rPr>
              <a:t>PRIMARY KEY</a:t>
            </a:r>
            <a:r>
              <a:rPr lang="zh-CN" altLang="en-US" smtClean="0">
                <a:solidFill>
                  <a:schemeClr val="tx1"/>
                </a:solidFill>
              </a:rPr>
              <a:t>约束是唯一标识表中每行的列或一组列。 此约束强制列或列组合的唯一性，并确保没有列可以包含空值。</a:t>
            </a:r>
          </a:p>
          <a:p>
            <a:pPr lvl="1" eaLnBrk="1" hangingPunct="1"/>
            <a:r>
              <a:rPr lang="zh-CN" altLang="en-US" smtClean="0">
                <a:solidFill>
                  <a:schemeClr val="tx1"/>
                </a:solidFill>
              </a:rPr>
              <a:t>注意：由于唯一性是主键约束定义的一部分，</a:t>
            </a:r>
            <a:r>
              <a:rPr lang="en-US" altLang="zh-CN" smtClean="0">
                <a:solidFill>
                  <a:schemeClr val="tx1"/>
                </a:solidFill>
              </a:rPr>
              <a:t>Oracle</a:t>
            </a:r>
            <a:r>
              <a:rPr lang="zh-CN" altLang="en-US" smtClean="0">
                <a:solidFill>
                  <a:schemeClr val="tx1"/>
                </a:solidFill>
              </a:rPr>
              <a:t>服务器通过在主键列或列上隐式创建唯一索引来强制执行唯一性。</a:t>
            </a:r>
            <a:endParaRPr lang="en-US" altLang="en-US" dirty="0" smtClean="0">
              <a:solidFill>
                <a:schemeClr val="tx1"/>
              </a:solidFill>
            </a:endParaRPr>
          </a:p>
        </p:txBody>
      </p:sp>
      <p:sp>
        <p:nvSpPr>
          <p:cNvPr id="4915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379E8BC0-FC9F-427C-9B1B-E249C9E54993}" type="slidenum">
              <a:rPr lang="en-US" altLang="en-US" smtClean="0">
                <a:cs typeface="Arial" pitchFamily="34" charset="0"/>
              </a:rPr>
              <a:t>23</a:t>
            </a:fld>
            <a:endParaRPr lang="en-US" altLang="en-US" dirty="0" smtClean="0">
              <a:cs typeface="Arial" pitchFamily="34" charset="0"/>
            </a:endParaRPr>
          </a:p>
        </p:txBody>
      </p:sp>
    </p:spTree>
    <p:extLst>
      <p:ext uri="{BB962C8B-B14F-4D97-AF65-F5344CB8AC3E}">
        <p14:creationId xmlns:p14="http://schemas.microsoft.com/office/powerpoint/2010/main" val="2283462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Rot="1" noChangeAspect="1" noChangeArrowheads="1" noTextEdit="1"/>
          </p:cNvSpPr>
          <p:nvPr>
            <p:ph type="sldImg"/>
          </p:nvPr>
        </p:nvSpPr>
        <p:spPr>
          <a:ln/>
        </p:spPr>
      </p:sp>
      <p:sp>
        <p:nvSpPr>
          <p:cNvPr id="51203"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The </a:t>
            </a:r>
            <a:r>
              <a:rPr lang="en-US" altLang="en-US" dirty="0" smtClean="0">
                <a:solidFill>
                  <a:schemeClr val="tx1"/>
                </a:solidFill>
                <a:latin typeface="Courier New" pitchFamily="49" charset="0"/>
              </a:rPr>
              <a:t>FOREIGN</a:t>
            </a:r>
            <a:r>
              <a:rPr lang="en-US" altLang="en-US" dirty="0" smtClean="0">
                <a:solidFill>
                  <a:schemeClr val="tx1"/>
                </a:solidFill>
              </a:rPr>
              <a:t> </a:t>
            </a:r>
            <a:r>
              <a:rPr lang="en-US" altLang="en-US" dirty="0" smtClean="0">
                <a:solidFill>
                  <a:schemeClr val="tx1"/>
                </a:solidFill>
                <a:latin typeface="Courier New" pitchFamily="49" charset="0"/>
              </a:rPr>
              <a:t>KEY</a:t>
            </a:r>
            <a:r>
              <a:rPr lang="en-US" altLang="en-US" dirty="0" smtClean="0">
                <a:solidFill>
                  <a:schemeClr val="tx1"/>
                </a:solidFill>
              </a:rPr>
              <a:t> (or referential integrity) constraint designates</a:t>
            </a:r>
            <a:r>
              <a:rPr lang="en-US" altLang="en-US" dirty="0" smtClean="0"/>
              <a:t> a column or a combination of columns as a foreign key, and establishes a relationship with a primary key or a unique key in the same table or a different table. </a:t>
            </a:r>
          </a:p>
          <a:p>
            <a:pPr lvl="1" eaLnBrk="1" hangingPunct="1"/>
            <a:r>
              <a:rPr lang="en-US" altLang="en-US" dirty="0" smtClean="0"/>
              <a:t>In the example in the slide, </a:t>
            </a:r>
            <a:r>
              <a:rPr lang="en-US" altLang="en-US" dirty="0" smtClean="0">
                <a:latin typeface="Courier New" pitchFamily="49" charset="0"/>
              </a:rPr>
              <a:t>DEPARTMENT_ID</a:t>
            </a:r>
            <a:r>
              <a:rPr lang="en-US" altLang="en-US" dirty="0" smtClean="0"/>
              <a:t> has been defined as the foreign key in the </a:t>
            </a:r>
            <a:r>
              <a:rPr lang="en-US" altLang="en-US" dirty="0" smtClean="0">
                <a:latin typeface="Courier New" pitchFamily="49" charset="0"/>
              </a:rPr>
              <a:t>EMPLOYEES</a:t>
            </a:r>
            <a:r>
              <a:rPr lang="en-US" altLang="en-US" dirty="0" smtClean="0"/>
              <a:t> table (dependent or child table); it references the </a:t>
            </a:r>
            <a:r>
              <a:rPr lang="en-US" altLang="en-US" dirty="0" smtClean="0">
                <a:latin typeface="Courier New" pitchFamily="49" charset="0"/>
              </a:rPr>
              <a:t>DEPARTMENT_ID</a:t>
            </a:r>
            <a:r>
              <a:rPr lang="en-US" altLang="en-US" dirty="0" smtClean="0"/>
              <a:t> column of the </a:t>
            </a:r>
            <a:r>
              <a:rPr lang="en-US" altLang="en-US" dirty="0" smtClean="0">
                <a:latin typeface="Courier New" pitchFamily="49" charset="0"/>
              </a:rPr>
              <a:t>DEPARTMENTS</a:t>
            </a:r>
            <a:r>
              <a:rPr lang="en-US" altLang="en-US" dirty="0" smtClean="0"/>
              <a:t> table (the referenced or parent table).</a:t>
            </a:r>
          </a:p>
          <a:p>
            <a:pPr lvl="1" eaLnBrk="1" hangingPunct="1"/>
            <a:r>
              <a:rPr lang="en-US" altLang="en-US" b="1" dirty="0" smtClean="0"/>
              <a:t>Guidelines</a:t>
            </a:r>
          </a:p>
          <a:p>
            <a:pPr lvl="2" eaLnBrk="1" hangingPunct="1"/>
            <a:r>
              <a:rPr lang="en-US" altLang="en-US" dirty="0" smtClean="0"/>
              <a:t>A foreign key value must match an existing value in the parent table or be </a:t>
            </a:r>
            <a:r>
              <a:rPr lang="en-US" altLang="en-US" dirty="0" smtClean="0">
                <a:latin typeface="Courier New" pitchFamily="49" charset="0"/>
              </a:rPr>
              <a:t>NULL</a:t>
            </a:r>
            <a:r>
              <a:rPr lang="en-US" altLang="en-US" dirty="0" smtClean="0"/>
              <a:t>.</a:t>
            </a:r>
          </a:p>
          <a:p>
            <a:pPr lvl="2" eaLnBrk="1" hangingPunct="1"/>
            <a:r>
              <a:rPr lang="en-US" altLang="en-US" dirty="0" smtClean="0"/>
              <a:t>Foreign keys are based on data values and are purely logical, rather </a:t>
            </a:r>
            <a:r>
              <a:rPr lang="en-US" altLang="en-US" smtClean="0"/>
              <a:t>than </a:t>
            </a:r>
            <a:r>
              <a:rPr lang="en-US" altLang="en-US" smtClean="0"/>
              <a:t>physical, </a:t>
            </a:r>
            <a:r>
              <a:rPr lang="en-US" altLang="en-US" smtClean="0"/>
              <a:t>pointers</a:t>
            </a:r>
            <a:r>
              <a:rPr lang="en-US" altLang="en-US" smtClean="0"/>
              <a:t>.</a:t>
            </a:r>
          </a:p>
          <a:p>
            <a:pPr marL="0" lvl="1" indent="-152374" eaLnBrk="1" hangingPunct="1">
              <a:buNone/>
            </a:pPr>
            <a:r>
              <a:rPr lang="en-US" altLang="en-US" smtClean="0"/>
              <a:t>FOREIGN KEY（</a:t>
            </a:r>
            <a:r>
              <a:rPr lang="zh-CN" altLang="en-US" smtClean="0"/>
              <a:t>或参照完整性）约束将列或列的组合指定为外键，并与同一个表或不同表中的主键或唯一键建立关系。</a:t>
            </a:r>
          </a:p>
          <a:p>
            <a:pPr marL="0" lvl="1" indent="-152374" eaLnBrk="1" hangingPunct="1">
              <a:buNone/>
            </a:pPr>
            <a:r>
              <a:rPr lang="zh-CN" altLang="en-US" smtClean="0"/>
              <a:t>在幻灯片中的示例中，</a:t>
            </a:r>
            <a:r>
              <a:rPr lang="en-US" altLang="en-US" smtClean="0"/>
              <a:t>DEPARTMENT_ID</a:t>
            </a:r>
            <a:r>
              <a:rPr lang="zh-CN" altLang="en-US" smtClean="0"/>
              <a:t>已被定义为</a:t>
            </a:r>
            <a:r>
              <a:rPr lang="en-US" altLang="en-US" smtClean="0"/>
              <a:t>EMPLOYEES</a:t>
            </a:r>
            <a:r>
              <a:rPr lang="zh-CN" altLang="en-US" smtClean="0"/>
              <a:t>表（从属或子表）中的外键</a:t>
            </a:r>
            <a:r>
              <a:rPr lang="en-US" altLang="zh-CN" smtClean="0"/>
              <a:t>; </a:t>
            </a:r>
            <a:r>
              <a:rPr lang="zh-CN" altLang="en-US" smtClean="0"/>
              <a:t>它引用</a:t>
            </a:r>
            <a:r>
              <a:rPr lang="en-US" altLang="en-US" smtClean="0"/>
              <a:t>DEPARTMENTS</a:t>
            </a:r>
            <a:r>
              <a:rPr lang="zh-CN" altLang="en-US" smtClean="0"/>
              <a:t>表的</a:t>
            </a:r>
            <a:r>
              <a:rPr lang="en-US" altLang="en-US" smtClean="0"/>
              <a:t>DEPARTMENT_ID</a:t>
            </a:r>
            <a:r>
              <a:rPr lang="zh-CN" altLang="en-US" smtClean="0"/>
              <a:t>列（引用或父表）。</a:t>
            </a:r>
          </a:p>
          <a:p>
            <a:pPr marL="0" lvl="1" indent="-152374" eaLnBrk="1" hangingPunct="1">
              <a:buNone/>
            </a:pPr>
            <a:r>
              <a:rPr lang="zh-CN" altLang="en-US" smtClean="0"/>
              <a:t>方针</a:t>
            </a:r>
          </a:p>
          <a:p>
            <a:pPr marL="609493" lvl="2" indent="-304747" eaLnBrk="1" hangingPunct="1"/>
            <a:r>
              <a:rPr lang="zh-CN" altLang="en-US" smtClean="0"/>
              <a:t>外键值必须与父表中的现有值匹配或为</a:t>
            </a:r>
            <a:r>
              <a:rPr lang="en-US" altLang="en-US" smtClean="0"/>
              <a:t>NULL。</a:t>
            </a:r>
          </a:p>
          <a:p>
            <a:pPr marL="609493" lvl="2" indent="-304747" eaLnBrk="1" hangingPunct="1"/>
            <a:r>
              <a:rPr lang="zh-CN" altLang="en-US" smtClean="0"/>
              <a:t>外键是基于数据值，纯粹是逻辑的，而不是物理的指针。</a:t>
            </a:r>
            <a:endParaRPr lang="en-US" altLang="en-US" dirty="0" smtClean="0"/>
          </a:p>
        </p:txBody>
      </p:sp>
      <p:sp>
        <p:nvSpPr>
          <p:cNvPr id="5120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CFC2A61B-746E-4E60-A354-8EA95F6A91A8}" type="slidenum">
              <a:rPr lang="en-US" altLang="en-US" smtClean="0">
                <a:cs typeface="Arial" pitchFamily="34" charset="0"/>
              </a:rPr>
              <a:t>24</a:t>
            </a:fld>
            <a:endParaRPr lang="en-US" altLang="en-US" dirty="0" smtClean="0">
              <a:cs typeface="Arial" pitchFamily="34" charset="0"/>
            </a:endParaRPr>
          </a:p>
        </p:txBody>
      </p:sp>
    </p:spTree>
    <p:extLst>
      <p:ext uri="{BB962C8B-B14F-4D97-AF65-F5344CB8AC3E}">
        <p14:creationId xmlns:p14="http://schemas.microsoft.com/office/powerpoint/2010/main" val="787621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Rot="1" noChangeAspect="1" noChangeArrowheads="1" noTextEdit="1"/>
          </p:cNvSpPr>
          <p:nvPr>
            <p:ph type="sldImg"/>
          </p:nvPr>
        </p:nvSpPr>
        <p:spPr>
          <a:ln/>
        </p:spPr>
      </p:sp>
      <p:sp>
        <p:nvSpPr>
          <p:cNvPr id="53251"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Courier New" pitchFamily="49" charset="0"/>
              </a:rPr>
              <a:t>FOREIGN</a:t>
            </a:r>
            <a:r>
              <a:rPr lang="en-US" altLang="en-US" dirty="0" smtClean="0">
                <a:solidFill>
                  <a:schemeClr val="tx1"/>
                </a:solidFill>
              </a:rPr>
              <a:t> </a:t>
            </a:r>
            <a:r>
              <a:rPr lang="en-US" altLang="en-US" dirty="0" smtClean="0">
                <a:solidFill>
                  <a:schemeClr val="tx1"/>
                </a:solidFill>
                <a:latin typeface="Courier New" pitchFamily="49" charset="0"/>
              </a:rPr>
              <a:t>KEY</a:t>
            </a:r>
            <a:r>
              <a:rPr lang="en-US" altLang="en-US" dirty="0" smtClean="0">
                <a:solidFill>
                  <a:schemeClr val="tx1"/>
                </a:solidFill>
              </a:rPr>
              <a:t> constraints can be defined</a:t>
            </a:r>
            <a:r>
              <a:rPr lang="en-US" altLang="en-US" dirty="0" smtClean="0"/>
              <a:t> at the column or table constraint level. A composite foreign key must be created by using the table-level definition.</a:t>
            </a:r>
          </a:p>
          <a:p>
            <a:pPr lvl="1" eaLnBrk="1" hangingPunct="1"/>
            <a:r>
              <a:rPr lang="en-US" altLang="en-US" dirty="0" smtClean="0"/>
              <a:t>The example in the slide defines a </a:t>
            </a:r>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constraint on the </a:t>
            </a:r>
            <a:r>
              <a:rPr lang="en-US" altLang="en-US" dirty="0" smtClean="0">
                <a:latin typeface="Courier New" pitchFamily="49" charset="0"/>
              </a:rPr>
              <a:t>DEPARTMENT_ID</a:t>
            </a:r>
            <a:r>
              <a:rPr lang="en-US" altLang="en-US" dirty="0" smtClean="0"/>
              <a:t> column of the </a:t>
            </a:r>
            <a:r>
              <a:rPr lang="en-US" altLang="en-US" dirty="0" smtClean="0">
                <a:latin typeface="Courier New" pitchFamily="49" charset="0"/>
              </a:rPr>
              <a:t>EMPLOYEES</a:t>
            </a:r>
            <a:r>
              <a:rPr lang="en-US" altLang="en-US" dirty="0" smtClean="0"/>
              <a:t> table, using table-level syntax. The name of the constraint is </a:t>
            </a:r>
            <a:r>
              <a:rPr lang="en-US" altLang="en-US" dirty="0" smtClean="0">
                <a:latin typeface="Courier New" pitchFamily="49" charset="0"/>
              </a:rPr>
              <a:t>EMP_DEPT_FK</a:t>
            </a:r>
            <a:r>
              <a:rPr lang="en-US" altLang="en-US" dirty="0" smtClean="0"/>
              <a:t>.</a:t>
            </a:r>
          </a:p>
          <a:p>
            <a:pPr lvl="1" eaLnBrk="1" hangingPunct="1"/>
            <a:r>
              <a:rPr lang="en-US" altLang="en-US" dirty="0" smtClean="0"/>
              <a:t>The foreign key can also be defined at the column level, provided that the constraint is based on a single column. The syntax differs in that the keywords </a:t>
            </a:r>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do not appear, as shown in the following example:</a:t>
            </a:r>
          </a:p>
          <a:p>
            <a:pPr marL="857250" lvl="4" eaLnBrk="1" hangingPunct="1"/>
            <a:r>
              <a:rPr lang="en-US" altLang="en-US" dirty="0" smtClean="0"/>
              <a:t>CREATE TABLE employees</a:t>
            </a:r>
          </a:p>
          <a:p>
            <a:pPr marL="857250" lvl="4" eaLnBrk="1" hangingPunct="1"/>
            <a:r>
              <a:rPr lang="en-US" altLang="en-US" dirty="0" smtClean="0"/>
              <a:t>(...</a:t>
            </a:r>
          </a:p>
          <a:p>
            <a:pPr marL="857250" lvl="4" eaLnBrk="1" hangingPunct="1"/>
            <a:r>
              <a:rPr lang="en-US" altLang="en-US" dirty="0" smtClean="0"/>
              <a:t>department_id NUMBER(4) CONSTRAINT emp_deptid_fk </a:t>
            </a:r>
          </a:p>
          <a:p>
            <a:pPr marL="857250" lvl="4" eaLnBrk="1" hangingPunct="1"/>
            <a:r>
              <a:rPr lang="en-US" altLang="en-US" dirty="0" smtClean="0"/>
              <a:t>REFERENCES departments(department_id),</a:t>
            </a:r>
          </a:p>
          <a:p>
            <a:pPr marL="857250" lvl="4" eaLnBrk="1" hangingPunct="1"/>
            <a:r>
              <a:rPr lang="en-US" altLang="en-US" dirty="0" smtClean="0"/>
              <a:t>...</a:t>
            </a:r>
          </a:p>
          <a:p>
            <a:pPr marL="857250" lvl="4" eaLnBrk="1" hangingPunct="1"/>
            <a:r>
              <a:rPr lang="en-US" altLang="en-US" smtClean="0"/>
              <a:t>)</a:t>
            </a:r>
          </a:p>
          <a:p>
            <a:pPr marL="704877" lvl="0" eaLnBrk="1" hangingPunct="1"/>
            <a:r>
              <a:rPr lang="en-US" altLang="en-US" smtClean="0"/>
              <a:t>FOREIGN KEY</a:t>
            </a:r>
            <a:r>
              <a:rPr lang="zh-CN" altLang="en-US" smtClean="0"/>
              <a:t>约束可以在列或表约束级别定义。 必须使用表级定义创建复合外键。</a:t>
            </a:r>
          </a:p>
          <a:p>
            <a:pPr marL="704877" lvl="0" eaLnBrk="1" hangingPunct="1"/>
            <a:r>
              <a:rPr lang="zh-CN" altLang="en-US" smtClean="0"/>
              <a:t>幻灯片中的示例使用表级语法在</a:t>
            </a:r>
            <a:r>
              <a:rPr lang="en-US" altLang="en-US" smtClean="0"/>
              <a:t>EMPLOYEES</a:t>
            </a:r>
            <a:r>
              <a:rPr lang="zh-CN" altLang="en-US" smtClean="0"/>
              <a:t>表的</a:t>
            </a:r>
            <a:r>
              <a:rPr lang="en-US" altLang="en-US" smtClean="0"/>
              <a:t>DEPARTMENT_ID</a:t>
            </a:r>
            <a:r>
              <a:rPr lang="zh-CN" altLang="en-US" smtClean="0"/>
              <a:t>列上定义了</a:t>
            </a:r>
            <a:r>
              <a:rPr lang="en-US" altLang="en-US" smtClean="0"/>
              <a:t>FOREIGN KEY</a:t>
            </a:r>
            <a:r>
              <a:rPr lang="zh-CN" altLang="en-US" smtClean="0"/>
              <a:t>约束。 约束的名称是</a:t>
            </a:r>
            <a:r>
              <a:rPr lang="en-US" altLang="en-US" smtClean="0"/>
              <a:t>EMP_DEPT_FK。</a:t>
            </a:r>
          </a:p>
          <a:p>
            <a:pPr marL="704877" lvl="0" eaLnBrk="1" hangingPunct="1"/>
            <a:r>
              <a:rPr lang="zh-CN" altLang="en-US" smtClean="0"/>
              <a:t>也可以在列级别定义外键，前提是约束基于单个列。 语法不同之处在于，不会出现关键字</a:t>
            </a:r>
            <a:r>
              <a:rPr lang="en-US" altLang="en-US" smtClean="0"/>
              <a:t>FOREIGN KEY，</a:t>
            </a:r>
            <a:r>
              <a:rPr lang="zh-CN" altLang="en-US" smtClean="0"/>
              <a:t>如以下示例所示：</a:t>
            </a:r>
            <a:endParaRPr lang="en-US" altLang="en-US" dirty="0" smtClean="0"/>
          </a:p>
        </p:txBody>
      </p:sp>
      <p:sp>
        <p:nvSpPr>
          <p:cNvPr id="5325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0ADB2B0C-9DB0-41E4-A694-2660DAA8E2CC}" type="slidenum">
              <a:rPr lang="en-US" altLang="en-US" smtClean="0">
                <a:cs typeface="Arial" pitchFamily="34" charset="0"/>
              </a:rPr>
              <a:t>25</a:t>
            </a:fld>
            <a:endParaRPr lang="en-US" altLang="en-US" dirty="0" smtClean="0">
              <a:cs typeface="Arial" pitchFamily="34" charset="0"/>
            </a:endParaRPr>
          </a:p>
        </p:txBody>
      </p:sp>
    </p:spTree>
    <p:extLst>
      <p:ext uri="{BB962C8B-B14F-4D97-AF65-F5344CB8AC3E}">
        <p14:creationId xmlns:p14="http://schemas.microsoft.com/office/powerpoint/2010/main" val="3572793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Rot="1" noChangeAspect="1" noChangeArrowheads="1" noTextEdit="1"/>
          </p:cNvSpPr>
          <p:nvPr>
            <p:ph type="sldImg"/>
          </p:nvPr>
        </p:nvSpPr>
        <p:spPr>
          <a:ln/>
        </p:spPr>
      </p:sp>
      <p:sp>
        <p:nvSpPr>
          <p:cNvPr id="5529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t>The foreign key is defined in the child table and the column it references is in the parent table. The foreign key is defined using a combination of the following keywords: </a:t>
            </a:r>
          </a:p>
          <a:p>
            <a:pPr marL="514350" lvl="2" indent="-285750" eaLnBrk="1" hangingPunct="1">
              <a:buFont typeface="Courier New" pitchFamily="49" charset="0"/>
              <a:buChar char="•"/>
            </a:pPr>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is used to define the column in the child table at the table-constraint level.</a:t>
            </a:r>
          </a:p>
          <a:p>
            <a:pPr marL="514350" lvl="2" indent="-285750" eaLnBrk="1" hangingPunct="1">
              <a:buFont typeface="Courier New" pitchFamily="49" charset="0"/>
              <a:buChar char="•"/>
            </a:pPr>
            <a:r>
              <a:rPr lang="en-US" altLang="en-US" dirty="0" smtClean="0">
                <a:latin typeface="Courier New" pitchFamily="49" charset="0"/>
              </a:rPr>
              <a:t>REFERENCES</a:t>
            </a:r>
            <a:r>
              <a:rPr lang="en-US" altLang="en-US" dirty="0" smtClean="0"/>
              <a:t> identifies the table and the column in the parent table.</a:t>
            </a:r>
          </a:p>
          <a:p>
            <a:pPr marL="514350" lvl="2" indent="-285750" eaLnBrk="1" hangingPunct="1">
              <a:buFont typeface="Courier New" pitchFamily="49" charset="0"/>
              <a:buChar char="•"/>
            </a:pPr>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CASCADE</a:t>
            </a:r>
            <a:r>
              <a:rPr lang="en-US" altLang="en-US" dirty="0" smtClean="0"/>
              <a:t> indicates that when a row in the parent table is deleted, the dependent rows in the child table are also deleted.</a:t>
            </a:r>
          </a:p>
          <a:p>
            <a:pPr marL="514350" lvl="2" indent="-285750" eaLnBrk="1" hangingPunct="1">
              <a:buFont typeface="Courier New" pitchFamily="49" charset="0"/>
              <a:buChar char="•"/>
            </a:pPr>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SET</a:t>
            </a:r>
            <a:r>
              <a:rPr lang="en-US" altLang="en-US" dirty="0" smtClean="0"/>
              <a:t> </a:t>
            </a:r>
            <a:r>
              <a:rPr lang="en-US" altLang="en-US" dirty="0" smtClean="0">
                <a:latin typeface="Courier New" pitchFamily="49" charset="0"/>
              </a:rPr>
              <a:t>NULL</a:t>
            </a:r>
            <a:r>
              <a:rPr lang="en-US" altLang="en-US" dirty="0" smtClean="0"/>
              <a:t> indicates that when a row in the parent table is deleted, the foreign key values are set to null.</a:t>
            </a:r>
          </a:p>
          <a:p>
            <a:pPr lvl="1" eaLnBrk="1" hangingPunct="1"/>
            <a:r>
              <a:rPr lang="en-US" altLang="en-US" dirty="0" smtClean="0">
                <a:solidFill>
                  <a:schemeClr val="tx1"/>
                </a:solidFill>
              </a:rPr>
              <a:t>The default behavior is</a:t>
            </a:r>
            <a:r>
              <a:rPr lang="en-US" altLang="en-US" dirty="0" smtClean="0"/>
              <a:t> called the </a:t>
            </a:r>
            <a:r>
              <a:rPr lang="en-US" altLang="en-US" i="1" dirty="0" smtClean="0"/>
              <a:t>restrict rule</a:t>
            </a:r>
            <a:r>
              <a:rPr lang="en-US" altLang="en-US" dirty="0" smtClean="0"/>
              <a:t>, which disallows the update or deletion of referenced data. </a:t>
            </a:r>
          </a:p>
          <a:p>
            <a:pPr lvl="1" eaLnBrk="1" hangingPunct="1"/>
            <a:r>
              <a:rPr lang="en-US" altLang="en-US" dirty="0" smtClean="0"/>
              <a:t>Without the </a:t>
            </a:r>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CASCADE</a:t>
            </a:r>
            <a:r>
              <a:rPr lang="en-US" altLang="en-US" dirty="0" smtClean="0"/>
              <a:t> or the </a:t>
            </a:r>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SET</a:t>
            </a:r>
            <a:r>
              <a:rPr lang="en-US" altLang="en-US" dirty="0" smtClean="0"/>
              <a:t> </a:t>
            </a:r>
            <a:r>
              <a:rPr lang="en-US" altLang="en-US" dirty="0" smtClean="0">
                <a:latin typeface="Courier New" pitchFamily="49" charset="0"/>
              </a:rPr>
              <a:t>NULL</a:t>
            </a:r>
            <a:r>
              <a:rPr lang="en-US" altLang="en-US" dirty="0" smtClean="0"/>
              <a:t> options, the row in the parent table cannot be deleted if it is referenced in the child table. Also, these keywords cannot be used in column-level </a:t>
            </a:r>
            <a:r>
              <a:rPr lang="en-US" altLang="en-US" smtClean="0"/>
              <a:t>syntax</a:t>
            </a:r>
            <a:r>
              <a:rPr lang="en-US" altLang="en-US" smtClean="0"/>
              <a:t>.</a:t>
            </a:r>
          </a:p>
          <a:p>
            <a:pPr lvl="1" eaLnBrk="1" hangingPunct="1"/>
            <a:r>
              <a:rPr lang="zh-CN" altLang="en-US" smtClean="0"/>
              <a:t>外键在子表中定义，引用的列在父表中。 外键使用以下关键字的组合定义：</a:t>
            </a:r>
          </a:p>
          <a:p>
            <a:pPr marL="780943" lvl="2" indent="-171450" eaLnBrk="1" hangingPunct="1">
              <a:buFont typeface="Arial" panose="020B0604020202020204" pitchFamily="34" charset="0"/>
              <a:buChar char="•"/>
            </a:pPr>
            <a:r>
              <a:rPr lang="en-US" altLang="zh-CN" smtClean="0"/>
              <a:t>FOREIGN KEY</a:t>
            </a:r>
            <a:r>
              <a:rPr lang="zh-CN" altLang="en-US" smtClean="0"/>
              <a:t>用于在表约束级别的子表中定义列。</a:t>
            </a:r>
          </a:p>
          <a:p>
            <a:pPr marL="780943" lvl="2" indent="-171450" eaLnBrk="1" hangingPunct="1">
              <a:buFont typeface="Arial" panose="020B0604020202020204" pitchFamily="34" charset="0"/>
              <a:buChar char="•"/>
            </a:pPr>
            <a:r>
              <a:rPr lang="en-US" altLang="zh-CN" smtClean="0"/>
              <a:t>REFERENCES</a:t>
            </a:r>
            <a:r>
              <a:rPr lang="zh-CN" altLang="en-US" smtClean="0"/>
              <a:t>标识父表中的表和列。</a:t>
            </a:r>
          </a:p>
          <a:p>
            <a:pPr marL="780943" lvl="2" indent="-171450" eaLnBrk="1" hangingPunct="1">
              <a:buFont typeface="Arial" panose="020B0604020202020204" pitchFamily="34" charset="0"/>
              <a:buChar char="•"/>
            </a:pPr>
            <a:r>
              <a:rPr lang="en-US" altLang="zh-CN" smtClean="0"/>
              <a:t>ON DELETE CASCADE</a:t>
            </a:r>
            <a:r>
              <a:rPr lang="zh-CN" altLang="en-US" smtClean="0"/>
              <a:t>表示当父表中的行被删除时，子表中的相关行也将被删除。</a:t>
            </a:r>
          </a:p>
          <a:p>
            <a:pPr marL="780943" lvl="2" indent="-171450" eaLnBrk="1" hangingPunct="1">
              <a:buFont typeface="Arial" panose="020B0604020202020204" pitchFamily="34" charset="0"/>
              <a:buChar char="•"/>
            </a:pPr>
            <a:r>
              <a:rPr lang="en-US" altLang="zh-CN" smtClean="0"/>
              <a:t>ON DELETE SET NULL</a:t>
            </a:r>
            <a:r>
              <a:rPr lang="zh-CN" altLang="en-US" smtClean="0"/>
              <a:t>表示当父表中的行被删除时，外键值设置为</a:t>
            </a:r>
            <a:r>
              <a:rPr lang="en-US" altLang="zh-CN" smtClean="0"/>
              <a:t>null</a:t>
            </a:r>
            <a:r>
              <a:rPr lang="zh-CN" altLang="en-US" smtClean="0"/>
              <a:t>。</a:t>
            </a:r>
          </a:p>
          <a:p>
            <a:pPr lvl="1" eaLnBrk="1" hangingPunct="1"/>
            <a:r>
              <a:rPr lang="zh-CN" altLang="en-US" smtClean="0"/>
              <a:t>默认行为称为限制规则，不允许更新或删除引用的数据。</a:t>
            </a:r>
          </a:p>
          <a:p>
            <a:pPr lvl="1" eaLnBrk="1" hangingPunct="1"/>
            <a:r>
              <a:rPr lang="zh-CN" altLang="en-US" smtClean="0"/>
              <a:t>没有</a:t>
            </a:r>
            <a:r>
              <a:rPr lang="en-US" altLang="zh-CN" smtClean="0"/>
              <a:t>ON DELETE CASCADE</a:t>
            </a:r>
            <a:r>
              <a:rPr lang="zh-CN" altLang="en-US" smtClean="0"/>
              <a:t>或</a:t>
            </a:r>
            <a:r>
              <a:rPr lang="en-US" altLang="zh-CN" smtClean="0"/>
              <a:t>ON DELETE SET NULL</a:t>
            </a:r>
            <a:r>
              <a:rPr lang="zh-CN" altLang="en-US" smtClean="0"/>
              <a:t>选项，父表中的行如果在子表中引用则不能被删除。 此外，这些关键字不能在列级语法中使用。</a:t>
            </a:r>
            <a:endParaRPr lang="en-US" altLang="en-US" dirty="0" smtClean="0"/>
          </a:p>
        </p:txBody>
      </p:sp>
      <p:sp>
        <p:nvSpPr>
          <p:cNvPr id="5530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6B0111D9-3BA6-4C51-AB54-1F7CC5A0571D}" type="slidenum">
              <a:rPr lang="en-US" altLang="en-US" smtClean="0">
                <a:cs typeface="Arial" pitchFamily="34" charset="0"/>
              </a:rPr>
              <a:t>26</a:t>
            </a:fld>
            <a:endParaRPr lang="en-US" altLang="en-US" dirty="0" smtClean="0">
              <a:cs typeface="Arial" pitchFamily="34" charset="0"/>
            </a:endParaRPr>
          </a:p>
        </p:txBody>
      </p:sp>
    </p:spTree>
    <p:extLst>
      <p:ext uri="{BB962C8B-B14F-4D97-AF65-F5344CB8AC3E}">
        <p14:creationId xmlns:p14="http://schemas.microsoft.com/office/powerpoint/2010/main" val="1115689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Rot="1" noChangeAspect="1" noChangeArrowheads="1" noTextEdit="1"/>
          </p:cNvSpPr>
          <p:nvPr>
            <p:ph type="sldImg"/>
          </p:nvPr>
        </p:nvSpPr>
        <p:spPr>
          <a:ln/>
        </p:spPr>
      </p:sp>
      <p:sp>
        <p:nvSpPr>
          <p:cNvPr id="5734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When you define a </a:t>
            </a:r>
            <a:r>
              <a:rPr lang="en-US" altLang="en-US" dirty="0" smtClean="0">
                <a:solidFill>
                  <a:schemeClr val="tx1"/>
                </a:solidFill>
                <a:latin typeface="Courier New" pitchFamily="49" charset="0"/>
              </a:rPr>
              <a:t>CHECK</a:t>
            </a:r>
            <a:r>
              <a:rPr lang="en-US" altLang="en-US" dirty="0" smtClean="0">
                <a:solidFill>
                  <a:schemeClr val="tx1"/>
                </a:solidFill>
              </a:rPr>
              <a:t> constraint on a column, each row satisfies the condition</a:t>
            </a:r>
            <a:r>
              <a:rPr lang="en-US" altLang="en-US" dirty="0" smtClean="0"/>
              <a:t>. To satisfy the constraint, each row in the table must make the condition either TRUE or unknown (due to a null).</a:t>
            </a:r>
          </a:p>
          <a:p>
            <a:pPr lvl="1" eaLnBrk="1" hangingPunct="1"/>
            <a:r>
              <a:rPr lang="en-US" altLang="en-US" dirty="0" smtClean="0"/>
              <a:t>The condition can use the same constructs as the query conditions; however, they must not refer to other values in other rows.</a:t>
            </a:r>
          </a:p>
          <a:p>
            <a:pPr lvl="1" eaLnBrk="1" hangingPunct="1"/>
            <a:r>
              <a:rPr lang="en-US" altLang="en-US" dirty="0" smtClean="0"/>
              <a:t>A single column can have multiple </a:t>
            </a:r>
            <a:r>
              <a:rPr lang="en-US" altLang="en-US" dirty="0" smtClean="0">
                <a:latin typeface="Courier New" pitchFamily="49" charset="0"/>
              </a:rPr>
              <a:t>CHECK</a:t>
            </a:r>
            <a:r>
              <a:rPr lang="en-US" altLang="en-US" dirty="0" smtClean="0"/>
              <a:t> constraints that refer to the column in its definition. There is no limit to the number of </a:t>
            </a:r>
            <a:r>
              <a:rPr lang="en-US" altLang="en-US" dirty="0" smtClean="0">
                <a:latin typeface="Courier New" pitchFamily="49" charset="0"/>
              </a:rPr>
              <a:t>CHECK</a:t>
            </a:r>
            <a:r>
              <a:rPr lang="en-US" altLang="en-US" dirty="0" smtClean="0"/>
              <a:t> constraints that you can define on a column.</a:t>
            </a:r>
          </a:p>
          <a:p>
            <a:pPr lvl="1" eaLnBrk="1" hangingPunct="1"/>
            <a:r>
              <a:rPr lang="en-US" altLang="en-US" dirty="0" smtClean="0">
                <a:latin typeface="Courier New" pitchFamily="49" charset="0"/>
              </a:rPr>
              <a:t>CHECK</a:t>
            </a:r>
            <a:r>
              <a:rPr lang="en-US" altLang="en-US" dirty="0" smtClean="0"/>
              <a:t> constraints can be defined at the column level or table </a:t>
            </a:r>
            <a:r>
              <a:rPr lang="en-US" altLang="en-US" smtClean="0"/>
              <a:t>level</a:t>
            </a:r>
            <a:r>
              <a:rPr lang="en-US" altLang="en-US" smtClean="0"/>
              <a:t>.</a:t>
            </a:r>
          </a:p>
          <a:p>
            <a:pPr lvl="1" eaLnBrk="1" hangingPunct="1"/>
            <a:r>
              <a:rPr lang="zh-CN" altLang="en-US" smtClean="0">
                <a:latin typeface="Courier New" pitchFamily="49" charset="0"/>
              </a:rPr>
              <a:t>在列上定义</a:t>
            </a:r>
            <a:r>
              <a:rPr lang="en-US" altLang="zh-CN" smtClean="0">
                <a:latin typeface="Courier New" pitchFamily="49" charset="0"/>
              </a:rPr>
              <a:t>CHECK</a:t>
            </a:r>
            <a:r>
              <a:rPr lang="zh-CN" altLang="en-US" smtClean="0">
                <a:latin typeface="Courier New" pitchFamily="49" charset="0"/>
              </a:rPr>
              <a:t>约束时，每行都满足条件。 为了满足约束，表中的每一行必须使条件为</a:t>
            </a:r>
            <a:r>
              <a:rPr lang="en-US" altLang="zh-CN" smtClean="0">
                <a:latin typeface="Courier New" pitchFamily="49" charset="0"/>
              </a:rPr>
              <a:t>TRUE</a:t>
            </a:r>
            <a:r>
              <a:rPr lang="zh-CN" altLang="en-US" smtClean="0">
                <a:latin typeface="Courier New" pitchFamily="49" charset="0"/>
              </a:rPr>
              <a:t>或未知（由于为空）。</a:t>
            </a:r>
          </a:p>
          <a:p>
            <a:pPr lvl="1" eaLnBrk="1" hangingPunct="1"/>
            <a:r>
              <a:rPr lang="zh-CN" altLang="en-US" smtClean="0">
                <a:latin typeface="Courier New" pitchFamily="49" charset="0"/>
              </a:rPr>
              <a:t>条件可以使用与查询条件相同的结构</a:t>
            </a:r>
            <a:r>
              <a:rPr lang="en-US" altLang="zh-CN" smtClean="0">
                <a:latin typeface="Courier New" pitchFamily="49" charset="0"/>
              </a:rPr>
              <a:t>; </a:t>
            </a:r>
            <a:r>
              <a:rPr lang="zh-CN" altLang="en-US" smtClean="0">
                <a:latin typeface="Courier New" pitchFamily="49" charset="0"/>
              </a:rPr>
              <a:t>但是，它们不能引用其他行中的其他值。</a:t>
            </a:r>
          </a:p>
          <a:p>
            <a:pPr lvl="1" eaLnBrk="1" hangingPunct="1"/>
            <a:r>
              <a:rPr lang="zh-CN" altLang="en-US" smtClean="0">
                <a:latin typeface="Courier New" pitchFamily="49" charset="0"/>
              </a:rPr>
              <a:t>单列可以有多个参考其定义中的列的</a:t>
            </a:r>
            <a:r>
              <a:rPr lang="en-US" altLang="zh-CN" smtClean="0">
                <a:latin typeface="Courier New" pitchFamily="49" charset="0"/>
              </a:rPr>
              <a:t>CHECK</a:t>
            </a:r>
            <a:r>
              <a:rPr lang="zh-CN" altLang="en-US" smtClean="0">
                <a:latin typeface="Courier New" pitchFamily="49" charset="0"/>
              </a:rPr>
              <a:t>约束。 您可以在列上定义的</a:t>
            </a:r>
            <a:r>
              <a:rPr lang="en-US" altLang="zh-CN" smtClean="0">
                <a:latin typeface="Courier New" pitchFamily="49" charset="0"/>
              </a:rPr>
              <a:t>CHECK</a:t>
            </a:r>
            <a:r>
              <a:rPr lang="zh-CN" altLang="en-US" smtClean="0">
                <a:latin typeface="Courier New" pitchFamily="49" charset="0"/>
              </a:rPr>
              <a:t>约束数量没有限制。</a:t>
            </a:r>
          </a:p>
          <a:p>
            <a:pPr lvl="1" eaLnBrk="1" hangingPunct="1"/>
            <a:r>
              <a:rPr lang="en-US" altLang="zh-CN" smtClean="0">
                <a:latin typeface="Courier New" pitchFamily="49" charset="0"/>
              </a:rPr>
              <a:t>CHECK</a:t>
            </a:r>
            <a:r>
              <a:rPr lang="zh-CN" altLang="en-US" smtClean="0">
                <a:latin typeface="Courier New" pitchFamily="49" charset="0"/>
              </a:rPr>
              <a:t>约束可以在列级别或表级别定义。</a:t>
            </a:r>
            <a:endParaRPr lang="en-US" altLang="en-US" dirty="0" smtClean="0">
              <a:latin typeface="Courier New" pitchFamily="49" charset="0"/>
            </a:endParaRPr>
          </a:p>
          <a:p>
            <a:pPr marL="857250" lvl="4" eaLnBrk="1" hangingPunct="1"/>
            <a:r>
              <a:rPr lang="en-US" altLang="en-US" dirty="0" smtClean="0"/>
              <a:t>  CREATE TABLE employees</a:t>
            </a:r>
          </a:p>
          <a:p>
            <a:pPr marL="857250" lvl="4" eaLnBrk="1" hangingPunct="1"/>
            <a:r>
              <a:rPr lang="en-US" altLang="en-US" dirty="0" smtClean="0"/>
              <a:t>     (...</a:t>
            </a:r>
          </a:p>
          <a:p>
            <a:pPr marL="857250" lvl="4" eaLnBrk="1" hangingPunct="1"/>
            <a:r>
              <a:rPr lang="en-US" altLang="en-US" dirty="0" smtClean="0"/>
              <a:t>      salary NUMBER(8,2) CONSTRAINT emp_salary_min </a:t>
            </a:r>
          </a:p>
          <a:p>
            <a:pPr marL="857250" lvl="4" eaLnBrk="1" hangingPunct="1"/>
            <a:r>
              <a:rPr lang="en-US" altLang="en-US" dirty="0" smtClean="0"/>
              <a:t>                         CHECK (salary &gt; 0),</a:t>
            </a:r>
          </a:p>
          <a:p>
            <a:pPr marL="857250" lvl="4" eaLnBrk="1" hangingPunct="1"/>
            <a:r>
              <a:rPr lang="en-US" altLang="en-US" dirty="0" smtClean="0"/>
              <a:t>     ...</a:t>
            </a:r>
          </a:p>
        </p:txBody>
      </p:sp>
      <p:sp>
        <p:nvSpPr>
          <p:cNvPr id="5734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69DB88A2-D096-409F-ABFD-DE8E96A291E8}" type="slidenum">
              <a:rPr lang="en-US" altLang="en-US" smtClean="0">
                <a:cs typeface="Arial" pitchFamily="34" charset="0"/>
              </a:rPr>
              <a:t>27</a:t>
            </a:fld>
            <a:endParaRPr lang="en-US" altLang="en-US" dirty="0" smtClean="0">
              <a:cs typeface="Arial" pitchFamily="34" charset="0"/>
            </a:endParaRPr>
          </a:p>
        </p:txBody>
      </p:sp>
    </p:spTree>
    <p:extLst>
      <p:ext uri="{BB962C8B-B14F-4D97-AF65-F5344CB8AC3E}">
        <p14:creationId xmlns:p14="http://schemas.microsoft.com/office/powerpoint/2010/main" val="2473009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Rot="1" noChangeAspect="1" noChangeArrowheads="1" noTextEdit="1"/>
          </p:cNvSpPr>
          <p:nvPr>
            <p:ph type="sldImg"/>
          </p:nvPr>
        </p:nvSpPr>
        <p:spPr>
          <a:ln/>
        </p:spPr>
      </p:sp>
      <p:sp>
        <p:nvSpPr>
          <p:cNvPr id="59395"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The example in the slide shows the statement that is used to create the </a:t>
            </a:r>
            <a:r>
              <a:rPr lang="en-US" altLang="en-US" dirty="0" smtClean="0">
                <a:latin typeface="Courier New" pitchFamily="49" charset="0"/>
              </a:rPr>
              <a:t>TEACH_EMP</a:t>
            </a:r>
            <a:r>
              <a:rPr lang="en-US" altLang="en-US" dirty="0" smtClean="0"/>
              <a:t> </a:t>
            </a:r>
            <a:r>
              <a:rPr lang="en-US" altLang="en-US" dirty="0" smtClean="0">
                <a:cs typeface="Arial" pitchFamily="34" charset="0"/>
              </a:rPr>
              <a:t>table.</a:t>
            </a:r>
          </a:p>
        </p:txBody>
      </p:sp>
      <p:sp>
        <p:nvSpPr>
          <p:cNvPr id="5939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53D96D66-C897-41DB-AD23-B41E71950C1E}" type="slidenum">
              <a:rPr lang="en-US" altLang="en-US" smtClean="0">
                <a:cs typeface="Arial" pitchFamily="34" charset="0"/>
              </a:rPr>
              <a:t>28</a:t>
            </a:fld>
            <a:endParaRPr lang="en-US" altLang="en-US" dirty="0" smtClean="0">
              <a:cs typeface="Arial" pitchFamily="34" charset="0"/>
            </a:endParaRPr>
          </a:p>
        </p:txBody>
      </p:sp>
    </p:spTree>
    <p:extLst>
      <p:ext uri="{BB962C8B-B14F-4D97-AF65-F5344CB8AC3E}">
        <p14:creationId xmlns:p14="http://schemas.microsoft.com/office/powerpoint/2010/main" val="30696923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Rot="1" noChangeAspect="1" noChangeArrowheads="1" noTextEdit="1"/>
          </p:cNvSpPr>
          <p:nvPr>
            <p:ph type="sldImg"/>
          </p:nvPr>
        </p:nvSpPr>
        <p:spPr>
          <a:ln/>
        </p:spPr>
      </p:sp>
      <p:sp>
        <p:nvSpPr>
          <p:cNvPr id="61443"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When you have constraints in place on columns, an error is returned if you try to violate the constraint rule. </a:t>
            </a:r>
            <a:r>
              <a:rPr lang="en-US" altLang="en-US" dirty="0" smtClean="0">
                <a:solidFill>
                  <a:schemeClr val="tx1"/>
                </a:solidFill>
              </a:rPr>
              <a:t>For example, if you try to update a record with a value that is tied to an integrity constraint, an error is returned. </a:t>
            </a:r>
          </a:p>
          <a:p>
            <a:pPr lvl="1" eaLnBrk="1" hangingPunct="1"/>
            <a:r>
              <a:rPr lang="en-US" altLang="en-US" dirty="0" smtClean="0">
                <a:solidFill>
                  <a:schemeClr val="tx1"/>
                </a:solidFill>
              </a:rPr>
              <a:t>In the example in the slide, department 55 does not exist </a:t>
            </a:r>
            <a:r>
              <a:rPr lang="en-US" altLang="en-US" smtClean="0">
                <a:solidFill>
                  <a:schemeClr val="tx1"/>
                </a:solidFill>
              </a:rPr>
              <a:t>in </a:t>
            </a:r>
            <a:r>
              <a:rPr lang="en-US" altLang="en-US" smtClean="0">
                <a:solidFill>
                  <a:schemeClr val="tx1"/>
                </a:solidFill>
              </a:rPr>
              <a:t>the </a:t>
            </a:r>
            <a:r>
              <a:rPr lang="en-US" altLang="en-US" dirty="0" smtClean="0">
                <a:solidFill>
                  <a:schemeClr val="tx1"/>
                </a:solidFill>
              </a:rPr>
              <a:t>parent table, </a:t>
            </a:r>
            <a:r>
              <a:rPr lang="en-US" altLang="en-US" dirty="0" smtClean="0">
                <a:solidFill>
                  <a:schemeClr val="tx1"/>
                </a:solidFill>
                <a:latin typeface="Courier New" pitchFamily="49" charset="0"/>
              </a:rPr>
              <a:t>DEPARTMENTS</a:t>
            </a:r>
            <a:r>
              <a:rPr lang="en-US" altLang="en-US" dirty="0" smtClean="0">
                <a:solidFill>
                  <a:schemeClr val="tx1"/>
                </a:solidFill>
              </a:rPr>
              <a:t>, and therefore, you receive the “parent key not found” violation </a:t>
            </a:r>
            <a:r>
              <a:rPr lang="en-US" altLang="en-US" smtClean="0">
                <a:solidFill>
                  <a:schemeClr val="tx1"/>
                </a:solidFill>
                <a:latin typeface="Courier New" pitchFamily="49" charset="0"/>
              </a:rPr>
              <a:t>ORA-02291</a:t>
            </a:r>
            <a:r>
              <a:rPr lang="en-US" altLang="en-US" smtClean="0">
                <a:solidFill>
                  <a:schemeClr val="tx1"/>
                </a:solidFill>
              </a:rPr>
              <a:t>.</a:t>
            </a:r>
          </a:p>
          <a:p>
            <a:pPr lvl="1" eaLnBrk="1" hangingPunct="1"/>
            <a:r>
              <a:rPr lang="zh-CN" altLang="en-US" smtClean="0">
                <a:solidFill>
                  <a:schemeClr val="tx1"/>
                </a:solidFill>
              </a:rPr>
              <a:t>当您在列上存在约束时，如果您尝试违反约束规则，则会返回错误。 例如，如果您尝试使用与完整性约束绑定的值来更新记录，则会返回错误。</a:t>
            </a:r>
          </a:p>
          <a:p>
            <a:pPr lvl="1" eaLnBrk="1" hangingPunct="1"/>
            <a:r>
              <a:rPr lang="zh-CN" altLang="en-US" smtClean="0">
                <a:solidFill>
                  <a:schemeClr val="tx1"/>
                </a:solidFill>
              </a:rPr>
              <a:t>在幻灯片中的示例中，部门</a:t>
            </a:r>
            <a:r>
              <a:rPr lang="en-US" altLang="zh-CN" smtClean="0">
                <a:solidFill>
                  <a:schemeClr val="tx1"/>
                </a:solidFill>
              </a:rPr>
              <a:t>55</a:t>
            </a:r>
            <a:r>
              <a:rPr lang="zh-CN" altLang="en-US" smtClean="0">
                <a:solidFill>
                  <a:schemeClr val="tx1"/>
                </a:solidFill>
              </a:rPr>
              <a:t>不存在于父表</a:t>
            </a:r>
            <a:r>
              <a:rPr lang="en-US" altLang="zh-CN" smtClean="0">
                <a:solidFill>
                  <a:schemeClr val="tx1"/>
                </a:solidFill>
              </a:rPr>
              <a:t>DEPARTMENTS</a:t>
            </a:r>
            <a:r>
              <a:rPr lang="zh-CN" altLang="en-US" smtClean="0">
                <a:solidFill>
                  <a:schemeClr val="tx1"/>
                </a:solidFill>
              </a:rPr>
              <a:t>中，因此您收到违反</a:t>
            </a:r>
            <a:r>
              <a:rPr lang="en-US" altLang="zh-CN" smtClean="0">
                <a:solidFill>
                  <a:schemeClr val="tx1"/>
                </a:solidFill>
              </a:rPr>
              <a:t>ORA-02291</a:t>
            </a:r>
            <a:r>
              <a:rPr lang="zh-CN" altLang="en-US" smtClean="0">
                <a:solidFill>
                  <a:schemeClr val="tx1"/>
                </a:solidFill>
              </a:rPr>
              <a:t>的“未找到父密钥”。</a:t>
            </a:r>
            <a:endParaRPr lang="en-US" altLang="en-US" dirty="0" smtClean="0">
              <a:solidFill>
                <a:schemeClr val="tx1"/>
              </a:solidFill>
            </a:endParaRPr>
          </a:p>
        </p:txBody>
      </p:sp>
      <p:sp>
        <p:nvSpPr>
          <p:cNvPr id="6144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19A3466E-BAA8-4040-8678-083AD4112E50}" type="slidenum">
              <a:rPr lang="en-US" altLang="en-US" smtClean="0">
                <a:cs typeface="Arial" pitchFamily="34" charset="0"/>
              </a:rPr>
              <a:t>29</a:t>
            </a:fld>
            <a:endParaRPr lang="en-US" altLang="en-US" dirty="0" smtClean="0">
              <a:cs typeface="Arial" pitchFamily="34" charset="0"/>
            </a:endParaRPr>
          </a:p>
        </p:txBody>
      </p:sp>
    </p:spTree>
    <p:extLst>
      <p:ext uri="{BB962C8B-B14F-4D97-AF65-F5344CB8AC3E}">
        <p14:creationId xmlns:p14="http://schemas.microsoft.com/office/powerpoint/2010/main" val="262052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ln/>
        </p:spPr>
      </p:sp>
      <p:sp>
        <p:nvSpPr>
          <p:cNvPr id="921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cs typeface="Times New Roman" pitchFamily="18" charset="0"/>
              </a:rPr>
              <a:t>In this lesson, you are introduced to the data definition language (DDL) statements. You learn the basics of creating simple tables, altering them, and removing them. The data types available in DDL are shown and schema concepts are introduced. Constraints are discussed in this lesson. Exception messages that are generated from violating constraints during DML operations are shown and </a:t>
            </a:r>
            <a:r>
              <a:rPr lang="en-US" altLang="en-US" smtClean="0">
                <a:cs typeface="Times New Roman" pitchFamily="18" charset="0"/>
              </a:rPr>
              <a:t>explained</a:t>
            </a:r>
            <a:r>
              <a:rPr lang="en-US" altLang="en-US" smtClean="0">
                <a:cs typeface="Times New Roman" pitchFamily="18" charset="0"/>
              </a:rPr>
              <a:t>.</a:t>
            </a:r>
          </a:p>
          <a:p>
            <a:pPr lvl="1" eaLnBrk="1" hangingPunct="1"/>
            <a:r>
              <a:rPr lang="zh-CN" altLang="en-US" smtClean="0">
                <a:cs typeface="Times New Roman" pitchFamily="18" charset="0"/>
              </a:rPr>
              <a:t>在本课中，您将介绍数据定义语言（</a:t>
            </a:r>
            <a:r>
              <a:rPr lang="en-US" altLang="zh-CN" smtClean="0">
                <a:cs typeface="Times New Roman" pitchFamily="18" charset="0"/>
              </a:rPr>
              <a:t>DDL</a:t>
            </a:r>
            <a:r>
              <a:rPr lang="zh-CN" altLang="en-US" smtClean="0">
                <a:cs typeface="Times New Roman" pitchFamily="18" charset="0"/>
              </a:rPr>
              <a:t>）语句。 您将学习创建简单表，更改它们并删除它们的基础知识。 显示</a:t>
            </a:r>
            <a:r>
              <a:rPr lang="en-US" altLang="zh-CN" smtClean="0">
                <a:cs typeface="Times New Roman" pitchFamily="18" charset="0"/>
              </a:rPr>
              <a:t>DDL</a:t>
            </a:r>
            <a:r>
              <a:rPr lang="zh-CN" altLang="en-US" smtClean="0">
                <a:cs typeface="Times New Roman" pitchFamily="18" charset="0"/>
              </a:rPr>
              <a:t>中可用的数据类型，并介绍模式概念。 本课讨论限制。 显示和说明了在</a:t>
            </a:r>
            <a:r>
              <a:rPr lang="en-US" altLang="zh-CN" smtClean="0">
                <a:cs typeface="Times New Roman" pitchFamily="18" charset="0"/>
              </a:rPr>
              <a:t>DML</a:t>
            </a:r>
            <a:r>
              <a:rPr lang="zh-CN" altLang="en-US" smtClean="0">
                <a:cs typeface="Times New Roman" pitchFamily="18" charset="0"/>
              </a:rPr>
              <a:t>操作期间从违规约束产生的异常消息。</a:t>
            </a:r>
            <a:endParaRPr lang="en-US" altLang="zh-CN" smtClean="0">
              <a:cs typeface="Times New Roman" pitchFamily="18" charset="0"/>
            </a:endParaRPr>
          </a:p>
          <a:p>
            <a:pPr lvl="1" eaLnBrk="1" hangingPunct="1"/>
            <a:endParaRPr lang="en-US" altLang="en-US" smtClean="0">
              <a:cs typeface="Times New Roman" pitchFamily="18" charset="0"/>
            </a:endParaRPr>
          </a:p>
          <a:p>
            <a:pPr lvl="1" eaLnBrk="1" hangingPunct="1"/>
            <a:r>
              <a:rPr lang="zh-CN" altLang="en-US" smtClean="0">
                <a:cs typeface="Times New Roman" pitchFamily="18" charset="0"/>
              </a:rPr>
              <a:t>完成本课后，您应该能够执行以下操作：</a:t>
            </a:r>
          </a:p>
          <a:p>
            <a:pPr marL="323823" lvl="1" indent="-171450" eaLnBrk="1" hangingPunct="1">
              <a:buFont typeface="Arial" panose="020B0604020202020204" pitchFamily="34" charset="0"/>
              <a:buChar char="•"/>
            </a:pPr>
            <a:r>
              <a:rPr lang="zh-CN" altLang="en-US" smtClean="0">
                <a:cs typeface="Times New Roman" pitchFamily="18" charset="0"/>
              </a:rPr>
              <a:t>对主数据库对象进行分类</a:t>
            </a:r>
          </a:p>
          <a:p>
            <a:pPr marL="323823" lvl="1" indent="-171450" eaLnBrk="1" hangingPunct="1">
              <a:buFont typeface="Arial" panose="020B0604020202020204" pitchFamily="34" charset="0"/>
              <a:buChar char="•"/>
            </a:pPr>
            <a:r>
              <a:rPr lang="zh-CN" altLang="en-US" smtClean="0">
                <a:cs typeface="Times New Roman" pitchFamily="18" charset="0"/>
              </a:rPr>
              <a:t>查看表结构</a:t>
            </a:r>
          </a:p>
          <a:p>
            <a:pPr marL="323823" lvl="1" indent="-171450" eaLnBrk="1" hangingPunct="1">
              <a:buFont typeface="Arial" panose="020B0604020202020204" pitchFamily="34" charset="0"/>
              <a:buChar char="•"/>
            </a:pPr>
            <a:r>
              <a:rPr lang="zh-CN" altLang="en-US" smtClean="0">
                <a:cs typeface="Times New Roman" pitchFamily="18" charset="0"/>
              </a:rPr>
              <a:t>列出可用于列的数据类型</a:t>
            </a:r>
          </a:p>
          <a:p>
            <a:pPr marL="323823" lvl="1" indent="-171450" eaLnBrk="1" hangingPunct="1">
              <a:buFont typeface="Arial" panose="020B0604020202020204" pitchFamily="34" charset="0"/>
              <a:buChar char="•"/>
            </a:pPr>
            <a:r>
              <a:rPr lang="zh-CN" altLang="en-US" smtClean="0">
                <a:cs typeface="Times New Roman" pitchFamily="18" charset="0"/>
              </a:rPr>
              <a:t>创建一个简单的表</a:t>
            </a:r>
          </a:p>
          <a:p>
            <a:pPr marL="323823" lvl="1" indent="-171450" eaLnBrk="1" hangingPunct="1">
              <a:buFont typeface="Arial" panose="020B0604020202020204" pitchFamily="34" charset="0"/>
              <a:buChar char="•"/>
            </a:pPr>
            <a:r>
              <a:rPr lang="zh-CN" altLang="en-US" smtClean="0">
                <a:cs typeface="Times New Roman" pitchFamily="18" charset="0"/>
              </a:rPr>
              <a:t>说明在创建表时如何创建约束</a:t>
            </a:r>
            <a:endParaRPr lang="en-US" altLang="en-US" dirty="0" smtClean="0">
              <a:cs typeface="Times New Roman" pitchFamily="18" charset="0"/>
            </a:endParaRPr>
          </a:p>
        </p:txBody>
      </p:sp>
      <p:sp>
        <p:nvSpPr>
          <p:cNvPr id="922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1DCFBE2F-F3C0-46E9-8738-BA362D0973D5}" type="slidenum">
              <a:rPr lang="en-US" altLang="en-US" smtClean="0">
                <a:cs typeface="Arial" pitchFamily="34" charset="0"/>
              </a:rPr>
              <a:t>3</a:t>
            </a:fld>
            <a:endParaRPr lang="en-US" altLang="en-US" dirty="0" smtClean="0">
              <a:cs typeface="Arial" pitchFamily="34" charset="0"/>
            </a:endParaRPr>
          </a:p>
        </p:txBody>
      </p:sp>
    </p:spTree>
    <p:extLst>
      <p:ext uri="{BB962C8B-B14F-4D97-AF65-F5344CB8AC3E}">
        <p14:creationId xmlns:p14="http://schemas.microsoft.com/office/powerpoint/2010/main" val="2018353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Rot="1" noChangeAspect="1" noChangeArrowheads="1" noTextEdit="1"/>
          </p:cNvSpPr>
          <p:nvPr>
            <p:ph type="sldImg"/>
          </p:nvPr>
        </p:nvSpPr>
        <p:spPr>
          <a:ln/>
        </p:spPr>
      </p:sp>
      <p:sp>
        <p:nvSpPr>
          <p:cNvPr id="63491" name="Rectangle 8"/>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If you attempt to delete a record with a value that is tied to an integrity constraint, an error is returned.</a:t>
            </a:r>
          </a:p>
          <a:p>
            <a:pPr lvl="1" eaLnBrk="1" hangingPunct="1"/>
            <a:r>
              <a:rPr lang="en-US" altLang="en-US" dirty="0" smtClean="0">
                <a:solidFill>
                  <a:schemeClr val="tx1"/>
                </a:solidFill>
              </a:rPr>
              <a:t>The example in the slide tries to delete department 60 from the </a:t>
            </a:r>
            <a:r>
              <a:rPr lang="en-US" altLang="en-US" dirty="0" smtClean="0">
                <a:solidFill>
                  <a:schemeClr val="tx1"/>
                </a:solidFill>
                <a:latin typeface="Courier New" pitchFamily="49" charset="0"/>
              </a:rPr>
              <a:t>DEPARTMENTS</a:t>
            </a:r>
            <a:r>
              <a:rPr lang="en-US" altLang="en-US" dirty="0" smtClean="0">
                <a:solidFill>
                  <a:schemeClr val="tx1"/>
                </a:solidFill>
              </a:rPr>
              <a:t> table, but it results in an error because that department number is used as a foreign key in the </a:t>
            </a:r>
            <a:r>
              <a:rPr lang="en-US" altLang="en-US" dirty="0" smtClean="0">
                <a:solidFill>
                  <a:schemeClr val="tx1"/>
                </a:solidFill>
                <a:latin typeface="Courier New" pitchFamily="49" charset="0"/>
              </a:rPr>
              <a:t>EMPLOYEES</a:t>
            </a:r>
            <a:r>
              <a:rPr lang="en-US" altLang="en-US" dirty="0" smtClean="0">
                <a:solidFill>
                  <a:schemeClr val="tx1"/>
                </a:solidFill>
              </a:rPr>
              <a:t> table. If the parent record that you attempt to delete has child records, you receive the “child record found” violation </a:t>
            </a:r>
            <a:r>
              <a:rPr lang="en-US" altLang="en-US" smtClean="0">
                <a:solidFill>
                  <a:schemeClr val="tx1"/>
                </a:solidFill>
                <a:latin typeface="Courier New" pitchFamily="49" charset="0"/>
              </a:rPr>
              <a:t>ORA-02292</a:t>
            </a:r>
            <a:r>
              <a:rPr lang="en-US" altLang="en-US" smtClean="0"/>
              <a:t>.</a:t>
            </a:r>
          </a:p>
          <a:p>
            <a:pPr lvl="1" eaLnBrk="1" hangingPunct="1"/>
            <a:r>
              <a:rPr lang="zh-CN" altLang="en-US" smtClean="0"/>
              <a:t>如果您尝试删除具有与完整性约束相关联的值的记录，则会返回错误。</a:t>
            </a:r>
          </a:p>
          <a:p>
            <a:pPr lvl="1" eaLnBrk="1" hangingPunct="1"/>
            <a:r>
              <a:rPr lang="zh-CN" altLang="en-US" smtClean="0"/>
              <a:t>幻灯片中的示例尝试从</a:t>
            </a:r>
            <a:r>
              <a:rPr lang="en-US" altLang="zh-CN" smtClean="0"/>
              <a:t>DEPARTMENTS</a:t>
            </a:r>
            <a:r>
              <a:rPr lang="zh-CN" altLang="en-US" smtClean="0"/>
              <a:t>表中删除部门</a:t>
            </a:r>
            <a:r>
              <a:rPr lang="en-US" altLang="zh-CN" smtClean="0"/>
              <a:t>60</a:t>
            </a:r>
            <a:r>
              <a:rPr lang="zh-CN" altLang="en-US" smtClean="0"/>
              <a:t>，但会导致错误，因为该部门号在</a:t>
            </a:r>
            <a:r>
              <a:rPr lang="en-US" altLang="zh-CN" smtClean="0"/>
              <a:t>EMPLOYEES</a:t>
            </a:r>
            <a:r>
              <a:rPr lang="zh-CN" altLang="en-US" smtClean="0"/>
              <a:t>表中用作外键。 如果您尝试删除的父记录具有子记录，则会收到“</a:t>
            </a:r>
            <a:r>
              <a:rPr lang="en-US" altLang="zh-CN" smtClean="0"/>
              <a:t>ORB”</a:t>
            </a:r>
            <a:r>
              <a:rPr lang="zh-CN" altLang="en-US" smtClean="0"/>
              <a:t>记录“</a:t>
            </a:r>
            <a:r>
              <a:rPr lang="en-US" altLang="zh-CN" smtClean="0"/>
              <a:t>ORA-02292”</a:t>
            </a:r>
            <a:r>
              <a:rPr lang="zh-CN" altLang="en-US" smtClean="0"/>
              <a:t>。</a:t>
            </a:r>
            <a:endParaRPr lang="en-US" altLang="en-US" dirty="0" smtClean="0"/>
          </a:p>
          <a:p>
            <a:pPr lvl="1" eaLnBrk="1" hangingPunct="1"/>
            <a:r>
              <a:rPr lang="en-US" altLang="en-US" dirty="0" smtClean="0"/>
              <a:t>The following statement works because there are no employees in department 70:</a:t>
            </a:r>
          </a:p>
          <a:p>
            <a:pPr marL="857250" lvl="4" eaLnBrk="1" hangingPunct="1"/>
            <a:r>
              <a:rPr lang="en-US" altLang="en-US" dirty="0" smtClean="0"/>
              <a:t>DELETE FROM  departments</a:t>
            </a:r>
          </a:p>
          <a:p>
            <a:pPr marL="857250" lvl="4" eaLnBrk="1" hangingPunct="1"/>
            <a:r>
              <a:rPr lang="en-US" altLang="en-US" dirty="0" smtClean="0"/>
              <a:t>WHERE department_id = 70;</a:t>
            </a:r>
          </a:p>
          <a:p>
            <a:pPr eaLnBrk="1" hangingPunct="1">
              <a:spcBef>
                <a:spcPct val="0"/>
              </a:spcBef>
            </a:pPr>
            <a:endParaRPr lang="en-US" altLang="en-US" sz="1100" b="0" dirty="0" smtClean="0">
              <a:latin typeface="Courier New" pitchFamily="49" charset="0"/>
            </a:endParaRPr>
          </a:p>
        </p:txBody>
      </p:sp>
      <p:sp>
        <p:nvSpPr>
          <p:cNvPr id="63493" name="Footer Placeholder 5"/>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5CD68C5E-F08F-4E34-9226-857097430D4B}" type="slidenum">
              <a:rPr lang="en-US" altLang="en-US" smtClean="0">
                <a:cs typeface="Arial" pitchFamily="34" charset="0"/>
              </a:rPr>
              <a:t>30</a:t>
            </a:fld>
            <a:endParaRPr lang="en-US" altLang="en-US" dirty="0" smtClean="0">
              <a:cs typeface="Arial" pitchFamily="34" charset="0"/>
            </a:endParaRPr>
          </a:p>
        </p:txBody>
      </p:sp>
      <p:pic>
        <p:nvPicPr>
          <p:cNvPr id="6" name="Picture 2"/>
          <p:cNvPicPr>
            <a:picLocks noChangeAspect="1" noChangeArrowheads="1"/>
          </p:cNvPicPr>
          <p:nvPr/>
        </p:nvPicPr>
        <p:blipFill>
          <a:blip r:embed="rId3" cstate="print"/>
          <a:srcRect/>
          <a:stretch>
            <a:fillRect/>
          </a:stretch>
        </p:blipFill>
        <p:spPr bwMode="auto">
          <a:xfrm>
            <a:off x="1438275" y="6393656"/>
            <a:ext cx="1292859" cy="304800"/>
          </a:xfrm>
          <a:prstGeom prst="rect">
            <a:avLst/>
          </a:prstGeom>
          <a:noFill/>
          <a:ln w="15875">
            <a:solidFill>
              <a:schemeClr val="tx1"/>
            </a:solidFill>
            <a:miter lim="800000"/>
            <a:headEnd/>
            <a:tailEnd/>
          </a:ln>
        </p:spPr>
      </p:pic>
    </p:spTree>
    <p:extLst>
      <p:ext uri="{BB962C8B-B14F-4D97-AF65-F5344CB8AC3E}">
        <p14:creationId xmlns:p14="http://schemas.microsoft.com/office/powerpoint/2010/main" val="2737825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ln/>
        </p:spPr>
      </p:sp>
      <p:sp>
        <p:nvSpPr>
          <p:cNvPr id="65539"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6554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470547B1-134E-4843-AF44-CEDA4C3C61D4}" type="slidenum">
              <a:rPr lang="en-US" altLang="en-US" smtClean="0">
                <a:cs typeface="Arial" pitchFamily="34" charset="0"/>
              </a:rPr>
              <a:t>31</a:t>
            </a:fld>
            <a:endParaRPr lang="en-US" altLang="en-US" dirty="0" smtClean="0">
              <a:cs typeface="Arial" pitchFamily="34" charset="0"/>
            </a:endParaRPr>
          </a:p>
        </p:txBody>
      </p:sp>
    </p:spTree>
    <p:extLst>
      <p:ext uri="{BB962C8B-B14F-4D97-AF65-F5344CB8AC3E}">
        <p14:creationId xmlns:p14="http://schemas.microsoft.com/office/powerpoint/2010/main" val="945828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Rot="1" noChangeAspect="1" noChangeArrowheads="1" noTextEdit="1"/>
          </p:cNvSpPr>
          <p:nvPr>
            <p:ph type="sldImg"/>
          </p:nvPr>
        </p:nvSpPr>
        <p:spPr>
          <a:ln/>
        </p:spPr>
      </p:sp>
      <p:sp>
        <p:nvSpPr>
          <p:cNvPr id="67587"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A second method for creating a table is to apply </a:t>
            </a:r>
            <a:r>
              <a:rPr lang="en-US" altLang="en-US" dirty="0" smtClean="0">
                <a:solidFill>
                  <a:schemeClr val="tx1"/>
                </a:solidFill>
              </a:rPr>
              <a:t>the </a:t>
            </a:r>
            <a:r>
              <a:rPr lang="en-US" altLang="en-US" dirty="0" smtClean="0">
                <a:solidFill>
                  <a:schemeClr val="tx1"/>
                </a:solidFill>
                <a:latin typeface="Courier New" pitchFamily="49" charset="0"/>
              </a:rPr>
              <a:t>AS</a:t>
            </a:r>
            <a:r>
              <a:rPr lang="en-US" altLang="en-US" dirty="0" smtClean="0"/>
              <a:t> </a:t>
            </a:r>
            <a:r>
              <a:rPr lang="en-US" altLang="en-US" i="1" dirty="0" smtClean="0">
                <a:solidFill>
                  <a:schemeClr val="tx1"/>
                </a:solidFill>
                <a:latin typeface="Courier New" pitchFamily="49" charset="0"/>
              </a:rPr>
              <a:t>subquery</a:t>
            </a:r>
            <a:r>
              <a:rPr lang="en-US" altLang="en-US" dirty="0" smtClean="0">
                <a:solidFill>
                  <a:schemeClr val="tx1"/>
                </a:solidFill>
              </a:rPr>
              <a:t> clause, which both creates the table and inserts rows returned from the subquery.</a:t>
            </a:r>
          </a:p>
          <a:p>
            <a:pPr lvl="1" eaLnBrk="1" hangingPunct="1"/>
            <a:r>
              <a:rPr lang="en-US" altLang="en-US" dirty="0" smtClean="0"/>
              <a:t>In the syntax:</a:t>
            </a:r>
          </a:p>
          <a:p>
            <a:pPr lvl="1" eaLnBrk="1" hangingPunct="1">
              <a:lnSpc>
                <a:spcPct val="95000"/>
              </a:lnSpc>
              <a:spcBef>
                <a:spcPct val="0"/>
              </a:spcBef>
            </a:pPr>
            <a:r>
              <a:rPr lang="en-US" altLang="en-US" i="1" dirty="0" smtClean="0">
                <a:latin typeface="Courier New" pitchFamily="49" charset="0"/>
              </a:rPr>
              <a:t>table</a:t>
            </a:r>
            <a:r>
              <a:rPr lang="en-US" altLang="en-US" dirty="0" smtClean="0"/>
              <a:t>			Is the name of the table</a:t>
            </a:r>
          </a:p>
          <a:p>
            <a:pPr lvl="1" eaLnBrk="1" hangingPunct="1">
              <a:lnSpc>
                <a:spcPct val="95000"/>
              </a:lnSpc>
              <a:spcBef>
                <a:spcPct val="0"/>
              </a:spcBef>
            </a:pPr>
            <a:r>
              <a:rPr lang="en-US" altLang="en-US" i="1" dirty="0" smtClean="0">
                <a:latin typeface="Courier New" pitchFamily="49" charset="0"/>
              </a:rPr>
              <a:t>column</a:t>
            </a:r>
            <a:r>
              <a:rPr lang="en-US" altLang="en-US" dirty="0" smtClean="0"/>
              <a:t>		Is the name of the column, default value, and integrity constraint</a:t>
            </a:r>
          </a:p>
          <a:p>
            <a:pPr lvl="1" eaLnBrk="1" hangingPunct="1">
              <a:lnSpc>
                <a:spcPct val="95000"/>
              </a:lnSpc>
              <a:spcBef>
                <a:spcPct val="0"/>
              </a:spcBef>
            </a:pPr>
            <a:r>
              <a:rPr lang="en-US" altLang="en-US" i="1" dirty="0" smtClean="0">
                <a:latin typeface="Courier New" pitchFamily="49" charset="0"/>
              </a:rPr>
              <a:t>subquery</a:t>
            </a:r>
            <a:r>
              <a:rPr lang="en-US" altLang="en-US" dirty="0" smtClean="0"/>
              <a:t>		Is the </a:t>
            </a:r>
            <a:r>
              <a:rPr lang="en-US" altLang="en-US" dirty="0" smtClean="0">
                <a:latin typeface="Courier New" pitchFamily="49" charset="0"/>
              </a:rPr>
              <a:t>SELECT</a:t>
            </a:r>
            <a:r>
              <a:rPr lang="en-US" altLang="en-US" dirty="0" smtClean="0"/>
              <a:t> statement that defines the set of rows to be inserted into			the new table</a:t>
            </a:r>
          </a:p>
          <a:p>
            <a:pPr lvl="1" eaLnBrk="1" hangingPunct="1">
              <a:lnSpc>
                <a:spcPct val="95000"/>
              </a:lnSpc>
              <a:spcBef>
                <a:spcPct val="0"/>
              </a:spcBef>
            </a:pPr>
            <a:r>
              <a:rPr lang="en-US" altLang="en-US" b="1" dirty="0" smtClean="0"/>
              <a:t>Guidelines</a:t>
            </a:r>
          </a:p>
          <a:p>
            <a:pPr lvl="2" eaLnBrk="1" hangingPunct="1">
              <a:lnSpc>
                <a:spcPct val="95000"/>
              </a:lnSpc>
              <a:spcBef>
                <a:spcPct val="25000"/>
              </a:spcBef>
            </a:pPr>
            <a:r>
              <a:rPr lang="en-US" altLang="en-US" dirty="0" smtClean="0"/>
              <a:t>The table is created with the specified column names, and the rows retrieved by the </a:t>
            </a:r>
            <a:r>
              <a:rPr lang="en-US" altLang="en-US" dirty="0" smtClean="0">
                <a:latin typeface="Courier New" pitchFamily="49" charset="0"/>
              </a:rPr>
              <a:t>SELECT</a:t>
            </a:r>
            <a:r>
              <a:rPr lang="en-US" altLang="en-US" dirty="0" smtClean="0"/>
              <a:t> statement are inserted into the table.</a:t>
            </a:r>
          </a:p>
          <a:p>
            <a:pPr lvl="2" eaLnBrk="1" hangingPunct="1">
              <a:lnSpc>
                <a:spcPct val="95000"/>
              </a:lnSpc>
            </a:pPr>
            <a:r>
              <a:rPr lang="en-US" altLang="en-US" dirty="0" smtClean="0"/>
              <a:t>The column definition can contain only the column name and default value.</a:t>
            </a:r>
          </a:p>
          <a:p>
            <a:pPr lvl="2" eaLnBrk="1" hangingPunct="1">
              <a:lnSpc>
                <a:spcPct val="95000"/>
              </a:lnSpc>
            </a:pPr>
            <a:r>
              <a:rPr lang="en-US" altLang="en-US" dirty="0" smtClean="0"/>
              <a:t>If column specifications are given, the number of columns must equal the number of columns in the subquery </a:t>
            </a:r>
            <a:r>
              <a:rPr lang="en-US" altLang="en-US" dirty="0" smtClean="0">
                <a:latin typeface="Courier New" pitchFamily="49" charset="0"/>
              </a:rPr>
              <a:t>SELECT</a:t>
            </a:r>
            <a:r>
              <a:rPr lang="en-US" altLang="en-US" dirty="0" smtClean="0"/>
              <a:t> list.</a:t>
            </a:r>
          </a:p>
          <a:p>
            <a:pPr lvl="2" eaLnBrk="1" hangingPunct="1">
              <a:lnSpc>
                <a:spcPct val="95000"/>
              </a:lnSpc>
            </a:pPr>
            <a:r>
              <a:rPr lang="en-US" altLang="en-US" dirty="0" smtClean="0"/>
              <a:t>If no column specifications are given, the column names of the table are the same as the column names in the subquery.</a:t>
            </a:r>
          </a:p>
          <a:p>
            <a:pPr lvl="2" eaLnBrk="1" hangingPunct="1">
              <a:lnSpc>
                <a:spcPct val="95000"/>
              </a:lnSpc>
            </a:pPr>
            <a:r>
              <a:rPr lang="en-US" altLang="en-US" dirty="0" smtClean="0"/>
              <a:t>The column data type definitions and the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 are passed to the new table. Note that only the </a:t>
            </a:r>
            <a:r>
              <a:rPr lang="en-US" altLang="en-US" dirty="0" smtClean="0">
                <a:cs typeface="Arial" pitchFamily="34" charset="0"/>
              </a:rPr>
              <a:t>explicit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cs typeface="Arial" pitchFamily="34" charset="0"/>
              </a:rPr>
              <a:t> constraint will be inherited. The </a:t>
            </a:r>
            <a:r>
              <a:rPr lang="en-US" altLang="en-US" dirty="0" smtClean="0">
                <a:latin typeface="Courier New" pitchFamily="49" charset="0"/>
                <a:cs typeface="Arial" pitchFamily="34" charset="0"/>
              </a:rPr>
              <a:t>PRIMARY</a:t>
            </a:r>
            <a:r>
              <a:rPr lang="en-US" altLang="en-US" dirty="0" smtClean="0">
                <a:cs typeface="Arial" pitchFamily="34" charset="0"/>
              </a:rPr>
              <a:t> </a:t>
            </a:r>
            <a:r>
              <a:rPr lang="en-US" altLang="en-US" dirty="0" smtClean="0">
                <a:latin typeface="Courier New" pitchFamily="49" charset="0"/>
                <a:cs typeface="Arial" pitchFamily="34" charset="0"/>
              </a:rPr>
              <a:t>KEY</a:t>
            </a:r>
            <a:r>
              <a:rPr lang="en-US" altLang="en-US" dirty="0" smtClean="0">
                <a:cs typeface="Arial" pitchFamily="34" charset="0"/>
              </a:rPr>
              <a:t> column will not pass the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cs typeface="Arial" pitchFamily="34" charset="0"/>
              </a:rPr>
              <a:t> feature to the new column. </a:t>
            </a:r>
            <a:r>
              <a:rPr lang="en-US" altLang="en-US" dirty="0" smtClean="0"/>
              <a:t>Any other constraint rules are not passed to the new table. However, you can add constraints in the column </a:t>
            </a:r>
            <a:r>
              <a:rPr lang="en-US" altLang="en-US" smtClean="0"/>
              <a:t>definition</a:t>
            </a:r>
            <a:r>
              <a:rPr lang="en-US" altLang="en-US" smtClean="0"/>
              <a:t>.</a:t>
            </a:r>
            <a:endParaRPr lang="en-US" altLang="en-US" dirty="0" smtClean="0"/>
          </a:p>
          <a:p>
            <a:pPr marL="0" lvl="1" indent="-152374" eaLnBrk="1" hangingPunct="1">
              <a:lnSpc>
                <a:spcPct val="95000"/>
              </a:lnSpc>
              <a:buNone/>
            </a:pPr>
            <a:r>
              <a:rPr lang="zh-CN" altLang="en-US" smtClean="0"/>
              <a:t>方针</a:t>
            </a:r>
          </a:p>
          <a:p>
            <a:pPr marL="19076" lvl="1" indent="-171450" eaLnBrk="1" hangingPunct="1">
              <a:lnSpc>
                <a:spcPct val="95000"/>
              </a:lnSpc>
              <a:buFont typeface="Arial" panose="020B0604020202020204" pitchFamily="34" charset="0"/>
              <a:buChar char="•"/>
            </a:pPr>
            <a:r>
              <a:rPr lang="zh-CN" altLang="en-US" smtClean="0"/>
              <a:t>使用指定的列名创建表，并将由</a:t>
            </a:r>
            <a:r>
              <a:rPr lang="en-US" altLang="zh-CN" smtClean="0"/>
              <a:t>SELECT</a:t>
            </a:r>
            <a:r>
              <a:rPr lang="zh-CN" altLang="en-US" smtClean="0"/>
              <a:t>语句检索的行插入到表中。</a:t>
            </a:r>
          </a:p>
          <a:p>
            <a:pPr marL="19076" lvl="1" indent="-171450" eaLnBrk="1" hangingPunct="1">
              <a:lnSpc>
                <a:spcPct val="95000"/>
              </a:lnSpc>
              <a:buFont typeface="Arial" panose="020B0604020202020204" pitchFamily="34" charset="0"/>
              <a:buChar char="•"/>
            </a:pPr>
            <a:r>
              <a:rPr lang="zh-CN" altLang="en-US" smtClean="0"/>
              <a:t>列定义只能包含列名和默认值。</a:t>
            </a:r>
          </a:p>
          <a:p>
            <a:pPr marL="19076" lvl="1" indent="-171450" eaLnBrk="1" hangingPunct="1">
              <a:lnSpc>
                <a:spcPct val="95000"/>
              </a:lnSpc>
              <a:buFont typeface="Arial" panose="020B0604020202020204" pitchFamily="34" charset="0"/>
              <a:buChar char="•"/>
            </a:pPr>
            <a:r>
              <a:rPr lang="zh-CN" altLang="en-US" smtClean="0"/>
              <a:t>如果给出列规范，则列数必须等于子查询</a:t>
            </a:r>
            <a:r>
              <a:rPr lang="en-US" altLang="zh-CN" smtClean="0"/>
              <a:t>SELECT</a:t>
            </a:r>
            <a:r>
              <a:rPr lang="zh-CN" altLang="en-US" smtClean="0"/>
              <a:t>列表中的列数。</a:t>
            </a:r>
          </a:p>
          <a:p>
            <a:pPr marL="19076" lvl="1" indent="-171450" eaLnBrk="1" hangingPunct="1">
              <a:lnSpc>
                <a:spcPct val="95000"/>
              </a:lnSpc>
              <a:buFont typeface="Arial" panose="020B0604020202020204" pitchFamily="34" charset="0"/>
              <a:buChar char="•"/>
            </a:pPr>
            <a:r>
              <a:rPr lang="zh-CN" altLang="en-US" smtClean="0"/>
              <a:t>如果没有列规范，表的列名与子查询中的列名称相同。</a:t>
            </a:r>
          </a:p>
          <a:p>
            <a:pPr marL="19076" lvl="1" indent="-171450" eaLnBrk="1" hangingPunct="1">
              <a:lnSpc>
                <a:spcPct val="95000"/>
              </a:lnSpc>
              <a:buFont typeface="Arial" panose="020B0604020202020204" pitchFamily="34" charset="0"/>
              <a:buChar char="•"/>
            </a:pPr>
            <a:r>
              <a:rPr lang="zh-CN" altLang="en-US" smtClean="0"/>
              <a:t>列数据类型定义和</a:t>
            </a:r>
            <a:r>
              <a:rPr lang="en-US" altLang="zh-CN" smtClean="0"/>
              <a:t>NOT NULL</a:t>
            </a:r>
            <a:r>
              <a:rPr lang="zh-CN" altLang="en-US" smtClean="0"/>
              <a:t>约束被传递给新表。 请注意，只有显式的</a:t>
            </a:r>
            <a:r>
              <a:rPr lang="en-US" altLang="zh-CN" smtClean="0"/>
              <a:t>NOT NULL</a:t>
            </a:r>
            <a:r>
              <a:rPr lang="zh-CN" altLang="en-US" smtClean="0"/>
              <a:t>约束将被继承。 </a:t>
            </a:r>
            <a:r>
              <a:rPr lang="en-US" altLang="zh-CN" smtClean="0"/>
              <a:t>PRIMARY KEY</a:t>
            </a:r>
            <a:r>
              <a:rPr lang="zh-CN" altLang="en-US" smtClean="0"/>
              <a:t>列不会将</a:t>
            </a:r>
            <a:r>
              <a:rPr lang="en-US" altLang="zh-CN" smtClean="0"/>
              <a:t>NOT NULL</a:t>
            </a:r>
            <a:r>
              <a:rPr lang="zh-CN" altLang="en-US" smtClean="0"/>
              <a:t>特征传递给新列。 任何其他约束规则都不会传递给新表。 但是，您可以在列定义中添加约束。</a:t>
            </a:r>
            <a:endParaRPr lang="en-US" altLang="en-US" smtClean="0"/>
          </a:p>
        </p:txBody>
      </p:sp>
      <p:sp>
        <p:nvSpPr>
          <p:cNvPr id="6758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749D751C-C692-41EC-B25E-6141825EDFE1}" type="slidenum">
              <a:rPr lang="en-US" altLang="en-US" smtClean="0">
                <a:cs typeface="Arial" pitchFamily="34" charset="0"/>
              </a:rPr>
              <a:t>32</a:t>
            </a:fld>
            <a:endParaRPr lang="en-US" altLang="en-US" dirty="0" smtClean="0">
              <a:cs typeface="Arial" pitchFamily="34" charset="0"/>
            </a:endParaRPr>
          </a:p>
        </p:txBody>
      </p:sp>
    </p:spTree>
    <p:extLst>
      <p:ext uri="{BB962C8B-B14F-4D97-AF65-F5344CB8AC3E}">
        <p14:creationId xmlns:p14="http://schemas.microsoft.com/office/powerpoint/2010/main" val="1962420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Rot="1" noChangeAspect="1" noChangeArrowheads="1" noTextEdit="1"/>
          </p:cNvSpPr>
          <p:nvPr>
            <p:ph type="sldImg"/>
          </p:nvPr>
        </p:nvSpPr>
        <p:spPr>
          <a:ln/>
        </p:spPr>
      </p:sp>
      <p:sp>
        <p:nvSpPr>
          <p:cNvPr id="69635" name="Rectangle 8"/>
          <p:cNvSpPr>
            <a:spLocks noGrp="1" noChangeArrowheads="1"/>
          </p:cNvSpPr>
          <p:nvPr>
            <p:ph type="body" idx="1"/>
          </p:nvPr>
        </p:nvSpPr>
        <p:spPr>
          <a:xfrm>
            <a:off x="219075" y="4412456"/>
            <a:ext cx="5942013" cy="3198812"/>
          </a:xfrm>
          <a:noFill/>
          <a:ln/>
        </p:spPr>
        <p:txBody>
          <a:bodyPr lIns="12914" tIns="12914" rIns="12914" bIns="12914"/>
          <a:lstStyle/>
          <a:p>
            <a:pPr lvl="1" eaLnBrk="1" hangingPunct="1"/>
            <a:r>
              <a:rPr lang="en-US" altLang="en-US" dirty="0" smtClean="0"/>
              <a:t>The example in the slide creates a table named </a:t>
            </a:r>
            <a:r>
              <a:rPr lang="en-US" altLang="en-US" dirty="0" smtClean="0">
                <a:latin typeface="Courier New" pitchFamily="49" charset="0"/>
              </a:rPr>
              <a:t>DEPT80</a:t>
            </a:r>
            <a:r>
              <a:rPr lang="en-US" altLang="en-US" dirty="0" smtClean="0"/>
              <a:t>, which contains details of all the employees working in department 80. Notice that the data for the </a:t>
            </a:r>
            <a:r>
              <a:rPr lang="en-US" altLang="en-US" dirty="0" smtClean="0">
                <a:latin typeface="Courier New" pitchFamily="49" charset="0"/>
              </a:rPr>
              <a:t>DEPT80</a:t>
            </a:r>
            <a:r>
              <a:rPr lang="en-US" altLang="en-US" dirty="0" smtClean="0"/>
              <a:t> table comes from the </a:t>
            </a:r>
            <a:r>
              <a:rPr lang="en-US" altLang="en-US" dirty="0" smtClean="0">
                <a:latin typeface="Courier New" pitchFamily="49" charset="0"/>
              </a:rPr>
              <a:t>EMPLOYEES</a:t>
            </a:r>
            <a:r>
              <a:rPr lang="en-US" altLang="en-US" dirty="0" smtClean="0"/>
              <a:t> table.</a:t>
            </a:r>
          </a:p>
          <a:p>
            <a:pPr lvl="1" eaLnBrk="1" hangingPunct="1"/>
            <a:r>
              <a:rPr lang="en-US" altLang="en-US" dirty="0" smtClean="0"/>
              <a:t>You can verify the existence of a database table and check the column definitions by using the </a:t>
            </a:r>
            <a:r>
              <a:rPr lang="en-US" altLang="en-US" dirty="0" smtClean="0">
                <a:latin typeface="Courier New" pitchFamily="49" charset="0"/>
              </a:rPr>
              <a:t>DESCRIBE</a:t>
            </a:r>
            <a:r>
              <a:rPr lang="en-US" altLang="en-US" dirty="0" smtClean="0"/>
              <a:t> command.</a:t>
            </a:r>
          </a:p>
          <a:p>
            <a:pPr lvl="1" eaLnBrk="1" hangingPunct="1"/>
            <a:r>
              <a:rPr lang="en-US" altLang="en-US" dirty="0" smtClean="0"/>
              <a:t>However, be sure to provide a column alias when selecting an expression. The expression </a:t>
            </a:r>
            <a:r>
              <a:rPr lang="en-US" altLang="en-US" dirty="0" smtClean="0">
                <a:latin typeface="Courier New" pitchFamily="49" charset="0"/>
              </a:rPr>
              <a:t>SALARY*12</a:t>
            </a:r>
            <a:r>
              <a:rPr lang="en-US" altLang="en-US" dirty="0" smtClean="0"/>
              <a:t> is given the alias </a:t>
            </a:r>
            <a:r>
              <a:rPr lang="en-US" altLang="en-US" dirty="0" smtClean="0">
                <a:latin typeface="Courier New" pitchFamily="49" charset="0"/>
              </a:rPr>
              <a:t>ANNSAL</a:t>
            </a:r>
            <a:r>
              <a:rPr lang="en-US" altLang="en-US" dirty="0" smtClean="0"/>
              <a:t>. Without the alias, the following error is generated:</a:t>
            </a:r>
          </a:p>
          <a:p>
            <a:pPr lvl="1" eaLnBrk="1" hangingPunct="1">
              <a:spcBef>
                <a:spcPct val="0"/>
              </a:spcBef>
            </a:pPr>
            <a:r>
              <a:rPr lang="zh-CN" altLang="en-US" smtClean="0">
                <a:latin typeface="Courier New" pitchFamily="49" charset="0"/>
              </a:rPr>
              <a:t>幻灯片中的示例创建一个名为</a:t>
            </a:r>
            <a:r>
              <a:rPr lang="en-US" altLang="zh-CN" smtClean="0">
                <a:latin typeface="Courier New" pitchFamily="49" charset="0"/>
              </a:rPr>
              <a:t>DEPT80</a:t>
            </a:r>
            <a:r>
              <a:rPr lang="zh-CN" altLang="en-US" smtClean="0">
                <a:latin typeface="Courier New" pitchFamily="49" charset="0"/>
              </a:rPr>
              <a:t>的表，其中包含在部门</a:t>
            </a:r>
            <a:r>
              <a:rPr lang="en-US" altLang="zh-CN" smtClean="0">
                <a:latin typeface="Courier New" pitchFamily="49" charset="0"/>
              </a:rPr>
              <a:t>80</a:t>
            </a:r>
            <a:r>
              <a:rPr lang="zh-CN" altLang="en-US" smtClean="0">
                <a:latin typeface="Courier New" pitchFamily="49" charset="0"/>
              </a:rPr>
              <a:t>中工作的所有员工的详细信息。请注意，</a:t>
            </a:r>
            <a:r>
              <a:rPr lang="en-US" altLang="zh-CN" smtClean="0">
                <a:latin typeface="Courier New" pitchFamily="49" charset="0"/>
              </a:rPr>
              <a:t>DEPT80</a:t>
            </a:r>
            <a:r>
              <a:rPr lang="zh-CN" altLang="en-US" smtClean="0">
                <a:latin typeface="Courier New" pitchFamily="49" charset="0"/>
              </a:rPr>
              <a:t>表的数据来自</a:t>
            </a:r>
            <a:r>
              <a:rPr lang="en-US" altLang="zh-CN" smtClean="0">
                <a:latin typeface="Courier New" pitchFamily="49" charset="0"/>
              </a:rPr>
              <a:t>EMPLOYEES</a:t>
            </a:r>
            <a:r>
              <a:rPr lang="zh-CN" altLang="en-US" smtClean="0">
                <a:latin typeface="Courier New" pitchFamily="49" charset="0"/>
              </a:rPr>
              <a:t>表。</a:t>
            </a:r>
          </a:p>
          <a:p>
            <a:pPr lvl="1" eaLnBrk="1" hangingPunct="1">
              <a:spcBef>
                <a:spcPct val="0"/>
              </a:spcBef>
            </a:pPr>
            <a:r>
              <a:rPr lang="zh-CN" altLang="en-US" smtClean="0">
                <a:latin typeface="Courier New" pitchFamily="49" charset="0"/>
              </a:rPr>
              <a:t>您可以验证数据库表的存在，并使用</a:t>
            </a:r>
            <a:r>
              <a:rPr lang="en-US" altLang="zh-CN" smtClean="0">
                <a:latin typeface="Courier New" pitchFamily="49" charset="0"/>
              </a:rPr>
              <a:t>DESCRIBE</a:t>
            </a:r>
            <a:r>
              <a:rPr lang="zh-CN" altLang="en-US" smtClean="0">
                <a:latin typeface="Courier New" pitchFamily="49" charset="0"/>
              </a:rPr>
              <a:t>命令检查列定义。</a:t>
            </a:r>
          </a:p>
          <a:p>
            <a:pPr lvl="1" eaLnBrk="1" hangingPunct="1">
              <a:spcBef>
                <a:spcPct val="0"/>
              </a:spcBef>
            </a:pPr>
            <a:r>
              <a:rPr lang="zh-CN" altLang="en-US" smtClean="0">
                <a:latin typeface="Courier New" pitchFamily="49" charset="0"/>
              </a:rPr>
              <a:t>但是，确保在选择表达式时提供列别名。 表达式</a:t>
            </a:r>
            <a:r>
              <a:rPr lang="en-US" altLang="zh-CN" smtClean="0">
                <a:latin typeface="Courier New" pitchFamily="49" charset="0"/>
              </a:rPr>
              <a:t>SALARY * 12</a:t>
            </a:r>
            <a:r>
              <a:rPr lang="zh-CN" altLang="en-US" smtClean="0">
                <a:latin typeface="Courier New" pitchFamily="49" charset="0"/>
              </a:rPr>
              <a:t>被赋予别名</a:t>
            </a:r>
            <a:r>
              <a:rPr lang="en-US" altLang="zh-CN" smtClean="0">
                <a:latin typeface="Courier New" pitchFamily="49" charset="0"/>
              </a:rPr>
              <a:t>ANNSAL</a:t>
            </a:r>
            <a:r>
              <a:rPr lang="zh-CN" altLang="en-US" smtClean="0">
                <a:latin typeface="Courier New" pitchFamily="49" charset="0"/>
              </a:rPr>
              <a:t>。 没有别名，会生成以下错误：</a:t>
            </a:r>
            <a:endParaRPr lang="en-US" altLang="en-US" dirty="0" smtClean="0">
              <a:latin typeface="Courier New" pitchFamily="49" charset="0"/>
            </a:endParaRPr>
          </a:p>
        </p:txBody>
      </p:sp>
      <p:grpSp>
        <p:nvGrpSpPr>
          <p:cNvPr id="69636" name="Group 6"/>
          <p:cNvGrpSpPr>
            <a:grpSpLocks/>
          </p:cNvGrpSpPr>
          <p:nvPr/>
        </p:nvGrpSpPr>
        <p:grpSpPr bwMode="auto">
          <a:xfrm>
            <a:off x="676275" y="5936456"/>
            <a:ext cx="5257800" cy="2112963"/>
            <a:chOff x="676275" y="6621463"/>
            <a:chExt cx="5497513" cy="2209800"/>
          </a:xfrm>
        </p:grpSpPr>
        <p:pic>
          <p:nvPicPr>
            <p:cNvPr id="69638" name="Picture 7"/>
            <p:cNvPicPr>
              <a:picLocks noChangeAspect="1" noChangeArrowheads="1"/>
            </p:cNvPicPr>
            <p:nvPr/>
          </p:nvPicPr>
          <p:blipFill>
            <a:blip r:embed="rId3"/>
            <a:srcRect/>
            <a:stretch>
              <a:fillRect/>
            </a:stretch>
          </p:blipFill>
          <p:spPr bwMode="auto">
            <a:xfrm>
              <a:off x="676275" y="6621463"/>
              <a:ext cx="5497513" cy="2209800"/>
            </a:xfrm>
            <a:prstGeom prst="rect">
              <a:avLst/>
            </a:prstGeom>
            <a:noFill/>
            <a:ln w="28575">
              <a:noFill/>
              <a:miter lim="800000"/>
              <a:headEnd type="none" w="sm" len="sm"/>
              <a:tailEnd type="none" w="sm" len="sm"/>
            </a:ln>
          </p:spPr>
        </p:pic>
        <p:sp>
          <p:nvSpPr>
            <p:cNvPr id="69639" name="Rectangle 5"/>
            <p:cNvSpPr>
              <a:spLocks noChangeArrowheads="1"/>
            </p:cNvSpPr>
            <p:nvPr/>
          </p:nvSpPr>
          <p:spPr bwMode="auto">
            <a:xfrm>
              <a:off x="690563" y="8069263"/>
              <a:ext cx="5319712" cy="457200"/>
            </a:xfrm>
            <a:prstGeom prst="rect">
              <a:avLst/>
            </a:prstGeom>
            <a:noFill/>
            <a:ln w="28575">
              <a:solidFill>
                <a:schemeClr val="accent2"/>
              </a:solidFill>
              <a:miter lim="800000"/>
              <a:headEnd type="none" w="sm" len="sm"/>
              <a:tailEnd type="none" w="sm" len="sm"/>
            </a:ln>
          </p:spPr>
          <p:txBody>
            <a:bodyPr wrap="none" lIns="87956" tIns="43978" rIns="87956" bIns="43978" anchor="ctr"/>
            <a:lstStyle/>
            <a:p>
              <a:pPr defTabSz="879475" eaLnBrk="1" hangingPunct="1"/>
              <a:endParaRPr lang="en-IN" altLang="en-US" sz="1700" dirty="0"/>
            </a:p>
          </p:txBody>
        </p:sp>
      </p:grpSp>
      <p:sp>
        <p:nvSpPr>
          <p:cNvPr id="69637" name="Footer Placeholder 7"/>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51486621-899B-48F3-A086-24F4A365DD44}" type="slidenum">
              <a:rPr lang="en-US" altLang="en-US" smtClean="0">
                <a:cs typeface="Arial" pitchFamily="34" charset="0"/>
              </a:rPr>
              <a:t>33</a:t>
            </a:fld>
            <a:endParaRPr lang="en-US" altLang="en-US" dirty="0" smtClean="0">
              <a:cs typeface="Arial" pitchFamily="34" charset="0"/>
            </a:endParaRPr>
          </a:p>
        </p:txBody>
      </p:sp>
    </p:spTree>
    <p:extLst>
      <p:ext uri="{BB962C8B-B14F-4D97-AF65-F5344CB8AC3E}">
        <p14:creationId xmlns:p14="http://schemas.microsoft.com/office/powerpoint/2010/main" val="3434791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Rot="1" noChangeAspect="1" noChangeArrowheads="1" noTextEdit="1"/>
          </p:cNvSpPr>
          <p:nvPr>
            <p:ph type="sldImg"/>
          </p:nvPr>
        </p:nvSpPr>
        <p:spPr>
          <a:ln/>
        </p:spPr>
      </p:sp>
      <p:sp>
        <p:nvSpPr>
          <p:cNvPr id="71683"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7168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F7FA3683-F28B-409A-9EF3-0F62B39CFCC4}" type="slidenum">
              <a:rPr lang="en-US" altLang="en-US" smtClean="0">
                <a:cs typeface="Arial" pitchFamily="34" charset="0"/>
              </a:rPr>
              <a:t>34</a:t>
            </a:fld>
            <a:endParaRPr lang="en-US" altLang="en-US" dirty="0" smtClean="0">
              <a:cs typeface="Arial" pitchFamily="34" charset="0"/>
            </a:endParaRPr>
          </a:p>
        </p:txBody>
      </p:sp>
    </p:spTree>
    <p:extLst>
      <p:ext uri="{BB962C8B-B14F-4D97-AF65-F5344CB8AC3E}">
        <p14:creationId xmlns:p14="http://schemas.microsoft.com/office/powerpoint/2010/main" val="3960765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Rot="1" noChangeAspect="1" noChangeArrowheads="1" noTextEdit="1"/>
          </p:cNvSpPr>
          <p:nvPr>
            <p:ph type="sldImg"/>
          </p:nvPr>
        </p:nvSpPr>
        <p:spPr>
          <a:ln/>
        </p:spPr>
      </p:sp>
      <p:sp>
        <p:nvSpPr>
          <p:cNvPr id="7373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t>After you create a table, you may need to change the table structure for any of the following reasons: </a:t>
            </a:r>
          </a:p>
          <a:p>
            <a:pPr lvl="2" eaLnBrk="1" hangingPunct="1"/>
            <a:r>
              <a:rPr lang="en-US" altLang="en-US" dirty="0" smtClean="0"/>
              <a:t>You omitted a column.</a:t>
            </a:r>
          </a:p>
          <a:p>
            <a:pPr lvl="2" eaLnBrk="1" hangingPunct="1"/>
            <a:r>
              <a:rPr lang="en-US" altLang="en-US" dirty="0" smtClean="0"/>
              <a:t>Your column definition or its name needs to be changed.</a:t>
            </a:r>
          </a:p>
          <a:p>
            <a:pPr lvl="2" eaLnBrk="1" hangingPunct="1"/>
            <a:r>
              <a:rPr lang="en-US" altLang="en-US" dirty="0" smtClean="0"/>
              <a:t>You need to remove columns. </a:t>
            </a:r>
          </a:p>
          <a:p>
            <a:pPr lvl="2" eaLnBrk="1" hangingPunct="1"/>
            <a:r>
              <a:rPr lang="en-US" altLang="en-US" dirty="0" smtClean="0"/>
              <a:t>You want to put the table into read-only mode</a:t>
            </a:r>
          </a:p>
          <a:p>
            <a:pPr lvl="1" eaLnBrk="1" hangingPunct="1"/>
            <a:r>
              <a:rPr lang="en-US" altLang="en-US" dirty="0" smtClean="0"/>
              <a:t>You can do this by </a:t>
            </a:r>
            <a:r>
              <a:rPr lang="en-US" altLang="en-US" dirty="0" smtClean="0">
                <a:solidFill>
                  <a:schemeClr val="tx1"/>
                </a:solidFill>
              </a:rPr>
              <a:t>using the </a:t>
            </a:r>
            <a:r>
              <a:rPr lang="en-US" altLang="en-US" dirty="0" smtClean="0">
                <a:solidFill>
                  <a:schemeClr val="tx1"/>
                </a:solidFill>
                <a:latin typeface="Courier New" pitchFamily="49" charset="0"/>
              </a:rPr>
              <a:t>ALTER</a:t>
            </a:r>
            <a:r>
              <a:rPr lang="en-US" altLang="en-US" dirty="0" smtClean="0">
                <a:solidFill>
                  <a:schemeClr val="tx1"/>
                </a:solidFill>
              </a:rPr>
              <a:t> </a:t>
            </a:r>
            <a:r>
              <a:rPr lang="en-US" altLang="en-US" dirty="0" smtClean="0">
                <a:solidFill>
                  <a:schemeClr val="tx1"/>
                </a:solidFill>
                <a:latin typeface="Courier New" pitchFamily="49" charset="0"/>
              </a:rPr>
              <a:t>TABLE</a:t>
            </a:r>
            <a:r>
              <a:rPr lang="en-US" altLang="en-US" dirty="0" smtClean="0">
                <a:solidFill>
                  <a:schemeClr val="tx1"/>
                </a:solidFill>
              </a:rPr>
              <a:t> </a:t>
            </a:r>
            <a:r>
              <a:rPr lang="en-US" altLang="en-US" smtClean="0">
                <a:solidFill>
                  <a:schemeClr val="tx1"/>
                </a:solidFill>
              </a:rPr>
              <a:t>statement</a:t>
            </a:r>
            <a:r>
              <a:rPr lang="en-US" altLang="en-US" smtClean="0">
                <a:solidFill>
                  <a:schemeClr val="tx1"/>
                </a:solidFill>
              </a:rPr>
              <a:t>.</a:t>
            </a:r>
          </a:p>
          <a:p>
            <a:pPr lvl="1" eaLnBrk="1" hangingPunct="1"/>
            <a:r>
              <a:rPr lang="zh-CN" altLang="en-US" smtClean="0">
                <a:solidFill>
                  <a:schemeClr val="tx1"/>
                </a:solidFill>
              </a:rPr>
              <a:t>创建表之后，您可能需要更改表结构，原因如下：</a:t>
            </a:r>
          </a:p>
          <a:p>
            <a:pPr marL="323823" lvl="1" indent="-171450" eaLnBrk="1" hangingPunct="1">
              <a:buFont typeface="Arial" panose="020B0604020202020204" pitchFamily="34" charset="0"/>
              <a:buChar char="•"/>
            </a:pPr>
            <a:r>
              <a:rPr lang="zh-CN" altLang="en-US" smtClean="0">
                <a:solidFill>
                  <a:schemeClr val="tx1"/>
                </a:solidFill>
              </a:rPr>
              <a:t>你省略了一列</a:t>
            </a:r>
          </a:p>
          <a:p>
            <a:pPr marL="323823" lvl="1" indent="-171450" eaLnBrk="1" hangingPunct="1">
              <a:buFont typeface="Arial" panose="020B0604020202020204" pitchFamily="34" charset="0"/>
              <a:buChar char="•"/>
            </a:pPr>
            <a:r>
              <a:rPr lang="zh-CN" altLang="en-US" smtClean="0">
                <a:solidFill>
                  <a:schemeClr val="tx1"/>
                </a:solidFill>
              </a:rPr>
              <a:t>您的列定义或其名称需要更改。</a:t>
            </a:r>
          </a:p>
          <a:p>
            <a:pPr marL="323823" lvl="1" indent="-171450" eaLnBrk="1" hangingPunct="1">
              <a:buFont typeface="Arial" panose="020B0604020202020204" pitchFamily="34" charset="0"/>
              <a:buChar char="•"/>
            </a:pPr>
            <a:r>
              <a:rPr lang="zh-CN" altLang="en-US" smtClean="0">
                <a:solidFill>
                  <a:schemeClr val="tx1"/>
                </a:solidFill>
              </a:rPr>
              <a:t>您需要删除列。</a:t>
            </a:r>
          </a:p>
          <a:p>
            <a:pPr marL="323823" lvl="1" indent="-171450" eaLnBrk="1" hangingPunct="1">
              <a:buFont typeface="Arial" panose="020B0604020202020204" pitchFamily="34" charset="0"/>
              <a:buChar char="•"/>
            </a:pPr>
            <a:r>
              <a:rPr lang="zh-CN" altLang="en-US" smtClean="0">
                <a:solidFill>
                  <a:schemeClr val="tx1"/>
                </a:solidFill>
              </a:rPr>
              <a:t>你想把表放入只读模式</a:t>
            </a:r>
          </a:p>
          <a:p>
            <a:pPr lvl="1" eaLnBrk="1" hangingPunct="1"/>
            <a:r>
              <a:rPr lang="zh-CN" altLang="en-US" smtClean="0">
                <a:solidFill>
                  <a:schemeClr val="tx1"/>
                </a:solidFill>
              </a:rPr>
              <a:t>您可以使用</a:t>
            </a:r>
            <a:r>
              <a:rPr lang="en-US" altLang="zh-CN" smtClean="0">
                <a:solidFill>
                  <a:schemeClr val="tx1"/>
                </a:solidFill>
              </a:rPr>
              <a:t>ALTER TABLE</a:t>
            </a:r>
            <a:r>
              <a:rPr lang="zh-CN" altLang="en-US" smtClean="0">
                <a:solidFill>
                  <a:schemeClr val="tx1"/>
                </a:solidFill>
              </a:rPr>
              <a:t>语句来执行此操作。</a:t>
            </a:r>
            <a:endParaRPr lang="en-US" altLang="en-US" dirty="0" smtClean="0">
              <a:solidFill>
                <a:schemeClr val="tx1"/>
              </a:solidFill>
            </a:endParaRPr>
          </a:p>
        </p:txBody>
      </p:sp>
      <p:sp>
        <p:nvSpPr>
          <p:cNvPr id="7373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32404BEE-E67E-49EC-88AC-90B8E8AD65DE}" type="slidenum">
              <a:rPr lang="en-US" altLang="en-US" smtClean="0">
                <a:cs typeface="Arial" pitchFamily="34" charset="0"/>
              </a:rPr>
              <a:t>35</a:t>
            </a:fld>
            <a:endParaRPr lang="en-US" altLang="en-US" dirty="0" smtClean="0">
              <a:cs typeface="Arial" pitchFamily="34" charset="0"/>
            </a:endParaRPr>
          </a:p>
        </p:txBody>
      </p:sp>
    </p:spTree>
    <p:extLst>
      <p:ext uri="{BB962C8B-B14F-4D97-AF65-F5344CB8AC3E}">
        <p14:creationId xmlns:p14="http://schemas.microsoft.com/office/powerpoint/2010/main" val="1186738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lvl="1"/>
            <a:r>
              <a:rPr lang="en-US" altLang="en-US" dirty="0" smtClean="0">
                <a:solidFill>
                  <a:schemeClr val="tx1"/>
                </a:solidFill>
              </a:rPr>
              <a:t>You can add columns to a table, modify columns, and drop columns from a table by using the </a:t>
            </a:r>
            <a:r>
              <a:rPr lang="en-US" altLang="en-US" dirty="0" smtClean="0">
                <a:solidFill>
                  <a:schemeClr val="tx1"/>
                </a:solidFill>
                <a:latin typeface="Courier New" pitchFamily="49" charset="0"/>
              </a:rPr>
              <a:t>ALTER</a:t>
            </a:r>
            <a:r>
              <a:rPr lang="en-US" altLang="en-US" dirty="0" smtClean="0">
                <a:solidFill>
                  <a:schemeClr val="tx1"/>
                </a:solidFill>
              </a:rPr>
              <a:t> </a:t>
            </a:r>
            <a:r>
              <a:rPr lang="en-US" altLang="en-US" dirty="0" smtClean="0">
                <a:solidFill>
                  <a:schemeClr val="tx1"/>
                </a:solidFill>
                <a:latin typeface="Courier New" pitchFamily="49" charset="0"/>
              </a:rPr>
              <a:t>TABLE</a:t>
            </a:r>
            <a:r>
              <a:rPr lang="en-US" altLang="en-US" dirty="0" smtClean="0">
                <a:solidFill>
                  <a:schemeClr val="tx1"/>
                </a:solidFill>
              </a:rPr>
              <a:t> statement. </a:t>
            </a:r>
          </a:p>
          <a:p>
            <a:pPr lvl="1"/>
            <a:r>
              <a:rPr lang="en-US" altLang="en-US" dirty="0" smtClean="0">
                <a:solidFill>
                  <a:schemeClr val="tx1"/>
                </a:solidFill>
              </a:rPr>
              <a:t>In the syntax:</a:t>
            </a:r>
          </a:p>
          <a:p>
            <a:pPr marL="400050" lvl="2" indent="-171450">
              <a:buFont typeface="Times New Roman" pitchFamily="18" charset="0"/>
              <a:buNone/>
            </a:pPr>
            <a:r>
              <a:rPr lang="en-US" altLang="en-US" i="1" dirty="0" smtClean="0">
                <a:solidFill>
                  <a:schemeClr val="tx1"/>
                </a:solidFill>
                <a:latin typeface="Courier New" pitchFamily="49" charset="0"/>
              </a:rPr>
              <a:t>table</a:t>
            </a:r>
            <a:r>
              <a:rPr lang="en-US" altLang="en-US" dirty="0" smtClean="0">
                <a:solidFill>
                  <a:schemeClr val="tx1"/>
                </a:solidFill>
              </a:rPr>
              <a:t>			Is the name of the table</a:t>
            </a:r>
          </a:p>
          <a:p>
            <a:pPr marL="400050" lvl="2" indent="-171450">
              <a:buFont typeface="Times New Roman" pitchFamily="18" charset="0"/>
              <a:buNone/>
            </a:pPr>
            <a:r>
              <a:rPr lang="en-US" altLang="en-US" dirty="0" smtClean="0">
                <a:solidFill>
                  <a:schemeClr val="tx1"/>
                </a:solidFill>
                <a:latin typeface="Courier New" pitchFamily="49" charset="0"/>
              </a:rPr>
              <a:t>ADD|MODIFY|DROP</a:t>
            </a:r>
            <a:r>
              <a:rPr lang="en-US" altLang="en-US" dirty="0" smtClean="0">
                <a:solidFill>
                  <a:schemeClr val="tx1"/>
                </a:solidFill>
              </a:rPr>
              <a:t>		Is the type of modification</a:t>
            </a:r>
          </a:p>
          <a:p>
            <a:pPr marL="400050" lvl="2" indent="-171450">
              <a:buFont typeface="Times New Roman" pitchFamily="18" charset="0"/>
              <a:buNone/>
            </a:pPr>
            <a:r>
              <a:rPr lang="en-US" altLang="en-US" i="1" dirty="0" smtClean="0">
                <a:solidFill>
                  <a:schemeClr val="tx1"/>
                </a:solidFill>
                <a:latin typeface="Courier New" pitchFamily="49" charset="0"/>
              </a:rPr>
              <a:t>column</a:t>
            </a:r>
            <a:r>
              <a:rPr lang="en-US" altLang="en-US" dirty="0" smtClean="0">
                <a:solidFill>
                  <a:schemeClr val="tx1"/>
                </a:solidFill>
              </a:rPr>
              <a:t>			Is the name of the column</a:t>
            </a:r>
          </a:p>
          <a:p>
            <a:pPr marL="400050" lvl="2" indent="-171450">
              <a:buFont typeface="Times New Roman" pitchFamily="18" charset="0"/>
              <a:buNone/>
            </a:pPr>
            <a:r>
              <a:rPr lang="en-US" altLang="en-US" i="1" dirty="0" smtClean="0">
                <a:solidFill>
                  <a:schemeClr val="tx1"/>
                </a:solidFill>
                <a:latin typeface="Courier New" pitchFamily="49" charset="0"/>
              </a:rPr>
              <a:t>datatype</a:t>
            </a:r>
            <a:r>
              <a:rPr lang="en-US" altLang="en-US" dirty="0" smtClean="0">
                <a:solidFill>
                  <a:schemeClr val="tx1"/>
                </a:solidFill>
              </a:rPr>
              <a:t>			Is the data type and length of the column</a:t>
            </a:r>
          </a:p>
          <a:p>
            <a:pPr marL="400050" lvl="2" indent="-171450">
              <a:buFont typeface="Times New Roman" pitchFamily="18" charset="0"/>
              <a:buNone/>
            </a:pPr>
            <a:r>
              <a:rPr lang="en-US" altLang="en-US" dirty="0" smtClean="0">
                <a:solidFill>
                  <a:schemeClr val="tx1"/>
                </a:solidFill>
                <a:latin typeface="Courier New" pitchFamily="49" charset="0"/>
              </a:rPr>
              <a:t>DEFAULT </a:t>
            </a:r>
            <a:r>
              <a:rPr lang="en-US" altLang="en-US" i="1" dirty="0" smtClean="0">
                <a:solidFill>
                  <a:schemeClr val="tx1"/>
                </a:solidFill>
                <a:latin typeface="Courier New" pitchFamily="49" charset="0"/>
              </a:rPr>
              <a:t>expr</a:t>
            </a:r>
            <a:r>
              <a:rPr lang="en-US" altLang="en-US" i="1" dirty="0" smtClean="0">
                <a:solidFill>
                  <a:schemeClr val="tx1"/>
                </a:solidFill>
              </a:rPr>
              <a:t>		</a:t>
            </a:r>
            <a:r>
              <a:rPr lang="en-US" altLang="en-US" dirty="0" smtClean="0">
                <a:solidFill>
                  <a:schemeClr val="tx1"/>
                </a:solidFill>
              </a:rPr>
              <a:t>Specifies the default value for a column</a:t>
            </a:r>
          </a:p>
          <a:p>
            <a:endParaRPr lang="en-US" altLang="en-US" dirty="0" smtClean="0"/>
          </a:p>
        </p:txBody>
      </p:sp>
      <p:sp>
        <p:nvSpPr>
          <p:cNvPr id="7578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AAD6D913-B25C-4470-968E-AD5F37656E14}" type="slidenum">
              <a:rPr lang="en-US" altLang="en-US" smtClean="0">
                <a:cs typeface="Arial" pitchFamily="34" charset="0"/>
              </a:rPr>
              <a:t>36</a:t>
            </a:fld>
            <a:endParaRPr lang="en-US" altLang="en-US" dirty="0" smtClean="0">
              <a:cs typeface="Arial" pitchFamily="34" charset="0"/>
            </a:endParaRPr>
          </a:p>
        </p:txBody>
      </p:sp>
    </p:spTree>
    <p:extLst>
      <p:ext uri="{BB962C8B-B14F-4D97-AF65-F5344CB8AC3E}">
        <p14:creationId xmlns:p14="http://schemas.microsoft.com/office/powerpoint/2010/main" val="618258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5"/>
          <p:cNvSpPr>
            <a:spLocks noGrp="1" noRot="1" noChangeAspect="1" noTextEdit="1"/>
          </p:cNvSpPr>
          <p:nvPr>
            <p:ph type="sldImg"/>
          </p:nvPr>
        </p:nvSpPr>
        <p:spPr>
          <a:ln/>
        </p:spPr>
      </p:sp>
      <p:sp>
        <p:nvSpPr>
          <p:cNvPr id="77827" name="Notes Placeholder 6"/>
          <p:cNvSpPr>
            <a:spLocks noGrp="1"/>
          </p:cNvSpPr>
          <p:nvPr>
            <p:ph type="body" idx="1"/>
          </p:nvPr>
        </p:nvSpPr>
        <p:spPr>
          <a:noFill/>
          <a:ln/>
        </p:spPr>
        <p:txBody>
          <a:bodyPr/>
          <a:lstStyle/>
          <a:p>
            <a:r>
              <a:rPr lang="en-US" altLang="en-US" dirty="0" smtClean="0"/>
              <a:t>Guidelines for Adding a Column</a:t>
            </a:r>
          </a:p>
          <a:p>
            <a:pPr lvl="2"/>
            <a:r>
              <a:rPr lang="en-US" altLang="en-US" dirty="0" smtClean="0">
                <a:solidFill>
                  <a:schemeClr val="tx1"/>
                </a:solidFill>
              </a:rPr>
              <a:t>You can add or modify columns.</a:t>
            </a:r>
          </a:p>
          <a:p>
            <a:pPr lvl="2"/>
            <a:r>
              <a:rPr lang="en-US" altLang="en-US" dirty="0" smtClean="0">
                <a:solidFill>
                  <a:schemeClr val="tx1"/>
                </a:solidFill>
              </a:rPr>
              <a:t>You cannot specify where the column is to appear. The new column becomes the last column.</a:t>
            </a:r>
          </a:p>
          <a:p>
            <a:pPr lvl="1"/>
            <a:r>
              <a:rPr lang="en-US" altLang="en-US" dirty="0" smtClean="0">
                <a:solidFill>
                  <a:schemeClr val="tx1"/>
                </a:solidFill>
              </a:rPr>
              <a:t>The example in the slide adds a column named </a:t>
            </a:r>
            <a:r>
              <a:rPr lang="en-US" altLang="en-US" dirty="0" smtClean="0">
                <a:solidFill>
                  <a:schemeClr val="tx1"/>
                </a:solidFill>
                <a:latin typeface="Courier New" pitchFamily="49" charset="0"/>
              </a:rPr>
              <a:t>JOB_ID</a:t>
            </a:r>
            <a:r>
              <a:rPr lang="en-US" altLang="en-US" dirty="0" smtClean="0">
                <a:solidFill>
                  <a:schemeClr val="tx1"/>
                </a:solidFill>
              </a:rPr>
              <a:t> to the </a:t>
            </a:r>
            <a:r>
              <a:rPr lang="en-US" altLang="en-US" dirty="0" smtClean="0">
                <a:solidFill>
                  <a:schemeClr val="tx1"/>
                </a:solidFill>
                <a:latin typeface="Courier New" pitchFamily="49" charset="0"/>
              </a:rPr>
              <a:t>DEPT80</a:t>
            </a:r>
            <a:r>
              <a:rPr lang="en-US" altLang="en-US" dirty="0" smtClean="0">
                <a:solidFill>
                  <a:schemeClr val="tx1"/>
                </a:solidFill>
              </a:rPr>
              <a:t> table. The </a:t>
            </a:r>
            <a:r>
              <a:rPr lang="en-US" altLang="en-US" dirty="0" smtClean="0">
                <a:solidFill>
                  <a:schemeClr val="tx1"/>
                </a:solidFill>
                <a:latin typeface="Courier New" pitchFamily="49" charset="0"/>
              </a:rPr>
              <a:t>JOB_ID</a:t>
            </a:r>
            <a:r>
              <a:rPr lang="en-US" altLang="en-US" dirty="0" smtClean="0">
                <a:solidFill>
                  <a:schemeClr val="tx1"/>
                </a:solidFill>
              </a:rPr>
              <a:t> column becomes the last column in the table. </a:t>
            </a:r>
            <a:endParaRPr lang="en-US" altLang="en-US" b="1" dirty="0" smtClean="0">
              <a:solidFill>
                <a:schemeClr val="tx1"/>
              </a:solidFill>
            </a:endParaRPr>
          </a:p>
          <a:p>
            <a:pPr lvl="1"/>
            <a:r>
              <a:rPr lang="en-US" altLang="en-US" b="1" dirty="0" smtClean="0">
                <a:solidFill>
                  <a:schemeClr val="tx1"/>
                </a:solidFill>
              </a:rPr>
              <a:t>Note:</a:t>
            </a:r>
            <a:r>
              <a:rPr lang="en-US" altLang="en-US" dirty="0" smtClean="0">
                <a:solidFill>
                  <a:schemeClr val="tx1"/>
                </a:solidFill>
              </a:rPr>
              <a:t> If a table already contains rows when a column is added, the new column is initially null or takes the default value for all the rows. You can add a mandatory</a:t>
            </a:r>
            <a:r>
              <a:rPr lang="en-US" altLang="en-US" dirty="0" smtClean="0">
                <a:solidFill>
                  <a:schemeClr val="tx1"/>
                </a:solidFill>
                <a:latin typeface="Times" pitchFamily="18" charset="0"/>
              </a:rPr>
              <a:t> </a:t>
            </a:r>
            <a:r>
              <a:rPr lang="en-US" altLang="en-US" dirty="0" smtClean="0">
                <a:solidFill>
                  <a:schemeClr val="tx1"/>
                </a:solidFill>
                <a:latin typeface="Courier New" pitchFamily="49" charset="0"/>
              </a:rPr>
              <a:t>NOT</a:t>
            </a:r>
            <a:r>
              <a:rPr lang="en-US" altLang="en-US" dirty="0" smtClean="0"/>
              <a:t> </a:t>
            </a:r>
            <a:r>
              <a:rPr lang="en-US" altLang="en-US" dirty="0" smtClean="0">
                <a:solidFill>
                  <a:schemeClr val="tx1"/>
                </a:solidFill>
                <a:latin typeface="Courier New" pitchFamily="49" charset="0"/>
              </a:rPr>
              <a:t>NULL</a:t>
            </a:r>
            <a:r>
              <a:rPr lang="en-US" altLang="en-US" dirty="0" smtClean="0">
                <a:solidFill>
                  <a:schemeClr val="tx1"/>
                </a:solidFill>
              </a:rPr>
              <a:t> column to a table that already contains data in the other columns only if you specify a default value. You can add a </a:t>
            </a:r>
            <a:r>
              <a:rPr lang="en-US" altLang="en-US" dirty="0" smtClean="0">
                <a:solidFill>
                  <a:schemeClr val="tx1"/>
                </a:solidFill>
                <a:latin typeface="Courier New" pitchFamily="49" charset="0"/>
              </a:rPr>
              <a:t>NOT</a:t>
            </a:r>
            <a:r>
              <a:rPr lang="en-US" altLang="en-US" dirty="0" smtClean="0"/>
              <a:t> </a:t>
            </a:r>
            <a:r>
              <a:rPr lang="en-US" altLang="en-US" dirty="0" smtClean="0">
                <a:solidFill>
                  <a:schemeClr val="tx1"/>
                </a:solidFill>
                <a:latin typeface="Courier New" pitchFamily="49" charset="0"/>
              </a:rPr>
              <a:t>NULL</a:t>
            </a:r>
            <a:r>
              <a:rPr lang="en-US" altLang="en-US" dirty="0" smtClean="0">
                <a:solidFill>
                  <a:schemeClr val="tx1"/>
                </a:solidFill>
              </a:rPr>
              <a:t> column to an empty table without the default </a:t>
            </a:r>
            <a:r>
              <a:rPr lang="en-US" altLang="en-US" smtClean="0">
                <a:solidFill>
                  <a:schemeClr val="tx1"/>
                </a:solidFill>
              </a:rPr>
              <a:t>value</a:t>
            </a:r>
            <a:r>
              <a:rPr lang="en-US" altLang="en-US" smtClean="0">
                <a:solidFill>
                  <a:schemeClr val="tx1"/>
                </a:solidFill>
              </a:rPr>
              <a:t>.</a:t>
            </a:r>
          </a:p>
          <a:p>
            <a:pPr lvl="1"/>
            <a:r>
              <a:rPr lang="zh-CN" altLang="en-US" smtClean="0"/>
              <a:t>添加列的准则</a:t>
            </a:r>
          </a:p>
          <a:p>
            <a:pPr marL="323823" lvl="1" indent="-171450">
              <a:buFont typeface="Arial" panose="020B0604020202020204" pitchFamily="34" charset="0"/>
              <a:buChar char="•"/>
            </a:pPr>
            <a:r>
              <a:rPr lang="zh-CN" altLang="en-US" smtClean="0"/>
              <a:t>您可以添加或修改列。</a:t>
            </a:r>
          </a:p>
          <a:p>
            <a:pPr marL="323823" lvl="1" indent="-171450">
              <a:buFont typeface="Arial" panose="020B0604020202020204" pitchFamily="34" charset="0"/>
              <a:buChar char="•"/>
            </a:pPr>
            <a:r>
              <a:rPr lang="zh-CN" altLang="en-US" smtClean="0"/>
              <a:t>您不能指定列的显示位置。 新列成为最后一列。</a:t>
            </a:r>
          </a:p>
          <a:p>
            <a:pPr lvl="1"/>
            <a:r>
              <a:rPr lang="zh-CN" altLang="en-US" smtClean="0"/>
              <a:t>幻灯片中的示例将一个名为</a:t>
            </a:r>
            <a:r>
              <a:rPr lang="en-US" altLang="zh-CN" smtClean="0"/>
              <a:t>JOB_ID</a:t>
            </a:r>
            <a:r>
              <a:rPr lang="zh-CN" altLang="en-US" smtClean="0"/>
              <a:t>的列添加到</a:t>
            </a:r>
            <a:r>
              <a:rPr lang="en-US" altLang="zh-CN" smtClean="0"/>
              <a:t>DEPT80</a:t>
            </a:r>
            <a:r>
              <a:rPr lang="zh-CN" altLang="en-US" smtClean="0"/>
              <a:t>表中。 </a:t>
            </a:r>
            <a:r>
              <a:rPr lang="en-US" altLang="zh-CN" smtClean="0"/>
              <a:t>JOB_ID</a:t>
            </a:r>
            <a:r>
              <a:rPr lang="zh-CN" altLang="en-US" smtClean="0"/>
              <a:t>列成为表中的最后一列。</a:t>
            </a:r>
          </a:p>
          <a:p>
            <a:pPr lvl="1"/>
            <a:r>
              <a:rPr lang="zh-CN" altLang="en-US" smtClean="0"/>
              <a:t>注意：如果表中添加列时已包含行，则新列最初为空，或为所有行采用默认值。 只有指定了默认值，才可以向已经包含其他列中的数据的表添加一个必需的</a:t>
            </a:r>
            <a:r>
              <a:rPr lang="en-US" altLang="zh-CN" smtClean="0"/>
              <a:t>NOT NULL</a:t>
            </a:r>
            <a:r>
              <a:rPr lang="zh-CN" altLang="en-US" smtClean="0"/>
              <a:t>列。 您可以将</a:t>
            </a:r>
            <a:r>
              <a:rPr lang="en-US" altLang="zh-CN" smtClean="0"/>
              <a:t>NOT NULL</a:t>
            </a:r>
            <a:r>
              <a:rPr lang="zh-CN" altLang="en-US" smtClean="0"/>
              <a:t>列添加到没有默认值的空表中。</a:t>
            </a:r>
            <a:endParaRPr lang="en-US" altLang="en-US" dirty="0" smtClean="0"/>
          </a:p>
        </p:txBody>
      </p:sp>
      <p:sp>
        <p:nvSpPr>
          <p:cNvPr id="7782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9013478F-A039-4363-A069-0321D2E8F3E2}" type="slidenum">
              <a:rPr lang="en-US" altLang="en-US" smtClean="0">
                <a:cs typeface="Arial" pitchFamily="34" charset="0"/>
              </a:rPr>
              <a:t>37</a:t>
            </a:fld>
            <a:endParaRPr lang="en-US" altLang="en-US" dirty="0" smtClean="0">
              <a:cs typeface="Arial" pitchFamily="34" charset="0"/>
            </a:endParaRPr>
          </a:p>
        </p:txBody>
      </p:sp>
    </p:spTree>
    <p:extLst>
      <p:ext uri="{BB962C8B-B14F-4D97-AF65-F5344CB8AC3E}">
        <p14:creationId xmlns:p14="http://schemas.microsoft.com/office/powerpoint/2010/main" val="1635732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5"/>
          <p:cNvSpPr>
            <a:spLocks noGrp="1" noRot="1" noChangeAspect="1" noTextEdit="1"/>
          </p:cNvSpPr>
          <p:nvPr>
            <p:ph type="sldImg"/>
          </p:nvPr>
        </p:nvSpPr>
        <p:spPr>
          <a:ln/>
        </p:spPr>
      </p:sp>
      <p:sp>
        <p:nvSpPr>
          <p:cNvPr id="79875" name="Notes Placeholder 6"/>
          <p:cNvSpPr>
            <a:spLocks noGrp="1"/>
          </p:cNvSpPr>
          <p:nvPr>
            <p:ph type="body" idx="1"/>
          </p:nvPr>
        </p:nvSpPr>
        <p:spPr>
          <a:noFill/>
          <a:ln/>
        </p:spPr>
        <p:txBody>
          <a:bodyPr/>
          <a:lstStyle/>
          <a:p>
            <a:pPr lvl="1"/>
            <a:r>
              <a:rPr lang="en-US" altLang="en-US" dirty="0" smtClean="0">
                <a:solidFill>
                  <a:schemeClr val="tx1"/>
                </a:solidFill>
              </a:rPr>
              <a:t>You can modify a column definition by using the </a:t>
            </a:r>
            <a:r>
              <a:rPr lang="en-US" altLang="en-US" dirty="0" smtClean="0">
                <a:solidFill>
                  <a:schemeClr val="tx1"/>
                </a:solidFill>
                <a:latin typeface="Courier New" pitchFamily="49" charset="0"/>
              </a:rPr>
              <a:t>ALTER</a:t>
            </a:r>
            <a:r>
              <a:rPr lang="en-US" altLang="en-US" dirty="0" smtClean="0"/>
              <a:t> </a:t>
            </a:r>
            <a:r>
              <a:rPr lang="en-US" altLang="en-US" dirty="0" smtClean="0">
                <a:solidFill>
                  <a:schemeClr val="tx1"/>
                </a:solidFill>
                <a:latin typeface="Courier New" pitchFamily="49" charset="0"/>
              </a:rPr>
              <a:t>TABLE</a:t>
            </a:r>
            <a:r>
              <a:rPr lang="en-US" altLang="en-US" dirty="0" smtClean="0">
                <a:solidFill>
                  <a:schemeClr val="tx1"/>
                </a:solidFill>
              </a:rPr>
              <a:t> statement with the </a:t>
            </a:r>
            <a:r>
              <a:rPr lang="en-US" altLang="en-US" dirty="0" smtClean="0">
                <a:solidFill>
                  <a:schemeClr val="tx1"/>
                </a:solidFill>
                <a:latin typeface="Courier New" pitchFamily="49" charset="0"/>
              </a:rPr>
              <a:t>MODIFY</a:t>
            </a:r>
            <a:r>
              <a:rPr lang="en-US" altLang="en-US" dirty="0" smtClean="0">
                <a:solidFill>
                  <a:schemeClr val="tx1"/>
                </a:solidFill>
              </a:rPr>
              <a:t> clause. Column modification can include changes to a column’s data type, size, and default value.</a:t>
            </a:r>
          </a:p>
          <a:p>
            <a:pPr lvl="1"/>
            <a:r>
              <a:rPr lang="en-US" altLang="en-US" b="1" dirty="0" smtClean="0"/>
              <a:t>Guidelines</a:t>
            </a:r>
          </a:p>
          <a:p>
            <a:pPr lvl="2"/>
            <a:r>
              <a:rPr lang="en-US" altLang="en-US" dirty="0" smtClean="0">
                <a:solidFill>
                  <a:schemeClr val="tx1"/>
                </a:solidFill>
              </a:rPr>
              <a:t>You can increase the width or precision of a numeric column.</a:t>
            </a:r>
          </a:p>
          <a:p>
            <a:pPr lvl="2"/>
            <a:r>
              <a:rPr lang="en-US" altLang="en-US" dirty="0" smtClean="0">
                <a:solidFill>
                  <a:schemeClr val="tx1"/>
                </a:solidFill>
              </a:rPr>
              <a:t>You can increase the width of character columns.</a:t>
            </a:r>
          </a:p>
          <a:p>
            <a:pPr lvl="2"/>
            <a:r>
              <a:rPr lang="en-US" altLang="en-US" dirty="0" smtClean="0">
                <a:solidFill>
                  <a:schemeClr val="tx1"/>
                </a:solidFill>
              </a:rPr>
              <a:t>You can decrease the width of a column if:</a:t>
            </a:r>
          </a:p>
          <a:p>
            <a:pPr lvl="3"/>
            <a:r>
              <a:rPr lang="en-US" altLang="en-US" dirty="0" smtClean="0">
                <a:solidFill>
                  <a:schemeClr val="tx1"/>
                </a:solidFill>
              </a:rPr>
              <a:t>The column contains only null values</a:t>
            </a:r>
          </a:p>
          <a:p>
            <a:pPr lvl="3"/>
            <a:r>
              <a:rPr lang="en-US" altLang="en-US" dirty="0" smtClean="0">
                <a:solidFill>
                  <a:schemeClr val="tx1"/>
                </a:solidFill>
              </a:rPr>
              <a:t>The table has no rows</a:t>
            </a:r>
          </a:p>
          <a:p>
            <a:pPr lvl="3"/>
            <a:r>
              <a:rPr lang="en-US" altLang="en-US" dirty="0" smtClean="0">
                <a:solidFill>
                  <a:schemeClr val="tx1"/>
                </a:solidFill>
              </a:rPr>
              <a:t>The decrease in column width is not less than the existing values in that column</a:t>
            </a:r>
          </a:p>
          <a:p>
            <a:pPr lvl="2"/>
            <a:r>
              <a:rPr lang="en-US" altLang="en-US" dirty="0" smtClean="0">
                <a:solidFill>
                  <a:schemeClr val="tx1"/>
                </a:solidFill>
              </a:rPr>
              <a:t>You can change the data type if the column contains only null values. The exception to this is </a:t>
            </a:r>
            <a:r>
              <a:rPr lang="en-US" altLang="en-US" dirty="0" smtClean="0">
                <a:solidFill>
                  <a:schemeClr val="tx1"/>
                </a:solidFill>
                <a:latin typeface="Courier New" pitchFamily="49" charset="0"/>
              </a:rPr>
              <a:t>CHAR</a:t>
            </a:r>
            <a:r>
              <a:rPr lang="en-US" altLang="en-US" dirty="0" smtClean="0">
                <a:solidFill>
                  <a:schemeClr val="tx1"/>
                </a:solidFill>
              </a:rPr>
              <a:t>-to-</a:t>
            </a:r>
            <a:r>
              <a:rPr lang="en-US" altLang="en-US" dirty="0" smtClean="0">
                <a:solidFill>
                  <a:schemeClr val="tx1"/>
                </a:solidFill>
                <a:latin typeface="Courier New" pitchFamily="49" charset="0"/>
              </a:rPr>
              <a:t>VARCHAR2</a:t>
            </a:r>
            <a:r>
              <a:rPr lang="en-US" altLang="en-US" dirty="0" smtClean="0">
                <a:solidFill>
                  <a:schemeClr val="tx1"/>
                </a:solidFill>
              </a:rPr>
              <a:t> conversions, which can be done with data in the columns.</a:t>
            </a:r>
          </a:p>
          <a:p>
            <a:pPr lvl="2"/>
            <a:r>
              <a:rPr lang="en-US" altLang="en-US" dirty="0" smtClean="0">
                <a:solidFill>
                  <a:schemeClr val="tx1"/>
                </a:solidFill>
              </a:rPr>
              <a:t>You can convert a </a:t>
            </a:r>
            <a:r>
              <a:rPr lang="en-US" altLang="en-US" dirty="0" smtClean="0">
                <a:solidFill>
                  <a:schemeClr val="tx1"/>
                </a:solidFill>
                <a:latin typeface="Courier New" pitchFamily="49" charset="0"/>
              </a:rPr>
              <a:t>CHAR</a:t>
            </a:r>
            <a:r>
              <a:rPr lang="en-US" altLang="en-US" dirty="0" smtClean="0">
                <a:solidFill>
                  <a:schemeClr val="tx1"/>
                </a:solidFill>
              </a:rPr>
              <a:t> column to the </a:t>
            </a:r>
            <a:r>
              <a:rPr lang="en-US" altLang="en-US" dirty="0" smtClean="0">
                <a:solidFill>
                  <a:schemeClr val="tx1"/>
                </a:solidFill>
                <a:latin typeface="Courier New" pitchFamily="49" charset="0"/>
              </a:rPr>
              <a:t>VARCHAR2</a:t>
            </a:r>
            <a:r>
              <a:rPr lang="en-US" altLang="en-US" dirty="0" smtClean="0">
                <a:solidFill>
                  <a:schemeClr val="tx1"/>
                </a:solidFill>
              </a:rPr>
              <a:t> data type or convert a </a:t>
            </a:r>
            <a:r>
              <a:rPr lang="en-US" altLang="en-US" dirty="0" smtClean="0">
                <a:solidFill>
                  <a:schemeClr val="tx1"/>
                </a:solidFill>
                <a:latin typeface="Courier New" pitchFamily="49" charset="0"/>
              </a:rPr>
              <a:t>VARCHAR2</a:t>
            </a:r>
            <a:r>
              <a:rPr lang="en-US" altLang="en-US" dirty="0" smtClean="0">
                <a:solidFill>
                  <a:schemeClr val="tx1"/>
                </a:solidFill>
              </a:rPr>
              <a:t> column to the </a:t>
            </a:r>
            <a:r>
              <a:rPr lang="en-US" altLang="en-US" dirty="0" smtClean="0">
                <a:solidFill>
                  <a:schemeClr val="tx1"/>
                </a:solidFill>
                <a:latin typeface="Courier New" pitchFamily="49" charset="0"/>
              </a:rPr>
              <a:t>CHAR</a:t>
            </a:r>
            <a:r>
              <a:rPr lang="en-US" altLang="en-US" dirty="0" smtClean="0">
                <a:solidFill>
                  <a:schemeClr val="tx1"/>
                </a:solidFill>
              </a:rPr>
              <a:t> data type only if the column contains null values or if you do not change the size.</a:t>
            </a:r>
          </a:p>
          <a:p>
            <a:pPr lvl="2"/>
            <a:r>
              <a:rPr lang="en-US" altLang="en-US" dirty="0" smtClean="0">
                <a:solidFill>
                  <a:schemeClr val="tx1"/>
                </a:solidFill>
              </a:rPr>
              <a:t>A change to the default value of a column affects only subsequent insertions to the </a:t>
            </a:r>
            <a:r>
              <a:rPr lang="en-US" altLang="en-US" smtClean="0">
                <a:solidFill>
                  <a:schemeClr val="tx1"/>
                </a:solidFill>
              </a:rPr>
              <a:t>table</a:t>
            </a:r>
            <a:r>
              <a:rPr lang="en-US" altLang="en-US" smtClean="0">
                <a:solidFill>
                  <a:schemeClr val="tx1"/>
                </a:solidFill>
              </a:rPr>
              <a:t>.</a:t>
            </a:r>
          </a:p>
          <a:p>
            <a:pPr marL="0" lvl="1" indent="-152374">
              <a:buNone/>
            </a:pPr>
            <a:r>
              <a:rPr lang="zh-CN" altLang="en-US" smtClean="0"/>
              <a:t>您可以使用具有</a:t>
            </a:r>
            <a:r>
              <a:rPr lang="en-US" altLang="zh-CN" smtClean="0"/>
              <a:t>MODIFY</a:t>
            </a:r>
            <a:r>
              <a:rPr lang="zh-CN" altLang="en-US" smtClean="0"/>
              <a:t>子句的</a:t>
            </a:r>
            <a:r>
              <a:rPr lang="en-US" altLang="zh-CN" smtClean="0"/>
              <a:t>ALTER TABLE</a:t>
            </a:r>
            <a:r>
              <a:rPr lang="zh-CN" altLang="en-US" smtClean="0"/>
              <a:t>语句修改列定义。 列修改可以包括更改列的数据类型，大小和默认值。</a:t>
            </a:r>
          </a:p>
          <a:p>
            <a:pPr marL="0" lvl="1" indent="-152374">
              <a:buNone/>
            </a:pPr>
            <a:r>
              <a:rPr lang="zh-CN" altLang="en-US" smtClean="0"/>
              <a:t>方针</a:t>
            </a:r>
          </a:p>
          <a:p>
            <a:pPr marL="19076" lvl="1" indent="-171450">
              <a:buFont typeface="Arial" panose="020B0604020202020204" pitchFamily="34" charset="0"/>
              <a:buChar char="•"/>
            </a:pPr>
            <a:r>
              <a:rPr lang="zh-CN" altLang="en-US" smtClean="0"/>
              <a:t>您可以增加数字列的宽度或精度。</a:t>
            </a:r>
          </a:p>
          <a:p>
            <a:pPr marL="19076" lvl="1" indent="-171450">
              <a:buFont typeface="Arial" panose="020B0604020202020204" pitchFamily="34" charset="0"/>
              <a:buChar char="•"/>
            </a:pPr>
            <a:r>
              <a:rPr lang="zh-CN" altLang="en-US" smtClean="0"/>
              <a:t>您可以增加字符列的宽度。</a:t>
            </a:r>
          </a:p>
          <a:p>
            <a:pPr marL="19076" lvl="1" indent="-171450">
              <a:buFont typeface="Arial" panose="020B0604020202020204" pitchFamily="34" charset="0"/>
              <a:buChar char="•"/>
            </a:pPr>
            <a:r>
              <a:rPr lang="zh-CN" altLang="en-US" smtClean="0"/>
              <a:t>如果出现以下情况，则可以减小列的宽度：</a:t>
            </a:r>
          </a:p>
          <a:p>
            <a:pPr marL="476196" lvl="2" indent="-171450">
              <a:buFont typeface="Arial" panose="020B0604020202020204" pitchFamily="34" charset="0"/>
              <a:buChar char="•"/>
            </a:pPr>
            <a:r>
              <a:rPr lang="zh-CN" altLang="en-US" smtClean="0"/>
              <a:t>该列仅包含空值</a:t>
            </a:r>
          </a:p>
          <a:p>
            <a:pPr marL="476196" lvl="2" indent="-171450">
              <a:buFont typeface="Arial" panose="020B0604020202020204" pitchFamily="34" charset="0"/>
              <a:buChar char="•"/>
            </a:pPr>
            <a:r>
              <a:rPr lang="zh-CN" altLang="en-US" smtClean="0"/>
              <a:t>该表没有行</a:t>
            </a:r>
          </a:p>
          <a:p>
            <a:pPr marL="476196" lvl="2" indent="-171450">
              <a:buFont typeface="Arial" panose="020B0604020202020204" pitchFamily="34" charset="0"/>
              <a:buChar char="•"/>
            </a:pPr>
            <a:r>
              <a:rPr lang="zh-CN" altLang="en-US" smtClean="0"/>
              <a:t>列宽的减小不小于该列中的现有值</a:t>
            </a:r>
          </a:p>
          <a:p>
            <a:pPr marL="19076" lvl="1" indent="-171450">
              <a:buFont typeface="Arial" panose="020B0604020202020204" pitchFamily="34" charset="0"/>
              <a:buChar char="•"/>
            </a:pPr>
            <a:r>
              <a:rPr lang="zh-CN" altLang="en-US" smtClean="0"/>
              <a:t>如果列仅包含空值，则可以更改数据类型。 这个例外是</a:t>
            </a:r>
            <a:r>
              <a:rPr lang="en-US" altLang="zh-CN" smtClean="0"/>
              <a:t>CHAR-to-VARCHAR2</a:t>
            </a:r>
            <a:r>
              <a:rPr lang="zh-CN" altLang="en-US" smtClean="0"/>
              <a:t>转换，可以用列中的数据来完成。</a:t>
            </a:r>
          </a:p>
          <a:p>
            <a:pPr marL="19076" lvl="1" indent="-171450">
              <a:buFont typeface="Arial" panose="020B0604020202020204" pitchFamily="34" charset="0"/>
              <a:buChar char="•"/>
            </a:pPr>
            <a:r>
              <a:rPr lang="zh-CN" altLang="en-US" smtClean="0"/>
              <a:t>您可以将</a:t>
            </a:r>
            <a:r>
              <a:rPr lang="en-US" altLang="zh-CN" smtClean="0"/>
              <a:t>CHAR</a:t>
            </a:r>
            <a:r>
              <a:rPr lang="zh-CN" altLang="en-US" smtClean="0"/>
              <a:t>列转换为</a:t>
            </a:r>
            <a:r>
              <a:rPr lang="en-US" altLang="zh-CN" smtClean="0"/>
              <a:t>VARCHAR2</a:t>
            </a:r>
            <a:r>
              <a:rPr lang="zh-CN" altLang="en-US" smtClean="0"/>
              <a:t>数据类型，或将</a:t>
            </a:r>
            <a:r>
              <a:rPr lang="en-US" altLang="zh-CN" smtClean="0"/>
              <a:t>VARCHAR2</a:t>
            </a:r>
            <a:r>
              <a:rPr lang="zh-CN" altLang="en-US" smtClean="0"/>
              <a:t>列转换为</a:t>
            </a:r>
            <a:r>
              <a:rPr lang="en-US" altLang="zh-CN" smtClean="0"/>
              <a:t>CHAR</a:t>
            </a:r>
            <a:r>
              <a:rPr lang="zh-CN" altLang="en-US" smtClean="0"/>
              <a:t>数据类型，只有当列包含空值或者不更改大小时。</a:t>
            </a:r>
          </a:p>
          <a:p>
            <a:pPr marL="19076" lvl="1" indent="-171450">
              <a:buFont typeface="Arial" panose="020B0604020202020204" pitchFamily="34" charset="0"/>
              <a:buChar char="•"/>
            </a:pPr>
            <a:r>
              <a:rPr lang="zh-CN" altLang="en-US" smtClean="0"/>
              <a:t>对列的默认值的更改仅影响后续的表的插入。</a:t>
            </a:r>
            <a:endParaRPr lang="en-US" altLang="en-US" dirty="0" smtClean="0"/>
          </a:p>
        </p:txBody>
      </p:sp>
      <p:sp>
        <p:nvSpPr>
          <p:cNvPr id="7987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981E8B76-D915-4ABD-82F2-933A184FB728}" type="slidenum">
              <a:rPr lang="en-US" altLang="en-US" smtClean="0">
                <a:cs typeface="Arial" pitchFamily="34" charset="0"/>
              </a:rPr>
              <a:t>38</a:t>
            </a:fld>
            <a:endParaRPr lang="en-US" altLang="en-US" dirty="0" smtClean="0">
              <a:cs typeface="Arial" pitchFamily="34" charset="0"/>
            </a:endParaRPr>
          </a:p>
        </p:txBody>
      </p:sp>
    </p:spTree>
    <p:extLst>
      <p:ext uri="{BB962C8B-B14F-4D97-AF65-F5344CB8AC3E}">
        <p14:creationId xmlns:p14="http://schemas.microsoft.com/office/powerpoint/2010/main" val="4004059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lvl="1"/>
            <a:r>
              <a:rPr lang="en-US" altLang="en-US" smtClean="0">
                <a:solidFill>
                  <a:schemeClr val="tx1"/>
                </a:solidFill>
              </a:rPr>
              <a:t>You can drop a column from a table by using the </a:t>
            </a:r>
            <a:r>
              <a:rPr lang="en-US" altLang="en-US" smtClean="0">
                <a:solidFill>
                  <a:schemeClr val="tx1"/>
                </a:solidFill>
                <a:latin typeface="Courier New" pitchFamily="49" charset="0"/>
              </a:rPr>
              <a:t>ALTER</a:t>
            </a:r>
            <a:r>
              <a:rPr lang="en-US" altLang="en-US" smtClean="0"/>
              <a:t> </a:t>
            </a:r>
            <a:r>
              <a:rPr lang="en-US" altLang="en-US" smtClean="0">
                <a:solidFill>
                  <a:schemeClr val="tx1"/>
                </a:solidFill>
                <a:latin typeface="Courier New" pitchFamily="49" charset="0"/>
              </a:rPr>
              <a:t>TABLE</a:t>
            </a:r>
            <a:r>
              <a:rPr lang="en-US" altLang="en-US" smtClean="0">
                <a:solidFill>
                  <a:schemeClr val="tx1"/>
                </a:solidFill>
              </a:rPr>
              <a:t> statement with the </a:t>
            </a:r>
            <a:r>
              <a:rPr lang="en-US" altLang="en-US" smtClean="0">
                <a:solidFill>
                  <a:schemeClr val="tx1"/>
                </a:solidFill>
                <a:latin typeface="Courier New" pitchFamily="49" charset="0"/>
              </a:rPr>
              <a:t>DROP</a:t>
            </a:r>
            <a:r>
              <a:rPr lang="en-US" altLang="en-US" smtClean="0"/>
              <a:t> </a:t>
            </a:r>
            <a:r>
              <a:rPr lang="en-US" altLang="en-US" smtClean="0">
                <a:solidFill>
                  <a:schemeClr val="tx1"/>
                </a:solidFill>
                <a:latin typeface="Courier New" pitchFamily="49" charset="0"/>
              </a:rPr>
              <a:t>COLUMN</a:t>
            </a:r>
            <a:r>
              <a:rPr lang="en-US" altLang="en-US" smtClean="0">
                <a:solidFill>
                  <a:schemeClr val="tx1"/>
                </a:solidFill>
              </a:rPr>
              <a:t> clause.</a:t>
            </a:r>
          </a:p>
          <a:p>
            <a:pPr lvl="1"/>
            <a:r>
              <a:rPr lang="en-US" altLang="en-US" b="1" smtClean="0"/>
              <a:t>Guidelines</a:t>
            </a:r>
          </a:p>
          <a:p>
            <a:pPr lvl="2"/>
            <a:r>
              <a:rPr lang="en-US" altLang="en-US" smtClean="0">
                <a:solidFill>
                  <a:schemeClr val="tx1"/>
                </a:solidFill>
              </a:rPr>
              <a:t>The column may or may not contain data.</a:t>
            </a:r>
          </a:p>
          <a:p>
            <a:pPr lvl="2"/>
            <a:r>
              <a:rPr lang="en-US" altLang="en-US" smtClean="0">
                <a:solidFill>
                  <a:schemeClr val="tx1"/>
                </a:solidFill>
              </a:rPr>
              <a:t>Using the </a:t>
            </a:r>
            <a:r>
              <a:rPr lang="en-US" altLang="en-US" smtClean="0">
                <a:solidFill>
                  <a:schemeClr val="tx1"/>
                </a:solidFill>
                <a:latin typeface="Courier New" pitchFamily="49" charset="0"/>
              </a:rPr>
              <a:t>ALTER</a:t>
            </a:r>
            <a:r>
              <a:rPr lang="en-US" altLang="en-US" smtClean="0"/>
              <a:t> </a:t>
            </a:r>
            <a:r>
              <a:rPr lang="en-US" altLang="en-US" smtClean="0">
                <a:solidFill>
                  <a:schemeClr val="tx1"/>
                </a:solidFill>
                <a:latin typeface="Courier New" pitchFamily="49" charset="0"/>
              </a:rPr>
              <a:t>TABLE</a:t>
            </a:r>
            <a:r>
              <a:rPr lang="en-US" altLang="en-US" smtClean="0"/>
              <a:t> </a:t>
            </a:r>
            <a:r>
              <a:rPr lang="en-US" altLang="en-US" smtClean="0">
                <a:solidFill>
                  <a:schemeClr val="tx1"/>
                </a:solidFill>
                <a:latin typeface="Courier New" pitchFamily="49" charset="0"/>
              </a:rPr>
              <a:t>DROP</a:t>
            </a:r>
            <a:r>
              <a:rPr lang="en-US" altLang="en-US" smtClean="0"/>
              <a:t> </a:t>
            </a:r>
            <a:r>
              <a:rPr lang="en-US" altLang="en-US" smtClean="0">
                <a:solidFill>
                  <a:schemeClr val="tx1"/>
                </a:solidFill>
                <a:latin typeface="Courier New" pitchFamily="49" charset="0"/>
              </a:rPr>
              <a:t>COLUMN</a:t>
            </a:r>
            <a:r>
              <a:rPr lang="en-US" altLang="en-US" smtClean="0">
                <a:solidFill>
                  <a:schemeClr val="tx1"/>
                </a:solidFill>
              </a:rPr>
              <a:t> statement, only one column can be dropped at a time.</a:t>
            </a:r>
          </a:p>
          <a:p>
            <a:pPr lvl="2"/>
            <a:r>
              <a:rPr lang="en-US" altLang="en-US" smtClean="0">
                <a:solidFill>
                  <a:schemeClr val="tx1"/>
                </a:solidFill>
              </a:rPr>
              <a:t>The table must have at least one column remaining in it after it is altered.</a:t>
            </a:r>
          </a:p>
          <a:p>
            <a:pPr lvl="2"/>
            <a:r>
              <a:rPr lang="en-US" altLang="en-US" smtClean="0">
                <a:solidFill>
                  <a:schemeClr val="tx1"/>
                </a:solidFill>
              </a:rPr>
              <a:t>After a column is dropped, it cannot be recovered.</a:t>
            </a:r>
          </a:p>
          <a:p>
            <a:pPr lvl="2"/>
            <a:r>
              <a:rPr lang="en-US" altLang="en-US" smtClean="0"/>
              <a:t>A primary key that is referenced by another column cannot be dropped, unless the cascade option is </a:t>
            </a:r>
            <a:r>
              <a:rPr lang="en-US" altLang="en-US" smtClean="0">
                <a:cs typeface="Arial" pitchFamily="34" charset="0"/>
              </a:rPr>
              <a:t>added.</a:t>
            </a:r>
          </a:p>
          <a:p>
            <a:pPr lvl="2"/>
            <a:r>
              <a:rPr lang="en-US" altLang="en-US" smtClean="0">
                <a:cs typeface="Arial" pitchFamily="34" charset="0"/>
              </a:rPr>
              <a:t>Dropping a column can take a while if the column has a large number of values. In this case, it may be better to set it to be unused and drop it when there are fewer users on the system to avoid extended locks.</a:t>
            </a:r>
          </a:p>
          <a:p>
            <a:pPr lvl="1"/>
            <a:r>
              <a:rPr lang="en-US" altLang="en-US" b="1" smtClean="0">
                <a:cs typeface="Arial" pitchFamily="34" charset="0"/>
              </a:rPr>
              <a:t>Note:</a:t>
            </a:r>
            <a:r>
              <a:rPr lang="en-US" altLang="en-US" smtClean="0">
                <a:cs typeface="Arial" pitchFamily="34" charset="0"/>
              </a:rPr>
              <a:t> Certain columns can never be dropped, such as columns that form part of the partitioning key of a partitioned table or columns that form part of the </a:t>
            </a:r>
            <a:r>
              <a:rPr lang="en-US" altLang="en-US" smtClean="0">
                <a:latin typeface="Courier New" pitchFamily="49" charset="0"/>
                <a:cs typeface="Arial" pitchFamily="34" charset="0"/>
              </a:rPr>
              <a:t>PRIMARY</a:t>
            </a:r>
            <a:r>
              <a:rPr lang="en-US" altLang="en-US" smtClean="0">
                <a:cs typeface="Arial" pitchFamily="34" charset="0"/>
              </a:rPr>
              <a:t> </a:t>
            </a:r>
            <a:r>
              <a:rPr lang="en-US" altLang="en-US" smtClean="0">
                <a:latin typeface="Courier New" pitchFamily="49" charset="0"/>
                <a:cs typeface="Arial" pitchFamily="34" charset="0"/>
              </a:rPr>
              <a:t>KEY</a:t>
            </a:r>
            <a:r>
              <a:rPr lang="en-US" altLang="en-US" smtClean="0">
                <a:cs typeface="Arial" pitchFamily="34" charset="0"/>
              </a:rPr>
              <a:t> of an index-organized table. For more information about index-organized tables and partitioned tables, refer to the </a:t>
            </a:r>
            <a:r>
              <a:rPr lang="en-US" altLang="en-US" i="1" smtClean="0">
                <a:cs typeface="Arial" pitchFamily="34" charset="0"/>
              </a:rPr>
              <a:t>Oracle Database Concepts </a:t>
            </a:r>
            <a:r>
              <a:rPr lang="en-US" altLang="en-US" smtClean="0">
                <a:cs typeface="Arial" pitchFamily="34" charset="0"/>
              </a:rPr>
              <a:t>and</a:t>
            </a:r>
            <a:r>
              <a:rPr lang="en-US" altLang="en-US" i="1" smtClean="0">
                <a:cs typeface="Arial" pitchFamily="34" charset="0"/>
              </a:rPr>
              <a:t> Oracle Database Administrator’s Guide.</a:t>
            </a:r>
          </a:p>
          <a:p>
            <a:pPr lvl="1"/>
            <a:r>
              <a:rPr lang="zh-CN" altLang="en-US" smtClean="0"/>
              <a:t>您可以使用带有</a:t>
            </a:r>
            <a:r>
              <a:rPr lang="en-US" altLang="zh-CN" smtClean="0"/>
              <a:t>DROP COLUMN</a:t>
            </a:r>
            <a:r>
              <a:rPr lang="zh-CN" altLang="en-US" smtClean="0"/>
              <a:t>子句的</a:t>
            </a:r>
            <a:r>
              <a:rPr lang="en-US" altLang="zh-CN" smtClean="0"/>
              <a:t>ALTER TABLE</a:t>
            </a:r>
            <a:r>
              <a:rPr lang="zh-CN" altLang="en-US" smtClean="0"/>
              <a:t>语句从表中删除列。</a:t>
            </a:r>
          </a:p>
          <a:p>
            <a:pPr lvl="1"/>
            <a:r>
              <a:rPr lang="zh-CN" altLang="en-US" smtClean="0"/>
              <a:t>方针</a:t>
            </a:r>
          </a:p>
          <a:p>
            <a:pPr marL="780943" lvl="2" indent="-171450">
              <a:buFont typeface="Arial" panose="020B0604020202020204" pitchFamily="34" charset="0"/>
              <a:buChar char="•"/>
            </a:pPr>
            <a:r>
              <a:rPr lang="zh-CN" altLang="en-US" smtClean="0"/>
              <a:t>该列可能包含或可能不包含数据。</a:t>
            </a:r>
          </a:p>
          <a:p>
            <a:pPr marL="780943" lvl="2" indent="-171450">
              <a:buFont typeface="Arial" panose="020B0604020202020204" pitchFamily="34" charset="0"/>
              <a:buChar char="•"/>
            </a:pPr>
            <a:r>
              <a:rPr lang="zh-CN" altLang="en-US" smtClean="0"/>
              <a:t>使用</a:t>
            </a:r>
            <a:r>
              <a:rPr lang="en-US" altLang="zh-CN" smtClean="0"/>
              <a:t>ALTER TABLE DROP COLUMN</a:t>
            </a:r>
            <a:r>
              <a:rPr lang="zh-CN" altLang="en-US" smtClean="0"/>
              <a:t>语句，一次只能删除一列。</a:t>
            </a:r>
          </a:p>
          <a:p>
            <a:pPr marL="780943" lvl="2" indent="-171450">
              <a:buFont typeface="Arial" panose="020B0604020202020204" pitchFamily="34" charset="0"/>
              <a:buChar char="•"/>
            </a:pPr>
            <a:r>
              <a:rPr lang="zh-CN" altLang="en-US" smtClean="0"/>
              <a:t>更改后，该表必须至少有一列剩余。</a:t>
            </a:r>
          </a:p>
          <a:p>
            <a:pPr marL="780943" lvl="2" indent="-171450">
              <a:buFont typeface="Arial" panose="020B0604020202020204" pitchFamily="34" charset="0"/>
              <a:buChar char="•"/>
            </a:pPr>
            <a:r>
              <a:rPr lang="zh-CN" altLang="en-US" smtClean="0"/>
              <a:t>列删除后，无法恢复。</a:t>
            </a:r>
          </a:p>
          <a:p>
            <a:pPr marL="780943" lvl="2" indent="-171450">
              <a:buFont typeface="Arial" panose="020B0604020202020204" pitchFamily="34" charset="0"/>
              <a:buChar char="•"/>
            </a:pPr>
            <a:r>
              <a:rPr lang="zh-CN" altLang="en-US" smtClean="0"/>
              <a:t>除非添加了级联选项，否则不能删除另一列引用的主键。</a:t>
            </a:r>
          </a:p>
          <a:p>
            <a:pPr marL="780943" lvl="2" indent="-171450">
              <a:buFont typeface="Arial" panose="020B0604020202020204" pitchFamily="34" charset="0"/>
              <a:buChar char="•"/>
            </a:pPr>
            <a:r>
              <a:rPr lang="zh-CN" altLang="en-US" smtClean="0"/>
              <a:t>如果列具有大量值，则删除列可能需要一段时间。 在这种情况下，当系统中的用户较少以避免扩展锁时，将其设置为未使用可能会更好。</a:t>
            </a:r>
          </a:p>
          <a:p>
            <a:pPr lvl="1"/>
            <a:r>
              <a:rPr lang="zh-CN" altLang="en-US" smtClean="0"/>
              <a:t>注意：某些列永远不会被删除，例如构成分区表的分区键的列或构成索引组织表的</a:t>
            </a:r>
            <a:r>
              <a:rPr lang="en-US" altLang="zh-CN" smtClean="0"/>
              <a:t>PRIMARY KEY</a:t>
            </a:r>
            <a:r>
              <a:rPr lang="zh-CN" altLang="en-US" smtClean="0"/>
              <a:t>的一部分的列。</a:t>
            </a:r>
          </a:p>
          <a:p>
            <a:pPr lvl="1"/>
            <a:endParaRPr lang="en-US" altLang="en-US" dirty="0" smtClean="0"/>
          </a:p>
        </p:txBody>
      </p:sp>
      <p:sp>
        <p:nvSpPr>
          <p:cNvPr id="8192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E04A43F3-E599-44E0-97BB-DB8F7A4653CA}" type="slidenum">
              <a:rPr lang="en-US" altLang="en-US" smtClean="0">
                <a:cs typeface="Arial" pitchFamily="34" charset="0"/>
              </a:rPr>
              <a:t>39</a:t>
            </a:fld>
            <a:endParaRPr lang="en-US" altLang="en-US" dirty="0" smtClean="0">
              <a:cs typeface="Arial" pitchFamily="34" charset="0"/>
            </a:endParaRPr>
          </a:p>
        </p:txBody>
      </p:sp>
    </p:spTree>
    <p:extLst>
      <p:ext uri="{BB962C8B-B14F-4D97-AF65-F5344CB8AC3E}">
        <p14:creationId xmlns:p14="http://schemas.microsoft.com/office/powerpoint/2010/main" val="3164571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1"/>
            <a:r>
              <a:rPr lang="en-US" b="0" dirty="0" smtClean="0"/>
              <a:t>Consider a scenario where Bob, an HR manager is creating tables to store all the employee information in the database. While creating the </a:t>
            </a:r>
            <a:r>
              <a:rPr lang="en-US" b="0" dirty="0" smtClean="0">
                <a:latin typeface="Courier New"/>
              </a:rPr>
              <a:t>JOBS </a:t>
            </a:r>
            <a:r>
              <a:rPr lang="en-US" b="0" dirty="0" smtClean="0"/>
              <a:t>table to store all the job information, he forgets to create a column for the job title. So what should Bob do now? </a:t>
            </a:r>
          </a:p>
          <a:p>
            <a:pPr lvl="1"/>
            <a:r>
              <a:rPr lang="en-US" b="0" dirty="0" smtClean="0"/>
              <a:t>Should he drop the table and create </a:t>
            </a:r>
            <a:r>
              <a:rPr lang="en-US" b="0" dirty="0" smtClean="0">
                <a:latin typeface="Courier New"/>
              </a:rPr>
              <a:t>JOBS </a:t>
            </a:r>
            <a:r>
              <a:rPr lang="en-US" b="0" dirty="0" smtClean="0"/>
              <a:t>table again? No!</a:t>
            </a:r>
          </a:p>
          <a:p>
            <a:pPr lvl="1"/>
            <a:r>
              <a:rPr lang="en-US" b="0" dirty="0" smtClean="0"/>
              <a:t>Bob can alter the table and add a new column (</a:t>
            </a:r>
            <a:r>
              <a:rPr lang="en-US" b="0" dirty="0" smtClean="0">
                <a:latin typeface="Courier New"/>
              </a:rPr>
              <a:t>JOB_TITLE</a:t>
            </a:r>
            <a:r>
              <a:rPr lang="en-US" b="0" dirty="0" smtClean="0"/>
              <a:t>) to the existing </a:t>
            </a:r>
            <a:r>
              <a:rPr lang="en-US" b="0" dirty="0" smtClean="0">
                <a:latin typeface="Courier New"/>
              </a:rPr>
              <a:t>JOBS</a:t>
            </a:r>
            <a:r>
              <a:rPr lang="en-US" b="0" dirty="0" smtClean="0"/>
              <a:t> table. The statements that allow you to modify the structure of database objects are called data definition language (DDL) statements. Usually, the permission to execute DDL statements is given only to the admin. </a:t>
            </a:r>
          </a:p>
          <a:p>
            <a:pPr lvl="1"/>
            <a:r>
              <a:rPr lang="en-US" b="0" dirty="0" smtClean="0"/>
              <a:t>Bob submits the request to alter the </a:t>
            </a:r>
            <a:r>
              <a:rPr lang="en-US" b="0" dirty="0" smtClean="0">
                <a:latin typeface="Courier New"/>
              </a:rPr>
              <a:t>JOBS </a:t>
            </a:r>
            <a:r>
              <a:rPr lang="en-US" b="0" dirty="0" smtClean="0"/>
              <a:t>table structure along with the details. The DBA receives the request and constructs an appropriate SQL statement to alter the </a:t>
            </a:r>
            <a:r>
              <a:rPr lang="en-US" b="0" dirty="0" smtClean="0">
                <a:latin typeface="Courier New"/>
              </a:rPr>
              <a:t>JOBS</a:t>
            </a:r>
            <a:r>
              <a:rPr lang="en-US" b="0" dirty="0" smtClean="0"/>
              <a:t> table. </a:t>
            </a:r>
          </a:p>
          <a:p>
            <a:pPr lvl="1"/>
            <a:r>
              <a:rPr lang="en-US" b="0" dirty="0" smtClean="0"/>
              <a:t>A new column called </a:t>
            </a:r>
            <a:r>
              <a:rPr lang="en-US" b="0" dirty="0" smtClean="0">
                <a:latin typeface="Courier New"/>
              </a:rPr>
              <a:t>Job_Title</a:t>
            </a:r>
            <a:r>
              <a:rPr lang="en-US" b="0" dirty="0" smtClean="0"/>
              <a:t> is added to the </a:t>
            </a:r>
            <a:r>
              <a:rPr lang="en-US" b="0" dirty="0" smtClean="0">
                <a:latin typeface="Courier New"/>
              </a:rPr>
              <a:t>JOBS</a:t>
            </a:r>
            <a:r>
              <a:rPr lang="en-US" b="0" dirty="0" smtClean="0"/>
              <a:t> table. The value for </a:t>
            </a:r>
            <a:r>
              <a:rPr lang="en-US" b="0" dirty="0" smtClean="0">
                <a:latin typeface="Courier New"/>
              </a:rPr>
              <a:t>Job_Title</a:t>
            </a:r>
            <a:r>
              <a:rPr lang="en-US" b="0" dirty="0" smtClean="0"/>
              <a:t> remains </a:t>
            </a:r>
            <a:r>
              <a:rPr lang="en-US" b="0" dirty="0" smtClean="0">
                <a:latin typeface="Courier New"/>
              </a:rPr>
              <a:t>NULL </a:t>
            </a:r>
            <a:r>
              <a:rPr lang="en-US" b="0" dirty="0" smtClean="0"/>
              <a:t>until Bob goes to the application and updates the values for all the records. </a:t>
            </a:r>
          </a:p>
          <a:p>
            <a:pPr lvl="1"/>
            <a:r>
              <a:rPr lang="en-US" b="0" dirty="0" smtClean="0"/>
              <a:t> In this lesson, you learn more about DDL </a:t>
            </a:r>
            <a:r>
              <a:rPr lang="en-US" b="0" smtClean="0"/>
              <a:t>statements</a:t>
            </a:r>
            <a:r>
              <a:rPr lang="en-US" b="0" smtClean="0"/>
              <a:t>.</a:t>
            </a:r>
          </a:p>
          <a:p>
            <a:pPr lvl="1"/>
            <a:r>
              <a:rPr lang="zh-CN" altLang="en-US" b="0" smtClean="0"/>
              <a:t>考虑一个场景，</a:t>
            </a:r>
            <a:r>
              <a:rPr lang="en-US" altLang="zh-CN" b="0" smtClean="0"/>
              <a:t>Bob</a:t>
            </a:r>
            <a:r>
              <a:rPr lang="zh-CN" altLang="en-US" b="0" smtClean="0"/>
              <a:t>，人力资源经理正在创建表以将所有员工信息存储在数据库中。在创建</a:t>
            </a:r>
            <a:r>
              <a:rPr lang="en-US" altLang="zh-CN" b="0" smtClean="0"/>
              <a:t>JOBS</a:t>
            </a:r>
            <a:r>
              <a:rPr lang="zh-CN" altLang="en-US" b="0" smtClean="0"/>
              <a:t>表以存储所有作业信息时，他忘记为作业标题创建一列。那么鲍勃现在应该怎么做？</a:t>
            </a:r>
          </a:p>
          <a:p>
            <a:pPr lvl="1"/>
            <a:r>
              <a:rPr lang="zh-CN" altLang="en-US" b="0" smtClean="0"/>
              <a:t>他应该放下桌子再创建</a:t>
            </a:r>
            <a:r>
              <a:rPr lang="en-US" altLang="zh-CN" b="0" smtClean="0"/>
              <a:t>JOBS</a:t>
            </a:r>
            <a:r>
              <a:rPr lang="zh-CN" altLang="en-US" b="0" smtClean="0"/>
              <a:t>表吗？没有！</a:t>
            </a:r>
          </a:p>
          <a:p>
            <a:pPr lvl="1"/>
            <a:r>
              <a:rPr lang="en-US" altLang="zh-CN" b="0" smtClean="0"/>
              <a:t>Bob</a:t>
            </a:r>
            <a:r>
              <a:rPr lang="zh-CN" altLang="en-US" b="0" smtClean="0"/>
              <a:t>可以更改表，并向现有的</a:t>
            </a:r>
            <a:r>
              <a:rPr lang="en-US" altLang="zh-CN" b="0" smtClean="0"/>
              <a:t>JOBS</a:t>
            </a:r>
            <a:r>
              <a:rPr lang="zh-CN" altLang="en-US" b="0" smtClean="0"/>
              <a:t>表添加一个新列（</a:t>
            </a:r>
            <a:r>
              <a:rPr lang="en-US" altLang="zh-CN" b="0" smtClean="0"/>
              <a:t>JOB_TITLE</a:t>
            </a:r>
            <a:r>
              <a:rPr lang="zh-CN" altLang="en-US" b="0" smtClean="0"/>
              <a:t>）。允许您修改数据库对象的结构的语句称为数据定义语言（</a:t>
            </a:r>
            <a:r>
              <a:rPr lang="en-US" altLang="zh-CN" b="0" smtClean="0"/>
              <a:t>DDL</a:t>
            </a:r>
            <a:r>
              <a:rPr lang="zh-CN" altLang="en-US" b="0" smtClean="0"/>
              <a:t>）语句。通常，仅向管理员发送执行</a:t>
            </a:r>
            <a:r>
              <a:rPr lang="en-US" altLang="zh-CN" b="0" smtClean="0"/>
              <a:t>DDL</a:t>
            </a:r>
            <a:r>
              <a:rPr lang="zh-CN" altLang="en-US" b="0" smtClean="0"/>
              <a:t>语句的权限。</a:t>
            </a:r>
          </a:p>
          <a:p>
            <a:pPr lvl="1"/>
            <a:r>
              <a:rPr lang="en-US" altLang="zh-CN" b="0" smtClean="0"/>
              <a:t>Bob</a:t>
            </a:r>
            <a:r>
              <a:rPr lang="zh-CN" altLang="en-US" b="0" smtClean="0"/>
              <a:t>提交了更改</a:t>
            </a:r>
            <a:r>
              <a:rPr lang="en-US" altLang="zh-CN" b="0" smtClean="0"/>
              <a:t>JOBS</a:t>
            </a:r>
            <a:r>
              <a:rPr lang="zh-CN" altLang="en-US" b="0" smtClean="0"/>
              <a:t>表结构以及详细信息的请求。 </a:t>
            </a:r>
            <a:r>
              <a:rPr lang="en-US" altLang="zh-CN" b="0" smtClean="0"/>
              <a:t>DBA</a:t>
            </a:r>
            <a:r>
              <a:rPr lang="zh-CN" altLang="en-US" b="0" smtClean="0"/>
              <a:t>接收请求并构造适当的</a:t>
            </a:r>
            <a:r>
              <a:rPr lang="en-US" altLang="zh-CN" b="0" smtClean="0"/>
              <a:t>SQL</a:t>
            </a:r>
            <a:r>
              <a:rPr lang="zh-CN" altLang="en-US" b="0" smtClean="0"/>
              <a:t>语句来更改</a:t>
            </a:r>
            <a:r>
              <a:rPr lang="en-US" altLang="zh-CN" b="0" smtClean="0"/>
              <a:t>JOBS</a:t>
            </a:r>
            <a:r>
              <a:rPr lang="zh-CN" altLang="en-US" b="0" smtClean="0"/>
              <a:t>表。</a:t>
            </a:r>
          </a:p>
          <a:p>
            <a:pPr lvl="1"/>
            <a:r>
              <a:rPr lang="zh-CN" altLang="en-US" b="0" smtClean="0"/>
              <a:t>一个名为</a:t>
            </a:r>
            <a:r>
              <a:rPr lang="en-US" altLang="zh-CN" b="0" smtClean="0"/>
              <a:t>Job_Title</a:t>
            </a:r>
            <a:r>
              <a:rPr lang="zh-CN" altLang="en-US" b="0" smtClean="0"/>
              <a:t>的新列被添加到</a:t>
            </a:r>
            <a:r>
              <a:rPr lang="en-US" altLang="zh-CN" b="0" smtClean="0"/>
              <a:t>JOBS</a:t>
            </a:r>
            <a:r>
              <a:rPr lang="zh-CN" altLang="en-US" b="0" smtClean="0"/>
              <a:t>表中。在</a:t>
            </a:r>
            <a:r>
              <a:rPr lang="en-US" altLang="zh-CN" b="0" smtClean="0"/>
              <a:t>Bob</a:t>
            </a:r>
            <a:r>
              <a:rPr lang="zh-CN" altLang="en-US" b="0" smtClean="0"/>
              <a:t>转到应用程序并更新所有记录的值之前，</a:t>
            </a:r>
            <a:r>
              <a:rPr lang="en-US" altLang="zh-CN" b="0" smtClean="0"/>
              <a:t>Job_Title</a:t>
            </a:r>
            <a:r>
              <a:rPr lang="zh-CN" altLang="en-US" b="0" smtClean="0"/>
              <a:t>的值保持为空。</a:t>
            </a:r>
          </a:p>
          <a:p>
            <a:pPr lvl="1"/>
            <a:r>
              <a:rPr lang="zh-CN" altLang="en-US" b="0" smtClean="0"/>
              <a:t> 在本课中，您将了解有关</a:t>
            </a:r>
            <a:r>
              <a:rPr lang="en-US" altLang="zh-CN" b="0" smtClean="0"/>
              <a:t>DDL</a:t>
            </a:r>
            <a:r>
              <a:rPr lang="zh-CN" altLang="en-US" b="0" smtClean="0"/>
              <a:t>语句的更多信息。</a:t>
            </a:r>
          </a:p>
          <a:p>
            <a:pPr lvl="1"/>
            <a:endParaRPr lang="en-US" b="0" dirty="0"/>
          </a:p>
        </p:txBody>
      </p:sp>
      <p:sp>
        <p:nvSpPr>
          <p:cNvPr id="4" name="Footer Placeholder 3"/>
          <p:cNvSpPr>
            <a:spLocks noGrp="1"/>
          </p:cNvSpPr>
          <p:nvPr>
            <p:ph type="ftr" sz="quarter" idx="10"/>
          </p:nvPr>
        </p:nvSpPr>
        <p:spPr/>
        <p:txBody>
          <a:bodyPr/>
          <a:lstStyle/>
          <a:p>
            <a:pPr>
              <a:defRPr/>
            </a:pPr>
            <a:r>
              <a:rPr lang="en-US" smtClean="0"/>
              <a:t>Oracle Database 12</a:t>
            </a:r>
            <a:r>
              <a:rPr lang="en-US" i="1" smtClean="0"/>
              <a:t>c</a:t>
            </a:r>
            <a:r>
              <a:rPr lang="en-US" smtClean="0"/>
              <a:t> R2: SQL Workshop I   11 - </a:t>
            </a:r>
            <a:fld id="{2864847C-0507-4217-AFE7-5C52CC3EEF69}" type="slidenum">
              <a:rPr lang="en-US" smtClean="0"/>
              <a:t>4</a:t>
            </a:fld>
            <a:endParaRPr lang="en-US" dirty="0"/>
          </a:p>
        </p:txBody>
      </p:sp>
    </p:spTree>
    <p:extLst>
      <p:ext uri="{BB962C8B-B14F-4D97-AF65-F5344CB8AC3E}">
        <p14:creationId xmlns:p14="http://schemas.microsoft.com/office/powerpoint/2010/main" val="28559170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lvl="1"/>
            <a:r>
              <a:rPr lang="en-US" altLang="en-US" dirty="0" smtClean="0">
                <a:solidFill>
                  <a:schemeClr val="tx1"/>
                </a:solidFill>
              </a:rPr>
              <a:t>You can use the </a:t>
            </a:r>
            <a:r>
              <a:rPr lang="en-US" altLang="en-US" dirty="0" smtClean="0">
                <a:solidFill>
                  <a:schemeClr val="tx1"/>
                </a:solidFill>
                <a:latin typeface="Courier New" pitchFamily="49" charset="0"/>
              </a:rPr>
              <a:t>SET</a:t>
            </a:r>
            <a:r>
              <a:rPr lang="en-US" altLang="en-US" dirty="0" smtClean="0"/>
              <a:t> </a:t>
            </a:r>
            <a:r>
              <a:rPr lang="en-US" altLang="en-US" dirty="0" smtClean="0">
                <a:solidFill>
                  <a:schemeClr val="tx1"/>
                </a:solidFill>
                <a:latin typeface="Courier New" pitchFamily="49" charset="0"/>
              </a:rPr>
              <a:t>UNUSED</a:t>
            </a:r>
            <a:r>
              <a:rPr lang="en-US" altLang="en-US" dirty="0" smtClean="0">
                <a:solidFill>
                  <a:schemeClr val="tx1"/>
                </a:solidFill>
              </a:rPr>
              <a:t> option to mark one or more columns as unused so that they can be dropped when the demand on system resources is lower. Specifying this clause does not actually remove the target columns from each row in the table (that is, it does not restore the disk space used by these columns). Therefore, the response time is faster than if you executed the </a:t>
            </a:r>
            <a:r>
              <a:rPr lang="en-US" altLang="en-US" dirty="0" smtClean="0">
                <a:solidFill>
                  <a:schemeClr val="tx1"/>
                </a:solidFill>
                <a:latin typeface="Courier New" pitchFamily="49" charset="0"/>
              </a:rPr>
              <a:t>DROP</a:t>
            </a:r>
            <a:r>
              <a:rPr lang="en-US" altLang="en-US" dirty="0" smtClean="0">
                <a:solidFill>
                  <a:schemeClr val="tx1"/>
                </a:solidFill>
              </a:rPr>
              <a:t> clause. </a:t>
            </a:r>
          </a:p>
          <a:p>
            <a:pPr lvl="1"/>
            <a:r>
              <a:rPr lang="en-US" altLang="en-US" dirty="0" smtClean="0">
                <a:solidFill>
                  <a:schemeClr val="tx1"/>
                </a:solidFill>
              </a:rPr>
              <a:t>Unused columns are treated as if they were dropped, even though their column data remains in the table’s rows. After a column has been marked as unused, a </a:t>
            </a:r>
            <a:r>
              <a:rPr lang="en-US" altLang="en-US" dirty="0" smtClean="0">
                <a:solidFill>
                  <a:schemeClr val="tx1"/>
                </a:solidFill>
                <a:latin typeface="Courier New" pitchFamily="49" charset="0"/>
              </a:rPr>
              <a:t>SELECT</a:t>
            </a:r>
            <a:r>
              <a:rPr lang="en-US" altLang="en-US" dirty="0" smtClean="0">
                <a:solidFill>
                  <a:schemeClr val="tx1"/>
                </a:solidFill>
              </a:rPr>
              <a:t> </a:t>
            </a:r>
            <a:r>
              <a:rPr lang="en-US" altLang="en-US" dirty="0" smtClean="0">
                <a:solidFill>
                  <a:schemeClr val="tx1"/>
                </a:solidFill>
                <a:latin typeface="Courier New" pitchFamily="49" charset="0"/>
              </a:rPr>
              <a:t>*</a:t>
            </a:r>
            <a:r>
              <a:rPr lang="en-US" altLang="en-US" dirty="0" smtClean="0">
                <a:solidFill>
                  <a:schemeClr val="tx1"/>
                </a:solidFill>
              </a:rPr>
              <a:t> query will not retrieve data from unused columns. In addition, the names and types of columns marked as unused will not be displayed during a </a:t>
            </a:r>
            <a:r>
              <a:rPr lang="en-US" altLang="en-US" dirty="0" smtClean="0">
                <a:solidFill>
                  <a:schemeClr val="tx1"/>
                </a:solidFill>
                <a:latin typeface="Courier New" pitchFamily="49" charset="0"/>
              </a:rPr>
              <a:t>DESCRIBE</a:t>
            </a:r>
            <a:r>
              <a:rPr lang="en-US" altLang="en-US" dirty="0" smtClean="0">
                <a:solidFill>
                  <a:schemeClr val="tx1"/>
                </a:solidFill>
              </a:rPr>
              <a:t> statement, and you can add to the table a new column with the same name as an unused column. The </a:t>
            </a:r>
            <a:r>
              <a:rPr lang="en-US" altLang="en-US" dirty="0" smtClean="0">
                <a:solidFill>
                  <a:schemeClr val="tx1"/>
                </a:solidFill>
                <a:latin typeface="Courier New" pitchFamily="49" charset="0"/>
              </a:rPr>
              <a:t>SET</a:t>
            </a:r>
            <a:r>
              <a:rPr lang="en-US" altLang="en-US" dirty="0" smtClean="0"/>
              <a:t> </a:t>
            </a:r>
            <a:r>
              <a:rPr lang="en-US" altLang="en-US" dirty="0" smtClean="0">
                <a:solidFill>
                  <a:schemeClr val="tx1"/>
                </a:solidFill>
                <a:latin typeface="Courier New" pitchFamily="49" charset="0"/>
              </a:rPr>
              <a:t>UNUSED</a:t>
            </a:r>
            <a:r>
              <a:rPr lang="en-US" altLang="en-US" dirty="0" smtClean="0">
                <a:solidFill>
                  <a:schemeClr val="tx1"/>
                </a:solidFill>
              </a:rPr>
              <a:t> information is stored in the </a:t>
            </a:r>
            <a:r>
              <a:rPr lang="en-US" altLang="en-US" dirty="0" smtClean="0">
                <a:solidFill>
                  <a:schemeClr val="tx1"/>
                </a:solidFill>
                <a:latin typeface="Courier New" pitchFamily="49" charset="0"/>
              </a:rPr>
              <a:t>USER_UNUSED_COL_TABS</a:t>
            </a:r>
            <a:r>
              <a:rPr lang="en-US" altLang="en-US" dirty="0" smtClean="0">
                <a:solidFill>
                  <a:schemeClr val="tx1"/>
                </a:solidFill>
              </a:rPr>
              <a:t> dictionary view.</a:t>
            </a:r>
          </a:p>
          <a:p>
            <a:pPr lvl="1"/>
            <a:r>
              <a:rPr lang="en-US" altLang="en-US" dirty="0" smtClean="0">
                <a:cs typeface="Courier New" pitchFamily="49" charset="0"/>
              </a:rPr>
              <a:t>You can specify the </a:t>
            </a:r>
            <a:r>
              <a:rPr lang="en-US" altLang="en-US" dirty="0" smtClean="0">
                <a:latin typeface="Courier New" pitchFamily="49" charset="0"/>
                <a:cs typeface="Courier New" pitchFamily="49" charset="0"/>
              </a:rPr>
              <a:t>ONLINE</a:t>
            </a:r>
            <a:r>
              <a:rPr lang="en-US" altLang="en-US" dirty="0" smtClean="0">
                <a:cs typeface="Arial" pitchFamily="34" charset="0"/>
              </a:rPr>
              <a:t> </a:t>
            </a:r>
            <a:r>
              <a:rPr lang="en-US" altLang="en-US" dirty="0" smtClean="0"/>
              <a:t>keyword to indicate that DML operations on the table will be allowed while marking the column or columns </a:t>
            </a:r>
            <a:r>
              <a:rPr lang="en-US" altLang="en-US" dirty="0" smtClean="0">
                <a:latin typeface="Courier New" pitchFamily="49" charset="0"/>
                <a:cs typeface="Courier New" pitchFamily="49" charset="0"/>
              </a:rPr>
              <a:t>UNUSED</a:t>
            </a:r>
            <a:r>
              <a:rPr lang="en-US" altLang="en-US" dirty="0" smtClean="0"/>
              <a:t>. The code example shows the use of </a:t>
            </a:r>
            <a:r>
              <a:rPr lang="en-US" altLang="en-US" dirty="0" smtClean="0">
                <a:latin typeface="Courier New" pitchFamily="49" charset="0"/>
                <a:cs typeface="Courier New" pitchFamily="49" charset="0"/>
              </a:rPr>
              <a:t>SET</a:t>
            </a:r>
            <a:r>
              <a:rPr lang="en-US" altLang="en-US" dirty="0" smtClean="0">
                <a:solidFill>
                  <a:schemeClr val="tx1"/>
                </a:solidFill>
              </a:rPr>
              <a:t> </a:t>
            </a:r>
            <a:r>
              <a:rPr lang="en-US" altLang="en-US" dirty="0" smtClean="0">
                <a:latin typeface="Courier New" pitchFamily="49" charset="0"/>
                <a:cs typeface="Courier New" pitchFamily="49" charset="0"/>
              </a:rPr>
              <a:t>UNUSED</a:t>
            </a:r>
            <a:r>
              <a:rPr lang="en-US" altLang="en-US" dirty="0" smtClean="0">
                <a:solidFill>
                  <a:schemeClr val="tx1"/>
                </a:solidFill>
              </a:rPr>
              <a:t> </a:t>
            </a:r>
            <a:r>
              <a:rPr lang="en-US" altLang="en-US" dirty="0" smtClean="0">
                <a:latin typeface="Courier New" pitchFamily="49" charset="0"/>
                <a:cs typeface="Courier New" pitchFamily="49" charset="0"/>
              </a:rPr>
              <a:t>COLUMN</a:t>
            </a:r>
            <a:r>
              <a:rPr lang="en-US" altLang="en-US" dirty="0" smtClean="0">
                <a:solidFill>
                  <a:schemeClr val="tx1"/>
                </a:solidFill>
              </a:rPr>
              <a:t> </a:t>
            </a:r>
            <a:r>
              <a:rPr lang="en-US" altLang="en-US" dirty="0" smtClean="0"/>
              <a:t>that sets a column unused forever using the </a:t>
            </a:r>
            <a:r>
              <a:rPr lang="en-US" altLang="en-US" dirty="0" smtClean="0">
                <a:latin typeface="Courier New" pitchFamily="49" charset="0"/>
                <a:cs typeface="Courier New" pitchFamily="49" charset="0"/>
              </a:rPr>
              <a:t>ONLINE</a:t>
            </a:r>
            <a:r>
              <a:rPr lang="en-US" altLang="en-US" dirty="0" smtClean="0"/>
              <a:t> </a:t>
            </a:r>
            <a:r>
              <a:rPr lang="en-US" altLang="en-US" smtClean="0"/>
              <a:t>keyword</a:t>
            </a:r>
            <a:r>
              <a:rPr lang="en-US" altLang="en-US" smtClean="0"/>
              <a:t>.</a:t>
            </a:r>
          </a:p>
          <a:p>
            <a:pPr lvl="1"/>
            <a:r>
              <a:rPr lang="zh-CN" altLang="en-US" smtClean="0"/>
              <a:t>您可以使用</a:t>
            </a:r>
            <a:r>
              <a:rPr lang="en-US" altLang="zh-CN" smtClean="0"/>
              <a:t>SET UNUSED</a:t>
            </a:r>
            <a:r>
              <a:rPr lang="zh-CN" altLang="en-US" smtClean="0"/>
              <a:t>选项将一个或多个列标记为未使用，以便在对系统资源的需求较低时可以将其删除。指定此子句实际上并没有从表中的每一行删除目标列（也就是说，它不会还原这些列使用的磁盘空间）。因此，响应时间比执行</a:t>
            </a:r>
            <a:r>
              <a:rPr lang="en-US" altLang="zh-CN" smtClean="0"/>
              <a:t>DROP</a:t>
            </a:r>
            <a:r>
              <a:rPr lang="zh-CN" altLang="en-US" smtClean="0"/>
              <a:t>子句更快。</a:t>
            </a:r>
          </a:p>
          <a:p>
            <a:pPr lvl="1"/>
            <a:r>
              <a:rPr lang="zh-CN" altLang="en-US" smtClean="0"/>
              <a:t>未使用的列被视为被删除，即使它们的列数据保留在表的行中。在列被标记为未使用之后，</a:t>
            </a:r>
            <a:r>
              <a:rPr lang="en-US" altLang="zh-CN" smtClean="0"/>
              <a:t>SELECT *</a:t>
            </a:r>
            <a:r>
              <a:rPr lang="zh-CN" altLang="en-US" smtClean="0"/>
              <a:t>查询将不会从未使用的列中检索数据。此外，标记为未使用的列的名称和类型将不会在</a:t>
            </a:r>
            <a:r>
              <a:rPr lang="en-US" altLang="zh-CN" smtClean="0"/>
              <a:t>DESCRIBE</a:t>
            </a:r>
            <a:r>
              <a:rPr lang="zh-CN" altLang="en-US" smtClean="0"/>
              <a:t>语句期间显示，您可以向表中添加与未使用的列名称相同的新列。 </a:t>
            </a:r>
            <a:r>
              <a:rPr lang="en-US" altLang="zh-CN" smtClean="0"/>
              <a:t>SET UNUSED</a:t>
            </a:r>
            <a:r>
              <a:rPr lang="zh-CN" altLang="en-US" smtClean="0"/>
              <a:t>信息存储在</a:t>
            </a:r>
            <a:r>
              <a:rPr lang="en-US" altLang="zh-CN" smtClean="0"/>
              <a:t>USER_UNUSED_COL_TABS</a:t>
            </a:r>
            <a:r>
              <a:rPr lang="zh-CN" altLang="en-US" smtClean="0"/>
              <a:t>字典视图中。</a:t>
            </a:r>
          </a:p>
          <a:p>
            <a:pPr lvl="1"/>
            <a:r>
              <a:rPr lang="zh-CN" altLang="en-US" smtClean="0"/>
              <a:t>您可以指定</a:t>
            </a:r>
            <a:r>
              <a:rPr lang="en-US" altLang="zh-CN" smtClean="0"/>
              <a:t>ONLINE</a:t>
            </a:r>
            <a:r>
              <a:rPr lang="zh-CN" altLang="en-US" smtClean="0"/>
              <a:t>关键字来表示在标记列或列</a:t>
            </a:r>
            <a:r>
              <a:rPr lang="en-US" altLang="zh-CN" smtClean="0"/>
              <a:t>UNUSED</a:t>
            </a:r>
            <a:r>
              <a:rPr lang="zh-CN" altLang="en-US" smtClean="0"/>
              <a:t>时允许表上的</a:t>
            </a:r>
            <a:r>
              <a:rPr lang="en-US" altLang="zh-CN" smtClean="0"/>
              <a:t>DML</a:t>
            </a:r>
            <a:r>
              <a:rPr lang="zh-CN" altLang="en-US" smtClean="0"/>
              <a:t>操作。代码示例显示使用</a:t>
            </a:r>
            <a:r>
              <a:rPr lang="en-US" altLang="zh-CN" smtClean="0"/>
              <a:t>SET UNUSED COLUMN</a:t>
            </a:r>
            <a:r>
              <a:rPr lang="zh-CN" altLang="en-US" smtClean="0"/>
              <a:t>，使用</a:t>
            </a:r>
            <a:r>
              <a:rPr lang="en-US" altLang="zh-CN" smtClean="0"/>
              <a:t>ONLINE</a:t>
            </a:r>
            <a:r>
              <a:rPr lang="zh-CN" altLang="en-US" smtClean="0"/>
              <a:t>关键字永久使用列。</a:t>
            </a:r>
            <a:endParaRPr lang="en-US" altLang="en-US" dirty="0" smtClean="0"/>
          </a:p>
          <a:p>
            <a:pPr lvl="4"/>
            <a:r>
              <a:rPr lang="en-US" altLang="en-US" sz="900" dirty="0" smtClean="0">
                <a:cs typeface="Courier New" pitchFamily="49" charset="0"/>
              </a:rPr>
              <a:t>  </a:t>
            </a:r>
            <a:r>
              <a:rPr lang="en-US" altLang="en-US" dirty="0" smtClean="0">
                <a:cs typeface="Courier New" pitchFamily="49" charset="0"/>
              </a:rPr>
              <a:t>ALTER TABLE dept80 SET UNUSED(hire_date)ONLINE;</a:t>
            </a:r>
          </a:p>
          <a:p>
            <a:pPr lvl="1"/>
            <a:r>
              <a:rPr lang="en-US" altLang="en-US" b="1" dirty="0" smtClean="0">
                <a:solidFill>
                  <a:schemeClr val="tx1"/>
                </a:solidFill>
              </a:rPr>
              <a:t>Note: </a:t>
            </a:r>
            <a:r>
              <a:rPr lang="en-US" altLang="en-US" dirty="0" smtClean="0">
                <a:solidFill>
                  <a:schemeClr val="tx1"/>
                </a:solidFill>
              </a:rPr>
              <a:t>The guidelines for setting a column to be </a:t>
            </a:r>
            <a:r>
              <a:rPr lang="en-US" altLang="en-US" dirty="0" smtClean="0">
                <a:solidFill>
                  <a:schemeClr val="tx1"/>
                </a:solidFill>
                <a:latin typeface="Courier New" pitchFamily="49" charset="0"/>
              </a:rPr>
              <a:t>UNUSED</a:t>
            </a:r>
            <a:r>
              <a:rPr lang="en-US" altLang="en-US" dirty="0" smtClean="0">
                <a:solidFill>
                  <a:schemeClr val="tx1"/>
                </a:solidFill>
              </a:rPr>
              <a:t> are similar to those for dropping a column.</a:t>
            </a:r>
            <a:endParaRPr lang="en-US" altLang="en-US" dirty="0" smtClean="0"/>
          </a:p>
        </p:txBody>
      </p:sp>
      <p:sp>
        <p:nvSpPr>
          <p:cNvPr id="8397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D9A3CA9E-28A9-401D-9487-D0278F52EF27}" type="slidenum">
              <a:rPr lang="en-US" altLang="en-US" smtClean="0">
                <a:cs typeface="Arial" pitchFamily="34" charset="0"/>
              </a:rPr>
              <a:t>40</a:t>
            </a:fld>
            <a:endParaRPr lang="en-US" altLang="en-US" dirty="0" smtClean="0">
              <a:cs typeface="Arial" pitchFamily="34" charset="0"/>
            </a:endParaRPr>
          </a:p>
        </p:txBody>
      </p:sp>
    </p:spTree>
    <p:extLst>
      <p:ext uri="{BB962C8B-B14F-4D97-AF65-F5344CB8AC3E}">
        <p14:creationId xmlns:p14="http://schemas.microsoft.com/office/powerpoint/2010/main" val="1486980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11 - </a:t>
            </a:r>
            <a:fld id="{E773B65E-600B-48D0-9908-1CFDCD12843C}" type="slidenum">
              <a:rPr lang="en-US" altLang="en-US" smtClean="0"/>
              <a:t>41</a:t>
            </a:fld>
            <a:endParaRPr lang="en-US" altLang="en-US" dirty="0" smtClean="0"/>
          </a:p>
        </p:txBody>
      </p:sp>
      <p:sp>
        <p:nvSpPr>
          <p:cNvPr id="6" name="Notes Placeholder 5"/>
          <p:cNvSpPr>
            <a:spLocks noGrp="1"/>
          </p:cNvSpPr>
          <p:nvPr>
            <p:ph type="body" idx="1"/>
          </p:nvPr>
        </p:nvSpPr>
        <p:spPr>
          <a:xfrm>
            <a:off x="292608" y="449263"/>
            <a:ext cx="6400800" cy="8191817"/>
          </a:xfrm>
        </p:spPr>
        <p:txBody>
          <a:bodyPr>
            <a:normAutofit/>
          </a:bodyPr>
          <a:lstStyle/>
          <a:p>
            <a:pPr lvl="1">
              <a:defRPr/>
            </a:pPr>
            <a:r>
              <a:rPr lang="en-US" b="1" dirty="0" smtClean="0">
                <a:latin typeface="Courier New" pitchFamily="49" charset="0"/>
              </a:rPr>
              <a:t>DROP</a:t>
            </a:r>
            <a:r>
              <a:rPr lang="en-US" b="1" dirty="0" smtClean="0"/>
              <a:t> </a:t>
            </a:r>
            <a:r>
              <a:rPr lang="en-US" b="1" dirty="0" smtClean="0">
                <a:latin typeface="Courier New" pitchFamily="49" charset="0"/>
              </a:rPr>
              <a:t>UNUSED</a:t>
            </a:r>
            <a:r>
              <a:rPr lang="en-US" b="1" dirty="0" smtClean="0"/>
              <a:t> </a:t>
            </a:r>
            <a:r>
              <a:rPr lang="en-US" b="1" dirty="0" smtClean="0">
                <a:latin typeface="Courier New" pitchFamily="49" charset="0"/>
              </a:rPr>
              <a:t>COLUMNS</a:t>
            </a:r>
            <a:r>
              <a:rPr lang="en-US" b="1" dirty="0" smtClean="0">
                <a:cs typeface="Arial" pitchFamily="34" charset="0"/>
              </a:rPr>
              <a:t> Option</a:t>
            </a:r>
          </a:p>
          <a:p>
            <a:pPr lvl="1">
              <a:defRPr/>
            </a:pPr>
            <a:r>
              <a:rPr lang="en-US" dirty="0" smtClean="0">
                <a:solidFill>
                  <a:schemeClr val="tx1"/>
                </a:solidFill>
                <a:latin typeface="Courier New" pitchFamily="49" charset="0"/>
              </a:rPr>
              <a:t>DROP</a:t>
            </a:r>
            <a:r>
              <a:rPr lang="en-US" dirty="0" smtClean="0"/>
              <a:t> </a:t>
            </a:r>
            <a:r>
              <a:rPr lang="en-US" dirty="0" smtClean="0">
                <a:solidFill>
                  <a:schemeClr val="tx1"/>
                </a:solidFill>
                <a:latin typeface="Courier New" pitchFamily="49" charset="0"/>
              </a:rPr>
              <a:t>UNUSED</a:t>
            </a:r>
            <a:r>
              <a:rPr lang="en-US" dirty="0" smtClean="0"/>
              <a:t> </a:t>
            </a:r>
            <a:r>
              <a:rPr lang="en-US" dirty="0" smtClean="0">
                <a:solidFill>
                  <a:schemeClr val="tx1"/>
                </a:solidFill>
                <a:latin typeface="Courier New" pitchFamily="49" charset="0"/>
              </a:rPr>
              <a:t>COLUMNS</a:t>
            </a:r>
            <a:r>
              <a:rPr lang="en-US" dirty="0" smtClean="0">
                <a:solidFill>
                  <a:schemeClr val="tx1"/>
                </a:solidFill>
              </a:rPr>
              <a:t> removes from the table all columns that are currently marked as unused. You can use this statement when you want to reclaim the extra disk space from the unused columns in the table. If the table contains no unused columns, the statement returns with no errors.</a:t>
            </a:r>
          </a:p>
          <a:p>
            <a:pPr marL="857250" lvl="4">
              <a:defRPr/>
            </a:pPr>
            <a:r>
              <a:rPr lang="en-US" dirty="0" smtClean="0">
                <a:solidFill>
                  <a:schemeClr val="tx1"/>
                </a:solidFill>
              </a:rPr>
              <a:t>ALTER TABLE  dept80</a:t>
            </a:r>
          </a:p>
          <a:p>
            <a:pPr marL="857250" lvl="4">
              <a:defRPr/>
            </a:pPr>
            <a:r>
              <a:rPr lang="en-US" dirty="0" smtClean="0">
                <a:solidFill>
                  <a:schemeClr val="tx1"/>
                </a:solidFill>
              </a:rPr>
              <a:t>SET   UNUSED (</a:t>
            </a:r>
            <a:r>
              <a:rPr lang="en-US" dirty="0" err="1" smtClean="0">
                <a:solidFill>
                  <a:schemeClr val="tx1"/>
                </a:solidFill>
              </a:rPr>
              <a:t>last_name</a:t>
            </a:r>
            <a:r>
              <a:rPr lang="en-US" dirty="0" smtClean="0">
                <a:solidFill>
                  <a:schemeClr val="tx1"/>
                </a:solidFill>
              </a:rPr>
              <a:t>);</a:t>
            </a:r>
          </a:p>
          <a:p>
            <a:pPr marL="857250" lvl="4">
              <a:defRPr/>
            </a:pPr>
            <a:endParaRPr lang="en-US" dirty="0" smtClean="0">
              <a:solidFill>
                <a:schemeClr val="tx1"/>
              </a:solidFill>
            </a:endParaRPr>
          </a:p>
          <a:p>
            <a:pPr marL="857250" lvl="4">
              <a:defRPr/>
            </a:pPr>
            <a:r>
              <a:rPr lang="en-US" dirty="0" smtClean="0">
                <a:solidFill>
                  <a:schemeClr val="tx1"/>
                </a:solidFill>
              </a:rPr>
              <a:t>ALTER TABLE  dept80</a:t>
            </a:r>
          </a:p>
          <a:p>
            <a:pPr marL="857250" lvl="4">
              <a:defRPr/>
            </a:pPr>
            <a:r>
              <a:rPr lang="en-US" dirty="0" smtClean="0">
                <a:solidFill>
                  <a:schemeClr val="tx1"/>
                </a:solidFill>
              </a:rPr>
              <a:t>DROP  UNUSED COLUMNS;</a:t>
            </a:r>
          </a:p>
          <a:p>
            <a:pPr marL="857250" lvl="4">
              <a:defRPr/>
            </a:pPr>
            <a:endParaRPr lang="en-US" dirty="0" smtClean="0">
              <a:solidFill>
                <a:schemeClr val="tx1"/>
              </a:solidFill>
            </a:endParaRPr>
          </a:p>
          <a:p>
            <a:pPr marL="57150" lvl="1">
              <a:defRPr/>
            </a:pPr>
            <a:r>
              <a:rPr lang="en-US" b="1" dirty="0" smtClean="0">
                <a:cs typeface="Arial" pitchFamily="34" charset="0"/>
              </a:rPr>
              <a:t>Note: </a:t>
            </a:r>
            <a:r>
              <a:rPr lang="en-US" dirty="0" smtClean="0">
                <a:ea typeface="MS PGothic" pitchFamily="34" charset="-128"/>
                <a:cs typeface="Arial" pitchFamily="34" charset="0"/>
              </a:rPr>
              <a:t>A subsequent </a:t>
            </a:r>
            <a:r>
              <a:rPr lang="en-US" dirty="0" smtClean="0">
                <a:latin typeface="Courier New" pitchFamily="49" charset="0"/>
                <a:ea typeface="MS PGothic" pitchFamily="34" charset="-128"/>
                <a:cs typeface="Courier New" pitchFamily="49" charset="0"/>
              </a:rPr>
              <a:t>DROP</a:t>
            </a:r>
            <a:r>
              <a:rPr lang="en-US" dirty="0" smtClean="0">
                <a:solidFill>
                  <a:schemeClr val="tx1"/>
                </a:solidFill>
              </a:rPr>
              <a:t> </a:t>
            </a:r>
            <a:r>
              <a:rPr lang="en-US" dirty="0" smtClean="0">
                <a:latin typeface="Courier New" pitchFamily="49" charset="0"/>
                <a:ea typeface="MS PGothic" pitchFamily="34" charset="-128"/>
                <a:cs typeface="Courier New" pitchFamily="49" charset="0"/>
              </a:rPr>
              <a:t>UNUSED</a:t>
            </a:r>
            <a:r>
              <a:rPr lang="en-US" dirty="0" smtClean="0">
                <a:solidFill>
                  <a:schemeClr val="tx1"/>
                </a:solidFill>
              </a:rPr>
              <a:t> </a:t>
            </a:r>
            <a:r>
              <a:rPr lang="en-US" dirty="0" smtClean="0">
                <a:latin typeface="Courier New" pitchFamily="49" charset="0"/>
                <a:ea typeface="MS PGothic" pitchFamily="34" charset="-128"/>
                <a:cs typeface="Courier New" pitchFamily="49" charset="0"/>
              </a:rPr>
              <a:t>COLUMNS</a:t>
            </a:r>
            <a:r>
              <a:rPr lang="en-US" dirty="0" smtClean="0">
                <a:solidFill>
                  <a:schemeClr val="tx1"/>
                </a:solidFill>
              </a:rPr>
              <a:t> </a:t>
            </a:r>
            <a:r>
              <a:rPr lang="en-US" dirty="0" smtClean="0">
                <a:ea typeface="MS PGothic" pitchFamily="34" charset="-128"/>
                <a:cs typeface="Arial" pitchFamily="34" charset="0"/>
              </a:rPr>
              <a:t>will physically remove all unused columns from a table, similar to a </a:t>
            </a:r>
            <a:r>
              <a:rPr lang="en-US" dirty="0" smtClean="0">
                <a:latin typeface="Courier New" pitchFamily="49" charset="0"/>
                <a:ea typeface="MS PGothic" pitchFamily="34" charset="-128"/>
                <a:cs typeface="Courier New" pitchFamily="49" charset="0"/>
              </a:rPr>
              <a:t>DROP</a:t>
            </a:r>
            <a:r>
              <a:rPr lang="en-US" dirty="0" smtClean="0">
                <a:solidFill>
                  <a:schemeClr val="tx1"/>
                </a:solidFill>
              </a:rPr>
              <a:t> </a:t>
            </a:r>
            <a:r>
              <a:rPr lang="en-US" dirty="0" smtClean="0">
                <a:latin typeface="Courier New" pitchFamily="49" charset="0"/>
                <a:ea typeface="MS PGothic" pitchFamily="34" charset="-128"/>
                <a:cs typeface="Courier New" pitchFamily="49" charset="0"/>
              </a:rPr>
              <a:t>COLUMN</a:t>
            </a:r>
            <a:r>
              <a:rPr lang="en-US" dirty="0" smtClean="0">
                <a:ea typeface="MS PGothic" pitchFamily="34" charset="-128"/>
                <a:cs typeface="Arial" pitchFamily="34" charset="0"/>
              </a:rPr>
              <a:t>.</a:t>
            </a:r>
            <a:endParaRPr lang="en-US" dirty="0" smtClean="0"/>
          </a:p>
        </p:txBody>
      </p:sp>
    </p:spTree>
    <p:extLst>
      <p:ext uri="{BB962C8B-B14F-4D97-AF65-F5344CB8AC3E}">
        <p14:creationId xmlns:p14="http://schemas.microsoft.com/office/powerpoint/2010/main" val="13121404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Rot="1" noChangeAspect="1" noChangeArrowheads="1" noTextEdit="1"/>
          </p:cNvSpPr>
          <p:nvPr>
            <p:ph type="sldImg"/>
          </p:nvPr>
        </p:nvSpPr>
        <p:spPr>
          <a:ln/>
        </p:spPr>
      </p:sp>
      <p:sp>
        <p:nvSpPr>
          <p:cNvPr id="88067"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You can specify </a:t>
            </a:r>
            <a:r>
              <a:rPr lang="en-US" altLang="en-US" dirty="0" smtClean="0">
                <a:latin typeface="Courier New" pitchFamily="49" charset="0"/>
              </a:rPr>
              <a:t>READ</a:t>
            </a:r>
            <a:r>
              <a:rPr lang="en-US" altLang="en-US" dirty="0" smtClean="0"/>
              <a:t> </a:t>
            </a:r>
            <a:r>
              <a:rPr lang="en-US" altLang="en-US" dirty="0" smtClean="0">
                <a:latin typeface="Courier New" pitchFamily="49" charset="0"/>
              </a:rPr>
              <a:t>ONLY</a:t>
            </a:r>
            <a:r>
              <a:rPr lang="en-US" altLang="en-US" dirty="0" smtClean="0"/>
              <a:t> to convert a table into read-only mode. When the table is in </a:t>
            </a:r>
            <a:r>
              <a:rPr lang="en-US" altLang="en-US" dirty="0" smtClean="0">
                <a:latin typeface="Courier New" pitchFamily="49" charset="0"/>
              </a:rPr>
              <a:t>READ</a:t>
            </a:r>
            <a:r>
              <a:rPr lang="en-US" altLang="en-US" dirty="0" smtClean="0"/>
              <a:t> </a:t>
            </a:r>
            <a:r>
              <a:rPr lang="en-US" altLang="en-US" dirty="0" smtClean="0">
                <a:latin typeface="Courier New" pitchFamily="49" charset="0"/>
              </a:rPr>
              <a:t>ONLY</a:t>
            </a:r>
            <a:r>
              <a:rPr lang="en-US" altLang="en-US" dirty="0" smtClean="0"/>
              <a:t> mode, you cannot issue any DML statements that affect the table or any </a:t>
            </a:r>
            <a:r>
              <a:rPr lang="en-US" altLang="en-US" dirty="0" smtClean="0">
                <a:latin typeface="Courier New" pitchFamily="49" charset="0"/>
              </a:rPr>
              <a:t>SELECT</a:t>
            </a:r>
            <a:r>
              <a:rPr lang="en-US" altLang="en-US" dirty="0" smtClean="0">
                <a:solidFill>
                  <a:schemeClr val="tx1"/>
                </a:solidFill>
              </a:rPr>
              <a:t> </a:t>
            </a:r>
            <a:r>
              <a:rPr lang="en-US" altLang="en-US" dirty="0" smtClean="0">
                <a:latin typeface="Courier New" pitchFamily="49" charset="0"/>
              </a:rPr>
              <a:t>...</a:t>
            </a:r>
            <a:r>
              <a:rPr lang="en-US" altLang="en-US" dirty="0" smtClean="0">
                <a:solidFill>
                  <a:schemeClr val="tx1"/>
                </a:solidFill>
              </a:rPr>
              <a:t> </a:t>
            </a:r>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statements. You can issue DDL statements as long as they do not modify any data in the table. Operations on indexes associated with the table are allowed when the table is in </a:t>
            </a:r>
            <a:r>
              <a:rPr lang="en-US" altLang="en-US" dirty="0" smtClean="0">
                <a:latin typeface="Courier New" pitchFamily="49" charset="0"/>
              </a:rPr>
              <a:t>READ</a:t>
            </a:r>
            <a:r>
              <a:rPr lang="en-US" altLang="en-US" dirty="0" smtClean="0"/>
              <a:t> </a:t>
            </a:r>
            <a:r>
              <a:rPr lang="en-US" altLang="en-US" dirty="0" smtClean="0">
                <a:latin typeface="Courier New" pitchFamily="49" charset="0"/>
              </a:rPr>
              <a:t>ONLY</a:t>
            </a:r>
            <a:r>
              <a:rPr lang="en-US" altLang="en-US" dirty="0" smtClean="0"/>
              <a:t> mode.</a:t>
            </a:r>
          </a:p>
          <a:p>
            <a:pPr lvl="1" eaLnBrk="1" hangingPunct="1"/>
            <a:r>
              <a:rPr lang="en-US" altLang="en-US" dirty="0" smtClean="0"/>
              <a:t>Specify </a:t>
            </a:r>
            <a:r>
              <a:rPr lang="en-US" altLang="en-US" dirty="0" smtClean="0">
                <a:latin typeface="Courier New" pitchFamily="49" charset="0"/>
              </a:rPr>
              <a:t>READ/WRITE</a:t>
            </a:r>
            <a:r>
              <a:rPr lang="en-US" altLang="en-US" dirty="0" smtClean="0"/>
              <a:t> to return a read-only table to read/write mode.</a:t>
            </a:r>
          </a:p>
          <a:p>
            <a:pPr lvl="1" eaLnBrk="1" hangingPunct="1"/>
            <a:r>
              <a:rPr lang="en-US" altLang="en-US" b="1" dirty="0" smtClean="0"/>
              <a:t>Note:</a:t>
            </a:r>
            <a:r>
              <a:rPr lang="en-US" altLang="en-US" dirty="0" smtClean="0"/>
              <a:t> You can drop a table that is in </a:t>
            </a:r>
            <a:r>
              <a:rPr lang="en-US" altLang="en-US" dirty="0" smtClean="0">
                <a:latin typeface="Courier New" pitchFamily="49" charset="0"/>
              </a:rPr>
              <a:t>READ</a:t>
            </a:r>
            <a:r>
              <a:rPr lang="en-US" altLang="en-US" dirty="0" smtClean="0"/>
              <a:t> </a:t>
            </a:r>
            <a:r>
              <a:rPr lang="en-US" altLang="en-US" dirty="0" smtClean="0">
                <a:latin typeface="Courier New" pitchFamily="49" charset="0"/>
              </a:rPr>
              <a:t>ONLY</a:t>
            </a:r>
            <a:r>
              <a:rPr lang="en-US" altLang="en-US" dirty="0" smtClean="0"/>
              <a:t> mode. </a:t>
            </a:r>
            <a:r>
              <a:rPr lang="en-US" altLang="en-US" dirty="0" smtClean="0">
                <a:latin typeface="MS Sans Serif"/>
              </a:rPr>
              <a:t>The </a:t>
            </a:r>
            <a:r>
              <a:rPr lang="en-US" altLang="en-US" dirty="0" smtClean="0">
                <a:latin typeface="Courier New" pitchFamily="49" charset="0"/>
              </a:rPr>
              <a:t>DROP</a:t>
            </a:r>
            <a:r>
              <a:rPr lang="en-US" altLang="en-US" dirty="0" smtClean="0">
                <a:latin typeface="MS Sans Serif"/>
              </a:rPr>
              <a:t> command is executed only in the data dictionary, so access to the table contents is not required. The space used by the table will not be reclaimed until the tablespace is made read/write again, and then the required changes can be made to the block segment headers, and so on.</a:t>
            </a:r>
          </a:p>
          <a:p>
            <a:pPr lvl="1" eaLnBrk="1" hangingPunct="1"/>
            <a:r>
              <a:rPr lang="en-US" altLang="en-US" dirty="0" smtClean="0">
                <a:solidFill>
                  <a:schemeClr val="tx1"/>
                </a:solidFill>
              </a:rPr>
              <a:t>For information about the </a:t>
            </a:r>
            <a:r>
              <a:rPr lang="en-US" altLang="en-US" dirty="0" smtClean="0">
                <a:solidFill>
                  <a:schemeClr val="tx1"/>
                </a:solidFill>
                <a:latin typeface="Courier New" pitchFamily="49" charset="0"/>
              </a:rPr>
              <a:t>ALTER</a:t>
            </a:r>
            <a:r>
              <a:rPr lang="en-US" altLang="en-US" dirty="0" smtClean="0">
                <a:solidFill>
                  <a:schemeClr val="tx1"/>
                </a:solidFill>
              </a:rPr>
              <a:t> </a:t>
            </a:r>
            <a:r>
              <a:rPr lang="en-US" altLang="en-US" dirty="0" smtClean="0">
                <a:solidFill>
                  <a:schemeClr val="tx1"/>
                </a:solidFill>
                <a:latin typeface="Courier New" pitchFamily="49" charset="0"/>
              </a:rPr>
              <a:t>TABLE</a:t>
            </a:r>
            <a:r>
              <a:rPr lang="en-US" altLang="en-US" dirty="0" smtClean="0">
                <a:solidFill>
                  <a:schemeClr val="tx1"/>
                </a:solidFill>
              </a:rPr>
              <a:t> statement, see the course titled </a:t>
            </a:r>
            <a:r>
              <a:rPr lang="en-US" altLang="en-US" i="1" dirty="0" smtClean="0">
                <a:solidFill>
                  <a:schemeClr val="tx1"/>
                </a:solidFill>
              </a:rPr>
              <a:t>Oracle Database 12c: SQL Workshop </a:t>
            </a:r>
            <a:r>
              <a:rPr lang="en-US" altLang="en-US" i="1" smtClean="0">
                <a:solidFill>
                  <a:schemeClr val="tx1"/>
                </a:solidFill>
              </a:rPr>
              <a:t>II</a:t>
            </a:r>
            <a:r>
              <a:rPr lang="en-US" altLang="en-US" smtClean="0">
                <a:solidFill>
                  <a:schemeClr val="tx1"/>
                </a:solidFill>
              </a:rPr>
              <a:t>.</a:t>
            </a:r>
          </a:p>
          <a:p>
            <a:pPr lvl="1" eaLnBrk="1" hangingPunct="1"/>
            <a:r>
              <a:rPr lang="zh-CN" altLang="en-US" smtClean="0">
                <a:solidFill>
                  <a:schemeClr val="tx1"/>
                </a:solidFill>
              </a:rPr>
              <a:t>您可以指定</a:t>
            </a:r>
            <a:r>
              <a:rPr lang="en-US" altLang="zh-CN" smtClean="0">
                <a:solidFill>
                  <a:schemeClr val="tx1"/>
                </a:solidFill>
              </a:rPr>
              <a:t>READ ONLY</a:t>
            </a:r>
            <a:r>
              <a:rPr lang="zh-CN" altLang="en-US" smtClean="0">
                <a:solidFill>
                  <a:schemeClr val="tx1"/>
                </a:solidFill>
              </a:rPr>
              <a:t>将表转换为只读模式。 当表处于</a:t>
            </a:r>
            <a:r>
              <a:rPr lang="en-US" altLang="zh-CN" smtClean="0">
                <a:solidFill>
                  <a:schemeClr val="tx1"/>
                </a:solidFill>
              </a:rPr>
              <a:t>READ ONLY</a:t>
            </a:r>
            <a:r>
              <a:rPr lang="zh-CN" altLang="en-US" smtClean="0">
                <a:solidFill>
                  <a:schemeClr val="tx1"/>
                </a:solidFill>
              </a:rPr>
              <a:t>模式时，您不能发出任何影响表或任何</a:t>
            </a:r>
            <a:r>
              <a:rPr lang="en-US" altLang="zh-CN" smtClean="0">
                <a:solidFill>
                  <a:schemeClr val="tx1"/>
                </a:solidFill>
              </a:rPr>
              <a:t>SELECT ... FOR UPDATE</a:t>
            </a:r>
            <a:r>
              <a:rPr lang="zh-CN" altLang="en-US" smtClean="0">
                <a:solidFill>
                  <a:schemeClr val="tx1"/>
                </a:solidFill>
              </a:rPr>
              <a:t>语句的</a:t>
            </a:r>
            <a:r>
              <a:rPr lang="en-US" altLang="zh-CN" smtClean="0">
                <a:solidFill>
                  <a:schemeClr val="tx1"/>
                </a:solidFill>
              </a:rPr>
              <a:t>DML</a:t>
            </a:r>
            <a:r>
              <a:rPr lang="zh-CN" altLang="en-US" smtClean="0">
                <a:solidFill>
                  <a:schemeClr val="tx1"/>
                </a:solidFill>
              </a:rPr>
              <a:t>语句。 只要不修改表中的任何数据，就可以发出</a:t>
            </a:r>
            <a:r>
              <a:rPr lang="en-US" altLang="zh-CN" smtClean="0">
                <a:solidFill>
                  <a:schemeClr val="tx1"/>
                </a:solidFill>
              </a:rPr>
              <a:t>DDL</a:t>
            </a:r>
            <a:r>
              <a:rPr lang="zh-CN" altLang="en-US" smtClean="0">
                <a:solidFill>
                  <a:schemeClr val="tx1"/>
                </a:solidFill>
              </a:rPr>
              <a:t>语句。 当表处于</a:t>
            </a:r>
            <a:r>
              <a:rPr lang="en-US" altLang="zh-CN" smtClean="0">
                <a:solidFill>
                  <a:schemeClr val="tx1"/>
                </a:solidFill>
              </a:rPr>
              <a:t>READ ONLY</a:t>
            </a:r>
            <a:r>
              <a:rPr lang="zh-CN" altLang="en-US" smtClean="0">
                <a:solidFill>
                  <a:schemeClr val="tx1"/>
                </a:solidFill>
              </a:rPr>
              <a:t>模式时，允许与表关联的索引的操作。</a:t>
            </a:r>
          </a:p>
          <a:p>
            <a:pPr lvl="1" eaLnBrk="1" hangingPunct="1"/>
            <a:r>
              <a:rPr lang="zh-CN" altLang="en-US" smtClean="0">
                <a:solidFill>
                  <a:schemeClr val="tx1"/>
                </a:solidFill>
              </a:rPr>
              <a:t>指定</a:t>
            </a:r>
            <a:r>
              <a:rPr lang="en-US" altLang="zh-CN" smtClean="0">
                <a:solidFill>
                  <a:schemeClr val="tx1"/>
                </a:solidFill>
              </a:rPr>
              <a:t>READ / WRITE</a:t>
            </a:r>
            <a:r>
              <a:rPr lang="zh-CN" altLang="en-US" smtClean="0">
                <a:solidFill>
                  <a:schemeClr val="tx1"/>
                </a:solidFill>
              </a:rPr>
              <a:t>将只读表返回到读</a:t>
            </a:r>
            <a:r>
              <a:rPr lang="en-US" altLang="zh-CN" smtClean="0">
                <a:solidFill>
                  <a:schemeClr val="tx1"/>
                </a:solidFill>
              </a:rPr>
              <a:t>/</a:t>
            </a:r>
            <a:r>
              <a:rPr lang="zh-CN" altLang="en-US" smtClean="0">
                <a:solidFill>
                  <a:schemeClr val="tx1"/>
                </a:solidFill>
              </a:rPr>
              <a:t>写模式。</a:t>
            </a:r>
          </a:p>
          <a:p>
            <a:pPr lvl="1" eaLnBrk="1" hangingPunct="1"/>
            <a:r>
              <a:rPr lang="zh-CN" altLang="en-US" smtClean="0">
                <a:solidFill>
                  <a:schemeClr val="tx1"/>
                </a:solidFill>
              </a:rPr>
              <a:t>注意：您可以删除处于</a:t>
            </a:r>
            <a:r>
              <a:rPr lang="en-US" altLang="zh-CN" smtClean="0">
                <a:solidFill>
                  <a:schemeClr val="tx1"/>
                </a:solidFill>
              </a:rPr>
              <a:t>READ ONLY</a:t>
            </a:r>
            <a:r>
              <a:rPr lang="zh-CN" altLang="en-US" smtClean="0">
                <a:solidFill>
                  <a:schemeClr val="tx1"/>
                </a:solidFill>
              </a:rPr>
              <a:t>模式的表。 </a:t>
            </a:r>
            <a:r>
              <a:rPr lang="en-US" altLang="zh-CN" smtClean="0">
                <a:solidFill>
                  <a:schemeClr val="tx1"/>
                </a:solidFill>
              </a:rPr>
              <a:t>DROP</a:t>
            </a:r>
            <a:r>
              <a:rPr lang="zh-CN" altLang="en-US" smtClean="0">
                <a:solidFill>
                  <a:schemeClr val="tx1"/>
                </a:solidFill>
              </a:rPr>
              <a:t>命令仅在数据字典中执行，因此不需要访问表内容。 在表空间再次读</a:t>
            </a:r>
            <a:r>
              <a:rPr lang="en-US" altLang="zh-CN" smtClean="0">
                <a:solidFill>
                  <a:schemeClr val="tx1"/>
                </a:solidFill>
              </a:rPr>
              <a:t>/</a:t>
            </a:r>
            <a:r>
              <a:rPr lang="zh-CN" altLang="en-US" smtClean="0">
                <a:solidFill>
                  <a:schemeClr val="tx1"/>
                </a:solidFill>
              </a:rPr>
              <a:t>写之前，表的空间将不会被回收，然后可以对块段头进行所需的更改，依此类推。</a:t>
            </a:r>
            <a:endParaRPr lang="en-US" altLang="en-US" dirty="0" smtClean="0">
              <a:solidFill>
                <a:schemeClr val="tx1"/>
              </a:solidFill>
            </a:endParaRPr>
          </a:p>
        </p:txBody>
      </p:sp>
      <p:sp>
        <p:nvSpPr>
          <p:cNvPr id="8806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AFC1DDDD-41DD-4476-AF79-2997FD857119}" type="slidenum">
              <a:rPr lang="en-US" altLang="en-US" smtClean="0">
                <a:cs typeface="Arial" pitchFamily="34" charset="0"/>
              </a:rPr>
              <a:t>42</a:t>
            </a:fld>
            <a:endParaRPr lang="en-US" altLang="en-US" dirty="0" smtClean="0">
              <a:cs typeface="Arial" pitchFamily="34" charset="0"/>
            </a:endParaRPr>
          </a:p>
        </p:txBody>
      </p:sp>
    </p:spTree>
    <p:extLst>
      <p:ext uri="{BB962C8B-B14F-4D97-AF65-F5344CB8AC3E}">
        <p14:creationId xmlns:p14="http://schemas.microsoft.com/office/powerpoint/2010/main" val="29883013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Rot="1" noChangeAspect="1" noChangeArrowheads="1" noTextEdit="1"/>
          </p:cNvSpPr>
          <p:nvPr>
            <p:ph type="sldImg"/>
          </p:nvPr>
        </p:nvSpPr>
        <p:spPr>
          <a:ln/>
        </p:spPr>
      </p:sp>
      <p:sp>
        <p:nvSpPr>
          <p:cNvPr id="90115"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9011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8819C8EA-D4A9-472F-B71A-B3E58BFEB77C}" type="slidenum">
              <a:rPr lang="en-US" altLang="en-US" smtClean="0">
                <a:cs typeface="Arial" pitchFamily="34" charset="0"/>
              </a:rPr>
              <a:t>43</a:t>
            </a:fld>
            <a:endParaRPr lang="en-US" altLang="en-US" dirty="0" smtClean="0">
              <a:cs typeface="Arial" pitchFamily="34" charset="0"/>
            </a:endParaRPr>
          </a:p>
        </p:txBody>
      </p:sp>
    </p:spTree>
    <p:extLst>
      <p:ext uri="{BB962C8B-B14F-4D97-AF65-F5344CB8AC3E}">
        <p14:creationId xmlns:p14="http://schemas.microsoft.com/office/powerpoint/2010/main" val="23242912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0"/>
          <p:cNvSpPr>
            <a:spLocks noGrp="1" noRot="1" noChangeAspect="1" noChangeArrowheads="1" noTextEdit="1"/>
          </p:cNvSpPr>
          <p:nvPr>
            <p:ph type="sldImg"/>
          </p:nvPr>
        </p:nvSpPr>
        <p:spPr>
          <a:ln/>
        </p:spPr>
      </p:sp>
      <p:sp>
        <p:nvSpPr>
          <p:cNvPr id="92163" name="Rectangle 1031"/>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The </a:t>
            </a:r>
            <a:r>
              <a:rPr lang="en-US" altLang="en-US" dirty="0" smtClean="0">
                <a:solidFill>
                  <a:schemeClr val="tx1"/>
                </a:solidFill>
                <a:latin typeface="Courier New" pitchFamily="49" charset="0"/>
              </a:rPr>
              <a:t>DROP</a:t>
            </a:r>
            <a:r>
              <a:rPr lang="en-US" altLang="en-US" dirty="0" smtClean="0">
                <a:solidFill>
                  <a:schemeClr val="tx1"/>
                </a:solidFill>
              </a:rPr>
              <a:t> </a:t>
            </a:r>
            <a:r>
              <a:rPr lang="en-US" altLang="en-US" dirty="0" smtClean="0">
                <a:solidFill>
                  <a:schemeClr val="tx1"/>
                </a:solidFill>
                <a:latin typeface="Courier New" pitchFamily="49" charset="0"/>
              </a:rPr>
              <a:t>TABLE</a:t>
            </a:r>
            <a:r>
              <a:rPr lang="en-US" altLang="en-US" dirty="0" smtClean="0">
                <a:solidFill>
                  <a:srgbClr val="FC0128"/>
                </a:solidFill>
              </a:rPr>
              <a:t> </a:t>
            </a:r>
            <a:r>
              <a:rPr lang="en-US" altLang="en-US" dirty="0" smtClean="0"/>
              <a:t>statement moves a table to the recycle bin or removes the table and all its data from the database entirely. Unless you specify the </a:t>
            </a:r>
            <a:r>
              <a:rPr lang="en-US" altLang="en-US" dirty="0" smtClean="0">
                <a:latin typeface="Courier New" pitchFamily="49" charset="0"/>
                <a:cs typeface="Courier New" pitchFamily="49" charset="0"/>
              </a:rPr>
              <a:t>PURGE</a:t>
            </a:r>
            <a:r>
              <a:rPr lang="en-US" altLang="en-US" dirty="0" smtClean="0"/>
              <a:t> clause, the </a:t>
            </a:r>
            <a:r>
              <a:rPr lang="en-US" altLang="en-US" dirty="0" smtClean="0">
                <a:latin typeface="Courier New" pitchFamily="49" charset="0"/>
                <a:cs typeface="Courier New" pitchFamily="49" charset="0"/>
              </a:rPr>
              <a:t>DROP</a:t>
            </a:r>
            <a:r>
              <a:rPr lang="en-US" altLang="en-US" dirty="0" smtClean="0"/>
              <a:t> </a:t>
            </a:r>
            <a:r>
              <a:rPr lang="en-US" altLang="en-US" dirty="0" smtClean="0">
                <a:latin typeface="Courier New" pitchFamily="49" charset="0"/>
                <a:cs typeface="Courier New" pitchFamily="49" charset="0"/>
              </a:rPr>
              <a:t>TABLE</a:t>
            </a:r>
            <a:r>
              <a:rPr lang="en-US" altLang="en-US" dirty="0" smtClean="0"/>
              <a:t> statement does not result in space being released back to the tablespace for use by other objects, and the space continues to count toward the user’s space quota. Dropping a table invalidates the dependent objects and removes object privileges on the table.</a:t>
            </a:r>
          </a:p>
          <a:p>
            <a:pPr lvl="1" eaLnBrk="1" hangingPunct="1">
              <a:lnSpc>
                <a:spcPct val="95000"/>
              </a:lnSpc>
            </a:pPr>
            <a:r>
              <a:rPr lang="en-US" altLang="en-US" dirty="0" smtClean="0"/>
              <a:t>When you drop a table, the database loses all the data in the table and all the indexes associated with it</a:t>
            </a:r>
            <a:r>
              <a:rPr lang="en-US" altLang="en-US" smtClean="0"/>
              <a:t>. </a:t>
            </a:r>
            <a:endParaRPr lang="en-US" altLang="en-US" smtClean="0"/>
          </a:p>
          <a:p>
            <a:pPr lvl="1" eaLnBrk="1" hangingPunct="1">
              <a:lnSpc>
                <a:spcPct val="95000"/>
              </a:lnSpc>
            </a:pPr>
            <a:r>
              <a:rPr lang="en-US" altLang="zh-CN" smtClean="0"/>
              <a:t>DROP TABLE</a:t>
            </a:r>
            <a:r>
              <a:rPr lang="zh-CN" altLang="en-US" smtClean="0"/>
              <a:t>语句将表移动到回收站，或者完全从数据库中删除该表及其所有数据。 除非指定了</a:t>
            </a:r>
            <a:r>
              <a:rPr lang="en-US" altLang="zh-CN" smtClean="0"/>
              <a:t>PURGE</a:t>
            </a:r>
            <a:r>
              <a:rPr lang="zh-CN" altLang="en-US" smtClean="0"/>
              <a:t>子句，否则</a:t>
            </a:r>
            <a:r>
              <a:rPr lang="en-US" altLang="zh-CN" smtClean="0"/>
              <a:t>DROP TABLE</a:t>
            </a:r>
            <a:r>
              <a:rPr lang="zh-CN" altLang="en-US" smtClean="0"/>
              <a:t>语句不会导致空格被释放回到表空间供其他对象使用，并且空间继续计入用户的空间配额。 删除表会使依赖对象无效，并删除表上的对象权限。</a:t>
            </a:r>
          </a:p>
          <a:p>
            <a:pPr lvl="1" eaLnBrk="1" hangingPunct="1">
              <a:lnSpc>
                <a:spcPct val="95000"/>
              </a:lnSpc>
            </a:pPr>
            <a:r>
              <a:rPr lang="zh-CN" altLang="en-US" smtClean="0"/>
              <a:t>当您删除表时，数据库将丢失表中的所有数据以及与其关联的所有索引。</a:t>
            </a:r>
            <a:endParaRPr lang="en-US" altLang="en-US" dirty="0" smtClean="0"/>
          </a:p>
          <a:p>
            <a:pPr lvl="1" eaLnBrk="1" hangingPunct="1">
              <a:lnSpc>
                <a:spcPct val="95000"/>
              </a:lnSpc>
            </a:pPr>
            <a:r>
              <a:rPr lang="en-US" altLang="en-US" b="1" dirty="0" smtClean="0"/>
              <a:t>Syntax</a:t>
            </a:r>
          </a:p>
          <a:p>
            <a:pPr lvl="1" eaLnBrk="1" hangingPunct="1">
              <a:lnSpc>
                <a:spcPct val="95000"/>
              </a:lnSpc>
            </a:pPr>
            <a:r>
              <a:rPr lang="en-US" altLang="en-US" dirty="0" smtClean="0">
                <a:latin typeface="Courier New" pitchFamily="49" charset="0"/>
              </a:rPr>
              <a:t>DROP TABLE </a:t>
            </a:r>
            <a:r>
              <a:rPr lang="en-US" altLang="en-US" i="1" dirty="0" smtClean="0">
                <a:latin typeface="Courier New" pitchFamily="49" charset="0"/>
              </a:rPr>
              <a:t>table </a:t>
            </a:r>
            <a:r>
              <a:rPr lang="en-US" altLang="en-US" dirty="0" smtClean="0">
                <a:latin typeface="Courier New" pitchFamily="49" charset="0"/>
              </a:rPr>
              <a:t>[PURGE]</a:t>
            </a:r>
            <a:endParaRPr lang="en-US" altLang="en-US" dirty="0" smtClean="0"/>
          </a:p>
          <a:p>
            <a:pPr lvl="1" eaLnBrk="1" hangingPunct="1">
              <a:lnSpc>
                <a:spcPct val="95000"/>
              </a:lnSpc>
            </a:pPr>
            <a:r>
              <a:rPr lang="en-US" altLang="en-US" dirty="0" smtClean="0"/>
              <a:t>In the syntax, </a:t>
            </a:r>
            <a:r>
              <a:rPr lang="en-US" altLang="en-US" i="1" dirty="0" smtClean="0">
                <a:latin typeface="Courier New" pitchFamily="49" charset="0"/>
              </a:rPr>
              <a:t>table</a:t>
            </a:r>
            <a:r>
              <a:rPr lang="en-US" altLang="en-US" i="1" dirty="0" smtClean="0"/>
              <a:t> </a:t>
            </a:r>
            <a:r>
              <a:rPr lang="en-US" altLang="en-US" dirty="0" smtClean="0"/>
              <a:t>is the name of the table.</a:t>
            </a:r>
          </a:p>
          <a:p>
            <a:pPr lvl="1" eaLnBrk="1" hangingPunct="1">
              <a:lnSpc>
                <a:spcPct val="95000"/>
              </a:lnSpc>
            </a:pPr>
            <a:r>
              <a:rPr lang="en-US" altLang="en-US" b="1" dirty="0" smtClean="0"/>
              <a:t>Guidelines</a:t>
            </a:r>
            <a:endParaRPr lang="en-US" altLang="en-US" dirty="0" smtClean="0"/>
          </a:p>
          <a:p>
            <a:pPr lvl="2" eaLnBrk="1" hangingPunct="1">
              <a:lnSpc>
                <a:spcPct val="95000"/>
              </a:lnSpc>
            </a:pPr>
            <a:r>
              <a:rPr lang="en-US" altLang="en-US" dirty="0" smtClean="0"/>
              <a:t>All data is deleted from the table.</a:t>
            </a:r>
          </a:p>
          <a:p>
            <a:pPr lvl="2" eaLnBrk="1" hangingPunct="1">
              <a:lnSpc>
                <a:spcPct val="95000"/>
              </a:lnSpc>
            </a:pPr>
            <a:r>
              <a:rPr lang="en-US" altLang="en-US" dirty="0" smtClean="0"/>
              <a:t>Any views and synonyms remain, but are invalid.</a:t>
            </a:r>
          </a:p>
          <a:p>
            <a:pPr lvl="2" eaLnBrk="1" hangingPunct="1">
              <a:lnSpc>
                <a:spcPct val="95000"/>
              </a:lnSpc>
            </a:pPr>
            <a:r>
              <a:rPr lang="en-US" altLang="en-US" dirty="0" smtClean="0"/>
              <a:t>Any pending transactions are committed.</a:t>
            </a:r>
          </a:p>
          <a:p>
            <a:pPr lvl="2" eaLnBrk="1" hangingPunct="1">
              <a:lnSpc>
                <a:spcPct val="95000"/>
              </a:lnSpc>
            </a:pPr>
            <a:r>
              <a:rPr lang="en-US" altLang="en-US" dirty="0" smtClean="0"/>
              <a:t>Only the creator of the table or a user with the </a:t>
            </a:r>
            <a:r>
              <a:rPr lang="en-US" altLang="en-US" dirty="0" smtClean="0">
                <a:latin typeface="Courier New" pitchFamily="49" charset="0"/>
              </a:rPr>
              <a:t>DROP</a:t>
            </a:r>
            <a:r>
              <a:rPr lang="en-US" altLang="en-US" dirty="0" smtClean="0"/>
              <a:t> </a:t>
            </a:r>
            <a:r>
              <a:rPr lang="en-US" altLang="en-US" dirty="0" smtClean="0">
                <a:latin typeface="Courier New" pitchFamily="49" charset="0"/>
              </a:rPr>
              <a:t>ANY</a:t>
            </a:r>
            <a:r>
              <a:rPr lang="en-US" altLang="en-US" dirty="0" smtClean="0"/>
              <a:t> </a:t>
            </a:r>
            <a:r>
              <a:rPr lang="en-US" altLang="en-US" dirty="0" smtClean="0">
                <a:latin typeface="Courier New" pitchFamily="49" charset="0"/>
              </a:rPr>
              <a:t>TABLE</a:t>
            </a:r>
            <a:r>
              <a:rPr lang="en-US" altLang="en-US" dirty="0" smtClean="0"/>
              <a:t> privilege can remove a table.</a:t>
            </a:r>
          </a:p>
          <a:p>
            <a:pPr lvl="1" eaLnBrk="1" hangingPunct="1">
              <a:lnSpc>
                <a:spcPct val="95000"/>
              </a:lnSpc>
            </a:pPr>
            <a:r>
              <a:rPr lang="en-US" altLang="en-US" b="1" dirty="0" smtClean="0"/>
              <a:t>Note: </a:t>
            </a:r>
            <a:r>
              <a:rPr lang="en-US" altLang="en-US" dirty="0" smtClean="0"/>
              <a:t>Use the </a:t>
            </a:r>
            <a:r>
              <a:rPr lang="en-US" altLang="en-US" dirty="0" smtClean="0">
                <a:latin typeface="Courier New" pitchFamily="49" charset="0"/>
                <a:cs typeface="Courier New" pitchFamily="49" charset="0"/>
              </a:rPr>
              <a:t>FLASHBACK</a:t>
            </a:r>
            <a:r>
              <a:rPr lang="en-US" altLang="en-US" dirty="0" smtClean="0"/>
              <a:t> </a:t>
            </a:r>
            <a:r>
              <a:rPr lang="en-US" altLang="en-US" dirty="0" smtClean="0">
                <a:latin typeface="Courier New" pitchFamily="49" charset="0"/>
                <a:cs typeface="Courier New" pitchFamily="49" charset="0"/>
              </a:rPr>
              <a:t>TABLE</a:t>
            </a:r>
            <a:r>
              <a:rPr lang="en-US" altLang="en-US" dirty="0" smtClean="0"/>
              <a:t> statement to restore a dropped table from the recycle bin. This is discussed in detail in the course titled </a:t>
            </a:r>
            <a:r>
              <a:rPr lang="en-US" altLang="en-US" i="1" dirty="0" smtClean="0"/>
              <a:t>Oracle Database 12c: SQL Workshop </a:t>
            </a:r>
            <a:r>
              <a:rPr lang="en-US" altLang="en-US" i="1" smtClean="0"/>
              <a:t>II</a:t>
            </a:r>
            <a:r>
              <a:rPr lang="en-US" altLang="en-US" smtClean="0"/>
              <a:t>.</a:t>
            </a:r>
          </a:p>
          <a:p>
            <a:pPr lvl="1" eaLnBrk="1" hangingPunct="1">
              <a:lnSpc>
                <a:spcPct val="95000"/>
              </a:lnSpc>
            </a:pPr>
            <a:r>
              <a:rPr lang="zh-CN" altLang="en-US" smtClean="0"/>
              <a:t>方针</a:t>
            </a:r>
          </a:p>
          <a:p>
            <a:pPr marL="323823" lvl="1" indent="-171450" eaLnBrk="1" hangingPunct="1">
              <a:lnSpc>
                <a:spcPct val="95000"/>
              </a:lnSpc>
              <a:buFont typeface="Arial" panose="020B0604020202020204" pitchFamily="34" charset="0"/>
              <a:buChar char="•"/>
            </a:pPr>
            <a:r>
              <a:rPr lang="zh-CN" altLang="en-US" smtClean="0"/>
              <a:t>所有数据从表中删除。</a:t>
            </a:r>
          </a:p>
          <a:p>
            <a:pPr marL="323823" lvl="1" indent="-171450" eaLnBrk="1" hangingPunct="1">
              <a:lnSpc>
                <a:spcPct val="95000"/>
              </a:lnSpc>
              <a:buFont typeface="Arial" panose="020B0604020202020204" pitchFamily="34" charset="0"/>
              <a:buChar char="•"/>
            </a:pPr>
            <a:r>
              <a:rPr lang="zh-CN" altLang="en-US" smtClean="0"/>
              <a:t>任何视图和同义词都保留，但无效。</a:t>
            </a:r>
          </a:p>
          <a:p>
            <a:pPr marL="323823" lvl="1" indent="-171450" eaLnBrk="1" hangingPunct="1">
              <a:lnSpc>
                <a:spcPct val="95000"/>
              </a:lnSpc>
              <a:buFont typeface="Arial" panose="020B0604020202020204" pitchFamily="34" charset="0"/>
              <a:buChar char="•"/>
            </a:pPr>
            <a:r>
              <a:rPr lang="zh-CN" altLang="en-US" smtClean="0"/>
              <a:t>任何待处理的事务都被提交</a:t>
            </a:r>
          </a:p>
          <a:p>
            <a:pPr marL="323823" lvl="1" indent="-171450" eaLnBrk="1" hangingPunct="1">
              <a:lnSpc>
                <a:spcPct val="95000"/>
              </a:lnSpc>
              <a:buFont typeface="Arial" panose="020B0604020202020204" pitchFamily="34" charset="0"/>
              <a:buChar char="•"/>
            </a:pPr>
            <a:r>
              <a:rPr lang="zh-CN" altLang="en-US" smtClean="0"/>
              <a:t>只有表的创建者或具有</a:t>
            </a:r>
            <a:r>
              <a:rPr lang="en-US" altLang="zh-CN" smtClean="0"/>
              <a:t>DROP ANY TABLE</a:t>
            </a:r>
            <a:r>
              <a:rPr lang="zh-CN" altLang="en-US" smtClean="0"/>
              <a:t>权限的用户才能删除表</a:t>
            </a:r>
            <a:endParaRPr lang="en-US" altLang="en-US" dirty="0" smtClean="0"/>
          </a:p>
        </p:txBody>
      </p:sp>
      <p:sp>
        <p:nvSpPr>
          <p:cNvPr id="9216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DCA25B37-4DEF-4DFE-A969-D99624895699}" type="slidenum">
              <a:rPr lang="en-US" altLang="en-US" smtClean="0">
                <a:cs typeface="Arial" pitchFamily="34" charset="0"/>
              </a:rPr>
              <a:t>44</a:t>
            </a:fld>
            <a:endParaRPr lang="en-US" altLang="en-US" dirty="0" smtClean="0">
              <a:cs typeface="Arial" pitchFamily="34" charset="0"/>
            </a:endParaRPr>
          </a:p>
        </p:txBody>
      </p:sp>
    </p:spTree>
    <p:extLst>
      <p:ext uri="{BB962C8B-B14F-4D97-AF65-F5344CB8AC3E}">
        <p14:creationId xmlns:p14="http://schemas.microsoft.com/office/powerpoint/2010/main" val="34935852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p:nvPr>
        </p:nvSpPr>
        <p:spPr>
          <a:ln/>
        </p:spPr>
      </p:sp>
      <p:sp>
        <p:nvSpPr>
          <p:cNvPr id="94211" name="Rectangle 5"/>
          <p:cNvSpPr>
            <a:spLocks noGrp="1" noChangeArrowheads="1"/>
          </p:cNvSpPr>
          <p:nvPr>
            <p:ph type="body" idx="1"/>
          </p:nvPr>
        </p:nvSpPr>
        <p:spPr>
          <a:noFill/>
          <a:ln/>
        </p:spPr>
        <p:txBody>
          <a:bodyPr lIns="12914" tIns="12914" rIns="12914" bIns="12914"/>
          <a:lstStyle/>
          <a:p>
            <a:pPr eaLnBrk="1" hangingPunct="1"/>
            <a:r>
              <a:rPr lang="en-US" altLang="en-US" dirty="0" smtClean="0"/>
              <a:t>Answer: a, b</a:t>
            </a:r>
            <a:r>
              <a:rPr lang="en-US" altLang="en-US" smtClean="0"/>
              <a:t>, </a:t>
            </a:r>
            <a:r>
              <a:rPr lang="en-US" altLang="en-US" smtClean="0"/>
              <a:t>d</a:t>
            </a:r>
          </a:p>
          <a:p>
            <a:pPr eaLnBrk="1" hangingPunct="1"/>
            <a:r>
              <a:rPr lang="zh-CN" altLang="en-US" smtClean="0"/>
              <a:t>通过使用约束来确定您执行的三个操作。</a:t>
            </a:r>
          </a:p>
          <a:p>
            <a:pPr marL="228600" indent="-228600" eaLnBrk="1" hangingPunct="1">
              <a:buFont typeface="+mj-lt"/>
              <a:buAutoNum type="alphaLcPeriod"/>
            </a:pPr>
            <a:r>
              <a:rPr lang="zh-CN" altLang="en-US" smtClean="0"/>
              <a:t>每当插入，更新或删除行时，对表中的数据执行规则。</a:t>
            </a:r>
          </a:p>
          <a:p>
            <a:pPr marL="228600" indent="-228600" eaLnBrk="1" hangingPunct="1">
              <a:buFont typeface="+mj-lt"/>
              <a:buAutoNum type="alphaLcPeriod"/>
            </a:pPr>
            <a:r>
              <a:rPr lang="zh-CN" altLang="en-US" smtClean="0"/>
              <a:t>防止掉桌子。</a:t>
            </a:r>
          </a:p>
          <a:p>
            <a:pPr marL="228600" indent="-228600" eaLnBrk="1" hangingPunct="1">
              <a:buFont typeface="+mj-lt"/>
              <a:buAutoNum type="alphaLcPeriod"/>
            </a:pPr>
            <a:r>
              <a:rPr lang="zh-CN" altLang="en-US" smtClean="0"/>
              <a:t>防止创建表。</a:t>
            </a:r>
          </a:p>
          <a:p>
            <a:pPr marL="228600" indent="-228600" eaLnBrk="1" hangingPunct="1">
              <a:buFont typeface="+mj-lt"/>
              <a:buAutoNum type="alphaLcPeriod"/>
            </a:pPr>
            <a:r>
              <a:rPr lang="zh-CN" altLang="en-US" smtClean="0"/>
              <a:t>防止在表中创建数据。</a:t>
            </a:r>
            <a:endParaRPr lang="en-US" altLang="en-US" dirty="0" smtClean="0"/>
          </a:p>
        </p:txBody>
      </p:sp>
      <p:sp>
        <p:nvSpPr>
          <p:cNvPr id="9421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A9CBF657-38FB-402D-9230-6FA936C0B306}" type="slidenum">
              <a:rPr lang="en-US" altLang="en-US" smtClean="0">
                <a:cs typeface="Arial" pitchFamily="34" charset="0"/>
              </a:rPr>
              <a:t>45</a:t>
            </a:fld>
            <a:endParaRPr lang="en-US" altLang="en-US" dirty="0" smtClean="0">
              <a:cs typeface="Arial" pitchFamily="34" charset="0"/>
            </a:endParaRPr>
          </a:p>
        </p:txBody>
      </p:sp>
    </p:spTree>
    <p:extLst>
      <p:ext uri="{BB962C8B-B14F-4D97-AF65-F5344CB8AC3E}">
        <p14:creationId xmlns:p14="http://schemas.microsoft.com/office/powerpoint/2010/main" val="31846397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Rot="1" noChangeAspect="1" noChangeArrowheads="1" noTextEdit="1"/>
          </p:cNvSpPr>
          <p:nvPr>
            <p:ph type="sldImg"/>
          </p:nvPr>
        </p:nvSpPr>
        <p:spPr>
          <a:ln/>
        </p:spPr>
      </p:sp>
      <p:sp>
        <p:nvSpPr>
          <p:cNvPr id="96259"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In this lesson, you should have learned the following:</a:t>
            </a:r>
          </a:p>
          <a:p>
            <a:pPr lvl="1" eaLnBrk="1" hangingPunct="1"/>
            <a:r>
              <a:rPr lang="en-US" altLang="en-US" b="1" dirty="0" smtClean="0">
                <a:latin typeface="Courier New" pitchFamily="49" charset="0"/>
              </a:rPr>
              <a:t>CREATE</a:t>
            </a:r>
            <a:r>
              <a:rPr lang="en-US" altLang="en-US" b="1" dirty="0" smtClean="0"/>
              <a:t> </a:t>
            </a:r>
            <a:r>
              <a:rPr lang="en-US" altLang="en-US" b="1" dirty="0" smtClean="0">
                <a:latin typeface="Courier New" pitchFamily="49" charset="0"/>
              </a:rPr>
              <a:t>TABLE</a:t>
            </a:r>
            <a:endParaRPr lang="en-US" altLang="en-US" dirty="0" smtClean="0">
              <a:latin typeface="Courier New" pitchFamily="49" charset="0"/>
            </a:endParaRPr>
          </a:p>
          <a:p>
            <a:pPr lvl="2" eaLnBrk="1" hangingPunct="1"/>
            <a:r>
              <a:rPr lang="en-US" altLang="en-US" dirty="0" smtClean="0"/>
              <a:t>Use the </a:t>
            </a: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statement to create a table and include constraints.</a:t>
            </a:r>
          </a:p>
          <a:p>
            <a:pPr lvl="2" eaLnBrk="1" hangingPunct="1"/>
            <a:r>
              <a:rPr lang="en-US" altLang="en-US" dirty="0" smtClean="0"/>
              <a:t>Create a table based on another table by using a subquery.</a:t>
            </a:r>
          </a:p>
          <a:p>
            <a:pPr lvl="1" eaLnBrk="1" hangingPunct="1"/>
            <a:r>
              <a:rPr lang="en-US" altLang="en-US" b="1" dirty="0" smtClean="0">
                <a:latin typeface="Courier New" pitchFamily="49" charset="0"/>
              </a:rPr>
              <a:t>DROP</a:t>
            </a:r>
            <a:r>
              <a:rPr lang="en-US" altLang="en-US" b="1" dirty="0" smtClean="0"/>
              <a:t> </a:t>
            </a:r>
            <a:r>
              <a:rPr lang="en-US" altLang="en-US" b="1" dirty="0" smtClean="0">
                <a:latin typeface="Courier New" pitchFamily="49" charset="0"/>
              </a:rPr>
              <a:t>TABLE</a:t>
            </a:r>
            <a:endParaRPr lang="en-US" altLang="en-US" dirty="0" smtClean="0"/>
          </a:p>
          <a:p>
            <a:pPr lvl="2" eaLnBrk="1" hangingPunct="1"/>
            <a:r>
              <a:rPr lang="en-US" altLang="en-US" dirty="0" smtClean="0"/>
              <a:t>Remove rows and a table structure. </a:t>
            </a:r>
          </a:p>
          <a:p>
            <a:pPr lvl="2" eaLnBrk="1" hangingPunct="1"/>
            <a:r>
              <a:rPr lang="en-US" altLang="en-US" dirty="0" smtClean="0"/>
              <a:t>When executed, this statement cannot be rolled back.</a:t>
            </a:r>
          </a:p>
        </p:txBody>
      </p:sp>
      <p:sp>
        <p:nvSpPr>
          <p:cNvPr id="9626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609AAE3B-80AE-453E-A238-922A0E044277}" type="slidenum">
              <a:rPr lang="en-US" altLang="en-US" smtClean="0">
                <a:cs typeface="Arial" pitchFamily="34" charset="0"/>
              </a:rPr>
              <a:t>46</a:t>
            </a:fld>
            <a:endParaRPr lang="en-US" altLang="en-US" dirty="0" smtClean="0">
              <a:cs typeface="Arial" pitchFamily="34" charset="0"/>
            </a:endParaRPr>
          </a:p>
        </p:txBody>
      </p:sp>
    </p:spTree>
    <p:extLst>
      <p:ext uri="{BB962C8B-B14F-4D97-AF65-F5344CB8AC3E}">
        <p14:creationId xmlns:p14="http://schemas.microsoft.com/office/powerpoint/2010/main" val="9028318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Rot="1" noChangeAspect="1" noChangeArrowheads="1" noTextEdit="1"/>
          </p:cNvSpPr>
          <p:nvPr>
            <p:ph type="sldImg"/>
          </p:nvPr>
        </p:nvSpPr>
        <p:spPr>
          <a:ln/>
        </p:spPr>
      </p:sp>
      <p:sp>
        <p:nvSpPr>
          <p:cNvPr id="98307"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You create new tables by using the </a:t>
            </a: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statement and confirm that the new table was added to the database. You also learn to set the status of a table as </a:t>
            </a:r>
            <a:r>
              <a:rPr lang="en-US" altLang="en-US" dirty="0" smtClean="0">
                <a:latin typeface="Courier New" pitchFamily="49" charset="0"/>
              </a:rPr>
              <a:t>READ</a:t>
            </a:r>
            <a:r>
              <a:rPr lang="en-US" altLang="en-US" dirty="0" smtClean="0"/>
              <a:t> </a:t>
            </a:r>
            <a:r>
              <a:rPr lang="en-US" altLang="en-US" dirty="0" smtClean="0">
                <a:latin typeface="Courier New" pitchFamily="49" charset="0"/>
              </a:rPr>
              <a:t>ONLY</a:t>
            </a:r>
            <a:r>
              <a:rPr lang="en-US" altLang="en-US" dirty="0" smtClean="0"/>
              <a:t>, and then revert to </a:t>
            </a:r>
            <a:r>
              <a:rPr lang="en-US" altLang="en-US" dirty="0" smtClean="0">
                <a:latin typeface="Courier New" pitchFamily="49" charset="0"/>
              </a:rPr>
              <a:t>READ/WRITE</a:t>
            </a:r>
            <a:r>
              <a:rPr lang="en-US" altLang="en-US" dirty="0" smtClean="0"/>
              <a:t>.</a:t>
            </a:r>
          </a:p>
          <a:p>
            <a:pPr lvl="1" eaLnBrk="1" hangingPunct="1"/>
            <a:r>
              <a:rPr lang="en-US" altLang="en-US" b="1" dirty="0" smtClean="0">
                <a:cs typeface="Times New Roman" pitchFamily="18" charset="0"/>
              </a:rPr>
              <a:t>Note:</a:t>
            </a:r>
            <a:r>
              <a:rPr lang="en-US" altLang="en-US" dirty="0" smtClean="0">
                <a:cs typeface="Times New Roman" pitchFamily="18" charset="0"/>
              </a:rPr>
              <a:t> For all DDL and DML statements, click the Run Script icon (or press F5) to execute the query in SQL Developer. Thus, you get to see the feedback messages on the Script Output tabbed page. For </a:t>
            </a:r>
            <a:r>
              <a:rPr lang="en-US" altLang="en-US" dirty="0" smtClean="0">
                <a:latin typeface="Courier New" pitchFamily="49" charset="0"/>
                <a:cs typeface="Courier New" pitchFamily="49" charset="0"/>
              </a:rPr>
              <a:t>SELECT</a:t>
            </a:r>
            <a:r>
              <a:rPr lang="en-US" altLang="en-US" dirty="0" smtClean="0">
                <a:cs typeface="Times New Roman" pitchFamily="18" charset="0"/>
              </a:rPr>
              <a:t> queries, continue to click the Execute Statement icon or press F9 to get the formatted output on the Results tabbed </a:t>
            </a:r>
            <a:r>
              <a:rPr lang="en-US" altLang="en-US" smtClean="0">
                <a:cs typeface="Times New Roman" pitchFamily="18" charset="0"/>
              </a:rPr>
              <a:t>page</a:t>
            </a:r>
            <a:r>
              <a:rPr lang="en-US" altLang="en-US" smtClean="0">
                <a:cs typeface="Times New Roman" pitchFamily="18" charset="0"/>
              </a:rPr>
              <a:t>.</a:t>
            </a:r>
          </a:p>
          <a:p>
            <a:pPr lvl="1" eaLnBrk="1" hangingPunct="1"/>
            <a:r>
              <a:rPr lang="zh-CN" altLang="en-US" smtClean="0">
                <a:cs typeface="Times New Roman" pitchFamily="18" charset="0"/>
              </a:rPr>
              <a:t>您可以使用</a:t>
            </a:r>
            <a:r>
              <a:rPr lang="en-US" altLang="zh-CN" smtClean="0">
                <a:cs typeface="Times New Roman" pitchFamily="18" charset="0"/>
              </a:rPr>
              <a:t>CREATE TABLE</a:t>
            </a:r>
            <a:r>
              <a:rPr lang="zh-CN" altLang="en-US" smtClean="0">
                <a:cs typeface="Times New Roman" pitchFamily="18" charset="0"/>
              </a:rPr>
              <a:t>语句创建新表，并确认新表已添加到数据库。 您还学习将表的状态设置为</a:t>
            </a:r>
            <a:r>
              <a:rPr lang="en-US" altLang="zh-CN" smtClean="0">
                <a:cs typeface="Times New Roman" pitchFamily="18" charset="0"/>
              </a:rPr>
              <a:t>READ ONLY</a:t>
            </a:r>
            <a:r>
              <a:rPr lang="zh-CN" altLang="en-US" smtClean="0">
                <a:cs typeface="Times New Roman" pitchFamily="18" charset="0"/>
              </a:rPr>
              <a:t>，然后还原为</a:t>
            </a:r>
            <a:r>
              <a:rPr lang="en-US" altLang="zh-CN" smtClean="0">
                <a:cs typeface="Times New Roman" pitchFamily="18" charset="0"/>
              </a:rPr>
              <a:t>READ / WRITE</a:t>
            </a:r>
            <a:r>
              <a:rPr lang="zh-CN" altLang="en-US" smtClean="0">
                <a:cs typeface="Times New Roman" pitchFamily="18" charset="0"/>
              </a:rPr>
              <a:t>。</a:t>
            </a:r>
          </a:p>
          <a:p>
            <a:pPr lvl="1" eaLnBrk="1" hangingPunct="1"/>
            <a:r>
              <a:rPr lang="zh-CN" altLang="en-US" smtClean="0">
                <a:cs typeface="Times New Roman" pitchFamily="18" charset="0"/>
              </a:rPr>
              <a:t>注意：对于所有</a:t>
            </a:r>
            <a:r>
              <a:rPr lang="en-US" altLang="zh-CN" smtClean="0">
                <a:cs typeface="Times New Roman" pitchFamily="18" charset="0"/>
              </a:rPr>
              <a:t>DDL</a:t>
            </a:r>
            <a:r>
              <a:rPr lang="zh-CN" altLang="en-US" smtClean="0">
                <a:cs typeface="Times New Roman" pitchFamily="18" charset="0"/>
              </a:rPr>
              <a:t>和</a:t>
            </a:r>
            <a:r>
              <a:rPr lang="en-US" altLang="zh-CN" smtClean="0">
                <a:cs typeface="Times New Roman" pitchFamily="18" charset="0"/>
              </a:rPr>
              <a:t>DML</a:t>
            </a:r>
            <a:r>
              <a:rPr lang="zh-CN" altLang="en-US" smtClean="0">
                <a:cs typeface="Times New Roman" pitchFamily="18" charset="0"/>
              </a:rPr>
              <a:t>语句，单击运行脚本图标（或按</a:t>
            </a:r>
            <a:r>
              <a:rPr lang="en-US" altLang="zh-CN" smtClean="0">
                <a:cs typeface="Times New Roman" pitchFamily="18" charset="0"/>
              </a:rPr>
              <a:t>F5</a:t>
            </a:r>
            <a:r>
              <a:rPr lang="zh-CN" altLang="en-US" smtClean="0">
                <a:cs typeface="Times New Roman" pitchFamily="18" charset="0"/>
              </a:rPr>
              <a:t>）在</a:t>
            </a:r>
            <a:r>
              <a:rPr lang="en-US" altLang="zh-CN" smtClean="0">
                <a:cs typeface="Times New Roman" pitchFamily="18" charset="0"/>
              </a:rPr>
              <a:t>SQL Developer</a:t>
            </a:r>
            <a:r>
              <a:rPr lang="zh-CN" altLang="en-US" smtClean="0">
                <a:cs typeface="Times New Roman" pitchFamily="18" charset="0"/>
              </a:rPr>
              <a:t>中执行查询。 因此，您可以在“脚本输出”选项卡页面上看到反馈消息。 对于</a:t>
            </a:r>
            <a:r>
              <a:rPr lang="en-US" altLang="zh-CN" smtClean="0">
                <a:cs typeface="Times New Roman" pitchFamily="18" charset="0"/>
              </a:rPr>
              <a:t>SELECT</a:t>
            </a:r>
            <a:r>
              <a:rPr lang="zh-CN" altLang="en-US" smtClean="0">
                <a:cs typeface="Times New Roman" pitchFamily="18" charset="0"/>
              </a:rPr>
              <a:t>查询，请继续单击执行语句图标，或按</a:t>
            </a:r>
            <a:r>
              <a:rPr lang="en-US" altLang="zh-CN" smtClean="0">
                <a:cs typeface="Times New Roman" pitchFamily="18" charset="0"/>
              </a:rPr>
              <a:t>F9</a:t>
            </a:r>
            <a:r>
              <a:rPr lang="zh-CN" altLang="en-US" smtClean="0">
                <a:cs typeface="Times New Roman" pitchFamily="18" charset="0"/>
              </a:rPr>
              <a:t>在“结果”选项卡页上获取格式化的输出。</a:t>
            </a:r>
            <a:endParaRPr lang="en-US" altLang="en-US" dirty="0" smtClean="0">
              <a:cs typeface="Times New Roman" pitchFamily="18" charset="0"/>
            </a:endParaRPr>
          </a:p>
        </p:txBody>
      </p:sp>
      <p:sp>
        <p:nvSpPr>
          <p:cNvPr id="9830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485A6CDB-8CAA-4619-8C24-4C3788AF9D63}" type="slidenum">
              <a:rPr lang="en-US" altLang="en-US" smtClean="0">
                <a:cs typeface="Arial" pitchFamily="34" charset="0"/>
              </a:rPr>
              <a:t>47</a:t>
            </a:fld>
            <a:endParaRPr lang="en-US" altLang="en-US" dirty="0" smtClean="0">
              <a:cs typeface="Arial" pitchFamily="34" charset="0"/>
            </a:endParaRPr>
          </a:p>
        </p:txBody>
      </p:sp>
    </p:spTree>
    <p:extLst>
      <p:ext uri="{BB962C8B-B14F-4D97-AF65-F5344CB8AC3E}">
        <p14:creationId xmlns:p14="http://schemas.microsoft.com/office/powerpoint/2010/main" val="108260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8"/>
          <p:cNvSpPr>
            <a:spLocks noGrp="1" noRot="1" noChangeAspect="1" noChangeArrowheads="1" noTextEdit="1"/>
          </p:cNvSpPr>
          <p:nvPr>
            <p:ph type="sldImg"/>
          </p:nvPr>
        </p:nvSpPr>
        <p:spPr>
          <a:ln/>
        </p:spPr>
      </p:sp>
      <p:sp>
        <p:nvSpPr>
          <p:cNvPr id="11267" name="Rectangle 1029"/>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1126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F53744A1-3BDC-45BB-89AA-96F85A0A82C5}" type="slidenum">
              <a:rPr lang="en-US" altLang="en-US" smtClean="0">
                <a:cs typeface="Arial" pitchFamily="34" charset="0"/>
              </a:rPr>
              <a:t>5</a:t>
            </a:fld>
            <a:endParaRPr lang="en-US" altLang="en-US" dirty="0" smtClean="0">
              <a:cs typeface="Arial" pitchFamily="34" charset="0"/>
            </a:endParaRPr>
          </a:p>
        </p:txBody>
      </p:sp>
    </p:spTree>
    <p:extLst>
      <p:ext uri="{BB962C8B-B14F-4D97-AF65-F5344CB8AC3E}">
        <p14:creationId xmlns:p14="http://schemas.microsoft.com/office/powerpoint/2010/main" val="5032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Rot="1" noChangeAspect="1" noChangeArrowheads="1" noTextEdit="1"/>
          </p:cNvSpPr>
          <p:nvPr>
            <p:ph type="sldImg"/>
          </p:nvPr>
        </p:nvSpPr>
        <p:spPr>
          <a:ln/>
        </p:spPr>
      </p:sp>
      <p:sp>
        <p:nvSpPr>
          <p:cNvPr id="1331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t>The Oracle database can contain </a:t>
            </a:r>
            <a:r>
              <a:rPr lang="en-US" altLang="en-US" dirty="0" smtClean="0">
                <a:solidFill>
                  <a:schemeClr val="tx1"/>
                </a:solidFill>
              </a:rPr>
              <a:t>multiple data objects. Remember to outline each object in the database design so that it can be created during the build stage of database development.</a:t>
            </a:r>
          </a:p>
          <a:p>
            <a:pPr lvl="2" eaLnBrk="1" hangingPunct="1">
              <a:buClr>
                <a:schemeClr val="tx1"/>
              </a:buClr>
            </a:pPr>
            <a:r>
              <a:rPr lang="en-US" altLang="en-US" b="1" dirty="0" smtClean="0">
                <a:solidFill>
                  <a:schemeClr val="tx1"/>
                </a:solidFill>
              </a:rPr>
              <a:t>Table:</a:t>
            </a:r>
            <a:r>
              <a:rPr lang="en-US" altLang="en-US" dirty="0" smtClean="0">
                <a:solidFill>
                  <a:schemeClr val="tx1"/>
                </a:solidFill>
              </a:rPr>
              <a:t> Stores data</a:t>
            </a:r>
          </a:p>
          <a:p>
            <a:pPr lvl="2" eaLnBrk="1" hangingPunct="1">
              <a:buClr>
                <a:schemeClr val="tx1"/>
              </a:buClr>
            </a:pPr>
            <a:r>
              <a:rPr lang="en-US" altLang="en-US" b="1" dirty="0" smtClean="0">
                <a:solidFill>
                  <a:schemeClr val="tx1"/>
                </a:solidFill>
              </a:rPr>
              <a:t>View:</a:t>
            </a:r>
            <a:r>
              <a:rPr lang="en-US" altLang="en-US" dirty="0" smtClean="0">
                <a:solidFill>
                  <a:schemeClr val="tx1"/>
                </a:solidFill>
              </a:rPr>
              <a:t> Is a subset of data from one or more tables</a:t>
            </a:r>
          </a:p>
          <a:p>
            <a:pPr lvl="2" eaLnBrk="1" hangingPunct="1">
              <a:buClr>
                <a:schemeClr val="tx1"/>
              </a:buClr>
            </a:pPr>
            <a:r>
              <a:rPr lang="en-US" altLang="en-US" b="1" dirty="0" smtClean="0">
                <a:solidFill>
                  <a:schemeClr val="tx1"/>
                </a:solidFill>
              </a:rPr>
              <a:t>Sequence:</a:t>
            </a:r>
            <a:r>
              <a:rPr lang="en-US" altLang="en-US" dirty="0" smtClean="0">
                <a:solidFill>
                  <a:schemeClr val="tx1"/>
                </a:solidFill>
              </a:rPr>
              <a:t> Generates numeric values</a:t>
            </a:r>
          </a:p>
          <a:p>
            <a:pPr lvl="2" eaLnBrk="1" hangingPunct="1">
              <a:buClr>
                <a:schemeClr val="tx1"/>
              </a:buClr>
            </a:pPr>
            <a:r>
              <a:rPr lang="en-US" altLang="en-US" b="1" dirty="0" smtClean="0">
                <a:solidFill>
                  <a:schemeClr val="tx1"/>
                </a:solidFill>
              </a:rPr>
              <a:t>Index:</a:t>
            </a:r>
            <a:r>
              <a:rPr lang="en-US" altLang="en-US" dirty="0" smtClean="0">
                <a:solidFill>
                  <a:schemeClr val="tx1"/>
                </a:solidFill>
              </a:rPr>
              <a:t> Improves the performance of some queries</a:t>
            </a:r>
          </a:p>
          <a:p>
            <a:pPr lvl="2" eaLnBrk="1" hangingPunct="1">
              <a:buClr>
                <a:schemeClr val="tx1"/>
              </a:buClr>
            </a:pPr>
            <a:r>
              <a:rPr lang="en-US" altLang="en-US" b="1" dirty="0" smtClean="0">
                <a:solidFill>
                  <a:schemeClr val="tx1"/>
                </a:solidFill>
              </a:rPr>
              <a:t>Synonym:</a:t>
            </a:r>
            <a:r>
              <a:rPr lang="en-US" altLang="en-US" dirty="0" smtClean="0">
                <a:solidFill>
                  <a:schemeClr val="tx1"/>
                </a:solidFill>
              </a:rPr>
              <a:t> Gives an alternative name to an object</a:t>
            </a:r>
          </a:p>
          <a:p>
            <a:pPr lvl="1" eaLnBrk="1" hangingPunct="1"/>
            <a:r>
              <a:rPr lang="en-US" altLang="en-US" b="1" dirty="0" smtClean="0">
                <a:solidFill>
                  <a:schemeClr val="tx1"/>
                </a:solidFill>
              </a:rPr>
              <a:t>Oracle Table Structures</a:t>
            </a:r>
          </a:p>
          <a:p>
            <a:pPr lvl="2" eaLnBrk="1" hangingPunct="1"/>
            <a:r>
              <a:rPr lang="en-US" altLang="en-US" dirty="0" smtClean="0"/>
              <a:t>You can create tables at any time, even when users are using the database.</a:t>
            </a:r>
          </a:p>
          <a:p>
            <a:pPr lvl="2" eaLnBrk="1" hangingPunct="1"/>
            <a:r>
              <a:rPr lang="en-US" altLang="en-US" dirty="0" smtClean="0"/>
              <a:t>You do not need to specify the size of a table. The size is ultimately defined by the amount of space allocated to the database as a whole. It is important, however, to estimate how much space a table will use over time.</a:t>
            </a:r>
          </a:p>
          <a:p>
            <a:pPr lvl="2" eaLnBrk="1" hangingPunct="1"/>
            <a:r>
              <a:rPr lang="en-US" altLang="en-US" dirty="0" smtClean="0"/>
              <a:t>You can also modify the table structure online.</a:t>
            </a:r>
          </a:p>
          <a:p>
            <a:pPr lvl="1" eaLnBrk="1" hangingPunct="1"/>
            <a:r>
              <a:rPr lang="en-US" altLang="en-US" b="1" dirty="0" smtClean="0"/>
              <a:t>Note: </a:t>
            </a:r>
            <a:r>
              <a:rPr lang="en-US" altLang="en-US" dirty="0" smtClean="0"/>
              <a:t>More database objects are covered in the course titled </a:t>
            </a:r>
            <a:r>
              <a:rPr lang="en-US" altLang="en-US" i="1" dirty="0" smtClean="0"/>
              <a:t>Oracle Database 12c: Workshop II</a:t>
            </a:r>
            <a:r>
              <a:rPr lang="en-US" altLang="en-US" i="1" smtClean="0"/>
              <a:t>. </a:t>
            </a:r>
            <a:endParaRPr lang="en-US" altLang="en-US" i="1" smtClean="0"/>
          </a:p>
          <a:p>
            <a:pPr lvl="1" eaLnBrk="1" hangingPunct="1"/>
            <a:r>
              <a:rPr lang="en-US" altLang="zh-CN" i="1" smtClean="0"/>
              <a:t>Oracle</a:t>
            </a:r>
            <a:r>
              <a:rPr lang="zh-CN" altLang="en-US" i="1" smtClean="0"/>
              <a:t>数据库可以包含多个数据对象。 记住在数据库设计中概述每个对象，以便可以在数据库开发的构建阶段创建它。</a:t>
            </a:r>
          </a:p>
          <a:p>
            <a:pPr marL="323823" lvl="1" indent="-171450" eaLnBrk="1" hangingPunct="1">
              <a:buFont typeface="Arial" panose="020B0604020202020204" pitchFamily="34" charset="0"/>
              <a:buChar char="•"/>
            </a:pPr>
            <a:r>
              <a:rPr lang="zh-CN" altLang="en-US" i="1" smtClean="0"/>
              <a:t>表：存储数据</a:t>
            </a:r>
          </a:p>
          <a:p>
            <a:pPr marL="323823" lvl="1" indent="-171450" eaLnBrk="1" hangingPunct="1">
              <a:buFont typeface="Arial" panose="020B0604020202020204" pitchFamily="34" charset="0"/>
              <a:buChar char="•"/>
            </a:pPr>
            <a:r>
              <a:rPr lang="zh-CN" altLang="en-US" i="1" smtClean="0"/>
              <a:t>视图：来自一个或多个表的数据子集</a:t>
            </a:r>
          </a:p>
          <a:p>
            <a:pPr marL="323823" lvl="1" indent="-171450" eaLnBrk="1" hangingPunct="1">
              <a:buFont typeface="Arial" panose="020B0604020202020204" pitchFamily="34" charset="0"/>
              <a:buChar char="•"/>
            </a:pPr>
            <a:r>
              <a:rPr lang="zh-CN" altLang="en-US" i="1" smtClean="0"/>
              <a:t>序列：生成数值</a:t>
            </a:r>
          </a:p>
          <a:p>
            <a:pPr marL="323823" lvl="1" indent="-171450" eaLnBrk="1" hangingPunct="1">
              <a:buFont typeface="Arial" panose="020B0604020202020204" pitchFamily="34" charset="0"/>
              <a:buChar char="•"/>
            </a:pPr>
            <a:r>
              <a:rPr lang="zh-CN" altLang="en-US" i="1" smtClean="0"/>
              <a:t>索引：改进某些查询的性能</a:t>
            </a:r>
          </a:p>
          <a:p>
            <a:pPr marL="323823" lvl="1" indent="-171450" eaLnBrk="1" hangingPunct="1">
              <a:buFont typeface="Arial" panose="020B0604020202020204" pitchFamily="34" charset="0"/>
              <a:buChar char="•"/>
            </a:pPr>
            <a:r>
              <a:rPr lang="zh-CN" altLang="en-US" i="1" smtClean="0"/>
              <a:t>同义词：为对象提供替代名称</a:t>
            </a:r>
          </a:p>
          <a:p>
            <a:pPr lvl="1" eaLnBrk="1" hangingPunct="1"/>
            <a:r>
              <a:rPr lang="en-US" altLang="zh-CN" i="1" smtClean="0"/>
              <a:t>Oracle</a:t>
            </a:r>
            <a:r>
              <a:rPr lang="zh-CN" altLang="en-US" i="1" smtClean="0"/>
              <a:t>表结构</a:t>
            </a:r>
          </a:p>
          <a:p>
            <a:pPr marL="323823" lvl="1" indent="-171450" eaLnBrk="1" hangingPunct="1">
              <a:buFont typeface="Arial" panose="020B0604020202020204" pitchFamily="34" charset="0"/>
              <a:buChar char="•"/>
            </a:pPr>
            <a:r>
              <a:rPr lang="zh-CN" altLang="en-US" i="1" smtClean="0"/>
              <a:t>即使用户正在使用数据库，也可以随时创建表。</a:t>
            </a:r>
          </a:p>
          <a:p>
            <a:pPr marL="323823" lvl="1" indent="-171450" eaLnBrk="1" hangingPunct="1">
              <a:buFont typeface="Arial" panose="020B0604020202020204" pitchFamily="34" charset="0"/>
              <a:buChar char="•"/>
            </a:pPr>
            <a:r>
              <a:rPr lang="zh-CN" altLang="en-US" i="1" smtClean="0"/>
              <a:t>您不需要指定表的大小。 大小最终由分配给整个数据库的空间量定义。 然而，重要的是估计表将随时间推移使用多少空间。</a:t>
            </a:r>
          </a:p>
          <a:p>
            <a:pPr marL="323823" lvl="1" indent="-171450" eaLnBrk="1" hangingPunct="1">
              <a:buFont typeface="Arial" panose="020B0604020202020204" pitchFamily="34" charset="0"/>
              <a:buChar char="•"/>
            </a:pPr>
            <a:r>
              <a:rPr lang="zh-CN" altLang="en-US" i="1" smtClean="0"/>
              <a:t>您也可以在线修改表格结构。</a:t>
            </a:r>
          </a:p>
          <a:p>
            <a:pPr lvl="1" eaLnBrk="1" hangingPunct="1"/>
            <a:endParaRPr lang="en-US" altLang="en-US" i="1" dirty="0" smtClean="0"/>
          </a:p>
        </p:txBody>
      </p:sp>
      <p:sp>
        <p:nvSpPr>
          <p:cNvPr id="1331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914669A2-9DF5-4F86-9E94-DB253D072DF7}" type="slidenum">
              <a:rPr lang="en-US" altLang="en-US" smtClean="0">
                <a:cs typeface="Arial" pitchFamily="34" charset="0"/>
              </a:rPr>
              <a:t>6</a:t>
            </a:fld>
            <a:endParaRPr lang="en-US" altLang="en-US" dirty="0" smtClean="0">
              <a:cs typeface="Arial" pitchFamily="34" charset="0"/>
            </a:endParaRPr>
          </a:p>
        </p:txBody>
      </p:sp>
    </p:spTree>
    <p:extLst>
      <p:ext uri="{BB962C8B-B14F-4D97-AF65-F5344CB8AC3E}">
        <p14:creationId xmlns:p14="http://schemas.microsoft.com/office/powerpoint/2010/main" val="214203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5"/>
          <p:cNvSpPr>
            <a:spLocks noGrp="1" noRot="1" noChangeAspect="1" noTextEdit="1"/>
          </p:cNvSpPr>
          <p:nvPr>
            <p:ph type="sldImg"/>
          </p:nvPr>
        </p:nvSpPr>
        <p:spPr>
          <a:ln/>
        </p:spPr>
      </p:sp>
      <p:sp>
        <p:nvSpPr>
          <p:cNvPr id="7" name="Notes Placeholder 6"/>
          <p:cNvSpPr>
            <a:spLocks noGrp="1"/>
          </p:cNvSpPr>
          <p:nvPr>
            <p:ph type="body" idx="1"/>
          </p:nvPr>
        </p:nvSpPr>
        <p:spPr/>
        <p:txBody>
          <a:bodyPr>
            <a:normAutofit fontScale="85000" lnSpcReduction="20000"/>
          </a:bodyPr>
          <a:lstStyle/>
          <a:p>
            <a:pPr lvl="1">
              <a:defRPr/>
            </a:pPr>
            <a:r>
              <a:rPr lang="en-US" dirty="0" smtClean="0"/>
              <a:t>Name the database tables and columns according to the standard rules for naming any Oracle database object.</a:t>
            </a:r>
          </a:p>
          <a:p>
            <a:pPr lvl="2">
              <a:spcBef>
                <a:spcPts val="100"/>
              </a:spcBef>
              <a:defRPr/>
            </a:pPr>
            <a:r>
              <a:rPr lang="en-US" dirty="0" smtClean="0"/>
              <a:t>Table names and column names must begin with a letter and be 1–30 characters long.</a:t>
            </a:r>
          </a:p>
          <a:p>
            <a:pPr lvl="2">
              <a:spcBef>
                <a:spcPts val="100"/>
              </a:spcBef>
              <a:defRPr/>
            </a:pPr>
            <a:r>
              <a:rPr lang="en-US" dirty="0" smtClean="0"/>
              <a:t>Names must contain only the characters A–Z, a–z, 0–9, _ (underscore), $, and # (legal characters, but their use is discouraged).</a:t>
            </a:r>
          </a:p>
          <a:p>
            <a:pPr lvl="2">
              <a:spcBef>
                <a:spcPts val="100"/>
              </a:spcBef>
              <a:defRPr/>
            </a:pPr>
            <a:r>
              <a:rPr lang="en-US" dirty="0" smtClean="0"/>
              <a:t>Names must not duplicate the name of another object owned by the same Oracle server user.</a:t>
            </a:r>
          </a:p>
          <a:p>
            <a:pPr lvl="2">
              <a:spcBef>
                <a:spcPts val="100"/>
              </a:spcBef>
              <a:defRPr/>
            </a:pPr>
            <a:r>
              <a:rPr lang="en-US" dirty="0" smtClean="0"/>
              <a:t>Names must not be an Oracle server–reserved word.</a:t>
            </a:r>
          </a:p>
          <a:p>
            <a:pPr lvl="3">
              <a:spcBef>
                <a:spcPts val="100"/>
              </a:spcBef>
              <a:defRPr/>
            </a:pPr>
            <a:r>
              <a:rPr lang="en-US" dirty="0" smtClean="0"/>
              <a:t>You may also use quoted identifiers to represent the name of an object. A quoted identifier begins and ends with double quotation marks (“”). If you name a schema object using a quoted identifier, you must use the double quotation marks whenever you refer to that object. Quoted identifiers can be reserved words, although this is not recommended.</a:t>
            </a:r>
          </a:p>
          <a:p>
            <a:pPr lvl="1">
              <a:defRPr/>
            </a:pPr>
            <a:r>
              <a:rPr lang="en-US" b="1" dirty="0" smtClean="0"/>
              <a:t>Naming Guidelines</a:t>
            </a:r>
          </a:p>
          <a:p>
            <a:pPr lvl="1">
              <a:defRPr/>
            </a:pPr>
            <a:r>
              <a:rPr lang="en-US" dirty="0" smtClean="0"/>
              <a:t>Use descriptive names for tables and other database objects.</a:t>
            </a:r>
          </a:p>
          <a:p>
            <a:pPr lvl="1">
              <a:defRPr/>
            </a:pPr>
            <a:r>
              <a:rPr lang="en-US" b="1" dirty="0" smtClean="0"/>
              <a:t>Note:</a:t>
            </a:r>
            <a:r>
              <a:rPr lang="en-US" dirty="0" smtClean="0"/>
              <a:t> Names are not case-sensitive. For example, </a:t>
            </a:r>
            <a:r>
              <a:rPr lang="en-US" dirty="0" smtClean="0">
                <a:latin typeface="Courier New" pitchFamily="49" charset="0"/>
                <a:cs typeface="Courier New" pitchFamily="49" charset="0"/>
              </a:rPr>
              <a:t>EMPLOYEES</a:t>
            </a:r>
            <a:r>
              <a:rPr lang="en-US" dirty="0" smtClean="0"/>
              <a:t> is treated to be the same name as </a:t>
            </a:r>
            <a:r>
              <a:rPr lang="en-US" dirty="0" smtClean="0">
                <a:latin typeface="Courier New" pitchFamily="49" charset="0"/>
                <a:cs typeface="Courier New" pitchFamily="49" charset="0"/>
              </a:rPr>
              <a:t>eMPloyees</a:t>
            </a:r>
            <a:r>
              <a:rPr lang="en-US" dirty="0" smtClean="0"/>
              <a:t> or </a:t>
            </a:r>
            <a:r>
              <a:rPr lang="en-US" dirty="0" smtClean="0">
                <a:latin typeface="Courier New" pitchFamily="49" charset="0"/>
                <a:cs typeface="Courier New" pitchFamily="49" charset="0"/>
              </a:rPr>
              <a:t>eMpLOYEES</a:t>
            </a:r>
            <a:r>
              <a:rPr lang="en-US" dirty="0" smtClean="0"/>
              <a:t>. However, quoted identifiers are case-sensitive.</a:t>
            </a:r>
          </a:p>
          <a:p>
            <a:pPr lvl="1">
              <a:defRPr/>
            </a:pPr>
            <a:r>
              <a:rPr lang="en-US" dirty="0" smtClean="0"/>
              <a:t>For more information, see the “Schema Object Names and Qualifiers” section in the </a:t>
            </a:r>
            <a:r>
              <a:rPr lang="en-US" i="1" dirty="0" smtClean="0"/>
              <a:t>Oracle Database SQL Language Reference</a:t>
            </a:r>
            <a:r>
              <a:rPr lang="en-US" dirty="0" smtClean="0"/>
              <a:t> for 12</a:t>
            </a:r>
            <a:r>
              <a:rPr lang="en-US" i="1" dirty="0" smtClean="0"/>
              <a:t>c</a:t>
            </a:r>
            <a:r>
              <a:rPr lang="en-US" dirty="0" smtClean="0"/>
              <a:t> </a:t>
            </a:r>
            <a:r>
              <a:rPr lang="en-US" smtClean="0"/>
              <a:t>database</a:t>
            </a:r>
            <a:r>
              <a:rPr lang="en-US" smtClean="0"/>
              <a:t>.</a:t>
            </a:r>
          </a:p>
          <a:p>
            <a:pPr lvl="1">
              <a:defRPr/>
            </a:pPr>
            <a:r>
              <a:rPr lang="zh-CN" altLang="en-US" smtClean="0"/>
              <a:t>根据用于命名任何</a:t>
            </a:r>
            <a:r>
              <a:rPr lang="en-US" altLang="zh-CN" smtClean="0"/>
              <a:t>Oracle</a:t>
            </a:r>
            <a:r>
              <a:rPr lang="zh-CN" altLang="en-US" smtClean="0"/>
              <a:t>数据库对象的标准规则，命名数据库表和列。</a:t>
            </a:r>
          </a:p>
          <a:p>
            <a:pPr marL="780943" lvl="2" indent="-171450">
              <a:buFont typeface="Arial" panose="020B0604020202020204" pitchFamily="34" charset="0"/>
              <a:buChar char="•"/>
              <a:defRPr/>
            </a:pPr>
            <a:r>
              <a:rPr lang="zh-CN" altLang="en-US" smtClean="0"/>
              <a:t>表名和列名必须以字母开头，长度为</a:t>
            </a:r>
            <a:r>
              <a:rPr lang="en-US" altLang="zh-CN" smtClean="0"/>
              <a:t>1-30</a:t>
            </a:r>
            <a:r>
              <a:rPr lang="zh-CN" altLang="en-US" smtClean="0"/>
              <a:t>个字符。</a:t>
            </a:r>
          </a:p>
          <a:p>
            <a:pPr marL="780943" lvl="2" indent="-171450">
              <a:buFont typeface="Arial" panose="020B0604020202020204" pitchFamily="34" charset="0"/>
              <a:buChar char="•"/>
              <a:defRPr/>
            </a:pPr>
            <a:r>
              <a:rPr lang="zh-CN" altLang="en-US" smtClean="0"/>
              <a:t>名称必须只包含字符</a:t>
            </a:r>
            <a:r>
              <a:rPr lang="en-US" altLang="zh-CN" smtClean="0"/>
              <a:t>A-Z</a:t>
            </a:r>
            <a:r>
              <a:rPr lang="zh-CN" altLang="en-US" smtClean="0"/>
              <a:t>，</a:t>
            </a:r>
            <a:r>
              <a:rPr lang="en-US" altLang="zh-CN" smtClean="0"/>
              <a:t>a-z</a:t>
            </a:r>
            <a:r>
              <a:rPr lang="zh-CN" altLang="en-US" smtClean="0"/>
              <a:t>，</a:t>
            </a:r>
            <a:r>
              <a:rPr lang="en-US" altLang="zh-CN" smtClean="0"/>
              <a:t>0-9</a:t>
            </a:r>
            <a:r>
              <a:rPr lang="zh-CN" altLang="en-US" smtClean="0"/>
              <a:t>，</a:t>
            </a:r>
            <a:r>
              <a:rPr lang="en-US" altLang="zh-CN" smtClean="0"/>
              <a:t>_</a:t>
            </a:r>
            <a:r>
              <a:rPr lang="zh-CN" altLang="en-US" smtClean="0"/>
              <a:t>（下划线），</a:t>
            </a:r>
            <a:r>
              <a:rPr lang="en-US" altLang="zh-CN" smtClean="0"/>
              <a:t>$</a:t>
            </a:r>
            <a:r>
              <a:rPr lang="zh-CN" altLang="en-US" smtClean="0"/>
              <a:t>和＃（合法字符，但不鼓励使用）。</a:t>
            </a:r>
          </a:p>
          <a:p>
            <a:pPr marL="780943" lvl="2" indent="-171450">
              <a:buFont typeface="Arial" panose="020B0604020202020204" pitchFamily="34" charset="0"/>
              <a:buChar char="•"/>
              <a:defRPr/>
            </a:pPr>
            <a:r>
              <a:rPr lang="zh-CN" altLang="en-US" smtClean="0"/>
              <a:t>名称不能重复由同一个</a:t>
            </a:r>
            <a:r>
              <a:rPr lang="en-US" altLang="zh-CN" smtClean="0"/>
              <a:t>Oracle</a:t>
            </a:r>
            <a:r>
              <a:rPr lang="zh-CN" altLang="en-US" smtClean="0"/>
              <a:t>服务器用户拥有的另一个对象的名称。</a:t>
            </a:r>
          </a:p>
          <a:p>
            <a:pPr marL="780943" lvl="2" indent="-171450">
              <a:buFont typeface="Arial" panose="020B0604020202020204" pitchFamily="34" charset="0"/>
              <a:buChar char="•"/>
              <a:defRPr/>
            </a:pPr>
            <a:r>
              <a:rPr lang="zh-CN" altLang="en-US" smtClean="0"/>
              <a:t>名称不能是</a:t>
            </a:r>
            <a:r>
              <a:rPr lang="en-US" altLang="zh-CN" smtClean="0"/>
              <a:t>Oracle</a:t>
            </a:r>
            <a:r>
              <a:rPr lang="zh-CN" altLang="en-US" smtClean="0"/>
              <a:t>服务器保留字。</a:t>
            </a:r>
          </a:p>
          <a:p>
            <a:pPr lvl="1">
              <a:defRPr/>
            </a:pPr>
            <a:r>
              <a:rPr lang="zh-CN" altLang="en-US" smtClean="0"/>
              <a:t>您也可以使用带引号的标识符来表示对象的名称。引用的标识符以双引号（“”）开头和结尾。如果使用引用的标识符命名模式对象，那么每当引用该对象时，都必须使用双引号。引用的标识符可以是保留字，但不推荐。</a:t>
            </a:r>
          </a:p>
          <a:p>
            <a:pPr lvl="1">
              <a:defRPr/>
            </a:pPr>
            <a:r>
              <a:rPr lang="zh-CN" altLang="en-US" smtClean="0"/>
              <a:t>命名指南</a:t>
            </a:r>
          </a:p>
          <a:p>
            <a:pPr lvl="1">
              <a:defRPr/>
            </a:pPr>
            <a:r>
              <a:rPr lang="zh-CN" altLang="en-US" smtClean="0"/>
              <a:t>为表和其他数据库对象使用描述性名称。</a:t>
            </a:r>
          </a:p>
          <a:p>
            <a:pPr lvl="1">
              <a:defRPr/>
            </a:pPr>
            <a:r>
              <a:rPr lang="zh-CN" altLang="en-US" smtClean="0"/>
              <a:t>注意：名称不区分大小写。例如，</a:t>
            </a:r>
            <a:r>
              <a:rPr lang="en-US" altLang="zh-CN" smtClean="0"/>
              <a:t>EMPLOYEES</a:t>
            </a:r>
            <a:r>
              <a:rPr lang="zh-CN" altLang="en-US" smtClean="0"/>
              <a:t>被视为与</a:t>
            </a:r>
            <a:r>
              <a:rPr lang="en-US" altLang="zh-CN" smtClean="0"/>
              <a:t>eMPloyees</a:t>
            </a:r>
            <a:r>
              <a:rPr lang="zh-CN" altLang="en-US" smtClean="0"/>
              <a:t>或</a:t>
            </a:r>
            <a:r>
              <a:rPr lang="en-US" altLang="zh-CN" smtClean="0"/>
              <a:t>eMpLOYEES</a:t>
            </a:r>
            <a:r>
              <a:rPr lang="zh-CN" altLang="en-US" smtClean="0"/>
              <a:t>相同的名称。但引用的标识符区分大小写。</a:t>
            </a:r>
            <a:endParaRPr lang="en-US" dirty="0" smtClean="0"/>
          </a:p>
        </p:txBody>
      </p:sp>
      <p:sp>
        <p:nvSpPr>
          <p:cNvPr id="1536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6A57BA2F-6A82-4CE0-A814-5F2299EF3B39}" type="slidenum">
              <a:rPr lang="en-US" altLang="en-US" smtClean="0">
                <a:cs typeface="Arial" pitchFamily="34" charset="0"/>
              </a:rPr>
              <a:t>7</a:t>
            </a:fld>
            <a:endParaRPr lang="en-US" altLang="en-US" dirty="0" smtClean="0">
              <a:cs typeface="Arial" pitchFamily="34" charset="0"/>
            </a:endParaRPr>
          </a:p>
        </p:txBody>
      </p:sp>
    </p:spTree>
    <p:extLst>
      <p:ext uri="{BB962C8B-B14F-4D97-AF65-F5344CB8AC3E}">
        <p14:creationId xmlns:p14="http://schemas.microsoft.com/office/powerpoint/2010/main" val="247690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Rot="1" noChangeAspect="1" noChangeArrowheads="1" noTextEdit="1"/>
          </p:cNvSpPr>
          <p:nvPr>
            <p:ph type="sldImg"/>
          </p:nvPr>
        </p:nvSpPr>
        <p:spPr>
          <a:ln/>
        </p:spPr>
      </p:sp>
      <p:sp>
        <p:nvSpPr>
          <p:cNvPr id="17411"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1741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EAF4BFDF-CEAC-4301-89B5-A6B7D08F80B6}" type="slidenum">
              <a:rPr lang="en-US" altLang="en-US" smtClean="0">
                <a:cs typeface="Arial" pitchFamily="34" charset="0"/>
              </a:rPr>
              <a:t>8</a:t>
            </a:fld>
            <a:endParaRPr lang="en-US" altLang="en-US" dirty="0" smtClean="0">
              <a:cs typeface="Arial" pitchFamily="34" charset="0"/>
            </a:endParaRPr>
          </a:p>
        </p:txBody>
      </p:sp>
    </p:spTree>
    <p:extLst>
      <p:ext uri="{BB962C8B-B14F-4D97-AF65-F5344CB8AC3E}">
        <p14:creationId xmlns:p14="http://schemas.microsoft.com/office/powerpoint/2010/main" val="2601420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Rot="1" noChangeAspect="1" noChangeArrowheads="1" noTextEdit="1"/>
          </p:cNvSpPr>
          <p:nvPr>
            <p:ph type="sldImg"/>
          </p:nvPr>
        </p:nvSpPr>
        <p:spPr>
          <a:ln/>
        </p:spPr>
      </p:sp>
      <p:sp>
        <p:nvSpPr>
          <p:cNvPr id="57348" name="Rectangle 7"/>
          <p:cNvSpPr>
            <a:spLocks noGrp="1" noChangeArrowheads="1"/>
          </p:cNvSpPr>
          <p:nvPr>
            <p:ph type="body" idx="1"/>
          </p:nvPr>
        </p:nvSpPr>
        <p:spPr>
          <a:ln/>
        </p:spPr>
        <p:txBody>
          <a:bodyPr lIns="12914" tIns="12914" rIns="12914" bIns="12914"/>
          <a:lstStyle/>
          <a:p>
            <a:pPr lvl="1" eaLnBrk="1" hangingPunct="1">
              <a:defRPr/>
            </a:pPr>
            <a:r>
              <a:rPr lang="en-US" dirty="0" smtClean="0">
                <a:solidFill>
                  <a:schemeClr val="tx1"/>
                </a:solidFill>
              </a:rPr>
              <a:t>You create tables to store data by executing the SQL </a:t>
            </a:r>
            <a:r>
              <a:rPr lang="en-US" dirty="0" smtClean="0">
                <a:solidFill>
                  <a:schemeClr val="tx1"/>
                </a:solidFill>
                <a:latin typeface="Courier New" pitchFamily="49" charset="0"/>
              </a:rPr>
              <a:t>CREATE</a:t>
            </a:r>
            <a:r>
              <a:rPr lang="en-US" dirty="0" smtClean="0">
                <a:solidFill>
                  <a:schemeClr val="tx1"/>
                </a:solidFill>
              </a:rPr>
              <a:t> </a:t>
            </a:r>
            <a:r>
              <a:rPr lang="en-US" dirty="0" smtClean="0">
                <a:solidFill>
                  <a:schemeClr val="tx1"/>
                </a:solidFill>
                <a:latin typeface="Courier New" pitchFamily="49" charset="0"/>
              </a:rPr>
              <a:t>TABLE</a:t>
            </a:r>
            <a:r>
              <a:rPr lang="en-US" dirty="0" smtClean="0">
                <a:solidFill>
                  <a:schemeClr val="tx1"/>
                </a:solidFill>
              </a:rPr>
              <a:t> statement. This statement is one of the DDL statements that are a subset of the SQL statements used to create, modify, or remove Oracle Database structures. These statements have an immediate effect on the database and they also record information in the data dictionary. The data dictionary is an important set of read-only tables that provide database information.</a:t>
            </a:r>
          </a:p>
          <a:p>
            <a:pPr lvl="1" eaLnBrk="1" hangingPunct="1">
              <a:defRPr/>
            </a:pPr>
            <a:r>
              <a:rPr lang="en-US" dirty="0" smtClean="0">
                <a:solidFill>
                  <a:schemeClr val="tx1"/>
                </a:solidFill>
              </a:rPr>
              <a:t>To create a table, a user must have the </a:t>
            </a:r>
            <a:r>
              <a:rPr lang="en-US" dirty="0" smtClean="0">
                <a:solidFill>
                  <a:schemeClr val="tx1"/>
                </a:solidFill>
                <a:latin typeface="Courier New" pitchFamily="49" charset="0"/>
              </a:rPr>
              <a:t>CREATE</a:t>
            </a:r>
            <a:r>
              <a:rPr lang="en-US" dirty="0" smtClean="0">
                <a:solidFill>
                  <a:schemeClr val="tx1"/>
                </a:solidFill>
              </a:rPr>
              <a:t> </a:t>
            </a:r>
            <a:r>
              <a:rPr lang="en-US" dirty="0" smtClean="0">
                <a:solidFill>
                  <a:schemeClr val="tx1"/>
                </a:solidFill>
                <a:latin typeface="Courier New" pitchFamily="49" charset="0"/>
              </a:rPr>
              <a:t>TABLE</a:t>
            </a:r>
            <a:r>
              <a:rPr lang="en-US" dirty="0" smtClean="0">
                <a:solidFill>
                  <a:schemeClr val="tx1"/>
                </a:solidFill>
              </a:rPr>
              <a:t> privilege and a storage area in which to create objects. The database administrator (DBA) uses data control language (DCL) statements to grant privileges to </a:t>
            </a:r>
            <a:r>
              <a:rPr lang="en-US" smtClean="0">
                <a:solidFill>
                  <a:schemeClr val="tx1"/>
                </a:solidFill>
              </a:rPr>
              <a:t>users</a:t>
            </a:r>
            <a:r>
              <a:rPr lang="en-US" smtClean="0">
                <a:solidFill>
                  <a:schemeClr val="tx1"/>
                </a:solidFill>
              </a:rPr>
              <a:t>.</a:t>
            </a:r>
          </a:p>
          <a:p>
            <a:pPr lvl="1" eaLnBrk="1" hangingPunct="1">
              <a:defRPr/>
            </a:pPr>
            <a:r>
              <a:rPr lang="zh-CN" altLang="en-US" smtClean="0">
                <a:solidFill>
                  <a:schemeClr val="tx1"/>
                </a:solidFill>
              </a:rPr>
              <a:t>通过执行</a:t>
            </a:r>
            <a:r>
              <a:rPr lang="en-US" altLang="zh-CN" smtClean="0">
                <a:solidFill>
                  <a:schemeClr val="tx1"/>
                </a:solidFill>
              </a:rPr>
              <a:t>SQL CREATE TABLE</a:t>
            </a:r>
            <a:r>
              <a:rPr lang="zh-CN" altLang="en-US" smtClean="0">
                <a:solidFill>
                  <a:schemeClr val="tx1"/>
                </a:solidFill>
              </a:rPr>
              <a:t>语句创建用于存储数据的表。 该语句是</a:t>
            </a:r>
            <a:r>
              <a:rPr lang="en-US" altLang="zh-CN" smtClean="0">
                <a:solidFill>
                  <a:schemeClr val="tx1"/>
                </a:solidFill>
              </a:rPr>
              <a:t>DDL</a:t>
            </a:r>
            <a:r>
              <a:rPr lang="zh-CN" altLang="en-US" smtClean="0">
                <a:solidFill>
                  <a:schemeClr val="tx1"/>
                </a:solidFill>
              </a:rPr>
              <a:t>语句之一，它是用于创建，修改或删除</a:t>
            </a:r>
            <a:r>
              <a:rPr lang="en-US" altLang="zh-CN" smtClean="0">
                <a:solidFill>
                  <a:schemeClr val="tx1"/>
                </a:solidFill>
              </a:rPr>
              <a:t>Oracle</a:t>
            </a:r>
            <a:r>
              <a:rPr lang="zh-CN" altLang="en-US" smtClean="0">
                <a:solidFill>
                  <a:schemeClr val="tx1"/>
                </a:solidFill>
              </a:rPr>
              <a:t>数据库结构的</a:t>
            </a:r>
            <a:r>
              <a:rPr lang="en-US" altLang="zh-CN" smtClean="0">
                <a:solidFill>
                  <a:schemeClr val="tx1"/>
                </a:solidFill>
              </a:rPr>
              <a:t>SQL</a:t>
            </a:r>
            <a:r>
              <a:rPr lang="zh-CN" altLang="en-US" smtClean="0">
                <a:solidFill>
                  <a:schemeClr val="tx1"/>
                </a:solidFill>
              </a:rPr>
              <a:t>语句的子集。 这些语句对数据库立即产生影响，并且还会在数据字典中记录信息。 数据字典是提供数据库信息的一组重要的只读表。</a:t>
            </a:r>
          </a:p>
          <a:p>
            <a:pPr lvl="1" eaLnBrk="1" hangingPunct="1">
              <a:defRPr/>
            </a:pPr>
            <a:r>
              <a:rPr lang="zh-CN" altLang="en-US" smtClean="0">
                <a:solidFill>
                  <a:schemeClr val="tx1"/>
                </a:solidFill>
              </a:rPr>
              <a:t>要创建表，用户必须具有</a:t>
            </a:r>
            <a:r>
              <a:rPr lang="en-US" altLang="zh-CN" smtClean="0">
                <a:solidFill>
                  <a:schemeClr val="tx1"/>
                </a:solidFill>
              </a:rPr>
              <a:t>CREATE TABLE</a:t>
            </a:r>
            <a:r>
              <a:rPr lang="zh-CN" altLang="en-US" smtClean="0">
                <a:solidFill>
                  <a:schemeClr val="tx1"/>
                </a:solidFill>
              </a:rPr>
              <a:t>特权和用于创建对象的存储区域。 数据库管理员（</a:t>
            </a:r>
            <a:r>
              <a:rPr lang="en-US" altLang="zh-CN" smtClean="0">
                <a:solidFill>
                  <a:schemeClr val="tx1"/>
                </a:solidFill>
              </a:rPr>
              <a:t>DBA</a:t>
            </a:r>
            <a:r>
              <a:rPr lang="zh-CN" altLang="en-US" smtClean="0">
                <a:solidFill>
                  <a:schemeClr val="tx1"/>
                </a:solidFill>
              </a:rPr>
              <a:t>）使用数据控制语言（</a:t>
            </a:r>
            <a:r>
              <a:rPr lang="en-US" altLang="zh-CN" smtClean="0">
                <a:solidFill>
                  <a:schemeClr val="tx1"/>
                </a:solidFill>
              </a:rPr>
              <a:t>DCL</a:t>
            </a:r>
            <a:r>
              <a:rPr lang="zh-CN" altLang="en-US" smtClean="0">
                <a:solidFill>
                  <a:schemeClr val="tx1"/>
                </a:solidFill>
              </a:rPr>
              <a:t>）语句向用户授予权限。</a:t>
            </a:r>
            <a:endParaRPr lang="en-US" dirty="0" smtClean="0">
              <a:solidFill>
                <a:schemeClr val="tx1"/>
              </a:solidFill>
            </a:endParaRPr>
          </a:p>
          <a:p>
            <a:pPr lvl="1" eaLnBrk="1" hangingPunct="1">
              <a:defRPr/>
            </a:pPr>
            <a:r>
              <a:rPr lang="en-US" dirty="0" smtClean="0">
                <a:solidFill>
                  <a:schemeClr val="tx1"/>
                </a:solidFill>
              </a:rPr>
              <a:t>In the syntax:</a:t>
            </a:r>
          </a:p>
          <a:p>
            <a:pPr marL="400050" lvl="2" indent="-171450" eaLnBrk="1" hangingPunct="1">
              <a:buFont typeface="Times New Roman" pitchFamily="18" charset="0"/>
              <a:buNone/>
              <a:defRPr/>
            </a:pPr>
            <a:r>
              <a:rPr lang="en-US" i="1" dirty="0" smtClean="0">
                <a:latin typeface="Courier New" pitchFamily="49" charset="0"/>
              </a:rPr>
              <a:t>schema			</a:t>
            </a:r>
            <a:r>
              <a:rPr lang="en-US" dirty="0" smtClean="0"/>
              <a:t>Is the same as the owner’s name</a:t>
            </a:r>
          </a:p>
          <a:p>
            <a:pPr marL="400050" lvl="2" indent="-171450" eaLnBrk="1" hangingPunct="1">
              <a:buFont typeface="Times New Roman" pitchFamily="18" charset="0"/>
              <a:buNone/>
              <a:defRPr/>
            </a:pPr>
            <a:r>
              <a:rPr lang="en-US" i="1" dirty="0" smtClean="0">
                <a:latin typeface="Courier New" pitchFamily="49" charset="0"/>
              </a:rPr>
              <a:t>table</a:t>
            </a:r>
            <a:r>
              <a:rPr lang="en-US" i="1" dirty="0" smtClean="0"/>
              <a:t> 			</a:t>
            </a:r>
            <a:r>
              <a:rPr lang="en-US" dirty="0" smtClean="0"/>
              <a:t>Is the name of the table</a:t>
            </a:r>
          </a:p>
          <a:p>
            <a:pPr marL="400050" lvl="2" indent="-171450" eaLnBrk="1" hangingPunct="1">
              <a:buFont typeface="Times New Roman" pitchFamily="18" charset="0"/>
              <a:buNone/>
              <a:defRPr/>
            </a:pPr>
            <a:r>
              <a:rPr lang="en-US" dirty="0" smtClean="0">
                <a:latin typeface="Courier New" pitchFamily="49" charset="0"/>
              </a:rPr>
              <a:t>DEFAULT</a:t>
            </a:r>
            <a:r>
              <a:rPr lang="en-US" dirty="0" smtClean="0"/>
              <a:t> </a:t>
            </a:r>
            <a:r>
              <a:rPr lang="en-US" i="1" dirty="0" smtClean="0">
                <a:latin typeface="Courier New" pitchFamily="49" charset="0"/>
              </a:rPr>
              <a:t>expr			</a:t>
            </a:r>
            <a:r>
              <a:rPr lang="en-US" dirty="0" smtClean="0"/>
              <a:t>Specifies a default value if a value is omitted in the </a:t>
            </a:r>
            <a:r>
              <a:rPr lang="en-US" dirty="0" smtClean="0">
                <a:latin typeface="Courier New" pitchFamily="49" charset="0"/>
              </a:rPr>
              <a:t>INSERT</a:t>
            </a:r>
            <a:r>
              <a:rPr lang="en-US" dirty="0" smtClean="0"/>
              <a:t> 				statement</a:t>
            </a:r>
          </a:p>
          <a:p>
            <a:pPr marL="400050" lvl="2" indent="-171450" eaLnBrk="1" hangingPunct="1">
              <a:buFont typeface="Times New Roman" pitchFamily="18" charset="0"/>
              <a:buNone/>
              <a:defRPr/>
            </a:pPr>
            <a:r>
              <a:rPr lang="en-US" i="1" dirty="0" smtClean="0">
                <a:latin typeface="Courier New" pitchFamily="49" charset="0"/>
              </a:rPr>
              <a:t>column</a:t>
            </a:r>
            <a:r>
              <a:rPr lang="en-US" i="1" dirty="0" smtClean="0"/>
              <a:t> 			</a:t>
            </a:r>
            <a:r>
              <a:rPr lang="en-US" dirty="0" smtClean="0"/>
              <a:t>Is the name of the column</a:t>
            </a:r>
          </a:p>
          <a:p>
            <a:pPr marL="400050" lvl="2" indent="-171450" eaLnBrk="1" hangingPunct="1">
              <a:buFont typeface="Times New Roman" pitchFamily="18" charset="0"/>
              <a:buNone/>
              <a:defRPr/>
            </a:pPr>
            <a:r>
              <a:rPr lang="en-US" i="1" dirty="0" smtClean="0">
                <a:latin typeface="Courier New" pitchFamily="49" charset="0"/>
              </a:rPr>
              <a:t>datatype			</a:t>
            </a:r>
            <a:r>
              <a:rPr lang="en-US" dirty="0" smtClean="0"/>
              <a:t>Is the column’s data type and length</a:t>
            </a:r>
          </a:p>
          <a:p>
            <a:pPr marL="400050" lvl="2" indent="-171450" eaLnBrk="1" hangingPunct="1">
              <a:buFont typeface="Times New Roman" pitchFamily="18" charset="0"/>
              <a:buNone/>
              <a:defRPr/>
            </a:pPr>
            <a:endParaRPr lang="en-US" dirty="0" smtClean="0"/>
          </a:p>
          <a:p>
            <a:pPr marL="228600" lvl="2" indent="0" eaLnBrk="1" hangingPunct="1">
              <a:buFont typeface="Times New Roman" pitchFamily="18" charset="0"/>
              <a:buNone/>
              <a:defRPr/>
            </a:pPr>
            <a:r>
              <a:rPr lang="en-US" b="1" dirty="0" smtClean="0">
                <a:solidFill>
                  <a:schemeClr val="tx1"/>
                </a:solidFill>
              </a:rPr>
              <a:t>Note:</a:t>
            </a:r>
            <a:r>
              <a:rPr lang="en-US" dirty="0" smtClean="0"/>
              <a:t> The </a:t>
            </a:r>
            <a:r>
              <a:rPr lang="en-US" dirty="0" smtClean="0">
                <a:latin typeface="Courier New" pitchFamily="49" charset="0"/>
                <a:cs typeface="Courier New" pitchFamily="49" charset="0"/>
              </a:rPr>
              <a:t>CREATE</a:t>
            </a:r>
            <a:r>
              <a:rPr lang="en-US" dirty="0" smtClean="0"/>
              <a:t> </a:t>
            </a:r>
            <a:r>
              <a:rPr lang="en-US" dirty="0" smtClean="0">
                <a:latin typeface="Courier New" pitchFamily="49" charset="0"/>
                <a:cs typeface="Courier New" pitchFamily="49" charset="0"/>
              </a:rPr>
              <a:t>ANY</a:t>
            </a:r>
            <a:r>
              <a:rPr lang="en-US" dirty="0" smtClean="0"/>
              <a:t> </a:t>
            </a:r>
            <a:r>
              <a:rPr lang="en-US" dirty="0" smtClean="0">
                <a:latin typeface="Courier New" pitchFamily="49" charset="0"/>
                <a:cs typeface="Courier New" pitchFamily="49" charset="0"/>
              </a:rPr>
              <a:t>TABLE</a:t>
            </a:r>
            <a:r>
              <a:rPr lang="en-US" dirty="0" smtClean="0"/>
              <a:t> privilege is needed to create a table in any schema other than the user’s </a:t>
            </a:r>
            <a:r>
              <a:rPr lang="en-US" smtClean="0"/>
              <a:t>schema</a:t>
            </a:r>
            <a:r>
              <a:rPr lang="en-US" smtClean="0"/>
              <a:t>.</a:t>
            </a:r>
          </a:p>
          <a:p>
            <a:pPr marL="228600" lvl="2" indent="0" eaLnBrk="1" hangingPunct="1">
              <a:buFont typeface="Times New Roman" pitchFamily="18" charset="0"/>
              <a:buNone/>
              <a:defRPr/>
            </a:pPr>
            <a:r>
              <a:rPr lang="zh-CN" altLang="en-US" smtClean="0"/>
              <a:t>注意：</a:t>
            </a:r>
            <a:r>
              <a:rPr lang="en-US" smtClean="0"/>
              <a:t>CREATE ANY TABLE</a:t>
            </a:r>
            <a:r>
              <a:rPr lang="zh-CN" altLang="en-US" smtClean="0"/>
              <a:t>权限需要在除用户模式之外的任何模式中创建表。</a:t>
            </a:r>
            <a:endParaRPr lang="en-US" dirty="0" smtClean="0"/>
          </a:p>
        </p:txBody>
      </p:sp>
      <p:sp>
        <p:nvSpPr>
          <p:cNvPr id="1946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DE2FABB6-0893-43CC-B50C-CBAEFE793959}" type="slidenum">
              <a:rPr lang="en-US" altLang="en-US" smtClean="0">
                <a:cs typeface="Arial" pitchFamily="34" charset="0"/>
              </a:rPr>
              <a:t>9</a:t>
            </a:fld>
            <a:endParaRPr lang="en-US" altLang="en-US" dirty="0" smtClean="0">
              <a:cs typeface="Arial" pitchFamily="34" charset="0"/>
            </a:endParaRPr>
          </a:p>
        </p:txBody>
      </p:sp>
    </p:spTree>
    <p:extLst>
      <p:ext uri="{BB962C8B-B14F-4D97-AF65-F5344CB8AC3E}">
        <p14:creationId xmlns:p14="http://schemas.microsoft.com/office/powerpoint/2010/main" val="1538299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11</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11 - </a:t>
            </a:r>
            <a:fld id="{E5D9BDCE-9022-48ED-914D-99513584301B}"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5.pn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6.png"/><Relationship Id="rId2" Type="http://schemas.openxmlformats.org/officeDocument/2006/relationships/slideLayout" Target="../slideLayouts/slideLayout6.xml"/><Relationship Id="rId1" Type="http://schemas.openxmlformats.org/officeDocument/2006/relationships/tags" Target="../tags/tag2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8.xml"/><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54.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9.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lstStyle/>
          <a:p>
            <a:r>
              <a:rPr lang="en-US" altLang="en-US" smtClean="0"/>
              <a:t>Introduction to Data Definition Language</a:t>
            </a:r>
            <a:endParaRPr lang="en-US" altLang="en-US" dirty="0" smtClean="0"/>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141412" y="1715318"/>
            <a:ext cx="8064500" cy="173736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dept</a:t>
            </a:r>
            <a:br>
              <a:rPr lang="en-US" altLang="en-US" sz="1600" b="1" dirty="0">
                <a:solidFill>
                  <a:schemeClr val="tx1">
                    <a:lumMod val="75000"/>
                  </a:schemeClr>
                </a:solidFill>
                <a:latin typeface="Courier New" panose="02070309020205020404" pitchFamily="49" charset="0"/>
              </a:rPr>
            </a:br>
            <a:r>
              <a:rPr lang="en-US" altLang="en-US" sz="1600" b="1" dirty="0">
                <a:solidFill>
                  <a:schemeClr val="tx1">
                    <a:lumMod val="75000"/>
                  </a:schemeClr>
                </a:solidFill>
                <a:latin typeface="Courier New" panose="02070309020205020404" pitchFamily="49" charset="0"/>
              </a:rPr>
              <a:t>        (deptno      NUMBER(2),</a:t>
            </a:r>
          </a:p>
          <a:p>
            <a:pPr eaLnBrk="1" hangingPunct="1">
              <a:defRPr/>
            </a:pPr>
            <a:r>
              <a:rPr lang="en-US" altLang="en-US" sz="1600" b="1" dirty="0">
                <a:solidFill>
                  <a:schemeClr val="tx1">
                    <a:lumMod val="75000"/>
                  </a:schemeClr>
                </a:solidFill>
                <a:latin typeface="Courier New" panose="02070309020205020404" pitchFamily="49" charset="0"/>
              </a:rPr>
              <a:t>         dname       VARCHAR2(14),</a:t>
            </a:r>
          </a:p>
          <a:p>
            <a:pPr eaLnBrk="1" hangingPunct="1">
              <a:defRPr/>
            </a:pPr>
            <a:r>
              <a:rPr lang="en-US" altLang="en-US" sz="1600" b="1" dirty="0">
                <a:solidFill>
                  <a:schemeClr val="tx1">
                    <a:lumMod val="75000"/>
                  </a:schemeClr>
                </a:solidFill>
                <a:latin typeface="Courier New" panose="02070309020205020404" pitchFamily="49" charset="0"/>
              </a:rPr>
              <a:t>         loc         VARCHAR2(13),</a:t>
            </a:r>
          </a:p>
          <a:p>
            <a:pPr eaLnBrk="1" hangingPunct="1">
              <a:defRPr/>
            </a:pPr>
            <a:r>
              <a:rPr lang="en-US" altLang="en-US" sz="1600" b="1" dirty="0">
                <a:solidFill>
                  <a:schemeClr val="tx1">
                    <a:lumMod val="75000"/>
                  </a:schemeClr>
                </a:solidFill>
                <a:latin typeface="Courier New" panose="02070309020205020404" pitchFamily="49" charset="0"/>
              </a:rPr>
              <a:t>         create_date DATE DEFAULT SYSDATE);</a:t>
            </a:r>
          </a:p>
          <a:p>
            <a:pPr eaLnBrk="1" hangingPunct="1">
              <a:defRPr/>
            </a:pPr>
            <a:endParaRPr lang="en-US" altLang="en-US" sz="1600" b="1" dirty="0">
              <a:solidFill>
                <a:schemeClr val="tx1">
                  <a:lumMod val="75000"/>
                </a:schemeClr>
              </a:solidFill>
              <a:latin typeface="Courier New" panose="02070309020205020404" pitchFamily="49" charset="0"/>
            </a:endParaRPr>
          </a:p>
        </p:txBody>
      </p:sp>
      <p:sp>
        <p:nvSpPr>
          <p:cNvPr id="20485" name="Rectangle 12"/>
          <p:cNvSpPr>
            <a:spLocks noGrp="1" noChangeArrowheads="1"/>
          </p:cNvSpPr>
          <p:nvPr>
            <p:ph type="title"/>
          </p:nvPr>
        </p:nvSpPr>
        <p:spPr/>
        <p:txBody>
          <a:bodyPr/>
          <a:lstStyle/>
          <a:p>
            <a:pPr eaLnBrk="1" hangingPunct="1"/>
            <a:r>
              <a:rPr lang="en-US" altLang="en-US" dirty="0" smtClean="0"/>
              <a:t>Creating Tables</a:t>
            </a:r>
          </a:p>
        </p:txBody>
      </p:sp>
      <p:sp>
        <p:nvSpPr>
          <p:cNvPr id="20486" name="Rectangle 13"/>
          <p:cNvSpPr>
            <a:spLocks noGrp="1" noChangeArrowheads="1"/>
          </p:cNvSpPr>
          <p:nvPr>
            <p:ph idx="1"/>
          </p:nvPr>
        </p:nvSpPr>
        <p:spPr>
          <a:xfrm>
            <a:off x="622138" y="1242485"/>
            <a:ext cx="10944549" cy="2655421"/>
          </a:xfrm>
        </p:spPr>
        <p:txBody>
          <a:bodyPr/>
          <a:lstStyle/>
          <a:p>
            <a:pPr lvl="1" eaLnBrk="1" hangingPunct="1"/>
            <a:r>
              <a:rPr lang="en-US" altLang="en-US" dirty="0" smtClean="0"/>
              <a:t>Create the table:</a:t>
            </a:r>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1" eaLnBrk="1" hangingPunct="1"/>
            <a:r>
              <a:rPr lang="en-US" altLang="en-US" dirty="0" smtClean="0"/>
              <a:t>Confirm table creation:</a:t>
            </a:r>
          </a:p>
        </p:txBody>
      </p:sp>
      <p:sp>
        <p:nvSpPr>
          <p:cNvPr id="20487" name="Rectangle 4"/>
          <p:cNvSpPr>
            <a:spLocks noChangeArrowheads="1"/>
          </p:cNvSpPr>
          <p:nvPr/>
        </p:nvSpPr>
        <p:spPr bwMode="auto">
          <a:xfrm>
            <a:off x="2489200" y="121920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pPr eaLnBrk="1" hangingPunct="1">
              <a:buFont typeface="Arial" pitchFamily="34" charset="0"/>
              <a:buNone/>
            </a:pPr>
            <a:endParaRPr lang="en-IN" dirty="0"/>
          </a:p>
        </p:txBody>
      </p:sp>
      <p:sp>
        <p:nvSpPr>
          <p:cNvPr id="20488" name="Rectangle 5"/>
          <p:cNvSpPr>
            <a:spLocks noChangeArrowheads="1"/>
          </p:cNvSpPr>
          <p:nvPr/>
        </p:nvSpPr>
        <p:spPr bwMode="auto">
          <a:xfrm>
            <a:off x="2524125" y="3611563"/>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pPr eaLnBrk="1" hangingPunct="1">
              <a:buFont typeface="Arial" pitchFamily="34" charset="0"/>
              <a:buNone/>
            </a:pPr>
            <a:endParaRPr lang="en-IN" dirty="0"/>
          </a:p>
        </p:txBody>
      </p:sp>
      <p:sp>
        <p:nvSpPr>
          <p:cNvPr id="20489" name="Rectangle 8"/>
          <p:cNvSpPr>
            <a:spLocks noChangeArrowheads="1"/>
          </p:cNvSpPr>
          <p:nvPr/>
        </p:nvSpPr>
        <p:spPr bwMode="gray">
          <a:xfrm>
            <a:off x="2049463" y="2833689"/>
            <a:ext cx="4854575" cy="28733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0490" name="Picture 11"/>
          <p:cNvPicPr>
            <a:picLocks noChangeAspect="1" noChangeArrowheads="1"/>
          </p:cNvPicPr>
          <p:nvPr/>
        </p:nvPicPr>
        <p:blipFill>
          <a:blip r:embed="rId4" cstate="print"/>
          <a:srcRect/>
          <a:stretch>
            <a:fillRect/>
          </a:stretch>
        </p:blipFill>
        <p:spPr bwMode="auto">
          <a:xfrm>
            <a:off x="1211263" y="3172303"/>
            <a:ext cx="1584325" cy="217488"/>
          </a:xfrm>
          <a:prstGeom prst="rect">
            <a:avLst/>
          </a:prstGeom>
          <a:noFill/>
          <a:ln w="9525">
            <a:solidFill>
              <a:schemeClr val="tx1"/>
            </a:solidFill>
            <a:miter lim="800000"/>
            <a:headEnd type="none" w="sm" len="sm"/>
            <a:tailEnd type="none" w="sm" len="sm"/>
          </a:ln>
        </p:spPr>
      </p:pic>
      <p:pic>
        <p:nvPicPr>
          <p:cNvPr id="20491" name="Picture 13"/>
          <p:cNvPicPr>
            <a:picLocks noChangeAspect="1" noChangeArrowheads="1"/>
          </p:cNvPicPr>
          <p:nvPr/>
        </p:nvPicPr>
        <p:blipFill rotWithShape="1">
          <a:blip r:embed="rId5" cstate="print"/>
          <a:srcRect l="1121"/>
          <a:stretch/>
        </p:blipFill>
        <p:spPr bwMode="auto">
          <a:xfrm>
            <a:off x="1098904" y="4544987"/>
            <a:ext cx="2809577" cy="1491429"/>
          </a:xfrm>
          <a:prstGeom prst="rect">
            <a:avLst/>
          </a:prstGeom>
          <a:noFill/>
          <a:ln w="28575">
            <a:noFill/>
            <a:miter lim="800000"/>
            <a:headEnd type="none" w="sm" len="sm"/>
            <a:tailEnd type="none" w="sm" len="sm"/>
          </a:ln>
        </p:spPr>
      </p:pic>
      <p:sp>
        <p:nvSpPr>
          <p:cNvPr id="14" name="Content Placeholder 2"/>
          <p:cNvSpPr txBox="1">
            <a:spLocks/>
          </p:cNvSpPr>
          <p:nvPr/>
        </p:nvSpPr>
        <p:spPr bwMode="gray">
          <a:xfrm>
            <a:off x="1111602" y="4001447"/>
            <a:ext cx="80645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DESCRIBE dept</a:t>
            </a:r>
          </a:p>
        </p:txBody>
      </p:sp>
    </p:spTree>
    <p:custDataLst>
      <p:tags r:id="rId1"/>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8"/>
          <p:cNvSpPr>
            <a:spLocks noGrp="1" noChangeArrowheads="1"/>
          </p:cNvSpPr>
          <p:nvPr>
            <p:ph type="title"/>
          </p:nvPr>
        </p:nvSpPr>
        <p:spPr/>
        <p:txBody>
          <a:bodyPr/>
          <a:lstStyle/>
          <a:p>
            <a:pPr eaLnBrk="1" hangingPunct="1"/>
            <a:r>
              <a:rPr lang="en-US" altLang="en-US" dirty="0" smtClean="0"/>
              <a:t>Lesson Agenda</a:t>
            </a:r>
          </a:p>
        </p:txBody>
      </p:sp>
      <p:sp>
        <p:nvSpPr>
          <p:cNvPr id="22531" name="Rectangle 1029"/>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chemeClr val="accent1"/>
              </a:buClr>
            </a:pPr>
            <a:r>
              <a:rPr lang="en-US" altLang="en-US" dirty="0" smtClean="0"/>
              <a:t>Data types</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rgbClr val="A6A6A6"/>
              </a:buClr>
            </a:pPr>
            <a:r>
              <a:rPr lang="en-US" altLang="en-US" dirty="0" smtClean="0">
                <a:solidFill>
                  <a:srgbClr val="A6A6A6"/>
                </a:solidFill>
              </a:rPr>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a:spLocks/>
          </p:cNvSpPr>
          <p:nvPr/>
        </p:nvSpPr>
        <p:spPr>
          <a:xfrm>
            <a:off x="2132012" y="457200"/>
            <a:ext cx="7918450" cy="876300"/>
          </a:xfrm>
          <a:prstGeom prst="rect">
            <a:avLst/>
          </a:prstGeom>
        </p:spPr>
        <p:txBody>
          <a:bodyPr/>
          <a:lstStyle/>
          <a:p>
            <a:pPr defTabSz="228600">
              <a:buClr>
                <a:srgbClr val="000000"/>
              </a:buClr>
              <a:defRPr/>
            </a:pPr>
            <a:endParaRPr lang="en-US" sz="2600" b="1" kern="0" dirty="0">
              <a:latin typeface="+mj-lt"/>
              <a:ea typeface="+mj-ea"/>
              <a:cs typeface="+mj-cs"/>
            </a:endParaRPr>
          </a:p>
        </p:txBody>
      </p:sp>
      <p:graphicFrame>
        <p:nvGraphicFramePr>
          <p:cNvPr id="43" name="Content Placeholder 3"/>
          <p:cNvGraphicFramePr>
            <a:graphicFrameLocks/>
          </p:cNvGraphicFramePr>
          <p:nvPr>
            <p:extLst>
              <p:ext uri="{D42A27DB-BD31-4B8C-83A1-F6EECF244321}">
                <p14:modId xmlns:p14="http://schemas.microsoft.com/office/powerpoint/2010/main" val="3241955680"/>
              </p:ext>
            </p:extLst>
          </p:nvPr>
        </p:nvGraphicFramePr>
        <p:xfrm>
          <a:off x="2705100" y="889793"/>
          <a:ext cx="7345362" cy="5130007"/>
        </p:xfrm>
        <a:graphic>
          <a:graphicData uri="http://schemas.openxmlformats.org/drawingml/2006/table">
            <a:tbl>
              <a:tblPr firstRow="1" firstCol="1" bandRow="1">
                <a:tableStyleId>{5FD0F851-EC5A-4D38-B0AD-8093EC10F338}</a:tableStyleId>
              </a:tblPr>
              <a:tblGrid>
                <a:gridCol w="2351548"/>
                <a:gridCol w="4993814"/>
              </a:tblGrid>
              <a:tr h="389342">
                <a:tc>
                  <a:txBody>
                    <a:bodyPr/>
                    <a:lstStyle/>
                    <a:p>
                      <a:r>
                        <a:rPr lang="en-US" sz="1800" dirty="0" smtClean="0"/>
                        <a:t>Data Type</a:t>
                      </a:r>
                      <a:endParaRPr lang="en-US" sz="1800" b="0" dirty="0">
                        <a:solidFill>
                          <a:schemeClr val="tx1">
                            <a:lumMod val="75000"/>
                          </a:schemeClr>
                        </a:solidFill>
                      </a:endParaRPr>
                    </a:p>
                  </a:txBody>
                  <a:tcPr marT="45726" marB="45726"/>
                </a:tc>
                <a:tc>
                  <a:txBody>
                    <a:bodyPr/>
                    <a:lstStyle/>
                    <a:p>
                      <a:r>
                        <a:rPr lang="en-US" sz="1800" dirty="0" smtClean="0"/>
                        <a:t>Description</a:t>
                      </a:r>
                      <a:endParaRPr lang="en-US" sz="1800" b="0" dirty="0">
                        <a:solidFill>
                          <a:schemeClr val="tx1">
                            <a:lumMod val="75000"/>
                          </a:schemeClr>
                        </a:solidFill>
                      </a:endParaRPr>
                    </a:p>
                  </a:txBody>
                  <a:tcPr marT="45726" marB="45726"/>
                </a:tc>
              </a:tr>
              <a:tr h="356609">
                <a:tc>
                  <a:txBody>
                    <a:bodyPr/>
                    <a:lstStyle/>
                    <a:p>
                      <a:r>
                        <a:rPr lang="en-US" sz="1400" dirty="0" smtClean="0">
                          <a:latin typeface="Courier New" panose="02070309020205020404" pitchFamily="49" charset="0"/>
                          <a:cs typeface="Courier New" panose="02070309020205020404" pitchFamily="49" charset="0"/>
                        </a:rPr>
                        <a:t>VARCHAR2(</a:t>
                      </a:r>
                      <a:r>
                        <a:rPr lang="en-US" sz="1400" i="1" dirty="0" smtClean="0">
                          <a:latin typeface="Courier New" panose="02070309020205020404" pitchFamily="49" charset="0"/>
                          <a:cs typeface="Courier New" panose="02070309020205020404" pitchFamily="49" charset="0"/>
                        </a:rPr>
                        <a:t>size</a:t>
                      </a:r>
                      <a:r>
                        <a:rPr lang="en-US" sz="1400"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txBody>
                  <a:tcPr marT="45726" marB="45726">
                    <a:solidFill>
                      <a:schemeClr val="accent4">
                        <a:lumMod val="20000"/>
                        <a:lumOff val="80000"/>
                      </a:schemeClr>
                    </a:solidFill>
                  </a:tcPr>
                </a:tc>
                <a:tc>
                  <a:txBody>
                    <a:bodyPr/>
                    <a:lstStyle/>
                    <a:p>
                      <a:r>
                        <a:rPr lang="en-US" sz="1400" dirty="0" smtClean="0"/>
                        <a:t>Variable-</a:t>
                      </a:r>
                      <a:r>
                        <a:rPr lang="en-US" sz="1400" baseline="0" dirty="0" smtClean="0"/>
                        <a:t>length character data</a:t>
                      </a:r>
                      <a:endParaRPr lang="en-US" sz="1400" dirty="0"/>
                    </a:p>
                  </a:txBody>
                  <a:tcPr marT="45726" marB="45726">
                    <a:solidFill>
                      <a:schemeClr val="accent4">
                        <a:lumMod val="20000"/>
                        <a:lumOff val="80000"/>
                      </a:schemeClr>
                    </a:solidFill>
                  </a:tcPr>
                </a:tc>
              </a:tr>
              <a:tr h="389629">
                <a:tc>
                  <a:txBody>
                    <a:bodyPr/>
                    <a:lstStyle/>
                    <a:p>
                      <a:r>
                        <a:rPr lang="en-US" sz="1400" dirty="0" smtClean="0">
                          <a:latin typeface="Courier New" panose="02070309020205020404" pitchFamily="49" charset="0"/>
                          <a:cs typeface="Courier New" panose="02070309020205020404" pitchFamily="49" charset="0"/>
                        </a:rPr>
                        <a:t>CHAR(</a:t>
                      </a:r>
                      <a:r>
                        <a:rPr lang="en-US" sz="1400" i="1" dirty="0" smtClean="0">
                          <a:latin typeface="Courier New" panose="02070309020205020404" pitchFamily="49" charset="0"/>
                          <a:cs typeface="Courier New" panose="02070309020205020404" pitchFamily="49" charset="0"/>
                        </a:rPr>
                        <a:t>size</a:t>
                      </a:r>
                      <a:r>
                        <a:rPr lang="en-US" sz="1400"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Fixed-length character data</a:t>
                      </a:r>
                    </a:p>
                  </a:txBody>
                  <a:tcPr marT="45726" marB="45726"/>
                </a:tc>
              </a:tr>
              <a:tr h="334116">
                <a:tc>
                  <a:txBody>
                    <a:bodyPr/>
                    <a:lstStyle/>
                    <a:p>
                      <a:r>
                        <a:rPr lang="en-US" sz="1400" dirty="0" smtClean="0">
                          <a:latin typeface="Courier New" panose="02070309020205020404" pitchFamily="49" charset="0"/>
                          <a:cs typeface="Courier New" panose="02070309020205020404" pitchFamily="49" charset="0"/>
                        </a:rPr>
                        <a:t>NUMBER(p,</a:t>
                      </a:r>
                      <a:r>
                        <a:rPr lang="en-US" sz="1400" baseline="0" dirty="0" smtClean="0">
                          <a:latin typeface="Courier New" panose="02070309020205020404" pitchFamily="49" charset="0"/>
                          <a:cs typeface="Courier New" panose="02070309020205020404" pitchFamily="49" charset="0"/>
                        </a:rPr>
                        <a:t> s)</a:t>
                      </a:r>
                      <a:endParaRPr lang="en-US" sz="1400" b="1" baseline="0" dirty="0" smtClean="0">
                        <a:latin typeface="Courier New" pitchFamily="49" charset="0"/>
                        <a:cs typeface="Courier New" pitchFamily="49" charset="0"/>
                      </a:endParaRPr>
                    </a:p>
                  </a:txBody>
                  <a:tcPr marT="45726" marB="45726">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Variable-length numeric data</a:t>
                      </a:r>
                    </a:p>
                  </a:txBody>
                  <a:tcPr marT="45726" marB="45726">
                    <a:solidFill>
                      <a:schemeClr val="accent4">
                        <a:lumMod val="20000"/>
                        <a:lumOff val="80000"/>
                      </a:schemeClr>
                    </a:solidFill>
                  </a:tcPr>
                </a:tc>
              </a:tr>
              <a:tr h="403629">
                <a:tc>
                  <a:txBody>
                    <a:bodyPr/>
                    <a:lstStyle/>
                    <a:p>
                      <a:r>
                        <a:rPr lang="en-US" sz="1400" dirty="0" smtClean="0">
                          <a:latin typeface="Courier New" panose="02070309020205020404" pitchFamily="49" charset="0"/>
                          <a:cs typeface="Courier New" panose="02070309020205020404" pitchFamily="49" charset="0"/>
                        </a:rPr>
                        <a:t>DATE</a:t>
                      </a:r>
                      <a:endParaRPr lang="en-US" sz="1400" b="1" dirty="0">
                        <a:latin typeface="Courier New" pitchFamily="49" charset="0"/>
                        <a:cs typeface="Courier New" pitchFamily="49"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Date and time values</a:t>
                      </a:r>
                    </a:p>
                  </a:txBody>
                  <a:tcPr marT="45726" marB="45726"/>
                </a:tc>
              </a:tr>
              <a:tr h="407498">
                <a:tc>
                  <a:txBody>
                    <a:bodyPr/>
                    <a:lstStyle/>
                    <a:p>
                      <a:r>
                        <a:rPr lang="en-US" sz="1400" dirty="0" smtClean="0">
                          <a:latin typeface="Courier New" panose="02070309020205020404" pitchFamily="49" charset="0"/>
                          <a:cs typeface="Courier New" panose="02070309020205020404" pitchFamily="49" charset="0"/>
                        </a:rPr>
                        <a:t>LONG</a:t>
                      </a:r>
                      <a:endParaRPr lang="en-US" sz="1400" b="1" dirty="0">
                        <a:latin typeface="Courier New" pitchFamily="49" charset="0"/>
                        <a:cs typeface="Courier New" pitchFamily="49" charset="0"/>
                      </a:endParaRPr>
                    </a:p>
                  </a:txBody>
                  <a:tcPr marT="45726" marB="45726">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Variable-length character data (up to 2 GB)</a:t>
                      </a:r>
                    </a:p>
                  </a:txBody>
                  <a:tcPr marT="45726" marB="45726">
                    <a:solidFill>
                      <a:schemeClr val="accent4">
                        <a:lumMod val="20000"/>
                        <a:lumOff val="80000"/>
                      </a:schemeClr>
                    </a:solidFill>
                  </a:tcPr>
                </a:tc>
              </a:tr>
              <a:tr h="518225">
                <a:tc>
                  <a:txBody>
                    <a:bodyPr/>
                    <a:lstStyle/>
                    <a:p>
                      <a:r>
                        <a:rPr lang="en-US" sz="1400" dirty="0" smtClean="0">
                          <a:latin typeface="Courier New" panose="02070309020205020404" pitchFamily="49" charset="0"/>
                          <a:cs typeface="Courier New" panose="02070309020205020404" pitchFamily="49" charset="0"/>
                        </a:rPr>
                        <a:t>CLOB</a:t>
                      </a:r>
                      <a:endParaRPr lang="en-US" sz="1400" b="1" dirty="0">
                        <a:latin typeface="Courier New" pitchFamily="49" charset="0"/>
                        <a:cs typeface="Courier New" pitchFamily="49"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Maximum size is (4 gigabytes - 1) * (</a:t>
                      </a:r>
                      <a:r>
                        <a:rPr lang="en-US" sz="1400" dirty="0" smtClean="0">
                          <a:latin typeface="Courier New" panose="02070309020205020404" pitchFamily="49" charset="0"/>
                          <a:cs typeface="Courier New" panose="02070309020205020404" pitchFamily="49" charset="0"/>
                        </a:rPr>
                        <a:t>DB_BLOCK_SIZE</a:t>
                      </a:r>
                      <a:r>
                        <a:rPr lang="en-US" sz="1400" dirty="0" smtClean="0"/>
                        <a:t>)</a:t>
                      </a:r>
                      <a:r>
                        <a:rPr lang="en-US" sz="1400" kern="1200" dirty="0" smtClean="0"/>
                        <a:t>. </a:t>
                      </a:r>
                      <a:endParaRPr lang="en-US" sz="1400" dirty="0" smtClean="0"/>
                    </a:p>
                  </a:txBody>
                  <a:tcPr marT="45726" marB="45726"/>
                </a:tc>
              </a:tr>
              <a:tr h="477963">
                <a:tc>
                  <a:txBody>
                    <a:bodyPr/>
                    <a:lstStyle/>
                    <a:p>
                      <a:r>
                        <a:rPr lang="en-US" sz="1400" dirty="0" smtClean="0">
                          <a:latin typeface="Courier New" panose="02070309020205020404" pitchFamily="49" charset="0"/>
                          <a:cs typeface="Courier New" panose="02070309020205020404" pitchFamily="49" charset="0"/>
                        </a:rPr>
                        <a:t>RAW</a:t>
                      </a:r>
                      <a:r>
                        <a:rPr lang="en-US" sz="1400" baseline="0" dirty="0" smtClean="0">
                          <a:latin typeface="Courier New" panose="02070309020205020404" pitchFamily="49" charset="0"/>
                          <a:cs typeface="Courier New" panose="02070309020205020404" pitchFamily="49" charset="0"/>
                        </a:rPr>
                        <a:t> and LONG RAW</a:t>
                      </a:r>
                      <a:endParaRPr lang="en-US" sz="1400" b="1" dirty="0">
                        <a:latin typeface="Courier New" pitchFamily="49" charset="0"/>
                        <a:cs typeface="Courier New" pitchFamily="49" charset="0"/>
                      </a:endParaRPr>
                    </a:p>
                  </a:txBody>
                  <a:tcPr marT="45726" marB="45726">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Raw binary data</a:t>
                      </a:r>
                    </a:p>
                  </a:txBody>
                  <a:tcPr marT="45726" marB="45726">
                    <a:solidFill>
                      <a:schemeClr val="accent4">
                        <a:lumMod val="20000"/>
                        <a:lumOff val="80000"/>
                      </a:schemeClr>
                    </a:solidFill>
                  </a:tcPr>
                </a:tc>
              </a:tr>
              <a:tr h="731611">
                <a:tc>
                  <a:txBody>
                    <a:bodyPr/>
                    <a:lstStyle/>
                    <a:p>
                      <a:r>
                        <a:rPr lang="en-US" sz="1400" dirty="0" smtClean="0">
                          <a:latin typeface="Courier New" panose="02070309020205020404" pitchFamily="49" charset="0"/>
                          <a:cs typeface="Courier New" panose="02070309020205020404" pitchFamily="49" charset="0"/>
                        </a:rPr>
                        <a:t>BLOB</a:t>
                      </a:r>
                      <a:endParaRPr lang="en-US" sz="1400" b="1" dirty="0">
                        <a:latin typeface="Courier New" pitchFamily="49" charset="0"/>
                        <a:cs typeface="Courier New" pitchFamily="49"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Maximum size is (4 gigabytes - 1) * (</a:t>
                      </a:r>
                      <a:r>
                        <a:rPr lang="en-US" sz="1400" dirty="0" smtClean="0">
                          <a:latin typeface="Courier New" panose="02070309020205020404" pitchFamily="49" charset="0"/>
                          <a:cs typeface="Courier New" panose="02070309020205020404" pitchFamily="49" charset="0"/>
                        </a:rPr>
                        <a:t>DB_BLOCK_SIZE</a:t>
                      </a:r>
                      <a:r>
                        <a:rPr lang="en-US" sz="1400" dirty="0" smtClean="0"/>
                        <a:t> initialization parameter (8 TB to 128 TB)).</a:t>
                      </a:r>
                    </a:p>
                  </a:txBody>
                  <a:tcPr marT="45726" marB="45726"/>
                </a:tc>
              </a:tr>
              <a:tr h="518225">
                <a:tc>
                  <a:txBody>
                    <a:bodyPr/>
                    <a:lstStyle/>
                    <a:p>
                      <a:r>
                        <a:rPr lang="en-US" sz="1400" dirty="0" smtClean="0">
                          <a:latin typeface="Courier New" panose="02070309020205020404" pitchFamily="49" charset="0"/>
                          <a:cs typeface="Courier New" panose="02070309020205020404" pitchFamily="49" charset="0"/>
                        </a:rPr>
                        <a:t>BFILE</a:t>
                      </a:r>
                      <a:endParaRPr lang="en-US" sz="1400" b="1" dirty="0">
                        <a:latin typeface="Courier New" pitchFamily="49" charset="0"/>
                        <a:cs typeface="Courier New" pitchFamily="49" charset="0"/>
                      </a:endParaRPr>
                    </a:p>
                  </a:txBody>
                  <a:tcPr marT="45726" marB="45726">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Binary data stored in an external file (up to 4 GB)</a:t>
                      </a:r>
                    </a:p>
                  </a:txBody>
                  <a:tcPr marT="45726" marB="45726">
                    <a:solidFill>
                      <a:schemeClr val="accent4">
                        <a:lumMod val="20000"/>
                        <a:lumOff val="80000"/>
                      </a:schemeClr>
                    </a:solidFill>
                  </a:tcPr>
                </a:tc>
              </a:tr>
              <a:tr h="603160">
                <a:tc>
                  <a:txBody>
                    <a:bodyPr/>
                    <a:lstStyle/>
                    <a:p>
                      <a:r>
                        <a:rPr lang="en-US" sz="1400" dirty="0" smtClean="0">
                          <a:latin typeface="Courier New" panose="02070309020205020404" pitchFamily="49" charset="0"/>
                          <a:cs typeface="Courier New" panose="02070309020205020404" pitchFamily="49" charset="0"/>
                        </a:rPr>
                        <a:t>ROWID</a:t>
                      </a:r>
                      <a:endParaRPr lang="en-US" sz="1400" b="1" dirty="0">
                        <a:latin typeface="Courier New" pitchFamily="49" charset="0"/>
                        <a:cs typeface="Courier New" pitchFamily="49"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 base-64 number system representing the unique address of a row in its table</a:t>
                      </a:r>
                    </a:p>
                  </a:txBody>
                  <a:tcPr marT="45726" marB="45726"/>
                </a:tc>
              </a:tr>
            </a:tbl>
          </a:graphicData>
        </a:graphic>
      </p:graphicFrame>
      <p:sp>
        <p:nvSpPr>
          <p:cNvPr id="24617" name="Title 4"/>
          <p:cNvSpPr>
            <a:spLocks noGrp="1"/>
          </p:cNvSpPr>
          <p:nvPr>
            <p:ph type="title"/>
          </p:nvPr>
        </p:nvSpPr>
        <p:spPr/>
        <p:txBody>
          <a:bodyPr/>
          <a:lstStyle/>
          <a:p>
            <a:pPr eaLnBrk="1" hangingPunct="1"/>
            <a:r>
              <a:rPr lang="en-US" altLang="en-US" b="1" dirty="0" smtClean="0"/>
              <a:t>Data Types</a:t>
            </a:r>
          </a:p>
        </p:txBody>
      </p:sp>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flipV="1">
            <a:off x="10034585" y="3679825"/>
            <a:ext cx="1165225" cy="279717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27650" name="Rectangle 24"/>
          <p:cNvSpPr>
            <a:spLocks noGrp="1" noChangeArrowheads="1"/>
          </p:cNvSpPr>
          <p:nvPr>
            <p:ph type="title"/>
          </p:nvPr>
        </p:nvSpPr>
        <p:spPr/>
        <p:txBody>
          <a:bodyPr/>
          <a:lstStyle/>
          <a:p>
            <a:pPr eaLnBrk="1" hangingPunct="1"/>
            <a:r>
              <a:rPr lang="en-US" altLang="en-US" dirty="0" smtClean="0"/>
              <a:t>Datetime Data Types</a:t>
            </a:r>
          </a:p>
        </p:txBody>
      </p:sp>
      <p:sp>
        <p:nvSpPr>
          <p:cNvPr id="27651" name="Rectangle 25"/>
          <p:cNvSpPr>
            <a:spLocks noGrp="1" noChangeArrowheads="1"/>
          </p:cNvSpPr>
          <p:nvPr>
            <p:ph idx="1"/>
          </p:nvPr>
        </p:nvSpPr>
        <p:spPr/>
        <p:txBody>
          <a:bodyPr/>
          <a:lstStyle/>
          <a:p>
            <a:pPr eaLnBrk="1" hangingPunct="1"/>
            <a:r>
              <a:rPr lang="en-US" altLang="en-US" dirty="0" smtClean="0"/>
              <a:t>You can use several datetime data types:</a:t>
            </a:r>
          </a:p>
        </p:txBody>
      </p:sp>
      <p:graphicFrame>
        <p:nvGraphicFramePr>
          <p:cNvPr id="3" name="Table 2"/>
          <p:cNvGraphicFramePr>
            <a:graphicFrameLocks noGrp="1"/>
          </p:cNvGraphicFramePr>
          <p:nvPr>
            <p:extLst>
              <p:ext uri="{D42A27DB-BD31-4B8C-83A1-F6EECF244321}">
                <p14:modId xmlns:p14="http://schemas.microsoft.com/office/powerpoint/2010/main" val="1761208983"/>
              </p:ext>
            </p:extLst>
          </p:nvPr>
        </p:nvGraphicFramePr>
        <p:xfrm>
          <a:off x="2031470" y="2214880"/>
          <a:ext cx="8125884" cy="1899920"/>
        </p:xfrm>
        <a:graphic>
          <a:graphicData uri="http://schemas.openxmlformats.org/drawingml/2006/table">
            <a:tbl>
              <a:tblPr firstRow="1" firstCol="1" bandRow="1">
                <a:tableStyleId>{5FD0F851-EC5A-4D38-B0AD-8093EC10F338}</a:tableStyleId>
              </a:tblPr>
              <a:tblGrid>
                <a:gridCol w="3276600"/>
                <a:gridCol w="4849284"/>
              </a:tblGrid>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lumMod val="75000"/>
                            </a:schemeClr>
                          </a:solidFill>
                        </a:rPr>
                        <a:t>Data Type</a:t>
                      </a:r>
                    </a:p>
                  </a:txBody>
                  <a:tcPr/>
                </a:tc>
                <a:tc>
                  <a:txBody>
                    <a:bodyPr/>
                    <a:lstStyle/>
                    <a:p>
                      <a:r>
                        <a:rPr lang="en-US" altLang="en-US" sz="1800" b="1" dirty="0" smtClean="0">
                          <a:solidFill>
                            <a:schemeClr val="tx1">
                              <a:lumMod val="75000"/>
                            </a:schemeClr>
                          </a:solidFill>
                        </a:rPr>
                        <a:t>Description</a:t>
                      </a:r>
                      <a:endParaRPr lang="en-US" dirty="0"/>
                    </a:p>
                  </a:txBody>
                  <a:tcPr/>
                </a:tc>
              </a:tr>
              <a:tr h="370840">
                <a:tc>
                  <a:txBody>
                    <a:bodyPr/>
                    <a:lstStyle/>
                    <a:p>
                      <a:r>
                        <a:rPr lang="en-US" altLang="en-US" sz="1600" b="1" dirty="0" smtClean="0">
                          <a:latin typeface="Courier New" panose="02070309020205020404" pitchFamily="49" charset="0"/>
                        </a:rPr>
                        <a:t>TIMESTAMP</a:t>
                      </a:r>
                      <a:endParaRPr lang="en-US" sz="160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Date with fractional seconds</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1" dirty="0" smtClean="0">
                          <a:latin typeface="Courier New" pitchFamily="49" charset="0"/>
                        </a:rPr>
                        <a:t>INTERVAL YEAR TO MONTH</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Stored as an interval of years</a:t>
                      </a:r>
                      <a:br>
                        <a:rPr lang="en-US" altLang="en-US" sz="1600" dirty="0" smtClean="0"/>
                      </a:br>
                      <a:r>
                        <a:rPr lang="en-US" altLang="en-US" sz="1600" dirty="0" smtClean="0"/>
                        <a:t>and months</a:t>
                      </a:r>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1" dirty="0" smtClean="0">
                          <a:latin typeface="Courier New" panose="02070309020205020404" pitchFamily="49" charset="0"/>
                        </a:rPr>
                        <a:t>INTERVAL DAY TO SECOND</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Stored as an interval of days, hours, minutes, and seconds</a:t>
                      </a:r>
                    </a:p>
                  </a:txBody>
                  <a:tcPr>
                    <a:solidFill>
                      <a:schemeClr val="accent4">
                        <a:lumMod val="20000"/>
                        <a:lumOff val="80000"/>
                      </a:schemeClr>
                    </a:solidFill>
                  </a:tcPr>
                </a:tc>
              </a:tr>
            </a:tbl>
          </a:graphicData>
        </a:graphic>
      </p:graphicFrame>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2012" y="4419600"/>
            <a:ext cx="1447800" cy="1647902"/>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1065212" y="3874015"/>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hire_dates</a:t>
            </a:r>
            <a:br>
              <a:rPr lang="en-US" altLang="en-US" sz="1600" b="1" dirty="0">
                <a:solidFill>
                  <a:schemeClr val="tx1">
                    <a:lumMod val="75000"/>
                  </a:schemeClr>
                </a:solidFill>
                <a:latin typeface="Courier New" panose="02070309020205020404" pitchFamily="49" charset="0"/>
              </a:rPr>
            </a:br>
            <a:r>
              <a:rPr lang="en-US" altLang="en-US" sz="1600" b="1" dirty="0">
                <a:solidFill>
                  <a:schemeClr val="tx1">
                    <a:lumMod val="75000"/>
                  </a:schemeClr>
                </a:solidFill>
                <a:latin typeface="Courier New" panose="02070309020205020404" pitchFamily="49" charset="0"/>
              </a:rPr>
              <a:t>        (id          NUMBER(8),</a:t>
            </a:r>
          </a:p>
          <a:p>
            <a:pPr eaLnBrk="1" hangingPunct="1">
              <a:defRPr/>
            </a:pPr>
            <a:r>
              <a:rPr lang="en-US" altLang="en-US" sz="1600" b="1" dirty="0">
                <a:solidFill>
                  <a:schemeClr val="tx1">
                    <a:lumMod val="75000"/>
                  </a:schemeClr>
                </a:solidFill>
                <a:latin typeface="Courier New" panose="02070309020205020404" pitchFamily="49" charset="0"/>
              </a:rPr>
              <a:t>         hire_date DATE DEFAULT SYSDATE);</a:t>
            </a:r>
          </a:p>
        </p:txBody>
      </p:sp>
      <p:sp>
        <p:nvSpPr>
          <p:cNvPr id="29701" name="Rectangle 7"/>
          <p:cNvSpPr>
            <a:spLocks noGrp="1" noChangeArrowheads="1"/>
          </p:cNvSpPr>
          <p:nvPr>
            <p:ph type="title"/>
          </p:nvPr>
        </p:nvSpPr>
        <p:spPr/>
        <p:txBody>
          <a:bodyPr/>
          <a:lstStyle/>
          <a:p>
            <a:pPr eaLnBrk="1" hangingPunct="1"/>
            <a:r>
              <a:rPr lang="en-US" altLang="en-US" dirty="0" smtClean="0">
                <a:latin typeface="Courier New" pitchFamily="49" charset="0"/>
              </a:rPr>
              <a:t>DEFAULT</a:t>
            </a:r>
            <a:r>
              <a:rPr lang="en-US" altLang="en-US" dirty="0" smtClean="0"/>
              <a:t> Option</a:t>
            </a:r>
          </a:p>
        </p:txBody>
      </p:sp>
      <p:sp>
        <p:nvSpPr>
          <p:cNvPr id="29702" name="Rectangle 8"/>
          <p:cNvSpPr>
            <a:spLocks noGrp="1" noChangeArrowheads="1"/>
          </p:cNvSpPr>
          <p:nvPr>
            <p:ph idx="1"/>
          </p:nvPr>
        </p:nvSpPr>
        <p:spPr>
          <a:xfrm>
            <a:off x="622138" y="1242485"/>
            <a:ext cx="10944549" cy="2357904"/>
          </a:xfrm>
        </p:spPr>
        <p:txBody>
          <a:bodyPr/>
          <a:lstStyle/>
          <a:p>
            <a:pPr lvl="1" eaLnBrk="1" hangingPunct="1"/>
            <a:r>
              <a:rPr lang="en-US" altLang="en-US" dirty="0" smtClean="0"/>
              <a:t>Specify a default value for a column in the </a:t>
            </a:r>
            <a:r>
              <a:rPr lang="en-US" altLang="en-US" dirty="0" smtClean="0">
                <a:latin typeface="Courier New" pitchFamily="49" charset="0"/>
                <a:cs typeface="Courier New" pitchFamily="49" charset="0"/>
              </a:rPr>
              <a:t>CREATE TABLE</a:t>
            </a:r>
            <a:r>
              <a:rPr lang="en-US" altLang="en-US" dirty="0" smtClean="0"/>
              <a:t> statement.</a:t>
            </a:r>
          </a:p>
          <a:p>
            <a:pPr lvl="1" eaLnBrk="1" hangingPunct="1">
              <a:buFont typeface="Arial" pitchFamily="34" charset="0"/>
              <a:buNone/>
            </a:pPr>
            <a:endParaRPr lang="en-US" altLang="en-US" dirty="0" smtClean="0"/>
          </a:p>
          <a:p>
            <a:pPr lvl="1" eaLnBrk="1" hangingPunct="1">
              <a:buFont typeface="Arial" pitchFamily="34" charset="0"/>
              <a:buNone/>
            </a:pPr>
            <a:endParaRPr lang="en-US" altLang="en-US" dirty="0" smtClean="0"/>
          </a:p>
          <a:p>
            <a:pPr lvl="1">
              <a:spcBef>
                <a:spcPts val="400"/>
              </a:spcBef>
            </a:pPr>
            <a:r>
              <a:rPr lang="en-US" altLang="en-US" dirty="0" smtClean="0"/>
              <a:t>Literal values, expressions, or SQL functions are legal values.</a:t>
            </a:r>
          </a:p>
          <a:p>
            <a:pPr lvl="1">
              <a:spcBef>
                <a:spcPts val="400"/>
              </a:spcBef>
            </a:pPr>
            <a:r>
              <a:rPr lang="en-US" altLang="en-US" dirty="0" smtClean="0"/>
              <a:t>Another column’s name or a pseudocolumn is an illegal value.</a:t>
            </a:r>
          </a:p>
          <a:p>
            <a:pPr lvl="1">
              <a:spcBef>
                <a:spcPts val="425"/>
              </a:spcBef>
            </a:pPr>
            <a:r>
              <a:rPr lang="en-US" altLang="en-US" dirty="0" smtClean="0"/>
              <a:t>The default data type must match the column data type.</a:t>
            </a:r>
          </a:p>
        </p:txBody>
      </p:sp>
      <p:sp>
        <p:nvSpPr>
          <p:cNvPr id="29703" name="Rectangle 6"/>
          <p:cNvSpPr>
            <a:spLocks noChangeArrowheads="1"/>
          </p:cNvSpPr>
          <p:nvPr/>
        </p:nvSpPr>
        <p:spPr bwMode="gray">
          <a:xfrm>
            <a:off x="1823244" y="4506914"/>
            <a:ext cx="4765675" cy="26193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8" name="Content Placeholder 2"/>
          <p:cNvSpPr txBox="1">
            <a:spLocks/>
          </p:cNvSpPr>
          <p:nvPr/>
        </p:nvSpPr>
        <p:spPr bwMode="gray">
          <a:xfrm>
            <a:off x="1065212" y="1761486"/>
            <a:ext cx="8064500" cy="5245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lnSpc>
                <a:spcPct val="120000"/>
              </a:lnSpc>
              <a:spcBef>
                <a:spcPct val="60000"/>
              </a:spcBef>
              <a:defRPr/>
            </a:pPr>
            <a:r>
              <a:rPr lang="en-US" altLang="en-US" sz="1600" b="1" dirty="0">
                <a:solidFill>
                  <a:schemeClr val="tx1">
                    <a:lumMod val="75000"/>
                  </a:schemeClr>
                </a:solidFill>
                <a:latin typeface="Courier New" panose="02070309020205020404" pitchFamily="49" charset="0"/>
              </a:rPr>
              <a:t>... hire_date DATE DEFAULT SYSDATE, ...</a:t>
            </a:r>
            <a:r>
              <a:rPr lang="en-US" altLang="en-US" sz="2400" b="1" dirty="0">
                <a:solidFill>
                  <a:schemeClr val="tx1">
                    <a:lumMod val="75000"/>
                  </a:schemeClr>
                </a:solidFill>
                <a:latin typeface="Courier New" panose="02070309020205020404" pitchFamily="49" charset="0"/>
              </a:rPr>
              <a:t> </a:t>
            </a:r>
          </a:p>
        </p:txBody>
      </p:sp>
      <p:pic>
        <p:nvPicPr>
          <p:cNvPr id="29708" name="Picture 12"/>
          <p:cNvPicPr>
            <a:picLocks noChangeAspect="1" noChangeArrowheads="1"/>
          </p:cNvPicPr>
          <p:nvPr/>
        </p:nvPicPr>
        <p:blipFill>
          <a:blip r:embed="rId4" cstate="print"/>
          <a:srcRect/>
          <a:stretch>
            <a:fillRect/>
          </a:stretch>
        </p:blipFill>
        <p:spPr bwMode="auto">
          <a:xfrm>
            <a:off x="1065212" y="4876800"/>
            <a:ext cx="2590800" cy="301116"/>
          </a:xfrm>
          <a:prstGeom prst="rect">
            <a:avLst/>
          </a:prstGeom>
          <a:noFill/>
          <a:ln w="15875">
            <a:solidFill>
              <a:schemeClr val="tx1"/>
            </a:solid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altLang="en-US" dirty="0" smtClean="0"/>
              <a:t>Lesson Agenda</a:t>
            </a:r>
          </a:p>
        </p:txBody>
      </p:sp>
      <p:sp>
        <p:nvSpPr>
          <p:cNvPr id="31747"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 types</a:t>
            </a:r>
          </a:p>
          <a:p>
            <a:pPr lvl="1" eaLnBrk="1" hangingPunct="1">
              <a:buClr>
                <a:schemeClr val="accent1"/>
              </a:buClr>
            </a:pPr>
            <a:r>
              <a:rPr lang="en-US" altLang="en-US" dirty="0" smtClean="0"/>
              <a:t>Overview of constraints: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a:t>
            </a:r>
            <a:r>
              <a:rPr lang="en-US" altLang="en-US" dirty="0" smtClean="0">
                <a:latin typeface="Courier New" pitchFamily="49" charset="0"/>
              </a:rPr>
              <a:t>UNIQUE</a:t>
            </a:r>
            <a:r>
              <a:rPr lang="en-US" altLang="en-US" dirty="0" smtClean="0"/>
              <a:t>, </a:t>
            </a:r>
            <a:r>
              <a:rPr lang="en-US" altLang="en-US" dirty="0" smtClean="0">
                <a:latin typeface="Courier New" pitchFamily="49" charset="0"/>
              </a:rPr>
              <a:t>PRIMARY</a:t>
            </a:r>
            <a:r>
              <a:rPr lang="en-US" altLang="en-US" dirty="0" smtClean="0"/>
              <a:t> </a:t>
            </a:r>
            <a:r>
              <a:rPr lang="en-US" altLang="en-US" dirty="0" smtClean="0">
                <a:latin typeface="Courier New" pitchFamily="49" charset="0"/>
              </a:rPr>
              <a:t>KEY</a:t>
            </a:r>
            <a:r>
              <a:rPr lang="en-US" altLang="en-US" dirty="0" smtClean="0"/>
              <a:t>, </a:t>
            </a:r>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a:t>
            </a:r>
            <a:r>
              <a:rPr lang="en-US" altLang="en-US" dirty="0" smtClean="0">
                <a:latin typeface="Courier New" pitchFamily="49" charset="0"/>
              </a:rPr>
              <a:t>CHECK</a:t>
            </a:r>
            <a:r>
              <a:rPr lang="en-US" altLang="en-US" dirty="0" smtClean="0"/>
              <a:t> constraints</a:t>
            </a:r>
          </a:p>
          <a:p>
            <a:pPr lvl="1" eaLnBrk="1" hangingPunct="1">
              <a:buClr>
                <a:srgbClr val="A6A6A6"/>
              </a:buClr>
            </a:pPr>
            <a:r>
              <a:rPr lang="en-US" altLang="en-US" dirty="0" smtClean="0">
                <a:solidFill>
                  <a:srgbClr val="A6A6A6"/>
                </a:solidFill>
              </a:rPr>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662709" y="88532"/>
            <a:ext cx="1165225" cy="4247956"/>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33794" name="Rectangle 6"/>
          <p:cNvSpPr>
            <a:spLocks noGrp="1" noChangeArrowheads="1"/>
          </p:cNvSpPr>
          <p:nvPr>
            <p:ph type="title"/>
          </p:nvPr>
        </p:nvSpPr>
        <p:spPr/>
        <p:txBody>
          <a:bodyPr/>
          <a:lstStyle/>
          <a:p>
            <a:pPr eaLnBrk="1" hangingPunct="1"/>
            <a:r>
              <a:rPr lang="en-US" altLang="en-US" dirty="0" smtClean="0"/>
              <a:t>Including Constraints</a:t>
            </a:r>
          </a:p>
        </p:txBody>
      </p:sp>
      <p:sp>
        <p:nvSpPr>
          <p:cNvPr id="33795" name="Rectangle 7"/>
          <p:cNvSpPr>
            <a:spLocks noGrp="1" noChangeArrowheads="1"/>
          </p:cNvSpPr>
          <p:nvPr>
            <p:ph idx="1"/>
          </p:nvPr>
        </p:nvSpPr>
        <p:spPr>
          <a:xfrm>
            <a:off x="622138" y="1242485"/>
            <a:ext cx="10944549" cy="3094003"/>
          </a:xfrm>
        </p:spPr>
        <p:txBody>
          <a:bodyPr/>
          <a:lstStyle/>
          <a:p>
            <a:pPr lvl="1" eaLnBrk="1" hangingPunct="1"/>
            <a:r>
              <a:rPr lang="en-US" altLang="en-US" dirty="0" smtClean="0"/>
              <a:t>Constraints enforce rules at the table level.</a:t>
            </a:r>
          </a:p>
          <a:p>
            <a:pPr lvl="1" eaLnBrk="1" hangingPunct="1"/>
            <a:r>
              <a:rPr lang="en-US" altLang="en-US" dirty="0" smtClean="0"/>
              <a:t>Constraints ensure consistency and integrity of the database. </a:t>
            </a:r>
          </a:p>
          <a:p>
            <a:pPr lvl="1" eaLnBrk="1" hangingPunct="1"/>
            <a:r>
              <a:rPr lang="en-US" altLang="en-US" dirty="0" smtClean="0"/>
              <a:t>The following constraint types are valid:</a:t>
            </a:r>
          </a:p>
          <a:p>
            <a:pPr lvl="2" eaLnBrk="1" hangingPunct="1"/>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p>
          <a:p>
            <a:pPr lvl="2" eaLnBrk="1" hangingPunct="1"/>
            <a:r>
              <a:rPr lang="en-US" altLang="en-US" dirty="0" smtClean="0">
                <a:latin typeface="Courier New" pitchFamily="49" charset="0"/>
              </a:rPr>
              <a:t>UNIQUE</a:t>
            </a:r>
          </a:p>
          <a:p>
            <a:pPr lvl="2" eaLnBrk="1" hangingPunct="1"/>
            <a:r>
              <a:rPr lang="en-US" altLang="en-US" dirty="0" smtClean="0">
                <a:latin typeface="Courier New" pitchFamily="49" charset="0"/>
              </a:rPr>
              <a:t>PRIMARY</a:t>
            </a:r>
            <a:r>
              <a:rPr lang="en-US" altLang="en-US" dirty="0" smtClean="0"/>
              <a:t> </a:t>
            </a:r>
            <a:r>
              <a:rPr lang="en-US" altLang="en-US" dirty="0" smtClean="0">
                <a:latin typeface="Courier New" pitchFamily="49" charset="0"/>
              </a:rPr>
              <a:t>KEY</a:t>
            </a:r>
          </a:p>
          <a:p>
            <a:pPr lvl="2" eaLnBrk="1" hangingPunct="1"/>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p>
          <a:p>
            <a:pPr lvl="2" eaLnBrk="1" hangingPunct="1"/>
            <a:r>
              <a:rPr lang="en-US" altLang="en-US" dirty="0" smtClean="0">
                <a:latin typeface="Courier New" pitchFamily="49" charset="0"/>
              </a:rPr>
              <a:t>CHECK</a:t>
            </a:r>
          </a:p>
        </p:txBody>
      </p:sp>
      <p:sp>
        <p:nvSpPr>
          <p:cNvPr id="33796" name="Arc 4"/>
          <p:cNvSpPr>
            <a:spLocks/>
          </p:cNvSpPr>
          <p:nvPr/>
        </p:nvSpPr>
        <p:spPr bwMode="ltGray">
          <a:xfrm>
            <a:off x="6991351" y="3228976"/>
            <a:ext cx="211137" cy="22542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p>
            <a:endParaRPr lang="en-US" dirty="0"/>
          </a:p>
        </p:txBody>
      </p:sp>
      <p:sp>
        <p:nvSpPr>
          <p:cNvPr id="10" name="Oval 25"/>
          <p:cNvSpPr/>
          <p:nvPr/>
        </p:nvSpPr>
        <p:spPr bwMode="auto">
          <a:xfrm rot="10800000">
            <a:off x="9275060" y="4366395"/>
            <a:ext cx="1940527" cy="1247079"/>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46389" y="4191000"/>
            <a:ext cx="1597869" cy="1597869"/>
          </a:xfrm>
          <a:prstGeom prst="rect">
            <a:avLst/>
          </a:prstGeom>
        </p:spPr>
      </p:pic>
      <p:sp>
        <p:nvSpPr>
          <p:cNvPr id="7" name="Oval 6"/>
          <p:cNvSpPr/>
          <p:nvPr/>
        </p:nvSpPr>
        <p:spPr bwMode="auto">
          <a:xfrm>
            <a:off x="10945382" y="5224130"/>
            <a:ext cx="621305" cy="621305"/>
          </a:xfrm>
          <a:prstGeom prst="ellipse">
            <a:avLst/>
          </a:prstGeom>
          <a:solidFill>
            <a:srgbClr val="FFE1E1"/>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33797" name="Picture 1"/>
          <p:cNvPicPr>
            <a:picLocks noChangeAspect="1"/>
          </p:cNvPicPr>
          <p:nvPr/>
        </p:nvPicPr>
        <p:blipFill>
          <a:blip r:embed="rId5" cstate="print"/>
          <a:srcRect/>
          <a:stretch>
            <a:fillRect/>
          </a:stretch>
        </p:blipFill>
        <p:spPr bwMode="auto">
          <a:xfrm>
            <a:off x="10995835" y="5274583"/>
            <a:ext cx="520398" cy="520398"/>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US" altLang="en-US" dirty="0" smtClean="0"/>
              <a:t>Constraint Guidelines</a:t>
            </a:r>
          </a:p>
        </p:txBody>
      </p:sp>
      <p:sp>
        <p:nvSpPr>
          <p:cNvPr id="35843" name="Rectangle 5"/>
          <p:cNvSpPr>
            <a:spLocks noGrp="1" noChangeArrowheads="1"/>
          </p:cNvSpPr>
          <p:nvPr>
            <p:ph idx="1"/>
          </p:nvPr>
        </p:nvSpPr>
        <p:spPr/>
        <p:txBody>
          <a:bodyPr/>
          <a:lstStyle/>
          <a:p>
            <a:pPr lvl="1" eaLnBrk="1" hangingPunct="1"/>
            <a:r>
              <a:rPr lang="en-US" altLang="en-US" dirty="0" smtClean="0"/>
              <a:t>You can name a constraint or the Oracle server generates a name by using the </a:t>
            </a:r>
            <a:r>
              <a:rPr lang="en-US" altLang="en-US" dirty="0" smtClean="0">
                <a:latin typeface="Courier New" pitchFamily="49" charset="0"/>
              </a:rPr>
              <a:t>SYS_C</a:t>
            </a:r>
            <a:r>
              <a:rPr lang="en-US" altLang="en-US" i="1" dirty="0" smtClean="0">
                <a:latin typeface="Courier New" pitchFamily="49" charset="0"/>
              </a:rPr>
              <a:t>n</a:t>
            </a:r>
            <a:r>
              <a:rPr lang="en-US" altLang="en-US" dirty="0" smtClean="0"/>
              <a:t> format.</a:t>
            </a:r>
          </a:p>
          <a:p>
            <a:pPr lvl="1" eaLnBrk="1" hangingPunct="1"/>
            <a:r>
              <a:rPr lang="en-US" altLang="en-US" dirty="0" smtClean="0"/>
              <a:t>Create a constraint at either of the following times:</a:t>
            </a:r>
          </a:p>
          <a:p>
            <a:pPr lvl="2" eaLnBrk="1" hangingPunct="1"/>
            <a:r>
              <a:rPr lang="en-US" altLang="en-US" dirty="0" smtClean="0"/>
              <a:t>At the time of table creation</a:t>
            </a:r>
          </a:p>
          <a:p>
            <a:pPr lvl="2" eaLnBrk="1" hangingPunct="1"/>
            <a:r>
              <a:rPr lang="en-US" altLang="en-US" dirty="0" smtClean="0"/>
              <a:t>After the creation of the table</a:t>
            </a:r>
          </a:p>
          <a:p>
            <a:pPr lvl="1" eaLnBrk="1" hangingPunct="1"/>
            <a:r>
              <a:rPr lang="en-US" altLang="en-US" dirty="0" smtClean="0"/>
              <a:t>Define a constraint at the column or table level.</a:t>
            </a:r>
          </a:p>
          <a:p>
            <a:pPr lvl="1" eaLnBrk="1" hangingPunct="1"/>
            <a:r>
              <a:rPr lang="en-US" altLang="en-US" dirty="0" smtClean="0"/>
              <a:t>View a constraint in the data dictionary.</a:t>
            </a:r>
          </a:p>
        </p:txBody>
      </p:sp>
      <p:grpSp>
        <p:nvGrpSpPr>
          <p:cNvPr id="9" name="Group 8"/>
          <p:cNvGrpSpPr/>
          <p:nvPr/>
        </p:nvGrpSpPr>
        <p:grpSpPr>
          <a:xfrm>
            <a:off x="7161212" y="3497768"/>
            <a:ext cx="4869011" cy="2445832"/>
            <a:chOff x="573215" y="3721867"/>
            <a:chExt cx="3815118" cy="1916434"/>
          </a:xfrm>
        </p:grpSpPr>
        <p:sp>
          <p:nvSpPr>
            <p:cNvPr id="10" name="Rectangle 2"/>
            <p:cNvSpPr>
              <a:spLocks noChangeArrowheads="1"/>
            </p:cNvSpPr>
            <p:nvPr/>
          </p:nvSpPr>
          <p:spPr bwMode="auto">
            <a:xfrm>
              <a:off x="1715036" y="3721867"/>
              <a:ext cx="2673297" cy="1916434"/>
            </a:xfrm>
            <a:prstGeom prst="rect">
              <a:avLst/>
            </a:prstGeom>
            <a:gradFill flip="none" rotWithShape="1">
              <a:gsLst>
                <a:gs pos="0">
                  <a:srgbClr val="D0DEF0"/>
                </a:gs>
                <a:gs pos="100000">
                  <a:srgbClr val="DCE3E4"/>
                </a:gs>
              </a:gsLst>
              <a:lin ang="0" scaled="1"/>
              <a:tileRect/>
            </a:gradFill>
            <a:ln>
              <a:noFill/>
            </a:ln>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sp>
          <p:nvSpPr>
            <p:cNvPr id="11"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725" y="3756754"/>
            <a:ext cx="2888730" cy="1927860"/>
          </a:xfrm>
          <a:prstGeom prst="rect">
            <a:avLst/>
          </a:prstGeom>
          <a:noFill/>
          <a:ln w="28575">
            <a:solidFill>
              <a:schemeClr val="bg1"/>
            </a:solidFill>
            <a:miter lim="800000"/>
            <a:headEnd/>
            <a:tailEnd/>
          </a:ln>
        </p:spPr>
      </p:pic>
      <p:grpSp>
        <p:nvGrpSpPr>
          <p:cNvPr id="17" name="Group 16"/>
          <p:cNvGrpSpPr/>
          <p:nvPr/>
        </p:nvGrpSpPr>
        <p:grpSpPr>
          <a:xfrm>
            <a:off x="10828006" y="4754551"/>
            <a:ext cx="1028700" cy="1028700"/>
            <a:chOff x="7191119" y="3132752"/>
            <a:chExt cx="1028700" cy="1028700"/>
          </a:xfrm>
        </p:grpSpPr>
        <p:sp>
          <p:nvSpPr>
            <p:cNvPr id="18" name="Oval 17"/>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9130" y="3223229"/>
              <a:ext cx="1012678" cy="847747"/>
            </a:xfrm>
            <a:prstGeom prst="rect">
              <a:avLst/>
            </a:prstGeom>
          </p:spPr>
        </p:pic>
      </p:gr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title"/>
          </p:nvPr>
        </p:nvSpPr>
        <p:spPr/>
        <p:txBody>
          <a:bodyPr/>
          <a:lstStyle/>
          <a:p>
            <a:pPr eaLnBrk="1" hangingPunct="1"/>
            <a:r>
              <a:rPr lang="en-US" altLang="en-US" dirty="0" smtClean="0"/>
              <a:t>Defining Constraints</a:t>
            </a:r>
          </a:p>
        </p:txBody>
      </p:sp>
      <p:sp>
        <p:nvSpPr>
          <p:cNvPr id="37891" name="Rectangle 8"/>
          <p:cNvSpPr>
            <a:spLocks noGrp="1" noChangeArrowheads="1"/>
          </p:cNvSpPr>
          <p:nvPr>
            <p:ph idx="1"/>
          </p:nvPr>
        </p:nvSpPr>
        <p:spPr/>
        <p:txBody>
          <a:bodyPr/>
          <a:lstStyle/>
          <a:p>
            <a:pPr lvl="1" eaLnBrk="1" hangingPunct="1"/>
            <a:r>
              <a:rPr lang="en-US" altLang="en-US" dirty="0" smtClean="0"/>
              <a:t>Syntax:</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Column-level constraint syntax:</a:t>
            </a:r>
          </a:p>
          <a:p>
            <a:pPr lvl="1" eaLnBrk="1" hangingPunct="1"/>
            <a:endParaRPr lang="en-US" altLang="en-US" sz="2600" dirty="0"/>
          </a:p>
          <a:p>
            <a:pPr lvl="1" eaLnBrk="1" hangingPunct="1"/>
            <a:r>
              <a:rPr lang="en-US" altLang="en-US" dirty="0" smtClean="0"/>
              <a:t>Table-level constraint syntax:</a:t>
            </a:r>
          </a:p>
        </p:txBody>
      </p:sp>
      <p:sp>
        <p:nvSpPr>
          <p:cNvPr id="7" name="Content Placeholder 2"/>
          <p:cNvSpPr txBox="1">
            <a:spLocks/>
          </p:cNvSpPr>
          <p:nvPr/>
        </p:nvSpPr>
        <p:spPr bwMode="gray">
          <a:xfrm>
            <a:off x="1065212" y="1731176"/>
            <a:ext cx="8064500" cy="14258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a:t>
            </a:r>
            <a:r>
              <a:rPr lang="en-US" altLang="en-US" sz="1600" b="1" i="1" dirty="0">
                <a:solidFill>
                  <a:schemeClr val="tx1">
                    <a:lumMod val="75000"/>
                  </a:schemeClr>
                </a:solidFill>
                <a:latin typeface="Courier New" panose="02070309020205020404" pitchFamily="49" charset="0"/>
              </a:rPr>
              <a:t>schema</a:t>
            </a:r>
            <a:r>
              <a:rPr lang="en-US" altLang="en-US" sz="1600" b="1" dirty="0">
                <a:solidFill>
                  <a:schemeClr val="tx1">
                    <a:lumMod val="75000"/>
                  </a:schemeClr>
                </a:solidFill>
                <a:latin typeface="Courier New" panose="02070309020205020404" pitchFamily="49" charset="0"/>
              </a:rPr>
              <a:t>.]</a:t>
            </a:r>
            <a:r>
              <a:rPr lang="en-US" altLang="en-US" sz="1600" b="1" i="1" dirty="0">
                <a:solidFill>
                  <a:schemeClr val="tx1">
                    <a:lumMod val="75000"/>
                  </a:schemeClr>
                </a:solidFill>
                <a:latin typeface="Courier New" panose="02070309020205020404" pitchFamily="49" charset="0"/>
              </a:rPr>
              <a:t>table</a:t>
            </a:r>
          </a:p>
          <a:p>
            <a:pPr eaLnBrk="1" hangingPunct="1">
              <a:defRPr/>
            </a:pPr>
            <a:r>
              <a:rPr lang="en-US" altLang="en-US" sz="1600" b="1" dirty="0">
                <a:solidFill>
                  <a:schemeClr val="tx1">
                    <a:lumMod val="75000"/>
                  </a:schemeClr>
                </a:solidFill>
                <a:latin typeface="Courier New" panose="02070309020205020404" pitchFamily="49" charset="0"/>
              </a:rPr>
              <a:t>      (</a:t>
            </a:r>
            <a:r>
              <a:rPr lang="en-US" altLang="en-US" sz="1600" b="1" i="1" dirty="0">
                <a:solidFill>
                  <a:schemeClr val="tx1">
                    <a:lumMod val="75000"/>
                  </a:schemeClr>
                </a:solidFill>
                <a:latin typeface="Courier New" panose="02070309020205020404" pitchFamily="49" charset="0"/>
              </a:rPr>
              <a:t>column</a:t>
            </a:r>
            <a:r>
              <a:rPr lang="en-US" altLang="en-US" sz="1600" b="1" dirty="0">
                <a:solidFill>
                  <a:schemeClr val="tx1">
                    <a:lumMod val="75000"/>
                  </a:schemeClr>
                </a:solidFill>
                <a:latin typeface="Courier New" panose="02070309020205020404" pitchFamily="49" charset="0"/>
              </a:rPr>
              <a:t> </a:t>
            </a:r>
            <a:r>
              <a:rPr lang="en-US" altLang="en-US" sz="1600" b="1" i="1" dirty="0">
                <a:solidFill>
                  <a:schemeClr val="tx1">
                    <a:lumMod val="75000"/>
                  </a:schemeClr>
                </a:solidFill>
                <a:latin typeface="Courier New" panose="02070309020205020404" pitchFamily="49" charset="0"/>
              </a:rPr>
              <a:t>datatype</a:t>
            </a:r>
            <a:r>
              <a:rPr lang="en-US" altLang="en-US" sz="1600" b="1" dirty="0">
                <a:solidFill>
                  <a:schemeClr val="tx1">
                    <a:lumMod val="75000"/>
                  </a:schemeClr>
                </a:solidFill>
                <a:latin typeface="Courier New" panose="02070309020205020404" pitchFamily="49" charset="0"/>
              </a:rPr>
              <a:t> [DEFAULT </a:t>
            </a:r>
            <a:r>
              <a:rPr lang="en-US" altLang="en-US" sz="1600" b="1" i="1" dirty="0">
                <a:solidFill>
                  <a:schemeClr val="tx1">
                    <a:lumMod val="75000"/>
                  </a:schemeClr>
                </a:solidFill>
                <a:latin typeface="Courier New" panose="02070309020205020404" pitchFamily="49" charset="0"/>
              </a:rPr>
              <a:t>expr</a:t>
            </a:r>
            <a:r>
              <a:rPr lang="en-US" altLang="en-US" sz="1600" b="1" dirty="0">
                <a:solidFill>
                  <a:schemeClr val="tx1">
                    <a:lumMod val="75000"/>
                  </a:schemeClr>
                </a:solidFill>
                <a:latin typeface="Courier New" panose="02070309020205020404" pitchFamily="49" charset="0"/>
              </a:rPr>
              <a:t>]</a:t>
            </a:r>
          </a:p>
          <a:p>
            <a:pPr eaLnBrk="1" hangingPunct="1">
              <a:defRPr/>
            </a:pPr>
            <a:r>
              <a:rPr lang="en-US" altLang="en-US" sz="1600" b="1" dirty="0">
                <a:solidFill>
                  <a:srgbClr val="000000"/>
                </a:solidFill>
                <a:latin typeface="Courier New" panose="02070309020205020404" pitchFamily="49" charset="0"/>
              </a:rPr>
              <a:t>      </a:t>
            </a:r>
            <a:r>
              <a:rPr lang="en-US" altLang="en-US" sz="1600" b="1" dirty="0">
                <a:solidFill>
                  <a:srgbClr val="FF0000"/>
                </a:solidFill>
                <a:latin typeface="Courier New" panose="02070309020205020404" pitchFamily="49" charset="0"/>
              </a:rPr>
              <a:t>[</a:t>
            </a:r>
            <a:r>
              <a:rPr lang="en-US" altLang="en-US" sz="1600" b="1" i="1" dirty="0">
                <a:solidFill>
                  <a:srgbClr val="FF0000"/>
                </a:solidFill>
                <a:latin typeface="Courier New" panose="02070309020205020404" pitchFamily="49" charset="0"/>
              </a:rPr>
              <a:t>column_constraint</a:t>
            </a:r>
            <a:r>
              <a:rPr lang="en-US" altLang="en-US" sz="1600" b="1" dirty="0">
                <a:solidFill>
                  <a:srgbClr val="FF0000"/>
                </a:solidFill>
                <a:latin typeface="Courier New" panose="02070309020205020404" pitchFamily="49" charset="0"/>
              </a:rPr>
              <a:t>],</a:t>
            </a:r>
          </a:p>
          <a:p>
            <a:pPr eaLnBrk="1" hangingPunct="1">
              <a:defRPr/>
            </a:pPr>
            <a:r>
              <a:rPr lang="en-US" altLang="en-US" sz="1600" b="1" dirty="0">
                <a:solidFill>
                  <a:schemeClr val="tx1">
                    <a:lumMod val="75000"/>
                  </a:schemeClr>
                </a:solidFill>
                <a:latin typeface="Courier New" panose="02070309020205020404" pitchFamily="49" charset="0"/>
              </a:rPr>
              <a:t>      ...</a:t>
            </a:r>
          </a:p>
          <a:p>
            <a:pPr eaLnBrk="1" hangingPunct="1">
              <a:defRPr/>
            </a:pPr>
            <a:r>
              <a:rPr lang="en-US" altLang="en-US" sz="1600" b="1" dirty="0">
                <a:solidFill>
                  <a:schemeClr val="accent2"/>
                </a:solidFill>
                <a:latin typeface="Courier New" panose="02070309020205020404" pitchFamily="49" charset="0"/>
              </a:rPr>
              <a:t>      </a:t>
            </a:r>
            <a:r>
              <a:rPr lang="en-US" altLang="en-US" sz="1600" b="1" dirty="0">
                <a:solidFill>
                  <a:srgbClr val="FF0000"/>
                </a:solidFill>
                <a:latin typeface="Courier New" panose="02070309020205020404" pitchFamily="49" charset="0"/>
              </a:rPr>
              <a:t>[</a:t>
            </a:r>
            <a:r>
              <a:rPr lang="en-US" altLang="en-US" sz="1600" b="1" i="1" dirty="0">
                <a:solidFill>
                  <a:srgbClr val="FF0000"/>
                </a:solidFill>
                <a:latin typeface="Courier New" panose="02070309020205020404" pitchFamily="49" charset="0"/>
              </a:rPr>
              <a:t>table_constraint</a:t>
            </a:r>
            <a:r>
              <a:rPr lang="en-US" altLang="en-US" sz="1600" b="1" dirty="0">
                <a:solidFill>
                  <a:srgbClr val="FF0000"/>
                </a:solidFill>
                <a:latin typeface="Courier New" panose="02070309020205020404" pitchFamily="49" charset="0"/>
              </a:rPr>
              <a:t>][,...]</a:t>
            </a:r>
            <a:r>
              <a:rPr lang="en-US" altLang="en-US" sz="1600" b="1" dirty="0">
                <a:solidFill>
                  <a:schemeClr val="tx1">
                    <a:lumMod val="75000"/>
                  </a:schemeClr>
                </a:solidFill>
                <a:latin typeface="Courier New" panose="02070309020205020404" pitchFamily="49" charset="0"/>
              </a:rPr>
              <a:t>);</a:t>
            </a:r>
          </a:p>
        </p:txBody>
      </p:sp>
      <p:sp>
        <p:nvSpPr>
          <p:cNvPr id="8" name="Content Placeholder 2"/>
          <p:cNvSpPr txBox="1">
            <a:spLocks/>
          </p:cNvSpPr>
          <p:nvPr/>
        </p:nvSpPr>
        <p:spPr bwMode="gray">
          <a:xfrm>
            <a:off x="1069268" y="3886200"/>
            <a:ext cx="80645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i="1" dirty="0">
                <a:solidFill>
                  <a:schemeClr val="tx1">
                    <a:lumMod val="75000"/>
                  </a:schemeClr>
                </a:solidFill>
                <a:latin typeface="Courier New" panose="02070309020205020404" pitchFamily="49" charset="0"/>
              </a:rPr>
              <a:t>column</a:t>
            </a:r>
            <a:r>
              <a:rPr lang="en-US" altLang="en-US" sz="1600" b="1" dirty="0">
                <a:solidFill>
                  <a:srgbClr val="000000"/>
                </a:solidFill>
                <a:latin typeface="Courier New" panose="02070309020205020404" pitchFamily="49" charset="0"/>
              </a:rPr>
              <a:t> </a:t>
            </a:r>
            <a:r>
              <a:rPr lang="en-US" altLang="en-US" sz="1600" b="1" dirty="0">
                <a:solidFill>
                  <a:srgbClr val="FF0000"/>
                </a:solidFill>
                <a:latin typeface="Courier New" panose="02070309020205020404" pitchFamily="49" charset="0"/>
              </a:rPr>
              <a:t>[CONSTRAINT </a:t>
            </a:r>
            <a:r>
              <a:rPr lang="en-US" altLang="en-US" sz="1600" b="1" i="1" dirty="0">
                <a:solidFill>
                  <a:srgbClr val="FF0000"/>
                </a:solidFill>
                <a:latin typeface="Courier New" panose="02070309020205020404" pitchFamily="49" charset="0"/>
              </a:rPr>
              <a:t>constraint_name</a:t>
            </a:r>
            <a:r>
              <a:rPr lang="en-US" altLang="en-US" sz="1600" b="1" dirty="0">
                <a:solidFill>
                  <a:srgbClr val="FF0000"/>
                </a:solidFill>
                <a:latin typeface="Courier New" panose="02070309020205020404" pitchFamily="49" charset="0"/>
              </a:rPr>
              <a:t>] </a:t>
            </a:r>
            <a:r>
              <a:rPr lang="en-US" altLang="en-US" sz="1600" b="1" i="1" dirty="0">
                <a:solidFill>
                  <a:srgbClr val="FF0000"/>
                </a:solidFill>
                <a:latin typeface="Courier New" panose="02070309020205020404" pitchFamily="49" charset="0"/>
              </a:rPr>
              <a:t>constraint_type</a:t>
            </a:r>
            <a:r>
              <a:rPr lang="en-US" altLang="en-US" sz="1600" b="1" dirty="0">
                <a:solidFill>
                  <a:schemeClr val="tx1">
                    <a:lumMod val="75000"/>
                  </a:schemeClr>
                </a:solidFill>
                <a:latin typeface="Courier New" panose="02070309020205020404" pitchFamily="49" charset="0"/>
              </a:rPr>
              <a:t>,</a:t>
            </a:r>
          </a:p>
        </p:txBody>
      </p:sp>
      <p:sp>
        <p:nvSpPr>
          <p:cNvPr id="9" name="Content Placeholder 2"/>
          <p:cNvSpPr txBox="1">
            <a:spLocks/>
          </p:cNvSpPr>
          <p:nvPr/>
        </p:nvSpPr>
        <p:spPr bwMode="gray">
          <a:xfrm>
            <a:off x="1065212" y="4800600"/>
            <a:ext cx="80645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i="1" dirty="0">
                <a:solidFill>
                  <a:schemeClr val="tx1">
                    <a:lumMod val="75000"/>
                  </a:schemeClr>
                </a:solidFill>
                <a:latin typeface="Courier New" panose="02070309020205020404" pitchFamily="49" charset="0"/>
              </a:rPr>
              <a:t>column,...</a:t>
            </a:r>
          </a:p>
          <a:p>
            <a:pPr eaLnBrk="1" hangingPunct="1">
              <a:defRPr/>
            </a:pPr>
            <a:r>
              <a:rPr lang="en-US" altLang="en-US" sz="1600" b="1" i="1" dirty="0">
                <a:solidFill>
                  <a:schemeClr val="accent1"/>
                </a:solidFill>
                <a:latin typeface="Courier New" panose="02070309020205020404" pitchFamily="49" charset="0"/>
              </a:rPr>
              <a:t>  </a:t>
            </a:r>
            <a:r>
              <a:rPr lang="en-US" altLang="en-US" sz="1600" b="1" dirty="0">
                <a:solidFill>
                  <a:schemeClr val="accent1"/>
                </a:solidFill>
                <a:latin typeface="Courier New" panose="02070309020205020404" pitchFamily="49" charset="0"/>
              </a:rPr>
              <a:t>[CONSTRAINT </a:t>
            </a:r>
            <a:r>
              <a:rPr lang="en-US" altLang="en-US" sz="1600" b="1" i="1" dirty="0">
                <a:solidFill>
                  <a:schemeClr val="accent1"/>
                </a:solidFill>
                <a:latin typeface="Courier New" panose="02070309020205020404" pitchFamily="49" charset="0"/>
              </a:rPr>
              <a:t>constraint_name</a:t>
            </a:r>
            <a:r>
              <a:rPr lang="en-US" altLang="en-US" sz="1600" b="1" dirty="0">
                <a:solidFill>
                  <a:schemeClr val="accent1"/>
                </a:solidFill>
                <a:latin typeface="Courier New" panose="02070309020205020404" pitchFamily="49" charset="0"/>
              </a:rPr>
              <a:t>] </a:t>
            </a:r>
            <a:r>
              <a:rPr lang="en-US" altLang="en-US" sz="1600" b="1" i="1" dirty="0">
                <a:solidFill>
                  <a:schemeClr val="accent1"/>
                </a:solidFill>
                <a:latin typeface="Courier New" panose="02070309020205020404" pitchFamily="49" charset="0"/>
              </a:rPr>
              <a:t>constraint_type</a:t>
            </a:r>
            <a:endParaRPr lang="en-US" altLang="en-US" sz="1600" b="1" dirty="0">
              <a:solidFill>
                <a:schemeClr val="accent1"/>
              </a:solidFill>
              <a:latin typeface="Courier New" panose="02070309020205020404" pitchFamily="49" charset="0"/>
            </a:endParaRPr>
          </a:p>
          <a:p>
            <a:pPr eaLnBrk="1" hangingPunct="1">
              <a:defRPr/>
            </a:pPr>
            <a:r>
              <a:rPr lang="en-US" altLang="en-US" sz="1600" b="1" dirty="0">
                <a:solidFill>
                  <a:schemeClr val="accent1"/>
                </a:solidFill>
                <a:latin typeface="Courier New" panose="02070309020205020404" pitchFamily="49" charset="0"/>
              </a:rPr>
              <a:t>  (</a:t>
            </a:r>
            <a:r>
              <a:rPr lang="en-US" altLang="en-US" sz="1600" b="1" i="1" dirty="0">
                <a:solidFill>
                  <a:schemeClr val="accent1"/>
                </a:solidFill>
                <a:latin typeface="Courier New" panose="02070309020205020404" pitchFamily="49" charset="0"/>
              </a:rPr>
              <a:t>column</a:t>
            </a:r>
            <a:r>
              <a:rPr lang="en-US" altLang="en-US" sz="1600" b="1" dirty="0">
                <a:solidFill>
                  <a:schemeClr val="accent1"/>
                </a:solidFill>
                <a:latin typeface="Courier New" panose="02070309020205020404" pitchFamily="49" charset="0"/>
              </a:rPr>
              <a:t>, ...),</a:t>
            </a:r>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1065212" y="3778933"/>
            <a:ext cx="8064500" cy="19895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employees(</a:t>
            </a:r>
          </a:p>
          <a:p>
            <a:pPr eaLnBrk="1" hangingPunct="1">
              <a:defRPr/>
            </a:pPr>
            <a:r>
              <a:rPr lang="en-US" altLang="en-US" sz="1600" b="1" dirty="0">
                <a:solidFill>
                  <a:schemeClr val="tx1">
                    <a:lumMod val="75000"/>
                  </a:schemeClr>
                </a:solidFill>
                <a:latin typeface="Courier New" panose="02070309020205020404" pitchFamily="49" charset="0"/>
              </a:rPr>
              <a:t>  employee_id  NUMBER(6),</a:t>
            </a:r>
          </a:p>
          <a:p>
            <a:pPr eaLnBrk="1" hangingPunct="1">
              <a:defRPr/>
            </a:pPr>
            <a:r>
              <a:rPr lang="en-US" altLang="en-US" sz="1600" b="1" dirty="0">
                <a:solidFill>
                  <a:schemeClr val="tx1">
                    <a:lumMod val="75000"/>
                  </a:schemeClr>
                </a:solidFill>
                <a:latin typeface="Courier New" panose="02070309020205020404" pitchFamily="49" charset="0"/>
              </a:rPr>
              <a:t>  first_name   VARCHAR2(20),</a:t>
            </a:r>
          </a:p>
          <a:p>
            <a:pPr eaLnBrk="1" hangingPunct="1">
              <a:defRPr/>
            </a:pPr>
            <a:r>
              <a:rPr lang="en-US" altLang="en-US" sz="1600" b="1" dirty="0">
                <a:solidFill>
                  <a:schemeClr val="tx1">
                    <a:lumMod val="75000"/>
                  </a:schemeClr>
                </a:solidFill>
                <a:latin typeface="Courier New" panose="02070309020205020404" pitchFamily="49" charset="0"/>
              </a:rPr>
              <a:t>  ...</a:t>
            </a:r>
          </a:p>
          <a:p>
            <a:pPr eaLnBrk="1" hangingPunct="1">
              <a:defRPr/>
            </a:pPr>
            <a:r>
              <a:rPr lang="en-US" altLang="en-US" sz="1600" b="1" dirty="0">
                <a:solidFill>
                  <a:schemeClr val="tx1">
                    <a:lumMod val="75000"/>
                  </a:schemeClr>
                </a:solidFill>
                <a:latin typeface="Courier New" panose="02070309020205020404" pitchFamily="49" charset="0"/>
              </a:rPr>
              <a:t>  job_id       VARCHAR2(10) NOT NULL,</a:t>
            </a:r>
          </a:p>
          <a:p>
            <a:pPr eaLnBrk="1" hangingPunct="1">
              <a:defRPr/>
            </a:pPr>
            <a:r>
              <a:rPr lang="en-US" altLang="en-US" sz="1600" b="1" dirty="0">
                <a:solidFill>
                  <a:srgbClr val="000000"/>
                </a:solidFill>
                <a:latin typeface="Courier New" panose="02070309020205020404" pitchFamily="49" charset="0"/>
              </a:rPr>
              <a:t>  </a:t>
            </a:r>
            <a:r>
              <a:rPr lang="en-US" altLang="en-US" sz="1600" b="1" dirty="0">
                <a:solidFill>
                  <a:srgbClr val="FF0000"/>
                </a:solidFill>
                <a:latin typeface="Courier New" panose="02070309020205020404" pitchFamily="49" charset="0"/>
              </a:rPr>
              <a:t>CONSTRAINT emp_emp_id_pk </a:t>
            </a:r>
          </a:p>
          <a:p>
            <a:pPr eaLnBrk="1" hangingPunct="1">
              <a:defRPr/>
            </a:pPr>
            <a:r>
              <a:rPr lang="en-US" altLang="en-US" sz="1600" b="1" dirty="0">
                <a:solidFill>
                  <a:srgbClr val="FF0000"/>
                </a:solidFill>
                <a:latin typeface="Courier New" panose="02070309020205020404" pitchFamily="49" charset="0"/>
              </a:rPr>
              <a:t>    PRIMARY KEY (EMPLOYEE_ID)</a:t>
            </a:r>
            <a:r>
              <a:rPr lang="en-US" altLang="en-US" sz="1600" b="1" dirty="0">
                <a:solidFill>
                  <a:schemeClr val="tx1">
                    <a:lumMod val="75000"/>
                  </a:schemeClr>
                </a:solidFill>
                <a:latin typeface="Courier New" panose="02070309020205020404" pitchFamily="49" charset="0"/>
              </a:rPr>
              <a:t>);</a:t>
            </a:r>
          </a:p>
        </p:txBody>
      </p:sp>
      <p:sp>
        <p:nvSpPr>
          <p:cNvPr id="8" name="Content Placeholder 2"/>
          <p:cNvSpPr txBox="1">
            <a:spLocks/>
          </p:cNvSpPr>
          <p:nvPr/>
        </p:nvSpPr>
        <p:spPr bwMode="gray">
          <a:xfrm>
            <a:off x="1065212" y="1698368"/>
            <a:ext cx="8064500" cy="14258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employees(</a:t>
            </a:r>
          </a:p>
          <a:p>
            <a:pPr eaLnBrk="1" hangingPunct="1">
              <a:defRPr/>
            </a:pPr>
            <a:r>
              <a:rPr lang="en-US" altLang="en-US" sz="1600" b="1" dirty="0">
                <a:solidFill>
                  <a:schemeClr val="tx1">
                    <a:lumMod val="75000"/>
                  </a:schemeClr>
                </a:solidFill>
                <a:latin typeface="Courier New" panose="02070309020205020404" pitchFamily="49" charset="0"/>
              </a:rPr>
              <a:t>  employee_id  NUMBER(6)</a:t>
            </a:r>
          </a:p>
          <a:p>
            <a:pPr eaLnBrk="1" hangingPunct="1">
              <a:defRPr/>
            </a:pPr>
            <a:r>
              <a:rPr lang="en-US" altLang="en-US" sz="1600" b="1" dirty="0">
                <a:solidFill>
                  <a:srgbClr val="000000"/>
                </a:solidFill>
                <a:latin typeface="Courier New" panose="02070309020205020404" pitchFamily="49" charset="0"/>
              </a:rPr>
              <a:t>    </a:t>
            </a:r>
            <a:r>
              <a:rPr lang="en-US" altLang="en-US" sz="1600" b="1" dirty="0">
                <a:solidFill>
                  <a:srgbClr val="F80000"/>
                </a:solidFill>
                <a:latin typeface="Courier New" panose="02070309020205020404" pitchFamily="49" charset="0"/>
              </a:rPr>
              <a:t>CONSTRAINT emp_emp_id_pk PRIMARY KEY,</a:t>
            </a:r>
          </a:p>
          <a:p>
            <a:pPr eaLnBrk="1" hangingPunct="1">
              <a:defRPr/>
            </a:pPr>
            <a:r>
              <a:rPr lang="en-US" altLang="en-US" sz="1600" b="1" dirty="0">
                <a:solidFill>
                  <a:schemeClr val="tx1">
                    <a:lumMod val="75000"/>
                  </a:schemeClr>
                </a:solidFill>
                <a:latin typeface="Courier New" panose="02070309020205020404" pitchFamily="49" charset="0"/>
              </a:rPr>
              <a:t>  first_name   VARCHAR2(20),</a:t>
            </a:r>
          </a:p>
          <a:p>
            <a:pPr eaLnBrk="1" hangingPunct="1">
              <a:defRPr/>
            </a:pPr>
            <a:r>
              <a:rPr lang="en-US" altLang="en-US" sz="1600" b="1" dirty="0">
                <a:solidFill>
                  <a:schemeClr val="tx1">
                    <a:lumMod val="75000"/>
                  </a:schemeClr>
                </a:solidFill>
                <a:latin typeface="Courier New" panose="02070309020205020404" pitchFamily="49" charset="0"/>
              </a:rPr>
              <a:t>  ...);</a:t>
            </a:r>
          </a:p>
        </p:txBody>
      </p:sp>
      <p:sp>
        <p:nvSpPr>
          <p:cNvPr id="39944" name="Rectangle 8"/>
          <p:cNvSpPr>
            <a:spLocks noGrp="1" noChangeArrowheads="1"/>
          </p:cNvSpPr>
          <p:nvPr>
            <p:ph type="title"/>
          </p:nvPr>
        </p:nvSpPr>
        <p:spPr/>
        <p:txBody>
          <a:bodyPr/>
          <a:lstStyle/>
          <a:p>
            <a:pPr eaLnBrk="1" hangingPunct="1"/>
            <a:r>
              <a:rPr lang="en-US" altLang="en-US" dirty="0" smtClean="0"/>
              <a:t>Defining Constraints: Example</a:t>
            </a:r>
          </a:p>
        </p:txBody>
      </p:sp>
      <p:sp>
        <p:nvSpPr>
          <p:cNvPr id="39945" name="Rectangle 9"/>
          <p:cNvSpPr>
            <a:spLocks noGrp="1" noChangeArrowheads="1"/>
          </p:cNvSpPr>
          <p:nvPr>
            <p:ph idx="1"/>
          </p:nvPr>
        </p:nvSpPr>
        <p:spPr>
          <a:xfrm>
            <a:off x="622138" y="1242485"/>
            <a:ext cx="10944549" cy="2434848"/>
          </a:xfrm>
        </p:spPr>
        <p:txBody>
          <a:bodyPr/>
          <a:lstStyle/>
          <a:p>
            <a:pPr lvl="1" eaLnBrk="1" hangingPunct="1"/>
            <a:r>
              <a:rPr lang="en-US" altLang="en-US" dirty="0" smtClean="0"/>
              <a:t>Example of a column-level constraint: </a:t>
            </a:r>
            <a:br>
              <a:rPr lang="en-US" altLang="en-US" dirty="0" smtClean="0"/>
            </a:br>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Example of a table-level constraint:</a:t>
            </a:r>
          </a:p>
        </p:txBody>
      </p:sp>
      <p:sp>
        <p:nvSpPr>
          <p:cNvPr id="10" name="Oval 15"/>
          <p:cNvSpPr>
            <a:spLocks noChangeArrowheads="1"/>
          </p:cNvSpPr>
          <p:nvPr/>
        </p:nvSpPr>
        <p:spPr bwMode="blackWhite">
          <a:xfrm>
            <a:off x="8323262" y="2240627"/>
            <a:ext cx="338138"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1</a:t>
            </a:r>
          </a:p>
        </p:txBody>
      </p:sp>
      <p:sp>
        <p:nvSpPr>
          <p:cNvPr id="11" name="Oval 16"/>
          <p:cNvSpPr>
            <a:spLocks noChangeArrowheads="1"/>
          </p:cNvSpPr>
          <p:nvPr/>
        </p:nvSpPr>
        <p:spPr bwMode="blackWhite">
          <a:xfrm>
            <a:off x="8323262" y="4603044"/>
            <a:ext cx="341312"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2</a:t>
            </a:r>
          </a:p>
        </p:txBody>
      </p:sp>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9" name="Rounded Rectangle 18"/>
          <p:cNvSpPr/>
          <p:nvPr/>
        </p:nvSpPr>
        <p:spPr bwMode="auto">
          <a:xfrm>
            <a:off x="3046412" y="3276600"/>
            <a:ext cx="8305800" cy="2413458"/>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1" name="Rounded Rectangle 20"/>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4551305"/>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7" name="TextBox 26"/>
          <p:cNvSpPr txBox="1"/>
          <p:nvPr/>
        </p:nvSpPr>
        <p:spPr>
          <a:xfrm>
            <a:off x="4790844" y="366506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10: Managing Tables Using DML Statements</a:t>
            </a:r>
            <a:endParaRPr lang="en-US" sz="1500" dirty="0">
              <a:solidFill>
                <a:schemeClr val="accent4">
                  <a:lumMod val="75000"/>
                </a:schemeClr>
              </a:solidFill>
              <a:latin typeface="Courier New" pitchFamily="49" charset="0"/>
              <a:cs typeface="Courier New" pitchFamily="49" charset="0"/>
            </a:endParaRPr>
          </a:p>
        </p:txBody>
      </p:sp>
      <p:sp>
        <p:nvSpPr>
          <p:cNvPr id="28" name="TextBox 27"/>
          <p:cNvSpPr txBox="1"/>
          <p:nvPr/>
        </p:nvSpPr>
        <p:spPr>
          <a:xfrm>
            <a:off x="4790844" y="4689942"/>
            <a:ext cx="4083283" cy="553998"/>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dirty="0"/>
              <a:t>Lesson 11: Introduction to Data Definition Language</a:t>
            </a:r>
          </a:p>
        </p:txBody>
      </p:sp>
      <p:sp>
        <p:nvSpPr>
          <p:cNvPr id="30" name="Isosceles Triangle 29"/>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1" name="Isosceles Triangle 30"/>
          <p:cNvSpPr>
            <a:spLocks noChangeAspect="1"/>
          </p:cNvSpPr>
          <p:nvPr/>
        </p:nvSpPr>
        <p:spPr bwMode="auto">
          <a:xfrm rot="5400000">
            <a:off x="4321644" y="4869009"/>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3" name="Group 32"/>
          <p:cNvGrpSpPr/>
          <p:nvPr/>
        </p:nvGrpSpPr>
        <p:grpSpPr>
          <a:xfrm>
            <a:off x="9786179" y="4666111"/>
            <a:ext cx="1715510" cy="591689"/>
            <a:chOff x="9786179" y="1585747"/>
            <a:chExt cx="1715510" cy="591689"/>
          </a:xfrm>
        </p:grpSpPr>
        <p:sp>
          <p:nvSpPr>
            <p:cNvPr id="34" name="Freeform 33"/>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5" name="Freeform 34"/>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6" name="Isosceles Triangle 35"/>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TextBox 36"/>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38" name="Rounded Rectangle 37"/>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9" name="Rounded Rectangle 38"/>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0" name="Rounded Rectangle 39"/>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4503986"/>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ectangle 41"/>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4" name="Freeform 43"/>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5" name="Freeform 44"/>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TextBox 46"/>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48" name="TextBox 47"/>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49" name="TextBox 48"/>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0" name="TextBox 49"/>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4"/>
          <p:cNvSpPr>
            <a:spLocks noGrp="1" noChangeArrowheads="1"/>
          </p:cNvSpPr>
          <p:nvPr>
            <p:ph type="title"/>
          </p:nvPr>
        </p:nvSpPr>
        <p:spPr/>
        <p:txBody>
          <a:bodyPr/>
          <a:lstStyle/>
          <a:p>
            <a:pPr eaLnBrk="1" hangingPunct="1"/>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a:t>
            </a:r>
          </a:p>
        </p:txBody>
      </p:sp>
      <p:sp>
        <p:nvSpPr>
          <p:cNvPr id="41987" name="Rectangle 15"/>
          <p:cNvSpPr>
            <a:spLocks noGrp="1" noChangeArrowheads="1"/>
          </p:cNvSpPr>
          <p:nvPr>
            <p:ph idx="1"/>
          </p:nvPr>
        </p:nvSpPr>
        <p:spPr/>
        <p:txBody>
          <a:bodyPr/>
          <a:lstStyle/>
          <a:p>
            <a:pPr indent="0"/>
            <a:r>
              <a:rPr lang="en-US" altLang="en-US" dirty="0" smtClean="0"/>
              <a:t>Ensures that null values are not permitted for the column:</a:t>
            </a:r>
          </a:p>
        </p:txBody>
      </p:sp>
      <p:grpSp>
        <p:nvGrpSpPr>
          <p:cNvPr id="41988" name="Group 1"/>
          <p:cNvGrpSpPr>
            <a:grpSpLocks/>
          </p:cNvGrpSpPr>
          <p:nvPr/>
        </p:nvGrpSpPr>
        <p:grpSpPr bwMode="auto">
          <a:xfrm>
            <a:off x="2635178" y="1827068"/>
            <a:ext cx="6920056" cy="4268932"/>
            <a:chOff x="533400" y="1470025"/>
            <a:chExt cx="7612063" cy="4695825"/>
          </a:xfrm>
        </p:grpSpPr>
        <p:pic>
          <p:nvPicPr>
            <p:cNvPr id="41989" name="Picture 25" descr="C:\salome_official\projects\11gR2_SQL 1\screenshots\intro_s35_a.gif"/>
            <p:cNvPicPr>
              <a:picLocks noChangeAspect="1" noChangeArrowheads="1"/>
            </p:cNvPicPr>
            <p:nvPr/>
          </p:nvPicPr>
          <p:blipFill>
            <a:blip r:embed="rId4" cstate="print"/>
            <a:srcRect/>
            <a:stretch>
              <a:fillRect/>
            </a:stretch>
          </p:blipFill>
          <p:spPr bwMode="auto">
            <a:xfrm>
              <a:off x="685800" y="1470025"/>
              <a:ext cx="7459663" cy="3617913"/>
            </a:xfrm>
            <a:prstGeom prst="rect">
              <a:avLst/>
            </a:prstGeom>
            <a:noFill/>
            <a:ln w="12700">
              <a:solidFill>
                <a:schemeClr val="tx1"/>
              </a:solidFill>
              <a:miter lim="800000"/>
              <a:headEnd/>
              <a:tailEnd/>
            </a:ln>
          </p:spPr>
        </p:pic>
        <p:sp>
          <p:nvSpPr>
            <p:cNvPr id="41990" name="Rectangle 4"/>
            <p:cNvSpPr>
              <a:spLocks noChangeArrowheads="1"/>
            </p:cNvSpPr>
            <p:nvPr/>
          </p:nvSpPr>
          <p:spPr bwMode="auto">
            <a:xfrm>
              <a:off x="533400" y="5480050"/>
              <a:ext cx="2362200" cy="668338"/>
            </a:xfrm>
            <a:prstGeom prst="rect">
              <a:avLst/>
            </a:prstGeom>
            <a:noFill/>
            <a:ln w="9525">
              <a:noFill/>
              <a:miter lim="800000"/>
              <a:headEnd/>
              <a:tailEnd/>
            </a:ln>
          </p:spPr>
          <p:txBody>
            <a:bodyPr lIns="92075" tIns="46038" rIns="92075" bIns="46038">
              <a:spAutoFit/>
            </a:bodyPr>
            <a:lstStyle/>
            <a:p>
              <a:pPr>
                <a:lnSpc>
                  <a:spcPct val="90000"/>
                </a:lnSpc>
              </a:pPr>
              <a:r>
                <a:rPr lang="en-US" altLang="en-US" sz="1400" dirty="0">
                  <a:latin typeface="Courier New" pitchFamily="49" charset="0"/>
                </a:rPr>
                <a:t>NOT</a:t>
              </a:r>
              <a:r>
                <a:rPr lang="en-US" altLang="en-US" sz="1400" dirty="0"/>
                <a:t> </a:t>
              </a:r>
              <a:r>
                <a:rPr lang="en-US" altLang="en-US" sz="1400" dirty="0">
                  <a:latin typeface="Courier New" pitchFamily="49" charset="0"/>
                </a:rPr>
                <a:t>NULL</a:t>
              </a:r>
              <a:r>
                <a:rPr lang="en-US" altLang="en-US" sz="1400" dirty="0"/>
                <a:t> constraint</a:t>
              </a:r>
            </a:p>
            <a:p>
              <a:pPr>
                <a:lnSpc>
                  <a:spcPct val="90000"/>
                </a:lnSpc>
              </a:pPr>
              <a:r>
                <a:rPr lang="en-US" altLang="en-US" sz="1400" dirty="0"/>
                <a:t>(Primary Key </a:t>
              </a:r>
              <a:r>
                <a:rPr lang="en-US" altLang="en-US" sz="1400" dirty="0" smtClean="0"/>
                <a:t>enforces </a:t>
              </a:r>
              <a:r>
                <a:rPr lang="en-US" altLang="en-US" sz="1400" dirty="0">
                  <a:latin typeface="Courier New" pitchFamily="49" charset="0"/>
                </a:rPr>
                <a:t>NOT</a:t>
              </a:r>
              <a:r>
                <a:rPr lang="en-US" altLang="en-US" sz="1400" dirty="0">
                  <a:latin typeface="Times New Roman" pitchFamily="18" charset="0"/>
                </a:rPr>
                <a:t> </a:t>
              </a:r>
              <a:r>
                <a:rPr lang="en-US" altLang="en-US" sz="1400" dirty="0">
                  <a:latin typeface="Courier New" pitchFamily="49" charset="0"/>
                </a:rPr>
                <a:t>NULL</a:t>
              </a:r>
              <a:r>
                <a:rPr lang="en-US" altLang="en-US" sz="1400" dirty="0"/>
                <a:t> constraint.)</a:t>
              </a:r>
            </a:p>
          </p:txBody>
        </p:sp>
        <p:sp>
          <p:nvSpPr>
            <p:cNvPr id="41991" name="Line 5"/>
            <p:cNvSpPr>
              <a:spLocks noChangeShapeType="1"/>
            </p:cNvSpPr>
            <p:nvPr/>
          </p:nvSpPr>
          <p:spPr bwMode="auto">
            <a:xfrm>
              <a:off x="1143000" y="5203825"/>
              <a:ext cx="0" cy="304800"/>
            </a:xfrm>
            <a:prstGeom prst="line">
              <a:avLst/>
            </a:prstGeom>
            <a:noFill/>
            <a:ln w="28575">
              <a:solidFill>
                <a:schemeClr val="accent1"/>
              </a:solidFill>
              <a:round/>
              <a:headEnd type="triangle" w="lg" len="lg"/>
              <a:tailEnd type="none" w="lg" len="lg"/>
            </a:ln>
          </p:spPr>
          <p:txBody>
            <a:bodyPr/>
            <a:lstStyle/>
            <a:p>
              <a:endParaRPr lang="en-US" dirty="0"/>
            </a:p>
          </p:txBody>
        </p:sp>
        <p:sp>
          <p:nvSpPr>
            <p:cNvPr id="41992" name="Rectangle 6"/>
            <p:cNvSpPr>
              <a:spLocks noChangeArrowheads="1"/>
            </p:cNvSpPr>
            <p:nvPr/>
          </p:nvSpPr>
          <p:spPr bwMode="auto">
            <a:xfrm>
              <a:off x="4204618" y="5539026"/>
              <a:ext cx="3590925" cy="498381"/>
            </a:xfrm>
            <a:prstGeom prst="rect">
              <a:avLst/>
            </a:prstGeom>
            <a:noFill/>
            <a:ln w="9525">
              <a:noFill/>
              <a:miter lim="800000"/>
              <a:headEnd/>
              <a:tailEnd/>
            </a:ln>
          </p:spPr>
          <p:txBody>
            <a:bodyPr lIns="92075" tIns="46038" rIns="92075" bIns="46038">
              <a:spAutoFit/>
            </a:bodyPr>
            <a:lstStyle/>
            <a:p>
              <a:pPr algn="ctr">
                <a:lnSpc>
                  <a:spcPct val="90000"/>
                </a:lnSpc>
              </a:pPr>
              <a:r>
                <a:rPr lang="en-US" altLang="en-US" sz="1300" dirty="0"/>
                <a:t>Absence </a:t>
              </a:r>
              <a:r>
                <a:rPr lang="en-US" altLang="en-US" sz="1300" dirty="0" smtClean="0"/>
                <a:t>of </a:t>
              </a:r>
              <a:r>
                <a:rPr lang="en-US" altLang="en-US" sz="1300" dirty="0">
                  <a:latin typeface="Courier New" pitchFamily="49" charset="0"/>
                </a:rPr>
                <a:t>NOT</a:t>
              </a:r>
              <a:r>
                <a:rPr lang="en-US" altLang="en-US" sz="1300" dirty="0"/>
                <a:t> </a:t>
              </a:r>
              <a:r>
                <a:rPr lang="en-US" altLang="en-US" sz="1300" dirty="0">
                  <a:latin typeface="Courier New" pitchFamily="49" charset="0"/>
                </a:rPr>
                <a:t>NULL</a:t>
              </a:r>
              <a:r>
                <a:rPr lang="en-US" altLang="en-US" sz="1300" dirty="0"/>
                <a:t> constraint (Any row can contain a null value for this column.)</a:t>
              </a:r>
            </a:p>
          </p:txBody>
        </p:sp>
        <p:sp>
          <p:nvSpPr>
            <p:cNvPr id="41993" name="Line 7"/>
            <p:cNvSpPr>
              <a:spLocks noChangeShapeType="1"/>
            </p:cNvSpPr>
            <p:nvPr/>
          </p:nvSpPr>
          <p:spPr bwMode="auto">
            <a:xfrm>
              <a:off x="4648200" y="5201055"/>
              <a:ext cx="0" cy="326682"/>
            </a:xfrm>
            <a:prstGeom prst="line">
              <a:avLst/>
            </a:prstGeom>
            <a:noFill/>
            <a:ln w="28575">
              <a:solidFill>
                <a:schemeClr val="accent1"/>
              </a:solidFill>
              <a:round/>
              <a:headEnd type="triangle" w="lg" len="lg"/>
              <a:tailEnd type="none" w="lg" len="lg"/>
            </a:ln>
          </p:spPr>
          <p:txBody>
            <a:bodyPr/>
            <a:lstStyle/>
            <a:p>
              <a:endParaRPr lang="en-US" dirty="0"/>
            </a:p>
          </p:txBody>
        </p:sp>
        <p:sp>
          <p:nvSpPr>
            <p:cNvPr id="41994" name="Rectangle 8"/>
            <p:cNvSpPr>
              <a:spLocks noChangeArrowheads="1"/>
            </p:cNvSpPr>
            <p:nvPr/>
          </p:nvSpPr>
          <p:spPr bwMode="auto">
            <a:xfrm>
              <a:off x="3171825" y="5689600"/>
              <a:ext cx="1585913" cy="476250"/>
            </a:xfrm>
            <a:prstGeom prst="rect">
              <a:avLst/>
            </a:prstGeom>
            <a:noFill/>
            <a:ln w="9525">
              <a:noFill/>
              <a:miter lim="800000"/>
              <a:headEnd/>
              <a:tailEnd/>
            </a:ln>
          </p:spPr>
          <p:txBody>
            <a:bodyPr lIns="92075" tIns="46038" rIns="92075" bIns="46038">
              <a:spAutoFit/>
            </a:bodyPr>
            <a:lstStyle/>
            <a:p>
              <a:pPr>
                <a:lnSpc>
                  <a:spcPct val="90000"/>
                </a:lnSpc>
              </a:pPr>
              <a:r>
                <a:rPr lang="en-US" altLang="en-US" sz="1400" dirty="0">
                  <a:latin typeface="Courier New" pitchFamily="49" charset="0"/>
                </a:rPr>
                <a:t>NOT</a:t>
              </a:r>
              <a:r>
                <a:rPr lang="en-US" altLang="en-US" sz="1400" dirty="0"/>
                <a:t> </a:t>
              </a:r>
              <a:r>
                <a:rPr lang="en-US" altLang="en-US" sz="1400" dirty="0">
                  <a:latin typeface="Courier New" pitchFamily="49" charset="0"/>
                </a:rPr>
                <a:t>NULL</a:t>
              </a:r>
              <a:r>
                <a:rPr lang="en-US" altLang="en-US" sz="1400" dirty="0"/>
                <a:t> </a:t>
              </a:r>
            </a:p>
            <a:p>
              <a:pPr>
                <a:lnSpc>
                  <a:spcPct val="90000"/>
                </a:lnSpc>
              </a:pPr>
              <a:r>
                <a:rPr lang="en-US" altLang="en-US" sz="1400" dirty="0"/>
                <a:t>constraint</a:t>
              </a:r>
            </a:p>
          </p:txBody>
        </p:sp>
        <p:sp>
          <p:nvSpPr>
            <p:cNvPr id="41995" name="Line 17"/>
            <p:cNvSpPr>
              <a:spLocks noChangeShapeType="1"/>
            </p:cNvSpPr>
            <p:nvPr/>
          </p:nvSpPr>
          <p:spPr bwMode="auto">
            <a:xfrm>
              <a:off x="2847975" y="5203825"/>
              <a:ext cx="0" cy="847725"/>
            </a:xfrm>
            <a:prstGeom prst="line">
              <a:avLst/>
            </a:prstGeom>
            <a:noFill/>
            <a:ln w="28575">
              <a:solidFill>
                <a:schemeClr val="accent1"/>
              </a:solidFill>
              <a:round/>
              <a:headEnd type="triangle" w="lg" len="lg"/>
              <a:tailEnd type="none" w="lg" len="lg"/>
            </a:ln>
          </p:spPr>
          <p:txBody>
            <a:bodyPr/>
            <a:lstStyle/>
            <a:p>
              <a:endParaRPr lang="en-US" dirty="0"/>
            </a:p>
          </p:txBody>
        </p:sp>
        <p:sp>
          <p:nvSpPr>
            <p:cNvPr id="41996" name="Line 18"/>
            <p:cNvSpPr>
              <a:spLocks noChangeShapeType="1"/>
            </p:cNvSpPr>
            <p:nvPr/>
          </p:nvSpPr>
          <p:spPr bwMode="auto">
            <a:xfrm>
              <a:off x="2847975" y="6051550"/>
              <a:ext cx="381000" cy="0"/>
            </a:xfrm>
            <a:prstGeom prst="line">
              <a:avLst/>
            </a:prstGeom>
            <a:noFill/>
            <a:ln w="28575">
              <a:solidFill>
                <a:schemeClr val="accent1"/>
              </a:solidFill>
              <a:round/>
              <a:headEnd type="none" w="sm" len="sm"/>
              <a:tailEnd type="none" w="sm" len="sm"/>
            </a:ln>
          </p:spPr>
          <p:txBody>
            <a:bodyPr/>
            <a:lstStyle/>
            <a:p>
              <a:endParaRPr lang="en-US" dirty="0"/>
            </a:p>
          </p:txBody>
        </p:sp>
        <p:sp>
          <p:nvSpPr>
            <p:cNvPr id="41997" name="Freeform 19"/>
            <p:cNvSpPr>
              <a:spLocks/>
            </p:cNvSpPr>
            <p:nvPr/>
          </p:nvSpPr>
          <p:spPr bwMode="auto">
            <a:xfrm>
              <a:off x="4159250" y="6042025"/>
              <a:ext cx="3213100" cy="1588"/>
            </a:xfrm>
            <a:custGeom>
              <a:avLst/>
              <a:gdLst>
                <a:gd name="T0" fmla="*/ 0 w 2024"/>
                <a:gd name="T1" fmla="*/ 0 h 1"/>
                <a:gd name="T2" fmla="*/ 2147483646 w 2024"/>
                <a:gd name="T3" fmla="*/ 0 h 1"/>
                <a:gd name="T4" fmla="*/ 0 60000 65536"/>
                <a:gd name="T5" fmla="*/ 0 60000 65536"/>
                <a:gd name="T6" fmla="*/ 0 w 2024"/>
                <a:gd name="T7" fmla="*/ 0 h 1"/>
                <a:gd name="T8" fmla="*/ 2024 w 2024"/>
                <a:gd name="T9" fmla="*/ 1 h 1"/>
              </a:gdLst>
              <a:ahLst/>
              <a:cxnLst>
                <a:cxn ang="T4">
                  <a:pos x="T0" y="T1"/>
                </a:cxn>
                <a:cxn ang="T5">
                  <a:pos x="T2" y="T3"/>
                </a:cxn>
              </a:cxnLst>
              <a:rect l="T6" t="T7" r="T8" b="T9"/>
              <a:pathLst>
                <a:path w="2024" h="1">
                  <a:moveTo>
                    <a:pt x="0" y="0"/>
                  </a:moveTo>
                  <a:lnTo>
                    <a:pt x="2024" y="0"/>
                  </a:lnTo>
                </a:path>
              </a:pathLst>
            </a:custGeom>
            <a:noFill/>
            <a:ln w="28575">
              <a:solidFill>
                <a:schemeClr val="accent1"/>
              </a:solidFill>
              <a:round/>
              <a:headEnd type="none" w="sm" len="sm"/>
              <a:tailEnd type="none" w="sm" len="sm"/>
            </a:ln>
          </p:spPr>
          <p:txBody>
            <a:bodyPr/>
            <a:lstStyle/>
            <a:p>
              <a:endParaRPr lang="en-US" dirty="0"/>
            </a:p>
          </p:txBody>
        </p:sp>
        <p:sp>
          <p:nvSpPr>
            <p:cNvPr id="41998" name="Freeform 21"/>
            <p:cNvSpPr>
              <a:spLocks/>
            </p:cNvSpPr>
            <p:nvPr/>
          </p:nvSpPr>
          <p:spPr bwMode="auto">
            <a:xfrm>
              <a:off x="7848600" y="5203825"/>
              <a:ext cx="3175" cy="838200"/>
            </a:xfrm>
            <a:custGeom>
              <a:avLst/>
              <a:gdLst>
                <a:gd name="T0" fmla="*/ 0 w 2"/>
                <a:gd name="T1" fmla="*/ 0 h 528"/>
                <a:gd name="T2" fmla="*/ 2147483646 w 2"/>
                <a:gd name="T3" fmla="*/ 2147483646 h 528"/>
                <a:gd name="T4" fmla="*/ 0 60000 65536"/>
                <a:gd name="T5" fmla="*/ 0 60000 65536"/>
                <a:gd name="T6" fmla="*/ 0 w 2"/>
                <a:gd name="T7" fmla="*/ 0 h 528"/>
                <a:gd name="T8" fmla="*/ 2 w 2"/>
                <a:gd name="T9" fmla="*/ 528 h 528"/>
              </a:gdLst>
              <a:ahLst/>
              <a:cxnLst>
                <a:cxn ang="T4">
                  <a:pos x="T0" y="T1"/>
                </a:cxn>
                <a:cxn ang="T5">
                  <a:pos x="T2" y="T3"/>
                </a:cxn>
              </a:cxnLst>
              <a:rect l="T6" t="T7" r="T8" b="T9"/>
              <a:pathLst>
                <a:path w="2" h="528">
                  <a:moveTo>
                    <a:pt x="0" y="0"/>
                  </a:moveTo>
                  <a:lnTo>
                    <a:pt x="2" y="528"/>
                  </a:lnTo>
                </a:path>
              </a:pathLst>
            </a:custGeom>
            <a:noFill/>
            <a:ln w="28575">
              <a:solidFill>
                <a:schemeClr val="accent1"/>
              </a:solidFill>
              <a:round/>
              <a:headEnd type="triangle" w="lg" len="lg"/>
              <a:tailEnd type="none" w="lg" len="lg"/>
            </a:ln>
          </p:spPr>
          <p:txBody>
            <a:bodyPr/>
            <a:lstStyle/>
            <a:p>
              <a:endParaRPr lang="en-US" dirty="0"/>
            </a:p>
          </p:txBody>
        </p:sp>
        <p:sp>
          <p:nvSpPr>
            <p:cNvPr id="41999" name="Line 22"/>
            <p:cNvSpPr>
              <a:spLocks noChangeShapeType="1"/>
            </p:cNvSpPr>
            <p:nvPr/>
          </p:nvSpPr>
          <p:spPr bwMode="auto">
            <a:xfrm>
              <a:off x="7162800" y="6042025"/>
              <a:ext cx="685800" cy="0"/>
            </a:xfrm>
            <a:prstGeom prst="line">
              <a:avLst/>
            </a:prstGeom>
            <a:noFill/>
            <a:ln w="28575">
              <a:solidFill>
                <a:schemeClr val="accent1"/>
              </a:solidFill>
              <a:round/>
              <a:headEnd type="none" w="sm" len="sm"/>
              <a:tailEnd type="none" w="sm" len="sm"/>
            </a:ln>
          </p:spPr>
          <p:txBody>
            <a:bodyPr/>
            <a:lstStyle/>
            <a:p>
              <a:endParaRPr lang="en-US" dirty="0"/>
            </a:p>
          </p:txBody>
        </p:sp>
        <p:sp>
          <p:nvSpPr>
            <p:cNvPr id="42000" name="Line 20"/>
            <p:cNvSpPr>
              <a:spLocks noChangeShapeType="1"/>
            </p:cNvSpPr>
            <p:nvPr/>
          </p:nvSpPr>
          <p:spPr bwMode="auto">
            <a:xfrm>
              <a:off x="3619500" y="5203825"/>
              <a:ext cx="0" cy="533400"/>
            </a:xfrm>
            <a:prstGeom prst="line">
              <a:avLst/>
            </a:prstGeom>
            <a:noFill/>
            <a:ln w="28575">
              <a:solidFill>
                <a:schemeClr val="accent1"/>
              </a:solidFill>
              <a:round/>
              <a:headEnd type="triangle" w="lg" len="lg"/>
              <a:tailEnd type="none" w="lg" len="lg"/>
            </a:ln>
          </p:spPr>
          <p:txBody>
            <a:bodyPr/>
            <a:lstStyle/>
            <a:p>
              <a:endParaRPr lang="en-US" dirty="0"/>
            </a:p>
          </p:txBody>
        </p:sp>
      </p:grpSp>
    </p:spTree>
    <p:custDataLst>
      <p:tags r:id="rId1"/>
    </p:custData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smtClean="0">
                <a:latin typeface="Courier New" pitchFamily="49" charset="0"/>
              </a:rPr>
              <a:t>UNIQUE</a:t>
            </a:r>
            <a:r>
              <a:rPr lang="en-US" altLang="en-US" dirty="0" smtClean="0"/>
              <a:t> Constraint</a:t>
            </a:r>
          </a:p>
        </p:txBody>
      </p:sp>
      <p:grpSp>
        <p:nvGrpSpPr>
          <p:cNvPr id="44035" name="Group 1"/>
          <p:cNvGrpSpPr>
            <a:grpSpLocks/>
          </p:cNvGrpSpPr>
          <p:nvPr/>
        </p:nvGrpSpPr>
        <p:grpSpPr bwMode="auto">
          <a:xfrm>
            <a:off x="2489200" y="1692837"/>
            <a:ext cx="7210425" cy="3472327"/>
            <a:chOff x="790575" y="1676400"/>
            <a:chExt cx="7210425" cy="3472328"/>
          </a:xfrm>
        </p:grpSpPr>
        <p:sp>
          <p:nvSpPr>
            <p:cNvPr id="44036" name="Rectangle 3"/>
            <p:cNvSpPr>
              <a:spLocks noChangeArrowheads="1"/>
            </p:cNvSpPr>
            <p:nvPr/>
          </p:nvSpPr>
          <p:spPr bwMode="auto">
            <a:xfrm>
              <a:off x="790575" y="1827213"/>
              <a:ext cx="1724831"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 </a:t>
              </a:r>
            </a:p>
          </p:txBody>
        </p:sp>
        <p:sp>
          <p:nvSpPr>
            <p:cNvPr id="44037" name="Rectangle 4"/>
            <p:cNvSpPr>
              <a:spLocks noChangeArrowheads="1"/>
            </p:cNvSpPr>
            <p:nvPr/>
          </p:nvSpPr>
          <p:spPr bwMode="auto">
            <a:xfrm>
              <a:off x="4144609" y="1676400"/>
              <a:ext cx="2938463" cy="33972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Courier New" pitchFamily="49" charset="0"/>
                </a:rPr>
                <a:t>UNIQUE</a:t>
              </a:r>
              <a:r>
                <a:rPr lang="en-US" altLang="en-US" dirty="0"/>
                <a:t> constraint</a:t>
              </a:r>
            </a:p>
          </p:txBody>
        </p:sp>
        <p:sp>
          <p:nvSpPr>
            <p:cNvPr id="44038" name="Freeform 5"/>
            <p:cNvSpPr>
              <a:spLocks/>
            </p:cNvSpPr>
            <p:nvPr/>
          </p:nvSpPr>
          <p:spPr bwMode="auto">
            <a:xfrm>
              <a:off x="3866193" y="1851292"/>
              <a:ext cx="325438" cy="379413"/>
            </a:xfrm>
            <a:custGeom>
              <a:avLst/>
              <a:gdLst>
                <a:gd name="T0" fmla="*/ 2147483646 w 205"/>
                <a:gd name="T1" fmla="*/ 0 h 301"/>
                <a:gd name="T2" fmla="*/ 0 w 205"/>
                <a:gd name="T3" fmla="*/ 0 h 301"/>
                <a:gd name="T4" fmla="*/ 0 w 205"/>
                <a:gd name="T5" fmla="*/ 2147483646 h 301"/>
                <a:gd name="T6" fmla="*/ 0 60000 65536"/>
                <a:gd name="T7" fmla="*/ 0 60000 65536"/>
                <a:gd name="T8" fmla="*/ 0 60000 65536"/>
                <a:gd name="T9" fmla="*/ 0 w 205"/>
                <a:gd name="T10" fmla="*/ 0 h 301"/>
                <a:gd name="T11" fmla="*/ 205 w 205"/>
                <a:gd name="T12" fmla="*/ 301 h 301"/>
              </a:gdLst>
              <a:ahLst/>
              <a:cxnLst>
                <a:cxn ang="T6">
                  <a:pos x="T0" y="T1"/>
                </a:cxn>
                <a:cxn ang="T7">
                  <a:pos x="T2" y="T3"/>
                </a:cxn>
                <a:cxn ang="T8">
                  <a:pos x="T4" y="T5"/>
                </a:cxn>
              </a:cxnLst>
              <a:rect l="T9" t="T10" r="T11" b="T12"/>
              <a:pathLst>
                <a:path w="205" h="301">
                  <a:moveTo>
                    <a:pt x="204" y="0"/>
                  </a:moveTo>
                  <a:lnTo>
                    <a:pt x="0" y="0"/>
                  </a:lnTo>
                  <a:lnTo>
                    <a:pt x="0" y="300"/>
                  </a:lnTo>
                </a:path>
              </a:pathLst>
            </a:custGeom>
            <a:noFill/>
            <a:ln w="28575" cap="rnd" cmpd="sng">
              <a:solidFill>
                <a:schemeClr val="tx1"/>
              </a:solidFill>
              <a:prstDash val="solid"/>
              <a:round/>
              <a:headEnd type="none" w="med" len="med"/>
              <a:tailEnd type="triangle" w="lg" len="lg"/>
            </a:ln>
          </p:spPr>
          <p:txBody>
            <a:bodyPr/>
            <a:lstStyle/>
            <a:p>
              <a:endParaRPr lang="en-US" dirty="0"/>
            </a:p>
          </p:txBody>
        </p:sp>
        <p:sp>
          <p:nvSpPr>
            <p:cNvPr id="44039" name="Rectangle 6"/>
            <p:cNvSpPr>
              <a:spLocks noChangeArrowheads="1"/>
            </p:cNvSpPr>
            <p:nvPr/>
          </p:nvSpPr>
          <p:spPr bwMode="auto">
            <a:xfrm>
              <a:off x="3733800" y="4114800"/>
              <a:ext cx="1914525" cy="312738"/>
            </a:xfrm>
            <a:prstGeom prst="rect">
              <a:avLst/>
            </a:prstGeom>
            <a:noFill/>
            <a:ln w="9525">
              <a:noFill/>
              <a:miter lim="800000"/>
              <a:headEnd/>
              <a:tailEnd/>
            </a:ln>
          </p:spPr>
          <p:txBody>
            <a:bodyPr lIns="92075" tIns="46038" rIns="92075" bIns="46038">
              <a:spAutoFit/>
            </a:bodyPr>
            <a:lstStyle/>
            <a:p>
              <a:pPr>
                <a:lnSpc>
                  <a:spcPct val="90000"/>
                </a:lnSpc>
              </a:pPr>
              <a:r>
                <a:rPr lang="en-US" altLang="en-US" sz="1600" dirty="0">
                  <a:latin typeface="Courier New" pitchFamily="49" charset="0"/>
                </a:rPr>
                <a:t>INSERT INTO</a:t>
              </a:r>
            </a:p>
          </p:txBody>
        </p:sp>
        <p:sp>
          <p:nvSpPr>
            <p:cNvPr id="44040" name="Rectangle 7"/>
            <p:cNvSpPr>
              <a:spLocks noChangeArrowheads="1"/>
            </p:cNvSpPr>
            <p:nvPr/>
          </p:nvSpPr>
          <p:spPr bwMode="auto">
            <a:xfrm>
              <a:off x="4724400" y="4857750"/>
              <a:ext cx="3276600" cy="290978"/>
            </a:xfrm>
            <a:prstGeom prst="rect">
              <a:avLst/>
            </a:prstGeom>
            <a:noFill/>
            <a:ln w="9525">
              <a:noFill/>
              <a:miter lim="800000"/>
              <a:headEnd/>
              <a:tailEnd/>
            </a:ln>
          </p:spPr>
          <p:txBody>
            <a:bodyPr lIns="92075" tIns="46038" rIns="92075" bIns="46038">
              <a:spAutoFit/>
            </a:bodyPr>
            <a:lstStyle/>
            <a:p>
              <a:pPr>
                <a:lnSpc>
                  <a:spcPct val="70000"/>
                </a:lnSpc>
              </a:pPr>
              <a:r>
                <a:rPr lang="en-US" altLang="en-US" dirty="0">
                  <a:solidFill>
                    <a:schemeClr val="accent1"/>
                  </a:solidFill>
                </a:rPr>
                <a:t>Not allowed: already exists</a:t>
              </a:r>
            </a:p>
          </p:txBody>
        </p:sp>
        <p:sp>
          <p:nvSpPr>
            <p:cNvPr id="44041" name="Rectangle 8"/>
            <p:cNvSpPr>
              <a:spLocks noChangeArrowheads="1"/>
            </p:cNvSpPr>
            <p:nvPr/>
          </p:nvSpPr>
          <p:spPr bwMode="auto">
            <a:xfrm>
              <a:off x="4648200" y="4476750"/>
              <a:ext cx="1801813" cy="33972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t>Allowed</a:t>
              </a:r>
            </a:p>
          </p:txBody>
        </p:sp>
        <p:sp>
          <p:nvSpPr>
            <p:cNvPr id="44042" name="Line 9"/>
            <p:cNvSpPr>
              <a:spLocks noChangeShapeType="1"/>
            </p:cNvSpPr>
            <p:nvPr/>
          </p:nvSpPr>
          <p:spPr bwMode="auto">
            <a:xfrm flipV="1">
              <a:off x="4191000" y="4629150"/>
              <a:ext cx="450850" cy="1588"/>
            </a:xfrm>
            <a:prstGeom prst="line">
              <a:avLst/>
            </a:prstGeom>
            <a:noFill/>
            <a:ln w="28575">
              <a:solidFill>
                <a:schemeClr val="tx1"/>
              </a:solidFill>
              <a:round/>
              <a:headEnd type="triangle" w="lg" len="lg"/>
              <a:tailEnd/>
            </a:ln>
          </p:spPr>
          <p:txBody>
            <a:bodyPr/>
            <a:lstStyle/>
            <a:p>
              <a:endParaRPr lang="en-US" dirty="0"/>
            </a:p>
          </p:txBody>
        </p:sp>
        <p:sp>
          <p:nvSpPr>
            <p:cNvPr id="44043" name="Text Box 13"/>
            <p:cNvSpPr txBox="1">
              <a:spLocks noChangeArrowheads="1"/>
            </p:cNvSpPr>
            <p:nvPr/>
          </p:nvSpPr>
          <p:spPr bwMode="auto">
            <a:xfrm>
              <a:off x="914400" y="37338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44044" name="AutoShape 14"/>
            <p:cNvSpPr>
              <a:spLocks noChangeArrowheads="1"/>
            </p:cNvSpPr>
            <p:nvPr/>
          </p:nvSpPr>
          <p:spPr bwMode="blackWhite">
            <a:xfrm>
              <a:off x="3429000" y="4038600"/>
              <a:ext cx="357188" cy="365125"/>
            </a:xfrm>
            <a:prstGeom prst="upArrow">
              <a:avLst>
                <a:gd name="adj1" fmla="val 50000"/>
                <a:gd name="adj2" fmla="val 51040"/>
              </a:avLst>
            </a:prstGeom>
            <a:solidFill>
              <a:srgbClr val="FF0000"/>
            </a:solidFill>
            <a:ln w="28575">
              <a:noFill/>
              <a:miter lim="800000"/>
              <a:headEnd/>
              <a:tailEnd/>
            </a:ln>
          </p:spPr>
          <p:txBody>
            <a:bodyPr wrap="none" anchor="ctr"/>
            <a:lstStyle/>
            <a:p>
              <a:pPr eaLnBrk="1" hangingPunct="1"/>
              <a:endParaRPr lang="en-IN" altLang="en-US" dirty="0"/>
            </a:p>
          </p:txBody>
        </p:sp>
        <p:pic>
          <p:nvPicPr>
            <p:cNvPr id="44045" name="Picture 21" descr="C:\salome_official\projects\11gR2_SQL 1\screenshots\les10_21s_a.gif"/>
            <p:cNvPicPr>
              <a:picLocks noChangeAspect="1" noChangeArrowheads="1"/>
            </p:cNvPicPr>
            <p:nvPr/>
          </p:nvPicPr>
          <p:blipFill>
            <a:blip r:embed="rId4" cstate="print"/>
            <a:srcRect/>
            <a:stretch>
              <a:fillRect/>
            </a:stretch>
          </p:blipFill>
          <p:spPr bwMode="auto">
            <a:xfrm>
              <a:off x="952500" y="2305050"/>
              <a:ext cx="3463925" cy="1600200"/>
            </a:xfrm>
            <a:prstGeom prst="rect">
              <a:avLst/>
            </a:prstGeom>
            <a:noFill/>
            <a:ln w="12700">
              <a:solidFill>
                <a:schemeClr val="tx1"/>
              </a:solidFill>
              <a:miter lim="800000"/>
              <a:headEnd/>
              <a:tailEnd/>
            </a:ln>
          </p:spPr>
        </p:pic>
        <p:pic>
          <p:nvPicPr>
            <p:cNvPr id="44046" name="Picture 22" descr="C:\salome_official\projects\11gR2_SQL 1\screenshots\les10_21s_b.gif"/>
            <p:cNvPicPr>
              <a:picLocks noChangeAspect="1" noChangeArrowheads="1"/>
            </p:cNvPicPr>
            <p:nvPr/>
          </p:nvPicPr>
          <p:blipFill>
            <a:blip r:embed="rId5" cstate="print"/>
            <a:srcRect/>
            <a:stretch>
              <a:fillRect/>
            </a:stretch>
          </p:blipFill>
          <p:spPr bwMode="auto">
            <a:xfrm>
              <a:off x="1181100" y="4552950"/>
              <a:ext cx="2857500" cy="228600"/>
            </a:xfrm>
            <a:prstGeom prst="rect">
              <a:avLst/>
            </a:prstGeom>
            <a:noFill/>
            <a:ln w="12700">
              <a:solidFill>
                <a:schemeClr val="tx1"/>
              </a:solidFill>
              <a:miter lim="800000"/>
              <a:headEnd/>
              <a:tailEnd/>
            </a:ln>
          </p:spPr>
        </p:pic>
        <p:pic>
          <p:nvPicPr>
            <p:cNvPr id="44047" name="Picture 23" descr="C:\salome_official\projects\11gR2_SQL 1\screenshots\les10_21s_c.gif"/>
            <p:cNvPicPr>
              <a:picLocks noChangeAspect="1" noChangeArrowheads="1"/>
            </p:cNvPicPr>
            <p:nvPr/>
          </p:nvPicPr>
          <p:blipFill>
            <a:blip r:embed="rId6" cstate="print"/>
            <a:srcRect/>
            <a:stretch>
              <a:fillRect/>
            </a:stretch>
          </p:blipFill>
          <p:spPr bwMode="auto">
            <a:xfrm>
              <a:off x="1181100" y="4924425"/>
              <a:ext cx="2857500" cy="217488"/>
            </a:xfrm>
            <a:prstGeom prst="rect">
              <a:avLst/>
            </a:prstGeom>
            <a:noFill/>
            <a:ln w="12700">
              <a:solidFill>
                <a:schemeClr val="tx1"/>
              </a:solidFill>
              <a:miter lim="800000"/>
              <a:headEnd/>
              <a:tailEnd/>
            </a:ln>
          </p:spPr>
        </p:pic>
        <p:sp>
          <p:nvSpPr>
            <p:cNvPr id="44048" name="Line 9"/>
            <p:cNvSpPr>
              <a:spLocks noChangeShapeType="1"/>
            </p:cNvSpPr>
            <p:nvPr/>
          </p:nvSpPr>
          <p:spPr bwMode="auto">
            <a:xfrm flipV="1">
              <a:off x="4191000" y="4973638"/>
              <a:ext cx="450850" cy="1587"/>
            </a:xfrm>
            <a:prstGeom prst="line">
              <a:avLst/>
            </a:prstGeom>
            <a:noFill/>
            <a:ln w="28575">
              <a:solidFill>
                <a:schemeClr val="tx1"/>
              </a:solidFill>
              <a:round/>
              <a:headEnd type="triangle" w="lg" len="lg"/>
              <a:tailEnd/>
            </a:ln>
          </p:spPr>
          <p:txBody>
            <a:bodyPr/>
            <a:lstStyle/>
            <a:p>
              <a:endParaRPr lang="en-US" dirty="0"/>
            </a:p>
          </p:txBody>
        </p:sp>
      </p:grpSp>
    </p:spTree>
    <p:custDataLst>
      <p:tags r:id="rId1"/>
    </p:custData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7"/>
          <p:cNvSpPr>
            <a:spLocks noGrp="1" noChangeArrowheads="1"/>
          </p:cNvSpPr>
          <p:nvPr>
            <p:ph type="title"/>
          </p:nvPr>
        </p:nvSpPr>
        <p:spPr/>
        <p:txBody>
          <a:bodyPr/>
          <a:lstStyle/>
          <a:p>
            <a:pPr eaLnBrk="1" hangingPunct="1"/>
            <a:r>
              <a:rPr lang="en-US" altLang="en-US" dirty="0" smtClean="0">
                <a:latin typeface="Courier New" pitchFamily="49" charset="0"/>
                <a:cs typeface="Courier New" pitchFamily="49" charset="0"/>
              </a:rPr>
              <a:t>UNIQUE</a:t>
            </a:r>
            <a:r>
              <a:rPr lang="en-US" altLang="en-US" dirty="0" smtClean="0"/>
              <a:t> Constraint</a:t>
            </a:r>
          </a:p>
        </p:txBody>
      </p:sp>
      <p:sp>
        <p:nvSpPr>
          <p:cNvPr id="46086" name="Rectangle 8"/>
          <p:cNvSpPr>
            <a:spLocks noGrp="1" noChangeArrowheads="1"/>
          </p:cNvSpPr>
          <p:nvPr>
            <p:ph idx="1"/>
          </p:nvPr>
        </p:nvSpPr>
        <p:spPr/>
        <p:txBody>
          <a:bodyPr/>
          <a:lstStyle/>
          <a:p>
            <a:pPr eaLnBrk="1" hangingPunct="1"/>
            <a:r>
              <a:rPr lang="en-US" altLang="en-US" dirty="0" smtClean="0"/>
              <a:t>Define at either the table level or the column level:</a:t>
            </a:r>
          </a:p>
        </p:txBody>
      </p:sp>
      <p:grpSp>
        <p:nvGrpSpPr>
          <p:cNvPr id="2" name="Group 1"/>
          <p:cNvGrpSpPr/>
          <p:nvPr/>
        </p:nvGrpSpPr>
        <p:grpSpPr>
          <a:xfrm>
            <a:off x="2061964" y="2036326"/>
            <a:ext cx="8064896" cy="2785348"/>
            <a:chOff x="2061964" y="1794933"/>
            <a:chExt cx="8064896" cy="2785348"/>
          </a:xfrm>
        </p:grpSpPr>
        <p:sp>
          <p:nvSpPr>
            <p:cNvPr id="9" name="Content Placeholder 2"/>
            <p:cNvSpPr txBox="1">
              <a:spLocks/>
            </p:cNvSpPr>
            <p:nvPr/>
          </p:nvSpPr>
          <p:spPr bwMode="gray">
            <a:xfrm>
              <a:off x="2061964" y="1794933"/>
              <a:ext cx="8064896" cy="27853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CREATE TABLE employees(</a:t>
              </a:r>
            </a:p>
            <a:p>
              <a:pPr eaLnBrk="1" hangingPunct="1">
                <a:defRPr/>
              </a:pPr>
              <a:r>
                <a:rPr lang="en-US" altLang="en-US" b="1" dirty="0">
                  <a:solidFill>
                    <a:schemeClr val="tx1">
                      <a:lumMod val="75000"/>
                    </a:schemeClr>
                  </a:solidFill>
                  <a:latin typeface="Courier New" panose="02070309020205020404" pitchFamily="49" charset="0"/>
                </a:rPr>
                <a:t>    employee_id      NUMBER(6),</a:t>
              </a:r>
            </a:p>
            <a:p>
              <a:pPr eaLnBrk="1" hangingPunct="1">
                <a:defRPr/>
              </a:pPr>
              <a:r>
                <a:rPr lang="en-US" altLang="en-US" b="1" dirty="0">
                  <a:solidFill>
                    <a:schemeClr val="tx1">
                      <a:lumMod val="75000"/>
                    </a:schemeClr>
                  </a:solidFill>
                  <a:latin typeface="Courier New" panose="02070309020205020404" pitchFamily="49" charset="0"/>
                </a:rPr>
                <a:t>    last_name        VARCHAR2(25) NOT NULL,</a:t>
              </a:r>
            </a:p>
            <a:p>
              <a:pPr eaLnBrk="1" hangingPunct="1">
                <a:defRPr/>
              </a:pPr>
              <a:r>
                <a:rPr lang="en-US" altLang="en-US" b="1" dirty="0">
                  <a:solidFill>
                    <a:schemeClr val="tx1">
                      <a:lumMod val="75000"/>
                    </a:schemeClr>
                  </a:solidFill>
                  <a:latin typeface="Courier New" panose="02070309020205020404" pitchFamily="49" charset="0"/>
                </a:rPr>
                <a:t>    email            VARCHAR2(25),</a:t>
              </a:r>
            </a:p>
            <a:p>
              <a:pPr eaLnBrk="1" hangingPunct="1">
                <a:defRPr/>
              </a:pPr>
              <a:r>
                <a:rPr lang="en-US" altLang="en-US" b="1" dirty="0">
                  <a:solidFill>
                    <a:schemeClr val="tx1">
                      <a:lumMod val="75000"/>
                    </a:schemeClr>
                  </a:solidFill>
                  <a:latin typeface="Courier New" panose="02070309020205020404" pitchFamily="49" charset="0"/>
                </a:rPr>
                <a:t>    salary           NUMBER(8,2),</a:t>
              </a:r>
            </a:p>
            <a:p>
              <a:pPr eaLnBrk="1" hangingPunct="1">
                <a:defRPr/>
              </a:pPr>
              <a:r>
                <a:rPr lang="en-US" altLang="en-US" b="1" dirty="0">
                  <a:solidFill>
                    <a:schemeClr val="tx1">
                      <a:lumMod val="75000"/>
                    </a:schemeClr>
                  </a:solidFill>
                  <a:latin typeface="Courier New" panose="02070309020205020404" pitchFamily="49" charset="0"/>
                </a:rPr>
                <a:t>    commission_pct   NUMBER(2,2),</a:t>
              </a:r>
            </a:p>
            <a:p>
              <a:pPr eaLnBrk="1" hangingPunct="1">
                <a:defRPr/>
              </a:pPr>
              <a:r>
                <a:rPr lang="en-US" altLang="en-US" b="1" dirty="0">
                  <a:solidFill>
                    <a:schemeClr val="tx1">
                      <a:lumMod val="75000"/>
                    </a:schemeClr>
                  </a:solidFill>
                  <a:latin typeface="Courier New" panose="02070309020205020404" pitchFamily="49" charset="0"/>
                </a:rPr>
                <a:t>    hire_date        DATE NOT NULL,</a:t>
              </a:r>
            </a:p>
            <a:p>
              <a:pPr eaLnBrk="1" hangingPunct="1">
                <a:defRPr/>
              </a:pPr>
              <a:r>
                <a:rPr lang="en-US" altLang="en-US" b="1" dirty="0" smtClean="0">
                  <a:solidFill>
                    <a:schemeClr val="tx1">
                      <a:lumMod val="75000"/>
                    </a:schemeClr>
                  </a:solidFill>
                  <a:latin typeface="Courier New" panose="02070309020205020404" pitchFamily="49" charset="0"/>
                </a:rPr>
                <a:t>    ...  </a:t>
              </a:r>
              <a:endParaRPr lang="en-US" altLang="en-US" b="1" dirty="0">
                <a:solidFill>
                  <a:schemeClr val="tx1">
                    <a:lumMod val="75000"/>
                  </a:schemeClr>
                </a:solidFill>
                <a:latin typeface="Courier New" panose="02070309020205020404" pitchFamily="49" charset="0"/>
              </a:endParaRPr>
            </a:p>
            <a:p>
              <a:pPr eaLnBrk="1" hangingPunct="1">
                <a:defRPr/>
              </a:pPr>
              <a:r>
                <a:rPr lang="en-US" altLang="en-US" b="1" dirty="0">
                  <a:solidFill>
                    <a:schemeClr val="tx1">
                      <a:lumMod val="75000"/>
                    </a:schemeClr>
                  </a:solidFill>
                  <a:latin typeface="Courier New" panose="02070309020205020404" pitchFamily="49" charset="0"/>
                </a:rPr>
                <a:t>    CONSTRAINT emp_email_uk UNIQUE(email));</a:t>
              </a:r>
            </a:p>
          </p:txBody>
        </p:sp>
        <p:sp>
          <p:nvSpPr>
            <p:cNvPr id="46087" name="Rectangle 5"/>
            <p:cNvSpPr>
              <a:spLocks noChangeArrowheads="1"/>
            </p:cNvSpPr>
            <p:nvPr/>
          </p:nvSpPr>
          <p:spPr bwMode="gray">
            <a:xfrm>
              <a:off x="2589213" y="4195763"/>
              <a:ext cx="5751513" cy="2857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smtClean="0">
                <a:latin typeface="Courier New" pitchFamily="49" charset="0"/>
              </a:rPr>
              <a:t>PRIMARY</a:t>
            </a:r>
            <a:r>
              <a:rPr lang="en-US" altLang="en-US" dirty="0" smtClean="0"/>
              <a:t> </a:t>
            </a:r>
            <a:r>
              <a:rPr lang="en-US" altLang="en-US" dirty="0" smtClean="0">
                <a:latin typeface="Courier New" pitchFamily="49" charset="0"/>
              </a:rPr>
              <a:t>KEY</a:t>
            </a:r>
            <a:r>
              <a:rPr lang="en-US" altLang="en-US" dirty="0" smtClean="0"/>
              <a:t> Constraint</a:t>
            </a:r>
          </a:p>
        </p:txBody>
      </p:sp>
      <p:grpSp>
        <p:nvGrpSpPr>
          <p:cNvPr id="48131" name="Group 1"/>
          <p:cNvGrpSpPr>
            <a:grpSpLocks/>
          </p:cNvGrpSpPr>
          <p:nvPr/>
        </p:nvGrpSpPr>
        <p:grpSpPr bwMode="auto">
          <a:xfrm>
            <a:off x="2847976" y="1096964"/>
            <a:ext cx="6492875" cy="4664075"/>
            <a:chOff x="1125538" y="1376363"/>
            <a:chExt cx="6494462" cy="4664075"/>
          </a:xfrm>
        </p:grpSpPr>
        <p:sp>
          <p:nvSpPr>
            <p:cNvPr id="48132" name="Rectangle 3"/>
            <p:cNvSpPr>
              <a:spLocks noChangeArrowheads="1"/>
            </p:cNvSpPr>
            <p:nvPr/>
          </p:nvSpPr>
          <p:spPr bwMode="auto">
            <a:xfrm>
              <a:off x="1223963" y="1562100"/>
              <a:ext cx="1949728"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DEPARTMENTS</a:t>
              </a:r>
              <a:r>
                <a:rPr lang="en-US" altLang="en-US" sz="2000" dirty="0"/>
                <a:t> </a:t>
              </a:r>
            </a:p>
          </p:txBody>
        </p:sp>
        <p:sp>
          <p:nvSpPr>
            <p:cNvPr id="48133" name="Rectangle 4"/>
            <p:cNvSpPr>
              <a:spLocks noChangeArrowheads="1"/>
            </p:cNvSpPr>
            <p:nvPr/>
          </p:nvSpPr>
          <p:spPr bwMode="auto">
            <a:xfrm>
              <a:off x="3640138" y="1376363"/>
              <a:ext cx="2938462" cy="349199"/>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solidFill>
                    <a:srgbClr val="FF0000"/>
                  </a:solidFill>
                  <a:latin typeface="Courier New" pitchFamily="49" charset="0"/>
                </a:rPr>
                <a:t>PRIMARY KEY</a:t>
              </a:r>
            </a:p>
          </p:txBody>
        </p:sp>
        <p:sp>
          <p:nvSpPr>
            <p:cNvPr id="48134" name="Freeform 5"/>
            <p:cNvSpPr>
              <a:spLocks/>
            </p:cNvSpPr>
            <p:nvPr/>
          </p:nvSpPr>
          <p:spPr bwMode="auto">
            <a:xfrm>
              <a:off x="3335338" y="1547813"/>
              <a:ext cx="325437" cy="376237"/>
            </a:xfrm>
            <a:custGeom>
              <a:avLst/>
              <a:gdLst>
                <a:gd name="T0" fmla="*/ 2147483646 w 205"/>
                <a:gd name="T1" fmla="*/ 0 h 237"/>
                <a:gd name="T2" fmla="*/ 0 w 205"/>
                <a:gd name="T3" fmla="*/ 0 h 237"/>
                <a:gd name="T4" fmla="*/ 0 w 205"/>
                <a:gd name="T5" fmla="*/ 2147483646 h 237"/>
                <a:gd name="T6" fmla="*/ 0 60000 65536"/>
                <a:gd name="T7" fmla="*/ 0 60000 65536"/>
                <a:gd name="T8" fmla="*/ 0 60000 65536"/>
                <a:gd name="T9" fmla="*/ 0 w 205"/>
                <a:gd name="T10" fmla="*/ 0 h 237"/>
                <a:gd name="T11" fmla="*/ 205 w 205"/>
                <a:gd name="T12" fmla="*/ 237 h 237"/>
              </a:gdLst>
              <a:ahLst/>
              <a:cxnLst>
                <a:cxn ang="T6">
                  <a:pos x="T0" y="T1"/>
                </a:cxn>
                <a:cxn ang="T7">
                  <a:pos x="T2" y="T3"/>
                </a:cxn>
                <a:cxn ang="T8">
                  <a:pos x="T4" y="T5"/>
                </a:cxn>
              </a:cxnLst>
              <a:rect l="T9" t="T10" r="T11" b="T12"/>
              <a:pathLst>
                <a:path w="205" h="237">
                  <a:moveTo>
                    <a:pt x="204" y="0"/>
                  </a:moveTo>
                  <a:lnTo>
                    <a:pt x="0" y="0"/>
                  </a:lnTo>
                  <a:lnTo>
                    <a:pt x="0" y="236"/>
                  </a:lnTo>
                </a:path>
              </a:pathLst>
            </a:custGeom>
            <a:noFill/>
            <a:ln w="28575" cap="rnd" cmpd="sng">
              <a:solidFill>
                <a:schemeClr val="accent1"/>
              </a:solidFill>
              <a:prstDash val="solid"/>
              <a:round/>
              <a:headEnd type="none" w="lg" len="lg"/>
              <a:tailEnd type="triangle" w="lg" len="lg"/>
            </a:ln>
          </p:spPr>
          <p:txBody>
            <a:bodyPr/>
            <a:lstStyle/>
            <a:p>
              <a:endParaRPr lang="en-US" dirty="0"/>
            </a:p>
          </p:txBody>
        </p:sp>
        <p:sp>
          <p:nvSpPr>
            <p:cNvPr id="48135" name="Rectangle 6"/>
            <p:cNvSpPr>
              <a:spLocks noChangeArrowheads="1"/>
            </p:cNvSpPr>
            <p:nvPr/>
          </p:nvSpPr>
          <p:spPr bwMode="auto">
            <a:xfrm>
              <a:off x="4554538" y="4157663"/>
              <a:ext cx="2593975" cy="33972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Courier New" pitchFamily="49" charset="0"/>
                </a:rPr>
                <a:t>INSERT INTO</a:t>
              </a:r>
            </a:p>
          </p:txBody>
        </p:sp>
        <p:sp>
          <p:nvSpPr>
            <p:cNvPr id="48136" name="Rectangle 7"/>
            <p:cNvSpPr>
              <a:spLocks noChangeArrowheads="1"/>
            </p:cNvSpPr>
            <p:nvPr/>
          </p:nvSpPr>
          <p:spPr bwMode="auto">
            <a:xfrm>
              <a:off x="1125538" y="4111625"/>
              <a:ext cx="2119312" cy="58737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mn-lt"/>
                </a:rPr>
                <a:t>Not allowed</a:t>
              </a:r>
            </a:p>
            <a:p>
              <a:pPr>
                <a:lnSpc>
                  <a:spcPct val="90000"/>
                </a:lnSpc>
              </a:pPr>
              <a:r>
                <a:rPr lang="en-US" altLang="en-US" dirty="0"/>
                <a:t>(null value)</a:t>
              </a:r>
            </a:p>
          </p:txBody>
        </p:sp>
        <p:sp>
          <p:nvSpPr>
            <p:cNvPr id="48139" name="Rectangle 10"/>
            <p:cNvSpPr>
              <a:spLocks noChangeArrowheads="1"/>
            </p:cNvSpPr>
            <p:nvPr/>
          </p:nvSpPr>
          <p:spPr bwMode="auto">
            <a:xfrm>
              <a:off x="1887538" y="5453063"/>
              <a:ext cx="2593975" cy="58737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mn-lt"/>
                </a:rPr>
                <a:t>Not allowed </a:t>
              </a:r>
            </a:p>
            <a:p>
              <a:pPr>
                <a:lnSpc>
                  <a:spcPct val="90000"/>
                </a:lnSpc>
              </a:pPr>
              <a:r>
                <a:rPr lang="en-US" altLang="en-US" dirty="0"/>
                <a:t>(50 already exists)</a:t>
              </a:r>
            </a:p>
          </p:txBody>
        </p:sp>
        <p:sp>
          <p:nvSpPr>
            <p:cNvPr id="48141" name="AutoShape 16"/>
            <p:cNvSpPr>
              <a:spLocks noChangeArrowheads="1"/>
            </p:cNvSpPr>
            <p:nvPr/>
          </p:nvSpPr>
          <p:spPr bwMode="blackWhite">
            <a:xfrm>
              <a:off x="4249738" y="4157663"/>
              <a:ext cx="357187" cy="365125"/>
            </a:xfrm>
            <a:prstGeom prst="upArrow">
              <a:avLst>
                <a:gd name="adj1" fmla="val 50000"/>
                <a:gd name="adj2" fmla="val 51040"/>
              </a:avLst>
            </a:prstGeom>
            <a:solidFill>
              <a:srgbClr val="FF0000"/>
            </a:solidFill>
            <a:ln w="28575">
              <a:noFill/>
              <a:miter lim="800000"/>
              <a:headEnd/>
              <a:tailEnd/>
            </a:ln>
          </p:spPr>
          <p:txBody>
            <a:bodyPr wrap="none" anchor="ctr"/>
            <a:lstStyle/>
            <a:p>
              <a:pPr eaLnBrk="1" hangingPunct="1"/>
              <a:endParaRPr lang="en-IN" altLang="en-US" dirty="0"/>
            </a:p>
          </p:txBody>
        </p:sp>
        <p:pic>
          <p:nvPicPr>
            <p:cNvPr id="48142" name="Picture 22" descr="C:\salome_official\projects\11gR2_SQL 1\screenshots\les10_23s_a.gif"/>
            <p:cNvPicPr>
              <a:picLocks noChangeAspect="1" noChangeArrowheads="1"/>
            </p:cNvPicPr>
            <p:nvPr/>
          </p:nvPicPr>
          <p:blipFill>
            <a:blip r:embed="rId4" cstate="print"/>
            <a:srcRect/>
            <a:stretch>
              <a:fillRect/>
            </a:stretch>
          </p:blipFill>
          <p:spPr bwMode="auto">
            <a:xfrm>
              <a:off x="2478088" y="4681538"/>
              <a:ext cx="4800600" cy="228600"/>
            </a:xfrm>
            <a:prstGeom prst="rect">
              <a:avLst/>
            </a:prstGeom>
            <a:noFill/>
            <a:ln w="12700">
              <a:solidFill>
                <a:schemeClr val="tx1"/>
              </a:solidFill>
              <a:miter lim="800000"/>
              <a:headEnd/>
              <a:tailEnd/>
            </a:ln>
          </p:spPr>
        </p:pic>
        <p:pic>
          <p:nvPicPr>
            <p:cNvPr id="48143" name="Picture 23" descr="C:\salome_official\projects\11gR2_SQL 1\screenshots\intro_s17_a.gif"/>
            <p:cNvPicPr>
              <a:picLocks noChangeAspect="1" noChangeArrowheads="1"/>
            </p:cNvPicPr>
            <p:nvPr/>
          </p:nvPicPr>
          <p:blipFill>
            <a:blip r:embed="rId5" cstate="print"/>
            <a:srcRect/>
            <a:stretch>
              <a:fillRect/>
            </a:stretch>
          </p:blipFill>
          <p:spPr bwMode="auto">
            <a:xfrm>
              <a:off x="2259013" y="1957388"/>
              <a:ext cx="5360987" cy="2057400"/>
            </a:xfrm>
            <a:prstGeom prst="rect">
              <a:avLst/>
            </a:prstGeom>
            <a:noFill/>
            <a:ln w="12700">
              <a:solidFill>
                <a:schemeClr val="tx1"/>
              </a:solidFill>
              <a:miter lim="800000"/>
              <a:headEnd/>
              <a:tailEnd/>
            </a:ln>
          </p:spPr>
        </p:pic>
        <p:pic>
          <p:nvPicPr>
            <p:cNvPr id="48144" name="Picture 25" descr="C:\salome_official\projects\11gR2_SQL 1\screenshots\les10_23s_b.gif"/>
            <p:cNvPicPr>
              <a:picLocks noChangeAspect="1" noChangeArrowheads="1"/>
            </p:cNvPicPr>
            <p:nvPr/>
          </p:nvPicPr>
          <p:blipFill>
            <a:blip r:embed="rId6" cstate="print"/>
            <a:srcRect/>
            <a:stretch>
              <a:fillRect/>
            </a:stretch>
          </p:blipFill>
          <p:spPr bwMode="auto">
            <a:xfrm>
              <a:off x="2478088" y="4986338"/>
              <a:ext cx="4800600" cy="228600"/>
            </a:xfrm>
            <a:prstGeom prst="rect">
              <a:avLst/>
            </a:prstGeom>
            <a:noFill/>
            <a:ln w="12700">
              <a:solidFill>
                <a:schemeClr val="tx1"/>
              </a:solidFill>
              <a:miter lim="800000"/>
              <a:headEnd/>
              <a:tailEnd/>
            </a:ln>
          </p:spPr>
        </p:pic>
      </p:grpSp>
      <p:cxnSp>
        <p:nvCxnSpPr>
          <p:cNvPr id="18" name="Elbow Connector 17"/>
          <p:cNvCxnSpPr/>
          <p:nvPr/>
        </p:nvCxnSpPr>
        <p:spPr bwMode="auto">
          <a:xfrm rot="16200000" flipH="1">
            <a:off x="4189412" y="4114800"/>
            <a:ext cx="304800" cy="304800"/>
          </a:xfrm>
          <a:prstGeom prst="bentConnector3">
            <a:avLst>
              <a:gd name="adj1" fmla="val -943"/>
            </a:avLst>
          </a:prstGeom>
          <a:noFill/>
          <a:ln w="28575" cap="rnd" cmpd="sng">
            <a:solidFill>
              <a:schemeClr val="accent1"/>
            </a:solidFill>
            <a:prstDash val="solid"/>
            <a:round/>
            <a:headEnd type="none" w="lg" len="lg"/>
            <a:tailEnd type="triangle" w="lg" len="lg"/>
          </a:ln>
        </p:spPr>
      </p:cxnSp>
      <p:cxnSp>
        <p:nvCxnSpPr>
          <p:cNvPr id="21" name="Elbow Connector 20"/>
          <p:cNvCxnSpPr/>
          <p:nvPr/>
        </p:nvCxnSpPr>
        <p:spPr bwMode="auto">
          <a:xfrm rot="5400000" flipH="1" flipV="1">
            <a:off x="4989512" y="4991100"/>
            <a:ext cx="457200" cy="381000"/>
          </a:xfrm>
          <a:prstGeom prst="bentConnector3">
            <a:avLst>
              <a:gd name="adj1" fmla="val 943"/>
            </a:avLst>
          </a:prstGeom>
          <a:noFill/>
          <a:ln w="28575" cap="rnd" cmpd="sng">
            <a:solidFill>
              <a:schemeClr val="accent1"/>
            </a:solidFill>
            <a:prstDash val="solid"/>
            <a:round/>
            <a:headEnd type="none" w="lg" len="lg"/>
            <a:tailEnd type="triangle" w="lg" len="lg"/>
          </a:ln>
        </p:spPr>
      </p:cxnSp>
    </p:spTree>
    <p:custDataLst>
      <p:tags r:id="rId1"/>
    </p:custData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Constraint</a:t>
            </a:r>
          </a:p>
        </p:txBody>
      </p:sp>
      <p:grpSp>
        <p:nvGrpSpPr>
          <p:cNvPr id="2" name="Group 1"/>
          <p:cNvGrpSpPr/>
          <p:nvPr/>
        </p:nvGrpSpPr>
        <p:grpSpPr>
          <a:xfrm>
            <a:off x="2008617" y="811126"/>
            <a:ext cx="8322516" cy="5235749"/>
            <a:chOff x="2016239" y="860251"/>
            <a:chExt cx="8322516" cy="5235749"/>
          </a:xfrm>
        </p:grpSpPr>
        <p:sp>
          <p:nvSpPr>
            <p:cNvPr id="50180" name="Rectangle 3"/>
            <p:cNvSpPr>
              <a:spLocks noChangeArrowheads="1"/>
            </p:cNvSpPr>
            <p:nvPr/>
          </p:nvSpPr>
          <p:spPr bwMode="auto">
            <a:xfrm>
              <a:off x="3786188" y="860251"/>
              <a:ext cx="1949252"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DEPARTMENTS</a:t>
              </a:r>
              <a:r>
                <a:rPr lang="en-US" altLang="en-US" sz="2000" dirty="0"/>
                <a:t> </a:t>
              </a:r>
            </a:p>
          </p:txBody>
        </p:sp>
        <p:sp>
          <p:nvSpPr>
            <p:cNvPr id="50181" name="Rectangle 4"/>
            <p:cNvSpPr>
              <a:spLocks noChangeArrowheads="1"/>
            </p:cNvSpPr>
            <p:nvPr/>
          </p:nvSpPr>
          <p:spPr bwMode="auto">
            <a:xfrm>
              <a:off x="3729633" y="3048528"/>
              <a:ext cx="1570943"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p>
          </p:txBody>
        </p:sp>
        <p:sp>
          <p:nvSpPr>
            <p:cNvPr id="50182" name="Line 5"/>
            <p:cNvSpPr>
              <a:spLocks noChangeShapeType="1"/>
            </p:cNvSpPr>
            <p:nvPr/>
          </p:nvSpPr>
          <p:spPr bwMode="auto">
            <a:xfrm flipH="1">
              <a:off x="7744421" y="3606800"/>
              <a:ext cx="455612" cy="0"/>
            </a:xfrm>
            <a:prstGeom prst="line">
              <a:avLst/>
            </a:prstGeom>
            <a:noFill/>
            <a:ln w="28575">
              <a:solidFill>
                <a:schemeClr val="tx1"/>
              </a:solidFill>
              <a:round/>
              <a:headEnd/>
              <a:tailEnd type="triangle" w="lg" len="lg"/>
            </a:ln>
          </p:spPr>
          <p:txBody>
            <a:bodyPr/>
            <a:lstStyle/>
            <a:p>
              <a:endParaRPr lang="en-US" dirty="0"/>
            </a:p>
          </p:txBody>
        </p:sp>
        <p:sp>
          <p:nvSpPr>
            <p:cNvPr id="50183" name="Rectangle 6"/>
            <p:cNvSpPr>
              <a:spLocks noChangeArrowheads="1"/>
            </p:cNvSpPr>
            <p:nvPr/>
          </p:nvSpPr>
          <p:spPr bwMode="auto">
            <a:xfrm>
              <a:off x="8158758" y="3454400"/>
              <a:ext cx="1333500" cy="58737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Courier New" pitchFamily="49" charset="0"/>
                </a:rPr>
                <a:t>FOREIGN</a:t>
              </a:r>
              <a:br>
                <a:rPr lang="en-US" altLang="en-US" dirty="0">
                  <a:latin typeface="Courier New" pitchFamily="49" charset="0"/>
                </a:rPr>
              </a:br>
              <a:r>
                <a:rPr lang="en-US" altLang="en-US" dirty="0">
                  <a:latin typeface="Courier New" pitchFamily="49" charset="0"/>
                </a:rPr>
                <a:t>KEY</a:t>
              </a:r>
            </a:p>
          </p:txBody>
        </p:sp>
        <p:sp>
          <p:nvSpPr>
            <p:cNvPr id="50184" name="Freeform 7"/>
            <p:cNvSpPr>
              <a:spLocks/>
            </p:cNvSpPr>
            <p:nvPr/>
          </p:nvSpPr>
          <p:spPr bwMode="gray">
            <a:xfrm>
              <a:off x="5263158" y="2692400"/>
              <a:ext cx="1752600" cy="766763"/>
            </a:xfrm>
            <a:custGeom>
              <a:avLst/>
              <a:gdLst>
                <a:gd name="T0" fmla="*/ 0 w 2741"/>
                <a:gd name="T1" fmla="*/ 0 h 309"/>
                <a:gd name="T2" fmla="*/ 0 w 2741"/>
                <a:gd name="T3" fmla="*/ 2147483646 h 309"/>
                <a:gd name="T4" fmla="*/ 2147483646 w 2741"/>
                <a:gd name="T5" fmla="*/ 2147483646 h 309"/>
                <a:gd name="T6" fmla="*/ 2147483646 w 2741"/>
                <a:gd name="T7" fmla="*/ 2147483646 h 309"/>
                <a:gd name="T8" fmla="*/ 0 60000 65536"/>
                <a:gd name="T9" fmla="*/ 0 60000 65536"/>
                <a:gd name="T10" fmla="*/ 0 60000 65536"/>
                <a:gd name="T11" fmla="*/ 0 60000 65536"/>
                <a:gd name="T12" fmla="*/ 0 w 2741"/>
                <a:gd name="T13" fmla="*/ 0 h 309"/>
                <a:gd name="T14" fmla="*/ 2741 w 2741"/>
                <a:gd name="T15" fmla="*/ 309 h 309"/>
              </a:gdLst>
              <a:ahLst/>
              <a:cxnLst>
                <a:cxn ang="T8">
                  <a:pos x="T0" y="T1"/>
                </a:cxn>
                <a:cxn ang="T9">
                  <a:pos x="T2" y="T3"/>
                </a:cxn>
                <a:cxn ang="T10">
                  <a:pos x="T4" y="T5"/>
                </a:cxn>
                <a:cxn ang="T11">
                  <a:pos x="T6" y="T7"/>
                </a:cxn>
              </a:cxnLst>
              <a:rect l="T12" t="T13" r="T14" b="T15"/>
              <a:pathLst>
                <a:path w="2741" h="309">
                  <a:moveTo>
                    <a:pt x="0" y="0"/>
                  </a:moveTo>
                  <a:lnTo>
                    <a:pt x="0" y="153"/>
                  </a:lnTo>
                  <a:lnTo>
                    <a:pt x="2740" y="153"/>
                  </a:lnTo>
                  <a:lnTo>
                    <a:pt x="2740" y="308"/>
                  </a:lnTo>
                </a:path>
              </a:pathLst>
            </a:custGeom>
            <a:noFill/>
            <a:ln w="28575" cap="rnd" cmpd="sng">
              <a:solidFill>
                <a:srgbClr val="FF0000"/>
              </a:solidFill>
              <a:prstDash val="solid"/>
              <a:round/>
              <a:headEnd type="triangle" w="lg" len="lg"/>
              <a:tailEnd type="triangle" w="lg" len="lg"/>
            </a:ln>
          </p:spPr>
          <p:txBody>
            <a:bodyPr/>
            <a:lstStyle/>
            <a:p>
              <a:endParaRPr lang="en-US" dirty="0"/>
            </a:p>
          </p:txBody>
        </p:sp>
        <p:sp>
          <p:nvSpPr>
            <p:cNvPr id="50185" name="Rectangle 8"/>
            <p:cNvSpPr>
              <a:spLocks noChangeArrowheads="1"/>
            </p:cNvSpPr>
            <p:nvPr/>
          </p:nvSpPr>
          <p:spPr bwMode="auto">
            <a:xfrm>
              <a:off x="5557838" y="5146675"/>
              <a:ext cx="2593975" cy="33972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Courier New" pitchFamily="49" charset="0"/>
                </a:rPr>
                <a:t>INSERT INTO</a:t>
              </a:r>
            </a:p>
          </p:txBody>
        </p:sp>
        <p:sp>
          <p:nvSpPr>
            <p:cNvPr id="50186" name="Rectangle 9"/>
            <p:cNvSpPr>
              <a:spLocks noChangeArrowheads="1"/>
            </p:cNvSpPr>
            <p:nvPr/>
          </p:nvSpPr>
          <p:spPr bwMode="auto">
            <a:xfrm>
              <a:off x="8302627" y="5072557"/>
              <a:ext cx="2036128" cy="484877"/>
            </a:xfrm>
            <a:prstGeom prst="rect">
              <a:avLst/>
            </a:prstGeom>
            <a:noFill/>
            <a:ln w="9525">
              <a:noFill/>
              <a:miter lim="800000"/>
              <a:headEnd/>
              <a:tailEnd/>
            </a:ln>
          </p:spPr>
          <p:txBody>
            <a:bodyPr lIns="92075" tIns="46038" rIns="92075" bIns="46038">
              <a:spAutoFit/>
            </a:bodyPr>
            <a:lstStyle/>
            <a:p>
              <a:pPr>
                <a:lnSpc>
                  <a:spcPct val="70000"/>
                </a:lnSpc>
              </a:pPr>
              <a:r>
                <a:rPr lang="en-US" altLang="en-US" dirty="0"/>
                <a:t>Not allowed</a:t>
              </a:r>
              <a:br>
                <a:rPr lang="en-US" altLang="en-US" dirty="0"/>
              </a:br>
              <a:r>
                <a:rPr lang="en-US" altLang="en-US" dirty="0"/>
                <a:t>(9 does not exist)</a:t>
              </a:r>
            </a:p>
          </p:txBody>
        </p:sp>
        <p:sp>
          <p:nvSpPr>
            <p:cNvPr id="50187" name="Rectangle 11"/>
            <p:cNvSpPr>
              <a:spLocks noChangeArrowheads="1"/>
            </p:cNvSpPr>
            <p:nvPr/>
          </p:nvSpPr>
          <p:spPr bwMode="auto">
            <a:xfrm>
              <a:off x="8224838" y="5756275"/>
              <a:ext cx="1079500" cy="33972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t>Allowed</a:t>
              </a:r>
            </a:p>
          </p:txBody>
        </p:sp>
        <p:sp>
          <p:nvSpPr>
            <p:cNvPr id="50188" name="Text Box 16"/>
            <p:cNvSpPr txBox="1">
              <a:spLocks noChangeArrowheads="1"/>
            </p:cNvSpPr>
            <p:nvPr/>
          </p:nvSpPr>
          <p:spPr bwMode="auto">
            <a:xfrm>
              <a:off x="3729038" y="24638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0189" name="Text Box 18"/>
            <p:cNvSpPr txBox="1">
              <a:spLocks noChangeArrowheads="1"/>
            </p:cNvSpPr>
            <p:nvPr/>
          </p:nvSpPr>
          <p:spPr bwMode="auto">
            <a:xfrm>
              <a:off x="3662958" y="46736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0190" name="AutoShape 20"/>
            <p:cNvSpPr>
              <a:spLocks noChangeArrowheads="1"/>
            </p:cNvSpPr>
            <p:nvPr/>
          </p:nvSpPr>
          <p:spPr bwMode="blackWhite">
            <a:xfrm>
              <a:off x="5253038" y="5070475"/>
              <a:ext cx="357188" cy="365125"/>
            </a:xfrm>
            <a:prstGeom prst="upArrow">
              <a:avLst>
                <a:gd name="adj1" fmla="val 50000"/>
                <a:gd name="adj2" fmla="val 51040"/>
              </a:avLst>
            </a:prstGeom>
            <a:solidFill>
              <a:srgbClr val="FF0000"/>
            </a:solidFill>
            <a:ln w="28575">
              <a:noFill/>
              <a:miter lim="800000"/>
              <a:headEnd/>
              <a:tailEnd/>
            </a:ln>
          </p:spPr>
          <p:txBody>
            <a:bodyPr wrap="none" anchor="ctr"/>
            <a:lstStyle/>
            <a:p>
              <a:pPr eaLnBrk="1" hangingPunct="1"/>
              <a:endParaRPr lang="en-IN" altLang="en-US" dirty="0"/>
            </a:p>
          </p:txBody>
        </p:sp>
        <p:pic>
          <p:nvPicPr>
            <p:cNvPr id="50191" name="Picture 25" descr="C:\salome_official\projects\11gR2_SQL 1\screenshots\les10_24s_a.gif"/>
            <p:cNvPicPr>
              <a:picLocks noChangeAspect="1" noChangeArrowheads="1"/>
            </p:cNvPicPr>
            <p:nvPr/>
          </p:nvPicPr>
          <p:blipFill>
            <a:blip r:embed="rId4" cstate="print"/>
            <a:srcRect/>
            <a:stretch>
              <a:fillRect/>
            </a:stretch>
          </p:blipFill>
          <p:spPr bwMode="auto">
            <a:xfrm>
              <a:off x="3786188" y="1263650"/>
              <a:ext cx="5680075" cy="1371600"/>
            </a:xfrm>
            <a:prstGeom prst="rect">
              <a:avLst/>
            </a:prstGeom>
            <a:noFill/>
            <a:ln w="12700">
              <a:solidFill>
                <a:schemeClr val="tx1"/>
              </a:solidFill>
              <a:miter lim="800000"/>
              <a:headEnd/>
              <a:tailEnd/>
            </a:ln>
          </p:spPr>
        </p:pic>
        <p:pic>
          <p:nvPicPr>
            <p:cNvPr id="50192" name="Picture 26" descr="C:\salome_official\projects\11gR2_SQL 1\screenshots\les10_24s_b.gif"/>
            <p:cNvPicPr>
              <a:picLocks noChangeAspect="1" noChangeArrowheads="1"/>
            </p:cNvPicPr>
            <p:nvPr/>
          </p:nvPicPr>
          <p:blipFill>
            <a:blip r:embed="rId5" cstate="print"/>
            <a:srcRect/>
            <a:stretch>
              <a:fillRect/>
            </a:stretch>
          </p:blipFill>
          <p:spPr bwMode="auto">
            <a:xfrm>
              <a:off x="3729633" y="3463925"/>
              <a:ext cx="4011613" cy="1371600"/>
            </a:xfrm>
            <a:prstGeom prst="rect">
              <a:avLst/>
            </a:prstGeom>
            <a:noFill/>
            <a:ln w="12700">
              <a:solidFill>
                <a:schemeClr val="tx1"/>
              </a:solidFill>
              <a:miter lim="800000"/>
              <a:headEnd/>
              <a:tailEnd/>
            </a:ln>
          </p:spPr>
        </p:pic>
        <p:sp>
          <p:nvSpPr>
            <p:cNvPr id="50193" name="Rectangle 13"/>
            <p:cNvSpPr>
              <a:spLocks noChangeArrowheads="1"/>
            </p:cNvSpPr>
            <p:nvPr/>
          </p:nvSpPr>
          <p:spPr bwMode="auto">
            <a:xfrm>
              <a:off x="2016239" y="1527705"/>
              <a:ext cx="1212273" cy="598488"/>
            </a:xfrm>
            <a:prstGeom prst="rect">
              <a:avLst/>
            </a:prstGeom>
            <a:noFill/>
            <a:ln w="9525">
              <a:noFill/>
              <a:miter lim="800000"/>
              <a:headEnd/>
              <a:tailEnd/>
            </a:ln>
          </p:spPr>
          <p:txBody>
            <a:bodyPr lIns="92075" tIns="46038" rIns="92075" bIns="46038">
              <a:spAutoFit/>
            </a:bodyPr>
            <a:lstStyle/>
            <a:p>
              <a:pPr algn="r">
                <a:lnSpc>
                  <a:spcPct val="90000"/>
                </a:lnSpc>
              </a:pPr>
              <a:r>
                <a:rPr lang="en-US" altLang="en-US" dirty="0">
                  <a:latin typeface="Courier New" pitchFamily="49" charset="0"/>
                </a:rPr>
                <a:t>PRIMARY</a:t>
              </a:r>
              <a:br>
                <a:rPr lang="en-US" altLang="en-US" dirty="0">
                  <a:latin typeface="Courier New" pitchFamily="49" charset="0"/>
                </a:rPr>
              </a:br>
              <a:r>
                <a:rPr lang="en-US" altLang="en-US" dirty="0">
                  <a:latin typeface="Courier New" pitchFamily="49" charset="0"/>
                </a:rPr>
                <a:t>KEY</a:t>
              </a:r>
            </a:p>
          </p:txBody>
        </p:sp>
        <p:pic>
          <p:nvPicPr>
            <p:cNvPr id="50195" name="Picture 27" descr="C:\salome_official\projects\11gR2_SQL 1\screenshots\les10_24s_c.gif"/>
            <p:cNvPicPr>
              <a:picLocks noChangeAspect="1" noChangeArrowheads="1"/>
            </p:cNvPicPr>
            <p:nvPr/>
          </p:nvPicPr>
          <p:blipFill>
            <a:blip r:embed="rId6" cstate="print"/>
            <a:srcRect/>
            <a:stretch>
              <a:fillRect/>
            </a:stretch>
          </p:blipFill>
          <p:spPr bwMode="auto">
            <a:xfrm>
              <a:off x="3729038" y="5499100"/>
              <a:ext cx="3508375" cy="228600"/>
            </a:xfrm>
            <a:prstGeom prst="rect">
              <a:avLst/>
            </a:prstGeom>
            <a:noFill/>
            <a:ln w="12700">
              <a:solidFill>
                <a:schemeClr val="tx1"/>
              </a:solidFill>
              <a:miter lim="800000"/>
              <a:headEnd/>
              <a:tailEnd/>
            </a:ln>
          </p:spPr>
        </p:pic>
        <p:pic>
          <p:nvPicPr>
            <p:cNvPr id="50196" name="Picture 29" descr="C:\salome_official\projects\11gR2_SQL 1\screenshots\les10_24s_d.gif"/>
            <p:cNvPicPr>
              <a:picLocks noChangeAspect="1" noChangeArrowheads="1"/>
            </p:cNvPicPr>
            <p:nvPr/>
          </p:nvPicPr>
          <p:blipFill>
            <a:blip r:embed="rId7" cstate="print"/>
            <a:srcRect/>
            <a:stretch>
              <a:fillRect/>
            </a:stretch>
          </p:blipFill>
          <p:spPr bwMode="auto">
            <a:xfrm>
              <a:off x="3729038" y="5822950"/>
              <a:ext cx="3508375" cy="228600"/>
            </a:xfrm>
            <a:prstGeom prst="rect">
              <a:avLst/>
            </a:prstGeom>
            <a:noFill/>
            <a:ln w="12700">
              <a:solidFill>
                <a:schemeClr val="tx1"/>
              </a:solidFill>
              <a:miter lim="800000"/>
              <a:headEnd/>
              <a:tailEnd/>
            </a:ln>
          </p:spPr>
        </p:pic>
        <p:sp>
          <p:nvSpPr>
            <p:cNvPr id="50198" name="Freeform 23"/>
            <p:cNvSpPr>
              <a:spLocks/>
            </p:cNvSpPr>
            <p:nvPr/>
          </p:nvSpPr>
          <p:spPr bwMode="auto">
            <a:xfrm>
              <a:off x="7297738" y="5908675"/>
              <a:ext cx="893763" cy="0"/>
            </a:xfrm>
            <a:custGeom>
              <a:avLst/>
              <a:gdLst>
                <a:gd name="T0" fmla="*/ 888163 w 893852"/>
                <a:gd name="T1" fmla="*/ 0 w 893852"/>
                <a:gd name="T2" fmla="*/ 0 60000 65536"/>
                <a:gd name="T3" fmla="*/ 0 60000 65536"/>
                <a:gd name="T4" fmla="*/ 0 w 893852"/>
                <a:gd name="T5" fmla="*/ 893852 w 893852"/>
              </a:gdLst>
              <a:ahLst/>
              <a:cxnLst>
                <a:cxn ang="T2">
                  <a:pos x="T0" y="0"/>
                </a:cxn>
                <a:cxn ang="T3">
                  <a:pos x="T1" y="0"/>
                </a:cxn>
              </a:cxnLst>
              <a:rect l="T4" t="0" r="T5" b="0"/>
              <a:pathLst>
                <a:path w="893852">
                  <a:moveTo>
                    <a:pt x="893852" y="0"/>
                  </a:moveTo>
                  <a:lnTo>
                    <a:pt x="0" y="0"/>
                  </a:lnTo>
                </a:path>
              </a:pathLst>
            </a:custGeom>
            <a:noFill/>
            <a:ln w="28575" cap="flat" cmpd="sng" algn="ctr">
              <a:solidFill>
                <a:srgbClr val="FF0000"/>
              </a:solidFill>
              <a:prstDash val="solid"/>
              <a:round/>
              <a:headEnd type="none" w="med" len="med"/>
              <a:tailEnd type="triangle" w="lg" len="lg"/>
            </a:ln>
          </p:spPr>
          <p:txBody>
            <a:bodyPr/>
            <a:lstStyle/>
            <a:p>
              <a:endParaRPr lang="en-US" dirty="0"/>
            </a:p>
          </p:txBody>
        </p:sp>
        <p:cxnSp>
          <p:nvCxnSpPr>
            <p:cNvPr id="24" name="Elbow Connector 23"/>
            <p:cNvCxnSpPr/>
            <p:nvPr/>
          </p:nvCxnSpPr>
          <p:spPr bwMode="auto">
            <a:xfrm rot="10800000" flipV="1">
              <a:off x="7237414" y="5162550"/>
              <a:ext cx="1006475" cy="415925"/>
            </a:xfrm>
            <a:prstGeom prst="bentConnector3">
              <a:avLst>
                <a:gd name="adj1" fmla="val 50000"/>
              </a:avLst>
            </a:prstGeom>
            <a:noFill/>
            <a:ln w="28575" cap="flat" cmpd="sng" algn="ctr">
              <a:solidFill>
                <a:srgbClr val="FF0000"/>
              </a:solidFill>
              <a:prstDash val="solid"/>
              <a:round/>
              <a:headEnd type="none" w="med" len="med"/>
              <a:tailEnd type="triangle" w="lg" len="lg"/>
            </a:ln>
          </p:spPr>
        </p:cxnSp>
        <p:cxnSp>
          <p:nvCxnSpPr>
            <p:cNvPr id="26" name="Shape 25"/>
            <p:cNvCxnSpPr/>
            <p:nvPr/>
          </p:nvCxnSpPr>
          <p:spPr bwMode="auto">
            <a:xfrm flipV="1">
              <a:off x="3198813" y="1397000"/>
              <a:ext cx="1063625" cy="279400"/>
            </a:xfrm>
            <a:prstGeom prst="bentConnector4">
              <a:avLst>
                <a:gd name="adj1" fmla="val 17910"/>
                <a:gd name="adj2" fmla="val 98284"/>
              </a:avLst>
            </a:prstGeom>
            <a:noFill/>
            <a:ln w="28575">
              <a:solidFill>
                <a:schemeClr val="tx1"/>
              </a:solidFill>
              <a:round/>
              <a:headEnd/>
              <a:tailEnd type="triangle" w="lg" len="lg"/>
            </a:ln>
          </p:spPr>
        </p:cxnSp>
      </p:grpSp>
    </p:spTree>
    <p:custDataLst>
      <p:tags r:id="rId1"/>
    </p:custData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7"/>
          <p:cNvSpPr>
            <a:spLocks noGrp="1" noChangeArrowheads="1"/>
          </p:cNvSpPr>
          <p:nvPr>
            <p:ph type="title"/>
          </p:nvPr>
        </p:nvSpPr>
        <p:spPr/>
        <p:txBody>
          <a:bodyPr/>
          <a:lstStyle/>
          <a:p>
            <a:pPr eaLnBrk="1" hangingPunct="1"/>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Constraint</a:t>
            </a:r>
          </a:p>
        </p:txBody>
      </p:sp>
      <p:sp>
        <p:nvSpPr>
          <p:cNvPr id="52230" name="Rectangle 8"/>
          <p:cNvSpPr>
            <a:spLocks noGrp="1" noChangeArrowheads="1"/>
          </p:cNvSpPr>
          <p:nvPr>
            <p:ph idx="1"/>
          </p:nvPr>
        </p:nvSpPr>
        <p:spPr/>
        <p:txBody>
          <a:bodyPr/>
          <a:lstStyle/>
          <a:p>
            <a:pPr indent="0"/>
            <a:r>
              <a:rPr lang="en-US" altLang="en-US" dirty="0" smtClean="0"/>
              <a:t>Define at either the table level or the column level:</a:t>
            </a:r>
          </a:p>
        </p:txBody>
      </p:sp>
      <p:grpSp>
        <p:nvGrpSpPr>
          <p:cNvPr id="2" name="Group 1"/>
          <p:cNvGrpSpPr/>
          <p:nvPr/>
        </p:nvGrpSpPr>
        <p:grpSpPr>
          <a:xfrm>
            <a:off x="2061964" y="1905000"/>
            <a:ext cx="8064896" cy="3680639"/>
            <a:chOff x="622138" y="1905000"/>
            <a:chExt cx="8064896" cy="3680639"/>
          </a:xfrm>
        </p:grpSpPr>
        <p:sp>
          <p:nvSpPr>
            <p:cNvPr id="8" name="Content Placeholder 2"/>
            <p:cNvSpPr txBox="1">
              <a:spLocks/>
            </p:cNvSpPr>
            <p:nvPr/>
          </p:nvSpPr>
          <p:spPr bwMode="gray">
            <a:xfrm>
              <a:off x="622138" y="1905000"/>
              <a:ext cx="8064896" cy="368063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CREATE TABLE employees(</a:t>
              </a:r>
            </a:p>
            <a:p>
              <a:pPr eaLnBrk="1" hangingPunct="1">
                <a:defRPr/>
              </a:pPr>
              <a:r>
                <a:rPr lang="en-US" altLang="en-US" b="1" dirty="0">
                  <a:solidFill>
                    <a:schemeClr val="tx1">
                      <a:lumMod val="75000"/>
                    </a:schemeClr>
                  </a:solidFill>
                  <a:latin typeface="Courier New" panose="02070309020205020404" pitchFamily="49" charset="0"/>
                </a:rPr>
                <a:t>    employee_id      NUMBER(6),</a:t>
              </a:r>
            </a:p>
            <a:p>
              <a:pPr eaLnBrk="1" hangingPunct="1">
                <a:defRPr/>
              </a:pPr>
              <a:r>
                <a:rPr lang="en-US" altLang="en-US" b="1" dirty="0">
                  <a:solidFill>
                    <a:schemeClr val="tx1">
                      <a:lumMod val="75000"/>
                    </a:schemeClr>
                  </a:solidFill>
                  <a:latin typeface="Courier New" panose="02070309020205020404" pitchFamily="49" charset="0"/>
                </a:rPr>
                <a:t>    last_name        VARCHAR2(25) NOT NULL,</a:t>
              </a:r>
            </a:p>
            <a:p>
              <a:pPr eaLnBrk="1" hangingPunct="1">
                <a:defRPr/>
              </a:pPr>
              <a:r>
                <a:rPr lang="en-US" altLang="en-US" b="1" dirty="0">
                  <a:solidFill>
                    <a:schemeClr val="tx1">
                      <a:lumMod val="75000"/>
                    </a:schemeClr>
                  </a:solidFill>
                  <a:latin typeface="Courier New" panose="02070309020205020404" pitchFamily="49" charset="0"/>
                </a:rPr>
                <a:t>    email            VARCHAR2(25),</a:t>
              </a:r>
            </a:p>
            <a:p>
              <a:pPr eaLnBrk="1" hangingPunct="1">
                <a:defRPr/>
              </a:pPr>
              <a:r>
                <a:rPr lang="en-US" altLang="en-US" b="1" dirty="0">
                  <a:solidFill>
                    <a:schemeClr val="tx1">
                      <a:lumMod val="75000"/>
                    </a:schemeClr>
                  </a:solidFill>
                  <a:latin typeface="Courier New" panose="02070309020205020404" pitchFamily="49" charset="0"/>
                </a:rPr>
                <a:t>    salary           NUMBER(8,2),</a:t>
              </a:r>
            </a:p>
            <a:p>
              <a:pPr eaLnBrk="1" hangingPunct="1">
                <a:defRPr/>
              </a:pPr>
              <a:r>
                <a:rPr lang="en-US" altLang="en-US" b="1" dirty="0">
                  <a:solidFill>
                    <a:schemeClr val="tx1">
                      <a:lumMod val="75000"/>
                    </a:schemeClr>
                  </a:solidFill>
                  <a:latin typeface="Courier New" panose="02070309020205020404" pitchFamily="49" charset="0"/>
                </a:rPr>
                <a:t>    commission_pct   NUMBER(2,2),</a:t>
              </a:r>
            </a:p>
            <a:p>
              <a:pPr eaLnBrk="1" hangingPunct="1">
                <a:defRPr/>
              </a:pPr>
              <a:r>
                <a:rPr lang="en-US" altLang="en-US" b="1" dirty="0">
                  <a:solidFill>
                    <a:schemeClr val="tx1">
                      <a:lumMod val="75000"/>
                    </a:schemeClr>
                  </a:solidFill>
                  <a:latin typeface="Courier New" panose="02070309020205020404" pitchFamily="49" charset="0"/>
                </a:rPr>
                <a:t>    hire_date        DATE NOT NULL,</a:t>
              </a:r>
            </a:p>
            <a:p>
              <a:pPr eaLnBrk="1" hangingPunct="1">
                <a:defRPr/>
              </a:pPr>
              <a:r>
                <a:rPr lang="en-US" altLang="en-US" b="1" dirty="0">
                  <a:solidFill>
                    <a:schemeClr val="tx1">
                      <a:lumMod val="75000"/>
                    </a:schemeClr>
                  </a:solidFill>
                  <a:latin typeface="Courier New" panose="02070309020205020404" pitchFamily="49" charset="0"/>
                </a:rPr>
                <a:t>...</a:t>
              </a:r>
            </a:p>
            <a:p>
              <a:pPr eaLnBrk="1" hangingPunct="1">
                <a:defRPr/>
              </a:pPr>
              <a:r>
                <a:rPr lang="en-US" altLang="en-US" b="1" dirty="0">
                  <a:solidFill>
                    <a:schemeClr val="tx1">
                      <a:lumMod val="75000"/>
                    </a:schemeClr>
                  </a:solidFill>
                  <a:latin typeface="Courier New" panose="02070309020205020404" pitchFamily="49" charset="0"/>
                </a:rPr>
                <a:t>    department_id    NUMBER(4),</a:t>
              </a:r>
            </a:p>
            <a:p>
              <a:pPr eaLnBrk="1" hangingPunct="1">
                <a:defRPr/>
              </a:pPr>
              <a:r>
                <a:rPr lang="en-US" altLang="en-US" b="1" dirty="0">
                  <a:solidFill>
                    <a:schemeClr val="tx1">
                      <a:lumMod val="75000"/>
                    </a:schemeClr>
                  </a:solidFill>
                  <a:latin typeface="Courier New" panose="02070309020205020404" pitchFamily="49" charset="0"/>
                </a:rPr>
                <a:t>    CONSTRAINT emp_dept_fk FOREIGN KEY (department_id)</a:t>
              </a:r>
            </a:p>
            <a:p>
              <a:pPr eaLnBrk="1" hangingPunct="1">
                <a:defRPr/>
              </a:pPr>
              <a:r>
                <a:rPr lang="en-US" altLang="en-US" b="1" dirty="0">
                  <a:solidFill>
                    <a:schemeClr val="tx1">
                      <a:lumMod val="75000"/>
                    </a:schemeClr>
                  </a:solidFill>
                  <a:latin typeface="Courier New" panose="02070309020205020404" pitchFamily="49" charset="0"/>
                </a:rPr>
                <a:t>      REFERENCES departments(department_id),</a:t>
              </a:r>
            </a:p>
            <a:p>
              <a:pPr eaLnBrk="1" hangingPunct="1">
                <a:defRPr/>
              </a:pPr>
              <a:r>
                <a:rPr lang="en-US" altLang="en-US" b="1" dirty="0">
                  <a:solidFill>
                    <a:schemeClr val="tx1">
                      <a:lumMod val="75000"/>
                    </a:schemeClr>
                  </a:solidFill>
                  <a:latin typeface="Courier New" panose="02070309020205020404" pitchFamily="49" charset="0"/>
                </a:rPr>
                <a:t>    CONSTRAINT emp_email_uk UNIQUE(email));</a:t>
              </a:r>
            </a:p>
          </p:txBody>
        </p:sp>
        <p:sp>
          <p:nvSpPr>
            <p:cNvPr id="52231" name="Rectangle 5"/>
            <p:cNvSpPr>
              <a:spLocks noChangeArrowheads="1"/>
            </p:cNvSpPr>
            <p:nvPr/>
          </p:nvSpPr>
          <p:spPr bwMode="gray">
            <a:xfrm>
              <a:off x="1239875" y="4609041"/>
              <a:ext cx="7038975" cy="5588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flipV="1">
            <a:off x="9577387"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25"/>
          <p:cNvSpPr/>
          <p:nvPr/>
        </p:nvSpPr>
        <p:spPr bwMode="auto">
          <a:xfrm rot="10800000">
            <a:off x="9828212" y="4115196"/>
            <a:ext cx="1828800" cy="1828008"/>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pPr>
            <a:endParaRPr lang="en-US"/>
          </a:p>
        </p:txBody>
      </p:sp>
      <p:sp>
        <p:nvSpPr>
          <p:cNvPr id="54274" name="Rectangle 4"/>
          <p:cNvSpPr>
            <a:spLocks noGrp="1" noChangeArrowheads="1"/>
          </p:cNvSpPr>
          <p:nvPr>
            <p:ph type="title"/>
          </p:nvPr>
        </p:nvSpPr>
        <p:spPr/>
        <p:txBody>
          <a:bodyPr/>
          <a:lstStyle/>
          <a:p>
            <a:pPr eaLnBrk="1" hangingPunct="1"/>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Constraint: Keywords</a:t>
            </a:r>
          </a:p>
        </p:txBody>
      </p:sp>
      <p:sp>
        <p:nvSpPr>
          <p:cNvPr id="54275" name="Rectangle 5"/>
          <p:cNvSpPr>
            <a:spLocks noGrp="1" noChangeArrowheads="1"/>
          </p:cNvSpPr>
          <p:nvPr>
            <p:ph idx="1"/>
          </p:nvPr>
        </p:nvSpPr>
        <p:spPr>
          <a:xfrm>
            <a:off x="622138" y="1242485"/>
            <a:ext cx="10944549" cy="1996266"/>
          </a:xfrm>
        </p:spPr>
        <p:txBody>
          <a:bodyPr/>
          <a:lstStyle/>
          <a:p>
            <a:pPr lvl="1" eaLnBrk="1" hangingPunct="1"/>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Defines the column in the child table at the table-constraint level</a:t>
            </a:r>
          </a:p>
          <a:p>
            <a:pPr lvl="1" eaLnBrk="1" hangingPunct="1"/>
            <a:r>
              <a:rPr lang="en-US" altLang="en-US" dirty="0" smtClean="0">
                <a:latin typeface="Courier New" pitchFamily="49" charset="0"/>
              </a:rPr>
              <a:t>REFERENCES</a:t>
            </a:r>
            <a:r>
              <a:rPr lang="en-US" altLang="en-US" dirty="0" smtClean="0"/>
              <a:t>: Identifies the table and column in the parent table</a:t>
            </a:r>
          </a:p>
          <a:p>
            <a:pPr lvl="1" eaLnBrk="1" hangingPunct="1"/>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CASCADE</a:t>
            </a:r>
            <a:r>
              <a:rPr lang="en-US" altLang="en-US" dirty="0" smtClean="0"/>
              <a:t>: Deletes the dependent rows in the child table when a row in the parent table is deleted</a:t>
            </a:r>
          </a:p>
          <a:p>
            <a:pPr lvl="1" eaLnBrk="1" hangingPunct="1"/>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SET</a:t>
            </a:r>
            <a:r>
              <a:rPr lang="en-US" altLang="en-US" dirty="0" smtClean="0"/>
              <a:t> </a:t>
            </a:r>
            <a:r>
              <a:rPr lang="en-US" altLang="en-US" dirty="0" smtClean="0">
                <a:latin typeface="Courier New" pitchFamily="49" charset="0"/>
              </a:rPr>
              <a:t>NULL</a:t>
            </a:r>
            <a:r>
              <a:rPr lang="en-US" altLang="en-US" dirty="0" smtClean="0"/>
              <a:t>: Converts dependent foreign key values to null</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99687" y="4560692"/>
            <a:ext cx="1085850" cy="115298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rot="16200000" flipV="1">
            <a:off x="9577387"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45332" y="4072574"/>
            <a:ext cx="2011680" cy="2011680"/>
            <a:chOff x="4798142" y="4107529"/>
            <a:chExt cx="2011680" cy="2011680"/>
          </a:xfrm>
        </p:grpSpPr>
        <p:sp>
          <p:nvSpPr>
            <p:cNvPr id="9" name="Oval 8"/>
            <p:cNvSpPr>
              <a:spLocks noChangeAspect="1"/>
            </p:cNvSpPr>
            <p:nvPr/>
          </p:nvSpPr>
          <p:spPr bwMode="auto">
            <a:xfrm>
              <a:off x="4798142" y="4107529"/>
              <a:ext cx="2011680" cy="2011680"/>
            </a:xfrm>
            <a:prstGeom prst="ellipse">
              <a:avLst/>
            </a:prstGeom>
            <a:solidFill>
              <a:schemeClr val="bg1">
                <a:lumMod val="95000"/>
              </a:schemeClr>
            </a:solidFill>
            <a:ln w="28575" cap="flat" cmpd="sng" algn="ctr">
              <a:noFill/>
              <a:prstDash val="solid"/>
              <a:round/>
              <a:headEnd type="none" w="sm" len="sm"/>
              <a:tailEnd type="none" w="sm" len="sm"/>
            </a:ln>
            <a:effectLst>
              <a:outerShdw blurRad="635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10" name="Oval 9"/>
            <p:cNvSpPr/>
            <p:nvPr/>
          </p:nvSpPr>
          <p:spPr bwMode="auto">
            <a:xfrm>
              <a:off x="4889583" y="4198970"/>
              <a:ext cx="1828800" cy="1828799"/>
            </a:xfrm>
            <a:prstGeom prst="ellipse">
              <a:avLst/>
            </a:prstGeom>
            <a:solidFill>
              <a:schemeClr val="bg1"/>
            </a:solidFill>
            <a:ln w="28575" cap="flat" cmpd="sng" algn="ctr">
              <a:solidFill>
                <a:schemeClr val="bg1"/>
              </a:solidFill>
              <a:prstDash val="solid"/>
              <a:round/>
              <a:headEnd type="none" w="sm" len="sm"/>
              <a:tailEnd type="none" w="sm" len="sm"/>
            </a:ln>
            <a:effectLst>
              <a:innerShdw blurRad="495300">
                <a:srgbClr val="F0FF65"/>
              </a:inn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grpSp>
      <p:sp>
        <p:nvSpPr>
          <p:cNvPr id="7" name="Content Placeholder 2"/>
          <p:cNvSpPr txBox="1">
            <a:spLocks/>
          </p:cNvSpPr>
          <p:nvPr/>
        </p:nvSpPr>
        <p:spPr bwMode="gray">
          <a:xfrm>
            <a:off x="1065212" y="2545643"/>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 salary	NUMBER(2)</a:t>
            </a:r>
          </a:p>
          <a:p>
            <a:pPr eaLnBrk="1" hangingPunct="1">
              <a:defRPr/>
            </a:pPr>
            <a:r>
              <a:rPr lang="en-US" altLang="en-US" b="1" dirty="0">
                <a:solidFill>
                  <a:schemeClr val="tx1">
                    <a:lumMod val="75000"/>
                  </a:schemeClr>
                </a:solidFill>
                <a:latin typeface="Courier New" panose="02070309020205020404" pitchFamily="49" charset="0"/>
              </a:rPr>
              <a:t>     CONSTRAINT emp_salary_min  </a:t>
            </a:r>
          </a:p>
          <a:p>
            <a:pPr eaLnBrk="1" hangingPunct="1">
              <a:defRPr/>
            </a:pPr>
            <a:r>
              <a:rPr lang="en-US" altLang="en-US" b="1" dirty="0">
                <a:solidFill>
                  <a:schemeClr val="tx1">
                    <a:lumMod val="75000"/>
                  </a:schemeClr>
                </a:solidFill>
                <a:latin typeface="Courier New" panose="02070309020205020404" pitchFamily="49" charset="0"/>
              </a:rPr>
              <a:t>            CHECK (salary &gt; 0),...</a:t>
            </a:r>
          </a:p>
        </p:txBody>
      </p:sp>
      <p:sp>
        <p:nvSpPr>
          <p:cNvPr id="56325" name="Rectangle 7"/>
          <p:cNvSpPr>
            <a:spLocks noGrp="1" noChangeArrowheads="1"/>
          </p:cNvSpPr>
          <p:nvPr>
            <p:ph type="title"/>
          </p:nvPr>
        </p:nvSpPr>
        <p:spPr/>
        <p:txBody>
          <a:bodyPr/>
          <a:lstStyle/>
          <a:p>
            <a:pPr eaLnBrk="1" hangingPunct="1"/>
            <a:r>
              <a:rPr lang="en-US" altLang="en-US" dirty="0" smtClean="0">
                <a:latin typeface="Courier New" pitchFamily="49" charset="0"/>
              </a:rPr>
              <a:t>CHECK</a:t>
            </a:r>
            <a:r>
              <a:rPr lang="en-US" altLang="en-US" dirty="0" smtClean="0"/>
              <a:t> Constraint</a:t>
            </a:r>
          </a:p>
        </p:txBody>
      </p:sp>
      <p:sp>
        <p:nvSpPr>
          <p:cNvPr id="56326" name="Rectangle 8"/>
          <p:cNvSpPr>
            <a:spLocks noGrp="1" noChangeArrowheads="1"/>
          </p:cNvSpPr>
          <p:nvPr>
            <p:ph idx="1"/>
          </p:nvPr>
        </p:nvSpPr>
        <p:spPr>
          <a:xfrm>
            <a:off x="622138" y="1242485"/>
            <a:ext cx="10944549" cy="795938"/>
          </a:xfrm>
        </p:spPr>
        <p:txBody>
          <a:bodyPr/>
          <a:lstStyle/>
          <a:p>
            <a:pPr lvl="1" eaLnBrk="1" hangingPunct="1"/>
            <a:r>
              <a:rPr lang="en-US" altLang="en-US" dirty="0" smtClean="0"/>
              <a:t>Defines a condition that each row must satisfy</a:t>
            </a:r>
          </a:p>
          <a:p>
            <a:pPr lvl="1" eaLnBrk="1" hangingPunct="1"/>
            <a:r>
              <a:rPr lang="en-US" altLang="en-US" dirty="0" smtClean="0"/>
              <a:t>Cannot reference columns from other tables</a:t>
            </a:r>
          </a:p>
        </p:txBody>
      </p:sp>
      <p:sp>
        <p:nvSpPr>
          <p:cNvPr id="56327" name="Rectangle 5"/>
          <p:cNvSpPr>
            <a:spLocks noChangeArrowheads="1"/>
          </p:cNvSpPr>
          <p:nvPr/>
        </p:nvSpPr>
        <p:spPr bwMode="gray">
          <a:xfrm>
            <a:off x="1673424" y="2967039"/>
            <a:ext cx="4414837" cy="5746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5247" y="4408652"/>
            <a:ext cx="1371600" cy="1743793"/>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Example</a:t>
            </a:r>
          </a:p>
        </p:txBody>
      </p:sp>
      <p:sp>
        <p:nvSpPr>
          <p:cNvPr id="4" name="Content Placeholder 2"/>
          <p:cNvSpPr txBox="1">
            <a:spLocks/>
          </p:cNvSpPr>
          <p:nvPr/>
        </p:nvSpPr>
        <p:spPr bwMode="gray">
          <a:xfrm>
            <a:off x="2428550" y="1764009"/>
            <a:ext cx="7331724" cy="332998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90000"/>
              </a:lnSpc>
              <a:defRPr/>
            </a:pPr>
            <a:r>
              <a:rPr lang="en-US" altLang="en-US" b="1" dirty="0">
                <a:solidFill>
                  <a:schemeClr val="tx1">
                    <a:lumMod val="75000"/>
                  </a:schemeClr>
                </a:solidFill>
                <a:latin typeface="Courier New" panose="02070309020205020404" pitchFamily="49" charset="0"/>
              </a:rPr>
              <a:t>CREATE TABLE teach_emp (</a:t>
            </a:r>
          </a:p>
          <a:p>
            <a:pPr eaLnBrk="1" hangingPunct="1">
              <a:lnSpc>
                <a:spcPct val="90000"/>
              </a:lnSpc>
              <a:defRPr/>
            </a:pPr>
            <a:r>
              <a:rPr lang="en-US" altLang="en-US" b="1" dirty="0">
                <a:solidFill>
                  <a:schemeClr val="tx1">
                    <a:lumMod val="75000"/>
                  </a:schemeClr>
                </a:solidFill>
                <a:latin typeface="Courier New" panose="02070309020205020404" pitchFamily="49" charset="0"/>
              </a:rPr>
              <a:t>         empno      NUMBER(5) PRIMARY KEY,</a:t>
            </a:r>
          </a:p>
          <a:p>
            <a:pPr eaLnBrk="1" hangingPunct="1">
              <a:lnSpc>
                <a:spcPct val="90000"/>
              </a:lnSpc>
              <a:defRPr/>
            </a:pPr>
            <a:r>
              <a:rPr lang="en-US" altLang="en-US" b="1" dirty="0">
                <a:solidFill>
                  <a:schemeClr val="tx1">
                    <a:lumMod val="75000"/>
                  </a:schemeClr>
                </a:solidFill>
                <a:latin typeface="Courier New" panose="02070309020205020404" pitchFamily="49" charset="0"/>
              </a:rPr>
              <a:t>         ename      VARCHAR2(15) NOT NULL,</a:t>
            </a:r>
          </a:p>
          <a:p>
            <a:pPr eaLnBrk="1" hangingPunct="1">
              <a:lnSpc>
                <a:spcPct val="90000"/>
              </a:lnSpc>
              <a:defRPr/>
            </a:pPr>
            <a:r>
              <a:rPr lang="en-US" altLang="en-US" b="1" dirty="0">
                <a:solidFill>
                  <a:schemeClr val="tx1">
                    <a:lumMod val="75000"/>
                  </a:schemeClr>
                </a:solidFill>
                <a:latin typeface="Courier New" panose="02070309020205020404" pitchFamily="49" charset="0"/>
              </a:rPr>
              <a:t>         job        VARCHAR2(10),</a:t>
            </a:r>
          </a:p>
          <a:p>
            <a:pPr eaLnBrk="1" hangingPunct="1">
              <a:lnSpc>
                <a:spcPct val="90000"/>
              </a:lnSpc>
              <a:defRPr/>
            </a:pPr>
            <a:r>
              <a:rPr lang="en-US" altLang="en-US" b="1" dirty="0">
                <a:solidFill>
                  <a:schemeClr val="tx1">
                    <a:lumMod val="75000"/>
                  </a:schemeClr>
                </a:solidFill>
                <a:latin typeface="Courier New" panose="02070309020205020404" pitchFamily="49" charset="0"/>
              </a:rPr>
              <a:t>         mgr        NUMBER(5),</a:t>
            </a:r>
          </a:p>
          <a:p>
            <a:pPr eaLnBrk="1" hangingPunct="1">
              <a:lnSpc>
                <a:spcPct val="90000"/>
              </a:lnSpc>
              <a:defRPr/>
            </a:pPr>
            <a:r>
              <a:rPr lang="en-US" altLang="en-US" b="1" dirty="0">
                <a:solidFill>
                  <a:schemeClr val="tx1">
                    <a:lumMod val="75000"/>
                  </a:schemeClr>
                </a:solidFill>
                <a:latin typeface="Courier New" panose="02070309020205020404" pitchFamily="49" charset="0"/>
              </a:rPr>
              <a:t>         hiredate   DATE DEFAULT (sysdate),</a:t>
            </a:r>
          </a:p>
          <a:p>
            <a:pPr eaLnBrk="1" hangingPunct="1">
              <a:lnSpc>
                <a:spcPct val="90000"/>
              </a:lnSpc>
              <a:defRPr/>
            </a:pPr>
            <a:r>
              <a:rPr lang="en-US" altLang="en-US" b="1" dirty="0">
                <a:solidFill>
                  <a:schemeClr val="tx1">
                    <a:lumMod val="75000"/>
                  </a:schemeClr>
                </a:solidFill>
                <a:latin typeface="Courier New" panose="02070309020205020404" pitchFamily="49" charset="0"/>
              </a:rPr>
              <a:t>         photo      BLOB,</a:t>
            </a:r>
          </a:p>
          <a:p>
            <a:pPr eaLnBrk="1" hangingPunct="1">
              <a:lnSpc>
                <a:spcPct val="90000"/>
              </a:lnSpc>
              <a:defRPr/>
            </a:pPr>
            <a:r>
              <a:rPr lang="en-US" altLang="en-US" b="1" dirty="0">
                <a:solidFill>
                  <a:schemeClr val="tx1">
                    <a:lumMod val="75000"/>
                  </a:schemeClr>
                </a:solidFill>
                <a:latin typeface="Courier New" panose="02070309020205020404" pitchFamily="49" charset="0"/>
              </a:rPr>
              <a:t>         sal        NUMBER(7,2),</a:t>
            </a:r>
          </a:p>
          <a:p>
            <a:pPr eaLnBrk="1" hangingPunct="1">
              <a:lnSpc>
                <a:spcPct val="90000"/>
              </a:lnSpc>
              <a:defRPr/>
            </a:pPr>
            <a:r>
              <a:rPr lang="en-US" altLang="en-US" b="1" dirty="0">
                <a:solidFill>
                  <a:schemeClr val="tx1">
                    <a:lumMod val="75000"/>
                  </a:schemeClr>
                </a:solidFill>
                <a:latin typeface="Courier New" panose="02070309020205020404" pitchFamily="49" charset="0"/>
              </a:rPr>
              <a:t>         deptno     NUMBER(3) NOT NULL</a:t>
            </a:r>
          </a:p>
          <a:p>
            <a:pPr eaLnBrk="1" hangingPunct="1">
              <a:lnSpc>
                <a:spcPct val="90000"/>
              </a:lnSpc>
              <a:defRPr/>
            </a:pPr>
            <a:r>
              <a:rPr lang="en-US" altLang="en-US" b="1" dirty="0">
                <a:solidFill>
                  <a:schemeClr val="tx1">
                    <a:lumMod val="75000"/>
                  </a:schemeClr>
                </a:solidFill>
                <a:latin typeface="Courier New" panose="02070309020205020404" pitchFamily="49" charset="0"/>
              </a:rPr>
              <a:t>                     CONSTRAINT admin_dept_fkey </a:t>
            </a:r>
            <a:r>
              <a:rPr lang="en-US" altLang="en-US" b="1" dirty="0" smtClean="0">
                <a:solidFill>
                  <a:schemeClr val="tx1">
                    <a:lumMod val="75000"/>
                  </a:schemeClr>
                </a:solidFill>
                <a:latin typeface="Courier New" panose="02070309020205020404" pitchFamily="49" charset="0"/>
              </a:rPr>
              <a:t> 			REFERENCES</a:t>
            </a:r>
            <a:endParaRPr lang="en-US" altLang="en-US" b="1" dirty="0">
              <a:solidFill>
                <a:schemeClr val="tx1">
                  <a:lumMod val="75000"/>
                </a:schemeClr>
              </a:solidFill>
              <a:latin typeface="Courier New" panose="02070309020205020404" pitchFamily="49" charset="0"/>
            </a:endParaRPr>
          </a:p>
          <a:p>
            <a:pPr eaLnBrk="1" hangingPunct="1">
              <a:lnSpc>
                <a:spcPct val="90000"/>
              </a:lnSpc>
              <a:defRPr/>
            </a:pPr>
            <a:r>
              <a:rPr lang="en-US" altLang="en-US" b="1" dirty="0">
                <a:solidFill>
                  <a:schemeClr val="tx1">
                    <a:lumMod val="75000"/>
                  </a:schemeClr>
                </a:solidFill>
                <a:latin typeface="Courier New" panose="02070309020205020404" pitchFamily="49" charset="0"/>
              </a:rPr>
              <a:t>                      departments(department_id));</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C:\Users\aposrini.ORADEV\Desktop\SG 11 - SLide 30_sa.png"/>
          <p:cNvPicPr>
            <a:picLocks noChangeAspect="1" noChangeArrowheads="1"/>
          </p:cNvPicPr>
          <p:nvPr/>
        </p:nvPicPr>
        <p:blipFill>
          <a:blip r:embed="rId4" cstate="print"/>
          <a:srcRect/>
          <a:stretch>
            <a:fillRect/>
          </a:stretch>
        </p:blipFill>
        <p:spPr bwMode="auto">
          <a:xfrm>
            <a:off x="2132012" y="3048000"/>
            <a:ext cx="7444014" cy="1600200"/>
          </a:xfrm>
          <a:prstGeom prst="rect">
            <a:avLst/>
          </a:prstGeom>
          <a:noFill/>
          <a:ln>
            <a:solidFill>
              <a:schemeClr val="tx1">
                <a:lumMod val="50000"/>
              </a:schemeClr>
            </a:solidFill>
          </a:ln>
        </p:spPr>
      </p:pic>
      <p:sp>
        <p:nvSpPr>
          <p:cNvPr id="8" name="Content Placeholder 2"/>
          <p:cNvSpPr txBox="1">
            <a:spLocks/>
          </p:cNvSpPr>
          <p:nvPr/>
        </p:nvSpPr>
        <p:spPr bwMode="gray">
          <a:xfrm>
            <a:off x="2061964" y="1676400"/>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UPDATE employees</a:t>
            </a:r>
          </a:p>
          <a:p>
            <a:pPr eaLnBrk="1" hangingPunct="1">
              <a:defRPr/>
            </a:pPr>
            <a:r>
              <a:rPr lang="en-US" altLang="en-US" b="1" dirty="0">
                <a:solidFill>
                  <a:schemeClr val="tx1">
                    <a:lumMod val="75000"/>
                  </a:schemeClr>
                </a:solidFill>
                <a:latin typeface="Courier New" panose="02070309020205020404" pitchFamily="49" charset="0"/>
              </a:rPr>
              <a:t>SET    department_id = 55</a:t>
            </a:r>
          </a:p>
          <a:p>
            <a:pPr eaLnBrk="1" hangingPunct="1">
              <a:defRPr/>
            </a:pPr>
            <a:r>
              <a:rPr lang="en-US" altLang="en-US" b="1" dirty="0">
                <a:solidFill>
                  <a:schemeClr val="tx1">
                    <a:lumMod val="75000"/>
                  </a:schemeClr>
                </a:solidFill>
                <a:latin typeface="Courier New" panose="02070309020205020404" pitchFamily="49" charset="0"/>
              </a:rPr>
              <a:t>WHERE  department_id = 110;</a:t>
            </a:r>
          </a:p>
        </p:txBody>
      </p:sp>
      <p:sp>
        <p:nvSpPr>
          <p:cNvPr id="60422" name="Rectangle 14"/>
          <p:cNvSpPr>
            <a:spLocks noGrp="1" noChangeArrowheads="1"/>
          </p:cNvSpPr>
          <p:nvPr>
            <p:ph type="title"/>
          </p:nvPr>
        </p:nvSpPr>
        <p:spPr/>
        <p:txBody>
          <a:bodyPr/>
          <a:lstStyle/>
          <a:p>
            <a:pPr eaLnBrk="1" hangingPunct="1"/>
            <a:r>
              <a:rPr lang="en-US" altLang="en-US" dirty="0" smtClean="0"/>
              <a:t>Violating Constraints</a:t>
            </a:r>
          </a:p>
        </p:txBody>
      </p:sp>
      <p:sp>
        <p:nvSpPr>
          <p:cNvPr id="60423" name="Rectangle 15"/>
          <p:cNvSpPr>
            <a:spLocks noGrp="1" noChangeArrowheads="1"/>
          </p:cNvSpPr>
          <p:nvPr>
            <p:ph idx="1"/>
          </p:nvPr>
        </p:nvSpPr>
        <p:spPr>
          <a:xfrm>
            <a:off x="2100241" y="4727377"/>
            <a:ext cx="4213310" cy="363538"/>
          </a:xfrm>
        </p:spPr>
        <p:txBody>
          <a:bodyPr/>
          <a:lstStyle/>
          <a:p>
            <a:pPr eaLnBrk="1" hangingPunct="1"/>
            <a:r>
              <a:rPr lang="en-US" altLang="en-US" dirty="0" smtClean="0">
                <a:solidFill>
                  <a:srgbClr val="FF0000"/>
                </a:solidFill>
                <a:latin typeface="+mn-lt"/>
              </a:rPr>
              <a:t>Department </a:t>
            </a:r>
            <a:r>
              <a:rPr lang="en-US" altLang="en-US" b="1" dirty="0" smtClean="0">
                <a:solidFill>
                  <a:srgbClr val="FF0000"/>
                </a:solidFill>
                <a:latin typeface="Courier New" panose="02070309020205020404" pitchFamily="49" charset="0"/>
                <a:cs typeface="Courier New" panose="02070309020205020404" pitchFamily="49" charset="0"/>
              </a:rPr>
              <a:t>55</a:t>
            </a:r>
            <a:r>
              <a:rPr lang="en-US" altLang="en-US" dirty="0" smtClean="0">
                <a:solidFill>
                  <a:srgbClr val="FF0000"/>
                </a:solidFill>
                <a:latin typeface="+mn-lt"/>
              </a:rPr>
              <a:t> does not exist.</a:t>
            </a:r>
          </a:p>
        </p:txBody>
      </p:sp>
      <p:sp>
        <p:nvSpPr>
          <p:cNvPr id="60424" name="Rectangle 9"/>
          <p:cNvSpPr>
            <a:spLocks noChangeArrowheads="1"/>
          </p:cNvSpPr>
          <p:nvPr/>
        </p:nvSpPr>
        <p:spPr bwMode="gray">
          <a:xfrm>
            <a:off x="3030538" y="2066925"/>
            <a:ext cx="2849563" cy="27622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sp>
        <p:nvSpPr>
          <p:cNvPr id="60425" name="Rectangle 10"/>
          <p:cNvSpPr>
            <a:spLocks noChangeArrowheads="1"/>
          </p:cNvSpPr>
          <p:nvPr/>
        </p:nvSpPr>
        <p:spPr bwMode="gray">
          <a:xfrm>
            <a:off x="2160587" y="3733800"/>
            <a:ext cx="7439025" cy="914400"/>
          </a:xfrm>
          <a:prstGeom prst="rect">
            <a:avLst/>
          </a:prstGeom>
          <a:noFill/>
          <a:ln w="28575">
            <a:solidFill>
              <a:schemeClr val="accent1"/>
            </a:solidFill>
            <a:miter lim="800000"/>
            <a:headEnd type="none" w="sm" len="sm"/>
            <a:tailEnd type="none" w="sm" len="sm"/>
          </a:ln>
        </p:spPr>
        <p:txBody>
          <a:bodyPr wrap="none" anchor="ctr"/>
          <a:lstStyle/>
          <a:p>
            <a:pPr eaLnBrk="1" hangingPunct="1"/>
            <a:endParaRPr lang="en-IN" altLang="en-US" dirty="0"/>
          </a:p>
        </p:txBody>
      </p: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p>
            <a:pPr eaLnBrk="1" hangingPunct="1"/>
            <a:r>
              <a:rPr lang="en-US" altLang="en-US" dirty="0" smtClean="0"/>
              <a:t>Objectives</a:t>
            </a:r>
          </a:p>
        </p:txBody>
      </p:sp>
      <p:sp>
        <p:nvSpPr>
          <p:cNvPr id="8195" name="Rectangle 9"/>
          <p:cNvSpPr>
            <a:spLocks noGrp="1" noChangeArrowheads="1"/>
          </p:cNvSpPr>
          <p:nvPr>
            <p:ph idx="1"/>
          </p:nvPr>
        </p:nvSpPr>
        <p:spPr>
          <a:xfrm>
            <a:off x="622138" y="1242485"/>
            <a:ext cx="10944549" cy="2550264"/>
          </a:xfrm>
        </p:spPr>
        <p:txBody>
          <a:bodyPr/>
          <a:lstStyle/>
          <a:p>
            <a:pPr eaLnBrk="1" hangingPunct="1"/>
            <a:r>
              <a:rPr lang="en-US" altLang="en-US" dirty="0" smtClean="0"/>
              <a:t>After completing this lesson, you should be able to do the following:</a:t>
            </a:r>
          </a:p>
          <a:p>
            <a:pPr lvl="1" eaLnBrk="1" hangingPunct="1"/>
            <a:r>
              <a:rPr lang="en-US" altLang="en-US" dirty="0" smtClean="0"/>
              <a:t>Categorize the main database objects</a:t>
            </a:r>
          </a:p>
          <a:p>
            <a:pPr lvl="1" eaLnBrk="1" hangingPunct="1"/>
            <a:r>
              <a:rPr lang="en-US" altLang="en-US" dirty="0" smtClean="0"/>
              <a:t>Review the table structure</a:t>
            </a:r>
          </a:p>
          <a:p>
            <a:pPr lvl="1" eaLnBrk="1" hangingPunct="1"/>
            <a:r>
              <a:rPr lang="en-US" altLang="en-US" dirty="0" smtClean="0"/>
              <a:t>List the data types that are available for columns</a:t>
            </a:r>
          </a:p>
          <a:p>
            <a:pPr lvl="1" eaLnBrk="1" hangingPunct="1"/>
            <a:r>
              <a:rPr lang="en-US" altLang="en-US" dirty="0" smtClean="0"/>
              <a:t>Create a simple table</a:t>
            </a:r>
          </a:p>
          <a:p>
            <a:pPr lvl="1" eaLnBrk="1" hangingPunct="1"/>
            <a:r>
              <a:rPr lang="en-US" altLang="en-US" dirty="0" smtClean="0"/>
              <a:t>Explain how constraints are created at the time of table creation</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title"/>
          </p:nvPr>
        </p:nvSpPr>
        <p:spPr/>
        <p:txBody>
          <a:bodyPr/>
          <a:lstStyle/>
          <a:p>
            <a:pPr eaLnBrk="1" hangingPunct="1"/>
            <a:r>
              <a:rPr lang="en-US" altLang="en-US" dirty="0" smtClean="0"/>
              <a:t>Violating Constraints</a:t>
            </a:r>
          </a:p>
        </p:txBody>
      </p:sp>
      <p:sp>
        <p:nvSpPr>
          <p:cNvPr id="62467" name="Rectangle 7"/>
          <p:cNvSpPr>
            <a:spLocks noGrp="1" noChangeArrowheads="1"/>
          </p:cNvSpPr>
          <p:nvPr>
            <p:ph idx="1"/>
          </p:nvPr>
        </p:nvSpPr>
        <p:spPr/>
        <p:txBody>
          <a:bodyPr/>
          <a:lstStyle/>
          <a:p>
            <a:pPr eaLnBrk="1" hangingPunct="1"/>
            <a:r>
              <a:rPr lang="en-US" altLang="en-US" dirty="0" smtClean="0"/>
              <a:t>You cannot delete a row that contains a primary key that is used as a foreign key in another table.</a:t>
            </a:r>
          </a:p>
        </p:txBody>
      </p:sp>
      <p:sp>
        <p:nvSpPr>
          <p:cNvPr id="7" name="Content Placeholder 2"/>
          <p:cNvSpPr txBox="1">
            <a:spLocks/>
          </p:cNvSpPr>
          <p:nvPr/>
        </p:nvSpPr>
        <p:spPr bwMode="gray">
          <a:xfrm>
            <a:off x="2055812" y="2479354"/>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DELETE FROM departments</a:t>
            </a:r>
          </a:p>
          <a:p>
            <a:pPr eaLnBrk="1" hangingPunct="1">
              <a:defRPr/>
            </a:pPr>
            <a:r>
              <a:rPr lang="en-US" altLang="en-US" b="1" dirty="0">
                <a:solidFill>
                  <a:schemeClr val="tx1">
                    <a:lumMod val="75000"/>
                  </a:schemeClr>
                </a:solidFill>
                <a:latin typeface="Courier New" panose="02070309020205020404" pitchFamily="49" charset="0"/>
              </a:rPr>
              <a:t>WHERE department_id = 60;</a:t>
            </a:r>
          </a:p>
        </p:txBody>
      </p:sp>
      <p:pic>
        <p:nvPicPr>
          <p:cNvPr id="82946" name="Picture 2" descr="C:\Users\aposrini.ORADEV\Desktop\SG 11 - Slide_31_sa.png"/>
          <p:cNvPicPr>
            <a:picLocks noChangeAspect="1" noChangeArrowheads="1"/>
          </p:cNvPicPr>
          <p:nvPr/>
        </p:nvPicPr>
        <p:blipFill>
          <a:blip r:embed="rId4" cstate="print"/>
          <a:srcRect/>
          <a:stretch>
            <a:fillRect/>
          </a:stretch>
        </p:blipFill>
        <p:spPr bwMode="auto">
          <a:xfrm>
            <a:off x="2055812" y="3581400"/>
            <a:ext cx="7763052" cy="1676400"/>
          </a:xfrm>
          <a:prstGeom prst="rect">
            <a:avLst/>
          </a:prstGeom>
          <a:noFill/>
          <a:ln w="15875">
            <a:solidFill>
              <a:schemeClr val="tx1">
                <a:lumMod val="50000"/>
              </a:schemeClr>
            </a:solidFill>
          </a:ln>
        </p:spPr>
      </p:pic>
      <p:sp>
        <p:nvSpPr>
          <p:cNvPr id="9" name="Rectangle 8"/>
          <p:cNvSpPr/>
          <p:nvPr/>
        </p:nvSpPr>
        <p:spPr bwMode="auto">
          <a:xfrm>
            <a:off x="2055812" y="4152900"/>
            <a:ext cx="7772400" cy="109728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ustDataLst>
      <p:tags r:id="rId1"/>
    </p:custData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8"/>
          <p:cNvSpPr>
            <a:spLocks noGrp="1" noChangeArrowheads="1"/>
          </p:cNvSpPr>
          <p:nvPr>
            <p:ph type="title"/>
          </p:nvPr>
        </p:nvSpPr>
        <p:spPr/>
        <p:txBody>
          <a:bodyPr/>
          <a:lstStyle/>
          <a:p>
            <a:pPr eaLnBrk="1" hangingPunct="1"/>
            <a:r>
              <a:rPr lang="en-US" altLang="en-US" dirty="0" smtClean="0"/>
              <a:t>Lesson Agenda</a:t>
            </a:r>
          </a:p>
        </p:txBody>
      </p:sp>
      <p:sp>
        <p:nvSpPr>
          <p:cNvPr id="64515" name="Rectangle 1029"/>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rgbClr val="A6A6A6"/>
              </a:buClr>
            </a:pPr>
            <a:r>
              <a:rPr lang="en-US" altLang="en-US" dirty="0" smtClean="0">
                <a:solidFill>
                  <a:srgbClr val="A6A6A6"/>
                </a:solidFill>
              </a:rPr>
              <a:t>Data types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a:t>
            </a:r>
            <a:r>
              <a:rPr lang="en-US" altLang="en-US" dirty="0" smtClean="0">
                <a:solidFill>
                  <a:srgbClr val="A6A6A6"/>
                </a:solidFill>
                <a:latin typeface="Courier New" pitchFamily="49" charset="0"/>
              </a:rPr>
              <a:t> 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chemeClr val="accent1"/>
              </a:buClr>
            </a:pPr>
            <a:r>
              <a:rPr lang="en-US" altLang="en-US" dirty="0" smtClean="0"/>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title"/>
          </p:nvPr>
        </p:nvSpPr>
        <p:spPr/>
        <p:txBody>
          <a:bodyPr/>
          <a:lstStyle/>
          <a:p>
            <a:pPr eaLnBrk="1" hangingPunct="1"/>
            <a:r>
              <a:rPr lang="en-US" altLang="en-US" dirty="0" smtClean="0"/>
              <a:t>Creating a Table Using a Subquery</a:t>
            </a:r>
          </a:p>
        </p:txBody>
      </p:sp>
      <p:sp>
        <p:nvSpPr>
          <p:cNvPr id="66563" name="Rectangle 6"/>
          <p:cNvSpPr>
            <a:spLocks noGrp="1" noChangeArrowheads="1"/>
          </p:cNvSpPr>
          <p:nvPr>
            <p:ph idx="1"/>
          </p:nvPr>
        </p:nvSpPr>
        <p:spPr/>
        <p:txBody>
          <a:bodyPr/>
          <a:lstStyle/>
          <a:p>
            <a:pPr lvl="1" eaLnBrk="1" hangingPunct="1"/>
            <a:r>
              <a:rPr lang="en-US" altLang="en-US" dirty="0" smtClean="0"/>
              <a:t>Create a table and insert rows by combining the </a:t>
            </a: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statement and the </a:t>
            </a:r>
            <a:r>
              <a:rPr lang="en-US" altLang="en-US" dirty="0" smtClean="0">
                <a:latin typeface="Courier New" pitchFamily="49" charset="0"/>
              </a:rPr>
              <a:t>AS</a:t>
            </a:r>
            <a:r>
              <a:rPr lang="en-US" altLang="en-US" dirty="0" smtClean="0"/>
              <a:t> </a:t>
            </a:r>
            <a:r>
              <a:rPr lang="en-US" altLang="en-US" i="1" dirty="0" smtClean="0">
                <a:latin typeface="Courier New" pitchFamily="49" charset="0"/>
              </a:rPr>
              <a:t>subquery</a:t>
            </a:r>
            <a:r>
              <a:rPr lang="en-US" altLang="en-US" dirty="0" smtClean="0"/>
              <a:t> option.</a:t>
            </a:r>
          </a:p>
          <a:p>
            <a:pPr lvl="1" eaLnBrk="1" hangingPunct="1"/>
            <a:endParaRPr lang="en-US" altLang="en-US" sz="2600" dirty="0"/>
          </a:p>
          <a:p>
            <a:pPr lvl="1" eaLnBrk="1" hangingPunct="1"/>
            <a:endParaRPr lang="en-US" altLang="en-US" sz="2600" dirty="0"/>
          </a:p>
          <a:p>
            <a:pPr lvl="1" eaLnBrk="1" hangingPunct="1"/>
            <a:endParaRPr lang="en-US" altLang="en-US" dirty="0" smtClean="0"/>
          </a:p>
          <a:p>
            <a:pPr lvl="1" eaLnBrk="1" hangingPunct="1"/>
            <a:r>
              <a:rPr lang="en-US" altLang="en-US" dirty="0" smtClean="0"/>
              <a:t>Match the number of specified columns to the number of subquery columns.</a:t>
            </a:r>
          </a:p>
          <a:p>
            <a:pPr lvl="1" eaLnBrk="1" hangingPunct="1"/>
            <a:r>
              <a:rPr lang="en-US" altLang="en-US" dirty="0" smtClean="0"/>
              <a:t>Define columns with column names and default values.</a:t>
            </a:r>
          </a:p>
        </p:txBody>
      </p:sp>
      <p:sp>
        <p:nvSpPr>
          <p:cNvPr id="5" name="Content Placeholder 2"/>
          <p:cNvSpPr txBox="1">
            <a:spLocks/>
          </p:cNvSpPr>
          <p:nvPr/>
        </p:nvSpPr>
        <p:spPr bwMode="gray">
          <a:xfrm>
            <a:off x="1065212" y="2118360"/>
            <a:ext cx="8064896" cy="100584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CREATE TABLE </a:t>
            </a:r>
            <a:r>
              <a:rPr lang="en-US" altLang="en-US" b="1" i="1" dirty="0">
                <a:solidFill>
                  <a:schemeClr val="tx1">
                    <a:lumMod val="75000"/>
                  </a:schemeClr>
                </a:solidFill>
                <a:latin typeface="Courier New" panose="02070309020205020404" pitchFamily="49" charset="0"/>
              </a:rPr>
              <a:t>table</a:t>
            </a:r>
            <a:endParaRPr lang="en-US" altLang="en-US" b="1" dirty="0">
              <a:solidFill>
                <a:schemeClr val="tx1">
                  <a:lumMod val="75000"/>
                </a:schemeClr>
              </a:solidFill>
              <a:latin typeface="Courier New" panose="02070309020205020404" pitchFamily="49" charset="0"/>
            </a:endParaRPr>
          </a:p>
          <a:p>
            <a:pPr eaLnBrk="1" hangingPunct="1">
              <a:defRPr/>
            </a:pPr>
            <a:r>
              <a:rPr lang="en-US" altLang="en-US" b="1" dirty="0">
                <a:solidFill>
                  <a:schemeClr val="tx1">
                    <a:lumMod val="75000"/>
                  </a:schemeClr>
                </a:solidFill>
                <a:latin typeface="Courier New" panose="02070309020205020404" pitchFamily="49" charset="0"/>
              </a:rPr>
              <a:t>  	  [(</a:t>
            </a:r>
            <a:r>
              <a:rPr lang="en-US" altLang="en-US" b="1" i="1" dirty="0">
                <a:solidFill>
                  <a:schemeClr val="tx1">
                    <a:lumMod val="75000"/>
                  </a:schemeClr>
                </a:solidFill>
                <a:latin typeface="Courier New" panose="02070309020205020404" pitchFamily="49" charset="0"/>
              </a:rPr>
              <a:t>column</a:t>
            </a:r>
            <a:r>
              <a:rPr lang="en-US" altLang="en-US" b="1" dirty="0">
                <a:solidFill>
                  <a:schemeClr val="tx1">
                    <a:lumMod val="75000"/>
                  </a:schemeClr>
                </a:solidFill>
                <a:latin typeface="Courier New" panose="02070309020205020404" pitchFamily="49" charset="0"/>
              </a:rPr>
              <a:t>, </a:t>
            </a:r>
            <a:r>
              <a:rPr lang="en-US" altLang="en-US" b="1" i="1" dirty="0">
                <a:solidFill>
                  <a:schemeClr val="tx1">
                    <a:lumMod val="75000"/>
                  </a:schemeClr>
                </a:solidFill>
                <a:latin typeface="Courier New" panose="02070309020205020404" pitchFamily="49" charset="0"/>
              </a:rPr>
              <a:t>column</a:t>
            </a:r>
            <a:r>
              <a:rPr lang="en-US" altLang="en-US" b="1" dirty="0">
                <a:solidFill>
                  <a:schemeClr val="tx1">
                    <a:lumMod val="75000"/>
                  </a:schemeClr>
                </a:solidFill>
                <a:latin typeface="Courier New" panose="02070309020205020404" pitchFamily="49" charset="0"/>
              </a:rPr>
              <a:t>...)]</a:t>
            </a:r>
          </a:p>
          <a:p>
            <a:pPr eaLnBrk="1" hangingPunct="1">
              <a:defRPr/>
            </a:pPr>
            <a:r>
              <a:rPr lang="en-US" altLang="en-US" b="1" dirty="0">
                <a:solidFill>
                  <a:schemeClr val="tx1">
                    <a:lumMod val="75000"/>
                  </a:schemeClr>
                </a:solidFill>
                <a:latin typeface="Courier New" panose="02070309020205020404" pitchFamily="49" charset="0"/>
              </a:rPr>
              <a:t>AS </a:t>
            </a:r>
            <a:r>
              <a:rPr lang="en-US" altLang="en-US" b="1" i="1" dirty="0">
                <a:solidFill>
                  <a:schemeClr val="tx1">
                    <a:lumMod val="75000"/>
                  </a:schemeClr>
                </a:solidFill>
                <a:latin typeface="Courier New" panose="02070309020205020404" pitchFamily="49" charset="0"/>
              </a:rPr>
              <a:t>subquery;</a:t>
            </a:r>
            <a:endParaRPr lang="en-US" altLang="en-US" b="1" dirty="0">
              <a:solidFill>
                <a:schemeClr val="tx1">
                  <a:lumMod val="75000"/>
                </a:schemeClr>
              </a:solidFill>
              <a:latin typeface="Courier New" panose="02070309020205020404" pitchFamily="49" charset="0"/>
            </a:endParaRPr>
          </a:p>
        </p:txBody>
      </p:sp>
      <p:sp>
        <p:nvSpPr>
          <p:cNvPr id="6" name="Rectangle 5"/>
          <p:cNvSpPr/>
          <p:nvPr/>
        </p:nvSpPr>
        <p:spPr bwMode="auto">
          <a:xfrm rot="16200000" flipV="1">
            <a:off x="9805986" y="3539171"/>
            <a:ext cx="1165225" cy="325437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9904412" y="4343400"/>
            <a:ext cx="1739126" cy="1737360"/>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208977" y="4637145"/>
            <a:ext cx="1129997" cy="1149871"/>
          </a:xfrm>
          <a:prstGeom prst="rect">
            <a:avLst/>
          </a:prstGeom>
        </p:spPr>
      </p:pic>
      <p:grpSp>
        <p:nvGrpSpPr>
          <p:cNvPr id="9" name="Group 8"/>
          <p:cNvGrpSpPr>
            <a:grpSpLocks noChangeAspect="1"/>
          </p:cNvGrpSpPr>
          <p:nvPr/>
        </p:nvGrpSpPr>
        <p:grpSpPr>
          <a:xfrm>
            <a:off x="11104390" y="5492571"/>
            <a:ext cx="548640" cy="548640"/>
            <a:chOff x="8335971" y="4966354"/>
            <a:chExt cx="594359" cy="594359"/>
          </a:xfrm>
        </p:grpSpPr>
        <p:sp>
          <p:nvSpPr>
            <p:cNvPr id="10" name="Oval 9"/>
            <p:cNvSpPr>
              <a:spLocks noChangeAspect="1"/>
            </p:cNvSpPr>
            <p:nvPr/>
          </p:nvSpPr>
          <p:spPr bwMode="auto">
            <a:xfrm>
              <a:off x="8335971" y="4966354"/>
              <a:ext cx="594359" cy="594359"/>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11" name="Cross 10"/>
            <p:cNvSpPr/>
            <p:nvPr/>
          </p:nvSpPr>
          <p:spPr bwMode="auto">
            <a:xfrm>
              <a:off x="8450983" y="5081362"/>
              <a:ext cx="364357" cy="364357"/>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Tree>
    <p:custDataLst>
      <p:tags r:id="rId1"/>
    </p:custData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title"/>
          </p:nvPr>
        </p:nvSpPr>
        <p:spPr/>
        <p:txBody>
          <a:bodyPr/>
          <a:lstStyle/>
          <a:p>
            <a:pPr eaLnBrk="1" hangingPunct="1"/>
            <a:r>
              <a:rPr lang="en-US" altLang="en-US" dirty="0" smtClean="0"/>
              <a:t>Creating a Table Using a Subquery</a:t>
            </a:r>
          </a:p>
        </p:txBody>
      </p:sp>
      <p:grpSp>
        <p:nvGrpSpPr>
          <p:cNvPr id="2" name="Group 1"/>
          <p:cNvGrpSpPr/>
          <p:nvPr/>
        </p:nvGrpSpPr>
        <p:grpSpPr>
          <a:xfrm>
            <a:off x="2061964" y="1273011"/>
            <a:ext cx="8064896" cy="4311979"/>
            <a:chOff x="2061964" y="1487159"/>
            <a:chExt cx="8064896" cy="4311979"/>
          </a:xfrm>
        </p:grpSpPr>
        <p:sp>
          <p:nvSpPr>
            <p:cNvPr id="9" name="Content Placeholder 2"/>
            <p:cNvSpPr txBox="1">
              <a:spLocks/>
            </p:cNvSpPr>
            <p:nvPr/>
          </p:nvSpPr>
          <p:spPr bwMode="gray">
            <a:xfrm>
              <a:off x="2061964" y="1487159"/>
              <a:ext cx="8064896" cy="24869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CREATE TABLE 	dept80</a:t>
              </a:r>
            </a:p>
            <a:p>
              <a:pPr eaLnBrk="1" hangingPunct="1">
                <a:defRPr/>
              </a:pPr>
              <a:r>
                <a:rPr lang="en-US" altLang="en-US" b="1" dirty="0">
                  <a:solidFill>
                    <a:schemeClr val="tx1">
                      <a:lumMod val="75000"/>
                    </a:schemeClr>
                  </a:solidFill>
                  <a:latin typeface="Courier New" panose="02070309020205020404" pitchFamily="49" charset="0"/>
                </a:rPr>
                <a:t>  AS </a:t>
              </a:r>
              <a:br>
                <a:rPr lang="en-US" altLang="en-US" b="1" dirty="0">
                  <a:solidFill>
                    <a:schemeClr val="tx1">
                      <a:lumMod val="75000"/>
                    </a:schemeClr>
                  </a:solidFill>
                  <a:latin typeface="Courier New" panose="02070309020205020404" pitchFamily="49" charset="0"/>
                </a:rPr>
              </a:br>
              <a:r>
                <a:rPr lang="en-US" altLang="en-US" b="1" dirty="0">
                  <a:solidFill>
                    <a:schemeClr val="tx1">
                      <a:lumMod val="75000"/>
                    </a:schemeClr>
                  </a:solidFill>
                  <a:latin typeface="Courier New" panose="02070309020205020404" pitchFamily="49" charset="0"/>
                </a:rPr>
                <a:t>    SELECT  employee_id, last_name, </a:t>
              </a:r>
            </a:p>
            <a:p>
              <a:pPr eaLnBrk="1" hangingPunct="1">
                <a:defRPr/>
              </a:pPr>
              <a:r>
                <a:rPr lang="en-US" altLang="en-US" b="1" dirty="0">
                  <a:solidFill>
                    <a:schemeClr val="tx1">
                      <a:lumMod val="75000"/>
                    </a:schemeClr>
                  </a:solidFill>
                  <a:latin typeface="Courier New" panose="02070309020205020404" pitchFamily="49" charset="0"/>
                </a:rPr>
                <a:t>            salary*12 ANNSAL, </a:t>
              </a:r>
            </a:p>
            <a:p>
              <a:pPr eaLnBrk="1" hangingPunct="1">
                <a:defRPr/>
              </a:pPr>
              <a:r>
                <a:rPr lang="en-US" altLang="en-US" b="1" dirty="0">
                  <a:solidFill>
                    <a:schemeClr val="tx1">
                      <a:lumMod val="75000"/>
                    </a:schemeClr>
                  </a:solidFill>
                  <a:latin typeface="Courier New" panose="02070309020205020404" pitchFamily="49" charset="0"/>
                </a:rPr>
                <a:t>            hire_date</a:t>
              </a:r>
              <a:br>
                <a:rPr lang="en-US" altLang="en-US" b="1" dirty="0">
                  <a:solidFill>
                    <a:schemeClr val="tx1">
                      <a:lumMod val="75000"/>
                    </a:schemeClr>
                  </a:solidFill>
                  <a:latin typeface="Courier New" panose="02070309020205020404" pitchFamily="49" charset="0"/>
                </a:rPr>
              </a:br>
              <a:r>
                <a:rPr lang="en-US" altLang="en-US" b="1" dirty="0">
                  <a:solidFill>
                    <a:schemeClr val="tx1">
                      <a:lumMod val="75000"/>
                    </a:schemeClr>
                  </a:solidFill>
                  <a:latin typeface="Courier New" panose="02070309020205020404" pitchFamily="49" charset="0"/>
                </a:rPr>
                <a:t>    FROM    employees</a:t>
              </a:r>
              <a:br>
                <a:rPr lang="en-US" altLang="en-US" b="1" dirty="0">
                  <a:solidFill>
                    <a:schemeClr val="tx1">
                      <a:lumMod val="75000"/>
                    </a:schemeClr>
                  </a:solidFill>
                  <a:latin typeface="Courier New" panose="02070309020205020404" pitchFamily="49" charset="0"/>
                </a:rPr>
              </a:br>
              <a:r>
                <a:rPr lang="en-US" altLang="en-US" b="1" dirty="0">
                  <a:solidFill>
                    <a:schemeClr val="tx1">
                      <a:lumMod val="75000"/>
                    </a:schemeClr>
                  </a:solidFill>
                  <a:latin typeface="Courier New" panose="02070309020205020404" pitchFamily="49" charset="0"/>
                </a:rPr>
                <a:t>    WHERE   department_id = 80;</a:t>
              </a:r>
            </a:p>
            <a:p>
              <a:pPr eaLnBrk="1" hangingPunct="1">
                <a:defRPr/>
              </a:pPr>
              <a:endParaRPr lang="en-US" altLang="en-US" b="1" dirty="0">
                <a:solidFill>
                  <a:schemeClr val="tx1">
                    <a:lumMod val="75000"/>
                  </a:schemeClr>
                </a:solidFill>
                <a:latin typeface="Courier New" panose="02070309020205020404" pitchFamily="49" charset="0"/>
              </a:endParaRPr>
            </a:p>
          </p:txBody>
        </p:sp>
        <p:sp>
          <p:nvSpPr>
            <p:cNvPr id="68614" name="Rectangle 4"/>
            <p:cNvSpPr>
              <a:spLocks noChangeArrowheads="1"/>
            </p:cNvSpPr>
            <p:nvPr/>
          </p:nvSpPr>
          <p:spPr bwMode="gray">
            <a:xfrm>
              <a:off x="2665413" y="2198688"/>
              <a:ext cx="4479925" cy="1371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68615" name="Picture 10" descr="C:\salome_official\projects\11gR2_SQL 1\screenshots\les10_33s_a.gif"/>
            <p:cNvPicPr>
              <a:picLocks noChangeAspect="1" noChangeArrowheads="1"/>
            </p:cNvPicPr>
            <p:nvPr/>
          </p:nvPicPr>
          <p:blipFill>
            <a:blip r:embed="rId4" cstate="print"/>
            <a:srcRect/>
            <a:stretch>
              <a:fillRect/>
            </a:stretch>
          </p:blipFill>
          <p:spPr bwMode="auto">
            <a:xfrm>
              <a:off x="2501901" y="4713288"/>
              <a:ext cx="4275137" cy="1085850"/>
            </a:xfrm>
            <a:prstGeom prst="rect">
              <a:avLst/>
            </a:prstGeom>
            <a:noFill/>
            <a:ln w="12700">
              <a:solidFill>
                <a:schemeClr val="tx1"/>
              </a:solidFill>
              <a:miter lim="800000"/>
              <a:headEnd/>
              <a:tailEnd/>
            </a:ln>
          </p:spPr>
        </p:pic>
        <p:sp>
          <p:nvSpPr>
            <p:cNvPr id="10" name="Content Placeholder 2"/>
            <p:cNvSpPr txBox="1">
              <a:spLocks/>
            </p:cNvSpPr>
            <p:nvPr/>
          </p:nvSpPr>
          <p:spPr bwMode="gray">
            <a:xfrm>
              <a:off x="2061964" y="4128938"/>
              <a:ext cx="806489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DESCRIBE dept80</a:t>
              </a:r>
            </a:p>
          </p:txBody>
        </p:sp>
        <p:pic>
          <p:nvPicPr>
            <p:cNvPr id="68610" name="Picture 2"/>
            <p:cNvPicPr>
              <a:picLocks noChangeAspect="1" noChangeArrowheads="1"/>
            </p:cNvPicPr>
            <p:nvPr/>
          </p:nvPicPr>
          <p:blipFill>
            <a:blip r:embed="rId5" cstate="print"/>
            <a:srcRect/>
            <a:stretch>
              <a:fillRect/>
            </a:stretch>
          </p:blipFill>
          <p:spPr bwMode="auto">
            <a:xfrm>
              <a:off x="2208213" y="3657600"/>
              <a:ext cx="1574321" cy="228600"/>
            </a:xfrm>
            <a:prstGeom prst="rect">
              <a:avLst/>
            </a:prstGeom>
            <a:noFill/>
            <a:ln w="12700">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pPr eaLnBrk="1" hangingPunct="1"/>
            <a:r>
              <a:rPr lang="en-US" altLang="en-US" dirty="0" smtClean="0"/>
              <a:t>Lesson Agenda</a:t>
            </a:r>
          </a:p>
        </p:txBody>
      </p:sp>
      <p:sp>
        <p:nvSpPr>
          <p:cNvPr id="70659"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rgbClr val="A6A6A6"/>
              </a:buClr>
            </a:pPr>
            <a:r>
              <a:rPr lang="en-US" altLang="en-US" dirty="0" smtClean="0">
                <a:solidFill>
                  <a:srgbClr val="A6A6A6"/>
                </a:solidFill>
              </a:rPr>
              <a:t>Data types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rgbClr val="A6A6A6"/>
              </a:buClr>
            </a:pPr>
            <a:r>
              <a:rPr lang="en-US" altLang="en-US" dirty="0" smtClean="0">
                <a:solidFill>
                  <a:srgbClr val="A6A6A6"/>
                </a:solidFill>
              </a:rPr>
              <a:t>Creating a table using a subquery</a:t>
            </a:r>
          </a:p>
          <a:p>
            <a:pPr lvl="1" eaLnBrk="1" hangingPunct="1">
              <a:buClr>
                <a:schemeClr val="accent1"/>
              </a:buClr>
            </a:pPr>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9577387" y="3244690"/>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Round Diagonal Corner Rectangle 7"/>
          <p:cNvSpPr>
            <a:spLocks noChangeAspect="1"/>
          </p:cNvSpPr>
          <p:nvPr/>
        </p:nvSpPr>
        <p:spPr bwMode="auto">
          <a:xfrm>
            <a:off x="9523412" y="4222044"/>
            <a:ext cx="2005282" cy="1756868"/>
          </a:xfrm>
          <a:prstGeom prst="round2DiagRect">
            <a:avLst/>
          </a:prstGeom>
          <a:solidFill>
            <a:schemeClr val="bg1"/>
          </a:solidFill>
          <a:ln w="50800" cap="flat" cmpd="sng" algn="ctr">
            <a:solidFill>
              <a:schemeClr val="accent1">
                <a:lumMod val="20000"/>
                <a:lumOff val="8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2706" name="Rectangle 4"/>
          <p:cNvSpPr>
            <a:spLocks noGrp="1" noChangeArrowheads="1"/>
          </p:cNvSpPr>
          <p:nvPr>
            <p:ph type="title"/>
          </p:nvPr>
        </p:nvSpPr>
        <p:spPr/>
        <p:txBody>
          <a:bodyPr/>
          <a:lstStyle/>
          <a:p>
            <a:pPr eaLnBrk="1" hangingPunct="1"/>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Statement</a:t>
            </a:r>
          </a:p>
        </p:txBody>
      </p:sp>
      <p:sp>
        <p:nvSpPr>
          <p:cNvPr id="72707" name="Rectangle 5"/>
          <p:cNvSpPr>
            <a:spLocks noGrp="1" noChangeArrowheads="1"/>
          </p:cNvSpPr>
          <p:nvPr>
            <p:ph idx="1"/>
          </p:nvPr>
        </p:nvSpPr>
        <p:spPr/>
        <p:txBody>
          <a:bodyPr/>
          <a:lstStyle/>
          <a:p>
            <a:pPr indent="0"/>
            <a:r>
              <a:rPr lang="en-US" altLang="en-US" dirty="0" smtClean="0"/>
              <a:t>Use the </a:t>
            </a:r>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statement to:</a:t>
            </a:r>
          </a:p>
          <a:p>
            <a:pPr lvl="1" eaLnBrk="1" hangingPunct="1"/>
            <a:r>
              <a:rPr lang="en-US" altLang="en-US" dirty="0" smtClean="0"/>
              <a:t>Add a new column</a:t>
            </a:r>
          </a:p>
          <a:p>
            <a:pPr lvl="1" eaLnBrk="1" hangingPunct="1"/>
            <a:r>
              <a:rPr lang="en-US" altLang="en-US" dirty="0" smtClean="0"/>
              <a:t>Modify an existing column definition</a:t>
            </a:r>
          </a:p>
          <a:p>
            <a:pPr lvl="1" eaLnBrk="1" hangingPunct="1"/>
            <a:r>
              <a:rPr lang="en-US" altLang="en-US" dirty="0" smtClean="0"/>
              <a:t>Define a default value for the new column</a:t>
            </a:r>
          </a:p>
          <a:p>
            <a:pPr lvl="1" eaLnBrk="1" hangingPunct="1"/>
            <a:r>
              <a:rPr lang="en-US" altLang="en-US" dirty="0" smtClean="0"/>
              <a:t>Drop a column</a:t>
            </a:r>
          </a:p>
          <a:p>
            <a:pPr lvl="1" eaLnBrk="1" hangingPunct="1"/>
            <a:r>
              <a:rPr lang="en-US" altLang="en-US" dirty="0" smtClean="0"/>
              <a:t>Rename a column</a:t>
            </a:r>
          </a:p>
          <a:p>
            <a:pPr lvl="1" eaLnBrk="1" hangingPunct="1"/>
            <a:r>
              <a:rPr lang="en-US" altLang="en-US" dirty="0" smtClean="0"/>
              <a:t>Change table to read-only status</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2153" y="4433111"/>
            <a:ext cx="1447800" cy="1510489"/>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2061964" y="4665839"/>
            <a:ext cx="806489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endParaRPr lang="en-US" altLang="en-US" b="1" dirty="0">
              <a:solidFill>
                <a:schemeClr val="tx1">
                  <a:lumMod val="75000"/>
                </a:schemeClr>
              </a:solidFill>
              <a:latin typeface="Courier New" panose="02070309020205020404" pitchFamily="49" charset="0"/>
            </a:endParaRPr>
          </a:p>
        </p:txBody>
      </p:sp>
      <p:sp>
        <p:nvSpPr>
          <p:cNvPr id="11" name="Content Placeholder 2"/>
          <p:cNvSpPr txBox="1">
            <a:spLocks/>
          </p:cNvSpPr>
          <p:nvPr/>
        </p:nvSpPr>
        <p:spPr bwMode="gray">
          <a:xfrm>
            <a:off x="2061964" y="3441549"/>
            <a:ext cx="806489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endParaRPr lang="en-US" altLang="en-US" b="1" dirty="0">
              <a:solidFill>
                <a:schemeClr val="tx1">
                  <a:lumMod val="75000"/>
                </a:schemeClr>
              </a:solidFill>
              <a:latin typeface="Courier New" panose="02070309020205020404" pitchFamily="49" charset="0"/>
            </a:endParaRPr>
          </a:p>
        </p:txBody>
      </p:sp>
      <p:sp>
        <p:nvSpPr>
          <p:cNvPr id="10" name="Content Placeholder 2"/>
          <p:cNvSpPr txBox="1">
            <a:spLocks/>
          </p:cNvSpPr>
          <p:nvPr/>
        </p:nvSpPr>
        <p:spPr bwMode="gray">
          <a:xfrm>
            <a:off x="2061964" y="2203148"/>
            <a:ext cx="806489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endParaRPr lang="en-US" altLang="en-US" b="1" dirty="0">
              <a:solidFill>
                <a:schemeClr val="tx1">
                  <a:lumMod val="75000"/>
                </a:schemeClr>
              </a:solidFill>
              <a:latin typeface="Courier New" panose="02070309020205020404" pitchFamily="49" charset="0"/>
            </a:endParaRPr>
          </a:p>
        </p:txBody>
      </p:sp>
      <p:sp>
        <p:nvSpPr>
          <p:cNvPr id="74763" name="Rectangle 2"/>
          <p:cNvSpPr>
            <a:spLocks noGrp="1" noChangeArrowheads="1"/>
          </p:cNvSpPr>
          <p:nvPr>
            <p:ph type="title"/>
          </p:nvPr>
        </p:nvSpPr>
        <p:spPr/>
        <p:txBody>
          <a:bodyPr/>
          <a:lstStyle/>
          <a:p>
            <a:pPr eaLnBrk="1" hangingPunct="1"/>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Statement</a:t>
            </a:r>
          </a:p>
        </p:txBody>
      </p:sp>
      <p:sp>
        <p:nvSpPr>
          <p:cNvPr id="74764" name="Rectangle 3"/>
          <p:cNvSpPr>
            <a:spLocks noGrp="1" noChangeArrowheads="1"/>
          </p:cNvSpPr>
          <p:nvPr>
            <p:ph idx="1"/>
          </p:nvPr>
        </p:nvSpPr>
        <p:spPr/>
        <p:txBody>
          <a:bodyPr/>
          <a:lstStyle/>
          <a:p>
            <a:pPr eaLnBrk="1" hangingPunct="1"/>
            <a:r>
              <a:rPr lang="en-US" altLang="en-US" dirty="0" smtClean="0"/>
              <a:t>Use the </a:t>
            </a:r>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statement to add, modify, or drop columns:</a:t>
            </a:r>
          </a:p>
        </p:txBody>
      </p:sp>
      <p:sp>
        <p:nvSpPr>
          <p:cNvPr id="40966" name="Rectangle 6"/>
          <p:cNvSpPr>
            <a:spLocks noChangeArrowheads="1"/>
          </p:cNvSpPr>
          <p:nvPr/>
        </p:nvSpPr>
        <p:spPr bwMode="blackWhite">
          <a:xfrm>
            <a:off x="2516188" y="2286000"/>
            <a:ext cx="730091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9pPr>
          </a:lstStyle>
          <a:p>
            <a:pPr>
              <a:defRPr/>
            </a:pPr>
            <a:r>
              <a:rPr lang="en-US" altLang="en-US" sz="2000" b="1" dirty="0">
                <a:solidFill>
                  <a:schemeClr val="tx1">
                    <a:lumMod val="75000"/>
                  </a:schemeClr>
                </a:solidFill>
                <a:latin typeface="Courier New" panose="02070309020205020404" pitchFamily="49" charset="0"/>
              </a:rPr>
              <a:t>ALTER TABLE </a:t>
            </a:r>
            <a:r>
              <a:rPr lang="en-US" altLang="en-US" sz="2000" b="1" i="1" dirty="0">
                <a:solidFill>
                  <a:schemeClr val="tx1">
                    <a:lumMod val="75000"/>
                  </a:schemeClr>
                </a:solidFill>
                <a:latin typeface="Courier New" panose="02070309020205020404" pitchFamily="49" charset="0"/>
              </a:rPr>
              <a:t>table</a:t>
            </a:r>
            <a:endParaRPr lang="en-US" altLang="en-US" sz="2000" b="1" dirty="0">
              <a:solidFill>
                <a:schemeClr val="tx1">
                  <a:lumMod val="75000"/>
                </a:schemeClr>
              </a:solidFill>
              <a:latin typeface="Courier New" panose="02070309020205020404" pitchFamily="49" charset="0"/>
            </a:endParaRPr>
          </a:p>
          <a:p>
            <a:pPr>
              <a:defRPr/>
            </a:pPr>
            <a:r>
              <a:rPr lang="en-US" altLang="en-US" sz="2000" b="1" dirty="0">
                <a:solidFill>
                  <a:schemeClr val="tx1">
                    <a:lumMod val="75000"/>
                  </a:schemeClr>
                </a:solidFill>
                <a:latin typeface="Courier New" panose="02070309020205020404" pitchFamily="49" charset="0"/>
              </a:rPr>
              <a:t>ADD		   (</a:t>
            </a:r>
            <a:r>
              <a:rPr lang="en-US" altLang="en-US" sz="2000" b="1" i="1" dirty="0">
                <a:solidFill>
                  <a:schemeClr val="tx1">
                    <a:lumMod val="75000"/>
                  </a:schemeClr>
                </a:solidFill>
                <a:latin typeface="Courier New" panose="02070309020205020404" pitchFamily="49" charset="0"/>
              </a:rPr>
              <a:t>column datatype </a:t>
            </a:r>
            <a:r>
              <a:rPr lang="en-US" altLang="en-US" sz="2000" b="1" dirty="0">
                <a:solidFill>
                  <a:schemeClr val="tx1">
                    <a:lumMod val="75000"/>
                  </a:schemeClr>
                </a:solidFill>
                <a:latin typeface="Courier New" panose="02070309020205020404" pitchFamily="49" charset="0"/>
              </a:rPr>
              <a:t>[DEFAULT </a:t>
            </a:r>
            <a:r>
              <a:rPr lang="en-US" altLang="en-US" sz="2000" b="1" i="1" dirty="0">
                <a:solidFill>
                  <a:schemeClr val="tx1">
                    <a:lumMod val="75000"/>
                  </a:schemeClr>
                </a:solidFill>
                <a:latin typeface="Courier New" panose="02070309020205020404" pitchFamily="49" charset="0"/>
              </a:rPr>
              <a:t>expr</a:t>
            </a:r>
            <a:r>
              <a:rPr lang="en-US" altLang="en-US" sz="2000" b="1" dirty="0">
                <a:solidFill>
                  <a:schemeClr val="tx1">
                    <a:lumMod val="75000"/>
                  </a:schemeClr>
                </a:solidFill>
                <a:latin typeface="Courier New" panose="02070309020205020404" pitchFamily="49" charset="0"/>
              </a:rPr>
              <a:t>]</a:t>
            </a:r>
          </a:p>
          <a:p>
            <a:pPr>
              <a:defRPr/>
            </a:pPr>
            <a:r>
              <a:rPr lang="en-US" altLang="en-US" sz="2000" b="1" dirty="0">
                <a:solidFill>
                  <a:schemeClr val="tx1">
                    <a:lumMod val="75000"/>
                  </a:schemeClr>
                </a:solidFill>
                <a:latin typeface="Courier New" panose="02070309020205020404" pitchFamily="49" charset="0"/>
              </a:rPr>
              <a:t>		   [, </a:t>
            </a:r>
            <a:r>
              <a:rPr lang="en-US" altLang="en-US" sz="2000" b="1" i="1" dirty="0">
                <a:solidFill>
                  <a:schemeClr val="tx1">
                    <a:lumMod val="75000"/>
                  </a:schemeClr>
                </a:solidFill>
                <a:latin typeface="Courier New" panose="02070309020205020404" pitchFamily="49" charset="0"/>
              </a:rPr>
              <a:t>column datatype</a:t>
            </a:r>
            <a:r>
              <a:rPr lang="en-US" altLang="en-US" sz="2000" b="1" dirty="0">
                <a:solidFill>
                  <a:schemeClr val="tx1">
                    <a:lumMod val="75000"/>
                  </a:schemeClr>
                </a:solidFill>
                <a:latin typeface="Courier New" panose="02070309020205020404" pitchFamily="49" charset="0"/>
              </a:rPr>
              <a:t>]...);</a:t>
            </a:r>
          </a:p>
        </p:txBody>
      </p:sp>
      <p:sp>
        <p:nvSpPr>
          <p:cNvPr id="40967" name="Rectangle 7"/>
          <p:cNvSpPr>
            <a:spLocks noChangeArrowheads="1"/>
          </p:cNvSpPr>
          <p:nvPr/>
        </p:nvSpPr>
        <p:spPr bwMode="blackWhite">
          <a:xfrm>
            <a:off x="2516188" y="3503614"/>
            <a:ext cx="730091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9pPr>
          </a:lstStyle>
          <a:p>
            <a:pPr>
              <a:defRPr/>
            </a:pPr>
            <a:r>
              <a:rPr lang="en-US" altLang="en-US" sz="2000" b="1" dirty="0">
                <a:solidFill>
                  <a:schemeClr val="tx1">
                    <a:lumMod val="75000"/>
                  </a:schemeClr>
                </a:solidFill>
                <a:latin typeface="Courier New" panose="02070309020205020404" pitchFamily="49" charset="0"/>
              </a:rPr>
              <a:t>ALTER TABLE </a:t>
            </a:r>
            <a:r>
              <a:rPr lang="en-US" altLang="en-US" sz="2000" b="1" i="1" dirty="0">
                <a:solidFill>
                  <a:schemeClr val="tx1">
                    <a:lumMod val="75000"/>
                  </a:schemeClr>
                </a:solidFill>
                <a:latin typeface="Courier New" panose="02070309020205020404" pitchFamily="49" charset="0"/>
              </a:rPr>
              <a:t>table</a:t>
            </a:r>
            <a:endParaRPr lang="en-US" altLang="en-US" sz="2000" b="1" dirty="0">
              <a:solidFill>
                <a:schemeClr val="tx1">
                  <a:lumMod val="75000"/>
                </a:schemeClr>
              </a:solidFill>
              <a:latin typeface="Courier New" panose="02070309020205020404" pitchFamily="49" charset="0"/>
            </a:endParaRPr>
          </a:p>
          <a:p>
            <a:pPr>
              <a:defRPr/>
            </a:pPr>
            <a:r>
              <a:rPr lang="en-US" altLang="en-US" sz="2000" b="1" dirty="0">
                <a:solidFill>
                  <a:schemeClr val="tx1">
                    <a:lumMod val="75000"/>
                  </a:schemeClr>
                </a:solidFill>
                <a:latin typeface="Courier New" panose="02070309020205020404" pitchFamily="49" charset="0"/>
              </a:rPr>
              <a:t>MODIFY	   (</a:t>
            </a:r>
            <a:r>
              <a:rPr lang="en-US" altLang="en-US" sz="2000" b="1" i="1" dirty="0">
                <a:solidFill>
                  <a:schemeClr val="tx1">
                    <a:lumMod val="75000"/>
                  </a:schemeClr>
                </a:solidFill>
                <a:latin typeface="Courier New" panose="02070309020205020404" pitchFamily="49" charset="0"/>
              </a:rPr>
              <a:t>column datatype </a:t>
            </a:r>
            <a:r>
              <a:rPr lang="en-US" altLang="en-US" sz="2000" b="1" dirty="0">
                <a:solidFill>
                  <a:schemeClr val="tx1">
                    <a:lumMod val="75000"/>
                  </a:schemeClr>
                </a:solidFill>
                <a:latin typeface="Courier New" panose="02070309020205020404" pitchFamily="49" charset="0"/>
              </a:rPr>
              <a:t>[DEFAULT </a:t>
            </a:r>
            <a:r>
              <a:rPr lang="en-US" altLang="en-US" sz="2000" b="1" i="1" dirty="0">
                <a:solidFill>
                  <a:schemeClr val="tx1">
                    <a:lumMod val="75000"/>
                  </a:schemeClr>
                </a:solidFill>
                <a:latin typeface="Courier New" panose="02070309020205020404" pitchFamily="49" charset="0"/>
              </a:rPr>
              <a:t>expr</a:t>
            </a:r>
            <a:r>
              <a:rPr lang="en-US" altLang="en-US" sz="2000" b="1" dirty="0">
                <a:solidFill>
                  <a:schemeClr val="tx1">
                    <a:lumMod val="75000"/>
                  </a:schemeClr>
                </a:solidFill>
                <a:latin typeface="Courier New" panose="02070309020205020404" pitchFamily="49" charset="0"/>
              </a:rPr>
              <a:t>]</a:t>
            </a:r>
          </a:p>
          <a:p>
            <a:pPr>
              <a:defRPr/>
            </a:pPr>
            <a:r>
              <a:rPr lang="en-US" altLang="en-US" sz="2000" b="1" dirty="0">
                <a:solidFill>
                  <a:schemeClr val="tx1">
                    <a:lumMod val="75000"/>
                  </a:schemeClr>
                </a:solidFill>
                <a:latin typeface="Courier New" panose="02070309020205020404" pitchFamily="49" charset="0"/>
              </a:rPr>
              <a:t>		   [, </a:t>
            </a:r>
            <a:r>
              <a:rPr lang="en-US" altLang="en-US" sz="2000" b="1" i="1" dirty="0">
                <a:solidFill>
                  <a:schemeClr val="tx1">
                    <a:lumMod val="75000"/>
                  </a:schemeClr>
                </a:solidFill>
                <a:latin typeface="Courier New" panose="02070309020205020404" pitchFamily="49" charset="0"/>
              </a:rPr>
              <a:t>column datatype</a:t>
            </a:r>
            <a:r>
              <a:rPr lang="en-US" altLang="en-US" sz="2000" b="1" dirty="0">
                <a:solidFill>
                  <a:schemeClr val="tx1">
                    <a:lumMod val="75000"/>
                  </a:schemeClr>
                </a:solidFill>
                <a:latin typeface="Courier New" panose="02070309020205020404" pitchFamily="49" charset="0"/>
              </a:rPr>
              <a:t>]...);</a:t>
            </a:r>
          </a:p>
        </p:txBody>
      </p:sp>
      <p:sp>
        <p:nvSpPr>
          <p:cNvPr id="40969" name="Rectangle 9"/>
          <p:cNvSpPr>
            <a:spLocks noChangeArrowheads="1"/>
          </p:cNvSpPr>
          <p:nvPr/>
        </p:nvSpPr>
        <p:spPr bwMode="blackWhite">
          <a:xfrm>
            <a:off x="2516188" y="4603044"/>
            <a:ext cx="730091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9pPr>
          </a:lstStyle>
          <a:p>
            <a:pPr>
              <a:defRPr/>
            </a:pPr>
            <a:r>
              <a:rPr lang="en-US" altLang="en-US" sz="2000" b="1" dirty="0">
                <a:solidFill>
                  <a:schemeClr val="tx1">
                    <a:lumMod val="75000"/>
                  </a:schemeClr>
                </a:solidFill>
                <a:latin typeface="Courier New" panose="02070309020205020404" pitchFamily="49" charset="0"/>
              </a:rPr>
              <a:t>ALTER TABLE </a:t>
            </a:r>
            <a:r>
              <a:rPr lang="en-US" altLang="en-US" sz="2000" b="1" i="1" dirty="0">
                <a:solidFill>
                  <a:schemeClr val="tx1">
                    <a:lumMod val="75000"/>
                  </a:schemeClr>
                </a:solidFill>
                <a:latin typeface="Courier New" panose="02070309020205020404" pitchFamily="49" charset="0"/>
              </a:rPr>
              <a:t>table</a:t>
            </a:r>
            <a:endParaRPr lang="en-US" altLang="en-US" sz="2000" b="1" dirty="0">
              <a:solidFill>
                <a:schemeClr val="tx1">
                  <a:lumMod val="75000"/>
                </a:schemeClr>
              </a:solidFill>
              <a:latin typeface="Courier New" panose="02070309020205020404" pitchFamily="49" charset="0"/>
            </a:endParaRPr>
          </a:p>
          <a:p>
            <a:pPr>
              <a:defRPr/>
            </a:pPr>
            <a:r>
              <a:rPr lang="en-US" altLang="en-US" sz="2000" b="1" dirty="0">
                <a:solidFill>
                  <a:schemeClr val="tx1">
                    <a:lumMod val="75000"/>
                  </a:schemeClr>
                </a:solidFill>
                <a:latin typeface="Courier New" panose="02070309020205020404" pitchFamily="49" charset="0"/>
              </a:rPr>
              <a:t>DROP (</a:t>
            </a:r>
            <a:r>
              <a:rPr lang="en-US" altLang="en-US" sz="2000" b="1" i="1" dirty="0">
                <a:solidFill>
                  <a:srgbClr val="FF0000"/>
                </a:solidFill>
                <a:latin typeface="Courier New" panose="02070309020205020404" pitchFamily="49" charset="0"/>
              </a:rPr>
              <a:t>column [, column]</a:t>
            </a:r>
            <a:r>
              <a:rPr lang="en-US" altLang="en-US" sz="2000" b="1" dirty="0">
                <a:solidFill>
                  <a:srgbClr val="FF0000"/>
                </a:solidFill>
                <a:latin typeface="Courier New" panose="02070309020205020404" pitchFamily="49" charset="0"/>
              </a:rPr>
              <a:t> …</a:t>
            </a:r>
            <a:r>
              <a:rPr lang="en-US" altLang="en-US" sz="2000" b="1" dirty="0">
                <a:solidFill>
                  <a:schemeClr val="tx1">
                    <a:lumMod val="75000"/>
                  </a:schemeClr>
                </a:solidFill>
                <a:latin typeface="Courier New" panose="02070309020205020404" pitchFamily="49" charset="0"/>
              </a:rPr>
              <a:t>);</a:t>
            </a: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9577387" y="3244690"/>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4" name="Oval 13"/>
          <p:cNvSpPr>
            <a:spLocks/>
          </p:cNvSpPr>
          <p:nvPr/>
        </p:nvSpPr>
        <p:spPr bwMode="auto">
          <a:xfrm>
            <a:off x="9478242" y="4038600"/>
            <a:ext cx="2088445" cy="2088445"/>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72970" y="4399243"/>
            <a:ext cx="1476983" cy="1540935"/>
          </a:xfrm>
          <a:prstGeom prst="rect">
            <a:avLst/>
          </a:prstGeom>
        </p:spPr>
      </p:pic>
      <p:sp>
        <p:nvSpPr>
          <p:cNvPr id="76803" name="Rectangle 8"/>
          <p:cNvSpPr>
            <a:spLocks noGrp="1" noChangeArrowheads="1"/>
          </p:cNvSpPr>
          <p:nvPr>
            <p:ph idx="1"/>
          </p:nvPr>
        </p:nvSpPr>
        <p:spPr>
          <a:xfrm>
            <a:off x="622138" y="1242485"/>
            <a:ext cx="10944549" cy="2111682"/>
          </a:xfrm>
        </p:spPr>
        <p:txBody>
          <a:bodyPr/>
          <a:lstStyle/>
          <a:p>
            <a:pPr lvl="1" eaLnBrk="1" hangingPunct="1"/>
            <a:r>
              <a:rPr lang="en-US" altLang="en-US" dirty="0" smtClean="0"/>
              <a:t>You use the </a:t>
            </a:r>
            <a:r>
              <a:rPr lang="en-US" altLang="en-US" dirty="0" smtClean="0">
                <a:latin typeface="Courier New" pitchFamily="49" charset="0"/>
              </a:rPr>
              <a:t>ADD</a:t>
            </a:r>
            <a:r>
              <a:rPr lang="en-US" altLang="en-US" dirty="0" smtClean="0"/>
              <a:t> clause to add columns:</a:t>
            </a:r>
          </a:p>
          <a:p>
            <a:pPr lvl="1" eaLnBrk="1" hangingPunct="1">
              <a:buFont typeface="Arial" pitchFamily="34" charset="0"/>
              <a:buNone/>
            </a:pPr>
            <a:endParaRPr lang="en-US" altLang="en-US" dirty="0" smtClean="0"/>
          </a:p>
          <a:p>
            <a:pPr lvl="1" eaLnBrk="1" hangingPunct="1">
              <a:buFont typeface="Arial" pitchFamily="34" charset="0"/>
              <a:buNone/>
            </a:pPr>
            <a:endParaRPr lang="en-US" altLang="en-US" dirty="0" smtClean="0"/>
          </a:p>
          <a:p>
            <a:pPr lvl="1" eaLnBrk="1" hangingPunct="1">
              <a:buFont typeface="Arial" pitchFamily="34" charset="0"/>
              <a:buNone/>
            </a:pPr>
            <a:endParaRPr lang="en-US" altLang="en-US" dirty="0" smtClean="0"/>
          </a:p>
          <a:p>
            <a:pPr lvl="1" eaLnBrk="1" hangingPunct="1"/>
            <a:r>
              <a:rPr lang="en-US" altLang="en-US" dirty="0" smtClean="0"/>
              <a:t>The new column becomes the last column:</a:t>
            </a:r>
          </a:p>
        </p:txBody>
      </p:sp>
      <p:pic>
        <p:nvPicPr>
          <p:cNvPr id="69634" name="Picture 2"/>
          <p:cNvPicPr>
            <a:picLocks noChangeAspect="1" noChangeArrowheads="1"/>
          </p:cNvPicPr>
          <p:nvPr/>
        </p:nvPicPr>
        <p:blipFill>
          <a:blip r:embed="rId5" cstate="print"/>
          <a:srcRect/>
          <a:stretch>
            <a:fillRect/>
          </a:stretch>
        </p:blipFill>
        <p:spPr bwMode="auto">
          <a:xfrm>
            <a:off x="1182706" y="2514600"/>
            <a:ext cx="1552755" cy="228600"/>
          </a:xfrm>
          <a:prstGeom prst="rect">
            <a:avLst/>
          </a:prstGeom>
          <a:noFill/>
          <a:ln w="12700">
            <a:solidFill>
              <a:schemeClr val="tx1"/>
            </a:solidFill>
            <a:miter lim="800000"/>
            <a:headEnd/>
            <a:tailEnd/>
          </a:ln>
        </p:spPr>
      </p:pic>
      <p:pic>
        <p:nvPicPr>
          <p:cNvPr id="69635" name="Picture 3"/>
          <p:cNvPicPr>
            <a:picLocks noChangeAspect="1" noChangeArrowheads="1"/>
          </p:cNvPicPr>
          <p:nvPr/>
        </p:nvPicPr>
        <p:blipFill>
          <a:blip r:embed="rId6" cstate="print"/>
          <a:srcRect/>
          <a:stretch>
            <a:fillRect/>
          </a:stretch>
        </p:blipFill>
        <p:spPr bwMode="auto">
          <a:xfrm>
            <a:off x="1182706" y="3505200"/>
            <a:ext cx="4815840" cy="1219200"/>
          </a:xfrm>
          <a:prstGeom prst="rect">
            <a:avLst/>
          </a:prstGeom>
          <a:noFill/>
          <a:ln w="15875">
            <a:solidFill>
              <a:schemeClr val="tx1"/>
            </a:solidFill>
            <a:miter lim="800000"/>
            <a:headEnd/>
            <a:tailEnd/>
          </a:ln>
        </p:spPr>
      </p:pic>
      <p:sp>
        <p:nvSpPr>
          <p:cNvPr id="8" name="Content Placeholder 2"/>
          <p:cNvSpPr txBox="1">
            <a:spLocks/>
          </p:cNvSpPr>
          <p:nvPr/>
        </p:nvSpPr>
        <p:spPr bwMode="gray">
          <a:xfrm>
            <a:off x="1065212" y="1770349"/>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ALTER TABLE dept80</a:t>
            </a:r>
          </a:p>
          <a:p>
            <a:pPr eaLnBrk="1" hangingPunct="1">
              <a:defRPr/>
            </a:pPr>
            <a:r>
              <a:rPr lang="en-US" altLang="en-US" b="1" dirty="0">
                <a:solidFill>
                  <a:schemeClr val="tx1">
                    <a:lumMod val="75000"/>
                  </a:schemeClr>
                </a:solidFill>
                <a:latin typeface="Courier New" panose="02070309020205020404" pitchFamily="49" charset="0"/>
              </a:rPr>
              <a:t>ADD		   (job_id VARCHAR2(9));</a:t>
            </a:r>
          </a:p>
        </p:txBody>
      </p:sp>
      <p:sp>
        <p:nvSpPr>
          <p:cNvPr id="76802" name="Rectangle 7"/>
          <p:cNvSpPr>
            <a:spLocks noGrp="1" noChangeArrowheads="1"/>
          </p:cNvSpPr>
          <p:nvPr>
            <p:ph type="title"/>
          </p:nvPr>
        </p:nvSpPr>
        <p:spPr/>
        <p:txBody>
          <a:bodyPr/>
          <a:lstStyle/>
          <a:p>
            <a:pPr eaLnBrk="1" hangingPunct="1"/>
            <a:r>
              <a:rPr lang="en-US" altLang="en-US" dirty="0" smtClean="0"/>
              <a:t>Adding a Column</a:t>
            </a:r>
          </a:p>
        </p:txBody>
      </p:sp>
      <p:sp>
        <p:nvSpPr>
          <p:cNvPr id="76806" name="Rectangle 8"/>
          <p:cNvSpPr>
            <a:spLocks noChangeArrowheads="1"/>
          </p:cNvSpPr>
          <p:nvPr/>
        </p:nvSpPr>
        <p:spPr bwMode="auto">
          <a:xfrm>
            <a:off x="5332010" y="3505200"/>
            <a:ext cx="640080" cy="12192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title"/>
          </p:nvPr>
        </p:nvSpPr>
        <p:spPr/>
        <p:txBody>
          <a:bodyPr/>
          <a:lstStyle/>
          <a:p>
            <a:pPr eaLnBrk="1" hangingPunct="1"/>
            <a:r>
              <a:rPr lang="en-US" altLang="en-US" dirty="0" smtClean="0"/>
              <a:t>Modifying a Column</a:t>
            </a:r>
          </a:p>
        </p:txBody>
      </p:sp>
      <p:sp>
        <p:nvSpPr>
          <p:cNvPr id="78851" name="Rectangle 6"/>
          <p:cNvSpPr>
            <a:spLocks noGrp="1" noChangeArrowheads="1"/>
          </p:cNvSpPr>
          <p:nvPr>
            <p:ph idx="1"/>
          </p:nvPr>
        </p:nvSpPr>
        <p:spPr>
          <a:xfrm>
            <a:off x="622138" y="1242485"/>
            <a:ext cx="10944549" cy="2988846"/>
          </a:xfrm>
        </p:spPr>
        <p:txBody>
          <a:bodyPr/>
          <a:lstStyle/>
          <a:p>
            <a:pPr lvl="1" eaLnBrk="1" hangingPunct="1"/>
            <a:r>
              <a:rPr lang="en-US" altLang="en-US" dirty="0" smtClean="0"/>
              <a:t>You can change a column’s data type, size, and default value.</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a:p>
          <a:p>
            <a:pPr lvl="1" eaLnBrk="1" hangingPunct="1"/>
            <a:r>
              <a:rPr lang="en-US" altLang="en-US" dirty="0" smtClean="0"/>
              <a:t>A change to the default value of a column affects only subsequent insertions to the table.</a:t>
            </a:r>
          </a:p>
        </p:txBody>
      </p:sp>
      <p:sp>
        <p:nvSpPr>
          <p:cNvPr id="6" name="Content Placeholder 2"/>
          <p:cNvSpPr txBox="1">
            <a:spLocks/>
          </p:cNvSpPr>
          <p:nvPr/>
        </p:nvSpPr>
        <p:spPr bwMode="gray">
          <a:xfrm>
            <a:off x="2061964" y="1775177"/>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ALTER TABLE dept80</a:t>
            </a:r>
          </a:p>
          <a:p>
            <a:pPr eaLnBrk="1" hangingPunct="1">
              <a:defRPr/>
            </a:pPr>
            <a:r>
              <a:rPr lang="en-US" altLang="en-US" b="1" dirty="0">
                <a:solidFill>
                  <a:schemeClr val="tx1">
                    <a:lumMod val="75000"/>
                  </a:schemeClr>
                </a:solidFill>
                <a:latin typeface="Courier New" panose="02070309020205020404" pitchFamily="49" charset="0"/>
              </a:rPr>
              <a:t>MODIFY		   (last_name VARCHAR2(30));</a:t>
            </a:r>
          </a:p>
        </p:txBody>
      </p:sp>
      <p:pic>
        <p:nvPicPr>
          <p:cNvPr id="7" name="Picture 2"/>
          <p:cNvPicPr>
            <a:picLocks noChangeAspect="1" noChangeArrowheads="1"/>
          </p:cNvPicPr>
          <p:nvPr/>
        </p:nvPicPr>
        <p:blipFill>
          <a:blip r:embed="rId4" cstate="print"/>
          <a:srcRect/>
          <a:stretch>
            <a:fillRect/>
          </a:stretch>
        </p:blipFill>
        <p:spPr bwMode="auto">
          <a:xfrm>
            <a:off x="2061964" y="2573114"/>
            <a:ext cx="1552755" cy="228600"/>
          </a:xfrm>
          <a:prstGeom prst="rect">
            <a:avLst/>
          </a:prstGeom>
          <a:noFill/>
          <a:ln w="12700">
            <a:solidFill>
              <a:schemeClr val="tx1"/>
            </a:solidFill>
            <a:miter lim="800000"/>
            <a:headEnd/>
            <a:tailEnd/>
          </a:ln>
        </p:spPr>
      </p:pic>
      <p:sp>
        <p:nvSpPr>
          <p:cNvPr id="13" name="Rounded Rectangle 12"/>
          <p:cNvSpPr/>
          <p:nvPr/>
        </p:nvSpPr>
        <p:spPr bwMode="auto">
          <a:xfrm>
            <a:off x="7923212" y="2949222"/>
            <a:ext cx="2209800" cy="685800"/>
          </a:xfrm>
          <a:prstGeom prst="roundRect">
            <a:avLst/>
          </a:prstGeom>
          <a:no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r>
              <a:rPr lang="en-US" sz="1600" dirty="0">
                <a:solidFill>
                  <a:srgbClr val="FF0000"/>
                </a:solidFill>
                <a:latin typeface="+mn-lt"/>
              </a:rPr>
              <a:t>Size of the last_name column is </a:t>
            </a:r>
            <a:r>
              <a:rPr lang="en-US" sz="1600" dirty="0" smtClean="0">
                <a:solidFill>
                  <a:srgbClr val="FF0000"/>
                </a:solidFill>
                <a:latin typeface="+mn-lt"/>
              </a:rPr>
              <a:t>modified.</a:t>
            </a:r>
            <a:endParaRPr lang="en-US" sz="1600" dirty="0">
              <a:solidFill>
                <a:srgbClr val="FF0000"/>
              </a:solidFill>
              <a:latin typeface="+mn-lt"/>
            </a:endParaRPr>
          </a:p>
          <a:p>
            <a:pPr algn="ctr" defTabSz="228600">
              <a:spcBef>
                <a:spcPct val="20000"/>
              </a:spcBef>
              <a:buClr>
                <a:srgbClr val="FF0000"/>
              </a:buClr>
            </a:pPr>
            <a:endParaRPr lang="en-US" dirty="0">
              <a:latin typeface="Arial" pitchFamily="34" charset="0"/>
            </a:endParaRPr>
          </a:p>
        </p:txBody>
      </p:sp>
      <p:cxnSp>
        <p:nvCxnSpPr>
          <p:cNvPr id="5" name="Elbow Connector 4"/>
          <p:cNvCxnSpPr>
            <a:stCxn id="13" idx="0"/>
          </p:cNvCxnSpPr>
          <p:nvPr/>
        </p:nvCxnSpPr>
        <p:spPr bwMode="auto">
          <a:xfrm rot="16200000" flipV="1">
            <a:off x="8170862" y="2091972"/>
            <a:ext cx="609600" cy="1104900"/>
          </a:xfrm>
          <a:prstGeom prst="bentConnector2">
            <a:avLst/>
          </a:prstGeom>
          <a:noFill/>
          <a:ln w="28575" cap="flat" cmpd="sng" algn="ctr">
            <a:solidFill>
              <a:schemeClr val="accent1"/>
            </a:solidFill>
            <a:prstDash val="solid"/>
            <a:round/>
            <a:headEnd type="none" w="sm" len="sm"/>
            <a:tailEnd type="triangle" w="lg" len="lg"/>
          </a:ln>
          <a:effectLst/>
        </p:spPr>
      </p:cxnSp>
      <p:sp>
        <p:nvSpPr>
          <p:cNvPr id="9" name="Rectangle 8"/>
          <p:cNvSpPr/>
          <p:nvPr/>
        </p:nvSpPr>
        <p:spPr bwMode="auto">
          <a:xfrm rot="16200000" flipV="1">
            <a:off x="9577387" y="3434877"/>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p:cNvSpPr>
          <p:nvPr/>
        </p:nvSpPr>
        <p:spPr bwMode="auto">
          <a:xfrm>
            <a:off x="9478242" y="4332931"/>
            <a:ext cx="1915469" cy="1915469"/>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75812" y="4932877"/>
            <a:ext cx="1524000" cy="1005191"/>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5976" y="4606452"/>
            <a:ext cx="400050" cy="409575"/>
          </a:xfrm>
          <a:prstGeom prst="rect">
            <a:avLst/>
          </a:prstGeom>
        </p:spPr>
      </p:pic>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dirty="0" smtClean="0"/>
              <a:t>Dropping a Column</a:t>
            </a:r>
          </a:p>
        </p:txBody>
      </p:sp>
      <p:sp>
        <p:nvSpPr>
          <p:cNvPr id="80899" name="Rectangle 3"/>
          <p:cNvSpPr>
            <a:spLocks noGrp="1" noChangeArrowheads="1"/>
          </p:cNvSpPr>
          <p:nvPr>
            <p:ph idx="1"/>
          </p:nvPr>
        </p:nvSpPr>
        <p:spPr/>
        <p:txBody>
          <a:bodyPr/>
          <a:lstStyle/>
          <a:p>
            <a:pPr eaLnBrk="1" hangingPunct="1"/>
            <a:r>
              <a:rPr lang="en-US" altLang="en-US" dirty="0" smtClean="0"/>
              <a:t>Use the </a:t>
            </a:r>
            <a:r>
              <a:rPr lang="en-US" altLang="en-US" dirty="0" smtClean="0">
                <a:latin typeface="Courier New" pitchFamily="49" charset="0"/>
              </a:rPr>
              <a:t>DROP</a:t>
            </a:r>
            <a:r>
              <a:rPr lang="en-US" altLang="en-US" dirty="0" smtClean="0"/>
              <a:t> </a:t>
            </a:r>
            <a:r>
              <a:rPr lang="en-US" altLang="en-US" dirty="0" smtClean="0">
                <a:latin typeface="Courier New" pitchFamily="49" charset="0"/>
              </a:rPr>
              <a:t>COLUMN</a:t>
            </a:r>
            <a:r>
              <a:rPr lang="en-US" altLang="en-US" dirty="0" smtClean="0"/>
              <a:t> clause to drop columns that you no longer need from the table:</a:t>
            </a:r>
          </a:p>
        </p:txBody>
      </p:sp>
      <p:grpSp>
        <p:nvGrpSpPr>
          <p:cNvPr id="2" name="Group 1"/>
          <p:cNvGrpSpPr/>
          <p:nvPr/>
        </p:nvGrpSpPr>
        <p:grpSpPr>
          <a:xfrm>
            <a:off x="2061964" y="2375524"/>
            <a:ext cx="8064896" cy="2106953"/>
            <a:chOff x="2061964" y="2419396"/>
            <a:chExt cx="8064896" cy="2106953"/>
          </a:xfrm>
        </p:grpSpPr>
        <p:sp>
          <p:nvSpPr>
            <p:cNvPr id="7" name="Content Placeholder 2"/>
            <p:cNvSpPr txBox="1">
              <a:spLocks/>
            </p:cNvSpPr>
            <p:nvPr/>
          </p:nvSpPr>
          <p:spPr bwMode="gray">
            <a:xfrm>
              <a:off x="2061964" y="2419396"/>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ALTER TABLE  dept80</a:t>
              </a:r>
            </a:p>
            <a:p>
              <a:pPr eaLnBrk="1" hangingPunct="1">
                <a:defRPr/>
              </a:pPr>
              <a:r>
                <a:rPr lang="en-US" altLang="en-US" b="1" dirty="0">
                  <a:solidFill>
                    <a:schemeClr val="tx1">
                      <a:lumMod val="75000"/>
                    </a:schemeClr>
                  </a:solidFill>
                  <a:latin typeface="Courier New" panose="02070309020205020404" pitchFamily="49" charset="0"/>
                </a:rPr>
                <a:t>DROP (job_id); </a:t>
              </a:r>
            </a:p>
          </p:txBody>
        </p:sp>
        <p:pic>
          <p:nvPicPr>
            <p:cNvPr id="8" name="Picture 2"/>
            <p:cNvPicPr>
              <a:picLocks noChangeAspect="1" noChangeArrowheads="1"/>
            </p:cNvPicPr>
            <p:nvPr/>
          </p:nvPicPr>
          <p:blipFill>
            <a:blip r:embed="rId4" cstate="print"/>
            <a:srcRect/>
            <a:stretch>
              <a:fillRect/>
            </a:stretch>
          </p:blipFill>
          <p:spPr bwMode="auto">
            <a:xfrm>
              <a:off x="2061964" y="3200400"/>
              <a:ext cx="1552755" cy="228600"/>
            </a:xfrm>
            <a:prstGeom prst="rect">
              <a:avLst/>
            </a:prstGeom>
            <a:noFill/>
            <a:ln w="12700">
              <a:solidFill>
                <a:schemeClr val="tx1"/>
              </a:solidFill>
              <a:miter lim="800000"/>
              <a:headEnd/>
              <a:tailEnd/>
            </a:ln>
          </p:spPr>
        </p:pic>
        <p:pic>
          <p:nvPicPr>
            <p:cNvPr id="70658" name="Picture 2"/>
            <p:cNvPicPr>
              <a:picLocks noChangeAspect="1" noChangeArrowheads="1"/>
            </p:cNvPicPr>
            <p:nvPr/>
          </p:nvPicPr>
          <p:blipFill>
            <a:blip r:embed="rId5" cstate="print"/>
            <a:srcRect/>
            <a:stretch>
              <a:fillRect/>
            </a:stretch>
          </p:blipFill>
          <p:spPr bwMode="auto">
            <a:xfrm>
              <a:off x="2061965" y="3733800"/>
              <a:ext cx="2598645" cy="792549"/>
            </a:xfrm>
            <a:prstGeom prst="rect">
              <a:avLst/>
            </a:prstGeom>
            <a:noFill/>
            <a:ln w="15875">
              <a:solidFill>
                <a:schemeClr val="tx1"/>
              </a:solidFill>
              <a:miter lim="800000"/>
              <a:headEnd/>
              <a:tailEnd/>
            </a:ln>
          </p:spPr>
        </p:pic>
      </p:grpSp>
      <p:sp>
        <p:nvSpPr>
          <p:cNvPr id="9" name="Rectangle 8"/>
          <p:cNvSpPr/>
          <p:nvPr/>
        </p:nvSpPr>
        <p:spPr bwMode="auto">
          <a:xfrm rot="16200000" flipV="1">
            <a:off x="9577387" y="3244690"/>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p:cNvSpPr>
          <p:nvPr/>
        </p:nvSpPr>
        <p:spPr bwMode="auto">
          <a:xfrm>
            <a:off x="9478242" y="4038600"/>
            <a:ext cx="2088445" cy="2088445"/>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72969" y="4429876"/>
            <a:ext cx="1469751" cy="1533390"/>
          </a:xfrm>
          <a:prstGeom prst="rect">
            <a:avLst/>
          </a:prstGeom>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Application Scenario</a:t>
            </a:r>
            <a:endParaRPr lang="en-US" dirty="0"/>
          </a:p>
        </p:txBody>
      </p:sp>
      <p:sp>
        <p:nvSpPr>
          <p:cNvPr id="33" name="Rounded Rectangle 32"/>
          <p:cNvSpPr/>
          <p:nvPr/>
        </p:nvSpPr>
        <p:spPr bwMode="auto">
          <a:xfrm>
            <a:off x="4735512" y="4334934"/>
            <a:ext cx="5950018" cy="2049905"/>
          </a:xfrm>
          <a:prstGeom prst="roundRect">
            <a:avLst>
              <a:gd name="adj" fmla="val 9753"/>
            </a:avLst>
          </a:prstGeom>
          <a:gradFill flip="none" rotWithShape="1">
            <a:gsLst>
              <a:gs pos="0">
                <a:srgbClr val="D1FFD1"/>
              </a:gs>
              <a:gs pos="100000">
                <a:schemeClr val="bg1"/>
              </a:gs>
            </a:gsLst>
            <a:lin ang="5400000" scaled="1"/>
            <a:tileRect/>
          </a:gradFill>
          <a:ln w="38100" cap="rnd" cmpd="sng" algn="ctr">
            <a:gradFill flip="none" rotWithShape="1">
              <a:gsLst>
                <a:gs pos="0">
                  <a:schemeClr val="bg1"/>
                </a:gs>
                <a:gs pos="100000">
                  <a:srgbClr val="5FD453"/>
                </a:gs>
              </a:gsLst>
              <a:lin ang="16200000" scaled="1"/>
              <a:tileRect/>
            </a:gradFill>
            <a:prstDash val="sysDot"/>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228600">
              <a:spcBef>
                <a:spcPct val="20000"/>
              </a:spcBef>
              <a:buClr>
                <a:srgbClr val="FF0000"/>
              </a:buClr>
              <a:buFont typeface="Arial" pitchFamily="34" charset="0"/>
              <a:buNone/>
            </a:pPr>
            <a:endParaRPr lang="en-US">
              <a:latin typeface="Arial" pitchFamily="34" charset="0"/>
            </a:endParaRPr>
          </a:p>
        </p:txBody>
      </p:sp>
      <p:cxnSp>
        <p:nvCxnSpPr>
          <p:cNvPr id="34" name="Elbow Connector 33"/>
          <p:cNvCxnSpPr/>
          <p:nvPr/>
        </p:nvCxnSpPr>
        <p:spPr bwMode="auto">
          <a:xfrm rot="5400000">
            <a:off x="10242232" y="4898814"/>
            <a:ext cx="1188720" cy="822960"/>
          </a:xfrm>
          <a:prstGeom prst="bentConnector2">
            <a:avLst/>
          </a:prstGeom>
          <a:noFill/>
          <a:ln w="28575" cap="rnd" cmpd="sng" algn="ctr">
            <a:solidFill>
              <a:schemeClr val="tx1"/>
            </a:solidFill>
            <a:prstDash val="solid"/>
            <a:round/>
            <a:headEnd type="none" w="sm" len="sm"/>
            <a:tailEnd type="triangle" w="lg" len="lg"/>
          </a:ln>
          <a:effectLst/>
        </p:spPr>
      </p:cxnSp>
      <p:sp>
        <p:nvSpPr>
          <p:cNvPr id="35" name="Rounded Rectangle 34"/>
          <p:cNvSpPr/>
          <p:nvPr/>
        </p:nvSpPr>
        <p:spPr bwMode="auto">
          <a:xfrm>
            <a:off x="9447212" y="3211716"/>
            <a:ext cx="2438400" cy="1648197"/>
          </a:xfrm>
          <a:prstGeom prst="roundRect">
            <a:avLst>
              <a:gd name="adj" fmla="val 9591"/>
            </a:avLst>
          </a:prstGeom>
          <a:gradFill flip="none" rotWithShape="1">
            <a:gsLst>
              <a:gs pos="0">
                <a:schemeClr val="accent1">
                  <a:lumMod val="20000"/>
                  <a:lumOff val="80000"/>
                </a:schemeClr>
              </a:gs>
              <a:gs pos="100000">
                <a:schemeClr val="bg1"/>
              </a:gs>
            </a:gsLst>
            <a:lin ang="0" scaled="1"/>
            <a:tileRect/>
          </a:gradFill>
          <a:ln w="381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Rounded Rectangle 36"/>
          <p:cNvSpPr/>
          <p:nvPr/>
        </p:nvSpPr>
        <p:spPr bwMode="auto">
          <a:xfrm>
            <a:off x="4943888" y="4685085"/>
            <a:ext cx="4236624" cy="1559032"/>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glow rad="101600">
              <a:srgbClr val="00B0F0">
                <a:alpha val="40000"/>
              </a:srgbClr>
            </a:glow>
            <a:innerShdw blurRad="114300">
              <a:srgbClr val="5FD453"/>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TextBox 38"/>
          <p:cNvSpPr txBox="1"/>
          <p:nvPr/>
        </p:nvSpPr>
        <p:spPr>
          <a:xfrm>
            <a:off x="4761914" y="296334"/>
            <a:ext cx="2409528" cy="338554"/>
          </a:xfrm>
          <a:prstGeom prst="rect">
            <a:avLst/>
          </a:prstGeom>
          <a:noFill/>
        </p:spPr>
        <p:txBody>
          <a:bodyPr wrap="square" rtlCol="0">
            <a:spAutoFit/>
          </a:bodyPr>
          <a:lstStyle/>
          <a:p>
            <a:r>
              <a:rPr lang="en-US" sz="1600" b="1" dirty="0" smtClean="0">
                <a:solidFill>
                  <a:schemeClr val="bg1"/>
                </a:solidFill>
              </a:rPr>
              <a:t>HR Application</a:t>
            </a:r>
            <a:endParaRPr lang="en-US" sz="1600" b="1" dirty="0">
              <a:solidFill>
                <a:schemeClr val="bg1"/>
              </a:solidFill>
            </a:endParaRPr>
          </a:p>
        </p:txBody>
      </p:sp>
      <p:sp>
        <p:nvSpPr>
          <p:cNvPr id="40" name="Rounded Rectangle 39"/>
          <p:cNvSpPr/>
          <p:nvPr/>
        </p:nvSpPr>
        <p:spPr bwMode="auto">
          <a:xfrm>
            <a:off x="4907492" y="318239"/>
            <a:ext cx="3777720" cy="2771157"/>
          </a:xfrm>
          <a:prstGeom prst="roundRect">
            <a:avLst>
              <a:gd name="adj" fmla="val 9753"/>
            </a:avLst>
          </a:prstGeom>
          <a:gradFill flip="none" rotWithShape="1">
            <a:gsLst>
              <a:gs pos="0">
                <a:schemeClr val="accent6"/>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41" name="Rounded Rectangle 40"/>
          <p:cNvSpPr/>
          <p:nvPr/>
        </p:nvSpPr>
        <p:spPr bwMode="auto">
          <a:xfrm>
            <a:off x="5065725" y="768364"/>
            <a:ext cx="3461255" cy="1559032"/>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2" name="TextBox 41"/>
          <p:cNvSpPr txBox="1"/>
          <p:nvPr/>
        </p:nvSpPr>
        <p:spPr>
          <a:xfrm>
            <a:off x="5098994" y="366434"/>
            <a:ext cx="2409528" cy="338554"/>
          </a:xfrm>
          <a:prstGeom prst="rect">
            <a:avLst/>
          </a:prstGeom>
          <a:noFill/>
        </p:spPr>
        <p:txBody>
          <a:bodyPr wrap="square" rtlCol="0">
            <a:spAutoFit/>
          </a:bodyPr>
          <a:lstStyle/>
          <a:p>
            <a:r>
              <a:rPr lang="en-US" sz="1600" b="1" dirty="0" smtClean="0"/>
              <a:t>HR Application</a:t>
            </a:r>
            <a:endParaRPr lang="en-US" sz="1600" b="1" dirty="0"/>
          </a:p>
        </p:txBody>
      </p:sp>
      <p:sp>
        <p:nvSpPr>
          <p:cNvPr id="43" name="TextBox 42"/>
          <p:cNvSpPr txBox="1"/>
          <p:nvPr/>
        </p:nvSpPr>
        <p:spPr>
          <a:xfrm>
            <a:off x="5043666" y="2213096"/>
            <a:ext cx="441146" cy="400110"/>
          </a:xfrm>
          <a:prstGeom prst="rect">
            <a:avLst/>
          </a:prstGeom>
          <a:noFill/>
        </p:spPr>
        <p:txBody>
          <a:bodyPr wrap="none" rtlCol="0">
            <a:spAutoFit/>
          </a:bodyPr>
          <a:lstStyle/>
          <a:p>
            <a:r>
              <a:rPr lang="en-US" sz="2000" dirty="0" smtClean="0"/>
              <a:t>…</a:t>
            </a:r>
            <a:endParaRPr lang="en-US" dirty="0"/>
          </a:p>
        </p:txBody>
      </p:sp>
      <p:sp>
        <p:nvSpPr>
          <p:cNvPr id="44" name="Rounded Rectangle 43"/>
          <p:cNvSpPr/>
          <p:nvPr/>
        </p:nvSpPr>
        <p:spPr bwMode="auto">
          <a:xfrm>
            <a:off x="5180012" y="2635018"/>
            <a:ext cx="827774"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EDIT</a:t>
            </a:r>
            <a:endParaRPr lang="en-US" sz="1500" b="1" dirty="0">
              <a:solidFill>
                <a:schemeClr val="bg1"/>
              </a:solidFill>
              <a:latin typeface="Arial" pitchFamily="34" charset="0"/>
            </a:endParaRPr>
          </a:p>
        </p:txBody>
      </p:sp>
      <p:graphicFrame>
        <p:nvGraphicFramePr>
          <p:cNvPr id="45" name="Table 44"/>
          <p:cNvGraphicFramePr>
            <a:graphicFrameLocks noGrp="1"/>
          </p:cNvGraphicFramePr>
          <p:nvPr>
            <p:extLst>
              <p:ext uri="{D42A27DB-BD31-4B8C-83A1-F6EECF244321}">
                <p14:modId xmlns:p14="http://schemas.microsoft.com/office/powerpoint/2010/main" val="1449470272"/>
              </p:ext>
            </p:extLst>
          </p:nvPr>
        </p:nvGraphicFramePr>
        <p:xfrm>
          <a:off x="5244344" y="938280"/>
          <a:ext cx="3104016" cy="1219200"/>
        </p:xfrm>
        <a:graphic>
          <a:graphicData uri="http://schemas.openxmlformats.org/drawingml/2006/table">
            <a:tbl>
              <a:tblPr firstRow="1" lastRow="1" bandCol="1">
                <a:tableStyleId>{5FD0F851-EC5A-4D38-B0AD-8093EC10F338}</a:tableStyleId>
              </a:tblPr>
              <a:tblGrid>
                <a:gridCol w="1034672"/>
                <a:gridCol w="1034672"/>
                <a:gridCol w="1034672"/>
              </a:tblGrid>
              <a:tr h="304800">
                <a:tc>
                  <a:txBody>
                    <a:bodyPr/>
                    <a:lstStyle/>
                    <a:p>
                      <a:r>
                        <a:rPr lang="en-US" sz="1200" dirty="0" err="1" smtClean="0">
                          <a:solidFill>
                            <a:schemeClr val="bg1"/>
                          </a:solidFill>
                        </a:rPr>
                        <a:t>job_ID</a:t>
                      </a:r>
                      <a:endParaRPr lang="en-US" sz="1200" dirty="0">
                        <a:solidFill>
                          <a:schemeClr val="bg1"/>
                        </a:solidFill>
                      </a:endParaRPr>
                    </a:p>
                  </a:txBody>
                  <a:tcPr>
                    <a:solidFill>
                      <a:srgbClr val="8DA6B1"/>
                    </a:solidFill>
                  </a:tcPr>
                </a:tc>
                <a:tc>
                  <a:txBody>
                    <a:bodyPr/>
                    <a:lstStyle/>
                    <a:p>
                      <a:r>
                        <a:rPr lang="en-US" sz="1200" dirty="0" err="1" smtClean="0">
                          <a:solidFill>
                            <a:schemeClr val="bg1"/>
                          </a:solidFill>
                        </a:rPr>
                        <a:t>Min</a:t>
                      </a:r>
                      <a:r>
                        <a:rPr lang="en-US" sz="1200" baseline="0" dirty="0" err="1" smtClean="0">
                          <a:solidFill>
                            <a:schemeClr val="bg1"/>
                          </a:solidFill>
                        </a:rPr>
                        <a:t>_Salary</a:t>
                      </a:r>
                      <a:r>
                        <a:rPr lang="en-US" sz="1200" baseline="0" dirty="0" smtClean="0">
                          <a:solidFill>
                            <a:schemeClr val="bg1"/>
                          </a:solidFill>
                        </a:rPr>
                        <a:t> </a:t>
                      </a:r>
                      <a:endParaRPr lang="en-US" sz="1200" dirty="0">
                        <a:solidFill>
                          <a:schemeClr val="bg1"/>
                        </a:solidFill>
                      </a:endParaRPr>
                    </a:p>
                  </a:txBody>
                  <a:tcPr>
                    <a:solidFill>
                      <a:srgbClr val="8DA6B1"/>
                    </a:solidFill>
                  </a:tcPr>
                </a:tc>
                <a:tc>
                  <a:txBody>
                    <a:bodyPr/>
                    <a:lstStyle/>
                    <a:p>
                      <a:r>
                        <a:rPr lang="en-US" sz="1200" dirty="0" err="1" smtClean="0">
                          <a:solidFill>
                            <a:schemeClr val="bg1"/>
                          </a:solidFill>
                        </a:rPr>
                        <a:t>Max_Salary</a:t>
                      </a:r>
                      <a:endParaRPr lang="en-US" sz="1200" dirty="0">
                        <a:solidFill>
                          <a:schemeClr val="bg1"/>
                        </a:solidFill>
                      </a:endParaRPr>
                    </a:p>
                  </a:txBody>
                  <a:tcPr>
                    <a:solidFill>
                      <a:srgbClr val="8DA6B1"/>
                    </a:solidFill>
                  </a:tcPr>
                </a:tc>
              </a:tr>
              <a:tr h="304800">
                <a:tc>
                  <a:txBody>
                    <a:bodyPr/>
                    <a:lstStyle/>
                    <a:p>
                      <a:r>
                        <a:rPr lang="en-US" sz="1200" dirty="0" smtClean="0"/>
                        <a:t>AD_PRES</a:t>
                      </a:r>
                      <a:endParaRPr lang="en-US" sz="1200" dirty="0"/>
                    </a:p>
                  </a:txBody>
                  <a:tcPr/>
                </a:tc>
                <a:tc>
                  <a:txBody>
                    <a:bodyPr/>
                    <a:lstStyle/>
                    <a:p>
                      <a:r>
                        <a:rPr lang="en-US" sz="1200" dirty="0" smtClean="0"/>
                        <a:t>20080</a:t>
                      </a:r>
                      <a:endParaRPr lang="en-US" sz="1200" dirty="0"/>
                    </a:p>
                  </a:txBody>
                  <a:tcPr/>
                </a:tc>
                <a:tc>
                  <a:txBody>
                    <a:bodyPr/>
                    <a:lstStyle/>
                    <a:p>
                      <a:r>
                        <a:rPr lang="en-US" sz="1200" dirty="0" smtClean="0"/>
                        <a:t>40000</a:t>
                      </a:r>
                      <a:endParaRPr lang="en-US" sz="1200" dirty="0"/>
                    </a:p>
                  </a:txBody>
                  <a:tcPr/>
                </a:tc>
              </a:tr>
              <a:tr h="304800">
                <a:tc>
                  <a:txBody>
                    <a:bodyPr/>
                    <a:lstStyle/>
                    <a:p>
                      <a:r>
                        <a:rPr lang="en-US" sz="1200" dirty="0" smtClean="0"/>
                        <a:t>SA_MAN</a:t>
                      </a:r>
                      <a:endParaRPr lang="en-US" sz="1200" dirty="0"/>
                    </a:p>
                  </a:txBody>
                  <a:tcPr>
                    <a:lnB w="12700" cap="flat" cmpd="sng" algn="ctr">
                      <a:solidFill>
                        <a:srgbClr val="E8EDEF"/>
                      </a:solidFill>
                      <a:prstDash val="solid"/>
                      <a:round/>
                      <a:headEnd type="none" w="med" len="med"/>
                      <a:tailEnd type="none" w="med" len="med"/>
                    </a:lnB>
                  </a:tcPr>
                </a:tc>
                <a:tc>
                  <a:txBody>
                    <a:bodyPr/>
                    <a:lstStyle/>
                    <a:p>
                      <a:r>
                        <a:rPr lang="en-US" sz="1200" dirty="0" smtClean="0"/>
                        <a:t>10000</a:t>
                      </a:r>
                      <a:endParaRPr lang="en-US" sz="1200" dirty="0"/>
                    </a:p>
                  </a:txBody>
                  <a:tcPr>
                    <a:lnB w="12700" cap="flat" cmpd="sng" algn="ctr">
                      <a:solidFill>
                        <a:schemeClr val="bg1"/>
                      </a:solidFill>
                      <a:prstDash val="solid"/>
                      <a:round/>
                      <a:headEnd type="none" w="med" len="med"/>
                      <a:tailEnd type="none" w="med" len="med"/>
                    </a:lnB>
                  </a:tcPr>
                </a:tc>
                <a:tc>
                  <a:txBody>
                    <a:bodyPr/>
                    <a:lstStyle/>
                    <a:p>
                      <a:r>
                        <a:rPr lang="en-US" sz="1200" dirty="0" smtClean="0"/>
                        <a:t>20080</a:t>
                      </a:r>
                      <a:endParaRPr lang="en-US" sz="1200" dirty="0"/>
                    </a:p>
                  </a:txBody>
                  <a:tcPr>
                    <a:lnB w="12700" cap="flat" cmpd="sng" algn="ctr">
                      <a:solidFill>
                        <a:srgbClr val="E8EDEF"/>
                      </a:solidFill>
                      <a:prstDash val="solid"/>
                      <a:round/>
                      <a:headEnd type="none" w="med" len="med"/>
                      <a:tailEnd type="none" w="med" len="med"/>
                    </a:lnB>
                  </a:tcPr>
                </a:tc>
              </a:tr>
              <a:tr h="304800">
                <a:tc>
                  <a:txBody>
                    <a:bodyPr/>
                    <a:lstStyle/>
                    <a:p>
                      <a:r>
                        <a:rPr lang="en-US" sz="1200" b="0" dirty="0" smtClean="0"/>
                        <a:t>IT_PROG</a:t>
                      </a:r>
                      <a:endParaRPr lang="en-US" sz="1200" b="0" dirty="0"/>
                    </a:p>
                  </a:txBody>
                  <a:tcPr>
                    <a:lnT w="12700" cap="flat" cmpd="sng" algn="ctr">
                      <a:solidFill>
                        <a:srgbClr val="E8EDEF"/>
                      </a:solidFill>
                      <a:prstDash val="solid"/>
                      <a:round/>
                      <a:headEnd type="none" w="med" len="med"/>
                      <a:tailEnd type="none" w="med" len="med"/>
                    </a:lnT>
                    <a:solidFill>
                      <a:srgbClr val="E8EDEF"/>
                    </a:solidFill>
                  </a:tcPr>
                </a:tc>
                <a:tc>
                  <a:txBody>
                    <a:bodyPr/>
                    <a:lstStyle/>
                    <a:p>
                      <a:r>
                        <a:rPr lang="en-US" sz="1200" b="0" dirty="0" smtClean="0"/>
                        <a:t>4000</a:t>
                      </a:r>
                      <a:endParaRPr lang="en-US" sz="1200" b="0" dirty="0"/>
                    </a:p>
                  </a:txBody>
                  <a:tcPr>
                    <a:lnT w="12700" cap="flat" cmpd="sng" algn="ctr">
                      <a:solidFill>
                        <a:schemeClr val="bg1"/>
                      </a:solidFill>
                      <a:prstDash val="solid"/>
                      <a:round/>
                      <a:headEnd type="none" w="med" len="med"/>
                      <a:tailEnd type="none" w="med" len="med"/>
                    </a:lnT>
                  </a:tcPr>
                </a:tc>
                <a:tc>
                  <a:txBody>
                    <a:bodyPr/>
                    <a:lstStyle/>
                    <a:p>
                      <a:r>
                        <a:rPr lang="en-US" sz="1200" b="0" dirty="0" smtClean="0"/>
                        <a:t>10000</a:t>
                      </a:r>
                      <a:endParaRPr lang="en-US" sz="1200" b="0" dirty="0"/>
                    </a:p>
                  </a:txBody>
                  <a:tcPr>
                    <a:lnT w="12700" cap="flat" cmpd="sng" algn="ctr">
                      <a:solidFill>
                        <a:srgbClr val="E8EDEF"/>
                      </a:solidFill>
                      <a:prstDash val="solid"/>
                      <a:round/>
                      <a:headEnd type="none" w="med" len="med"/>
                      <a:tailEnd type="none" w="med" len="med"/>
                    </a:lnT>
                    <a:solidFill>
                      <a:srgbClr val="E8EDEF"/>
                    </a:solidFill>
                  </a:tcPr>
                </a:tc>
              </a:tr>
            </a:tbl>
          </a:graphicData>
        </a:graphic>
      </p:graphicFrame>
      <p:sp>
        <p:nvSpPr>
          <p:cNvPr id="46" name="Rounded Rectangle 45"/>
          <p:cNvSpPr/>
          <p:nvPr/>
        </p:nvSpPr>
        <p:spPr bwMode="auto">
          <a:xfrm>
            <a:off x="8957732" y="318239"/>
            <a:ext cx="2775480" cy="2771157"/>
          </a:xfrm>
          <a:prstGeom prst="roundRect">
            <a:avLst>
              <a:gd name="adj" fmla="val 9753"/>
            </a:avLst>
          </a:prstGeom>
          <a:gradFill flip="none" rotWithShape="1">
            <a:gsLst>
              <a:gs pos="0">
                <a:schemeClr val="accent6"/>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47" name="Rounded Rectangle 46"/>
          <p:cNvSpPr/>
          <p:nvPr/>
        </p:nvSpPr>
        <p:spPr bwMode="auto">
          <a:xfrm>
            <a:off x="9904412" y="1000032"/>
            <a:ext cx="1524000" cy="1479764"/>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a:spcBef>
                <a:spcPct val="20000"/>
              </a:spcBef>
              <a:buClr>
                <a:srgbClr val="FF0000"/>
              </a:buClr>
            </a:pPr>
            <a:endParaRPr lang="en-US" sz="1200" dirty="0">
              <a:latin typeface="Arial" pitchFamily="34" charset="0"/>
            </a:endParaRPr>
          </a:p>
        </p:txBody>
      </p:sp>
      <p:sp>
        <p:nvSpPr>
          <p:cNvPr id="48" name="TextBox 47"/>
          <p:cNvSpPr txBox="1"/>
          <p:nvPr/>
        </p:nvSpPr>
        <p:spPr>
          <a:xfrm>
            <a:off x="9140708" y="366434"/>
            <a:ext cx="2409528" cy="338554"/>
          </a:xfrm>
          <a:prstGeom prst="rect">
            <a:avLst/>
          </a:prstGeom>
          <a:noFill/>
        </p:spPr>
        <p:txBody>
          <a:bodyPr wrap="square" rtlCol="0">
            <a:spAutoFit/>
          </a:bodyPr>
          <a:lstStyle/>
          <a:p>
            <a:r>
              <a:rPr lang="en-US" sz="1600" b="1" dirty="0" smtClean="0"/>
              <a:t>HR Application</a:t>
            </a:r>
            <a:endParaRPr lang="en-US" sz="1600" b="1" dirty="0"/>
          </a:p>
        </p:txBody>
      </p:sp>
      <p:cxnSp>
        <p:nvCxnSpPr>
          <p:cNvPr id="49" name="Straight Connector 48"/>
          <p:cNvCxnSpPr>
            <a:stCxn id="47" idx="1"/>
            <a:endCxn id="47" idx="3"/>
          </p:cNvCxnSpPr>
          <p:nvPr/>
        </p:nvCxnSpPr>
        <p:spPr bwMode="auto">
          <a:xfrm>
            <a:off x="9904412" y="1739914"/>
            <a:ext cx="1524000" cy="0"/>
          </a:xfrm>
          <a:prstGeom prst="line">
            <a:avLst/>
          </a:prstGeom>
          <a:noFill/>
          <a:ln w="28575" cap="flat" cmpd="sng" algn="ctr">
            <a:solidFill>
              <a:schemeClr val="bg2">
                <a:lumMod val="75000"/>
              </a:schemeClr>
            </a:solidFill>
            <a:prstDash val="solid"/>
            <a:round/>
            <a:headEnd type="none" w="sm" len="sm"/>
            <a:tailEnd type="none" w="sm" len="sm"/>
          </a:ln>
          <a:effectLst/>
        </p:spPr>
      </p:cxnSp>
      <p:cxnSp>
        <p:nvCxnSpPr>
          <p:cNvPr id="50" name="Straight Connector 49"/>
          <p:cNvCxnSpPr/>
          <p:nvPr/>
        </p:nvCxnSpPr>
        <p:spPr bwMode="auto">
          <a:xfrm>
            <a:off x="9904412" y="1359374"/>
            <a:ext cx="1524000" cy="0"/>
          </a:xfrm>
          <a:prstGeom prst="line">
            <a:avLst/>
          </a:prstGeom>
          <a:noFill/>
          <a:ln w="28575" cap="flat" cmpd="sng" algn="ctr">
            <a:solidFill>
              <a:schemeClr val="bg2">
                <a:lumMod val="75000"/>
              </a:schemeClr>
            </a:solidFill>
            <a:prstDash val="solid"/>
            <a:round/>
            <a:headEnd type="none" w="sm" len="sm"/>
            <a:tailEnd type="none" w="sm" len="sm"/>
          </a:ln>
          <a:effectLst/>
        </p:spPr>
      </p:cxnSp>
      <p:cxnSp>
        <p:nvCxnSpPr>
          <p:cNvPr id="51" name="Straight Connector 50"/>
          <p:cNvCxnSpPr/>
          <p:nvPr/>
        </p:nvCxnSpPr>
        <p:spPr bwMode="auto">
          <a:xfrm>
            <a:off x="9904412" y="2109042"/>
            <a:ext cx="1524000" cy="0"/>
          </a:xfrm>
          <a:prstGeom prst="line">
            <a:avLst/>
          </a:prstGeom>
          <a:noFill/>
          <a:ln w="28575" cap="flat" cmpd="sng" algn="ctr">
            <a:solidFill>
              <a:schemeClr val="bg2">
                <a:lumMod val="75000"/>
              </a:schemeClr>
            </a:solidFill>
            <a:prstDash val="solid"/>
            <a:round/>
            <a:headEnd type="none" w="sm" len="sm"/>
            <a:tailEnd type="none" w="sm" len="sm"/>
          </a:ln>
          <a:effectLst/>
        </p:spPr>
      </p:cxnSp>
      <p:sp>
        <p:nvSpPr>
          <p:cNvPr id="52" name="TextBox 51"/>
          <p:cNvSpPr txBox="1"/>
          <p:nvPr/>
        </p:nvSpPr>
        <p:spPr>
          <a:xfrm>
            <a:off x="9904412" y="1053041"/>
            <a:ext cx="1066800" cy="276999"/>
          </a:xfrm>
          <a:prstGeom prst="rect">
            <a:avLst/>
          </a:prstGeom>
          <a:noFill/>
        </p:spPr>
        <p:txBody>
          <a:bodyPr wrap="square" rtlCol="0">
            <a:spAutoFit/>
          </a:bodyPr>
          <a:lstStyle/>
          <a:p>
            <a:r>
              <a:rPr lang="en-US" sz="1200" dirty="0" smtClean="0"/>
              <a:t>Add Column</a:t>
            </a:r>
            <a:endParaRPr lang="en-US" sz="1200" dirty="0"/>
          </a:p>
        </p:txBody>
      </p:sp>
      <p:sp>
        <p:nvSpPr>
          <p:cNvPr id="53" name="TextBox 52"/>
          <p:cNvSpPr txBox="1"/>
          <p:nvPr/>
        </p:nvSpPr>
        <p:spPr>
          <a:xfrm>
            <a:off x="9904412" y="1412793"/>
            <a:ext cx="1066800" cy="276999"/>
          </a:xfrm>
          <a:prstGeom prst="rect">
            <a:avLst/>
          </a:prstGeom>
          <a:noFill/>
        </p:spPr>
        <p:txBody>
          <a:bodyPr wrap="square" rtlCol="0">
            <a:spAutoFit/>
          </a:bodyPr>
          <a:lstStyle/>
          <a:p>
            <a:r>
              <a:rPr lang="en-US" sz="1200" dirty="0" smtClean="0"/>
              <a:t>Job Title</a:t>
            </a:r>
            <a:endParaRPr lang="en-US" sz="1200" dirty="0"/>
          </a:p>
        </p:txBody>
      </p:sp>
      <p:sp>
        <p:nvSpPr>
          <p:cNvPr id="54" name="TextBox 53"/>
          <p:cNvSpPr txBox="1"/>
          <p:nvPr/>
        </p:nvSpPr>
        <p:spPr>
          <a:xfrm>
            <a:off x="9904412" y="1780662"/>
            <a:ext cx="1066800" cy="276999"/>
          </a:xfrm>
          <a:prstGeom prst="rect">
            <a:avLst/>
          </a:prstGeom>
          <a:noFill/>
        </p:spPr>
        <p:txBody>
          <a:bodyPr wrap="square" rtlCol="0">
            <a:spAutoFit/>
          </a:bodyPr>
          <a:lstStyle/>
          <a:p>
            <a:r>
              <a:rPr lang="en-US" sz="1200" dirty="0"/>
              <a:t>varchar2(25)</a:t>
            </a:r>
          </a:p>
        </p:txBody>
      </p:sp>
      <p:sp>
        <p:nvSpPr>
          <p:cNvPr id="55" name="TextBox 54"/>
          <p:cNvSpPr txBox="1"/>
          <p:nvPr/>
        </p:nvSpPr>
        <p:spPr>
          <a:xfrm>
            <a:off x="9066212" y="1053041"/>
            <a:ext cx="794280" cy="276999"/>
          </a:xfrm>
          <a:prstGeom prst="rect">
            <a:avLst/>
          </a:prstGeom>
          <a:noFill/>
        </p:spPr>
        <p:txBody>
          <a:bodyPr wrap="square" rtlCol="0">
            <a:spAutoFit/>
          </a:bodyPr>
          <a:lstStyle/>
          <a:p>
            <a:r>
              <a:rPr lang="en-US" sz="1200" dirty="0" smtClean="0"/>
              <a:t>Action:</a:t>
            </a:r>
            <a:endParaRPr lang="en-US" sz="1200" dirty="0"/>
          </a:p>
        </p:txBody>
      </p:sp>
      <p:sp>
        <p:nvSpPr>
          <p:cNvPr id="56" name="TextBox 55"/>
          <p:cNvSpPr txBox="1"/>
          <p:nvPr/>
        </p:nvSpPr>
        <p:spPr>
          <a:xfrm>
            <a:off x="9066212" y="1412793"/>
            <a:ext cx="794280" cy="276999"/>
          </a:xfrm>
          <a:prstGeom prst="rect">
            <a:avLst/>
          </a:prstGeom>
          <a:noFill/>
        </p:spPr>
        <p:txBody>
          <a:bodyPr wrap="square" rtlCol="0">
            <a:spAutoFit/>
          </a:bodyPr>
          <a:lstStyle/>
          <a:p>
            <a:r>
              <a:rPr lang="en-US" sz="1200" dirty="0" smtClean="0"/>
              <a:t>Name:</a:t>
            </a:r>
            <a:endParaRPr lang="en-US" sz="1200" dirty="0"/>
          </a:p>
        </p:txBody>
      </p:sp>
      <p:sp>
        <p:nvSpPr>
          <p:cNvPr id="57" name="TextBox 56"/>
          <p:cNvSpPr txBox="1"/>
          <p:nvPr/>
        </p:nvSpPr>
        <p:spPr>
          <a:xfrm>
            <a:off x="9066212" y="1785519"/>
            <a:ext cx="946680" cy="276999"/>
          </a:xfrm>
          <a:prstGeom prst="rect">
            <a:avLst/>
          </a:prstGeom>
          <a:noFill/>
        </p:spPr>
        <p:txBody>
          <a:bodyPr wrap="square" rtlCol="0">
            <a:spAutoFit/>
          </a:bodyPr>
          <a:lstStyle/>
          <a:p>
            <a:r>
              <a:rPr lang="en-US" sz="1200" dirty="0" smtClean="0"/>
              <a:t>Datatype:</a:t>
            </a:r>
            <a:endParaRPr lang="en-US" sz="1200" dirty="0"/>
          </a:p>
        </p:txBody>
      </p:sp>
      <p:sp>
        <p:nvSpPr>
          <p:cNvPr id="58" name="TextBox 57"/>
          <p:cNvSpPr txBox="1"/>
          <p:nvPr/>
        </p:nvSpPr>
        <p:spPr>
          <a:xfrm>
            <a:off x="9066212" y="2149789"/>
            <a:ext cx="946680" cy="276999"/>
          </a:xfrm>
          <a:prstGeom prst="rect">
            <a:avLst/>
          </a:prstGeom>
          <a:noFill/>
        </p:spPr>
        <p:txBody>
          <a:bodyPr wrap="square" rtlCol="0">
            <a:spAutoFit/>
          </a:bodyPr>
          <a:lstStyle/>
          <a:p>
            <a:r>
              <a:rPr lang="en-US" sz="1200" dirty="0" smtClean="0"/>
              <a:t>Default:</a:t>
            </a:r>
            <a:endParaRPr lang="en-US" sz="1200" dirty="0"/>
          </a:p>
        </p:txBody>
      </p:sp>
      <p:sp>
        <p:nvSpPr>
          <p:cNvPr id="59" name="Rounded Rectangle 58"/>
          <p:cNvSpPr/>
          <p:nvPr/>
        </p:nvSpPr>
        <p:spPr bwMode="auto">
          <a:xfrm>
            <a:off x="10243301" y="2623768"/>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SUBMIT</a:t>
            </a:r>
            <a:endParaRPr lang="en-US" sz="1500" b="1" dirty="0">
              <a:solidFill>
                <a:schemeClr val="bg1"/>
              </a:solidFill>
              <a:latin typeface="Arial" pitchFamily="34" charset="0"/>
            </a:endParaRPr>
          </a:p>
        </p:txBody>
      </p:sp>
      <p:graphicFrame>
        <p:nvGraphicFramePr>
          <p:cNvPr id="60" name="Table 59"/>
          <p:cNvGraphicFramePr>
            <a:graphicFrameLocks noGrp="1"/>
          </p:cNvGraphicFramePr>
          <p:nvPr>
            <p:extLst>
              <p:ext uri="{D42A27DB-BD31-4B8C-83A1-F6EECF244321}">
                <p14:modId xmlns:p14="http://schemas.microsoft.com/office/powerpoint/2010/main" val="3328141584"/>
              </p:ext>
            </p:extLst>
          </p:nvPr>
        </p:nvGraphicFramePr>
        <p:xfrm>
          <a:off x="5057067" y="4855001"/>
          <a:ext cx="4010267" cy="1219200"/>
        </p:xfrm>
        <a:graphic>
          <a:graphicData uri="http://schemas.openxmlformats.org/drawingml/2006/table">
            <a:tbl>
              <a:tblPr firstRow="1" lastRow="1" bandCol="1">
                <a:tableStyleId>{5FD0F851-EC5A-4D38-B0AD-8093EC10F338}</a:tableStyleId>
              </a:tblPr>
              <a:tblGrid>
                <a:gridCol w="962267"/>
                <a:gridCol w="1066800"/>
                <a:gridCol w="1066800"/>
                <a:gridCol w="914400"/>
              </a:tblGrid>
              <a:tr h="304800">
                <a:tc>
                  <a:txBody>
                    <a:bodyPr/>
                    <a:lstStyle/>
                    <a:p>
                      <a:r>
                        <a:rPr lang="en-US" sz="1200" dirty="0" err="1" smtClean="0">
                          <a:solidFill>
                            <a:schemeClr val="bg1"/>
                          </a:solidFill>
                        </a:rPr>
                        <a:t>job_ID</a:t>
                      </a:r>
                      <a:endParaRPr lang="en-US" sz="1200" dirty="0">
                        <a:solidFill>
                          <a:schemeClr val="bg1"/>
                        </a:solidFill>
                      </a:endParaRPr>
                    </a:p>
                  </a:txBody>
                  <a:tcPr>
                    <a:solidFill>
                      <a:srgbClr val="8DA6B1"/>
                    </a:solidFill>
                  </a:tcPr>
                </a:tc>
                <a:tc>
                  <a:txBody>
                    <a:bodyPr/>
                    <a:lstStyle/>
                    <a:p>
                      <a:r>
                        <a:rPr lang="en-US" sz="1200" dirty="0" smtClean="0">
                          <a:solidFill>
                            <a:schemeClr val="bg1"/>
                          </a:solidFill>
                        </a:rPr>
                        <a:t>Min</a:t>
                      </a:r>
                      <a:r>
                        <a:rPr lang="en-US" sz="1200" baseline="0" dirty="0" smtClean="0">
                          <a:solidFill>
                            <a:schemeClr val="bg1"/>
                          </a:solidFill>
                        </a:rPr>
                        <a:t>_ Salary </a:t>
                      </a:r>
                      <a:endParaRPr lang="en-US" sz="1200" dirty="0">
                        <a:solidFill>
                          <a:schemeClr val="bg1"/>
                        </a:solidFill>
                      </a:endParaRPr>
                    </a:p>
                  </a:txBody>
                  <a:tcPr>
                    <a:solidFill>
                      <a:srgbClr val="8DA6B1"/>
                    </a:solidFill>
                  </a:tcPr>
                </a:tc>
                <a:tc>
                  <a:txBody>
                    <a:bodyPr/>
                    <a:lstStyle/>
                    <a:p>
                      <a:r>
                        <a:rPr lang="en-US" sz="1200" dirty="0" err="1" smtClean="0">
                          <a:solidFill>
                            <a:schemeClr val="bg1"/>
                          </a:solidFill>
                        </a:rPr>
                        <a:t>Max_Salary</a:t>
                      </a:r>
                      <a:endParaRPr lang="en-US" sz="1200" dirty="0">
                        <a:solidFill>
                          <a:schemeClr val="bg1"/>
                        </a:solidFill>
                      </a:endParaRPr>
                    </a:p>
                  </a:txBody>
                  <a:tcPr>
                    <a:solidFill>
                      <a:srgbClr val="8DA6B1"/>
                    </a:solidFill>
                  </a:tcPr>
                </a:tc>
                <a:tc>
                  <a:txBody>
                    <a:bodyPr/>
                    <a:lstStyle/>
                    <a:p>
                      <a:r>
                        <a:rPr lang="en-US" sz="1200" dirty="0" err="1" smtClean="0">
                          <a:solidFill>
                            <a:schemeClr val="bg1"/>
                          </a:solidFill>
                        </a:rPr>
                        <a:t>Job_Title</a:t>
                      </a:r>
                      <a:endParaRPr lang="en-US" sz="1200" dirty="0">
                        <a:solidFill>
                          <a:schemeClr val="bg1"/>
                        </a:solidFill>
                      </a:endParaRPr>
                    </a:p>
                  </a:txBody>
                  <a:tcPr>
                    <a:solidFill>
                      <a:srgbClr val="8DA6B1"/>
                    </a:solidFill>
                  </a:tcPr>
                </a:tc>
              </a:tr>
              <a:tr h="304800">
                <a:tc>
                  <a:txBody>
                    <a:bodyPr/>
                    <a:lstStyle/>
                    <a:p>
                      <a:r>
                        <a:rPr lang="en-US" sz="1200" dirty="0" smtClean="0"/>
                        <a:t>AD_PRES</a:t>
                      </a:r>
                      <a:endParaRPr lang="en-US" sz="1200" dirty="0"/>
                    </a:p>
                  </a:txBody>
                  <a:tcPr/>
                </a:tc>
                <a:tc>
                  <a:txBody>
                    <a:bodyPr/>
                    <a:lstStyle/>
                    <a:p>
                      <a:r>
                        <a:rPr lang="en-US" sz="1200" dirty="0" smtClean="0"/>
                        <a:t>20080</a:t>
                      </a:r>
                      <a:endParaRPr lang="en-US" sz="1200" dirty="0"/>
                    </a:p>
                  </a:txBody>
                  <a:tcPr/>
                </a:tc>
                <a:tc>
                  <a:txBody>
                    <a:bodyPr/>
                    <a:lstStyle/>
                    <a:p>
                      <a:r>
                        <a:rPr lang="en-US" sz="1200" dirty="0" smtClean="0"/>
                        <a:t>40000</a:t>
                      </a:r>
                      <a:endParaRPr lang="en-US" sz="1200" dirty="0"/>
                    </a:p>
                  </a:txBody>
                  <a:tcPr/>
                </a:tc>
                <a:tc>
                  <a:txBody>
                    <a:bodyPr/>
                    <a:lstStyle/>
                    <a:p>
                      <a:r>
                        <a:rPr lang="en-US" sz="1200" dirty="0" smtClean="0"/>
                        <a:t>NULL</a:t>
                      </a:r>
                      <a:endParaRPr lang="en-US" sz="1200" dirty="0"/>
                    </a:p>
                  </a:txBody>
                  <a:tcPr/>
                </a:tc>
              </a:tr>
              <a:tr h="304800">
                <a:tc>
                  <a:txBody>
                    <a:bodyPr/>
                    <a:lstStyle/>
                    <a:p>
                      <a:r>
                        <a:rPr lang="en-US" sz="1200" dirty="0" smtClean="0"/>
                        <a:t>SA_MAN</a:t>
                      </a:r>
                      <a:endParaRPr lang="en-US" sz="1200" dirty="0"/>
                    </a:p>
                  </a:txBody>
                  <a:tcPr>
                    <a:lnB w="12700" cap="flat" cmpd="sng" algn="ctr">
                      <a:solidFill>
                        <a:srgbClr val="E8EDEF"/>
                      </a:solidFill>
                      <a:prstDash val="solid"/>
                      <a:round/>
                      <a:headEnd type="none" w="med" len="med"/>
                      <a:tailEnd type="none" w="med" len="med"/>
                    </a:lnB>
                  </a:tcPr>
                </a:tc>
                <a:tc>
                  <a:txBody>
                    <a:bodyPr/>
                    <a:lstStyle/>
                    <a:p>
                      <a:r>
                        <a:rPr lang="en-US" sz="1200" dirty="0" smtClean="0"/>
                        <a:t>10000</a:t>
                      </a:r>
                      <a:endParaRPr lang="en-US" sz="1200" dirty="0"/>
                    </a:p>
                  </a:txBody>
                  <a:tcPr>
                    <a:lnB w="12700" cap="flat" cmpd="sng" algn="ctr">
                      <a:solidFill>
                        <a:schemeClr val="bg1"/>
                      </a:solidFill>
                      <a:prstDash val="solid"/>
                      <a:round/>
                      <a:headEnd type="none" w="med" len="med"/>
                      <a:tailEnd type="none" w="med" len="med"/>
                    </a:lnB>
                  </a:tcPr>
                </a:tc>
                <a:tc>
                  <a:txBody>
                    <a:bodyPr/>
                    <a:lstStyle/>
                    <a:p>
                      <a:r>
                        <a:rPr lang="en-US" sz="1200" dirty="0" smtClean="0"/>
                        <a:t>20080</a:t>
                      </a:r>
                      <a:endParaRPr lang="en-US" sz="1200" dirty="0"/>
                    </a:p>
                  </a:txBody>
                  <a:tcPr>
                    <a:lnB w="12700" cap="flat" cmpd="sng" algn="ctr">
                      <a:solidFill>
                        <a:srgbClr val="E8EDEF"/>
                      </a:solidFill>
                      <a:prstDash val="solid"/>
                      <a:round/>
                      <a:headEnd type="none" w="med" len="med"/>
                      <a:tailEnd type="none" w="med" len="med"/>
                    </a:lnB>
                  </a:tcPr>
                </a:tc>
                <a:tc>
                  <a:txBody>
                    <a:bodyPr/>
                    <a:lstStyle/>
                    <a:p>
                      <a:r>
                        <a:rPr lang="en-US" sz="1200" dirty="0" smtClean="0"/>
                        <a:t>NULL</a:t>
                      </a:r>
                      <a:endParaRPr lang="en-US" sz="1200" dirty="0"/>
                    </a:p>
                  </a:txBody>
                  <a:tcPr>
                    <a:lnB w="12700" cap="flat" cmpd="sng" algn="ctr">
                      <a:solidFill>
                        <a:schemeClr val="bg1"/>
                      </a:solidFill>
                      <a:prstDash val="solid"/>
                      <a:round/>
                      <a:headEnd type="none" w="med" len="med"/>
                      <a:tailEnd type="none" w="med" len="med"/>
                    </a:lnB>
                  </a:tcPr>
                </a:tc>
              </a:tr>
              <a:tr h="304800">
                <a:tc>
                  <a:txBody>
                    <a:bodyPr/>
                    <a:lstStyle/>
                    <a:p>
                      <a:r>
                        <a:rPr lang="en-US" sz="1200" b="0" dirty="0" smtClean="0"/>
                        <a:t>IT_PROG</a:t>
                      </a:r>
                      <a:endParaRPr lang="en-US" sz="1200" b="0" dirty="0"/>
                    </a:p>
                  </a:txBody>
                  <a:tcPr>
                    <a:lnT w="12700" cap="flat" cmpd="sng" algn="ctr">
                      <a:solidFill>
                        <a:srgbClr val="E8EDEF"/>
                      </a:solidFill>
                      <a:prstDash val="solid"/>
                      <a:round/>
                      <a:headEnd type="none" w="med" len="med"/>
                      <a:tailEnd type="none" w="med" len="med"/>
                    </a:lnT>
                    <a:solidFill>
                      <a:srgbClr val="E8EDEF"/>
                    </a:solidFill>
                  </a:tcPr>
                </a:tc>
                <a:tc>
                  <a:txBody>
                    <a:bodyPr/>
                    <a:lstStyle/>
                    <a:p>
                      <a:r>
                        <a:rPr lang="en-US" sz="1200" b="0" dirty="0" smtClean="0"/>
                        <a:t>4000</a:t>
                      </a:r>
                      <a:endParaRPr lang="en-US" sz="1200" b="0" dirty="0"/>
                    </a:p>
                  </a:txBody>
                  <a:tcPr>
                    <a:lnT w="12700" cap="flat" cmpd="sng" algn="ctr">
                      <a:solidFill>
                        <a:schemeClr val="bg1"/>
                      </a:solidFill>
                      <a:prstDash val="solid"/>
                      <a:round/>
                      <a:headEnd type="none" w="med" len="med"/>
                      <a:tailEnd type="none" w="med" len="med"/>
                    </a:lnT>
                  </a:tcPr>
                </a:tc>
                <a:tc>
                  <a:txBody>
                    <a:bodyPr/>
                    <a:lstStyle/>
                    <a:p>
                      <a:r>
                        <a:rPr lang="en-US" sz="1200" b="0" dirty="0" smtClean="0"/>
                        <a:t>10000</a:t>
                      </a:r>
                      <a:endParaRPr lang="en-US" sz="1200" b="0" dirty="0"/>
                    </a:p>
                  </a:txBody>
                  <a:tcPr>
                    <a:lnT w="12700" cap="flat" cmpd="sng" algn="ctr">
                      <a:solidFill>
                        <a:srgbClr val="E8EDEF"/>
                      </a:solidFill>
                      <a:prstDash val="solid"/>
                      <a:round/>
                      <a:headEnd type="none" w="med" len="med"/>
                      <a:tailEnd type="none" w="med" len="med"/>
                    </a:lnT>
                    <a:solidFill>
                      <a:srgbClr val="E8EDEF"/>
                    </a:solidFill>
                  </a:tcPr>
                </a:tc>
                <a:tc>
                  <a:txBody>
                    <a:bodyPr/>
                    <a:lstStyle/>
                    <a:p>
                      <a:r>
                        <a:rPr lang="en-US" sz="1200" b="0" dirty="0" smtClean="0"/>
                        <a:t>NULL</a:t>
                      </a:r>
                      <a:endParaRPr lang="en-US" sz="1200" b="0" dirty="0"/>
                    </a:p>
                  </a:txBody>
                  <a:tcPr>
                    <a:lnT w="12700" cap="flat" cmpd="sng" algn="ctr">
                      <a:solidFill>
                        <a:schemeClr val="bg1"/>
                      </a:solidFill>
                      <a:prstDash val="solid"/>
                      <a:round/>
                      <a:headEnd type="none" w="med" len="med"/>
                      <a:tailEnd type="none" w="med" len="med"/>
                    </a:lnT>
                  </a:tcPr>
                </a:tc>
              </a:tr>
            </a:tbl>
          </a:graphicData>
        </a:graphic>
      </p:graphicFrame>
      <p:pic>
        <p:nvPicPr>
          <p:cNvPr id="61" name="Picture 60" descr="SQL Generic Icon.png"/>
          <p:cNvPicPr>
            <a:picLocks noChangeAspect="1"/>
          </p:cNvPicPr>
          <p:nvPr/>
        </p:nvPicPr>
        <p:blipFill>
          <a:blip r:embed="rId3" cstate="print"/>
          <a:stretch>
            <a:fillRect/>
          </a:stretch>
        </p:blipFill>
        <p:spPr>
          <a:xfrm>
            <a:off x="9310952" y="5005055"/>
            <a:ext cx="1126860" cy="1285679"/>
          </a:xfrm>
          <a:prstGeom prst="rect">
            <a:avLst/>
          </a:prstGeom>
        </p:spPr>
      </p:pic>
      <p:grpSp>
        <p:nvGrpSpPr>
          <p:cNvPr id="62" name="Group 61"/>
          <p:cNvGrpSpPr/>
          <p:nvPr/>
        </p:nvGrpSpPr>
        <p:grpSpPr>
          <a:xfrm rot="17945213">
            <a:off x="9602779" y="3300199"/>
            <a:ext cx="1496977" cy="1509281"/>
            <a:chOff x="9326536" y="3281348"/>
            <a:chExt cx="1775785" cy="1790381"/>
          </a:xfrm>
        </p:grpSpPr>
        <p:sp>
          <p:nvSpPr>
            <p:cNvPr id="63" name="Oval 62"/>
            <p:cNvSpPr/>
            <p:nvPr/>
          </p:nvSpPr>
          <p:spPr bwMode="auto">
            <a:xfrm rot="2352567" flipH="1">
              <a:off x="9326536" y="3281348"/>
              <a:ext cx="1775785" cy="1775786"/>
            </a:xfrm>
            <a:prstGeom prst="ellipse">
              <a:avLst/>
            </a:prstGeom>
            <a:gradFill flip="none" rotWithShape="1">
              <a:gsLst>
                <a:gs pos="83000">
                  <a:schemeClr val="bg1"/>
                </a:gs>
                <a:gs pos="100000">
                  <a:srgbClr val="5F87A4"/>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64" name="Oval 63"/>
            <p:cNvSpPr/>
            <p:nvPr/>
          </p:nvSpPr>
          <p:spPr bwMode="auto">
            <a:xfrm rot="2352567" flipH="1">
              <a:off x="9348278" y="3418299"/>
              <a:ext cx="1653431" cy="1653430"/>
            </a:xfrm>
            <a:prstGeom prst="ellipse">
              <a:avLst/>
            </a:prstGeom>
            <a:solidFill>
              <a:schemeClr val="bg1"/>
            </a:solidFill>
            <a:ln w="57150" cap="flat" cmpd="sng" algn="ctr">
              <a:noFill/>
              <a:prstDash val="solid"/>
              <a:round/>
              <a:headEnd type="none" w="sm" len="sm"/>
              <a:tailEnd type="none" w="sm" len="sm"/>
            </a:ln>
            <a:effectLst>
              <a:innerShdw blurRad="457200" dist="190500" dir="18000000">
                <a:schemeClr val="bg1">
                  <a:lumMod val="85000"/>
                </a:schemeClr>
              </a:inn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grpSp>
      <p:sp>
        <p:nvSpPr>
          <p:cNvPr id="65" name="Rounded Rectangle 64"/>
          <p:cNvSpPr/>
          <p:nvPr/>
        </p:nvSpPr>
        <p:spPr bwMode="auto">
          <a:xfrm>
            <a:off x="10153842" y="4223529"/>
            <a:ext cx="1274570" cy="291572"/>
          </a:xfrm>
          <a:prstGeom prst="roundRect">
            <a:avLst/>
          </a:prstGeom>
          <a:gradFill flip="none" rotWithShape="1">
            <a:gsLst>
              <a:gs pos="0">
                <a:srgbClr val="8FBFE2">
                  <a:shade val="30000"/>
                  <a:satMod val="115000"/>
                </a:srgbClr>
              </a:gs>
              <a:gs pos="50000">
                <a:srgbClr val="8FBFE2">
                  <a:shade val="67500"/>
                  <a:satMod val="115000"/>
                </a:srgbClr>
              </a:gs>
              <a:gs pos="100000">
                <a:srgbClr val="8FBFE2">
                  <a:shade val="100000"/>
                  <a:satMod val="115000"/>
                </a:srgbClr>
              </a:gs>
            </a:gsLst>
            <a:lin ang="5400000" scaled="1"/>
            <a:tileRect/>
          </a:gradFill>
          <a:ln w="28575" cap="flat" cmpd="sng" algn="ctr">
            <a:no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6" name="TextBox 65"/>
          <p:cNvSpPr txBox="1"/>
          <p:nvPr/>
        </p:nvSpPr>
        <p:spPr>
          <a:xfrm>
            <a:off x="10884101" y="4215427"/>
            <a:ext cx="641772" cy="307777"/>
          </a:xfrm>
          <a:prstGeom prst="rect">
            <a:avLst/>
          </a:prstGeom>
          <a:noFill/>
        </p:spPr>
        <p:txBody>
          <a:bodyPr wrap="square" rtlCol="0">
            <a:spAutoFit/>
          </a:bodyPr>
          <a:lstStyle/>
          <a:p>
            <a:r>
              <a:rPr lang="en-US" sz="1400" b="1" dirty="0" smtClean="0">
                <a:solidFill>
                  <a:schemeClr val="bg1"/>
                </a:solidFill>
              </a:rPr>
              <a:t>DBA</a:t>
            </a:r>
            <a:endParaRPr lang="en-US" sz="1400" b="1" dirty="0">
              <a:solidFill>
                <a:schemeClr val="bg1"/>
              </a:solidFill>
            </a:endParaRPr>
          </a:p>
        </p:txBody>
      </p:sp>
      <p:pic>
        <p:nvPicPr>
          <p:cNvPr id="67" name="Picture 7" descr="D:\OU Graphics_2016\06June\Daniel_Graphic Icon Creation\Icons\Jay-with-Laptop.png"/>
          <p:cNvPicPr>
            <a:picLocks noChangeAspect="1" noChangeArrowheads="1"/>
          </p:cNvPicPr>
          <p:nvPr/>
        </p:nvPicPr>
        <p:blipFill>
          <a:blip r:embed="rId4" cstate="print"/>
          <a:srcRect/>
          <a:stretch>
            <a:fillRect/>
          </a:stretch>
        </p:blipFill>
        <p:spPr bwMode="auto">
          <a:xfrm>
            <a:off x="9918755" y="3612815"/>
            <a:ext cx="1012147" cy="1087964"/>
          </a:xfrm>
          <a:prstGeom prst="rect">
            <a:avLst/>
          </a:prstGeom>
          <a:noFill/>
        </p:spPr>
      </p:pic>
      <p:pic>
        <p:nvPicPr>
          <p:cNvPr id="68" name="Picture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5398821" flipH="1">
            <a:off x="11132013" y="3036735"/>
            <a:ext cx="810298" cy="516868"/>
          </a:xfrm>
          <a:prstGeom prst="rect">
            <a:avLst/>
          </a:prstGeom>
        </p:spPr>
      </p:pic>
      <p:sp>
        <p:nvSpPr>
          <p:cNvPr id="69" name="TextBox 68"/>
          <p:cNvSpPr txBox="1"/>
          <p:nvPr/>
        </p:nvSpPr>
        <p:spPr>
          <a:xfrm>
            <a:off x="11245720" y="5173134"/>
            <a:ext cx="685800" cy="584775"/>
          </a:xfrm>
          <a:prstGeom prst="rect">
            <a:avLst/>
          </a:prstGeom>
          <a:noFill/>
        </p:spPr>
        <p:txBody>
          <a:bodyPr wrap="square" rtlCol="0">
            <a:spAutoFit/>
          </a:bodyPr>
          <a:lstStyle/>
          <a:p>
            <a:r>
              <a:rPr lang="en-US" sz="1600" dirty="0" smtClean="0">
                <a:solidFill>
                  <a:srgbClr val="FF0000"/>
                </a:solidFill>
                <a:latin typeface="+mj-lt"/>
              </a:rPr>
              <a:t>Runs</a:t>
            </a:r>
          </a:p>
          <a:p>
            <a:r>
              <a:rPr lang="en-US" sz="1600" dirty="0" smtClean="0">
                <a:solidFill>
                  <a:srgbClr val="FF0000"/>
                </a:solidFill>
                <a:latin typeface="+mj-lt"/>
              </a:rPr>
              <a:t>DDL</a:t>
            </a:r>
          </a:p>
        </p:txBody>
      </p:sp>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6450121" flipH="1">
            <a:off x="8504373" y="793950"/>
            <a:ext cx="810298" cy="516868"/>
          </a:xfrm>
          <a:prstGeom prst="rect">
            <a:avLst/>
          </a:prstGeom>
        </p:spPr>
      </p:pic>
      <p:grpSp>
        <p:nvGrpSpPr>
          <p:cNvPr id="71" name="Group 70"/>
          <p:cNvGrpSpPr/>
          <p:nvPr/>
        </p:nvGrpSpPr>
        <p:grpSpPr>
          <a:xfrm>
            <a:off x="573215" y="3510199"/>
            <a:ext cx="3815118" cy="1916434"/>
            <a:chOff x="573215" y="3721867"/>
            <a:chExt cx="3815118" cy="1916434"/>
          </a:xfrm>
        </p:grpSpPr>
        <p:sp>
          <p:nvSpPr>
            <p:cNvPr id="72" name="Rectangle 2"/>
            <p:cNvSpPr>
              <a:spLocks noChangeArrowheads="1"/>
            </p:cNvSpPr>
            <p:nvPr/>
          </p:nvSpPr>
          <p:spPr bwMode="auto">
            <a:xfrm>
              <a:off x="1715036" y="3721867"/>
              <a:ext cx="2673297" cy="1916434"/>
            </a:xfrm>
            <a:prstGeom prst="rect">
              <a:avLst/>
            </a:prstGeom>
            <a:solidFill>
              <a:srgbClr val="C9DAEE"/>
            </a:solidFill>
            <a:ln>
              <a:noFill/>
            </a:ln>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sp>
          <p:nvSpPr>
            <p:cNvPr id="73"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799874" y="3873959"/>
              <a:ext cx="2433875" cy="1624302"/>
            </a:xfrm>
            <a:prstGeom prst="rect">
              <a:avLst/>
            </a:prstGeom>
            <a:noFill/>
            <a:ln w="28575">
              <a:solidFill>
                <a:schemeClr val="bg1"/>
              </a:solidFill>
              <a:miter lim="800000"/>
              <a:headEnd/>
              <a:tailEnd/>
            </a:ln>
          </p:spPr>
        </p:pic>
      </p:grpSp>
      <p:sp>
        <p:nvSpPr>
          <p:cNvPr id="75" name="Rounded Rectangle 74"/>
          <p:cNvSpPr/>
          <p:nvPr/>
        </p:nvSpPr>
        <p:spPr bwMode="auto">
          <a:xfrm>
            <a:off x="760412" y="4274380"/>
            <a:ext cx="772729" cy="388073"/>
          </a:xfrm>
          <a:prstGeom prst="roundRect">
            <a:avLst/>
          </a:prstGeom>
          <a:solidFill>
            <a:srgbClr val="C9DAEE"/>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nchor="ctr"/>
          <a:lstStyle/>
          <a:p>
            <a:pPr algn="ctr" defTabSz="228600">
              <a:spcBef>
                <a:spcPct val="20000"/>
              </a:spcBef>
              <a:buClr>
                <a:srgbClr val="FF0000"/>
              </a:buClr>
              <a:buFont typeface="Arial" pitchFamily="34" charset="0"/>
              <a:buNone/>
            </a:pPr>
            <a:r>
              <a:rPr lang="en-US" sz="1600" b="1" dirty="0" smtClean="0">
                <a:latin typeface="Arial" pitchFamily="34" charset="0"/>
              </a:rPr>
              <a:t>Bob</a:t>
            </a:r>
            <a:endParaRPr lang="en-US" sz="1600" b="1" dirty="0">
              <a:latin typeface="Arial" pitchFamily="34" charset="0"/>
            </a:endParaRPr>
          </a:p>
        </p:txBody>
      </p:sp>
      <p:grpSp>
        <p:nvGrpSpPr>
          <p:cNvPr id="76" name="Group 75"/>
          <p:cNvGrpSpPr/>
          <p:nvPr/>
        </p:nvGrpSpPr>
        <p:grpSpPr>
          <a:xfrm flipH="1">
            <a:off x="989012" y="1752600"/>
            <a:ext cx="2647170" cy="2233210"/>
            <a:chOff x="1836124" y="1875521"/>
            <a:chExt cx="2647170" cy="2233210"/>
          </a:xfrm>
        </p:grpSpPr>
        <p:sp>
          <p:nvSpPr>
            <p:cNvPr id="77" name="Rounded Rectangle 76"/>
            <p:cNvSpPr/>
            <p:nvPr/>
          </p:nvSpPr>
          <p:spPr bwMode="auto">
            <a:xfrm>
              <a:off x="1836124" y="1875521"/>
              <a:ext cx="2647170" cy="1134313"/>
            </a:xfrm>
            <a:prstGeom prst="roundRect">
              <a:avLst>
                <a:gd name="adj" fmla="val 20019"/>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8" name="Oval 77"/>
            <p:cNvSpPr/>
            <p:nvPr/>
          </p:nvSpPr>
          <p:spPr bwMode="auto">
            <a:xfrm>
              <a:off x="2621453" y="2882022"/>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9" name="Oval 78"/>
            <p:cNvSpPr/>
            <p:nvPr/>
          </p:nvSpPr>
          <p:spPr bwMode="auto">
            <a:xfrm>
              <a:off x="2711716" y="3312951"/>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80" name="Oval 79"/>
            <p:cNvSpPr/>
            <p:nvPr/>
          </p:nvSpPr>
          <p:spPr bwMode="auto">
            <a:xfrm>
              <a:off x="2691098" y="3665665"/>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81" name="Oval 80"/>
            <p:cNvSpPr/>
            <p:nvPr/>
          </p:nvSpPr>
          <p:spPr bwMode="auto">
            <a:xfrm>
              <a:off x="2557761" y="3954776"/>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
        <p:nvSpPr>
          <p:cNvPr id="82" name="TextBox 81"/>
          <p:cNvSpPr txBox="1"/>
          <p:nvPr/>
        </p:nvSpPr>
        <p:spPr>
          <a:xfrm>
            <a:off x="970464" y="1841663"/>
            <a:ext cx="2743200" cy="954107"/>
          </a:xfrm>
          <a:prstGeom prst="rect">
            <a:avLst/>
          </a:prstGeom>
          <a:noFill/>
        </p:spPr>
        <p:txBody>
          <a:bodyPr wrap="square" rtlCol="0">
            <a:spAutoFit/>
          </a:bodyPr>
          <a:lstStyle/>
          <a:p>
            <a:pPr algn="ctr" defTabSz="228600">
              <a:spcBef>
                <a:spcPct val="20000"/>
              </a:spcBef>
              <a:buClr>
                <a:srgbClr val="FF0000"/>
              </a:buClr>
            </a:pPr>
            <a:r>
              <a:rPr lang="en-US" sz="1400" dirty="0">
                <a:latin typeface="Arial" pitchFamily="34" charset="0"/>
              </a:rPr>
              <a:t>The JOBS table looks fine except it does not contain a column for JOB_TITLE. What should I do now?</a:t>
            </a:r>
          </a:p>
        </p:txBody>
      </p:sp>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29954">
            <a:off x="4116821" y="3045432"/>
            <a:ext cx="1118570" cy="713506"/>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title"/>
          </p:nvPr>
        </p:nvSpPr>
        <p:spPr/>
        <p:txBody>
          <a:bodyPr/>
          <a:lstStyle/>
          <a:p>
            <a:pPr eaLnBrk="1" hangingPunct="1"/>
            <a:r>
              <a:rPr lang="en-US" altLang="en-US" dirty="0" smtClean="0">
                <a:latin typeface="Courier New" pitchFamily="49" charset="0"/>
              </a:rPr>
              <a:t>SET</a:t>
            </a:r>
            <a:r>
              <a:rPr lang="en-US" altLang="en-US" dirty="0" smtClean="0"/>
              <a:t> </a:t>
            </a:r>
            <a:r>
              <a:rPr lang="en-US" altLang="en-US" dirty="0" smtClean="0">
                <a:latin typeface="Courier New" pitchFamily="49" charset="0"/>
              </a:rPr>
              <a:t>UNUSED</a:t>
            </a:r>
            <a:r>
              <a:rPr lang="en-US" altLang="en-US" dirty="0" smtClean="0"/>
              <a:t> Option</a:t>
            </a:r>
          </a:p>
        </p:txBody>
      </p:sp>
      <p:sp>
        <p:nvSpPr>
          <p:cNvPr id="82950" name="Rectangle 4"/>
          <p:cNvSpPr>
            <a:spLocks noGrp="1" noChangeArrowheads="1"/>
          </p:cNvSpPr>
          <p:nvPr>
            <p:ph idx="1"/>
          </p:nvPr>
        </p:nvSpPr>
        <p:spPr/>
        <p:txBody>
          <a:bodyPr/>
          <a:lstStyle/>
          <a:p>
            <a:pPr lvl="1" eaLnBrk="1" hangingPunct="1"/>
            <a:r>
              <a:rPr lang="en-US" altLang="en-US" dirty="0" smtClean="0"/>
              <a:t>You use the </a:t>
            </a:r>
            <a:r>
              <a:rPr lang="en-US" altLang="en-US" dirty="0" smtClean="0">
                <a:latin typeface="Courier New" pitchFamily="49" charset="0"/>
              </a:rPr>
              <a:t>SET</a:t>
            </a:r>
            <a:r>
              <a:rPr lang="en-US" altLang="en-US" dirty="0" smtClean="0"/>
              <a:t> </a:t>
            </a:r>
            <a:r>
              <a:rPr lang="en-US" altLang="en-US" dirty="0" smtClean="0">
                <a:latin typeface="Courier New" pitchFamily="49" charset="0"/>
              </a:rPr>
              <a:t>UNUSED</a:t>
            </a:r>
            <a:r>
              <a:rPr lang="en-US" altLang="en-US" dirty="0" smtClean="0"/>
              <a:t> option to mark one or more columns as unused.</a:t>
            </a:r>
          </a:p>
          <a:p>
            <a:pPr lvl="1" eaLnBrk="1" hangingPunct="1"/>
            <a:r>
              <a:rPr lang="en-US" altLang="en-US" dirty="0" smtClean="0"/>
              <a:t>You use the </a:t>
            </a:r>
            <a:r>
              <a:rPr lang="en-US" altLang="en-US" dirty="0" smtClean="0">
                <a:latin typeface="Courier New" pitchFamily="49" charset="0"/>
              </a:rPr>
              <a:t>DROP</a:t>
            </a:r>
            <a:r>
              <a:rPr lang="en-US" altLang="en-US" dirty="0" smtClean="0"/>
              <a:t> </a:t>
            </a:r>
            <a:r>
              <a:rPr lang="en-US" altLang="en-US" dirty="0" smtClean="0">
                <a:latin typeface="Courier New" pitchFamily="49" charset="0"/>
              </a:rPr>
              <a:t>UNUSED</a:t>
            </a:r>
            <a:r>
              <a:rPr lang="en-US" altLang="en-US" dirty="0" smtClean="0"/>
              <a:t> </a:t>
            </a:r>
            <a:r>
              <a:rPr lang="en-US" altLang="en-US" dirty="0" smtClean="0">
                <a:latin typeface="Courier New" pitchFamily="49" charset="0"/>
              </a:rPr>
              <a:t>COLUMNS</a:t>
            </a:r>
            <a:r>
              <a:rPr lang="en-US" altLang="en-US" dirty="0" smtClean="0"/>
              <a:t> option to remove the columns that are marked as unused.</a:t>
            </a:r>
          </a:p>
          <a:p>
            <a:pPr lvl="1" eaLnBrk="1" hangingPunct="1"/>
            <a:r>
              <a:rPr lang="en-US" altLang="en-US" dirty="0" smtClean="0">
                <a:cs typeface="Courier New" pitchFamily="49" charset="0"/>
              </a:rPr>
              <a:t>You can specify the </a:t>
            </a:r>
            <a:r>
              <a:rPr lang="en-US" altLang="en-US" dirty="0" smtClean="0">
                <a:latin typeface="Courier New" pitchFamily="49" charset="0"/>
                <a:cs typeface="Courier New" pitchFamily="49" charset="0"/>
              </a:rPr>
              <a:t>ONLINE</a:t>
            </a:r>
            <a:r>
              <a:rPr lang="en-US" altLang="en-US" dirty="0" smtClean="0">
                <a:cs typeface="Arial" pitchFamily="34" charset="0"/>
              </a:rPr>
              <a:t> </a:t>
            </a:r>
            <a:r>
              <a:rPr lang="en-US" altLang="en-US" dirty="0" smtClean="0"/>
              <a:t>keyword to indicate that DML operations on the table will be allowed while marking the column or columns </a:t>
            </a:r>
            <a:r>
              <a:rPr lang="en-US" altLang="en-US" sz="2400" dirty="0">
                <a:latin typeface="Courier New" pitchFamily="49" charset="0"/>
                <a:cs typeface="Courier New" pitchFamily="49" charset="0"/>
              </a:rPr>
              <a:t>UNUSED</a:t>
            </a:r>
            <a:r>
              <a:rPr lang="en-US" altLang="en-US" sz="2400" dirty="0"/>
              <a:t>.</a:t>
            </a:r>
          </a:p>
        </p:txBody>
      </p:sp>
      <p:grpSp>
        <p:nvGrpSpPr>
          <p:cNvPr id="2" name="Group 1"/>
          <p:cNvGrpSpPr/>
          <p:nvPr/>
        </p:nvGrpSpPr>
        <p:grpSpPr>
          <a:xfrm>
            <a:off x="2761810" y="3544072"/>
            <a:ext cx="6665204" cy="2277429"/>
            <a:chOff x="2741612" y="3544072"/>
            <a:chExt cx="6665204" cy="2277429"/>
          </a:xfrm>
        </p:grpSpPr>
        <p:sp>
          <p:nvSpPr>
            <p:cNvPr id="9" name="Content Placeholder 2"/>
            <p:cNvSpPr txBox="1">
              <a:spLocks/>
            </p:cNvSpPr>
            <p:nvPr/>
          </p:nvSpPr>
          <p:spPr bwMode="gray">
            <a:xfrm>
              <a:off x="2741612" y="3544072"/>
              <a:ext cx="666520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400" b="1" dirty="0">
                  <a:solidFill>
                    <a:schemeClr val="tx1">
                      <a:lumMod val="75000"/>
                    </a:schemeClr>
                  </a:solidFill>
                  <a:latin typeface="Courier New" panose="02070309020205020404" pitchFamily="49" charset="0"/>
                </a:rPr>
                <a:t>ALTER TABLE	 &lt;</a:t>
              </a:r>
              <a:r>
                <a:rPr lang="en-US" altLang="en-US" sz="1400" b="1" i="1" dirty="0">
                  <a:solidFill>
                    <a:schemeClr val="tx1">
                      <a:lumMod val="75000"/>
                    </a:schemeClr>
                  </a:solidFill>
                  <a:latin typeface="Courier New" panose="02070309020205020404" pitchFamily="49" charset="0"/>
                </a:rPr>
                <a:t>table_name&gt;</a:t>
              </a:r>
            </a:p>
            <a:p>
              <a:pPr eaLnBrk="1" hangingPunct="1">
                <a:defRPr/>
              </a:pPr>
              <a:r>
                <a:rPr lang="en-US" altLang="en-US" sz="1400" b="1" dirty="0">
                  <a:solidFill>
                    <a:schemeClr val="tx1">
                      <a:lumMod val="75000"/>
                    </a:schemeClr>
                  </a:solidFill>
                  <a:latin typeface="Courier New" panose="02070309020205020404" pitchFamily="49" charset="0"/>
                </a:rPr>
                <a:t>SET   UNUSED(&lt;</a:t>
              </a:r>
              <a:r>
                <a:rPr lang="en-US" altLang="en-US" sz="1400" b="1" i="1" dirty="0">
                  <a:solidFill>
                    <a:schemeClr val="tx1">
                      <a:lumMod val="75000"/>
                    </a:schemeClr>
                  </a:solidFill>
                  <a:latin typeface="Courier New" panose="02070309020205020404" pitchFamily="49" charset="0"/>
                </a:rPr>
                <a:t>column_name&gt; [ , </a:t>
              </a:r>
              <a:r>
                <a:rPr lang="en-US" altLang="en-US" sz="1400" b="1" dirty="0">
                  <a:solidFill>
                    <a:schemeClr val="tx1">
                      <a:lumMod val="75000"/>
                    </a:schemeClr>
                  </a:solidFill>
                </a:rPr>
                <a:t>&lt;</a:t>
              </a:r>
              <a:r>
                <a:rPr lang="en-US" altLang="en-US" sz="1400" b="1" i="1" dirty="0">
                  <a:solidFill>
                    <a:schemeClr val="tx1">
                      <a:lumMod val="75000"/>
                    </a:schemeClr>
                  </a:solidFill>
                </a:rPr>
                <a:t>column_name&gt;]</a:t>
              </a:r>
              <a:r>
                <a:rPr lang="en-US" altLang="en-US" sz="1400" b="1" dirty="0">
                  <a:solidFill>
                    <a:schemeClr val="tx1">
                      <a:lumMod val="75000"/>
                    </a:schemeClr>
                  </a:solidFill>
                  <a:latin typeface="Courier New" panose="02070309020205020404" pitchFamily="49" charset="0"/>
                </a:rPr>
                <a:t>);</a:t>
              </a:r>
            </a:p>
            <a:p>
              <a:pPr eaLnBrk="1" hangingPunct="1">
                <a:defRPr/>
              </a:pPr>
              <a:r>
                <a:rPr lang="en-US" altLang="en-US" sz="1400" b="1" dirty="0">
                  <a:solidFill>
                    <a:srgbClr val="FF0000"/>
                  </a:solidFill>
                  <a:latin typeface="Courier New" panose="02070309020205020404" pitchFamily="49" charset="0"/>
                </a:rPr>
                <a:t>OR</a:t>
              </a:r>
              <a:r>
                <a:rPr lang="en-US" altLang="en-US" sz="1400" b="1" dirty="0">
                  <a:solidFill>
                    <a:srgbClr val="000000"/>
                  </a:solidFill>
                  <a:latin typeface="Courier New" panose="02070309020205020404" pitchFamily="49" charset="0"/>
                </a:rPr>
                <a:t>	</a:t>
              </a:r>
            </a:p>
            <a:p>
              <a:pPr eaLnBrk="1" hangingPunct="1">
                <a:defRPr/>
              </a:pPr>
              <a:r>
                <a:rPr lang="en-US" altLang="en-US" sz="1400" b="1" dirty="0">
                  <a:solidFill>
                    <a:schemeClr val="tx1">
                      <a:lumMod val="75000"/>
                    </a:schemeClr>
                  </a:solidFill>
                  <a:latin typeface="Courier New" panose="02070309020205020404" pitchFamily="49" charset="0"/>
                </a:rPr>
                <a:t>ALTER TABLE  </a:t>
              </a:r>
              <a:r>
                <a:rPr lang="en-US" altLang="en-US" sz="1400" b="1" i="1" dirty="0">
                  <a:solidFill>
                    <a:schemeClr val="tx1">
                      <a:lumMod val="75000"/>
                    </a:schemeClr>
                  </a:solidFill>
                  <a:latin typeface="Courier New" panose="02070309020205020404" pitchFamily="49" charset="0"/>
                </a:rPr>
                <a:t>&lt;table_name&gt;</a:t>
              </a:r>
            </a:p>
            <a:p>
              <a:pPr eaLnBrk="1" hangingPunct="1">
                <a:defRPr/>
              </a:pPr>
              <a:r>
                <a:rPr lang="en-US" altLang="en-US" sz="1400" b="1" dirty="0">
                  <a:solidFill>
                    <a:schemeClr val="tx1">
                      <a:lumMod val="75000"/>
                    </a:schemeClr>
                  </a:solidFill>
                  <a:latin typeface="Courier New" panose="02070309020205020404" pitchFamily="49" charset="0"/>
                </a:rPr>
                <a:t>SET   UNUSED COLUMN </a:t>
              </a:r>
              <a:r>
                <a:rPr lang="en-US" altLang="en-US" sz="1400" b="1" i="1" dirty="0">
                  <a:solidFill>
                    <a:schemeClr val="tx1">
                      <a:lumMod val="75000"/>
                    </a:schemeClr>
                  </a:solidFill>
                  <a:latin typeface="Courier New" panose="02070309020205020404" pitchFamily="49" charset="0"/>
                </a:rPr>
                <a:t>&lt;column_name&gt; </a:t>
              </a:r>
              <a:r>
                <a:rPr lang="en-US" altLang="en-US" sz="1400" b="1" i="1" dirty="0">
                  <a:solidFill>
                    <a:schemeClr val="tx1">
                      <a:lumMod val="75000"/>
                    </a:schemeClr>
                  </a:solidFill>
                </a:rPr>
                <a:t>[ , </a:t>
              </a:r>
              <a:r>
                <a:rPr lang="en-US" altLang="en-US" sz="1400" b="1" dirty="0">
                  <a:solidFill>
                    <a:schemeClr val="tx1">
                      <a:lumMod val="75000"/>
                    </a:schemeClr>
                  </a:solidFill>
                </a:rPr>
                <a:t>&lt;</a:t>
              </a:r>
              <a:r>
                <a:rPr lang="en-US" altLang="en-US" sz="1400" b="1" i="1" dirty="0">
                  <a:solidFill>
                    <a:schemeClr val="tx1">
                      <a:lumMod val="75000"/>
                    </a:schemeClr>
                  </a:solidFill>
                </a:rPr>
                <a:t>column_name&gt;]</a:t>
              </a:r>
              <a:r>
                <a:rPr lang="en-US" altLang="en-US" sz="1400" b="1" i="1" dirty="0">
                  <a:solidFill>
                    <a:schemeClr val="tx1">
                      <a:lumMod val="75000"/>
                    </a:schemeClr>
                  </a:solidFill>
                  <a:latin typeface="Courier New" panose="02070309020205020404" pitchFamily="49" charset="0"/>
                </a:rPr>
                <a:t>;</a:t>
              </a:r>
            </a:p>
            <a:p>
              <a:pPr eaLnBrk="1" hangingPunct="1">
                <a:defRPr/>
              </a:pPr>
              <a:endParaRPr lang="en-US" altLang="en-US" sz="2000" b="1" dirty="0">
                <a:solidFill>
                  <a:srgbClr val="000000"/>
                </a:solidFill>
                <a:latin typeface="Courier New" panose="02070309020205020404" pitchFamily="49" charset="0"/>
              </a:endParaRPr>
            </a:p>
          </p:txBody>
        </p:sp>
        <p:sp>
          <p:nvSpPr>
            <p:cNvPr id="82951" name="Rectangle 8"/>
            <p:cNvSpPr>
              <a:spLocks noChangeArrowheads="1"/>
            </p:cNvSpPr>
            <p:nvPr/>
          </p:nvSpPr>
          <p:spPr bwMode="gray">
            <a:xfrm>
              <a:off x="2859527" y="4559438"/>
              <a:ext cx="5486400" cy="228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82952" name="Rectangle 8"/>
            <p:cNvSpPr>
              <a:spLocks noChangeArrowheads="1"/>
            </p:cNvSpPr>
            <p:nvPr/>
          </p:nvSpPr>
          <p:spPr bwMode="gray">
            <a:xfrm>
              <a:off x="2859527" y="3895863"/>
              <a:ext cx="5486400" cy="228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8" name="Content Placeholder 2"/>
            <p:cNvSpPr txBox="1">
              <a:spLocks/>
            </p:cNvSpPr>
            <p:nvPr/>
          </p:nvSpPr>
          <p:spPr bwMode="gray">
            <a:xfrm>
              <a:off x="2741612" y="5257800"/>
              <a:ext cx="6665204" cy="56370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400" b="1" dirty="0">
                  <a:solidFill>
                    <a:schemeClr val="tx1">
                      <a:lumMod val="75000"/>
                    </a:schemeClr>
                  </a:solidFill>
                  <a:latin typeface="Courier New" panose="02070309020205020404" pitchFamily="49" charset="0"/>
                </a:rPr>
                <a:t>ALTER TABLE &lt;</a:t>
              </a:r>
              <a:r>
                <a:rPr lang="en-US" altLang="en-US" sz="1400" b="1" i="1" dirty="0">
                  <a:solidFill>
                    <a:schemeClr val="tx1">
                      <a:lumMod val="75000"/>
                    </a:schemeClr>
                  </a:solidFill>
                  <a:latin typeface="Courier New" panose="02070309020205020404" pitchFamily="49" charset="0"/>
                </a:rPr>
                <a:t>table_name&gt;</a:t>
              </a:r>
            </a:p>
            <a:p>
              <a:pPr eaLnBrk="1" hangingPunct="1">
                <a:defRPr/>
              </a:pPr>
              <a:r>
                <a:rPr lang="en-US" altLang="en-US" sz="1400" b="1" dirty="0">
                  <a:solidFill>
                    <a:schemeClr val="tx1">
                      <a:lumMod val="75000"/>
                    </a:schemeClr>
                  </a:solidFill>
                  <a:latin typeface="Courier New" panose="02070309020205020404" pitchFamily="49" charset="0"/>
                </a:rPr>
                <a:t>DROP  UNUSED COLUMNS;</a:t>
              </a:r>
            </a:p>
          </p:txBody>
        </p:sp>
      </p:gr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3"/>
          <p:cNvSpPr>
            <a:spLocks noGrp="1"/>
          </p:cNvSpPr>
          <p:nvPr>
            <p:ph type="title"/>
          </p:nvPr>
        </p:nvSpPr>
        <p:spPr/>
        <p:txBody>
          <a:bodyPr/>
          <a:lstStyle/>
          <a:p>
            <a:pPr eaLnBrk="1" hangingPunct="1"/>
            <a:endParaRPr lang="en-US" altLang="en-US" dirty="0" smtClean="0"/>
          </a:p>
        </p:txBody>
      </p:sp>
      <p:sp>
        <p:nvSpPr>
          <p:cNvPr id="84995" name="Content Placeholder 4"/>
          <p:cNvSpPr>
            <a:spLocks noGrp="1"/>
          </p:cNvSpPr>
          <p:nvPr>
            <p:ph idx="1"/>
          </p:nvPr>
        </p:nvSpPr>
        <p:spPr>
          <a:xfrm>
            <a:off x="622138" y="1242485"/>
            <a:ext cx="10944549" cy="357356"/>
          </a:xfrm>
        </p:spPr>
        <p:txBody>
          <a:bodyPr/>
          <a:lstStyle/>
          <a:p>
            <a:pPr eaLnBrk="1" hangingPunct="1"/>
            <a:endParaRPr lang="en-US" altLang="en-US" dirty="0" smtClean="0"/>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9386886" y="3031278"/>
            <a:ext cx="1165225" cy="4092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7042" name="Rectangle 7"/>
          <p:cNvSpPr>
            <a:spLocks noGrp="1" noChangeArrowheads="1"/>
          </p:cNvSpPr>
          <p:nvPr>
            <p:ph type="title"/>
          </p:nvPr>
        </p:nvSpPr>
        <p:spPr/>
        <p:txBody>
          <a:bodyPr/>
          <a:lstStyle/>
          <a:p>
            <a:pPr eaLnBrk="1" hangingPunct="1"/>
            <a:r>
              <a:rPr lang="en-US" altLang="en-US" dirty="0" smtClean="0"/>
              <a:t>Read-Only Tables</a:t>
            </a:r>
          </a:p>
        </p:txBody>
      </p:sp>
      <p:sp>
        <p:nvSpPr>
          <p:cNvPr id="87043" name="Rectangle 8"/>
          <p:cNvSpPr>
            <a:spLocks noGrp="1" noChangeArrowheads="1"/>
          </p:cNvSpPr>
          <p:nvPr>
            <p:ph idx="1"/>
          </p:nvPr>
        </p:nvSpPr>
        <p:spPr/>
        <p:txBody>
          <a:bodyPr/>
          <a:lstStyle/>
          <a:p>
            <a:pPr indent="0"/>
            <a:r>
              <a:rPr lang="en-US" altLang="en-US" dirty="0" smtClean="0"/>
              <a:t>You can use the </a:t>
            </a:r>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syntax to:</a:t>
            </a:r>
          </a:p>
          <a:p>
            <a:pPr lvl="1" eaLnBrk="1" hangingPunct="1"/>
            <a:r>
              <a:rPr lang="en-US" altLang="en-US" dirty="0" smtClean="0"/>
              <a:t>Put a table in read-only mode, which prevents DDL or DML changes during table maintenance </a:t>
            </a:r>
          </a:p>
          <a:p>
            <a:pPr lvl="1" eaLnBrk="1" hangingPunct="1"/>
            <a:r>
              <a:rPr lang="en-US" altLang="en-US" dirty="0" smtClean="0"/>
              <a:t>Put the table back into read/write mode</a:t>
            </a:r>
          </a:p>
        </p:txBody>
      </p:sp>
      <p:sp>
        <p:nvSpPr>
          <p:cNvPr id="5" name="Content Placeholder 2"/>
          <p:cNvSpPr txBox="1">
            <a:spLocks/>
          </p:cNvSpPr>
          <p:nvPr/>
        </p:nvSpPr>
        <p:spPr bwMode="gray">
          <a:xfrm>
            <a:off x="1065212" y="3276600"/>
            <a:ext cx="6665204"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buClr>
                <a:srgbClr val="CC0000"/>
              </a:buClr>
              <a:buFont typeface="Wingdings" panose="05000000000000000000" pitchFamily="2" charset="2"/>
              <a:buNone/>
              <a:defRPr/>
            </a:pPr>
            <a:r>
              <a:rPr lang="en-US" altLang="en-US" sz="1600" b="1" dirty="0">
                <a:solidFill>
                  <a:schemeClr val="tx1">
                    <a:lumMod val="75000"/>
                  </a:schemeClr>
                </a:solidFill>
                <a:latin typeface="Courier New" panose="02070309020205020404" pitchFamily="49" charset="0"/>
                <a:cs typeface="Times New Roman" panose="02020603050405020304" pitchFamily="18" charset="0"/>
              </a:rPr>
              <a:t>ALTER TABLE employees READ ONLY;</a:t>
            </a:r>
          </a:p>
          <a:p>
            <a:pPr eaLnBrk="1" hangingPunct="1">
              <a:buClr>
                <a:srgbClr val="CC0000"/>
              </a:buClr>
              <a:buFont typeface="Wingdings" panose="05000000000000000000" pitchFamily="2" charset="2"/>
              <a:buNone/>
              <a:defRPr/>
            </a:pPr>
            <a:endParaRPr lang="en-US" altLang="en-US" sz="1600" b="1" dirty="0">
              <a:solidFill>
                <a:schemeClr val="tx1">
                  <a:lumMod val="75000"/>
                </a:schemeClr>
              </a:solidFill>
              <a:latin typeface="Courier New" panose="02070309020205020404" pitchFamily="49" charset="0"/>
              <a:cs typeface="Times New Roman" panose="02020603050405020304" pitchFamily="18" charset="0"/>
            </a:endParaRPr>
          </a:p>
          <a:p>
            <a:pPr eaLnBrk="1" hangingPunct="1">
              <a:buClr>
                <a:srgbClr val="CC0000"/>
              </a:buClr>
              <a:buFont typeface="Wingdings" panose="05000000000000000000" pitchFamily="2" charset="2"/>
              <a:buNone/>
              <a:defRPr/>
            </a:pPr>
            <a:r>
              <a:rPr lang="en-US" altLang="en-US" sz="1600" b="1" dirty="0">
                <a:solidFill>
                  <a:schemeClr val="tx1">
                    <a:lumMod val="75000"/>
                  </a:schemeClr>
                </a:solidFill>
                <a:latin typeface="Courier New" panose="02070309020205020404" pitchFamily="49" charset="0"/>
                <a:cs typeface="Times New Roman" panose="02020603050405020304" pitchFamily="18" charset="0"/>
              </a:rPr>
              <a:t>-- perform table maintenance and then</a:t>
            </a:r>
          </a:p>
          <a:p>
            <a:pPr eaLnBrk="1" hangingPunct="1">
              <a:buClr>
                <a:srgbClr val="CC0000"/>
              </a:buClr>
              <a:buFont typeface="Wingdings" panose="05000000000000000000" pitchFamily="2" charset="2"/>
              <a:buNone/>
              <a:defRPr/>
            </a:pPr>
            <a:r>
              <a:rPr lang="en-US" altLang="en-US" sz="1600" b="1" dirty="0">
                <a:solidFill>
                  <a:schemeClr val="tx1">
                    <a:lumMod val="75000"/>
                  </a:schemeClr>
                </a:solidFill>
                <a:latin typeface="Courier New" panose="02070309020205020404" pitchFamily="49" charset="0"/>
                <a:cs typeface="Times New Roman" panose="02020603050405020304" pitchFamily="18" charset="0"/>
              </a:rPr>
              <a:t>-- return table back to read/write mode</a:t>
            </a:r>
          </a:p>
          <a:p>
            <a:pPr eaLnBrk="1" hangingPunct="1">
              <a:buClr>
                <a:srgbClr val="CC0000"/>
              </a:buClr>
              <a:buFont typeface="Wingdings" panose="05000000000000000000" pitchFamily="2" charset="2"/>
              <a:buNone/>
              <a:defRPr/>
            </a:pPr>
            <a:endParaRPr lang="en-US" altLang="en-US" sz="1600" b="1" dirty="0">
              <a:solidFill>
                <a:schemeClr val="tx1">
                  <a:lumMod val="75000"/>
                </a:schemeClr>
              </a:solidFill>
              <a:latin typeface="Courier New" panose="02070309020205020404" pitchFamily="49" charset="0"/>
              <a:cs typeface="Times New Roman" panose="02020603050405020304" pitchFamily="18" charset="0"/>
            </a:endParaRPr>
          </a:p>
          <a:p>
            <a:pPr eaLnBrk="1" hangingPunct="1">
              <a:buClr>
                <a:srgbClr val="CC0000"/>
              </a:buClr>
              <a:buFont typeface="Wingdings" panose="05000000000000000000" pitchFamily="2" charset="2"/>
              <a:buNone/>
              <a:defRPr/>
            </a:pPr>
            <a:r>
              <a:rPr lang="en-US" altLang="en-US" sz="1600" b="1" dirty="0">
                <a:solidFill>
                  <a:schemeClr val="tx1">
                    <a:lumMod val="75000"/>
                  </a:schemeClr>
                </a:solidFill>
                <a:latin typeface="Courier New" panose="02070309020205020404" pitchFamily="49" charset="0"/>
                <a:cs typeface="Times New Roman" panose="02020603050405020304" pitchFamily="18" charset="0"/>
              </a:rPr>
              <a:t>ALTER TABLE employees READ WRITE;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6569" y="4267200"/>
            <a:ext cx="2428530" cy="1620735"/>
          </a:xfrm>
          <a:prstGeom prst="roundRect">
            <a:avLst>
              <a:gd name="adj" fmla="val 4167"/>
            </a:avLst>
          </a:prstGeom>
          <a:solidFill>
            <a:srgbClr val="FFFFFF"/>
          </a:solidFill>
          <a:ln w="76200" cap="sq">
            <a:solidFill>
              <a:schemeClr val="accent3">
                <a:lumMod val="40000"/>
                <a:lumOff val="60000"/>
              </a:schemeClr>
            </a:solidFill>
            <a:miter lim="800000"/>
          </a:ln>
          <a:effectLst/>
        </p:spPr>
      </p:pic>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p:txBody>
          <a:bodyPr/>
          <a:lstStyle/>
          <a:p>
            <a:pPr eaLnBrk="1" hangingPunct="1"/>
            <a:r>
              <a:rPr lang="en-US" altLang="en-US" dirty="0" smtClean="0"/>
              <a:t>Lesson Agenda</a:t>
            </a:r>
          </a:p>
        </p:txBody>
      </p:sp>
      <p:sp>
        <p:nvSpPr>
          <p:cNvPr id="89091"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rgbClr val="A6A6A6"/>
              </a:buClr>
            </a:pPr>
            <a:r>
              <a:rPr lang="en-US" altLang="en-US" dirty="0" smtClean="0">
                <a:solidFill>
                  <a:srgbClr val="A6A6A6"/>
                </a:solidFill>
              </a:rPr>
              <a:t>Data types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a:t>
            </a:r>
            <a:r>
              <a:rPr lang="en-US" altLang="en-US" dirty="0" smtClean="0">
                <a:solidFill>
                  <a:srgbClr val="A6A6A6"/>
                </a:solidFill>
                <a:cs typeface="Arial" pitchFamily="34" charset="0"/>
              </a:rPr>
              <a:t> </a:t>
            </a:r>
            <a:r>
              <a:rPr lang="en-US" altLang="en-US" dirty="0" smtClean="0">
                <a:solidFill>
                  <a:srgbClr val="A6A6A6"/>
                </a:solidFill>
                <a:latin typeface="Courier New" pitchFamily="49" charset="0"/>
              </a:rPr>
              <a:t>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rgbClr val="A6A6A6"/>
              </a:buClr>
            </a:pPr>
            <a:r>
              <a:rPr lang="en-US" altLang="en-US" dirty="0" smtClean="0">
                <a:solidFill>
                  <a:srgbClr val="A6A6A6"/>
                </a:solidFill>
              </a:rPr>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chemeClr val="accent1"/>
              </a:buClr>
            </a:pPr>
            <a:r>
              <a:rPr lang="en-US" altLang="en-US" dirty="0" smtClean="0">
                <a:latin typeface="Courier New" pitchFamily="49" charset="0"/>
              </a:rPr>
              <a:t>DROP</a:t>
            </a:r>
            <a:r>
              <a:rPr lang="en-US" altLang="en-US" dirty="0" smtClean="0"/>
              <a:t> </a:t>
            </a:r>
            <a:r>
              <a:rPr lang="en-US" altLang="en-US" dirty="0" smtClean="0">
                <a:latin typeface="Courier New" pitchFamily="49" charset="0"/>
              </a:rPr>
              <a:t>TABLE</a:t>
            </a:r>
            <a:r>
              <a:rPr lang="en-US" altLang="en-US" dirty="0" smtClean="0"/>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rot="16200000" flipV="1">
            <a:off x="9577387" y="3434877"/>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7" name="Oval 16"/>
          <p:cNvSpPr>
            <a:spLocks/>
          </p:cNvSpPr>
          <p:nvPr/>
        </p:nvSpPr>
        <p:spPr bwMode="auto">
          <a:xfrm>
            <a:off x="9478242" y="4332931"/>
            <a:ext cx="1915469" cy="1915469"/>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91138" name="Rectangle 5"/>
          <p:cNvSpPr>
            <a:spLocks noGrp="1" noChangeArrowheads="1"/>
          </p:cNvSpPr>
          <p:nvPr>
            <p:ph type="title"/>
          </p:nvPr>
        </p:nvSpPr>
        <p:spPr/>
        <p:txBody>
          <a:bodyPr/>
          <a:lstStyle/>
          <a:p>
            <a:pPr eaLnBrk="1" hangingPunct="1"/>
            <a:r>
              <a:rPr lang="en-US" altLang="en-US" dirty="0" smtClean="0"/>
              <a:t>Dropping a Table</a:t>
            </a:r>
          </a:p>
        </p:txBody>
      </p:sp>
      <p:sp>
        <p:nvSpPr>
          <p:cNvPr id="91139" name="Rectangle 6"/>
          <p:cNvSpPr>
            <a:spLocks noGrp="1" noChangeArrowheads="1"/>
          </p:cNvSpPr>
          <p:nvPr>
            <p:ph idx="1"/>
          </p:nvPr>
        </p:nvSpPr>
        <p:spPr>
          <a:xfrm>
            <a:off x="622138" y="1242485"/>
            <a:ext cx="10944549" cy="1234519"/>
          </a:xfrm>
        </p:spPr>
        <p:txBody>
          <a:bodyPr/>
          <a:lstStyle/>
          <a:p>
            <a:pPr lvl="1" eaLnBrk="1" hangingPunct="1"/>
            <a:r>
              <a:rPr lang="en-US" altLang="en-US" dirty="0" smtClean="0"/>
              <a:t>Moves a table to the recycle bin </a:t>
            </a:r>
          </a:p>
          <a:p>
            <a:pPr lvl="1" eaLnBrk="1" hangingPunct="1"/>
            <a:r>
              <a:rPr lang="en-US" altLang="en-US" dirty="0" smtClean="0"/>
              <a:t>Removes the table and all its data entirely if the </a:t>
            </a:r>
            <a:r>
              <a:rPr lang="en-US" altLang="en-US" dirty="0" smtClean="0">
                <a:latin typeface="Courier New" pitchFamily="49" charset="0"/>
              </a:rPr>
              <a:t>PURGE</a:t>
            </a:r>
            <a:r>
              <a:rPr lang="en-US" altLang="en-US" dirty="0" smtClean="0"/>
              <a:t> clause is specified</a:t>
            </a:r>
          </a:p>
          <a:p>
            <a:pPr lvl="1" eaLnBrk="1" hangingPunct="1"/>
            <a:r>
              <a:rPr lang="en-US" altLang="en-US" dirty="0" smtClean="0"/>
              <a:t>Invalidates dependent objects and removes object privileges on the table</a:t>
            </a:r>
          </a:p>
        </p:txBody>
      </p:sp>
      <p:grpSp>
        <p:nvGrpSpPr>
          <p:cNvPr id="2" name="Group 1"/>
          <p:cNvGrpSpPr/>
          <p:nvPr/>
        </p:nvGrpSpPr>
        <p:grpSpPr>
          <a:xfrm>
            <a:off x="2761810" y="3429000"/>
            <a:ext cx="6665204" cy="895290"/>
            <a:chOff x="2761810" y="3429000"/>
            <a:chExt cx="6665204" cy="895290"/>
          </a:xfrm>
        </p:grpSpPr>
        <p:sp>
          <p:nvSpPr>
            <p:cNvPr id="6" name="Content Placeholder 2"/>
            <p:cNvSpPr txBox="1">
              <a:spLocks/>
            </p:cNvSpPr>
            <p:nvPr/>
          </p:nvSpPr>
          <p:spPr bwMode="gray">
            <a:xfrm>
              <a:off x="2761810" y="3429000"/>
              <a:ext cx="6665204"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dirty="0">
                  <a:solidFill>
                    <a:srgbClr val="000000"/>
                  </a:solidFill>
                  <a:latin typeface="Courier New" panose="02070309020205020404" pitchFamily="49" charset="0"/>
                </a:rPr>
                <a:t>DROP TABLE dept80;</a:t>
              </a:r>
            </a:p>
            <a:p>
              <a:pPr eaLnBrk="1" hangingPunct="1">
                <a:defRPr/>
              </a:pPr>
              <a:endParaRPr lang="en-US" altLang="en-US" sz="1600" dirty="0">
                <a:solidFill>
                  <a:srgbClr val="000000"/>
                </a:solidFill>
                <a:latin typeface="Courier New" panose="02070309020205020404" pitchFamily="49" charset="0"/>
              </a:endParaRPr>
            </a:p>
            <a:p>
              <a:pPr eaLnBrk="1" hangingPunct="1">
                <a:defRPr/>
              </a:pPr>
              <a:endParaRPr lang="en-US" altLang="en-US" sz="1600" dirty="0">
                <a:solidFill>
                  <a:srgbClr val="000000"/>
                </a:solidFill>
                <a:latin typeface="Courier New" panose="02070309020205020404" pitchFamily="49" charset="0"/>
              </a:endParaRPr>
            </a:p>
          </p:txBody>
        </p:sp>
        <p:pic>
          <p:nvPicPr>
            <p:cNvPr id="71682" name="Picture 2"/>
            <p:cNvPicPr>
              <a:picLocks noChangeAspect="1" noChangeArrowheads="1"/>
            </p:cNvPicPr>
            <p:nvPr/>
          </p:nvPicPr>
          <p:blipFill>
            <a:blip r:embed="rId4" cstate="print"/>
            <a:srcRect/>
            <a:stretch>
              <a:fillRect/>
            </a:stretch>
          </p:blipFill>
          <p:spPr bwMode="auto">
            <a:xfrm>
              <a:off x="2970212" y="3886200"/>
              <a:ext cx="1971918" cy="304800"/>
            </a:xfrm>
            <a:prstGeom prst="rect">
              <a:avLst/>
            </a:prstGeom>
            <a:noFill/>
            <a:ln w="15875">
              <a:solidFill>
                <a:schemeClr val="tx1"/>
              </a:solidFill>
              <a:miter lim="800000"/>
              <a:headEnd/>
              <a:tailEnd/>
            </a:ln>
          </p:spPr>
        </p:pic>
      </p:gr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25303" y="4669251"/>
            <a:ext cx="1221347" cy="1242828"/>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9596" y="4879457"/>
            <a:ext cx="822416" cy="82241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lstStyle/>
          <a:p>
            <a:pPr eaLnBrk="1" hangingPunct="1"/>
            <a:r>
              <a:rPr lang="en-US" altLang="en-US" dirty="0" smtClean="0"/>
              <a:t>Identify three actions that you perform by using constraints. </a:t>
            </a:r>
          </a:p>
          <a:p>
            <a:pPr lvl="1" eaLnBrk="1" hangingPunct="1">
              <a:buFont typeface="Arial" pitchFamily="34" charset="0"/>
              <a:buAutoNum type="alphaLcPeriod"/>
            </a:pPr>
            <a:r>
              <a:rPr lang="en-US" altLang="en-US" dirty="0" smtClean="0"/>
              <a:t>Enforce rules on the data in a table whenever a row is inserted, updated, or deleted.</a:t>
            </a:r>
          </a:p>
          <a:p>
            <a:pPr lvl="1" eaLnBrk="1" hangingPunct="1">
              <a:buFont typeface="Arial" pitchFamily="34" charset="0"/>
              <a:buAutoNum type="alphaLcPeriod"/>
            </a:pPr>
            <a:r>
              <a:rPr lang="en-US" altLang="en-US" dirty="0" smtClean="0"/>
              <a:t>Prevent the dropping of a table.</a:t>
            </a:r>
          </a:p>
          <a:p>
            <a:pPr lvl="1" eaLnBrk="1" hangingPunct="1">
              <a:buFont typeface="Arial" pitchFamily="34" charset="0"/>
              <a:buAutoNum type="alphaLcPeriod"/>
            </a:pPr>
            <a:r>
              <a:rPr lang="en-US" altLang="en-US" dirty="0" smtClean="0"/>
              <a:t>Prevent the creation of a table.</a:t>
            </a:r>
          </a:p>
          <a:p>
            <a:pPr lvl="1" eaLnBrk="1" hangingPunct="1">
              <a:buFont typeface="Arial" pitchFamily="34" charset="0"/>
              <a:buAutoNum type="alphaLcPeriod"/>
            </a:pPr>
            <a:r>
              <a:rPr lang="en-US" altLang="en-US" dirty="0" smtClean="0"/>
              <a:t>Prevent the creation of data in a table.</a:t>
            </a:r>
          </a:p>
        </p:txBody>
      </p:sp>
      <p:sp>
        <p:nvSpPr>
          <p:cNvPr id="93186" name="Rectangle 2"/>
          <p:cNvSpPr>
            <a:spLocks noGrp="1" noChangeArrowheads="1"/>
          </p:cNvSpPr>
          <p:nvPr>
            <p:ph type="title"/>
          </p:nvPr>
        </p:nvSpPr>
        <p:spPr/>
        <p:txBody>
          <a:bodyPr/>
          <a:lstStyle/>
          <a:p>
            <a:pPr eaLnBrk="1" hangingPunct="1"/>
            <a:r>
              <a:rPr lang="en-US" altLang="en-US" dirty="0" smtClean="0"/>
              <a:t>Quiz</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9110" y="45720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title"/>
          </p:nvPr>
        </p:nvSpPr>
        <p:spPr/>
        <p:txBody>
          <a:bodyPr/>
          <a:lstStyle/>
          <a:p>
            <a:pPr eaLnBrk="1" hangingPunct="1"/>
            <a:r>
              <a:rPr lang="en-US" altLang="en-US" dirty="0" smtClean="0"/>
              <a:t>Summary</a:t>
            </a:r>
          </a:p>
        </p:txBody>
      </p:sp>
      <p:sp>
        <p:nvSpPr>
          <p:cNvPr id="95235" name="Rectangle 5"/>
          <p:cNvSpPr>
            <a:spLocks noGrp="1" noChangeArrowheads="1"/>
          </p:cNvSpPr>
          <p:nvPr>
            <p:ph idx="1"/>
          </p:nvPr>
        </p:nvSpPr>
        <p:spPr>
          <a:xfrm>
            <a:off x="622138" y="1242485"/>
            <a:ext cx="10944549" cy="3196595"/>
          </a:xfrm>
        </p:spPr>
        <p:txBody>
          <a:bodyPr/>
          <a:lstStyle/>
          <a:p>
            <a:pPr indent="0"/>
            <a:r>
              <a:rPr lang="en-US" altLang="en-US" dirty="0" smtClean="0"/>
              <a:t>In this lesson, you should have learned how to use the </a:t>
            </a: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a:t>
            </a:r>
            <a:r>
              <a:rPr lang="en-US" altLang="en-US" dirty="0" smtClean="0">
                <a:latin typeface="Courier New" pitchFamily="49" charset="0"/>
                <a:cs typeface="Courier New" pitchFamily="49" charset="0"/>
              </a:rPr>
              <a:t>ALTER</a:t>
            </a:r>
            <a:r>
              <a:rPr lang="en-US" altLang="en-US" dirty="0" smtClean="0"/>
              <a:t> </a:t>
            </a:r>
            <a:r>
              <a:rPr lang="en-US" altLang="en-US" dirty="0" smtClean="0">
                <a:latin typeface="Courier New" pitchFamily="49" charset="0"/>
                <a:cs typeface="Courier New" pitchFamily="49" charset="0"/>
              </a:rPr>
              <a:t>TABLE</a:t>
            </a:r>
            <a:r>
              <a:rPr lang="en-US" altLang="en-US" dirty="0" smtClean="0"/>
              <a:t>, and </a:t>
            </a:r>
            <a:r>
              <a:rPr lang="en-US" altLang="en-US" dirty="0" smtClean="0">
                <a:latin typeface="Courier New" pitchFamily="49" charset="0"/>
                <a:cs typeface="Courier New" pitchFamily="49" charset="0"/>
              </a:rPr>
              <a:t>DROP</a:t>
            </a:r>
            <a:r>
              <a:rPr lang="en-US" altLang="en-US" dirty="0" smtClean="0"/>
              <a:t> </a:t>
            </a:r>
            <a:r>
              <a:rPr lang="en-US" altLang="en-US" dirty="0" smtClean="0">
                <a:latin typeface="Courier New" pitchFamily="49" charset="0"/>
                <a:cs typeface="Courier New" pitchFamily="49" charset="0"/>
              </a:rPr>
              <a:t>TABLE</a:t>
            </a:r>
            <a:r>
              <a:rPr lang="en-US" altLang="en-US" dirty="0" smtClean="0"/>
              <a:t> statement to create a table, modify a table and columns, and include constraints.</a:t>
            </a:r>
          </a:p>
          <a:p>
            <a:pPr lvl="1" eaLnBrk="1" hangingPunct="1"/>
            <a:r>
              <a:rPr lang="en-US" altLang="en-US" dirty="0" smtClean="0"/>
              <a:t>Categorize the main database objects</a:t>
            </a:r>
          </a:p>
          <a:p>
            <a:pPr lvl="1" eaLnBrk="1" hangingPunct="1"/>
            <a:r>
              <a:rPr lang="en-US" altLang="en-US" dirty="0" smtClean="0"/>
              <a:t>Review the table structure</a:t>
            </a:r>
          </a:p>
          <a:p>
            <a:pPr lvl="1" eaLnBrk="1" hangingPunct="1"/>
            <a:r>
              <a:rPr lang="en-US" altLang="en-US" dirty="0" smtClean="0"/>
              <a:t>List the data types that are available for columns</a:t>
            </a:r>
          </a:p>
          <a:p>
            <a:pPr lvl="1" eaLnBrk="1" hangingPunct="1"/>
            <a:r>
              <a:rPr lang="en-US" altLang="en-US" dirty="0" smtClean="0"/>
              <a:t>Create a simple table</a:t>
            </a:r>
          </a:p>
          <a:p>
            <a:pPr lvl="1" eaLnBrk="1" hangingPunct="1"/>
            <a:r>
              <a:rPr lang="en-US" altLang="en-US" dirty="0" smtClean="0"/>
              <a:t>Explain how constraints are created at the time of table creation</a:t>
            </a:r>
          </a:p>
        </p:txBody>
      </p:sp>
      <p:sp>
        <p:nvSpPr>
          <p:cNvPr id="5" name="Rectangle 4"/>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title"/>
          </p:nvPr>
        </p:nvSpPr>
        <p:spPr/>
        <p:txBody>
          <a:bodyPr/>
          <a:lstStyle/>
          <a:p>
            <a:pPr eaLnBrk="1" hangingPunct="1"/>
            <a:r>
              <a:rPr lang="en-US" altLang="en-US" dirty="0" smtClean="0"/>
              <a:t>Practice 11: Overview</a:t>
            </a:r>
          </a:p>
        </p:txBody>
      </p:sp>
      <p:sp>
        <p:nvSpPr>
          <p:cNvPr id="97283" name="Rectangle 5"/>
          <p:cNvSpPr>
            <a:spLocks noGrp="1" noChangeArrowheads="1"/>
          </p:cNvSpPr>
          <p:nvPr>
            <p:ph idx="1"/>
          </p:nvPr>
        </p:nvSpPr>
        <p:spPr/>
        <p:txBody>
          <a:bodyPr/>
          <a:lstStyle/>
          <a:p>
            <a:pPr eaLnBrk="1" hangingPunct="1"/>
            <a:r>
              <a:rPr lang="en-US" altLang="en-US" dirty="0" smtClean="0"/>
              <a:t>This practice covers the following topics:</a:t>
            </a:r>
          </a:p>
          <a:p>
            <a:pPr lvl="1" eaLnBrk="1" hangingPunct="1"/>
            <a:r>
              <a:rPr lang="en-US" altLang="en-US" dirty="0" smtClean="0"/>
              <a:t>Creating new tables</a:t>
            </a:r>
          </a:p>
          <a:p>
            <a:pPr lvl="1" eaLnBrk="1" hangingPunct="1"/>
            <a:r>
              <a:rPr lang="en-US" altLang="en-US" dirty="0" smtClean="0"/>
              <a:t>Creating a new table by using the </a:t>
            </a:r>
            <a:r>
              <a:rPr lang="en-US" altLang="en-US" dirty="0" smtClean="0">
                <a:latin typeface="Courier New" pitchFamily="49" charset="0"/>
                <a:cs typeface="Courier New" pitchFamily="49" charset="0"/>
              </a:rPr>
              <a:t>CREATE TABLE AS </a:t>
            </a:r>
            <a:r>
              <a:rPr lang="en-US" altLang="en-US" dirty="0" smtClean="0"/>
              <a:t>syntax</a:t>
            </a:r>
          </a:p>
          <a:p>
            <a:pPr lvl="1" eaLnBrk="1" hangingPunct="1"/>
            <a:r>
              <a:rPr lang="en-US" altLang="en-US" dirty="0" smtClean="0"/>
              <a:t>Verifying that tables exist</a:t>
            </a:r>
          </a:p>
          <a:p>
            <a:pPr lvl="1" eaLnBrk="1" hangingPunct="1"/>
            <a:r>
              <a:rPr lang="en-US" altLang="en-US" dirty="0" smtClean="0"/>
              <a:t>Altering tables</a:t>
            </a:r>
          </a:p>
          <a:p>
            <a:pPr lvl="1" eaLnBrk="1" hangingPunct="1"/>
            <a:r>
              <a:rPr lang="en-US" altLang="en-US" dirty="0" smtClean="0"/>
              <a:t>Adding columns</a:t>
            </a:r>
          </a:p>
          <a:p>
            <a:pPr lvl="1" eaLnBrk="1" hangingPunct="1"/>
            <a:r>
              <a:rPr lang="en-US" altLang="en-US" dirty="0" smtClean="0"/>
              <a:t>Dropping columns</a:t>
            </a:r>
          </a:p>
          <a:p>
            <a:pPr lvl="1" eaLnBrk="1" hangingPunct="1"/>
            <a:r>
              <a:rPr lang="en-US" altLang="en-US" dirty="0" smtClean="0"/>
              <a:t>Setting a table to read-only status</a:t>
            </a:r>
          </a:p>
          <a:p>
            <a:pPr lvl="1" eaLnBrk="1" hangingPunct="1"/>
            <a:r>
              <a:rPr lang="en-US" altLang="en-US" dirty="0" smtClean="0"/>
              <a:t>Dropping tables</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0"/>
          <p:cNvSpPr>
            <a:spLocks noGrp="1" noChangeArrowheads="1"/>
          </p:cNvSpPr>
          <p:nvPr>
            <p:ph type="title"/>
          </p:nvPr>
        </p:nvSpPr>
        <p:spPr/>
        <p:txBody>
          <a:bodyPr/>
          <a:lstStyle/>
          <a:p>
            <a:pPr eaLnBrk="1" hangingPunct="1"/>
            <a:r>
              <a:rPr lang="en-US" altLang="en-US" dirty="0" smtClean="0"/>
              <a:t>Lesson Agenda</a:t>
            </a:r>
          </a:p>
        </p:txBody>
      </p:sp>
      <p:sp>
        <p:nvSpPr>
          <p:cNvPr id="10243" name="Rectangle 1031"/>
          <p:cNvSpPr>
            <a:spLocks noGrp="1" noChangeArrowheads="1"/>
          </p:cNvSpPr>
          <p:nvPr>
            <p:ph idx="1"/>
          </p:nvPr>
        </p:nvSpPr>
        <p:spPr/>
        <p:txBody>
          <a:bodyPr/>
          <a:lstStyle/>
          <a:p>
            <a:pPr lvl="1" eaLnBrk="1" hangingPunct="1"/>
            <a:r>
              <a:rPr lang="en-US" altLang="en-US" dirty="0" smtClean="0"/>
              <a:t>Database objects</a:t>
            </a:r>
          </a:p>
          <a:p>
            <a:pPr lvl="2" eaLnBrk="1" hangingPunct="1"/>
            <a:r>
              <a:rPr lang="en-US" altLang="en-US" dirty="0" smtClean="0"/>
              <a:t>Naming rules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 types</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rgbClr val="A6A6A6"/>
              </a:buClr>
            </a:pPr>
            <a:r>
              <a:rPr lang="en-US" altLang="en-US" dirty="0" smtClean="0">
                <a:solidFill>
                  <a:srgbClr val="A6A6A6"/>
                </a:solidFill>
              </a:rPr>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
          <p:cNvGrpSpPr>
            <a:grpSpLocks/>
          </p:cNvGrpSpPr>
          <p:nvPr/>
        </p:nvGrpSpPr>
        <p:grpSpPr bwMode="auto">
          <a:xfrm>
            <a:off x="8609012" y="158750"/>
            <a:ext cx="2971800" cy="6246813"/>
            <a:chOff x="4114798" y="159239"/>
            <a:chExt cx="4876803" cy="6246863"/>
          </a:xfrm>
        </p:grpSpPr>
        <p:sp>
          <p:nvSpPr>
            <p:cNvPr id="7" name="Rectangle 6"/>
            <p:cNvSpPr/>
            <p:nvPr/>
          </p:nvSpPr>
          <p:spPr bwMode="auto">
            <a:xfrm rot="5400000">
              <a:off x="5636411" y="3050912"/>
              <a:ext cx="1833578" cy="4876803"/>
            </a:xfrm>
            <a:prstGeom prst="rect">
              <a:avLst/>
            </a:prstGeom>
            <a:gradFill flip="none" rotWithShape="1">
              <a:gsLst>
                <a:gs pos="100000">
                  <a:schemeClr val="bg2"/>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sp>
          <p:nvSpPr>
            <p:cNvPr id="8" name="Rectangle 7"/>
            <p:cNvSpPr/>
            <p:nvPr/>
          </p:nvSpPr>
          <p:spPr bwMode="auto">
            <a:xfrm rot="5400000">
              <a:off x="4283057" y="-9020"/>
              <a:ext cx="4540286" cy="4876803"/>
            </a:xfrm>
            <a:prstGeom prst="rect">
              <a:avLst/>
            </a:prstGeom>
            <a:gradFill flip="none" rotWithShape="1">
              <a:gsLst>
                <a:gs pos="100000">
                  <a:schemeClr val="bg2"/>
                </a:gs>
                <a:gs pos="0">
                  <a:schemeClr val="bg1"/>
                </a:gs>
              </a:gsLst>
              <a:lin ang="108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gr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4621" y="-205442"/>
            <a:ext cx="3981959" cy="3634442"/>
          </a:xfrm>
          <a:prstGeom prst="rect">
            <a:avLst/>
          </a:prstGeom>
        </p:spPr>
      </p:pic>
      <p:pic>
        <p:nvPicPr>
          <p:cNvPr id="10" name="Picture 14"/>
          <p:cNvPicPr>
            <a:picLocks noChangeAspect="1"/>
          </p:cNvPicPr>
          <p:nvPr/>
        </p:nvPicPr>
        <p:blipFill>
          <a:blip r:embed="rId5" cstate="print"/>
          <a:srcRect t="56819" b="-2"/>
          <a:stretch>
            <a:fillRect/>
          </a:stretch>
        </p:blipFill>
        <p:spPr bwMode="auto">
          <a:xfrm>
            <a:off x="9342438" y="5422900"/>
            <a:ext cx="2971800" cy="1282700"/>
          </a:xfrm>
          <a:prstGeom prst="rect">
            <a:avLst/>
          </a:prstGeom>
          <a:noFill/>
          <a:ln w="9525">
            <a:noFill/>
            <a:miter lim="800000"/>
            <a:headEnd/>
            <a:tailEnd/>
          </a:ln>
        </p:spPr>
      </p:pic>
      <p:sp>
        <p:nvSpPr>
          <p:cNvPr id="12290" name="Rectangle 2"/>
          <p:cNvSpPr>
            <a:spLocks noGrp="1" noChangeArrowheads="1"/>
          </p:cNvSpPr>
          <p:nvPr>
            <p:ph type="title"/>
          </p:nvPr>
        </p:nvSpPr>
        <p:spPr/>
        <p:txBody>
          <a:bodyPr/>
          <a:lstStyle/>
          <a:p>
            <a:pPr eaLnBrk="1" hangingPunct="1"/>
            <a:r>
              <a:rPr lang="en-US" altLang="en-US" dirty="0" smtClean="0"/>
              <a:t>Database Objects</a:t>
            </a:r>
          </a:p>
        </p:txBody>
      </p:sp>
      <p:graphicFrame>
        <p:nvGraphicFramePr>
          <p:cNvPr id="2" name="Table 1"/>
          <p:cNvGraphicFramePr>
            <a:graphicFrameLocks noGrp="1"/>
          </p:cNvGraphicFramePr>
          <p:nvPr>
            <p:extLst>
              <p:ext uri="{D42A27DB-BD31-4B8C-83A1-F6EECF244321}">
                <p14:modId xmlns:p14="http://schemas.microsoft.com/office/powerpoint/2010/main" val="2301245392"/>
              </p:ext>
            </p:extLst>
          </p:nvPr>
        </p:nvGraphicFramePr>
        <p:xfrm>
          <a:off x="1598612" y="2212340"/>
          <a:ext cx="6425142" cy="2433320"/>
        </p:xfrm>
        <a:graphic>
          <a:graphicData uri="http://schemas.openxmlformats.org/drawingml/2006/table">
            <a:tbl>
              <a:tblPr firstRow="1" firstCol="1" bandRow="1">
                <a:tableStyleId>{5FD0F851-EC5A-4D38-B0AD-8093EC10F338}</a:tableStyleId>
              </a:tblPr>
              <a:tblGrid>
                <a:gridCol w="1905000"/>
                <a:gridCol w="4520142"/>
              </a:tblGrid>
              <a:tr h="370840">
                <a:tc>
                  <a:txBody>
                    <a:bodyPr/>
                    <a:lstStyle/>
                    <a:p>
                      <a:r>
                        <a:rPr lang="en-US" altLang="en-US" sz="1800" b="1" dirty="0" smtClean="0">
                          <a:solidFill>
                            <a:schemeClr val="tx1"/>
                          </a:solidFill>
                        </a:rPr>
                        <a:t>Object</a:t>
                      </a:r>
                      <a:endParaRPr lang="en-US" dirty="0">
                        <a:solidFill>
                          <a:schemeClr val="tx1"/>
                        </a:solidFill>
                      </a:endParaRPr>
                    </a:p>
                  </a:txBody>
                  <a:tcPr/>
                </a:tc>
                <a:tc>
                  <a:txBody>
                    <a:bodyPr/>
                    <a:lstStyle/>
                    <a:p>
                      <a:r>
                        <a:rPr lang="en-US" altLang="en-US" sz="1800" b="1" dirty="0" smtClean="0">
                          <a:solidFill>
                            <a:schemeClr val="tx1"/>
                          </a:solidFill>
                        </a:rPr>
                        <a:t>Description</a:t>
                      </a:r>
                      <a:endParaRPr lang="en-US" dirty="0">
                        <a:solidFill>
                          <a:schemeClr val="tx1"/>
                        </a:solidFill>
                      </a:endParaRPr>
                    </a:p>
                  </a:txBody>
                  <a:tcPr/>
                </a:tc>
              </a:tr>
              <a:tr h="370840">
                <a:tc>
                  <a:txBody>
                    <a:bodyPr/>
                    <a:lstStyle/>
                    <a:p>
                      <a:r>
                        <a:rPr lang="en-US" altLang="en-US" sz="1600" b="0" dirty="0" smtClean="0"/>
                        <a:t>Table</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Is the basic unit of storage; composed of rows  </a:t>
                      </a:r>
                    </a:p>
                  </a:txBody>
                  <a:tcPr>
                    <a:solidFill>
                      <a:schemeClr val="accent4">
                        <a:lumMod val="20000"/>
                        <a:lumOff val="80000"/>
                      </a:schemeClr>
                    </a:solidFill>
                  </a:tcPr>
                </a:tc>
              </a:tr>
              <a:tr h="370840">
                <a:tc>
                  <a:txBody>
                    <a:bodyPr/>
                    <a:lstStyle/>
                    <a:p>
                      <a:r>
                        <a:rPr lang="en-US" altLang="en-US" sz="1600" b="0" dirty="0" smtClean="0"/>
                        <a:t>View </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Logically represents subsets of data from one or more tables    </a:t>
                      </a:r>
                    </a:p>
                  </a:txBody>
                  <a:tcPr/>
                </a:tc>
              </a:tr>
              <a:tr h="370840">
                <a:tc>
                  <a:txBody>
                    <a:bodyPr/>
                    <a:lstStyle/>
                    <a:p>
                      <a:r>
                        <a:rPr lang="en-US" altLang="en-US" sz="1600" b="0" dirty="0" smtClean="0"/>
                        <a:t>Sequence </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Generates numeric values</a:t>
                      </a:r>
                    </a:p>
                  </a:txBody>
                  <a:tcPr>
                    <a:solidFill>
                      <a:schemeClr val="accent4">
                        <a:lumMod val="20000"/>
                        <a:lumOff val="80000"/>
                      </a:schemeClr>
                    </a:solidFill>
                  </a:tcPr>
                </a:tc>
              </a:tr>
              <a:tr h="370840">
                <a:tc>
                  <a:txBody>
                    <a:bodyPr/>
                    <a:lstStyle/>
                    <a:p>
                      <a:r>
                        <a:rPr lang="en-US" altLang="en-US" sz="1600" b="0" dirty="0" smtClean="0"/>
                        <a:t>Index</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Improves the performance of some queries</a:t>
                      </a:r>
                    </a:p>
                  </a:txBody>
                  <a:tcPr/>
                </a:tc>
              </a:tr>
              <a:tr h="370840">
                <a:tc>
                  <a:txBody>
                    <a:bodyPr/>
                    <a:lstStyle/>
                    <a:p>
                      <a:r>
                        <a:rPr lang="en-US" altLang="en-US" sz="1600" b="0" dirty="0" smtClean="0"/>
                        <a:t>Synonym </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Gives alternative name to an object</a:t>
                      </a:r>
                    </a:p>
                  </a:txBody>
                  <a:tcPr>
                    <a:solidFill>
                      <a:schemeClr val="accent4">
                        <a:lumMod val="20000"/>
                        <a:lumOff val="80000"/>
                      </a:schemeClr>
                    </a:solidFill>
                  </a:tcPr>
                </a:tc>
              </a:tr>
            </a:tbl>
          </a:graphicData>
        </a:graphic>
      </p:graphicFrame>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62189" y="2527300"/>
            <a:ext cx="1929805" cy="247015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bwMode="auto">
          <a:xfrm>
            <a:off x="8070926" y="3929072"/>
            <a:ext cx="1757286" cy="1721014"/>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771484"/>
              <a:gd name="connsiteY0" fmla="*/ 2944225 h 2944225"/>
              <a:gd name="connsiteX1" fmla="*/ 1227474 w 1771484"/>
              <a:gd name="connsiteY1" fmla="*/ 0 h 2944225"/>
              <a:gd name="connsiteX2" fmla="*/ 1771484 w 1771484"/>
              <a:gd name="connsiteY2" fmla="*/ 2303362 h 2944225"/>
              <a:gd name="connsiteX3" fmla="*/ 0 w 1771484"/>
              <a:gd name="connsiteY3" fmla="*/ 2944225 h 2944225"/>
              <a:gd name="connsiteX0" fmla="*/ 0 w 1771484"/>
              <a:gd name="connsiteY0" fmla="*/ 1757094 h 1757094"/>
              <a:gd name="connsiteX1" fmla="*/ 63124 w 1771484"/>
              <a:gd name="connsiteY1" fmla="*/ 0 h 1757094"/>
              <a:gd name="connsiteX2" fmla="*/ 1771484 w 1771484"/>
              <a:gd name="connsiteY2" fmla="*/ 1116231 h 1757094"/>
              <a:gd name="connsiteX3" fmla="*/ 0 w 1771484"/>
              <a:gd name="connsiteY3" fmla="*/ 1757094 h 1757094"/>
              <a:gd name="connsiteX0" fmla="*/ 0 w 1794541"/>
              <a:gd name="connsiteY0" fmla="*/ 1757094 h 1757094"/>
              <a:gd name="connsiteX1" fmla="*/ 63124 w 1794541"/>
              <a:gd name="connsiteY1" fmla="*/ 0 h 1757094"/>
              <a:gd name="connsiteX2" fmla="*/ 1794541 w 1794541"/>
              <a:gd name="connsiteY2" fmla="*/ 954873 h 1757094"/>
              <a:gd name="connsiteX3" fmla="*/ 0 w 1794541"/>
              <a:gd name="connsiteY3" fmla="*/ 1757094 h 1757094"/>
            </a:gdLst>
            <a:ahLst/>
            <a:cxnLst>
              <a:cxn ang="0">
                <a:pos x="connsiteX0" y="connsiteY0"/>
              </a:cxn>
              <a:cxn ang="0">
                <a:pos x="connsiteX1" y="connsiteY1"/>
              </a:cxn>
              <a:cxn ang="0">
                <a:pos x="connsiteX2" y="connsiteY2"/>
              </a:cxn>
              <a:cxn ang="0">
                <a:pos x="connsiteX3" y="connsiteY3"/>
              </a:cxn>
            </a:cxnLst>
            <a:rect l="l" t="t" r="r" b="b"/>
            <a:pathLst>
              <a:path w="1794541" h="1757094">
                <a:moveTo>
                  <a:pt x="0" y="1757094"/>
                </a:moveTo>
                <a:lnTo>
                  <a:pt x="63124" y="0"/>
                </a:lnTo>
                <a:lnTo>
                  <a:pt x="1794541" y="954873"/>
                </a:lnTo>
                <a:lnTo>
                  <a:pt x="0" y="1757094"/>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sp>
        <p:nvSpPr>
          <p:cNvPr id="23" name="Oval 22"/>
          <p:cNvSpPr/>
          <p:nvPr/>
        </p:nvSpPr>
        <p:spPr bwMode="auto">
          <a:xfrm>
            <a:off x="7220374" y="3894349"/>
            <a:ext cx="1763348" cy="1781152"/>
          </a:xfrm>
          <a:prstGeom prst="ellipse">
            <a:avLst/>
          </a:prstGeom>
          <a:gradFill flip="none" rotWithShape="1">
            <a:gsLst>
              <a:gs pos="0">
                <a:srgbClr val="F8C8D8"/>
              </a:gs>
              <a:gs pos="100000">
                <a:schemeClr val="bg1"/>
              </a:gs>
            </a:gsLst>
            <a:lin ang="13500000" scaled="1"/>
            <a:tileRect/>
          </a:gradFill>
          <a:ln w="38100" cap="flat" cmpd="sng" algn="ctr">
            <a:solidFill>
              <a:schemeClr val="bg1"/>
            </a:solid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grpSp>
        <p:nvGrpSpPr>
          <p:cNvPr id="3" name="Group 2"/>
          <p:cNvGrpSpPr/>
          <p:nvPr/>
        </p:nvGrpSpPr>
        <p:grpSpPr>
          <a:xfrm>
            <a:off x="7573693" y="4156426"/>
            <a:ext cx="1056708" cy="1256999"/>
            <a:chOff x="9607623" y="3810000"/>
            <a:chExt cx="1749601" cy="2081224"/>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7623" y="3989996"/>
              <a:ext cx="1371600" cy="1901228"/>
            </a:xfrm>
            <a:prstGeom prst="rect">
              <a:avLst/>
            </a:prstGeom>
          </p:spPr>
        </p:pic>
        <p:grpSp>
          <p:nvGrpSpPr>
            <p:cNvPr id="7" name="Group 6"/>
            <p:cNvGrpSpPr/>
            <p:nvPr/>
          </p:nvGrpSpPr>
          <p:grpSpPr>
            <a:xfrm>
              <a:off x="10328524" y="3810000"/>
              <a:ext cx="1028700" cy="1028700"/>
              <a:chOff x="7191119" y="3132752"/>
              <a:chExt cx="1028700" cy="1028700"/>
            </a:xfrm>
          </p:grpSpPr>
          <p:sp>
            <p:nvSpPr>
              <p:cNvPr id="8" name="Oval 7"/>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9130" y="3223229"/>
                <a:ext cx="1012678" cy="847747"/>
              </a:xfrm>
              <a:prstGeom prst="rect">
                <a:avLst/>
              </a:prstGeom>
            </p:spPr>
          </p:pic>
        </p:grpSp>
      </p:grpSp>
      <p:grpSp>
        <p:nvGrpSpPr>
          <p:cNvPr id="13" name="Group 12"/>
          <p:cNvGrpSpPr/>
          <p:nvPr/>
        </p:nvGrpSpPr>
        <p:grpSpPr>
          <a:xfrm>
            <a:off x="9394746" y="3733310"/>
            <a:ext cx="1881266" cy="2134580"/>
            <a:chOff x="9104406" y="3657600"/>
            <a:chExt cx="2461945" cy="2286000"/>
          </a:xfrm>
        </p:grpSpPr>
        <p:sp>
          <p:nvSpPr>
            <p:cNvPr id="25" name="Oval 24"/>
            <p:cNvSpPr>
              <a:spLocks noChangeAspect="1"/>
            </p:cNvSpPr>
            <p:nvPr/>
          </p:nvSpPr>
          <p:spPr bwMode="auto">
            <a:xfrm rot="16200000">
              <a:off x="9192379" y="3569627"/>
              <a:ext cx="2286000" cy="2461945"/>
            </a:xfrm>
            <a:prstGeom prst="roundRect">
              <a:avLst/>
            </a:prstGeom>
            <a:solidFill>
              <a:schemeClr val="bg1">
                <a:lumMod val="95000"/>
              </a:schemeClr>
            </a:soli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a:p>
          </p:txBody>
        </p:sp>
        <p:sp>
          <p:nvSpPr>
            <p:cNvPr id="26" name="Oval 25"/>
            <p:cNvSpPr/>
            <p:nvPr/>
          </p:nvSpPr>
          <p:spPr bwMode="auto">
            <a:xfrm rot="16200000">
              <a:off x="9296289" y="3681381"/>
              <a:ext cx="2078181" cy="2238437"/>
            </a:xfrm>
            <a:prstGeom prst="roundRect">
              <a:avLst/>
            </a:prstGeom>
            <a:solidFill>
              <a:schemeClr val="bg1"/>
            </a:solidFill>
            <a:ln w="57150" cap="flat" cmpd="sng" algn="ctr">
              <a:solidFill>
                <a:schemeClr val="bg1"/>
              </a:solidFill>
              <a:prstDash val="solid"/>
              <a:round/>
              <a:headEnd type="none" w="sm" len="sm"/>
              <a:tailEnd type="none" w="sm" len="sm"/>
            </a:ln>
            <a:effectLst>
              <a:innerShdw blurRad="495300">
                <a:srgbClr val="DCE3E4"/>
              </a:innerShdw>
            </a:effectLst>
          </p:spPr>
          <p:txBody>
            <a:bodyPr/>
            <a:lstStyle/>
            <a:p>
              <a:pPr algn="ctr" defTabSz="228600" eaLnBrk="1" hangingPunct="1">
                <a:spcBef>
                  <a:spcPct val="20000"/>
                </a:spcBef>
                <a:buClr>
                  <a:srgbClr val="FF0000"/>
                </a:buClr>
                <a:buFont typeface="Arial" pitchFamily="34" charset="0"/>
                <a:buNone/>
                <a:defRPr/>
              </a:pPr>
              <a:endParaRPr lang="en-US"/>
            </a:p>
          </p:txBody>
        </p:sp>
      </p:gr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24025" y="4022026"/>
            <a:ext cx="1622708" cy="1692968"/>
          </a:xfrm>
          <a:prstGeom prst="rect">
            <a:avLst/>
          </a:prstGeom>
        </p:spPr>
      </p:pic>
      <p:sp>
        <p:nvSpPr>
          <p:cNvPr id="14338" name="Title 1"/>
          <p:cNvSpPr>
            <a:spLocks noGrp="1"/>
          </p:cNvSpPr>
          <p:nvPr>
            <p:ph type="title"/>
          </p:nvPr>
        </p:nvSpPr>
        <p:spPr/>
        <p:txBody>
          <a:bodyPr/>
          <a:lstStyle/>
          <a:p>
            <a:pPr eaLnBrk="1" hangingPunct="1"/>
            <a:r>
              <a:rPr lang="en-US" altLang="en-US" dirty="0" smtClean="0"/>
              <a:t>Naming Rules for Tables and Columns</a:t>
            </a:r>
          </a:p>
        </p:txBody>
      </p:sp>
      <p:sp>
        <p:nvSpPr>
          <p:cNvPr id="14339" name="Content Placeholder 2"/>
          <p:cNvSpPr>
            <a:spLocks noGrp="1"/>
          </p:cNvSpPr>
          <p:nvPr>
            <p:ph idx="1"/>
          </p:nvPr>
        </p:nvSpPr>
        <p:spPr>
          <a:xfrm>
            <a:off x="622138" y="1242485"/>
            <a:ext cx="10944549" cy="2550264"/>
          </a:xfrm>
        </p:spPr>
        <p:txBody>
          <a:bodyPr/>
          <a:lstStyle/>
          <a:p>
            <a:pPr eaLnBrk="1" hangingPunct="1"/>
            <a:r>
              <a:rPr lang="en-US" altLang="en-US" dirty="0" smtClean="0"/>
              <a:t>Ensure that the table names and column names:</a:t>
            </a:r>
          </a:p>
          <a:p>
            <a:pPr lvl="1" eaLnBrk="1" hangingPunct="1"/>
            <a:r>
              <a:rPr lang="en-US" altLang="en-US" dirty="0" smtClean="0"/>
              <a:t>Begin with a letter</a:t>
            </a:r>
          </a:p>
          <a:p>
            <a:pPr lvl="1" eaLnBrk="1" hangingPunct="1"/>
            <a:r>
              <a:rPr lang="en-US" altLang="en-US" dirty="0" smtClean="0"/>
              <a:t>Are 1–30 characters long</a:t>
            </a:r>
          </a:p>
          <a:p>
            <a:pPr lvl="1" eaLnBrk="1" hangingPunct="1"/>
            <a:r>
              <a:rPr lang="en-US" altLang="en-US" dirty="0" smtClean="0"/>
              <a:t>Contain only A–Z, a–z, 0–9, _, $, and #</a:t>
            </a:r>
          </a:p>
          <a:p>
            <a:pPr lvl="1" eaLnBrk="1" hangingPunct="1"/>
            <a:r>
              <a:rPr lang="en-US" altLang="en-US" dirty="0" smtClean="0"/>
              <a:t>Do </a:t>
            </a:r>
            <a:r>
              <a:rPr lang="en-US" altLang="en-US" i="1" dirty="0" smtClean="0"/>
              <a:t>not</a:t>
            </a:r>
            <a:r>
              <a:rPr lang="en-US" altLang="en-US" dirty="0" smtClean="0"/>
              <a:t> duplicate the name of another object owned by the same user</a:t>
            </a:r>
          </a:p>
          <a:p>
            <a:pPr lvl="1" eaLnBrk="1" hangingPunct="1"/>
            <a:r>
              <a:rPr lang="en-US" altLang="en-US" dirty="0" smtClean="0"/>
              <a:t>Are </a:t>
            </a:r>
            <a:r>
              <a:rPr lang="en-US" altLang="en-US" i="1" dirty="0" smtClean="0"/>
              <a:t>not</a:t>
            </a:r>
            <a:r>
              <a:rPr lang="en-US" altLang="en-US" dirty="0" smtClean="0"/>
              <a:t> Oracle server–reserved words</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8"/>
          <p:cNvSpPr>
            <a:spLocks noGrp="1" noChangeArrowheads="1"/>
          </p:cNvSpPr>
          <p:nvPr>
            <p:ph type="title"/>
          </p:nvPr>
        </p:nvSpPr>
        <p:spPr/>
        <p:txBody>
          <a:bodyPr/>
          <a:lstStyle/>
          <a:p>
            <a:pPr eaLnBrk="1" hangingPunct="1"/>
            <a:r>
              <a:rPr lang="en-US" altLang="en-US" dirty="0" smtClean="0"/>
              <a:t>Lesson Agenda</a:t>
            </a:r>
          </a:p>
        </p:txBody>
      </p:sp>
      <p:sp>
        <p:nvSpPr>
          <p:cNvPr id="16387" name="Rectangle 1029"/>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chemeClr val="accent1"/>
              </a:buClr>
            </a:pP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statement</a:t>
            </a:r>
          </a:p>
          <a:p>
            <a:pPr lvl="1" eaLnBrk="1" hangingPunct="1">
              <a:buClr>
                <a:srgbClr val="A6A6A6"/>
              </a:buClr>
            </a:pPr>
            <a:r>
              <a:rPr lang="en-US" altLang="en-US" dirty="0" smtClean="0">
                <a:solidFill>
                  <a:srgbClr val="A6A6A6"/>
                </a:solidFill>
              </a:rPr>
              <a:t>Data types</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a:t>
            </a:r>
            <a:r>
              <a:rPr lang="en-US" altLang="en-US" dirty="0" smtClean="0">
                <a:solidFill>
                  <a:srgbClr val="A6A6A6"/>
                </a:solidFill>
                <a:latin typeface="Courier New" pitchFamily="49" charset="0"/>
              </a:rPr>
              <a:t> 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rgbClr val="A6A6A6"/>
              </a:buClr>
            </a:pPr>
            <a:r>
              <a:rPr lang="en-US" altLang="en-US" dirty="0" smtClean="0">
                <a:solidFill>
                  <a:srgbClr val="A6A6A6"/>
                </a:solidFill>
              </a:rPr>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rot="16200000" flipV="1">
            <a:off x="9043986" y="2689225"/>
            <a:ext cx="1165225" cy="47783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Oval 7"/>
          <p:cNvSpPr>
            <a:spLocks noChangeAspect="1"/>
          </p:cNvSpPr>
          <p:nvPr/>
        </p:nvSpPr>
        <p:spPr bwMode="auto">
          <a:xfrm rot="16200000">
            <a:off x="9398062" y="3962401"/>
            <a:ext cx="2260066" cy="2260066"/>
          </a:xfrm>
          <a:prstGeom prst="ellipse">
            <a:avLst/>
          </a:prstGeom>
          <a:solidFill>
            <a:schemeClr val="bg1"/>
          </a:solidFill>
          <a:ln w="28575" cap="flat" cmpd="sng" algn="ctr">
            <a:solidFill>
              <a:srgbClr val="CCFF9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9" name="Oval 8"/>
          <p:cNvSpPr/>
          <p:nvPr/>
        </p:nvSpPr>
        <p:spPr bwMode="auto">
          <a:xfrm rot="16200000">
            <a:off x="9514610" y="4078951"/>
            <a:ext cx="2026965" cy="2026965"/>
          </a:xfrm>
          <a:prstGeom prst="ellipse">
            <a:avLst/>
          </a:prstGeom>
          <a:gradFill flip="none" rotWithShape="1">
            <a:gsLst>
              <a:gs pos="71000">
                <a:schemeClr val="bg1"/>
              </a:gs>
              <a:gs pos="100000">
                <a:schemeClr val="bg1">
                  <a:lumMod val="95000"/>
                </a:schemeClr>
              </a:gs>
            </a:gsLst>
            <a:path path="shape">
              <a:fillToRect l="50000" t="50000" r="50000" b="50000"/>
            </a:path>
            <a:tileRect/>
          </a:gradFill>
          <a:ln w="76200" cap="flat" cmpd="sng" algn="ctr">
            <a:solidFill>
              <a:srgbClr val="CCFF99"/>
            </a:solidFill>
            <a:prstDash val="solid"/>
            <a:round/>
            <a:headEnd type="none" w="sm" len="sm"/>
            <a:tailEnd type="none" w="sm" len="sm"/>
          </a:ln>
          <a:effectLst>
            <a:innerShdw blurRad="114300">
              <a:prstClr val="black">
                <a:alpha val="73000"/>
              </a:prstClr>
            </a:inn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18434" name="Rectangle 6"/>
          <p:cNvSpPr>
            <a:spLocks noGrp="1" noChangeArrowheads="1"/>
          </p:cNvSpPr>
          <p:nvPr>
            <p:ph type="title"/>
          </p:nvPr>
        </p:nvSpPr>
        <p:spPr/>
        <p:txBody>
          <a:bodyPr/>
          <a:lstStyle/>
          <a:p>
            <a:pPr eaLnBrk="1" hangingPunct="1"/>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Statement</a:t>
            </a:r>
          </a:p>
        </p:txBody>
      </p:sp>
      <p:sp>
        <p:nvSpPr>
          <p:cNvPr id="18435" name="Rectangle 7"/>
          <p:cNvSpPr>
            <a:spLocks noGrp="1" noChangeArrowheads="1"/>
          </p:cNvSpPr>
          <p:nvPr>
            <p:ph idx="1"/>
          </p:nvPr>
        </p:nvSpPr>
        <p:spPr>
          <a:xfrm>
            <a:off x="622138" y="1242485"/>
            <a:ext cx="10944549" cy="3094003"/>
          </a:xfrm>
        </p:spPr>
        <p:txBody>
          <a:bodyPr/>
          <a:lstStyle/>
          <a:p>
            <a:pPr lvl="1" eaLnBrk="1" hangingPunct="1"/>
            <a:r>
              <a:rPr lang="en-US" altLang="en-US" dirty="0" smtClean="0"/>
              <a:t>You must have:</a:t>
            </a:r>
          </a:p>
          <a:p>
            <a:pPr lvl="2" eaLnBrk="1" hangingPunct="1"/>
            <a:r>
              <a:rPr lang="en-US" altLang="en-US" dirty="0" smtClean="0"/>
              <a:t>The </a:t>
            </a: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privilege</a:t>
            </a:r>
          </a:p>
          <a:p>
            <a:pPr lvl="2" eaLnBrk="1" hangingPunct="1"/>
            <a:r>
              <a:rPr lang="en-US" altLang="en-US" dirty="0" smtClean="0"/>
              <a:t>A storage area</a:t>
            </a:r>
          </a:p>
          <a:p>
            <a:pPr lvl="2" eaLnBrk="1" hangingPunct="1">
              <a:buFont typeface="Arial" pitchFamily="34" charset="0"/>
              <a:buNone/>
            </a:pPr>
            <a:endParaRPr lang="en-US" altLang="en-US" dirty="0" smtClean="0"/>
          </a:p>
          <a:p>
            <a:pPr lvl="1" eaLnBrk="1" hangingPunct="1">
              <a:buFont typeface="Arial" pitchFamily="34" charset="0"/>
              <a:buNone/>
            </a:pPr>
            <a:endParaRPr lang="en-US" altLang="en-US" dirty="0" smtClean="0"/>
          </a:p>
          <a:p>
            <a:pPr lvl="1" eaLnBrk="1" hangingPunct="1"/>
            <a:r>
              <a:rPr lang="en-US" altLang="en-US" dirty="0" smtClean="0"/>
              <a:t>You specify:</a:t>
            </a:r>
          </a:p>
          <a:p>
            <a:pPr lvl="2" eaLnBrk="1" hangingPunct="1"/>
            <a:r>
              <a:rPr lang="en-US" altLang="en-US" dirty="0" smtClean="0"/>
              <a:t>The table name</a:t>
            </a:r>
          </a:p>
          <a:p>
            <a:pPr lvl="2" eaLnBrk="1" hangingPunct="1"/>
            <a:r>
              <a:rPr lang="en-US" altLang="en-US" dirty="0" smtClean="0"/>
              <a:t>The column name, column data type, and column size</a:t>
            </a:r>
          </a:p>
        </p:txBody>
      </p:sp>
      <p:sp>
        <p:nvSpPr>
          <p:cNvPr id="6" name="Content Placeholder 2"/>
          <p:cNvSpPr txBox="1">
            <a:spLocks/>
          </p:cNvSpPr>
          <p:nvPr/>
        </p:nvSpPr>
        <p:spPr bwMode="gray">
          <a:xfrm>
            <a:off x="989012" y="2474476"/>
            <a:ext cx="8064500"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a:t>
            </a:r>
            <a:r>
              <a:rPr lang="en-US" altLang="en-US" sz="1600" b="1" i="1" dirty="0">
                <a:solidFill>
                  <a:schemeClr val="tx1">
                    <a:lumMod val="75000"/>
                  </a:schemeClr>
                </a:solidFill>
                <a:latin typeface="Courier New" panose="02070309020205020404" pitchFamily="49" charset="0"/>
              </a:rPr>
              <a:t>schema</a:t>
            </a:r>
            <a:r>
              <a:rPr lang="en-US" altLang="en-US" sz="1600" b="1" dirty="0">
                <a:solidFill>
                  <a:schemeClr val="tx1">
                    <a:lumMod val="75000"/>
                  </a:schemeClr>
                </a:solidFill>
                <a:latin typeface="Courier New" panose="02070309020205020404" pitchFamily="49" charset="0"/>
              </a:rPr>
              <a:t>.]</a:t>
            </a:r>
            <a:r>
              <a:rPr lang="en-US" altLang="en-US" sz="1600" b="1" i="1" dirty="0">
                <a:solidFill>
                  <a:schemeClr val="tx1">
                    <a:lumMod val="75000"/>
                  </a:schemeClr>
                </a:solidFill>
                <a:latin typeface="Courier New" panose="02070309020205020404" pitchFamily="49" charset="0"/>
              </a:rPr>
              <a:t>table</a:t>
            </a:r>
          </a:p>
          <a:p>
            <a:pPr eaLnBrk="1" hangingPunct="1">
              <a:defRPr/>
            </a:pPr>
            <a:r>
              <a:rPr lang="en-US" altLang="en-US" sz="1600" b="1" dirty="0">
                <a:solidFill>
                  <a:schemeClr val="tx1">
                    <a:lumMod val="75000"/>
                  </a:schemeClr>
                </a:solidFill>
                <a:latin typeface="Courier New" panose="02070309020205020404" pitchFamily="49" charset="0"/>
              </a:rPr>
              <a:t>          (</a:t>
            </a:r>
            <a:r>
              <a:rPr lang="en-US" altLang="en-US" sz="1600" b="1" i="1" dirty="0">
                <a:solidFill>
                  <a:schemeClr val="tx1">
                    <a:lumMod val="75000"/>
                  </a:schemeClr>
                </a:solidFill>
                <a:latin typeface="Courier New" panose="02070309020205020404" pitchFamily="49" charset="0"/>
              </a:rPr>
              <a:t>column</a:t>
            </a:r>
            <a:r>
              <a:rPr lang="en-US" altLang="en-US" sz="1600" b="1" dirty="0">
                <a:solidFill>
                  <a:schemeClr val="tx1">
                    <a:lumMod val="75000"/>
                  </a:schemeClr>
                </a:solidFill>
                <a:latin typeface="Courier New" panose="02070309020205020404" pitchFamily="49" charset="0"/>
              </a:rPr>
              <a:t> </a:t>
            </a:r>
            <a:r>
              <a:rPr lang="en-US" altLang="en-US" sz="1600" b="1" i="1" dirty="0">
                <a:solidFill>
                  <a:schemeClr val="tx1">
                    <a:lumMod val="75000"/>
                  </a:schemeClr>
                </a:solidFill>
                <a:latin typeface="Courier New" panose="02070309020205020404" pitchFamily="49" charset="0"/>
              </a:rPr>
              <a:t>datatype</a:t>
            </a:r>
            <a:r>
              <a:rPr lang="en-US" altLang="en-US" sz="1600" b="1" dirty="0">
                <a:solidFill>
                  <a:schemeClr val="tx1">
                    <a:lumMod val="75000"/>
                  </a:schemeClr>
                </a:solidFill>
                <a:latin typeface="Courier New" panose="02070309020205020404" pitchFamily="49" charset="0"/>
              </a:rPr>
              <a:t> [DEFAULT </a:t>
            </a:r>
            <a:r>
              <a:rPr lang="en-US" altLang="en-US" sz="1600" b="1" i="1" dirty="0">
                <a:solidFill>
                  <a:schemeClr val="tx1">
                    <a:lumMod val="75000"/>
                  </a:schemeClr>
                </a:solidFill>
                <a:latin typeface="Courier New" panose="02070309020205020404" pitchFamily="49" charset="0"/>
              </a:rPr>
              <a:t>expr</a:t>
            </a:r>
            <a:r>
              <a:rPr lang="en-US" altLang="en-US" sz="1600" b="1" dirty="0">
                <a:solidFill>
                  <a:schemeClr val="tx1">
                    <a:lumMod val="75000"/>
                  </a:schemeClr>
                </a:solidFill>
                <a:latin typeface="Courier New" panose="02070309020205020404" pitchFamily="49" charset="0"/>
              </a:rPr>
              <a:t>][, ...]);</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2783" y="4330434"/>
            <a:ext cx="1190625" cy="15240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4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825</TotalTime>
  <Words>10201</Words>
  <Application>Microsoft Office PowerPoint</Application>
  <PresentationFormat>自定义</PresentationFormat>
  <Paragraphs>901</Paragraphs>
  <Slides>47</Slides>
  <Notes>47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1" baseType="lpstr">
      <vt:lpstr>LavosHandy™</vt:lpstr>
      <vt:lpstr>MS PGothic</vt:lpstr>
      <vt:lpstr>MS Sans Serif</vt:lpstr>
      <vt:lpstr>宋体</vt:lpstr>
      <vt:lpstr>宋体</vt:lpstr>
      <vt:lpstr>Arial</vt:lpstr>
      <vt:lpstr>Arial Black</vt:lpstr>
      <vt:lpstr>Calibri</vt:lpstr>
      <vt:lpstr>Courier New</vt:lpstr>
      <vt:lpstr>Times</vt:lpstr>
      <vt:lpstr>Times New Roman</vt:lpstr>
      <vt:lpstr>Wingdings</vt:lpstr>
      <vt:lpstr>OU7_16_9 (13.33x7.5)</vt:lpstr>
      <vt:lpstr>Document</vt:lpstr>
      <vt:lpstr>Introduction to Data Definition Language</vt:lpstr>
      <vt:lpstr>Course Roadmap</vt:lpstr>
      <vt:lpstr>Objectives</vt:lpstr>
      <vt:lpstr>HR Application Scenario</vt:lpstr>
      <vt:lpstr>Lesson Agenda</vt:lpstr>
      <vt:lpstr>Database Objects</vt:lpstr>
      <vt:lpstr>Naming Rules for Tables and Columns</vt:lpstr>
      <vt:lpstr>Lesson Agenda</vt:lpstr>
      <vt:lpstr>CREATE TABLE Statement</vt:lpstr>
      <vt:lpstr>Creating Tables</vt:lpstr>
      <vt:lpstr>Lesson Agenda</vt:lpstr>
      <vt:lpstr>Data Types</vt:lpstr>
      <vt:lpstr>Datetime Data Types</vt:lpstr>
      <vt:lpstr>DEFAULT Option</vt:lpstr>
      <vt:lpstr>Lesson Agenda</vt:lpstr>
      <vt:lpstr>Including Constraints</vt:lpstr>
      <vt:lpstr>Constraint Guidelines</vt:lpstr>
      <vt:lpstr>Defining Constraints</vt:lpstr>
      <vt:lpstr>Defining Constraints: Example</vt:lpstr>
      <vt:lpstr>NOT NULL Constraint</vt:lpstr>
      <vt:lpstr>UNIQUE Constraint</vt:lpstr>
      <vt:lpstr>UNIQUE Constraint</vt:lpstr>
      <vt:lpstr>PRIMARY KEY Constraint</vt:lpstr>
      <vt:lpstr>FOREIGN KEY Constraint</vt:lpstr>
      <vt:lpstr>FOREIGN KEY Constraint</vt:lpstr>
      <vt:lpstr>FOREIGN KEY Constraint: Keywords</vt:lpstr>
      <vt:lpstr>CHECK Constraint</vt:lpstr>
      <vt:lpstr>CREATE TABLE: Example</vt:lpstr>
      <vt:lpstr>Violating Constraints</vt:lpstr>
      <vt:lpstr>Violating Constraints</vt:lpstr>
      <vt:lpstr>Lesson Agenda</vt:lpstr>
      <vt:lpstr>Creating a Table Using a Subquery</vt:lpstr>
      <vt:lpstr>Creating a Table Using a Subquery</vt:lpstr>
      <vt:lpstr>Lesson Agenda</vt:lpstr>
      <vt:lpstr>ALTER TABLE Statement</vt:lpstr>
      <vt:lpstr>ALTER TABLE Statement</vt:lpstr>
      <vt:lpstr>Adding a Column</vt:lpstr>
      <vt:lpstr>Modifying a Column</vt:lpstr>
      <vt:lpstr>Dropping a Column</vt:lpstr>
      <vt:lpstr>SET UNUSED Option</vt:lpstr>
      <vt:lpstr>PowerPoint 演示文稿</vt:lpstr>
      <vt:lpstr>Read-Only Tables</vt:lpstr>
      <vt:lpstr>Lesson Agenda</vt:lpstr>
      <vt:lpstr>Dropping a Table</vt:lpstr>
      <vt:lpstr>Quiz</vt:lpstr>
      <vt:lpstr>Summary</vt:lpstr>
      <vt:lpstr>Practice 11: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yu zhang</cp:lastModifiedBy>
  <cp:revision>82</cp:revision>
  <cp:lastPrinted>2002-03-28T23:57:22Z</cp:lastPrinted>
  <dcterms:created xsi:type="dcterms:W3CDTF">2016-07-31T08:15:28Z</dcterms:created>
  <dcterms:modified xsi:type="dcterms:W3CDTF">2017-10-11T14:53:35Z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