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9"/>
  </p:notesMasterIdLst>
  <p:handoutMasterIdLst>
    <p:handoutMasterId r:id="rId30"/>
  </p:handoutMasterIdLst>
  <p:sldIdLst>
    <p:sldId id="256" r:id="rId2"/>
    <p:sldId id="257" r:id="rId3"/>
    <p:sldId id="264" r:id="rId4"/>
    <p:sldId id="268" r:id="rId5"/>
    <p:sldId id="269" r:id="rId6"/>
    <p:sldId id="270" r:id="rId7"/>
    <p:sldId id="302" r:id="rId8"/>
    <p:sldId id="303" r:id="rId9"/>
    <p:sldId id="304" r:id="rId10"/>
    <p:sldId id="305" r:id="rId11"/>
    <p:sldId id="306" r:id="rId12"/>
    <p:sldId id="307" r:id="rId13"/>
    <p:sldId id="322" r:id="rId14"/>
    <p:sldId id="308" r:id="rId15"/>
    <p:sldId id="309" r:id="rId16"/>
    <p:sldId id="310" r:id="rId17"/>
    <p:sldId id="311" r:id="rId18"/>
    <p:sldId id="312" r:id="rId19"/>
    <p:sldId id="313" r:id="rId20"/>
    <p:sldId id="314" r:id="rId21"/>
    <p:sldId id="315" r:id="rId22"/>
    <p:sldId id="317" r:id="rId23"/>
    <p:sldId id="318" r:id="rId24"/>
    <p:sldId id="319" r:id="rId25"/>
    <p:sldId id="320" r:id="rId26"/>
    <p:sldId id="321" r:id="rId27"/>
    <p:sldId id="300" r:id="rId28"/>
  </p:sldIdLst>
  <p:sldSz cx="12188825" cy="6858000"/>
  <p:notesSz cx="6991350" cy="9282113"/>
  <p:custDataLst>
    <p:tags r:id="rId3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2256" userDrawn="1">
          <p15:clr>
            <a:srgbClr val="A4A3A4"/>
          </p15:clr>
        </p15:guide>
        <p15:guide id="3" pos="3839">
          <p15:clr>
            <a:srgbClr val="A4A3A4"/>
          </p15:clr>
        </p15:guide>
        <p15:guide id="4" orient="horz" pos="960">
          <p15:clr>
            <a:srgbClr val="A4A3A4"/>
          </p15:clr>
        </p15:guide>
        <p15:guide id="5" orient="horz" pos="384">
          <p15:clr>
            <a:srgbClr val="A4A3A4"/>
          </p15:clr>
        </p15:guide>
        <p15:guide id="6" orient="horz" pos="816">
          <p15:clr>
            <a:srgbClr val="A4A3A4"/>
          </p15:clr>
        </p15:guide>
        <p15:guide id="7" pos="47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orient="horz" pos="2827">
          <p15:clr>
            <a:srgbClr val="A4A3A4"/>
          </p15:clr>
        </p15:guide>
        <p15:guide id="5" pos="282">
          <p15:clr>
            <a:srgbClr val="A4A3A4"/>
          </p15:clr>
        </p15:guide>
        <p15:guide id="6" pos="378">
          <p15:clr>
            <a:srgbClr val="A4A3A4"/>
          </p15:clr>
        </p15:guide>
        <p15:guide id="7" pos="5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FB"/>
    <a:srgbClr val="FFF3F3"/>
    <a:srgbClr val="D9F8FF"/>
    <a:srgbClr val="FFFFFF"/>
    <a:srgbClr val="FFD54F"/>
    <a:srgbClr val="FFEBEB"/>
    <a:srgbClr val="E1F5DF"/>
    <a:srgbClr val="FFFFCC"/>
    <a:srgbClr val="FFFF71"/>
    <a:srgbClr val="A9E8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68" autoAdjust="0"/>
    <p:restoredTop sz="70175" autoAdjust="0"/>
  </p:normalViewPr>
  <p:slideViewPr>
    <p:cSldViewPr showGuides="1">
      <p:cViewPr varScale="1">
        <p:scale>
          <a:sx n="64" d="100"/>
          <a:sy n="64" d="100"/>
        </p:scale>
        <p:origin x="2052" y="66"/>
      </p:cViewPr>
      <p:guideLst>
        <p:guide orient="horz" pos="2160"/>
        <p:guide orient="horz" pos="2256"/>
        <p:guide pos="3839"/>
        <p:guide orient="horz" pos="960"/>
        <p:guide orient="horz" pos="384"/>
        <p:guide orient="horz" pos="816"/>
        <p:guide pos="47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2466" y="-78"/>
      </p:cViewPr>
      <p:guideLst>
        <p:guide orient="horz" pos="2923"/>
        <p:guide orient="horz" pos="283"/>
        <p:guide pos="2202"/>
        <p:guide orient="horz" pos="2827"/>
        <p:guide pos="282"/>
        <p:guide pos="378"/>
        <p:guide pos="5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12c: SQL and PL/SQL New Features   12 -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088415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err="1" smtClean="0"/>
              <a:t>Exadata</a:t>
            </a:r>
            <a:r>
              <a:rPr lang="en-US" b="0" dirty="0" smtClean="0"/>
              <a:t> Express is ideal for production applications that consist of small to medium sized data as well as developers, testers, evaluators and other users who are looking for a full Oracle Database experience at an affordable entry-level price. It is a fully managed database service, is organized into Container databases(CDBs). These container databases are also known as database pods.</a:t>
            </a:r>
          </a:p>
          <a:p>
            <a:pPr lvl="1"/>
            <a:r>
              <a:rPr lang="en-US" b="0" dirty="0" smtClean="0"/>
              <a:t>Each container database in turn can contain several Pluggable databases(PDBs). When a user subscribes to the </a:t>
            </a:r>
            <a:r>
              <a:rPr lang="en-US" b="0" dirty="0" err="1" smtClean="0"/>
              <a:t>Exadata</a:t>
            </a:r>
            <a:r>
              <a:rPr lang="en-US" b="0" dirty="0" smtClean="0"/>
              <a:t> Service, a pluggable database is provisioned. Within the PDB, the user can create several schemas. However, </a:t>
            </a:r>
            <a:r>
              <a:rPr lang="en-US" b="0" dirty="0" smtClean="0">
                <a:latin typeface="Arial" charset="0"/>
                <a:cs typeface="Times New Roman" pitchFamily="18" charset="0"/>
              </a:rPr>
              <a:t>PDB Services are constrained by CPU, storage and memory.</a:t>
            </a:r>
            <a:r>
              <a:rPr lang="en-US" b="0" smtClean="0">
                <a:latin typeface="Arial" charset="0"/>
                <a:cs typeface="Times New Roman" pitchFamily="18" charset="0"/>
              </a:rPr>
              <a:t> </a:t>
            </a:r>
            <a:endParaRPr lang="en-US" b="0" smtClean="0">
              <a:latin typeface="Arial" charset="0"/>
              <a:cs typeface="Times New Roman" pitchFamily="18" charset="0"/>
            </a:endParaRPr>
          </a:p>
          <a:p>
            <a:pPr lvl="1"/>
            <a:r>
              <a:rPr lang="en-US" altLang="zh-CN" b="0" smtClean="0"/>
              <a:t>Exadata Express</a:t>
            </a:r>
            <a:r>
              <a:rPr lang="zh-CN" altLang="en-US" b="0" smtClean="0"/>
              <a:t>是适用于包含中小型数据的生产应用程序，以及开发人员，测试人员，评估人员和其他正在以可负担的入门级价格寻找完整的</a:t>
            </a:r>
            <a:r>
              <a:rPr lang="en-US" altLang="zh-CN" b="0" smtClean="0"/>
              <a:t>Oracle</a:t>
            </a:r>
            <a:r>
              <a:rPr lang="zh-CN" altLang="en-US" b="0" smtClean="0"/>
              <a:t>数据库体验的用户。 它是一个完全托管的数据库服务，被组织成容器数据库（</a:t>
            </a:r>
            <a:r>
              <a:rPr lang="en-US" altLang="zh-CN" b="0" smtClean="0"/>
              <a:t>CDB</a:t>
            </a:r>
            <a:r>
              <a:rPr lang="zh-CN" altLang="en-US" b="0" smtClean="0"/>
              <a:t>）。 这些容器数据库也称为数据库窗格。</a:t>
            </a:r>
          </a:p>
          <a:p>
            <a:pPr lvl="1"/>
            <a:r>
              <a:rPr lang="zh-CN" altLang="en-US" b="0" smtClean="0"/>
              <a:t>每个容器数据库依次可以包含几个可插拔数据库（</a:t>
            </a:r>
            <a:r>
              <a:rPr lang="en-US" altLang="zh-CN" b="0" smtClean="0"/>
              <a:t>PDB</a:t>
            </a:r>
            <a:r>
              <a:rPr lang="zh-CN" altLang="en-US" b="0" smtClean="0"/>
              <a:t>）。 当用户订阅</a:t>
            </a:r>
            <a:r>
              <a:rPr lang="en-US" altLang="zh-CN" b="0" smtClean="0"/>
              <a:t>Exadata</a:t>
            </a:r>
            <a:r>
              <a:rPr lang="zh-CN" altLang="en-US" b="0" smtClean="0"/>
              <a:t>服务时，将配置可插拔数据库。 在</a:t>
            </a:r>
            <a:r>
              <a:rPr lang="en-US" altLang="zh-CN" b="0" smtClean="0"/>
              <a:t>PDB</a:t>
            </a:r>
            <a:r>
              <a:rPr lang="zh-CN" altLang="en-US" b="0" smtClean="0"/>
              <a:t>内，用户可以创建多个模式。 但是，</a:t>
            </a:r>
            <a:r>
              <a:rPr lang="en-US" altLang="zh-CN" b="0" smtClean="0"/>
              <a:t>PDB</a:t>
            </a:r>
            <a:r>
              <a:rPr lang="zh-CN" altLang="en-US" b="0" smtClean="0"/>
              <a:t>服务受到</a:t>
            </a:r>
            <a:r>
              <a:rPr lang="en-US" altLang="zh-CN" b="0" smtClean="0"/>
              <a:t>CPU</a:t>
            </a:r>
            <a:r>
              <a:rPr lang="zh-CN" altLang="en-US" b="0" smtClean="0"/>
              <a:t>，存储和内存的约束。</a:t>
            </a:r>
            <a:endParaRPr lang="en-US" altLang="zh-CN" b="0" smtClean="0"/>
          </a:p>
          <a:p>
            <a:pPr lvl="1"/>
            <a:endParaRPr lang="en-US" b="0" smtClean="0"/>
          </a:p>
          <a:p>
            <a:pPr lvl="1"/>
            <a:r>
              <a:rPr lang="en-US" altLang="zh-CN" b="0" smtClean="0"/>
              <a:t>Oracle</a:t>
            </a:r>
            <a:r>
              <a:rPr lang="zh-CN" altLang="en-US" b="0" smtClean="0"/>
              <a:t>将服务管理为多个</a:t>
            </a:r>
            <a:r>
              <a:rPr lang="en-US" altLang="zh-CN" b="0" smtClean="0"/>
              <a:t>Container</a:t>
            </a:r>
            <a:r>
              <a:rPr lang="zh-CN" altLang="en-US" b="0" smtClean="0"/>
              <a:t>数据库（</a:t>
            </a:r>
            <a:r>
              <a:rPr lang="en-US" altLang="zh-CN" b="0" smtClean="0"/>
              <a:t>CDB</a:t>
            </a:r>
            <a:r>
              <a:rPr lang="zh-CN" altLang="en-US" b="0" smtClean="0"/>
              <a:t>），也称为数据库</a:t>
            </a:r>
            <a:r>
              <a:rPr lang="en-US" altLang="zh-CN" b="0" smtClean="0"/>
              <a:t>pod</a:t>
            </a:r>
          </a:p>
          <a:p>
            <a:pPr lvl="1"/>
            <a:r>
              <a:rPr lang="zh-CN" altLang="en-US" b="0" smtClean="0"/>
              <a:t>每个</a:t>
            </a:r>
            <a:r>
              <a:rPr lang="en-US" altLang="zh-CN" b="0" smtClean="0"/>
              <a:t>CDB</a:t>
            </a:r>
            <a:r>
              <a:rPr lang="zh-CN" altLang="en-US" b="0" smtClean="0"/>
              <a:t>最多可容纳</a:t>
            </a:r>
            <a:r>
              <a:rPr lang="en-US" altLang="zh-CN" b="0" smtClean="0"/>
              <a:t>1000</a:t>
            </a:r>
            <a:r>
              <a:rPr lang="zh-CN" altLang="en-US" b="0" smtClean="0"/>
              <a:t>个可插拔数据库（</a:t>
            </a:r>
            <a:r>
              <a:rPr lang="en-US" altLang="zh-CN" b="0" smtClean="0"/>
              <a:t>PDB</a:t>
            </a:r>
            <a:r>
              <a:rPr lang="zh-CN" altLang="en-US" b="0" smtClean="0"/>
              <a:t>）。</a:t>
            </a:r>
          </a:p>
          <a:p>
            <a:pPr lvl="1"/>
            <a:r>
              <a:rPr lang="zh-CN" altLang="en-US" b="0" smtClean="0"/>
              <a:t>每个用户在订阅服务时配置了</a:t>
            </a:r>
            <a:r>
              <a:rPr lang="en-US" altLang="zh-CN" b="0" smtClean="0"/>
              <a:t>PDB</a:t>
            </a:r>
            <a:r>
              <a:rPr lang="zh-CN" altLang="en-US" b="0" smtClean="0"/>
              <a:t>，用户可以在其中创建多个模式。</a:t>
            </a:r>
            <a:endParaRPr lang="en-US" b="0" dirty="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8BD4FB5A-D378-4B8A-9D52-59BF22DD49C6}" type="slidenum">
              <a:rPr lang="en-US" smtClean="0"/>
              <a:pPr>
                <a:defRPr/>
              </a:pPr>
              <a:t>10</a:t>
            </a:fld>
            <a:endParaRPr lang="en-US" dirty="0"/>
          </a:p>
        </p:txBody>
      </p:sp>
    </p:spTree>
    <p:extLst>
      <p:ext uri="{BB962C8B-B14F-4D97-AF65-F5344CB8AC3E}">
        <p14:creationId xmlns:p14="http://schemas.microsoft.com/office/powerpoint/2010/main" val="3438056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1" dirty="0" smtClean="0"/>
              <a:t>JSON Document Storage -  </a:t>
            </a:r>
            <a:r>
              <a:rPr lang="en-US" b="0" dirty="0" smtClean="0"/>
              <a:t>Oracle Database in </a:t>
            </a:r>
            <a:r>
              <a:rPr lang="en-US" b="0" dirty="0" err="1" smtClean="0"/>
              <a:t>Exadata</a:t>
            </a:r>
            <a:r>
              <a:rPr lang="en-US" b="0" dirty="0" smtClean="0"/>
              <a:t> Express provides direct storage, access and management of JSON documents. See JSON Support in Oracle Database New Features Guide 12</a:t>
            </a:r>
            <a:r>
              <a:rPr lang="en-US" b="0" i="1" dirty="0" smtClean="0"/>
              <a:t>c</a:t>
            </a:r>
            <a:r>
              <a:rPr lang="en-US" b="0" dirty="0" smtClean="0"/>
              <a:t> Release 2 (12.2). </a:t>
            </a:r>
          </a:p>
          <a:p>
            <a:pPr lvl="1"/>
            <a:r>
              <a:rPr lang="en-US" b="1" dirty="0" smtClean="0"/>
              <a:t>Document-Style Data Access -</a:t>
            </a:r>
            <a:r>
              <a:rPr lang="en-US" b="0" dirty="0" smtClean="0"/>
              <a:t> Oracle Database in </a:t>
            </a:r>
            <a:r>
              <a:rPr lang="en-US" b="0" dirty="0" err="1" smtClean="0"/>
              <a:t>Exadata</a:t>
            </a:r>
            <a:r>
              <a:rPr lang="en-US" b="0" dirty="0" smtClean="0"/>
              <a:t> Express gives you the ability to store and access data as schema-less documents and collections using the Simple Oracle Document Access (SODA) API. See Working with JSON and Other Data Using SODA in Using Oracle Database </a:t>
            </a:r>
            <a:r>
              <a:rPr lang="en-US" b="0" dirty="0" err="1" smtClean="0"/>
              <a:t>Exadata</a:t>
            </a:r>
            <a:r>
              <a:rPr lang="en-US" b="0" dirty="0" smtClean="0"/>
              <a:t> Express Cloud Service. </a:t>
            </a:r>
          </a:p>
          <a:p>
            <a:pPr lvl="1"/>
            <a:r>
              <a:rPr lang="en-US" b="1" dirty="0" smtClean="0"/>
              <a:t>Oracle REST Data Services 3 - </a:t>
            </a:r>
            <a:r>
              <a:rPr lang="en-US" b="0" dirty="0" err="1" smtClean="0"/>
              <a:t>Exadata</a:t>
            </a:r>
            <a:r>
              <a:rPr lang="en-US" b="0" dirty="0" smtClean="0"/>
              <a:t> Express includes the newest Oracle REST Data Services (ORDS). With ORDS 3, it’s easy to develop modern </a:t>
            </a:r>
            <a:r>
              <a:rPr lang="en-US" b="0" dirty="0" err="1" smtClean="0"/>
              <a:t>RESTful</a:t>
            </a:r>
            <a:r>
              <a:rPr lang="en-US" b="0" dirty="0" smtClean="0"/>
              <a:t> interfaces for relational data and now JSON documents stored in Oracle Database</a:t>
            </a:r>
            <a:r>
              <a:rPr lang="en-US" b="0" smtClean="0"/>
              <a:t>. </a:t>
            </a:r>
            <a:endParaRPr lang="en-US" b="0" smtClean="0"/>
          </a:p>
          <a:p>
            <a:pPr lvl="1"/>
            <a:r>
              <a:rPr lang="en-US" altLang="zh-CN" b="0" smtClean="0"/>
              <a:t>JSON</a:t>
            </a:r>
            <a:r>
              <a:rPr lang="zh-CN" altLang="en-US" b="0" smtClean="0"/>
              <a:t>文档存储 </a:t>
            </a:r>
            <a:r>
              <a:rPr lang="en-US" altLang="zh-CN" b="0" smtClean="0"/>
              <a:t>- Exadata Express</a:t>
            </a:r>
            <a:r>
              <a:rPr lang="zh-CN" altLang="en-US" b="0" smtClean="0"/>
              <a:t>中的</a:t>
            </a:r>
            <a:r>
              <a:rPr lang="en-US" altLang="zh-CN" b="0" smtClean="0"/>
              <a:t>Oracle</a:t>
            </a:r>
            <a:r>
              <a:rPr lang="zh-CN" altLang="en-US" b="0" smtClean="0"/>
              <a:t>数据库提供对</a:t>
            </a:r>
            <a:r>
              <a:rPr lang="en-US" altLang="zh-CN" b="0" smtClean="0"/>
              <a:t>JSON</a:t>
            </a:r>
            <a:r>
              <a:rPr lang="zh-CN" altLang="en-US" b="0" smtClean="0"/>
              <a:t>文档的直接存储，访问和管理。 请参阅</a:t>
            </a:r>
            <a:r>
              <a:rPr lang="en-US" altLang="zh-CN" b="0" smtClean="0"/>
              <a:t>Oracle</a:t>
            </a:r>
            <a:r>
              <a:rPr lang="zh-CN" altLang="en-US" b="0" smtClean="0"/>
              <a:t>数据库中的</a:t>
            </a:r>
            <a:r>
              <a:rPr lang="en-US" altLang="zh-CN" b="0" smtClean="0"/>
              <a:t>JSON</a:t>
            </a:r>
            <a:r>
              <a:rPr lang="zh-CN" altLang="en-US" b="0" smtClean="0"/>
              <a:t>支持新功能指南</a:t>
            </a:r>
            <a:r>
              <a:rPr lang="en-US" altLang="zh-CN" b="0" smtClean="0"/>
              <a:t>12c</a:t>
            </a:r>
            <a:r>
              <a:rPr lang="zh-CN" altLang="en-US" b="0" smtClean="0"/>
              <a:t>第</a:t>
            </a:r>
            <a:r>
              <a:rPr lang="en-US" altLang="zh-CN" b="0" smtClean="0"/>
              <a:t>2</a:t>
            </a:r>
            <a:r>
              <a:rPr lang="zh-CN" altLang="en-US" b="0" smtClean="0"/>
              <a:t>版（</a:t>
            </a:r>
            <a:r>
              <a:rPr lang="en-US" altLang="zh-CN" b="0" smtClean="0"/>
              <a:t>12.2</a:t>
            </a:r>
            <a:r>
              <a:rPr lang="zh-CN" altLang="en-US" b="0" smtClean="0"/>
              <a:t>）。</a:t>
            </a:r>
          </a:p>
          <a:p>
            <a:pPr lvl="1"/>
            <a:r>
              <a:rPr lang="zh-CN" altLang="en-US" b="0" smtClean="0"/>
              <a:t>文件式数据访问 </a:t>
            </a:r>
            <a:r>
              <a:rPr lang="en-US" altLang="zh-CN" b="0" smtClean="0"/>
              <a:t>- Exadata Express</a:t>
            </a:r>
            <a:r>
              <a:rPr lang="zh-CN" altLang="en-US" b="0" smtClean="0"/>
              <a:t>中的</a:t>
            </a:r>
            <a:r>
              <a:rPr lang="en-US" altLang="zh-CN" b="0" smtClean="0"/>
              <a:t>Oracle</a:t>
            </a:r>
            <a:r>
              <a:rPr lang="zh-CN" altLang="en-US" b="0" smtClean="0"/>
              <a:t>数据库使您能够使用简单的</a:t>
            </a:r>
            <a:r>
              <a:rPr lang="en-US" altLang="zh-CN" b="0" smtClean="0"/>
              <a:t>Oracle</a:t>
            </a:r>
            <a:r>
              <a:rPr lang="zh-CN" altLang="en-US" b="0" smtClean="0"/>
              <a:t>文档访问（</a:t>
            </a:r>
            <a:r>
              <a:rPr lang="en-US" altLang="zh-CN" b="0" smtClean="0"/>
              <a:t>SODA</a:t>
            </a:r>
            <a:r>
              <a:rPr lang="zh-CN" altLang="en-US" b="0" smtClean="0"/>
              <a:t>）</a:t>
            </a:r>
            <a:r>
              <a:rPr lang="en-US" altLang="zh-CN" b="0" smtClean="0"/>
              <a:t>API</a:t>
            </a:r>
            <a:r>
              <a:rPr lang="zh-CN" altLang="en-US" b="0" smtClean="0"/>
              <a:t>将数据存储和访问作为无模式的文档和集合。 请参阅使用</a:t>
            </a:r>
            <a:r>
              <a:rPr lang="en-US" altLang="zh-CN" b="0" smtClean="0"/>
              <a:t>SODA</a:t>
            </a:r>
            <a:r>
              <a:rPr lang="zh-CN" altLang="en-US" b="0" smtClean="0"/>
              <a:t>使用</a:t>
            </a:r>
            <a:r>
              <a:rPr lang="en-US" altLang="zh-CN" b="0" smtClean="0"/>
              <a:t>JSON</a:t>
            </a:r>
            <a:r>
              <a:rPr lang="zh-CN" altLang="en-US" b="0" smtClean="0"/>
              <a:t>和其他数据来使用</a:t>
            </a:r>
            <a:r>
              <a:rPr lang="en-US" altLang="zh-CN" b="0" smtClean="0"/>
              <a:t>Oracle</a:t>
            </a:r>
            <a:r>
              <a:rPr lang="zh-CN" altLang="en-US" b="0" smtClean="0"/>
              <a:t>数据库</a:t>
            </a:r>
            <a:r>
              <a:rPr lang="en-US" altLang="zh-CN" b="0" smtClean="0"/>
              <a:t>Exadata Express</a:t>
            </a:r>
            <a:r>
              <a:rPr lang="zh-CN" altLang="en-US" b="0" smtClean="0"/>
              <a:t>云服务。</a:t>
            </a:r>
          </a:p>
          <a:p>
            <a:pPr lvl="1"/>
            <a:r>
              <a:rPr lang="en-US" altLang="zh-CN" b="0" smtClean="0"/>
              <a:t>Oracle REST</a:t>
            </a:r>
            <a:r>
              <a:rPr lang="zh-CN" altLang="en-US" b="0" smtClean="0"/>
              <a:t>数据服务</a:t>
            </a:r>
            <a:r>
              <a:rPr lang="en-US" altLang="zh-CN" b="0" smtClean="0"/>
              <a:t>3 - Exadata Express</a:t>
            </a:r>
            <a:r>
              <a:rPr lang="zh-CN" altLang="en-US" b="0" smtClean="0"/>
              <a:t>包括最新的</a:t>
            </a:r>
            <a:r>
              <a:rPr lang="en-US" altLang="zh-CN" b="0" smtClean="0"/>
              <a:t>Oracle REST</a:t>
            </a:r>
            <a:r>
              <a:rPr lang="zh-CN" altLang="en-US" b="0" smtClean="0"/>
              <a:t>数据服务（</a:t>
            </a:r>
            <a:r>
              <a:rPr lang="en-US" altLang="zh-CN" b="0" smtClean="0"/>
              <a:t>ORDS</a:t>
            </a:r>
            <a:r>
              <a:rPr lang="zh-CN" altLang="en-US" b="0" smtClean="0"/>
              <a:t>）。 使用</a:t>
            </a:r>
            <a:r>
              <a:rPr lang="en-US" altLang="zh-CN" b="0" smtClean="0"/>
              <a:t>ORDS 3</a:t>
            </a:r>
            <a:r>
              <a:rPr lang="zh-CN" altLang="en-US" b="0" smtClean="0"/>
              <a:t>，可轻松开发用于关系数据和现在存储在</a:t>
            </a:r>
            <a:r>
              <a:rPr lang="en-US" altLang="zh-CN" b="0" smtClean="0"/>
              <a:t>Oracle</a:t>
            </a:r>
            <a:r>
              <a:rPr lang="zh-CN" altLang="en-US" b="0" smtClean="0"/>
              <a:t>数据库中的</a:t>
            </a:r>
            <a:r>
              <a:rPr lang="en-US" altLang="zh-CN" b="0" smtClean="0"/>
              <a:t>JSON</a:t>
            </a:r>
            <a:r>
              <a:rPr lang="zh-CN" altLang="en-US" b="0" smtClean="0"/>
              <a:t>文档的现代</a:t>
            </a:r>
            <a:r>
              <a:rPr lang="en-US" altLang="zh-CN" b="0" smtClean="0"/>
              <a:t>RESTful</a:t>
            </a:r>
            <a:r>
              <a:rPr lang="zh-CN" altLang="en-US" b="0" smtClean="0"/>
              <a:t>接口。</a:t>
            </a:r>
            <a:endParaRPr lang="en-US" b="0" dirty="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3B3C0653-E71D-47EB-9601-7200CA11DBF2}" type="slidenum">
              <a:rPr lang="en-US" smtClean="0"/>
              <a:pPr>
                <a:defRPr/>
              </a:pPr>
              <a:t>11</a:t>
            </a:fld>
            <a:endParaRPr lang="en-US" dirty="0"/>
          </a:p>
        </p:txBody>
      </p:sp>
    </p:spTree>
    <p:extLst>
      <p:ext uri="{BB962C8B-B14F-4D97-AF65-F5344CB8AC3E}">
        <p14:creationId xmlns:p14="http://schemas.microsoft.com/office/powerpoint/2010/main" val="3549782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Oracle Database 12c: SQL and PL/SQL New Features   12 - </a:t>
            </a:r>
            <a:fld id="{9AC950A0-EFD4-44FA-80FC-2B84B688C31F}" type="slidenum">
              <a:rPr lang="en-US" smtClean="0"/>
              <a:pPr/>
              <a:t>12</a:t>
            </a:fld>
            <a:endParaRPr lang="en-US" dirty="0"/>
          </a:p>
        </p:txBody>
      </p:sp>
      <p:sp>
        <p:nvSpPr>
          <p:cNvPr id="5" name="Notes Placeholder 2"/>
          <p:cNvSpPr txBox="1">
            <a:spLocks/>
          </p:cNvSpPr>
          <p:nvPr/>
        </p:nvSpPr>
        <p:spPr bwMode="auto">
          <a:xfrm>
            <a:off x="219075" y="4336256"/>
            <a:ext cx="65532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normAutofit/>
          </a:bodyPr>
          <a:lstStyle/>
          <a:p>
            <a:pPr marL="0" marR="0" lvl="0" indent="0" algn="l" defTabSz="609493" rtl="0" eaLnBrk="0" fontAlgn="base" latinLnBrk="0" hangingPunct="0">
              <a:lnSpc>
                <a:spcPct val="100000"/>
              </a:lnSpc>
              <a:spcBef>
                <a:spcPts val="533"/>
              </a:spcBef>
              <a:spcAft>
                <a:spcPct val="0"/>
              </a:spcAft>
              <a:buClrTx/>
              <a:buSzPct val="100000"/>
              <a:buFont typeface="Arial" charset="0"/>
              <a:buNone/>
              <a:tabLst/>
              <a:defRPr/>
            </a:pPr>
            <a:endParaRPr kumimoji="0" lang="en-US" sz="12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14" name="Notes Placeholder 13"/>
          <p:cNvSpPr>
            <a:spLocks noGrp="1"/>
          </p:cNvSpPr>
          <p:nvPr>
            <p:ph type="body" idx="1"/>
          </p:nvPr>
        </p:nvSpPr>
        <p:spPr/>
        <p:txBody>
          <a:bodyPr>
            <a:normAutofit/>
          </a:bodyPr>
          <a:lstStyle/>
          <a:p>
            <a:pPr lvl="1"/>
            <a:r>
              <a:rPr lang="en-US" smtClean="0"/>
              <a:t>The steps in the slide provide you a brief overview of how to get started with Exadata Express. In the following slides, you will learn in detail how to perform the aforementioned steps</a:t>
            </a:r>
            <a:r>
              <a:rPr lang="en-US" smtClean="0"/>
              <a:t>.</a:t>
            </a:r>
          </a:p>
          <a:p>
            <a:pPr lvl="1"/>
            <a:endParaRPr lang="en-US" smtClean="0"/>
          </a:p>
          <a:p>
            <a:pPr lvl="1"/>
            <a:r>
              <a:rPr lang="zh-CN" altLang="en-US" smtClean="0"/>
              <a:t>购买订阅</a:t>
            </a:r>
          </a:p>
          <a:p>
            <a:pPr lvl="1"/>
            <a:r>
              <a:rPr lang="zh-CN" altLang="en-US" smtClean="0"/>
              <a:t>激活并验证服务。</a:t>
            </a:r>
          </a:p>
          <a:p>
            <a:pPr lvl="1"/>
            <a:r>
              <a:rPr lang="zh-CN" altLang="en-US" smtClean="0"/>
              <a:t>验证激活。</a:t>
            </a:r>
          </a:p>
          <a:p>
            <a:pPr lvl="1"/>
            <a:r>
              <a:rPr lang="zh-CN" altLang="en-US" smtClean="0"/>
              <a:t>了解用户和角色。</a:t>
            </a:r>
          </a:p>
          <a:p>
            <a:pPr lvl="1"/>
            <a:r>
              <a:rPr lang="zh-CN" altLang="en-US" smtClean="0"/>
              <a:t>为您的用户创建帐户并分配适当的权限和角色。</a:t>
            </a:r>
          </a:p>
          <a:p>
            <a:pPr lvl="1"/>
            <a:r>
              <a:rPr lang="zh-CN" altLang="en-US" smtClean="0"/>
              <a:t>设置被授权执行服务管理任务的数据库用户的密码（</a:t>
            </a:r>
            <a:r>
              <a:rPr lang="en-US" altLang="zh-CN" smtClean="0"/>
              <a:t>PDB_ADMIN</a:t>
            </a:r>
            <a:r>
              <a:rPr lang="zh-CN" altLang="en-US" smtClean="0"/>
              <a:t>）。</a:t>
            </a:r>
          </a:p>
          <a:p>
            <a:pPr lvl="1"/>
            <a:r>
              <a:rPr lang="zh-CN" altLang="en-US" smtClean="0"/>
              <a:t>注意：有关订阅过程的详细信息，请参阅使用</a:t>
            </a:r>
            <a:r>
              <a:rPr lang="en-US" altLang="zh-CN" smtClean="0"/>
              <a:t>Oracle</a:t>
            </a:r>
            <a:r>
              <a:rPr lang="zh-CN" altLang="en-US" smtClean="0"/>
              <a:t>数据库</a:t>
            </a:r>
            <a:r>
              <a:rPr lang="en-US" altLang="zh-CN" smtClean="0"/>
              <a:t>Exadata Express Cloud Service</a:t>
            </a:r>
            <a:r>
              <a:rPr lang="zh-CN" altLang="en-US" smtClean="0"/>
              <a:t>（</a:t>
            </a:r>
            <a:r>
              <a:rPr lang="en-US" altLang="zh-CN" smtClean="0"/>
              <a:t>https://docs.oracle.com/cloud/latest/exadataexpress-cloud/CSDBP/toc.htm</a:t>
            </a:r>
            <a:r>
              <a:rPr lang="zh-CN" altLang="en-US" smtClean="0"/>
              <a:t>）。</a:t>
            </a:r>
            <a:endParaRPr lang="en-US" dirty="0" smtClean="0"/>
          </a:p>
        </p:txBody>
      </p:sp>
      <p:sp>
        <p:nvSpPr>
          <p:cNvPr id="17" name="Slide Image Placeholder 16"/>
          <p:cNvSpPr>
            <a:spLocks noGrp="1" noRot="1" noChangeAspect="1"/>
          </p:cNvSpPr>
          <p:nvPr>
            <p:ph type="sldImg"/>
          </p:nvPr>
        </p:nvSpPr>
        <p:spPr/>
      </p:sp>
    </p:spTree>
    <p:extLst>
      <p:ext uri="{BB962C8B-B14F-4D97-AF65-F5344CB8AC3E}">
        <p14:creationId xmlns:p14="http://schemas.microsoft.com/office/powerpoint/2010/main" val="1303294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Oracle Database 12c: SQL and PL/SQL New Features   12 - </a:t>
            </a:r>
            <a:fld id="{2E35C048-EA5F-4063-A2A9-5A860BBBDA02}" type="slidenum">
              <a:rPr lang="en-US" smtClean="0"/>
              <a:pPr/>
              <a:t>13</a:t>
            </a:fld>
            <a:endParaRPr lang="en-US" dirty="0"/>
          </a:p>
        </p:txBody>
      </p:sp>
      <p:sp>
        <p:nvSpPr>
          <p:cNvPr id="5" name="Notes Placeholder 2"/>
          <p:cNvSpPr txBox="1">
            <a:spLocks/>
          </p:cNvSpPr>
          <p:nvPr/>
        </p:nvSpPr>
        <p:spPr bwMode="auto">
          <a:xfrm>
            <a:off x="219075" y="4336256"/>
            <a:ext cx="65532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normAutofit/>
          </a:bodyPr>
          <a:lstStyle/>
          <a:p>
            <a:pPr marL="0" marR="0" lvl="0" indent="0" algn="l" defTabSz="609493" rtl="0" eaLnBrk="0" fontAlgn="base" latinLnBrk="0" hangingPunct="0">
              <a:lnSpc>
                <a:spcPct val="100000"/>
              </a:lnSpc>
              <a:spcBef>
                <a:spcPts val="533"/>
              </a:spcBef>
              <a:spcAft>
                <a:spcPct val="0"/>
              </a:spcAft>
              <a:buClrTx/>
              <a:buSzPct val="100000"/>
              <a:buFont typeface="Arial" charset="0"/>
              <a:buNone/>
              <a:tabLst/>
              <a:defRPr/>
            </a:pPr>
            <a:endParaRPr kumimoji="0" lang="en-US" sz="12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13" name="Slide Image Placeholder 12"/>
          <p:cNvSpPr>
            <a:spLocks noGrp="1" noRot="1" noChangeAspect="1"/>
          </p:cNvSpPr>
          <p:nvPr>
            <p:ph type="sldImg"/>
          </p:nvPr>
        </p:nvSpPr>
        <p:spPr/>
      </p:sp>
      <p:sp>
        <p:nvSpPr>
          <p:cNvPr id="14" name="Notes Placeholder 13"/>
          <p:cNvSpPr>
            <a:spLocks noGrp="1"/>
          </p:cNvSpPr>
          <p:nvPr>
            <p:ph type="body" idx="1"/>
          </p:nvPr>
        </p:nvSpPr>
        <p:spPr/>
        <p:txBody>
          <a:bodyPr>
            <a:normAutofit/>
          </a:bodyPr>
          <a:lstStyle/>
          <a:p>
            <a:pPr lvl="1"/>
            <a:r>
              <a:rPr lang="en-US" dirty="0" smtClean="0"/>
              <a:t>In this video, you gain an introduction to Oracle </a:t>
            </a:r>
            <a:r>
              <a:rPr lang="en-US" dirty="0" err="1" smtClean="0"/>
              <a:t>Exadata</a:t>
            </a:r>
            <a:r>
              <a:rPr lang="en-US" dirty="0" smtClean="0"/>
              <a:t> Express Cloud Service and its features. You will take a tour of its service console and also learn about the different database clients such as Oracle SQL Developer, SQL CL, SQL Workshop and SQL * Plus that can be used to connect to Oracle </a:t>
            </a:r>
            <a:r>
              <a:rPr lang="en-US" dirty="0" err="1" smtClean="0"/>
              <a:t>Exadata</a:t>
            </a:r>
            <a:r>
              <a:rPr lang="en-US" dirty="0" smtClean="0"/>
              <a:t> Express Cloud Service.</a:t>
            </a:r>
          </a:p>
          <a:p>
            <a:pPr lvl="1"/>
            <a:r>
              <a:rPr lang="en-US" b="1" dirty="0" smtClean="0"/>
              <a:t>Note:</a:t>
            </a:r>
            <a:r>
              <a:rPr lang="en-US" dirty="0" smtClean="0"/>
              <a:t> This demonstration </a:t>
            </a:r>
            <a:r>
              <a:rPr lang="en-US" smtClean="0"/>
              <a:t>has </a:t>
            </a:r>
            <a:r>
              <a:rPr lang="en-US" smtClean="0"/>
              <a:t>audi</a:t>
            </a:r>
          </a:p>
          <a:p>
            <a:pPr lvl="1"/>
            <a:endParaRPr lang="en-US" smtClean="0"/>
          </a:p>
          <a:p>
            <a:pPr lvl="1"/>
            <a:r>
              <a:rPr lang="zh-CN" altLang="en-US" smtClean="0"/>
              <a:t>在本视频中，您将了解</a:t>
            </a:r>
            <a:r>
              <a:rPr lang="en-US" smtClean="0"/>
              <a:t>Oracle Exadata Express Cloud Service</a:t>
            </a:r>
            <a:r>
              <a:rPr lang="zh-CN" altLang="en-US" smtClean="0"/>
              <a:t>及其功能。 您将参观其服务控制台，并了解可用于连接</a:t>
            </a:r>
            <a:r>
              <a:rPr lang="en-US" smtClean="0"/>
              <a:t>Oracle Exadata Express Cloud Service</a:t>
            </a:r>
            <a:r>
              <a:rPr lang="zh-CN" altLang="en-US" smtClean="0"/>
              <a:t>的不同数据库客户端，例如</a:t>
            </a:r>
            <a:r>
              <a:rPr lang="en-US" smtClean="0"/>
              <a:t>Oracle SQL Developer，SQL CL，SQL Workshop</a:t>
            </a:r>
            <a:r>
              <a:rPr lang="zh-CN" altLang="en-US" smtClean="0"/>
              <a:t>和</a:t>
            </a:r>
            <a:r>
              <a:rPr lang="en-US" smtClean="0"/>
              <a:t>SQL * Plus。</a:t>
            </a:r>
          </a:p>
          <a:p>
            <a:pPr lvl="1"/>
            <a:r>
              <a:rPr lang="zh-CN" altLang="en-US" smtClean="0"/>
              <a:t>注意：此演示具有音频，不能在</a:t>
            </a:r>
            <a:r>
              <a:rPr lang="en-US" smtClean="0"/>
              <a:t>OU Classroom</a:t>
            </a:r>
            <a:r>
              <a:rPr lang="zh-CN" altLang="en-US" smtClean="0"/>
              <a:t>内播放。 但是，参与者可以在开放互联网上访问此链接并方便查看。</a:t>
            </a:r>
            <a:r>
              <a:rPr lang="en-US" smtClean="0"/>
              <a:t>o</a:t>
            </a:r>
            <a:r>
              <a:rPr lang="en-US" dirty="0" smtClean="0"/>
              <a:t>, which cannot be played inside OU Classroom. However participants can access this link on open internet and review at their convenience.</a:t>
            </a:r>
          </a:p>
        </p:txBody>
      </p:sp>
    </p:spTree>
    <p:extLst>
      <p:ext uri="{BB962C8B-B14F-4D97-AF65-F5344CB8AC3E}">
        <p14:creationId xmlns:p14="http://schemas.microsoft.com/office/powerpoint/2010/main" val="115589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After successful subscription to the service, you can login to your account and access the dashboard. Based on the type of subscription you can create instances.</a:t>
            </a:r>
          </a:p>
          <a:p>
            <a:pPr lvl="1"/>
            <a:r>
              <a:rPr lang="en-US" b="0" dirty="0" smtClean="0"/>
              <a:t>The instances would appear on the dashboard. You can see an instance created in the image . To manage the instance, click on the </a:t>
            </a:r>
            <a:r>
              <a:rPr lang="en-US" b="0" smtClean="0"/>
              <a:t>instance</a:t>
            </a:r>
            <a:r>
              <a:rPr lang="en-US" b="0" smtClean="0"/>
              <a:t>.</a:t>
            </a:r>
          </a:p>
          <a:p>
            <a:pPr lvl="1"/>
            <a:r>
              <a:rPr lang="zh-CN" altLang="en-US" b="0" smtClean="0"/>
              <a:t>成功订阅服务后，您可以登录到您的帐户并访问仪表板。 根据订阅类型，您可以创建实例。</a:t>
            </a:r>
          </a:p>
          <a:p>
            <a:pPr lvl="1"/>
            <a:r>
              <a:rPr lang="zh-CN" altLang="en-US" b="0" smtClean="0"/>
              <a:t>实例将显示在仪表板上。 您可以看到在图像中创建的实例。 要管理实例，请单击实例。</a:t>
            </a:r>
            <a:endParaRPr lang="en-US" altLang="zh-CN" b="0" smtClean="0"/>
          </a:p>
          <a:p>
            <a:pPr lvl="1"/>
            <a:endParaRPr lang="en-US" b="0" smtClean="0"/>
          </a:p>
          <a:p>
            <a:pPr lvl="1"/>
            <a:r>
              <a:rPr lang="zh-CN" altLang="en-US" b="0" smtClean="0"/>
              <a:t>登录服务后，您可以访问仪表板。</a:t>
            </a:r>
          </a:p>
          <a:p>
            <a:pPr lvl="1"/>
            <a:r>
              <a:rPr lang="zh-CN" altLang="en-US" b="0" smtClean="0"/>
              <a:t>仪表板允许您创建数据库实例和用户。</a:t>
            </a:r>
          </a:p>
          <a:p>
            <a:pPr lvl="1"/>
            <a:r>
              <a:rPr lang="zh-CN" altLang="en-US" b="0" smtClean="0"/>
              <a:t>您创建的实例数量受到您可以访问的资源数量的限制。</a:t>
            </a:r>
            <a:endParaRPr lang="en-US" b="0" dirty="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32D636B0-0F5C-44E4-85D7-C59C05C9E402}" type="slidenum">
              <a:rPr lang="en-US" smtClean="0"/>
              <a:pPr>
                <a:defRPr/>
              </a:pPr>
              <a:t>14</a:t>
            </a:fld>
            <a:endParaRPr lang="en-US" dirty="0"/>
          </a:p>
        </p:txBody>
      </p:sp>
    </p:spTree>
    <p:extLst>
      <p:ext uri="{BB962C8B-B14F-4D97-AF65-F5344CB8AC3E}">
        <p14:creationId xmlns:p14="http://schemas.microsoft.com/office/powerpoint/2010/main" val="3285011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On clicking the instance on the dashboard, you see various details about the dashboard. You can access the services by clicking on ‘Open Service Console’. </a:t>
            </a:r>
          </a:p>
          <a:p>
            <a:pPr lvl="1"/>
            <a:r>
              <a:rPr lang="en-US" b="0" dirty="0" smtClean="0"/>
              <a:t>The service console provides you access to tools for Web Access, Client Access and </a:t>
            </a:r>
            <a:r>
              <a:rPr lang="en-US" b="0" smtClean="0"/>
              <a:t>Administration</a:t>
            </a:r>
            <a:r>
              <a:rPr lang="en-US" b="0" smtClean="0"/>
              <a:t>.</a:t>
            </a:r>
          </a:p>
          <a:p>
            <a:pPr lvl="1"/>
            <a:endParaRPr lang="en-US" b="0" smtClean="0"/>
          </a:p>
          <a:p>
            <a:pPr lvl="1"/>
            <a:r>
              <a:rPr lang="zh-CN" altLang="en-US" b="0" smtClean="0"/>
              <a:t>点击仪表板上的实例，您将看到有关仪表板的各种详细信息。 您可以通过点击“打开服务控制台”来访问服务。</a:t>
            </a:r>
          </a:p>
          <a:p>
            <a:pPr lvl="1"/>
            <a:r>
              <a:rPr lang="zh-CN" altLang="en-US" b="0" smtClean="0"/>
              <a:t>服务控制台可让您访问</a:t>
            </a:r>
            <a:r>
              <a:rPr lang="en-US" altLang="zh-CN" b="0" smtClean="0"/>
              <a:t>Web Access</a:t>
            </a:r>
            <a:r>
              <a:rPr lang="zh-CN" altLang="en-US" b="0" smtClean="0"/>
              <a:t>，客户端访问和管理工具。</a:t>
            </a:r>
            <a:endParaRPr lang="en-US" b="0" dirty="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794DF4D4-E478-4E2A-B120-437B850EA8E1}" type="slidenum">
              <a:rPr lang="en-US" smtClean="0"/>
              <a:pPr>
                <a:defRPr/>
              </a:pPr>
              <a:t>15</a:t>
            </a:fld>
            <a:endParaRPr lang="en-US" dirty="0"/>
          </a:p>
        </p:txBody>
      </p:sp>
    </p:spTree>
    <p:extLst>
      <p:ext uri="{BB962C8B-B14F-4D97-AF65-F5344CB8AC3E}">
        <p14:creationId xmlns:p14="http://schemas.microsoft.com/office/powerpoint/2010/main" val="1942113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Web access provides utilities which enable you to develop database and web applications using Oracle Application Express(APEX). </a:t>
            </a:r>
          </a:p>
          <a:p>
            <a:pPr lvl="1"/>
            <a:r>
              <a:rPr lang="en-US" b="0" dirty="0" smtClean="0"/>
              <a:t>Database clients can connect to </a:t>
            </a:r>
            <a:r>
              <a:rPr lang="en-US" b="0" dirty="0" err="1" smtClean="0"/>
              <a:t>Exadata</a:t>
            </a:r>
            <a:r>
              <a:rPr lang="en-US" b="0" dirty="0" smtClean="0"/>
              <a:t> Express service using SQL *Net Access. Some examples of supported database clients are </a:t>
            </a:r>
            <a:r>
              <a:rPr lang="en-US" b="0" dirty="0" err="1" smtClean="0"/>
              <a:t>SQLcl</a:t>
            </a:r>
            <a:r>
              <a:rPr lang="en-US" b="0" dirty="0" smtClean="0"/>
              <a:t>, SQL Developer, SQL *Plus, JDBC Thin </a:t>
            </a:r>
            <a:r>
              <a:rPr lang="en-US" b="0" dirty="0" err="1" smtClean="0"/>
              <a:t>client,ODP.NET</a:t>
            </a:r>
            <a:r>
              <a:rPr lang="en-US" b="0" dirty="0" smtClean="0"/>
              <a:t>, OCI and Instant Client. Client Access in the Service Console allows you to configure with the client you use.</a:t>
            </a:r>
          </a:p>
          <a:p>
            <a:pPr lvl="1"/>
            <a:r>
              <a:rPr lang="en-US" b="0" dirty="0" smtClean="0"/>
              <a:t>Administration in the Service Console provides for performing administration tasks such as create new database schemas for database objects, set or reset administration password, create a schema-less documents and collections interface, and use administrative options to manage Oracle Application </a:t>
            </a:r>
            <a:r>
              <a:rPr lang="en-US" b="0" smtClean="0"/>
              <a:t>Express</a:t>
            </a:r>
            <a:r>
              <a:rPr lang="en-US" b="0" smtClean="0"/>
              <a:t>.</a:t>
            </a:r>
          </a:p>
          <a:p>
            <a:pPr lvl="1"/>
            <a:r>
              <a:rPr lang="en-US" b="0" smtClean="0"/>
              <a:t>Web</a:t>
            </a:r>
            <a:r>
              <a:rPr lang="zh-CN" altLang="en-US" b="0" smtClean="0"/>
              <a:t>访问提供实用程序，使您能够使用</a:t>
            </a:r>
            <a:r>
              <a:rPr lang="en-US" b="0" smtClean="0"/>
              <a:t>Oracle Application Express（APEX）</a:t>
            </a:r>
            <a:r>
              <a:rPr lang="zh-CN" altLang="en-US" b="0" smtClean="0"/>
              <a:t>开发数据库和</a:t>
            </a:r>
            <a:r>
              <a:rPr lang="en-US" b="0" smtClean="0"/>
              <a:t>Web</a:t>
            </a:r>
            <a:r>
              <a:rPr lang="zh-CN" altLang="en-US" b="0" smtClean="0"/>
              <a:t>应用程序。</a:t>
            </a:r>
          </a:p>
          <a:p>
            <a:pPr lvl="1"/>
            <a:r>
              <a:rPr lang="zh-CN" altLang="en-US" b="0" smtClean="0"/>
              <a:t>数据库客户端可以使用</a:t>
            </a:r>
            <a:r>
              <a:rPr lang="en-US" b="0" smtClean="0"/>
              <a:t>SQL * Net Access</a:t>
            </a:r>
            <a:r>
              <a:rPr lang="zh-CN" altLang="en-US" b="0" smtClean="0"/>
              <a:t>连接到</a:t>
            </a:r>
            <a:r>
              <a:rPr lang="en-US" b="0" smtClean="0"/>
              <a:t>Exadata Express</a:t>
            </a:r>
            <a:r>
              <a:rPr lang="zh-CN" altLang="en-US" b="0" smtClean="0"/>
              <a:t>服务。 支持的数据库客户端的一些示例是</a:t>
            </a:r>
            <a:r>
              <a:rPr lang="en-US" b="0" smtClean="0"/>
              <a:t>SQLcl，SQL Developer，SQL * Plus，JDBC</a:t>
            </a:r>
            <a:r>
              <a:rPr lang="zh-CN" altLang="en-US" b="0" smtClean="0"/>
              <a:t>瘦客户机，</a:t>
            </a:r>
            <a:r>
              <a:rPr lang="en-US" b="0" smtClean="0"/>
              <a:t>ODP.NET，OCI</a:t>
            </a:r>
            <a:r>
              <a:rPr lang="zh-CN" altLang="en-US" b="0" smtClean="0"/>
              <a:t>和</a:t>
            </a:r>
            <a:r>
              <a:rPr lang="en-US" b="0" smtClean="0"/>
              <a:t>Instant Client。 </a:t>
            </a:r>
            <a:r>
              <a:rPr lang="zh-CN" altLang="en-US" b="0" smtClean="0"/>
              <a:t>服务控制台中的客户端访问允许您使用您使用的客户端进行配置。</a:t>
            </a:r>
          </a:p>
          <a:p>
            <a:pPr lvl="1"/>
            <a:r>
              <a:rPr lang="zh-CN" altLang="en-US" b="0" smtClean="0"/>
              <a:t>服务控制台中的管理提供执行管理任务，例如为数据库对象创建新的数据库模式，设置或重置管理密码，创建无模式文档和集合接口，以及使用管理选项来管理</a:t>
            </a:r>
            <a:r>
              <a:rPr lang="en-US" b="0" smtClean="0"/>
              <a:t>Oracle Application Express。</a:t>
            </a:r>
            <a:endParaRPr lang="en-US" b="0" dirty="0" smtClean="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F7AE5331-E59B-47F5-895C-46D328E1B0CC}" type="slidenum">
              <a:rPr lang="en-US" smtClean="0"/>
              <a:pPr>
                <a:defRPr/>
              </a:pPr>
              <a:t>16</a:t>
            </a:fld>
            <a:endParaRPr lang="en-US" dirty="0"/>
          </a:p>
        </p:txBody>
      </p:sp>
    </p:spTree>
    <p:extLst>
      <p:ext uri="{BB962C8B-B14F-4D97-AF65-F5344CB8AC3E}">
        <p14:creationId xmlns:p14="http://schemas.microsoft.com/office/powerpoint/2010/main" val="1154791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D017B3C9-40BC-466E-B374-A68C6E0FDE9F}" type="slidenum">
              <a:rPr lang="en-US" smtClean="0"/>
              <a:pPr>
                <a:defRPr/>
              </a:pPr>
              <a:t>17</a:t>
            </a:fld>
            <a:endParaRPr lang="en-US" dirty="0"/>
          </a:p>
        </p:txBody>
      </p:sp>
      <p:graphicFrame>
        <p:nvGraphicFramePr>
          <p:cNvPr id="5" name="Table 4"/>
          <p:cNvGraphicFramePr>
            <a:graphicFrameLocks noGrp="1"/>
          </p:cNvGraphicFramePr>
          <p:nvPr/>
        </p:nvGraphicFramePr>
        <p:xfrm>
          <a:off x="523875" y="4545806"/>
          <a:ext cx="5791200" cy="3114040"/>
        </p:xfrm>
        <a:graphic>
          <a:graphicData uri="http://schemas.openxmlformats.org/drawingml/2006/table">
            <a:tbl>
              <a:tblPr firstRow="1" bandRow="1">
                <a:tableStyleId>{073A0DAA-6AF3-43AB-8588-CEC1D06C72B9}</a:tableStyleId>
              </a:tblPr>
              <a:tblGrid>
                <a:gridCol w="1600200"/>
                <a:gridCol w="4191000"/>
              </a:tblGrid>
              <a:tr h="370840">
                <a:tc>
                  <a:txBody>
                    <a:bodyPr/>
                    <a:lstStyle/>
                    <a:p>
                      <a:r>
                        <a:rPr lang="en-US" sz="1200" dirty="0" smtClean="0">
                          <a:latin typeface="Arial" pitchFamily="34" charset="0"/>
                          <a:cs typeface="Arial" pitchFamily="34" charset="0"/>
                        </a:rPr>
                        <a:t>Option</a:t>
                      </a:r>
                      <a:endParaRPr lang="en-US" sz="1200" dirty="0">
                        <a:latin typeface="Arial" pitchFamily="34" charset="0"/>
                        <a:cs typeface="Arial" pitchFamily="34" charset="0"/>
                      </a:endParaRPr>
                    </a:p>
                  </a:txBody>
                  <a:tcPr/>
                </a:tc>
                <a:tc>
                  <a:txBody>
                    <a:bodyPr/>
                    <a:lstStyle/>
                    <a:p>
                      <a:r>
                        <a:rPr lang="en-US" sz="1200" dirty="0" err="1" smtClean="0">
                          <a:latin typeface="Arial" pitchFamily="34" charset="0"/>
                          <a:cs typeface="Arial" pitchFamily="34" charset="0"/>
                        </a:rPr>
                        <a:t>Desription</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Go to SQL Workshop</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Allows you go directly to browser-based SQL Workshop, where you can run SQL statements, execute scripts and explore database objects. </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Develop with App Builder</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Quickly declaratively develop database and </a:t>
                      </a:r>
                      <a:r>
                        <a:rPr lang="en-US" sz="1200" b="0" i="0" kern="1200" dirty="0" err="1" smtClean="0">
                          <a:solidFill>
                            <a:schemeClr val="dk1"/>
                          </a:solidFill>
                          <a:latin typeface="Arial" pitchFamily="34" charset="0"/>
                          <a:ea typeface="+mn-ea"/>
                          <a:cs typeface="Arial" pitchFamily="34" charset="0"/>
                        </a:rPr>
                        <a:t>websheet</a:t>
                      </a:r>
                      <a:r>
                        <a:rPr lang="en-US" sz="1200" b="0" i="0" kern="1200" dirty="0" smtClean="0">
                          <a:solidFill>
                            <a:schemeClr val="dk1"/>
                          </a:solidFill>
                          <a:latin typeface="Arial" pitchFamily="34" charset="0"/>
                          <a:ea typeface="+mn-ea"/>
                          <a:cs typeface="Arial" pitchFamily="34" charset="0"/>
                        </a:rPr>
                        <a:t> applications. You can import files such as database applications and plug-ins. There is a dashboard showing metrics about your applications and workspace utilities to manage defaults, themes, metadata, exports, and more.</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Define REST Data Services</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Directly access the page to define and manage </a:t>
                      </a:r>
                      <a:r>
                        <a:rPr lang="en-US" sz="1200" b="0" i="0" kern="1200" dirty="0" err="1" smtClean="0">
                          <a:solidFill>
                            <a:schemeClr val="dk1"/>
                          </a:solidFill>
                          <a:latin typeface="Arial" pitchFamily="34" charset="0"/>
                          <a:ea typeface="+mn-ea"/>
                          <a:cs typeface="Arial" pitchFamily="34" charset="0"/>
                        </a:rPr>
                        <a:t>RESTful</a:t>
                      </a:r>
                      <a:r>
                        <a:rPr lang="en-US" sz="1200" b="0" i="0" kern="1200" dirty="0" smtClean="0">
                          <a:solidFill>
                            <a:schemeClr val="dk1"/>
                          </a:solidFill>
                          <a:latin typeface="Arial" pitchFamily="34" charset="0"/>
                          <a:ea typeface="+mn-ea"/>
                          <a:cs typeface="Arial" pitchFamily="34" charset="0"/>
                        </a:rPr>
                        <a:t> web services that view and manipulate data objects within your database.</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Install Productivity Apps</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Install from a gallery of pre-built Oracle Application Express Productivity Apps.</a:t>
                      </a:r>
                      <a:endParaRPr lang="en-US" sz="12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4172001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You have to enable client access to allow SQL*Net Access to your service. Using SQL *Net Access software you can connect the </a:t>
            </a:r>
            <a:r>
              <a:rPr lang="en-US" b="0" dirty="0" err="1" smtClean="0"/>
              <a:t>Exadata</a:t>
            </a:r>
            <a:r>
              <a:rPr lang="en-US" b="0" dirty="0" smtClean="0"/>
              <a:t> instance to different clients. This option is only available when client access has not yet been enabled. Once you enable the client access, four options appear in the console:</a:t>
            </a:r>
          </a:p>
          <a:p>
            <a:r>
              <a:rPr lang="zh-CN" altLang="en-US" b="0" smtClean="0"/>
              <a:t>您必须启用客户端访问才能允许</a:t>
            </a:r>
            <a:r>
              <a:rPr lang="en-US" altLang="zh-CN" b="0" smtClean="0"/>
              <a:t>SQL * Net Access</a:t>
            </a:r>
            <a:r>
              <a:rPr lang="zh-CN" altLang="en-US" b="0" smtClean="0"/>
              <a:t>访问您的服务。 使用</a:t>
            </a:r>
            <a:r>
              <a:rPr lang="en-US" altLang="zh-CN" b="0" smtClean="0"/>
              <a:t>SQL * Net Access</a:t>
            </a:r>
            <a:r>
              <a:rPr lang="zh-CN" altLang="en-US" b="0" smtClean="0"/>
              <a:t>软件，您可以将</a:t>
            </a:r>
            <a:r>
              <a:rPr lang="en-US" altLang="zh-CN" b="0" smtClean="0"/>
              <a:t>Exadata</a:t>
            </a:r>
            <a:r>
              <a:rPr lang="zh-CN" altLang="en-US" b="0" smtClean="0"/>
              <a:t>实例连接到不同的客户端。 此选项仅在客户端访问尚未启用时可用。 启用客户端访问后，控制台中将显示四个选项：</a:t>
            </a:r>
            <a:endParaRPr lang="en-US" b="0" dirty="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21E0C18A-457E-4B34-92ED-FA1B9C35E3A3}" type="slidenum">
              <a:rPr lang="en-US" smtClean="0"/>
              <a:pPr>
                <a:defRPr/>
              </a:pPr>
              <a:t>18</a:t>
            </a:fld>
            <a:endParaRPr lang="en-US" dirty="0"/>
          </a:p>
        </p:txBody>
      </p:sp>
      <p:graphicFrame>
        <p:nvGraphicFramePr>
          <p:cNvPr id="5" name="Table 4"/>
          <p:cNvGraphicFramePr>
            <a:graphicFrameLocks noGrp="1"/>
          </p:cNvGraphicFramePr>
          <p:nvPr/>
        </p:nvGraphicFramePr>
        <p:xfrm>
          <a:off x="523875" y="5250656"/>
          <a:ext cx="5791200" cy="3296920"/>
        </p:xfrm>
        <a:graphic>
          <a:graphicData uri="http://schemas.openxmlformats.org/drawingml/2006/table">
            <a:tbl>
              <a:tblPr firstRow="1" bandRow="1">
                <a:tableStyleId>{073A0DAA-6AF3-43AB-8588-CEC1D06C72B9}</a:tableStyleId>
              </a:tblPr>
              <a:tblGrid>
                <a:gridCol w="1600200"/>
                <a:gridCol w="4191000"/>
              </a:tblGrid>
              <a:tr h="370840">
                <a:tc>
                  <a:txBody>
                    <a:bodyPr/>
                    <a:lstStyle/>
                    <a:p>
                      <a:r>
                        <a:rPr lang="en-US" sz="1200" dirty="0" smtClean="0">
                          <a:latin typeface="Arial" pitchFamily="34" charset="0"/>
                          <a:cs typeface="Arial" pitchFamily="34" charset="0"/>
                        </a:rPr>
                        <a:t>Option</a:t>
                      </a:r>
                      <a:endParaRPr lang="en-US" sz="1200" dirty="0">
                        <a:latin typeface="Arial" pitchFamily="34" charset="0"/>
                        <a:cs typeface="Arial" pitchFamily="34" charset="0"/>
                      </a:endParaRPr>
                    </a:p>
                  </a:txBody>
                  <a:tcPr/>
                </a:tc>
                <a:tc>
                  <a:txBody>
                    <a:bodyPr/>
                    <a:lstStyle/>
                    <a:p>
                      <a:r>
                        <a:rPr lang="en-US" sz="1200" dirty="0" err="1" smtClean="0">
                          <a:latin typeface="Arial" pitchFamily="34" charset="0"/>
                          <a:cs typeface="Arial" pitchFamily="34" charset="0"/>
                        </a:rPr>
                        <a:t>Desription</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Download</a:t>
                      </a:r>
                      <a:r>
                        <a:rPr lang="en-US" sz="1200" baseline="0" dirty="0" smtClean="0">
                          <a:latin typeface="Arial" pitchFamily="34" charset="0"/>
                          <a:cs typeface="Arial" pitchFamily="34" charset="0"/>
                        </a:rPr>
                        <a:t> Client Credentials</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Download client credentials needed for clients to access your service.</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Download</a:t>
                      </a:r>
                      <a:r>
                        <a:rPr lang="en-US" sz="1200" baseline="0" dirty="0" smtClean="0">
                          <a:latin typeface="Arial" pitchFamily="34" charset="0"/>
                          <a:cs typeface="Arial" pitchFamily="34" charset="0"/>
                        </a:rPr>
                        <a:t> Drivers</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Go directly to the Oracle Technology Network page to download and install database drivers including for Java, Instant Client, C, C++, Microsoft .NET, Node.js, Python, PHP, Ruby, and more.</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Disable Client Access</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Use this option to disallow SQL*Net access to your service. This option is only available when client access has been enabled.</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Download</a:t>
                      </a:r>
                      <a:r>
                        <a:rPr lang="en-US" sz="1200" baseline="0" dirty="0" smtClean="0">
                          <a:latin typeface="Arial" pitchFamily="34" charset="0"/>
                          <a:cs typeface="Arial" pitchFamily="34" charset="0"/>
                        </a:rPr>
                        <a:t> tools</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Go directly to the Oracle Technology Network page to download and install tools such as SQL*Plus, </a:t>
                      </a:r>
                      <a:r>
                        <a:rPr lang="en-US" sz="1200" b="0" i="0" kern="1200" dirty="0" err="1" smtClean="0">
                          <a:solidFill>
                            <a:schemeClr val="dk1"/>
                          </a:solidFill>
                          <a:latin typeface="Arial" pitchFamily="34" charset="0"/>
                          <a:ea typeface="+mn-ea"/>
                          <a:cs typeface="Arial" pitchFamily="34" charset="0"/>
                        </a:rPr>
                        <a:t>SQLcl</a:t>
                      </a:r>
                      <a:r>
                        <a:rPr lang="en-US" sz="1200" b="0" i="0" kern="1200" dirty="0" smtClean="0">
                          <a:solidFill>
                            <a:schemeClr val="dk1"/>
                          </a:solidFill>
                          <a:latin typeface="Arial" pitchFamily="34" charset="0"/>
                          <a:ea typeface="+mn-ea"/>
                          <a:cs typeface="Arial" pitchFamily="34" charset="0"/>
                        </a:rPr>
                        <a:t>, command-line and integrated development environments such as Oracle SQL Developer, </a:t>
                      </a:r>
                      <a:r>
                        <a:rPr lang="en-US" sz="1200" b="0" i="0" kern="1200" dirty="0" err="1" smtClean="0">
                          <a:solidFill>
                            <a:schemeClr val="dk1"/>
                          </a:solidFill>
                          <a:latin typeface="Arial" pitchFamily="34" charset="0"/>
                          <a:ea typeface="+mn-ea"/>
                          <a:cs typeface="Arial" pitchFamily="34" charset="0"/>
                        </a:rPr>
                        <a:t>JDeveloper</a:t>
                      </a:r>
                      <a:r>
                        <a:rPr lang="en-US" sz="1200" b="0" i="0" kern="1200" dirty="0" smtClean="0">
                          <a:solidFill>
                            <a:schemeClr val="dk1"/>
                          </a:solidFill>
                          <a:latin typeface="Arial" pitchFamily="34" charset="0"/>
                          <a:ea typeface="+mn-ea"/>
                          <a:cs typeface="Arial" pitchFamily="34" charset="0"/>
                        </a:rPr>
                        <a:t>, Oracle JET, and more</a:t>
                      </a:r>
                      <a:endParaRPr lang="en-US" sz="12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1187134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You can perform various administration tasks through ‘Administration’ in the service console.</a:t>
            </a:r>
          </a:p>
          <a:p>
            <a:r>
              <a:rPr lang="zh-CN" altLang="en-US" smtClean="0"/>
              <a:t>您可以通过服务控制台中的“管理”执行各种管理任务。</a:t>
            </a:r>
            <a:endParaRPr lang="en-US" dirty="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54DC145E-9DE5-4DE2-821E-3E1FB14A7DFA}" type="slidenum">
              <a:rPr lang="en-US" smtClean="0"/>
              <a:pPr>
                <a:defRPr/>
              </a:pPr>
              <a:t>19</a:t>
            </a:fld>
            <a:endParaRPr lang="en-US" dirty="0"/>
          </a:p>
        </p:txBody>
      </p:sp>
      <p:graphicFrame>
        <p:nvGraphicFramePr>
          <p:cNvPr id="5" name="Table 4"/>
          <p:cNvGraphicFramePr>
            <a:graphicFrameLocks noGrp="1"/>
          </p:cNvGraphicFramePr>
          <p:nvPr/>
        </p:nvGraphicFramePr>
        <p:xfrm>
          <a:off x="523875" y="4717256"/>
          <a:ext cx="5791200" cy="3845560"/>
        </p:xfrm>
        <a:graphic>
          <a:graphicData uri="http://schemas.openxmlformats.org/drawingml/2006/table">
            <a:tbl>
              <a:tblPr firstRow="1" bandRow="1">
                <a:tableStyleId>{073A0DAA-6AF3-43AB-8588-CEC1D06C72B9}</a:tableStyleId>
              </a:tblPr>
              <a:tblGrid>
                <a:gridCol w="1600200"/>
                <a:gridCol w="4191000"/>
              </a:tblGrid>
              <a:tr h="370840">
                <a:tc>
                  <a:txBody>
                    <a:bodyPr/>
                    <a:lstStyle/>
                    <a:p>
                      <a:r>
                        <a:rPr lang="en-US" sz="1200" dirty="0" smtClean="0">
                          <a:latin typeface="Arial" pitchFamily="34" charset="0"/>
                          <a:cs typeface="Arial" pitchFamily="34" charset="0"/>
                        </a:rPr>
                        <a:t>Option</a:t>
                      </a:r>
                      <a:endParaRPr lang="en-US" sz="1200" dirty="0">
                        <a:latin typeface="Arial" pitchFamily="34" charset="0"/>
                        <a:cs typeface="Arial" pitchFamily="34" charset="0"/>
                      </a:endParaRPr>
                    </a:p>
                  </a:txBody>
                  <a:tcPr/>
                </a:tc>
                <a:tc>
                  <a:txBody>
                    <a:bodyPr/>
                    <a:lstStyle/>
                    <a:p>
                      <a:r>
                        <a:rPr lang="en-US" sz="1200" dirty="0" err="1" smtClean="0">
                          <a:latin typeface="Arial" pitchFamily="34" charset="0"/>
                          <a:cs typeface="Arial" pitchFamily="34" charset="0"/>
                        </a:rPr>
                        <a:t>Desription</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Create Database Schema</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Create a new schema for database objects. Schema is the set of database objects, such as tables and views that belong to that user account. </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Create Document</a:t>
                      </a:r>
                      <a:r>
                        <a:rPr lang="en-US" sz="1200" baseline="0" dirty="0" smtClean="0">
                          <a:latin typeface="Arial" pitchFamily="34" charset="0"/>
                          <a:cs typeface="Arial" pitchFamily="34" charset="0"/>
                        </a:rPr>
                        <a:t> Store</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This option enables you to create a document store, using either an existing schema or new schema, and to enable SODA for REST, which enables REST-based operations on the schema using Oracle’s SODA for REST API. It also enables SODA for Java, which is Oracle’s SODA for Java API for use with Java programs.</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Set Administrator Password</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Use this option to set the password for the PDB_ADMIN database user that is authorized to perform administrative tasks.</a:t>
                      </a:r>
                      <a:endParaRPr lang="en-US" sz="1200" dirty="0">
                        <a:latin typeface="Arial" pitchFamily="34" charset="0"/>
                        <a:cs typeface="Arial" pitchFamily="34" charset="0"/>
                      </a:endParaRPr>
                    </a:p>
                  </a:txBody>
                  <a:tcPr/>
                </a:tc>
              </a:tr>
              <a:tr h="370840">
                <a:tc>
                  <a:txBody>
                    <a:bodyPr/>
                    <a:lstStyle/>
                    <a:p>
                      <a:r>
                        <a:rPr lang="en-US" sz="1200" dirty="0" smtClean="0">
                          <a:latin typeface="Arial" pitchFamily="34" charset="0"/>
                          <a:cs typeface="Arial" pitchFamily="34" charset="0"/>
                        </a:rPr>
                        <a:t>Manage Application Express</a:t>
                      </a:r>
                      <a:endParaRPr lang="en-US" sz="1200" dirty="0">
                        <a:latin typeface="Arial" pitchFamily="34" charset="0"/>
                        <a:cs typeface="Arial" pitchFamily="34" charset="0"/>
                      </a:endParaRPr>
                    </a:p>
                  </a:txBody>
                  <a:tcPr/>
                </a:tc>
                <a:tc>
                  <a:txBody>
                    <a:bodyPr/>
                    <a:lstStyle/>
                    <a:p>
                      <a:r>
                        <a:rPr lang="en-US" sz="1200" b="0" i="0" kern="1200" dirty="0" smtClean="0">
                          <a:solidFill>
                            <a:schemeClr val="dk1"/>
                          </a:solidFill>
                          <a:latin typeface="Arial" pitchFamily="34" charset="0"/>
                          <a:ea typeface="+mn-ea"/>
                          <a:cs typeface="Arial" pitchFamily="34" charset="0"/>
                        </a:rPr>
                        <a:t>Options here allow you to enable application archiving to archive your Oracle Application Express applications to database tables, manage the association between schemas and Oracle Application Express, and manage messages and set preferences for the workspace.</a:t>
                      </a:r>
                      <a:endParaRPr lang="en-US" sz="12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396402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body" idx="1"/>
          </p:nvPr>
        </p:nvSpPr>
        <p:spPr>
          <a:noFill/>
          <a:ln/>
        </p:spPr>
        <p:txBody>
          <a:bodyPr/>
          <a:lstStyle/>
          <a:p>
            <a:pPr lvl="1"/>
            <a:r>
              <a:rPr lang="zh-CN" altLang="en-US" smtClean="0">
                <a:latin typeface="Arial" charset="0"/>
              </a:rPr>
              <a:t>完成本课后，您应该能够执行以下操作：</a:t>
            </a:r>
          </a:p>
          <a:p>
            <a:pPr lvl="1"/>
            <a:r>
              <a:rPr lang="zh-CN" altLang="en-US" smtClean="0">
                <a:latin typeface="Arial" charset="0"/>
              </a:rPr>
              <a:t>描述</a:t>
            </a:r>
            <a:r>
              <a:rPr lang="en-US" altLang="zh-CN" smtClean="0">
                <a:latin typeface="Arial" charset="0"/>
              </a:rPr>
              <a:t>Oracle Cloud</a:t>
            </a:r>
            <a:r>
              <a:rPr lang="zh-CN" altLang="en-US" smtClean="0">
                <a:latin typeface="Arial" charset="0"/>
              </a:rPr>
              <a:t>的突出特点</a:t>
            </a:r>
          </a:p>
          <a:p>
            <a:pPr lvl="1"/>
            <a:r>
              <a:rPr lang="zh-CN" altLang="en-US" smtClean="0">
                <a:latin typeface="Arial" charset="0"/>
              </a:rPr>
              <a:t>讨论</a:t>
            </a:r>
            <a:r>
              <a:rPr lang="en-US" altLang="zh-CN" smtClean="0">
                <a:latin typeface="Arial" charset="0"/>
              </a:rPr>
              <a:t>Oracle</a:t>
            </a:r>
            <a:r>
              <a:rPr lang="zh-CN" altLang="en-US" smtClean="0">
                <a:latin typeface="Arial" charset="0"/>
              </a:rPr>
              <a:t>数据库</a:t>
            </a:r>
            <a:r>
              <a:rPr lang="en-US" altLang="zh-CN" smtClean="0">
                <a:latin typeface="Arial" charset="0"/>
              </a:rPr>
              <a:t>Exadata Express</a:t>
            </a:r>
            <a:r>
              <a:rPr lang="zh-CN" altLang="en-US" smtClean="0">
                <a:latin typeface="Arial" charset="0"/>
              </a:rPr>
              <a:t>云服务的功能</a:t>
            </a:r>
            <a:endParaRPr lang="en-US" altLang="en-US" dirty="0" smtClean="0">
              <a:latin typeface="Arial" charset="0"/>
            </a:endParaRPr>
          </a:p>
        </p:txBody>
      </p:sp>
      <p:sp>
        <p:nvSpPr>
          <p:cNvPr id="47107" name="Footer Placeholder 4"/>
          <p:cNvSpPr>
            <a:spLocks noGrp="1"/>
          </p:cNvSpPr>
          <p:nvPr>
            <p:ph type="ftr" sz="quarter" idx="4"/>
          </p:nvPr>
        </p:nvSpPr>
        <p:spPr>
          <a:noFill/>
        </p:spPr>
        <p:txBody>
          <a:bodyPr/>
          <a:lstStyle/>
          <a:p>
            <a:r>
              <a:rPr lang="en-US" altLang="en-US" smtClean="0">
                <a:latin typeface="Arial" charset="0"/>
                <a:cs typeface="Arial" charset="0"/>
              </a:rPr>
              <a:t>Oracle Database 12c: SQL and PL/SQL New Features   12 - </a:t>
            </a:r>
            <a:fld id="{26391ACA-E8AD-4932-B698-D05043C5181B}" type="slidenum">
              <a:rPr lang="en-US" altLang="en-US" smtClean="0">
                <a:latin typeface="Arial" charset="0"/>
                <a:cs typeface="Arial" charset="0"/>
              </a:rPr>
              <a:pPr/>
              <a:t>2</a:t>
            </a:fld>
            <a:endParaRPr lang="en-US" altLang="en-US" dirty="0" smtClean="0">
              <a:latin typeface="Arial" charset="0"/>
              <a:cs typeface="Arial" charset="0"/>
            </a:endParaRPr>
          </a:p>
        </p:txBody>
      </p:sp>
      <p:sp>
        <p:nvSpPr>
          <p:cNvPr id="47108"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282657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Oracle Database 12c: SQL and PL/SQL New Features   12 - </a:t>
            </a:r>
            <a:fld id="{7222F5AC-6FC2-4896-B580-F524177B8460}" type="slidenum">
              <a:rPr lang="en-US" smtClean="0"/>
              <a:pPr/>
              <a:t>20</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58625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SQL Workshop in APEX allows you to run SQL statements using SQL commands editor. The results of the SQL query entered will be displayed in the </a:t>
            </a:r>
            <a:r>
              <a:rPr lang="en-US" b="0" smtClean="0"/>
              <a:t>tab </a:t>
            </a:r>
            <a:r>
              <a:rPr lang="en-US" b="0" smtClean="0"/>
              <a:t>below.</a:t>
            </a:r>
          </a:p>
          <a:p>
            <a:pPr lvl="1"/>
            <a:endParaRPr lang="en-US" b="0" dirty="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93F8E384-1845-4B49-B1A5-440A9A14112C}" type="slidenum">
              <a:rPr lang="en-US" smtClean="0"/>
              <a:pPr>
                <a:defRPr/>
              </a:pPr>
              <a:t>21</a:t>
            </a:fld>
            <a:endParaRPr lang="en-US" dirty="0"/>
          </a:p>
        </p:txBody>
      </p:sp>
    </p:spTree>
    <p:extLst>
      <p:ext uri="{BB962C8B-B14F-4D97-AF65-F5344CB8AC3E}">
        <p14:creationId xmlns:p14="http://schemas.microsoft.com/office/powerpoint/2010/main" val="4164215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You must first configure database clients and Oracle Database </a:t>
            </a:r>
            <a:r>
              <a:rPr lang="en-US" b="0" dirty="0" err="1" smtClean="0"/>
              <a:t>Exadata</a:t>
            </a:r>
            <a:r>
              <a:rPr lang="en-US" b="0" dirty="0" smtClean="0"/>
              <a:t> Express Cloud Service to communicate with each other. </a:t>
            </a:r>
          </a:p>
          <a:p>
            <a:pPr lvl="1"/>
            <a:r>
              <a:rPr lang="en-US" b="0" dirty="0" smtClean="0"/>
              <a:t>Prerequisite tasks for database client connectivity require you to:</a:t>
            </a:r>
          </a:p>
          <a:p>
            <a:pPr lvl="2">
              <a:buFont typeface="Arial" pitchFamily="34" charset="0"/>
              <a:buChar char="•"/>
            </a:pPr>
            <a:r>
              <a:rPr lang="en-US" dirty="0" smtClean="0"/>
              <a:t>Enable SQL*Net access to your service.</a:t>
            </a:r>
          </a:p>
          <a:p>
            <a:pPr lvl="2">
              <a:buFont typeface="Arial" pitchFamily="34" charset="0"/>
              <a:buChar char="•"/>
            </a:pPr>
            <a:r>
              <a:rPr lang="en-US" b="0" dirty="0" smtClean="0"/>
              <a:t>Download client credentials.</a:t>
            </a:r>
          </a:p>
          <a:p>
            <a:pPr lvl="2">
              <a:buFont typeface="Arial" pitchFamily="34" charset="0"/>
              <a:buChar char="•"/>
            </a:pPr>
            <a:r>
              <a:rPr lang="en-US" dirty="0" smtClean="0"/>
              <a:t>Follow set-up instructions for the specific database client you want to connect with.</a:t>
            </a:r>
          </a:p>
          <a:p>
            <a:pPr lvl="1"/>
            <a:r>
              <a:rPr lang="en-US" b="0" dirty="0" smtClean="0"/>
              <a:t>In the following topics, you will learn how to enable SQL*Net access, download client credentials and make connections using Oracle SQL Developer and </a:t>
            </a:r>
            <a:r>
              <a:rPr lang="en-US" b="0" dirty="0" err="1" smtClean="0"/>
              <a:t>SQLcl</a:t>
            </a:r>
            <a:r>
              <a:rPr lang="en-US" b="0" dirty="0" smtClean="0"/>
              <a:t>.</a:t>
            </a:r>
          </a:p>
          <a:p>
            <a:endParaRPr lang="en-US" dirty="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0718066F-3B6C-401D-85D7-8E357C163126}" type="slidenum">
              <a:rPr lang="en-US" smtClean="0"/>
              <a:pPr>
                <a:defRPr/>
              </a:pPr>
              <a:t>22</a:t>
            </a:fld>
            <a:endParaRPr lang="en-US" dirty="0"/>
          </a:p>
        </p:txBody>
      </p:sp>
    </p:spTree>
    <p:extLst>
      <p:ext uri="{BB962C8B-B14F-4D97-AF65-F5344CB8AC3E}">
        <p14:creationId xmlns:p14="http://schemas.microsoft.com/office/powerpoint/2010/main" val="2525341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altLang="en-US" dirty="0" smtClean="0"/>
              <a:t>You can connect to your </a:t>
            </a:r>
            <a:r>
              <a:rPr lang="en-US" altLang="en-US" dirty="0" err="1" smtClean="0"/>
              <a:t>Exadata</a:t>
            </a:r>
            <a:r>
              <a:rPr lang="en-US" altLang="en-US" dirty="0" smtClean="0"/>
              <a:t> Express cloud service from diverse database clients over SQL*Net also called as Oracle Database Net Services. </a:t>
            </a:r>
            <a:r>
              <a:rPr lang="en-US" dirty="0" smtClean="0"/>
              <a:t>Some examples of supported clients include SQL*Plus, </a:t>
            </a:r>
            <a:r>
              <a:rPr lang="en-US" dirty="0" err="1" smtClean="0"/>
              <a:t>SQLcl</a:t>
            </a:r>
            <a:r>
              <a:rPr lang="en-US" dirty="0" smtClean="0"/>
              <a:t>, SQL Developer, JDBC Thin, ODP.NET, OCI, and Instant Client. </a:t>
            </a:r>
          </a:p>
          <a:p>
            <a:pPr lvl="1"/>
            <a:r>
              <a:rPr lang="en-US" dirty="0" smtClean="0"/>
              <a:t>Database drivers for all popular programming and scripting languages such as Python, PHP, Node.js, C/C++, Ruby and Perl are supported. SQL*Net access has to be enabled as a prerequisite for all clients and drivers connecting over SQL*Net.</a:t>
            </a:r>
          </a:p>
          <a:p>
            <a:pPr lvl="1"/>
            <a:r>
              <a:rPr lang="en-US" dirty="0" smtClean="0"/>
              <a:t>The Service Administrator must do the following to enable SQL*Net:</a:t>
            </a:r>
          </a:p>
          <a:p>
            <a:pPr lvl="2"/>
            <a:r>
              <a:rPr lang="en-US" dirty="0" smtClean="0"/>
              <a:t>Navigate to the Service Console for </a:t>
            </a:r>
            <a:r>
              <a:rPr lang="en-US" b="1" dirty="0" err="1" smtClean="0"/>
              <a:t>Exadata</a:t>
            </a:r>
            <a:r>
              <a:rPr lang="en-US" b="1" dirty="0" smtClean="0"/>
              <a:t> Express </a:t>
            </a:r>
            <a:r>
              <a:rPr lang="en-US" dirty="0" smtClean="0"/>
              <a:t>and open the service console.</a:t>
            </a:r>
          </a:p>
          <a:p>
            <a:pPr lvl="2"/>
            <a:r>
              <a:rPr lang="en-US" dirty="0" smtClean="0"/>
              <a:t>Click </a:t>
            </a:r>
            <a:r>
              <a:rPr lang="en-US" b="1" dirty="0" smtClean="0"/>
              <a:t>Enable Client Access</a:t>
            </a:r>
            <a:r>
              <a:rPr lang="en-US" dirty="0" smtClean="0"/>
              <a:t>.</a:t>
            </a:r>
          </a:p>
          <a:p>
            <a:pPr lvl="2"/>
            <a:r>
              <a:rPr lang="en-US" dirty="0" smtClean="0"/>
              <a:t>Download the client credentials.</a:t>
            </a:r>
          </a:p>
          <a:p>
            <a:pPr lvl="2"/>
            <a:r>
              <a:rPr lang="en-US" dirty="0" smtClean="0"/>
              <a:t>Now, depending on the client-side application and driver being used, you need to configure the application connection string for that application.</a:t>
            </a:r>
            <a:endParaRPr lang="en-US" altLang="en-US" dirty="0" smtClean="0"/>
          </a:p>
          <a:p>
            <a:pPr lvl="1"/>
            <a:endParaRPr lang="en-US" altLang="en-US" dirty="0" smtClean="0"/>
          </a:p>
        </p:txBody>
      </p:sp>
      <p:sp>
        <p:nvSpPr>
          <p:cNvPr id="4" name="Footer Placeholder 3"/>
          <p:cNvSpPr>
            <a:spLocks noGrp="1"/>
          </p:cNvSpPr>
          <p:nvPr>
            <p:ph type="ftr" sz="quarter" idx="10"/>
          </p:nvPr>
        </p:nvSpPr>
        <p:spPr/>
        <p:txBody>
          <a:bodyPr/>
          <a:lstStyle/>
          <a:p>
            <a:r>
              <a:rPr lang="en-US" smtClean="0"/>
              <a:t>Oracle Database 12c: SQL and PL/SQL New Features   12 - </a:t>
            </a:r>
            <a:fld id="{6C4FCEFC-7E01-49D5-93AC-1387D2C582AD}" type="slidenum">
              <a:rPr lang="en-US" smtClean="0"/>
              <a:pPr/>
              <a:t>23</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129468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altLang="en-US" dirty="0" smtClean="0"/>
              <a:t>You can easily download the zip files for client credentials from service console. Its contents include Oracle Wallet and Java </a:t>
            </a:r>
            <a:r>
              <a:rPr lang="en-US" altLang="en-US" dirty="0" err="1" smtClean="0"/>
              <a:t>Keystore</a:t>
            </a:r>
            <a:r>
              <a:rPr lang="en-US" altLang="en-US" dirty="0" smtClean="0"/>
              <a:t> as well as essential client configuration files. While downloading the zip file, you are prompted to enter a password.</a:t>
            </a:r>
          </a:p>
          <a:p>
            <a:pPr lvl="1"/>
            <a:r>
              <a:rPr lang="en-US" dirty="0" smtClean="0"/>
              <a:t>Note that client credential zip files should be carefully managed. Please remember to keep the file secure to avoid unauthorized database access. If you believe the security of this file has been compromised, then immediately disable client access using the cloud service console.</a:t>
            </a:r>
          </a:p>
          <a:p>
            <a:pPr lvl="1"/>
            <a:r>
              <a:rPr lang="en-US" dirty="0" smtClean="0"/>
              <a:t>The steps to download the client credentials are as follows. </a:t>
            </a:r>
            <a:r>
              <a:rPr lang="en-US" altLang="en-US" dirty="0" smtClean="0"/>
              <a:t> </a:t>
            </a:r>
          </a:p>
          <a:p>
            <a:pPr lvl="2">
              <a:buNone/>
            </a:pPr>
            <a:r>
              <a:rPr lang="en-US" altLang="en-US" dirty="0" smtClean="0"/>
              <a:t>1.	Navigate </a:t>
            </a:r>
            <a:r>
              <a:rPr lang="en-US" dirty="0" smtClean="0"/>
              <a:t>to </a:t>
            </a:r>
            <a:r>
              <a:rPr lang="en-US" dirty="0" err="1" smtClean="0"/>
              <a:t>Exadata</a:t>
            </a:r>
            <a:r>
              <a:rPr lang="en-US" dirty="0" smtClean="0"/>
              <a:t> Express and open the service console.</a:t>
            </a:r>
          </a:p>
          <a:p>
            <a:pPr lvl="2">
              <a:buNone/>
            </a:pPr>
            <a:r>
              <a:rPr lang="en-US" dirty="0" smtClean="0"/>
              <a:t>2.	Click Download Client Credentials to download a zip file containing your security credentials and network configuration files.</a:t>
            </a:r>
          </a:p>
          <a:p>
            <a:pPr lvl="2">
              <a:buNone/>
            </a:pPr>
            <a:r>
              <a:rPr lang="en-US" dirty="0" smtClean="0"/>
              <a:t>3.	Enter a password to create a password-protected Oracle Wallet and Java </a:t>
            </a:r>
            <a:r>
              <a:rPr lang="en-US" dirty="0" err="1" smtClean="0"/>
              <a:t>Keystore</a:t>
            </a:r>
            <a:r>
              <a:rPr lang="en-US" dirty="0" smtClean="0"/>
              <a:t> files for the service.</a:t>
            </a:r>
          </a:p>
          <a:p>
            <a:pPr lvl="2">
              <a:buNone/>
            </a:pPr>
            <a:r>
              <a:rPr lang="en-US" dirty="0" smtClean="0"/>
              <a:t>4.	Click Download and save the downloaded zip file to a secure location that is accessible by your database client(s).</a:t>
            </a:r>
          </a:p>
          <a:p>
            <a:pPr lvl="1"/>
            <a:r>
              <a:rPr lang="en-US" dirty="0" smtClean="0"/>
              <a:t>In the following topics, you will learn how to use these credentials to connect to the cloud database.</a:t>
            </a:r>
          </a:p>
          <a:p>
            <a:pPr lvl="1"/>
            <a:endParaRPr lang="en-US" dirty="0" smtClean="0"/>
          </a:p>
          <a:p>
            <a:pPr marL="685720" lvl="2" indent="-228600">
              <a:buFont typeface="+mj-lt"/>
              <a:buAutoNum type="arabicPeriod"/>
            </a:pPr>
            <a:endParaRPr lang="en-US" dirty="0" smtClean="0"/>
          </a:p>
          <a:p>
            <a:pPr marL="685720" lvl="2" indent="-228600">
              <a:buFont typeface="+mj-lt"/>
              <a:buAutoNum type="arabicPeriod"/>
            </a:pPr>
            <a:endParaRPr lang="en-US" altLang="en-US" dirty="0" smtClean="0">
              <a:latin typeface="Arial" charset="0"/>
            </a:endParaRPr>
          </a:p>
          <a:p>
            <a:pPr lvl="1"/>
            <a:endParaRPr lang="en-US" dirty="0" smtClean="0"/>
          </a:p>
          <a:p>
            <a:pPr lvl="2"/>
            <a:endParaRPr lang="en-US" dirty="0" smtClean="0"/>
          </a:p>
          <a:p>
            <a:pPr lvl="2"/>
            <a:endParaRPr lang="en-US" altLang="en-US" dirty="0" smtClean="0"/>
          </a:p>
        </p:txBody>
      </p:sp>
      <p:sp>
        <p:nvSpPr>
          <p:cNvPr id="4" name="Footer Placeholder 3"/>
          <p:cNvSpPr>
            <a:spLocks noGrp="1"/>
          </p:cNvSpPr>
          <p:nvPr>
            <p:ph type="ftr" sz="quarter" idx="10"/>
          </p:nvPr>
        </p:nvSpPr>
        <p:spPr/>
        <p:txBody>
          <a:bodyPr/>
          <a:lstStyle/>
          <a:p>
            <a:r>
              <a:rPr lang="en-US" smtClean="0"/>
              <a:t>Oracle Database 12c: SQL and PL/SQL New Features   12 - </a:t>
            </a:r>
            <a:fld id="{7D3CB73D-C882-46B0-98F3-EBD9A60B7EAF}" type="slidenum">
              <a:rPr lang="en-US" smtClean="0"/>
              <a:pPr/>
              <a:t>24</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93329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smtClean="0"/>
              <a:t>In order to connect to Oracle Database </a:t>
            </a:r>
            <a:r>
              <a:rPr lang="en-US" dirty="0" err="1" smtClean="0"/>
              <a:t>Exadata</a:t>
            </a:r>
            <a:r>
              <a:rPr lang="en-US" dirty="0" smtClean="0"/>
              <a:t> Express cloud service, you need to download and install Oracle SQL Developer Release 4.1.5 or later. You should have also downloaded the Client Credentials from Oracle </a:t>
            </a:r>
            <a:r>
              <a:rPr lang="en-US" dirty="0" err="1" smtClean="0"/>
              <a:t>Exadata</a:t>
            </a:r>
            <a:r>
              <a:rPr lang="en-US" dirty="0" smtClean="0"/>
              <a:t> Express service console. You should then configure an Oracle Cloud connection in the Oracle SQL Developer.</a:t>
            </a:r>
          </a:p>
          <a:p>
            <a:pPr lvl="1"/>
            <a:r>
              <a:rPr lang="en-US" dirty="0" smtClean="0"/>
              <a:t>The connection can be created as follows:</a:t>
            </a:r>
          </a:p>
          <a:p>
            <a:pPr lvl="2">
              <a:buFont typeface="+mj-lt"/>
              <a:buAutoNum type="arabicPeriod"/>
            </a:pPr>
            <a:r>
              <a:rPr lang="en-US" dirty="0" smtClean="0"/>
              <a:t>Run Oracle SQL Developer locally.</a:t>
            </a:r>
          </a:p>
          <a:p>
            <a:pPr lvl="2">
              <a:buFont typeface="+mj-lt"/>
              <a:buAutoNum type="arabicPeriod"/>
            </a:pPr>
            <a:r>
              <a:rPr lang="en-US" dirty="0" smtClean="0"/>
              <a:t>Under Connections, right click Connections and select </a:t>
            </a:r>
            <a:r>
              <a:rPr lang="en-US" b="1" dirty="0" smtClean="0"/>
              <a:t>New Connection</a:t>
            </a:r>
            <a:r>
              <a:rPr lang="en-US" dirty="0" smtClean="0"/>
              <a:t>.</a:t>
            </a:r>
          </a:p>
          <a:p>
            <a:pPr lvl="2">
              <a:buFont typeface="+mj-lt"/>
              <a:buAutoNum type="arabicPeriod"/>
            </a:pPr>
            <a:r>
              <a:rPr lang="en-US" dirty="0" smtClean="0"/>
              <a:t>Enter the following details:</a:t>
            </a:r>
          </a:p>
          <a:p>
            <a:pPr lvl="3"/>
            <a:r>
              <a:rPr lang="en-US" dirty="0" smtClean="0"/>
              <a:t>Connection Name – Enter a name for this cloud connection.</a:t>
            </a:r>
          </a:p>
          <a:p>
            <a:pPr lvl="3"/>
            <a:r>
              <a:rPr lang="en-US" dirty="0" smtClean="0"/>
              <a:t>Username – Enter username required to sign into </a:t>
            </a:r>
            <a:r>
              <a:rPr lang="en-US" dirty="0" err="1" smtClean="0"/>
              <a:t>Exadata</a:t>
            </a:r>
            <a:r>
              <a:rPr lang="en-US" dirty="0" smtClean="0"/>
              <a:t> Express.</a:t>
            </a:r>
          </a:p>
          <a:p>
            <a:pPr lvl="3"/>
            <a:r>
              <a:rPr lang="en-US" dirty="0" smtClean="0"/>
              <a:t>Password – Enter password required to sign into </a:t>
            </a:r>
            <a:r>
              <a:rPr lang="en-US" dirty="0" err="1" smtClean="0"/>
              <a:t>Exadata</a:t>
            </a:r>
            <a:r>
              <a:rPr lang="en-US" dirty="0" smtClean="0"/>
              <a:t> Express.</a:t>
            </a:r>
          </a:p>
          <a:p>
            <a:pPr lvl="3"/>
            <a:r>
              <a:rPr lang="en-US" dirty="0" smtClean="0"/>
              <a:t>Connection type – Select </a:t>
            </a:r>
            <a:r>
              <a:rPr lang="en-US" b="1" dirty="0" smtClean="0"/>
              <a:t>Cloud PDB</a:t>
            </a:r>
            <a:r>
              <a:rPr lang="en-US" dirty="0" smtClean="0"/>
              <a:t>.</a:t>
            </a:r>
          </a:p>
          <a:p>
            <a:pPr lvl="3"/>
            <a:r>
              <a:rPr lang="en-US" dirty="0" smtClean="0"/>
              <a:t>Configuration File -  Click Browse and select the </a:t>
            </a:r>
            <a:r>
              <a:rPr lang="en-US" b="1" dirty="0" smtClean="0"/>
              <a:t>Client Credentials </a:t>
            </a:r>
            <a:r>
              <a:rPr lang="en-US" dirty="0" smtClean="0"/>
              <a:t>zip file that you previously downloaded from the </a:t>
            </a:r>
            <a:r>
              <a:rPr lang="en-US" dirty="0" err="1" smtClean="0"/>
              <a:t>Exadata</a:t>
            </a:r>
            <a:r>
              <a:rPr lang="en-US" dirty="0" smtClean="0"/>
              <a:t> Express service console.</a:t>
            </a:r>
          </a:p>
          <a:p>
            <a:pPr lvl="3"/>
            <a:r>
              <a:rPr lang="en-US" dirty="0" err="1" smtClean="0"/>
              <a:t>Keystore</a:t>
            </a:r>
            <a:r>
              <a:rPr lang="en-US" dirty="0" smtClean="0"/>
              <a:t> Password – Enter the password provided while downloading the Client Credentials from the </a:t>
            </a:r>
            <a:r>
              <a:rPr lang="en-US" dirty="0" err="1" smtClean="0"/>
              <a:t>Exadata</a:t>
            </a:r>
            <a:r>
              <a:rPr lang="en-US" dirty="0" smtClean="0"/>
              <a:t> Express service console.</a:t>
            </a:r>
          </a:p>
          <a:p>
            <a:pPr lvl="2">
              <a:buFont typeface="+mj-lt"/>
              <a:buAutoNum type="arabicPeriod"/>
            </a:pPr>
            <a:r>
              <a:rPr lang="en-US" dirty="0" smtClean="0"/>
              <a:t>Click Test. If the status is Success, click Connect. </a:t>
            </a:r>
          </a:p>
          <a:p>
            <a:pPr lvl="1"/>
            <a:r>
              <a:rPr lang="en-US" dirty="0" smtClean="0"/>
              <a:t>If you have connected successfully, the tables and other objects from </a:t>
            </a:r>
            <a:r>
              <a:rPr lang="en-US" dirty="0" err="1" smtClean="0"/>
              <a:t>Exadata</a:t>
            </a:r>
            <a:r>
              <a:rPr lang="en-US" dirty="0" smtClean="0"/>
              <a:t> Express display under the new connection.</a:t>
            </a:r>
          </a:p>
          <a:p>
            <a:pPr lvl="1"/>
            <a:endParaRPr lang="en-US" dirty="0" smtClean="0"/>
          </a:p>
          <a:p>
            <a:pPr lvl="1"/>
            <a:endParaRPr lang="en-US" dirty="0" smtClean="0"/>
          </a:p>
          <a:p>
            <a:pPr lvl="1"/>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Oracle Database 12c: SQL and PL/SQL New Features   12 - </a:t>
            </a:r>
            <a:fld id="{E0A791FD-A3A2-4F05-A6A8-E9E389F5A32B}" type="slidenum">
              <a:rPr lang="en-US" smtClean="0"/>
              <a:pPr/>
              <a:t>25</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278609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smtClean="0"/>
              <a:t>You can use Oracle </a:t>
            </a:r>
            <a:r>
              <a:rPr lang="en-US" dirty="0" err="1" smtClean="0"/>
              <a:t>SQLcl</a:t>
            </a:r>
            <a:r>
              <a:rPr lang="en-US" dirty="0" smtClean="0"/>
              <a:t> which is a powerful command-line interface(CLI) to connect to the cloud database. In order to connect, you need to first download and setup Oracle </a:t>
            </a:r>
            <a:r>
              <a:rPr lang="en-US" dirty="0" err="1" smtClean="0"/>
              <a:t>SQLcl</a:t>
            </a:r>
            <a:r>
              <a:rPr lang="en-US" dirty="0" smtClean="0"/>
              <a:t> locally. You should have also downloaded the Client Credentials from Oracle </a:t>
            </a:r>
            <a:r>
              <a:rPr lang="en-US" dirty="0" err="1" smtClean="0"/>
              <a:t>Exadata</a:t>
            </a:r>
            <a:r>
              <a:rPr lang="en-US" dirty="0" smtClean="0"/>
              <a:t> Express service console.</a:t>
            </a:r>
          </a:p>
          <a:p>
            <a:pPr lvl="1"/>
            <a:r>
              <a:rPr lang="en-US" dirty="0" smtClean="0"/>
              <a:t>To create an Oracle </a:t>
            </a:r>
            <a:r>
              <a:rPr lang="en-US" dirty="0" err="1" smtClean="0"/>
              <a:t>SQLcl</a:t>
            </a:r>
            <a:r>
              <a:rPr lang="en-US" dirty="0" smtClean="0"/>
              <a:t> cloud connection:</a:t>
            </a:r>
          </a:p>
          <a:p>
            <a:pPr lvl="2">
              <a:buFont typeface="Arial" pitchFamily="34" charset="0"/>
              <a:buChar char="•"/>
            </a:pPr>
            <a:r>
              <a:rPr lang="en-US" dirty="0" smtClean="0"/>
              <a:t>Navigate to the </a:t>
            </a:r>
            <a:r>
              <a:rPr lang="en-US" dirty="0" err="1" smtClean="0">
                <a:latin typeface="Courier New"/>
              </a:rPr>
              <a:t>sqlcl</a:t>
            </a:r>
            <a:r>
              <a:rPr lang="en-US" dirty="0" smtClean="0">
                <a:latin typeface="Courier New"/>
              </a:rPr>
              <a:t>/bin</a:t>
            </a:r>
            <a:r>
              <a:rPr lang="en-US" dirty="0" smtClean="0"/>
              <a:t> directory from where you unzipped the </a:t>
            </a:r>
            <a:r>
              <a:rPr lang="en-US" dirty="0" err="1" smtClean="0"/>
              <a:t>SQLcl</a:t>
            </a:r>
            <a:r>
              <a:rPr lang="en-US" dirty="0" smtClean="0"/>
              <a:t> installation files, and run </a:t>
            </a:r>
            <a:r>
              <a:rPr lang="en-US" dirty="0" err="1" smtClean="0">
                <a:latin typeface="Courier New"/>
              </a:rPr>
              <a:t>sql</a:t>
            </a:r>
            <a:r>
              <a:rPr lang="en-US" dirty="0" smtClean="0">
                <a:latin typeface="Courier New"/>
              </a:rPr>
              <a:t> /</a:t>
            </a:r>
            <a:r>
              <a:rPr lang="en-US" dirty="0" err="1" smtClean="0">
                <a:latin typeface="Courier New"/>
              </a:rPr>
              <a:t>nolog</a:t>
            </a:r>
            <a:r>
              <a:rPr lang="en-US" dirty="0" smtClean="0"/>
              <a:t>, to startup Oracle </a:t>
            </a:r>
            <a:r>
              <a:rPr lang="en-US" dirty="0" err="1" smtClean="0"/>
              <a:t>SQLcl</a:t>
            </a:r>
            <a:r>
              <a:rPr lang="en-US" dirty="0" smtClean="0"/>
              <a:t>. The Oracle </a:t>
            </a:r>
            <a:r>
              <a:rPr lang="en-US" dirty="0" err="1" smtClean="0"/>
              <a:t>SQLcl</a:t>
            </a:r>
            <a:r>
              <a:rPr lang="en-US" dirty="0" smtClean="0"/>
              <a:t> starts displaying the date and time, the </a:t>
            </a:r>
            <a:r>
              <a:rPr lang="en-US" dirty="0" err="1" smtClean="0"/>
              <a:t>SQLcl</a:t>
            </a:r>
            <a:r>
              <a:rPr lang="en-US" dirty="0" smtClean="0"/>
              <a:t> version and copyright information, before the </a:t>
            </a:r>
            <a:r>
              <a:rPr lang="en-US" dirty="0" err="1" smtClean="0"/>
              <a:t>SQLcl</a:t>
            </a:r>
            <a:r>
              <a:rPr lang="en-US" dirty="0" smtClean="0"/>
              <a:t> prompt appears. </a:t>
            </a:r>
          </a:p>
          <a:p>
            <a:pPr lvl="2">
              <a:buFont typeface="Arial" pitchFamily="34" charset="0"/>
              <a:buChar char="•"/>
            </a:pPr>
            <a:r>
              <a:rPr lang="en-US" dirty="0" smtClean="0"/>
              <a:t>At the </a:t>
            </a:r>
            <a:r>
              <a:rPr lang="en-US" dirty="0" err="1" smtClean="0"/>
              <a:t>SQLcl</a:t>
            </a:r>
            <a:r>
              <a:rPr lang="en-US" dirty="0" smtClean="0"/>
              <a:t> prompt, type </a:t>
            </a:r>
            <a:r>
              <a:rPr lang="en-US" dirty="0" smtClean="0">
                <a:latin typeface="Courier New"/>
              </a:rPr>
              <a:t>set </a:t>
            </a:r>
            <a:r>
              <a:rPr lang="en-US" dirty="0" err="1" smtClean="0">
                <a:latin typeface="Courier New"/>
              </a:rPr>
              <a:t>cloudconfig</a:t>
            </a:r>
            <a:r>
              <a:rPr lang="en-US" dirty="0" smtClean="0">
                <a:latin typeface="Courier New"/>
              </a:rPr>
              <a:t> &lt;name of your wallet zip file&gt;</a:t>
            </a:r>
            <a:r>
              <a:rPr lang="en-US" dirty="0" smtClean="0"/>
              <a:t>, and press the Enter key.</a:t>
            </a:r>
          </a:p>
          <a:p>
            <a:pPr lvl="2">
              <a:buFont typeface="Arial" pitchFamily="34" charset="0"/>
              <a:buChar char="•"/>
            </a:pPr>
            <a:r>
              <a:rPr lang="en-US" dirty="0" smtClean="0"/>
              <a:t>Enter the Password provided for downloading the Client Credentials from the </a:t>
            </a:r>
            <a:r>
              <a:rPr lang="en-US" dirty="0" err="1" smtClean="0"/>
              <a:t>Exadata</a:t>
            </a:r>
            <a:r>
              <a:rPr lang="en-US" dirty="0" smtClean="0"/>
              <a:t> Express service console, and press the Enter key.</a:t>
            </a:r>
          </a:p>
          <a:p>
            <a:pPr lvl="2">
              <a:buFont typeface="Arial" pitchFamily="34" charset="0"/>
              <a:buChar char="•"/>
            </a:pPr>
            <a:r>
              <a:rPr lang="en-US" dirty="0" smtClean="0"/>
              <a:t>To connect to the </a:t>
            </a:r>
            <a:r>
              <a:rPr lang="en-US" dirty="0" err="1" smtClean="0"/>
              <a:t>Exadata</a:t>
            </a:r>
            <a:r>
              <a:rPr lang="en-US" dirty="0" smtClean="0"/>
              <a:t> Express, type </a:t>
            </a:r>
            <a:r>
              <a:rPr lang="en-US" dirty="0" err="1" smtClean="0">
                <a:latin typeface="Courier New"/>
              </a:rPr>
              <a:t>conn</a:t>
            </a:r>
            <a:r>
              <a:rPr lang="en-US" dirty="0" smtClean="0">
                <a:latin typeface="Courier New"/>
              </a:rPr>
              <a:t> &lt;username&gt;/&lt;password&gt;@&lt;</a:t>
            </a:r>
            <a:r>
              <a:rPr lang="en-US" dirty="0" err="1" smtClean="0">
                <a:latin typeface="Courier New"/>
              </a:rPr>
              <a:t>servicename</a:t>
            </a:r>
            <a:r>
              <a:rPr lang="en-US" dirty="0" smtClean="0">
                <a:latin typeface="Courier New"/>
              </a:rPr>
              <a:t>&gt;, </a:t>
            </a:r>
            <a:r>
              <a:rPr lang="en-US" dirty="0" smtClean="0"/>
              <a:t>and press the Enter key. The </a:t>
            </a:r>
            <a:r>
              <a:rPr lang="en-US" dirty="0" smtClean="0">
                <a:latin typeface="Courier New"/>
              </a:rPr>
              <a:t>username </a:t>
            </a:r>
            <a:r>
              <a:rPr lang="en-US" dirty="0" smtClean="0"/>
              <a:t>and </a:t>
            </a:r>
            <a:r>
              <a:rPr lang="en-US" dirty="0" smtClean="0">
                <a:latin typeface="Courier New"/>
              </a:rPr>
              <a:t>password </a:t>
            </a:r>
            <a:r>
              <a:rPr lang="en-US" dirty="0" smtClean="0"/>
              <a:t>are the credentials of your database account. </a:t>
            </a:r>
          </a:p>
          <a:p>
            <a:pPr lvl="1"/>
            <a:r>
              <a:rPr lang="en-US" dirty="0" smtClean="0"/>
              <a:t>You should now be connected to </a:t>
            </a:r>
            <a:r>
              <a:rPr lang="en-US" dirty="0" err="1" smtClean="0"/>
              <a:t>Exadata</a:t>
            </a:r>
            <a:r>
              <a:rPr lang="en-US" dirty="0" smtClean="0"/>
              <a:t> Express. </a:t>
            </a:r>
          </a:p>
          <a:p>
            <a:pPr lvl="2"/>
            <a:endParaRPr lang="en-US" dirty="0"/>
          </a:p>
        </p:txBody>
      </p:sp>
      <p:sp>
        <p:nvSpPr>
          <p:cNvPr id="4" name="Footer Placeholder 3"/>
          <p:cNvSpPr>
            <a:spLocks noGrp="1"/>
          </p:cNvSpPr>
          <p:nvPr>
            <p:ph type="ftr" sz="quarter" idx="10"/>
          </p:nvPr>
        </p:nvSpPr>
        <p:spPr/>
        <p:txBody>
          <a:bodyPr/>
          <a:lstStyle/>
          <a:p>
            <a:r>
              <a:rPr lang="en-US" smtClean="0"/>
              <a:t>Oracle Database 12c: SQL and PL/SQL New Features   12 - </a:t>
            </a:r>
            <a:fld id="{86FB73FA-8FBF-4FC3-8890-1BB636DBAA48}" type="slidenum">
              <a:rPr lang="en-US" smtClean="0"/>
              <a:pPr/>
              <a:t>26</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21674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Notes Placeholder 6"/>
          <p:cNvSpPr>
            <a:spLocks noGrp="1"/>
          </p:cNvSpPr>
          <p:nvPr>
            <p:ph type="body" idx="1"/>
          </p:nvPr>
        </p:nvSpPr>
        <p:spPr/>
        <p:txBody>
          <a:bodyPr>
            <a:normAutofit/>
          </a:bodyPr>
          <a:lstStyle/>
          <a:p>
            <a:pPr lvl="1"/>
            <a:r>
              <a:rPr lang="en-US" altLang="en-US" dirty="0" smtClean="0"/>
              <a:t>Relational database management systems are composed of objects or relations. They are managed by operations and governed by data integrity constraints.</a:t>
            </a:r>
          </a:p>
          <a:p>
            <a:pPr lvl="1"/>
            <a:r>
              <a:rPr lang="en-US" altLang="en-US" dirty="0" smtClean="0"/>
              <a:t>Oracle Corporation produces products and services to meet your RDBMS needs. The main products are the following:</a:t>
            </a:r>
          </a:p>
          <a:p>
            <a:pPr lvl="2"/>
            <a:r>
              <a:rPr lang="en-US" altLang="en-US" dirty="0" smtClean="0"/>
              <a:t>Oracle Database, which you use to store and manage information by using SQL</a:t>
            </a:r>
          </a:p>
          <a:p>
            <a:pPr lvl="2"/>
            <a:r>
              <a:rPr lang="en-US" altLang="en-US" dirty="0" smtClean="0"/>
              <a:t>Oracle Fusion Middleware, which you use to develop, deploy, and manage modular business services that can be integrated and reused</a:t>
            </a:r>
          </a:p>
          <a:p>
            <a:pPr lvl="2"/>
            <a:r>
              <a:rPr lang="en-US" altLang="en-US" dirty="0" smtClean="0"/>
              <a:t>Oracle Enterprise Manager Grid Control, which you use to manage and automate administrative tasks across sets of systems in a grid environment</a:t>
            </a:r>
          </a:p>
          <a:p>
            <a:pPr lvl="1"/>
            <a:r>
              <a:rPr lang="en-US" altLang="en-US" b="1" dirty="0" smtClean="0"/>
              <a:t>SQL</a:t>
            </a:r>
          </a:p>
          <a:p>
            <a:pPr lvl="1"/>
            <a:r>
              <a:rPr lang="en-US" altLang="en-US" dirty="0" smtClean="0"/>
              <a:t>The Oracle server supports ANSI-standard SQL and contains extensions. SQL is the language that is used to communicate with the server to access, manipulate, and control data.</a:t>
            </a:r>
          </a:p>
          <a:p>
            <a:pPr lvl="1"/>
            <a:endParaRPr lang="en-US" altLang="en-US" dirty="0" smtClean="0"/>
          </a:p>
          <a:p>
            <a:pPr lvl="1"/>
            <a:endParaRPr lang="en-US" altLang="en-US" dirty="0" smtClean="0"/>
          </a:p>
          <a:p>
            <a:pPr lvl="1"/>
            <a:endParaRPr lang="en-US" altLang="en-US" dirty="0" smtClean="0"/>
          </a:p>
          <a:p>
            <a:pPr lvl="2">
              <a:buFont typeface="Arial" pitchFamily="34" charset="0"/>
              <a:buChar char="•"/>
            </a:pPr>
            <a:endParaRPr lang="en-US" sz="1050" dirty="0" smtClean="0"/>
          </a:p>
          <a:p>
            <a:pPr lvl="1"/>
            <a:endParaRPr lang="en-US" altLang="en-US" dirty="0" smtClean="0"/>
          </a:p>
        </p:txBody>
      </p:sp>
      <p:sp>
        <p:nvSpPr>
          <p:cNvPr id="86019" name="Footer Placeholder 4"/>
          <p:cNvSpPr>
            <a:spLocks noGrp="1"/>
          </p:cNvSpPr>
          <p:nvPr>
            <p:ph type="ftr" sz="quarter" idx="4"/>
          </p:nvPr>
        </p:nvSpPr>
        <p:spPr/>
        <p:txBody>
          <a:bodyPr/>
          <a:lstStyle/>
          <a:p>
            <a:r>
              <a:rPr lang="en-US" altLang="en-US" smtClean="0"/>
              <a:t>Oracle Database 12c: SQL and PL/SQL New Features   12 - </a:t>
            </a:r>
            <a:fld id="{D6D31D96-062D-4F0F-9507-E211C141AB21}" type="slidenum">
              <a:rPr lang="en-US" altLang="en-US" smtClean="0"/>
              <a:pPr/>
              <a:t>27</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50123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4"/>
          </p:nvPr>
        </p:nvSpPr>
        <p:spPr>
          <a:noFill/>
        </p:spPr>
        <p:txBody>
          <a:bodyPr/>
          <a:lstStyle/>
          <a:p>
            <a:r>
              <a:rPr lang="en-US" altLang="en-US" smtClean="0">
                <a:latin typeface="Arial" charset="0"/>
                <a:cs typeface="Arial" charset="0"/>
              </a:rPr>
              <a:t>Oracle Database 12c: SQL and PL/SQL New Features   12 - </a:t>
            </a:r>
            <a:fld id="{B54F9FAD-CA26-40DD-98A3-CC8761E252AC}" type="slidenum">
              <a:rPr lang="en-US" altLang="en-US" smtClean="0">
                <a:latin typeface="Arial" charset="0"/>
                <a:cs typeface="Arial" charset="0"/>
              </a:rPr>
              <a:pPr/>
              <a:t>3</a:t>
            </a:fld>
            <a:endParaRPr lang="en-US" altLang="en-US" dirty="0" smtClean="0">
              <a:latin typeface="Arial" charset="0"/>
              <a:cs typeface="Arial" charset="0"/>
            </a:endParaRPr>
          </a:p>
        </p:txBody>
      </p:sp>
      <p:sp>
        <p:nvSpPr>
          <p:cNvPr id="53251" name="Slide Image Placeholder 5"/>
          <p:cNvSpPr>
            <a:spLocks noGrp="1" noRot="1" noChangeAspect="1" noTextEdit="1"/>
          </p:cNvSpPr>
          <p:nvPr>
            <p:ph type="sldImg"/>
          </p:nvPr>
        </p:nvSpPr>
        <p:spPr>
          <a:ln/>
        </p:spPr>
      </p:sp>
      <p:sp>
        <p:nvSpPr>
          <p:cNvPr id="53252" name="Notes Placeholder 6"/>
          <p:cNvSpPr>
            <a:spLocks noGrp="1"/>
          </p:cNvSpPr>
          <p:nvPr>
            <p:ph type="body" idx="1"/>
          </p:nvPr>
        </p:nvSpPr>
        <p:spPr>
          <a:noFill/>
          <a:ln/>
        </p:spPr>
        <p:txBody>
          <a:bodyPr/>
          <a:lstStyle/>
          <a:p>
            <a:endParaRPr lang="en-US" altLang="en-US" dirty="0" smtClean="0">
              <a:latin typeface="Arial" charset="0"/>
            </a:endParaRPr>
          </a:p>
        </p:txBody>
      </p:sp>
    </p:spTree>
    <p:extLst>
      <p:ext uri="{BB962C8B-B14F-4D97-AF65-F5344CB8AC3E}">
        <p14:creationId xmlns:p14="http://schemas.microsoft.com/office/powerpoint/2010/main" val="3342109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2"/>
          <p:cNvSpPr>
            <a:spLocks noGrp="1"/>
          </p:cNvSpPr>
          <p:nvPr>
            <p:ph type="body" idx="1"/>
          </p:nvPr>
        </p:nvSpPr>
        <p:spPr/>
        <p:txBody>
          <a:bodyPr>
            <a:normAutofit fontScale="70000" lnSpcReduction="20000"/>
          </a:bodyPr>
          <a:lstStyle/>
          <a:p>
            <a:pPr lvl="1"/>
            <a:r>
              <a:rPr lang="en-US" altLang="en-US" dirty="0" smtClean="0"/>
              <a:t>The Oracle Cloud is an enterprise cloud for business. Oracle Cloud services are built on Oracle </a:t>
            </a:r>
            <a:r>
              <a:rPr lang="en-US" altLang="en-US" dirty="0" err="1" smtClean="0"/>
              <a:t>Exalogic</a:t>
            </a:r>
            <a:r>
              <a:rPr lang="en-US" altLang="en-US" dirty="0" smtClean="0"/>
              <a:t> Elastic Cloud and Oracle </a:t>
            </a:r>
            <a:r>
              <a:rPr lang="en-US" altLang="en-US" dirty="0" err="1" smtClean="0"/>
              <a:t>Exadata</a:t>
            </a:r>
            <a:r>
              <a:rPr lang="en-US" altLang="en-US" dirty="0" smtClean="0"/>
              <a:t> Database Machine, together offering a platform that delivers extreme performance and scalability.</a:t>
            </a:r>
          </a:p>
          <a:p>
            <a:pPr lvl="1"/>
            <a:r>
              <a:rPr lang="en-US" altLang="en-US" dirty="0" smtClean="0"/>
              <a:t>The top two benefits of cloud computing are speed and cost. </a:t>
            </a:r>
          </a:p>
          <a:p>
            <a:pPr lvl="1"/>
            <a:r>
              <a:rPr lang="en-US" altLang="en-US" dirty="0" smtClean="0"/>
              <a:t>As a result, the applications and databases deployed in the Oracle Cloud are portable and you can easily move them to or from a private cloud or on-premise environment. </a:t>
            </a:r>
          </a:p>
          <a:p>
            <a:pPr lvl="2"/>
            <a:r>
              <a:rPr lang="en-US" altLang="en-US" dirty="0" smtClean="0"/>
              <a:t>You can request and get the cloud services provisioned through a self-service interface.</a:t>
            </a:r>
          </a:p>
          <a:p>
            <a:pPr lvl="2"/>
            <a:r>
              <a:rPr lang="en-US" altLang="en-US" dirty="0" smtClean="0"/>
              <a:t>You can either use an integrated development and deployment platform to rapidly extend and create new services.</a:t>
            </a:r>
          </a:p>
          <a:p>
            <a:pPr lvl="1"/>
            <a:r>
              <a:rPr lang="en-US" altLang="en-US" dirty="0" smtClean="0"/>
              <a:t>Using Oracle Cloud services, you can benefit from the following five essential characteristics:</a:t>
            </a:r>
          </a:p>
          <a:p>
            <a:pPr lvl="2"/>
            <a:r>
              <a:rPr lang="en-US" altLang="en-US" b="1" dirty="0" smtClean="0"/>
              <a:t>On-demand self-service: </a:t>
            </a:r>
            <a:r>
              <a:rPr lang="en-US" altLang="en-US" dirty="0" smtClean="0"/>
              <a:t>You can provision, monitor, and manage cloud on your own.</a:t>
            </a:r>
          </a:p>
          <a:p>
            <a:pPr lvl="2"/>
            <a:r>
              <a:rPr lang="en-US" altLang="en-US" b="1" dirty="0" smtClean="0"/>
              <a:t>Resource pooling:</a:t>
            </a:r>
            <a:r>
              <a:rPr lang="en-US" altLang="en-US" dirty="0" smtClean="0"/>
              <a:t> You can share resources and maintain a level of abstraction between consumers and services.</a:t>
            </a:r>
          </a:p>
          <a:p>
            <a:pPr lvl="2"/>
            <a:r>
              <a:rPr lang="en-US" altLang="en-US" b="1" dirty="0" smtClean="0"/>
              <a:t>Rapid elasticity:</a:t>
            </a:r>
            <a:r>
              <a:rPr lang="en-US" altLang="en-US" dirty="0" smtClean="0"/>
              <a:t> You can quickly scale up or down as needed.</a:t>
            </a:r>
          </a:p>
          <a:p>
            <a:pPr lvl="2"/>
            <a:r>
              <a:rPr lang="en-US" altLang="en-US" b="1" dirty="0" smtClean="0"/>
              <a:t>Measured service: </a:t>
            </a:r>
            <a:r>
              <a:rPr lang="en-US" altLang="en-US" dirty="0" smtClean="0"/>
              <a:t>You pay for what you use with either internal chargeback (private cloud) or external billing (public cloud).</a:t>
            </a:r>
          </a:p>
          <a:p>
            <a:pPr lvl="2"/>
            <a:r>
              <a:rPr lang="en-US" altLang="en-US" b="1" dirty="0" smtClean="0"/>
              <a:t>Broad network access: </a:t>
            </a:r>
            <a:r>
              <a:rPr lang="en-US" altLang="en-US" dirty="0" smtClean="0"/>
              <a:t>You can access the cloud services through a browser on any networked </a:t>
            </a:r>
            <a:r>
              <a:rPr lang="en-US" altLang="en-US" smtClean="0"/>
              <a:t>device</a:t>
            </a:r>
            <a:r>
              <a:rPr lang="en-US" altLang="en-US" smtClean="0"/>
              <a:t>.</a:t>
            </a:r>
          </a:p>
          <a:p>
            <a:pPr marL="0" lvl="1" indent="-152374">
              <a:buNone/>
            </a:pPr>
            <a:r>
              <a:rPr lang="en-US" altLang="zh-CN" smtClean="0"/>
              <a:t>Oracle Cloud</a:t>
            </a:r>
            <a:r>
              <a:rPr lang="zh-CN" altLang="en-US" smtClean="0"/>
              <a:t>是企业云业务。 </a:t>
            </a:r>
            <a:r>
              <a:rPr lang="en-US" altLang="zh-CN" smtClean="0"/>
              <a:t>Oracle Cloud</a:t>
            </a:r>
            <a:r>
              <a:rPr lang="zh-CN" altLang="en-US" smtClean="0"/>
              <a:t>服务基于</a:t>
            </a:r>
            <a:r>
              <a:rPr lang="en-US" altLang="zh-CN" smtClean="0"/>
              <a:t>Oracle Exalogic</a:t>
            </a:r>
            <a:r>
              <a:rPr lang="zh-CN" altLang="en-US" smtClean="0"/>
              <a:t>弹性云和</a:t>
            </a:r>
            <a:r>
              <a:rPr lang="en-US" altLang="zh-CN" smtClean="0"/>
              <a:t>Oracle Exadata</a:t>
            </a:r>
            <a:r>
              <a:rPr lang="zh-CN" altLang="en-US" smtClean="0"/>
              <a:t>数据库云服务器，共同提供了提供极高性能和可伸缩性的平台。</a:t>
            </a:r>
          </a:p>
          <a:p>
            <a:pPr marL="0" lvl="1" indent="-152374">
              <a:buNone/>
            </a:pPr>
            <a:r>
              <a:rPr lang="zh-CN" altLang="en-US" smtClean="0"/>
              <a:t>云计算的最大好处是速度和成本。</a:t>
            </a:r>
          </a:p>
          <a:p>
            <a:pPr marL="0" lvl="1" indent="-152374">
              <a:buNone/>
            </a:pPr>
            <a:r>
              <a:rPr lang="zh-CN" altLang="en-US" smtClean="0"/>
              <a:t>因此，部署在</a:t>
            </a:r>
            <a:r>
              <a:rPr lang="en-US" altLang="zh-CN" smtClean="0"/>
              <a:t>Oracle Cloud</a:t>
            </a:r>
            <a:r>
              <a:rPr lang="zh-CN" altLang="en-US" smtClean="0"/>
              <a:t>中的应用程序和数据库是可移植的，您可以轻松将其移动到私有云或内部部署环境中。</a:t>
            </a:r>
          </a:p>
          <a:p>
            <a:pPr marL="476196" lvl="2" indent="-171450">
              <a:buFont typeface="Arial" panose="020B0604020202020204" pitchFamily="34" charset="0"/>
              <a:buChar char="•"/>
            </a:pPr>
            <a:r>
              <a:rPr lang="zh-CN" altLang="en-US" smtClean="0"/>
              <a:t>您可以通过自助服务界面请求并获取云服务。</a:t>
            </a:r>
          </a:p>
          <a:p>
            <a:pPr marL="476196" lvl="2" indent="-171450">
              <a:buFont typeface="Arial" panose="020B0604020202020204" pitchFamily="34" charset="0"/>
              <a:buChar char="•"/>
            </a:pPr>
            <a:r>
              <a:rPr lang="zh-CN" altLang="en-US" smtClean="0"/>
              <a:t>您可以使用集成的开发和部署平台来快速扩展和创建新的服务。</a:t>
            </a:r>
          </a:p>
          <a:p>
            <a:pPr marL="0" lvl="1" indent="-152374">
              <a:buNone/>
            </a:pPr>
            <a:r>
              <a:rPr lang="zh-CN" altLang="en-US" smtClean="0"/>
              <a:t>使用</a:t>
            </a:r>
            <a:r>
              <a:rPr lang="en-US" altLang="zh-CN" smtClean="0"/>
              <a:t>Oracle</a:t>
            </a:r>
            <a:r>
              <a:rPr lang="zh-CN" altLang="en-US" smtClean="0"/>
              <a:t>云服务，您可以从以下五个基本特征中受益：</a:t>
            </a:r>
          </a:p>
          <a:p>
            <a:pPr marL="476196" lvl="2" indent="-171450">
              <a:buFont typeface="Arial" panose="020B0604020202020204" pitchFamily="34" charset="0"/>
              <a:buChar char="•"/>
            </a:pPr>
            <a:r>
              <a:rPr lang="zh-CN" altLang="en-US" smtClean="0"/>
              <a:t>按需自助服务：您可以自行提供，监控和管理云端。</a:t>
            </a:r>
          </a:p>
          <a:p>
            <a:pPr marL="476196" lvl="2" indent="-171450">
              <a:buFont typeface="Arial" panose="020B0604020202020204" pitchFamily="34" charset="0"/>
              <a:buChar char="•"/>
            </a:pPr>
            <a:r>
              <a:rPr lang="zh-CN" altLang="en-US" smtClean="0"/>
              <a:t>资源池：您可以共享资源并维持消费者和服务之间的抽象层次。</a:t>
            </a:r>
          </a:p>
          <a:p>
            <a:pPr marL="476196" lvl="2" indent="-171450">
              <a:buFont typeface="Arial" panose="020B0604020202020204" pitchFamily="34" charset="0"/>
              <a:buChar char="•"/>
            </a:pPr>
            <a:r>
              <a:rPr lang="zh-CN" altLang="en-US" smtClean="0"/>
              <a:t>弹性快：您可以根据需要快速放大或缩小。</a:t>
            </a:r>
          </a:p>
          <a:p>
            <a:pPr marL="476196" lvl="2" indent="-171450">
              <a:buFont typeface="Arial" panose="020B0604020202020204" pitchFamily="34" charset="0"/>
              <a:buChar char="•"/>
            </a:pPr>
            <a:r>
              <a:rPr lang="zh-CN" altLang="en-US" smtClean="0"/>
              <a:t>测量服务：您可以使用内部退款（私有云）或外部计费（公共云）来支付所需费用。</a:t>
            </a:r>
          </a:p>
          <a:p>
            <a:pPr marL="476196" lvl="2" indent="-171450">
              <a:buFont typeface="Arial" panose="020B0604020202020204" pitchFamily="34" charset="0"/>
              <a:buChar char="•"/>
            </a:pPr>
            <a:r>
              <a:rPr lang="zh-CN" altLang="en-US" smtClean="0"/>
              <a:t>广泛的网络访问：您可以通过任何联网设备上的浏览器访问云服务</a:t>
            </a:r>
            <a:endParaRPr lang="en-US" altLang="en-US" dirty="0" smtClean="0"/>
          </a:p>
        </p:txBody>
      </p:sp>
      <p:sp>
        <p:nvSpPr>
          <p:cNvPr id="59395" name="Footer Placeholder 4"/>
          <p:cNvSpPr>
            <a:spLocks noGrp="1"/>
          </p:cNvSpPr>
          <p:nvPr>
            <p:ph type="ftr" sz="quarter" idx="4"/>
          </p:nvPr>
        </p:nvSpPr>
        <p:spPr/>
        <p:txBody>
          <a:bodyPr/>
          <a:lstStyle/>
          <a:p>
            <a:r>
              <a:rPr lang="en-US" altLang="en-US" smtClean="0"/>
              <a:t>Oracle Database 12c: SQL and PL/SQL New Features   12 - </a:t>
            </a:r>
            <a:fld id="{57978DF1-F373-4806-9706-60205CD624D2}" type="slidenum">
              <a:rPr lang="en-US" altLang="en-US" smtClean="0"/>
              <a:pPr/>
              <a:t>4</a:t>
            </a:fld>
            <a:endParaRPr lang="en-US" altLang="en-US" dirty="0" smtClean="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2206662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2"/>
          <p:cNvSpPr>
            <a:spLocks noGrp="1"/>
          </p:cNvSpPr>
          <p:nvPr>
            <p:ph type="body" idx="1"/>
          </p:nvPr>
        </p:nvSpPr>
        <p:spPr>
          <a:noFill/>
          <a:ln/>
        </p:spPr>
        <p:txBody>
          <a:bodyPr/>
          <a:lstStyle/>
          <a:p>
            <a:pPr lvl="1"/>
            <a:r>
              <a:rPr lang="en-US" altLang="en-US" b="1" smtClean="0">
                <a:latin typeface="Arial" charset="0"/>
              </a:rPr>
              <a:t>SaaS</a:t>
            </a:r>
            <a:r>
              <a:rPr lang="en-US" altLang="en-US" smtClean="0">
                <a:latin typeface="Arial" charset="0"/>
              </a:rPr>
              <a:t> generally refers to applications that are delivered to end users over the Internet. Oracle CRM On Demand is an example of a SaaS offering that provides both multitenant as well as single-tenant options, depending on the customer’s preferences. </a:t>
            </a:r>
          </a:p>
          <a:p>
            <a:pPr lvl="1"/>
            <a:r>
              <a:rPr lang="en-US" altLang="en-US" b="1" smtClean="0">
                <a:latin typeface="Arial" charset="0"/>
              </a:rPr>
              <a:t>PaaS</a:t>
            </a:r>
            <a:r>
              <a:rPr lang="en-US" altLang="en-US" smtClean="0">
                <a:latin typeface="Arial" charset="0"/>
              </a:rPr>
              <a:t> generally refers to an application development and deployment platform that is delivered as a service to developers, enabling them to quickly build and deploy a SaaS application to end users. The platform typically includes databases, middleware, and development tools, all delivered as a service via the Internet.</a:t>
            </a:r>
          </a:p>
          <a:p>
            <a:pPr lvl="1"/>
            <a:r>
              <a:rPr lang="en-US" altLang="en-US" b="1" smtClean="0">
                <a:latin typeface="Arial" charset="0"/>
              </a:rPr>
              <a:t>IaaS</a:t>
            </a:r>
            <a:r>
              <a:rPr lang="en-US" altLang="en-US" smtClean="0">
                <a:latin typeface="Arial" charset="0"/>
              </a:rPr>
              <a:t> refers to computing hardware (servers, storage, and network) delivered as a service. This service typically includes the associated software as well as operating systems, virtualization, clustering, and so on. Examples of IaaS in the public cloud include Amazon’s Elastic Compute Cloud (EC2) and Simple Storage Service (S3).</a:t>
            </a:r>
          </a:p>
          <a:p>
            <a:pPr lvl="1"/>
            <a:r>
              <a:rPr lang="en-US" altLang="en-US" smtClean="0">
                <a:latin typeface="Arial" charset="0"/>
              </a:rPr>
              <a:t>The Oracle Cloud Database is built as a PaaS model. It provides on-demand access to database services in a self-service, scalable, and metered manner. You can deploy a database within a virtual machine in an IaaS platform.</a:t>
            </a:r>
          </a:p>
          <a:p>
            <a:pPr marL="152373" marR="0" lvl="1" indent="0" algn="l" defTabSz="609493" rtl="0" eaLnBrk="0" fontAlgn="base" latinLnBrk="0" hangingPunct="0">
              <a:lnSpc>
                <a:spcPct val="100000"/>
              </a:lnSpc>
              <a:spcBef>
                <a:spcPts val="533"/>
              </a:spcBef>
              <a:spcAft>
                <a:spcPct val="0"/>
              </a:spcAft>
              <a:buClrTx/>
              <a:buSzPct val="100000"/>
              <a:buFont typeface="Times New Roman" pitchFamily="18" charset="0"/>
              <a:buNone/>
              <a:tabLst/>
              <a:defRPr/>
            </a:pPr>
            <a:r>
              <a:rPr lang="en-US" altLang="en-US" smtClean="0">
                <a:latin typeface="Arial" charset="0"/>
              </a:rPr>
              <a:t>You can rapidly deploy Oracle Cloud Database on Oracle Exadata, which is a pre-integrated and optimized hardware platform that supports both </a:t>
            </a:r>
            <a:r>
              <a:rPr lang="en-US" smtClean="0"/>
              <a:t>online transaction processing</a:t>
            </a:r>
            <a:r>
              <a:rPr lang="en-US" baseline="0" smtClean="0"/>
              <a:t> (</a:t>
            </a:r>
            <a:r>
              <a:rPr lang="en-US" altLang="en-US" smtClean="0">
                <a:latin typeface="Arial" charset="0"/>
              </a:rPr>
              <a:t>OLTP) and Data Warehouse workloads</a:t>
            </a:r>
            <a:r>
              <a:rPr lang="en-US" altLang="en-US" smtClean="0">
                <a:latin typeface="Arial" charset="0"/>
              </a:rPr>
              <a:t>.</a:t>
            </a:r>
          </a:p>
          <a:p>
            <a:pPr marL="152373" marR="0" lvl="1" indent="0" algn="l" defTabSz="609493" rtl="0" eaLnBrk="0" fontAlgn="base" latinLnBrk="0" hangingPunct="0">
              <a:lnSpc>
                <a:spcPct val="100000"/>
              </a:lnSpc>
              <a:spcBef>
                <a:spcPts val="533"/>
              </a:spcBef>
              <a:spcAft>
                <a:spcPct val="0"/>
              </a:spcAft>
              <a:buClrTx/>
              <a:buSzPct val="100000"/>
              <a:buFont typeface="Times New Roman" pitchFamily="18" charset="0"/>
              <a:buNone/>
              <a:tabLst/>
              <a:defRPr/>
            </a:pPr>
            <a:r>
              <a:rPr lang="en-US" altLang="zh-CN" b="1" smtClean="0">
                <a:latin typeface="Arial" charset="0"/>
              </a:rPr>
              <a:t>SaaS</a:t>
            </a:r>
            <a:r>
              <a:rPr lang="zh-CN" altLang="en-US" smtClean="0">
                <a:latin typeface="Arial" charset="0"/>
              </a:rPr>
              <a:t>通常是指通过</a:t>
            </a:r>
            <a:r>
              <a:rPr lang="en-US" altLang="zh-CN" smtClean="0">
                <a:latin typeface="Arial" charset="0"/>
              </a:rPr>
              <a:t>Internet</a:t>
            </a:r>
            <a:r>
              <a:rPr lang="zh-CN" altLang="en-US" smtClean="0">
                <a:latin typeface="Arial" charset="0"/>
              </a:rPr>
              <a:t>传递给最终用户的应用程序。 </a:t>
            </a:r>
            <a:r>
              <a:rPr lang="en-US" altLang="zh-CN" smtClean="0">
                <a:latin typeface="Arial" charset="0"/>
              </a:rPr>
              <a:t>Oracle CRM On Demand</a:t>
            </a:r>
            <a:r>
              <a:rPr lang="zh-CN" altLang="en-US" smtClean="0">
                <a:latin typeface="Arial" charset="0"/>
              </a:rPr>
              <a:t>是</a:t>
            </a:r>
            <a:r>
              <a:rPr lang="en-US" altLang="zh-CN" smtClean="0">
                <a:latin typeface="Arial" charset="0"/>
              </a:rPr>
              <a:t>SaaS</a:t>
            </a:r>
            <a:r>
              <a:rPr lang="zh-CN" altLang="en-US" smtClean="0">
                <a:latin typeface="Arial" charset="0"/>
              </a:rPr>
              <a:t>产品的一个例子，可根据客户的偏好提供多租户和单租户选项。</a:t>
            </a:r>
          </a:p>
          <a:p>
            <a:pPr marL="152373" marR="0" lvl="1" indent="0" algn="l" defTabSz="609493" rtl="0" eaLnBrk="0" fontAlgn="base" latinLnBrk="0" hangingPunct="0">
              <a:lnSpc>
                <a:spcPct val="100000"/>
              </a:lnSpc>
              <a:spcBef>
                <a:spcPts val="533"/>
              </a:spcBef>
              <a:spcAft>
                <a:spcPct val="0"/>
              </a:spcAft>
              <a:buClrTx/>
              <a:buSzPct val="100000"/>
              <a:buFont typeface="Times New Roman" pitchFamily="18" charset="0"/>
              <a:buNone/>
              <a:tabLst/>
              <a:defRPr/>
            </a:pPr>
            <a:r>
              <a:rPr lang="en-US" altLang="zh-CN" b="1" smtClean="0">
                <a:latin typeface="Arial" charset="0"/>
              </a:rPr>
              <a:t>PaaS</a:t>
            </a:r>
            <a:r>
              <a:rPr lang="zh-CN" altLang="en-US" smtClean="0">
                <a:latin typeface="Arial" charset="0"/>
              </a:rPr>
              <a:t>通常指的是作为服务交付给开发人员的应用程序开发和部署平台，使他们可以快速构建和部署</a:t>
            </a:r>
            <a:r>
              <a:rPr lang="en-US" altLang="zh-CN" smtClean="0">
                <a:latin typeface="Arial" charset="0"/>
              </a:rPr>
              <a:t>SaaS</a:t>
            </a:r>
            <a:r>
              <a:rPr lang="zh-CN" altLang="en-US" smtClean="0">
                <a:latin typeface="Arial" charset="0"/>
              </a:rPr>
              <a:t>应用程序给最终用户。该平台通常包括数据库，中间件和开发工具，所有这些都通过互联网作为服务提供。</a:t>
            </a:r>
          </a:p>
          <a:p>
            <a:pPr marL="152373" marR="0" lvl="1" indent="0" algn="l" defTabSz="609493" rtl="0" eaLnBrk="0" fontAlgn="base" latinLnBrk="0" hangingPunct="0">
              <a:lnSpc>
                <a:spcPct val="100000"/>
              </a:lnSpc>
              <a:spcBef>
                <a:spcPts val="533"/>
              </a:spcBef>
              <a:spcAft>
                <a:spcPct val="0"/>
              </a:spcAft>
              <a:buClrTx/>
              <a:buSzPct val="100000"/>
              <a:buFont typeface="Times New Roman" pitchFamily="18" charset="0"/>
              <a:buNone/>
              <a:tabLst/>
              <a:defRPr/>
            </a:pPr>
            <a:r>
              <a:rPr lang="en-US" altLang="zh-CN" b="1" smtClean="0">
                <a:latin typeface="Arial" charset="0"/>
              </a:rPr>
              <a:t>IaaS</a:t>
            </a:r>
            <a:r>
              <a:rPr lang="zh-CN" altLang="en-US" smtClean="0">
                <a:latin typeface="Arial" charset="0"/>
              </a:rPr>
              <a:t>是指作为服务提供的计算硬件（服务器，存储和网络）。该服务通常包括相关联的软件以及操作系统，虚拟化，集群等。公共云中的</a:t>
            </a:r>
            <a:r>
              <a:rPr lang="en-US" altLang="zh-CN" smtClean="0">
                <a:latin typeface="Arial" charset="0"/>
              </a:rPr>
              <a:t>IaaS</a:t>
            </a:r>
            <a:r>
              <a:rPr lang="zh-CN" altLang="en-US" smtClean="0">
                <a:latin typeface="Arial" charset="0"/>
              </a:rPr>
              <a:t>示例包括亚马逊的弹性计算云（</a:t>
            </a:r>
            <a:r>
              <a:rPr lang="en-US" altLang="zh-CN" smtClean="0">
                <a:latin typeface="Arial" charset="0"/>
              </a:rPr>
              <a:t>EC2</a:t>
            </a:r>
            <a:r>
              <a:rPr lang="zh-CN" altLang="en-US" smtClean="0">
                <a:latin typeface="Arial" charset="0"/>
              </a:rPr>
              <a:t>）和简单存储服务（</a:t>
            </a:r>
            <a:r>
              <a:rPr lang="en-US" altLang="zh-CN" smtClean="0">
                <a:latin typeface="Arial" charset="0"/>
              </a:rPr>
              <a:t>S3</a:t>
            </a:r>
            <a:r>
              <a:rPr lang="zh-CN" altLang="en-US" smtClean="0">
                <a:latin typeface="Arial" charset="0"/>
              </a:rPr>
              <a:t>）。</a:t>
            </a:r>
          </a:p>
          <a:p>
            <a:pPr marL="152373" marR="0" lvl="1" indent="0" algn="l" defTabSz="609493" rtl="0" eaLnBrk="0" fontAlgn="base" latinLnBrk="0" hangingPunct="0">
              <a:lnSpc>
                <a:spcPct val="100000"/>
              </a:lnSpc>
              <a:spcBef>
                <a:spcPts val="533"/>
              </a:spcBef>
              <a:spcAft>
                <a:spcPct val="0"/>
              </a:spcAft>
              <a:buClrTx/>
              <a:buSzPct val="100000"/>
              <a:buFont typeface="Times New Roman" pitchFamily="18" charset="0"/>
              <a:buNone/>
              <a:tabLst/>
              <a:defRPr/>
            </a:pPr>
            <a:r>
              <a:rPr lang="en-US" altLang="zh-CN" smtClean="0">
                <a:latin typeface="Arial" charset="0"/>
              </a:rPr>
              <a:t>Oracle</a:t>
            </a:r>
            <a:r>
              <a:rPr lang="zh-CN" altLang="en-US" smtClean="0">
                <a:latin typeface="Arial" charset="0"/>
              </a:rPr>
              <a:t>云数据库构建为</a:t>
            </a:r>
            <a:r>
              <a:rPr lang="en-US" altLang="zh-CN" smtClean="0">
                <a:latin typeface="Arial" charset="0"/>
              </a:rPr>
              <a:t>PaaS</a:t>
            </a:r>
            <a:r>
              <a:rPr lang="zh-CN" altLang="en-US" smtClean="0">
                <a:latin typeface="Arial" charset="0"/>
              </a:rPr>
              <a:t>模型。它以自助服务，可扩展和计量的方式提供对数据库服务的按需访问。您可以在</a:t>
            </a:r>
            <a:r>
              <a:rPr lang="en-US" altLang="zh-CN" smtClean="0">
                <a:latin typeface="Arial" charset="0"/>
              </a:rPr>
              <a:t>IaaS</a:t>
            </a:r>
            <a:r>
              <a:rPr lang="zh-CN" altLang="en-US" smtClean="0">
                <a:latin typeface="Arial" charset="0"/>
              </a:rPr>
              <a:t>平台的虚拟机中部署数据库。</a:t>
            </a:r>
          </a:p>
          <a:p>
            <a:pPr marL="152373" marR="0" lvl="1" indent="0" algn="l" defTabSz="609493" rtl="0" eaLnBrk="0" fontAlgn="base" latinLnBrk="0" hangingPunct="0">
              <a:lnSpc>
                <a:spcPct val="100000"/>
              </a:lnSpc>
              <a:spcBef>
                <a:spcPts val="533"/>
              </a:spcBef>
              <a:spcAft>
                <a:spcPct val="0"/>
              </a:spcAft>
              <a:buClrTx/>
              <a:buSzPct val="100000"/>
              <a:buFont typeface="Times New Roman" pitchFamily="18" charset="0"/>
              <a:buNone/>
              <a:tabLst/>
              <a:defRPr/>
            </a:pPr>
            <a:r>
              <a:rPr lang="zh-CN" altLang="en-US" smtClean="0">
                <a:latin typeface="Arial" charset="0"/>
              </a:rPr>
              <a:t>您可以在</a:t>
            </a:r>
            <a:r>
              <a:rPr lang="en-US" altLang="zh-CN" smtClean="0">
                <a:latin typeface="Arial" charset="0"/>
              </a:rPr>
              <a:t>Oracle Exadata</a:t>
            </a:r>
            <a:r>
              <a:rPr lang="zh-CN" altLang="en-US" smtClean="0">
                <a:latin typeface="Arial" charset="0"/>
              </a:rPr>
              <a:t>上快速部署</a:t>
            </a:r>
            <a:r>
              <a:rPr lang="en-US" altLang="zh-CN" smtClean="0">
                <a:latin typeface="Arial" charset="0"/>
              </a:rPr>
              <a:t>Oracle</a:t>
            </a:r>
            <a:r>
              <a:rPr lang="zh-CN" altLang="en-US" smtClean="0">
                <a:latin typeface="Arial" charset="0"/>
              </a:rPr>
              <a:t>云数据库，</a:t>
            </a:r>
            <a:r>
              <a:rPr lang="en-US" altLang="zh-CN" smtClean="0">
                <a:latin typeface="Arial" charset="0"/>
              </a:rPr>
              <a:t>Oracle Exadata</a:t>
            </a:r>
            <a:r>
              <a:rPr lang="zh-CN" altLang="en-US" smtClean="0">
                <a:latin typeface="Arial" charset="0"/>
              </a:rPr>
              <a:t>是一个预先集成和优化的硬件平台，可支持在线事务处理（</a:t>
            </a:r>
            <a:r>
              <a:rPr lang="en-US" altLang="zh-CN" smtClean="0">
                <a:latin typeface="Arial" charset="0"/>
              </a:rPr>
              <a:t>OLTP</a:t>
            </a:r>
            <a:r>
              <a:rPr lang="zh-CN" altLang="en-US" smtClean="0">
                <a:latin typeface="Arial" charset="0"/>
              </a:rPr>
              <a:t>）和数据仓库工作负载。</a:t>
            </a:r>
            <a:endParaRPr lang="en-US" altLang="en-US" dirty="0" smtClean="0">
              <a:latin typeface="Arial" charset="0"/>
            </a:endParaRPr>
          </a:p>
        </p:txBody>
      </p:sp>
      <p:sp>
        <p:nvSpPr>
          <p:cNvPr id="60419" name="Footer Placeholder 4"/>
          <p:cNvSpPr>
            <a:spLocks noGrp="1"/>
          </p:cNvSpPr>
          <p:nvPr>
            <p:ph type="ftr" sz="quarter" idx="4"/>
          </p:nvPr>
        </p:nvSpPr>
        <p:spPr>
          <a:noFill/>
        </p:spPr>
        <p:txBody>
          <a:bodyPr/>
          <a:lstStyle/>
          <a:p>
            <a:r>
              <a:rPr lang="en-US" altLang="en-US" smtClean="0">
                <a:latin typeface="Arial" charset="0"/>
                <a:cs typeface="Arial" charset="0"/>
              </a:rPr>
              <a:t>Oracle Database 12c: SQL and PL/SQL New Features   12 - </a:t>
            </a:r>
            <a:fld id="{C661D76C-558E-4A10-A262-B3F56194CC9E}" type="slidenum">
              <a:rPr lang="en-US" altLang="en-US" smtClean="0">
                <a:latin typeface="Arial" charset="0"/>
                <a:cs typeface="Arial" charset="0"/>
              </a:rPr>
              <a:pPr/>
              <a:t>5</a:t>
            </a:fld>
            <a:endParaRPr lang="en-US" altLang="en-US" dirty="0" smtClean="0">
              <a:latin typeface="Arial" charset="0"/>
              <a:cs typeface="Arial" charset="0"/>
            </a:endParaRPr>
          </a:p>
        </p:txBody>
      </p:sp>
      <p:sp>
        <p:nvSpPr>
          <p:cNvPr id="60420" name="Slide Image Placeholder 12"/>
          <p:cNvSpPr>
            <a:spLocks noGrp="1" noRot="1" noChangeAspect="1" noTextEdit="1"/>
          </p:cNvSpPr>
          <p:nvPr>
            <p:ph type="sldImg"/>
          </p:nvPr>
        </p:nvSpPr>
        <p:spPr>
          <a:ln/>
        </p:spPr>
      </p:sp>
    </p:spTree>
    <p:extLst>
      <p:ext uri="{BB962C8B-B14F-4D97-AF65-F5344CB8AC3E}">
        <p14:creationId xmlns:p14="http://schemas.microsoft.com/office/powerpoint/2010/main" val="81564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2"/>
          <p:cNvSpPr>
            <a:spLocks noGrp="1"/>
          </p:cNvSpPr>
          <p:nvPr>
            <p:ph type="body" idx="1"/>
          </p:nvPr>
        </p:nvSpPr>
        <p:spPr/>
        <p:txBody>
          <a:bodyPr>
            <a:normAutofit fontScale="92500" lnSpcReduction="10000"/>
          </a:bodyPr>
          <a:lstStyle/>
          <a:p>
            <a:pPr lvl="2"/>
            <a:r>
              <a:rPr lang="en-US" altLang="en-US" b="1" dirty="0" smtClean="0"/>
              <a:t>Private cloud:</a:t>
            </a:r>
            <a:r>
              <a:rPr lang="en-US" altLang="en-US" dirty="0" smtClean="0"/>
              <a:t> A single organization uses a private cloud, which it typically controls, manages, and hosts in private data centers. However, the organization can also outsource hosting and operation to a third-party service provider. Amazon’s Virtual Private Cloud is an example of a private cloud in an external provider setting.</a:t>
            </a:r>
          </a:p>
          <a:p>
            <a:pPr lvl="2"/>
            <a:r>
              <a:rPr lang="en-US" altLang="en-US" b="1" dirty="0" smtClean="0"/>
              <a:t>Public cloud: </a:t>
            </a:r>
            <a:r>
              <a:rPr lang="en-US" dirty="0" smtClean="0"/>
              <a:t>Multiple organizations (tenants) use a private cloud on a shared basis. This private cloud is hosted and managed by a third-party service provider. </a:t>
            </a:r>
            <a:r>
              <a:rPr lang="en-US" altLang="en-US" dirty="0" smtClean="0"/>
              <a:t>For example: Amazon’s Elastic Compute Cloud (EC2), IBM’s Blue Cloud, Sun Cloud, and Google </a:t>
            </a:r>
            <a:r>
              <a:rPr lang="en-US" altLang="en-US" dirty="0" err="1" smtClean="0"/>
              <a:t>AppEngine</a:t>
            </a:r>
            <a:endParaRPr lang="en-US" altLang="en-US" dirty="0" smtClean="0"/>
          </a:p>
          <a:p>
            <a:pPr lvl="2"/>
            <a:r>
              <a:rPr lang="en-US" altLang="en-US" b="1" dirty="0" smtClean="0"/>
              <a:t>Community cloud: </a:t>
            </a:r>
            <a:r>
              <a:rPr lang="en-US" altLang="en-US" dirty="0" smtClean="0"/>
              <a:t>A group of related organizations, who want to make use of a common cloud computing environment, uses the community cloud. It is managed by the participating organizations or by a third-party managed service provider. It is hosted internally or externally. For example, a community might consist of the different branches of the military, all the universities in a given region, or all the suppliers to a large manufacturer.</a:t>
            </a:r>
          </a:p>
          <a:p>
            <a:pPr lvl="2"/>
            <a:r>
              <a:rPr lang="en-US" altLang="en-US" b="1" dirty="0" smtClean="0"/>
              <a:t>Hybrid cloud: </a:t>
            </a:r>
            <a:r>
              <a:rPr lang="en-US" altLang="en-US" dirty="0" smtClean="0"/>
              <a:t>A single organization that wants to adopt both private and public clouds for a single application uses the hybrid cloud. A third model, the hybrid cloud, is maintained by both internal and external providers. For example, an organization might use a public cloud service, such as Amazon Simple Storage Service (Amazon S3), for archived data but continue to maintain in-house (private cloud) storage for operational customer </a:t>
            </a:r>
            <a:r>
              <a:rPr lang="en-US" altLang="en-US" smtClean="0"/>
              <a:t>data</a:t>
            </a:r>
            <a:r>
              <a:rPr lang="en-US" altLang="en-US" smtClean="0"/>
              <a:t>.</a:t>
            </a:r>
          </a:p>
          <a:p>
            <a:pPr marL="609493" lvl="2" indent="-304747"/>
            <a:r>
              <a:rPr lang="zh-CN" altLang="en-US" smtClean="0"/>
              <a:t>私有云：单个组织使用私有云，它通常在私人数据中心中进行控制，管理和托管。然而，组织也可以将主机和操作外包给第三方服务提供商。亚马逊的虚拟私有云是外部提供商设置中的私有云的一个例子。</a:t>
            </a:r>
          </a:p>
          <a:p>
            <a:pPr marL="609493" lvl="2" indent="-304747"/>
            <a:r>
              <a:rPr lang="zh-CN" altLang="en-US" smtClean="0"/>
              <a:t>公共云：多个组织（租户）在共享的基础上使用私有云。该私有云由第三方服务提供商托管和管理。例如：亚马逊的弹性计算云（</a:t>
            </a:r>
            <a:r>
              <a:rPr lang="en-US" altLang="zh-CN" smtClean="0"/>
              <a:t>EC2</a:t>
            </a:r>
            <a:r>
              <a:rPr lang="zh-CN" altLang="en-US" smtClean="0"/>
              <a:t>），</a:t>
            </a:r>
            <a:r>
              <a:rPr lang="en-US" altLang="zh-CN" smtClean="0"/>
              <a:t>IBM</a:t>
            </a:r>
            <a:r>
              <a:rPr lang="zh-CN" altLang="en-US" smtClean="0"/>
              <a:t>的蓝云，</a:t>
            </a:r>
            <a:r>
              <a:rPr lang="en-US" altLang="zh-CN" smtClean="0"/>
              <a:t>Sun Cloud</a:t>
            </a:r>
            <a:r>
              <a:rPr lang="zh-CN" altLang="en-US" smtClean="0"/>
              <a:t>和</a:t>
            </a:r>
            <a:r>
              <a:rPr lang="en-US" altLang="zh-CN" smtClean="0"/>
              <a:t>Google AppEngine</a:t>
            </a:r>
          </a:p>
          <a:p>
            <a:pPr marL="609493" lvl="2" indent="-304747"/>
            <a:r>
              <a:rPr lang="zh-CN" altLang="en-US" smtClean="0"/>
              <a:t>社区云：希望利用常见云计算环境的一组相关组织使用社区云。它由参与组织或第三方托管服务提供商管理。它内部或外部托管。例如，社区可能包括军队的不同部门，给定地区的所有大学，或大型制造商的所有供应商。</a:t>
            </a:r>
          </a:p>
          <a:p>
            <a:pPr marL="609493" lvl="2" indent="-304747"/>
            <a:r>
              <a:rPr lang="zh-CN" altLang="en-US" smtClean="0"/>
              <a:t>混合云：一个单一的组织，想要采用私有云和公共云单一应用程序使用混合云。第三种模式，即混合云，由内部和外部供应商维护。例如，组织可能会使用公共云服务（如</a:t>
            </a:r>
            <a:r>
              <a:rPr lang="en-US" altLang="zh-CN" smtClean="0"/>
              <a:t>Amazon Simple Storage Service</a:t>
            </a:r>
            <a:r>
              <a:rPr lang="zh-CN" altLang="en-US" smtClean="0"/>
              <a:t>（</a:t>
            </a:r>
            <a:r>
              <a:rPr lang="en-US" altLang="zh-CN" smtClean="0"/>
              <a:t>Amazon S3</a:t>
            </a:r>
            <a:r>
              <a:rPr lang="zh-CN" altLang="en-US" smtClean="0"/>
              <a:t>））存档数据，但是继续维护用于运营客户数据的内部（私有云）存储。</a:t>
            </a:r>
            <a:endParaRPr lang="en-US" altLang="en-US" dirty="0" smtClean="0"/>
          </a:p>
        </p:txBody>
      </p:sp>
      <p:sp>
        <p:nvSpPr>
          <p:cNvPr id="61443" name="Footer Placeholder 4"/>
          <p:cNvSpPr>
            <a:spLocks noGrp="1"/>
          </p:cNvSpPr>
          <p:nvPr>
            <p:ph type="ftr" sz="quarter" idx="4"/>
          </p:nvPr>
        </p:nvSpPr>
        <p:spPr/>
        <p:txBody>
          <a:bodyPr/>
          <a:lstStyle/>
          <a:p>
            <a:r>
              <a:rPr lang="en-US" altLang="en-US" smtClean="0"/>
              <a:t>Oracle Database 12c: SQL and PL/SQL New Features   12 - </a:t>
            </a:r>
            <a:fld id="{F1EE823F-F5CC-4F2B-A1DC-1C6FD4789BF1}" type="slidenum">
              <a:rPr lang="en-US" altLang="en-US" smtClean="0"/>
              <a:pPr/>
              <a:t>6</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7004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4"/>
          </p:nvPr>
        </p:nvSpPr>
        <p:spPr>
          <a:noFill/>
        </p:spPr>
        <p:txBody>
          <a:bodyPr/>
          <a:lstStyle/>
          <a:p>
            <a:r>
              <a:rPr lang="en-US" altLang="en-US" smtClean="0">
                <a:latin typeface="Arial" charset="0"/>
                <a:cs typeface="Arial" charset="0"/>
              </a:rPr>
              <a:t>Oracle Database 12c: SQL and PL/SQL New Features   12 - </a:t>
            </a:r>
            <a:fld id="{DB8A5A3D-B759-41FC-A5B6-64437E25AD4C}" type="slidenum">
              <a:rPr lang="en-US" altLang="en-US" smtClean="0">
                <a:latin typeface="Arial" charset="0"/>
                <a:cs typeface="Arial" charset="0"/>
              </a:rPr>
              <a:pPr/>
              <a:t>7</a:t>
            </a:fld>
            <a:endParaRPr lang="en-US" altLang="en-US" dirty="0" smtClean="0">
              <a:latin typeface="Arial" charset="0"/>
              <a:cs typeface="Arial" charset="0"/>
            </a:endParaRPr>
          </a:p>
        </p:txBody>
      </p:sp>
      <p:sp>
        <p:nvSpPr>
          <p:cNvPr id="48131" name="Slide Image Placeholder 5"/>
          <p:cNvSpPr>
            <a:spLocks noGrp="1" noRot="1" noChangeAspect="1" noTextEdit="1"/>
          </p:cNvSpPr>
          <p:nvPr>
            <p:ph type="sldImg"/>
          </p:nvPr>
        </p:nvSpPr>
        <p:spPr>
          <a:ln/>
        </p:spPr>
      </p:sp>
      <p:sp>
        <p:nvSpPr>
          <p:cNvPr id="48132" name="Notes Placeholder 6"/>
          <p:cNvSpPr>
            <a:spLocks noGrp="1"/>
          </p:cNvSpPr>
          <p:nvPr>
            <p:ph type="body" idx="1"/>
          </p:nvPr>
        </p:nvSpPr>
        <p:spPr>
          <a:noFill/>
          <a:ln/>
        </p:spPr>
        <p:txBody>
          <a:bodyPr/>
          <a:lstStyle/>
          <a:p>
            <a:pPr lvl="1"/>
            <a:r>
              <a:rPr lang="en-US" altLang="en-US" b="0" dirty="0" smtClean="0">
                <a:latin typeface="Arial" charset="0"/>
              </a:rPr>
              <a:t>In this topic, you gain an introduction to </a:t>
            </a:r>
            <a:r>
              <a:rPr lang="en-US" altLang="en-US" b="0" dirty="0" smtClean="0"/>
              <a:t>Oracle </a:t>
            </a:r>
            <a:r>
              <a:rPr lang="en-US" altLang="en-US" b="0" dirty="0" err="1" smtClean="0"/>
              <a:t>Exadata</a:t>
            </a:r>
            <a:r>
              <a:rPr lang="en-US" altLang="en-US" b="0" dirty="0" smtClean="0"/>
              <a:t> Express Cloud Service and its features. You will take a tour of its service console and also learn about the different database clients such as Oracle SQL Developer, SQL CL, SQL Workshop and SQL * Plus that can be used to connect to Oracle </a:t>
            </a:r>
            <a:r>
              <a:rPr lang="en-US" altLang="en-US" b="0" dirty="0" err="1" smtClean="0"/>
              <a:t>Exadata</a:t>
            </a:r>
            <a:r>
              <a:rPr lang="en-US" altLang="en-US" b="0" dirty="0" smtClean="0"/>
              <a:t> Express Cloud Service.</a:t>
            </a:r>
          </a:p>
          <a:p>
            <a:r>
              <a:rPr lang="zh-CN" altLang="en-US" smtClean="0">
                <a:latin typeface="Arial" charset="0"/>
              </a:rPr>
              <a:t>在本主题中，您将了解</a:t>
            </a:r>
            <a:r>
              <a:rPr lang="en-US" altLang="en-US" smtClean="0">
                <a:latin typeface="Arial" charset="0"/>
              </a:rPr>
              <a:t>Oracle Exadata Express Cloud Service</a:t>
            </a:r>
            <a:r>
              <a:rPr lang="zh-CN" altLang="en-US" smtClean="0">
                <a:latin typeface="Arial" charset="0"/>
              </a:rPr>
              <a:t>及其功能。 您将参观其服务控制台，并了解可用于连接</a:t>
            </a:r>
            <a:r>
              <a:rPr lang="en-US" altLang="en-US" smtClean="0">
                <a:latin typeface="Arial" charset="0"/>
              </a:rPr>
              <a:t>Oracle Exadata Express Cloud Service</a:t>
            </a:r>
            <a:r>
              <a:rPr lang="zh-CN" altLang="en-US" smtClean="0">
                <a:latin typeface="Arial" charset="0"/>
              </a:rPr>
              <a:t>的不同数据库客户端，例如</a:t>
            </a:r>
            <a:r>
              <a:rPr lang="en-US" altLang="en-US" smtClean="0">
                <a:latin typeface="Arial" charset="0"/>
              </a:rPr>
              <a:t>Oracle SQL Developer，SQL CL，SQL Workshop</a:t>
            </a:r>
            <a:r>
              <a:rPr lang="zh-CN" altLang="en-US" smtClean="0">
                <a:latin typeface="Arial" charset="0"/>
              </a:rPr>
              <a:t>和</a:t>
            </a:r>
            <a:r>
              <a:rPr lang="en-US" altLang="en-US" smtClean="0">
                <a:latin typeface="Arial" charset="0"/>
              </a:rPr>
              <a:t>SQL * Plus。</a:t>
            </a:r>
            <a:endParaRPr lang="en-US" altLang="en-US" dirty="0" smtClean="0">
              <a:latin typeface="Arial" charset="0"/>
            </a:endParaRPr>
          </a:p>
        </p:txBody>
      </p:sp>
    </p:spTree>
    <p:extLst>
      <p:ext uri="{BB962C8B-B14F-4D97-AF65-F5344CB8AC3E}">
        <p14:creationId xmlns:p14="http://schemas.microsoft.com/office/powerpoint/2010/main" val="2082124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Cloud deployments provide end users and enterprises with different capabilities to store and process data. They enable users to have high performance and huge computing resources at a lower price as compared to traditional on-premises deployments.</a:t>
            </a:r>
          </a:p>
          <a:p>
            <a:pPr lvl="1"/>
            <a:r>
              <a:rPr lang="en-US" b="0" dirty="0" err="1" smtClean="0"/>
              <a:t>Exadata</a:t>
            </a:r>
            <a:r>
              <a:rPr lang="en-US" b="0" dirty="0" smtClean="0"/>
              <a:t> Express is a powerful database machine, extended as a cloud service. End users can use it for Oracle 12</a:t>
            </a:r>
            <a:r>
              <a:rPr lang="en-US" b="0" i="1" dirty="0" smtClean="0"/>
              <a:t>c</a:t>
            </a:r>
            <a:r>
              <a:rPr lang="en-US" b="0" dirty="0" smtClean="0"/>
              <a:t> database deployments. It delivers a complete database experience for developers and enterprises.</a:t>
            </a:r>
          </a:p>
          <a:p>
            <a:pPr lvl="1"/>
            <a:r>
              <a:rPr lang="en-US" b="0" dirty="0" err="1" smtClean="0"/>
              <a:t>Exadata</a:t>
            </a:r>
            <a:r>
              <a:rPr lang="en-US" b="0" dirty="0" smtClean="0"/>
              <a:t> express being a cloud deployment provides high scalability, performance and availability to its users. </a:t>
            </a:r>
          </a:p>
          <a:p>
            <a:pPr lvl="1"/>
            <a:r>
              <a:rPr lang="en-US" b="0" dirty="0" smtClean="0"/>
              <a:t>It is fully managed database, therefore you need not worry about patching, upgrading or other DBA </a:t>
            </a:r>
            <a:r>
              <a:rPr lang="en-US" b="0" smtClean="0"/>
              <a:t>tasks</a:t>
            </a:r>
            <a:r>
              <a:rPr lang="en-US" b="0" smtClean="0"/>
              <a:t>.</a:t>
            </a:r>
          </a:p>
          <a:p>
            <a:pPr lvl="1"/>
            <a:r>
              <a:rPr lang="zh-CN" altLang="en-US" b="0" smtClean="0"/>
              <a:t>云部署为最终用户和企业提供了不同的功能来存储和处理数据。 与传统的内部部署相比，它们使用户能够以更低的价格获得高性能和巨大的计算资源。</a:t>
            </a:r>
          </a:p>
          <a:p>
            <a:pPr lvl="1"/>
            <a:r>
              <a:rPr lang="en-US" altLang="zh-CN" b="0" smtClean="0"/>
              <a:t>Exadata Express</a:t>
            </a:r>
            <a:r>
              <a:rPr lang="zh-CN" altLang="en-US" b="0" smtClean="0"/>
              <a:t>是一个功能强大的数据库机器，作为云服务扩展。 最终用户可以将其用于</a:t>
            </a:r>
            <a:r>
              <a:rPr lang="en-US" altLang="zh-CN" b="0" smtClean="0"/>
              <a:t>Oracle 12c</a:t>
            </a:r>
            <a:r>
              <a:rPr lang="zh-CN" altLang="en-US" b="0" smtClean="0"/>
              <a:t>数据库部署。 它为开发人员和企业提供完整的数据库体验。</a:t>
            </a:r>
          </a:p>
          <a:p>
            <a:pPr lvl="1"/>
            <a:r>
              <a:rPr lang="en-US" altLang="zh-CN" b="0" smtClean="0"/>
              <a:t>Exadata</a:t>
            </a:r>
            <a:r>
              <a:rPr lang="zh-CN" altLang="en-US" b="0" smtClean="0"/>
              <a:t>表示，云部署为其用户提供了高可扩展性，性能和可用性。</a:t>
            </a:r>
          </a:p>
          <a:p>
            <a:pPr lvl="1"/>
            <a:r>
              <a:rPr lang="zh-CN" altLang="en-US" b="0" smtClean="0"/>
              <a:t>它是完全托管的数据库，因此您不必担心修补，升级或其他</a:t>
            </a:r>
            <a:r>
              <a:rPr lang="en-US" altLang="zh-CN" b="0" smtClean="0"/>
              <a:t>DBA</a:t>
            </a:r>
            <a:r>
              <a:rPr lang="zh-CN" altLang="en-US" b="0" smtClean="0"/>
              <a:t>任务。</a:t>
            </a:r>
            <a:endParaRPr lang="en-US" b="0" dirty="0" smtClean="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BBB5B20E-F5AC-41DD-8664-A616BC53BD52}" type="slidenum">
              <a:rPr lang="en-US" smtClean="0"/>
              <a:pPr>
                <a:defRPr/>
              </a:pPr>
              <a:t>8</a:t>
            </a:fld>
            <a:endParaRPr lang="en-US" dirty="0"/>
          </a:p>
        </p:txBody>
      </p:sp>
    </p:spTree>
    <p:extLst>
      <p:ext uri="{BB962C8B-B14F-4D97-AF65-F5344CB8AC3E}">
        <p14:creationId xmlns:p14="http://schemas.microsoft.com/office/powerpoint/2010/main" val="286743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lvl="1"/>
            <a:r>
              <a:rPr lang="en-US" b="0" dirty="0" err="1" smtClean="0"/>
              <a:t>Exadata</a:t>
            </a:r>
            <a:r>
              <a:rPr lang="en-US" b="0" dirty="0" smtClean="0"/>
              <a:t> Express is a fully managed database service where end users need not worry about upgrades to the database and other components of the service. All enhancements are automatically managed by the cloud service.</a:t>
            </a:r>
          </a:p>
          <a:p>
            <a:pPr lvl="1"/>
            <a:r>
              <a:rPr lang="en-US" b="0" dirty="0" smtClean="0"/>
              <a:t>Being a cloud deployment, </a:t>
            </a:r>
            <a:r>
              <a:rPr lang="en-US" b="0" dirty="0" err="1" smtClean="0"/>
              <a:t>Exadata</a:t>
            </a:r>
            <a:r>
              <a:rPr lang="en-US" b="0" dirty="0" smtClean="0"/>
              <a:t> Express, allows end users to scale their data virtually to unlimited size. </a:t>
            </a:r>
          </a:p>
          <a:p>
            <a:pPr lvl="1"/>
            <a:r>
              <a:rPr lang="en-US" b="0" dirty="0" smtClean="0"/>
              <a:t>Dynamic provisioning of resources allows users to access huge amount of compute and storage resources in no time.</a:t>
            </a:r>
          </a:p>
          <a:p>
            <a:pPr lvl="1"/>
            <a:r>
              <a:rPr lang="en-US" b="0" dirty="0" smtClean="0"/>
              <a:t>For developers, it provides built-in application development tool – APEX. APEX(Application Express) is a rapid web application development tool for Oracle database. Developers with minimal development experience can develop and deploy professional applications through web browser using APEX.</a:t>
            </a:r>
          </a:p>
          <a:p>
            <a:pPr lvl="1"/>
            <a:r>
              <a:rPr lang="en-US" b="0" dirty="0" smtClean="0"/>
              <a:t>Oracle makes a variety of database client drivers and tools available for use with Oracle Database </a:t>
            </a:r>
            <a:r>
              <a:rPr lang="en-US" b="0" dirty="0" err="1" smtClean="0"/>
              <a:t>Exadata</a:t>
            </a:r>
            <a:r>
              <a:rPr lang="en-US" b="0" dirty="0" smtClean="0"/>
              <a:t> Express Cloud Service. You can use </a:t>
            </a:r>
            <a:r>
              <a:rPr lang="en-US" b="0" dirty="0" err="1" smtClean="0"/>
              <a:t>Exadata</a:t>
            </a:r>
            <a:r>
              <a:rPr lang="en-US" b="0" dirty="0" smtClean="0"/>
              <a:t> Express with Oracle SQL Developer, an IDE used for SQL, PL/SQL development and Oracle </a:t>
            </a:r>
            <a:r>
              <a:rPr lang="en-US" b="0" dirty="0" err="1" smtClean="0"/>
              <a:t>SQLcl</a:t>
            </a:r>
            <a:r>
              <a:rPr lang="en-US" b="0" dirty="0" smtClean="0"/>
              <a:t>, an enhanced command line </a:t>
            </a:r>
            <a:r>
              <a:rPr lang="en-US" b="0" smtClean="0"/>
              <a:t>interface</a:t>
            </a:r>
            <a:r>
              <a:rPr lang="en-US" b="0" smtClean="0"/>
              <a:t>.</a:t>
            </a:r>
          </a:p>
          <a:p>
            <a:pPr lvl="1"/>
            <a:r>
              <a:rPr lang="en-US" altLang="zh-CN" b="0" smtClean="0"/>
              <a:t>Exadata Express</a:t>
            </a:r>
            <a:r>
              <a:rPr lang="zh-CN" altLang="en-US" b="0" smtClean="0"/>
              <a:t>是一个完全托管的数据库服务，最终用户不必担心升级到数据库和服务的其他组件。所有增强功能都由云服务自动管理。</a:t>
            </a:r>
          </a:p>
          <a:p>
            <a:pPr lvl="1"/>
            <a:r>
              <a:rPr lang="zh-CN" altLang="en-US" b="0" smtClean="0"/>
              <a:t>作为云端部署，</a:t>
            </a:r>
            <a:r>
              <a:rPr lang="en-US" altLang="zh-CN" b="0" smtClean="0"/>
              <a:t>Exadata Express</a:t>
            </a:r>
            <a:r>
              <a:rPr lang="zh-CN" altLang="en-US" b="0" smtClean="0"/>
              <a:t>允许最终用户将数据实际扩展到无限大小。</a:t>
            </a:r>
          </a:p>
          <a:p>
            <a:pPr lvl="1"/>
            <a:r>
              <a:rPr lang="zh-CN" altLang="en-US" b="0" smtClean="0"/>
              <a:t>资源的动态配置允许用户随时访问大量的计算和存储资源。</a:t>
            </a:r>
          </a:p>
          <a:p>
            <a:pPr lvl="1"/>
            <a:r>
              <a:rPr lang="zh-CN" altLang="en-US" b="0" smtClean="0"/>
              <a:t>对于开发人员，它提供了内置的应用程序开发工具 </a:t>
            </a:r>
            <a:r>
              <a:rPr lang="en-US" altLang="zh-CN" b="0" smtClean="0"/>
              <a:t>- APEX</a:t>
            </a:r>
            <a:r>
              <a:rPr lang="zh-CN" altLang="en-US" b="0" smtClean="0"/>
              <a:t>。 </a:t>
            </a:r>
            <a:r>
              <a:rPr lang="en-US" altLang="zh-CN" b="0" smtClean="0"/>
              <a:t>APEX</a:t>
            </a:r>
            <a:r>
              <a:rPr lang="zh-CN" altLang="en-US" b="0" smtClean="0"/>
              <a:t>（</a:t>
            </a:r>
            <a:r>
              <a:rPr lang="en-US" altLang="zh-CN" b="0" smtClean="0"/>
              <a:t>Application Express</a:t>
            </a:r>
            <a:r>
              <a:rPr lang="zh-CN" altLang="en-US" b="0" smtClean="0"/>
              <a:t>）是用于</a:t>
            </a:r>
            <a:r>
              <a:rPr lang="en-US" altLang="zh-CN" b="0" smtClean="0"/>
              <a:t>Oracle</a:t>
            </a:r>
            <a:r>
              <a:rPr lang="zh-CN" altLang="en-US" b="0" smtClean="0"/>
              <a:t>数据库的快速</a:t>
            </a:r>
            <a:r>
              <a:rPr lang="en-US" altLang="zh-CN" b="0" smtClean="0"/>
              <a:t>Web</a:t>
            </a:r>
            <a:r>
              <a:rPr lang="zh-CN" altLang="en-US" b="0" smtClean="0"/>
              <a:t>应用程序开发工具。具有最少开发经验的开发人员可以通过使用</a:t>
            </a:r>
            <a:r>
              <a:rPr lang="en-US" altLang="zh-CN" b="0" smtClean="0"/>
              <a:t>APEX</a:t>
            </a:r>
            <a:r>
              <a:rPr lang="zh-CN" altLang="en-US" b="0" smtClean="0"/>
              <a:t>的</a:t>
            </a:r>
            <a:r>
              <a:rPr lang="en-US" altLang="zh-CN" b="0" smtClean="0"/>
              <a:t>Web</a:t>
            </a:r>
            <a:r>
              <a:rPr lang="zh-CN" altLang="en-US" b="0" smtClean="0"/>
              <a:t>浏览器开发和部署专业应用程序。</a:t>
            </a:r>
          </a:p>
          <a:p>
            <a:pPr lvl="1"/>
            <a:r>
              <a:rPr lang="en-US" altLang="zh-CN" b="0" smtClean="0"/>
              <a:t>Oracle</a:t>
            </a:r>
            <a:r>
              <a:rPr lang="zh-CN" altLang="en-US" b="0" smtClean="0"/>
              <a:t>使</a:t>
            </a:r>
            <a:r>
              <a:rPr lang="en-US" altLang="zh-CN" b="0" smtClean="0"/>
              <a:t>Oracle</a:t>
            </a:r>
            <a:r>
              <a:rPr lang="zh-CN" altLang="en-US" b="0" smtClean="0"/>
              <a:t>数据库</a:t>
            </a:r>
            <a:r>
              <a:rPr lang="en-US" altLang="zh-CN" b="0" smtClean="0"/>
              <a:t>Exadata Express Cloud Service</a:t>
            </a:r>
            <a:r>
              <a:rPr lang="zh-CN" altLang="en-US" b="0" smtClean="0"/>
              <a:t>可以使用各种数据库客户端驱动程序和工具。您可以使用</a:t>
            </a:r>
            <a:r>
              <a:rPr lang="en-US" altLang="zh-CN" b="0" smtClean="0"/>
              <a:t>Exadata Express</a:t>
            </a:r>
            <a:r>
              <a:rPr lang="zh-CN" altLang="en-US" b="0" smtClean="0"/>
              <a:t>与</a:t>
            </a:r>
            <a:r>
              <a:rPr lang="en-US" altLang="zh-CN" b="0" smtClean="0"/>
              <a:t>Oracle SQL Developer</a:t>
            </a:r>
            <a:r>
              <a:rPr lang="zh-CN" altLang="en-US" b="0" smtClean="0"/>
              <a:t>，用于</a:t>
            </a:r>
            <a:r>
              <a:rPr lang="en-US" altLang="zh-CN" b="0" smtClean="0"/>
              <a:t>SQL</a:t>
            </a:r>
            <a:r>
              <a:rPr lang="zh-CN" altLang="en-US" b="0" smtClean="0"/>
              <a:t>，</a:t>
            </a:r>
            <a:r>
              <a:rPr lang="en-US" altLang="zh-CN" b="0" smtClean="0"/>
              <a:t>PL / SQL</a:t>
            </a:r>
            <a:r>
              <a:rPr lang="zh-CN" altLang="en-US" b="0" smtClean="0"/>
              <a:t>开发的</a:t>
            </a:r>
            <a:r>
              <a:rPr lang="en-US" altLang="zh-CN" b="0" smtClean="0"/>
              <a:t>IDE</a:t>
            </a:r>
            <a:r>
              <a:rPr lang="zh-CN" altLang="en-US" b="0" smtClean="0"/>
              <a:t>和增强的命令行界面的</a:t>
            </a:r>
            <a:r>
              <a:rPr lang="en-US" altLang="zh-CN" b="0" smtClean="0"/>
              <a:t>Oracle SQLcl</a:t>
            </a:r>
            <a:r>
              <a:rPr lang="zh-CN" altLang="en-US" b="0" smtClean="0"/>
              <a:t>。</a:t>
            </a:r>
            <a:endParaRPr lang="en-US" b="0" dirty="0" smtClean="0"/>
          </a:p>
        </p:txBody>
      </p:sp>
      <p:sp>
        <p:nvSpPr>
          <p:cNvPr id="4" name="Footer Placeholder 3"/>
          <p:cNvSpPr>
            <a:spLocks noGrp="1"/>
          </p:cNvSpPr>
          <p:nvPr>
            <p:ph type="ftr" sz="quarter" idx="10"/>
          </p:nvPr>
        </p:nvSpPr>
        <p:spPr/>
        <p:txBody>
          <a:bodyPr/>
          <a:lstStyle/>
          <a:p>
            <a:pPr>
              <a:defRPr/>
            </a:pPr>
            <a:r>
              <a:rPr lang="en-US" smtClean="0"/>
              <a:t>Oracle Database 12c: SQL and PL/SQL New Features   12 - </a:t>
            </a:r>
            <a:fld id="{4BF5C33B-46B1-4105-BE07-D12D9EDDCF64}" type="slidenum">
              <a:rPr lang="en-US" smtClean="0"/>
              <a:pPr>
                <a:defRPr/>
              </a:pPr>
              <a:t>9</a:t>
            </a:fld>
            <a:endParaRPr lang="en-US" dirty="0"/>
          </a:p>
        </p:txBody>
      </p:sp>
    </p:spTree>
    <p:extLst>
      <p:ext uri="{BB962C8B-B14F-4D97-AF65-F5344CB8AC3E}">
        <p14:creationId xmlns:p14="http://schemas.microsoft.com/office/powerpoint/2010/main" val="1930379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12</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12 - </a:t>
            </a:r>
            <a:fld id="{12B0DAB6-0B9D-43D3-AC57-51A3C939D8C4}" type="slidenum">
              <a:rPr lang="en-US" sz="1100" smtClean="0">
                <a:solidFill>
                  <a:srgbClr val="9F9F9F"/>
                </a:solidFill>
                <a:latin typeface="Arial" pitchFamily="34" charset="0"/>
                <a:cs typeface="+mn-cs"/>
              </a:rPr>
              <a:pPr algn="just">
                <a:defRPr/>
              </a:p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hyperlink" Target="https://docs.oracle.com/cloud/latest/exadataexpress-cloud/CSDBP/toc.htm"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hyperlink" Target="http://oukc.oracle.com/public/redir.html?type=player&amp;offid=1984115860"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2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6.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9.gif"/><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gif"/><Relationship Id="rId10" Type="http://schemas.openxmlformats.org/officeDocument/2006/relationships/image" Target="../media/image19.gif"/><Relationship Id="rId4" Type="http://schemas.openxmlformats.org/officeDocument/2006/relationships/image" Target="../media/image14.gif"/><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
          <p:cNvSpPr>
            <a:spLocks noGrp="1" noChangeArrowheads="1"/>
          </p:cNvSpPr>
          <p:nvPr>
            <p:ph type="ctrTitle"/>
          </p:nvPr>
        </p:nvSpPr>
        <p:spPr/>
        <p:txBody>
          <a:bodyPr/>
          <a:lstStyle/>
          <a:p>
            <a:r>
              <a:rPr lang="en-US" altLang="en-US" smtClean="0"/>
              <a:t>Oracle Cloud Overview</a:t>
            </a:r>
            <a:endParaRPr lang="en-US" altLang="en-US" dirty="0" smtClean="0"/>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Exadata</a:t>
            </a:r>
            <a:r>
              <a:rPr lang="en-US" dirty="0" smtClean="0"/>
              <a:t> Express for Users</a:t>
            </a:r>
            <a:endParaRPr lang="en-US" dirty="0"/>
          </a:p>
        </p:txBody>
      </p:sp>
      <p:sp>
        <p:nvSpPr>
          <p:cNvPr id="7" name="Content Placeholder 6"/>
          <p:cNvSpPr>
            <a:spLocks noGrp="1"/>
          </p:cNvSpPr>
          <p:nvPr>
            <p:ph idx="1"/>
          </p:nvPr>
        </p:nvSpPr>
        <p:spPr>
          <a:xfrm>
            <a:off x="622138" y="1242485"/>
            <a:ext cx="5472275" cy="1831606"/>
          </a:xfrm>
        </p:spPr>
        <p:txBody>
          <a:bodyPr/>
          <a:lstStyle/>
          <a:p>
            <a:pPr lvl="1">
              <a:buFont typeface="Arial" pitchFamily="34" charset="0"/>
              <a:buChar char="•"/>
            </a:pPr>
            <a:r>
              <a:rPr lang="en-US" dirty="0" smtClean="0"/>
              <a:t>Oracle manages the service as multiple Container databases(CDBs), also known as database pods</a:t>
            </a:r>
          </a:p>
          <a:p>
            <a:pPr lvl="1">
              <a:buFont typeface="Arial" pitchFamily="34" charset="0"/>
              <a:buChar char="•"/>
            </a:pPr>
            <a:r>
              <a:rPr lang="en-US" dirty="0" smtClean="0"/>
              <a:t>Each CDB can accommodate </a:t>
            </a:r>
            <a:r>
              <a:rPr lang="en-US" dirty="0" err="1" smtClean="0"/>
              <a:t>upto</a:t>
            </a:r>
            <a:r>
              <a:rPr lang="en-US" dirty="0" smtClean="0"/>
              <a:t> 1000 Pluggable databases(PDBs). </a:t>
            </a:r>
          </a:p>
          <a:p>
            <a:pPr lvl="1">
              <a:buFont typeface="Arial" pitchFamily="34" charset="0"/>
              <a:buChar char="•"/>
            </a:pPr>
            <a:r>
              <a:rPr lang="en-US" dirty="0" smtClean="0"/>
              <a:t>Each user is provisioned with a PDB on subscribing to the service, where the user can create several schemas.</a:t>
            </a:r>
          </a:p>
        </p:txBody>
      </p:sp>
      <p:pic>
        <p:nvPicPr>
          <p:cNvPr id="4" name="Picture 3" descr="PDB.png"/>
          <p:cNvPicPr>
            <a:picLocks noChangeAspect="1"/>
          </p:cNvPicPr>
          <p:nvPr/>
        </p:nvPicPr>
        <p:blipFill>
          <a:blip r:embed="rId4" cstate="print"/>
          <a:stretch>
            <a:fillRect/>
          </a:stretch>
        </p:blipFill>
        <p:spPr>
          <a:xfrm>
            <a:off x="7085012" y="1447800"/>
            <a:ext cx="4352925" cy="4171950"/>
          </a:xfrm>
          <a:prstGeom prst="rect">
            <a:avLst/>
          </a:prstGeom>
          <a:ln>
            <a:solidFill>
              <a:schemeClr val="accent4"/>
            </a:solidFill>
          </a:ln>
        </p:spPr>
      </p:pic>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Exadata Express for Developers</a:t>
            </a:r>
            <a:endParaRPr lang="en-US" dirty="0"/>
          </a:p>
        </p:txBody>
      </p:sp>
      <p:sp>
        <p:nvSpPr>
          <p:cNvPr id="6" name="Content Placeholder 5"/>
          <p:cNvSpPr>
            <a:spLocks noGrp="1"/>
          </p:cNvSpPr>
          <p:nvPr>
            <p:ph idx="1"/>
          </p:nvPr>
        </p:nvSpPr>
        <p:spPr/>
        <p:txBody>
          <a:bodyPr/>
          <a:lstStyle/>
          <a:p>
            <a:pPr lvl="1"/>
            <a:r>
              <a:rPr lang="en-US" smtClean="0"/>
              <a:t>Developers can connect with a wide range of data sources for their applications</a:t>
            </a:r>
          </a:p>
          <a:p>
            <a:pPr lvl="2"/>
            <a:r>
              <a:rPr lang="en-US" smtClean="0"/>
              <a:t>JSON Document Storage</a:t>
            </a:r>
          </a:p>
          <a:p>
            <a:pPr lvl="2"/>
            <a:r>
              <a:rPr lang="en-US" smtClean="0"/>
              <a:t>Document Style data access</a:t>
            </a:r>
          </a:p>
          <a:p>
            <a:pPr lvl="2"/>
            <a:r>
              <a:rPr lang="en-US" smtClean="0"/>
              <a:t>Oracle Rest Data Services</a:t>
            </a:r>
          </a:p>
          <a:p>
            <a:pPr lvl="2"/>
            <a:endParaRPr lang="en-US" dirty="0"/>
          </a:p>
        </p:txBody>
      </p:sp>
      <p:pic>
        <p:nvPicPr>
          <p:cNvPr id="5" name="Picture 4" descr="Exadata5.png"/>
          <p:cNvPicPr>
            <a:picLocks noChangeAspect="1"/>
          </p:cNvPicPr>
          <p:nvPr/>
        </p:nvPicPr>
        <p:blipFill>
          <a:blip r:embed="rId4" cstate="print"/>
          <a:stretch>
            <a:fillRect/>
          </a:stretch>
        </p:blipFill>
        <p:spPr>
          <a:xfrm>
            <a:off x="6323012" y="1981200"/>
            <a:ext cx="4648200" cy="3371562"/>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Getting Started with Exadata Express</a:t>
            </a:r>
            <a:endParaRPr lang="en-US" dirty="0"/>
          </a:p>
        </p:txBody>
      </p:sp>
      <p:sp>
        <p:nvSpPr>
          <p:cNvPr id="3" name="Content Placeholder 2"/>
          <p:cNvSpPr>
            <a:spLocks noGrp="1"/>
          </p:cNvSpPr>
          <p:nvPr>
            <p:ph idx="1"/>
          </p:nvPr>
        </p:nvSpPr>
        <p:spPr>
          <a:xfrm>
            <a:off x="622138" y="1242485"/>
            <a:ext cx="10944549" cy="3958342"/>
          </a:xfrm>
        </p:spPr>
        <p:txBody>
          <a:bodyPr/>
          <a:lstStyle/>
          <a:p>
            <a:pPr marL="548640" lvl="1" indent="-457200">
              <a:buFont typeface="+mj-lt"/>
              <a:buAutoNum type="arabicPeriod"/>
            </a:pPr>
            <a:r>
              <a:rPr lang="en-US" dirty="0" smtClean="0"/>
              <a:t>Purchase a subscription.</a:t>
            </a:r>
          </a:p>
          <a:p>
            <a:pPr marL="548640" lvl="1" indent="-457200">
              <a:buFont typeface="+mj-lt"/>
              <a:buAutoNum type="arabicPeriod"/>
            </a:pPr>
            <a:r>
              <a:rPr lang="en-US" dirty="0" smtClean="0"/>
              <a:t>Activate and verify the service.</a:t>
            </a:r>
          </a:p>
          <a:p>
            <a:pPr marL="548640" lvl="1" indent="-457200">
              <a:buFont typeface="+mj-lt"/>
              <a:buAutoNum type="arabicPeriod"/>
            </a:pPr>
            <a:r>
              <a:rPr lang="en-US" dirty="0" smtClean="0"/>
              <a:t>Verify activation.</a:t>
            </a:r>
          </a:p>
          <a:p>
            <a:pPr marL="548640" lvl="1" indent="-457200">
              <a:buFont typeface="+mj-lt"/>
              <a:buAutoNum type="arabicPeriod"/>
            </a:pPr>
            <a:r>
              <a:rPr lang="en-US" dirty="0" smtClean="0"/>
              <a:t>Learn about users and roles.</a:t>
            </a:r>
          </a:p>
          <a:p>
            <a:pPr marL="548640" lvl="1" indent="-457200">
              <a:buFont typeface="+mj-lt"/>
              <a:buAutoNum type="arabicPeriod"/>
            </a:pPr>
            <a:r>
              <a:rPr lang="en-US" dirty="0" smtClean="0"/>
              <a:t>Create accounts for your users and assign them appropriate privileges and roles.</a:t>
            </a:r>
          </a:p>
          <a:p>
            <a:pPr marL="548640" lvl="1" indent="-457200">
              <a:buFont typeface="+mj-lt"/>
              <a:buAutoNum type="arabicPeriod"/>
            </a:pPr>
            <a:r>
              <a:rPr lang="en-US" dirty="0" smtClean="0"/>
              <a:t>Set the password for the database user authorized to perform administrative tasks for your service (PDB_ADMIN).</a:t>
            </a:r>
          </a:p>
          <a:p>
            <a:r>
              <a:rPr lang="en-US" b="1" dirty="0" smtClean="0"/>
              <a:t>Note: </a:t>
            </a:r>
            <a:r>
              <a:rPr lang="en-US" dirty="0" smtClean="0"/>
              <a:t>You can refer to Using Oracle Database </a:t>
            </a:r>
            <a:r>
              <a:rPr lang="en-US" dirty="0" err="1" smtClean="0"/>
              <a:t>Exadata</a:t>
            </a:r>
            <a:r>
              <a:rPr lang="en-US" dirty="0" smtClean="0"/>
              <a:t> Express Cloud Service (</a:t>
            </a:r>
            <a:r>
              <a:rPr lang="en-US" dirty="0" smtClean="0">
                <a:hlinkClick r:id="rId4"/>
              </a:rPr>
              <a:t>https://docs.oracle.com/cloud/latest/exadataexpress-cloud/CSDBP/toc.htm</a:t>
            </a:r>
            <a:r>
              <a:rPr lang="en-US" dirty="0" smtClean="0"/>
              <a:t>) for details on the subscription process.</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Oracle Exadata Express Cloud Service</a:t>
            </a:r>
            <a:endParaRPr lang="en-US" dirty="0"/>
          </a:p>
        </p:txBody>
      </p:sp>
      <p:sp>
        <p:nvSpPr>
          <p:cNvPr id="3" name="Content Placeholder 2"/>
          <p:cNvSpPr>
            <a:spLocks noGrp="1"/>
          </p:cNvSpPr>
          <p:nvPr>
            <p:ph idx="1"/>
          </p:nvPr>
        </p:nvSpPr>
        <p:spPr>
          <a:xfrm>
            <a:off x="622138" y="1242485"/>
            <a:ext cx="10944549" cy="1003687"/>
          </a:xfrm>
        </p:spPr>
        <p:txBody>
          <a:bodyPr/>
          <a:lstStyle/>
          <a:p>
            <a:r>
              <a:rPr lang="en-US" dirty="0" smtClean="0"/>
              <a:t>You can refer to Working with Oracle Database </a:t>
            </a:r>
            <a:r>
              <a:rPr lang="en-US" dirty="0" err="1" smtClean="0"/>
              <a:t>Exadata</a:t>
            </a:r>
            <a:r>
              <a:rPr lang="en-US" dirty="0" smtClean="0"/>
              <a:t> Express Cloud Service</a:t>
            </a:r>
            <a:r>
              <a:rPr lang="en-US" dirty="0" smtClean="0">
                <a:hlinkClick r:id="rId4"/>
              </a:rPr>
              <a:t>  </a:t>
            </a:r>
            <a:r>
              <a:rPr lang="en-US" dirty="0" smtClean="0"/>
              <a:t> (</a:t>
            </a:r>
            <a:r>
              <a:rPr lang="en-US" dirty="0" smtClean="0">
                <a:hlinkClick r:id="rId4"/>
              </a:rPr>
              <a:t>http://oukc.oracle.com/public/redir.html?type=player&amp;offid=1984115860</a:t>
            </a:r>
            <a:r>
              <a:rPr lang="en-US" dirty="0" smtClean="0"/>
              <a:t>) to gain an introduction to the service and its features.</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Started with </a:t>
            </a:r>
            <a:r>
              <a:rPr lang="en-US" dirty="0" err="1" smtClean="0"/>
              <a:t>Exadata</a:t>
            </a:r>
            <a:r>
              <a:rPr lang="en-US" dirty="0" smtClean="0"/>
              <a:t> Express</a:t>
            </a:r>
            <a:endParaRPr lang="en-US" dirty="0"/>
          </a:p>
        </p:txBody>
      </p:sp>
      <p:sp>
        <p:nvSpPr>
          <p:cNvPr id="7" name="Content Placeholder 6"/>
          <p:cNvSpPr>
            <a:spLocks noGrp="1"/>
          </p:cNvSpPr>
          <p:nvPr>
            <p:ph sz="half" idx="1"/>
          </p:nvPr>
        </p:nvSpPr>
        <p:spPr>
          <a:xfrm>
            <a:off x="621630" y="1244332"/>
            <a:ext cx="5269635" cy="2527181"/>
          </a:xfrm>
        </p:spPr>
        <p:txBody>
          <a:bodyPr/>
          <a:lstStyle/>
          <a:p>
            <a:pPr lvl="1">
              <a:buFont typeface="Arial" pitchFamily="34" charset="0"/>
              <a:buChar char="•"/>
            </a:pPr>
            <a:r>
              <a:rPr lang="en-US" dirty="0" smtClean="0"/>
              <a:t>On signing into the service, you get access to the dashboard.</a:t>
            </a:r>
          </a:p>
          <a:p>
            <a:pPr lvl="1">
              <a:buFont typeface="Arial" pitchFamily="34" charset="0"/>
              <a:buChar char="•"/>
            </a:pPr>
            <a:r>
              <a:rPr lang="en-US" dirty="0" smtClean="0"/>
              <a:t>Dashboard allows you to create database instances and users.</a:t>
            </a:r>
          </a:p>
          <a:p>
            <a:pPr lvl="1">
              <a:buFont typeface="Arial" pitchFamily="34" charset="0"/>
              <a:buChar char="•"/>
            </a:pPr>
            <a:r>
              <a:rPr lang="en-US" dirty="0" smtClean="0"/>
              <a:t>The number of instances you create is limited by the amount of resources you have access to. </a:t>
            </a:r>
            <a:endParaRPr lang="en-US" dirty="0"/>
          </a:p>
        </p:txBody>
      </p:sp>
      <p:pic>
        <p:nvPicPr>
          <p:cNvPr id="9" name="Content Placeholder 8" descr="Exadata6.png"/>
          <p:cNvPicPr>
            <a:picLocks noGrp="1" noChangeAspect="1"/>
          </p:cNvPicPr>
          <p:nvPr>
            <p:ph sz="half" idx="2"/>
          </p:nvPr>
        </p:nvPicPr>
        <p:blipFill>
          <a:blip r:embed="rId4" cstate="print"/>
          <a:stretch>
            <a:fillRect/>
          </a:stretch>
        </p:blipFill>
        <p:spPr>
          <a:xfrm>
            <a:off x="5713412" y="1828800"/>
            <a:ext cx="5943600" cy="3403600"/>
          </a:xfrm>
          <a:ln>
            <a:solidFill>
              <a:schemeClr val="tx1"/>
            </a:solidFill>
          </a:ln>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a:t>
            </a:r>
            <a:r>
              <a:rPr lang="en-US" dirty="0" err="1" smtClean="0"/>
              <a:t>Exadata</a:t>
            </a:r>
            <a:endParaRPr lang="en-US" dirty="0"/>
          </a:p>
        </p:txBody>
      </p:sp>
      <p:pic>
        <p:nvPicPr>
          <p:cNvPr id="8" name="Content Placeholder 7" descr="Exadata8.png"/>
          <p:cNvPicPr>
            <a:picLocks noGrp="1" noChangeAspect="1"/>
          </p:cNvPicPr>
          <p:nvPr>
            <p:ph sz="half" idx="2"/>
          </p:nvPr>
        </p:nvPicPr>
        <p:blipFill>
          <a:blip r:embed="rId4" cstate="print"/>
          <a:stretch>
            <a:fillRect/>
          </a:stretch>
        </p:blipFill>
        <p:spPr>
          <a:xfrm>
            <a:off x="6551612" y="1244600"/>
            <a:ext cx="5029200" cy="4089400"/>
          </a:xfrm>
        </p:spPr>
      </p:pic>
      <p:pic>
        <p:nvPicPr>
          <p:cNvPr id="7" name="Content Placeholder 6" descr="Exadata7.png"/>
          <p:cNvPicPr>
            <a:picLocks noGrp="1" noChangeAspect="1"/>
          </p:cNvPicPr>
          <p:nvPr>
            <p:ph sz="half" idx="1"/>
          </p:nvPr>
        </p:nvPicPr>
        <p:blipFill>
          <a:blip r:embed="rId5" cstate="print"/>
          <a:stretch>
            <a:fillRect/>
          </a:stretch>
        </p:blipFill>
        <p:spPr>
          <a:xfrm>
            <a:off x="912812" y="1676400"/>
            <a:ext cx="5073880" cy="2133600"/>
          </a:xfrm>
        </p:spPr>
      </p:pic>
      <p:sp>
        <p:nvSpPr>
          <p:cNvPr id="10" name="Line 49"/>
          <p:cNvSpPr>
            <a:spLocks noChangeShapeType="1"/>
          </p:cNvSpPr>
          <p:nvPr/>
        </p:nvSpPr>
        <p:spPr bwMode="auto">
          <a:xfrm flipV="1">
            <a:off x="6018212" y="3276600"/>
            <a:ext cx="533399" cy="0"/>
          </a:xfrm>
          <a:prstGeom prst="line">
            <a:avLst/>
          </a:prstGeom>
          <a:noFill/>
          <a:ln w="57150" cap="sq">
            <a:solidFill>
              <a:schemeClr val="accent4"/>
            </a:solidFill>
            <a:round/>
            <a:headEnd type="none" w="sm" len="sm"/>
            <a:tailEnd type="triangle" w="med" len="med"/>
          </a:ln>
        </p:spPr>
        <p:txBody>
          <a:bodyPr lIns="121899" tIns="60949" rIns="121899" bIns="60949"/>
          <a:lstStyle/>
          <a:p>
            <a:pPr>
              <a:defRPr/>
            </a:pPr>
            <a:endParaRPr lang="en-US"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Console</a:t>
            </a:r>
            <a:endParaRPr lang="en-US" dirty="0"/>
          </a:p>
        </p:txBody>
      </p:sp>
      <p:sp>
        <p:nvSpPr>
          <p:cNvPr id="3" name="Content Placeholder 2"/>
          <p:cNvSpPr>
            <a:spLocks noGrp="1"/>
          </p:cNvSpPr>
          <p:nvPr>
            <p:ph idx="1"/>
          </p:nvPr>
        </p:nvSpPr>
        <p:spPr/>
        <p:txBody>
          <a:bodyPr/>
          <a:lstStyle/>
          <a:p>
            <a:pPr lvl="1"/>
            <a:r>
              <a:rPr lang="en-US" smtClean="0"/>
              <a:t>Service Console is the interface to use and manage the Exadata service</a:t>
            </a:r>
          </a:p>
          <a:p>
            <a:pPr lvl="1"/>
            <a:r>
              <a:rPr lang="en-US" smtClean="0"/>
              <a:t>It provides three different perspectives of the instance</a:t>
            </a:r>
          </a:p>
          <a:p>
            <a:pPr lvl="2"/>
            <a:r>
              <a:rPr lang="en-US" smtClean="0"/>
              <a:t>Web Access</a:t>
            </a:r>
          </a:p>
          <a:p>
            <a:pPr lvl="2"/>
            <a:r>
              <a:rPr lang="en-US" smtClean="0"/>
              <a:t>Client Access</a:t>
            </a:r>
          </a:p>
          <a:p>
            <a:pPr lvl="2"/>
            <a:r>
              <a:rPr lang="en-US" smtClean="0"/>
              <a:t>Administration</a:t>
            </a:r>
            <a:endParaRPr lang="en-US" dirty="0"/>
          </a:p>
        </p:txBody>
      </p:sp>
      <p:pic>
        <p:nvPicPr>
          <p:cNvPr id="4" name="Picture 3" descr="Exadata8.png"/>
          <p:cNvPicPr>
            <a:picLocks noChangeAspect="1"/>
          </p:cNvPicPr>
          <p:nvPr/>
        </p:nvPicPr>
        <p:blipFill>
          <a:blip r:embed="rId4" cstate="print"/>
          <a:stretch>
            <a:fillRect/>
          </a:stretch>
        </p:blipFill>
        <p:spPr>
          <a:xfrm>
            <a:off x="5408612" y="2133600"/>
            <a:ext cx="5257800" cy="3657600"/>
          </a:xfrm>
          <a:prstGeom prst="rect">
            <a:avLst/>
          </a:prstGeom>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Access through Service Console</a:t>
            </a:r>
            <a:endParaRPr lang="en-US" dirty="0"/>
          </a:p>
        </p:txBody>
      </p:sp>
      <p:pic>
        <p:nvPicPr>
          <p:cNvPr id="4" name="Content Placeholder 3" descr="Exadata9.png"/>
          <p:cNvPicPr>
            <a:picLocks noGrp="1" noChangeAspect="1"/>
          </p:cNvPicPr>
          <p:nvPr>
            <p:ph idx="1"/>
          </p:nvPr>
        </p:nvPicPr>
        <p:blipFill>
          <a:blip r:embed="rId4" cstate="print"/>
          <a:stretch>
            <a:fillRect/>
          </a:stretch>
        </p:blipFill>
        <p:spPr>
          <a:xfrm>
            <a:off x="1293812" y="2286000"/>
            <a:ext cx="9372599" cy="2033587"/>
          </a:xfrm>
        </p:spPr>
      </p:pic>
      <p:sp>
        <p:nvSpPr>
          <p:cNvPr id="6" name="Rectangular Callout 5"/>
          <p:cNvSpPr/>
          <p:nvPr/>
        </p:nvSpPr>
        <p:spPr bwMode="auto">
          <a:xfrm>
            <a:off x="2208212" y="1371600"/>
            <a:ext cx="2304449" cy="611716"/>
          </a:xfrm>
          <a:prstGeom prst="wedgeRectCallout">
            <a:avLst>
              <a:gd name="adj1" fmla="val 85875"/>
              <a:gd name="adj2" fmla="val 128101"/>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nchorCtr="0"/>
          <a:lstStyle/>
          <a:p>
            <a:pPr algn="ctr" defTabSz="304747">
              <a:spcBef>
                <a:spcPct val="20000"/>
              </a:spcBef>
              <a:buClr>
                <a:srgbClr val="FF0000"/>
              </a:buClr>
              <a:defRPr/>
            </a:pPr>
            <a:r>
              <a:rPr lang="en-US" dirty="0" smtClean="0"/>
              <a:t>To execute SQL and PL/SQL </a:t>
            </a:r>
            <a:endParaRPr lang="en-US" dirty="0">
              <a:solidFill>
                <a:schemeClr val="tx1"/>
              </a:solidFill>
            </a:endParaRPr>
          </a:p>
        </p:txBody>
      </p:sp>
      <p:sp>
        <p:nvSpPr>
          <p:cNvPr id="7" name="Rectangular Callout 6"/>
          <p:cNvSpPr/>
          <p:nvPr/>
        </p:nvSpPr>
        <p:spPr bwMode="auto">
          <a:xfrm>
            <a:off x="8456612" y="1143000"/>
            <a:ext cx="2304449" cy="764116"/>
          </a:xfrm>
          <a:prstGeom prst="wedgeRectCallout">
            <a:avLst>
              <a:gd name="adj1" fmla="val -59779"/>
              <a:gd name="adj2" fmla="val 133570"/>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nchorCtr="0"/>
          <a:lstStyle/>
          <a:p>
            <a:pPr algn="ctr" defTabSz="304747">
              <a:spcBef>
                <a:spcPct val="20000"/>
              </a:spcBef>
              <a:buClr>
                <a:srgbClr val="FF0000"/>
              </a:buClr>
              <a:defRPr/>
            </a:pPr>
            <a:r>
              <a:rPr lang="en-US" dirty="0" smtClean="0"/>
              <a:t>For quick development of applications</a:t>
            </a:r>
            <a:endParaRPr lang="en-US" dirty="0">
              <a:solidFill>
                <a:schemeClr val="tx1"/>
              </a:solidFill>
            </a:endParaRPr>
          </a:p>
        </p:txBody>
      </p:sp>
      <p:sp>
        <p:nvSpPr>
          <p:cNvPr id="8" name="Rectangular Callout 7"/>
          <p:cNvSpPr/>
          <p:nvPr/>
        </p:nvSpPr>
        <p:spPr bwMode="auto">
          <a:xfrm>
            <a:off x="1751012" y="4648200"/>
            <a:ext cx="2438400" cy="838200"/>
          </a:xfrm>
          <a:prstGeom prst="wedgeRectCallout">
            <a:avLst>
              <a:gd name="adj1" fmla="val 65573"/>
              <a:gd name="adj2" fmla="val -185293"/>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nchorCtr="0"/>
          <a:lstStyle/>
          <a:p>
            <a:pPr algn="ctr" defTabSz="304747">
              <a:spcBef>
                <a:spcPct val="20000"/>
              </a:spcBef>
              <a:buClr>
                <a:srgbClr val="FF0000"/>
              </a:buClr>
              <a:defRPr/>
            </a:pPr>
            <a:r>
              <a:rPr lang="en-US" dirty="0" smtClean="0">
                <a:solidFill>
                  <a:schemeClr val="tx1"/>
                </a:solidFill>
              </a:rPr>
              <a:t>To define </a:t>
            </a:r>
            <a:r>
              <a:rPr lang="en-US" dirty="0" err="1" smtClean="0">
                <a:solidFill>
                  <a:schemeClr val="tx1"/>
                </a:solidFill>
              </a:rPr>
              <a:t>RESTful</a:t>
            </a:r>
            <a:r>
              <a:rPr lang="en-US" dirty="0" smtClean="0">
                <a:solidFill>
                  <a:schemeClr val="tx1"/>
                </a:solidFill>
              </a:rPr>
              <a:t> services on the database</a:t>
            </a:r>
            <a:endParaRPr lang="en-US" dirty="0">
              <a:solidFill>
                <a:schemeClr val="tx1"/>
              </a:solidFill>
            </a:endParaRPr>
          </a:p>
        </p:txBody>
      </p:sp>
      <p:sp>
        <p:nvSpPr>
          <p:cNvPr id="9" name="Rectangular Callout 8"/>
          <p:cNvSpPr/>
          <p:nvPr/>
        </p:nvSpPr>
        <p:spPr bwMode="auto">
          <a:xfrm>
            <a:off x="8913812" y="4648200"/>
            <a:ext cx="2438400" cy="838200"/>
          </a:xfrm>
          <a:prstGeom prst="wedgeRectCallout">
            <a:avLst>
              <a:gd name="adj1" fmla="val -84452"/>
              <a:gd name="adj2" fmla="val -160702"/>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nchorCtr="0"/>
          <a:lstStyle/>
          <a:p>
            <a:pPr algn="ctr" defTabSz="304747">
              <a:spcBef>
                <a:spcPct val="20000"/>
              </a:spcBef>
              <a:buClr>
                <a:srgbClr val="FF0000"/>
              </a:buClr>
              <a:defRPr/>
            </a:pPr>
            <a:r>
              <a:rPr lang="en-US" dirty="0" smtClean="0"/>
              <a:t>Reuse apps from pre-built APEX applications</a:t>
            </a:r>
            <a:endParaRPr lang="en-US" dirty="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Access Configuration through Service Console</a:t>
            </a:r>
            <a:endParaRPr lang="en-US" dirty="0"/>
          </a:p>
        </p:txBody>
      </p:sp>
      <p:pic>
        <p:nvPicPr>
          <p:cNvPr id="4" name="Content Placeholder 3" descr="Exadata10.png"/>
          <p:cNvPicPr>
            <a:picLocks noGrp="1" noChangeAspect="1"/>
          </p:cNvPicPr>
          <p:nvPr>
            <p:ph idx="1"/>
          </p:nvPr>
        </p:nvPicPr>
        <p:blipFill>
          <a:blip r:embed="rId4" cstate="print"/>
          <a:stretch>
            <a:fillRect/>
          </a:stretch>
        </p:blipFill>
        <p:spPr>
          <a:xfrm>
            <a:off x="4113212" y="3429000"/>
            <a:ext cx="7543800" cy="1771429"/>
          </a:xfrm>
        </p:spPr>
      </p:pic>
      <p:pic>
        <p:nvPicPr>
          <p:cNvPr id="9" name="Picture 8" descr="Exadata11.png"/>
          <p:cNvPicPr>
            <a:picLocks noChangeAspect="1"/>
          </p:cNvPicPr>
          <p:nvPr/>
        </p:nvPicPr>
        <p:blipFill>
          <a:blip r:embed="rId5" cstate="print"/>
          <a:stretch>
            <a:fillRect/>
          </a:stretch>
        </p:blipFill>
        <p:spPr>
          <a:xfrm>
            <a:off x="912812" y="1219200"/>
            <a:ext cx="5885715" cy="1800000"/>
          </a:xfrm>
          <a:prstGeom prst="rect">
            <a:avLst/>
          </a:prstGeom>
        </p:spPr>
      </p:pic>
      <p:sp>
        <p:nvSpPr>
          <p:cNvPr id="10" name="Freeform 46"/>
          <p:cNvSpPr>
            <a:spLocks/>
          </p:cNvSpPr>
          <p:nvPr/>
        </p:nvSpPr>
        <p:spPr bwMode="auto">
          <a:xfrm>
            <a:off x="2665412" y="3200400"/>
            <a:ext cx="1143000" cy="914400"/>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57150" cap="sq" cmpd="sng">
            <a:solidFill>
              <a:schemeClr val="accent4"/>
            </a:solidFill>
            <a:prstDash val="solid"/>
            <a:round/>
            <a:headEnd type="none" w="sm" len="sm"/>
            <a:tailEnd type="triangle" w="med" len="med"/>
          </a:ln>
        </p:spPr>
        <p:txBody>
          <a:bodyPr lIns="121899" tIns="60949" rIns="121899" bIns="60949"/>
          <a:lstStyle/>
          <a:p>
            <a:pPr>
              <a:defRPr/>
            </a:pPr>
            <a:endParaRPr lang="en-US" dirty="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Administration through Service Console</a:t>
            </a:r>
            <a:endParaRPr lang="en-US" dirty="0"/>
          </a:p>
        </p:txBody>
      </p:sp>
      <p:pic>
        <p:nvPicPr>
          <p:cNvPr id="4" name="Content Placeholder 3" descr="Exadata12.png"/>
          <p:cNvPicPr>
            <a:picLocks noGrp="1" noChangeAspect="1"/>
          </p:cNvPicPr>
          <p:nvPr>
            <p:ph idx="1"/>
          </p:nvPr>
        </p:nvPicPr>
        <p:blipFill>
          <a:blip r:embed="rId4" cstate="print"/>
          <a:stretch>
            <a:fillRect/>
          </a:stretch>
        </p:blipFill>
        <p:spPr>
          <a:xfrm>
            <a:off x="1141412" y="2514600"/>
            <a:ext cx="9372600" cy="1780953"/>
          </a:xfrm>
        </p:spPr>
      </p:pic>
      <p:sp>
        <p:nvSpPr>
          <p:cNvPr id="6" name="Rectangular Callout 5"/>
          <p:cNvSpPr/>
          <p:nvPr/>
        </p:nvSpPr>
        <p:spPr bwMode="auto">
          <a:xfrm>
            <a:off x="2208212" y="1143000"/>
            <a:ext cx="2304449" cy="840316"/>
          </a:xfrm>
          <a:prstGeom prst="wedgeRectCallout">
            <a:avLst>
              <a:gd name="adj1" fmla="val 67971"/>
              <a:gd name="adj2" fmla="val 129561"/>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nchorCtr="0"/>
          <a:lstStyle/>
          <a:p>
            <a:pPr algn="ctr" defTabSz="304747">
              <a:spcBef>
                <a:spcPct val="20000"/>
              </a:spcBef>
              <a:buClr>
                <a:srgbClr val="FF0000"/>
              </a:buClr>
              <a:defRPr/>
            </a:pPr>
            <a:r>
              <a:rPr lang="en-US" dirty="0" smtClean="0"/>
              <a:t>Create a new schema for database objects </a:t>
            </a:r>
            <a:endParaRPr lang="en-US" dirty="0">
              <a:solidFill>
                <a:schemeClr val="tx1"/>
              </a:solidFill>
            </a:endParaRPr>
          </a:p>
        </p:txBody>
      </p:sp>
      <p:sp>
        <p:nvSpPr>
          <p:cNvPr id="7" name="Rectangular Callout 6"/>
          <p:cNvSpPr/>
          <p:nvPr/>
        </p:nvSpPr>
        <p:spPr bwMode="auto">
          <a:xfrm>
            <a:off x="8151812" y="4724400"/>
            <a:ext cx="3048000" cy="1295400"/>
          </a:xfrm>
          <a:prstGeom prst="wedgeRectCallout">
            <a:avLst>
              <a:gd name="adj1" fmla="val -56805"/>
              <a:gd name="adj2" fmla="val -113287"/>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nchorCtr="0"/>
          <a:lstStyle/>
          <a:p>
            <a:pPr algn="ctr" defTabSz="304747">
              <a:spcBef>
                <a:spcPct val="20000"/>
              </a:spcBef>
              <a:buClr>
                <a:srgbClr val="FF0000"/>
              </a:buClr>
              <a:defRPr/>
            </a:pPr>
            <a:r>
              <a:rPr lang="en-US" dirty="0" smtClean="0">
                <a:solidFill>
                  <a:schemeClr val="tx1"/>
                </a:solidFill>
              </a:rPr>
              <a:t>To manage tasks such as archiving APEX schemas and association among APEX schema</a:t>
            </a:r>
            <a:endParaRPr lang="en-US" dirty="0">
              <a:solidFill>
                <a:schemeClr val="tx1"/>
              </a:solidFill>
            </a:endParaRPr>
          </a:p>
        </p:txBody>
      </p:sp>
      <p:sp>
        <p:nvSpPr>
          <p:cNvPr id="8" name="Rectangular Callout 7"/>
          <p:cNvSpPr/>
          <p:nvPr/>
        </p:nvSpPr>
        <p:spPr bwMode="auto">
          <a:xfrm>
            <a:off x="8609012" y="1219200"/>
            <a:ext cx="2304449" cy="840316"/>
          </a:xfrm>
          <a:prstGeom prst="wedgeRectCallout">
            <a:avLst>
              <a:gd name="adj1" fmla="val -60747"/>
              <a:gd name="adj2" fmla="val 126263"/>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nchorCtr="0"/>
          <a:lstStyle/>
          <a:p>
            <a:pPr algn="ctr" defTabSz="304747">
              <a:spcBef>
                <a:spcPct val="20000"/>
              </a:spcBef>
              <a:buClr>
                <a:srgbClr val="FF0000"/>
              </a:buClr>
              <a:defRPr/>
            </a:pPr>
            <a:r>
              <a:rPr lang="en-US" dirty="0" smtClean="0"/>
              <a:t>To create a document store using a schema</a:t>
            </a:r>
            <a:endParaRPr lang="en-US" dirty="0">
              <a:solidFill>
                <a:schemeClr val="tx1"/>
              </a:solidFill>
            </a:endParaRPr>
          </a:p>
        </p:txBody>
      </p:sp>
      <p:sp>
        <p:nvSpPr>
          <p:cNvPr id="9" name="Rectangular Callout 8"/>
          <p:cNvSpPr/>
          <p:nvPr/>
        </p:nvSpPr>
        <p:spPr bwMode="auto">
          <a:xfrm>
            <a:off x="2360612" y="4572000"/>
            <a:ext cx="2304449" cy="611716"/>
          </a:xfrm>
          <a:prstGeom prst="wedgeRectCallout">
            <a:avLst>
              <a:gd name="adj1" fmla="val 70390"/>
              <a:gd name="adj2" fmla="val -145340"/>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nchorCtr="0"/>
          <a:lstStyle/>
          <a:p>
            <a:pPr algn="ctr" defTabSz="304747">
              <a:spcBef>
                <a:spcPct val="20000"/>
              </a:spcBef>
              <a:buClr>
                <a:srgbClr val="FF0000"/>
              </a:buClr>
              <a:defRPr/>
            </a:pPr>
            <a:r>
              <a:rPr lang="en-US" dirty="0" smtClean="0"/>
              <a:t>Set or reset password for admin</a:t>
            </a:r>
            <a:endParaRPr lang="en-US" dirty="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
        <p:nvSpPr>
          <p:cNvPr id="7170" name="Rectangle 8"/>
          <p:cNvSpPr>
            <a:spLocks noGrp="1" noChangeArrowheads="1"/>
          </p:cNvSpPr>
          <p:nvPr>
            <p:ph type="title"/>
          </p:nvPr>
        </p:nvSpPr>
        <p:spPr/>
        <p:txBody>
          <a:bodyPr/>
          <a:lstStyle/>
          <a:p>
            <a:pPr eaLnBrk="1" hangingPunct="1"/>
            <a:r>
              <a:rPr lang="en-US" altLang="en-US" smtClean="0"/>
              <a:t>Lesson Objectives</a:t>
            </a:r>
            <a:endParaRPr lang="en-US" altLang="en-US" dirty="0" smtClean="0"/>
          </a:p>
        </p:txBody>
      </p:sp>
      <p:sp>
        <p:nvSpPr>
          <p:cNvPr id="7171" name="Rectangle 9"/>
          <p:cNvSpPr>
            <a:spLocks noGrp="1" noChangeArrowheads="1"/>
          </p:cNvSpPr>
          <p:nvPr>
            <p:ph idx="1"/>
          </p:nvPr>
        </p:nvSpPr>
        <p:spPr>
          <a:xfrm>
            <a:off x="622138" y="1242485"/>
            <a:ext cx="10944549" cy="1234519"/>
          </a:xfrm>
        </p:spPr>
        <p:txBody>
          <a:bodyPr/>
          <a:lstStyle/>
          <a:p>
            <a:r>
              <a:rPr lang="en-US" altLang="en-US" dirty="0" smtClean="0">
                <a:latin typeface="Arial" charset="0"/>
              </a:rPr>
              <a:t>After completing this lesson, you should be able to do the following:</a:t>
            </a:r>
          </a:p>
          <a:p>
            <a:pPr lvl="1" eaLnBrk="1" hangingPunct="1"/>
            <a:r>
              <a:rPr lang="en-US" altLang="en-US" dirty="0" smtClean="0"/>
              <a:t>Describe the salient features of Oracle Cloud</a:t>
            </a:r>
          </a:p>
          <a:p>
            <a:pPr lvl="1" eaLnBrk="1" hangingPunct="1"/>
            <a:r>
              <a:rPr lang="en-US" altLang="en-US" dirty="0" smtClean="0"/>
              <a:t>Discuss the features of Oracle Database </a:t>
            </a:r>
            <a:r>
              <a:rPr lang="en-US" altLang="en-US" dirty="0" err="1" smtClean="0"/>
              <a:t>Exadata</a:t>
            </a:r>
            <a:r>
              <a:rPr lang="en-US" altLang="en-US" dirty="0" smtClean="0"/>
              <a:t> Express Cloud Service</a:t>
            </a:r>
          </a:p>
        </p:txBody>
      </p:sp>
    </p:spTree>
    <p:custDataLst>
      <p:tags r:id="rId1"/>
    </p:custData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Workshop</a:t>
            </a:r>
            <a:endParaRPr lang="en-US" dirty="0"/>
          </a:p>
        </p:txBody>
      </p:sp>
      <p:sp>
        <p:nvSpPr>
          <p:cNvPr id="8" name="TextBox 7"/>
          <p:cNvSpPr txBox="1"/>
          <p:nvPr/>
        </p:nvSpPr>
        <p:spPr>
          <a:xfrm>
            <a:off x="3732212" y="3200400"/>
            <a:ext cx="7391400" cy="369332"/>
          </a:xfrm>
          <a:prstGeom prst="rect">
            <a:avLst/>
          </a:prstGeom>
          <a:noFill/>
        </p:spPr>
        <p:txBody>
          <a:bodyPr wrap="square" rtlCol="0">
            <a:spAutoFit/>
          </a:bodyPr>
          <a:lstStyle/>
          <a:p>
            <a:r>
              <a:rPr lang="en-US" dirty="0" smtClean="0"/>
              <a:t>Clicking on SQL workshop will lead you to APEX interface</a:t>
            </a:r>
            <a:endParaRPr lang="en-US" dirty="0"/>
          </a:p>
        </p:txBody>
      </p:sp>
      <p:pic>
        <p:nvPicPr>
          <p:cNvPr id="9" name="Picture 8" descr="Exadata13.png"/>
          <p:cNvPicPr>
            <a:picLocks noChangeAspect="1"/>
          </p:cNvPicPr>
          <p:nvPr/>
        </p:nvPicPr>
        <p:blipFill>
          <a:blip r:embed="rId4" cstate="print"/>
          <a:stretch>
            <a:fillRect/>
          </a:stretch>
        </p:blipFill>
        <p:spPr>
          <a:xfrm>
            <a:off x="684212" y="1295400"/>
            <a:ext cx="8066667" cy="1742857"/>
          </a:xfrm>
          <a:prstGeom prst="rect">
            <a:avLst/>
          </a:prstGeom>
        </p:spPr>
      </p:pic>
      <p:pic>
        <p:nvPicPr>
          <p:cNvPr id="10" name="Picture 9" descr="Exadata14.png"/>
          <p:cNvPicPr>
            <a:picLocks noChangeAspect="1"/>
          </p:cNvPicPr>
          <p:nvPr/>
        </p:nvPicPr>
        <p:blipFill>
          <a:blip r:embed="rId5" cstate="print"/>
          <a:stretch>
            <a:fillRect/>
          </a:stretch>
        </p:blipFill>
        <p:spPr>
          <a:xfrm>
            <a:off x="1979612" y="3657600"/>
            <a:ext cx="9113323" cy="1828800"/>
          </a:xfrm>
          <a:prstGeom prst="rect">
            <a:avLst/>
          </a:prstGeom>
        </p:spPr>
      </p:pic>
      <p:sp>
        <p:nvSpPr>
          <p:cNvPr id="11" name="Freeform 46"/>
          <p:cNvSpPr>
            <a:spLocks/>
          </p:cNvSpPr>
          <p:nvPr/>
        </p:nvSpPr>
        <p:spPr bwMode="auto">
          <a:xfrm>
            <a:off x="1117309" y="3355138"/>
            <a:ext cx="653880" cy="605367"/>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57150" cap="sq" cmpd="sng">
            <a:solidFill>
              <a:schemeClr val="accent4"/>
            </a:solidFill>
            <a:prstDash val="solid"/>
            <a:round/>
            <a:headEnd type="none" w="sm" len="sm"/>
            <a:tailEnd type="triangle" w="med" len="med"/>
          </a:ln>
        </p:spPr>
        <p:txBody>
          <a:bodyPr lIns="121899" tIns="60949" rIns="121899" bIns="60949"/>
          <a:lstStyle/>
          <a:p>
            <a:pPr>
              <a:defRPr/>
            </a:pPr>
            <a:endParaRPr lang="en-US" dirty="0"/>
          </a:p>
        </p:txBody>
      </p:sp>
      <p:sp>
        <p:nvSpPr>
          <p:cNvPr id="12" name="Oval 33"/>
          <p:cNvSpPr>
            <a:spLocks noChangeAspect="1" noChangeArrowheads="1"/>
          </p:cNvSpPr>
          <p:nvPr/>
        </p:nvSpPr>
        <p:spPr bwMode="auto">
          <a:xfrm>
            <a:off x="3046412" y="312420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a:solidFill>
                  <a:schemeClr val="bg1"/>
                </a:solidFill>
              </a:rPr>
              <a:t>1</a:t>
            </a:r>
          </a:p>
        </p:txBody>
      </p:sp>
      <p:sp>
        <p:nvSpPr>
          <p:cNvPr id="13" name="TextBox 12"/>
          <p:cNvSpPr txBox="1"/>
          <p:nvPr/>
        </p:nvSpPr>
        <p:spPr>
          <a:xfrm>
            <a:off x="3732212" y="5638800"/>
            <a:ext cx="6858000" cy="369332"/>
          </a:xfrm>
          <a:prstGeom prst="rect">
            <a:avLst/>
          </a:prstGeom>
          <a:noFill/>
        </p:spPr>
        <p:txBody>
          <a:bodyPr wrap="square" rtlCol="0">
            <a:spAutoFit/>
          </a:bodyPr>
          <a:lstStyle/>
          <a:p>
            <a:r>
              <a:rPr lang="en-US" dirty="0" smtClean="0"/>
              <a:t>To run SQL or PL/SQL you can use the SQL commands utility</a:t>
            </a:r>
            <a:endParaRPr lang="en-US" dirty="0"/>
          </a:p>
        </p:txBody>
      </p:sp>
      <p:sp>
        <p:nvSpPr>
          <p:cNvPr id="14" name="Oval 33"/>
          <p:cNvSpPr>
            <a:spLocks noChangeAspect="1" noChangeArrowheads="1"/>
          </p:cNvSpPr>
          <p:nvPr/>
        </p:nvSpPr>
        <p:spPr bwMode="auto">
          <a:xfrm>
            <a:off x="3046412" y="556260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a:solidFill>
                  <a:schemeClr val="bg1"/>
                </a:solidFill>
              </a:rPr>
              <a:t>2</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Workshop</a:t>
            </a:r>
            <a:endParaRPr lang="en-US" dirty="0"/>
          </a:p>
        </p:txBody>
      </p:sp>
      <p:sp>
        <p:nvSpPr>
          <p:cNvPr id="4" name="TextBox 3"/>
          <p:cNvSpPr txBox="1"/>
          <p:nvPr/>
        </p:nvSpPr>
        <p:spPr>
          <a:xfrm>
            <a:off x="760412" y="838200"/>
            <a:ext cx="9906000" cy="369332"/>
          </a:xfrm>
          <a:prstGeom prst="rect">
            <a:avLst/>
          </a:prstGeom>
          <a:noFill/>
        </p:spPr>
        <p:txBody>
          <a:bodyPr wrap="square" rtlCol="0">
            <a:spAutoFit/>
          </a:bodyPr>
          <a:lstStyle/>
          <a:p>
            <a:r>
              <a:rPr lang="en-US" dirty="0" smtClean="0"/>
              <a:t>You can run SQL statements in the editor. </a:t>
            </a:r>
            <a:endParaRPr lang="en-US" dirty="0"/>
          </a:p>
        </p:txBody>
      </p:sp>
      <p:pic>
        <p:nvPicPr>
          <p:cNvPr id="1026" name="Picture 2"/>
          <p:cNvPicPr>
            <a:picLocks noChangeAspect="1" noChangeArrowheads="1"/>
          </p:cNvPicPr>
          <p:nvPr/>
        </p:nvPicPr>
        <p:blipFill>
          <a:blip r:embed="rId4" cstate="print"/>
          <a:srcRect/>
          <a:stretch>
            <a:fillRect/>
          </a:stretch>
        </p:blipFill>
        <p:spPr bwMode="auto">
          <a:xfrm>
            <a:off x="1751012" y="1266372"/>
            <a:ext cx="8474075" cy="4976813"/>
          </a:xfrm>
          <a:prstGeom prst="rect">
            <a:avLst/>
          </a:prstGeom>
          <a:noFill/>
          <a:ln w="9525">
            <a:solidFill>
              <a:schemeClr val="tx1"/>
            </a:solidFill>
            <a:miter lim="800000"/>
            <a:headEnd/>
            <a:tailEnd/>
          </a:ln>
        </p:spPr>
      </p:pic>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through Database Clients</a:t>
            </a:r>
            <a:endParaRPr lang="en-US" dirty="0"/>
          </a:p>
        </p:txBody>
      </p:sp>
      <p:sp>
        <p:nvSpPr>
          <p:cNvPr id="4" name="Content Placeholder 3"/>
          <p:cNvSpPr txBox="1">
            <a:spLocks noGrp="1"/>
          </p:cNvSpPr>
          <p:nvPr>
            <p:ph idx="1"/>
          </p:nvPr>
        </p:nvSpPr>
        <p:spPr>
          <a:xfrm>
            <a:off x="622138" y="1242485"/>
            <a:ext cx="10944549" cy="3427427"/>
          </a:xfrm>
          <a:prstGeom prst="rect">
            <a:avLst/>
          </a:prstGeom>
          <a:noFill/>
        </p:spPr>
        <p:txBody>
          <a:bodyPr wrap="square" rtlCol="0">
            <a:spAutoFit/>
          </a:bodyPr>
          <a:lstStyle/>
          <a:p>
            <a:r>
              <a:rPr lang="en-US" dirty="0" smtClean="0"/>
              <a:t>You can connect to </a:t>
            </a:r>
            <a:r>
              <a:rPr lang="en-US" dirty="0" err="1" smtClean="0"/>
              <a:t>Exadata</a:t>
            </a:r>
            <a:r>
              <a:rPr lang="en-US" dirty="0" smtClean="0"/>
              <a:t> Express through various database clients. </a:t>
            </a:r>
          </a:p>
          <a:p>
            <a:r>
              <a:rPr lang="en-US" dirty="0" smtClean="0"/>
              <a:t>Some of the database clients include:</a:t>
            </a:r>
          </a:p>
          <a:p>
            <a:pPr lvl="1">
              <a:buFont typeface="Arial" pitchFamily="34" charset="0"/>
              <a:buChar char="•"/>
            </a:pPr>
            <a:r>
              <a:rPr lang="en-US" dirty="0" smtClean="0"/>
              <a:t>SQL*Plus</a:t>
            </a:r>
          </a:p>
          <a:p>
            <a:pPr lvl="1">
              <a:buFont typeface="Arial" pitchFamily="34" charset="0"/>
              <a:buChar char="•"/>
            </a:pPr>
            <a:r>
              <a:rPr lang="en-US" dirty="0" err="1" smtClean="0"/>
              <a:t>SQLcl</a:t>
            </a:r>
            <a:endParaRPr lang="en-US" dirty="0" smtClean="0"/>
          </a:p>
          <a:p>
            <a:pPr lvl="1">
              <a:buFont typeface="Arial" pitchFamily="34" charset="0"/>
              <a:buChar char="•"/>
            </a:pPr>
            <a:r>
              <a:rPr lang="en-US" dirty="0" smtClean="0"/>
              <a:t>SQL Developer</a:t>
            </a:r>
          </a:p>
          <a:p>
            <a:pPr lvl="1">
              <a:buFont typeface="Arial" pitchFamily="34" charset="0"/>
              <a:buChar char="•"/>
            </a:pPr>
            <a:r>
              <a:rPr lang="en-US" dirty="0" err="1" smtClean="0"/>
              <a:t>.Net</a:t>
            </a:r>
            <a:r>
              <a:rPr lang="en-US" dirty="0" smtClean="0"/>
              <a:t> and Visual Studio</a:t>
            </a:r>
          </a:p>
          <a:p>
            <a:pPr lvl="1">
              <a:buFont typeface="Arial" pitchFamily="34" charset="0"/>
              <a:buChar char="•"/>
            </a:pPr>
            <a:r>
              <a:rPr lang="en-US" dirty="0" smtClean="0"/>
              <a:t>JDBC Thin Client</a:t>
            </a:r>
          </a:p>
          <a:p>
            <a:endParaRPr lang="en-US" dirty="0" smtClean="0"/>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SQL*Net Access for Client Applications</a:t>
            </a:r>
            <a:endParaRPr lang="en-US" dirty="0"/>
          </a:p>
        </p:txBody>
      </p:sp>
      <p:sp>
        <p:nvSpPr>
          <p:cNvPr id="3" name="Content Placeholder 2"/>
          <p:cNvSpPr>
            <a:spLocks noGrp="1"/>
          </p:cNvSpPr>
          <p:nvPr>
            <p:ph idx="1"/>
          </p:nvPr>
        </p:nvSpPr>
        <p:spPr>
          <a:xfrm>
            <a:off x="622138" y="1242485"/>
            <a:ext cx="10944549" cy="680521"/>
          </a:xfrm>
        </p:spPr>
        <p:txBody>
          <a:bodyPr/>
          <a:lstStyle/>
          <a:p>
            <a:r>
              <a:rPr lang="en-US" dirty="0" smtClean="0"/>
              <a:t>Enable SQL*Net Access in the Service Console to obtain the various Database Client options.</a:t>
            </a:r>
            <a:endParaRPr lang="en-US" dirty="0"/>
          </a:p>
        </p:txBody>
      </p:sp>
      <p:pic>
        <p:nvPicPr>
          <p:cNvPr id="2050" name="Picture 2" descr="Description of GUID-42756B6F-95E0-40C1-9173-F2B7DE1F0722-default.png follows"/>
          <p:cNvPicPr>
            <a:picLocks noChangeAspect="1" noChangeArrowheads="1"/>
          </p:cNvPicPr>
          <p:nvPr/>
        </p:nvPicPr>
        <p:blipFill>
          <a:blip r:embed="rId4" cstate="print"/>
          <a:srcRect/>
          <a:stretch>
            <a:fillRect/>
          </a:stretch>
        </p:blipFill>
        <p:spPr bwMode="auto">
          <a:xfrm>
            <a:off x="2741612" y="2590800"/>
            <a:ext cx="5734050" cy="1733551"/>
          </a:xfrm>
          <a:prstGeom prst="rect">
            <a:avLst/>
          </a:prstGeom>
          <a:noFill/>
          <a:ln>
            <a:solidFill>
              <a:schemeClr val="tx1"/>
            </a:solidFill>
          </a:ln>
        </p:spPr>
      </p:pic>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Client Credentials</a:t>
            </a:r>
            <a:endParaRPr lang="en-US" dirty="0"/>
          </a:p>
        </p:txBody>
      </p:sp>
      <p:pic>
        <p:nvPicPr>
          <p:cNvPr id="13314" name="Picture 2" descr="Description of GUID-F62EA817-24CB-44DC-B572-0D13C2439759-default.png follows"/>
          <p:cNvPicPr>
            <a:picLocks noChangeAspect="1" noChangeArrowheads="1"/>
          </p:cNvPicPr>
          <p:nvPr/>
        </p:nvPicPr>
        <p:blipFill>
          <a:blip r:embed="rId4" cstate="print"/>
          <a:srcRect/>
          <a:stretch>
            <a:fillRect/>
          </a:stretch>
        </p:blipFill>
        <p:spPr bwMode="auto">
          <a:xfrm>
            <a:off x="684212" y="914400"/>
            <a:ext cx="5734050" cy="1343026"/>
          </a:xfrm>
          <a:prstGeom prst="rect">
            <a:avLst/>
          </a:prstGeom>
          <a:noFill/>
          <a:ln>
            <a:solidFill>
              <a:schemeClr val="tx1"/>
            </a:solidFill>
          </a:ln>
        </p:spPr>
      </p:pic>
      <p:pic>
        <p:nvPicPr>
          <p:cNvPr id="13316" name="Picture 4" descr="Description of GUID-B077D5D4-F95F-4022-9703-015EEFB62042-default.png follows"/>
          <p:cNvPicPr>
            <a:picLocks noChangeAspect="1" noChangeArrowheads="1"/>
          </p:cNvPicPr>
          <p:nvPr/>
        </p:nvPicPr>
        <p:blipFill>
          <a:blip r:embed="rId5" cstate="print"/>
          <a:srcRect/>
          <a:stretch>
            <a:fillRect/>
          </a:stretch>
        </p:blipFill>
        <p:spPr bwMode="auto">
          <a:xfrm>
            <a:off x="5637212" y="2362200"/>
            <a:ext cx="5734050" cy="3971925"/>
          </a:xfrm>
          <a:prstGeom prst="rect">
            <a:avLst/>
          </a:prstGeom>
          <a:noFill/>
          <a:ln>
            <a:solidFill>
              <a:schemeClr val="tx1"/>
            </a:solidFill>
          </a:ln>
        </p:spPr>
      </p:pic>
      <p:sp>
        <p:nvSpPr>
          <p:cNvPr id="6" name="Oval 33"/>
          <p:cNvSpPr>
            <a:spLocks noChangeAspect="1" noChangeArrowheads="1"/>
          </p:cNvSpPr>
          <p:nvPr/>
        </p:nvSpPr>
        <p:spPr bwMode="auto">
          <a:xfrm>
            <a:off x="5789612" y="167640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a:solidFill>
                  <a:schemeClr val="bg1"/>
                </a:solidFill>
              </a:rPr>
              <a:t>1</a:t>
            </a:r>
          </a:p>
        </p:txBody>
      </p:sp>
      <p:sp>
        <p:nvSpPr>
          <p:cNvPr id="7" name="Oval 33"/>
          <p:cNvSpPr>
            <a:spLocks noChangeAspect="1" noChangeArrowheads="1"/>
          </p:cNvSpPr>
          <p:nvPr/>
        </p:nvSpPr>
        <p:spPr bwMode="auto">
          <a:xfrm>
            <a:off x="10666412" y="281940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a:solidFill>
                  <a:schemeClr val="bg1"/>
                </a:solidFill>
              </a:rPr>
              <a:t>2</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Oracle SQL Developer</a:t>
            </a:r>
            <a:endParaRPr lang="en-US" dirty="0"/>
          </a:p>
        </p:txBody>
      </p:sp>
      <p:pic>
        <p:nvPicPr>
          <p:cNvPr id="36866" name="Picture 2" descr="Description of GUID-6F16A619-63A8-465E-9F4E-2364BCC030FF-default.png follows"/>
          <p:cNvPicPr>
            <a:picLocks noChangeAspect="1" noChangeArrowheads="1"/>
          </p:cNvPicPr>
          <p:nvPr/>
        </p:nvPicPr>
        <p:blipFill>
          <a:blip r:embed="rId4" cstate="print"/>
          <a:srcRect/>
          <a:stretch>
            <a:fillRect/>
          </a:stretch>
        </p:blipFill>
        <p:spPr bwMode="auto">
          <a:xfrm>
            <a:off x="455612" y="990600"/>
            <a:ext cx="4476750" cy="2676525"/>
          </a:xfrm>
          <a:prstGeom prst="rect">
            <a:avLst/>
          </a:prstGeom>
          <a:noFill/>
          <a:ln>
            <a:solidFill>
              <a:schemeClr val="tx1"/>
            </a:solidFill>
          </a:ln>
        </p:spPr>
      </p:pic>
      <p:pic>
        <p:nvPicPr>
          <p:cNvPr id="36868" name="Picture 4" descr="Description of GUID-7F81FACC-6CDB-4F26-8BA6-D155C72BF3B4-default.png follows"/>
          <p:cNvPicPr>
            <a:picLocks noChangeAspect="1" noChangeArrowheads="1"/>
          </p:cNvPicPr>
          <p:nvPr/>
        </p:nvPicPr>
        <p:blipFill>
          <a:blip r:embed="rId5" cstate="print"/>
          <a:srcRect/>
          <a:stretch>
            <a:fillRect/>
          </a:stretch>
        </p:blipFill>
        <p:spPr bwMode="auto">
          <a:xfrm>
            <a:off x="5103812" y="3048000"/>
            <a:ext cx="5734050" cy="3086101"/>
          </a:xfrm>
          <a:prstGeom prst="rect">
            <a:avLst/>
          </a:prstGeom>
          <a:noFill/>
        </p:spPr>
      </p:pic>
      <p:sp>
        <p:nvSpPr>
          <p:cNvPr id="6" name="Oval 33"/>
          <p:cNvSpPr>
            <a:spLocks noChangeAspect="1" noChangeArrowheads="1"/>
          </p:cNvSpPr>
          <p:nvPr/>
        </p:nvSpPr>
        <p:spPr bwMode="auto">
          <a:xfrm>
            <a:off x="4570412" y="76200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a:solidFill>
                  <a:schemeClr val="bg1"/>
                </a:solidFill>
              </a:rPr>
              <a:t>1</a:t>
            </a:r>
          </a:p>
        </p:txBody>
      </p:sp>
      <p:sp>
        <p:nvSpPr>
          <p:cNvPr id="7" name="Oval 33"/>
          <p:cNvSpPr>
            <a:spLocks noChangeAspect="1" noChangeArrowheads="1"/>
          </p:cNvSpPr>
          <p:nvPr/>
        </p:nvSpPr>
        <p:spPr bwMode="auto">
          <a:xfrm>
            <a:off x="10666412" y="281940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a:solidFill>
                  <a:schemeClr val="bg1"/>
                </a:solidFill>
              </a:rPr>
              <a:t>2</a:t>
            </a:r>
          </a:p>
        </p:txBody>
      </p:sp>
      <p:sp>
        <p:nvSpPr>
          <p:cNvPr id="8" name="Rectangular Callout 7"/>
          <p:cNvSpPr/>
          <p:nvPr/>
        </p:nvSpPr>
        <p:spPr bwMode="auto">
          <a:xfrm>
            <a:off x="8837612" y="1371600"/>
            <a:ext cx="2362200" cy="1068916"/>
          </a:xfrm>
          <a:prstGeom prst="wedgeRectCallout">
            <a:avLst>
              <a:gd name="adj1" fmla="val -52899"/>
              <a:gd name="adj2" fmla="val 220676"/>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nchorCtr="0"/>
          <a:lstStyle/>
          <a:p>
            <a:pPr algn="ctr" defTabSz="304747">
              <a:spcBef>
                <a:spcPct val="20000"/>
              </a:spcBef>
              <a:buClr>
                <a:srgbClr val="FF0000"/>
              </a:buClr>
              <a:defRPr/>
            </a:pPr>
            <a:r>
              <a:rPr lang="en-US" sz="1600" dirty="0" smtClean="0"/>
              <a:t>Cloud PDB in indicates that connection is made to </a:t>
            </a:r>
            <a:r>
              <a:rPr lang="en-US" sz="1600" dirty="0" err="1" smtClean="0"/>
              <a:t>Exadata</a:t>
            </a:r>
            <a:r>
              <a:rPr lang="en-US" sz="1600" dirty="0" smtClean="0"/>
              <a:t> Express</a:t>
            </a:r>
            <a:endParaRPr lang="en-US" sz="1600" dirty="0">
              <a:solidFill>
                <a:schemeClr val="tx1"/>
              </a:solidFill>
            </a:endParaRPr>
          </a:p>
        </p:txBody>
      </p:sp>
      <p:sp>
        <p:nvSpPr>
          <p:cNvPr id="9" name="Rectangular Callout 8"/>
          <p:cNvSpPr/>
          <p:nvPr/>
        </p:nvSpPr>
        <p:spPr bwMode="auto">
          <a:xfrm>
            <a:off x="2513012" y="4419600"/>
            <a:ext cx="2362200" cy="1068916"/>
          </a:xfrm>
          <a:prstGeom prst="wedgeRectCallout">
            <a:avLst>
              <a:gd name="adj1" fmla="val 150509"/>
              <a:gd name="adj2" fmla="val 12465"/>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nchor="ctr" anchorCtr="0"/>
          <a:lstStyle/>
          <a:p>
            <a:pPr algn="ctr" defTabSz="304747">
              <a:spcBef>
                <a:spcPct val="20000"/>
              </a:spcBef>
              <a:buClr>
                <a:srgbClr val="FF0000"/>
              </a:buClr>
              <a:defRPr/>
            </a:pPr>
            <a:r>
              <a:rPr lang="en-US" sz="1600" dirty="0" err="1" smtClean="0"/>
              <a:t>Keystore</a:t>
            </a:r>
            <a:r>
              <a:rPr lang="en-US" sz="1600" dirty="0" smtClean="0"/>
              <a:t> Password is the password entered while downloading the client credentials.</a:t>
            </a:r>
            <a:endParaRPr lang="en-US" sz="1600" dirty="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Oracle </a:t>
            </a:r>
            <a:r>
              <a:rPr lang="en-US" dirty="0" err="1" smtClean="0"/>
              <a:t>SQLcl</a:t>
            </a:r>
            <a:r>
              <a:rPr lang="en-US" dirty="0" smtClean="0"/>
              <a:t> </a:t>
            </a:r>
            <a:endParaRPr lang="en-US" dirty="0"/>
          </a:p>
        </p:txBody>
      </p:sp>
      <p:sp>
        <p:nvSpPr>
          <p:cNvPr id="4" name="Content Placeholder 2"/>
          <p:cNvSpPr txBox="1">
            <a:spLocks/>
          </p:cNvSpPr>
          <p:nvPr/>
        </p:nvSpPr>
        <p:spPr bwMode="gray">
          <a:xfrm>
            <a:off x="531812" y="838200"/>
            <a:ext cx="8064500" cy="19563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smtClean="0">
                <a:solidFill>
                  <a:schemeClr val="tx1">
                    <a:lumMod val="75000"/>
                  </a:schemeClr>
                </a:solidFill>
                <a:latin typeface="Courier New" panose="02070309020205020404" pitchFamily="49" charset="0"/>
              </a:rPr>
              <a:t>D:\PDB Service\SQL CL\</a:t>
            </a:r>
            <a:r>
              <a:rPr lang="en-US" altLang="en-US" sz="1600" b="1" dirty="0" err="1" smtClean="0">
                <a:solidFill>
                  <a:schemeClr val="tx1">
                    <a:lumMod val="75000"/>
                  </a:schemeClr>
                </a:solidFill>
                <a:latin typeface="Courier New" panose="02070309020205020404" pitchFamily="49" charset="0"/>
              </a:rPr>
              <a:t>sqlcl</a:t>
            </a:r>
            <a:r>
              <a:rPr lang="en-US" altLang="en-US" sz="1600" b="1" dirty="0" smtClean="0">
                <a:solidFill>
                  <a:schemeClr val="tx1">
                    <a:lumMod val="75000"/>
                  </a:schemeClr>
                </a:solidFill>
                <a:latin typeface="Courier New" panose="02070309020205020404" pitchFamily="49" charset="0"/>
              </a:rPr>
              <a:t>-no-</a:t>
            </a:r>
            <a:r>
              <a:rPr lang="en-US" altLang="en-US" sz="1600" b="1" dirty="0" err="1" smtClean="0">
                <a:solidFill>
                  <a:schemeClr val="tx1">
                    <a:lumMod val="75000"/>
                  </a:schemeClr>
                </a:solidFill>
                <a:latin typeface="Courier New" panose="02070309020205020404" pitchFamily="49" charset="0"/>
              </a:rPr>
              <a:t>jre</a:t>
            </a:r>
            <a:r>
              <a:rPr lang="en-US" altLang="en-US" sz="1600" b="1" dirty="0" smtClean="0">
                <a:solidFill>
                  <a:schemeClr val="tx1">
                    <a:lumMod val="75000"/>
                  </a:schemeClr>
                </a:solidFill>
                <a:latin typeface="Courier New" panose="02070309020205020404" pitchFamily="49" charset="0"/>
              </a:rPr>
              <a:t>-latest\</a:t>
            </a:r>
            <a:r>
              <a:rPr lang="en-US" altLang="en-US" sz="1600" b="1" dirty="0" err="1" smtClean="0">
                <a:solidFill>
                  <a:schemeClr val="tx1">
                    <a:lumMod val="75000"/>
                  </a:schemeClr>
                </a:solidFill>
                <a:latin typeface="Courier New" panose="02070309020205020404" pitchFamily="49" charset="0"/>
              </a:rPr>
              <a:t>sqlcl</a:t>
            </a:r>
            <a:r>
              <a:rPr lang="en-US" altLang="en-US" sz="1600" b="1" dirty="0" smtClean="0">
                <a:solidFill>
                  <a:schemeClr val="tx1">
                    <a:lumMod val="75000"/>
                  </a:schemeClr>
                </a:solidFill>
                <a:latin typeface="Courier New" panose="02070309020205020404" pitchFamily="49" charset="0"/>
              </a:rPr>
              <a:t>\bin&gt;</a:t>
            </a:r>
            <a:r>
              <a:rPr lang="en-US" altLang="en-US" sz="1600" b="1" dirty="0" err="1" smtClean="0">
                <a:solidFill>
                  <a:schemeClr val="tx1">
                    <a:lumMod val="75000"/>
                  </a:schemeClr>
                </a:solidFill>
                <a:latin typeface="Courier New" panose="02070309020205020404" pitchFamily="49" charset="0"/>
              </a:rPr>
              <a:t>sql</a:t>
            </a:r>
            <a:r>
              <a:rPr lang="en-US" altLang="en-US" sz="1600" b="1" dirty="0" smtClean="0">
                <a:solidFill>
                  <a:schemeClr val="tx1">
                    <a:lumMod val="75000"/>
                  </a:schemeClr>
                </a:solidFill>
                <a:latin typeface="Courier New" panose="02070309020205020404" pitchFamily="49" charset="0"/>
              </a:rPr>
              <a:t> /</a:t>
            </a:r>
            <a:r>
              <a:rPr lang="en-US" altLang="en-US" sz="1600" b="1" dirty="0" err="1" smtClean="0">
                <a:solidFill>
                  <a:schemeClr val="tx1">
                    <a:lumMod val="75000"/>
                  </a:schemeClr>
                </a:solidFill>
                <a:latin typeface="Courier New" panose="02070309020205020404" pitchFamily="49" charset="0"/>
              </a:rPr>
              <a:t>nolog</a:t>
            </a:r>
            <a:r>
              <a:rPr lang="en-US" altLang="en-US" sz="1600" b="1" dirty="0" smtClean="0">
                <a:solidFill>
                  <a:schemeClr val="tx1">
                    <a:lumMod val="75000"/>
                  </a:schemeClr>
                </a:solidFill>
                <a:latin typeface="Courier New" panose="02070309020205020404" pitchFamily="49" charset="0"/>
              </a:rPr>
              <a:t> </a:t>
            </a:r>
            <a:br>
              <a:rPr lang="en-US" altLang="en-US" sz="1600" b="1" dirty="0" smtClean="0">
                <a:solidFill>
                  <a:schemeClr val="tx1">
                    <a:lumMod val="75000"/>
                  </a:schemeClr>
                </a:solidFill>
                <a:latin typeface="Courier New" panose="02070309020205020404" pitchFamily="49" charset="0"/>
              </a:rPr>
            </a:br>
            <a:endParaRPr lang="en-US" altLang="en-US" sz="1600" b="1" dirty="0" smtClean="0">
              <a:solidFill>
                <a:schemeClr val="tx1">
                  <a:lumMod val="75000"/>
                </a:schemeClr>
              </a:solidFill>
              <a:latin typeface="Courier New" panose="02070309020205020404" pitchFamily="49" charset="0"/>
            </a:endParaRPr>
          </a:p>
          <a:p>
            <a:pPr eaLnBrk="1" hangingPunct="1">
              <a:defRPr/>
            </a:pPr>
            <a:r>
              <a:rPr lang="en-US" altLang="en-US" sz="1600" b="1" dirty="0" err="1" smtClean="0">
                <a:solidFill>
                  <a:schemeClr val="tx1">
                    <a:lumMod val="75000"/>
                  </a:schemeClr>
                </a:solidFill>
                <a:latin typeface="Courier New" panose="02070309020205020404" pitchFamily="49" charset="0"/>
              </a:rPr>
              <a:t>SQLcl</a:t>
            </a:r>
            <a:r>
              <a:rPr lang="en-US" altLang="en-US" sz="1600" b="1" dirty="0" smtClean="0">
                <a:solidFill>
                  <a:schemeClr val="tx1">
                    <a:lumMod val="75000"/>
                  </a:schemeClr>
                </a:solidFill>
                <a:latin typeface="Courier New" panose="02070309020205020404" pitchFamily="49" charset="0"/>
              </a:rPr>
              <a:t>: Release 4.2.0.16.160.2007 RC on Thu Sep 08 12:18:07 2016</a:t>
            </a:r>
          </a:p>
          <a:p>
            <a:pPr eaLnBrk="1" hangingPunct="1">
              <a:defRPr/>
            </a:pPr>
            <a:r>
              <a:rPr lang="en-US" altLang="en-US" sz="1600" b="1" dirty="0" smtClean="0">
                <a:solidFill>
                  <a:schemeClr val="tx1">
                    <a:lumMod val="75000"/>
                  </a:schemeClr>
                </a:solidFill>
                <a:latin typeface="Courier New" panose="02070309020205020404" pitchFamily="49" charset="0"/>
              </a:rPr>
              <a:t>         </a:t>
            </a:r>
          </a:p>
          <a:p>
            <a:pPr eaLnBrk="1" hangingPunct="1">
              <a:defRPr/>
            </a:pPr>
            <a:r>
              <a:rPr lang="en-US" altLang="en-US" sz="1600" b="1" dirty="0" smtClean="0">
                <a:solidFill>
                  <a:schemeClr val="tx1">
                    <a:lumMod val="75000"/>
                  </a:schemeClr>
                </a:solidFill>
                <a:latin typeface="Courier New" panose="02070309020205020404" pitchFamily="49" charset="0"/>
              </a:rPr>
              <a:t>Copyright (c) 1982, 2016, Oracle. All rights reserved.</a:t>
            </a:r>
          </a:p>
          <a:p>
            <a:pPr eaLnBrk="1" hangingPunct="1">
              <a:defRPr/>
            </a:pPr>
            <a:r>
              <a:rPr lang="en-US" altLang="en-US" sz="1600" b="1" dirty="0" smtClean="0">
                <a:solidFill>
                  <a:schemeClr val="tx1">
                    <a:lumMod val="75000"/>
                  </a:schemeClr>
                </a:solidFill>
                <a:latin typeface="Courier New" panose="02070309020205020404" pitchFamily="49" charset="0"/>
              </a:rPr>
              <a:t>SQL&gt;</a:t>
            </a:r>
          </a:p>
          <a:p>
            <a:pPr eaLnBrk="1" hangingPunct="1">
              <a:defRPr/>
            </a:pPr>
            <a:endParaRPr lang="en-US" altLang="en-US" sz="1600" b="1" dirty="0">
              <a:solidFill>
                <a:schemeClr val="tx1">
                  <a:lumMod val="75000"/>
                </a:schemeClr>
              </a:solidFill>
              <a:latin typeface="Courier New" panose="02070309020205020404" pitchFamily="49" charset="0"/>
            </a:endParaRPr>
          </a:p>
        </p:txBody>
      </p:sp>
      <p:sp>
        <p:nvSpPr>
          <p:cNvPr id="5" name="Content Placeholder 2"/>
          <p:cNvSpPr txBox="1">
            <a:spLocks/>
          </p:cNvSpPr>
          <p:nvPr/>
        </p:nvSpPr>
        <p:spPr bwMode="gray">
          <a:xfrm>
            <a:off x="531812" y="3047999"/>
            <a:ext cx="8138160" cy="119372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smtClean="0">
                <a:solidFill>
                  <a:schemeClr val="tx1">
                    <a:lumMod val="75000"/>
                  </a:schemeClr>
                </a:solidFill>
                <a:latin typeface="Courier New" panose="02070309020205020404" pitchFamily="49" charset="0"/>
              </a:rPr>
              <a:t>SQL&gt; set </a:t>
            </a:r>
            <a:r>
              <a:rPr lang="en-US" altLang="en-US" sz="1600" b="1" dirty="0" err="1" smtClean="0">
                <a:solidFill>
                  <a:schemeClr val="tx1">
                    <a:lumMod val="75000"/>
                  </a:schemeClr>
                </a:solidFill>
                <a:latin typeface="Courier New" panose="02070309020205020404" pitchFamily="49" charset="0"/>
              </a:rPr>
              <a:t>cloudconfig</a:t>
            </a:r>
            <a:r>
              <a:rPr lang="en-US" altLang="en-US" sz="1600" b="1" dirty="0" smtClean="0">
                <a:solidFill>
                  <a:schemeClr val="tx1">
                    <a:lumMod val="75000"/>
                  </a:schemeClr>
                </a:solidFill>
                <a:latin typeface="Courier New" panose="02070309020205020404" pitchFamily="49" charset="0"/>
              </a:rPr>
              <a:t> client_credentials.zip</a:t>
            </a:r>
          </a:p>
          <a:p>
            <a:pPr eaLnBrk="1" hangingPunct="1">
              <a:defRPr/>
            </a:pPr>
            <a:r>
              <a:rPr lang="en-US" altLang="en-US" sz="1600" b="1" dirty="0" smtClean="0">
                <a:solidFill>
                  <a:schemeClr val="tx1">
                    <a:lumMod val="75000"/>
                  </a:schemeClr>
                </a:solidFill>
                <a:latin typeface="Courier New" panose="02070309020205020404" pitchFamily="49" charset="0"/>
              </a:rPr>
              <a:t>Wallet Password: ************</a:t>
            </a:r>
          </a:p>
          <a:p>
            <a:pPr eaLnBrk="1" hangingPunct="1">
              <a:defRPr/>
            </a:pPr>
            <a:r>
              <a:rPr lang="en-US" altLang="en-US" sz="1600" b="1" dirty="0" smtClean="0">
                <a:solidFill>
                  <a:schemeClr val="tx1">
                    <a:lumMod val="75000"/>
                  </a:schemeClr>
                </a:solidFill>
                <a:latin typeface="Courier New" panose="02070309020205020404" pitchFamily="49" charset="0"/>
              </a:rPr>
              <a:t>Using temp </a:t>
            </a:r>
            <a:r>
              <a:rPr lang="en-US" altLang="en-US" sz="1600" b="1" dirty="0" err="1" smtClean="0">
                <a:solidFill>
                  <a:schemeClr val="tx1">
                    <a:lumMod val="75000"/>
                  </a:schemeClr>
                </a:solidFill>
                <a:latin typeface="Courier New" panose="02070309020205020404" pitchFamily="49" charset="0"/>
              </a:rPr>
              <a:t>directory:C</a:t>
            </a:r>
            <a:r>
              <a:rPr lang="en-US" altLang="en-US" sz="1600" b="1" dirty="0" smtClean="0">
                <a:solidFill>
                  <a:schemeClr val="tx1">
                    <a:lumMod val="75000"/>
                  </a:schemeClr>
                </a:solidFill>
                <a:latin typeface="Courier New" panose="02070309020205020404" pitchFamily="49" charset="0"/>
              </a:rPr>
              <a:t>:\Users\APOTHU~1.ORA\</a:t>
            </a:r>
            <a:r>
              <a:rPr lang="en-US" altLang="en-US" sz="1600" b="1" dirty="0" err="1" smtClean="0">
                <a:solidFill>
                  <a:schemeClr val="tx1">
                    <a:lumMod val="75000"/>
                  </a:schemeClr>
                </a:solidFill>
                <a:latin typeface="Courier New" panose="02070309020205020404" pitchFamily="49" charset="0"/>
              </a:rPr>
              <a:t>AppData</a:t>
            </a:r>
            <a:r>
              <a:rPr lang="en-US" altLang="en-US" sz="1600" b="1" dirty="0" smtClean="0">
                <a:solidFill>
                  <a:schemeClr val="tx1">
                    <a:lumMod val="75000"/>
                  </a:schemeClr>
                </a:solidFill>
                <a:latin typeface="Courier New" panose="02070309020205020404" pitchFamily="49" charset="0"/>
              </a:rPr>
              <a:t>\Local\Temp\</a:t>
            </a:r>
          </a:p>
          <a:p>
            <a:pPr eaLnBrk="1" hangingPunct="1">
              <a:defRPr/>
            </a:pPr>
            <a:r>
              <a:rPr lang="en-US" altLang="en-US" sz="1600" b="1" dirty="0" smtClean="0">
                <a:solidFill>
                  <a:schemeClr val="tx1">
                    <a:lumMod val="75000"/>
                  </a:schemeClr>
                </a:solidFill>
                <a:latin typeface="Courier New" panose="02070309020205020404" pitchFamily="49" charset="0"/>
              </a:rPr>
              <a:t>oracle_cloud_config6707346342028726502</a:t>
            </a:r>
          </a:p>
        </p:txBody>
      </p:sp>
      <p:sp>
        <p:nvSpPr>
          <p:cNvPr id="6" name="Content Placeholder 2"/>
          <p:cNvSpPr txBox="1">
            <a:spLocks/>
          </p:cNvSpPr>
          <p:nvPr/>
        </p:nvSpPr>
        <p:spPr bwMode="gray">
          <a:xfrm>
            <a:off x="531812" y="4572000"/>
            <a:ext cx="813816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smtClean="0">
                <a:solidFill>
                  <a:schemeClr val="tx1">
                    <a:lumMod val="75000"/>
                  </a:schemeClr>
                </a:solidFill>
                <a:latin typeface="Courier New" panose="02070309020205020404" pitchFamily="49" charset="0"/>
              </a:rPr>
              <a:t>SQL&gt; </a:t>
            </a:r>
            <a:r>
              <a:rPr lang="en-US" altLang="en-US" sz="1600" b="1" dirty="0" err="1" smtClean="0">
                <a:solidFill>
                  <a:schemeClr val="tx1">
                    <a:lumMod val="75000"/>
                  </a:schemeClr>
                </a:solidFill>
                <a:latin typeface="Courier New" panose="02070309020205020404" pitchFamily="49" charset="0"/>
              </a:rPr>
              <a:t>conn</a:t>
            </a:r>
            <a:r>
              <a:rPr lang="en-US" altLang="en-US" sz="1600" b="1" dirty="0" smtClean="0">
                <a:solidFill>
                  <a:schemeClr val="tx1">
                    <a:lumMod val="75000"/>
                  </a:schemeClr>
                </a:solidFill>
                <a:latin typeface="Courier New" panose="02070309020205020404" pitchFamily="49" charset="0"/>
              </a:rPr>
              <a:t> </a:t>
            </a:r>
            <a:r>
              <a:rPr lang="en-US" altLang="en-US" sz="1600" b="1" dirty="0" err="1" smtClean="0">
                <a:solidFill>
                  <a:schemeClr val="tx1">
                    <a:lumMod val="75000"/>
                  </a:schemeClr>
                </a:solidFill>
                <a:latin typeface="Courier New" panose="02070309020205020404" pitchFamily="49" charset="0"/>
              </a:rPr>
              <a:t>pdb_admin</a:t>
            </a:r>
            <a:r>
              <a:rPr lang="en-US" altLang="en-US" sz="1600" b="1" dirty="0" smtClean="0">
                <a:solidFill>
                  <a:schemeClr val="tx1">
                    <a:lumMod val="75000"/>
                  </a:schemeClr>
                </a:solidFill>
                <a:latin typeface="Courier New" panose="02070309020205020404" pitchFamily="49" charset="0"/>
              </a:rPr>
              <a:t>/welcome1@dbaccess</a:t>
            </a:r>
          </a:p>
          <a:p>
            <a:pPr eaLnBrk="1" hangingPunct="1">
              <a:defRPr/>
            </a:pPr>
            <a:r>
              <a:rPr lang="en-US" altLang="en-US" sz="1600" b="1" dirty="0" smtClean="0">
                <a:solidFill>
                  <a:schemeClr val="tx1">
                    <a:lumMod val="75000"/>
                  </a:schemeClr>
                </a:solidFill>
                <a:latin typeface="Courier New" panose="02070309020205020404" pitchFamily="49" charset="0"/>
              </a:rPr>
              <a:t>Connected.</a:t>
            </a:r>
          </a:p>
          <a:p>
            <a:pPr eaLnBrk="1" hangingPunct="1">
              <a:defRPr/>
            </a:pPr>
            <a:r>
              <a:rPr lang="en-US" altLang="en-US" sz="1600" b="1" dirty="0" smtClean="0">
                <a:solidFill>
                  <a:schemeClr val="tx1">
                    <a:lumMod val="75000"/>
                  </a:schemeClr>
                </a:solidFill>
                <a:latin typeface="Courier New" panose="02070309020205020404" pitchFamily="49" charset="0"/>
              </a:rPr>
              <a:t>SQL&gt;</a:t>
            </a:r>
          </a:p>
        </p:txBody>
      </p:sp>
      <p:sp>
        <p:nvSpPr>
          <p:cNvPr id="7" name="Oval 33"/>
          <p:cNvSpPr>
            <a:spLocks noChangeAspect="1" noChangeArrowheads="1"/>
          </p:cNvSpPr>
          <p:nvPr/>
        </p:nvSpPr>
        <p:spPr bwMode="auto">
          <a:xfrm>
            <a:off x="9371012" y="167640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a:solidFill>
                  <a:schemeClr val="bg1"/>
                </a:solidFill>
              </a:rPr>
              <a:t>1</a:t>
            </a:r>
          </a:p>
        </p:txBody>
      </p:sp>
      <p:sp>
        <p:nvSpPr>
          <p:cNvPr id="8" name="Oval 33"/>
          <p:cNvSpPr>
            <a:spLocks noChangeAspect="1" noChangeArrowheads="1"/>
          </p:cNvSpPr>
          <p:nvPr/>
        </p:nvSpPr>
        <p:spPr bwMode="auto">
          <a:xfrm>
            <a:off x="9371012" y="342900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a:solidFill>
                  <a:schemeClr val="bg1"/>
                </a:solidFill>
              </a:rPr>
              <a:t>2</a:t>
            </a:r>
          </a:p>
        </p:txBody>
      </p:sp>
      <p:sp>
        <p:nvSpPr>
          <p:cNvPr id="9" name="Oval 33"/>
          <p:cNvSpPr>
            <a:spLocks noChangeAspect="1" noChangeArrowheads="1"/>
          </p:cNvSpPr>
          <p:nvPr/>
        </p:nvSpPr>
        <p:spPr bwMode="auto">
          <a:xfrm>
            <a:off x="9371012" y="4724400"/>
            <a:ext cx="459938" cy="46005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defRPr/>
            </a:pPr>
            <a:r>
              <a:rPr lang="en-US" b="1" dirty="0">
                <a:solidFill>
                  <a:schemeClr val="bg1"/>
                </a:solidFill>
              </a:rPr>
              <a:t>3</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642444"/>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610100"/>
            <a:ext cx="2266950" cy="1714500"/>
          </a:xfrm>
          <a:prstGeom prst="rect">
            <a:avLst/>
          </a:prstGeom>
        </p:spPr>
      </p:pic>
      <p:sp>
        <p:nvSpPr>
          <p:cNvPr id="43010" name="Rectangle 4"/>
          <p:cNvSpPr>
            <a:spLocks noGrp="1" noChangeArrowheads="1"/>
          </p:cNvSpPr>
          <p:nvPr>
            <p:ph type="title"/>
          </p:nvPr>
        </p:nvSpPr>
        <p:spPr/>
        <p:txBody>
          <a:bodyPr/>
          <a:lstStyle/>
          <a:p>
            <a:pPr eaLnBrk="1" hangingPunct="1"/>
            <a:r>
              <a:rPr lang="en-US" altLang="en-US" dirty="0" smtClean="0"/>
              <a:t>Summary</a:t>
            </a:r>
          </a:p>
        </p:txBody>
      </p:sp>
      <p:sp>
        <p:nvSpPr>
          <p:cNvPr id="43011" name="Rectangle 5"/>
          <p:cNvSpPr>
            <a:spLocks noGrp="1" noChangeArrowheads="1"/>
          </p:cNvSpPr>
          <p:nvPr>
            <p:ph idx="1"/>
          </p:nvPr>
        </p:nvSpPr>
        <p:spPr>
          <a:xfrm>
            <a:off x="622138" y="1242485"/>
            <a:ext cx="10944549" cy="1234519"/>
          </a:xfrm>
        </p:spPr>
        <p:txBody>
          <a:bodyPr/>
          <a:lstStyle/>
          <a:p>
            <a:pPr eaLnBrk="1" hangingPunct="1"/>
            <a:r>
              <a:rPr lang="en-US" altLang="en-US" dirty="0" smtClean="0">
                <a:latin typeface="Arial" charset="0"/>
              </a:rPr>
              <a:t>In this lesson, you should have learned about: </a:t>
            </a:r>
          </a:p>
          <a:p>
            <a:pPr lvl="1" eaLnBrk="1" hangingPunct="1"/>
            <a:r>
              <a:rPr lang="en-US" altLang="en-US" dirty="0" smtClean="0"/>
              <a:t>The salient features of Oracle Cloud</a:t>
            </a:r>
          </a:p>
          <a:p>
            <a:pPr lvl="1" eaLnBrk="1" hangingPunct="1"/>
            <a:r>
              <a:rPr lang="en-US" altLang="en-US" dirty="0" smtClean="0"/>
              <a:t>Oracle Database </a:t>
            </a:r>
            <a:r>
              <a:rPr lang="en-US" altLang="en-US" dirty="0" err="1" smtClean="0"/>
              <a:t>Exadata</a:t>
            </a:r>
            <a:r>
              <a:rPr lang="en-US" altLang="en-US" dirty="0" smtClean="0"/>
              <a:t> Express Cloud Service</a:t>
            </a:r>
          </a:p>
        </p:txBody>
      </p: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8"/>
          <p:cNvSpPr>
            <a:spLocks noGrp="1" noChangeArrowheads="1"/>
          </p:cNvSpPr>
          <p:nvPr>
            <p:ph type="title"/>
          </p:nvPr>
        </p:nvSpPr>
        <p:spPr/>
        <p:txBody>
          <a:bodyPr/>
          <a:lstStyle/>
          <a:p>
            <a:pPr eaLnBrk="1" hangingPunct="1"/>
            <a:r>
              <a:rPr lang="en-US" altLang="en-US" dirty="0" smtClean="0"/>
              <a:t>Lesson Agenda</a:t>
            </a:r>
          </a:p>
        </p:txBody>
      </p:sp>
      <p:sp>
        <p:nvSpPr>
          <p:cNvPr id="12291" name="Rectangle 1029"/>
          <p:cNvSpPr>
            <a:spLocks noGrp="1" noChangeArrowheads="1"/>
          </p:cNvSpPr>
          <p:nvPr>
            <p:ph idx="1"/>
          </p:nvPr>
        </p:nvSpPr>
        <p:spPr>
          <a:xfrm>
            <a:off x="622138" y="1242485"/>
            <a:ext cx="10944549" cy="795938"/>
          </a:xfrm>
        </p:spPr>
        <p:txBody>
          <a:bodyPr/>
          <a:lstStyle/>
          <a:p>
            <a:pPr lvl="1">
              <a:buClr>
                <a:schemeClr val="accent1"/>
              </a:buClr>
              <a:defRPr/>
            </a:pPr>
            <a:r>
              <a:rPr lang="en-US" dirty="0" smtClean="0"/>
              <a:t>Overview of Oracle Cloud</a:t>
            </a:r>
            <a:endParaRPr lang="en-US" dirty="0" smtClean="0">
              <a:solidFill>
                <a:srgbClr val="A6A6A6"/>
              </a:solidFill>
            </a:endParaRPr>
          </a:p>
          <a:p>
            <a:pPr lvl="1">
              <a:buClr>
                <a:srgbClr val="A6A6A6"/>
              </a:buClr>
              <a:defRPr/>
            </a:pPr>
            <a:r>
              <a:rPr lang="en-US" dirty="0" smtClean="0">
                <a:solidFill>
                  <a:srgbClr val="A6A6A6"/>
                </a:solidFill>
              </a:rPr>
              <a:t>Working with Oracle Database </a:t>
            </a:r>
            <a:r>
              <a:rPr lang="en-US" dirty="0" err="1" smtClean="0">
                <a:solidFill>
                  <a:srgbClr val="A6A6A6"/>
                </a:solidFill>
              </a:rPr>
              <a:t>Exadata</a:t>
            </a:r>
            <a:r>
              <a:rPr lang="en-US" dirty="0" smtClean="0">
                <a:solidFill>
                  <a:srgbClr val="A6A6A6"/>
                </a:solidFill>
              </a:rPr>
              <a:t> Express Cloud Service</a:t>
            </a:r>
          </a:p>
        </p:txBody>
      </p:sp>
      <p:grpSp>
        <p:nvGrpSpPr>
          <p:cNvPr id="4" name="Group 3"/>
          <p:cNvGrpSpPr/>
          <p:nvPr/>
        </p:nvGrpSpPr>
        <p:grpSpPr>
          <a:xfrm>
            <a:off x="8304212" y="4267200"/>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bwMode="auto">
          <a:xfrm>
            <a:off x="2125342" y="2177522"/>
            <a:ext cx="7931469" cy="4101636"/>
          </a:xfrm>
          <a:prstGeom prst="cloud">
            <a:avLst/>
          </a:prstGeom>
          <a:gradFill flip="none" rotWithShape="1">
            <a:gsLst>
              <a:gs pos="100000">
                <a:srgbClr val="E8F7FF"/>
              </a:gs>
              <a:gs pos="0">
                <a:schemeClr val="bg1"/>
              </a:gs>
            </a:gsLst>
            <a:path path="shape">
              <a:fillToRect l="50000" t="50000" r="50000" b="50000"/>
            </a:path>
            <a:tileRect/>
          </a:gradFill>
          <a:ln w="28575" cap="flat" cmpd="sng" algn="ctr">
            <a:solidFill>
              <a:srgbClr val="FFFF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9458" name="Title 1"/>
          <p:cNvSpPr>
            <a:spLocks noGrp="1"/>
          </p:cNvSpPr>
          <p:nvPr>
            <p:ph type="title"/>
          </p:nvPr>
        </p:nvSpPr>
        <p:spPr/>
        <p:txBody>
          <a:bodyPr/>
          <a:lstStyle/>
          <a:p>
            <a:pPr eaLnBrk="1" hangingPunct="1"/>
            <a:r>
              <a:rPr lang="en-US" altLang="en-US" dirty="0" smtClean="0"/>
              <a:t>Introduction to Oracle Cloud</a:t>
            </a:r>
          </a:p>
        </p:txBody>
      </p:sp>
      <p:sp>
        <p:nvSpPr>
          <p:cNvPr id="19459" name="Content Placeholder 4"/>
          <p:cNvSpPr>
            <a:spLocks noGrp="1"/>
          </p:cNvSpPr>
          <p:nvPr>
            <p:ph idx="1"/>
          </p:nvPr>
        </p:nvSpPr>
        <p:spPr>
          <a:xfrm>
            <a:off x="622138" y="1242485"/>
            <a:ext cx="10944549" cy="1234519"/>
          </a:xfrm>
        </p:spPr>
        <p:txBody>
          <a:bodyPr/>
          <a:lstStyle/>
          <a:p>
            <a:pPr lvl="1" eaLnBrk="1" hangingPunct="1"/>
            <a:r>
              <a:rPr lang="en-US" dirty="0" smtClean="0">
                <a:latin typeface="Arial" charset="0"/>
              </a:rPr>
              <a:t>Any business can now use the enterprise cloud provided by Oracle. </a:t>
            </a:r>
          </a:p>
          <a:p>
            <a:pPr lvl="1" eaLnBrk="1" hangingPunct="1"/>
            <a:r>
              <a:rPr lang="en-US" dirty="0" smtClean="0">
                <a:latin typeface="Arial" charset="0"/>
              </a:rPr>
              <a:t>You can access the Oracle Cloud from </a:t>
            </a:r>
            <a:r>
              <a:rPr lang="en-US" dirty="0" smtClean="0">
                <a:solidFill>
                  <a:srgbClr val="FF0000"/>
                </a:solidFill>
                <a:latin typeface="+mj-lt"/>
              </a:rPr>
              <a:t>cloud.oracle.com</a:t>
            </a:r>
            <a:r>
              <a:rPr lang="en-US" dirty="0" smtClean="0">
                <a:latin typeface="+mj-lt"/>
              </a:rPr>
              <a:t>.</a:t>
            </a:r>
          </a:p>
          <a:p>
            <a:pPr eaLnBrk="1" hangingPunct="1"/>
            <a:endParaRPr lang="en-US" dirty="0" smtClean="0">
              <a:latin typeface="Arial" charset="0"/>
            </a:endParaRPr>
          </a:p>
        </p:txBody>
      </p:sp>
      <p:pic>
        <p:nvPicPr>
          <p:cNvPr id="7" name="Picture 7"/>
          <p:cNvPicPr>
            <a:picLocks noChangeAspect="1" noChangeArrowheads="1"/>
          </p:cNvPicPr>
          <p:nvPr/>
        </p:nvPicPr>
        <p:blipFill>
          <a:blip r:embed="rId4" cstate="print"/>
          <a:srcRect/>
          <a:stretch>
            <a:fillRect/>
          </a:stretch>
        </p:blipFill>
        <p:spPr bwMode="auto">
          <a:xfrm>
            <a:off x="3606514" y="3211490"/>
            <a:ext cx="5429250" cy="2044700"/>
          </a:xfrm>
          <a:prstGeom prst="rect">
            <a:avLst/>
          </a:prstGeom>
          <a:ln w="3175" cap="sq">
            <a:solidFill>
              <a:srgbClr val="000000"/>
            </a:solidFill>
            <a:prstDash val="solid"/>
            <a:miter lim="800000"/>
          </a:ln>
          <a:effectLst/>
        </p:spPr>
      </p:pic>
      <p:grpSp>
        <p:nvGrpSpPr>
          <p:cNvPr id="3" name="Group 2"/>
          <p:cNvGrpSpPr/>
          <p:nvPr/>
        </p:nvGrpSpPr>
        <p:grpSpPr>
          <a:xfrm>
            <a:off x="4806664" y="2192941"/>
            <a:ext cx="2152650" cy="1333500"/>
            <a:chOff x="3029934" y="2546866"/>
            <a:chExt cx="2152650" cy="1333500"/>
          </a:xfrm>
        </p:grpSpPr>
        <p:pic>
          <p:nvPicPr>
            <p:cNvPr id="38" name="Picture 9" descr="cloud.png"/>
            <p:cNvPicPr>
              <a:picLocks noChangeAspect="1"/>
            </p:cNvPicPr>
            <p:nvPr/>
          </p:nvPicPr>
          <p:blipFill>
            <a:blip r:embed="rId5" cstate="print">
              <a:duotone>
                <a:schemeClr val="accent4">
                  <a:shade val="45000"/>
                  <a:satMod val="135000"/>
                </a:schemeClr>
                <a:prstClr val="white"/>
              </a:duotone>
            </a:blip>
            <a:stretch>
              <a:fillRect/>
            </a:stretch>
          </p:blipFill>
          <p:spPr bwMode="auto">
            <a:xfrm>
              <a:off x="3029934" y="2546866"/>
              <a:ext cx="2152650" cy="1333500"/>
            </a:xfrm>
            <a:prstGeom prst="rect">
              <a:avLst/>
            </a:prstGeom>
            <a:noFill/>
            <a:ln w="9525">
              <a:noFill/>
              <a:miter lim="800000"/>
              <a:headEnd/>
              <a:tailEnd/>
            </a:ln>
          </p:spPr>
        </p:pic>
        <p:sp>
          <p:nvSpPr>
            <p:cNvPr id="2" name="TextBox 1"/>
            <p:cNvSpPr txBox="1"/>
            <p:nvPr/>
          </p:nvSpPr>
          <p:spPr>
            <a:xfrm>
              <a:off x="3103420" y="3028950"/>
              <a:ext cx="2005677" cy="369332"/>
            </a:xfrm>
            <a:prstGeom prst="rect">
              <a:avLst/>
            </a:prstGeom>
            <a:noFill/>
          </p:spPr>
          <p:txBody>
            <a:bodyPr wrap="none" rtlCol="0" anchor="ctr">
              <a:spAutoFit/>
            </a:bodyPr>
            <a:lstStyle/>
            <a:p>
              <a:pPr algn="ctr"/>
              <a:r>
                <a:rPr lang="en-US" dirty="0">
                  <a:solidFill>
                    <a:srgbClr val="FF0000"/>
                  </a:solidFill>
                  <a:latin typeface="+mj-lt"/>
                </a:rPr>
                <a:t>Measured </a:t>
              </a:r>
              <a:r>
                <a:rPr lang="en-US" dirty="0" smtClean="0">
                  <a:solidFill>
                    <a:srgbClr val="FF0000"/>
                  </a:solidFill>
                  <a:latin typeface="+mj-lt"/>
                </a:rPr>
                <a:t>service</a:t>
              </a:r>
              <a:endParaRPr lang="en-US" dirty="0">
                <a:solidFill>
                  <a:srgbClr val="FF0000"/>
                </a:solidFill>
                <a:latin typeface="+mj-lt"/>
              </a:endParaRPr>
            </a:p>
          </p:txBody>
        </p:sp>
      </p:grpSp>
      <p:grpSp>
        <p:nvGrpSpPr>
          <p:cNvPr id="17" name="Group 16"/>
          <p:cNvGrpSpPr/>
          <p:nvPr/>
        </p:nvGrpSpPr>
        <p:grpSpPr>
          <a:xfrm>
            <a:off x="1962493" y="3284430"/>
            <a:ext cx="2152650" cy="1333500"/>
            <a:chOff x="3267991" y="2362200"/>
            <a:chExt cx="2152650" cy="1333500"/>
          </a:xfrm>
        </p:grpSpPr>
        <p:pic>
          <p:nvPicPr>
            <p:cNvPr id="18" name="Picture 9" descr="cloud.png"/>
            <p:cNvPicPr>
              <a:picLocks noChangeAspect="1"/>
            </p:cNvPicPr>
            <p:nvPr/>
          </p:nvPicPr>
          <p:blipFill>
            <a:blip r:embed="rId5" cstate="print">
              <a:duotone>
                <a:schemeClr val="accent6">
                  <a:shade val="45000"/>
                  <a:satMod val="135000"/>
                </a:schemeClr>
                <a:prstClr val="white"/>
              </a:duotone>
            </a:blip>
            <a:stretch>
              <a:fillRect/>
            </a:stretch>
          </p:blipFill>
          <p:spPr bwMode="auto">
            <a:xfrm>
              <a:off x="3267991" y="2362200"/>
              <a:ext cx="2152650" cy="1333500"/>
            </a:xfrm>
            <a:prstGeom prst="rect">
              <a:avLst/>
            </a:prstGeom>
            <a:noFill/>
            <a:ln w="9525">
              <a:noFill/>
              <a:miter lim="800000"/>
              <a:headEnd/>
              <a:tailEnd/>
            </a:ln>
          </p:spPr>
        </p:pic>
        <p:sp>
          <p:nvSpPr>
            <p:cNvPr id="19" name="TextBox 18"/>
            <p:cNvSpPr txBox="1"/>
            <p:nvPr/>
          </p:nvSpPr>
          <p:spPr>
            <a:xfrm>
              <a:off x="3476130" y="2844284"/>
              <a:ext cx="1736373" cy="369332"/>
            </a:xfrm>
            <a:prstGeom prst="rect">
              <a:avLst/>
            </a:prstGeom>
            <a:noFill/>
          </p:spPr>
          <p:txBody>
            <a:bodyPr wrap="none" rtlCol="0" anchor="ctr">
              <a:spAutoFit/>
            </a:bodyPr>
            <a:lstStyle/>
            <a:p>
              <a:pPr algn="ctr"/>
              <a:r>
                <a:rPr lang="en-US" dirty="0" smtClean="0">
                  <a:solidFill>
                    <a:srgbClr val="FF0000"/>
                  </a:solidFill>
                  <a:latin typeface="+mj-lt"/>
                </a:rPr>
                <a:t>Rapid elasticity</a:t>
              </a:r>
              <a:endParaRPr lang="en-US" dirty="0">
                <a:solidFill>
                  <a:srgbClr val="FF0000"/>
                </a:solidFill>
                <a:latin typeface="+mj-lt"/>
              </a:endParaRPr>
            </a:p>
          </p:txBody>
        </p:sp>
      </p:grpSp>
      <p:grpSp>
        <p:nvGrpSpPr>
          <p:cNvPr id="20" name="Group 19"/>
          <p:cNvGrpSpPr/>
          <p:nvPr/>
        </p:nvGrpSpPr>
        <p:grpSpPr>
          <a:xfrm>
            <a:off x="8073681" y="3301081"/>
            <a:ext cx="2152650" cy="1333500"/>
            <a:chOff x="3267991" y="2362200"/>
            <a:chExt cx="2152650" cy="1333500"/>
          </a:xfrm>
        </p:grpSpPr>
        <p:pic>
          <p:nvPicPr>
            <p:cNvPr id="21" name="Picture 9" descr="cloud.png"/>
            <p:cNvPicPr>
              <a:picLocks noChangeAspect="1"/>
            </p:cNvPicPr>
            <p:nvPr/>
          </p:nvPicPr>
          <p:blipFill>
            <a:blip r:embed="rId5" cstate="print">
              <a:duotone>
                <a:schemeClr val="bg2">
                  <a:shade val="45000"/>
                  <a:satMod val="135000"/>
                </a:schemeClr>
                <a:prstClr val="white"/>
              </a:duotone>
            </a:blip>
            <a:stretch>
              <a:fillRect/>
            </a:stretch>
          </p:blipFill>
          <p:spPr bwMode="auto">
            <a:xfrm>
              <a:off x="3267991" y="2362200"/>
              <a:ext cx="2152650" cy="1333500"/>
            </a:xfrm>
            <a:prstGeom prst="rect">
              <a:avLst/>
            </a:prstGeom>
            <a:noFill/>
            <a:ln w="9525">
              <a:noFill/>
              <a:miter lim="800000"/>
              <a:headEnd/>
              <a:tailEnd/>
            </a:ln>
          </p:spPr>
        </p:pic>
        <p:sp>
          <p:nvSpPr>
            <p:cNvPr id="22" name="TextBox 21"/>
            <p:cNvSpPr txBox="1"/>
            <p:nvPr/>
          </p:nvSpPr>
          <p:spPr>
            <a:xfrm>
              <a:off x="3354302" y="2844284"/>
              <a:ext cx="1980029" cy="369332"/>
            </a:xfrm>
            <a:prstGeom prst="rect">
              <a:avLst/>
            </a:prstGeom>
            <a:noFill/>
          </p:spPr>
          <p:txBody>
            <a:bodyPr wrap="none" rtlCol="0" anchor="ctr">
              <a:spAutoFit/>
            </a:bodyPr>
            <a:lstStyle/>
            <a:p>
              <a:pPr algn="ctr"/>
              <a:r>
                <a:rPr lang="en-US" dirty="0" smtClean="0">
                  <a:solidFill>
                    <a:srgbClr val="FF0000"/>
                  </a:solidFill>
                  <a:latin typeface="+mj-lt"/>
                </a:rPr>
                <a:t>Resource pooling</a:t>
              </a:r>
              <a:endParaRPr lang="en-US" dirty="0">
                <a:solidFill>
                  <a:srgbClr val="FF0000"/>
                </a:solidFill>
                <a:latin typeface="+mj-lt"/>
              </a:endParaRPr>
            </a:p>
          </p:txBody>
        </p:sp>
      </p:grpSp>
      <p:grpSp>
        <p:nvGrpSpPr>
          <p:cNvPr id="23" name="Group 22"/>
          <p:cNvGrpSpPr/>
          <p:nvPr/>
        </p:nvGrpSpPr>
        <p:grpSpPr>
          <a:xfrm>
            <a:off x="3730339" y="4969584"/>
            <a:ext cx="2152650" cy="1333500"/>
            <a:chOff x="3267991" y="2362200"/>
            <a:chExt cx="2152650" cy="1333500"/>
          </a:xfrm>
        </p:grpSpPr>
        <p:pic>
          <p:nvPicPr>
            <p:cNvPr id="24" name="Picture 9" descr="cloud.png"/>
            <p:cNvPicPr>
              <a:picLocks noChangeAspect="1"/>
            </p:cNvPicPr>
            <p:nvPr/>
          </p:nvPicPr>
          <p:blipFill>
            <a:blip r:embed="rId5" cstate="print"/>
            <a:stretch>
              <a:fillRect/>
            </a:stretch>
          </p:blipFill>
          <p:spPr bwMode="auto">
            <a:xfrm>
              <a:off x="3267991" y="2362200"/>
              <a:ext cx="2152650" cy="1333500"/>
            </a:xfrm>
            <a:prstGeom prst="rect">
              <a:avLst/>
            </a:prstGeom>
            <a:noFill/>
            <a:ln w="9525">
              <a:noFill/>
              <a:miter lim="800000"/>
              <a:headEnd/>
              <a:tailEnd/>
            </a:ln>
          </p:spPr>
        </p:pic>
        <p:sp>
          <p:nvSpPr>
            <p:cNvPr id="25" name="TextBox 24"/>
            <p:cNvSpPr txBox="1"/>
            <p:nvPr/>
          </p:nvSpPr>
          <p:spPr>
            <a:xfrm>
              <a:off x="3610782" y="2705785"/>
              <a:ext cx="1467068" cy="646331"/>
            </a:xfrm>
            <a:prstGeom prst="rect">
              <a:avLst/>
            </a:prstGeom>
            <a:noFill/>
          </p:spPr>
          <p:txBody>
            <a:bodyPr wrap="none" rtlCol="0" anchor="ctr">
              <a:spAutoFit/>
            </a:bodyPr>
            <a:lstStyle/>
            <a:p>
              <a:pPr algn="ctr"/>
              <a:r>
                <a:rPr lang="en-US" dirty="0" smtClean="0">
                  <a:solidFill>
                    <a:srgbClr val="FF0000"/>
                  </a:solidFill>
                  <a:latin typeface="+mj-lt"/>
                </a:rPr>
                <a:t>On-demand </a:t>
              </a:r>
            </a:p>
            <a:p>
              <a:pPr algn="ctr"/>
              <a:r>
                <a:rPr lang="en-US" dirty="0" smtClean="0">
                  <a:solidFill>
                    <a:srgbClr val="FF0000"/>
                  </a:solidFill>
                  <a:latin typeface="+mj-lt"/>
                </a:rPr>
                <a:t>self-service</a:t>
              </a:r>
              <a:endParaRPr lang="en-US" dirty="0">
                <a:solidFill>
                  <a:srgbClr val="FF0000"/>
                </a:solidFill>
                <a:latin typeface="+mj-lt"/>
              </a:endParaRPr>
            </a:p>
          </p:txBody>
        </p:sp>
      </p:grpSp>
      <p:grpSp>
        <p:nvGrpSpPr>
          <p:cNvPr id="26" name="Group 25"/>
          <p:cNvGrpSpPr/>
          <p:nvPr/>
        </p:nvGrpSpPr>
        <p:grpSpPr>
          <a:xfrm>
            <a:off x="6528243" y="5033433"/>
            <a:ext cx="2152650" cy="1333500"/>
            <a:chOff x="3267991" y="2362200"/>
            <a:chExt cx="2152650" cy="1333500"/>
          </a:xfrm>
        </p:grpSpPr>
        <p:pic>
          <p:nvPicPr>
            <p:cNvPr id="27" name="Picture 9" descr="cloud.png"/>
            <p:cNvPicPr>
              <a:picLocks noChangeAspect="1"/>
            </p:cNvPicPr>
            <p:nvPr/>
          </p:nvPicPr>
          <p:blipFill>
            <a:blip r:embed="rId5" cstate="print">
              <a:duotone>
                <a:schemeClr val="accent5">
                  <a:shade val="45000"/>
                  <a:satMod val="135000"/>
                </a:schemeClr>
                <a:prstClr val="white"/>
              </a:duotone>
            </a:blip>
            <a:stretch>
              <a:fillRect/>
            </a:stretch>
          </p:blipFill>
          <p:spPr bwMode="auto">
            <a:xfrm>
              <a:off x="3267991" y="2362200"/>
              <a:ext cx="2152650" cy="1333500"/>
            </a:xfrm>
            <a:prstGeom prst="rect">
              <a:avLst/>
            </a:prstGeom>
            <a:noFill/>
            <a:ln w="9525">
              <a:noFill/>
              <a:miter lim="800000"/>
              <a:headEnd/>
              <a:tailEnd/>
            </a:ln>
          </p:spPr>
        </p:pic>
        <p:sp>
          <p:nvSpPr>
            <p:cNvPr id="28" name="TextBox 27"/>
            <p:cNvSpPr txBox="1"/>
            <p:nvPr/>
          </p:nvSpPr>
          <p:spPr>
            <a:xfrm>
              <a:off x="3476130" y="2705785"/>
              <a:ext cx="1736373" cy="646331"/>
            </a:xfrm>
            <a:prstGeom prst="rect">
              <a:avLst/>
            </a:prstGeom>
            <a:noFill/>
          </p:spPr>
          <p:txBody>
            <a:bodyPr wrap="none" rtlCol="0" anchor="ctr">
              <a:spAutoFit/>
            </a:bodyPr>
            <a:lstStyle/>
            <a:p>
              <a:pPr algn="ctr"/>
              <a:r>
                <a:rPr lang="en-US" dirty="0" smtClean="0">
                  <a:solidFill>
                    <a:srgbClr val="FF0000"/>
                  </a:solidFill>
                  <a:latin typeface="+mj-lt"/>
                </a:rPr>
                <a:t>Broad network </a:t>
              </a:r>
            </a:p>
            <a:p>
              <a:pPr algn="ctr"/>
              <a:r>
                <a:rPr lang="en-US" dirty="0" smtClean="0">
                  <a:solidFill>
                    <a:srgbClr val="FF0000"/>
                  </a:solidFill>
                  <a:latin typeface="+mj-lt"/>
                </a:rPr>
                <a:t>access</a:t>
              </a:r>
              <a:endParaRPr lang="en-US" dirty="0">
                <a:solidFill>
                  <a:srgbClr val="FF0000"/>
                </a:solidFill>
                <a:latin typeface="+mj-lt"/>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16200000" flipV="1">
            <a:off x="8645021" y="1031534"/>
            <a:ext cx="1699346" cy="515191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9" name="Picture 9" descr="cloud.png"/>
          <p:cNvPicPr>
            <a:picLocks noChangeAspect="1"/>
          </p:cNvPicPr>
          <p:nvPr/>
        </p:nvPicPr>
        <p:blipFill>
          <a:blip r:embed="rId4" cstate="print"/>
          <a:stretch>
            <a:fillRect/>
          </a:stretch>
        </p:blipFill>
        <p:spPr bwMode="auto">
          <a:xfrm>
            <a:off x="9494694" y="2973159"/>
            <a:ext cx="2152650" cy="1333500"/>
          </a:xfrm>
          <a:prstGeom prst="rect">
            <a:avLst/>
          </a:prstGeom>
          <a:noFill/>
          <a:ln w="9525">
            <a:noFill/>
            <a:miter lim="800000"/>
            <a:headEnd/>
            <a:tailEnd/>
          </a:ln>
        </p:spPr>
      </p:pic>
      <p:sp>
        <p:nvSpPr>
          <p:cNvPr id="20482" name="Title 1"/>
          <p:cNvSpPr>
            <a:spLocks noGrp="1"/>
          </p:cNvSpPr>
          <p:nvPr>
            <p:ph type="title"/>
          </p:nvPr>
        </p:nvSpPr>
        <p:spPr/>
        <p:txBody>
          <a:bodyPr/>
          <a:lstStyle/>
          <a:p>
            <a:pPr eaLnBrk="1" hangingPunct="1"/>
            <a:r>
              <a:rPr lang="en-US" altLang="en-US" dirty="0" smtClean="0"/>
              <a:t>Oracle Cloud Services</a:t>
            </a:r>
          </a:p>
        </p:txBody>
      </p:sp>
      <p:sp>
        <p:nvSpPr>
          <p:cNvPr id="20483" name="Content Placeholder 2"/>
          <p:cNvSpPr>
            <a:spLocks noGrp="1"/>
          </p:cNvSpPr>
          <p:nvPr>
            <p:ph idx="1"/>
          </p:nvPr>
        </p:nvSpPr>
        <p:spPr/>
        <p:txBody>
          <a:bodyPr/>
          <a:lstStyle/>
          <a:p>
            <a:pPr eaLnBrk="1" hangingPunct="1"/>
            <a:r>
              <a:rPr lang="en-US" altLang="en-US" dirty="0" smtClean="0">
                <a:latin typeface="Arial" charset="0"/>
              </a:rPr>
              <a:t>Oracle Cloud provides three types of services:</a:t>
            </a:r>
          </a:p>
          <a:p>
            <a:pPr lvl="1" eaLnBrk="1" hangingPunct="1"/>
            <a:r>
              <a:rPr lang="en-US" altLang="en-US" dirty="0" smtClean="0"/>
              <a:t>Software as a Service (</a:t>
            </a:r>
            <a:r>
              <a:rPr lang="en-US" altLang="ja-JP" dirty="0" smtClean="0">
                <a:ea typeface="MS PGothic" pitchFamily="34" charset="-128"/>
              </a:rPr>
              <a:t>SaaS)</a:t>
            </a:r>
            <a:r>
              <a:rPr lang="en-US" altLang="en-US" dirty="0" smtClean="0"/>
              <a:t> </a:t>
            </a:r>
          </a:p>
          <a:p>
            <a:pPr lvl="1" eaLnBrk="1" hangingPunct="1"/>
            <a:r>
              <a:rPr lang="en-US" altLang="en-US" dirty="0" smtClean="0"/>
              <a:t>Platform as a Service (PaaS) </a:t>
            </a:r>
          </a:p>
          <a:p>
            <a:pPr lvl="1" eaLnBrk="1" hangingPunct="1"/>
            <a:r>
              <a:rPr lang="en-US" altLang="en-US" dirty="0" smtClean="0"/>
              <a:t>Infrastructure as a Service (IaaS)</a:t>
            </a:r>
          </a:p>
        </p:txBody>
      </p:sp>
      <p:pic>
        <p:nvPicPr>
          <p:cNvPr id="10" name="Picture 9" descr="cloud.png"/>
          <p:cNvPicPr>
            <a:picLocks noChangeAspect="1"/>
          </p:cNvPicPr>
          <p:nvPr/>
        </p:nvPicPr>
        <p:blipFill>
          <a:blip r:embed="rId4" cstate="print"/>
          <a:stretch>
            <a:fillRect/>
          </a:stretch>
        </p:blipFill>
        <p:spPr bwMode="auto">
          <a:xfrm>
            <a:off x="7793466" y="3305248"/>
            <a:ext cx="1222113" cy="757061"/>
          </a:xfrm>
          <a:prstGeom prst="rect">
            <a:avLst/>
          </a:prstGeom>
          <a:noFill/>
          <a:ln w="9525">
            <a:noFill/>
            <a:miter lim="800000"/>
            <a:headEnd/>
            <a:tailEnd/>
          </a:ln>
        </p:spPr>
      </p:pic>
      <p:grpSp>
        <p:nvGrpSpPr>
          <p:cNvPr id="7" name="Group 6"/>
          <p:cNvGrpSpPr/>
          <p:nvPr/>
        </p:nvGrpSpPr>
        <p:grpSpPr>
          <a:xfrm>
            <a:off x="7592292" y="3319462"/>
            <a:ext cx="4043362" cy="2505075"/>
            <a:chOff x="4572000" y="2114550"/>
            <a:chExt cx="4043362" cy="2505075"/>
          </a:xfrm>
        </p:grpSpPr>
        <p:pic>
          <p:nvPicPr>
            <p:cNvPr id="5" name="Picture 9" descr="cloud.png"/>
            <p:cNvPicPr>
              <a:picLocks noChangeAspect="1"/>
            </p:cNvPicPr>
            <p:nvPr/>
          </p:nvPicPr>
          <p:blipFill>
            <a:blip r:embed="rId4" cstate="print">
              <a:duotone>
                <a:schemeClr val="accent6">
                  <a:shade val="45000"/>
                  <a:satMod val="135000"/>
                </a:schemeClr>
                <a:prstClr val="white"/>
              </a:duotone>
            </a:blip>
            <a:srcRect/>
            <a:stretch>
              <a:fillRect/>
            </a:stretch>
          </p:blipFill>
          <p:spPr bwMode="auto">
            <a:xfrm>
              <a:off x="4572000" y="2114550"/>
              <a:ext cx="4043362" cy="2505075"/>
            </a:xfrm>
            <a:prstGeom prst="rect">
              <a:avLst/>
            </a:prstGeom>
            <a:noFill/>
            <a:ln w="9525">
              <a:noFill/>
              <a:miter lim="800000"/>
              <a:headEnd/>
              <a:tailEnd/>
            </a:ln>
          </p:spPr>
        </p:pic>
        <p:pic>
          <p:nvPicPr>
            <p:cNvPr id="6" name="Picture 4" descr="netwrk.png"/>
            <p:cNvPicPr>
              <a:picLocks noChangeAspect="1"/>
            </p:cNvPicPr>
            <p:nvPr/>
          </p:nvPicPr>
          <p:blipFill>
            <a:blip r:embed="rId5" cstate="print"/>
            <a:srcRect/>
            <a:stretch>
              <a:fillRect/>
            </a:stretch>
          </p:blipFill>
          <p:spPr bwMode="auto">
            <a:xfrm>
              <a:off x="5486400" y="2647950"/>
              <a:ext cx="1933575" cy="1428750"/>
            </a:xfrm>
            <a:prstGeom prst="rect">
              <a:avLst/>
            </a:prstGeom>
            <a:noFill/>
            <a:ln w="9525">
              <a:no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6946981" y="1099850"/>
            <a:ext cx="1524000" cy="646331"/>
            <a:chOff x="3763962" y="1135498"/>
            <a:chExt cx="1524000" cy="646331"/>
          </a:xfrm>
        </p:grpSpPr>
        <p:sp>
          <p:nvSpPr>
            <p:cNvPr id="41" name="Rounded Rectangle 40"/>
            <p:cNvSpPr/>
            <p:nvPr/>
          </p:nvSpPr>
          <p:spPr bwMode="auto">
            <a:xfrm>
              <a:off x="3828433" y="1139897"/>
              <a:ext cx="1395059" cy="637533"/>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536" name="TextBox 19"/>
            <p:cNvSpPr txBox="1">
              <a:spLocks noChangeArrowheads="1"/>
            </p:cNvSpPr>
            <p:nvPr/>
          </p:nvSpPr>
          <p:spPr bwMode="auto">
            <a:xfrm>
              <a:off x="3763962" y="1135498"/>
              <a:ext cx="1524000" cy="646331"/>
            </a:xfrm>
            <a:prstGeom prst="rect">
              <a:avLst/>
            </a:prstGeom>
            <a:noFill/>
            <a:ln w="9525">
              <a:noFill/>
              <a:miter lim="800000"/>
              <a:headEnd/>
              <a:tailEnd/>
            </a:ln>
          </p:spPr>
          <p:txBody>
            <a:bodyPr anchor="ctr">
              <a:spAutoFit/>
            </a:bodyPr>
            <a:lstStyle/>
            <a:p>
              <a:pPr algn="ctr" eaLnBrk="1" hangingPunct="1"/>
              <a:r>
                <a:rPr lang="en-US" altLang="en-US" b="1" dirty="0">
                  <a:latin typeface="+mj-lt"/>
                </a:rPr>
                <a:t>Community   cloud</a:t>
              </a:r>
              <a:endParaRPr lang="en-US" altLang="en-US" dirty="0">
                <a:latin typeface="+mj-lt"/>
              </a:endParaRPr>
            </a:p>
          </p:txBody>
        </p:sp>
      </p:grpSp>
      <p:sp>
        <p:nvSpPr>
          <p:cNvPr id="44" name="Rounded Rectangle 43"/>
          <p:cNvSpPr/>
          <p:nvPr/>
        </p:nvSpPr>
        <p:spPr bwMode="auto">
          <a:xfrm>
            <a:off x="8390221" y="3771042"/>
            <a:ext cx="1578313"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3" name="Rounded Rectangle 42"/>
          <p:cNvSpPr/>
          <p:nvPr/>
        </p:nvSpPr>
        <p:spPr bwMode="auto">
          <a:xfrm>
            <a:off x="2036638" y="3771213"/>
            <a:ext cx="1578313"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2" name="Right Arrow 51"/>
          <p:cNvSpPr/>
          <p:nvPr/>
        </p:nvSpPr>
        <p:spPr bwMode="auto">
          <a:xfrm>
            <a:off x="7618412" y="3272278"/>
            <a:ext cx="838200" cy="304800"/>
          </a:xfrm>
          <a:prstGeom prst="rightArrow">
            <a:avLst/>
          </a:prstGeom>
          <a:gradFill flip="none" rotWithShape="1">
            <a:gsLst>
              <a:gs pos="0">
                <a:schemeClr val="accent6">
                  <a:lumMod val="20000"/>
                  <a:lumOff val="80000"/>
                </a:schemeClr>
              </a:gs>
              <a:gs pos="100000">
                <a:schemeClr val="accent6">
                  <a:lumMod val="75000"/>
                </a:schemeClr>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sp>
        <p:nvSpPr>
          <p:cNvPr id="53" name="Down Arrow 52"/>
          <p:cNvSpPr/>
          <p:nvPr/>
        </p:nvSpPr>
        <p:spPr bwMode="auto">
          <a:xfrm>
            <a:off x="5942012" y="4267200"/>
            <a:ext cx="304800" cy="533400"/>
          </a:xfrm>
          <a:prstGeom prst="downArrow">
            <a:avLst/>
          </a:prstGeom>
          <a:gradFill flip="none" rotWithShape="1">
            <a:gsLst>
              <a:gs pos="0">
                <a:schemeClr val="accent6">
                  <a:lumMod val="20000"/>
                  <a:lumOff val="80000"/>
                </a:schemeClr>
              </a:gs>
              <a:gs pos="100000">
                <a:schemeClr val="accent6">
                  <a:lumMod val="75000"/>
                </a:schemeClr>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sp>
        <p:nvSpPr>
          <p:cNvPr id="55" name="Right Arrow 54"/>
          <p:cNvSpPr/>
          <p:nvPr/>
        </p:nvSpPr>
        <p:spPr bwMode="auto">
          <a:xfrm rot="10800000">
            <a:off x="3656012" y="3272278"/>
            <a:ext cx="838200" cy="304800"/>
          </a:xfrm>
          <a:prstGeom prst="rightArrow">
            <a:avLst/>
          </a:prstGeom>
          <a:gradFill flip="none" rotWithShape="1">
            <a:gsLst>
              <a:gs pos="0">
                <a:schemeClr val="accent6">
                  <a:lumMod val="20000"/>
                  <a:lumOff val="80000"/>
                </a:schemeClr>
              </a:gs>
              <a:gs pos="100000">
                <a:schemeClr val="accent6">
                  <a:lumMod val="75000"/>
                </a:schemeClr>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sp>
        <p:nvSpPr>
          <p:cNvPr id="21506" name="Title 1"/>
          <p:cNvSpPr>
            <a:spLocks noGrp="1"/>
          </p:cNvSpPr>
          <p:nvPr>
            <p:ph type="title"/>
          </p:nvPr>
        </p:nvSpPr>
        <p:spPr/>
        <p:txBody>
          <a:bodyPr/>
          <a:lstStyle/>
          <a:p>
            <a:pPr eaLnBrk="1" hangingPunct="1"/>
            <a:r>
              <a:rPr lang="en-US" altLang="en-US" dirty="0" smtClean="0"/>
              <a:t>Cloud Deployment Models</a:t>
            </a:r>
          </a:p>
        </p:txBody>
      </p:sp>
      <p:grpSp>
        <p:nvGrpSpPr>
          <p:cNvPr id="13" name="Group 12"/>
          <p:cNvGrpSpPr/>
          <p:nvPr/>
        </p:nvGrpSpPr>
        <p:grpSpPr>
          <a:xfrm>
            <a:off x="4661851" y="2537251"/>
            <a:ext cx="2865122" cy="1774854"/>
            <a:chOff x="4600891" y="2537251"/>
            <a:chExt cx="2865122" cy="1774854"/>
          </a:xfrm>
        </p:grpSpPr>
        <p:pic>
          <p:nvPicPr>
            <p:cNvPr id="25" name="Picture 24" descr="cnt2296381.png"/>
            <p:cNvPicPr>
              <a:picLocks noChangeAspect="1"/>
            </p:cNvPicPr>
            <p:nvPr/>
          </p:nvPicPr>
          <p:blipFill>
            <a:blip r:embed="rId4" cstate="print"/>
            <a:stretch>
              <a:fillRect/>
            </a:stretch>
          </p:blipFill>
          <p:spPr>
            <a:xfrm>
              <a:off x="4600891" y="2537251"/>
              <a:ext cx="2865122" cy="1774854"/>
            </a:xfrm>
            <a:prstGeom prst="rect">
              <a:avLst/>
            </a:prstGeom>
          </p:spPr>
        </p:pic>
        <p:sp>
          <p:nvSpPr>
            <p:cNvPr id="21511" name="Rectangle 28"/>
            <p:cNvSpPr>
              <a:spLocks noChangeArrowheads="1"/>
            </p:cNvSpPr>
            <p:nvPr/>
          </p:nvSpPr>
          <p:spPr bwMode="auto">
            <a:xfrm>
              <a:off x="4848537" y="3101513"/>
              <a:ext cx="2285456" cy="646331"/>
            </a:xfrm>
            <a:prstGeom prst="rect">
              <a:avLst/>
            </a:prstGeom>
            <a:noFill/>
            <a:ln w="9525">
              <a:noFill/>
              <a:miter lim="800000"/>
              <a:headEnd/>
              <a:tailEnd/>
            </a:ln>
          </p:spPr>
          <p:txBody>
            <a:bodyPr wrap="square">
              <a:spAutoFit/>
            </a:bodyPr>
            <a:lstStyle/>
            <a:p>
              <a:pPr algn="ctr" defTabSz="228600"/>
              <a:r>
                <a:rPr lang="en-US" altLang="en-US" b="1" dirty="0">
                  <a:latin typeface="+mj-lt"/>
                </a:rPr>
                <a:t>Cloud Deployment Models</a:t>
              </a:r>
            </a:p>
          </p:txBody>
        </p:sp>
      </p:grpSp>
      <p:grpSp>
        <p:nvGrpSpPr>
          <p:cNvPr id="21" name="Group 20"/>
          <p:cNvGrpSpPr/>
          <p:nvPr/>
        </p:nvGrpSpPr>
        <p:grpSpPr>
          <a:xfrm>
            <a:off x="3637914" y="5163344"/>
            <a:ext cx="986120" cy="646113"/>
            <a:chOff x="3580151" y="5163343"/>
            <a:chExt cx="986120" cy="646113"/>
          </a:xfrm>
        </p:grpSpPr>
        <p:sp>
          <p:nvSpPr>
            <p:cNvPr id="45" name="Rounded Rectangle 44"/>
            <p:cNvSpPr/>
            <p:nvPr/>
          </p:nvSpPr>
          <p:spPr bwMode="auto">
            <a:xfrm>
              <a:off x="3580151" y="5167633"/>
              <a:ext cx="986120" cy="637533"/>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512" name="TextBox 56"/>
            <p:cNvSpPr txBox="1">
              <a:spLocks noChangeArrowheads="1"/>
            </p:cNvSpPr>
            <p:nvPr/>
          </p:nvSpPr>
          <p:spPr bwMode="auto">
            <a:xfrm>
              <a:off x="3616011" y="5163343"/>
              <a:ext cx="914400" cy="646113"/>
            </a:xfrm>
            <a:prstGeom prst="rect">
              <a:avLst/>
            </a:prstGeom>
            <a:noFill/>
            <a:ln w="9525">
              <a:noFill/>
              <a:miter lim="800000"/>
              <a:headEnd/>
              <a:tailEnd/>
            </a:ln>
          </p:spPr>
          <p:txBody>
            <a:bodyPr wrap="square">
              <a:spAutoFit/>
            </a:bodyPr>
            <a:lstStyle/>
            <a:p>
              <a:pPr algn="ctr" eaLnBrk="1" hangingPunct="1"/>
              <a:r>
                <a:rPr lang="en-US" altLang="en-US" b="1" dirty="0">
                  <a:latin typeface="+mj-lt"/>
                </a:rPr>
                <a:t>Hybrid cloud</a:t>
              </a:r>
            </a:p>
          </p:txBody>
        </p:sp>
      </p:grpSp>
      <p:sp>
        <p:nvSpPr>
          <p:cNvPr id="21532" name="Rectangle 24"/>
          <p:cNvSpPr>
            <a:spLocks noChangeArrowheads="1"/>
          </p:cNvSpPr>
          <p:nvPr/>
        </p:nvSpPr>
        <p:spPr bwMode="auto">
          <a:xfrm>
            <a:off x="2047376" y="3761215"/>
            <a:ext cx="1556837" cy="369332"/>
          </a:xfrm>
          <a:prstGeom prst="rect">
            <a:avLst/>
          </a:prstGeom>
          <a:noFill/>
          <a:ln w="9525">
            <a:noFill/>
            <a:miter lim="800000"/>
            <a:headEnd/>
            <a:tailEnd/>
          </a:ln>
        </p:spPr>
        <p:txBody>
          <a:bodyPr wrap="none">
            <a:spAutoFit/>
          </a:bodyPr>
          <a:lstStyle/>
          <a:p>
            <a:pPr algn="ctr" eaLnBrk="1" hangingPunct="1"/>
            <a:r>
              <a:rPr lang="en-US" altLang="en-US" b="1" dirty="0">
                <a:latin typeface="+mj-lt"/>
              </a:rPr>
              <a:t>Public </a:t>
            </a:r>
            <a:r>
              <a:rPr lang="en-US" altLang="en-US" b="1" dirty="0" smtClean="0">
                <a:latin typeface="+mj-lt"/>
              </a:rPr>
              <a:t>cloud</a:t>
            </a:r>
            <a:endParaRPr lang="en-US" altLang="en-US" b="1" dirty="0">
              <a:latin typeface="+mj-lt"/>
            </a:endParaRPr>
          </a:p>
        </p:txBody>
      </p:sp>
      <p:sp>
        <p:nvSpPr>
          <p:cNvPr id="21528" name="TextBox 25"/>
          <p:cNvSpPr txBox="1">
            <a:spLocks noChangeArrowheads="1"/>
          </p:cNvSpPr>
          <p:nvPr/>
        </p:nvSpPr>
        <p:spPr bwMode="auto">
          <a:xfrm>
            <a:off x="8303077" y="3761044"/>
            <a:ext cx="1752600" cy="369332"/>
          </a:xfrm>
          <a:prstGeom prst="rect">
            <a:avLst/>
          </a:prstGeom>
          <a:noFill/>
          <a:ln w="9525">
            <a:noFill/>
            <a:miter lim="800000"/>
            <a:headEnd/>
            <a:tailEnd/>
          </a:ln>
        </p:spPr>
        <p:txBody>
          <a:bodyPr wrap="square">
            <a:spAutoFit/>
          </a:bodyPr>
          <a:lstStyle/>
          <a:p>
            <a:pPr algn="ctr" eaLnBrk="1" hangingPunct="1"/>
            <a:r>
              <a:rPr lang="en-US" altLang="en-US" b="1" dirty="0">
                <a:latin typeface="+mj-lt"/>
              </a:rPr>
              <a:t>Private cloud</a:t>
            </a:r>
          </a:p>
        </p:txBody>
      </p:sp>
      <p:grpSp>
        <p:nvGrpSpPr>
          <p:cNvPr id="17" name="Group 16"/>
          <p:cNvGrpSpPr/>
          <p:nvPr/>
        </p:nvGrpSpPr>
        <p:grpSpPr>
          <a:xfrm>
            <a:off x="5289550" y="762000"/>
            <a:ext cx="1609725" cy="1333500"/>
            <a:chOff x="5289550" y="762000"/>
            <a:chExt cx="1609725" cy="1333500"/>
          </a:xfrm>
        </p:grpSpPr>
        <p:pic>
          <p:nvPicPr>
            <p:cNvPr id="40" name="Picture 39"/>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5289550" y="762000"/>
              <a:ext cx="1609725" cy="1333500"/>
            </a:xfrm>
            <a:prstGeom prst="rect">
              <a:avLst/>
            </a:prstGeom>
          </p:spPr>
        </p:pic>
        <p:pic>
          <p:nvPicPr>
            <p:cNvPr id="34" name="Picture 33" descr="cnt204256.gif"/>
            <p:cNvPicPr>
              <a:picLocks noChangeAspect="1"/>
            </p:cNvPicPr>
            <p:nvPr/>
          </p:nvPicPr>
          <p:blipFill>
            <a:blip r:embed="rId6" cstate="print"/>
            <a:stretch>
              <a:fillRect/>
            </a:stretch>
          </p:blipFill>
          <p:spPr>
            <a:xfrm>
              <a:off x="5769261" y="1037892"/>
              <a:ext cx="992110" cy="1044326"/>
            </a:xfrm>
            <a:prstGeom prst="rect">
              <a:avLst/>
            </a:prstGeom>
          </p:spPr>
        </p:pic>
      </p:grpSp>
      <p:grpSp>
        <p:nvGrpSpPr>
          <p:cNvPr id="20" name="Group 19"/>
          <p:cNvGrpSpPr/>
          <p:nvPr/>
        </p:nvGrpSpPr>
        <p:grpSpPr>
          <a:xfrm>
            <a:off x="4760912" y="4876800"/>
            <a:ext cx="2667000" cy="1219200"/>
            <a:chOff x="4682035" y="4876800"/>
            <a:chExt cx="2667000" cy="1219200"/>
          </a:xfrm>
        </p:grpSpPr>
        <p:sp>
          <p:nvSpPr>
            <p:cNvPr id="37" name="Rectangle 36"/>
            <p:cNvSpPr/>
            <p:nvPr/>
          </p:nvSpPr>
          <p:spPr bwMode="auto">
            <a:xfrm>
              <a:off x="4682035" y="4876800"/>
              <a:ext cx="2667000" cy="1219200"/>
            </a:xfrm>
            <a:prstGeom prst="rect">
              <a:avLst/>
            </a:prstGeom>
            <a:noFill/>
            <a:ln w="28575" cap="flat" cmpd="sng" algn="ctr">
              <a:solidFill>
                <a:schemeClr val="accent5">
                  <a:lumMod val="75000"/>
                </a:schemeClr>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grpSp>
          <p:nvGrpSpPr>
            <p:cNvPr id="19" name="Group 18"/>
            <p:cNvGrpSpPr/>
            <p:nvPr/>
          </p:nvGrpSpPr>
          <p:grpSpPr>
            <a:xfrm>
              <a:off x="4863979" y="4984022"/>
              <a:ext cx="2303112" cy="1004756"/>
              <a:chOff x="4837210" y="4993225"/>
              <a:chExt cx="2303112" cy="1004756"/>
            </a:xfrm>
          </p:grpSpPr>
          <p:grpSp>
            <p:nvGrpSpPr>
              <p:cNvPr id="50" name="Group 49"/>
              <p:cNvGrpSpPr/>
              <p:nvPr/>
            </p:nvGrpSpPr>
            <p:grpSpPr>
              <a:xfrm>
                <a:off x="6020297" y="4993225"/>
                <a:ext cx="1120025" cy="1004756"/>
                <a:chOff x="2007710" y="2305050"/>
                <a:chExt cx="1609725" cy="1444057"/>
              </a:xfrm>
            </p:grpSpPr>
            <p:pic>
              <p:nvPicPr>
                <p:cNvPr id="51" name="Picture 50"/>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2007710" y="2305050"/>
                  <a:ext cx="1609725" cy="1333500"/>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22441" y="2720372"/>
                  <a:ext cx="1249823" cy="1028735"/>
                </a:xfrm>
                <a:prstGeom prst="rect">
                  <a:avLst/>
                </a:prstGeom>
              </p:spPr>
            </p:pic>
          </p:grpSp>
          <p:grpSp>
            <p:nvGrpSpPr>
              <p:cNvPr id="18" name="Group 17"/>
              <p:cNvGrpSpPr/>
              <p:nvPr/>
            </p:nvGrpSpPr>
            <p:grpSpPr>
              <a:xfrm>
                <a:off x="4837210" y="5033935"/>
                <a:ext cx="1114599" cy="923336"/>
                <a:chOff x="4837210" y="4993225"/>
                <a:chExt cx="1114599" cy="923336"/>
              </a:xfrm>
            </p:grpSpPr>
            <p:pic>
              <p:nvPicPr>
                <p:cNvPr id="46" name="Picture 45"/>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4837210" y="4993225"/>
                  <a:ext cx="1114599" cy="923336"/>
                </a:xfrm>
                <a:prstGeom prst="rect">
                  <a:avLst/>
                </a:prstGeom>
              </p:spPr>
            </p:pic>
            <p:pic>
              <p:nvPicPr>
                <p:cNvPr id="38" name="Picture 37" descr="cnt204941.gif"/>
                <p:cNvPicPr>
                  <a:picLocks noChangeAspect="1"/>
                </p:cNvPicPr>
                <p:nvPr/>
              </p:nvPicPr>
              <p:blipFill>
                <a:blip r:embed="rId8" cstate="print"/>
                <a:stretch>
                  <a:fillRect/>
                </a:stretch>
              </p:blipFill>
              <p:spPr>
                <a:xfrm>
                  <a:off x="5359582" y="5230974"/>
                  <a:ext cx="268448" cy="467971"/>
                </a:xfrm>
                <a:prstGeom prst="rect">
                  <a:avLst/>
                </a:prstGeom>
              </p:spPr>
            </p:pic>
          </p:grpSp>
        </p:grpSp>
      </p:grpSp>
      <p:sp>
        <p:nvSpPr>
          <p:cNvPr id="54" name="Down Arrow 53"/>
          <p:cNvSpPr/>
          <p:nvPr/>
        </p:nvSpPr>
        <p:spPr bwMode="auto">
          <a:xfrm rot="10800000">
            <a:off x="5942012" y="2022919"/>
            <a:ext cx="304800" cy="457200"/>
          </a:xfrm>
          <a:prstGeom prst="downArrow">
            <a:avLst/>
          </a:prstGeom>
          <a:gradFill flip="none" rotWithShape="1">
            <a:gsLst>
              <a:gs pos="0">
                <a:schemeClr val="accent6">
                  <a:lumMod val="20000"/>
                  <a:lumOff val="80000"/>
                </a:schemeClr>
              </a:gs>
              <a:gs pos="100000">
                <a:schemeClr val="accent6">
                  <a:lumMod val="75000"/>
                </a:schemeClr>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grpSp>
        <p:nvGrpSpPr>
          <p:cNvPr id="11" name="Group 10"/>
          <p:cNvGrpSpPr/>
          <p:nvPr/>
        </p:nvGrpSpPr>
        <p:grpSpPr>
          <a:xfrm>
            <a:off x="2007710" y="2305050"/>
            <a:ext cx="1609725" cy="1444057"/>
            <a:chOff x="2007710" y="2305050"/>
            <a:chExt cx="1609725" cy="1444057"/>
          </a:xfrm>
        </p:grpSpPr>
        <p:pic>
          <p:nvPicPr>
            <p:cNvPr id="7" name="Picture 6"/>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2007710" y="2305050"/>
              <a:ext cx="1609725" cy="1333500"/>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22441" y="2720372"/>
              <a:ext cx="1249823" cy="1028735"/>
            </a:xfrm>
            <a:prstGeom prst="rect">
              <a:avLst/>
            </a:prstGeom>
          </p:spPr>
        </p:pic>
      </p:grpSp>
      <p:grpSp>
        <p:nvGrpSpPr>
          <p:cNvPr id="10" name="Group 9"/>
          <p:cNvGrpSpPr/>
          <p:nvPr/>
        </p:nvGrpSpPr>
        <p:grpSpPr>
          <a:xfrm>
            <a:off x="8374515" y="2360328"/>
            <a:ext cx="1609725" cy="1333500"/>
            <a:chOff x="8445952" y="2305050"/>
            <a:chExt cx="1609725" cy="1333500"/>
          </a:xfrm>
        </p:grpSpPr>
        <p:pic>
          <p:nvPicPr>
            <p:cNvPr id="31" name="Picture 30"/>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445952" y="2305050"/>
              <a:ext cx="1609725" cy="1333500"/>
            </a:xfrm>
            <a:prstGeom prst="rect">
              <a:avLst/>
            </a:prstGeom>
          </p:spPr>
        </p:pic>
        <p:pic>
          <p:nvPicPr>
            <p:cNvPr id="29" name="Picture 28" descr="cnt204941.gif"/>
            <p:cNvPicPr>
              <a:picLocks noChangeAspect="1"/>
            </p:cNvPicPr>
            <p:nvPr/>
          </p:nvPicPr>
          <p:blipFill>
            <a:blip r:embed="rId8" cstate="print"/>
            <a:stretch>
              <a:fillRect/>
            </a:stretch>
          </p:blipFill>
          <p:spPr>
            <a:xfrm flipH="1">
              <a:off x="9264323" y="2768631"/>
              <a:ext cx="259080" cy="451640"/>
            </a:xfrm>
            <a:prstGeom prst="rect">
              <a:avLst/>
            </a:prstGeom>
          </p:spPr>
        </p:pic>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09012" y="2611714"/>
              <a:ext cx="848851" cy="1026836"/>
            </a:xfrm>
            <a:prstGeom prst="rect">
              <a:avLst/>
            </a:prstGeom>
          </p:spPr>
        </p:pic>
      </p:gr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0"/>
          <p:cNvSpPr>
            <a:spLocks noGrp="1" noChangeArrowheads="1"/>
          </p:cNvSpPr>
          <p:nvPr>
            <p:ph type="title"/>
          </p:nvPr>
        </p:nvSpPr>
        <p:spPr/>
        <p:txBody>
          <a:bodyPr/>
          <a:lstStyle/>
          <a:p>
            <a:pPr eaLnBrk="1" hangingPunct="1"/>
            <a:r>
              <a:rPr lang="en-US" altLang="en-US" smtClean="0"/>
              <a:t>Lesson Agenda</a:t>
            </a:r>
            <a:endParaRPr lang="en-US" altLang="en-US" dirty="0" smtClean="0"/>
          </a:p>
        </p:txBody>
      </p:sp>
      <p:sp>
        <p:nvSpPr>
          <p:cNvPr id="7171" name="Rectangle 1031"/>
          <p:cNvSpPr>
            <a:spLocks noGrp="1" noChangeArrowheads="1"/>
          </p:cNvSpPr>
          <p:nvPr>
            <p:ph idx="1"/>
          </p:nvPr>
        </p:nvSpPr>
        <p:spPr>
          <a:xfrm>
            <a:off x="622138" y="1242485"/>
            <a:ext cx="10944549" cy="795938"/>
          </a:xfrm>
        </p:spPr>
        <p:txBody>
          <a:bodyPr/>
          <a:lstStyle/>
          <a:p>
            <a:pPr lvl="1">
              <a:buClr>
                <a:srgbClr val="A6A6A6"/>
              </a:buClr>
              <a:defRPr/>
            </a:pPr>
            <a:r>
              <a:rPr lang="en-US" dirty="0" smtClean="0">
                <a:solidFill>
                  <a:srgbClr val="A6A6A6"/>
                </a:solidFill>
              </a:rPr>
              <a:t>Overview of Oracle Cloud</a:t>
            </a:r>
          </a:p>
          <a:p>
            <a:pPr lvl="1">
              <a:defRPr/>
            </a:pPr>
            <a:r>
              <a:rPr lang="en-US" dirty="0" smtClean="0"/>
              <a:t>Working with Oracle Database </a:t>
            </a:r>
            <a:r>
              <a:rPr lang="en-US" dirty="0" err="1" smtClean="0"/>
              <a:t>Exadata</a:t>
            </a:r>
            <a:r>
              <a:rPr lang="en-US" dirty="0" smtClean="0"/>
              <a:t> Express Cloud Service</a:t>
            </a:r>
          </a:p>
        </p:txBody>
      </p:sp>
      <p:grpSp>
        <p:nvGrpSpPr>
          <p:cNvPr id="2" name="Group 3"/>
          <p:cNvGrpSpPr/>
          <p:nvPr/>
        </p:nvGrpSpPr>
        <p:grpSpPr>
          <a:xfrm>
            <a:off x="8304212" y="4343400"/>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nt204765.gif"/>
          <p:cNvPicPr>
            <a:picLocks noChangeAspect="1"/>
          </p:cNvPicPr>
          <p:nvPr/>
        </p:nvPicPr>
        <p:blipFill>
          <a:blip r:embed="rId4" cstate="print"/>
          <a:stretch>
            <a:fillRect/>
          </a:stretch>
        </p:blipFill>
        <p:spPr>
          <a:xfrm>
            <a:off x="3732212" y="1676400"/>
            <a:ext cx="1219200" cy="1295400"/>
          </a:xfrm>
          <a:prstGeom prst="rect">
            <a:avLst/>
          </a:prstGeom>
        </p:spPr>
      </p:pic>
      <p:sp>
        <p:nvSpPr>
          <p:cNvPr id="2" name="Title 1"/>
          <p:cNvSpPr>
            <a:spLocks noGrp="1"/>
          </p:cNvSpPr>
          <p:nvPr>
            <p:ph type="title"/>
          </p:nvPr>
        </p:nvSpPr>
        <p:spPr/>
        <p:txBody>
          <a:bodyPr/>
          <a:lstStyle/>
          <a:p>
            <a:r>
              <a:rPr lang="en-US" dirty="0" smtClean="0"/>
              <a:t>Evolving from On-premises to </a:t>
            </a:r>
            <a:r>
              <a:rPr lang="en-US" dirty="0" err="1" smtClean="0"/>
              <a:t>Exadata</a:t>
            </a:r>
            <a:r>
              <a:rPr lang="en-US" dirty="0" smtClean="0"/>
              <a:t> Express</a:t>
            </a:r>
            <a:endParaRPr lang="en-US" dirty="0"/>
          </a:p>
        </p:txBody>
      </p:sp>
      <p:sp>
        <p:nvSpPr>
          <p:cNvPr id="4" name="Rounded Rectangle 3"/>
          <p:cNvSpPr/>
          <p:nvPr/>
        </p:nvSpPr>
        <p:spPr bwMode="auto">
          <a:xfrm>
            <a:off x="1293812" y="3962400"/>
            <a:ext cx="2895600" cy="762000"/>
          </a:xfrm>
          <a:prstGeom prst="roundRect">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800" b="0" i="0" u="none" strike="noStrike" cap="none" normalizeH="0" baseline="0" dirty="0" smtClean="0">
                <a:ln>
                  <a:noFill/>
                </a:ln>
                <a:solidFill>
                  <a:schemeClr val="tx1"/>
                </a:solidFill>
                <a:effectLst/>
                <a:latin typeface="Arial" pitchFamily="34" charset="0"/>
              </a:rPr>
              <a:t>On-premises</a:t>
            </a:r>
            <a:r>
              <a:rPr kumimoji="0" lang="en-US" sz="1800" b="0" i="0" u="none" strike="noStrike" cap="none" normalizeH="0" dirty="0" smtClean="0">
                <a:ln>
                  <a:noFill/>
                </a:ln>
                <a:solidFill>
                  <a:schemeClr val="tx1"/>
                </a:solidFill>
                <a:effectLst/>
                <a:latin typeface="Arial" pitchFamily="34" charset="0"/>
              </a:rPr>
              <a:t> Database deployments</a:t>
            </a:r>
            <a:endParaRPr kumimoji="0" lang="en-US" sz="1800" b="0" i="0" u="none" strike="noStrike" cap="none" normalizeH="0" baseline="0" dirty="0" smtClean="0">
              <a:ln>
                <a:noFill/>
              </a:ln>
              <a:solidFill>
                <a:schemeClr val="tx1"/>
              </a:solidFill>
              <a:effectLst/>
              <a:latin typeface="Arial" pitchFamily="34" charset="0"/>
            </a:endParaRPr>
          </a:p>
        </p:txBody>
      </p:sp>
      <p:sp>
        <p:nvSpPr>
          <p:cNvPr id="5" name="Right Arrow 4"/>
          <p:cNvSpPr/>
          <p:nvPr/>
        </p:nvSpPr>
        <p:spPr bwMode="auto">
          <a:xfrm>
            <a:off x="4570412" y="4114800"/>
            <a:ext cx="2286000" cy="457200"/>
          </a:xfrm>
          <a:prstGeom prst="rightArrow">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Rounded Rectangle 5"/>
          <p:cNvSpPr/>
          <p:nvPr/>
        </p:nvSpPr>
        <p:spPr bwMode="auto">
          <a:xfrm>
            <a:off x="7389812" y="3886200"/>
            <a:ext cx="2667000" cy="762000"/>
          </a:xfrm>
          <a:prstGeom prst="roundRect">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1800" b="0" i="0" u="none" strike="noStrike" cap="none" normalizeH="0" baseline="0" dirty="0" smtClean="0">
                <a:ln>
                  <a:noFill/>
                </a:ln>
                <a:solidFill>
                  <a:schemeClr val="tx1"/>
                </a:solidFill>
                <a:effectLst/>
                <a:latin typeface="Arial" pitchFamily="34" charset="0"/>
              </a:rPr>
              <a:t>Cloud Database deployments</a:t>
            </a:r>
          </a:p>
        </p:txBody>
      </p:sp>
      <p:pic>
        <p:nvPicPr>
          <p:cNvPr id="7" name="Picture 6" descr="cnt205043.gif"/>
          <p:cNvPicPr>
            <a:picLocks noChangeAspect="1"/>
          </p:cNvPicPr>
          <p:nvPr/>
        </p:nvPicPr>
        <p:blipFill>
          <a:blip r:embed="rId5" cstate="print"/>
          <a:stretch>
            <a:fillRect/>
          </a:stretch>
        </p:blipFill>
        <p:spPr>
          <a:xfrm>
            <a:off x="1065212" y="2590800"/>
            <a:ext cx="1447800" cy="1195603"/>
          </a:xfrm>
          <a:prstGeom prst="rect">
            <a:avLst/>
          </a:prstGeom>
        </p:spPr>
      </p:pic>
      <p:pic>
        <p:nvPicPr>
          <p:cNvPr id="9" name="Picture 8" descr="cnt2554148.png"/>
          <p:cNvPicPr>
            <a:picLocks noChangeAspect="1"/>
          </p:cNvPicPr>
          <p:nvPr/>
        </p:nvPicPr>
        <p:blipFill>
          <a:blip r:embed="rId6" cstate="print"/>
          <a:stretch>
            <a:fillRect/>
          </a:stretch>
        </p:blipFill>
        <p:spPr>
          <a:xfrm>
            <a:off x="2589212" y="2743200"/>
            <a:ext cx="861060" cy="1143000"/>
          </a:xfrm>
          <a:prstGeom prst="rect">
            <a:avLst/>
          </a:prstGeom>
        </p:spPr>
      </p:pic>
      <p:sp>
        <p:nvSpPr>
          <p:cNvPr id="10" name="Cloud Callout 9"/>
          <p:cNvSpPr/>
          <p:nvPr/>
        </p:nvSpPr>
        <p:spPr bwMode="auto">
          <a:xfrm>
            <a:off x="3427412" y="1447800"/>
            <a:ext cx="1905000" cy="1752600"/>
          </a:xfrm>
          <a:prstGeom prst="cloudCallout">
            <a:avLst>
              <a:gd name="adj1" fmla="val -54979"/>
              <a:gd name="adj2" fmla="val 31959"/>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1" name="Picture 10" descr="cnt2554148.png"/>
          <p:cNvPicPr>
            <a:picLocks noChangeAspect="1"/>
          </p:cNvPicPr>
          <p:nvPr/>
        </p:nvPicPr>
        <p:blipFill>
          <a:blip r:embed="rId6" cstate="print"/>
          <a:stretch>
            <a:fillRect/>
          </a:stretch>
        </p:blipFill>
        <p:spPr>
          <a:xfrm>
            <a:off x="8609012" y="2590800"/>
            <a:ext cx="861060" cy="1143000"/>
          </a:xfrm>
          <a:prstGeom prst="rect">
            <a:avLst/>
          </a:prstGeom>
        </p:spPr>
      </p:pic>
      <p:pic>
        <p:nvPicPr>
          <p:cNvPr id="12" name="Picture 11" descr="cnt2427929.png"/>
          <p:cNvPicPr>
            <a:picLocks noChangeAspect="1"/>
          </p:cNvPicPr>
          <p:nvPr/>
        </p:nvPicPr>
        <p:blipFill>
          <a:blip r:embed="rId7" cstate="print"/>
          <a:stretch>
            <a:fillRect/>
          </a:stretch>
        </p:blipFill>
        <p:spPr>
          <a:xfrm>
            <a:off x="6856412" y="1905000"/>
            <a:ext cx="1752600" cy="1752600"/>
          </a:xfrm>
          <a:prstGeom prst="rect">
            <a:avLst/>
          </a:prstGeom>
        </p:spPr>
      </p:pic>
      <p:pic>
        <p:nvPicPr>
          <p:cNvPr id="13" name="Picture 12" descr="cnt2554088.png"/>
          <p:cNvPicPr>
            <a:picLocks noChangeAspect="1"/>
          </p:cNvPicPr>
          <p:nvPr/>
        </p:nvPicPr>
        <p:blipFill>
          <a:blip r:embed="rId8" cstate="print"/>
          <a:stretch>
            <a:fillRect/>
          </a:stretch>
        </p:blipFill>
        <p:spPr>
          <a:xfrm>
            <a:off x="7085012" y="2514600"/>
            <a:ext cx="975360" cy="975360"/>
          </a:xfrm>
          <a:prstGeom prst="rect">
            <a:avLst/>
          </a:prstGeom>
        </p:spPr>
      </p:pic>
      <p:pic>
        <p:nvPicPr>
          <p:cNvPr id="14" name="Picture 13" descr="cnt2296374.png"/>
          <p:cNvPicPr>
            <a:picLocks noChangeAspect="1"/>
          </p:cNvPicPr>
          <p:nvPr/>
        </p:nvPicPr>
        <p:blipFill>
          <a:blip r:embed="rId9" cstate="print"/>
          <a:stretch>
            <a:fillRect/>
          </a:stretch>
        </p:blipFill>
        <p:spPr>
          <a:xfrm>
            <a:off x="7542212" y="2590800"/>
            <a:ext cx="693420" cy="1066800"/>
          </a:xfrm>
          <a:prstGeom prst="rect">
            <a:avLst/>
          </a:prstGeom>
        </p:spPr>
      </p:pic>
      <p:sp>
        <p:nvSpPr>
          <p:cNvPr id="15" name="Cloud Callout 14"/>
          <p:cNvSpPr/>
          <p:nvPr/>
        </p:nvSpPr>
        <p:spPr bwMode="auto">
          <a:xfrm>
            <a:off x="9371012" y="1752600"/>
            <a:ext cx="1143000" cy="990600"/>
          </a:xfrm>
          <a:prstGeom prst="cloudCallout">
            <a:avLst>
              <a:gd name="adj1" fmla="val -54979"/>
              <a:gd name="adj2" fmla="val 31959"/>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6" name="Picture 15" descr="cnt204776.gif"/>
          <p:cNvPicPr>
            <a:picLocks noChangeAspect="1"/>
          </p:cNvPicPr>
          <p:nvPr/>
        </p:nvPicPr>
        <p:blipFill>
          <a:blip r:embed="rId10" cstate="print"/>
          <a:stretch>
            <a:fillRect/>
          </a:stretch>
        </p:blipFill>
        <p:spPr>
          <a:xfrm>
            <a:off x="9752012" y="1981200"/>
            <a:ext cx="350520" cy="533400"/>
          </a:xfrm>
          <a:prstGeom prst="rect">
            <a:avLst/>
          </a:prstGeom>
        </p:spPr>
      </p:pic>
      <p:pic>
        <p:nvPicPr>
          <p:cNvPr id="17" name="Picture 16" descr="cnt2427947.png"/>
          <p:cNvPicPr>
            <a:picLocks noChangeAspect="1"/>
          </p:cNvPicPr>
          <p:nvPr/>
        </p:nvPicPr>
        <p:blipFill>
          <a:blip r:embed="rId11" cstate="print"/>
          <a:stretch>
            <a:fillRect/>
          </a:stretch>
        </p:blipFill>
        <p:spPr>
          <a:xfrm>
            <a:off x="1827212" y="3124200"/>
            <a:ext cx="609600" cy="838200"/>
          </a:xfrm>
          <a:prstGeom prst="rect">
            <a:avLst/>
          </a:prstGeom>
        </p:spPr>
      </p:pic>
      <p:pic>
        <p:nvPicPr>
          <p:cNvPr id="18" name="Picture 17" descr="cnt2427947.png"/>
          <p:cNvPicPr>
            <a:picLocks noChangeAspect="1"/>
          </p:cNvPicPr>
          <p:nvPr/>
        </p:nvPicPr>
        <p:blipFill>
          <a:blip r:embed="rId11" cstate="print"/>
          <a:stretch>
            <a:fillRect/>
          </a:stretch>
        </p:blipFill>
        <p:spPr>
          <a:xfrm>
            <a:off x="7085012" y="2819400"/>
            <a:ext cx="609600" cy="838200"/>
          </a:xfrm>
          <a:prstGeom prst="rect">
            <a:avLst/>
          </a:prstGeom>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in Exadata Express?</a:t>
            </a:r>
            <a:endParaRPr lang="en-US" dirty="0"/>
          </a:p>
        </p:txBody>
      </p:sp>
      <p:sp>
        <p:nvSpPr>
          <p:cNvPr id="3" name="Content Placeholder 2"/>
          <p:cNvSpPr>
            <a:spLocks noGrp="1"/>
          </p:cNvSpPr>
          <p:nvPr>
            <p:ph idx="1"/>
          </p:nvPr>
        </p:nvSpPr>
        <p:spPr/>
        <p:txBody>
          <a:bodyPr/>
          <a:lstStyle/>
          <a:p>
            <a:pPr lvl="1"/>
            <a:r>
              <a:rPr lang="en-US" smtClean="0"/>
              <a:t>A fully managed database service</a:t>
            </a:r>
          </a:p>
          <a:p>
            <a:pPr lvl="1"/>
            <a:r>
              <a:rPr lang="en-US" smtClean="0"/>
              <a:t>Provides powerful yet elastic database cloud service for developers</a:t>
            </a:r>
          </a:p>
          <a:p>
            <a:pPr lvl="1"/>
            <a:r>
              <a:rPr lang="en-US" smtClean="0"/>
              <a:t>Provides on-demand access to a shared pool of database resources</a:t>
            </a:r>
          </a:p>
          <a:p>
            <a:pPr lvl="1"/>
            <a:r>
              <a:rPr lang="en-US" smtClean="0"/>
              <a:t>Comes with built-in tools for rapid application development</a:t>
            </a:r>
          </a:p>
          <a:p>
            <a:pPr lvl="2"/>
            <a:r>
              <a:rPr lang="en-US" smtClean="0"/>
              <a:t>APEX for  web application development</a:t>
            </a:r>
          </a:p>
          <a:p>
            <a:pPr lvl="2"/>
            <a:r>
              <a:rPr lang="en-US" smtClean="0"/>
              <a:t>Compatibility with clients such as SQL Developer, SQLcl </a:t>
            </a:r>
          </a:p>
          <a:p>
            <a:pPr lvl="1"/>
            <a:endParaRPr lang="en-US" smtClean="0"/>
          </a:p>
          <a:p>
            <a:pPr lvl="1"/>
            <a:endParaRPr lang="en-US" smtClean="0"/>
          </a:p>
          <a:p>
            <a:pPr lvl="1"/>
            <a:endParaRPr lang="en-US" dirty="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1638</TotalTime>
  <Words>5026</Words>
  <Application>Microsoft Office PowerPoint</Application>
  <PresentationFormat>自定义</PresentationFormat>
  <Paragraphs>357</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MS PGothic</vt:lpstr>
      <vt:lpstr>宋体</vt:lpstr>
      <vt:lpstr>Arial</vt:lpstr>
      <vt:lpstr>Arial Black</vt:lpstr>
      <vt:lpstr>Calibri</vt:lpstr>
      <vt:lpstr>Courier New</vt:lpstr>
      <vt:lpstr>Times New Roman</vt:lpstr>
      <vt:lpstr>OU7_16_9 (13.33x7.5)</vt:lpstr>
      <vt:lpstr>Oracle Cloud Overview</vt:lpstr>
      <vt:lpstr>Lesson Objectives</vt:lpstr>
      <vt:lpstr>Lesson Agenda</vt:lpstr>
      <vt:lpstr>Introduction to Oracle Cloud</vt:lpstr>
      <vt:lpstr>Oracle Cloud Services</vt:lpstr>
      <vt:lpstr>Cloud Deployment Models</vt:lpstr>
      <vt:lpstr>Lesson Agenda</vt:lpstr>
      <vt:lpstr>Evolving from On-premises to Exadata Express</vt:lpstr>
      <vt:lpstr>What is in Exadata Express?</vt:lpstr>
      <vt:lpstr>Exadata Express for Users</vt:lpstr>
      <vt:lpstr>Exadata Express for Developers</vt:lpstr>
      <vt:lpstr>Getting Started with Exadata Express</vt:lpstr>
      <vt:lpstr>Oracle Exadata Express Cloud Service</vt:lpstr>
      <vt:lpstr>Getting Started with Exadata Express</vt:lpstr>
      <vt:lpstr>Managing Exadata</vt:lpstr>
      <vt:lpstr>Service Console</vt:lpstr>
      <vt:lpstr>Web Access through Service Console</vt:lpstr>
      <vt:lpstr>Client Access Configuration through Service Console</vt:lpstr>
      <vt:lpstr>Database Administration through Service Console</vt:lpstr>
      <vt:lpstr>SQL Workshop</vt:lpstr>
      <vt:lpstr>SQL Workshop</vt:lpstr>
      <vt:lpstr>Connecting through Database Clients</vt:lpstr>
      <vt:lpstr>Enabling SQL*Net Access for Client Applications</vt:lpstr>
      <vt:lpstr>Downloading Client Credentials</vt:lpstr>
      <vt:lpstr>Connecting Oracle SQL Developer</vt:lpstr>
      <vt:lpstr>Connecting Oracle SQLcl </vt:lpstr>
      <vt:lpstr>Summary</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OU7_July2016</dc:subject>
  <dc:creator>pdharmal</dc:creator>
  <cp:keywords>OU7 PowerPoint Template</cp:keywords>
  <dc:description>Oracle University Production Services PowerPoint Template</dc:description>
  <cp:lastModifiedBy>yu zhang</cp:lastModifiedBy>
  <cp:revision>189</cp:revision>
  <cp:lastPrinted>2002-03-28T23:57:22Z</cp:lastPrinted>
  <dcterms:created xsi:type="dcterms:W3CDTF">2016-07-31T08:10:43Z</dcterms:created>
  <dcterms:modified xsi:type="dcterms:W3CDTF">2017-10-12T15:05:52Z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