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991350" cy="92821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F"/>
    <a:srgbClr val="5F5F5F"/>
    <a:srgbClr val="0000FF"/>
    <a:srgbClr val="DCE3E4"/>
    <a:srgbClr val="F80000"/>
    <a:srgbClr val="8DA6B1"/>
    <a:srgbClr val="FFFFFF"/>
    <a:srgbClr val="FFFFCC"/>
    <a:srgbClr val="FF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>
    <p:restoredLeft sz="4893" autoAdjust="0"/>
    <p:restoredTop sz="99130" autoAdjust="0"/>
  </p:normalViewPr>
  <p:slideViewPr>
    <p:cSldViewPr showGuides="1">
      <p:cViewPr varScale="1">
        <p:scale>
          <a:sx n="69" d="100"/>
          <a:sy n="69" d="100"/>
        </p:scale>
        <p:origin x="-1308" y="-90"/>
      </p:cViewPr>
      <p:guideLst>
        <p:guide orient="horz" pos="2160"/>
        <p:guide orient="horz" pos="86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836" y="2526"/>
      </p:cViewPr>
      <p:guideLst>
        <p:guide orient="horz" pos="2923"/>
        <p:guide orient="horz" pos="283"/>
        <p:guide pos="282"/>
        <p:guide pos="186"/>
        <p:guide pos="378"/>
        <p:guide pos="570"/>
        <p:guide pos="6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b="0" smtClean="0"/>
              <a:t>Oracle Database 12</a:t>
            </a:r>
            <a:r>
              <a:rPr lang="en-US" b="0" i="1" smtClean="0"/>
              <a:t>c</a:t>
            </a:r>
            <a:r>
              <a:rPr lang="en-US" b="0" smtClean="0"/>
              <a:t> R2: SQL Workshop I   A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6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8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0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2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charset="0"/>
              </a:rPr>
              <a:t>模式说明</a:t>
            </a:r>
          </a:p>
          <a:p>
            <a:r>
              <a:rPr lang="zh-CN" altLang="en-US" dirty="0">
                <a:latin typeface="Arial" charset="0"/>
              </a:rPr>
              <a:t>总体描述</a:t>
            </a:r>
          </a:p>
          <a:p>
            <a:r>
              <a:rPr lang="en-US" altLang="zh-CN" dirty="0">
                <a:latin typeface="Arial" charset="0"/>
              </a:rPr>
              <a:t>Oracle</a:t>
            </a:r>
            <a:r>
              <a:rPr lang="zh-CN" altLang="en-US" dirty="0">
                <a:latin typeface="Arial" charset="0"/>
              </a:rPr>
              <a:t>数据库示例模式描绘了全球范围内的示例公司，以填补多种不同产品的订单。公司有三个部门：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charset="0"/>
              </a:rPr>
              <a:t>人力资源：跟踪有关员工和设施的信息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charset="0"/>
              </a:rPr>
              <a:t>订单输入：通过各种渠道跟踪产品库存和销售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charset="0"/>
              </a:rPr>
              <a:t>销售历史：跟踪业务统计，以促进业务决策</a:t>
            </a:r>
          </a:p>
          <a:p>
            <a:r>
              <a:rPr lang="zh-CN" altLang="en-US" dirty="0">
                <a:latin typeface="Arial" charset="0"/>
              </a:rPr>
              <a:t>这些分区中的每一个都由模式表示。在本课程中，您可以访问所有模式中的对象。然而，示例，示范和实践的重点是人力资源（</a:t>
            </a:r>
            <a:r>
              <a:rPr lang="en-US" altLang="zh-CN" dirty="0" err="1">
                <a:latin typeface="Arial" charset="0"/>
              </a:rPr>
              <a:t>HR</a:t>
            </a:r>
            <a:r>
              <a:rPr lang="zh-CN" altLang="en-US" dirty="0">
                <a:latin typeface="Arial" charset="0"/>
              </a:rPr>
              <a:t>）模式。</a:t>
            </a:r>
          </a:p>
          <a:p>
            <a:r>
              <a:rPr lang="zh-CN" altLang="en-US" dirty="0">
                <a:latin typeface="Arial" charset="0"/>
              </a:rPr>
              <a:t>创建示例模式所需的所有脚本驻留在</a:t>
            </a:r>
            <a:r>
              <a:rPr lang="en-US" altLang="zh-CN" dirty="0">
                <a:latin typeface="Arial" charset="0"/>
              </a:rPr>
              <a:t>$ </a:t>
            </a:r>
            <a:r>
              <a:rPr lang="en-US" altLang="zh-CN" dirty="0" err="1">
                <a:latin typeface="Arial" charset="0"/>
              </a:rPr>
              <a:t>ORACLE_HOME</a:t>
            </a:r>
            <a:r>
              <a:rPr lang="en-US" altLang="zh-CN" dirty="0">
                <a:latin typeface="Arial" charset="0"/>
              </a:rPr>
              <a:t> / demo / schema /</a:t>
            </a:r>
            <a:r>
              <a:rPr lang="zh-CN" altLang="en-US" dirty="0">
                <a:latin typeface="Arial" charset="0"/>
              </a:rPr>
              <a:t>文件夹中。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人力资源（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HR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）</a:t>
            </a:r>
          </a:p>
          <a:p>
            <a:r>
              <a:rPr lang="zh-CN" altLang="en-US" dirty="0">
                <a:latin typeface="Arial" charset="0"/>
              </a:rPr>
              <a:t>这是本课程中使用的模式。在人力资源（</a:t>
            </a:r>
            <a:r>
              <a:rPr lang="en-US" altLang="zh-CN" dirty="0" err="1">
                <a:latin typeface="Arial" charset="0"/>
              </a:rPr>
              <a:t>HR</a:t>
            </a:r>
            <a:r>
              <a:rPr lang="zh-CN" altLang="en-US" dirty="0">
                <a:latin typeface="Arial" charset="0"/>
              </a:rPr>
              <a:t>）记录中，每个员工都有一个识别号码，电子邮件地址，工作识别码，工资和经理。有些员工除了工资以外还赚取佣金。</a:t>
            </a:r>
          </a:p>
          <a:p>
            <a:r>
              <a:rPr lang="zh-CN" altLang="en-US" dirty="0">
                <a:latin typeface="Arial" charset="0"/>
              </a:rPr>
              <a:t>该公司还跟踪有关组织内部工作的信息。每个工作都有工作的识别码，职称，以及最低和最高工资范围。一些员工长期在公司工作，在公司内担任不同职务。当员工辞职时，记录员工的工作时间，工作识别号码和部门。</a:t>
            </a:r>
          </a:p>
          <a:p>
            <a:r>
              <a:rPr lang="zh-CN" altLang="en-US" dirty="0">
                <a:latin typeface="Arial" charset="0"/>
              </a:rPr>
              <a:t>样本公司是区域多样的，因此它跟踪仓库和部门的位置。每个员工都被分配到一个部门，每个部门都由一个独特的部门编号或一个简短的名称来标识。每个部门与一个位置相关联，每个位置都有一个包含街道名称，邮政编码，城市，州或省的完整地址和国家代码。</a:t>
            </a:r>
          </a:p>
          <a:p>
            <a:r>
              <a:rPr lang="zh-CN" altLang="en-US" dirty="0">
                <a:latin typeface="Arial" charset="0"/>
              </a:rPr>
              <a:t>在部门和仓库所在的地方，公司记录国家名称，货币符号，货币名称和国家所在地区的详细信息。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6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regions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regions</a:t>
            </a:r>
            <a:endParaRPr lang="en-GB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15363" name="Picture 3" descr="C:\salome_official\projects\11gR2_SQL 1\screenshots\appb_8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906463"/>
            <a:ext cx="4184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582863"/>
            <a:ext cx="2771775" cy="10382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536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DEB5F9AE-62F8-40C5-B2F6-0248F7DA0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 5"/>
          <p:cNvSpPr>
            <a:spLocks noGrp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Schema Description</a:t>
            </a:r>
          </a:p>
          <a:p>
            <a:pPr lvl="1" eaLnBrk="1" hangingPunct="1"/>
            <a:r>
              <a:rPr lang="en-GB" b="1" dirty="0" smtClean="0">
                <a:latin typeface="Arial" charset="0"/>
                <a:cs typeface="Times New Roman" pitchFamily="18" charset="0"/>
              </a:rPr>
              <a:t>Overall Description</a:t>
            </a:r>
          </a:p>
          <a:p>
            <a:pPr lvl="1"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The Oracle Database sample schemas portray a sample company that operates worldwide to fill orders for several different products. The company has three divisions:</a:t>
            </a:r>
          </a:p>
          <a:p>
            <a:pPr lvl="2" eaLnBrk="1" hangingPunct="1"/>
            <a:r>
              <a:rPr lang="en-GB" b="1" dirty="0" smtClean="0">
                <a:latin typeface="Arial" charset="0"/>
                <a:cs typeface="Times New Roman" pitchFamily="18" charset="0"/>
              </a:rPr>
              <a:t>Human Resources:</a:t>
            </a:r>
            <a:r>
              <a:rPr lang="en-GB" dirty="0" smtClean="0">
                <a:latin typeface="Arial" charset="0"/>
                <a:cs typeface="Times New Roman" pitchFamily="18" charset="0"/>
              </a:rPr>
              <a:t> Tracks information about employees and facilities</a:t>
            </a:r>
          </a:p>
          <a:p>
            <a:pPr lvl="2" eaLnBrk="1" hangingPunct="1"/>
            <a:r>
              <a:rPr lang="en-GB" b="1" dirty="0" smtClean="0">
                <a:latin typeface="Arial" charset="0"/>
                <a:cs typeface="Times New Roman" pitchFamily="18" charset="0"/>
              </a:rPr>
              <a:t>Order Entry:</a:t>
            </a:r>
            <a:r>
              <a:rPr lang="en-GB" dirty="0" smtClean="0">
                <a:latin typeface="Arial" charset="0"/>
                <a:cs typeface="Times New Roman" pitchFamily="18" charset="0"/>
              </a:rPr>
              <a:t> Tracks product inventories and sales through various channels</a:t>
            </a:r>
          </a:p>
          <a:p>
            <a:pPr lvl="2" eaLnBrk="1" hangingPunct="1"/>
            <a:r>
              <a:rPr lang="en-GB" b="1" dirty="0" smtClean="0">
                <a:solidFill>
                  <a:schemeClr val="tx1"/>
                </a:solidFill>
                <a:latin typeface="Arial" charset="0"/>
              </a:rPr>
              <a:t>Sales History: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 Tracks business statistics to facilitate business decisions</a:t>
            </a:r>
            <a:endParaRPr lang="en-GB" dirty="0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Each of these divisions is represented by a schema. In this course, you have access to the objects in all the schemas. However, the emphasis of the examples, demonstrations, and practices is on the </a:t>
            </a:r>
            <a:r>
              <a:rPr lang="en-GB" dirty="0" smtClean="0">
                <a:latin typeface="Courier New" pitchFamily="49" charset="0"/>
                <a:cs typeface="Times New Roman" pitchFamily="18" charset="0"/>
              </a:rPr>
              <a:t>Human</a:t>
            </a:r>
            <a:r>
              <a:rPr lang="en-GB" dirty="0" smtClean="0">
                <a:latin typeface="Arial" charset="0"/>
                <a:cs typeface="Times New Roman" pitchFamily="18" charset="0"/>
              </a:rPr>
              <a:t> </a:t>
            </a:r>
            <a:r>
              <a:rPr lang="en-GB" dirty="0" smtClean="0">
                <a:latin typeface="Courier New" pitchFamily="49" charset="0"/>
                <a:cs typeface="Times New Roman" pitchFamily="18" charset="0"/>
              </a:rPr>
              <a:t>Resources</a:t>
            </a:r>
            <a:r>
              <a:rPr lang="en-GB" dirty="0" smtClean="0">
                <a:latin typeface="Arial" charset="0"/>
                <a:cs typeface="Times New Roman" pitchFamily="18" charset="0"/>
              </a:rPr>
              <a:t> (</a:t>
            </a:r>
            <a:r>
              <a:rPr lang="en-GB" dirty="0" err="1" smtClean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dirty="0" smtClean="0">
                <a:latin typeface="Arial" charset="0"/>
                <a:cs typeface="Times New Roman" pitchFamily="18" charset="0"/>
              </a:rPr>
              <a:t>) schema.</a:t>
            </a:r>
          </a:p>
          <a:p>
            <a:pPr lvl="1" eaLnBrk="1" hangingPunct="1"/>
            <a:r>
              <a:rPr lang="en-GB" dirty="0" smtClean="0">
                <a:latin typeface="Arial" charset="0"/>
              </a:rPr>
              <a:t>All scripts necessary to create the sample schemas reside in the </a:t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</a:rPr>
              <a:t>ORACLE_HOME</a:t>
            </a:r>
            <a:r>
              <a:rPr lang="en-GB" dirty="0" smtClean="0">
                <a:latin typeface="Courier New" pitchFamily="49" charset="0"/>
              </a:rPr>
              <a:t>/demo/schema/</a:t>
            </a:r>
            <a:r>
              <a:rPr lang="en-GB" dirty="0" smtClean="0">
                <a:latin typeface="Arial" charset="0"/>
              </a:rPr>
              <a:t> folder.</a:t>
            </a:r>
          </a:p>
          <a:p>
            <a:pPr lvl="1" eaLnBrk="1" hangingPunct="1"/>
            <a:r>
              <a:rPr lang="en-GB" b="1" dirty="0" smtClean="0">
                <a:latin typeface="Arial" charset="0"/>
                <a:cs typeface="Arial" charset="0"/>
              </a:rPr>
              <a:t>Human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b="1" dirty="0" smtClean="0">
                <a:latin typeface="Arial" charset="0"/>
                <a:cs typeface="Arial" charset="0"/>
              </a:rPr>
              <a:t>Resources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b="1" dirty="0" smtClean="0">
                <a:latin typeface="Arial" charset="0"/>
                <a:cs typeface="Times New Roman" pitchFamily="18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b="1" dirty="0" smtClean="0">
                <a:latin typeface="Arial" charset="0"/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This is the schema that is used in this course. In the Human Resource (</a:t>
            </a:r>
            <a:r>
              <a:rPr lang="en-GB" dirty="0" err="1" smtClean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dirty="0" smtClean="0">
                <a:latin typeface="Arial" charset="0"/>
                <a:cs typeface="Times New Roman" pitchFamily="18" charset="0"/>
              </a:rPr>
              <a:t>) records, each employee has an identification number, email address, job identification code, salary, and manager. Some employees earn commissions in addition to their salary.</a:t>
            </a:r>
          </a:p>
          <a:p>
            <a:pPr lvl="1"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The company also tracks information about the jobs within the organization. Each job has an identification code, job title, and a minimum and maximum salary range for the job. Some employees have been with the company for a long time and have held different positions within the company. When an employee resigns, the duration the employee was working for, the job identification number, and the department are recorded. </a:t>
            </a:r>
          </a:p>
          <a:p>
            <a:pPr lvl="1"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The sample company is regionally diverse, so it tracks the locations of its warehouses and departments. Each employee is assigned to a department, and each department is identified either by a unique department number or a short name. Each department is associated with one location, and each location has a full address that includes the street name, postal code, city, state or province, and the country code.</a:t>
            </a:r>
          </a:p>
          <a:p>
            <a:pPr lvl="1" eaLnBrk="1" hangingPunct="1"/>
            <a:r>
              <a:rPr lang="en-GB" dirty="0" smtClean="0">
                <a:latin typeface="Arial" charset="0"/>
                <a:cs typeface="Times New Roman" pitchFamily="18" charset="0"/>
              </a:rPr>
              <a:t>In places where the departments and warehouses are located, the company records details such as the country name, currency symbol, currency name, and the region where the country is located geographically.</a:t>
            </a: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0360941C-613A-4DAE-95C0-D2A372203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5251450" y="3292475"/>
            <a:ext cx="280988" cy="138113"/>
            <a:chOff x="4968" y="1240"/>
            <a:chExt cx="136" cy="66"/>
          </a:xfrm>
        </p:grpSpPr>
        <p:sp>
          <p:nvSpPr>
            <p:cNvPr id="8261" name="Line 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62" name="Line 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8195" name="Line 6"/>
          <p:cNvSpPr>
            <a:spLocks noChangeShapeType="1"/>
          </p:cNvSpPr>
          <p:nvPr/>
        </p:nvSpPr>
        <p:spPr bwMode="auto">
          <a:xfrm rot="5400000">
            <a:off x="2070894" y="772319"/>
            <a:ext cx="1588" cy="12573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857250" y="976313"/>
            <a:ext cx="515938" cy="3683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90123" tIns="45062" rIns="90123" bIns="45062">
            <a:spAutoFit/>
          </a:bodyPr>
          <a:lstStyle/>
          <a:p>
            <a:pPr algn="ctr" defTabSz="223838"/>
            <a:r>
              <a:rPr lang="en-US">
                <a:solidFill>
                  <a:srgbClr val="0000FF"/>
                </a:solidFill>
              </a:rPr>
              <a:t>HR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blackWhite">
          <a:xfrm>
            <a:off x="2716213" y="1030288"/>
            <a:ext cx="1196975" cy="7540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DEPARTMENTS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department_id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department_name</a:t>
            </a:r>
            <a:endParaRPr lang="en-US" sz="1000">
              <a:cs typeface="Times New Roman" pitchFamily="18" charset="0"/>
            </a:endParaRP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manager_id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location_id</a:t>
            </a:r>
            <a:endParaRPr lang="en-US" sz="1000">
              <a:cs typeface="Times New Roman" pitchFamily="18" charset="0"/>
            </a:endParaRPr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blackWhite">
          <a:xfrm>
            <a:off x="2692400" y="1006475"/>
            <a:ext cx="1257300" cy="8001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199" name="AutoShape 11"/>
          <p:cNvSpPr>
            <a:spLocks noChangeArrowheads="1"/>
          </p:cNvSpPr>
          <p:nvPr/>
        </p:nvSpPr>
        <p:spPr bwMode="blackWhite">
          <a:xfrm>
            <a:off x="4849813" y="1006475"/>
            <a:ext cx="1081087" cy="10922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0" name="AutoShape 12"/>
          <p:cNvSpPr>
            <a:spLocks noChangeArrowheads="1"/>
          </p:cNvSpPr>
          <p:nvPr/>
        </p:nvSpPr>
        <p:spPr bwMode="blackWhite">
          <a:xfrm>
            <a:off x="4849813" y="2632075"/>
            <a:ext cx="1081087" cy="668338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blackWhite">
          <a:xfrm>
            <a:off x="4941888" y="2641600"/>
            <a:ext cx="898525" cy="619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COUNTRIES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country_id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country_name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region_id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blackWhite">
          <a:xfrm>
            <a:off x="4978400" y="3803650"/>
            <a:ext cx="823913" cy="439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REGIONS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region_id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region_name</a:t>
            </a:r>
          </a:p>
        </p:txBody>
      </p:sp>
      <p:sp>
        <p:nvSpPr>
          <p:cNvPr id="8203" name="AutoShape 15"/>
          <p:cNvSpPr>
            <a:spLocks noChangeArrowheads="1"/>
          </p:cNvSpPr>
          <p:nvPr/>
        </p:nvSpPr>
        <p:spPr bwMode="blackWhite">
          <a:xfrm>
            <a:off x="4849813" y="3783013"/>
            <a:ext cx="1081087" cy="554037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blackWhite">
          <a:xfrm>
            <a:off x="2563813" y="2290763"/>
            <a:ext cx="1498600" cy="2314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EMPLOYEES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first_name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last_name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email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phone_number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hire_date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job_id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salary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commission_pct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manager_id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department_id</a:t>
            </a: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blackWhite">
          <a:xfrm>
            <a:off x="996950" y="3427413"/>
            <a:ext cx="825500" cy="752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JOBS</a:t>
            </a:r>
            <a:br>
              <a:rPr lang="en-US" sz="1200"/>
            </a:br>
            <a:r>
              <a:rPr lang="en-US" sz="1000">
                <a:solidFill>
                  <a:srgbClr val="0000FF"/>
                </a:solidFill>
              </a:rPr>
              <a:t>job_id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job_title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min_salary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max_salary</a:t>
            </a:r>
          </a:p>
        </p:txBody>
      </p:sp>
      <p:sp>
        <p:nvSpPr>
          <p:cNvPr id="8206" name="AutoShape 18"/>
          <p:cNvSpPr>
            <a:spLocks noChangeArrowheads="1"/>
          </p:cNvSpPr>
          <p:nvPr/>
        </p:nvSpPr>
        <p:spPr bwMode="blackWhite">
          <a:xfrm>
            <a:off x="2693988" y="2282825"/>
            <a:ext cx="1258887" cy="184467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7" name="AutoShape 19"/>
          <p:cNvSpPr>
            <a:spLocks noChangeArrowheads="1"/>
          </p:cNvSpPr>
          <p:nvPr/>
        </p:nvSpPr>
        <p:spPr bwMode="blackWhite">
          <a:xfrm>
            <a:off x="825500" y="1976438"/>
            <a:ext cx="1168400" cy="9779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blackWhite">
          <a:xfrm>
            <a:off x="809625" y="3417888"/>
            <a:ext cx="1168400" cy="76676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grpSp>
        <p:nvGrpSpPr>
          <p:cNvPr id="8209" name="Group 21"/>
          <p:cNvGrpSpPr>
            <a:grpSpLocks/>
          </p:cNvGrpSpPr>
          <p:nvPr/>
        </p:nvGrpSpPr>
        <p:grpSpPr bwMode="auto">
          <a:xfrm rot="-5400000">
            <a:off x="3879850" y="1338263"/>
            <a:ext cx="282575" cy="136525"/>
            <a:chOff x="4968" y="1240"/>
            <a:chExt cx="136" cy="66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60" name="Line 23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8210" name="Rectangle 24"/>
          <p:cNvSpPr>
            <a:spLocks noChangeArrowheads="1"/>
          </p:cNvSpPr>
          <p:nvPr/>
        </p:nvSpPr>
        <p:spPr bwMode="blackWhite">
          <a:xfrm>
            <a:off x="922338" y="1957388"/>
            <a:ext cx="974725" cy="977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buClr>
                <a:srgbClr val="FF3300"/>
              </a:buClr>
              <a:buSzPct val="125000"/>
            </a:pPr>
            <a:r>
              <a:rPr lang="en-US" sz="1200"/>
              <a:t>JOB_HISTORY</a:t>
            </a:r>
            <a:r>
              <a:rPr lang="en-US" sz="1600"/>
              <a:t/>
            </a:r>
            <a:br>
              <a:rPr lang="en-US" sz="1600"/>
            </a:b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start_date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/>
              <a:t>end_date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/>
              <a:t>job_id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/>
              <a:t>department_id</a:t>
            </a:r>
          </a:p>
        </p:txBody>
      </p:sp>
      <p:grpSp>
        <p:nvGrpSpPr>
          <p:cNvPr id="8211" name="Group 25"/>
          <p:cNvGrpSpPr>
            <a:grpSpLocks/>
          </p:cNvGrpSpPr>
          <p:nvPr/>
        </p:nvGrpSpPr>
        <p:grpSpPr bwMode="auto">
          <a:xfrm>
            <a:off x="1250950" y="1392238"/>
            <a:ext cx="269875" cy="587375"/>
            <a:chOff x="795" y="887"/>
            <a:chExt cx="173" cy="375"/>
          </a:xfrm>
        </p:grpSpPr>
        <p:grpSp>
          <p:nvGrpSpPr>
            <p:cNvPr id="8255" name="Group 26"/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8257" name="Line 27"/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  <p:sp>
            <p:nvSpPr>
              <p:cNvPr id="8258" name="Line 28"/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</p:grpSp>
        <p:sp>
          <p:nvSpPr>
            <p:cNvPr id="8256" name="Freeform 29"/>
            <p:cNvSpPr>
              <a:spLocks/>
            </p:cNvSpPr>
            <p:nvPr/>
          </p:nvSpPr>
          <p:spPr bwMode="auto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25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2" name="Group 30"/>
          <p:cNvGrpSpPr>
            <a:grpSpLocks/>
          </p:cNvGrpSpPr>
          <p:nvPr/>
        </p:nvGrpSpPr>
        <p:grpSpPr bwMode="auto">
          <a:xfrm>
            <a:off x="3397250" y="1817688"/>
            <a:ext cx="274638" cy="136525"/>
            <a:chOff x="2150" y="1152"/>
            <a:chExt cx="175" cy="88"/>
          </a:xfrm>
        </p:grpSpPr>
        <p:sp>
          <p:nvSpPr>
            <p:cNvPr id="8253" name="Line 3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54" name="Line 3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3" name="Group 33"/>
          <p:cNvGrpSpPr>
            <a:grpSpLocks/>
          </p:cNvGrpSpPr>
          <p:nvPr/>
        </p:nvGrpSpPr>
        <p:grpSpPr bwMode="auto">
          <a:xfrm>
            <a:off x="2979738" y="2132013"/>
            <a:ext cx="269875" cy="136525"/>
            <a:chOff x="1882" y="1283"/>
            <a:chExt cx="173" cy="87"/>
          </a:xfrm>
        </p:grpSpPr>
        <p:sp>
          <p:nvSpPr>
            <p:cNvPr id="8251" name="Line 34"/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4" name="Group 36"/>
          <p:cNvGrpSpPr>
            <a:grpSpLocks/>
          </p:cNvGrpSpPr>
          <p:nvPr/>
        </p:nvGrpSpPr>
        <p:grpSpPr bwMode="auto">
          <a:xfrm>
            <a:off x="1997075" y="2328863"/>
            <a:ext cx="123825" cy="273050"/>
            <a:chOff x="1303" y="1497"/>
            <a:chExt cx="87" cy="174"/>
          </a:xfrm>
        </p:grpSpPr>
        <p:sp>
          <p:nvSpPr>
            <p:cNvPr id="8249" name="Line 3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50" name="Line 3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8215" name="Freeform 39"/>
          <p:cNvSpPr>
            <a:spLocks/>
          </p:cNvSpPr>
          <p:nvPr/>
        </p:nvSpPr>
        <p:spPr bwMode="auto">
          <a:xfrm flipH="1">
            <a:off x="1306513" y="2943225"/>
            <a:ext cx="111125" cy="165100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  <a:gd name="T6" fmla="*/ 0 w 1"/>
              <a:gd name="T7" fmla="*/ 0 h 233"/>
              <a:gd name="T8" fmla="*/ 1 w 1"/>
              <a:gd name="T9" fmla="*/ 233 h 2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216" name="Group 40"/>
          <p:cNvGrpSpPr>
            <a:grpSpLocks/>
          </p:cNvGrpSpPr>
          <p:nvPr/>
        </p:nvGrpSpPr>
        <p:grpSpPr bwMode="auto">
          <a:xfrm>
            <a:off x="1273175" y="2954338"/>
            <a:ext cx="271463" cy="138112"/>
            <a:chOff x="2150" y="1152"/>
            <a:chExt cx="175" cy="88"/>
          </a:xfrm>
        </p:grpSpPr>
        <p:sp>
          <p:nvSpPr>
            <p:cNvPr id="8247" name="Line 4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48" name="Line 4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7" name="Group 43"/>
          <p:cNvGrpSpPr>
            <a:grpSpLocks/>
          </p:cNvGrpSpPr>
          <p:nvPr/>
        </p:nvGrpSpPr>
        <p:grpSpPr bwMode="auto">
          <a:xfrm>
            <a:off x="5249863" y="2108200"/>
            <a:ext cx="280987" cy="136525"/>
            <a:chOff x="4968" y="1240"/>
            <a:chExt cx="136" cy="66"/>
          </a:xfrm>
        </p:grpSpPr>
        <p:sp>
          <p:nvSpPr>
            <p:cNvPr id="8245" name="Line 4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46" name="Line 4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8" name="Group 46"/>
          <p:cNvGrpSpPr>
            <a:grpSpLocks/>
          </p:cNvGrpSpPr>
          <p:nvPr/>
        </p:nvGrpSpPr>
        <p:grpSpPr bwMode="auto">
          <a:xfrm flipH="1">
            <a:off x="2560638" y="3460750"/>
            <a:ext cx="136525" cy="271463"/>
            <a:chOff x="1303" y="1497"/>
            <a:chExt cx="87" cy="174"/>
          </a:xfrm>
        </p:grpSpPr>
        <p:sp>
          <p:nvSpPr>
            <p:cNvPr id="8243" name="Line 4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44" name="Line 4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9" name="Group 49"/>
          <p:cNvGrpSpPr>
            <a:grpSpLocks/>
          </p:cNvGrpSpPr>
          <p:nvPr/>
        </p:nvGrpSpPr>
        <p:grpSpPr bwMode="auto">
          <a:xfrm>
            <a:off x="3952875" y="2744788"/>
            <a:ext cx="349250" cy="527050"/>
            <a:chOff x="2460" y="1482"/>
            <a:chExt cx="225" cy="336"/>
          </a:xfrm>
        </p:grpSpPr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3633 w 192"/>
                <a:gd name="T3" fmla="*/ 0 h 336"/>
                <a:gd name="T4" fmla="*/ 3633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51"/>
            <p:cNvSpPr>
              <a:spLocks noChangeShapeType="1"/>
            </p:cNvSpPr>
            <p:nvPr/>
          </p:nvSpPr>
          <p:spPr bwMode="auto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0" name="Group 52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8241" name="Line 53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  <p:sp>
            <p:nvSpPr>
              <p:cNvPr id="8242" name="Line 54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</p:grpSp>
      </p:grpSp>
      <p:sp>
        <p:nvSpPr>
          <p:cNvPr id="8220" name="Line 55"/>
          <p:cNvSpPr>
            <a:spLocks noChangeShapeType="1"/>
          </p:cNvSpPr>
          <p:nvPr/>
        </p:nvSpPr>
        <p:spPr bwMode="auto">
          <a:xfrm>
            <a:off x="1416050" y="3171825"/>
            <a:ext cx="0" cy="227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56"/>
          <p:cNvSpPr>
            <a:spLocks noChangeShapeType="1"/>
          </p:cNvSpPr>
          <p:nvPr/>
        </p:nvSpPr>
        <p:spPr bwMode="auto">
          <a:xfrm>
            <a:off x="2554288" y="35941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57"/>
          <p:cNvSpPr>
            <a:spLocks noChangeShapeType="1"/>
          </p:cNvSpPr>
          <p:nvPr/>
        </p:nvSpPr>
        <p:spPr bwMode="auto">
          <a:xfrm flipH="1">
            <a:off x="1970088" y="35893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58"/>
          <p:cNvSpPr>
            <a:spLocks noChangeShapeType="1"/>
          </p:cNvSpPr>
          <p:nvPr/>
        </p:nvSpPr>
        <p:spPr bwMode="auto">
          <a:xfrm>
            <a:off x="1985963" y="246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59"/>
          <p:cNvSpPr>
            <a:spLocks noChangeShapeType="1"/>
          </p:cNvSpPr>
          <p:nvPr/>
        </p:nvSpPr>
        <p:spPr bwMode="auto">
          <a:xfrm>
            <a:off x="2165350" y="2463800"/>
            <a:ext cx="5318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60"/>
          <p:cNvSpPr>
            <a:spLocks noChangeShapeType="1"/>
          </p:cNvSpPr>
          <p:nvPr/>
        </p:nvSpPr>
        <p:spPr bwMode="auto">
          <a:xfrm flipH="1">
            <a:off x="3952875" y="1403350"/>
            <a:ext cx="15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61"/>
          <p:cNvSpPr>
            <a:spLocks noChangeShapeType="1"/>
          </p:cNvSpPr>
          <p:nvPr/>
        </p:nvSpPr>
        <p:spPr bwMode="auto">
          <a:xfrm>
            <a:off x="4094163" y="1408113"/>
            <a:ext cx="7588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62"/>
          <p:cNvSpPr>
            <a:spLocks noChangeShapeType="1"/>
          </p:cNvSpPr>
          <p:nvPr/>
        </p:nvSpPr>
        <p:spPr bwMode="auto">
          <a:xfrm flipV="1">
            <a:off x="3533775" y="1806575"/>
            <a:ext cx="0" cy="15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8" name="Line 63"/>
          <p:cNvSpPr>
            <a:spLocks noChangeShapeType="1"/>
          </p:cNvSpPr>
          <p:nvPr/>
        </p:nvSpPr>
        <p:spPr bwMode="auto">
          <a:xfrm flipV="1">
            <a:off x="3116263" y="21304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9" name="Line 64"/>
          <p:cNvSpPr>
            <a:spLocks noChangeShapeType="1"/>
          </p:cNvSpPr>
          <p:nvPr/>
        </p:nvSpPr>
        <p:spPr bwMode="auto">
          <a:xfrm flipV="1">
            <a:off x="3116263" y="1801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65"/>
          <p:cNvSpPr>
            <a:spLocks noChangeShapeType="1"/>
          </p:cNvSpPr>
          <p:nvPr/>
        </p:nvSpPr>
        <p:spPr bwMode="auto">
          <a:xfrm flipV="1">
            <a:off x="3533775" y="195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66"/>
          <p:cNvSpPr>
            <a:spLocks noChangeShapeType="1"/>
          </p:cNvSpPr>
          <p:nvPr/>
        </p:nvSpPr>
        <p:spPr bwMode="auto">
          <a:xfrm flipV="1">
            <a:off x="5391150" y="2092325"/>
            <a:ext cx="0" cy="150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67"/>
          <p:cNvSpPr>
            <a:spLocks noChangeShapeType="1"/>
          </p:cNvSpPr>
          <p:nvPr/>
        </p:nvSpPr>
        <p:spPr bwMode="auto">
          <a:xfrm flipV="1">
            <a:off x="5391150" y="2290763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68"/>
          <p:cNvSpPr>
            <a:spLocks noChangeShapeType="1"/>
          </p:cNvSpPr>
          <p:nvPr/>
        </p:nvSpPr>
        <p:spPr bwMode="auto">
          <a:xfrm flipV="1">
            <a:off x="5391150" y="3290888"/>
            <a:ext cx="0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4" name="Line 69"/>
          <p:cNvSpPr>
            <a:spLocks noChangeShapeType="1"/>
          </p:cNvSpPr>
          <p:nvPr/>
        </p:nvSpPr>
        <p:spPr bwMode="auto">
          <a:xfrm flipV="1">
            <a:off x="5395913" y="3467100"/>
            <a:ext cx="0" cy="3032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5" name="Rectangle 8"/>
          <p:cNvSpPr>
            <a:spLocks noChangeArrowheads="1"/>
          </p:cNvSpPr>
          <p:nvPr/>
        </p:nvSpPr>
        <p:spPr bwMode="blackWhite">
          <a:xfrm>
            <a:off x="4791075" y="1068388"/>
            <a:ext cx="1196975" cy="981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LOCATIONS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location_id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street_address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postal_code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city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state_province</a:t>
            </a:r>
            <a:endParaRPr lang="en-US" sz="1000">
              <a:cs typeface="Times New Roman" pitchFamily="18" charset="0"/>
            </a:endParaRPr>
          </a:p>
        </p:txBody>
      </p:sp>
      <p:sp>
        <p:nvSpPr>
          <p:cNvPr id="8236" name="Notes Placeholder 76"/>
          <p:cNvSpPr>
            <a:spLocks noGrp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HR</a:t>
            </a:r>
            <a:r>
              <a:rPr lang="en-US" smtClean="0">
                <a:latin typeface="Arial" charset="0"/>
              </a:rPr>
              <a:t> Entity Relationship Diagram</a:t>
            </a:r>
          </a:p>
        </p:txBody>
      </p:sp>
      <p:sp>
        <p:nvSpPr>
          <p:cNvPr id="8237" name="Footer Placeholder 70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Oracle Database 12</a:t>
            </a:r>
            <a:r>
              <a:rPr lang="en-US" i="1" smtClean="0">
                <a:latin typeface="Arial" charset="0"/>
              </a:rPr>
              <a:t>c</a:t>
            </a:r>
            <a:r>
              <a:rPr lang="en-US" smtClean="0">
                <a:latin typeface="Arial" charset="0"/>
              </a:rPr>
              <a:t> R2: SQL Workshop I   A - </a:t>
            </a:r>
            <a:fld id="{70CC3433-D6FF-46B3-A7D2-A30BF6EFCF2B}" type="slidenum">
              <a:rPr lang="en-US" smtClean="0">
                <a:latin typeface="Arial" charset="0"/>
              </a:r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5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9275" y="447675"/>
            <a:ext cx="6096000" cy="8321675"/>
          </a:xfrm>
          <a:noFill/>
          <a:ln/>
        </p:spPr>
        <p:txBody>
          <a:bodyPr lIns="8796" tIns="8796" rIns="8796" bIns="8796"/>
          <a:lstStyle/>
          <a:p>
            <a:pPr eaLnBrk="1" hangingPunct="1"/>
            <a:r>
              <a:rPr lang="en-GB" smtClean="0">
                <a:latin typeface="Arial" charset="0"/>
                <a:cs typeface="Arial" charset="0"/>
              </a:rPr>
              <a:t>Human</a:t>
            </a:r>
            <a:r>
              <a:rPr lang="en-GB" b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GB" smtClean="0">
                <a:latin typeface="Arial" charset="0"/>
                <a:cs typeface="Arial" charset="0"/>
              </a:rPr>
              <a:t>Resources</a:t>
            </a:r>
            <a:r>
              <a:rPr lang="en-GB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(HR)</a:t>
            </a:r>
            <a:r>
              <a:rPr lang="en-GB" smtClean="0">
                <a:latin typeface="Arial" charset="0"/>
                <a:cs typeface="Times New Roman" pitchFamily="18" charset="0"/>
              </a:rPr>
              <a:t> Table Descriptions</a:t>
            </a:r>
            <a:endParaRPr lang="en-GB" b="0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countries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countries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</p:txBody>
      </p:sp>
      <p:pic>
        <p:nvPicPr>
          <p:cNvPr id="9219" name="Picture 3" descr="C:\salome_official\projects\11gR2_SQL 1\screenshots\appb_1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936625"/>
            <a:ext cx="4184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" y="2735263"/>
            <a:ext cx="3781425" cy="10001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9221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Oracle Database 12</a:t>
            </a:r>
            <a:r>
              <a:rPr lang="en-US" i="1" smtClean="0">
                <a:latin typeface="Arial" charset="0"/>
              </a:rPr>
              <a:t>c</a:t>
            </a:r>
            <a:r>
              <a:rPr lang="en-US" smtClean="0">
                <a:latin typeface="Arial" charset="0"/>
              </a:rPr>
              <a:t> R2: SQL Workshop I   A - </a:t>
            </a:r>
            <a:fld id="{B2FE7D27-9C84-457B-9BC1-D01623EC0E36}" type="slidenum">
              <a:rPr lang="en-US" smtClean="0">
                <a:latin typeface="Arial" charset="0"/>
              </a:r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7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departments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departments</a:t>
            </a:r>
            <a:endParaRPr lang="en-GB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10243" name="Picture 3" descr="C:\salome_official\projects\11gR2_SQL 1\screenshots\appb_2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936625"/>
            <a:ext cx="418465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811463"/>
            <a:ext cx="5538788" cy="20510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024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9F316D6C-D9D9-4972-A95D-8540F8368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employees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employees</a:t>
            </a: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11267" name="Picture 3" descr="C:\salome_official\projects\11gR2_SQL 1\screenshots\appb_3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77863"/>
            <a:ext cx="4325938" cy="222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EAF3CC2E-7DDE-467E-B8CA-197EF618119B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3649663"/>
            <a:ext cx="6400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86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job_history</a:t>
            </a: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job_history</a:t>
            </a:r>
          </a:p>
        </p:txBody>
      </p:sp>
      <p:pic>
        <p:nvPicPr>
          <p:cNvPr id="12291" name="Picture 3" descr="C:\salome_official\projects\11gR2_SQL 1\screenshots\appb_5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884238"/>
            <a:ext cx="41846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32B3927A-745B-4FC6-BAC5-C22E953740D1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811463"/>
            <a:ext cx="4764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90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jobs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jobs</a:t>
            </a:r>
          </a:p>
        </p:txBody>
      </p:sp>
      <p:pic>
        <p:nvPicPr>
          <p:cNvPr id="13315" name="Picture 3" descr="C:\salome_official\projects\11gR2_SQL 1\screenshots\appb_6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884238"/>
            <a:ext cx="418465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" y="2659063"/>
            <a:ext cx="4991100" cy="25431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EF7F8923-C1F3-43A3-B9CA-6C72F00FCC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locations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locations</a:t>
            </a:r>
          </a:p>
        </p:txBody>
      </p:sp>
      <p:pic>
        <p:nvPicPr>
          <p:cNvPr id="14339" name="Picture 3" descr="C:\salome_official\projects\11gR2_SQL 1\screenshots\appb_7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884238"/>
            <a:ext cx="4249737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" y="3040063"/>
            <a:ext cx="6392863" cy="12954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4341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061D4E85-6A19-45C5-BDBE-7EB0A8988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" y="0"/>
            <a:ext cx="12184380" cy="6858000"/>
          </a:xfrm>
          <a:prstGeom prst="rect">
            <a:avLst/>
          </a:prstGeom>
        </p:spPr>
      </p:pic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9751061" y="-8600"/>
            <a:ext cx="1656919" cy="1468967"/>
          </a:xfrm>
          <a:prstGeom prst="rect">
            <a:avLst/>
          </a:prstGeom>
          <a:solidFill>
            <a:srgbClr val="8DA6B1"/>
          </a:solidFill>
          <a:ln w="9525">
            <a:noFill/>
            <a:miter lim="800000"/>
            <a:headEnd/>
            <a:tailEnd/>
          </a:ln>
        </p:spPr>
        <p:txBody>
          <a:bodyPr lIns="16930" tIns="16930" rIns="16930" bIns="16930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9300" b="1" smtClean="0">
                <a:solidFill>
                  <a:srgbClr val="DCE3E4"/>
                </a:solidFill>
                <a:latin typeface="+mn-lt"/>
                <a:cs typeface="Calibri" pitchFamily="34" charset="0"/>
              </a:rPr>
              <a:t>A</a:t>
            </a:r>
            <a:endParaRPr lang="en-US" sz="9300" b="1" dirty="0" smtClean="0">
              <a:solidFill>
                <a:srgbClr val="DCE3E4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5" name="Group 16" hidden="1"/>
          <p:cNvGrpSpPr>
            <a:grpSpLocks/>
          </p:cNvGrpSpPr>
          <p:nvPr userDrawn="1"/>
        </p:nvGrpSpPr>
        <p:grpSpPr bwMode="auto">
          <a:xfrm>
            <a:off x="203147" y="302685"/>
            <a:ext cx="11799460" cy="6007100"/>
            <a:chOff x="152400" y="301083"/>
            <a:chExt cx="8851392" cy="6008894"/>
          </a:xfrm>
        </p:grpSpPr>
        <p:sp>
          <p:nvSpPr>
            <p:cNvPr id="6" name="User95_Instruction_Box" hidden="1"/>
            <p:cNvSpPr>
              <a:spLocks noChangeArrowheads="1"/>
            </p:cNvSpPr>
            <p:nvPr/>
          </p:nvSpPr>
          <p:spPr bwMode="gray">
            <a:xfrm>
              <a:off x="4190768" y="307434"/>
              <a:ext cx="1998548" cy="1189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 anchor="ctr"/>
            <a:lstStyle/>
            <a:p>
              <a:pPr algn="r" defTabSz="304747">
                <a:buClr>
                  <a:srgbClr val="000000"/>
                </a:buClr>
                <a:buFont typeface="Arial" pitchFamily="34" charset="0"/>
                <a:buNone/>
                <a:defRPr/>
              </a:pPr>
              <a:r>
                <a:rPr lang="en-US" b="1" dirty="0">
                  <a:solidFill>
                    <a:schemeClr val="accent5"/>
                  </a:solidFill>
                  <a:latin typeface="Arial" pitchFamily="34" charset="0"/>
                  <a:cs typeface="+mn-cs"/>
                </a:rPr>
                <a:t>Insert the correct lesson number in the Title Master.</a:t>
              </a:r>
            </a:p>
          </p:txBody>
        </p:sp>
        <p:grpSp>
          <p:nvGrpSpPr>
            <p:cNvPr id="7" name="Group 14" hidden="1"/>
            <p:cNvGrpSpPr>
              <a:grpSpLocks/>
            </p:cNvGrpSpPr>
            <p:nvPr userDrawn="1"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9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4961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" name="Delete_Instruction_Box" hidden="1"/>
              <p:cNvSpPr>
                <a:spLocks noChangeArrowheads="1"/>
              </p:cNvSpPr>
              <p:nvPr userDrawn="1"/>
            </p:nvSpPr>
            <p:spPr bwMode="gray">
              <a:xfrm>
                <a:off x="3959007" y="6235871"/>
                <a:ext cx="4846360" cy="741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8" name="Isosceles Triangle 7" hidden="1"/>
            <p:cNvSpPr/>
            <p:nvPr userDrawn="1"/>
          </p:nvSpPr>
          <p:spPr bwMode="auto">
            <a:xfrm rot="5400000">
              <a:off x="6095483" y="684408"/>
              <a:ext cx="990896" cy="533369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2" name="Slide_Copyright"/>
          <p:cNvSpPr>
            <a:spLocks noChangeArrowheads="1"/>
          </p:cNvSpPr>
          <p:nvPr/>
        </p:nvSpPr>
        <p:spPr bwMode="auto">
          <a:xfrm>
            <a:off x="6388554" y="6553201"/>
            <a:ext cx="4886110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2017, Oracle and/or its affiliates.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13" name="Flag Bottom"/>
          <p:cNvGrpSpPr>
            <a:grpSpLocks/>
          </p:cNvGrpSpPr>
          <p:nvPr userDrawn="1"/>
        </p:nvGrpSpPr>
        <p:grpSpPr bwMode="auto">
          <a:xfrm>
            <a:off x="9751061" y="1420151"/>
            <a:ext cx="1656919" cy="651933"/>
            <a:chOff x="6948488" y="1524000"/>
            <a:chExt cx="1609725" cy="653144"/>
          </a:xfrm>
        </p:grpSpPr>
        <p:sp>
          <p:nvSpPr>
            <p:cNvPr id="14" name="Right Triangle 13"/>
            <p:cNvSpPr/>
            <p:nvPr userDrawn="1"/>
          </p:nvSpPr>
          <p:spPr bwMode="auto">
            <a:xfrm flipV="1">
              <a:off x="6948488" y="1524000"/>
              <a:ext cx="859342" cy="653144"/>
            </a:xfrm>
            <a:prstGeom prst="rtTriangl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 bwMode="auto">
            <a:xfrm flipH="1" flipV="1">
              <a:off x="7698871" y="1524000"/>
              <a:ext cx="859342" cy="653144"/>
            </a:xfrm>
            <a:prstGeom prst="rtTriangl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38540" y="3209544"/>
            <a:ext cx="10311746" cy="694944"/>
          </a:xfrm>
        </p:spPr>
        <p:txBody>
          <a:bodyPr anchor="b"/>
          <a:lstStyle>
            <a:lvl1pPr>
              <a:spcBef>
                <a:spcPct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50729" y="4096512"/>
            <a:ext cx="10287368" cy="465078"/>
          </a:xfrm>
        </p:spPr>
        <p:txBody>
          <a:bodyPr/>
          <a:lstStyle>
            <a:lvl1pPr algn="l"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2" y="6303237"/>
            <a:ext cx="1516474" cy="554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0" y="1243585"/>
            <a:ext cx="10945565" cy="1831606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0" y="1243585"/>
            <a:ext cx="10945565" cy="1831606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280160" indent="-365760">
              <a:buFont typeface="+mj-lt"/>
              <a:buAutoNum type="alphaL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0" y="1243585"/>
            <a:ext cx="10945565" cy="834410"/>
          </a:xfrm>
        </p:spPr>
        <p:txBody>
          <a:bodyPr/>
          <a:lstStyle>
            <a:lvl1pPr marL="0" indent="-9525">
              <a:defRPr/>
            </a:lvl1pPr>
            <a:lvl2pPr marL="457200" indent="-365760">
              <a:buFont typeface="+mj-lt"/>
              <a:buAutoNum type="alphaLcPeriod"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818812" y="-19594"/>
            <a:ext cx="960120" cy="1157141"/>
            <a:chOff x="10818812" y="-19594"/>
            <a:chExt cx="960120" cy="1157141"/>
          </a:xfrm>
        </p:grpSpPr>
        <p:sp>
          <p:nvSpPr>
            <p:cNvPr id="15" name="Chevron 5"/>
            <p:cNvSpPr>
              <a:spLocks noChangeArrowheads="1"/>
            </p:cNvSpPr>
            <p:nvPr/>
          </p:nvSpPr>
          <p:spPr bwMode="auto">
            <a:xfrm rot="16200000">
              <a:off x="10947288" y="305903"/>
              <a:ext cx="703168" cy="960120"/>
            </a:xfrm>
            <a:prstGeom prst="chevron">
              <a:avLst>
                <a:gd name="adj" fmla="val 50000"/>
              </a:avLst>
            </a:prstGeom>
            <a:solidFill>
              <a:srgbClr val="DCE3E4"/>
            </a:solidFill>
            <a:ln w="28575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charset="0"/>
                <a:buNone/>
              </a:pPr>
              <a:endParaRPr lang="en-US" dirty="0"/>
            </a:p>
          </p:txBody>
        </p:sp>
        <p:sp>
          <p:nvSpPr>
            <p:cNvPr id="16" name="Title_Gray_Number"/>
            <p:cNvSpPr>
              <a:spLocks noChangeArrowheads="1"/>
            </p:cNvSpPr>
            <p:nvPr/>
          </p:nvSpPr>
          <p:spPr bwMode="gray">
            <a:xfrm>
              <a:off x="10818812" y="-19594"/>
              <a:ext cx="960120" cy="804672"/>
            </a:xfrm>
            <a:prstGeom prst="rect">
              <a:avLst/>
            </a:prstGeom>
            <a:solidFill>
              <a:srgbClr val="DCE3E4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 anchor="b">
              <a:spAutoFit/>
            </a:bodyPr>
            <a:lstStyle/>
            <a:p>
              <a:pPr algn="ctr" defTabSz="304747">
                <a:buClr>
                  <a:srgbClr val="000000"/>
                </a:buClr>
                <a:buFont typeface="Arial" charset="0"/>
                <a:buNone/>
              </a:pPr>
              <a:endParaRPr lang="en-US" sz="13300" b="1" dirty="0">
                <a:solidFill>
                  <a:srgbClr val="DCE3E4"/>
                </a:solidFill>
                <a:latin typeface="Arial Black" pitchFamily="34" charset="0"/>
                <a:cs typeface="Calibri" pitchFamily="34" charset="0"/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828391" y="-119744"/>
            <a:ext cx="887380" cy="104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itchFamily="34" charset="0"/>
              </a:rPr>
              <a:t>Q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621630" y="1244332"/>
            <a:ext cx="5269635" cy="183160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297559" y="1244332"/>
            <a:ext cx="5383398" cy="188700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621630" y="1278893"/>
            <a:ext cx="3542885" cy="1659251"/>
          </a:xfrm>
        </p:spPr>
        <p:txBody>
          <a:bodyPr/>
          <a:lstStyle>
            <a:lvl1pPr>
              <a:defRPr sz="1800"/>
            </a:lvl1pPr>
            <a:lvl2pPr marL="461353" indent="-308979">
              <a:defRPr sz="1800"/>
            </a:lvl2pPr>
            <a:lvl3pPr marL="757634" indent="-300514">
              <a:defRPr sz="1600"/>
            </a:lvl3pPr>
            <a:lvl4pPr marL="1064498" indent="-306864">
              <a:defRPr sz="1600"/>
            </a:lvl4pPr>
            <a:lvl5pPr marL="1373477" indent="-308979"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516927" y="1280859"/>
            <a:ext cx="3542885" cy="1628473"/>
          </a:xfrm>
        </p:spPr>
        <p:txBody>
          <a:bodyPr/>
          <a:lstStyle>
            <a:lvl1pPr>
              <a:defRPr sz="1800"/>
            </a:lvl1pPr>
            <a:lvl2pPr marL="457120" indent="-304747">
              <a:defRPr sz="1800"/>
            </a:lvl2pPr>
            <a:lvl3pPr marL="757634" indent="-300514">
              <a:defRPr sz="1600"/>
            </a:lvl3pPr>
            <a:lvl4pPr marL="1064498" indent="-306864">
              <a:defRPr sz="1600"/>
            </a:lvl4pPr>
            <a:lvl5pPr marL="1373477" indent="-308979"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8405200" y="1282824"/>
            <a:ext cx="3542885" cy="1628473"/>
          </a:xfrm>
        </p:spPr>
        <p:txBody>
          <a:bodyPr/>
          <a:lstStyle>
            <a:lvl1pPr>
              <a:defRPr sz="1800"/>
            </a:lvl1pPr>
            <a:lvl2pPr marL="457120" indent="-304747">
              <a:defRPr sz="1800"/>
            </a:lvl2pPr>
            <a:lvl3pPr marL="757634" indent="-300514">
              <a:defRPr sz="1600"/>
            </a:lvl3pPr>
            <a:lvl4pPr marL="1064498" indent="-306864">
              <a:defRPr sz="1600"/>
            </a:lvl4pPr>
            <a:lvl5pPr marL="1373477" indent="-308979"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7516"/>
            <a:ext cx="12188825" cy="192617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2138" y="1242485"/>
            <a:ext cx="10944549" cy="18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22138" y="264585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r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A - </a:t>
            </a:r>
            <a:fld id="{7341D9CC-DCDE-489F-A645-ECBE506D49FC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6388554" y="6553201"/>
            <a:ext cx="4886110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2017, Oracle and/or its affiliates.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19" name="Picture 18" descr="Oracle logo in white on red staging background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2" y="6303237"/>
            <a:ext cx="1516474" cy="554763"/>
          </a:xfrm>
          <a:prstGeom prst="rect">
            <a:avLst/>
          </a:prstGeom>
        </p:spPr>
      </p:pic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5" r:id="rId2"/>
    <p:sldLayoutId id="2147484106" r:id="rId3"/>
    <p:sldLayoutId id="2147484107" r:id="rId4"/>
    <p:sldLayoutId id="2147484112" r:id="rId5"/>
    <p:sldLayoutId id="2147484108" r:id="rId6"/>
    <p:sldLayoutId id="2147484114" r:id="rId7"/>
    <p:sldLayoutId id="2147484113" r:id="rId8"/>
    <p:sldLayoutId id="2147484115" r:id="rId9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Table Descriptions</a:t>
            </a:r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PROJECT_OPEN" val="0"/>
  <p:tag name="ARTICULATE_SLIDE_COUNT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16_9 (13.33x7.5)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OU7_July2016</Template>
  <TotalTime>11</TotalTime>
  <Words>835</Words>
  <Application>Microsoft Office PowerPoint</Application>
  <PresentationFormat>自定义</PresentationFormat>
  <Paragraphs>169</Paragraphs>
  <Slides>10</Slides>
  <Notes>10</Notes>
  <HiddenSlides>9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OU7_16_9 (13.33x7.5)</vt:lpstr>
      <vt:lpstr>Table Descriptions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Descriptions</dc:title>
  <dc:subject>OU7_July2016</dc:subject>
  <dc:creator>pdharmal</dc:creator>
  <cp:keywords>OU7 PowerPoint Template</cp:keywords>
  <dc:description>Oracle University Production Services PowerPoint Template</dc:description>
  <cp:lastModifiedBy>张宇</cp:lastModifiedBy>
  <cp:revision>8</cp:revision>
  <cp:lastPrinted>2002-03-28T23:57:22Z</cp:lastPrinted>
  <dcterms:created xsi:type="dcterms:W3CDTF">2016-07-31T08:02:49Z</dcterms:created>
  <dcterms:modified xsi:type="dcterms:W3CDTF">2017-10-19T14:18:37Z</dcterms:modified>
  <cp:category>Oracle University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