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7"/>
  </p:notesMasterIdLst>
  <p:handoutMasterIdLst>
    <p:handoutMasterId r:id="rId3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88825" cy="6858000"/>
  <p:notesSz cx="6991350" cy="9282113"/>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9D9"/>
    <a:srgbClr val="DCE3E4"/>
    <a:srgbClr val="DDE4E6"/>
    <a:srgbClr val="51C14C"/>
    <a:srgbClr val="FFF7EF"/>
    <a:srgbClr val="5F5F5F"/>
    <a:srgbClr val="0000FF"/>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078" autoAdjust="0"/>
    <p:restoredTop sz="34328" autoAdjust="0"/>
  </p:normalViewPr>
  <p:slideViewPr>
    <p:cSldViewPr showGuides="1">
      <p:cViewPr varScale="1">
        <p:scale>
          <a:sx n="21" d="100"/>
          <a:sy n="21" d="100"/>
        </p:scale>
        <p:origin x="-3024" y="-102"/>
      </p:cViewPr>
      <p:guideLst>
        <p:guide orient="horz" pos="2160"/>
        <p:guide orient="horz" pos="864"/>
        <p:guide orient="horz" pos="384"/>
        <p:guide pos="3839"/>
        <p:guide pos="383"/>
        <p:guide pos="479"/>
        <p:guide pos="719"/>
      </p:guideLst>
    </p:cSldViewPr>
  </p:slideViewPr>
  <p:notesTextViewPr>
    <p:cViewPr>
      <p:scale>
        <a:sx n="100" d="100"/>
        <a:sy n="100" d="100"/>
      </p:scale>
      <p:origin x="0" y="0"/>
    </p:cViewPr>
  </p:notesTextViewPr>
  <p:sorterViewPr>
    <p:cViewPr>
      <p:scale>
        <a:sx n="66" d="100"/>
        <a:sy n="66" d="100"/>
      </p:scale>
      <p:origin x="0" y="1482"/>
    </p:cViewPr>
  </p:sorterViewPr>
  <p:notesViewPr>
    <p:cSldViewPr showGuides="1">
      <p:cViewPr>
        <p:scale>
          <a:sx n="90" d="100"/>
          <a:sy n="90" d="100"/>
        </p:scale>
        <p:origin x="-1992" y="2100"/>
      </p:cViewPr>
      <p:guideLst>
        <p:guide orient="horz" pos="2827"/>
        <p:guide orient="horz" pos="283"/>
        <p:guide orient="horz" pos="3067"/>
        <p:guide pos="2202"/>
        <p:guide pos="186"/>
        <p:guide pos="282"/>
        <p:guide pos="4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B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67277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noFill/>
          <a:ln/>
        </p:spPr>
        <p:txBody>
          <a:bodyPr/>
          <a:lstStyle/>
          <a:p>
            <a:pPr lvl="1" eaLnBrk="1" hangingPunct="1"/>
            <a:r>
              <a:rPr lang="en-US" altLang="en-US" dirty="0" smtClean="0">
                <a:latin typeface="Arial" charset="0"/>
              </a:rPr>
              <a:t>After you create a database connection, you can use the Connections Navigator to browse through many objects in a database schema, including Tables, Views, Indexes, Packages, Procedures, Triggers, and Types.</a:t>
            </a:r>
          </a:p>
          <a:p>
            <a:pPr lvl="1" eaLnBrk="1" hangingPunct="1"/>
            <a:r>
              <a:rPr lang="en-US" altLang="en-US" dirty="0" smtClean="0">
                <a:latin typeface="Arial" charset="0"/>
              </a:rPr>
              <a:t>SQL Developer uses the left side for navigation to find and select objects, and the right side to display information about the selected objects. You can customize many aspects of the appearance of SQL Developer by setting preferences.</a:t>
            </a:r>
          </a:p>
          <a:p>
            <a:pPr lvl="1" eaLnBrk="1" hangingPunct="1"/>
            <a:r>
              <a:rPr lang="en-US" altLang="en-US" dirty="0" smtClean="0">
                <a:latin typeface="Arial" charset="0"/>
              </a:rPr>
              <a:t>You can see the definition of the objects broken into tabs of information that is pulled out of the data dictionary. For example, if you select a table in the Navigator, details about columns, constraints, grants, statistics, triggers, and so on are displayed on an easy-to-read tabbed page.</a:t>
            </a:r>
          </a:p>
          <a:p>
            <a:pPr lvl="1" eaLnBrk="1" hangingPunct="1"/>
            <a:r>
              <a:rPr lang="en-US" altLang="en-US" dirty="0" smtClean="0">
                <a:latin typeface="Arial" charset="0"/>
              </a:rPr>
              <a:t>If you want to see the definition of the </a:t>
            </a:r>
            <a:r>
              <a:rPr lang="en-US" altLang="en-US" dirty="0" smtClean="0">
                <a:latin typeface="Courier New" pitchFamily="49" charset="0"/>
              </a:rPr>
              <a:t>EMPLOYEES</a:t>
            </a:r>
            <a:r>
              <a:rPr lang="en-US" altLang="en-US" dirty="0" smtClean="0">
                <a:latin typeface="Arial" charset="0"/>
              </a:rPr>
              <a:t> table as shown in the slide, perform the following steps:</a:t>
            </a:r>
          </a:p>
          <a:p>
            <a:pPr lvl="2" eaLnBrk="1" hangingPunct="1">
              <a:buFont typeface="Times New Roman" pitchFamily="18" charset="0"/>
              <a:buNone/>
            </a:pPr>
            <a:r>
              <a:rPr lang="en-US" altLang="en-US" dirty="0" smtClean="0">
                <a:latin typeface="Arial" charset="0"/>
              </a:rPr>
              <a:t>1.	Expand the Connections node in the Connections Navigator. </a:t>
            </a:r>
          </a:p>
          <a:p>
            <a:pPr lvl="2" eaLnBrk="1" hangingPunct="1">
              <a:buFont typeface="Times New Roman" pitchFamily="18" charset="0"/>
              <a:buNone/>
            </a:pPr>
            <a:r>
              <a:rPr lang="en-US" altLang="en-US" dirty="0" smtClean="0">
                <a:latin typeface="Arial" charset="0"/>
              </a:rPr>
              <a:t>2.	Expand Tables.</a:t>
            </a:r>
          </a:p>
          <a:p>
            <a:pPr lvl="2" eaLnBrk="1" hangingPunct="1">
              <a:buFont typeface="Times New Roman" pitchFamily="18" charset="0"/>
              <a:buAutoNum type="arabicPeriod" startAt="3"/>
            </a:pPr>
            <a:r>
              <a:rPr lang="en-US" altLang="en-US" dirty="0" smtClean="0">
                <a:latin typeface="Arial" charset="0"/>
              </a:rPr>
              <a:t>Click </a:t>
            </a:r>
            <a:r>
              <a:rPr lang="en-US" altLang="en-US" dirty="0" smtClean="0">
                <a:latin typeface="Courier New" pitchFamily="49" charset="0"/>
              </a:rPr>
              <a:t>EMPLOYEES</a:t>
            </a:r>
            <a:r>
              <a:rPr lang="en-US" altLang="en-US" dirty="0" smtClean="0">
                <a:latin typeface="Arial" charset="0"/>
              </a:rPr>
              <a:t>. By default, the Columns tab is selected. It shows the column description of the table. Using the Data tab, you can view the table data and also enter new rows, update data, and commit these changes to the database</a:t>
            </a:r>
            <a:r>
              <a:rPr lang="en-US" altLang="en-US" dirty="0" smtClean="0">
                <a:latin typeface="Arial" charset="0"/>
              </a:rPr>
              <a:t>.</a:t>
            </a:r>
          </a:p>
          <a:p>
            <a:pPr marL="0" lvl="1" indent="-152374" eaLnBrk="1" hangingPunct="1">
              <a:buFont typeface="Times New Roman" pitchFamily="18" charset="0"/>
              <a:buNone/>
            </a:pPr>
            <a:r>
              <a:rPr lang="zh-CN" altLang="en-US" dirty="0" smtClean="0">
                <a:latin typeface="Arial" charset="0"/>
              </a:rPr>
              <a:t>创建数据库连接后，可以使用</a:t>
            </a:r>
            <a:r>
              <a:rPr lang="en-US" altLang="zh-CN" dirty="0" smtClean="0">
                <a:latin typeface="Arial" charset="0"/>
              </a:rPr>
              <a:t>Connections Navigator</a:t>
            </a:r>
            <a:r>
              <a:rPr lang="zh-CN" altLang="en-US" dirty="0" smtClean="0">
                <a:latin typeface="Arial" charset="0"/>
              </a:rPr>
              <a:t>浏览数据库模式中的许多对象，包括表，视图，索引，包，过程，触发器和类型。</a:t>
            </a:r>
          </a:p>
          <a:p>
            <a:pPr marL="0" lvl="1" indent="-152374" eaLnBrk="1" hangingPunct="1">
              <a:buFont typeface="Times New Roman" pitchFamily="18" charset="0"/>
              <a:buNone/>
            </a:pPr>
            <a:r>
              <a:rPr lang="en-US" altLang="zh-CN" dirty="0" smtClean="0">
                <a:latin typeface="Arial" charset="0"/>
              </a:rPr>
              <a:t>SQL Developer</a:t>
            </a:r>
            <a:r>
              <a:rPr lang="zh-CN" altLang="en-US" dirty="0" smtClean="0">
                <a:latin typeface="Arial" charset="0"/>
              </a:rPr>
              <a:t>使用左侧导航来查找和选择对象，右侧显示有关所选对象的信息。您可以通过设置首选项来自定义</a:t>
            </a:r>
            <a:r>
              <a:rPr lang="en-US" altLang="zh-CN" dirty="0" smtClean="0">
                <a:latin typeface="Arial" charset="0"/>
              </a:rPr>
              <a:t>SQL Developer</a:t>
            </a:r>
            <a:r>
              <a:rPr lang="zh-CN" altLang="en-US" dirty="0" smtClean="0">
                <a:latin typeface="Arial" charset="0"/>
              </a:rPr>
              <a:t>外观的许多方面。</a:t>
            </a:r>
          </a:p>
          <a:p>
            <a:pPr marL="0" lvl="1" indent="-152374" eaLnBrk="1" hangingPunct="1">
              <a:buFont typeface="Times New Roman" pitchFamily="18" charset="0"/>
              <a:buNone/>
            </a:pPr>
            <a:r>
              <a:rPr lang="zh-CN" altLang="en-US" dirty="0" smtClean="0">
                <a:latin typeface="Arial" charset="0"/>
              </a:rPr>
              <a:t>您可以看到被分解为从数据字典中拉出的信息的标签的对象的定义。例如，如果您在导航器中选择一个表，则有关列，约束，授权，统计信息，触发器等的详细信息将显示在易于阅读的选项卡页面上。</a:t>
            </a:r>
          </a:p>
          <a:p>
            <a:pPr marL="0" lvl="1" indent="-152374" eaLnBrk="1" hangingPunct="1">
              <a:buFont typeface="Times New Roman" pitchFamily="18" charset="0"/>
              <a:buNone/>
            </a:pPr>
            <a:r>
              <a:rPr lang="zh-CN" altLang="en-US" dirty="0" smtClean="0">
                <a:latin typeface="Arial" charset="0"/>
              </a:rPr>
              <a:t>如果要查看幻灯片中所示的</a:t>
            </a:r>
            <a:r>
              <a:rPr lang="en-US" altLang="zh-CN" dirty="0" smtClean="0">
                <a:latin typeface="Arial" charset="0"/>
              </a:rPr>
              <a:t>EMPLOYEES</a:t>
            </a:r>
            <a:r>
              <a:rPr lang="zh-CN" altLang="en-US" dirty="0" smtClean="0">
                <a:latin typeface="Arial" charset="0"/>
              </a:rPr>
              <a:t>表的定义，请执行以下步骤：</a:t>
            </a:r>
          </a:p>
          <a:p>
            <a:pPr marL="0" lvl="1" indent="-152374" eaLnBrk="1" hangingPunct="1">
              <a:buFont typeface="Times New Roman" pitchFamily="18" charset="0"/>
              <a:buNone/>
            </a:pPr>
            <a:r>
              <a:rPr lang="en-US" altLang="zh-CN" dirty="0" smtClean="0">
                <a:latin typeface="Arial" charset="0"/>
              </a:rPr>
              <a:t>1.</a:t>
            </a:r>
            <a:r>
              <a:rPr lang="zh-CN" altLang="en-US" dirty="0" smtClean="0">
                <a:latin typeface="Arial" charset="0"/>
              </a:rPr>
              <a:t>展开</a:t>
            </a:r>
            <a:r>
              <a:rPr lang="en-US" altLang="zh-CN" dirty="0" smtClean="0">
                <a:latin typeface="Arial" charset="0"/>
              </a:rPr>
              <a:t>Connections Navigator</a:t>
            </a:r>
            <a:r>
              <a:rPr lang="zh-CN" altLang="en-US" dirty="0" smtClean="0">
                <a:latin typeface="Arial" charset="0"/>
              </a:rPr>
              <a:t>中的</a:t>
            </a:r>
            <a:r>
              <a:rPr lang="en-US" altLang="zh-CN" dirty="0" smtClean="0">
                <a:latin typeface="Arial" charset="0"/>
              </a:rPr>
              <a:t>Connections</a:t>
            </a:r>
            <a:r>
              <a:rPr lang="zh-CN" altLang="en-US" dirty="0" smtClean="0">
                <a:latin typeface="Arial" charset="0"/>
              </a:rPr>
              <a:t>节点。</a:t>
            </a:r>
          </a:p>
          <a:p>
            <a:pPr marL="0" lvl="1" indent="-152374" eaLnBrk="1" hangingPunct="1">
              <a:buFont typeface="Times New Roman" pitchFamily="18" charset="0"/>
              <a:buNone/>
            </a:pPr>
            <a:r>
              <a:rPr lang="en-US" altLang="zh-CN" dirty="0" smtClean="0">
                <a:latin typeface="Arial" charset="0"/>
              </a:rPr>
              <a:t>2.</a:t>
            </a:r>
            <a:r>
              <a:rPr lang="zh-CN" altLang="en-US" dirty="0" smtClean="0">
                <a:latin typeface="Arial" charset="0"/>
              </a:rPr>
              <a:t>展开表。</a:t>
            </a:r>
          </a:p>
          <a:p>
            <a:pPr marL="0" lvl="1" indent="-152374" eaLnBrk="1" hangingPunct="1">
              <a:buFont typeface="Times New Roman" pitchFamily="18" charset="0"/>
              <a:buNone/>
            </a:pPr>
            <a:r>
              <a:rPr lang="en-US" altLang="zh-CN" dirty="0" smtClean="0">
                <a:latin typeface="Arial" charset="0"/>
              </a:rPr>
              <a:t>3.</a:t>
            </a:r>
            <a:r>
              <a:rPr lang="zh-CN" altLang="en-US" dirty="0" smtClean="0">
                <a:latin typeface="Arial" charset="0"/>
              </a:rPr>
              <a:t>点击雇员。默认情况下，列选项卡被选中。它显示了表的列描述。使用“数据”选项卡，您可以查看表数据，并输入新行，更新数据，并将这些更改提交到数据库。</a:t>
            </a:r>
            <a:endParaRPr lang="en-US" altLang="en-US" dirty="0" smtClean="0">
              <a:latin typeface="Arial" charset="0"/>
            </a:endParaRPr>
          </a:p>
        </p:txBody>
      </p:sp>
      <p:sp>
        <p:nvSpPr>
          <p:cNvPr id="235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AE742E79-40CE-4D6F-BA27-5913683FA4AF}" type="slidenum">
              <a:rPr lang="en-US" altLang="en-US" smtClean="0">
                <a:latin typeface="Arial" charset="0"/>
                <a:cs typeface="Arial" charset="0"/>
              </a:rPr>
              <a:t>10</a:t>
            </a:fld>
            <a:endParaRPr lang="en-US" altLang="en-US" smtClean="0">
              <a:latin typeface="Arial" charset="0"/>
              <a:cs typeface="Arial" charset="0"/>
            </a:endParaRPr>
          </a:p>
        </p:txBody>
      </p:sp>
      <p:sp>
        <p:nvSpPr>
          <p:cNvPr id="2355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9079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SQL Developer, you can also display the structure of a table </a:t>
            </a:r>
            <a:r>
              <a:rPr lang="en-US" altLang="en-US" dirty="0" smtClean="0">
                <a:solidFill>
                  <a:schemeClr val="tx1"/>
                </a:solidFill>
                <a:latin typeface="Arial" charset="0"/>
              </a:rPr>
              <a:t>using the </a:t>
            </a:r>
            <a:r>
              <a:rPr lang="en-US" altLang="en-US" dirty="0" smtClean="0">
                <a:solidFill>
                  <a:schemeClr val="tx1"/>
                </a:solidFill>
                <a:latin typeface="Courier New" pitchFamily="49" charset="0"/>
              </a:rPr>
              <a:t>DESCRIBE</a:t>
            </a:r>
            <a:r>
              <a:rPr lang="en-US" altLang="en-US" dirty="0" smtClean="0">
                <a:latin typeface="Arial" charset="0"/>
              </a:rPr>
              <a:t> command. The result of the command is a display of column names and data types, as well as an indication of whether a column must contain data</a:t>
            </a:r>
            <a:r>
              <a:rPr lang="en-US" altLang="en-US" dirty="0" smtClean="0">
                <a:latin typeface="Arial" charset="0"/>
              </a:rPr>
              <a:t>.</a:t>
            </a:r>
          </a:p>
          <a:p>
            <a:pPr lvl="1" eaLnBrk="1" hangingPunct="1"/>
            <a:r>
              <a:rPr lang="zh-CN" altLang="en-US" dirty="0" smtClean="0">
                <a:latin typeface="Arial" charset="0"/>
              </a:rPr>
              <a:t>在</a:t>
            </a:r>
            <a:r>
              <a:rPr lang="en-US" altLang="zh-CN" dirty="0" smtClean="0">
                <a:latin typeface="Arial" charset="0"/>
              </a:rPr>
              <a:t>SQL Developer</a:t>
            </a:r>
            <a:r>
              <a:rPr lang="zh-CN" altLang="en-US" dirty="0" smtClean="0">
                <a:latin typeface="Arial" charset="0"/>
              </a:rPr>
              <a:t>中，还可以使用</a:t>
            </a:r>
            <a:r>
              <a:rPr lang="en-US" altLang="zh-CN" dirty="0" smtClean="0">
                <a:latin typeface="Arial" charset="0"/>
              </a:rPr>
              <a:t>DESCRIBE</a:t>
            </a:r>
            <a:r>
              <a:rPr lang="zh-CN" altLang="en-US" dirty="0" smtClean="0">
                <a:latin typeface="Arial" charset="0"/>
              </a:rPr>
              <a:t>命令显示表的结构。 该命令的结果是列名和数据类型的显示，以及列是否必须包含数据的指示。</a:t>
            </a:r>
            <a:endParaRPr lang="en-US" altLang="en-US" dirty="0" smtClean="0">
              <a:latin typeface="Arial" charset="0"/>
            </a:endParaRPr>
          </a:p>
        </p:txBody>
      </p:sp>
      <p:sp>
        <p:nvSpPr>
          <p:cNvPr id="256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DD4D2CC2-5576-4C91-8F9A-20ADC273271F}" type="slidenum">
              <a:rPr lang="en-US" altLang="en-US" smtClean="0">
                <a:latin typeface="Arial" charset="0"/>
                <a:cs typeface="Arial" charset="0"/>
              </a:rPr>
              <a:t>11</a:t>
            </a:fld>
            <a:endParaRPr lang="en-US" altLang="en-US" smtClean="0">
              <a:latin typeface="Arial" charset="0"/>
              <a:cs typeface="Arial" charset="0"/>
            </a:endParaRPr>
          </a:p>
        </p:txBody>
      </p:sp>
      <p:sp>
        <p:nvSpPr>
          <p:cNvPr id="2560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44351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noFill/>
          <a:ln/>
        </p:spPr>
        <p:txBody>
          <a:bodyPr/>
          <a:lstStyle/>
          <a:p>
            <a:pPr eaLnBrk="1" hangingPunct="1"/>
            <a:r>
              <a:rPr lang="en-US" altLang="en-US" dirty="0" smtClean="0">
                <a:latin typeface="Arial" charset="0"/>
              </a:rPr>
              <a:t>Browsing Database Objects</a:t>
            </a:r>
          </a:p>
          <a:p>
            <a:pPr lvl="1" eaLnBrk="1" hangingPunct="1"/>
            <a:r>
              <a:rPr lang="en-US" altLang="en-US" dirty="0" smtClean="0">
                <a:latin typeface="Arial" charset="0"/>
              </a:rPr>
              <a:t>You can use the File Navigator to browse and open system files.</a:t>
            </a:r>
          </a:p>
          <a:p>
            <a:pPr lvl="2" eaLnBrk="1" hangingPunct="1"/>
            <a:r>
              <a:rPr lang="en-US" altLang="en-US" dirty="0" smtClean="0">
                <a:latin typeface="Arial" charset="0"/>
              </a:rPr>
              <a:t>To view the File Navigator, click the View tab and select Files, or select View &gt; Files.</a:t>
            </a:r>
          </a:p>
          <a:p>
            <a:pPr lvl="2" eaLnBrk="1" hangingPunct="1"/>
            <a:r>
              <a:rPr lang="en-US" altLang="en-US" dirty="0" smtClean="0">
                <a:latin typeface="Arial" charset="0"/>
              </a:rPr>
              <a:t>To view the contents of a file, double-click a file name to display its contents in the SQL Worksheet area</a:t>
            </a:r>
            <a:r>
              <a:rPr lang="en-US" altLang="en-US" dirty="0" smtClean="0">
                <a:latin typeface="Arial" charset="0"/>
              </a:rPr>
              <a:t>.</a:t>
            </a:r>
          </a:p>
          <a:p>
            <a:pPr marL="0" lvl="1" indent="-152374" eaLnBrk="1" hangingPunct="1">
              <a:buNone/>
            </a:pPr>
            <a:r>
              <a:rPr lang="zh-CN" altLang="en-US" dirty="0" smtClean="0">
                <a:latin typeface="Arial" charset="0"/>
              </a:rPr>
              <a:t>浏览数据库对象</a:t>
            </a:r>
          </a:p>
          <a:p>
            <a:pPr marL="0" lvl="1" indent="-152374" eaLnBrk="1" hangingPunct="1">
              <a:buNone/>
            </a:pPr>
            <a:r>
              <a:rPr lang="zh-CN" altLang="en-US" dirty="0" smtClean="0">
                <a:latin typeface="Arial" charset="0"/>
              </a:rPr>
              <a:t>您可以使用文件导航器来浏览和打开系统文件。</a:t>
            </a:r>
          </a:p>
          <a:p>
            <a:pPr marL="19076" lvl="1" indent="-171450" eaLnBrk="1" hangingPunct="1">
              <a:buFont typeface="Arial" panose="020B0604020202020204" pitchFamily="34" charset="0"/>
              <a:buChar char="•"/>
            </a:pPr>
            <a:r>
              <a:rPr lang="zh-CN" altLang="en-US" dirty="0" smtClean="0">
                <a:latin typeface="Arial" charset="0"/>
              </a:rPr>
              <a:t>要查看文件导航器，请单击视图选项卡，然后选择文件，或选择查看</a:t>
            </a:r>
            <a:r>
              <a:rPr lang="en-US" altLang="zh-CN" dirty="0" smtClean="0">
                <a:latin typeface="Arial" charset="0"/>
              </a:rPr>
              <a:t>&gt;</a:t>
            </a:r>
            <a:r>
              <a:rPr lang="zh-CN" altLang="en-US" dirty="0" smtClean="0">
                <a:latin typeface="Arial" charset="0"/>
              </a:rPr>
              <a:t>文件。</a:t>
            </a:r>
          </a:p>
          <a:p>
            <a:pPr marL="19076" lvl="1" indent="-171450" eaLnBrk="1" hangingPunct="1">
              <a:buFont typeface="Arial" panose="020B0604020202020204" pitchFamily="34" charset="0"/>
              <a:buChar char="•"/>
            </a:pPr>
            <a:r>
              <a:rPr lang="zh-CN" altLang="en-US" dirty="0" smtClean="0">
                <a:latin typeface="Arial" charset="0"/>
              </a:rPr>
              <a:t>要查看文件的内容，请双击文件名以在</a:t>
            </a:r>
            <a:r>
              <a:rPr lang="en-US" altLang="zh-CN" dirty="0" smtClean="0">
                <a:latin typeface="Arial" charset="0"/>
              </a:rPr>
              <a:t>SQL Worksheet</a:t>
            </a:r>
            <a:r>
              <a:rPr lang="zh-CN" altLang="en-US" dirty="0" smtClean="0">
                <a:latin typeface="Arial" charset="0"/>
              </a:rPr>
              <a:t>区域中显示其内容。</a:t>
            </a:r>
            <a:endParaRPr lang="en-US" altLang="en-US" dirty="0" smtClean="0">
              <a:latin typeface="Arial" charset="0"/>
            </a:endParaRPr>
          </a:p>
        </p:txBody>
      </p:sp>
      <p:sp>
        <p:nvSpPr>
          <p:cNvPr id="276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17FFE60C-FC23-424C-A1C6-6A3DF10AA24F}" type="slidenum">
              <a:rPr lang="en-US" altLang="en-US" smtClean="0">
                <a:latin typeface="Arial" charset="0"/>
                <a:cs typeface="Arial" charset="0"/>
              </a:rPr>
              <a:t>12</a:t>
            </a:fld>
            <a:endParaRPr lang="en-US" altLang="en-US" smtClean="0">
              <a:latin typeface="Arial" charset="0"/>
              <a:cs typeface="Arial" charset="0"/>
            </a:endParaRPr>
          </a:p>
        </p:txBody>
      </p:sp>
      <p:sp>
        <p:nvSpPr>
          <p:cNvPr id="276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48760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noFill/>
          <a:ln/>
        </p:spPr>
        <p:txBody>
          <a:bodyPr/>
          <a:lstStyle/>
          <a:p>
            <a:pPr lvl="1" eaLnBrk="1" hangingPunct="1"/>
            <a:r>
              <a:rPr lang="en-US" altLang="en-US" dirty="0" smtClean="0">
                <a:latin typeface="Arial" charset="0"/>
              </a:rPr>
              <a:t>SQL Developer supports the creation of any schema object by executing a SQL statement in SQL Worksheet. Alternatively, you can create objects by using the context menus. When created, you can edit objects using an edit dialog box or one of the many context-sensitive menus.</a:t>
            </a:r>
          </a:p>
          <a:p>
            <a:pPr lvl="1" eaLnBrk="1" hangingPunct="1"/>
            <a:r>
              <a:rPr lang="en-US" altLang="en-US" dirty="0" smtClean="0">
                <a:latin typeface="Arial" charset="0"/>
              </a:rPr>
              <a:t>As new objects are created or existing objects are edited, the </a:t>
            </a:r>
            <a:r>
              <a:rPr lang="en-US" altLang="en-US" dirty="0" err="1" smtClean="0">
                <a:latin typeface="Arial" charset="0"/>
              </a:rPr>
              <a:t>DDL</a:t>
            </a:r>
            <a:r>
              <a:rPr lang="en-US" altLang="en-US" dirty="0" smtClean="0">
                <a:latin typeface="Arial" charset="0"/>
              </a:rPr>
              <a:t> for those adjustments is available for review. An Export </a:t>
            </a:r>
            <a:r>
              <a:rPr lang="en-US" altLang="en-US" dirty="0" err="1" smtClean="0">
                <a:latin typeface="Arial" charset="0"/>
              </a:rPr>
              <a:t>DDL</a:t>
            </a:r>
            <a:r>
              <a:rPr lang="en-US" altLang="en-US" dirty="0" smtClean="0">
                <a:latin typeface="Arial" charset="0"/>
              </a:rPr>
              <a:t> option is available if you want to create the full </a:t>
            </a:r>
            <a:r>
              <a:rPr lang="en-US" altLang="en-US" dirty="0" err="1" smtClean="0">
                <a:latin typeface="Arial" charset="0"/>
              </a:rPr>
              <a:t>DDL</a:t>
            </a:r>
            <a:r>
              <a:rPr lang="en-US" altLang="en-US" dirty="0" smtClean="0">
                <a:latin typeface="Arial" charset="0"/>
              </a:rPr>
              <a:t> for one or more objects in the schema.</a:t>
            </a:r>
          </a:p>
          <a:p>
            <a:pPr lvl="1" eaLnBrk="1" hangingPunct="1"/>
            <a:r>
              <a:rPr lang="en-US" altLang="en-US" dirty="0" smtClean="0">
                <a:latin typeface="Arial" charset="0"/>
              </a:rPr>
              <a:t>The slide shows how to create a table using the context menu. To open a dialog box for creating a new table, right-click Tables and select New Table. The dialog boxes to create and edit database objects have multiple tabs, each reflecting a logical grouping of properties for that type of object</a:t>
            </a:r>
            <a:r>
              <a:rPr lang="en-US" altLang="en-US" dirty="0" smtClean="0">
                <a:latin typeface="Arial" charset="0"/>
              </a:rPr>
              <a:t>.</a:t>
            </a:r>
          </a:p>
          <a:p>
            <a:pPr lvl="1" eaLnBrk="1" hangingPunct="1"/>
            <a:r>
              <a:rPr lang="en-US" altLang="zh-CN" dirty="0" smtClean="0">
                <a:latin typeface="Arial" charset="0"/>
              </a:rPr>
              <a:t>SQL Developer</a:t>
            </a:r>
            <a:r>
              <a:rPr lang="zh-CN" altLang="en-US" dirty="0" smtClean="0">
                <a:latin typeface="Arial" charset="0"/>
              </a:rPr>
              <a:t>支持通过在</a:t>
            </a:r>
            <a:r>
              <a:rPr lang="en-US" altLang="zh-CN" dirty="0" smtClean="0">
                <a:latin typeface="Arial" charset="0"/>
              </a:rPr>
              <a:t>SQL Worksheet</a:t>
            </a:r>
            <a:r>
              <a:rPr lang="zh-CN" altLang="en-US" dirty="0" smtClean="0">
                <a:latin typeface="Arial" charset="0"/>
              </a:rPr>
              <a:t>中执行</a:t>
            </a:r>
            <a:r>
              <a:rPr lang="en-US" altLang="zh-CN" dirty="0" smtClean="0">
                <a:latin typeface="Arial" charset="0"/>
              </a:rPr>
              <a:t>SQL</a:t>
            </a:r>
            <a:r>
              <a:rPr lang="zh-CN" altLang="en-US" dirty="0" smtClean="0">
                <a:latin typeface="Arial" charset="0"/>
              </a:rPr>
              <a:t>语句来创建任何模式对象。 或者，您可以使用上下文菜单创建对象。 创建时，您可以使用编辑对话框或许多上下文相关菜单之一编辑对象。</a:t>
            </a:r>
          </a:p>
          <a:p>
            <a:pPr lvl="1" eaLnBrk="1" hangingPunct="1"/>
            <a:r>
              <a:rPr lang="zh-CN" altLang="en-US" dirty="0" smtClean="0">
                <a:latin typeface="Arial" charset="0"/>
              </a:rPr>
              <a:t>当创建新对象或编辑现有对象时，可以对这些调整的</a:t>
            </a:r>
            <a:r>
              <a:rPr lang="en-US" altLang="zh-CN" dirty="0" err="1" smtClean="0">
                <a:latin typeface="Arial" charset="0"/>
              </a:rPr>
              <a:t>DDL</a:t>
            </a:r>
            <a:r>
              <a:rPr lang="zh-CN" altLang="en-US" dirty="0" smtClean="0">
                <a:latin typeface="Arial" charset="0"/>
              </a:rPr>
              <a:t>进行查看。 如果要为模式中的一个或多个对象创建完整的</a:t>
            </a:r>
            <a:r>
              <a:rPr lang="en-US" altLang="zh-CN" dirty="0" err="1" smtClean="0">
                <a:latin typeface="Arial" charset="0"/>
              </a:rPr>
              <a:t>DDL</a:t>
            </a:r>
            <a:r>
              <a:rPr lang="zh-CN" altLang="en-US" dirty="0" smtClean="0">
                <a:latin typeface="Arial" charset="0"/>
              </a:rPr>
              <a:t>，则可以使用导出</a:t>
            </a:r>
            <a:r>
              <a:rPr lang="en-US" altLang="zh-CN" dirty="0" err="1" smtClean="0">
                <a:latin typeface="Arial" charset="0"/>
              </a:rPr>
              <a:t>DDL</a:t>
            </a:r>
            <a:r>
              <a:rPr lang="zh-CN" altLang="en-US" dirty="0" smtClean="0">
                <a:latin typeface="Arial" charset="0"/>
              </a:rPr>
              <a:t>选项。</a:t>
            </a:r>
          </a:p>
          <a:p>
            <a:pPr lvl="1" eaLnBrk="1" hangingPunct="1"/>
            <a:r>
              <a:rPr lang="zh-CN" altLang="en-US" dirty="0" smtClean="0">
                <a:latin typeface="Arial" charset="0"/>
              </a:rPr>
              <a:t>幻灯片显示如何使用上下文菜单创建表。 要打开一个用于创建新表的对话框，请右键单击“表”，然后选择“新建表”。 创建和编辑数据库对象的对话框有多个选项卡，每个选项卡都反映了该类型对象的属性的逻辑分组。</a:t>
            </a:r>
            <a:endParaRPr lang="en-US" altLang="en-US" dirty="0" smtClean="0">
              <a:latin typeface="Arial" charset="0"/>
            </a:endParaRP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4D4E359-67E8-44BE-8E47-B52C120F15CB}" type="slidenum">
              <a:rPr lang="en-US" altLang="en-US" smtClean="0">
                <a:latin typeface="Arial" charset="0"/>
                <a:cs typeface="Arial" charset="0"/>
              </a:rPr>
              <a:t>13</a:t>
            </a:fld>
            <a:endParaRPr lang="en-US" altLang="en-US" smtClean="0">
              <a:latin typeface="Arial" charset="0"/>
              <a:cs typeface="Arial" charset="0"/>
            </a:endParaRPr>
          </a:p>
        </p:txBody>
      </p:sp>
      <p:sp>
        <p:nvSpPr>
          <p:cNvPr id="297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16181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the Create Table dialog box, if you do not select the Advanced</a:t>
            </a:r>
            <a:r>
              <a:rPr lang="en-US" altLang="en-US" b="1" dirty="0" smtClean="0">
                <a:latin typeface="Arial" charset="0"/>
              </a:rPr>
              <a:t> </a:t>
            </a:r>
            <a:r>
              <a:rPr lang="en-US" altLang="en-US" dirty="0" smtClean="0">
                <a:latin typeface="Arial" charset="0"/>
              </a:rPr>
              <a:t>check box, you can create a table quickly by specifying columns and some frequently used features.</a:t>
            </a:r>
          </a:p>
          <a:p>
            <a:pPr lvl="1" eaLnBrk="1" hangingPunct="1"/>
            <a:r>
              <a:rPr lang="en-US" altLang="en-US" dirty="0" smtClean="0">
                <a:latin typeface="Arial" charset="0"/>
              </a:rPr>
              <a:t>If you select the Advanced</a:t>
            </a:r>
            <a:r>
              <a:rPr lang="en-US" altLang="en-US" b="1" dirty="0" smtClean="0">
                <a:latin typeface="Arial" charset="0"/>
              </a:rPr>
              <a:t> </a:t>
            </a:r>
            <a:r>
              <a:rPr lang="en-US" altLang="en-US" dirty="0" smtClean="0">
                <a:latin typeface="Arial" charset="0"/>
              </a:rPr>
              <a:t>check box, the Create Table dialog box changes to one with multiple options, in which you can specify an extended set of features while you create the table.</a:t>
            </a:r>
          </a:p>
          <a:p>
            <a:pPr lvl="1" eaLnBrk="1" hangingPunct="1"/>
            <a:r>
              <a:rPr lang="en-US" altLang="en-US" dirty="0" smtClean="0">
                <a:latin typeface="Arial" charset="0"/>
              </a:rPr>
              <a:t>The example in the slide shows how to create the </a:t>
            </a:r>
            <a:r>
              <a:rPr lang="en-US" altLang="en-US" dirty="0" smtClean="0">
                <a:latin typeface="Courier New" pitchFamily="49" charset="0"/>
              </a:rPr>
              <a:t>DEPENDENTS</a:t>
            </a:r>
            <a:r>
              <a:rPr lang="en-US" altLang="en-US" dirty="0" smtClean="0">
                <a:latin typeface="Arial" charset="0"/>
              </a:rPr>
              <a:t> table by selecting the Advanced check box. </a:t>
            </a:r>
          </a:p>
          <a:p>
            <a:pPr lvl="1" eaLnBrk="1" hangingPunct="1"/>
            <a:r>
              <a:rPr lang="en-US" altLang="en-US" dirty="0" smtClean="0">
                <a:latin typeface="Arial" charset="0"/>
              </a:rPr>
              <a:t>To create a new table, perform the following steps:</a:t>
            </a:r>
          </a:p>
          <a:p>
            <a:pPr lvl="2" eaLnBrk="1" hangingPunct="1">
              <a:buFont typeface="Times New Roman" pitchFamily="18" charset="0"/>
              <a:buNone/>
            </a:pPr>
            <a:r>
              <a:rPr lang="en-US" altLang="en-US" dirty="0" smtClean="0">
                <a:latin typeface="Arial" charset="0"/>
              </a:rPr>
              <a:t>1.	In the Connections Navigator, right-click Tables and select Create TABLE.</a:t>
            </a:r>
          </a:p>
          <a:p>
            <a:pPr lvl="2" eaLnBrk="1" hangingPunct="1">
              <a:buFont typeface="Times New Roman" pitchFamily="18" charset="0"/>
              <a:buNone/>
            </a:pPr>
            <a:r>
              <a:rPr lang="en-US" altLang="en-US" dirty="0" smtClean="0">
                <a:latin typeface="Arial" charset="0"/>
              </a:rPr>
              <a:t>2.	In the Create Table dialog box, select Advanced.</a:t>
            </a:r>
          </a:p>
          <a:p>
            <a:pPr lvl="2" eaLnBrk="1" hangingPunct="1">
              <a:buFont typeface="Times New Roman" pitchFamily="18" charset="0"/>
              <a:buNone/>
            </a:pPr>
            <a:r>
              <a:rPr lang="en-US" altLang="en-US" dirty="0" smtClean="0">
                <a:latin typeface="Arial" charset="0"/>
              </a:rPr>
              <a:t>3.	Specify the column information.</a:t>
            </a:r>
          </a:p>
          <a:p>
            <a:pPr lvl="2" eaLnBrk="1" hangingPunct="1">
              <a:buFont typeface="Times New Roman" pitchFamily="18" charset="0"/>
              <a:buNone/>
            </a:pPr>
            <a:r>
              <a:rPr lang="en-US" altLang="en-US" dirty="0" smtClean="0">
                <a:latin typeface="Arial" charset="0"/>
              </a:rPr>
              <a:t>4.	Click OK.</a:t>
            </a:r>
          </a:p>
          <a:p>
            <a:pPr lvl="1" eaLnBrk="1" hangingPunct="1"/>
            <a:r>
              <a:rPr lang="en-US" altLang="en-US" dirty="0" smtClean="0">
                <a:latin typeface="Arial" charset="0"/>
              </a:rPr>
              <a:t>Although it is not required, you should also specify a primary key by using the Primary Key tab in the dialog box. Sometimes, you may want to edit the table that you have created; to do so, right-click the table in the Connections Navigator and select Edit</a:t>
            </a:r>
            <a:r>
              <a:rPr lang="en-US" altLang="en-US" dirty="0" smtClean="0">
                <a:latin typeface="Arial" charset="0"/>
              </a:rPr>
              <a:t>.</a:t>
            </a:r>
          </a:p>
          <a:p>
            <a:pPr lvl="1" eaLnBrk="1" hangingPunct="1"/>
            <a:r>
              <a:rPr lang="zh-CN" altLang="en-US" dirty="0" smtClean="0">
                <a:latin typeface="Arial" charset="0"/>
              </a:rPr>
              <a:t>在“创建表”对话框中，如果不选择“高级”复选框，则可以通过指定列和一些常用功能来快速创建表。</a:t>
            </a:r>
          </a:p>
          <a:p>
            <a:pPr lvl="1" eaLnBrk="1" hangingPunct="1"/>
            <a:r>
              <a:rPr lang="zh-CN" altLang="en-US" dirty="0" smtClean="0">
                <a:latin typeface="Arial" charset="0"/>
              </a:rPr>
              <a:t>如果选择高级复选框，“创建表”对话框将更改为具有多个选项的对话框，您可以在创建表格时指定一组扩展功能。</a:t>
            </a:r>
          </a:p>
          <a:p>
            <a:pPr lvl="1" eaLnBrk="1" hangingPunct="1"/>
            <a:r>
              <a:rPr lang="zh-CN" altLang="en-US" dirty="0" smtClean="0">
                <a:latin typeface="Arial" charset="0"/>
              </a:rPr>
              <a:t>幻灯片中的示例显示如何通过选择高级复选框创建</a:t>
            </a:r>
            <a:r>
              <a:rPr lang="en-US" altLang="zh-CN" dirty="0" smtClean="0">
                <a:latin typeface="Arial" charset="0"/>
              </a:rPr>
              <a:t>DEPENDENTS</a:t>
            </a:r>
            <a:r>
              <a:rPr lang="zh-CN" altLang="en-US" dirty="0" smtClean="0">
                <a:latin typeface="Arial" charset="0"/>
              </a:rPr>
              <a:t>表。</a:t>
            </a:r>
          </a:p>
          <a:p>
            <a:pPr lvl="1" eaLnBrk="1" hangingPunct="1"/>
            <a:r>
              <a:rPr lang="zh-CN" altLang="en-US" dirty="0" smtClean="0">
                <a:latin typeface="Arial" charset="0"/>
              </a:rPr>
              <a:t>要创建新表，请执行以下步骤：</a:t>
            </a:r>
          </a:p>
          <a:p>
            <a:pPr lvl="2" eaLnBrk="1" hangingPunct="1"/>
            <a:r>
              <a:rPr lang="en-US" altLang="zh-CN" dirty="0" smtClean="0">
                <a:latin typeface="Arial" charset="0"/>
              </a:rPr>
              <a:t>1.</a:t>
            </a:r>
            <a:r>
              <a:rPr lang="zh-CN" altLang="en-US" dirty="0" smtClean="0">
                <a:latin typeface="Arial" charset="0"/>
              </a:rPr>
              <a:t>在</a:t>
            </a:r>
            <a:r>
              <a:rPr lang="en-US" altLang="zh-CN" dirty="0" smtClean="0">
                <a:latin typeface="Arial" charset="0"/>
              </a:rPr>
              <a:t>Connections Navigator</a:t>
            </a:r>
            <a:r>
              <a:rPr lang="zh-CN" altLang="en-US" dirty="0" smtClean="0">
                <a:latin typeface="Arial" charset="0"/>
              </a:rPr>
              <a:t>中，右键单击</a:t>
            </a:r>
            <a:r>
              <a:rPr lang="en-US" altLang="zh-CN" dirty="0" smtClean="0">
                <a:latin typeface="Arial" charset="0"/>
              </a:rPr>
              <a:t>Tables</a:t>
            </a:r>
            <a:r>
              <a:rPr lang="zh-CN" altLang="en-US" dirty="0" smtClean="0">
                <a:latin typeface="Arial" charset="0"/>
              </a:rPr>
              <a:t>并选择</a:t>
            </a:r>
            <a:r>
              <a:rPr lang="en-US" altLang="zh-CN" dirty="0" smtClean="0">
                <a:latin typeface="Arial" charset="0"/>
              </a:rPr>
              <a:t>Create TABLE</a:t>
            </a:r>
            <a:r>
              <a:rPr lang="zh-CN" altLang="en-US" dirty="0" smtClean="0">
                <a:latin typeface="Arial" charset="0"/>
              </a:rPr>
              <a:t>。</a:t>
            </a:r>
          </a:p>
          <a:p>
            <a:pPr lvl="2" eaLnBrk="1" hangingPunct="1"/>
            <a:r>
              <a:rPr lang="en-US" altLang="zh-CN" dirty="0" smtClean="0">
                <a:latin typeface="Arial" charset="0"/>
              </a:rPr>
              <a:t>2.</a:t>
            </a:r>
            <a:r>
              <a:rPr lang="zh-CN" altLang="en-US" dirty="0" smtClean="0">
                <a:latin typeface="Arial" charset="0"/>
              </a:rPr>
              <a:t>在“创建表”对话框中，选择“高级”。</a:t>
            </a:r>
          </a:p>
          <a:p>
            <a:pPr lvl="2" eaLnBrk="1" hangingPunct="1"/>
            <a:r>
              <a:rPr lang="en-US" altLang="zh-CN" dirty="0" smtClean="0">
                <a:latin typeface="Arial" charset="0"/>
              </a:rPr>
              <a:t>3.</a:t>
            </a:r>
            <a:r>
              <a:rPr lang="zh-CN" altLang="en-US" dirty="0" smtClean="0">
                <a:latin typeface="Arial" charset="0"/>
              </a:rPr>
              <a:t>指定列信息。</a:t>
            </a:r>
          </a:p>
          <a:p>
            <a:pPr lvl="2" eaLnBrk="1" hangingPunct="1"/>
            <a:r>
              <a:rPr lang="en-US" altLang="zh-CN" dirty="0" smtClean="0">
                <a:latin typeface="Arial" charset="0"/>
              </a:rPr>
              <a:t>4.</a:t>
            </a:r>
            <a:r>
              <a:rPr lang="zh-CN" altLang="en-US" dirty="0" smtClean="0">
                <a:latin typeface="Arial" charset="0"/>
              </a:rPr>
              <a:t>单击“确定”。</a:t>
            </a:r>
          </a:p>
          <a:p>
            <a:pPr lvl="1" eaLnBrk="1" hangingPunct="1"/>
            <a:r>
              <a:rPr lang="zh-CN" altLang="en-US" dirty="0" smtClean="0">
                <a:latin typeface="Arial" charset="0"/>
              </a:rPr>
              <a:t>虽然不是必需的，但也可以使用对话框中的“主键”选项卡来指定主键。 有时，您可能想编辑您创建的表</a:t>
            </a:r>
            <a:r>
              <a:rPr lang="en-US" altLang="zh-CN" dirty="0" smtClean="0">
                <a:latin typeface="Arial" charset="0"/>
              </a:rPr>
              <a:t>; </a:t>
            </a:r>
            <a:r>
              <a:rPr lang="zh-CN" altLang="en-US" dirty="0" smtClean="0">
                <a:latin typeface="Arial" charset="0"/>
              </a:rPr>
              <a:t>要这样做，右键单击连接导航器中的表，然后选择编辑。</a:t>
            </a:r>
            <a:endParaRPr lang="en-US" altLang="en-US" dirty="0" smtClean="0">
              <a:latin typeface="Arial" charset="0"/>
            </a:endParaRP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81089142-1C1A-4A1D-B0B3-E773EE4D1786}" type="slidenum">
              <a:rPr lang="en-US" altLang="en-US" smtClean="0">
                <a:latin typeface="Arial" charset="0"/>
                <a:cs typeface="Arial" charset="0"/>
              </a:rPr>
              <a:t>14</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97491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noFill/>
          <a:ln/>
        </p:spPr>
        <p:txBody>
          <a:bodyPr/>
          <a:lstStyle/>
          <a:p>
            <a:pPr lvl="1" eaLnBrk="1" hangingPunct="1"/>
            <a:r>
              <a:rPr lang="en-US" altLang="en-US" dirty="0" smtClean="0">
                <a:latin typeface="Arial" charset="0"/>
              </a:rPr>
              <a:t>When you connect to a database, a SQL Worksheet window for that connection automatically opens. You can use the SQL Worksheet to enter and execute SQL, PL/SQL, and SQL*Plus statements. The SQL Worksheet supports SQL*Plus statements to a certain extent. SQL*Plus statements that are not supported by the SQL Worksheet are ignored and not passed to the database.</a:t>
            </a:r>
          </a:p>
          <a:p>
            <a:pPr lvl="1" eaLnBrk="1" hangingPunct="1"/>
            <a:r>
              <a:rPr lang="en-US" altLang="en-US" dirty="0" smtClean="0">
                <a:latin typeface="Arial" charset="0"/>
              </a:rPr>
              <a:t>You can specify the actions that can be processed by the database connection associated with the worksheet, such as:</a:t>
            </a:r>
          </a:p>
          <a:p>
            <a:pPr lvl="2" eaLnBrk="1" hangingPunct="1"/>
            <a:r>
              <a:rPr lang="en-US" altLang="en-US" dirty="0" smtClean="0">
                <a:latin typeface="Arial" charset="0"/>
              </a:rPr>
              <a:t>Creating a table</a:t>
            </a:r>
          </a:p>
          <a:p>
            <a:pPr lvl="2" eaLnBrk="1" hangingPunct="1"/>
            <a:r>
              <a:rPr lang="en-US" altLang="en-US" dirty="0" smtClean="0">
                <a:latin typeface="Arial" charset="0"/>
              </a:rPr>
              <a:t>Inserting data</a:t>
            </a:r>
          </a:p>
          <a:p>
            <a:pPr lvl="2" eaLnBrk="1" hangingPunct="1"/>
            <a:r>
              <a:rPr lang="en-US" altLang="en-US" dirty="0" smtClean="0">
                <a:latin typeface="Arial" charset="0"/>
              </a:rPr>
              <a:t>Creating and editing a trigger</a:t>
            </a:r>
          </a:p>
          <a:p>
            <a:pPr lvl="2" eaLnBrk="1" hangingPunct="1"/>
            <a:r>
              <a:rPr lang="en-US" altLang="en-US" dirty="0" smtClean="0">
                <a:latin typeface="Arial" charset="0"/>
              </a:rPr>
              <a:t>Selecting data from a table</a:t>
            </a:r>
          </a:p>
          <a:p>
            <a:pPr lvl="2" eaLnBrk="1" hangingPunct="1"/>
            <a:r>
              <a:rPr lang="en-US" altLang="en-US" dirty="0" smtClean="0">
                <a:latin typeface="Arial" charset="0"/>
              </a:rPr>
              <a:t>Saving the selected data to a file</a:t>
            </a:r>
          </a:p>
          <a:p>
            <a:pPr lvl="1" eaLnBrk="1" hangingPunct="1"/>
            <a:r>
              <a:rPr lang="en-US" altLang="en-US" dirty="0" smtClean="0">
                <a:latin typeface="Arial" charset="0"/>
              </a:rPr>
              <a:t>You can display a SQL Worksheet by using one of the following:</a:t>
            </a:r>
          </a:p>
          <a:p>
            <a:pPr lvl="2" eaLnBrk="1" hangingPunct="1"/>
            <a:r>
              <a:rPr lang="en-US" altLang="en-US" dirty="0" smtClean="0">
                <a:latin typeface="Arial" charset="0"/>
              </a:rPr>
              <a:t>Select Tools &gt; SQL Worksheet.</a:t>
            </a:r>
          </a:p>
          <a:p>
            <a:pPr lvl="2" eaLnBrk="1" hangingPunct="1"/>
            <a:r>
              <a:rPr lang="en-US" altLang="en-US" dirty="0" smtClean="0">
                <a:latin typeface="Arial" charset="0"/>
              </a:rPr>
              <a:t>Click the Open SQL Worksheet icon</a:t>
            </a:r>
            <a:r>
              <a:rPr lang="en-US" altLang="en-US" dirty="0" smtClean="0">
                <a:latin typeface="Arial" charset="0"/>
              </a:rPr>
              <a:t>.</a:t>
            </a:r>
          </a:p>
          <a:p>
            <a:pPr marL="0" lvl="1" indent="-152374" eaLnBrk="1" hangingPunct="1">
              <a:buNone/>
            </a:pPr>
            <a:r>
              <a:rPr lang="zh-CN" altLang="en-US" dirty="0" smtClean="0">
                <a:latin typeface="Arial" charset="0"/>
              </a:rPr>
              <a:t>连接到数据库时，该连接的</a:t>
            </a:r>
            <a:r>
              <a:rPr lang="en-US" altLang="zh-CN" dirty="0" smtClean="0">
                <a:latin typeface="Arial" charset="0"/>
              </a:rPr>
              <a:t>SQL Worksheet</a:t>
            </a:r>
            <a:r>
              <a:rPr lang="zh-CN" altLang="en-US" dirty="0" smtClean="0">
                <a:latin typeface="Arial" charset="0"/>
              </a:rPr>
              <a:t>窗口将自动打开。 您可以使用</a:t>
            </a:r>
            <a:r>
              <a:rPr lang="en-US" altLang="zh-CN" dirty="0" smtClean="0">
                <a:latin typeface="Arial" charset="0"/>
              </a:rPr>
              <a:t>SQL</a:t>
            </a:r>
            <a:r>
              <a:rPr lang="zh-CN" altLang="en-US" dirty="0" smtClean="0">
                <a:latin typeface="Arial" charset="0"/>
              </a:rPr>
              <a:t>工作表输入并执行</a:t>
            </a:r>
            <a:r>
              <a:rPr lang="en-US" altLang="zh-CN" dirty="0" smtClean="0">
                <a:latin typeface="Arial" charset="0"/>
              </a:rPr>
              <a:t>SQL</a:t>
            </a:r>
            <a:r>
              <a:rPr lang="zh-CN" altLang="en-US" dirty="0" smtClean="0">
                <a:latin typeface="Arial" charset="0"/>
              </a:rPr>
              <a:t>，</a:t>
            </a:r>
            <a:r>
              <a:rPr lang="en-US" altLang="zh-CN" dirty="0" smtClean="0">
                <a:latin typeface="Arial" charset="0"/>
              </a:rPr>
              <a:t>PL / SQL</a:t>
            </a:r>
            <a:r>
              <a:rPr lang="zh-CN" altLang="en-US" dirty="0" smtClean="0">
                <a:latin typeface="Arial" charset="0"/>
              </a:rPr>
              <a:t>和</a:t>
            </a:r>
            <a:r>
              <a:rPr lang="en-US" altLang="zh-CN" dirty="0" smtClean="0">
                <a:latin typeface="Arial" charset="0"/>
              </a:rPr>
              <a:t>SQL * Plus</a:t>
            </a:r>
            <a:r>
              <a:rPr lang="zh-CN" altLang="en-US" dirty="0" smtClean="0">
                <a:latin typeface="Arial" charset="0"/>
              </a:rPr>
              <a:t>语句。 </a:t>
            </a:r>
            <a:r>
              <a:rPr lang="en-US" altLang="zh-CN" dirty="0" smtClean="0">
                <a:latin typeface="Arial" charset="0"/>
              </a:rPr>
              <a:t>SQL Worksheet</a:t>
            </a:r>
            <a:r>
              <a:rPr lang="zh-CN" altLang="en-US" dirty="0" smtClean="0">
                <a:latin typeface="Arial" charset="0"/>
              </a:rPr>
              <a:t>在一定程度上支持</a:t>
            </a:r>
            <a:r>
              <a:rPr lang="en-US" altLang="zh-CN" dirty="0" smtClean="0">
                <a:latin typeface="Arial" charset="0"/>
              </a:rPr>
              <a:t>SQL * Plus</a:t>
            </a:r>
            <a:r>
              <a:rPr lang="zh-CN" altLang="en-US" dirty="0" smtClean="0">
                <a:latin typeface="Arial" charset="0"/>
              </a:rPr>
              <a:t>语句。 </a:t>
            </a:r>
            <a:r>
              <a:rPr lang="en-US" altLang="zh-CN" dirty="0" smtClean="0">
                <a:latin typeface="Arial" charset="0"/>
              </a:rPr>
              <a:t>SQL Worksheet</a:t>
            </a:r>
            <a:r>
              <a:rPr lang="zh-CN" altLang="en-US" dirty="0" smtClean="0">
                <a:latin typeface="Arial" charset="0"/>
              </a:rPr>
              <a:t>不支持的</a:t>
            </a:r>
            <a:r>
              <a:rPr lang="en-US" altLang="zh-CN" dirty="0" smtClean="0">
                <a:latin typeface="Arial" charset="0"/>
              </a:rPr>
              <a:t>SQL * Plus</a:t>
            </a:r>
            <a:r>
              <a:rPr lang="zh-CN" altLang="en-US" dirty="0" smtClean="0">
                <a:latin typeface="Arial" charset="0"/>
              </a:rPr>
              <a:t>语句将被忽略，不会传递给数据库。</a:t>
            </a:r>
          </a:p>
          <a:p>
            <a:pPr marL="0" lvl="1" indent="-152374" eaLnBrk="1" hangingPunct="1">
              <a:buNone/>
            </a:pPr>
            <a:r>
              <a:rPr lang="zh-CN" altLang="en-US" dirty="0" smtClean="0">
                <a:latin typeface="Arial" charset="0"/>
              </a:rPr>
              <a:t>您可以指定与工作表关联的数据库连接可以处理的操作，例如：</a:t>
            </a:r>
          </a:p>
          <a:p>
            <a:pPr marL="19076" lvl="1" indent="-171450" eaLnBrk="1" hangingPunct="1">
              <a:buFont typeface="Arial" panose="020B0604020202020204" pitchFamily="34" charset="0"/>
              <a:buChar char="•"/>
            </a:pPr>
            <a:r>
              <a:rPr lang="zh-CN" altLang="en-US" dirty="0" smtClean="0">
                <a:latin typeface="Arial" charset="0"/>
              </a:rPr>
              <a:t>创建表</a:t>
            </a:r>
          </a:p>
          <a:p>
            <a:pPr marL="19076" lvl="1" indent="-171450" eaLnBrk="1" hangingPunct="1">
              <a:buFont typeface="Arial" panose="020B0604020202020204" pitchFamily="34" charset="0"/>
              <a:buChar char="•"/>
            </a:pPr>
            <a:r>
              <a:rPr lang="zh-CN" altLang="en-US" dirty="0" smtClean="0">
                <a:latin typeface="Arial" charset="0"/>
              </a:rPr>
              <a:t>插入数据</a:t>
            </a:r>
          </a:p>
          <a:p>
            <a:pPr marL="19076" lvl="1" indent="-171450" eaLnBrk="1" hangingPunct="1">
              <a:buFont typeface="Arial" panose="020B0604020202020204" pitchFamily="34" charset="0"/>
              <a:buChar char="•"/>
            </a:pPr>
            <a:r>
              <a:rPr lang="zh-CN" altLang="en-US" dirty="0" smtClean="0">
                <a:latin typeface="Arial" charset="0"/>
              </a:rPr>
              <a:t>创建和编辑触发器</a:t>
            </a:r>
          </a:p>
          <a:p>
            <a:pPr marL="19076" lvl="1" indent="-171450" eaLnBrk="1" hangingPunct="1">
              <a:buFont typeface="Arial" panose="020B0604020202020204" pitchFamily="34" charset="0"/>
              <a:buChar char="•"/>
            </a:pPr>
            <a:r>
              <a:rPr lang="zh-CN" altLang="en-US" dirty="0" smtClean="0">
                <a:latin typeface="Arial" charset="0"/>
              </a:rPr>
              <a:t>从表中选择数据</a:t>
            </a:r>
          </a:p>
          <a:p>
            <a:pPr marL="19076" lvl="1" indent="-171450" eaLnBrk="1" hangingPunct="1">
              <a:buFont typeface="Arial" panose="020B0604020202020204" pitchFamily="34" charset="0"/>
              <a:buChar char="•"/>
            </a:pPr>
            <a:r>
              <a:rPr lang="zh-CN" altLang="en-US" dirty="0" smtClean="0">
                <a:latin typeface="Arial" charset="0"/>
              </a:rPr>
              <a:t>将所选数据保存到文件</a:t>
            </a:r>
          </a:p>
          <a:p>
            <a:pPr marL="0" lvl="1" indent="-152374" eaLnBrk="1" hangingPunct="1">
              <a:buNone/>
            </a:pPr>
            <a:r>
              <a:rPr lang="zh-CN" altLang="en-US" dirty="0" smtClean="0">
                <a:latin typeface="Arial" charset="0"/>
              </a:rPr>
              <a:t>您可以使用以下方法之一显示</a:t>
            </a:r>
            <a:r>
              <a:rPr lang="en-US" altLang="zh-CN" dirty="0" smtClean="0">
                <a:latin typeface="Arial" charset="0"/>
              </a:rPr>
              <a:t>SQL Worksheet</a:t>
            </a:r>
            <a:r>
              <a:rPr lang="zh-CN" altLang="en-US" dirty="0" smtClean="0">
                <a:latin typeface="Arial" charset="0"/>
              </a:rPr>
              <a:t>：</a:t>
            </a:r>
          </a:p>
          <a:p>
            <a:pPr marL="19076" lvl="1" indent="-171450" eaLnBrk="1" hangingPunct="1">
              <a:buFont typeface="Arial" panose="020B0604020202020204" pitchFamily="34" charset="0"/>
              <a:buChar char="•"/>
            </a:pPr>
            <a:r>
              <a:rPr lang="zh-CN" altLang="en-US" dirty="0" smtClean="0">
                <a:latin typeface="Arial" charset="0"/>
              </a:rPr>
              <a:t>选择“工具”</a:t>
            </a:r>
            <a:r>
              <a:rPr lang="en-US" altLang="zh-CN" dirty="0" smtClean="0">
                <a:latin typeface="Arial" charset="0"/>
              </a:rPr>
              <a:t>&gt;“SQL</a:t>
            </a:r>
            <a:r>
              <a:rPr lang="zh-CN" altLang="en-US" dirty="0" smtClean="0">
                <a:latin typeface="Arial" charset="0"/>
              </a:rPr>
              <a:t>工作表”。</a:t>
            </a:r>
          </a:p>
          <a:p>
            <a:pPr marL="19076" lvl="1" indent="-171450" eaLnBrk="1" hangingPunct="1">
              <a:buFont typeface="Arial" panose="020B0604020202020204" pitchFamily="34" charset="0"/>
              <a:buChar char="•"/>
            </a:pPr>
            <a:r>
              <a:rPr lang="zh-CN" altLang="en-US" dirty="0" smtClean="0">
                <a:latin typeface="Arial" charset="0"/>
              </a:rPr>
              <a:t>单击</a:t>
            </a:r>
            <a:r>
              <a:rPr lang="en-US" altLang="zh-CN" dirty="0" smtClean="0">
                <a:latin typeface="Arial" charset="0"/>
              </a:rPr>
              <a:t>Open SQL Worksheet</a:t>
            </a:r>
            <a:r>
              <a:rPr lang="zh-CN" altLang="en-US" dirty="0" smtClean="0">
                <a:latin typeface="Arial" charset="0"/>
              </a:rPr>
              <a:t>图标。</a:t>
            </a:r>
            <a:endParaRPr lang="en-US" altLang="en-US" dirty="0" smtClean="0">
              <a:latin typeface="Arial" charset="0"/>
            </a:endParaRPr>
          </a:p>
        </p:txBody>
      </p:sp>
      <p:sp>
        <p:nvSpPr>
          <p:cNvPr id="337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55BBF67-2ED9-4A6D-99D1-E99E4A75AC3A}" type="slidenum">
              <a:rPr lang="en-US" altLang="en-US" smtClean="0">
                <a:latin typeface="Arial" charset="0"/>
                <a:cs typeface="Arial" charset="0"/>
              </a:rPr>
              <a:t>15</a:t>
            </a:fld>
            <a:endParaRPr lang="en-US" altLang="en-US" smtClean="0">
              <a:latin typeface="Arial" charset="0"/>
              <a:cs typeface="Arial" charset="0"/>
            </a:endParaRPr>
          </a:p>
        </p:txBody>
      </p:sp>
      <p:sp>
        <p:nvSpPr>
          <p:cNvPr id="3379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17888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may want to use the shortcut keys or icons to perform certain tasks such as executing a SQL statement, running a script, and viewing the history of the SQL statements that you have executed. You can use the SQL Worksheet toolbar that contains icons to perform the following tasks:</a:t>
            </a:r>
          </a:p>
          <a:p>
            <a:pPr lvl="2" eaLnBrk="1" hangingPunct="1">
              <a:spcBef>
                <a:spcPts val="100"/>
              </a:spcBef>
              <a:buFont typeface="Times New Roman" pitchFamily="18" charset="0"/>
              <a:buNone/>
            </a:pPr>
            <a:r>
              <a:rPr lang="en-US" altLang="en-US" dirty="0" smtClean="0">
                <a:latin typeface="Arial" charset="0"/>
              </a:rPr>
              <a:t>1.	</a:t>
            </a:r>
            <a:r>
              <a:rPr lang="en-US" altLang="en-US" b="1" dirty="0" smtClean="0">
                <a:latin typeface="Arial" charset="0"/>
              </a:rPr>
              <a:t>Run Statement:</a:t>
            </a:r>
            <a:r>
              <a:rPr lang="en-US" altLang="en-US" dirty="0" smtClean="0">
                <a:latin typeface="Arial" charset="0"/>
              </a:rPr>
              <a:t> Executes the statement where the cursor is located in the Enter SQL Statement box. You can use bind variables in the SQL statements, but not substitution variables.</a:t>
            </a:r>
          </a:p>
          <a:p>
            <a:pPr lvl="2" eaLnBrk="1" hangingPunct="1">
              <a:spcBef>
                <a:spcPts val="100"/>
              </a:spcBef>
              <a:buFont typeface="Times New Roman" pitchFamily="18" charset="0"/>
              <a:buNone/>
            </a:pPr>
            <a:r>
              <a:rPr lang="en-US" altLang="en-US" dirty="0" smtClean="0">
                <a:latin typeface="Arial" charset="0"/>
              </a:rPr>
              <a:t>2.</a:t>
            </a:r>
            <a:r>
              <a:rPr lang="en-US" altLang="en-US" b="1" dirty="0" smtClean="0">
                <a:latin typeface="Arial" charset="0"/>
              </a:rPr>
              <a:t>	Run Script:</a:t>
            </a:r>
            <a:r>
              <a:rPr lang="en-US" altLang="en-US" dirty="0" smtClean="0">
                <a:latin typeface="Arial" charset="0"/>
              </a:rPr>
              <a:t> Executes all the statements in the Enter SQL Statement box by using the Script Runner. You can use substitution variables in the SQL statements, but not bind variables.</a:t>
            </a:r>
          </a:p>
          <a:p>
            <a:pPr lvl="2" eaLnBrk="1" hangingPunct="1">
              <a:spcBef>
                <a:spcPts val="100"/>
              </a:spcBef>
              <a:buFont typeface="Times New Roman" pitchFamily="18" charset="0"/>
              <a:buNone/>
            </a:pPr>
            <a:r>
              <a:rPr lang="en-US" altLang="en-US" dirty="0" smtClean="0">
                <a:latin typeface="Arial" charset="0"/>
              </a:rPr>
              <a:t>3.</a:t>
            </a:r>
            <a:r>
              <a:rPr lang="en-US" altLang="en-US" b="1" dirty="0" smtClean="0">
                <a:latin typeface="Arial" charset="0"/>
              </a:rPr>
              <a:t>	</a:t>
            </a:r>
            <a:r>
              <a:rPr lang="en-US" altLang="en-US" b="1" dirty="0" err="1" smtClean="0">
                <a:latin typeface="Arial" charset="0"/>
              </a:rPr>
              <a:t>Autotrace</a:t>
            </a:r>
            <a:r>
              <a:rPr lang="en-US" altLang="en-US" b="1" dirty="0" smtClean="0">
                <a:latin typeface="Arial" charset="0"/>
              </a:rPr>
              <a:t>:</a:t>
            </a:r>
            <a:r>
              <a:rPr lang="en-US" altLang="en-US" dirty="0" smtClean="0">
                <a:latin typeface="Arial" charset="0"/>
              </a:rPr>
              <a:t> Generates trace information for the statement</a:t>
            </a:r>
          </a:p>
          <a:p>
            <a:pPr lvl="2" eaLnBrk="1" hangingPunct="1">
              <a:spcBef>
                <a:spcPts val="100"/>
              </a:spcBef>
              <a:buFont typeface="Times New Roman" pitchFamily="18" charset="0"/>
              <a:buNone/>
            </a:pPr>
            <a:r>
              <a:rPr lang="en-US" altLang="en-US" dirty="0" smtClean="0">
                <a:latin typeface="Arial" charset="0"/>
              </a:rPr>
              <a:t>4.</a:t>
            </a:r>
            <a:r>
              <a:rPr lang="en-US" altLang="en-US" b="1" dirty="0" smtClean="0">
                <a:latin typeface="Arial" charset="0"/>
              </a:rPr>
              <a:t>	Explain Plan:</a:t>
            </a:r>
            <a:r>
              <a:rPr lang="en-US" altLang="en-US" dirty="0" smtClean="0">
                <a:latin typeface="Arial" charset="0"/>
              </a:rPr>
              <a:t> Generates the execution plan, which you can see by clicking the Explain tab</a:t>
            </a:r>
          </a:p>
          <a:p>
            <a:pPr lvl="2" eaLnBrk="1" hangingPunct="1">
              <a:spcBef>
                <a:spcPts val="100"/>
              </a:spcBef>
              <a:buFont typeface="Times New Roman" pitchFamily="18" charset="0"/>
              <a:buNone/>
            </a:pPr>
            <a:r>
              <a:rPr lang="en-US" altLang="en-US" dirty="0" smtClean="0">
                <a:latin typeface="Arial" charset="0"/>
              </a:rPr>
              <a:t>5.</a:t>
            </a:r>
            <a:r>
              <a:rPr lang="en-US" altLang="en-US" b="1" dirty="0" smtClean="0">
                <a:latin typeface="Arial" charset="0"/>
              </a:rPr>
              <a:t>	SQL Tuning Advisory: </a:t>
            </a:r>
            <a:r>
              <a:rPr lang="en-US" altLang="en-US" dirty="0" smtClean="0">
                <a:latin typeface="Arial" charset="0"/>
              </a:rPr>
              <a:t>Analyzes high-volume SQL statements and offers tuning recommendations</a:t>
            </a:r>
          </a:p>
          <a:p>
            <a:pPr lvl="2" eaLnBrk="1" hangingPunct="1">
              <a:spcBef>
                <a:spcPts val="100"/>
              </a:spcBef>
              <a:buFont typeface="Times New Roman" pitchFamily="18" charset="0"/>
              <a:buNone/>
            </a:pPr>
            <a:r>
              <a:rPr lang="en-US" altLang="en-US" dirty="0" smtClean="0">
                <a:latin typeface="Arial" charset="0"/>
              </a:rPr>
              <a:t>6.	</a:t>
            </a:r>
            <a:r>
              <a:rPr lang="en-US" altLang="en-US" b="1" dirty="0" smtClean="0">
                <a:latin typeface="Arial" charset="0"/>
              </a:rPr>
              <a:t>Commit:</a:t>
            </a:r>
            <a:r>
              <a:rPr lang="en-US" altLang="en-US" dirty="0" smtClean="0">
                <a:latin typeface="Arial" charset="0"/>
              </a:rPr>
              <a:t> Writes any changes to the database and ends the transaction</a:t>
            </a:r>
          </a:p>
          <a:p>
            <a:pPr lvl="2" eaLnBrk="1" hangingPunct="1">
              <a:spcBef>
                <a:spcPts val="100"/>
              </a:spcBef>
              <a:buFont typeface="Times New Roman" pitchFamily="18" charset="0"/>
              <a:buAutoNum type="arabicPeriod" startAt="7"/>
            </a:pPr>
            <a:r>
              <a:rPr lang="en-US" altLang="en-US" b="1" dirty="0" smtClean="0">
                <a:latin typeface="Arial" charset="0"/>
              </a:rPr>
              <a:t>Rollback</a:t>
            </a:r>
            <a:r>
              <a:rPr lang="en-US" altLang="en-US" b="1" dirty="0" smtClean="0">
                <a:latin typeface="Arial" charset="0"/>
              </a:rPr>
              <a:t>:</a:t>
            </a:r>
            <a:r>
              <a:rPr lang="en-US" altLang="en-US" dirty="0" smtClean="0">
                <a:latin typeface="Arial" charset="0"/>
              </a:rPr>
              <a:t> Discards any changes to </a:t>
            </a:r>
            <a:r>
              <a:rPr lang="en-US" altLang="en-US" dirty="0" smtClean="0">
                <a:latin typeface="Arial" charset="0"/>
              </a:rPr>
              <a:t>the </a:t>
            </a:r>
            <a:r>
              <a:rPr lang="en-US" altLang="en-US" dirty="0" smtClean="0">
                <a:latin typeface="Arial" charset="0"/>
              </a:rPr>
              <a:t>database, without writing them to the database, and ends the </a:t>
            </a:r>
            <a:r>
              <a:rPr lang="en-US" altLang="en-US" dirty="0" smtClean="0">
                <a:latin typeface="Arial" charset="0"/>
              </a:rPr>
              <a:t>transaction</a:t>
            </a:r>
          </a:p>
          <a:p>
            <a:pPr marL="0" lvl="1" indent="-152374" eaLnBrk="1" hangingPunct="1">
              <a:spcBef>
                <a:spcPts val="100"/>
              </a:spcBef>
              <a:buFont typeface="Times New Roman" pitchFamily="18" charset="0"/>
              <a:buNone/>
            </a:pPr>
            <a:r>
              <a:rPr lang="zh-CN" altLang="en-US" b="1" dirty="0" smtClean="0">
                <a:latin typeface="Arial" charset="0"/>
              </a:rPr>
              <a:t>您可能希望使用快捷键或图标来执行某些任务，例如执行</a:t>
            </a:r>
            <a:r>
              <a:rPr lang="en-US" altLang="zh-CN" b="1" dirty="0" smtClean="0">
                <a:latin typeface="Arial" charset="0"/>
              </a:rPr>
              <a:t>SQL</a:t>
            </a:r>
            <a:r>
              <a:rPr lang="zh-CN" altLang="en-US" b="1" dirty="0" smtClean="0">
                <a:latin typeface="Arial" charset="0"/>
              </a:rPr>
              <a:t>语句，运行脚本以及查看已执行的</a:t>
            </a:r>
            <a:r>
              <a:rPr lang="en-US" altLang="zh-CN" b="1" dirty="0" smtClean="0">
                <a:latin typeface="Arial" charset="0"/>
              </a:rPr>
              <a:t>SQL</a:t>
            </a:r>
            <a:r>
              <a:rPr lang="zh-CN" altLang="en-US" b="1" dirty="0" smtClean="0">
                <a:latin typeface="Arial" charset="0"/>
              </a:rPr>
              <a:t>语句的历史记录。您可以使用包含图标的</a:t>
            </a:r>
            <a:r>
              <a:rPr lang="en-US" altLang="zh-CN" b="1" dirty="0" smtClean="0">
                <a:latin typeface="Arial" charset="0"/>
              </a:rPr>
              <a:t>SQL Worksheet</a:t>
            </a:r>
            <a:r>
              <a:rPr lang="zh-CN" altLang="en-US" b="1" dirty="0" smtClean="0">
                <a:latin typeface="Arial" charset="0"/>
              </a:rPr>
              <a:t>工具栏来执行以下任务：</a:t>
            </a:r>
          </a:p>
          <a:p>
            <a:pPr marL="914240" lvl="3" indent="-152374" eaLnBrk="1" hangingPunct="1">
              <a:spcBef>
                <a:spcPts val="100"/>
              </a:spcBef>
              <a:buFont typeface="Times New Roman" pitchFamily="18" charset="0"/>
              <a:buNone/>
            </a:pPr>
            <a:r>
              <a:rPr lang="en-US" altLang="zh-CN" b="1" dirty="0" smtClean="0">
                <a:latin typeface="Arial" charset="0"/>
              </a:rPr>
              <a:t>1.</a:t>
            </a:r>
            <a:r>
              <a:rPr lang="zh-CN" altLang="en-US" b="1" dirty="0" smtClean="0">
                <a:latin typeface="Arial" charset="0"/>
              </a:rPr>
              <a:t>运行语句：在</a:t>
            </a:r>
            <a:r>
              <a:rPr lang="en-US" altLang="zh-CN" b="1" dirty="0" smtClean="0">
                <a:latin typeface="Arial" charset="0"/>
              </a:rPr>
              <a:t>Enter SQL</a:t>
            </a:r>
            <a:r>
              <a:rPr lang="zh-CN" altLang="en-US" b="1" dirty="0" smtClean="0">
                <a:latin typeface="Arial" charset="0"/>
              </a:rPr>
              <a:t>语句框中执行游标所在的语句。您可以在</a:t>
            </a:r>
            <a:r>
              <a:rPr lang="en-US" altLang="zh-CN" b="1" dirty="0" smtClean="0">
                <a:latin typeface="Arial" charset="0"/>
              </a:rPr>
              <a:t>SQL</a:t>
            </a:r>
            <a:r>
              <a:rPr lang="zh-CN" altLang="en-US" b="1" dirty="0" smtClean="0">
                <a:latin typeface="Arial" charset="0"/>
              </a:rPr>
              <a:t>语句中使用绑定变量，但不能使用替换变量。</a:t>
            </a:r>
          </a:p>
          <a:p>
            <a:pPr marL="914240" lvl="3" indent="-152374" eaLnBrk="1" hangingPunct="1">
              <a:spcBef>
                <a:spcPts val="100"/>
              </a:spcBef>
              <a:buFont typeface="Times New Roman" pitchFamily="18" charset="0"/>
              <a:buNone/>
            </a:pPr>
            <a:r>
              <a:rPr lang="en-US" altLang="zh-CN" b="1" dirty="0" smtClean="0">
                <a:latin typeface="Arial" charset="0"/>
              </a:rPr>
              <a:t>2.</a:t>
            </a:r>
            <a:r>
              <a:rPr lang="zh-CN" altLang="en-US" b="1" dirty="0" smtClean="0">
                <a:latin typeface="Arial" charset="0"/>
              </a:rPr>
              <a:t>运行脚本：使用脚本运行程序执行“输入</a:t>
            </a:r>
            <a:r>
              <a:rPr lang="en-US" altLang="zh-CN" b="1" dirty="0" smtClean="0">
                <a:latin typeface="Arial" charset="0"/>
              </a:rPr>
              <a:t>SQL</a:t>
            </a:r>
            <a:r>
              <a:rPr lang="zh-CN" altLang="en-US" b="1" dirty="0" smtClean="0">
                <a:latin typeface="Arial" charset="0"/>
              </a:rPr>
              <a:t>语句”框中的所有语句。您可以在</a:t>
            </a:r>
            <a:r>
              <a:rPr lang="en-US" altLang="zh-CN" b="1" dirty="0" smtClean="0">
                <a:latin typeface="Arial" charset="0"/>
              </a:rPr>
              <a:t>SQL</a:t>
            </a:r>
            <a:r>
              <a:rPr lang="zh-CN" altLang="en-US" b="1" dirty="0" smtClean="0">
                <a:latin typeface="Arial" charset="0"/>
              </a:rPr>
              <a:t>语句中使用替换变量，但不能使用绑定变量。</a:t>
            </a:r>
          </a:p>
          <a:p>
            <a:pPr marL="914240" lvl="3" indent="-152374" eaLnBrk="1" hangingPunct="1">
              <a:spcBef>
                <a:spcPts val="100"/>
              </a:spcBef>
              <a:buFont typeface="Times New Roman" pitchFamily="18" charset="0"/>
              <a:buNone/>
            </a:pPr>
            <a:r>
              <a:rPr lang="en-US" altLang="zh-CN" b="1" dirty="0" smtClean="0">
                <a:latin typeface="Arial" charset="0"/>
              </a:rPr>
              <a:t>3.</a:t>
            </a:r>
            <a:r>
              <a:rPr lang="zh-CN" altLang="en-US" b="1" dirty="0" smtClean="0">
                <a:latin typeface="Arial" charset="0"/>
              </a:rPr>
              <a:t>自动跟踪：生成语句的跟踪信息</a:t>
            </a:r>
          </a:p>
          <a:p>
            <a:pPr marL="914240" lvl="3" indent="-152374" eaLnBrk="1" hangingPunct="1">
              <a:spcBef>
                <a:spcPts val="100"/>
              </a:spcBef>
              <a:buFont typeface="Times New Roman" pitchFamily="18" charset="0"/>
              <a:buNone/>
            </a:pPr>
            <a:r>
              <a:rPr lang="en-US" altLang="zh-CN" b="1" dirty="0" smtClean="0">
                <a:latin typeface="Arial" charset="0"/>
              </a:rPr>
              <a:t>4.</a:t>
            </a:r>
            <a:r>
              <a:rPr lang="zh-CN" altLang="en-US" b="1" dirty="0" smtClean="0">
                <a:latin typeface="Arial" charset="0"/>
              </a:rPr>
              <a:t>说明计划：生成执行计划，您可以通过单击“解释”选项卡来查看</a:t>
            </a:r>
          </a:p>
          <a:p>
            <a:pPr marL="914240" lvl="3" indent="-152374" eaLnBrk="1" hangingPunct="1">
              <a:spcBef>
                <a:spcPts val="100"/>
              </a:spcBef>
              <a:buFont typeface="Times New Roman" pitchFamily="18" charset="0"/>
              <a:buNone/>
            </a:pPr>
            <a:r>
              <a:rPr lang="en-US" altLang="zh-CN" b="1" dirty="0" smtClean="0">
                <a:latin typeface="Arial" charset="0"/>
              </a:rPr>
              <a:t>5. SQL</a:t>
            </a:r>
            <a:r>
              <a:rPr lang="zh-CN" altLang="en-US" b="1" dirty="0" smtClean="0">
                <a:latin typeface="Arial" charset="0"/>
              </a:rPr>
              <a:t>调优咨询：分析大量</a:t>
            </a:r>
            <a:r>
              <a:rPr lang="en-US" altLang="zh-CN" b="1" dirty="0" smtClean="0">
                <a:latin typeface="Arial" charset="0"/>
              </a:rPr>
              <a:t>SQL</a:t>
            </a:r>
            <a:r>
              <a:rPr lang="zh-CN" altLang="en-US" b="1" dirty="0" smtClean="0">
                <a:latin typeface="Arial" charset="0"/>
              </a:rPr>
              <a:t>语句并提供调优建议</a:t>
            </a:r>
          </a:p>
          <a:p>
            <a:pPr marL="914240" lvl="3" indent="-152374" eaLnBrk="1" hangingPunct="1">
              <a:spcBef>
                <a:spcPts val="100"/>
              </a:spcBef>
              <a:buFont typeface="Times New Roman" pitchFamily="18" charset="0"/>
              <a:buNone/>
            </a:pPr>
            <a:r>
              <a:rPr lang="en-US" altLang="zh-CN" b="1" dirty="0" smtClean="0">
                <a:latin typeface="Arial" charset="0"/>
              </a:rPr>
              <a:t>6.</a:t>
            </a:r>
            <a:r>
              <a:rPr lang="zh-CN" altLang="en-US" b="1" dirty="0" smtClean="0">
                <a:latin typeface="Arial" charset="0"/>
              </a:rPr>
              <a:t>提交：将更改写入数据库并结束事务</a:t>
            </a:r>
          </a:p>
          <a:p>
            <a:pPr marL="914240" lvl="3" indent="-152374" eaLnBrk="1" hangingPunct="1">
              <a:spcBef>
                <a:spcPts val="100"/>
              </a:spcBef>
              <a:buFont typeface="Times New Roman" pitchFamily="18" charset="0"/>
              <a:buNone/>
            </a:pPr>
            <a:r>
              <a:rPr lang="en-US" altLang="zh-CN" b="1" dirty="0" smtClean="0">
                <a:latin typeface="Arial" charset="0"/>
              </a:rPr>
              <a:t>7.</a:t>
            </a:r>
            <a:r>
              <a:rPr lang="zh-CN" altLang="en-US" b="1" dirty="0" smtClean="0">
                <a:latin typeface="Arial" charset="0"/>
              </a:rPr>
              <a:t>回滚：丢弃对数据库的任何更改，而不将其写入数据库，并结束事务</a:t>
            </a:r>
            <a:endParaRPr lang="en-US" altLang="en-US" b="1" dirty="0" smtClean="0">
              <a:latin typeface="Arial" charset="0"/>
            </a:endParaRP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1130485E-535A-45C5-8E2E-59584830A711}" type="slidenum">
              <a:rPr lang="en-US" altLang="en-US" smtClean="0">
                <a:latin typeface="Arial" charset="0"/>
                <a:cs typeface="Arial" charset="0"/>
              </a:rPr>
              <a:t>16</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833707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B55B5FC5-0577-4D13-AF5A-F123EBCADEEC}" type="slidenum">
              <a:rPr lang="en-US" altLang="en-US" smtClean="0"/>
              <a:t>17</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2" eaLnBrk="1" hangingPunct="1">
              <a:spcBef>
                <a:spcPts val="100"/>
              </a:spcBef>
              <a:buNone/>
            </a:pPr>
            <a:r>
              <a:rPr lang="en-US" altLang="en-US" dirty="0" smtClean="0">
                <a:latin typeface="Arial" charset="0"/>
              </a:rPr>
              <a:t>8.</a:t>
            </a:r>
            <a:r>
              <a:rPr lang="en-US" altLang="en-US" b="1" dirty="0" smtClean="0">
                <a:latin typeface="Arial" charset="0"/>
              </a:rPr>
              <a:t>	Unshared SQL Worksheet: </a:t>
            </a:r>
            <a:r>
              <a:rPr lang="en-US" altLang="en-US" dirty="0" smtClean="0">
                <a:latin typeface="Arial" charset="0"/>
              </a:rPr>
              <a:t>Creates a separate unshared SQL Worksheet for a connection</a:t>
            </a:r>
          </a:p>
          <a:p>
            <a:pPr lvl="2" eaLnBrk="1" hangingPunct="1">
              <a:spcBef>
                <a:spcPts val="100"/>
              </a:spcBef>
              <a:buNone/>
            </a:pPr>
            <a:r>
              <a:rPr lang="en-US" altLang="en-US" dirty="0" smtClean="0">
                <a:latin typeface="Arial" charset="0"/>
              </a:rPr>
              <a:t>9.</a:t>
            </a:r>
            <a:r>
              <a:rPr lang="en-US" altLang="en-US" b="1" dirty="0" smtClean="0">
                <a:latin typeface="Arial" charset="0"/>
              </a:rPr>
              <a:t>	To Upper/Lower/</a:t>
            </a:r>
            <a:r>
              <a:rPr lang="en-US" altLang="en-US" b="1" dirty="0" err="1" smtClean="0">
                <a:latin typeface="Arial" charset="0"/>
              </a:rPr>
              <a:t>InitCap</a:t>
            </a:r>
            <a:r>
              <a:rPr lang="en-US" altLang="en-US" b="1" dirty="0" smtClean="0">
                <a:latin typeface="Arial" charset="0"/>
              </a:rPr>
              <a:t>: </a:t>
            </a:r>
            <a:r>
              <a:rPr lang="en-US" altLang="en-US" dirty="0" smtClean="0">
                <a:latin typeface="Arial" charset="0"/>
              </a:rPr>
              <a:t>Changes the selected text to uppercase, lowercase, or </a:t>
            </a:r>
            <a:r>
              <a:rPr lang="en-US" altLang="en-US" dirty="0" err="1" smtClean="0">
                <a:latin typeface="Arial" charset="0"/>
              </a:rPr>
              <a:t>initcap</a:t>
            </a:r>
            <a:r>
              <a:rPr lang="en-US" altLang="en-US" dirty="0" smtClean="0">
                <a:latin typeface="Arial" charset="0"/>
              </a:rPr>
              <a:t>, respectively</a:t>
            </a:r>
          </a:p>
          <a:p>
            <a:pPr lvl="2" eaLnBrk="1" hangingPunct="1">
              <a:spcBef>
                <a:spcPts val="100"/>
              </a:spcBef>
              <a:buNone/>
            </a:pPr>
            <a:r>
              <a:rPr lang="en-US" altLang="en-US" dirty="0" smtClean="0">
                <a:latin typeface="Arial" charset="0"/>
              </a:rPr>
              <a:t>10.</a:t>
            </a:r>
            <a:r>
              <a:rPr lang="en-US" altLang="en-US" b="1" dirty="0" smtClean="0">
                <a:latin typeface="Arial" charset="0"/>
              </a:rPr>
              <a:t>	Clear:</a:t>
            </a:r>
            <a:r>
              <a:rPr lang="en-US" altLang="en-US" dirty="0" smtClean="0">
                <a:latin typeface="Arial" charset="0"/>
              </a:rPr>
              <a:t> Erases the statement or statements in the Enter SQL Statement box</a:t>
            </a:r>
            <a:endParaRPr lang="en-US" altLang="en-US" b="1" dirty="0" smtClean="0">
              <a:latin typeface="Arial" charset="0"/>
            </a:endParaRPr>
          </a:p>
          <a:p>
            <a:pPr lvl="2" eaLnBrk="1" hangingPunct="1">
              <a:spcBef>
                <a:spcPts val="100"/>
              </a:spcBef>
              <a:buAutoNum type="arabicPeriod" startAt="11"/>
            </a:pPr>
            <a:r>
              <a:rPr lang="en-US" altLang="en-US" b="1" dirty="0" smtClean="0">
                <a:latin typeface="Arial" charset="0"/>
              </a:rPr>
              <a:t>SQL </a:t>
            </a:r>
            <a:r>
              <a:rPr lang="en-US" altLang="en-US" b="1" dirty="0" smtClean="0">
                <a:latin typeface="Arial" charset="0"/>
              </a:rPr>
              <a:t>History:</a:t>
            </a:r>
            <a:r>
              <a:rPr lang="en-US" altLang="en-US" dirty="0" smtClean="0">
                <a:latin typeface="Arial" charset="0"/>
              </a:rPr>
              <a:t> Displays a dialog box with information about the SQL statements that you have </a:t>
            </a:r>
            <a:r>
              <a:rPr lang="en-US" altLang="en-US" dirty="0" smtClean="0">
                <a:latin typeface="Arial" charset="0"/>
              </a:rPr>
              <a:t>executed</a:t>
            </a:r>
          </a:p>
          <a:p>
            <a:pPr marL="304746" lvl="2" indent="0" eaLnBrk="1" hangingPunct="1">
              <a:spcBef>
                <a:spcPts val="100"/>
              </a:spcBef>
              <a:buNone/>
            </a:pPr>
            <a:r>
              <a:rPr lang="en-US" altLang="zh-CN" dirty="0" smtClean="0">
                <a:latin typeface="Arial" charset="0"/>
              </a:rPr>
              <a:t>8.</a:t>
            </a:r>
            <a:r>
              <a:rPr lang="zh-CN" altLang="en-US" dirty="0" smtClean="0">
                <a:latin typeface="Arial" charset="0"/>
              </a:rPr>
              <a:t>未共享的</a:t>
            </a:r>
            <a:r>
              <a:rPr lang="en-US" altLang="zh-CN" dirty="0" smtClean="0">
                <a:latin typeface="Arial" charset="0"/>
              </a:rPr>
              <a:t>SQL</a:t>
            </a:r>
            <a:r>
              <a:rPr lang="zh-CN" altLang="en-US" dirty="0" smtClean="0">
                <a:latin typeface="Arial" charset="0"/>
              </a:rPr>
              <a:t>工作表：为连接创建单独的非共享</a:t>
            </a:r>
            <a:r>
              <a:rPr lang="en-US" altLang="zh-CN" dirty="0" smtClean="0">
                <a:latin typeface="Arial" charset="0"/>
              </a:rPr>
              <a:t>SQL</a:t>
            </a:r>
            <a:r>
              <a:rPr lang="zh-CN" altLang="en-US" dirty="0" smtClean="0">
                <a:latin typeface="Arial" charset="0"/>
              </a:rPr>
              <a:t>工作表</a:t>
            </a:r>
          </a:p>
          <a:p>
            <a:pPr marL="304746" lvl="2" indent="0" eaLnBrk="1" hangingPunct="1">
              <a:spcBef>
                <a:spcPts val="100"/>
              </a:spcBef>
              <a:buNone/>
            </a:pPr>
            <a:r>
              <a:rPr lang="en-US" altLang="zh-CN" dirty="0" smtClean="0">
                <a:latin typeface="Arial" charset="0"/>
              </a:rPr>
              <a:t>9.</a:t>
            </a:r>
            <a:r>
              <a:rPr lang="zh-CN" altLang="en-US" dirty="0" smtClean="0">
                <a:latin typeface="Arial" charset="0"/>
              </a:rPr>
              <a:t>上</a:t>
            </a:r>
            <a:r>
              <a:rPr lang="en-US" altLang="zh-CN" dirty="0" smtClean="0">
                <a:latin typeface="Arial" charset="0"/>
              </a:rPr>
              <a:t>/</a:t>
            </a:r>
            <a:r>
              <a:rPr lang="zh-CN" altLang="en-US" dirty="0" smtClean="0">
                <a:latin typeface="Arial" charset="0"/>
              </a:rPr>
              <a:t>下</a:t>
            </a:r>
            <a:r>
              <a:rPr lang="en-US" altLang="zh-CN" dirty="0" smtClean="0">
                <a:latin typeface="Arial" charset="0"/>
              </a:rPr>
              <a:t>/ </a:t>
            </a:r>
            <a:r>
              <a:rPr lang="en-US" altLang="zh-CN" dirty="0" err="1" smtClean="0">
                <a:latin typeface="Arial" charset="0"/>
              </a:rPr>
              <a:t>InitCap</a:t>
            </a:r>
            <a:r>
              <a:rPr lang="zh-CN" altLang="en-US" dirty="0" smtClean="0">
                <a:latin typeface="Arial" charset="0"/>
              </a:rPr>
              <a:t>：将所选文本分别更改为大写，小写或</a:t>
            </a:r>
            <a:r>
              <a:rPr lang="en-US" altLang="zh-CN" dirty="0" err="1" smtClean="0">
                <a:latin typeface="Arial" charset="0"/>
              </a:rPr>
              <a:t>initcap</a:t>
            </a:r>
            <a:endParaRPr lang="en-US" altLang="zh-CN" dirty="0" smtClean="0">
              <a:latin typeface="Arial" charset="0"/>
            </a:endParaRPr>
          </a:p>
          <a:p>
            <a:pPr marL="304746" lvl="2" indent="0" eaLnBrk="1" hangingPunct="1">
              <a:spcBef>
                <a:spcPts val="100"/>
              </a:spcBef>
              <a:buNone/>
            </a:pPr>
            <a:r>
              <a:rPr lang="en-US" altLang="zh-CN" dirty="0" smtClean="0">
                <a:latin typeface="Arial" charset="0"/>
              </a:rPr>
              <a:t>10.</a:t>
            </a:r>
            <a:r>
              <a:rPr lang="zh-CN" altLang="en-US" dirty="0" smtClean="0">
                <a:latin typeface="Arial" charset="0"/>
              </a:rPr>
              <a:t>清除：删除“输入</a:t>
            </a:r>
            <a:r>
              <a:rPr lang="en-US" altLang="zh-CN" dirty="0" smtClean="0">
                <a:latin typeface="Arial" charset="0"/>
              </a:rPr>
              <a:t>SQL</a:t>
            </a:r>
            <a:r>
              <a:rPr lang="zh-CN" altLang="en-US" dirty="0" smtClean="0">
                <a:latin typeface="Arial" charset="0"/>
              </a:rPr>
              <a:t>语句”框中的语句或语句</a:t>
            </a:r>
          </a:p>
          <a:p>
            <a:pPr marL="304746" lvl="2" indent="0" eaLnBrk="1" hangingPunct="1">
              <a:spcBef>
                <a:spcPts val="100"/>
              </a:spcBef>
              <a:buNone/>
            </a:pPr>
            <a:r>
              <a:rPr lang="en-US" altLang="zh-CN" dirty="0" smtClean="0">
                <a:latin typeface="Arial" charset="0"/>
              </a:rPr>
              <a:t>11. SQL</a:t>
            </a:r>
            <a:r>
              <a:rPr lang="zh-CN" altLang="en-US" dirty="0" smtClean="0">
                <a:latin typeface="Arial" charset="0"/>
              </a:rPr>
              <a:t>历史：显示一个对话框，其中包含您已执行的</a:t>
            </a:r>
            <a:r>
              <a:rPr lang="en-US" altLang="zh-CN" dirty="0" smtClean="0">
                <a:latin typeface="Arial" charset="0"/>
              </a:rPr>
              <a:t>SQL</a:t>
            </a:r>
            <a:r>
              <a:rPr lang="zh-CN" altLang="en-US" dirty="0" smtClean="0">
                <a:latin typeface="Arial" charset="0"/>
              </a:rPr>
              <a:t>语句的信息</a:t>
            </a:r>
            <a:endParaRPr lang="en-US" altLang="en-US" dirty="0" smtClean="0">
              <a:latin typeface="Arial" charset="0"/>
            </a:endParaRPr>
          </a:p>
        </p:txBody>
      </p:sp>
    </p:spTree>
    <p:extLst>
      <p:ext uri="{BB962C8B-B14F-4D97-AF65-F5344CB8AC3E}">
        <p14:creationId xmlns:p14="http://schemas.microsoft.com/office/powerpoint/2010/main" val="214068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noFill/>
          <a:ln/>
        </p:spPr>
        <p:txBody>
          <a:bodyPr/>
          <a:lstStyle/>
          <a:p>
            <a:pPr lvl="1" eaLnBrk="1" hangingPunct="1"/>
            <a:r>
              <a:rPr lang="en-US" altLang="en-US" dirty="0" smtClean="0">
                <a:latin typeface="Arial" charset="0"/>
              </a:rPr>
              <a:t>When you connect to a database, a SQL Worksheet window for that connection automatically opens. You can use the SQL Worksheet to enter and execute SQL, PL/SQL, and SQL*Plus statements. All SQL and PL/SQL commands are supported as they are passed directly from the SQL Worksheet to the Oracle database. The SQL*Plus commands that are used in SQL Developer must be interpreted by the SQL Worksheet before being passed to the database. </a:t>
            </a:r>
          </a:p>
          <a:p>
            <a:pPr lvl="1" eaLnBrk="1" hangingPunct="1"/>
            <a:r>
              <a:rPr lang="en-US" altLang="en-US" dirty="0" smtClean="0">
                <a:latin typeface="Arial" charset="0"/>
              </a:rPr>
              <a:t>The SQL Worksheet currently supports a number of SQL*Plus commands. Commands that are not supported by the SQL Worksheet are ignored and not sent to the Oracle database. Through the SQL Worksheet, you can execute the SQL statements and some of the SQL*Plus commands</a:t>
            </a:r>
            <a:r>
              <a:rPr lang="en-US" altLang="en-US" dirty="0" smtClean="0">
                <a:latin typeface="Arial" charset="0"/>
              </a:rPr>
              <a:t>.</a:t>
            </a:r>
          </a:p>
          <a:p>
            <a:pPr lvl="1" eaLnBrk="1" hangingPunct="1"/>
            <a:r>
              <a:rPr lang="zh-CN" altLang="en-US" dirty="0" smtClean="0">
                <a:latin typeface="Arial" charset="0"/>
              </a:rPr>
              <a:t>连接到数据库时，该连接的</a:t>
            </a:r>
            <a:r>
              <a:rPr lang="en-US" altLang="en-US" dirty="0" smtClean="0">
                <a:latin typeface="Arial" charset="0"/>
              </a:rPr>
              <a:t>SQL Worksheet</a:t>
            </a:r>
            <a:r>
              <a:rPr lang="zh-CN" altLang="en-US" dirty="0" smtClean="0">
                <a:latin typeface="Arial" charset="0"/>
              </a:rPr>
              <a:t>窗口将自动打开。 您可以使用</a:t>
            </a:r>
            <a:r>
              <a:rPr lang="en-US" altLang="en-US" dirty="0" smtClean="0">
                <a:latin typeface="Arial" charset="0"/>
              </a:rPr>
              <a:t>SQL</a:t>
            </a:r>
            <a:r>
              <a:rPr lang="zh-CN" altLang="en-US" dirty="0" smtClean="0">
                <a:latin typeface="Arial" charset="0"/>
              </a:rPr>
              <a:t>工作表输入并执行</a:t>
            </a:r>
            <a:r>
              <a:rPr lang="en-US" altLang="en-US" dirty="0" err="1" smtClean="0">
                <a:latin typeface="Arial" charset="0"/>
              </a:rPr>
              <a:t>SQL，PL</a:t>
            </a:r>
            <a:r>
              <a:rPr lang="en-US" altLang="en-US" dirty="0" smtClean="0">
                <a:latin typeface="Arial" charset="0"/>
              </a:rPr>
              <a:t> / SQL</a:t>
            </a:r>
            <a:r>
              <a:rPr lang="zh-CN" altLang="en-US" dirty="0" smtClean="0">
                <a:latin typeface="Arial" charset="0"/>
              </a:rPr>
              <a:t>和</a:t>
            </a:r>
            <a:r>
              <a:rPr lang="en-US" altLang="en-US" dirty="0" smtClean="0">
                <a:latin typeface="Arial" charset="0"/>
              </a:rPr>
              <a:t>SQL * Plus</a:t>
            </a:r>
            <a:r>
              <a:rPr lang="zh-CN" altLang="en-US" dirty="0" smtClean="0">
                <a:latin typeface="Arial" charset="0"/>
              </a:rPr>
              <a:t>语句。 支持所有</a:t>
            </a:r>
            <a:r>
              <a:rPr lang="en-US" altLang="en-US" dirty="0" smtClean="0">
                <a:latin typeface="Arial" charset="0"/>
              </a:rPr>
              <a:t>SQL</a:t>
            </a:r>
            <a:r>
              <a:rPr lang="zh-CN" altLang="en-US" dirty="0" smtClean="0">
                <a:latin typeface="Arial" charset="0"/>
              </a:rPr>
              <a:t>和</a:t>
            </a:r>
            <a:r>
              <a:rPr lang="en-US" altLang="en-US" dirty="0" smtClean="0">
                <a:latin typeface="Arial" charset="0"/>
              </a:rPr>
              <a:t>PL / SQL</a:t>
            </a:r>
            <a:r>
              <a:rPr lang="zh-CN" altLang="en-US" dirty="0" smtClean="0">
                <a:latin typeface="Arial" charset="0"/>
              </a:rPr>
              <a:t>命令，因为它们直接从</a:t>
            </a:r>
            <a:r>
              <a:rPr lang="en-US" altLang="en-US" dirty="0" smtClean="0">
                <a:latin typeface="Arial" charset="0"/>
              </a:rPr>
              <a:t>SQL Worksheet</a:t>
            </a:r>
            <a:r>
              <a:rPr lang="zh-CN" altLang="en-US" dirty="0" smtClean="0">
                <a:latin typeface="Arial" charset="0"/>
              </a:rPr>
              <a:t>传递到</a:t>
            </a:r>
            <a:r>
              <a:rPr lang="en-US" altLang="en-US" dirty="0" smtClean="0">
                <a:latin typeface="Arial" charset="0"/>
              </a:rPr>
              <a:t>Oracle</a:t>
            </a:r>
            <a:r>
              <a:rPr lang="zh-CN" altLang="en-US" dirty="0" smtClean="0">
                <a:latin typeface="Arial" charset="0"/>
              </a:rPr>
              <a:t>数据库。 在</a:t>
            </a:r>
            <a:r>
              <a:rPr lang="en-US" altLang="en-US" dirty="0" smtClean="0">
                <a:latin typeface="Arial" charset="0"/>
              </a:rPr>
              <a:t>SQL Developer</a:t>
            </a:r>
            <a:r>
              <a:rPr lang="zh-CN" altLang="en-US" dirty="0" smtClean="0">
                <a:latin typeface="Arial" charset="0"/>
              </a:rPr>
              <a:t>中使用的</a:t>
            </a:r>
            <a:r>
              <a:rPr lang="en-US" altLang="en-US" dirty="0" smtClean="0">
                <a:latin typeface="Arial" charset="0"/>
              </a:rPr>
              <a:t>SQL * Plus</a:t>
            </a:r>
            <a:r>
              <a:rPr lang="zh-CN" altLang="en-US" dirty="0" smtClean="0">
                <a:latin typeface="Arial" charset="0"/>
              </a:rPr>
              <a:t>命令必须由</a:t>
            </a:r>
            <a:r>
              <a:rPr lang="en-US" altLang="en-US" dirty="0" smtClean="0">
                <a:latin typeface="Arial" charset="0"/>
              </a:rPr>
              <a:t>SQL Worksheet</a:t>
            </a:r>
            <a:r>
              <a:rPr lang="zh-CN" altLang="en-US" dirty="0" smtClean="0">
                <a:latin typeface="Arial" charset="0"/>
              </a:rPr>
              <a:t>解释，才能传递到数据库。</a:t>
            </a:r>
          </a:p>
          <a:p>
            <a:pPr lvl="1" eaLnBrk="1" hangingPunct="1"/>
            <a:r>
              <a:rPr lang="en-US" altLang="en-US" dirty="0" smtClean="0">
                <a:latin typeface="Arial" charset="0"/>
              </a:rPr>
              <a:t>SQL Worksheet</a:t>
            </a:r>
            <a:r>
              <a:rPr lang="zh-CN" altLang="en-US" dirty="0" smtClean="0">
                <a:latin typeface="Arial" charset="0"/>
              </a:rPr>
              <a:t>目前支持许多</a:t>
            </a:r>
            <a:r>
              <a:rPr lang="en-US" altLang="en-US" dirty="0" smtClean="0">
                <a:latin typeface="Arial" charset="0"/>
              </a:rPr>
              <a:t>SQL * Plus</a:t>
            </a:r>
            <a:r>
              <a:rPr lang="zh-CN" altLang="en-US" dirty="0" smtClean="0">
                <a:latin typeface="Arial" charset="0"/>
              </a:rPr>
              <a:t>命令。 </a:t>
            </a:r>
            <a:r>
              <a:rPr lang="en-US" altLang="en-US" dirty="0" smtClean="0">
                <a:latin typeface="Arial" charset="0"/>
              </a:rPr>
              <a:t>SQL Worksheet</a:t>
            </a:r>
            <a:r>
              <a:rPr lang="zh-CN" altLang="en-US" dirty="0" smtClean="0">
                <a:latin typeface="Arial" charset="0"/>
              </a:rPr>
              <a:t>不支持的命令将被忽略，不会发送到</a:t>
            </a:r>
            <a:r>
              <a:rPr lang="en-US" altLang="en-US" dirty="0" smtClean="0">
                <a:latin typeface="Arial" charset="0"/>
              </a:rPr>
              <a:t>Oracle</a:t>
            </a:r>
            <a:r>
              <a:rPr lang="zh-CN" altLang="en-US" dirty="0" smtClean="0">
                <a:latin typeface="Arial" charset="0"/>
              </a:rPr>
              <a:t>数据库。 通过</a:t>
            </a:r>
            <a:r>
              <a:rPr lang="en-US" altLang="en-US" dirty="0" smtClean="0">
                <a:latin typeface="Arial" charset="0"/>
              </a:rPr>
              <a:t>SQL</a:t>
            </a:r>
            <a:r>
              <a:rPr lang="zh-CN" altLang="en-US" dirty="0" smtClean="0">
                <a:latin typeface="Arial" charset="0"/>
              </a:rPr>
              <a:t>工作表，可以执行</a:t>
            </a:r>
            <a:r>
              <a:rPr lang="en-US" altLang="en-US" dirty="0" smtClean="0">
                <a:latin typeface="Arial" charset="0"/>
              </a:rPr>
              <a:t>SQL</a:t>
            </a:r>
            <a:r>
              <a:rPr lang="zh-CN" altLang="en-US" dirty="0" smtClean="0">
                <a:latin typeface="Arial" charset="0"/>
              </a:rPr>
              <a:t>语句和一些</a:t>
            </a:r>
            <a:r>
              <a:rPr lang="en-US" altLang="en-US" dirty="0" smtClean="0">
                <a:latin typeface="Arial" charset="0"/>
              </a:rPr>
              <a:t>SQL * Plus</a:t>
            </a:r>
            <a:r>
              <a:rPr lang="zh-CN" altLang="en-US" dirty="0" smtClean="0">
                <a:latin typeface="Arial" charset="0"/>
              </a:rPr>
              <a:t>命令。</a:t>
            </a:r>
            <a:endParaRPr lang="en-US" altLang="en-US" dirty="0" smtClean="0">
              <a:latin typeface="Arial" charset="0"/>
            </a:endParaRPr>
          </a:p>
        </p:txBody>
      </p:sp>
      <p:sp>
        <p:nvSpPr>
          <p:cNvPr id="389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BCF3772C-78EE-4687-9D20-210253F980D4}" type="slidenum">
              <a:rPr lang="en-US" altLang="en-US" smtClean="0">
                <a:latin typeface="Arial" charset="0"/>
                <a:cs typeface="Arial" charset="0"/>
              </a:rPr>
              <a:t>18</a:t>
            </a:fld>
            <a:endParaRPr lang="en-US" altLang="en-US" smtClean="0">
              <a:latin typeface="Arial" charset="0"/>
              <a:cs typeface="Arial" charset="0"/>
            </a:endParaRPr>
          </a:p>
        </p:txBody>
      </p:sp>
      <p:sp>
        <p:nvSpPr>
          <p:cNvPr id="389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90404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noFill/>
          <a:ln/>
        </p:spPr>
        <p:txBody>
          <a:bodyPr/>
          <a:lstStyle/>
          <a:p>
            <a:pPr lvl="1" eaLnBrk="1" hangingPunct="1"/>
            <a:r>
              <a:rPr lang="en-US" altLang="en-US" dirty="0" smtClean="0">
                <a:latin typeface="Arial" charset="0"/>
              </a:rPr>
              <a:t>The example in the slide shows the difference in output for the same query when the </a:t>
            </a:r>
            <a:r>
              <a:rPr lang="en-US" altLang="en-US" dirty="0" err="1" smtClean="0">
                <a:latin typeface="Arial" charset="0"/>
              </a:rPr>
              <a:t>F9</a:t>
            </a:r>
            <a:r>
              <a:rPr lang="en-US" altLang="en-US" dirty="0" smtClean="0">
                <a:latin typeface="Arial" charset="0"/>
              </a:rPr>
              <a:t> key or Execute Statement is used versus the output when </a:t>
            </a:r>
            <a:r>
              <a:rPr lang="en-US" altLang="en-US" dirty="0" err="1" smtClean="0">
                <a:latin typeface="Arial" charset="0"/>
              </a:rPr>
              <a:t>F5</a:t>
            </a:r>
            <a:r>
              <a:rPr lang="en-US" altLang="en-US" dirty="0" smtClean="0">
                <a:latin typeface="Arial" charset="0"/>
              </a:rPr>
              <a:t> or Run Script is used</a:t>
            </a:r>
            <a:r>
              <a:rPr lang="en-US" altLang="en-US" dirty="0" smtClean="0">
                <a:latin typeface="Arial" charset="0"/>
              </a:rPr>
              <a:t>.</a:t>
            </a:r>
          </a:p>
          <a:p>
            <a:pPr lvl="1" eaLnBrk="1" hangingPunct="1"/>
            <a:r>
              <a:rPr lang="zh-CN" altLang="en-US" dirty="0" smtClean="0">
                <a:latin typeface="Arial" charset="0"/>
              </a:rPr>
              <a:t>幻灯片中的示例显示当使用</a:t>
            </a:r>
            <a:r>
              <a:rPr lang="en-US" altLang="zh-CN" dirty="0" err="1" smtClean="0">
                <a:latin typeface="Arial" charset="0"/>
              </a:rPr>
              <a:t>F9</a:t>
            </a:r>
            <a:r>
              <a:rPr lang="zh-CN" altLang="en-US" dirty="0" smtClean="0">
                <a:latin typeface="Arial" charset="0"/>
              </a:rPr>
              <a:t>键或执行语句时相同查询的输出差异，而使用</a:t>
            </a:r>
            <a:r>
              <a:rPr lang="en-US" altLang="zh-CN" dirty="0" err="1" smtClean="0">
                <a:latin typeface="Arial" charset="0"/>
              </a:rPr>
              <a:t>F5</a:t>
            </a:r>
            <a:r>
              <a:rPr lang="zh-CN" altLang="en-US" dirty="0" smtClean="0">
                <a:latin typeface="Arial" charset="0"/>
              </a:rPr>
              <a:t>或运行脚本时输出。</a:t>
            </a:r>
            <a:endParaRPr lang="en-US" altLang="en-US" dirty="0" smtClean="0">
              <a:latin typeface="Arial" charset="0"/>
            </a:endParaRPr>
          </a:p>
        </p:txBody>
      </p:sp>
      <p:sp>
        <p:nvSpPr>
          <p:cNvPr id="409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F67B789-0F52-43E7-8E30-4EF7957694CF}" type="slidenum">
              <a:rPr lang="en-US" altLang="en-US" smtClean="0">
                <a:latin typeface="Arial" charset="0"/>
                <a:cs typeface="Arial" charset="0"/>
              </a:rPr>
              <a:t>19</a:t>
            </a:fld>
            <a:endParaRPr lang="en-US" altLang="en-US" smtClean="0">
              <a:latin typeface="Arial" charset="0"/>
              <a:cs typeface="Arial" charset="0"/>
            </a:endParaRPr>
          </a:p>
        </p:txBody>
      </p:sp>
      <p:sp>
        <p:nvSpPr>
          <p:cNvPr id="409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90298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a:r>
              <a:rPr lang="en-US" altLang="en-US" dirty="0" smtClean="0">
                <a:latin typeface="Arial" charset="0"/>
              </a:rPr>
              <a:t>In this appendix, you are introduced to the graphical tool called SQL Developer. You learn how to use SQL Developer for your database development tasks. You learn how to use SQL Worksheet to execute SQL statements and SQL scripts</a:t>
            </a:r>
            <a:r>
              <a:rPr lang="en-US" altLang="en-US" dirty="0" smtClean="0">
                <a:latin typeface="Arial" charset="0"/>
              </a:rPr>
              <a:t>.</a:t>
            </a:r>
          </a:p>
          <a:p>
            <a:pPr lvl="1"/>
            <a:r>
              <a:rPr lang="zh-CN" altLang="en-US" dirty="0" smtClean="0">
                <a:latin typeface="Arial" charset="0"/>
              </a:rPr>
              <a:t>在本附录中，您将介绍一个名为</a:t>
            </a:r>
            <a:r>
              <a:rPr lang="en-US" altLang="zh-CN" dirty="0" smtClean="0">
                <a:latin typeface="Arial" charset="0"/>
              </a:rPr>
              <a:t>SQL Developer</a:t>
            </a:r>
            <a:r>
              <a:rPr lang="zh-CN" altLang="en-US" dirty="0" smtClean="0">
                <a:latin typeface="Arial" charset="0"/>
              </a:rPr>
              <a:t>的图形化工具。 您将学习如何使用</a:t>
            </a:r>
            <a:r>
              <a:rPr lang="en-US" altLang="zh-CN" dirty="0" smtClean="0">
                <a:latin typeface="Arial" charset="0"/>
              </a:rPr>
              <a:t>SQL Developer</a:t>
            </a:r>
            <a:r>
              <a:rPr lang="zh-CN" altLang="en-US" dirty="0" smtClean="0">
                <a:latin typeface="Arial" charset="0"/>
              </a:rPr>
              <a:t>进行数据库开发任务。 您将学习如何使用</a:t>
            </a:r>
            <a:r>
              <a:rPr lang="en-US" altLang="zh-CN" dirty="0" smtClean="0">
                <a:latin typeface="Arial" charset="0"/>
              </a:rPr>
              <a:t>SQL Worksheet</a:t>
            </a:r>
            <a:r>
              <a:rPr lang="zh-CN" altLang="en-US" dirty="0" smtClean="0">
                <a:latin typeface="Arial" charset="0"/>
              </a:rPr>
              <a:t>来执行</a:t>
            </a:r>
            <a:r>
              <a:rPr lang="en-US" altLang="zh-CN" dirty="0" smtClean="0">
                <a:latin typeface="Arial" charset="0"/>
              </a:rPr>
              <a:t>SQL</a:t>
            </a:r>
            <a:r>
              <a:rPr lang="zh-CN" altLang="en-US" dirty="0" smtClean="0">
                <a:latin typeface="Arial" charset="0"/>
              </a:rPr>
              <a:t>语句和</a:t>
            </a:r>
            <a:r>
              <a:rPr lang="en-US" altLang="zh-CN" dirty="0" smtClean="0">
                <a:latin typeface="Arial" charset="0"/>
              </a:rPr>
              <a:t>SQL</a:t>
            </a:r>
            <a:r>
              <a:rPr lang="zh-CN" altLang="en-US" dirty="0" smtClean="0">
                <a:latin typeface="Arial" charset="0"/>
              </a:rPr>
              <a:t>脚本。</a:t>
            </a:r>
            <a:endParaRPr lang="en-US" altLang="zh-CN" dirty="0" smtClean="0">
              <a:latin typeface="Arial" charset="0"/>
            </a:endParaRPr>
          </a:p>
          <a:p>
            <a:pPr lvl="1"/>
            <a:r>
              <a:rPr lang="zh-CN" altLang="en-US" dirty="0" smtClean="0">
                <a:latin typeface="Arial" charset="0"/>
              </a:rPr>
              <a:t>完成本附录后，您应该能够：</a:t>
            </a:r>
          </a:p>
          <a:p>
            <a:pPr lvl="1"/>
            <a:r>
              <a:rPr lang="zh-CN" altLang="en-US" dirty="0" smtClean="0">
                <a:latin typeface="Arial" charset="0"/>
              </a:rPr>
              <a:t>列出</a:t>
            </a:r>
            <a:r>
              <a:rPr lang="en-US" altLang="zh-CN" dirty="0" smtClean="0">
                <a:latin typeface="Arial" charset="0"/>
              </a:rPr>
              <a:t>Oracle SQL Developer</a:t>
            </a:r>
            <a:r>
              <a:rPr lang="zh-CN" altLang="en-US" dirty="0" smtClean="0">
                <a:latin typeface="Arial" charset="0"/>
              </a:rPr>
              <a:t>的主要功能</a:t>
            </a:r>
          </a:p>
          <a:p>
            <a:pPr lvl="1"/>
            <a:r>
              <a:rPr lang="zh-CN" altLang="en-US" dirty="0" smtClean="0">
                <a:latin typeface="Arial" charset="0"/>
              </a:rPr>
              <a:t>识别</a:t>
            </a:r>
            <a:r>
              <a:rPr lang="en-US" altLang="zh-CN" dirty="0" smtClean="0">
                <a:latin typeface="Arial" charset="0"/>
              </a:rPr>
              <a:t>Oracle SQL Developer</a:t>
            </a:r>
            <a:r>
              <a:rPr lang="zh-CN" altLang="en-US" dirty="0" smtClean="0">
                <a:latin typeface="Arial" charset="0"/>
              </a:rPr>
              <a:t>的菜单项</a:t>
            </a:r>
          </a:p>
          <a:p>
            <a:pPr lvl="1"/>
            <a:r>
              <a:rPr lang="zh-CN" altLang="en-US" dirty="0" smtClean="0">
                <a:latin typeface="Arial" charset="0"/>
              </a:rPr>
              <a:t>创建数据库连接</a:t>
            </a:r>
          </a:p>
          <a:p>
            <a:pPr lvl="1"/>
            <a:r>
              <a:rPr lang="zh-CN" altLang="en-US" dirty="0" smtClean="0">
                <a:latin typeface="Arial" charset="0"/>
              </a:rPr>
              <a:t>管理数据库对象</a:t>
            </a:r>
          </a:p>
          <a:p>
            <a:pPr lvl="1"/>
            <a:r>
              <a:rPr lang="zh-CN" altLang="en-US" dirty="0" smtClean="0">
                <a:latin typeface="Arial" charset="0"/>
              </a:rPr>
              <a:t>使用</a:t>
            </a:r>
            <a:r>
              <a:rPr lang="en-US" altLang="zh-CN" dirty="0" smtClean="0">
                <a:latin typeface="Arial" charset="0"/>
              </a:rPr>
              <a:t>SQL</a:t>
            </a:r>
            <a:r>
              <a:rPr lang="zh-CN" altLang="en-US" dirty="0" smtClean="0">
                <a:latin typeface="Arial" charset="0"/>
              </a:rPr>
              <a:t>工作表</a:t>
            </a:r>
          </a:p>
          <a:p>
            <a:pPr lvl="1"/>
            <a:r>
              <a:rPr lang="zh-CN" altLang="en-US" dirty="0" smtClean="0">
                <a:latin typeface="Arial" charset="0"/>
              </a:rPr>
              <a:t>保存并运行</a:t>
            </a:r>
            <a:r>
              <a:rPr lang="en-US" altLang="zh-CN" dirty="0" smtClean="0">
                <a:latin typeface="Arial" charset="0"/>
              </a:rPr>
              <a:t>SQL</a:t>
            </a:r>
            <a:r>
              <a:rPr lang="zh-CN" altLang="en-US" dirty="0" smtClean="0">
                <a:latin typeface="Arial" charset="0"/>
              </a:rPr>
              <a:t>脚本</a:t>
            </a:r>
          </a:p>
          <a:p>
            <a:pPr lvl="1"/>
            <a:r>
              <a:rPr lang="zh-CN" altLang="en-US" dirty="0" smtClean="0">
                <a:latin typeface="Arial" charset="0"/>
              </a:rPr>
              <a:t>创建并保存报告</a:t>
            </a:r>
          </a:p>
          <a:p>
            <a:pPr lvl="1"/>
            <a:r>
              <a:rPr lang="zh-CN" altLang="en-US" dirty="0" smtClean="0">
                <a:latin typeface="Arial" charset="0"/>
              </a:rPr>
              <a:t>浏览</a:t>
            </a:r>
            <a:r>
              <a:rPr lang="en-US" altLang="zh-CN" dirty="0" smtClean="0">
                <a:latin typeface="Arial" charset="0"/>
              </a:rPr>
              <a:t>SQL Developer</a:t>
            </a:r>
            <a:r>
              <a:rPr lang="zh-CN" altLang="en-US" dirty="0" smtClean="0">
                <a:latin typeface="Arial" charset="0"/>
              </a:rPr>
              <a:t>中的数据建模选项</a:t>
            </a:r>
            <a:endParaRPr lang="en-US" altLang="en-US" dirty="0" smtClean="0">
              <a:latin typeface="Arial" charset="0"/>
            </a:endParaRP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C3A1CBBF-5B6D-40C6-938F-BAD59192E637}" type="slidenum">
              <a:rPr lang="en-US" altLang="en-US" smtClean="0">
                <a:latin typeface="Arial" charset="0"/>
                <a:cs typeface="Arial" charset="0"/>
              </a:r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069283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can save your SQL statements from the SQL Worksheet to a text file. To save the contents of the Enter SQL Statement box, perform the following steps:</a:t>
            </a:r>
          </a:p>
          <a:p>
            <a:pPr lvl="2" eaLnBrk="1" hangingPunct="1">
              <a:buFont typeface="Times New Roman" pitchFamily="18" charset="0"/>
              <a:buNone/>
            </a:pPr>
            <a:r>
              <a:rPr lang="en-US" altLang="en-US" dirty="0" smtClean="0">
                <a:latin typeface="Arial" charset="0"/>
              </a:rPr>
              <a:t>1.	Click the Save icon or use the File &gt; Save menu item.</a:t>
            </a:r>
          </a:p>
          <a:p>
            <a:pPr lvl="2" eaLnBrk="1" hangingPunct="1">
              <a:buFont typeface="Times New Roman" pitchFamily="18" charset="0"/>
              <a:buNone/>
            </a:pPr>
            <a:r>
              <a:rPr lang="en-US" altLang="en-US" dirty="0" smtClean="0">
                <a:latin typeface="Arial" charset="0"/>
              </a:rPr>
              <a:t>2.	In the Save dialog box, enter a file name and the location where you want the file saved.</a:t>
            </a:r>
          </a:p>
          <a:p>
            <a:pPr lvl="2" eaLnBrk="1" hangingPunct="1">
              <a:buFont typeface="Times New Roman" pitchFamily="18" charset="0"/>
              <a:buNone/>
            </a:pPr>
            <a:r>
              <a:rPr lang="en-US" altLang="en-US" dirty="0" smtClean="0">
                <a:latin typeface="Arial" charset="0"/>
              </a:rPr>
              <a:t>3.	Click Save.</a:t>
            </a:r>
          </a:p>
          <a:p>
            <a:pPr lvl="1" eaLnBrk="1" hangingPunct="1"/>
            <a:r>
              <a:rPr lang="en-US" altLang="en-US" dirty="0" smtClean="0">
                <a:latin typeface="Arial" charset="0"/>
              </a:rPr>
              <a:t>After you save the contents to a file, the Enter SQL Statement window displays a tabbed page of your file contents. You can have multiple files open at the same time. Each file is displayed as a tabbed page.</a:t>
            </a:r>
          </a:p>
          <a:p>
            <a:pPr lvl="1" eaLnBrk="1" hangingPunct="1"/>
            <a:r>
              <a:rPr lang="en-US" altLang="en-US" b="1" dirty="0" smtClean="0">
                <a:latin typeface="Arial" charset="0"/>
              </a:rPr>
              <a:t>Script </a:t>
            </a:r>
            <a:r>
              <a:rPr lang="en-US" altLang="en-US" b="1" dirty="0" err="1" smtClean="0">
                <a:latin typeface="Arial" charset="0"/>
              </a:rPr>
              <a:t>Pathing</a:t>
            </a:r>
            <a:endParaRPr lang="en-US" altLang="en-US" b="1" dirty="0" smtClean="0">
              <a:latin typeface="Arial" charset="0"/>
            </a:endParaRPr>
          </a:p>
          <a:p>
            <a:pPr lvl="1" eaLnBrk="1" hangingPunct="1"/>
            <a:r>
              <a:rPr lang="en-US" altLang="en-US" dirty="0" smtClean="0">
                <a:latin typeface="Arial" charset="0"/>
              </a:rPr>
              <a:t>You can select a default path to look for scripts and to save scripts. Under Tools &gt; Preferences &gt; Database &gt; Worksheet Parameters,</a:t>
            </a:r>
            <a:r>
              <a:rPr lang="en-US" altLang="en-US" b="1" dirty="0" smtClean="0">
                <a:latin typeface="Arial" charset="0"/>
              </a:rPr>
              <a:t> </a:t>
            </a:r>
            <a:r>
              <a:rPr lang="en-US" altLang="en-US" dirty="0" smtClean="0">
                <a:latin typeface="Arial" charset="0"/>
              </a:rPr>
              <a:t>enter a value in the</a:t>
            </a:r>
            <a:r>
              <a:rPr lang="en-US" altLang="en-US" b="1" dirty="0" smtClean="0">
                <a:latin typeface="Arial" charset="0"/>
              </a:rPr>
              <a:t> </a:t>
            </a:r>
            <a:r>
              <a:rPr lang="en-US" altLang="en-US" dirty="0" smtClean="0">
                <a:latin typeface="Arial" charset="0"/>
              </a:rPr>
              <a:t>“Select default path to look for scripts”</a:t>
            </a:r>
            <a:r>
              <a:rPr lang="en-US" altLang="en-US" b="1" dirty="0" smtClean="0">
                <a:latin typeface="Arial" charset="0"/>
              </a:rPr>
              <a:t> </a:t>
            </a:r>
            <a:r>
              <a:rPr lang="en-US" altLang="en-US" dirty="0" smtClean="0">
                <a:latin typeface="Arial" charset="0"/>
              </a:rPr>
              <a:t>field</a:t>
            </a:r>
            <a:r>
              <a:rPr lang="en-US" altLang="en-US" dirty="0" smtClean="0">
                <a:latin typeface="Arial" charset="0"/>
              </a:rPr>
              <a:t>.</a:t>
            </a:r>
          </a:p>
          <a:p>
            <a:pPr lvl="1" eaLnBrk="1" hangingPunct="1"/>
            <a:r>
              <a:rPr lang="zh-CN" altLang="en-US" dirty="0" smtClean="0">
                <a:latin typeface="Arial" charset="0"/>
              </a:rPr>
              <a:t>您可以将</a:t>
            </a:r>
            <a:r>
              <a:rPr lang="en-US" altLang="zh-CN" dirty="0" smtClean="0">
                <a:latin typeface="Arial" charset="0"/>
              </a:rPr>
              <a:t>SQL</a:t>
            </a:r>
            <a:r>
              <a:rPr lang="zh-CN" altLang="en-US" dirty="0" smtClean="0">
                <a:latin typeface="Arial" charset="0"/>
              </a:rPr>
              <a:t>语句从</a:t>
            </a:r>
            <a:r>
              <a:rPr lang="en-US" altLang="zh-CN" dirty="0" smtClean="0">
                <a:latin typeface="Arial" charset="0"/>
              </a:rPr>
              <a:t>SQL Worksheet</a:t>
            </a:r>
            <a:r>
              <a:rPr lang="zh-CN" altLang="en-US" dirty="0" smtClean="0">
                <a:latin typeface="Arial" charset="0"/>
              </a:rPr>
              <a:t>保存到文本文件。 要保存“输入</a:t>
            </a:r>
            <a:r>
              <a:rPr lang="en-US" altLang="zh-CN" dirty="0" smtClean="0">
                <a:latin typeface="Arial" charset="0"/>
              </a:rPr>
              <a:t>SQL</a:t>
            </a:r>
            <a:r>
              <a:rPr lang="zh-CN" altLang="en-US" dirty="0" smtClean="0">
                <a:latin typeface="Arial" charset="0"/>
              </a:rPr>
              <a:t>语句”框的内容，请执行以下步骤：</a:t>
            </a:r>
          </a:p>
          <a:p>
            <a:pPr lvl="2" eaLnBrk="1" hangingPunct="1"/>
            <a:r>
              <a:rPr lang="en-US" altLang="zh-CN" dirty="0" smtClean="0">
                <a:latin typeface="Arial" charset="0"/>
              </a:rPr>
              <a:t>1.</a:t>
            </a:r>
            <a:r>
              <a:rPr lang="zh-CN" altLang="en-US" dirty="0" smtClean="0">
                <a:latin typeface="Arial" charset="0"/>
              </a:rPr>
              <a:t>单击保存图标，或使用文件</a:t>
            </a:r>
            <a:r>
              <a:rPr lang="en-US" altLang="zh-CN" dirty="0" smtClean="0">
                <a:latin typeface="Arial" charset="0"/>
              </a:rPr>
              <a:t>&gt;</a:t>
            </a:r>
            <a:r>
              <a:rPr lang="zh-CN" altLang="en-US" dirty="0" smtClean="0">
                <a:latin typeface="Arial" charset="0"/>
              </a:rPr>
              <a:t>保存菜单项。</a:t>
            </a:r>
          </a:p>
          <a:p>
            <a:pPr lvl="2" eaLnBrk="1" hangingPunct="1"/>
            <a:r>
              <a:rPr lang="en-US" altLang="zh-CN" dirty="0" smtClean="0">
                <a:latin typeface="Arial" charset="0"/>
              </a:rPr>
              <a:t>2.</a:t>
            </a:r>
            <a:r>
              <a:rPr lang="zh-CN" altLang="en-US" dirty="0" smtClean="0">
                <a:latin typeface="Arial" charset="0"/>
              </a:rPr>
              <a:t>在“保存”对话框中，输入文件名和要保存文件的位置。</a:t>
            </a:r>
          </a:p>
          <a:p>
            <a:pPr lvl="2" eaLnBrk="1" hangingPunct="1"/>
            <a:r>
              <a:rPr lang="en-US" altLang="zh-CN" dirty="0" smtClean="0">
                <a:latin typeface="Arial" charset="0"/>
              </a:rPr>
              <a:t>3.</a:t>
            </a:r>
            <a:r>
              <a:rPr lang="zh-CN" altLang="en-US" dirty="0" smtClean="0">
                <a:latin typeface="Arial" charset="0"/>
              </a:rPr>
              <a:t>单击保存。</a:t>
            </a:r>
          </a:p>
          <a:p>
            <a:pPr lvl="1" eaLnBrk="1" hangingPunct="1"/>
            <a:r>
              <a:rPr lang="zh-CN" altLang="en-US" dirty="0" smtClean="0">
                <a:latin typeface="Arial" charset="0"/>
              </a:rPr>
              <a:t>将内容保存到文件后，“输入</a:t>
            </a:r>
            <a:r>
              <a:rPr lang="en-US" altLang="zh-CN" dirty="0" smtClean="0">
                <a:latin typeface="Arial" charset="0"/>
              </a:rPr>
              <a:t>SQL</a:t>
            </a:r>
            <a:r>
              <a:rPr lang="zh-CN" altLang="en-US" dirty="0" smtClean="0">
                <a:latin typeface="Arial" charset="0"/>
              </a:rPr>
              <a:t>语句”窗口将显示文件内容的标签页。 您可以同时打开多个文件。 每个文件显示为标签页。</a:t>
            </a:r>
          </a:p>
          <a:p>
            <a:pPr lvl="1" eaLnBrk="1" hangingPunct="1"/>
            <a:r>
              <a:rPr lang="zh-CN" altLang="en-US" dirty="0" smtClean="0">
                <a:latin typeface="Arial" charset="0"/>
              </a:rPr>
              <a:t>脚本路径</a:t>
            </a:r>
          </a:p>
          <a:p>
            <a:pPr lvl="1" eaLnBrk="1" hangingPunct="1"/>
            <a:r>
              <a:rPr lang="zh-CN" altLang="en-US" dirty="0" smtClean="0">
                <a:latin typeface="Arial" charset="0"/>
              </a:rPr>
              <a:t>您可以选择默认路径来查找脚本并保存脚本。 在工具</a:t>
            </a:r>
            <a:r>
              <a:rPr lang="en-US" altLang="zh-CN" dirty="0" smtClean="0">
                <a:latin typeface="Arial" charset="0"/>
              </a:rPr>
              <a:t>&gt;</a:t>
            </a:r>
            <a:r>
              <a:rPr lang="zh-CN" altLang="en-US" dirty="0" smtClean="0">
                <a:latin typeface="Arial" charset="0"/>
              </a:rPr>
              <a:t>首选项</a:t>
            </a:r>
            <a:r>
              <a:rPr lang="en-US" altLang="zh-CN" dirty="0" smtClean="0">
                <a:latin typeface="Arial" charset="0"/>
              </a:rPr>
              <a:t>&gt;</a:t>
            </a:r>
            <a:r>
              <a:rPr lang="zh-CN" altLang="en-US" dirty="0" smtClean="0">
                <a:latin typeface="Arial" charset="0"/>
              </a:rPr>
              <a:t>数据库</a:t>
            </a:r>
            <a:r>
              <a:rPr lang="en-US" altLang="zh-CN" dirty="0" smtClean="0">
                <a:latin typeface="Arial" charset="0"/>
              </a:rPr>
              <a:t>&gt;</a:t>
            </a:r>
            <a:r>
              <a:rPr lang="zh-CN" altLang="en-US" dirty="0" smtClean="0">
                <a:latin typeface="Arial" charset="0"/>
              </a:rPr>
              <a:t>工作表参数下，在“选择默认路径查找脚本”字段中输入一个值。</a:t>
            </a:r>
            <a:endParaRPr lang="en-US" altLang="en-US" dirty="0" smtClean="0">
              <a:latin typeface="Arial" charset="0"/>
            </a:endParaRPr>
          </a:p>
        </p:txBody>
      </p:sp>
      <p:sp>
        <p:nvSpPr>
          <p:cNvPr id="430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81B876FB-7EE0-4F22-9E50-704456304F7B}" type="slidenum">
              <a:rPr lang="en-US" altLang="en-US" smtClean="0">
                <a:latin typeface="Arial" charset="0"/>
                <a:cs typeface="Arial" charset="0"/>
              </a:rPr>
              <a:t>20</a:t>
            </a:fld>
            <a:endParaRPr lang="en-US" altLang="en-US" smtClean="0">
              <a:latin typeface="Arial" charset="0"/>
              <a:cs typeface="Arial" charset="0"/>
            </a:endParaRPr>
          </a:p>
        </p:txBody>
      </p:sp>
      <p:sp>
        <p:nvSpPr>
          <p:cNvPr id="430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44175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noFill/>
          <a:ln/>
        </p:spPr>
        <p:txBody>
          <a:bodyPr/>
          <a:lstStyle/>
          <a:p>
            <a:pPr lvl="1" eaLnBrk="1" hangingPunct="1">
              <a:spcBef>
                <a:spcPts val="200"/>
              </a:spcBef>
            </a:pPr>
            <a:r>
              <a:rPr lang="en-US" altLang="en-US" dirty="0" smtClean="0">
                <a:latin typeface="Arial" charset="0"/>
              </a:rPr>
              <a:t>To open a script file and display the code in the SQL Worksheet area, perform the following steps: </a:t>
            </a:r>
          </a:p>
          <a:p>
            <a:pPr lvl="2" eaLnBrk="1" hangingPunct="1">
              <a:spcBef>
                <a:spcPts val="200"/>
              </a:spcBef>
              <a:buFont typeface="Times New Roman" pitchFamily="18" charset="0"/>
              <a:buNone/>
            </a:pPr>
            <a:r>
              <a:rPr lang="en-US" altLang="en-US" dirty="0" smtClean="0">
                <a:latin typeface="Arial" charset="0"/>
              </a:rPr>
              <a:t>1.	In the files navigator, select (or navigate to) the script file that you want to open. </a:t>
            </a:r>
          </a:p>
          <a:p>
            <a:pPr lvl="2" eaLnBrk="1" hangingPunct="1">
              <a:spcBef>
                <a:spcPts val="200"/>
              </a:spcBef>
              <a:buFont typeface="Times New Roman" pitchFamily="18" charset="0"/>
              <a:buNone/>
            </a:pPr>
            <a:r>
              <a:rPr lang="en-US" altLang="en-US" dirty="0" smtClean="0">
                <a:latin typeface="Arial" charset="0"/>
              </a:rPr>
              <a:t>2.	Double-click the file to open it. The code of the script file is displayed in the SQL Worksheet area.</a:t>
            </a:r>
          </a:p>
          <a:p>
            <a:pPr lvl="2" eaLnBrk="1" hangingPunct="1">
              <a:spcBef>
                <a:spcPts val="200"/>
              </a:spcBef>
              <a:buFont typeface="Times New Roman" pitchFamily="18" charset="0"/>
              <a:buNone/>
            </a:pPr>
            <a:r>
              <a:rPr lang="en-US" altLang="en-US" dirty="0" smtClean="0">
                <a:latin typeface="Arial" charset="0"/>
              </a:rPr>
              <a:t>3.	Select a connection from the connection drop-down list. </a:t>
            </a:r>
          </a:p>
          <a:p>
            <a:pPr lvl="2" eaLnBrk="1" hangingPunct="1">
              <a:spcBef>
                <a:spcPts val="200"/>
              </a:spcBef>
              <a:buFont typeface="Times New Roman" pitchFamily="18" charset="0"/>
              <a:buNone/>
            </a:pPr>
            <a:r>
              <a:rPr lang="en-US" altLang="en-US" dirty="0" smtClean="0">
                <a:latin typeface="Arial" charset="0"/>
              </a:rPr>
              <a:t>4.	To run the code, click the Run Script (</a:t>
            </a:r>
            <a:r>
              <a:rPr lang="en-US" altLang="en-US" dirty="0" err="1" smtClean="0">
                <a:latin typeface="Arial" charset="0"/>
              </a:rPr>
              <a:t>F5</a:t>
            </a:r>
            <a:r>
              <a:rPr lang="en-US" altLang="en-US" dirty="0" smtClean="0">
                <a:latin typeface="Arial" charset="0"/>
              </a:rPr>
              <a:t>) icon on the SQL Worksheet toolbar. If you have not selected a connection from the connection drop-down list, a connection dialog box will appear. Select the connection that you want to use for the script execution.</a:t>
            </a:r>
          </a:p>
          <a:p>
            <a:pPr lvl="1" eaLnBrk="1" hangingPunct="1">
              <a:spcBef>
                <a:spcPts val="200"/>
              </a:spcBef>
            </a:pPr>
            <a:r>
              <a:rPr lang="en-US" altLang="en-US" dirty="0" smtClean="0">
                <a:latin typeface="Arial" charset="0"/>
              </a:rPr>
              <a:t>Alternatively, you can also do the following:</a:t>
            </a:r>
          </a:p>
          <a:p>
            <a:pPr lvl="2" eaLnBrk="1" hangingPunct="1">
              <a:spcBef>
                <a:spcPts val="200"/>
              </a:spcBef>
              <a:buFont typeface="Times New Roman" pitchFamily="18" charset="0"/>
              <a:buNone/>
            </a:pPr>
            <a:r>
              <a:rPr lang="en-US" altLang="en-US" dirty="0" smtClean="0">
                <a:latin typeface="Arial" charset="0"/>
              </a:rPr>
              <a:t>1.	Select File &gt; Open. The Open dialog box is displayed.</a:t>
            </a:r>
          </a:p>
          <a:p>
            <a:pPr lvl="2" eaLnBrk="1" hangingPunct="1">
              <a:spcBef>
                <a:spcPts val="200"/>
              </a:spcBef>
              <a:buFont typeface="Times New Roman" pitchFamily="18" charset="0"/>
              <a:buNone/>
            </a:pPr>
            <a:r>
              <a:rPr lang="en-US" altLang="en-US" dirty="0" smtClean="0">
                <a:latin typeface="Arial" charset="0"/>
              </a:rPr>
              <a:t>2.	In the Open dialog box, select (or navigate to) the script file that you want to open.</a:t>
            </a:r>
          </a:p>
          <a:p>
            <a:pPr lvl="2" eaLnBrk="1" hangingPunct="1">
              <a:spcBef>
                <a:spcPts val="200"/>
              </a:spcBef>
              <a:buFont typeface="Times New Roman" pitchFamily="18" charset="0"/>
              <a:buNone/>
            </a:pPr>
            <a:r>
              <a:rPr lang="en-US" altLang="en-US" dirty="0" smtClean="0">
                <a:latin typeface="Arial" charset="0"/>
              </a:rPr>
              <a:t>3.	Click Open. The code of the script file is displayed in the SQL Worksheet area.</a:t>
            </a:r>
          </a:p>
          <a:p>
            <a:pPr lvl="2" eaLnBrk="1" hangingPunct="1">
              <a:spcBef>
                <a:spcPts val="200"/>
              </a:spcBef>
              <a:buFont typeface="Times New Roman" pitchFamily="18" charset="0"/>
              <a:buNone/>
            </a:pPr>
            <a:r>
              <a:rPr lang="en-US" altLang="en-US" dirty="0" smtClean="0">
                <a:latin typeface="Arial" charset="0"/>
              </a:rPr>
              <a:t>4.	Select a connection from the connection drop-down list. </a:t>
            </a:r>
          </a:p>
          <a:p>
            <a:pPr lvl="2" eaLnBrk="1" hangingPunct="1">
              <a:spcBef>
                <a:spcPts val="200"/>
              </a:spcBef>
              <a:buFont typeface="Times New Roman" pitchFamily="18" charset="0"/>
              <a:buAutoNum type="arabicPeriod" startAt="5"/>
            </a:pPr>
            <a:r>
              <a:rPr lang="en-US" altLang="en-US" dirty="0" smtClean="0">
                <a:latin typeface="Arial" charset="0"/>
              </a:rPr>
              <a:t>To </a:t>
            </a:r>
            <a:r>
              <a:rPr lang="en-US" altLang="en-US" dirty="0" smtClean="0">
                <a:latin typeface="Arial" charset="0"/>
              </a:rPr>
              <a:t>run the code, click the Run Script (</a:t>
            </a:r>
            <a:r>
              <a:rPr lang="en-US" altLang="en-US" dirty="0" err="1" smtClean="0">
                <a:latin typeface="Arial" charset="0"/>
              </a:rPr>
              <a:t>F5</a:t>
            </a:r>
            <a:r>
              <a:rPr lang="en-US" altLang="en-US" dirty="0" smtClean="0">
                <a:latin typeface="Arial" charset="0"/>
              </a:rPr>
              <a:t>) icon on the SQL Worksheet toolbar. If you have not selected a connection from the connection drop-down list, a connection dialog box will appear. Select the connection that you want to use for the script execution</a:t>
            </a:r>
            <a:r>
              <a:rPr lang="en-US" altLang="en-US" dirty="0" smtClean="0">
                <a:latin typeface="Arial" charset="0"/>
              </a:rPr>
              <a:t>.</a:t>
            </a:r>
          </a:p>
          <a:p>
            <a:pPr marL="0" lvl="1" indent="-152374" eaLnBrk="1" hangingPunct="1">
              <a:spcBef>
                <a:spcPts val="200"/>
              </a:spcBef>
              <a:buFont typeface="Times New Roman" pitchFamily="18" charset="0"/>
              <a:buNone/>
            </a:pPr>
            <a:r>
              <a:rPr lang="zh-CN" altLang="en-US" dirty="0" smtClean="0">
                <a:latin typeface="Arial" charset="0"/>
              </a:rPr>
              <a:t>要打开脚本文件并在</a:t>
            </a:r>
            <a:r>
              <a:rPr lang="en-US" altLang="zh-CN" dirty="0" smtClean="0">
                <a:latin typeface="Arial" charset="0"/>
              </a:rPr>
              <a:t>SQL Worksheet</a:t>
            </a:r>
            <a:r>
              <a:rPr lang="zh-CN" altLang="en-US" dirty="0" smtClean="0">
                <a:latin typeface="Arial" charset="0"/>
              </a:rPr>
              <a:t>区域中显示代码，请执行以下步骤：</a:t>
            </a:r>
          </a:p>
          <a:p>
            <a:pPr marL="457120" lvl="2" indent="-152374" eaLnBrk="1" hangingPunct="1">
              <a:spcBef>
                <a:spcPts val="200"/>
              </a:spcBef>
              <a:buFont typeface="Times New Roman" pitchFamily="18" charset="0"/>
              <a:buNone/>
            </a:pPr>
            <a:r>
              <a:rPr lang="en-US" altLang="zh-CN" dirty="0" smtClean="0">
                <a:latin typeface="Arial" charset="0"/>
              </a:rPr>
              <a:t>1.</a:t>
            </a:r>
            <a:r>
              <a:rPr lang="zh-CN" altLang="en-US" dirty="0" smtClean="0">
                <a:latin typeface="Arial" charset="0"/>
              </a:rPr>
              <a:t>在文件导航器中，选择（或导航到）要打开的脚本文件。</a:t>
            </a:r>
          </a:p>
          <a:p>
            <a:pPr marL="457120" lvl="2" indent="-152374" eaLnBrk="1" hangingPunct="1">
              <a:spcBef>
                <a:spcPts val="200"/>
              </a:spcBef>
              <a:buFont typeface="Times New Roman" pitchFamily="18" charset="0"/>
              <a:buNone/>
            </a:pPr>
            <a:r>
              <a:rPr lang="en-US" altLang="zh-CN" dirty="0" smtClean="0">
                <a:latin typeface="Arial" charset="0"/>
              </a:rPr>
              <a:t>2.</a:t>
            </a:r>
            <a:r>
              <a:rPr lang="zh-CN" altLang="en-US" dirty="0" smtClean="0">
                <a:latin typeface="Arial" charset="0"/>
              </a:rPr>
              <a:t>双击文件打开它。脚本文件的代码显示在</a:t>
            </a:r>
            <a:r>
              <a:rPr lang="en-US" altLang="zh-CN" dirty="0" smtClean="0">
                <a:latin typeface="Arial" charset="0"/>
              </a:rPr>
              <a:t>SQL Worksheet</a:t>
            </a:r>
            <a:r>
              <a:rPr lang="zh-CN" altLang="en-US" dirty="0" smtClean="0">
                <a:latin typeface="Arial" charset="0"/>
              </a:rPr>
              <a:t>区域中。</a:t>
            </a:r>
          </a:p>
          <a:p>
            <a:pPr marL="457120" lvl="2" indent="-152374" eaLnBrk="1" hangingPunct="1">
              <a:spcBef>
                <a:spcPts val="200"/>
              </a:spcBef>
              <a:buFont typeface="Times New Roman" pitchFamily="18" charset="0"/>
              <a:buNone/>
            </a:pPr>
            <a:r>
              <a:rPr lang="en-US" altLang="zh-CN" dirty="0" smtClean="0">
                <a:latin typeface="Arial" charset="0"/>
              </a:rPr>
              <a:t>3.</a:t>
            </a:r>
            <a:r>
              <a:rPr lang="zh-CN" altLang="en-US" dirty="0" smtClean="0">
                <a:latin typeface="Arial" charset="0"/>
              </a:rPr>
              <a:t>从连接下拉列表中选择连接。</a:t>
            </a:r>
          </a:p>
          <a:p>
            <a:pPr marL="457120" lvl="2" indent="-152374" eaLnBrk="1" hangingPunct="1">
              <a:spcBef>
                <a:spcPts val="200"/>
              </a:spcBef>
              <a:buFont typeface="Times New Roman" pitchFamily="18" charset="0"/>
              <a:buNone/>
            </a:pPr>
            <a:r>
              <a:rPr lang="en-US" altLang="zh-CN" dirty="0" smtClean="0">
                <a:latin typeface="Arial" charset="0"/>
              </a:rPr>
              <a:t>4.</a:t>
            </a:r>
            <a:r>
              <a:rPr lang="zh-CN" altLang="en-US" dirty="0" smtClean="0">
                <a:latin typeface="Arial" charset="0"/>
              </a:rPr>
              <a:t>要运行代码，请单击</a:t>
            </a:r>
            <a:r>
              <a:rPr lang="en-US" altLang="zh-CN" dirty="0" smtClean="0">
                <a:latin typeface="Arial" charset="0"/>
              </a:rPr>
              <a:t>SQL Worksheet</a:t>
            </a:r>
            <a:r>
              <a:rPr lang="zh-CN" altLang="en-US" dirty="0" smtClean="0">
                <a:latin typeface="Arial" charset="0"/>
              </a:rPr>
              <a:t>工具栏上的运行脚本（</a:t>
            </a:r>
            <a:r>
              <a:rPr lang="en-US" altLang="zh-CN" dirty="0" err="1" smtClean="0">
                <a:latin typeface="Arial" charset="0"/>
              </a:rPr>
              <a:t>F5</a:t>
            </a:r>
            <a:r>
              <a:rPr lang="zh-CN" altLang="en-US" dirty="0" smtClean="0">
                <a:latin typeface="Arial" charset="0"/>
              </a:rPr>
              <a:t>）图标。如果您没有从连接下拉列表中选择连接，将显示一个连接对话框。选择要用于脚本执行的连接。</a:t>
            </a:r>
          </a:p>
          <a:p>
            <a:pPr marL="0" lvl="1" indent="-152374" eaLnBrk="1" hangingPunct="1">
              <a:spcBef>
                <a:spcPts val="200"/>
              </a:spcBef>
              <a:buFont typeface="Times New Roman" pitchFamily="18" charset="0"/>
              <a:buNone/>
            </a:pPr>
            <a:r>
              <a:rPr lang="zh-CN" altLang="en-US" dirty="0" smtClean="0">
                <a:latin typeface="Arial" charset="0"/>
              </a:rPr>
              <a:t>或者，您还可以执行以下操作：</a:t>
            </a:r>
          </a:p>
          <a:p>
            <a:pPr marL="457120" lvl="2" indent="-152374" eaLnBrk="1" hangingPunct="1">
              <a:spcBef>
                <a:spcPts val="200"/>
              </a:spcBef>
              <a:buFont typeface="Times New Roman" pitchFamily="18" charset="0"/>
              <a:buNone/>
            </a:pPr>
            <a:r>
              <a:rPr lang="en-US" altLang="zh-CN" dirty="0" smtClean="0">
                <a:latin typeface="Arial" charset="0"/>
              </a:rPr>
              <a:t>1.</a:t>
            </a:r>
            <a:r>
              <a:rPr lang="zh-CN" altLang="en-US" dirty="0" smtClean="0">
                <a:latin typeface="Arial" charset="0"/>
              </a:rPr>
              <a:t>选择文件</a:t>
            </a:r>
            <a:r>
              <a:rPr lang="en-US" altLang="zh-CN" dirty="0" smtClean="0">
                <a:latin typeface="Arial" charset="0"/>
              </a:rPr>
              <a:t>&gt;</a:t>
            </a:r>
            <a:r>
              <a:rPr lang="zh-CN" altLang="en-US" dirty="0" smtClean="0">
                <a:latin typeface="Arial" charset="0"/>
              </a:rPr>
              <a:t>打开。显示打开对话框。</a:t>
            </a:r>
          </a:p>
          <a:p>
            <a:pPr marL="457120" lvl="2" indent="-152374" eaLnBrk="1" hangingPunct="1">
              <a:spcBef>
                <a:spcPts val="200"/>
              </a:spcBef>
              <a:buFont typeface="Times New Roman" pitchFamily="18" charset="0"/>
              <a:buNone/>
            </a:pPr>
            <a:r>
              <a:rPr lang="en-US" altLang="zh-CN" dirty="0" smtClean="0">
                <a:latin typeface="Arial" charset="0"/>
              </a:rPr>
              <a:t>2.</a:t>
            </a:r>
            <a:r>
              <a:rPr lang="zh-CN" altLang="en-US" dirty="0" smtClean="0">
                <a:latin typeface="Arial" charset="0"/>
              </a:rPr>
              <a:t>在“打开”对话框中，选择（或导航到）要打开的脚本文件。</a:t>
            </a:r>
          </a:p>
          <a:p>
            <a:pPr marL="457120" lvl="2" indent="-152374" eaLnBrk="1" hangingPunct="1">
              <a:spcBef>
                <a:spcPts val="200"/>
              </a:spcBef>
              <a:buFont typeface="Times New Roman" pitchFamily="18" charset="0"/>
              <a:buNone/>
            </a:pPr>
            <a:r>
              <a:rPr lang="en-US" altLang="zh-CN" dirty="0" smtClean="0">
                <a:latin typeface="Arial" charset="0"/>
              </a:rPr>
              <a:t>3.</a:t>
            </a:r>
            <a:r>
              <a:rPr lang="zh-CN" altLang="en-US" dirty="0" smtClean="0">
                <a:latin typeface="Arial" charset="0"/>
              </a:rPr>
              <a:t>单击打开。脚本文件的代码显示在</a:t>
            </a:r>
            <a:r>
              <a:rPr lang="en-US" altLang="zh-CN" dirty="0" smtClean="0">
                <a:latin typeface="Arial" charset="0"/>
              </a:rPr>
              <a:t>SQL Worksheet</a:t>
            </a:r>
            <a:r>
              <a:rPr lang="zh-CN" altLang="en-US" dirty="0" smtClean="0">
                <a:latin typeface="Arial" charset="0"/>
              </a:rPr>
              <a:t>区域中。</a:t>
            </a:r>
          </a:p>
          <a:p>
            <a:pPr marL="457120" lvl="2" indent="-152374" eaLnBrk="1" hangingPunct="1">
              <a:spcBef>
                <a:spcPts val="200"/>
              </a:spcBef>
              <a:buFont typeface="Times New Roman" pitchFamily="18" charset="0"/>
              <a:buNone/>
            </a:pPr>
            <a:r>
              <a:rPr lang="en-US" altLang="zh-CN" dirty="0" smtClean="0">
                <a:latin typeface="Arial" charset="0"/>
              </a:rPr>
              <a:t>4.</a:t>
            </a:r>
            <a:r>
              <a:rPr lang="zh-CN" altLang="en-US" dirty="0" smtClean="0">
                <a:latin typeface="Arial" charset="0"/>
              </a:rPr>
              <a:t>从连接下拉列表中选择一个连接。</a:t>
            </a:r>
          </a:p>
          <a:p>
            <a:pPr marL="457120" lvl="2" indent="-152374" eaLnBrk="1" hangingPunct="1">
              <a:spcBef>
                <a:spcPts val="200"/>
              </a:spcBef>
              <a:buFont typeface="Times New Roman" pitchFamily="18" charset="0"/>
              <a:buNone/>
            </a:pPr>
            <a:r>
              <a:rPr lang="en-US" altLang="zh-CN" dirty="0" smtClean="0">
                <a:latin typeface="Arial" charset="0"/>
              </a:rPr>
              <a:t>5.</a:t>
            </a:r>
            <a:r>
              <a:rPr lang="zh-CN" altLang="en-US" dirty="0" smtClean="0">
                <a:latin typeface="Arial" charset="0"/>
              </a:rPr>
              <a:t>要运行代码，请单击</a:t>
            </a:r>
            <a:r>
              <a:rPr lang="en-US" altLang="zh-CN" dirty="0" smtClean="0">
                <a:latin typeface="Arial" charset="0"/>
              </a:rPr>
              <a:t>SQL Worksheet</a:t>
            </a:r>
            <a:r>
              <a:rPr lang="zh-CN" altLang="en-US" dirty="0" smtClean="0">
                <a:latin typeface="Arial" charset="0"/>
              </a:rPr>
              <a:t>工具栏上的运行脚本（</a:t>
            </a:r>
            <a:r>
              <a:rPr lang="en-US" altLang="zh-CN" dirty="0" err="1" smtClean="0">
                <a:latin typeface="Arial" charset="0"/>
              </a:rPr>
              <a:t>F5</a:t>
            </a:r>
            <a:r>
              <a:rPr lang="zh-CN" altLang="en-US" dirty="0" smtClean="0">
                <a:latin typeface="Arial" charset="0"/>
              </a:rPr>
              <a:t>）图标。如果您没有从连接下拉列表中选择连接，将显示一个连接对话框。选择要用于脚本执行的连接。</a:t>
            </a:r>
            <a:endParaRPr lang="en-US" altLang="en-US" dirty="0" smtClean="0">
              <a:latin typeface="Arial" charset="0"/>
            </a:endParaRPr>
          </a:p>
        </p:txBody>
      </p:sp>
      <p:sp>
        <p:nvSpPr>
          <p:cNvPr id="450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5E096E4B-2D96-4E82-881F-FFB6B58D56A8}" type="slidenum">
              <a:rPr lang="en-US" altLang="en-US" smtClean="0">
                <a:latin typeface="Arial" charset="0"/>
                <a:cs typeface="Arial" charset="0"/>
              </a:rPr>
              <a:t>21</a:t>
            </a:fld>
            <a:endParaRPr lang="en-US" altLang="en-US" smtClean="0">
              <a:latin typeface="Arial" charset="0"/>
              <a:cs typeface="Arial" charset="0"/>
            </a:endParaRPr>
          </a:p>
        </p:txBody>
      </p:sp>
      <p:sp>
        <p:nvSpPr>
          <p:cNvPr id="450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01372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noFill/>
          <a:ln/>
        </p:spPr>
        <p:txBody>
          <a:bodyPr/>
          <a:lstStyle/>
          <a:p>
            <a:pPr lvl="1">
              <a:buSzTx/>
              <a:buFontTx/>
              <a:buNone/>
            </a:pPr>
            <a:r>
              <a:rPr lang="en-US" altLang="en-US" dirty="0" smtClean="0">
                <a:latin typeface="Arial" charset="0"/>
              </a:rPr>
              <a:t>To run a saved SQL script, perform the following steps:</a:t>
            </a:r>
          </a:p>
          <a:p>
            <a:pPr lvl="2" eaLnBrk="1" hangingPunct="1">
              <a:buFont typeface="Times New Roman" pitchFamily="18" charset="0"/>
              <a:buNone/>
            </a:pPr>
            <a:r>
              <a:rPr lang="en-US" altLang="en-US" dirty="0" smtClean="0">
                <a:latin typeface="Arial" charset="0"/>
              </a:rPr>
              <a:t>1.	Use the </a:t>
            </a:r>
            <a:r>
              <a:rPr lang="en-US" altLang="en-US" b="1" dirty="0" smtClean="0">
                <a:latin typeface="Courier New" pitchFamily="49" charset="0"/>
              </a:rPr>
              <a:t>@</a:t>
            </a:r>
            <a:r>
              <a:rPr lang="en-US" altLang="en-US" dirty="0" smtClean="0">
                <a:latin typeface="Arial" charset="0"/>
              </a:rPr>
              <a:t> command followed by the location and the name of the file that you want to run in the Enter SQL Statement window.</a:t>
            </a:r>
          </a:p>
          <a:p>
            <a:pPr lvl="2" eaLnBrk="1" hangingPunct="1">
              <a:buFont typeface="Times New Roman" pitchFamily="18" charset="0"/>
              <a:buAutoNum type="arabicPeriod" startAt="2"/>
            </a:pPr>
            <a:r>
              <a:rPr lang="en-US" altLang="en-US" dirty="0" smtClean="0">
                <a:latin typeface="Arial" charset="0"/>
              </a:rPr>
              <a:t>Click the Run Script icon.</a:t>
            </a:r>
          </a:p>
          <a:p>
            <a:pPr lvl="1" eaLnBrk="1" hangingPunct="1"/>
            <a:r>
              <a:rPr lang="en-US" altLang="en-US" dirty="0" smtClean="0">
                <a:latin typeface="Arial" charset="0"/>
              </a:rPr>
              <a:t>The results from running the file are displayed on the Script Output tabbed page. You can also save the script output by clicking the Save icon on the Script Output tabbed page. The File Save dialog box appears and you can identify a name and location for your file</a:t>
            </a:r>
            <a:r>
              <a:rPr lang="en-US" altLang="en-US" dirty="0" smtClean="0">
                <a:latin typeface="Arial" charset="0"/>
              </a:rPr>
              <a:t>.</a:t>
            </a:r>
          </a:p>
          <a:p>
            <a:pPr lvl="1" eaLnBrk="1" hangingPunct="1"/>
            <a:r>
              <a:rPr lang="zh-CN" altLang="en-US" dirty="0" smtClean="0">
                <a:latin typeface="Arial" charset="0"/>
              </a:rPr>
              <a:t>要运行保存的</a:t>
            </a:r>
            <a:r>
              <a:rPr lang="en-US" altLang="zh-CN" dirty="0" smtClean="0">
                <a:latin typeface="Arial" charset="0"/>
              </a:rPr>
              <a:t>SQL</a:t>
            </a:r>
            <a:r>
              <a:rPr lang="zh-CN" altLang="en-US" dirty="0" smtClean="0">
                <a:latin typeface="Arial" charset="0"/>
              </a:rPr>
              <a:t>脚本，请执行以下步骤：</a:t>
            </a:r>
          </a:p>
          <a:p>
            <a:pPr lvl="2" eaLnBrk="1" hangingPunct="1"/>
            <a:r>
              <a:rPr lang="en-US" altLang="zh-CN" dirty="0" smtClean="0">
                <a:latin typeface="Arial" charset="0"/>
              </a:rPr>
              <a:t>1.</a:t>
            </a:r>
            <a:r>
              <a:rPr lang="zh-CN" altLang="en-US" dirty="0" smtClean="0">
                <a:latin typeface="Arial" charset="0"/>
              </a:rPr>
              <a:t>使用</a:t>
            </a:r>
            <a:r>
              <a:rPr lang="en-US" altLang="zh-CN" dirty="0" smtClean="0">
                <a:latin typeface="Arial" charset="0"/>
              </a:rPr>
              <a:t>@</a:t>
            </a:r>
            <a:r>
              <a:rPr lang="zh-CN" altLang="en-US" dirty="0" smtClean="0">
                <a:latin typeface="Arial" charset="0"/>
              </a:rPr>
              <a:t>命令，后跟要在“输入</a:t>
            </a:r>
            <a:r>
              <a:rPr lang="en-US" altLang="zh-CN" dirty="0" smtClean="0">
                <a:latin typeface="Arial" charset="0"/>
              </a:rPr>
              <a:t>SQL</a:t>
            </a:r>
            <a:r>
              <a:rPr lang="zh-CN" altLang="en-US" dirty="0" smtClean="0">
                <a:latin typeface="Arial" charset="0"/>
              </a:rPr>
              <a:t>语句”窗口中运行的文件的位置和名称。</a:t>
            </a:r>
          </a:p>
          <a:p>
            <a:pPr lvl="2" eaLnBrk="1" hangingPunct="1"/>
            <a:r>
              <a:rPr lang="en-US" altLang="zh-CN" dirty="0" smtClean="0">
                <a:latin typeface="Arial" charset="0"/>
              </a:rPr>
              <a:t>2.</a:t>
            </a:r>
            <a:r>
              <a:rPr lang="zh-CN" altLang="en-US" dirty="0" smtClean="0">
                <a:latin typeface="Arial" charset="0"/>
              </a:rPr>
              <a:t>单击运行脚本图标。</a:t>
            </a:r>
          </a:p>
          <a:p>
            <a:pPr lvl="1" eaLnBrk="1" hangingPunct="1"/>
            <a:r>
              <a:rPr lang="zh-CN" altLang="en-US" dirty="0" smtClean="0">
                <a:latin typeface="Arial" charset="0"/>
              </a:rPr>
              <a:t>运行文件的结果显示在“脚本输出”选项卡页面上。 您还可以通过单击“脚本输出”选项卡页面上的“保存”图标来保存脚本输出。 将出现“文件保存”对话框，您可以识别文件的名称和位置。</a:t>
            </a:r>
            <a:endParaRPr lang="en-US" altLang="en-US" dirty="0" smtClean="0">
              <a:latin typeface="Arial" charset="0"/>
            </a:endParaRPr>
          </a:p>
        </p:txBody>
      </p:sp>
      <p:sp>
        <p:nvSpPr>
          <p:cNvPr id="471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4913D04-642D-4679-96D5-FA456CEA0D3C}" type="slidenum">
              <a:rPr lang="en-US" altLang="en-US" smtClean="0">
                <a:latin typeface="Arial" charset="0"/>
                <a:cs typeface="Arial" charset="0"/>
              </a:rPr>
              <a:t>22</a:t>
            </a:fld>
            <a:endParaRPr lang="en-US" altLang="en-US" smtClean="0">
              <a:latin typeface="Arial" charset="0"/>
              <a:cs typeface="Arial" charset="0"/>
            </a:endParaRPr>
          </a:p>
        </p:txBody>
      </p:sp>
      <p:sp>
        <p:nvSpPr>
          <p:cNvPr id="4710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61506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may want to format the indentation, spacing, capitalization, and line separation of the SQL code. SQL Developer has a feature for formatting SQL code.</a:t>
            </a:r>
          </a:p>
          <a:p>
            <a:pPr lvl="1" eaLnBrk="1" hangingPunct="1"/>
            <a:r>
              <a:rPr lang="en-US" altLang="en-US" dirty="0" smtClean="0">
                <a:latin typeface="Arial" charset="0"/>
              </a:rPr>
              <a:t>To format the SQL code, right-click in the statement area and select Format.</a:t>
            </a:r>
          </a:p>
          <a:p>
            <a:pPr lvl="1" eaLnBrk="1" hangingPunct="1"/>
            <a:r>
              <a:rPr lang="en-US" altLang="en-US" dirty="0" smtClean="0">
                <a:latin typeface="Arial" charset="0"/>
              </a:rPr>
              <a:t>In the example in the slide, before formatting, the SQL code has the keywords not capitalized and the statement not properly indented. After formatting, the SQL code is beautified with the keywords capitalized and the statement properly indented</a:t>
            </a:r>
            <a:r>
              <a:rPr lang="en-US" altLang="en-US" dirty="0" smtClean="0">
                <a:latin typeface="Arial" charset="0"/>
              </a:rPr>
              <a:t>.</a:t>
            </a:r>
          </a:p>
          <a:p>
            <a:pPr lvl="1" eaLnBrk="1" hangingPunct="1"/>
            <a:r>
              <a:rPr lang="zh-CN" altLang="en-US" dirty="0" smtClean="0">
                <a:latin typeface="Arial" charset="0"/>
              </a:rPr>
              <a:t>您可能需要格式化</a:t>
            </a:r>
            <a:r>
              <a:rPr lang="en-US" altLang="zh-CN" dirty="0" smtClean="0">
                <a:latin typeface="Arial" charset="0"/>
              </a:rPr>
              <a:t>SQL</a:t>
            </a:r>
            <a:r>
              <a:rPr lang="zh-CN" altLang="en-US" dirty="0" smtClean="0">
                <a:latin typeface="Arial" charset="0"/>
              </a:rPr>
              <a:t>代码的缩进，间距，大小写和行间隔。 </a:t>
            </a:r>
            <a:r>
              <a:rPr lang="en-US" altLang="zh-CN" dirty="0" smtClean="0">
                <a:latin typeface="Arial" charset="0"/>
              </a:rPr>
              <a:t>SQL Developer</a:t>
            </a:r>
            <a:r>
              <a:rPr lang="zh-CN" altLang="en-US" dirty="0" smtClean="0">
                <a:latin typeface="Arial" charset="0"/>
              </a:rPr>
              <a:t>具有格式化</a:t>
            </a:r>
            <a:r>
              <a:rPr lang="en-US" altLang="zh-CN" dirty="0" smtClean="0">
                <a:latin typeface="Arial" charset="0"/>
              </a:rPr>
              <a:t>SQL</a:t>
            </a:r>
            <a:r>
              <a:rPr lang="zh-CN" altLang="en-US" dirty="0" smtClean="0">
                <a:latin typeface="Arial" charset="0"/>
              </a:rPr>
              <a:t>代码的功能。</a:t>
            </a:r>
          </a:p>
          <a:p>
            <a:pPr lvl="1" eaLnBrk="1" hangingPunct="1"/>
            <a:r>
              <a:rPr lang="zh-CN" altLang="en-US" dirty="0" smtClean="0">
                <a:latin typeface="Arial" charset="0"/>
              </a:rPr>
              <a:t>要格式化</a:t>
            </a:r>
            <a:r>
              <a:rPr lang="en-US" altLang="zh-CN" dirty="0" smtClean="0">
                <a:latin typeface="Arial" charset="0"/>
              </a:rPr>
              <a:t>SQL</a:t>
            </a:r>
            <a:r>
              <a:rPr lang="zh-CN" altLang="en-US" dirty="0" smtClean="0">
                <a:latin typeface="Arial" charset="0"/>
              </a:rPr>
              <a:t>代码，请右键单击语句区域，然后选择“格式”。</a:t>
            </a:r>
          </a:p>
          <a:p>
            <a:pPr lvl="1" eaLnBrk="1" hangingPunct="1"/>
            <a:r>
              <a:rPr lang="zh-CN" altLang="en-US" dirty="0" smtClean="0">
                <a:latin typeface="Arial" charset="0"/>
              </a:rPr>
              <a:t>在幻灯片中的示例中，在格式化之前，</a:t>
            </a:r>
            <a:r>
              <a:rPr lang="en-US" altLang="zh-CN" dirty="0" smtClean="0">
                <a:latin typeface="Arial" charset="0"/>
              </a:rPr>
              <a:t>SQL</a:t>
            </a:r>
            <a:r>
              <a:rPr lang="zh-CN" altLang="en-US" dirty="0" smtClean="0">
                <a:latin typeface="Arial" charset="0"/>
              </a:rPr>
              <a:t>代码的关键字未大写，语句未正确缩进。 格式化后，</a:t>
            </a:r>
            <a:r>
              <a:rPr lang="en-US" altLang="zh-CN" dirty="0" smtClean="0">
                <a:latin typeface="Arial" charset="0"/>
              </a:rPr>
              <a:t>SQL</a:t>
            </a:r>
            <a:r>
              <a:rPr lang="zh-CN" altLang="en-US" dirty="0" smtClean="0">
                <a:latin typeface="Arial" charset="0"/>
              </a:rPr>
              <a:t>代码被美化，大写字母和语句正确缩进。</a:t>
            </a:r>
            <a:endParaRPr lang="en-US" altLang="en-US" dirty="0" smtClean="0">
              <a:latin typeface="Arial" charset="0"/>
            </a:endParaRPr>
          </a:p>
        </p:txBody>
      </p:sp>
      <p:sp>
        <p:nvSpPr>
          <p:cNvPr id="491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9FD7537-13EC-4765-B424-4898CE178286}" type="slidenum">
              <a:rPr lang="en-US" altLang="en-US" smtClean="0">
                <a:latin typeface="Arial" charset="0"/>
                <a:cs typeface="Arial" charset="0"/>
              </a:rPr>
              <a:t>23</a:t>
            </a:fld>
            <a:endParaRPr lang="en-US" altLang="en-US" smtClean="0">
              <a:latin typeface="Arial" charset="0"/>
              <a:cs typeface="Arial" charset="0"/>
            </a:endParaRPr>
          </a:p>
        </p:txBody>
      </p:sp>
      <p:sp>
        <p:nvSpPr>
          <p:cNvPr id="4915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014645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noFill/>
          <a:ln/>
        </p:spPr>
        <p:txBody>
          <a:bodyPr/>
          <a:lstStyle/>
          <a:p>
            <a:pPr lvl="1" eaLnBrk="1" hangingPunct="1"/>
            <a:r>
              <a:rPr lang="en-US" altLang="en-US" dirty="0" smtClean="0">
                <a:latin typeface="Arial" charset="0"/>
              </a:rPr>
              <a:t>You may want to use certain code fragments when you use the SQL Worksheet or create or edit a PL/SQL function or procedure. SQL Developer has a feature called Snippets. Snippets are code fragments such as SQL functions, optimizer hints, and miscellaneous PL/SQL programming techniques. You can drag snippets to the Editor window.</a:t>
            </a:r>
          </a:p>
          <a:p>
            <a:pPr lvl="1" eaLnBrk="1" hangingPunct="1"/>
            <a:r>
              <a:rPr lang="en-US" altLang="en-US" dirty="0" smtClean="0">
                <a:latin typeface="Arial" charset="0"/>
              </a:rPr>
              <a:t>To display Snippets, select View &gt; Snippets.</a:t>
            </a:r>
          </a:p>
          <a:p>
            <a:pPr lvl="1" eaLnBrk="1" hangingPunct="1"/>
            <a:r>
              <a:rPr lang="en-US" altLang="en-US" dirty="0" smtClean="0">
                <a:latin typeface="Arial" charset="0"/>
              </a:rPr>
              <a:t>The Snippets window is displayed on the right. You can use the drop-down list to select a group. A Snippets button is placed in the right window margin, so that you can display the Snippets window if it becomes hidden</a:t>
            </a:r>
            <a:r>
              <a:rPr lang="en-US" altLang="en-US" dirty="0" smtClean="0">
                <a:latin typeface="Arial" charset="0"/>
              </a:rPr>
              <a:t>.</a:t>
            </a:r>
          </a:p>
          <a:p>
            <a:pPr lvl="1" eaLnBrk="1" hangingPunct="1"/>
            <a:r>
              <a:rPr lang="zh-CN" altLang="en-US" dirty="0" smtClean="0">
                <a:latin typeface="Arial" charset="0"/>
              </a:rPr>
              <a:t>当您使用</a:t>
            </a:r>
            <a:r>
              <a:rPr lang="en-US" altLang="zh-CN" dirty="0" smtClean="0">
                <a:latin typeface="Arial" charset="0"/>
              </a:rPr>
              <a:t>SQL</a:t>
            </a:r>
            <a:r>
              <a:rPr lang="zh-CN" altLang="en-US" dirty="0" smtClean="0">
                <a:latin typeface="Arial" charset="0"/>
              </a:rPr>
              <a:t>工作表或创建或编辑</a:t>
            </a:r>
            <a:r>
              <a:rPr lang="en-US" altLang="zh-CN" dirty="0" smtClean="0">
                <a:latin typeface="Arial" charset="0"/>
              </a:rPr>
              <a:t>PL / SQL</a:t>
            </a:r>
            <a:r>
              <a:rPr lang="zh-CN" altLang="en-US" dirty="0" smtClean="0">
                <a:latin typeface="Arial" charset="0"/>
              </a:rPr>
              <a:t>函数或过程时，可能需要使用某些代码片段。 </a:t>
            </a:r>
            <a:r>
              <a:rPr lang="en-US" altLang="zh-CN" dirty="0" smtClean="0">
                <a:latin typeface="Arial" charset="0"/>
              </a:rPr>
              <a:t>SQL Developer</a:t>
            </a:r>
            <a:r>
              <a:rPr lang="zh-CN" altLang="en-US" dirty="0" smtClean="0">
                <a:latin typeface="Arial" charset="0"/>
              </a:rPr>
              <a:t>有一个名为</a:t>
            </a:r>
            <a:r>
              <a:rPr lang="en-US" altLang="zh-CN" dirty="0" smtClean="0">
                <a:latin typeface="Arial" charset="0"/>
              </a:rPr>
              <a:t>Snippets</a:t>
            </a:r>
            <a:r>
              <a:rPr lang="zh-CN" altLang="en-US" dirty="0" smtClean="0">
                <a:latin typeface="Arial" charset="0"/>
              </a:rPr>
              <a:t>的功能。 代码片段是代码片段，例如</a:t>
            </a:r>
            <a:r>
              <a:rPr lang="en-US" altLang="zh-CN" dirty="0" smtClean="0">
                <a:latin typeface="Arial" charset="0"/>
              </a:rPr>
              <a:t>SQL</a:t>
            </a:r>
            <a:r>
              <a:rPr lang="zh-CN" altLang="en-US" dirty="0" smtClean="0">
                <a:latin typeface="Arial" charset="0"/>
              </a:rPr>
              <a:t>函数，优化器提示和各种</a:t>
            </a:r>
            <a:r>
              <a:rPr lang="en-US" altLang="zh-CN" dirty="0" smtClean="0">
                <a:latin typeface="Arial" charset="0"/>
              </a:rPr>
              <a:t>PL / SQL</a:t>
            </a:r>
            <a:r>
              <a:rPr lang="zh-CN" altLang="en-US" dirty="0" smtClean="0">
                <a:latin typeface="Arial" charset="0"/>
              </a:rPr>
              <a:t>编程技术。 您可以将片段拖放到编辑器窗口。</a:t>
            </a:r>
          </a:p>
          <a:p>
            <a:pPr lvl="1" eaLnBrk="1" hangingPunct="1"/>
            <a:r>
              <a:rPr lang="zh-CN" altLang="en-US" dirty="0" smtClean="0">
                <a:latin typeface="Arial" charset="0"/>
              </a:rPr>
              <a:t>要显示</a:t>
            </a:r>
            <a:r>
              <a:rPr lang="en-US" altLang="zh-CN" dirty="0" smtClean="0">
                <a:latin typeface="Arial" charset="0"/>
              </a:rPr>
              <a:t>Snippets</a:t>
            </a:r>
            <a:r>
              <a:rPr lang="zh-CN" altLang="en-US" dirty="0" smtClean="0">
                <a:latin typeface="Arial" charset="0"/>
              </a:rPr>
              <a:t>，请选择“视图”</a:t>
            </a:r>
            <a:r>
              <a:rPr lang="en-US" altLang="zh-CN" dirty="0" smtClean="0">
                <a:latin typeface="Arial" charset="0"/>
              </a:rPr>
              <a:t>&gt;“</a:t>
            </a:r>
            <a:r>
              <a:rPr lang="zh-CN" altLang="en-US" dirty="0" smtClean="0">
                <a:latin typeface="Arial" charset="0"/>
              </a:rPr>
              <a:t>代码段”。</a:t>
            </a:r>
          </a:p>
          <a:p>
            <a:pPr lvl="1" eaLnBrk="1" hangingPunct="1"/>
            <a:r>
              <a:rPr lang="en-US" altLang="zh-CN" dirty="0" smtClean="0">
                <a:latin typeface="Arial" charset="0"/>
              </a:rPr>
              <a:t>Snippets</a:t>
            </a:r>
            <a:r>
              <a:rPr lang="zh-CN" altLang="en-US" dirty="0" smtClean="0">
                <a:latin typeface="Arial" charset="0"/>
              </a:rPr>
              <a:t>窗口显示在右侧。 您可以使用下拉列表来选择一个组。 代码片段按钮放置在右侧窗口边框中，以便您可以在</a:t>
            </a:r>
            <a:r>
              <a:rPr lang="en-US" altLang="zh-CN" dirty="0" smtClean="0">
                <a:latin typeface="Arial" charset="0"/>
              </a:rPr>
              <a:t>Snippets</a:t>
            </a:r>
            <a:r>
              <a:rPr lang="zh-CN" altLang="en-US" dirty="0" smtClean="0">
                <a:latin typeface="Arial" charset="0"/>
              </a:rPr>
              <a:t>窗口隐藏时显示该片段。</a:t>
            </a:r>
            <a:endParaRPr lang="en-US" altLang="en-US" dirty="0" smtClean="0">
              <a:latin typeface="Arial" charset="0"/>
            </a:endParaRPr>
          </a:p>
        </p:txBody>
      </p:sp>
      <p:sp>
        <p:nvSpPr>
          <p:cNvPr id="512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0F812C05-D8C0-47EB-BE37-824D17D1C834}" type="slidenum">
              <a:rPr lang="en-US" altLang="en-US" smtClean="0">
                <a:latin typeface="Arial" charset="0"/>
                <a:cs typeface="Arial" charset="0"/>
              </a:rPr>
              <a:t>24</a:t>
            </a:fld>
            <a:endParaRPr lang="en-US" altLang="en-US" smtClean="0">
              <a:latin typeface="Arial" charset="0"/>
              <a:cs typeface="Arial" charset="0"/>
            </a:endParaRPr>
          </a:p>
        </p:txBody>
      </p:sp>
      <p:sp>
        <p:nvSpPr>
          <p:cNvPr id="5120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068205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noFill/>
          <a:ln/>
        </p:spPr>
        <p:txBody>
          <a:bodyPr/>
          <a:lstStyle/>
          <a:p>
            <a:pPr lvl="1" eaLnBrk="1" hangingPunct="1"/>
            <a:r>
              <a:rPr lang="en-US" altLang="en-US" dirty="0" smtClean="0">
                <a:latin typeface="Arial" charset="0"/>
              </a:rPr>
              <a:t>To insert a Snippet into your code in a SQL Worksheet or in a PL/SQL function or procedure, drag the snippet from the Snippets window to the desired place in your code. Then you can edit the syntax so that the SQL function is valid in the current context. To see a brief description of a SQL function in a tool tip, place the cursor over the function name.</a:t>
            </a:r>
          </a:p>
          <a:p>
            <a:pPr lvl="1" eaLnBrk="1" hangingPunct="1"/>
            <a:r>
              <a:rPr lang="en-US" altLang="en-US" dirty="0" smtClean="0">
                <a:latin typeface="Arial" charset="0"/>
              </a:rPr>
              <a:t>The example in the slide shows that </a:t>
            </a:r>
            <a:r>
              <a:rPr lang="en-US" altLang="en-US" dirty="0" err="1" smtClean="0">
                <a:latin typeface="Courier New" pitchFamily="49" charset="0"/>
              </a:rPr>
              <a:t>CONCAT</a:t>
            </a:r>
            <a:r>
              <a:rPr lang="en-US" altLang="en-US" dirty="0" smtClean="0">
                <a:latin typeface="Courier New" pitchFamily="49" charset="0"/>
              </a:rPr>
              <a:t>(</a:t>
            </a:r>
            <a:r>
              <a:rPr lang="en-US" altLang="en-US" dirty="0" err="1" smtClean="0">
                <a:latin typeface="Courier New" pitchFamily="49" charset="0"/>
              </a:rPr>
              <a:t>char1</a:t>
            </a:r>
            <a:r>
              <a:rPr lang="en-US" altLang="en-US" dirty="0" smtClean="0">
                <a:latin typeface="Courier New" pitchFamily="49" charset="0"/>
              </a:rPr>
              <a:t>,</a:t>
            </a:r>
            <a:r>
              <a:rPr lang="en-US" altLang="en-US" dirty="0" smtClean="0">
                <a:latin typeface="Arial" charset="0"/>
              </a:rPr>
              <a:t> </a:t>
            </a:r>
            <a:r>
              <a:rPr lang="en-US" altLang="en-US" dirty="0" err="1" smtClean="0">
                <a:latin typeface="Courier New" pitchFamily="49" charset="0"/>
              </a:rPr>
              <a:t>char2</a:t>
            </a:r>
            <a:r>
              <a:rPr lang="en-US" altLang="en-US" dirty="0" smtClean="0">
                <a:latin typeface="Courier New" pitchFamily="49" charset="0"/>
              </a:rPr>
              <a:t>)</a:t>
            </a:r>
            <a:r>
              <a:rPr lang="en-US" altLang="en-US" dirty="0" smtClean="0">
                <a:latin typeface="Arial" charset="0"/>
              </a:rPr>
              <a:t>is dragged from the Character Functions group in the Snippets window. Then the </a:t>
            </a:r>
            <a:r>
              <a:rPr lang="en-US" altLang="en-US" dirty="0" err="1" smtClean="0">
                <a:latin typeface="Courier New" pitchFamily="49" charset="0"/>
              </a:rPr>
              <a:t>CONCAT</a:t>
            </a:r>
            <a:r>
              <a:rPr lang="en-US" altLang="en-US" dirty="0" smtClean="0">
                <a:latin typeface="Arial" charset="0"/>
              </a:rPr>
              <a:t> function syntax is edited and the rest of the statement is added as in the following:</a:t>
            </a:r>
          </a:p>
          <a:p>
            <a:pPr lvl="4" eaLnBrk="1" hangingPunct="1"/>
            <a:r>
              <a:rPr lang="en-US" altLang="en-US" dirty="0" smtClean="0"/>
              <a:t>SELECT </a:t>
            </a:r>
            <a:r>
              <a:rPr lang="en-US" altLang="en-US" dirty="0" err="1" smtClean="0"/>
              <a:t>CONCAT</a:t>
            </a:r>
            <a:r>
              <a:rPr lang="en-US" altLang="en-US" dirty="0" smtClean="0"/>
              <a:t>(</a:t>
            </a:r>
            <a:r>
              <a:rPr lang="en-US" altLang="en-US" dirty="0" err="1" smtClean="0"/>
              <a:t>first_name</a:t>
            </a:r>
            <a:r>
              <a:rPr lang="en-US" altLang="en-US" dirty="0" smtClean="0"/>
              <a:t>, </a:t>
            </a:r>
            <a:r>
              <a:rPr lang="en-US" altLang="en-US" dirty="0" err="1" smtClean="0"/>
              <a:t>last_name</a:t>
            </a:r>
            <a:r>
              <a:rPr lang="en-US" altLang="en-US" dirty="0" smtClean="0"/>
              <a:t>)</a:t>
            </a:r>
          </a:p>
          <a:p>
            <a:pPr lvl="4" eaLnBrk="1" hangingPunct="1"/>
            <a:r>
              <a:rPr lang="en-US" altLang="en-US" dirty="0" smtClean="0"/>
              <a:t>FROM employees</a:t>
            </a:r>
            <a:r>
              <a:rPr lang="en-US" altLang="en-US" dirty="0" smtClean="0"/>
              <a:t>;</a:t>
            </a:r>
          </a:p>
          <a:p>
            <a:pPr lvl="4" eaLnBrk="1" hangingPunct="1"/>
            <a:endParaRPr lang="en-US" altLang="en-US" dirty="0" smtClean="0"/>
          </a:p>
          <a:p>
            <a:pPr lvl="4" eaLnBrk="1" hangingPunct="1"/>
            <a:r>
              <a:rPr lang="zh-CN" altLang="en-US" dirty="0" smtClean="0"/>
              <a:t>要在</a:t>
            </a:r>
            <a:r>
              <a:rPr lang="en-US" altLang="zh-CN" dirty="0" smtClean="0"/>
              <a:t>SQL</a:t>
            </a:r>
            <a:r>
              <a:rPr lang="zh-CN" altLang="en-US" dirty="0" smtClean="0"/>
              <a:t>工作表或</a:t>
            </a:r>
            <a:r>
              <a:rPr lang="en-US" altLang="zh-CN" dirty="0" smtClean="0"/>
              <a:t>PL / SQL</a:t>
            </a:r>
            <a:r>
              <a:rPr lang="zh-CN" altLang="en-US" dirty="0" smtClean="0"/>
              <a:t>函数或过程中将代码段插入到代码中，请将代码段从“代码段”窗口拖动到代码中所需的位置。 然后，您可以编辑语法，以便</a:t>
            </a:r>
            <a:r>
              <a:rPr lang="en-US" altLang="zh-CN" dirty="0" smtClean="0"/>
              <a:t>SQL</a:t>
            </a:r>
            <a:r>
              <a:rPr lang="zh-CN" altLang="en-US" dirty="0" smtClean="0"/>
              <a:t>函数在当前上下文中有效。 要在工具提示中查看</a:t>
            </a:r>
            <a:r>
              <a:rPr lang="en-US" altLang="zh-CN" dirty="0" smtClean="0"/>
              <a:t>SQL</a:t>
            </a:r>
            <a:r>
              <a:rPr lang="zh-CN" altLang="en-US" dirty="0" smtClean="0"/>
              <a:t>函数的简要说明，请将光标放在函数名称上。</a:t>
            </a:r>
          </a:p>
          <a:p>
            <a:pPr lvl="4" eaLnBrk="1" hangingPunct="1"/>
            <a:r>
              <a:rPr lang="zh-CN" altLang="en-US" dirty="0" smtClean="0"/>
              <a:t>幻灯片中的示例显示，在“代码段”窗口中的“字符函数”组中拖动了</a:t>
            </a:r>
            <a:r>
              <a:rPr lang="en-US" altLang="zh-CN" dirty="0" err="1" smtClean="0"/>
              <a:t>CONCAT</a:t>
            </a:r>
            <a:r>
              <a:rPr lang="zh-CN" altLang="en-US" dirty="0" smtClean="0"/>
              <a:t>（</a:t>
            </a:r>
            <a:r>
              <a:rPr lang="en-US" altLang="zh-CN" dirty="0" err="1" smtClean="0"/>
              <a:t>char1</a:t>
            </a:r>
            <a:r>
              <a:rPr lang="zh-CN" altLang="en-US" dirty="0" smtClean="0"/>
              <a:t>，</a:t>
            </a:r>
            <a:r>
              <a:rPr lang="en-US" altLang="zh-CN" dirty="0" err="1" smtClean="0"/>
              <a:t>char2</a:t>
            </a:r>
            <a:r>
              <a:rPr lang="zh-CN" altLang="en-US" dirty="0" smtClean="0"/>
              <a:t>）。 然后，编辑</a:t>
            </a:r>
            <a:r>
              <a:rPr lang="en-US" altLang="zh-CN" dirty="0" err="1" smtClean="0"/>
              <a:t>CONCAT</a:t>
            </a:r>
            <a:r>
              <a:rPr lang="zh-CN" altLang="en-US" dirty="0" smtClean="0"/>
              <a:t>函数语法，并添加其余的语句，如下所示：</a:t>
            </a:r>
            <a:endParaRPr lang="en-US" altLang="en-US" dirty="0" smtClean="0"/>
          </a:p>
        </p:txBody>
      </p:sp>
      <p:sp>
        <p:nvSpPr>
          <p:cNvPr id="532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E38A73BB-7D99-41C5-83E5-BDE96400EFBC}" type="slidenum">
              <a:rPr lang="en-US" altLang="en-US" smtClean="0">
                <a:latin typeface="Arial" charset="0"/>
                <a:cs typeface="Arial" charset="0"/>
              </a:rPr>
              <a:t>25</a:t>
            </a:fld>
            <a:endParaRPr lang="en-US" altLang="en-US" smtClean="0">
              <a:latin typeface="Arial" charset="0"/>
              <a:cs typeface="Arial" charset="0"/>
            </a:endParaRPr>
          </a:p>
        </p:txBody>
      </p:sp>
      <p:sp>
        <p:nvSpPr>
          <p:cNvPr id="5325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705408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noFill/>
          <a:ln/>
        </p:spPr>
        <p:txBody>
          <a:bodyPr/>
          <a:lstStyle/>
          <a:p>
            <a:pPr lvl="1"/>
            <a:r>
              <a:rPr lang="en-US" altLang="en-US" b="0" dirty="0" smtClean="0">
                <a:latin typeface="Arial" charset="0"/>
                <a:cs typeface="Arial" charset="0"/>
              </a:rPr>
              <a:t>The recycle bin is a data dictionary table containing information about dropped objects. Dropped tables and any associated objects such as indexes, constraints, nested tables, and the likes are not removed and still occupy space. They continue to count against user space quotas, until specifically purged from the recycle bin or the unlikely situation where they must be purged by the database because of </a:t>
            </a:r>
            <a:r>
              <a:rPr lang="en-US" altLang="en-US" b="0" dirty="0" err="1" smtClean="0">
                <a:latin typeface="Arial" charset="0"/>
                <a:cs typeface="Arial" charset="0"/>
              </a:rPr>
              <a:t>tablespace</a:t>
            </a:r>
            <a:r>
              <a:rPr lang="en-US" altLang="en-US" b="0" dirty="0" smtClean="0">
                <a:latin typeface="Arial" charset="0"/>
                <a:cs typeface="Arial" charset="0"/>
              </a:rPr>
              <a:t> space constraints.</a:t>
            </a:r>
          </a:p>
          <a:p>
            <a:pPr lvl="1"/>
            <a:r>
              <a:rPr lang="en-US" altLang="en-US" b="0" dirty="0" smtClean="0">
                <a:latin typeface="Arial" charset="0"/>
                <a:cs typeface="Arial" charset="0"/>
              </a:rPr>
              <a:t>To use the recycle bin, perform the following steps:</a:t>
            </a:r>
          </a:p>
          <a:p>
            <a:pPr lvl="2" eaLnBrk="1" hangingPunct="1">
              <a:buFont typeface="Times New Roman" pitchFamily="18" charset="0"/>
              <a:buNone/>
            </a:pPr>
            <a:r>
              <a:rPr lang="en-US" altLang="en-US" dirty="0" smtClean="0">
                <a:latin typeface="Arial" charset="0"/>
              </a:rPr>
              <a:t>1.	In the Connections navigator, select (or navigate to) the recycle bin.</a:t>
            </a:r>
          </a:p>
          <a:p>
            <a:pPr lvl="2" eaLnBrk="1" hangingPunct="1">
              <a:buFont typeface="Times New Roman" pitchFamily="18" charset="0"/>
              <a:buNone/>
            </a:pPr>
            <a:r>
              <a:rPr lang="en-US" altLang="en-US" dirty="0" smtClean="0">
                <a:latin typeface="Arial" charset="0"/>
              </a:rPr>
              <a:t>2.	Expand Recycle Bin and click the object name. The object details are displayed in the SQL Worksheet area.</a:t>
            </a:r>
          </a:p>
          <a:p>
            <a:pPr lvl="2" eaLnBrk="1" hangingPunct="1">
              <a:buFont typeface="Times New Roman" pitchFamily="18" charset="0"/>
              <a:buAutoNum type="arabicPeriod" startAt="3"/>
            </a:pPr>
            <a:r>
              <a:rPr lang="en-US" altLang="en-US" dirty="0" smtClean="0">
                <a:latin typeface="Arial" charset="0"/>
              </a:rPr>
              <a:t>Click </a:t>
            </a:r>
            <a:r>
              <a:rPr lang="en-US" altLang="en-US" dirty="0" smtClean="0">
                <a:latin typeface="Arial" charset="0"/>
              </a:rPr>
              <a:t>the Actions drop-down list and select the operation that you want to perform on the object</a:t>
            </a:r>
            <a:r>
              <a:rPr lang="en-US" altLang="en-US" dirty="0" smtClean="0">
                <a:latin typeface="Arial" charset="0"/>
              </a:rPr>
              <a:t>.</a:t>
            </a:r>
          </a:p>
          <a:p>
            <a:pPr marL="0" lvl="1" indent="-152374" eaLnBrk="1" hangingPunct="1">
              <a:buFont typeface="Times New Roman" pitchFamily="18" charset="0"/>
              <a:buNone/>
            </a:pPr>
            <a:r>
              <a:rPr lang="zh-CN" altLang="en-US" dirty="0" smtClean="0">
                <a:latin typeface="Arial" charset="0"/>
              </a:rPr>
              <a:t>回收站是包含有关丢弃对象的信息的数据字典表。 丢弃的表和任何关联的对象（如索引，约束，嵌套表等）不会被删除，仍然占用空间。 它们继续计算用户空间配额，直到从回收站特别清除，或者由于表空间空间限制，数据库必须清除它们的不太可能的情况。</a:t>
            </a:r>
          </a:p>
          <a:p>
            <a:pPr marL="0" lvl="1" indent="-152374" eaLnBrk="1" hangingPunct="1">
              <a:buFont typeface="Times New Roman" pitchFamily="18" charset="0"/>
              <a:buNone/>
            </a:pPr>
            <a:r>
              <a:rPr lang="zh-CN" altLang="en-US" dirty="0" smtClean="0">
                <a:latin typeface="Arial" charset="0"/>
              </a:rPr>
              <a:t>要使用回收站，请执行以下步骤：</a:t>
            </a:r>
          </a:p>
          <a:p>
            <a:pPr marL="457120" lvl="2" indent="-152374" eaLnBrk="1" hangingPunct="1">
              <a:buFont typeface="Times New Roman" pitchFamily="18" charset="0"/>
              <a:buNone/>
            </a:pPr>
            <a:r>
              <a:rPr lang="en-US" altLang="zh-CN" dirty="0" smtClean="0">
                <a:latin typeface="Arial" charset="0"/>
              </a:rPr>
              <a:t>1.</a:t>
            </a:r>
            <a:r>
              <a:rPr lang="zh-CN" altLang="en-US" dirty="0" smtClean="0">
                <a:latin typeface="Arial" charset="0"/>
              </a:rPr>
              <a:t>在连接导航器中，选择（或导航到）回收站。</a:t>
            </a:r>
          </a:p>
          <a:p>
            <a:pPr marL="457120" lvl="2" indent="-152374" eaLnBrk="1" hangingPunct="1">
              <a:buFont typeface="Times New Roman" pitchFamily="18" charset="0"/>
              <a:buNone/>
            </a:pPr>
            <a:r>
              <a:rPr lang="en-US" altLang="zh-CN" dirty="0" smtClean="0">
                <a:latin typeface="Arial" charset="0"/>
              </a:rPr>
              <a:t>2.</a:t>
            </a:r>
            <a:r>
              <a:rPr lang="zh-CN" altLang="en-US" dirty="0" smtClean="0">
                <a:latin typeface="Arial" charset="0"/>
              </a:rPr>
              <a:t>展开回收站并单击对象名称。 对象详细信息显示在</a:t>
            </a:r>
            <a:r>
              <a:rPr lang="en-US" altLang="zh-CN" dirty="0" smtClean="0">
                <a:latin typeface="Arial" charset="0"/>
              </a:rPr>
              <a:t>SQL Worksheet</a:t>
            </a:r>
            <a:r>
              <a:rPr lang="zh-CN" altLang="en-US" dirty="0" smtClean="0">
                <a:latin typeface="Arial" charset="0"/>
              </a:rPr>
              <a:t>区域中。</a:t>
            </a:r>
          </a:p>
          <a:p>
            <a:pPr marL="457120" lvl="2" indent="-152374" eaLnBrk="1" hangingPunct="1">
              <a:buFont typeface="Times New Roman" pitchFamily="18" charset="0"/>
              <a:buNone/>
            </a:pPr>
            <a:r>
              <a:rPr lang="en-US" altLang="zh-CN" dirty="0" smtClean="0">
                <a:latin typeface="Arial" charset="0"/>
              </a:rPr>
              <a:t>3.</a:t>
            </a:r>
            <a:r>
              <a:rPr lang="zh-CN" altLang="en-US" dirty="0" smtClean="0">
                <a:latin typeface="Arial" charset="0"/>
              </a:rPr>
              <a:t>单击操作下拉列表，然后选择要对对象执行的操作。</a:t>
            </a:r>
            <a:endParaRPr lang="en-US" altLang="en-US" dirty="0" smtClean="0">
              <a:latin typeface="Arial" charset="0"/>
            </a:endParaRPr>
          </a:p>
        </p:txBody>
      </p:sp>
      <p:sp>
        <p:nvSpPr>
          <p:cNvPr id="552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1D57C0D4-6E03-4564-9F9B-34DFD766D174}" type="slidenum">
              <a:rPr lang="en-US" altLang="en-US" smtClean="0">
                <a:latin typeface="Arial" charset="0"/>
                <a:cs typeface="Arial" charset="0"/>
              </a:rPr>
              <a:t>26</a:t>
            </a:fld>
            <a:endParaRPr lang="en-US" altLang="en-US" smtClean="0">
              <a:latin typeface="Arial" charset="0"/>
              <a:cs typeface="Arial" charset="0"/>
            </a:endParaRPr>
          </a:p>
        </p:txBody>
      </p:sp>
      <p:sp>
        <p:nvSpPr>
          <p:cNvPr id="5530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860849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noFill/>
          <a:ln/>
        </p:spPr>
        <p:txBody>
          <a:bodyPr/>
          <a:lstStyle/>
          <a:p>
            <a:pPr lvl="1" eaLnBrk="1" hangingPunct="1"/>
            <a:r>
              <a:rPr lang="en-US" altLang="en-US" dirty="0" smtClean="0">
                <a:latin typeface="Arial" charset="0"/>
              </a:rPr>
              <a:t>In SQL Developer, you can debug PL/SQL procedures and functions. Using the Debug menu options, you can perform the following debugging tasks:</a:t>
            </a:r>
          </a:p>
          <a:p>
            <a:pPr lvl="2" eaLnBrk="1" hangingPunct="1"/>
            <a:r>
              <a:rPr lang="en-US" altLang="en-US" b="1" dirty="0" smtClean="0">
                <a:latin typeface="Arial" charset="0"/>
              </a:rPr>
              <a:t>Find Execution Point</a:t>
            </a:r>
            <a:r>
              <a:rPr lang="en-US" altLang="en-US" dirty="0" smtClean="0">
                <a:latin typeface="Arial" charset="0"/>
              </a:rPr>
              <a:t> goes to the next execution point. </a:t>
            </a:r>
          </a:p>
          <a:p>
            <a:pPr lvl="2" eaLnBrk="1" hangingPunct="1"/>
            <a:r>
              <a:rPr lang="en-US" altLang="en-US" b="1" dirty="0" smtClean="0">
                <a:latin typeface="Arial" charset="0"/>
              </a:rPr>
              <a:t>Resume</a:t>
            </a:r>
            <a:r>
              <a:rPr lang="en-US" altLang="en-US" dirty="0" smtClean="0">
                <a:latin typeface="Arial" charset="0"/>
              </a:rPr>
              <a:t> continues execution.</a:t>
            </a:r>
          </a:p>
          <a:p>
            <a:pPr lvl="2" eaLnBrk="1" hangingPunct="1"/>
            <a:r>
              <a:rPr lang="en-US" altLang="en-US" b="1" dirty="0" smtClean="0">
                <a:latin typeface="Arial" charset="0"/>
              </a:rPr>
              <a:t>Step Over</a:t>
            </a:r>
            <a:r>
              <a:rPr lang="en-US" altLang="en-US" dirty="0" smtClean="0">
                <a:latin typeface="Arial" charset="0"/>
              </a:rPr>
              <a:t> bypasses the next method and goes to the next statement after the method. </a:t>
            </a:r>
          </a:p>
          <a:p>
            <a:pPr lvl="2" eaLnBrk="1" hangingPunct="1"/>
            <a:r>
              <a:rPr lang="en-US" altLang="en-US" b="1" dirty="0" smtClean="0">
                <a:latin typeface="Arial" charset="0"/>
              </a:rPr>
              <a:t>Step Into</a:t>
            </a:r>
            <a:r>
              <a:rPr lang="en-US" altLang="en-US" dirty="0" smtClean="0">
                <a:latin typeface="Arial" charset="0"/>
              </a:rPr>
              <a:t> goes to the first statement in the next method. </a:t>
            </a:r>
          </a:p>
          <a:p>
            <a:pPr lvl="2" eaLnBrk="1" hangingPunct="1"/>
            <a:r>
              <a:rPr lang="en-US" altLang="en-US" b="1" dirty="0" smtClean="0">
                <a:latin typeface="Arial" charset="0"/>
              </a:rPr>
              <a:t>Step Out</a:t>
            </a:r>
            <a:r>
              <a:rPr lang="en-US" altLang="en-US" dirty="0" smtClean="0">
                <a:latin typeface="Arial" charset="0"/>
              </a:rPr>
              <a:t> leaves the current method and goes to the next statement. </a:t>
            </a:r>
          </a:p>
          <a:p>
            <a:pPr lvl="2" eaLnBrk="1" hangingPunct="1"/>
            <a:r>
              <a:rPr lang="en-US" altLang="en-US" b="1" dirty="0" smtClean="0">
                <a:latin typeface="Arial" charset="0"/>
              </a:rPr>
              <a:t>Step to End of Method</a:t>
            </a:r>
            <a:r>
              <a:rPr lang="en-US" altLang="en-US" dirty="0" smtClean="0">
                <a:latin typeface="Arial" charset="0"/>
              </a:rPr>
              <a:t> goes to the last statement of the current method. </a:t>
            </a:r>
          </a:p>
          <a:p>
            <a:pPr lvl="2" eaLnBrk="1" hangingPunct="1"/>
            <a:r>
              <a:rPr lang="en-US" altLang="en-US" b="1" dirty="0" smtClean="0">
                <a:latin typeface="Arial" charset="0"/>
              </a:rPr>
              <a:t>Pause</a:t>
            </a:r>
            <a:r>
              <a:rPr lang="en-US" altLang="en-US" dirty="0" smtClean="0">
                <a:latin typeface="Arial" charset="0"/>
              </a:rPr>
              <a:t> halts execution, but does not exit, thus allowing you to resume execution. </a:t>
            </a:r>
          </a:p>
          <a:p>
            <a:pPr lvl="2" eaLnBrk="1" hangingPunct="1"/>
            <a:r>
              <a:rPr lang="en-US" altLang="en-US" b="1" dirty="0" smtClean="0">
                <a:latin typeface="Arial" charset="0"/>
              </a:rPr>
              <a:t>Terminate</a:t>
            </a:r>
            <a:r>
              <a:rPr lang="en-US" altLang="en-US" dirty="0" smtClean="0">
                <a:latin typeface="Arial" charset="0"/>
              </a:rPr>
              <a:t> halts and exits the execution. You cannot resume execution from this point; instead, to start running or debugging from the beginning of the function or procedure, click the Run or Debug icon on the Source tab toolbar. </a:t>
            </a:r>
          </a:p>
          <a:p>
            <a:pPr lvl="2" eaLnBrk="1" hangingPunct="1"/>
            <a:r>
              <a:rPr lang="en-US" altLang="en-US" b="1" dirty="0" smtClean="0">
                <a:latin typeface="Arial" charset="0"/>
              </a:rPr>
              <a:t>Garbage Collection</a:t>
            </a:r>
            <a:r>
              <a:rPr lang="en-US" altLang="en-US" dirty="0" smtClean="0">
                <a:latin typeface="Arial" charset="0"/>
              </a:rPr>
              <a:t> removes invalid objects from the cache in favor of more frequently accessed and more valid objects.</a:t>
            </a:r>
          </a:p>
          <a:p>
            <a:pPr lvl="1" eaLnBrk="1" hangingPunct="1"/>
            <a:r>
              <a:rPr lang="en-US" altLang="en-US" dirty="0" smtClean="0">
                <a:solidFill>
                  <a:schemeClr val="tx1"/>
                </a:solidFill>
                <a:latin typeface="Arial" charset="0"/>
              </a:rPr>
              <a:t>These options are also available as icons on the Debugging tab of the output window</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在</a:t>
            </a:r>
            <a:r>
              <a:rPr lang="en-US" altLang="zh-CN" dirty="0" smtClean="0">
                <a:solidFill>
                  <a:schemeClr val="tx1"/>
                </a:solidFill>
                <a:latin typeface="Arial" charset="0"/>
              </a:rPr>
              <a:t>SQL Developer</a:t>
            </a:r>
            <a:r>
              <a:rPr lang="zh-CN" altLang="en-US" dirty="0" smtClean="0">
                <a:solidFill>
                  <a:schemeClr val="tx1"/>
                </a:solidFill>
                <a:latin typeface="Arial" charset="0"/>
              </a:rPr>
              <a:t>中，您可以调试</a:t>
            </a:r>
            <a:r>
              <a:rPr lang="en-US" altLang="zh-CN" dirty="0" smtClean="0">
                <a:solidFill>
                  <a:schemeClr val="tx1"/>
                </a:solidFill>
                <a:latin typeface="Arial" charset="0"/>
              </a:rPr>
              <a:t>PL / SQL</a:t>
            </a:r>
            <a:r>
              <a:rPr lang="zh-CN" altLang="en-US" dirty="0" smtClean="0">
                <a:solidFill>
                  <a:schemeClr val="tx1"/>
                </a:solidFill>
                <a:latin typeface="Arial" charset="0"/>
              </a:rPr>
              <a:t>过程和函数。使用调试菜单选项，您可以执行以下调试任务：</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查找执行点转到下一个执行点。</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恢复继续执行。</a:t>
            </a:r>
          </a:p>
          <a:p>
            <a:pPr marL="323823" lvl="1" indent="-171450" eaLnBrk="1" hangingPunct="1">
              <a:buFont typeface="Arial" panose="020B0604020202020204" pitchFamily="34" charset="0"/>
              <a:buChar char="•"/>
            </a:pPr>
            <a:r>
              <a:rPr lang="en-US" altLang="zh-CN" dirty="0" smtClean="0">
                <a:solidFill>
                  <a:schemeClr val="tx1"/>
                </a:solidFill>
                <a:latin typeface="Arial" charset="0"/>
              </a:rPr>
              <a:t>Step Over</a:t>
            </a:r>
            <a:r>
              <a:rPr lang="zh-CN" altLang="en-US" dirty="0" smtClean="0">
                <a:solidFill>
                  <a:schemeClr val="tx1"/>
                </a:solidFill>
                <a:latin typeface="Arial" charset="0"/>
              </a:rPr>
              <a:t>绕过下一个方法，并转到方法之后的下一个语句。</a:t>
            </a:r>
          </a:p>
          <a:p>
            <a:pPr marL="323823" lvl="1" indent="-171450" eaLnBrk="1" hangingPunct="1">
              <a:buFont typeface="Arial" panose="020B0604020202020204" pitchFamily="34" charset="0"/>
              <a:buChar char="•"/>
            </a:pPr>
            <a:r>
              <a:rPr lang="en-US" altLang="zh-CN" dirty="0" smtClean="0">
                <a:solidFill>
                  <a:schemeClr val="tx1"/>
                </a:solidFill>
                <a:latin typeface="Arial" charset="0"/>
              </a:rPr>
              <a:t>Step Into</a:t>
            </a:r>
            <a:r>
              <a:rPr lang="zh-CN" altLang="en-US" dirty="0" smtClean="0">
                <a:solidFill>
                  <a:schemeClr val="tx1"/>
                </a:solidFill>
                <a:latin typeface="Arial" charset="0"/>
              </a:rPr>
              <a:t>进入下一个方法的第一个语句。</a:t>
            </a:r>
          </a:p>
          <a:p>
            <a:pPr marL="323823" lvl="1" indent="-171450" eaLnBrk="1" hangingPunct="1">
              <a:buFont typeface="Arial" panose="020B0604020202020204" pitchFamily="34" charset="0"/>
              <a:buChar char="•"/>
            </a:pPr>
            <a:r>
              <a:rPr lang="en-US" altLang="zh-CN" dirty="0" smtClean="0">
                <a:solidFill>
                  <a:schemeClr val="tx1"/>
                </a:solidFill>
                <a:latin typeface="Arial" charset="0"/>
              </a:rPr>
              <a:t>Step Out</a:t>
            </a:r>
            <a:r>
              <a:rPr lang="zh-CN" altLang="en-US" dirty="0" smtClean="0">
                <a:solidFill>
                  <a:schemeClr val="tx1"/>
                </a:solidFill>
                <a:latin typeface="Arial" charset="0"/>
              </a:rPr>
              <a:t>离开当前的方法并转到下一个语句。</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方法的一步结束将转到当前方法的最后一个语句。</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暂停停止执行，但不会退出，从而允许您恢复执行。</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终止停止并退出执行。你不能从这一点恢复执行</a:t>
            </a:r>
            <a:r>
              <a:rPr lang="en-US" altLang="zh-CN" dirty="0" smtClean="0">
                <a:solidFill>
                  <a:schemeClr val="tx1"/>
                </a:solidFill>
                <a:latin typeface="Arial" charset="0"/>
              </a:rPr>
              <a:t>;</a:t>
            </a:r>
            <a:r>
              <a:rPr lang="zh-CN" altLang="en-US" dirty="0" smtClean="0">
                <a:solidFill>
                  <a:schemeClr val="tx1"/>
                </a:solidFill>
                <a:latin typeface="Arial" charset="0"/>
              </a:rPr>
              <a:t>相反，要从功能或过程的开始开始运行或调试，请单击“源”选项卡工具栏上的“运行”或“调试”图标。</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垃圾收集从缓存中移除无效对象，有利于更频繁访问和更有效的对象。</a:t>
            </a:r>
          </a:p>
          <a:p>
            <a:pPr lvl="1" eaLnBrk="1" hangingPunct="1"/>
            <a:r>
              <a:rPr lang="zh-CN" altLang="en-US" dirty="0" smtClean="0">
                <a:solidFill>
                  <a:schemeClr val="tx1"/>
                </a:solidFill>
                <a:latin typeface="Arial" charset="0"/>
              </a:rPr>
              <a:t>这些选项也可以作为输出窗口的调试选项卡上的图标。</a:t>
            </a:r>
            <a:endParaRPr lang="en-US" altLang="en-US" dirty="0" smtClean="0">
              <a:solidFill>
                <a:schemeClr val="tx1"/>
              </a:solidFill>
              <a:latin typeface="Arial" charset="0"/>
            </a:endParaRPr>
          </a:p>
        </p:txBody>
      </p:sp>
      <p:sp>
        <p:nvSpPr>
          <p:cNvPr id="573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D0B279C8-A93A-42CA-A4A0-2DF94B3CE251}" type="slidenum">
              <a:rPr lang="en-US" altLang="en-US" smtClean="0">
                <a:latin typeface="Arial" charset="0"/>
                <a:cs typeface="Arial" charset="0"/>
              </a:rPr>
              <a:t>27</a:t>
            </a:fld>
            <a:endParaRPr lang="en-US" altLang="en-US" smtClean="0">
              <a:latin typeface="Arial" charset="0"/>
              <a:cs typeface="Arial" charset="0"/>
            </a:endParaRPr>
          </a:p>
        </p:txBody>
      </p:sp>
      <p:sp>
        <p:nvSpPr>
          <p:cNvPr id="5734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84305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noFill/>
          <a:ln/>
        </p:spPr>
        <p:txBody>
          <a:bodyPr/>
          <a:lstStyle/>
          <a:p>
            <a:pPr lvl="1">
              <a:spcBef>
                <a:spcPts val="50"/>
              </a:spcBef>
            </a:pPr>
            <a:r>
              <a:rPr lang="en-US" altLang="en-US" dirty="0" smtClean="0">
                <a:latin typeface="Arial" charset="0"/>
              </a:rPr>
              <a:t>SQL Developer provides many reports about the database and its objects. These reports can be grouped into the following categories:</a:t>
            </a:r>
          </a:p>
          <a:p>
            <a:pPr lvl="2">
              <a:spcBef>
                <a:spcPts val="50"/>
              </a:spcBef>
            </a:pPr>
            <a:r>
              <a:rPr lang="en-US" altLang="en-US" dirty="0" smtClean="0">
                <a:latin typeface="Arial" charset="0"/>
              </a:rPr>
              <a:t>About Your Database reports</a:t>
            </a:r>
          </a:p>
          <a:p>
            <a:pPr lvl="2">
              <a:spcBef>
                <a:spcPts val="50"/>
              </a:spcBef>
            </a:pPr>
            <a:r>
              <a:rPr lang="en-US" altLang="en-US" dirty="0" smtClean="0">
                <a:latin typeface="Arial" charset="0"/>
              </a:rPr>
              <a:t>Database Administration reports</a:t>
            </a:r>
          </a:p>
          <a:p>
            <a:pPr lvl="2">
              <a:spcBef>
                <a:spcPts val="50"/>
              </a:spcBef>
            </a:pPr>
            <a:r>
              <a:rPr lang="en-US" altLang="en-US" dirty="0" smtClean="0">
                <a:latin typeface="Arial" charset="0"/>
              </a:rPr>
              <a:t>Table reports</a:t>
            </a:r>
          </a:p>
          <a:p>
            <a:pPr lvl="2">
              <a:spcBef>
                <a:spcPts val="50"/>
              </a:spcBef>
            </a:pPr>
            <a:r>
              <a:rPr lang="en-US" altLang="en-US" dirty="0" smtClean="0">
                <a:latin typeface="Arial" charset="0"/>
              </a:rPr>
              <a:t>PL/SQL reports</a:t>
            </a:r>
          </a:p>
          <a:p>
            <a:pPr lvl="2">
              <a:spcBef>
                <a:spcPts val="50"/>
              </a:spcBef>
            </a:pPr>
            <a:r>
              <a:rPr lang="en-US" altLang="en-US" dirty="0" smtClean="0">
                <a:latin typeface="Arial" charset="0"/>
              </a:rPr>
              <a:t>Security reports</a:t>
            </a:r>
          </a:p>
          <a:p>
            <a:pPr lvl="2">
              <a:spcBef>
                <a:spcPts val="50"/>
              </a:spcBef>
            </a:pPr>
            <a:r>
              <a:rPr lang="en-US" altLang="en-US" dirty="0" smtClean="0">
                <a:latin typeface="Arial" charset="0"/>
              </a:rPr>
              <a:t>XML reports</a:t>
            </a:r>
          </a:p>
          <a:p>
            <a:pPr lvl="2">
              <a:spcBef>
                <a:spcPts val="50"/>
              </a:spcBef>
            </a:pPr>
            <a:r>
              <a:rPr lang="en-US" altLang="en-US" dirty="0" smtClean="0">
                <a:latin typeface="Arial" charset="0"/>
              </a:rPr>
              <a:t>Jobs reports</a:t>
            </a:r>
          </a:p>
          <a:p>
            <a:pPr lvl="2">
              <a:spcBef>
                <a:spcPts val="50"/>
              </a:spcBef>
            </a:pPr>
            <a:r>
              <a:rPr lang="en-US" altLang="en-US" dirty="0" smtClean="0">
                <a:latin typeface="Arial" charset="0"/>
              </a:rPr>
              <a:t>Streams reports</a:t>
            </a:r>
          </a:p>
          <a:p>
            <a:pPr lvl="2">
              <a:spcBef>
                <a:spcPts val="50"/>
              </a:spcBef>
            </a:pPr>
            <a:r>
              <a:rPr lang="en-US" altLang="en-US" dirty="0" smtClean="0">
                <a:latin typeface="Arial" charset="0"/>
              </a:rPr>
              <a:t>All Objects reports</a:t>
            </a:r>
          </a:p>
          <a:p>
            <a:pPr lvl="2">
              <a:spcBef>
                <a:spcPts val="50"/>
              </a:spcBef>
            </a:pPr>
            <a:r>
              <a:rPr lang="en-US" altLang="en-US" dirty="0" smtClean="0">
                <a:latin typeface="Arial" charset="0"/>
              </a:rPr>
              <a:t>Data Dictionary reports</a:t>
            </a:r>
          </a:p>
          <a:p>
            <a:pPr lvl="2">
              <a:spcBef>
                <a:spcPts val="50"/>
              </a:spcBef>
            </a:pPr>
            <a:r>
              <a:rPr lang="en-US" altLang="en-US" dirty="0" smtClean="0">
                <a:latin typeface="Arial" charset="0"/>
              </a:rPr>
              <a:t>User-Defined reports</a:t>
            </a:r>
          </a:p>
          <a:p>
            <a:pPr lvl="1">
              <a:spcBef>
                <a:spcPts val="50"/>
              </a:spcBef>
            </a:pPr>
            <a:r>
              <a:rPr lang="en-US" altLang="en-US" dirty="0" smtClean="0">
                <a:latin typeface="Arial" charset="0"/>
              </a:rPr>
              <a:t>To display reports, click the Reports tab on the left of the window. Individual reports are displayed in tabbed panes on the right of the window; for each report, you can select (using a drop-down list) the database connection for which to display the report. For reports about objects, the objects shown are only those visible to the database user associated with the selected database connection, and the rows are usually ordered by Owner. You can also create your own user-defined reports</a:t>
            </a:r>
            <a:r>
              <a:rPr lang="en-US" altLang="en-US" dirty="0" smtClean="0">
                <a:latin typeface="Arial" charset="0"/>
              </a:rPr>
              <a:t>.</a:t>
            </a:r>
          </a:p>
          <a:p>
            <a:pPr lvl="1">
              <a:spcBef>
                <a:spcPts val="50"/>
              </a:spcBef>
            </a:pPr>
            <a:r>
              <a:rPr lang="en-US" altLang="zh-CN" dirty="0" smtClean="0">
                <a:latin typeface="Arial" charset="0"/>
              </a:rPr>
              <a:t>SQL Developer</a:t>
            </a:r>
            <a:r>
              <a:rPr lang="zh-CN" altLang="en-US" dirty="0" smtClean="0">
                <a:latin typeface="Arial" charset="0"/>
              </a:rPr>
              <a:t>提供了许多关于数据库及其对象的报告。 这些报告可分为以下类别：</a:t>
            </a:r>
          </a:p>
          <a:p>
            <a:pPr marL="323823" lvl="1" indent="-171450">
              <a:spcBef>
                <a:spcPts val="50"/>
              </a:spcBef>
              <a:buFont typeface="Arial" panose="020B0604020202020204" pitchFamily="34" charset="0"/>
              <a:buChar char="•"/>
            </a:pPr>
            <a:r>
              <a:rPr lang="zh-CN" altLang="en-US" dirty="0" smtClean="0">
                <a:latin typeface="Arial" charset="0"/>
              </a:rPr>
              <a:t>关于您的数据库报告</a:t>
            </a:r>
          </a:p>
          <a:p>
            <a:pPr marL="323823" lvl="1" indent="-171450">
              <a:spcBef>
                <a:spcPts val="50"/>
              </a:spcBef>
              <a:buFont typeface="Arial" panose="020B0604020202020204" pitchFamily="34" charset="0"/>
              <a:buChar char="•"/>
            </a:pPr>
            <a:r>
              <a:rPr lang="zh-CN" altLang="en-US" dirty="0" smtClean="0">
                <a:latin typeface="Arial" charset="0"/>
              </a:rPr>
              <a:t>数据库管理报告</a:t>
            </a:r>
          </a:p>
          <a:p>
            <a:pPr marL="323823" lvl="1" indent="-171450">
              <a:spcBef>
                <a:spcPts val="50"/>
              </a:spcBef>
              <a:buFont typeface="Arial" panose="020B0604020202020204" pitchFamily="34" charset="0"/>
              <a:buChar char="•"/>
            </a:pPr>
            <a:r>
              <a:rPr lang="zh-CN" altLang="en-US" dirty="0" smtClean="0">
                <a:latin typeface="Arial" charset="0"/>
              </a:rPr>
              <a:t>表格报告</a:t>
            </a:r>
          </a:p>
          <a:p>
            <a:pPr marL="323823" lvl="1" indent="-171450">
              <a:spcBef>
                <a:spcPts val="50"/>
              </a:spcBef>
              <a:buFont typeface="Arial" panose="020B0604020202020204" pitchFamily="34" charset="0"/>
              <a:buChar char="•"/>
            </a:pPr>
            <a:r>
              <a:rPr lang="en-US" altLang="zh-CN" dirty="0" smtClean="0">
                <a:latin typeface="Arial" charset="0"/>
              </a:rPr>
              <a:t>PL / SQL</a:t>
            </a:r>
            <a:r>
              <a:rPr lang="zh-CN" altLang="en-US" dirty="0" smtClean="0">
                <a:latin typeface="Arial" charset="0"/>
              </a:rPr>
              <a:t>报告</a:t>
            </a:r>
          </a:p>
          <a:p>
            <a:pPr marL="323823" lvl="1" indent="-171450">
              <a:spcBef>
                <a:spcPts val="50"/>
              </a:spcBef>
              <a:buFont typeface="Arial" panose="020B0604020202020204" pitchFamily="34" charset="0"/>
              <a:buChar char="•"/>
            </a:pPr>
            <a:r>
              <a:rPr lang="zh-CN" altLang="en-US" dirty="0" smtClean="0">
                <a:latin typeface="Arial" charset="0"/>
              </a:rPr>
              <a:t>安全报告</a:t>
            </a:r>
          </a:p>
          <a:p>
            <a:pPr marL="323823" lvl="1" indent="-171450">
              <a:spcBef>
                <a:spcPts val="50"/>
              </a:spcBef>
              <a:buFont typeface="Arial" panose="020B0604020202020204" pitchFamily="34" charset="0"/>
              <a:buChar char="•"/>
            </a:pPr>
            <a:r>
              <a:rPr lang="en-US" altLang="zh-CN" dirty="0" smtClean="0">
                <a:latin typeface="Arial" charset="0"/>
              </a:rPr>
              <a:t>XML</a:t>
            </a:r>
            <a:r>
              <a:rPr lang="zh-CN" altLang="en-US" dirty="0" smtClean="0">
                <a:latin typeface="Arial" charset="0"/>
              </a:rPr>
              <a:t>报告</a:t>
            </a:r>
          </a:p>
          <a:p>
            <a:pPr marL="323823" lvl="1" indent="-171450">
              <a:spcBef>
                <a:spcPts val="50"/>
              </a:spcBef>
              <a:buFont typeface="Arial" panose="020B0604020202020204" pitchFamily="34" charset="0"/>
              <a:buChar char="•"/>
            </a:pPr>
            <a:r>
              <a:rPr lang="zh-CN" altLang="en-US" dirty="0" smtClean="0">
                <a:latin typeface="Arial" charset="0"/>
              </a:rPr>
              <a:t>工作报告</a:t>
            </a:r>
          </a:p>
          <a:p>
            <a:pPr marL="323823" lvl="1" indent="-171450">
              <a:spcBef>
                <a:spcPts val="50"/>
              </a:spcBef>
              <a:buFont typeface="Arial" panose="020B0604020202020204" pitchFamily="34" charset="0"/>
              <a:buChar char="•"/>
            </a:pPr>
            <a:r>
              <a:rPr lang="zh-CN" altLang="en-US" dirty="0" smtClean="0">
                <a:latin typeface="Arial" charset="0"/>
              </a:rPr>
              <a:t>流报告</a:t>
            </a:r>
          </a:p>
          <a:p>
            <a:pPr marL="323823" lvl="1" indent="-171450">
              <a:spcBef>
                <a:spcPts val="50"/>
              </a:spcBef>
              <a:buFont typeface="Arial" panose="020B0604020202020204" pitchFamily="34" charset="0"/>
              <a:buChar char="•"/>
            </a:pPr>
            <a:r>
              <a:rPr lang="zh-CN" altLang="en-US" dirty="0" smtClean="0">
                <a:latin typeface="Arial" charset="0"/>
              </a:rPr>
              <a:t>所有对象报告</a:t>
            </a:r>
          </a:p>
          <a:p>
            <a:pPr marL="323823" lvl="1" indent="-171450">
              <a:spcBef>
                <a:spcPts val="50"/>
              </a:spcBef>
              <a:buFont typeface="Arial" panose="020B0604020202020204" pitchFamily="34" charset="0"/>
              <a:buChar char="•"/>
            </a:pPr>
            <a:r>
              <a:rPr lang="zh-CN" altLang="en-US" dirty="0" smtClean="0">
                <a:latin typeface="Arial" charset="0"/>
              </a:rPr>
              <a:t>数据字典报告</a:t>
            </a:r>
          </a:p>
          <a:p>
            <a:pPr lvl="1">
              <a:spcBef>
                <a:spcPts val="50"/>
              </a:spcBef>
            </a:pPr>
            <a:r>
              <a:rPr lang="zh-CN" altLang="en-US" dirty="0" smtClean="0">
                <a:latin typeface="Arial" charset="0"/>
              </a:rPr>
              <a:t>用户定义的报告</a:t>
            </a:r>
          </a:p>
          <a:p>
            <a:pPr lvl="1">
              <a:spcBef>
                <a:spcPts val="50"/>
              </a:spcBef>
            </a:pPr>
            <a:r>
              <a:rPr lang="zh-CN" altLang="en-US" dirty="0" smtClean="0">
                <a:latin typeface="Arial" charset="0"/>
              </a:rPr>
              <a:t>要显示报告，请单击窗口左侧的“报告”选项卡。 单个报告显示在窗口右侧的标签窗格中</a:t>
            </a:r>
            <a:r>
              <a:rPr lang="en-US" altLang="zh-CN" dirty="0" smtClean="0">
                <a:latin typeface="Arial" charset="0"/>
              </a:rPr>
              <a:t>; </a:t>
            </a:r>
            <a:r>
              <a:rPr lang="zh-CN" altLang="en-US" dirty="0" smtClean="0">
                <a:latin typeface="Arial" charset="0"/>
              </a:rPr>
              <a:t>对于每个报表，您可以选择（使用下拉列表）显示报表的数据库连接。 对于有关对象的报告，显示的对象只是与所选数据库连接相关联的数据库用户可见的对象，并且行通常由</a:t>
            </a:r>
            <a:r>
              <a:rPr lang="en-US" altLang="zh-CN" dirty="0" smtClean="0">
                <a:latin typeface="Arial" charset="0"/>
              </a:rPr>
              <a:t>Owner</a:t>
            </a:r>
            <a:r>
              <a:rPr lang="zh-CN" altLang="en-US" dirty="0" smtClean="0">
                <a:latin typeface="Arial" charset="0"/>
              </a:rPr>
              <a:t>排序。 您还可以创建自己的用户定义的报告。</a:t>
            </a:r>
            <a:endParaRPr lang="en-US" altLang="en-US" dirty="0" smtClean="0">
              <a:latin typeface="Arial" charset="0"/>
            </a:endParaRPr>
          </a:p>
        </p:txBody>
      </p:sp>
      <p:sp>
        <p:nvSpPr>
          <p:cNvPr id="593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A950F950-6D9E-4A90-80CF-495D6F07F36C}" type="slidenum">
              <a:rPr lang="en-US" altLang="en-US" smtClean="0">
                <a:latin typeface="Arial" charset="0"/>
                <a:cs typeface="Arial" charset="0"/>
              </a:rPr>
              <a:t>28</a:t>
            </a:fld>
            <a:endParaRPr lang="en-US" altLang="en-US" smtClean="0">
              <a:latin typeface="Arial" charset="0"/>
              <a:cs typeface="Arial" charset="0"/>
            </a:endParaRPr>
          </a:p>
        </p:txBody>
      </p:sp>
      <p:sp>
        <p:nvSpPr>
          <p:cNvPr id="5939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759924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noFill/>
          <a:ln/>
        </p:spPr>
        <p:txBody>
          <a:bodyPr/>
          <a:lstStyle/>
          <a:p>
            <a:pPr lvl="1" eaLnBrk="1" hangingPunct="1"/>
            <a:r>
              <a:rPr lang="en-US" altLang="en-US" dirty="0" smtClean="0">
                <a:latin typeface="Arial" charset="0"/>
              </a:rPr>
              <a:t>User-defined reports are reports created by SQL Developer users. To create a user-defined report, perform the following steps:</a:t>
            </a:r>
          </a:p>
          <a:p>
            <a:pPr lvl="2" eaLnBrk="1" hangingPunct="1">
              <a:buFont typeface="Times New Roman" pitchFamily="18" charset="0"/>
              <a:buNone/>
            </a:pPr>
            <a:r>
              <a:rPr lang="en-US" altLang="en-US" dirty="0" smtClean="0">
                <a:latin typeface="Arial" charset="0"/>
              </a:rPr>
              <a:t>1.	Right-click the User Defined Reports node under Reports and select Add Report.</a:t>
            </a:r>
          </a:p>
          <a:p>
            <a:pPr lvl="2" eaLnBrk="1" hangingPunct="1">
              <a:buFont typeface="Times New Roman" pitchFamily="18" charset="0"/>
              <a:buNone/>
            </a:pPr>
            <a:r>
              <a:rPr lang="en-US" altLang="en-US" dirty="0" smtClean="0">
                <a:latin typeface="Arial" charset="0"/>
              </a:rPr>
              <a:t>2.	In the Create Report dialog box, specify the report name and the SQL query to retrieve information for the report. Then click Apply.</a:t>
            </a:r>
          </a:p>
          <a:p>
            <a:pPr lvl="1" eaLnBrk="1" hangingPunct="1"/>
            <a:r>
              <a:rPr lang="en-US" altLang="en-US" dirty="0" smtClean="0">
                <a:latin typeface="Arial" charset="0"/>
              </a:rPr>
              <a:t>In the example in the slide, the report name is specified as </a:t>
            </a:r>
            <a:r>
              <a:rPr lang="en-US" altLang="en-US" dirty="0" err="1" smtClean="0">
                <a:latin typeface="Courier New" pitchFamily="49" charset="0"/>
              </a:rPr>
              <a:t>emp_sal</a:t>
            </a:r>
            <a:r>
              <a:rPr lang="en-US" altLang="en-US" dirty="0" smtClean="0">
                <a:latin typeface="Arial" charset="0"/>
              </a:rPr>
              <a:t>. An optional description is provided indicating that the report contains details of employees with </a:t>
            </a:r>
            <a:r>
              <a:rPr lang="en-US" altLang="en-US" dirty="0" smtClean="0">
                <a:latin typeface="Courier New" pitchFamily="49" charset="0"/>
              </a:rPr>
              <a:t>salary</a:t>
            </a:r>
            <a:r>
              <a:rPr lang="en-US" altLang="en-US" dirty="0" smtClean="0">
                <a:latin typeface="Arial" charset="0"/>
              </a:rPr>
              <a:t> </a:t>
            </a:r>
            <a:r>
              <a:rPr lang="en-US" altLang="en-US" dirty="0" smtClean="0">
                <a:latin typeface="Courier New" pitchFamily="49" charset="0"/>
              </a:rPr>
              <a:t>&gt;=</a:t>
            </a:r>
            <a:r>
              <a:rPr lang="en-US" altLang="en-US" dirty="0" smtClean="0">
                <a:latin typeface="Arial" charset="0"/>
              </a:rPr>
              <a:t> </a:t>
            </a:r>
            <a:r>
              <a:rPr lang="en-US" altLang="en-US" dirty="0" smtClean="0">
                <a:latin typeface="Courier New" pitchFamily="49" charset="0"/>
              </a:rPr>
              <a:t>10000</a:t>
            </a:r>
            <a:r>
              <a:rPr lang="en-US" altLang="en-US" dirty="0" smtClean="0">
                <a:latin typeface="Arial" charset="0"/>
              </a:rPr>
              <a:t>. The complete SQL statement for retrieving the information to be displayed in the user-defined report is specified in the SQL box. You can also include an optional tool tip to be displayed when the cursor stays briefly over the report name in the Reports navigator display.</a:t>
            </a:r>
          </a:p>
          <a:p>
            <a:pPr lvl="1" eaLnBrk="1" hangingPunct="1"/>
            <a:r>
              <a:rPr lang="en-US" altLang="en-US" dirty="0" smtClean="0">
                <a:latin typeface="Arial" charset="0"/>
              </a:rPr>
              <a:t>You can organize user-defined reports in folders and you can create a hierarchy of folders and subfolders. To create a folder for user-defined reports, right-click the User Defined Reports node or any folder name under that node and select Add Folder. Information about user-defined reports, including any folders for these reports, is stored in a file named </a:t>
            </a:r>
            <a:r>
              <a:rPr lang="en-US" altLang="en-US" dirty="0" smtClean="0">
                <a:latin typeface="Courier New" pitchFamily="49" charset="0"/>
              </a:rPr>
              <a:t>UserReports.xml</a:t>
            </a:r>
            <a:r>
              <a:rPr lang="en-US" altLang="en-US" dirty="0" smtClean="0">
                <a:latin typeface="Arial" charset="0"/>
              </a:rPr>
              <a:t> in the directory for user-specific information</a:t>
            </a:r>
            <a:r>
              <a:rPr lang="en-US" altLang="en-US" dirty="0" smtClean="0">
                <a:latin typeface="Arial" charset="0"/>
              </a:rPr>
              <a:t>.</a:t>
            </a:r>
          </a:p>
          <a:p>
            <a:pPr lvl="1" eaLnBrk="1" hangingPunct="1"/>
            <a:r>
              <a:rPr lang="zh-CN" altLang="en-US" dirty="0" smtClean="0">
                <a:latin typeface="Arial" charset="0"/>
              </a:rPr>
              <a:t>用户定义的报告是由</a:t>
            </a:r>
            <a:r>
              <a:rPr lang="en-US" altLang="zh-CN" dirty="0" smtClean="0">
                <a:latin typeface="Arial" charset="0"/>
              </a:rPr>
              <a:t>SQL Developer</a:t>
            </a:r>
            <a:r>
              <a:rPr lang="zh-CN" altLang="en-US" dirty="0" smtClean="0">
                <a:latin typeface="Arial" charset="0"/>
              </a:rPr>
              <a:t>用户创建的报告。要创建用户定义的报告，请执行以下步骤：</a:t>
            </a:r>
          </a:p>
          <a:p>
            <a:pPr lvl="2" eaLnBrk="1" hangingPunct="1"/>
            <a:r>
              <a:rPr lang="en-US" altLang="zh-CN" dirty="0" smtClean="0">
                <a:latin typeface="Arial" charset="0"/>
              </a:rPr>
              <a:t>1.</a:t>
            </a:r>
            <a:r>
              <a:rPr lang="zh-CN" altLang="en-US" dirty="0" smtClean="0">
                <a:latin typeface="Arial" charset="0"/>
              </a:rPr>
              <a:t>右键单击“报告”下的“用户定义报告”节点，然后选择“添加报告”。</a:t>
            </a:r>
          </a:p>
          <a:p>
            <a:pPr lvl="2" eaLnBrk="1" hangingPunct="1"/>
            <a:r>
              <a:rPr lang="en-US" altLang="zh-CN" dirty="0" smtClean="0">
                <a:latin typeface="Arial" charset="0"/>
              </a:rPr>
              <a:t>2.</a:t>
            </a:r>
            <a:r>
              <a:rPr lang="zh-CN" altLang="en-US" dirty="0" smtClean="0">
                <a:latin typeface="Arial" charset="0"/>
              </a:rPr>
              <a:t>在“创建报告”对话框中，指定报告名称和</a:t>
            </a:r>
            <a:r>
              <a:rPr lang="en-US" altLang="zh-CN" dirty="0" smtClean="0">
                <a:latin typeface="Arial" charset="0"/>
              </a:rPr>
              <a:t>SQL</a:t>
            </a:r>
            <a:r>
              <a:rPr lang="zh-CN" altLang="en-US" dirty="0" smtClean="0">
                <a:latin typeface="Arial" charset="0"/>
              </a:rPr>
              <a:t>查询以检索报告的信息。然后单击应用。</a:t>
            </a:r>
          </a:p>
          <a:p>
            <a:pPr lvl="1" eaLnBrk="1" hangingPunct="1"/>
            <a:r>
              <a:rPr lang="zh-CN" altLang="en-US" dirty="0" smtClean="0">
                <a:latin typeface="Arial" charset="0"/>
              </a:rPr>
              <a:t>在幻灯片中的示例中，报告名称指定为</a:t>
            </a:r>
            <a:r>
              <a:rPr lang="en-US" altLang="zh-CN" dirty="0" err="1" smtClean="0">
                <a:latin typeface="Arial" charset="0"/>
              </a:rPr>
              <a:t>emp_sal</a:t>
            </a:r>
            <a:r>
              <a:rPr lang="zh-CN" altLang="en-US" dirty="0" smtClean="0">
                <a:latin typeface="Arial" charset="0"/>
              </a:rPr>
              <a:t>。提供了一个可选描述，指出报告中包含薪资</a:t>
            </a:r>
            <a:r>
              <a:rPr lang="en-US" altLang="zh-CN" dirty="0" smtClean="0">
                <a:latin typeface="Arial" charset="0"/>
              </a:rPr>
              <a:t>&gt; = 10000</a:t>
            </a:r>
            <a:r>
              <a:rPr lang="zh-CN" altLang="en-US" dirty="0" smtClean="0">
                <a:latin typeface="Arial" charset="0"/>
              </a:rPr>
              <a:t>的员工的详细信息。用于检索要显示在用户定义报表中的信息的完整</a:t>
            </a:r>
            <a:r>
              <a:rPr lang="en-US" altLang="zh-CN" dirty="0" smtClean="0">
                <a:latin typeface="Arial" charset="0"/>
              </a:rPr>
              <a:t>SQL</a:t>
            </a:r>
            <a:r>
              <a:rPr lang="zh-CN" altLang="en-US" dirty="0" smtClean="0">
                <a:latin typeface="Arial" charset="0"/>
              </a:rPr>
              <a:t>语句在</a:t>
            </a:r>
            <a:r>
              <a:rPr lang="en-US" altLang="zh-CN" dirty="0" smtClean="0">
                <a:latin typeface="Arial" charset="0"/>
              </a:rPr>
              <a:t>SQL</a:t>
            </a:r>
            <a:r>
              <a:rPr lang="zh-CN" altLang="en-US" dirty="0" smtClean="0">
                <a:latin typeface="Arial" charset="0"/>
              </a:rPr>
              <a:t>框中指定。您还可以在“报告”导航器显示屏中包含一个可选的工具提示，以便在光标停留在报告名称上时显示。</a:t>
            </a:r>
          </a:p>
          <a:p>
            <a:pPr lvl="1" eaLnBrk="1" hangingPunct="1"/>
            <a:r>
              <a:rPr lang="zh-CN" altLang="en-US" dirty="0" smtClean="0">
                <a:latin typeface="Arial" charset="0"/>
              </a:rPr>
              <a:t>您可以在文件夹中组织用户定义的报告，您可以创建文件夹和子文件夹的层次结构。要为用户定义的报告创建文件夹，请右键单击“用户定义的报告”节点或该节点下的任何文件夹名称，然后选择“添加文件夹”。关于用户定义的报告（包括这些报告的任何文件夹）的信息存储在用户特定信息目录中的名为</a:t>
            </a:r>
            <a:r>
              <a:rPr lang="en-US" altLang="zh-CN" dirty="0" err="1" smtClean="0">
                <a:latin typeface="Arial" charset="0"/>
              </a:rPr>
              <a:t>UserReports.xml</a:t>
            </a:r>
            <a:r>
              <a:rPr lang="zh-CN" altLang="en-US" dirty="0" smtClean="0">
                <a:latin typeface="Arial" charset="0"/>
              </a:rPr>
              <a:t>的文件中。</a:t>
            </a:r>
            <a:endParaRPr lang="en-US" altLang="en-US" dirty="0" smtClean="0">
              <a:latin typeface="Arial" charset="0"/>
            </a:endParaRPr>
          </a:p>
        </p:txBody>
      </p:sp>
      <p:sp>
        <p:nvSpPr>
          <p:cNvPr id="614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782A323B-52AD-4390-80DB-787D97D39EC3}" type="slidenum">
              <a:rPr lang="en-US" altLang="en-US" smtClean="0">
                <a:latin typeface="Arial" charset="0"/>
                <a:cs typeface="Arial" charset="0"/>
              </a:rPr>
              <a:t>29</a:t>
            </a:fld>
            <a:endParaRPr lang="en-US" altLang="en-US" smtClean="0">
              <a:latin typeface="Arial" charset="0"/>
              <a:cs typeface="Arial" charset="0"/>
            </a:endParaRPr>
          </a:p>
        </p:txBody>
      </p:sp>
      <p:sp>
        <p:nvSpPr>
          <p:cNvPr id="6144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25226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noFill/>
          <a:ln/>
        </p:spPr>
        <p:txBody>
          <a:bodyPr/>
          <a:lstStyle/>
          <a:p>
            <a:pPr lvl="1" eaLnBrk="1" hangingPunct="1">
              <a:spcBef>
                <a:spcPts val="100"/>
              </a:spcBef>
            </a:pPr>
            <a:r>
              <a:rPr lang="en-US" altLang="en-US" dirty="0" smtClean="0">
                <a:latin typeface="Arial" charset="0"/>
              </a:rPr>
              <a:t>Oracle SQL Developer is a free graphical tool designed to improve your productivity and simplify the development of everyday database tasks. With just a few clicks, you can easily create and debug stored procedures, test SQL statements, and view optimizer plans.</a:t>
            </a:r>
          </a:p>
          <a:p>
            <a:pPr lvl="1" eaLnBrk="1" hangingPunct="1">
              <a:spcBef>
                <a:spcPts val="100"/>
              </a:spcBef>
            </a:pPr>
            <a:r>
              <a:rPr lang="en-US" altLang="en-US" dirty="0" smtClean="0">
                <a:latin typeface="Arial" charset="0"/>
              </a:rPr>
              <a:t>SQL Developer, which is the visual tool for database development, simplifies the following tasks:</a:t>
            </a:r>
          </a:p>
          <a:p>
            <a:pPr lvl="2" eaLnBrk="1" hangingPunct="1">
              <a:spcBef>
                <a:spcPts val="100"/>
              </a:spcBef>
            </a:pPr>
            <a:r>
              <a:rPr lang="en-US" altLang="en-US" dirty="0" smtClean="0">
                <a:latin typeface="Arial" charset="0"/>
              </a:rPr>
              <a:t>Browsing and managing database objects</a:t>
            </a:r>
          </a:p>
          <a:p>
            <a:pPr lvl="2" eaLnBrk="1" hangingPunct="1">
              <a:spcBef>
                <a:spcPts val="100"/>
              </a:spcBef>
            </a:pPr>
            <a:r>
              <a:rPr lang="en-US" altLang="en-US" dirty="0" smtClean="0">
                <a:latin typeface="Arial" charset="0"/>
              </a:rPr>
              <a:t>Executing SQL statements and scripts</a:t>
            </a:r>
          </a:p>
          <a:p>
            <a:pPr lvl="2" eaLnBrk="1" hangingPunct="1">
              <a:spcBef>
                <a:spcPts val="100"/>
              </a:spcBef>
            </a:pPr>
            <a:r>
              <a:rPr lang="en-US" altLang="en-US" dirty="0" smtClean="0">
                <a:latin typeface="Arial" charset="0"/>
              </a:rPr>
              <a:t>Editing and debugging PL/SQL statements</a:t>
            </a:r>
          </a:p>
          <a:p>
            <a:pPr lvl="2" eaLnBrk="1" hangingPunct="1">
              <a:spcBef>
                <a:spcPts val="100"/>
              </a:spcBef>
            </a:pPr>
            <a:r>
              <a:rPr lang="en-US" altLang="en-US" dirty="0" smtClean="0">
                <a:latin typeface="Arial" charset="0"/>
              </a:rPr>
              <a:t>Creating reports</a:t>
            </a:r>
          </a:p>
          <a:p>
            <a:pPr lvl="1" eaLnBrk="1" hangingPunct="1">
              <a:spcBef>
                <a:spcPts val="100"/>
              </a:spcBef>
            </a:pPr>
            <a:r>
              <a:rPr lang="en-US" altLang="en-US" dirty="0" smtClean="0">
                <a:latin typeface="Arial" charset="0"/>
              </a:rPr>
              <a:t>You can connect to any target Oracle database schema by using standard Oracle database authentication. When connected, you can perform operations on objects in the database.</a:t>
            </a:r>
          </a:p>
          <a:p>
            <a:pPr lvl="1" eaLnBrk="1" hangingPunct="1">
              <a:spcBef>
                <a:spcPts val="100"/>
              </a:spcBef>
            </a:pPr>
            <a:r>
              <a:rPr lang="en-US" altLang="en-US" dirty="0" smtClean="0">
                <a:latin typeface="Arial" charset="0"/>
              </a:rPr>
              <a:t>SQL Developer is the interface to administer the Oracle Application Express Listener. The new interface enables you to specify global settings and multiple database settings with different database connections for the Application Express Listener. SQL Developer provides the option to drag and drop objects by table or column name onto the worksheet. It provides improved DB Diff comparison options, </a:t>
            </a:r>
            <a:r>
              <a:rPr lang="en-US" altLang="en-US" dirty="0" smtClean="0">
                <a:latin typeface="Courier New" pitchFamily="49" charset="0"/>
                <a:cs typeface="Courier New" pitchFamily="49" charset="0"/>
              </a:rPr>
              <a:t>GRANT</a:t>
            </a:r>
            <a:r>
              <a:rPr lang="en-US" altLang="en-US" dirty="0" smtClean="0">
                <a:latin typeface="Arial" charset="0"/>
              </a:rPr>
              <a:t> statement support in the SQL editor, and DB Doc reporting. Additionally, SQL Developer includes support for Oracle Database </a:t>
            </a:r>
            <a:r>
              <a:rPr lang="en-US" altLang="en-US" dirty="0" err="1" smtClean="0">
                <a:latin typeface="Arial" charset="0"/>
              </a:rPr>
              <a:t>12</a:t>
            </a:r>
            <a:r>
              <a:rPr lang="en-US" altLang="en-US" i="1" dirty="0" err="1" smtClean="0">
                <a:latin typeface="Arial" charset="0"/>
              </a:rPr>
              <a:t>c</a:t>
            </a:r>
            <a:r>
              <a:rPr lang="en-US" altLang="en-US" dirty="0" smtClean="0">
                <a:latin typeface="Arial" charset="0"/>
              </a:rPr>
              <a:t>  features</a:t>
            </a:r>
            <a:r>
              <a:rPr lang="en-US" altLang="en-US" dirty="0" smtClean="0">
                <a:latin typeface="Arial" charset="0"/>
              </a:rPr>
              <a:t>.</a:t>
            </a:r>
          </a:p>
          <a:p>
            <a:pPr lvl="1" eaLnBrk="1" hangingPunct="1">
              <a:spcBef>
                <a:spcPts val="100"/>
              </a:spcBef>
            </a:pPr>
            <a:r>
              <a:rPr lang="en-US" altLang="zh-CN" dirty="0" smtClean="0">
                <a:latin typeface="Arial" charset="0"/>
              </a:rPr>
              <a:t>Oracle SQL Developer</a:t>
            </a:r>
            <a:r>
              <a:rPr lang="zh-CN" altLang="en-US" dirty="0" smtClean="0">
                <a:latin typeface="Arial" charset="0"/>
              </a:rPr>
              <a:t>是一种免费的图形工具，旨在提高您的生产力并简化日常数据库任务的开发。只需点击几下，就可以轻松创建和调试存储过程，测试</a:t>
            </a:r>
            <a:r>
              <a:rPr lang="en-US" altLang="zh-CN" dirty="0" smtClean="0">
                <a:latin typeface="Arial" charset="0"/>
              </a:rPr>
              <a:t>SQL</a:t>
            </a:r>
            <a:r>
              <a:rPr lang="zh-CN" altLang="en-US" dirty="0" smtClean="0">
                <a:latin typeface="Arial" charset="0"/>
              </a:rPr>
              <a:t>语句和查看优化程序计划。</a:t>
            </a:r>
          </a:p>
          <a:p>
            <a:pPr lvl="1" eaLnBrk="1" hangingPunct="1">
              <a:spcBef>
                <a:spcPts val="100"/>
              </a:spcBef>
            </a:pPr>
            <a:r>
              <a:rPr lang="en-US" altLang="zh-CN" dirty="0" smtClean="0">
                <a:latin typeface="Arial" charset="0"/>
              </a:rPr>
              <a:t>SQL Developer</a:t>
            </a:r>
            <a:r>
              <a:rPr lang="zh-CN" altLang="en-US" dirty="0" smtClean="0">
                <a:latin typeface="Arial" charset="0"/>
              </a:rPr>
              <a:t>是数据库开发的可视化工具，简化了以下任务：</a:t>
            </a:r>
          </a:p>
          <a:p>
            <a:pPr marL="609493" lvl="2" indent="-304747" eaLnBrk="1" hangingPunct="1">
              <a:spcBef>
                <a:spcPts val="100"/>
              </a:spcBef>
            </a:pPr>
            <a:r>
              <a:rPr lang="zh-CN" altLang="en-US" dirty="0" smtClean="0">
                <a:latin typeface="Arial" charset="0"/>
              </a:rPr>
              <a:t>浏览和管理数据库对象</a:t>
            </a:r>
          </a:p>
          <a:p>
            <a:pPr marL="609493" lvl="2" indent="-304747" eaLnBrk="1" hangingPunct="1">
              <a:spcBef>
                <a:spcPts val="100"/>
              </a:spcBef>
            </a:pPr>
            <a:r>
              <a:rPr lang="zh-CN" altLang="en-US" dirty="0" smtClean="0">
                <a:latin typeface="Arial" charset="0"/>
              </a:rPr>
              <a:t>执行</a:t>
            </a:r>
            <a:r>
              <a:rPr lang="en-US" altLang="zh-CN" dirty="0" smtClean="0">
                <a:latin typeface="Arial" charset="0"/>
              </a:rPr>
              <a:t>SQL</a:t>
            </a:r>
            <a:r>
              <a:rPr lang="zh-CN" altLang="en-US" dirty="0" smtClean="0">
                <a:latin typeface="Arial" charset="0"/>
              </a:rPr>
              <a:t>语句和脚本</a:t>
            </a:r>
          </a:p>
          <a:p>
            <a:pPr marL="609493" lvl="2" indent="-304747" eaLnBrk="1" hangingPunct="1">
              <a:spcBef>
                <a:spcPts val="100"/>
              </a:spcBef>
            </a:pPr>
            <a:r>
              <a:rPr lang="zh-CN" altLang="en-US" dirty="0" smtClean="0">
                <a:latin typeface="Arial" charset="0"/>
              </a:rPr>
              <a:t>编辑和调试</a:t>
            </a:r>
            <a:r>
              <a:rPr lang="en-US" altLang="zh-CN" dirty="0" smtClean="0">
                <a:latin typeface="Arial" charset="0"/>
              </a:rPr>
              <a:t>PL / SQL</a:t>
            </a:r>
            <a:r>
              <a:rPr lang="zh-CN" altLang="en-US" dirty="0" smtClean="0">
                <a:latin typeface="Arial" charset="0"/>
              </a:rPr>
              <a:t>语句</a:t>
            </a:r>
          </a:p>
          <a:p>
            <a:pPr marL="609493" lvl="2" indent="-304747" eaLnBrk="1" hangingPunct="1">
              <a:spcBef>
                <a:spcPts val="100"/>
              </a:spcBef>
            </a:pPr>
            <a:r>
              <a:rPr lang="zh-CN" altLang="en-US" dirty="0" smtClean="0">
                <a:latin typeface="Arial" charset="0"/>
              </a:rPr>
              <a:t>创建报告</a:t>
            </a:r>
          </a:p>
          <a:p>
            <a:pPr lvl="1" eaLnBrk="1" hangingPunct="1">
              <a:spcBef>
                <a:spcPts val="100"/>
              </a:spcBef>
            </a:pPr>
            <a:r>
              <a:rPr lang="zh-CN" altLang="en-US" dirty="0" smtClean="0">
                <a:latin typeface="Arial" charset="0"/>
              </a:rPr>
              <a:t>您可以使用标准的</a:t>
            </a:r>
            <a:r>
              <a:rPr lang="en-US" altLang="zh-CN" dirty="0" smtClean="0">
                <a:latin typeface="Arial" charset="0"/>
              </a:rPr>
              <a:t>Oracle</a:t>
            </a:r>
            <a:r>
              <a:rPr lang="zh-CN" altLang="en-US" dirty="0" smtClean="0">
                <a:latin typeface="Arial" charset="0"/>
              </a:rPr>
              <a:t>数据库身份验证连接到任何目标</a:t>
            </a:r>
            <a:r>
              <a:rPr lang="en-US" altLang="zh-CN" dirty="0" smtClean="0">
                <a:latin typeface="Arial" charset="0"/>
              </a:rPr>
              <a:t>Oracle</a:t>
            </a:r>
            <a:r>
              <a:rPr lang="zh-CN" altLang="en-US" dirty="0" smtClean="0">
                <a:latin typeface="Arial" charset="0"/>
              </a:rPr>
              <a:t>数据库模式。连接时，可以对数据库中的对象执行操作。</a:t>
            </a:r>
          </a:p>
          <a:p>
            <a:pPr lvl="1" eaLnBrk="1" hangingPunct="1">
              <a:spcBef>
                <a:spcPts val="100"/>
              </a:spcBef>
            </a:pPr>
            <a:r>
              <a:rPr lang="en-US" altLang="zh-CN" dirty="0" smtClean="0">
                <a:latin typeface="Arial" charset="0"/>
              </a:rPr>
              <a:t>SQL Developer</a:t>
            </a:r>
            <a:r>
              <a:rPr lang="zh-CN" altLang="en-US" dirty="0" smtClean="0">
                <a:latin typeface="Arial" charset="0"/>
              </a:rPr>
              <a:t>是管理</a:t>
            </a:r>
            <a:r>
              <a:rPr lang="en-US" altLang="zh-CN" dirty="0" smtClean="0">
                <a:latin typeface="Arial" charset="0"/>
              </a:rPr>
              <a:t>Oracle Application Express</a:t>
            </a:r>
            <a:r>
              <a:rPr lang="zh-CN" altLang="en-US" dirty="0" smtClean="0">
                <a:latin typeface="Arial" charset="0"/>
              </a:rPr>
              <a:t>监听器的界面。新界面使您能够为</a:t>
            </a:r>
            <a:r>
              <a:rPr lang="en-US" altLang="zh-CN" dirty="0" smtClean="0">
                <a:latin typeface="Arial" charset="0"/>
              </a:rPr>
              <a:t>Application Express</a:t>
            </a:r>
            <a:r>
              <a:rPr lang="zh-CN" altLang="en-US" dirty="0" smtClean="0">
                <a:latin typeface="Arial" charset="0"/>
              </a:rPr>
              <a:t>侦听器指定不同数据库连接的全局设置和多个数据库设置。 </a:t>
            </a:r>
            <a:r>
              <a:rPr lang="en-US" altLang="zh-CN" dirty="0" smtClean="0">
                <a:latin typeface="Arial" charset="0"/>
              </a:rPr>
              <a:t>SQL Developer</a:t>
            </a:r>
            <a:r>
              <a:rPr lang="zh-CN" altLang="en-US" dirty="0" smtClean="0">
                <a:latin typeface="Arial" charset="0"/>
              </a:rPr>
              <a:t>提供了通过表或列名将对象拖放到工作表上的选项。它提供改进的</a:t>
            </a:r>
            <a:r>
              <a:rPr lang="en-US" altLang="zh-CN" dirty="0" smtClean="0">
                <a:latin typeface="Arial" charset="0"/>
              </a:rPr>
              <a:t>DB</a:t>
            </a:r>
            <a:r>
              <a:rPr lang="zh-CN" altLang="en-US" dirty="0" smtClean="0">
                <a:latin typeface="Arial" charset="0"/>
              </a:rPr>
              <a:t>差异比较选项，</a:t>
            </a:r>
            <a:r>
              <a:rPr lang="en-US" altLang="zh-CN" dirty="0" smtClean="0">
                <a:latin typeface="Arial" charset="0"/>
              </a:rPr>
              <a:t>SQL</a:t>
            </a:r>
            <a:r>
              <a:rPr lang="zh-CN" altLang="en-US" dirty="0" smtClean="0">
                <a:latin typeface="Arial" charset="0"/>
              </a:rPr>
              <a:t>编辑器中的</a:t>
            </a:r>
            <a:r>
              <a:rPr lang="en-US" altLang="zh-CN" dirty="0" smtClean="0">
                <a:latin typeface="Arial" charset="0"/>
              </a:rPr>
              <a:t>GRANT</a:t>
            </a:r>
            <a:r>
              <a:rPr lang="zh-CN" altLang="en-US" dirty="0" smtClean="0">
                <a:latin typeface="Arial" charset="0"/>
              </a:rPr>
              <a:t>语句支持和</a:t>
            </a:r>
            <a:r>
              <a:rPr lang="en-US" altLang="zh-CN" dirty="0" smtClean="0">
                <a:latin typeface="Arial" charset="0"/>
              </a:rPr>
              <a:t>DB Doc</a:t>
            </a:r>
            <a:r>
              <a:rPr lang="zh-CN" altLang="en-US" dirty="0" smtClean="0">
                <a:latin typeface="Arial" charset="0"/>
              </a:rPr>
              <a:t>报告。另外，</a:t>
            </a:r>
            <a:r>
              <a:rPr lang="en-US" altLang="zh-CN" dirty="0" smtClean="0">
                <a:latin typeface="Arial" charset="0"/>
              </a:rPr>
              <a:t>SQL Developer</a:t>
            </a:r>
            <a:r>
              <a:rPr lang="zh-CN" altLang="en-US" dirty="0" smtClean="0">
                <a:latin typeface="Arial" charset="0"/>
              </a:rPr>
              <a:t>包括对</a:t>
            </a:r>
            <a:r>
              <a:rPr lang="en-US" altLang="zh-CN" dirty="0" smtClean="0">
                <a:latin typeface="Arial" charset="0"/>
              </a:rPr>
              <a:t>Oracle Database </a:t>
            </a:r>
            <a:r>
              <a:rPr lang="en-US" altLang="zh-CN" dirty="0" err="1" smtClean="0">
                <a:latin typeface="Arial" charset="0"/>
              </a:rPr>
              <a:t>12c</a:t>
            </a:r>
            <a:r>
              <a:rPr lang="zh-CN" altLang="en-US" dirty="0" smtClean="0">
                <a:latin typeface="Arial" charset="0"/>
              </a:rPr>
              <a:t>功能的支持。</a:t>
            </a:r>
            <a:endParaRPr lang="en-US" altLang="en-US" dirty="0" smtClean="0">
              <a:latin typeface="Arial" charset="0"/>
            </a:endParaRP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B869C45A-D54D-427D-A576-63585B4CFA50}" type="slidenum">
              <a:rPr lang="en-US" altLang="en-US" smtClean="0">
                <a:latin typeface="Arial" charset="0"/>
                <a:cs typeface="Arial" charset="0"/>
              </a:r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490419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noFill/>
          <a:ln/>
        </p:spPr>
        <p:txBody>
          <a:bodyPr/>
          <a:lstStyle/>
          <a:p>
            <a:pPr lvl="1" eaLnBrk="1" hangingPunct="1"/>
            <a:r>
              <a:rPr lang="en-US" altLang="en-US" dirty="0" smtClean="0">
                <a:latin typeface="Arial" charset="0"/>
              </a:rPr>
              <a:t>To enhance the productivity of developers, SQL Developer has added quick links to popular search engines and discussion forums such as </a:t>
            </a:r>
            <a:r>
              <a:rPr lang="en-US" altLang="en-US" dirty="0" err="1" smtClean="0">
                <a:latin typeface="Arial" charset="0"/>
              </a:rPr>
              <a:t>AskTom</a:t>
            </a:r>
            <a:r>
              <a:rPr lang="en-US" altLang="en-US" dirty="0" smtClean="0">
                <a:latin typeface="Arial" charset="0"/>
              </a:rPr>
              <a:t>, Google, and so on. Also, you have shortcut icons to some of the frequently used tools such as Notepad, Microsoft Word, and Dreamweaver, available to you. </a:t>
            </a:r>
          </a:p>
          <a:p>
            <a:pPr lvl="1" eaLnBrk="1" hangingPunct="1"/>
            <a:r>
              <a:rPr lang="en-US" altLang="en-US" dirty="0" smtClean="0">
                <a:latin typeface="Arial" charset="0"/>
              </a:rPr>
              <a:t>You can add external tools to the existing list or even delete shortcuts to the tools that you do not use frequently. To do so, perform the following steps:</a:t>
            </a:r>
          </a:p>
          <a:p>
            <a:pPr lvl="2" eaLnBrk="1" hangingPunct="1">
              <a:buFont typeface="Times New Roman" pitchFamily="18" charset="0"/>
              <a:buNone/>
            </a:pPr>
            <a:r>
              <a:rPr lang="en-US" altLang="en-US" dirty="0" smtClean="0">
                <a:latin typeface="Arial" charset="0"/>
              </a:rPr>
              <a:t>1.	From the Tools menu, select External Tools.</a:t>
            </a:r>
          </a:p>
          <a:p>
            <a:pPr lvl="2" eaLnBrk="1" hangingPunct="1">
              <a:buFont typeface="Times New Roman" pitchFamily="18" charset="0"/>
              <a:buAutoNum type="arabicPeriod" startAt="2"/>
            </a:pPr>
            <a:r>
              <a:rPr lang="en-US" altLang="en-US" dirty="0" smtClean="0">
                <a:latin typeface="Arial" charset="0"/>
              </a:rPr>
              <a:t>In </a:t>
            </a:r>
            <a:r>
              <a:rPr lang="en-US" altLang="en-US" dirty="0" smtClean="0">
                <a:latin typeface="Arial" charset="0"/>
              </a:rPr>
              <a:t>the External Tools dialog box, select New to add new tools. Select Delete to remove any tool from the list</a:t>
            </a:r>
            <a:r>
              <a:rPr lang="en-US" altLang="en-US" dirty="0" smtClean="0">
                <a:latin typeface="Arial" charset="0"/>
              </a:rPr>
              <a:t>.</a:t>
            </a:r>
          </a:p>
          <a:p>
            <a:pPr marL="0" lvl="1" indent="-152374" eaLnBrk="1" hangingPunct="1">
              <a:buFont typeface="Times New Roman" pitchFamily="18" charset="0"/>
              <a:buNone/>
            </a:pPr>
            <a:r>
              <a:rPr lang="zh-CN" altLang="en-US" dirty="0" smtClean="0">
                <a:latin typeface="Arial" charset="0"/>
              </a:rPr>
              <a:t>为了提高开发人员的生产力，</a:t>
            </a:r>
            <a:r>
              <a:rPr lang="en-US" altLang="zh-CN" dirty="0" smtClean="0">
                <a:latin typeface="Arial" charset="0"/>
              </a:rPr>
              <a:t>SQL Developer</a:t>
            </a:r>
            <a:r>
              <a:rPr lang="zh-CN" altLang="en-US" dirty="0" smtClean="0">
                <a:latin typeface="Arial" charset="0"/>
              </a:rPr>
              <a:t>已经添加到热门搜索引擎和讨论论坛（如</a:t>
            </a:r>
            <a:r>
              <a:rPr lang="en-US" altLang="zh-CN" dirty="0" err="1" smtClean="0">
                <a:latin typeface="Arial" charset="0"/>
              </a:rPr>
              <a:t>AskTom</a:t>
            </a:r>
            <a:r>
              <a:rPr lang="zh-CN" altLang="en-US" dirty="0" smtClean="0">
                <a:latin typeface="Arial" charset="0"/>
              </a:rPr>
              <a:t>，</a:t>
            </a:r>
            <a:r>
              <a:rPr lang="en-US" altLang="zh-CN" dirty="0" smtClean="0">
                <a:latin typeface="Arial" charset="0"/>
              </a:rPr>
              <a:t>Google</a:t>
            </a:r>
            <a:r>
              <a:rPr lang="zh-CN" altLang="en-US" dirty="0" smtClean="0">
                <a:latin typeface="Arial" charset="0"/>
              </a:rPr>
              <a:t>等）的快速链接。 此外，您可以使用一些常用工具（如记事本，</a:t>
            </a:r>
            <a:r>
              <a:rPr lang="en-US" altLang="zh-CN" dirty="0" smtClean="0">
                <a:latin typeface="Arial" charset="0"/>
              </a:rPr>
              <a:t>Microsoft Word</a:t>
            </a:r>
            <a:r>
              <a:rPr lang="zh-CN" altLang="en-US" dirty="0" smtClean="0">
                <a:latin typeface="Arial" charset="0"/>
              </a:rPr>
              <a:t>和</a:t>
            </a:r>
            <a:r>
              <a:rPr lang="en-US" altLang="zh-CN" dirty="0" smtClean="0">
                <a:latin typeface="Arial" charset="0"/>
              </a:rPr>
              <a:t>Dreamweaver</a:t>
            </a:r>
            <a:r>
              <a:rPr lang="zh-CN" altLang="en-US" dirty="0" smtClean="0">
                <a:latin typeface="Arial" charset="0"/>
              </a:rPr>
              <a:t>）的快捷方式图标。</a:t>
            </a:r>
          </a:p>
          <a:p>
            <a:pPr marL="0" lvl="1" indent="-152374" eaLnBrk="1" hangingPunct="1">
              <a:buFont typeface="Times New Roman" pitchFamily="18" charset="0"/>
              <a:buNone/>
            </a:pPr>
            <a:r>
              <a:rPr lang="zh-CN" altLang="en-US" dirty="0" smtClean="0">
                <a:latin typeface="Arial" charset="0"/>
              </a:rPr>
              <a:t>您可以将外部工具添加到现有列表中，甚至可以删除不经常使用的工具的快捷方式。 为此，请执行以下步骤：</a:t>
            </a:r>
          </a:p>
          <a:p>
            <a:pPr marL="457120" lvl="2" indent="-152374" eaLnBrk="1" hangingPunct="1">
              <a:buFont typeface="Times New Roman" pitchFamily="18" charset="0"/>
              <a:buNone/>
            </a:pPr>
            <a:r>
              <a:rPr lang="en-US" altLang="zh-CN" dirty="0" smtClean="0">
                <a:latin typeface="Arial" charset="0"/>
              </a:rPr>
              <a:t>1.</a:t>
            </a:r>
            <a:r>
              <a:rPr lang="zh-CN" altLang="en-US" dirty="0" smtClean="0">
                <a:latin typeface="Arial" charset="0"/>
              </a:rPr>
              <a:t>从工具菜单中，选择外部工具。</a:t>
            </a:r>
          </a:p>
          <a:p>
            <a:pPr marL="457120" lvl="2" indent="-152374" eaLnBrk="1" hangingPunct="1">
              <a:buFont typeface="Times New Roman" pitchFamily="18" charset="0"/>
              <a:buNone/>
            </a:pPr>
            <a:r>
              <a:rPr lang="en-US" altLang="zh-CN" dirty="0" smtClean="0">
                <a:latin typeface="Arial" charset="0"/>
              </a:rPr>
              <a:t>2.</a:t>
            </a:r>
            <a:r>
              <a:rPr lang="zh-CN" altLang="en-US" dirty="0" smtClean="0">
                <a:latin typeface="Arial" charset="0"/>
              </a:rPr>
              <a:t>在“外部工具”对话框中，选择“新建”以添加新工具。 选择删除以从列表中删除任何工具。</a:t>
            </a:r>
            <a:endParaRPr lang="en-US" altLang="en-US" dirty="0" smtClean="0">
              <a:latin typeface="Arial" charset="0"/>
            </a:endParaRPr>
          </a:p>
        </p:txBody>
      </p:sp>
      <p:sp>
        <p:nvSpPr>
          <p:cNvPr id="634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18716EC4-45CC-4479-9438-4ED9292EF073}" type="slidenum">
              <a:rPr lang="en-US" altLang="en-US" smtClean="0">
                <a:latin typeface="Arial" charset="0"/>
                <a:cs typeface="Arial" charset="0"/>
              </a:rPr>
              <a:t>30</a:t>
            </a:fld>
            <a:endParaRPr lang="en-US" altLang="en-US" smtClean="0">
              <a:latin typeface="Arial" charset="0"/>
              <a:cs typeface="Arial" charset="0"/>
            </a:endParaRPr>
          </a:p>
        </p:txBody>
      </p:sp>
      <p:sp>
        <p:nvSpPr>
          <p:cNvPr id="634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49281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noFill/>
          <a:ln/>
        </p:spPr>
        <p:txBody>
          <a:bodyPr/>
          <a:lstStyle/>
          <a:p>
            <a:pPr lvl="1" eaLnBrk="1" hangingPunct="1">
              <a:spcBef>
                <a:spcPts val="300"/>
              </a:spcBef>
            </a:pPr>
            <a:r>
              <a:rPr lang="en-US" altLang="en-US" dirty="0" smtClean="0">
                <a:latin typeface="Arial" charset="0"/>
              </a:rPr>
              <a:t>You can customize many aspects of the SQL Developer interface and environment by modifying SQL Developer preferences according to your needs. To modify SQL Developer preferences, select Tools, and then Preferences.</a:t>
            </a:r>
          </a:p>
          <a:p>
            <a:pPr lvl="1" eaLnBrk="1" hangingPunct="1">
              <a:spcBef>
                <a:spcPts val="300"/>
              </a:spcBef>
            </a:pPr>
            <a:r>
              <a:rPr lang="en-US" altLang="en-US" dirty="0" smtClean="0">
                <a:latin typeface="Arial" charset="0"/>
              </a:rPr>
              <a:t>The preferences are grouped into the following categories:</a:t>
            </a:r>
          </a:p>
          <a:p>
            <a:pPr lvl="2" eaLnBrk="1" hangingPunct="1"/>
            <a:r>
              <a:rPr lang="en-US" altLang="en-US" dirty="0" smtClean="0">
                <a:latin typeface="Arial" charset="0"/>
              </a:rPr>
              <a:t>Environment</a:t>
            </a:r>
          </a:p>
          <a:p>
            <a:pPr lvl="2" eaLnBrk="1" hangingPunct="1"/>
            <a:r>
              <a:rPr lang="en-US" altLang="en-US" dirty="0" smtClean="0">
                <a:latin typeface="Arial" charset="0"/>
              </a:rPr>
              <a:t>Change Management Parameter</a:t>
            </a:r>
          </a:p>
          <a:p>
            <a:pPr lvl="2" eaLnBrk="1" hangingPunct="1"/>
            <a:r>
              <a:rPr lang="en-US" altLang="en-US" dirty="0" smtClean="0">
                <a:latin typeface="Arial" charset="0"/>
              </a:rPr>
              <a:t>Code Editors</a:t>
            </a:r>
          </a:p>
          <a:p>
            <a:pPr lvl="2" eaLnBrk="1" hangingPunct="1"/>
            <a:r>
              <a:rPr lang="en-US" altLang="en-US" dirty="0" smtClean="0">
                <a:latin typeface="Arial" charset="0"/>
              </a:rPr>
              <a:t>Compare and Merge</a:t>
            </a:r>
          </a:p>
          <a:p>
            <a:pPr lvl="2" eaLnBrk="1" hangingPunct="1"/>
            <a:r>
              <a:rPr lang="en-US" altLang="en-US" dirty="0" smtClean="0">
                <a:latin typeface="Arial" charset="0"/>
              </a:rPr>
              <a:t>Database</a:t>
            </a:r>
          </a:p>
          <a:p>
            <a:pPr lvl="2" eaLnBrk="1" hangingPunct="1"/>
            <a:r>
              <a:rPr lang="en-US" altLang="en-US" dirty="0" smtClean="0">
                <a:latin typeface="Arial" charset="0"/>
              </a:rPr>
              <a:t>Data Miner</a:t>
            </a:r>
          </a:p>
          <a:p>
            <a:pPr lvl="2" eaLnBrk="1" hangingPunct="1"/>
            <a:r>
              <a:rPr lang="en-US" altLang="en-US" dirty="0" smtClean="0">
                <a:latin typeface="Arial" charset="0"/>
              </a:rPr>
              <a:t>Data Modeler</a:t>
            </a:r>
          </a:p>
          <a:p>
            <a:pPr lvl="2" eaLnBrk="1" hangingPunct="1"/>
            <a:r>
              <a:rPr lang="en-US" altLang="en-US" dirty="0" smtClean="0">
                <a:latin typeface="Arial" charset="0"/>
              </a:rPr>
              <a:t>Debugger</a:t>
            </a:r>
          </a:p>
          <a:p>
            <a:pPr lvl="2" eaLnBrk="1" hangingPunct="1"/>
            <a:r>
              <a:rPr lang="en-US" altLang="en-US" dirty="0" smtClean="0">
                <a:latin typeface="Arial" charset="0"/>
              </a:rPr>
              <a:t>Extensions</a:t>
            </a:r>
          </a:p>
          <a:p>
            <a:pPr lvl="2" eaLnBrk="1" hangingPunct="1"/>
            <a:r>
              <a:rPr lang="en-US" altLang="en-US" dirty="0" smtClean="0">
                <a:latin typeface="Arial" charset="0"/>
              </a:rPr>
              <a:t>External Editor</a:t>
            </a:r>
          </a:p>
          <a:p>
            <a:pPr lvl="2" eaLnBrk="1" hangingPunct="1"/>
            <a:r>
              <a:rPr lang="en-US" altLang="en-US" dirty="0" smtClean="0">
                <a:latin typeface="Arial" charset="0"/>
              </a:rPr>
              <a:t>File </a:t>
            </a:r>
            <a:r>
              <a:rPr lang="en-US" altLang="en-US" dirty="0" smtClean="0">
                <a:latin typeface="Arial" charset="0"/>
              </a:rPr>
              <a:t>Types</a:t>
            </a:r>
          </a:p>
          <a:p>
            <a:pPr marL="0" lvl="1" indent="-152374" eaLnBrk="1" hangingPunct="1">
              <a:buNone/>
            </a:pPr>
            <a:r>
              <a:rPr lang="zh-CN" altLang="en-US" dirty="0" smtClean="0">
                <a:latin typeface="Arial" charset="0"/>
              </a:rPr>
              <a:t>您可以通过根据您的需要修改</a:t>
            </a:r>
            <a:r>
              <a:rPr lang="en-US" altLang="zh-CN" dirty="0" smtClean="0">
                <a:latin typeface="Arial" charset="0"/>
              </a:rPr>
              <a:t>SQL Developer</a:t>
            </a:r>
            <a:r>
              <a:rPr lang="zh-CN" altLang="en-US" dirty="0" smtClean="0">
                <a:latin typeface="Arial" charset="0"/>
              </a:rPr>
              <a:t>的首选项来自定义</a:t>
            </a:r>
            <a:r>
              <a:rPr lang="en-US" altLang="zh-CN" dirty="0" smtClean="0">
                <a:latin typeface="Arial" charset="0"/>
              </a:rPr>
              <a:t>SQL Developer</a:t>
            </a:r>
            <a:r>
              <a:rPr lang="zh-CN" altLang="en-US" dirty="0" smtClean="0">
                <a:latin typeface="Arial" charset="0"/>
              </a:rPr>
              <a:t>界面和环境的许多方面。 要修改</a:t>
            </a:r>
            <a:r>
              <a:rPr lang="en-US" altLang="zh-CN" dirty="0" smtClean="0">
                <a:latin typeface="Arial" charset="0"/>
              </a:rPr>
              <a:t>SQL Developer</a:t>
            </a:r>
            <a:r>
              <a:rPr lang="zh-CN" altLang="en-US" dirty="0" smtClean="0">
                <a:latin typeface="Arial" charset="0"/>
              </a:rPr>
              <a:t>首选项，请选择工具，然后选择首选项。</a:t>
            </a:r>
          </a:p>
          <a:p>
            <a:pPr marL="0" lvl="1" indent="-152374" eaLnBrk="1" hangingPunct="1">
              <a:buNone/>
            </a:pPr>
            <a:r>
              <a:rPr lang="zh-CN" altLang="en-US" dirty="0" smtClean="0">
                <a:latin typeface="Arial" charset="0"/>
              </a:rPr>
              <a:t>偏好分为以下几类：</a:t>
            </a:r>
          </a:p>
          <a:p>
            <a:pPr marL="19076" lvl="1" indent="-171450" eaLnBrk="1" hangingPunct="1">
              <a:buFont typeface="Arial" panose="020B0604020202020204" pitchFamily="34" charset="0"/>
              <a:buChar char="•"/>
            </a:pPr>
            <a:r>
              <a:rPr lang="zh-CN" altLang="en-US" dirty="0" smtClean="0">
                <a:latin typeface="Arial" charset="0"/>
              </a:rPr>
              <a:t>环境</a:t>
            </a:r>
          </a:p>
          <a:p>
            <a:pPr marL="19076" lvl="1" indent="-171450" eaLnBrk="1" hangingPunct="1">
              <a:buFont typeface="Arial" panose="020B0604020202020204" pitchFamily="34" charset="0"/>
              <a:buChar char="•"/>
            </a:pPr>
            <a:r>
              <a:rPr lang="zh-CN" altLang="en-US" dirty="0" smtClean="0">
                <a:latin typeface="Arial" charset="0"/>
              </a:rPr>
              <a:t>变更管理参数</a:t>
            </a:r>
          </a:p>
          <a:p>
            <a:pPr marL="19076" lvl="1" indent="-171450" eaLnBrk="1" hangingPunct="1">
              <a:buFont typeface="Arial" panose="020B0604020202020204" pitchFamily="34" charset="0"/>
              <a:buChar char="•"/>
            </a:pPr>
            <a:r>
              <a:rPr lang="zh-CN" altLang="en-US" dirty="0" smtClean="0">
                <a:latin typeface="Arial" charset="0"/>
              </a:rPr>
              <a:t>代码编辑器</a:t>
            </a:r>
          </a:p>
          <a:p>
            <a:pPr marL="19076" lvl="1" indent="-171450" eaLnBrk="1" hangingPunct="1">
              <a:buFont typeface="Arial" panose="020B0604020202020204" pitchFamily="34" charset="0"/>
              <a:buChar char="•"/>
            </a:pPr>
            <a:r>
              <a:rPr lang="zh-CN" altLang="en-US" dirty="0" smtClean="0">
                <a:latin typeface="Arial" charset="0"/>
              </a:rPr>
              <a:t>比较和合并</a:t>
            </a:r>
          </a:p>
          <a:p>
            <a:pPr marL="19076" lvl="1" indent="-171450" eaLnBrk="1" hangingPunct="1">
              <a:buFont typeface="Arial" panose="020B0604020202020204" pitchFamily="34" charset="0"/>
              <a:buChar char="•"/>
            </a:pPr>
            <a:r>
              <a:rPr lang="zh-CN" altLang="en-US" dirty="0" smtClean="0">
                <a:latin typeface="Arial" charset="0"/>
              </a:rPr>
              <a:t>数据库</a:t>
            </a:r>
          </a:p>
          <a:p>
            <a:pPr marL="19076" lvl="1" indent="-171450" eaLnBrk="1" hangingPunct="1">
              <a:buFont typeface="Arial" panose="020B0604020202020204" pitchFamily="34" charset="0"/>
              <a:buChar char="•"/>
            </a:pPr>
            <a:r>
              <a:rPr lang="zh-CN" altLang="en-US" dirty="0" smtClean="0">
                <a:latin typeface="Arial" charset="0"/>
              </a:rPr>
              <a:t>数据挖掘机</a:t>
            </a:r>
          </a:p>
          <a:p>
            <a:pPr marL="19076" lvl="1" indent="-171450" eaLnBrk="1" hangingPunct="1">
              <a:buFont typeface="Arial" panose="020B0604020202020204" pitchFamily="34" charset="0"/>
              <a:buChar char="•"/>
            </a:pPr>
            <a:r>
              <a:rPr lang="zh-CN" altLang="en-US" dirty="0" smtClean="0">
                <a:latin typeface="Arial" charset="0"/>
              </a:rPr>
              <a:t>数据建模器</a:t>
            </a:r>
          </a:p>
          <a:p>
            <a:pPr marL="19076" lvl="1" indent="-171450" eaLnBrk="1" hangingPunct="1">
              <a:buFont typeface="Arial" panose="020B0604020202020204" pitchFamily="34" charset="0"/>
              <a:buChar char="•"/>
            </a:pPr>
            <a:r>
              <a:rPr lang="zh-CN" altLang="en-US" dirty="0" smtClean="0">
                <a:latin typeface="Arial" charset="0"/>
              </a:rPr>
              <a:t>调试器</a:t>
            </a:r>
          </a:p>
          <a:p>
            <a:pPr marL="19076" lvl="1" indent="-171450" eaLnBrk="1" hangingPunct="1">
              <a:buFont typeface="Arial" panose="020B0604020202020204" pitchFamily="34" charset="0"/>
              <a:buChar char="•"/>
            </a:pPr>
            <a:r>
              <a:rPr lang="zh-CN" altLang="en-US" dirty="0" smtClean="0">
                <a:latin typeface="Arial" charset="0"/>
              </a:rPr>
              <a:t>扩展</a:t>
            </a:r>
          </a:p>
          <a:p>
            <a:pPr marL="19076" lvl="1" indent="-171450" eaLnBrk="1" hangingPunct="1">
              <a:buFont typeface="Arial" panose="020B0604020202020204" pitchFamily="34" charset="0"/>
              <a:buChar char="•"/>
            </a:pPr>
            <a:r>
              <a:rPr lang="zh-CN" altLang="en-US" dirty="0" smtClean="0">
                <a:latin typeface="Arial" charset="0"/>
              </a:rPr>
              <a:t>外部编辑</a:t>
            </a:r>
          </a:p>
          <a:p>
            <a:pPr marL="19076" lvl="1" indent="-171450" eaLnBrk="1" hangingPunct="1">
              <a:buFont typeface="Arial" panose="020B0604020202020204" pitchFamily="34" charset="0"/>
              <a:buChar char="•"/>
            </a:pPr>
            <a:r>
              <a:rPr lang="zh-CN" altLang="en-US" dirty="0" smtClean="0">
                <a:latin typeface="Arial" charset="0"/>
              </a:rPr>
              <a:t>文件类型</a:t>
            </a:r>
            <a:endParaRPr lang="en-US" altLang="en-US" dirty="0" smtClean="0">
              <a:latin typeface="Arial" charset="0"/>
            </a:endParaRPr>
          </a:p>
        </p:txBody>
      </p:sp>
      <p:sp>
        <p:nvSpPr>
          <p:cNvPr id="655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45FF88E-5A15-4476-A1A3-06BA0275E0B7}" type="slidenum">
              <a:rPr lang="en-US" altLang="en-US" smtClean="0">
                <a:latin typeface="Arial" charset="0"/>
                <a:cs typeface="Arial" charset="0"/>
              </a:rPr>
              <a:t>31</a:t>
            </a:fld>
            <a:endParaRPr lang="en-US" altLang="en-US" smtClean="0">
              <a:latin typeface="Arial" charset="0"/>
              <a:cs typeface="Arial" charset="0"/>
            </a:endParaRPr>
          </a:p>
        </p:txBody>
      </p:sp>
      <p:sp>
        <p:nvSpPr>
          <p:cNvPr id="6554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02622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47688" y="449263"/>
            <a:ext cx="5942012" cy="8027987"/>
          </a:xfrm>
          <a:noFill/>
          <a:ln/>
        </p:spPr>
        <p:txBody>
          <a:bodyPr/>
          <a:lstStyle/>
          <a:p>
            <a:pPr lvl="2" eaLnBrk="1" hangingPunct="1"/>
            <a:r>
              <a:rPr lang="en-US" altLang="en-US" dirty="0" smtClean="0">
                <a:latin typeface="Arial" charset="0"/>
              </a:rPr>
              <a:t>Migration </a:t>
            </a:r>
          </a:p>
          <a:p>
            <a:pPr lvl="2" eaLnBrk="1" hangingPunct="1"/>
            <a:r>
              <a:rPr lang="en-US" altLang="en-US" dirty="0" err="1" smtClean="0">
                <a:latin typeface="Arial" charset="0"/>
              </a:rPr>
              <a:t>Mouseover</a:t>
            </a:r>
            <a:r>
              <a:rPr lang="en-US" altLang="en-US" dirty="0" smtClean="0">
                <a:latin typeface="Arial" charset="0"/>
              </a:rPr>
              <a:t> Popups</a:t>
            </a:r>
          </a:p>
          <a:p>
            <a:pPr lvl="2" eaLnBrk="1" hangingPunct="1"/>
            <a:r>
              <a:rPr lang="en-US" altLang="en-US" dirty="0" smtClean="0">
                <a:latin typeface="Arial" charset="0"/>
              </a:rPr>
              <a:t>Shortcut Keys</a:t>
            </a:r>
          </a:p>
          <a:p>
            <a:pPr lvl="2" eaLnBrk="1" hangingPunct="1"/>
            <a:r>
              <a:rPr lang="en-US" altLang="en-US" dirty="0" smtClean="0">
                <a:latin typeface="Arial" charset="0"/>
              </a:rPr>
              <a:t>Unit Test Parameters</a:t>
            </a:r>
          </a:p>
          <a:p>
            <a:pPr lvl="2" eaLnBrk="1" hangingPunct="1"/>
            <a:r>
              <a:rPr lang="en-US" altLang="en-US" dirty="0" smtClean="0">
                <a:latin typeface="Arial" charset="0"/>
              </a:rPr>
              <a:t>Versioning</a:t>
            </a:r>
          </a:p>
          <a:p>
            <a:pPr lvl="2" eaLnBrk="1" hangingPunct="1"/>
            <a:r>
              <a:rPr lang="en-US" altLang="en-US" dirty="0" smtClean="0">
                <a:latin typeface="Arial" charset="0"/>
              </a:rPr>
              <a:t>Web Browser and Proxy</a:t>
            </a:r>
          </a:p>
          <a:p>
            <a:pPr lvl="2" eaLnBrk="1" hangingPunct="1"/>
            <a:r>
              <a:rPr lang="en-US" altLang="en-US" dirty="0" smtClean="0">
                <a:latin typeface="Arial" charset="0"/>
              </a:rPr>
              <a:t>XML </a:t>
            </a:r>
            <a:r>
              <a:rPr lang="en-US" altLang="en-US" dirty="0" smtClean="0">
                <a:latin typeface="Arial" charset="0"/>
              </a:rPr>
              <a:t>Schemas</a:t>
            </a:r>
          </a:p>
          <a:p>
            <a:pPr lvl="2" eaLnBrk="1" hangingPunct="1"/>
            <a:endParaRPr lang="en-US" altLang="en-US" dirty="0" smtClean="0">
              <a:latin typeface="Arial" charset="0"/>
            </a:endParaRPr>
          </a:p>
          <a:p>
            <a:pPr marL="609493" lvl="2" indent="-304747" eaLnBrk="1" hangingPunct="1"/>
            <a:r>
              <a:rPr lang="zh-CN" altLang="en-US" dirty="0" smtClean="0">
                <a:latin typeface="Arial" charset="0"/>
              </a:rPr>
              <a:t>移民</a:t>
            </a:r>
          </a:p>
          <a:p>
            <a:pPr marL="609493" lvl="2" indent="-304747" eaLnBrk="1" hangingPunct="1"/>
            <a:r>
              <a:rPr lang="zh-CN" altLang="en-US" dirty="0" smtClean="0">
                <a:latin typeface="Arial" charset="0"/>
              </a:rPr>
              <a:t>鼠标悬停弹出窗口</a:t>
            </a:r>
          </a:p>
          <a:p>
            <a:pPr marL="609493" lvl="2" indent="-304747" eaLnBrk="1" hangingPunct="1"/>
            <a:r>
              <a:rPr lang="zh-CN" altLang="en-US" dirty="0" smtClean="0">
                <a:latin typeface="Arial" charset="0"/>
              </a:rPr>
              <a:t>快捷键</a:t>
            </a:r>
          </a:p>
          <a:p>
            <a:pPr marL="609493" lvl="2" indent="-304747" eaLnBrk="1" hangingPunct="1"/>
            <a:r>
              <a:rPr lang="zh-CN" altLang="en-US" dirty="0" smtClean="0">
                <a:latin typeface="Arial" charset="0"/>
              </a:rPr>
              <a:t>单位测试参数</a:t>
            </a:r>
          </a:p>
          <a:p>
            <a:pPr marL="609493" lvl="2" indent="-304747" eaLnBrk="1" hangingPunct="1"/>
            <a:r>
              <a:rPr lang="zh-CN" altLang="en-US" dirty="0" smtClean="0">
                <a:latin typeface="Arial" charset="0"/>
              </a:rPr>
              <a:t>版本</a:t>
            </a:r>
          </a:p>
          <a:p>
            <a:pPr marL="609493" lvl="2" indent="-304747" eaLnBrk="1" hangingPunct="1"/>
            <a:r>
              <a:rPr lang="en-US" altLang="zh-CN" dirty="0" smtClean="0">
                <a:latin typeface="Arial" charset="0"/>
              </a:rPr>
              <a:t>Web</a:t>
            </a:r>
            <a:r>
              <a:rPr lang="zh-CN" altLang="en-US" dirty="0" smtClean="0">
                <a:latin typeface="Arial" charset="0"/>
              </a:rPr>
              <a:t>浏览器和代理</a:t>
            </a:r>
          </a:p>
          <a:p>
            <a:pPr marL="609493" lvl="2" indent="-304747" eaLnBrk="1" hangingPunct="1"/>
            <a:r>
              <a:rPr lang="en-US" altLang="zh-CN" dirty="0" smtClean="0">
                <a:latin typeface="Arial" charset="0"/>
              </a:rPr>
              <a:t>XML</a:t>
            </a:r>
            <a:r>
              <a:rPr lang="zh-CN" altLang="en-US" dirty="0" smtClean="0">
                <a:latin typeface="Arial" charset="0"/>
              </a:rPr>
              <a:t>模式</a:t>
            </a:r>
            <a:endParaRPr lang="en-US" altLang="en-US" dirty="0" smtClean="0">
              <a:latin typeface="Arial" charset="0"/>
            </a:endParaRPr>
          </a:p>
        </p:txBody>
      </p:sp>
      <p:sp>
        <p:nvSpPr>
          <p:cNvPr id="66563" name="Footer Placeholder 3"/>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2421EBE9-9AAE-4358-90CE-FD7627F12DBB}" type="slidenum">
              <a:rPr lang="en-US" altLang="en-US" smtClean="0">
                <a:latin typeface="Arial" charset="0"/>
                <a:cs typeface="Arial" charset="0"/>
              </a:rPr>
              <a:t>32</a:t>
            </a:fld>
            <a:endParaRPr lang="en-US" altLang="en-US" smtClean="0">
              <a:latin typeface="Arial" charset="0"/>
              <a:cs typeface="Arial" charset="0"/>
            </a:endParaRPr>
          </a:p>
        </p:txBody>
      </p:sp>
    </p:spTree>
    <p:extLst>
      <p:ext uri="{BB962C8B-B14F-4D97-AF65-F5344CB8AC3E}">
        <p14:creationId xmlns:p14="http://schemas.microsoft.com/office/powerpoint/2010/main" val="4285928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noFill/>
          <a:ln/>
        </p:spPr>
        <p:txBody>
          <a:bodyPr/>
          <a:lstStyle/>
          <a:p>
            <a:pPr lvl="1" eaLnBrk="1" hangingPunct="1"/>
            <a:r>
              <a:rPr lang="en-US" altLang="en-US" dirty="0" smtClean="0">
                <a:latin typeface="Arial" charset="0"/>
              </a:rPr>
              <a:t>While working with SQL Developer, if the Connections Navigator disappears or if you cannot dock the Log window in its original place, perform the following steps to fix the problem: </a:t>
            </a:r>
          </a:p>
          <a:p>
            <a:pPr lvl="2" eaLnBrk="1" hangingPunct="1">
              <a:buFont typeface="Times New Roman" pitchFamily="18" charset="0"/>
              <a:buNone/>
            </a:pPr>
            <a:r>
              <a:rPr lang="en-US" altLang="en-US" dirty="0" smtClean="0">
                <a:latin typeface="Arial" charset="0"/>
              </a:rPr>
              <a:t>1.	Exit SQL Developer.</a:t>
            </a:r>
          </a:p>
          <a:p>
            <a:pPr lvl="2" eaLnBrk="1" hangingPunct="1">
              <a:buFont typeface="Times New Roman" pitchFamily="18" charset="0"/>
              <a:buNone/>
            </a:pPr>
            <a:r>
              <a:rPr lang="en-US" altLang="en-US" dirty="0" smtClean="0">
                <a:latin typeface="Arial" charset="0"/>
              </a:rPr>
              <a:t>2.	Open a terminal window and use the locate command to find the location of </a:t>
            </a:r>
            <a:r>
              <a:rPr lang="en-US" altLang="en-US" dirty="0" err="1" smtClean="0">
                <a:latin typeface="Courier New" pitchFamily="49" charset="0"/>
              </a:rPr>
              <a:t>windowinglayout.xml</a:t>
            </a:r>
            <a:r>
              <a:rPr lang="en-US" altLang="en-US" dirty="0" smtClean="0">
                <a:latin typeface="Arial" charset="0"/>
              </a:rPr>
              <a:t>.</a:t>
            </a:r>
          </a:p>
          <a:p>
            <a:pPr lvl="2" eaLnBrk="1" hangingPunct="1">
              <a:buFont typeface="Times New Roman" pitchFamily="18" charset="0"/>
              <a:buNone/>
            </a:pPr>
            <a:r>
              <a:rPr lang="en-US" altLang="en-US" dirty="0" smtClean="0">
                <a:latin typeface="Arial" charset="0"/>
              </a:rPr>
              <a:t>3.	Go to the directory that has </a:t>
            </a:r>
            <a:r>
              <a:rPr lang="en-US" altLang="en-US" dirty="0" err="1" smtClean="0">
                <a:latin typeface="Courier New" pitchFamily="49" charset="0"/>
              </a:rPr>
              <a:t>windowinglayout.xml</a:t>
            </a:r>
            <a:r>
              <a:rPr lang="en-US" altLang="en-US" dirty="0" smtClean="0">
                <a:latin typeface="Arial" charset="0"/>
              </a:rPr>
              <a:t> and delete it.</a:t>
            </a:r>
          </a:p>
          <a:p>
            <a:pPr lvl="2" eaLnBrk="1" hangingPunct="1">
              <a:buFont typeface="Times New Roman" pitchFamily="18" charset="0"/>
              <a:buAutoNum type="arabicPeriod" startAt="4"/>
            </a:pPr>
            <a:r>
              <a:rPr lang="en-US" altLang="en-US" dirty="0" smtClean="0">
                <a:latin typeface="Arial" charset="0"/>
              </a:rPr>
              <a:t>Restart </a:t>
            </a:r>
            <a:r>
              <a:rPr lang="en-US" altLang="en-US" dirty="0" smtClean="0">
                <a:latin typeface="Arial" charset="0"/>
              </a:rPr>
              <a:t>SQL Developer. </a:t>
            </a:r>
            <a:endParaRPr lang="en-US" altLang="en-US" dirty="0" smtClean="0">
              <a:latin typeface="Arial" charset="0"/>
            </a:endParaRPr>
          </a:p>
          <a:p>
            <a:pPr marL="0" lvl="1" indent="-152374" eaLnBrk="1" hangingPunct="1">
              <a:buFont typeface="Times New Roman" pitchFamily="18" charset="0"/>
              <a:buNone/>
            </a:pPr>
            <a:r>
              <a:rPr lang="zh-CN" altLang="en-US" dirty="0" smtClean="0">
                <a:latin typeface="Arial" charset="0"/>
              </a:rPr>
              <a:t>在使用</a:t>
            </a:r>
            <a:r>
              <a:rPr lang="en-US" altLang="en-US" dirty="0" smtClean="0">
                <a:latin typeface="Arial" charset="0"/>
              </a:rPr>
              <a:t>SQL Developer</a:t>
            </a:r>
            <a:r>
              <a:rPr lang="zh-CN" altLang="en-US" dirty="0" smtClean="0">
                <a:latin typeface="Arial" charset="0"/>
              </a:rPr>
              <a:t>时，如果连接导航器消失，或者无法将日志窗口停放在原始位置，请执行以下步骤来解决问题：</a:t>
            </a:r>
          </a:p>
          <a:p>
            <a:pPr marL="304746" lvl="2" indent="0" eaLnBrk="1" hangingPunct="1">
              <a:buFont typeface="Times New Roman" pitchFamily="18" charset="0"/>
              <a:buNone/>
            </a:pPr>
            <a:r>
              <a:rPr lang="en-US" altLang="zh-CN" dirty="0" smtClean="0">
                <a:latin typeface="Arial" charset="0"/>
              </a:rPr>
              <a:t>1.</a:t>
            </a:r>
            <a:r>
              <a:rPr lang="zh-CN" altLang="en-US" dirty="0" smtClean="0">
                <a:latin typeface="Arial" charset="0"/>
              </a:rPr>
              <a:t>退出</a:t>
            </a:r>
            <a:r>
              <a:rPr lang="en-US" altLang="en-US" dirty="0" smtClean="0">
                <a:latin typeface="Arial" charset="0"/>
              </a:rPr>
              <a:t>SQL Developer。</a:t>
            </a:r>
          </a:p>
          <a:p>
            <a:pPr marL="304746" lvl="2" indent="0" eaLnBrk="1" hangingPunct="1">
              <a:buFont typeface="Times New Roman" pitchFamily="18" charset="0"/>
              <a:buNone/>
            </a:pPr>
            <a:r>
              <a:rPr lang="en-US" altLang="en-US" dirty="0" smtClean="0">
                <a:latin typeface="Arial" charset="0"/>
              </a:rPr>
              <a:t>2.</a:t>
            </a:r>
            <a:r>
              <a:rPr lang="zh-CN" altLang="en-US" dirty="0" smtClean="0">
                <a:latin typeface="Arial" charset="0"/>
              </a:rPr>
              <a:t>打开一个终端窗口，并使用</a:t>
            </a:r>
            <a:r>
              <a:rPr lang="en-US" altLang="en-US" dirty="0" smtClean="0">
                <a:latin typeface="Arial" charset="0"/>
              </a:rPr>
              <a:t>locate</a:t>
            </a:r>
            <a:r>
              <a:rPr lang="zh-CN" altLang="en-US" dirty="0" smtClean="0">
                <a:latin typeface="Arial" charset="0"/>
              </a:rPr>
              <a:t>命令查找</a:t>
            </a:r>
            <a:r>
              <a:rPr lang="en-US" altLang="en-US" dirty="0" err="1" smtClean="0">
                <a:latin typeface="Arial" charset="0"/>
              </a:rPr>
              <a:t>windowinglayout.xml</a:t>
            </a:r>
            <a:r>
              <a:rPr lang="zh-CN" altLang="en-US" dirty="0" smtClean="0">
                <a:latin typeface="Arial" charset="0"/>
              </a:rPr>
              <a:t>的位置。</a:t>
            </a:r>
          </a:p>
          <a:p>
            <a:pPr marL="304746" lvl="2" indent="0" eaLnBrk="1" hangingPunct="1">
              <a:buFont typeface="Times New Roman" pitchFamily="18" charset="0"/>
              <a:buNone/>
            </a:pPr>
            <a:r>
              <a:rPr lang="en-US" altLang="zh-CN" dirty="0" smtClean="0">
                <a:latin typeface="Arial" charset="0"/>
              </a:rPr>
              <a:t>3.</a:t>
            </a:r>
            <a:r>
              <a:rPr lang="zh-CN" altLang="en-US" dirty="0" smtClean="0">
                <a:latin typeface="Arial" charset="0"/>
              </a:rPr>
              <a:t>转到具有</a:t>
            </a:r>
            <a:r>
              <a:rPr lang="en-US" altLang="en-US" dirty="0" err="1" smtClean="0">
                <a:latin typeface="Arial" charset="0"/>
              </a:rPr>
              <a:t>windowinglayout.xml</a:t>
            </a:r>
            <a:r>
              <a:rPr lang="zh-CN" altLang="en-US" dirty="0" smtClean="0">
                <a:latin typeface="Arial" charset="0"/>
              </a:rPr>
              <a:t>的目录并将其删除。</a:t>
            </a:r>
          </a:p>
          <a:p>
            <a:pPr marL="304746" lvl="2" indent="0" eaLnBrk="1" hangingPunct="1">
              <a:buFont typeface="Times New Roman" pitchFamily="18" charset="0"/>
              <a:buNone/>
            </a:pPr>
            <a:r>
              <a:rPr lang="en-US" altLang="zh-CN" dirty="0" smtClean="0">
                <a:latin typeface="Arial" charset="0"/>
              </a:rPr>
              <a:t>4.</a:t>
            </a:r>
            <a:r>
              <a:rPr lang="zh-CN" altLang="en-US" dirty="0" smtClean="0">
                <a:latin typeface="Arial" charset="0"/>
              </a:rPr>
              <a:t>重新启动</a:t>
            </a:r>
            <a:r>
              <a:rPr lang="en-US" altLang="en-US" dirty="0" smtClean="0">
                <a:latin typeface="Arial" charset="0"/>
              </a:rPr>
              <a:t>SQL Developer。</a:t>
            </a:r>
            <a:endParaRPr lang="en-US" altLang="en-US" dirty="0" smtClean="0">
              <a:latin typeface="Arial" charset="0"/>
            </a:endParaRPr>
          </a:p>
        </p:txBody>
      </p:sp>
      <p:sp>
        <p:nvSpPr>
          <p:cNvPr id="686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C13489B4-07CE-42C9-8C6F-E54DB181832A}" type="slidenum">
              <a:rPr lang="en-US" altLang="en-US" smtClean="0">
                <a:latin typeface="Arial" charset="0"/>
                <a:cs typeface="Arial" charset="0"/>
              </a:rPr>
              <a:t>33</a:t>
            </a:fld>
            <a:endParaRPr lang="en-US" altLang="en-US" smtClean="0">
              <a:latin typeface="Arial" charset="0"/>
              <a:cs typeface="Arial" charset="0"/>
            </a:endParaRPr>
          </a:p>
        </p:txBody>
      </p:sp>
      <p:sp>
        <p:nvSpPr>
          <p:cNvPr id="686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704295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2"/>
          <p:cNvSpPr>
            <a:spLocks noGrp="1"/>
          </p:cNvSpPr>
          <p:nvPr>
            <p:ph type="body" idx="1"/>
          </p:nvPr>
        </p:nvSpPr>
        <p:spPr>
          <a:noFill/>
          <a:ln/>
        </p:spPr>
        <p:txBody>
          <a:bodyPr/>
          <a:lstStyle/>
          <a:p>
            <a:pPr lvl="1"/>
            <a:r>
              <a:rPr lang="en-US" altLang="en-US" dirty="0" smtClean="0">
                <a:latin typeface="Arial" charset="0"/>
              </a:rPr>
              <a:t>Using the integrated version of the SQL Developer Data Modeler, you can:</a:t>
            </a:r>
          </a:p>
          <a:p>
            <a:pPr lvl="2"/>
            <a:r>
              <a:rPr lang="en-US" altLang="en-US" dirty="0" smtClean="0">
                <a:latin typeface="Arial" charset="0"/>
              </a:rPr>
              <a:t>Create, open, import, and save a database design</a:t>
            </a:r>
          </a:p>
          <a:p>
            <a:pPr lvl="2"/>
            <a:r>
              <a:rPr lang="en-US" altLang="en-US" dirty="0" smtClean="0">
                <a:latin typeface="Arial" charset="0"/>
              </a:rPr>
              <a:t>Create, modify, and delete Data Modeler objects</a:t>
            </a:r>
          </a:p>
          <a:p>
            <a:pPr lvl="1"/>
            <a:r>
              <a:rPr lang="en-US" altLang="en-US" dirty="0" smtClean="0">
                <a:latin typeface="Arial" charset="0"/>
              </a:rPr>
              <a:t>To display Data Modeler in a pane, click Tools, and then Data Modeler. The Data Modeler menu under Tools includes additional commands, for example, that enable you to specify design rules and preferences</a:t>
            </a:r>
            <a:r>
              <a:rPr lang="en-US" altLang="en-US" dirty="0" smtClean="0">
                <a:latin typeface="Arial" charset="0"/>
              </a:rPr>
              <a:t>.</a:t>
            </a:r>
          </a:p>
          <a:p>
            <a:pPr lvl="1"/>
            <a:r>
              <a:rPr lang="zh-CN" altLang="en-US" dirty="0" smtClean="0">
                <a:latin typeface="Arial" charset="0"/>
              </a:rPr>
              <a:t>使用集成版本的</a:t>
            </a:r>
            <a:r>
              <a:rPr lang="en-US" altLang="en-US" dirty="0" smtClean="0">
                <a:latin typeface="Arial" charset="0"/>
              </a:rPr>
              <a:t>SQL Developer Data Modeler，</a:t>
            </a:r>
            <a:r>
              <a:rPr lang="zh-CN" altLang="en-US" dirty="0" smtClean="0">
                <a:latin typeface="Arial" charset="0"/>
              </a:rPr>
              <a:t>您可以：</a:t>
            </a:r>
          </a:p>
          <a:p>
            <a:pPr marL="323823" lvl="1" indent="-171450">
              <a:buFont typeface="Arial" panose="020B0604020202020204" pitchFamily="34" charset="0"/>
              <a:buChar char="•"/>
            </a:pPr>
            <a:r>
              <a:rPr lang="zh-CN" altLang="en-US" dirty="0" smtClean="0">
                <a:latin typeface="Arial" charset="0"/>
              </a:rPr>
              <a:t>创建，打开，导入和保存数据库设计</a:t>
            </a:r>
          </a:p>
          <a:p>
            <a:pPr marL="323823" lvl="1" indent="-171450">
              <a:buFont typeface="Arial" panose="020B0604020202020204" pitchFamily="34" charset="0"/>
              <a:buChar char="•"/>
            </a:pPr>
            <a:r>
              <a:rPr lang="zh-CN" altLang="en-US" dirty="0" smtClean="0">
                <a:latin typeface="Arial" charset="0"/>
              </a:rPr>
              <a:t>创建，修改和删除</a:t>
            </a:r>
            <a:r>
              <a:rPr lang="en-US" altLang="en-US" dirty="0" smtClean="0">
                <a:latin typeface="Arial" charset="0"/>
              </a:rPr>
              <a:t>Data Modeler</a:t>
            </a:r>
            <a:r>
              <a:rPr lang="zh-CN" altLang="en-US" dirty="0" smtClean="0">
                <a:latin typeface="Arial" charset="0"/>
              </a:rPr>
              <a:t>对象</a:t>
            </a:r>
          </a:p>
          <a:p>
            <a:pPr lvl="1"/>
            <a:r>
              <a:rPr lang="zh-CN" altLang="en-US" dirty="0" smtClean="0">
                <a:latin typeface="Arial" charset="0"/>
              </a:rPr>
              <a:t>要在窗格中显示</a:t>
            </a:r>
            <a:r>
              <a:rPr lang="en-US" altLang="en-US" dirty="0" smtClean="0">
                <a:latin typeface="Arial" charset="0"/>
              </a:rPr>
              <a:t>Data Modeler，</a:t>
            </a:r>
            <a:r>
              <a:rPr lang="zh-CN" altLang="en-US" dirty="0" smtClean="0">
                <a:latin typeface="Arial" charset="0"/>
              </a:rPr>
              <a:t>请单击工具，然后单击</a:t>
            </a:r>
            <a:r>
              <a:rPr lang="en-US" altLang="en-US" dirty="0" smtClean="0">
                <a:latin typeface="Arial" charset="0"/>
              </a:rPr>
              <a:t>Data Modeler。 “</a:t>
            </a:r>
            <a:r>
              <a:rPr lang="zh-CN" altLang="en-US" dirty="0" smtClean="0">
                <a:latin typeface="Arial" charset="0"/>
              </a:rPr>
              <a:t>工具”下的“数据建模器”菜单包括其他命令，例如，可以指定设计规则和首选项。</a:t>
            </a:r>
            <a:endParaRPr lang="en-US" altLang="en-US" dirty="0" smtClean="0">
              <a:latin typeface="Arial" charset="0"/>
            </a:endParaRPr>
          </a:p>
        </p:txBody>
      </p:sp>
      <p:sp>
        <p:nvSpPr>
          <p:cNvPr id="706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000685E8-EBFF-4F7F-85A2-389339396F12}" type="slidenum">
              <a:rPr lang="en-US" altLang="en-US" smtClean="0">
                <a:latin typeface="Arial" charset="0"/>
                <a:cs typeface="Arial" charset="0"/>
              </a:rPr>
              <a:t>34</a:t>
            </a:fld>
            <a:endParaRPr lang="en-US" altLang="en-US" smtClean="0">
              <a:latin typeface="Arial" charset="0"/>
              <a:cs typeface="Arial" charset="0"/>
            </a:endParaRPr>
          </a:p>
        </p:txBody>
      </p:sp>
      <p:sp>
        <p:nvSpPr>
          <p:cNvPr id="706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562517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noFill/>
          <a:ln/>
        </p:spPr>
        <p:txBody>
          <a:bodyPr/>
          <a:lstStyle/>
          <a:p>
            <a:pPr lvl="1" eaLnBrk="1" hangingPunct="1"/>
            <a:r>
              <a:rPr lang="en-US" altLang="en-US" dirty="0" smtClean="0">
                <a:latin typeface="Arial" charset="0"/>
              </a:rPr>
              <a:t>SQL Developer is a free graphical tool to simplify database development tasks. Using SQL Developer, you can browse, create, and edit database objects. You can use SQL Worksheet to run SQL statements and scripts. SQL Developer enables you to create and save your own special set of reports for repeated use</a:t>
            </a:r>
            <a:r>
              <a:rPr lang="en-US" altLang="en-US" dirty="0" smtClean="0">
                <a:latin typeface="Arial" charset="0"/>
              </a:rPr>
              <a:t>.</a:t>
            </a:r>
          </a:p>
          <a:p>
            <a:pPr lvl="1" eaLnBrk="1" hangingPunct="1"/>
            <a:endParaRPr lang="en-US" altLang="zh-CN" smtClean="0">
              <a:latin typeface="Arial" charset="0"/>
            </a:endParaRPr>
          </a:p>
          <a:p>
            <a:pPr lvl="1" eaLnBrk="1" hangingPunct="1"/>
            <a:r>
              <a:rPr lang="en-US" altLang="zh-CN" smtClean="0">
                <a:latin typeface="Arial" charset="0"/>
              </a:rPr>
              <a:t>SQL </a:t>
            </a:r>
            <a:r>
              <a:rPr lang="en-US" altLang="zh-CN" dirty="0" smtClean="0">
                <a:latin typeface="Arial" charset="0"/>
              </a:rPr>
              <a:t>Developer</a:t>
            </a:r>
            <a:r>
              <a:rPr lang="zh-CN" altLang="en-US" dirty="0" smtClean="0">
                <a:latin typeface="Arial" charset="0"/>
              </a:rPr>
              <a:t>是一个免费的图形化工具，用于简化数据库开发任务。 使用</a:t>
            </a:r>
            <a:r>
              <a:rPr lang="en-US" altLang="zh-CN" dirty="0" smtClean="0">
                <a:latin typeface="Arial" charset="0"/>
              </a:rPr>
              <a:t>SQL Developer</a:t>
            </a:r>
            <a:r>
              <a:rPr lang="zh-CN" altLang="en-US" dirty="0" smtClean="0">
                <a:latin typeface="Arial" charset="0"/>
              </a:rPr>
              <a:t>可以浏览，创建和编辑数据库对象。 您可以使用</a:t>
            </a:r>
            <a:r>
              <a:rPr lang="en-US" altLang="zh-CN" dirty="0" smtClean="0">
                <a:latin typeface="Arial" charset="0"/>
              </a:rPr>
              <a:t>SQL Worksheet</a:t>
            </a:r>
            <a:r>
              <a:rPr lang="zh-CN" altLang="en-US" dirty="0" smtClean="0">
                <a:latin typeface="Arial" charset="0"/>
              </a:rPr>
              <a:t>来运行</a:t>
            </a:r>
            <a:r>
              <a:rPr lang="en-US" altLang="zh-CN" dirty="0" smtClean="0">
                <a:latin typeface="Arial" charset="0"/>
              </a:rPr>
              <a:t>SQL</a:t>
            </a:r>
            <a:r>
              <a:rPr lang="zh-CN" altLang="en-US" dirty="0" smtClean="0">
                <a:latin typeface="Arial" charset="0"/>
              </a:rPr>
              <a:t>语句和脚本。 </a:t>
            </a:r>
            <a:r>
              <a:rPr lang="en-US" altLang="zh-CN" dirty="0" smtClean="0">
                <a:latin typeface="Arial" charset="0"/>
              </a:rPr>
              <a:t>SQL Developer</a:t>
            </a:r>
            <a:r>
              <a:rPr lang="zh-CN" altLang="en-US" dirty="0" smtClean="0">
                <a:latin typeface="Arial" charset="0"/>
              </a:rPr>
              <a:t>使您能够创建并保存自己的特殊报告集以供重复使用。</a:t>
            </a:r>
            <a:endParaRPr lang="en-US" altLang="en-US" dirty="0" smtClean="0">
              <a:latin typeface="Arial" charset="0"/>
            </a:endParaRPr>
          </a:p>
        </p:txBody>
      </p:sp>
      <p:sp>
        <p:nvSpPr>
          <p:cNvPr id="727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F21E6E2A-54E2-4F49-97F1-4F77B53EFB44}" type="slidenum">
              <a:rPr lang="en-US" altLang="en-US" smtClean="0">
                <a:latin typeface="Arial" charset="0"/>
                <a:cs typeface="Arial" charset="0"/>
              </a:rPr>
              <a:t>35</a:t>
            </a:fld>
            <a:endParaRPr lang="en-US" altLang="en-US" smtClean="0">
              <a:latin typeface="Arial" charset="0"/>
              <a:cs typeface="Arial" charset="0"/>
            </a:endParaRPr>
          </a:p>
        </p:txBody>
      </p:sp>
      <p:sp>
        <p:nvSpPr>
          <p:cNvPr id="7270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9837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noFill/>
          <a:ln/>
        </p:spPr>
        <p:txBody>
          <a:bodyPr/>
          <a:lstStyle/>
          <a:p>
            <a:pPr lvl="1" eaLnBrk="1" hangingPunct="1"/>
            <a:r>
              <a:rPr lang="en-US" altLang="en-US" dirty="0" smtClean="0">
                <a:latin typeface="Arial" charset="0"/>
              </a:rPr>
              <a:t>Oracle SQL Developer is shipped along with Oracle Database </a:t>
            </a:r>
            <a:r>
              <a:rPr lang="en-US" altLang="en-US" dirty="0" err="1" smtClean="0">
                <a:latin typeface="Arial" charset="0"/>
              </a:rPr>
              <a:t>12</a:t>
            </a:r>
            <a:r>
              <a:rPr lang="en-US" altLang="en-US" i="1" dirty="0" err="1" smtClean="0">
                <a:latin typeface="Arial" charset="0"/>
              </a:rPr>
              <a:t>c</a:t>
            </a:r>
            <a:r>
              <a:rPr lang="en-US" altLang="en-US" dirty="0" smtClean="0">
                <a:latin typeface="Arial" charset="0"/>
              </a:rPr>
              <a:t> Release 1 by default. SQL Developer is developed in Java, leveraging the Oracle </a:t>
            </a:r>
            <a:r>
              <a:rPr lang="en-US" altLang="en-US" dirty="0" err="1" smtClean="0">
                <a:latin typeface="Arial" charset="0"/>
              </a:rPr>
              <a:t>JDeveloper</a:t>
            </a:r>
            <a:r>
              <a:rPr lang="en-US" altLang="en-US" dirty="0" smtClean="0">
                <a:latin typeface="Arial" charset="0"/>
              </a:rPr>
              <a:t> </a:t>
            </a:r>
            <a:r>
              <a:rPr lang="en-US" altLang="en-US" dirty="0" smtClean="0">
                <a:latin typeface="Arial" charset="0"/>
                <a:ea typeface="SimSun" pitchFamily="2" charset="-122"/>
                <a:cs typeface="Arial" charset="0"/>
              </a:rPr>
              <a:t>integrated development environment (IDE</a:t>
            </a:r>
            <a:r>
              <a:rPr lang="en-US" altLang="en-US" dirty="0" smtClean="0">
                <a:latin typeface="Arial" charset="0"/>
                <a:cs typeface="Arial" charset="0"/>
              </a:rPr>
              <a:t>)</a:t>
            </a:r>
            <a:r>
              <a:rPr lang="en-US" altLang="en-US" dirty="0" smtClean="0">
                <a:latin typeface="Arial" charset="0"/>
              </a:rPr>
              <a:t>. Therefore, it is a cross-platform tool. The tool runs on Windows, Linux, and Mac operating system (OS) X platforms.</a:t>
            </a:r>
          </a:p>
          <a:p>
            <a:pPr lvl="1" eaLnBrk="1" hangingPunct="1"/>
            <a:r>
              <a:rPr lang="en-US" altLang="en-US" dirty="0" smtClean="0">
                <a:latin typeface="Arial" charset="0"/>
              </a:rPr>
              <a:t>The default connectivity to the database is through the </a:t>
            </a:r>
            <a:r>
              <a:rPr lang="en-US" altLang="en-US" dirty="0" smtClean="0">
                <a:latin typeface="Arial" charset="0"/>
                <a:cs typeface="Arial" charset="0"/>
              </a:rPr>
              <a:t>Java Database Connectivity (</a:t>
            </a:r>
            <a:r>
              <a:rPr lang="en-US" altLang="en-US" dirty="0" err="1" smtClean="0">
                <a:latin typeface="Arial" charset="0"/>
              </a:rPr>
              <a:t>JDBC</a:t>
            </a:r>
            <a:r>
              <a:rPr lang="en-US" altLang="en-US" dirty="0" smtClean="0">
                <a:latin typeface="Arial" charset="0"/>
              </a:rPr>
              <a:t>) Thin driver, and therefore, no Oracle Home is required. SQL Developer does not require an installer and you need to simply unzip the downloaded file. With SQL Developer, users can connect to Oracle Databases 9.2.0.1 and later, and all Oracle database editions, including Express Edition. </a:t>
            </a:r>
          </a:p>
          <a:p>
            <a:pPr lvl="1" eaLnBrk="1" hangingPunct="1"/>
            <a:r>
              <a:rPr lang="en-US" altLang="en-US" b="1" dirty="0" smtClean="0">
                <a:latin typeface="Arial" charset="0"/>
              </a:rPr>
              <a:t>Note: </a:t>
            </a:r>
            <a:r>
              <a:rPr lang="en-US" altLang="en-US" dirty="0" smtClean="0">
                <a:latin typeface="Arial" charset="0"/>
              </a:rPr>
              <a:t>For Oracle Database </a:t>
            </a:r>
            <a:r>
              <a:rPr lang="en-US" altLang="en-US" dirty="0" err="1" smtClean="0">
                <a:latin typeface="Arial" charset="0"/>
              </a:rPr>
              <a:t>12</a:t>
            </a:r>
            <a:r>
              <a:rPr lang="en-US" altLang="en-US" i="1" dirty="0" err="1" smtClean="0">
                <a:latin typeface="Arial" charset="0"/>
              </a:rPr>
              <a:t>c</a:t>
            </a:r>
            <a:r>
              <a:rPr lang="en-US" altLang="en-US" dirty="0" smtClean="0">
                <a:latin typeface="Arial" charset="0"/>
              </a:rPr>
              <a:t> Release 1, you will have to download and install SQL Developer. SQL Developer is freely downloadable from the following link: http://</a:t>
            </a:r>
            <a:r>
              <a:rPr lang="en-US" altLang="en-US" dirty="0" err="1" smtClean="0">
                <a:latin typeface="Arial" charset="0"/>
              </a:rPr>
              <a:t>www.oracle.com</a:t>
            </a:r>
            <a:r>
              <a:rPr lang="en-US" altLang="en-US" dirty="0" smtClean="0">
                <a:latin typeface="Arial" charset="0"/>
              </a:rPr>
              <a:t>/</a:t>
            </a:r>
            <a:r>
              <a:rPr lang="en-US" altLang="en-US" dirty="0" err="1" smtClean="0">
                <a:latin typeface="Arial" charset="0"/>
              </a:rPr>
              <a:t>technetwork</a:t>
            </a:r>
            <a:r>
              <a:rPr lang="en-US" altLang="en-US" dirty="0" smtClean="0">
                <a:latin typeface="Arial" charset="0"/>
              </a:rPr>
              <a:t>/developer-tools/</a:t>
            </a:r>
            <a:r>
              <a:rPr lang="en-US" altLang="en-US" dirty="0" err="1" smtClean="0">
                <a:latin typeface="Arial" charset="0"/>
              </a:rPr>
              <a:t>sql</a:t>
            </a:r>
            <a:r>
              <a:rPr lang="en-US" altLang="en-US" dirty="0" smtClean="0">
                <a:latin typeface="Arial" charset="0"/>
              </a:rPr>
              <a:t>-developer/downloads/</a:t>
            </a:r>
            <a:r>
              <a:rPr lang="en-US" altLang="en-US" dirty="0" err="1" smtClean="0">
                <a:latin typeface="Arial" charset="0"/>
              </a:rPr>
              <a:t>index.html</a:t>
            </a:r>
            <a:endParaRPr lang="en-US" altLang="en-US" dirty="0" smtClean="0">
              <a:latin typeface="Arial" charset="0"/>
            </a:endParaRPr>
          </a:p>
          <a:p>
            <a:pPr lvl="1" eaLnBrk="1" hangingPunct="1"/>
            <a:r>
              <a:rPr lang="en-US" altLang="en-US" dirty="0" smtClean="0">
                <a:latin typeface="Arial" charset="0"/>
              </a:rPr>
              <a:t>For instructions on how to install SQL Developer, see the website at: </a:t>
            </a:r>
            <a:r>
              <a:rPr lang="en-US" altLang="en-US" dirty="0" smtClean="0">
                <a:solidFill>
                  <a:schemeClr val="tx1"/>
                </a:solidFill>
                <a:latin typeface="Arial" charset="0"/>
              </a:rPr>
              <a:t>http://</a:t>
            </a:r>
            <a:r>
              <a:rPr lang="en-US" altLang="en-US" dirty="0" err="1" smtClean="0">
                <a:solidFill>
                  <a:schemeClr val="tx1"/>
                </a:solidFill>
                <a:latin typeface="Arial" charset="0"/>
              </a:rPr>
              <a:t>www.oracle.com</a:t>
            </a:r>
            <a:r>
              <a:rPr lang="en-US" altLang="en-US" dirty="0" smtClean="0">
                <a:solidFill>
                  <a:schemeClr val="tx1"/>
                </a:solidFill>
                <a:latin typeface="Arial" charset="0"/>
              </a:rPr>
              <a:t>/</a:t>
            </a:r>
            <a:r>
              <a:rPr lang="en-US" altLang="en-US" dirty="0" err="1" smtClean="0">
                <a:solidFill>
                  <a:schemeClr val="tx1"/>
                </a:solidFill>
                <a:latin typeface="Arial" charset="0"/>
              </a:rPr>
              <a:t>technetwork</a:t>
            </a:r>
            <a:r>
              <a:rPr lang="en-US" altLang="en-US" dirty="0" smtClean="0">
                <a:solidFill>
                  <a:schemeClr val="tx1"/>
                </a:solidFill>
                <a:latin typeface="Arial" charset="0"/>
              </a:rPr>
              <a:t>/developer-tools/</a:t>
            </a:r>
            <a:r>
              <a:rPr lang="en-US" altLang="en-US" dirty="0" err="1" smtClean="0">
                <a:solidFill>
                  <a:schemeClr val="tx1"/>
                </a:solidFill>
                <a:latin typeface="Arial" charset="0"/>
              </a:rPr>
              <a:t>sql</a:t>
            </a:r>
            <a:r>
              <a:rPr lang="en-US" altLang="en-US" dirty="0" smtClean="0">
                <a:solidFill>
                  <a:schemeClr val="tx1"/>
                </a:solidFill>
                <a:latin typeface="Arial" charset="0"/>
              </a:rPr>
              <a:t>-developer/overview/</a:t>
            </a:r>
            <a:r>
              <a:rPr lang="en-US" altLang="en-US" dirty="0" err="1" smtClean="0">
                <a:solidFill>
                  <a:schemeClr val="tx1"/>
                </a:solidFill>
                <a:latin typeface="Arial" charset="0"/>
              </a:rPr>
              <a:t>index.html</a:t>
            </a:r>
            <a:endParaRPr lang="en-US" altLang="en-US" dirty="0" smtClean="0">
              <a:solidFill>
                <a:schemeClr val="tx1"/>
              </a:solidFill>
              <a:latin typeface="Arial" charset="0"/>
            </a:endParaRPr>
          </a:p>
          <a:p>
            <a:pPr lvl="1" eaLnBrk="1" hangingPunct="1"/>
            <a:r>
              <a:rPr lang="en-US" altLang="en-US" dirty="0" smtClean="0">
                <a:solidFill>
                  <a:schemeClr val="tx1"/>
                </a:solidFill>
                <a:latin typeface="Arial" charset="0"/>
              </a:rPr>
              <a:t> </a:t>
            </a:r>
          </a:p>
          <a:p>
            <a:pPr lvl="1" eaLnBrk="1" hangingPunct="1"/>
            <a:r>
              <a:rPr lang="zh-CN" altLang="en-US" dirty="0" smtClean="0">
                <a:solidFill>
                  <a:schemeClr val="tx1"/>
                </a:solidFill>
                <a:latin typeface="Arial" charset="0"/>
              </a:rPr>
              <a:t>默认情况下，</a:t>
            </a:r>
            <a:r>
              <a:rPr lang="en-US" altLang="en-US" dirty="0" smtClean="0">
                <a:solidFill>
                  <a:schemeClr val="tx1"/>
                </a:solidFill>
                <a:latin typeface="Arial" charset="0"/>
              </a:rPr>
              <a:t>Oracle SQL Developer</a:t>
            </a:r>
            <a:r>
              <a:rPr lang="zh-CN" altLang="en-US" dirty="0" smtClean="0">
                <a:solidFill>
                  <a:schemeClr val="tx1"/>
                </a:solidFill>
                <a:latin typeface="Arial" charset="0"/>
              </a:rPr>
              <a:t>随</a:t>
            </a:r>
            <a:r>
              <a:rPr lang="en-US" altLang="en-US" dirty="0" smtClean="0">
                <a:solidFill>
                  <a:schemeClr val="tx1"/>
                </a:solidFill>
                <a:latin typeface="Arial" charset="0"/>
              </a:rPr>
              <a:t>Oracle Database </a:t>
            </a:r>
            <a:r>
              <a:rPr lang="en-US" altLang="en-US" dirty="0" err="1" smtClean="0">
                <a:solidFill>
                  <a:schemeClr val="tx1"/>
                </a:solidFill>
                <a:latin typeface="Arial" charset="0"/>
              </a:rPr>
              <a:t>12c</a:t>
            </a:r>
            <a:r>
              <a:rPr lang="en-US" altLang="en-US" dirty="0" smtClean="0">
                <a:solidFill>
                  <a:schemeClr val="tx1"/>
                </a:solidFill>
                <a:latin typeface="Arial" charset="0"/>
              </a:rPr>
              <a:t> Release 1</a:t>
            </a:r>
            <a:r>
              <a:rPr lang="zh-CN" altLang="en-US" dirty="0" smtClean="0">
                <a:solidFill>
                  <a:schemeClr val="tx1"/>
                </a:solidFill>
                <a:latin typeface="Arial" charset="0"/>
              </a:rPr>
              <a:t>一起提供。 </a:t>
            </a:r>
            <a:r>
              <a:rPr lang="en-US" altLang="en-US" dirty="0" smtClean="0">
                <a:solidFill>
                  <a:schemeClr val="tx1"/>
                </a:solidFill>
                <a:latin typeface="Arial" charset="0"/>
              </a:rPr>
              <a:t>SQL Developer</a:t>
            </a:r>
            <a:r>
              <a:rPr lang="zh-CN" altLang="en-US" dirty="0" smtClean="0">
                <a:solidFill>
                  <a:schemeClr val="tx1"/>
                </a:solidFill>
                <a:latin typeface="Arial" charset="0"/>
              </a:rPr>
              <a:t>是利用</a:t>
            </a:r>
            <a:r>
              <a:rPr lang="en-US" altLang="en-US" dirty="0" smtClean="0">
                <a:solidFill>
                  <a:schemeClr val="tx1"/>
                </a:solidFill>
                <a:latin typeface="Arial" charset="0"/>
              </a:rPr>
              <a:t>Oracle </a:t>
            </a:r>
            <a:r>
              <a:rPr lang="en-US" altLang="en-US" dirty="0" err="1" smtClean="0">
                <a:solidFill>
                  <a:schemeClr val="tx1"/>
                </a:solidFill>
                <a:latin typeface="Arial" charset="0"/>
              </a:rPr>
              <a:t>JDeveloper</a:t>
            </a:r>
            <a:r>
              <a:rPr lang="zh-CN" altLang="en-US" dirty="0" smtClean="0">
                <a:solidFill>
                  <a:schemeClr val="tx1"/>
                </a:solidFill>
                <a:latin typeface="Arial" charset="0"/>
              </a:rPr>
              <a:t>集成开发环境（</a:t>
            </a:r>
            <a:r>
              <a:rPr lang="en-US" altLang="en-US" dirty="0" smtClean="0">
                <a:solidFill>
                  <a:schemeClr val="tx1"/>
                </a:solidFill>
                <a:latin typeface="Arial" charset="0"/>
              </a:rPr>
              <a:t>IDE）</a:t>
            </a:r>
            <a:r>
              <a:rPr lang="zh-CN" altLang="en-US" dirty="0" smtClean="0">
                <a:solidFill>
                  <a:schemeClr val="tx1"/>
                </a:solidFill>
                <a:latin typeface="Arial" charset="0"/>
              </a:rPr>
              <a:t>开发的。 因此，它是一个跨平台的工具。 该工具在</a:t>
            </a:r>
            <a:r>
              <a:rPr lang="en-US" altLang="en-US" dirty="0" err="1" smtClean="0">
                <a:solidFill>
                  <a:schemeClr val="tx1"/>
                </a:solidFill>
                <a:latin typeface="Arial" charset="0"/>
              </a:rPr>
              <a:t>Windows，Linux</a:t>
            </a:r>
            <a:r>
              <a:rPr lang="zh-CN" altLang="en-US" dirty="0" smtClean="0">
                <a:solidFill>
                  <a:schemeClr val="tx1"/>
                </a:solidFill>
                <a:latin typeface="Arial" charset="0"/>
              </a:rPr>
              <a:t>和</a:t>
            </a:r>
            <a:r>
              <a:rPr lang="en-US" altLang="en-US" dirty="0" smtClean="0">
                <a:solidFill>
                  <a:schemeClr val="tx1"/>
                </a:solidFill>
                <a:latin typeface="Arial" charset="0"/>
              </a:rPr>
              <a:t>Mac</a:t>
            </a:r>
            <a:r>
              <a:rPr lang="zh-CN" altLang="en-US" dirty="0" smtClean="0">
                <a:solidFill>
                  <a:schemeClr val="tx1"/>
                </a:solidFill>
                <a:latin typeface="Arial" charset="0"/>
              </a:rPr>
              <a:t>操作系统（</a:t>
            </a:r>
            <a:r>
              <a:rPr lang="en-US" altLang="en-US" dirty="0" err="1" smtClean="0">
                <a:solidFill>
                  <a:schemeClr val="tx1"/>
                </a:solidFill>
                <a:latin typeface="Arial" charset="0"/>
              </a:rPr>
              <a:t>OS）X</a:t>
            </a:r>
            <a:r>
              <a:rPr lang="zh-CN" altLang="en-US" dirty="0" smtClean="0">
                <a:solidFill>
                  <a:schemeClr val="tx1"/>
                </a:solidFill>
                <a:latin typeface="Arial" charset="0"/>
              </a:rPr>
              <a:t>平台上运行。</a:t>
            </a:r>
          </a:p>
          <a:p>
            <a:pPr lvl="1" eaLnBrk="1" hangingPunct="1"/>
            <a:r>
              <a:rPr lang="zh-CN" altLang="en-US" dirty="0" smtClean="0">
                <a:solidFill>
                  <a:schemeClr val="tx1"/>
                </a:solidFill>
                <a:latin typeface="Arial" charset="0"/>
              </a:rPr>
              <a:t>与数据库的默认连接是通过</a:t>
            </a:r>
            <a:r>
              <a:rPr lang="en-US" altLang="en-US" dirty="0" smtClean="0">
                <a:solidFill>
                  <a:schemeClr val="tx1"/>
                </a:solidFill>
                <a:latin typeface="Arial" charset="0"/>
              </a:rPr>
              <a:t>Java</a:t>
            </a:r>
            <a:r>
              <a:rPr lang="zh-CN" altLang="en-US" dirty="0" smtClean="0">
                <a:solidFill>
                  <a:schemeClr val="tx1"/>
                </a:solidFill>
                <a:latin typeface="Arial" charset="0"/>
              </a:rPr>
              <a:t>数据库连接（</a:t>
            </a:r>
            <a:r>
              <a:rPr lang="en-US" altLang="en-US" dirty="0" err="1" smtClean="0">
                <a:solidFill>
                  <a:schemeClr val="tx1"/>
                </a:solidFill>
                <a:latin typeface="Arial" charset="0"/>
              </a:rPr>
              <a:t>JDBC</a:t>
            </a:r>
            <a:r>
              <a:rPr lang="en-US" altLang="en-US" dirty="0" smtClean="0">
                <a:solidFill>
                  <a:schemeClr val="tx1"/>
                </a:solidFill>
                <a:latin typeface="Arial" charset="0"/>
              </a:rPr>
              <a:t>）</a:t>
            </a:r>
            <a:r>
              <a:rPr lang="zh-CN" altLang="en-US" dirty="0" smtClean="0">
                <a:solidFill>
                  <a:schemeClr val="tx1"/>
                </a:solidFill>
                <a:latin typeface="Arial" charset="0"/>
              </a:rPr>
              <a:t>瘦驱动程序，因此不需要</a:t>
            </a:r>
            <a:r>
              <a:rPr lang="en-US" altLang="en-US" dirty="0" smtClean="0">
                <a:solidFill>
                  <a:schemeClr val="tx1"/>
                </a:solidFill>
                <a:latin typeface="Arial" charset="0"/>
              </a:rPr>
              <a:t>Oracle Home。 SQL Developer</a:t>
            </a:r>
            <a:r>
              <a:rPr lang="zh-CN" altLang="en-US" dirty="0" smtClean="0">
                <a:solidFill>
                  <a:schemeClr val="tx1"/>
                </a:solidFill>
                <a:latin typeface="Arial" charset="0"/>
              </a:rPr>
              <a:t>不需要安装程序，您只需解压缩下载的文件即可。 使用</a:t>
            </a:r>
            <a:r>
              <a:rPr lang="en-US" altLang="en-US" dirty="0" smtClean="0">
                <a:solidFill>
                  <a:schemeClr val="tx1"/>
                </a:solidFill>
                <a:latin typeface="Arial" charset="0"/>
              </a:rPr>
              <a:t>SQL Developer，</a:t>
            </a:r>
            <a:r>
              <a:rPr lang="zh-CN" altLang="en-US" dirty="0" smtClean="0">
                <a:solidFill>
                  <a:schemeClr val="tx1"/>
                </a:solidFill>
                <a:latin typeface="Arial" charset="0"/>
              </a:rPr>
              <a:t>用户可以连接到</a:t>
            </a:r>
            <a:r>
              <a:rPr lang="en-US" altLang="en-US" dirty="0" smtClean="0">
                <a:solidFill>
                  <a:schemeClr val="tx1"/>
                </a:solidFill>
                <a:latin typeface="Arial" charset="0"/>
              </a:rPr>
              <a:t>Oracle</a:t>
            </a:r>
            <a:r>
              <a:rPr lang="zh-CN" altLang="en-US" dirty="0" smtClean="0">
                <a:solidFill>
                  <a:schemeClr val="tx1"/>
                </a:solidFill>
                <a:latin typeface="Arial" charset="0"/>
              </a:rPr>
              <a:t>数据库</a:t>
            </a:r>
            <a:r>
              <a:rPr lang="en-US" altLang="zh-CN" dirty="0" smtClean="0">
                <a:solidFill>
                  <a:schemeClr val="tx1"/>
                </a:solidFill>
                <a:latin typeface="Arial" charset="0"/>
              </a:rPr>
              <a:t>9.2.0.1</a:t>
            </a:r>
            <a:r>
              <a:rPr lang="zh-CN" altLang="en-US" dirty="0" smtClean="0">
                <a:solidFill>
                  <a:schemeClr val="tx1"/>
                </a:solidFill>
                <a:latin typeface="Arial" charset="0"/>
              </a:rPr>
              <a:t>及更高版本，以及所有</a:t>
            </a:r>
            <a:r>
              <a:rPr lang="en-US" altLang="en-US" dirty="0" smtClean="0">
                <a:solidFill>
                  <a:schemeClr val="tx1"/>
                </a:solidFill>
                <a:latin typeface="Arial" charset="0"/>
              </a:rPr>
              <a:t>Oracle</a:t>
            </a:r>
            <a:r>
              <a:rPr lang="zh-CN" altLang="en-US" dirty="0" smtClean="0">
                <a:solidFill>
                  <a:schemeClr val="tx1"/>
                </a:solidFill>
                <a:latin typeface="Arial" charset="0"/>
              </a:rPr>
              <a:t>数据库版本，包括</a:t>
            </a:r>
            <a:r>
              <a:rPr lang="en-US" altLang="en-US" dirty="0" smtClean="0">
                <a:solidFill>
                  <a:schemeClr val="tx1"/>
                </a:solidFill>
                <a:latin typeface="Arial" charset="0"/>
              </a:rPr>
              <a:t>Express Edition。</a:t>
            </a:r>
          </a:p>
          <a:p>
            <a:pPr lvl="1" eaLnBrk="1" hangingPunct="1"/>
            <a:r>
              <a:rPr lang="zh-CN" altLang="en-US" dirty="0" smtClean="0">
                <a:solidFill>
                  <a:schemeClr val="tx1"/>
                </a:solidFill>
                <a:latin typeface="Arial" charset="0"/>
              </a:rPr>
              <a:t>注意：对于</a:t>
            </a:r>
            <a:r>
              <a:rPr lang="en-US" altLang="en-US" dirty="0" smtClean="0">
                <a:solidFill>
                  <a:schemeClr val="tx1"/>
                </a:solidFill>
                <a:latin typeface="Arial" charset="0"/>
              </a:rPr>
              <a:t>Oracle Database </a:t>
            </a:r>
            <a:r>
              <a:rPr lang="en-US" altLang="en-US" dirty="0" err="1" smtClean="0">
                <a:solidFill>
                  <a:schemeClr val="tx1"/>
                </a:solidFill>
                <a:latin typeface="Arial" charset="0"/>
              </a:rPr>
              <a:t>12c</a:t>
            </a:r>
            <a:r>
              <a:rPr lang="zh-CN" altLang="en-US" dirty="0" smtClean="0">
                <a:solidFill>
                  <a:schemeClr val="tx1"/>
                </a:solidFill>
                <a:latin typeface="Arial" charset="0"/>
              </a:rPr>
              <a:t>第</a:t>
            </a:r>
            <a:r>
              <a:rPr lang="en-US" altLang="zh-CN" dirty="0" smtClean="0">
                <a:solidFill>
                  <a:schemeClr val="tx1"/>
                </a:solidFill>
                <a:latin typeface="Arial" charset="0"/>
              </a:rPr>
              <a:t>1</a:t>
            </a:r>
            <a:r>
              <a:rPr lang="zh-CN" altLang="en-US" dirty="0" smtClean="0">
                <a:solidFill>
                  <a:schemeClr val="tx1"/>
                </a:solidFill>
                <a:latin typeface="Arial" charset="0"/>
              </a:rPr>
              <a:t>版，您必须下载并安装</a:t>
            </a:r>
            <a:r>
              <a:rPr lang="en-US" altLang="en-US" dirty="0" smtClean="0">
                <a:solidFill>
                  <a:schemeClr val="tx1"/>
                </a:solidFill>
                <a:latin typeface="Arial" charset="0"/>
              </a:rPr>
              <a:t>SQL Developer。 SQL Developer</a:t>
            </a:r>
            <a:r>
              <a:rPr lang="zh-CN" altLang="en-US" dirty="0" smtClean="0">
                <a:solidFill>
                  <a:schemeClr val="tx1"/>
                </a:solidFill>
                <a:latin typeface="Arial" charset="0"/>
              </a:rPr>
              <a:t>可以从以下方式免费下载</a:t>
            </a:r>
            <a:endParaRPr lang="en-US" altLang="zh-CN" dirty="0" smtClean="0">
              <a:solidFill>
                <a:schemeClr val="tx1"/>
              </a:solidFill>
              <a:latin typeface="Arial" charset="0"/>
            </a:endParaRPr>
          </a:p>
          <a:p>
            <a:pPr lvl="1" eaLnBrk="1" hangingPunct="1"/>
            <a:endParaRPr lang="en-US" altLang="en-US" dirty="0" smtClean="0">
              <a:solidFill>
                <a:schemeClr val="tx1"/>
              </a:solidFill>
              <a:latin typeface="Arial" charset="0"/>
            </a:endParaRPr>
          </a:p>
          <a:p>
            <a:pPr lvl="1" eaLnBrk="1" hangingPunct="1"/>
            <a:r>
              <a:rPr lang="zh-CN" altLang="en-US" dirty="0" smtClean="0">
                <a:solidFill>
                  <a:schemeClr val="tx1"/>
                </a:solidFill>
                <a:latin typeface="Arial" charset="0"/>
              </a:rPr>
              <a:t>随</a:t>
            </a:r>
            <a:r>
              <a:rPr lang="en-US" altLang="en-US" dirty="0" smtClean="0">
                <a:solidFill>
                  <a:schemeClr val="tx1"/>
                </a:solidFill>
                <a:latin typeface="Arial" charset="0"/>
              </a:rPr>
              <a:t>Oracle Database </a:t>
            </a:r>
            <a:r>
              <a:rPr lang="en-US" altLang="en-US" dirty="0" err="1" smtClean="0">
                <a:solidFill>
                  <a:schemeClr val="tx1"/>
                </a:solidFill>
                <a:latin typeface="Arial" charset="0"/>
              </a:rPr>
              <a:t>12c</a:t>
            </a:r>
            <a:r>
              <a:rPr lang="en-US" altLang="en-US" dirty="0" smtClean="0">
                <a:solidFill>
                  <a:schemeClr val="tx1"/>
                </a:solidFill>
                <a:latin typeface="Arial" charset="0"/>
              </a:rPr>
              <a:t> Release 1</a:t>
            </a:r>
            <a:r>
              <a:rPr lang="zh-CN" altLang="en-US" dirty="0" smtClean="0">
                <a:solidFill>
                  <a:schemeClr val="tx1"/>
                </a:solidFill>
                <a:latin typeface="Arial" charset="0"/>
              </a:rPr>
              <a:t>一起发货</a:t>
            </a:r>
          </a:p>
          <a:p>
            <a:pPr lvl="1" eaLnBrk="1" hangingPunct="1"/>
            <a:r>
              <a:rPr lang="zh-CN" altLang="en-US" dirty="0" smtClean="0">
                <a:solidFill>
                  <a:schemeClr val="tx1"/>
                </a:solidFill>
                <a:latin typeface="Arial" charset="0"/>
              </a:rPr>
              <a:t>是在</a:t>
            </a:r>
            <a:r>
              <a:rPr lang="en-US" altLang="en-US" dirty="0" smtClean="0">
                <a:solidFill>
                  <a:schemeClr val="tx1"/>
                </a:solidFill>
                <a:latin typeface="Arial" charset="0"/>
              </a:rPr>
              <a:t>Java</a:t>
            </a:r>
            <a:r>
              <a:rPr lang="zh-CN" altLang="en-US" dirty="0" smtClean="0">
                <a:solidFill>
                  <a:schemeClr val="tx1"/>
                </a:solidFill>
                <a:latin typeface="Arial" charset="0"/>
              </a:rPr>
              <a:t>开发的</a:t>
            </a:r>
          </a:p>
          <a:p>
            <a:pPr lvl="1" eaLnBrk="1" hangingPunct="1"/>
            <a:r>
              <a:rPr lang="zh-CN" altLang="en-US" dirty="0" smtClean="0">
                <a:solidFill>
                  <a:schemeClr val="tx1"/>
                </a:solidFill>
                <a:latin typeface="Arial" charset="0"/>
              </a:rPr>
              <a:t>支持</a:t>
            </a:r>
            <a:r>
              <a:rPr lang="en-US" altLang="en-US" dirty="0" err="1" smtClean="0">
                <a:solidFill>
                  <a:schemeClr val="tx1"/>
                </a:solidFill>
                <a:latin typeface="Arial" charset="0"/>
              </a:rPr>
              <a:t>Windows，Linux</a:t>
            </a:r>
            <a:r>
              <a:rPr lang="zh-CN" altLang="en-US" dirty="0" smtClean="0">
                <a:solidFill>
                  <a:schemeClr val="tx1"/>
                </a:solidFill>
                <a:latin typeface="Arial" charset="0"/>
              </a:rPr>
              <a:t>和</a:t>
            </a:r>
            <a:r>
              <a:rPr lang="en-US" altLang="en-US" dirty="0" smtClean="0">
                <a:solidFill>
                  <a:schemeClr val="tx1"/>
                </a:solidFill>
                <a:latin typeface="Arial" charset="0"/>
              </a:rPr>
              <a:t>Mac OS X</a:t>
            </a:r>
            <a:r>
              <a:rPr lang="zh-CN" altLang="en-US" dirty="0" smtClean="0">
                <a:solidFill>
                  <a:schemeClr val="tx1"/>
                </a:solidFill>
                <a:latin typeface="Arial" charset="0"/>
              </a:rPr>
              <a:t>平台</a:t>
            </a:r>
          </a:p>
          <a:p>
            <a:pPr lvl="1" eaLnBrk="1" hangingPunct="1"/>
            <a:r>
              <a:rPr lang="zh-CN" altLang="en-US" dirty="0" smtClean="0">
                <a:solidFill>
                  <a:schemeClr val="tx1"/>
                </a:solidFill>
                <a:latin typeface="Arial" charset="0"/>
              </a:rPr>
              <a:t>使用</a:t>
            </a:r>
            <a:r>
              <a:rPr lang="en-US" altLang="en-US" dirty="0" err="1" smtClean="0">
                <a:solidFill>
                  <a:schemeClr val="tx1"/>
                </a:solidFill>
                <a:latin typeface="Arial" charset="0"/>
              </a:rPr>
              <a:t>JDBC</a:t>
            </a:r>
            <a:r>
              <a:rPr lang="en-US" altLang="en-US" dirty="0" smtClean="0">
                <a:solidFill>
                  <a:schemeClr val="tx1"/>
                </a:solidFill>
                <a:latin typeface="Arial" charset="0"/>
              </a:rPr>
              <a:t> Thin</a:t>
            </a:r>
            <a:r>
              <a:rPr lang="zh-CN" altLang="en-US" dirty="0" smtClean="0">
                <a:solidFill>
                  <a:schemeClr val="tx1"/>
                </a:solidFill>
                <a:latin typeface="Arial" charset="0"/>
              </a:rPr>
              <a:t>驱动程序启用默认连接</a:t>
            </a:r>
          </a:p>
          <a:p>
            <a:pPr lvl="1" eaLnBrk="1" hangingPunct="1"/>
            <a:r>
              <a:rPr lang="zh-CN" altLang="en-US" dirty="0" smtClean="0">
                <a:solidFill>
                  <a:schemeClr val="tx1"/>
                </a:solidFill>
                <a:latin typeface="Arial" charset="0"/>
              </a:rPr>
              <a:t>连接到</a:t>
            </a:r>
            <a:r>
              <a:rPr lang="en-US" altLang="en-US" dirty="0" smtClean="0">
                <a:solidFill>
                  <a:schemeClr val="tx1"/>
                </a:solidFill>
                <a:latin typeface="Arial" charset="0"/>
              </a:rPr>
              <a:t>Oracle</a:t>
            </a:r>
            <a:r>
              <a:rPr lang="zh-CN" altLang="en-US" dirty="0" smtClean="0">
                <a:solidFill>
                  <a:schemeClr val="tx1"/>
                </a:solidFill>
                <a:latin typeface="Arial" charset="0"/>
              </a:rPr>
              <a:t>数据库版本</a:t>
            </a:r>
            <a:r>
              <a:rPr lang="en-US" altLang="zh-CN" dirty="0" smtClean="0">
                <a:solidFill>
                  <a:schemeClr val="tx1"/>
                </a:solidFill>
                <a:latin typeface="Arial" charset="0"/>
              </a:rPr>
              <a:t>9.2.0.1</a:t>
            </a:r>
            <a:r>
              <a:rPr lang="zh-CN" altLang="en-US" dirty="0" smtClean="0">
                <a:solidFill>
                  <a:schemeClr val="tx1"/>
                </a:solidFill>
                <a:latin typeface="Arial" charset="0"/>
              </a:rPr>
              <a:t>及更高版本</a:t>
            </a:r>
            <a:endParaRPr lang="en-US" altLang="en-US" dirty="0" smtClean="0">
              <a:solidFill>
                <a:schemeClr val="tx1"/>
              </a:solidFill>
              <a:latin typeface="Arial" charset="0"/>
            </a:endParaRPr>
          </a:p>
        </p:txBody>
      </p:sp>
      <p:sp>
        <p:nvSpPr>
          <p:cNvPr id="133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079639FA-481A-49EF-8166-4C1301D8EBB9}" type="slidenum">
              <a:rPr lang="en-US" altLang="en-US" smtClean="0">
                <a:latin typeface="Arial" charset="0"/>
                <a:cs typeface="Arial" charset="0"/>
              </a:rPr>
              <a:t>4</a:t>
            </a:fld>
            <a:endParaRPr lang="en-US" altLang="en-US" smtClean="0">
              <a:latin typeface="Arial" charset="0"/>
              <a:cs typeface="Arial" charset="0"/>
            </a:endParaRPr>
          </a:p>
        </p:txBody>
      </p:sp>
      <p:sp>
        <p:nvSpPr>
          <p:cNvPr id="133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04924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noFill/>
          <a:ln/>
        </p:spPr>
        <p:txBody>
          <a:bodyPr/>
          <a:lstStyle/>
          <a:p>
            <a:pPr lvl="1" eaLnBrk="1" hangingPunct="1">
              <a:spcBef>
                <a:spcPct val="15000"/>
              </a:spcBef>
            </a:pPr>
            <a:r>
              <a:rPr lang="en-US" altLang="en-US" dirty="0" smtClean="0">
                <a:latin typeface="Arial" charset="0"/>
              </a:rPr>
              <a:t>The SQL Developer interface contains two main navigation tabs:</a:t>
            </a:r>
          </a:p>
          <a:p>
            <a:pPr lvl="2" eaLnBrk="1" hangingPunct="1"/>
            <a:r>
              <a:rPr lang="en-US" altLang="en-US" b="1" dirty="0" smtClean="0">
                <a:latin typeface="Arial" charset="0"/>
              </a:rPr>
              <a:t>Connections:</a:t>
            </a:r>
            <a:r>
              <a:rPr lang="en-US" altLang="en-US" dirty="0" smtClean="0">
                <a:latin typeface="Arial" charset="0"/>
              </a:rPr>
              <a:t> By using this tab, you can browse database objects and users to which you have access.</a:t>
            </a:r>
          </a:p>
          <a:p>
            <a:pPr lvl="2" eaLnBrk="1" hangingPunct="1"/>
            <a:r>
              <a:rPr lang="en-US" altLang="en-US" b="1" dirty="0" smtClean="0">
                <a:latin typeface="Arial" charset="0"/>
              </a:rPr>
              <a:t>Reports:</a:t>
            </a:r>
            <a:r>
              <a:rPr lang="en-US" altLang="en-US" dirty="0" smtClean="0">
                <a:latin typeface="Arial" charset="0"/>
              </a:rPr>
              <a:t> Identified by the Reports icon, this tab enables you to run predefined reports or create and add your own reports.</a:t>
            </a:r>
          </a:p>
          <a:p>
            <a:pPr lvl="1" eaLnBrk="1" hangingPunct="1"/>
            <a:r>
              <a:rPr lang="en-US" altLang="en-US" b="1" dirty="0" smtClean="0">
                <a:latin typeface="Arial" charset="0"/>
              </a:rPr>
              <a:t>General Navigation and Use</a:t>
            </a:r>
          </a:p>
          <a:p>
            <a:pPr lvl="1" eaLnBrk="1" hangingPunct="1"/>
            <a:r>
              <a:rPr lang="en-US" altLang="en-US" dirty="0" smtClean="0">
                <a:latin typeface="Arial" charset="0"/>
              </a:rPr>
              <a:t>SQL Developer uses the left side for navigation to find and select objects, and the right side to display information about selected objects. You can customize many aspects of the appearance and behavior of SQL Developer by setting preferences. </a:t>
            </a:r>
          </a:p>
          <a:p>
            <a:pPr lvl="1" eaLnBrk="1" hangingPunct="1"/>
            <a:r>
              <a:rPr lang="en-US" altLang="en-US" b="1" dirty="0" smtClean="0">
                <a:latin typeface="Arial" charset="0"/>
              </a:rPr>
              <a:t>Note:</a:t>
            </a:r>
            <a:r>
              <a:rPr lang="en-US" altLang="en-US" dirty="0" smtClean="0">
                <a:latin typeface="Arial" charset="0"/>
              </a:rPr>
              <a:t> You need to define at least one connection to be able to connect to a database schema and issue SQL queries or run procedures and functions</a:t>
            </a:r>
            <a:r>
              <a:rPr lang="en-US" altLang="en-US" dirty="0" smtClean="0">
                <a:latin typeface="Arial" charset="0"/>
              </a:rPr>
              <a:t>.</a:t>
            </a:r>
          </a:p>
          <a:p>
            <a:pPr lvl="1" eaLnBrk="1" hangingPunct="1"/>
            <a:r>
              <a:rPr lang="en-US" altLang="zh-CN" dirty="0" smtClean="0">
                <a:latin typeface="Arial" charset="0"/>
              </a:rPr>
              <a:t>SQL Developer</a:t>
            </a:r>
            <a:r>
              <a:rPr lang="zh-CN" altLang="en-US" dirty="0" smtClean="0">
                <a:latin typeface="Arial" charset="0"/>
              </a:rPr>
              <a:t>界面包含两个主要导航选项卡：</a:t>
            </a:r>
          </a:p>
          <a:p>
            <a:pPr marL="323823" lvl="1" indent="-171450" eaLnBrk="1" hangingPunct="1">
              <a:buFont typeface="Arial" panose="020B0604020202020204" pitchFamily="34" charset="0"/>
              <a:buChar char="•"/>
            </a:pPr>
            <a:r>
              <a:rPr lang="zh-CN" altLang="en-US" dirty="0" smtClean="0">
                <a:latin typeface="Arial" charset="0"/>
              </a:rPr>
              <a:t>连过“报告接：通过使用此选项卡，您可以浏览可访问的数据库对象和用户。</a:t>
            </a:r>
          </a:p>
          <a:p>
            <a:pPr marL="323823" lvl="1" indent="-171450" eaLnBrk="1" hangingPunct="1">
              <a:buFont typeface="Arial" panose="020B0604020202020204" pitchFamily="34" charset="0"/>
              <a:buChar char="•"/>
            </a:pPr>
            <a:r>
              <a:rPr lang="zh-CN" altLang="en-US" dirty="0" smtClean="0">
                <a:latin typeface="Arial" charset="0"/>
              </a:rPr>
              <a:t>报告：通”图标标识，此选项卡可用于运行预定义的报告，或创建和添加自己的报告。</a:t>
            </a:r>
          </a:p>
          <a:p>
            <a:pPr lvl="1" eaLnBrk="1" hangingPunct="1"/>
            <a:r>
              <a:rPr lang="zh-CN" altLang="en-US" dirty="0" smtClean="0">
                <a:latin typeface="Arial" charset="0"/>
              </a:rPr>
              <a:t>一般导航和使用</a:t>
            </a:r>
          </a:p>
          <a:p>
            <a:pPr lvl="1" eaLnBrk="1" hangingPunct="1"/>
            <a:r>
              <a:rPr lang="en-US" altLang="zh-CN" dirty="0" smtClean="0">
                <a:latin typeface="Arial" charset="0"/>
              </a:rPr>
              <a:t>SQL Developer</a:t>
            </a:r>
            <a:r>
              <a:rPr lang="zh-CN" altLang="en-US" dirty="0" smtClean="0">
                <a:latin typeface="Arial" charset="0"/>
              </a:rPr>
              <a:t>使用左侧的导航来查找和选择对象，右侧显示有关所选对象的信息。 您可以通过设置首选项来自定义</a:t>
            </a:r>
            <a:r>
              <a:rPr lang="en-US" altLang="zh-CN" dirty="0" smtClean="0">
                <a:latin typeface="Arial" charset="0"/>
              </a:rPr>
              <a:t>SQL Developer</a:t>
            </a:r>
            <a:r>
              <a:rPr lang="zh-CN" altLang="en-US" dirty="0" smtClean="0">
                <a:latin typeface="Arial" charset="0"/>
              </a:rPr>
              <a:t>的外观和行为的许多方面。</a:t>
            </a:r>
          </a:p>
          <a:p>
            <a:pPr lvl="1" eaLnBrk="1" hangingPunct="1"/>
            <a:r>
              <a:rPr lang="zh-CN" altLang="en-US" b="1" dirty="0" smtClean="0">
                <a:latin typeface="Arial" charset="0"/>
              </a:rPr>
              <a:t>注意</a:t>
            </a:r>
            <a:r>
              <a:rPr lang="zh-CN" altLang="en-US" dirty="0" smtClean="0">
                <a:latin typeface="Arial" charset="0"/>
              </a:rPr>
              <a:t>：您需要至少定义一个连接以连接到数据库模式并发出</a:t>
            </a:r>
            <a:r>
              <a:rPr lang="en-US" altLang="zh-CN" dirty="0" smtClean="0">
                <a:latin typeface="Arial" charset="0"/>
              </a:rPr>
              <a:t>SQL</a:t>
            </a:r>
            <a:r>
              <a:rPr lang="zh-CN" altLang="en-US" dirty="0" smtClean="0">
                <a:latin typeface="Arial" charset="0"/>
              </a:rPr>
              <a:t>查询或运行过程和函数。</a:t>
            </a:r>
            <a:endParaRPr lang="en-US" altLang="en-US" dirty="0" smtClean="0">
              <a:latin typeface="Arial" charset="0"/>
            </a:endParaRPr>
          </a:p>
        </p:txBody>
      </p:sp>
      <p:sp>
        <p:nvSpPr>
          <p:cNvPr id="153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2639D45B-EBD6-4BE0-91F9-369974BAB0DE}" type="slidenum">
              <a:rPr lang="en-US" altLang="en-US" smtClean="0">
                <a:latin typeface="Arial" charset="0"/>
                <a:cs typeface="Arial" charset="0"/>
              </a:rPr>
              <a:t>5</a:t>
            </a:fld>
            <a:endParaRPr lang="en-US" altLang="en-US" smtClean="0">
              <a:latin typeface="Arial" charset="0"/>
              <a:cs typeface="Arial" charset="0"/>
            </a:endParaRPr>
          </a:p>
        </p:txBody>
      </p:sp>
      <p:sp>
        <p:nvSpPr>
          <p:cNvPr id="153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75980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4119E447-48DD-485E-BCB8-110821B10A77}" type="slidenum">
              <a:rPr lang="en-US" altLang="en-US" smtClean="0"/>
              <a:t>6</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r>
              <a:rPr lang="en-US" altLang="en-US" b="1" dirty="0" smtClean="0">
                <a:latin typeface="Arial" charset="0"/>
              </a:rPr>
              <a:t>Menus</a:t>
            </a:r>
          </a:p>
          <a:p>
            <a:pPr lvl="1" eaLnBrk="1" hangingPunct="1"/>
            <a:r>
              <a:rPr lang="en-US" altLang="en-US" dirty="0" smtClean="0">
                <a:latin typeface="Arial" charset="0"/>
              </a:rPr>
              <a:t>The following menus contain standard entries, plus entries for features that are specific to SQL Developer:</a:t>
            </a:r>
          </a:p>
          <a:p>
            <a:pPr lvl="2" eaLnBrk="1" hangingPunct="1"/>
            <a:r>
              <a:rPr lang="en-US" altLang="en-US" b="1" dirty="0" smtClean="0">
                <a:latin typeface="Arial" charset="0"/>
              </a:rPr>
              <a:t>View:</a:t>
            </a:r>
            <a:r>
              <a:rPr lang="en-US" altLang="en-US" dirty="0" smtClean="0">
                <a:latin typeface="Arial" charset="0"/>
              </a:rPr>
              <a:t> Contains options that affect what is displayed in the SQL Developer interface</a:t>
            </a:r>
          </a:p>
          <a:p>
            <a:pPr lvl="2" eaLnBrk="1" hangingPunct="1"/>
            <a:r>
              <a:rPr lang="en-US" altLang="en-US" b="1" dirty="0" smtClean="0">
                <a:latin typeface="Arial" charset="0"/>
              </a:rPr>
              <a:t>Navigate:</a:t>
            </a:r>
            <a:r>
              <a:rPr lang="en-US" altLang="en-US" dirty="0" smtClean="0">
                <a:latin typeface="Arial" charset="0"/>
              </a:rPr>
              <a:t> Contains options for navigating to panes and for executing subprograms</a:t>
            </a:r>
          </a:p>
          <a:p>
            <a:pPr lvl="2" eaLnBrk="1" hangingPunct="1"/>
            <a:r>
              <a:rPr lang="en-US" altLang="en-US" b="1" dirty="0" smtClean="0">
                <a:latin typeface="Arial" charset="0"/>
              </a:rPr>
              <a:t>Run:</a:t>
            </a:r>
            <a:r>
              <a:rPr lang="en-US" altLang="en-US" dirty="0" smtClean="0">
                <a:latin typeface="Arial" charset="0"/>
              </a:rPr>
              <a:t> Contains the Run File and Execution Profile options that are relevant when a function or procedure is selected, and also debugging options</a:t>
            </a:r>
          </a:p>
          <a:p>
            <a:pPr lvl="2" eaLnBrk="1" hangingPunct="1"/>
            <a:r>
              <a:rPr lang="en-US" altLang="en-US" b="1" dirty="0" smtClean="0">
                <a:latin typeface="Arial" charset="0"/>
              </a:rPr>
              <a:t>Versioning:</a:t>
            </a:r>
            <a:r>
              <a:rPr lang="en-US" altLang="en-US" dirty="0" smtClean="0">
                <a:latin typeface="Arial" charset="0"/>
              </a:rPr>
              <a:t> Provides integrated support for the following versioning and source control systems—Concurrent Versions System (CVS) and Subversion</a:t>
            </a:r>
          </a:p>
          <a:p>
            <a:pPr lvl="2" eaLnBrk="1" hangingPunct="1"/>
            <a:r>
              <a:rPr lang="en-US" altLang="en-US" b="1" dirty="0" smtClean="0">
                <a:latin typeface="Arial" charset="0"/>
              </a:rPr>
              <a:t>Tools:</a:t>
            </a:r>
            <a:r>
              <a:rPr lang="en-US" altLang="en-US" dirty="0" smtClean="0">
                <a:latin typeface="Arial" charset="0"/>
              </a:rPr>
              <a:t> Invokes SQL Developer tools such as SQL*Plus, Preferences, and SQL Worksheet. It also contains options related to migrating third-party databases to Oracle.</a:t>
            </a:r>
          </a:p>
          <a:p>
            <a:pPr lvl="1" eaLnBrk="1" hangingPunct="1"/>
            <a:r>
              <a:rPr lang="en-US" altLang="en-US" b="1" dirty="0" smtClean="0">
                <a:latin typeface="Arial" charset="0"/>
              </a:rPr>
              <a:t>Note:</a:t>
            </a:r>
            <a:r>
              <a:rPr lang="en-US" altLang="en-US" dirty="0" smtClean="0">
                <a:latin typeface="Arial" charset="0"/>
              </a:rPr>
              <a:t> The Run menu also contains options that are relevant when a function or procedure is selected for debugging</a:t>
            </a:r>
            <a:r>
              <a:rPr lang="en-US" altLang="en-US" dirty="0" smtClean="0">
                <a:latin typeface="Arial" charset="0"/>
              </a:rPr>
              <a:t>.</a:t>
            </a:r>
          </a:p>
          <a:p>
            <a:pPr lvl="1" eaLnBrk="1" hangingPunct="1"/>
            <a:r>
              <a:rPr lang="zh-CN" altLang="en-US" dirty="0" smtClean="0">
                <a:latin typeface="Arial" charset="0"/>
              </a:rPr>
              <a:t>菜单</a:t>
            </a:r>
          </a:p>
          <a:p>
            <a:pPr lvl="1" eaLnBrk="1" hangingPunct="1"/>
            <a:r>
              <a:rPr lang="zh-CN" altLang="en-US" dirty="0" smtClean="0">
                <a:latin typeface="Arial" charset="0"/>
              </a:rPr>
              <a:t>以下菜单包含标准条目，以及特定于</a:t>
            </a:r>
            <a:r>
              <a:rPr lang="en-US" altLang="zh-CN" dirty="0" smtClean="0">
                <a:latin typeface="Arial" charset="0"/>
              </a:rPr>
              <a:t>SQL Developer</a:t>
            </a:r>
            <a:r>
              <a:rPr lang="zh-CN" altLang="en-US" dirty="0" smtClean="0">
                <a:latin typeface="Arial" charset="0"/>
              </a:rPr>
              <a:t>的功能的条目：</a:t>
            </a:r>
          </a:p>
          <a:p>
            <a:pPr marL="323823" lvl="1" indent="-171450" eaLnBrk="1" hangingPunct="1">
              <a:buFont typeface="Arial" panose="020B0604020202020204" pitchFamily="34" charset="0"/>
              <a:buChar char="•"/>
            </a:pPr>
            <a:r>
              <a:rPr lang="zh-CN" altLang="en-US" dirty="0" smtClean="0">
                <a:latin typeface="Arial" charset="0"/>
              </a:rPr>
              <a:t>视图：包含影响</a:t>
            </a:r>
            <a:r>
              <a:rPr lang="en-US" altLang="zh-CN" dirty="0" smtClean="0">
                <a:latin typeface="Arial" charset="0"/>
              </a:rPr>
              <a:t>SQL Developer</a:t>
            </a:r>
            <a:r>
              <a:rPr lang="zh-CN" altLang="en-US" dirty="0" smtClean="0">
                <a:latin typeface="Arial" charset="0"/>
              </a:rPr>
              <a:t>界面中显示内容的选项</a:t>
            </a:r>
          </a:p>
          <a:p>
            <a:pPr marL="323823" lvl="1" indent="-171450" eaLnBrk="1" hangingPunct="1">
              <a:buFont typeface="Arial" panose="020B0604020202020204" pitchFamily="34" charset="0"/>
              <a:buChar char="•"/>
            </a:pPr>
            <a:r>
              <a:rPr lang="zh-CN" altLang="en-US" dirty="0" smtClean="0">
                <a:latin typeface="Arial" charset="0"/>
              </a:rPr>
              <a:t>导航：包含导航到窗格和执行子程序的选项</a:t>
            </a:r>
          </a:p>
          <a:p>
            <a:pPr marL="323823" lvl="1" indent="-171450" eaLnBrk="1" hangingPunct="1">
              <a:buFont typeface="Arial" panose="020B0604020202020204" pitchFamily="34" charset="0"/>
              <a:buChar char="•"/>
            </a:pPr>
            <a:r>
              <a:rPr lang="zh-CN" altLang="en-US" dirty="0" smtClean="0">
                <a:latin typeface="Arial" charset="0"/>
              </a:rPr>
              <a:t>运行：包含选择功能或过程时相关的运行文件和执行配置文件选项，以及调试选项</a:t>
            </a:r>
          </a:p>
          <a:p>
            <a:pPr marL="323823" lvl="1" indent="-171450" eaLnBrk="1" hangingPunct="1">
              <a:buFont typeface="Arial" panose="020B0604020202020204" pitchFamily="34" charset="0"/>
              <a:buChar char="•"/>
            </a:pPr>
            <a:r>
              <a:rPr lang="zh-CN" altLang="en-US" dirty="0" smtClean="0">
                <a:latin typeface="Arial" charset="0"/>
              </a:rPr>
              <a:t>版本控制：为以下版本控制系统和并发版本系统（</a:t>
            </a:r>
            <a:r>
              <a:rPr lang="en-US" altLang="zh-CN" dirty="0" smtClean="0">
                <a:latin typeface="Arial" charset="0"/>
              </a:rPr>
              <a:t>CVS</a:t>
            </a:r>
            <a:r>
              <a:rPr lang="zh-CN" altLang="en-US" dirty="0" smtClean="0">
                <a:latin typeface="Arial" charset="0"/>
              </a:rPr>
              <a:t>）和</a:t>
            </a:r>
            <a:r>
              <a:rPr lang="en-US" altLang="zh-CN" dirty="0" smtClean="0">
                <a:latin typeface="Arial" charset="0"/>
              </a:rPr>
              <a:t>Subversion</a:t>
            </a:r>
            <a:r>
              <a:rPr lang="zh-CN" altLang="en-US" dirty="0" smtClean="0">
                <a:latin typeface="Arial" charset="0"/>
              </a:rPr>
              <a:t>提供集成支持</a:t>
            </a:r>
          </a:p>
          <a:p>
            <a:pPr marL="323823" lvl="1" indent="-171450" eaLnBrk="1" hangingPunct="1">
              <a:buFont typeface="Arial" panose="020B0604020202020204" pitchFamily="34" charset="0"/>
              <a:buChar char="•"/>
            </a:pPr>
            <a:r>
              <a:rPr lang="zh-CN" altLang="en-US" dirty="0" smtClean="0">
                <a:latin typeface="Arial" charset="0"/>
              </a:rPr>
              <a:t>工具：调用</a:t>
            </a:r>
            <a:r>
              <a:rPr lang="en-US" altLang="zh-CN" dirty="0" smtClean="0">
                <a:latin typeface="Arial" charset="0"/>
              </a:rPr>
              <a:t>SQL</a:t>
            </a:r>
            <a:r>
              <a:rPr lang="zh-CN" altLang="en-US" dirty="0" smtClean="0">
                <a:latin typeface="Arial" charset="0"/>
              </a:rPr>
              <a:t>开发工具，如</a:t>
            </a:r>
            <a:r>
              <a:rPr lang="en-US" altLang="zh-CN" dirty="0" smtClean="0">
                <a:latin typeface="Arial" charset="0"/>
              </a:rPr>
              <a:t>SQL * Plus</a:t>
            </a:r>
            <a:r>
              <a:rPr lang="zh-CN" altLang="en-US" dirty="0" smtClean="0">
                <a:latin typeface="Arial" charset="0"/>
              </a:rPr>
              <a:t>，首选项和</a:t>
            </a:r>
            <a:r>
              <a:rPr lang="en-US" altLang="zh-CN" dirty="0" smtClean="0">
                <a:latin typeface="Arial" charset="0"/>
              </a:rPr>
              <a:t>SQL</a:t>
            </a:r>
            <a:r>
              <a:rPr lang="zh-CN" altLang="en-US" dirty="0" smtClean="0">
                <a:latin typeface="Arial" charset="0"/>
              </a:rPr>
              <a:t>工作表。 它还包含与将第三方数据库迁移到</a:t>
            </a:r>
            <a:r>
              <a:rPr lang="en-US" altLang="zh-CN" dirty="0" smtClean="0">
                <a:latin typeface="Arial" charset="0"/>
              </a:rPr>
              <a:t>Oracle</a:t>
            </a:r>
            <a:r>
              <a:rPr lang="zh-CN" altLang="en-US" dirty="0" smtClean="0">
                <a:latin typeface="Arial" charset="0"/>
              </a:rPr>
              <a:t>相关的选项。</a:t>
            </a:r>
          </a:p>
          <a:p>
            <a:pPr lvl="1" eaLnBrk="1" hangingPunct="1"/>
            <a:r>
              <a:rPr lang="zh-CN" altLang="en-US" dirty="0" smtClean="0">
                <a:latin typeface="Arial" charset="0"/>
              </a:rPr>
              <a:t>注意：运行菜单还包含选择功能或过程进行调试时相关的选项。</a:t>
            </a:r>
            <a:endParaRPr lang="en-US" altLang="en-US" dirty="0" smtClean="0">
              <a:latin typeface="Arial" charset="0"/>
            </a:endParaRPr>
          </a:p>
        </p:txBody>
      </p:sp>
    </p:spTree>
    <p:extLst>
      <p:ext uri="{BB962C8B-B14F-4D97-AF65-F5344CB8AC3E}">
        <p14:creationId xmlns:p14="http://schemas.microsoft.com/office/powerpoint/2010/main" val="55642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noFill/>
          <a:ln/>
        </p:spPr>
        <p:txBody>
          <a:bodyPr/>
          <a:lstStyle/>
          <a:p>
            <a:pPr lvl="1" eaLnBrk="1" hangingPunct="1"/>
            <a:r>
              <a:rPr lang="en-US" altLang="en-US" dirty="0" smtClean="0">
                <a:latin typeface="Arial" charset="0"/>
              </a:rPr>
              <a:t>A connection is a SQL Developer object that specifies the necessary information for connecting to a specific database as a specific user of that database. To use SQL Developer, you must have at least one database connection, which may be existing, created, or imported.</a:t>
            </a:r>
          </a:p>
          <a:p>
            <a:pPr lvl="1" eaLnBrk="1" hangingPunct="1"/>
            <a:r>
              <a:rPr lang="en-US" altLang="en-US" dirty="0" smtClean="0">
                <a:latin typeface="Arial" charset="0"/>
              </a:rPr>
              <a:t>You can create and test connections for multiple databases and for multiple schemas.</a:t>
            </a:r>
          </a:p>
          <a:p>
            <a:pPr lvl="1" eaLnBrk="1" hangingPunct="1"/>
            <a:r>
              <a:rPr lang="en-US" altLang="en-US" dirty="0" smtClean="0">
                <a:latin typeface="Arial" charset="0"/>
              </a:rPr>
              <a:t>By default, the </a:t>
            </a:r>
            <a:r>
              <a:rPr lang="en-US" altLang="en-US" dirty="0" err="1" smtClean="0">
                <a:latin typeface="Courier New" pitchFamily="49" charset="0"/>
              </a:rPr>
              <a:t>tnsnames.ora</a:t>
            </a:r>
            <a:r>
              <a:rPr lang="en-US" altLang="en-US" dirty="0" smtClean="0">
                <a:latin typeface="Arial" charset="0"/>
              </a:rPr>
              <a:t> file is located in the </a:t>
            </a:r>
            <a:r>
              <a:rPr lang="en-US" altLang="en-US" dirty="0" smtClean="0">
                <a:latin typeface="Courier New" pitchFamily="49" charset="0"/>
              </a:rPr>
              <a:t>$</a:t>
            </a:r>
            <a:r>
              <a:rPr lang="en-US" altLang="en-US" dirty="0" err="1" smtClean="0">
                <a:latin typeface="Courier New" pitchFamily="49" charset="0"/>
              </a:rPr>
              <a:t>ORACLE_HOME</a:t>
            </a:r>
            <a:r>
              <a:rPr lang="en-US" altLang="en-US" dirty="0" smtClean="0">
                <a:latin typeface="Courier New" pitchFamily="49" charset="0"/>
              </a:rPr>
              <a:t>/network/admin</a:t>
            </a:r>
            <a:r>
              <a:rPr lang="en-US" altLang="en-US" dirty="0" smtClean="0">
                <a:latin typeface="Arial" charset="0"/>
              </a:rPr>
              <a:t> directory, but it can also be in the directory specified by the </a:t>
            </a:r>
            <a:r>
              <a:rPr lang="en-US" altLang="en-US" dirty="0" err="1" smtClean="0">
                <a:latin typeface="Courier New" pitchFamily="49" charset="0"/>
              </a:rPr>
              <a:t>TNS_ADMIN</a:t>
            </a:r>
            <a:r>
              <a:rPr lang="en-US" altLang="en-US" dirty="0" smtClean="0">
                <a:latin typeface="Arial" charset="0"/>
              </a:rPr>
              <a:t> environment variable or registry value. When you start SQL Developer and open the Database Connections dialog box, SQL Developer automatically imports any connections defined in the </a:t>
            </a:r>
            <a:r>
              <a:rPr lang="en-US" altLang="en-US" dirty="0" err="1" smtClean="0">
                <a:latin typeface="Courier New" pitchFamily="49" charset="0"/>
              </a:rPr>
              <a:t>tnsnames.ora</a:t>
            </a:r>
            <a:r>
              <a:rPr lang="en-US" altLang="en-US" dirty="0" smtClean="0">
                <a:latin typeface="Arial" charset="0"/>
              </a:rPr>
              <a:t> file on your system.</a:t>
            </a:r>
          </a:p>
          <a:p>
            <a:pPr lvl="1" eaLnBrk="1" hangingPunct="1"/>
            <a:r>
              <a:rPr lang="en-US" altLang="en-US" b="1" dirty="0" smtClean="0">
                <a:latin typeface="Arial" charset="0"/>
              </a:rPr>
              <a:t>Note:</a:t>
            </a:r>
            <a:r>
              <a:rPr lang="en-US" altLang="en-US" dirty="0" smtClean="0">
                <a:latin typeface="Arial" charset="0"/>
              </a:rPr>
              <a:t> On Windows, if the </a:t>
            </a:r>
            <a:r>
              <a:rPr lang="en-US" altLang="en-US" dirty="0" err="1" smtClean="0">
                <a:latin typeface="Courier New" pitchFamily="49" charset="0"/>
              </a:rPr>
              <a:t>tnsnames.ora</a:t>
            </a:r>
            <a:r>
              <a:rPr lang="en-US" altLang="en-US" dirty="0" smtClean="0">
                <a:latin typeface="Arial" charset="0"/>
              </a:rPr>
              <a:t> file exists, but its connections are not being used by SQL Developer, define </a:t>
            </a:r>
            <a:r>
              <a:rPr lang="en-US" altLang="en-US" dirty="0" err="1" smtClean="0">
                <a:latin typeface="Courier New" pitchFamily="49" charset="0"/>
              </a:rPr>
              <a:t>TNS_ADMIN</a:t>
            </a:r>
            <a:r>
              <a:rPr lang="en-US" altLang="en-US" dirty="0" smtClean="0">
                <a:latin typeface="Arial" charset="0"/>
              </a:rPr>
              <a:t> as a system environment variable.</a:t>
            </a:r>
          </a:p>
          <a:p>
            <a:pPr lvl="1" eaLnBrk="1" hangingPunct="1"/>
            <a:r>
              <a:rPr lang="en-US" altLang="en-US" dirty="0" smtClean="0">
                <a:latin typeface="Arial" charset="0"/>
              </a:rPr>
              <a:t>You can export connections to an XML file so that you can reuse it.</a:t>
            </a:r>
          </a:p>
          <a:p>
            <a:pPr lvl="1" eaLnBrk="1" hangingPunct="1"/>
            <a:r>
              <a:rPr lang="en-US" altLang="en-US" dirty="0" smtClean="0">
                <a:latin typeface="Arial" charset="0"/>
              </a:rPr>
              <a:t>You can create additional connections as different users to the same database or to connect to the different databases</a:t>
            </a:r>
            <a:r>
              <a:rPr lang="en-US" altLang="en-US" dirty="0" smtClean="0">
                <a:latin typeface="Arial" charset="0"/>
              </a:rPr>
              <a:t>.</a:t>
            </a:r>
          </a:p>
          <a:p>
            <a:pPr lvl="1" eaLnBrk="1" hangingPunct="1"/>
            <a:r>
              <a:rPr lang="zh-CN" altLang="en-US" dirty="0" smtClean="0">
                <a:latin typeface="Arial" charset="0"/>
              </a:rPr>
              <a:t>一个连接是一个</a:t>
            </a:r>
            <a:r>
              <a:rPr lang="en-US" altLang="zh-CN" dirty="0" smtClean="0">
                <a:latin typeface="Arial" charset="0"/>
              </a:rPr>
              <a:t>SQL Developer</a:t>
            </a:r>
            <a:r>
              <a:rPr lang="zh-CN" altLang="en-US" dirty="0" smtClean="0">
                <a:latin typeface="Arial" charset="0"/>
              </a:rPr>
              <a:t>对象，它指定了作为数据库的特定用户连接到特定数据库的必要信息。要使用</a:t>
            </a:r>
            <a:r>
              <a:rPr lang="en-US" altLang="zh-CN" dirty="0" smtClean="0">
                <a:latin typeface="Arial" charset="0"/>
              </a:rPr>
              <a:t>SQL Developer</a:t>
            </a:r>
            <a:r>
              <a:rPr lang="zh-CN" altLang="en-US" dirty="0" smtClean="0">
                <a:latin typeface="Arial" charset="0"/>
              </a:rPr>
              <a:t>，您必须至少有一个数据库连接，可能是现有的，创建的或导入的。</a:t>
            </a:r>
          </a:p>
          <a:p>
            <a:pPr lvl="1" eaLnBrk="1" hangingPunct="1"/>
            <a:r>
              <a:rPr lang="zh-CN" altLang="en-US" dirty="0" smtClean="0">
                <a:latin typeface="Arial" charset="0"/>
              </a:rPr>
              <a:t>您可以创建和测试多个数据库和多个模式的连接。</a:t>
            </a:r>
          </a:p>
          <a:p>
            <a:pPr lvl="1" eaLnBrk="1" hangingPunct="1"/>
            <a:r>
              <a:rPr lang="zh-CN" altLang="en-US" dirty="0" smtClean="0">
                <a:latin typeface="Arial" charset="0"/>
              </a:rPr>
              <a:t>默认情况下，</a:t>
            </a:r>
            <a:r>
              <a:rPr lang="en-US" altLang="zh-CN" dirty="0" err="1" smtClean="0">
                <a:latin typeface="Arial" charset="0"/>
              </a:rPr>
              <a:t>tnsnames.ora</a:t>
            </a:r>
            <a:r>
              <a:rPr lang="zh-CN" altLang="en-US" dirty="0" smtClean="0">
                <a:latin typeface="Arial" charset="0"/>
              </a:rPr>
              <a:t>文件位于</a:t>
            </a:r>
            <a:r>
              <a:rPr lang="en-US" altLang="zh-CN" dirty="0" smtClean="0">
                <a:latin typeface="Arial" charset="0"/>
              </a:rPr>
              <a:t>$ </a:t>
            </a:r>
            <a:r>
              <a:rPr lang="en-US" altLang="zh-CN" dirty="0" err="1" smtClean="0">
                <a:latin typeface="Arial" charset="0"/>
              </a:rPr>
              <a:t>ORACLE_HOME</a:t>
            </a:r>
            <a:r>
              <a:rPr lang="en-US" altLang="zh-CN" dirty="0" smtClean="0">
                <a:latin typeface="Arial" charset="0"/>
              </a:rPr>
              <a:t> / network / admin</a:t>
            </a:r>
            <a:r>
              <a:rPr lang="zh-CN" altLang="en-US" dirty="0" smtClean="0">
                <a:latin typeface="Arial" charset="0"/>
              </a:rPr>
              <a:t>目录中，但也可以在</a:t>
            </a:r>
            <a:r>
              <a:rPr lang="en-US" altLang="zh-CN" dirty="0" err="1" smtClean="0">
                <a:latin typeface="Arial" charset="0"/>
              </a:rPr>
              <a:t>TNS_ADMIN</a:t>
            </a:r>
            <a:r>
              <a:rPr lang="zh-CN" altLang="en-US" dirty="0" smtClean="0">
                <a:latin typeface="Arial" charset="0"/>
              </a:rPr>
              <a:t>环境变量或注册表值指定的目录中。当您启动</a:t>
            </a:r>
            <a:r>
              <a:rPr lang="en-US" altLang="zh-CN" dirty="0" smtClean="0">
                <a:latin typeface="Arial" charset="0"/>
              </a:rPr>
              <a:t>SQL Developer</a:t>
            </a:r>
            <a:r>
              <a:rPr lang="zh-CN" altLang="en-US" dirty="0" smtClean="0">
                <a:latin typeface="Arial" charset="0"/>
              </a:rPr>
              <a:t>并打开“数据库连接”对话框时，</a:t>
            </a:r>
            <a:r>
              <a:rPr lang="en-US" altLang="zh-CN" dirty="0" smtClean="0">
                <a:latin typeface="Arial" charset="0"/>
              </a:rPr>
              <a:t>SQL Developer</a:t>
            </a:r>
            <a:r>
              <a:rPr lang="zh-CN" altLang="en-US" dirty="0" smtClean="0">
                <a:latin typeface="Arial" charset="0"/>
              </a:rPr>
              <a:t>会自动导入系统中</a:t>
            </a:r>
            <a:r>
              <a:rPr lang="en-US" altLang="zh-CN" dirty="0" err="1" smtClean="0">
                <a:latin typeface="Arial" charset="0"/>
              </a:rPr>
              <a:t>tnsnames.ora</a:t>
            </a:r>
            <a:r>
              <a:rPr lang="zh-CN" altLang="en-US" dirty="0" smtClean="0">
                <a:latin typeface="Arial" charset="0"/>
              </a:rPr>
              <a:t>文件中定义的任何连接。</a:t>
            </a:r>
          </a:p>
          <a:p>
            <a:pPr lvl="1" eaLnBrk="1" hangingPunct="1"/>
            <a:r>
              <a:rPr lang="zh-CN" altLang="en-US" dirty="0" smtClean="0">
                <a:latin typeface="Arial" charset="0"/>
              </a:rPr>
              <a:t>注意：在</a:t>
            </a:r>
            <a:r>
              <a:rPr lang="en-US" altLang="zh-CN" dirty="0" smtClean="0">
                <a:latin typeface="Arial" charset="0"/>
              </a:rPr>
              <a:t>Windows</a:t>
            </a:r>
            <a:r>
              <a:rPr lang="zh-CN" altLang="en-US" dirty="0" smtClean="0">
                <a:latin typeface="Arial" charset="0"/>
              </a:rPr>
              <a:t>上，如果</a:t>
            </a:r>
            <a:r>
              <a:rPr lang="en-US" altLang="zh-CN" dirty="0" err="1" smtClean="0">
                <a:latin typeface="Arial" charset="0"/>
              </a:rPr>
              <a:t>tnsnames.ora</a:t>
            </a:r>
            <a:r>
              <a:rPr lang="zh-CN" altLang="en-US" dirty="0" smtClean="0">
                <a:latin typeface="Arial" charset="0"/>
              </a:rPr>
              <a:t>文件存在，但其连接未被</a:t>
            </a:r>
            <a:r>
              <a:rPr lang="en-US" altLang="zh-CN" dirty="0" smtClean="0">
                <a:latin typeface="Arial" charset="0"/>
              </a:rPr>
              <a:t>SQL Developer</a:t>
            </a:r>
            <a:r>
              <a:rPr lang="zh-CN" altLang="en-US" dirty="0" smtClean="0">
                <a:latin typeface="Arial" charset="0"/>
              </a:rPr>
              <a:t>使用，请将</a:t>
            </a:r>
            <a:r>
              <a:rPr lang="en-US" altLang="zh-CN" dirty="0" err="1" smtClean="0">
                <a:latin typeface="Arial" charset="0"/>
              </a:rPr>
              <a:t>TNS_ADMIN</a:t>
            </a:r>
            <a:r>
              <a:rPr lang="zh-CN" altLang="en-US" dirty="0" smtClean="0">
                <a:latin typeface="Arial" charset="0"/>
              </a:rPr>
              <a:t>定义为系统环境变量。</a:t>
            </a:r>
          </a:p>
          <a:p>
            <a:pPr lvl="1" eaLnBrk="1" hangingPunct="1"/>
            <a:r>
              <a:rPr lang="zh-CN" altLang="en-US" dirty="0" smtClean="0">
                <a:latin typeface="Arial" charset="0"/>
              </a:rPr>
              <a:t>您可以将连接导出到</a:t>
            </a:r>
            <a:r>
              <a:rPr lang="en-US" altLang="zh-CN" dirty="0" smtClean="0">
                <a:latin typeface="Arial" charset="0"/>
              </a:rPr>
              <a:t>XML</a:t>
            </a:r>
            <a:r>
              <a:rPr lang="zh-CN" altLang="en-US" dirty="0" smtClean="0">
                <a:latin typeface="Arial" charset="0"/>
              </a:rPr>
              <a:t>文件，以便可以重用它。</a:t>
            </a:r>
          </a:p>
          <a:p>
            <a:pPr lvl="1" eaLnBrk="1" hangingPunct="1"/>
            <a:r>
              <a:rPr lang="zh-CN" altLang="en-US" dirty="0" smtClean="0">
                <a:latin typeface="Arial" charset="0"/>
              </a:rPr>
              <a:t>您可以创建作为不同用户的其他连接到同一数据库或连接到不同的数据库。</a:t>
            </a:r>
            <a:endParaRPr lang="en-US" altLang="en-US" dirty="0" smtClean="0">
              <a:latin typeface="Arial" charset="0"/>
            </a:endParaRPr>
          </a:p>
        </p:txBody>
      </p:sp>
      <p:sp>
        <p:nvSpPr>
          <p:cNvPr id="184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CFF327FE-3704-4482-A09E-80F003E8CEE0}" type="slidenum">
              <a:rPr lang="en-US" altLang="en-US" smtClean="0">
                <a:latin typeface="Arial" charset="0"/>
                <a:cs typeface="Arial" charset="0"/>
              </a:rPr>
              <a:t>7</a:t>
            </a:fld>
            <a:endParaRPr lang="en-US" altLang="en-US" smtClean="0">
              <a:latin typeface="Arial" charset="0"/>
              <a:cs typeface="Arial" charset="0"/>
            </a:endParaRPr>
          </a:p>
        </p:txBody>
      </p:sp>
      <p:sp>
        <p:nvSpPr>
          <p:cNvPr id="184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7729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noFill/>
          <a:ln/>
        </p:spPr>
        <p:txBody>
          <a:bodyPr/>
          <a:lstStyle/>
          <a:p>
            <a:pPr lvl="1" eaLnBrk="1" hangingPunct="1"/>
            <a:r>
              <a:rPr lang="en-US" altLang="en-US" dirty="0" smtClean="0">
                <a:latin typeface="Arial" charset="0"/>
              </a:rPr>
              <a:t>To create a database connection, perform the following steps:</a:t>
            </a:r>
          </a:p>
          <a:p>
            <a:pPr lvl="2" eaLnBrk="1" hangingPunct="1">
              <a:buFont typeface="Times New Roman" pitchFamily="18" charset="0"/>
              <a:buNone/>
            </a:pPr>
            <a:r>
              <a:rPr lang="en-US" altLang="en-US" dirty="0" smtClean="0">
                <a:latin typeface="Arial" charset="0"/>
              </a:rPr>
              <a:t>1.	On the Connections tabbed page, right-click Connections and select New Connection.</a:t>
            </a:r>
          </a:p>
          <a:p>
            <a:pPr lvl="2" eaLnBrk="1" hangingPunct="1">
              <a:buFont typeface="Times New Roman" pitchFamily="18" charset="0"/>
              <a:buNone/>
            </a:pPr>
            <a:r>
              <a:rPr lang="en-US" altLang="en-US" dirty="0" smtClean="0">
                <a:latin typeface="Arial" charset="0"/>
              </a:rPr>
              <a:t>2.	In the New / Select Database Connection window, enter the connection name. Enter the username and password of the schema that you want to connect to.</a:t>
            </a:r>
          </a:p>
          <a:p>
            <a:pPr lvl="3" eaLnBrk="1" hangingPunct="1">
              <a:buFont typeface="Times New Roman" pitchFamily="18" charset="0"/>
              <a:buNone/>
            </a:pPr>
            <a:r>
              <a:rPr lang="en-US" altLang="en-US" dirty="0" smtClean="0">
                <a:latin typeface="Arial" charset="0"/>
              </a:rPr>
              <a:t>a.	From the Role drop-down list, you can select either </a:t>
            </a:r>
            <a:r>
              <a:rPr lang="en-US" altLang="en-US" i="1" dirty="0" smtClean="0">
                <a:latin typeface="Arial" charset="0"/>
              </a:rPr>
              <a:t>default</a:t>
            </a:r>
            <a:r>
              <a:rPr lang="en-US" altLang="en-US" dirty="0" smtClean="0">
                <a:latin typeface="Arial" charset="0"/>
              </a:rPr>
              <a:t> or </a:t>
            </a:r>
            <a:r>
              <a:rPr lang="en-US" altLang="en-US" dirty="0" smtClean="0">
                <a:latin typeface="Courier New" pitchFamily="49" charset="0"/>
              </a:rPr>
              <a:t>SYSDBA</a:t>
            </a:r>
            <a:r>
              <a:rPr lang="en-US" altLang="en-US" dirty="0" smtClean="0">
                <a:latin typeface="Arial" charset="0"/>
              </a:rPr>
              <a:t>. (You choose </a:t>
            </a:r>
            <a:r>
              <a:rPr lang="en-US" altLang="en-US" dirty="0" smtClean="0">
                <a:latin typeface="Courier New" pitchFamily="49" charset="0"/>
              </a:rPr>
              <a:t>SYSDBA</a:t>
            </a:r>
            <a:r>
              <a:rPr lang="en-US" altLang="en-US" dirty="0" smtClean="0">
                <a:latin typeface="Arial" charset="0"/>
              </a:rPr>
              <a:t> for the </a:t>
            </a:r>
            <a:r>
              <a:rPr lang="en-US" altLang="en-US" dirty="0" smtClean="0">
                <a:latin typeface="Courier New" pitchFamily="49" charset="0"/>
              </a:rPr>
              <a:t>sys</a:t>
            </a:r>
            <a:r>
              <a:rPr lang="en-US" altLang="en-US" dirty="0" smtClean="0">
                <a:latin typeface="Arial" charset="0"/>
              </a:rPr>
              <a:t> user or any user with database administrator privileges.) </a:t>
            </a:r>
          </a:p>
          <a:p>
            <a:pPr lvl="3" eaLnBrk="1" hangingPunct="1">
              <a:buFont typeface="Times New Roman" pitchFamily="18" charset="0"/>
              <a:buNone/>
            </a:pPr>
            <a:r>
              <a:rPr lang="en-US" altLang="en-US" dirty="0" smtClean="0">
                <a:latin typeface="Arial" charset="0"/>
              </a:rPr>
              <a:t>b.	You can select the connection type as:</a:t>
            </a:r>
          </a:p>
          <a:p>
            <a:pPr lvl="3" eaLnBrk="1" hangingPunct="1">
              <a:buFont typeface="Times New Roman" pitchFamily="18" charset="0"/>
              <a:buNone/>
            </a:pPr>
            <a:r>
              <a:rPr lang="en-US" altLang="en-US" b="1" dirty="0" smtClean="0">
                <a:latin typeface="Arial" charset="0"/>
                <a:cs typeface="Arial" charset="0"/>
              </a:rPr>
              <a:t>	Basic:</a:t>
            </a:r>
            <a:r>
              <a:rPr lang="en-US" altLang="en-US" dirty="0" smtClean="0">
                <a:latin typeface="Arial" charset="0"/>
                <a:cs typeface="Arial" charset="0"/>
              </a:rPr>
              <a:t> In this type, enter host name and SID for the database that you want to connect to. Port is already set to 1521. You can also choose to enter the Service name directly if you use a remote database connection.</a:t>
            </a:r>
          </a:p>
          <a:p>
            <a:pPr lvl="3" eaLnBrk="1" hangingPunct="1">
              <a:buFont typeface="Times New Roman" pitchFamily="18" charset="0"/>
              <a:buNone/>
            </a:pPr>
            <a:r>
              <a:rPr lang="en-US" altLang="en-US" b="1" dirty="0" smtClean="0">
                <a:latin typeface="Arial" charset="0"/>
                <a:cs typeface="Arial" charset="0"/>
              </a:rPr>
              <a:t>	TNS:</a:t>
            </a:r>
            <a:r>
              <a:rPr lang="en-US" altLang="en-US" dirty="0" smtClean="0">
                <a:latin typeface="Arial" charset="0"/>
                <a:cs typeface="Arial" charset="0"/>
              </a:rPr>
              <a:t> You can select any one of the database aliases imported from the </a:t>
            </a:r>
            <a:r>
              <a:rPr lang="en-US" altLang="en-US" dirty="0" smtClean="0">
                <a:latin typeface="Courier New" pitchFamily="49" charset="0"/>
                <a:cs typeface="Courier New" pitchFamily="49" charset="0"/>
              </a:rPr>
              <a:t>tnsnames.ora</a:t>
            </a:r>
            <a:r>
              <a:rPr lang="en-US" altLang="en-US" dirty="0" smtClean="0">
                <a:latin typeface="Times New Roman" pitchFamily="18" charset="0"/>
              </a:rPr>
              <a:t> </a:t>
            </a:r>
            <a:r>
              <a:rPr lang="en-US" altLang="en-US" dirty="0" smtClean="0">
                <a:latin typeface="Arial" charset="0"/>
                <a:cs typeface="Arial" charset="0"/>
              </a:rPr>
              <a:t>file.</a:t>
            </a:r>
          </a:p>
          <a:p>
            <a:pPr lvl="3" eaLnBrk="1" hangingPunct="1">
              <a:buFont typeface="Times New Roman" pitchFamily="18" charset="0"/>
              <a:buNone/>
            </a:pPr>
            <a:r>
              <a:rPr lang="en-US" altLang="en-US" b="1" dirty="0" smtClean="0">
                <a:latin typeface="Arial" charset="0"/>
                <a:cs typeface="Arial" charset="0"/>
              </a:rPr>
              <a:t>	LDAP:</a:t>
            </a:r>
            <a:r>
              <a:rPr lang="en-US" altLang="en-US" dirty="0" smtClean="0">
                <a:latin typeface="Arial" charset="0"/>
                <a:cs typeface="Arial" charset="0"/>
              </a:rPr>
              <a:t> You can look up database services in Oracle Internet Directory, which is a component of Oracle Identity Management. </a:t>
            </a:r>
          </a:p>
          <a:p>
            <a:pPr lvl="3" eaLnBrk="1" hangingPunct="1">
              <a:buFont typeface="Times New Roman" pitchFamily="18" charset="0"/>
              <a:buNone/>
            </a:pPr>
            <a:r>
              <a:rPr lang="en-US" altLang="en-US" b="1" dirty="0" smtClean="0">
                <a:latin typeface="Arial" charset="0"/>
                <a:cs typeface="Arial" charset="0"/>
              </a:rPr>
              <a:t>	Advanced:</a:t>
            </a:r>
            <a:r>
              <a:rPr lang="en-US" altLang="en-US" dirty="0" smtClean="0">
                <a:latin typeface="Arial" charset="0"/>
                <a:cs typeface="Arial" charset="0"/>
              </a:rPr>
              <a:t> You can define a custom Java Database Connectivity (JDBC) URL to connect to the database.</a:t>
            </a:r>
          </a:p>
          <a:p>
            <a:pPr lvl="3" eaLnBrk="1" hangingPunct="1">
              <a:buNone/>
            </a:pPr>
            <a:r>
              <a:rPr lang="en-US" altLang="en-US" b="1" dirty="0" smtClean="0">
                <a:solidFill>
                  <a:schemeClr val="tx1"/>
                </a:solidFill>
                <a:latin typeface="Arial" charset="0"/>
                <a:cs typeface="Arial" charset="0"/>
              </a:rPr>
              <a:t>	Local/Bequeath:</a:t>
            </a:r>
            <a:r>
              <a:rPr lang="en-US" altLang="en-US" dirty="0" smtClean="0">
                <a:solidFill>
                  <a:schemeClr val="tx1"/>
                </a:solidFill>
                <a:latin typeface="Arial" charset="0"/>
                <a:cs typeface="Arial" charset="0"/>
              </a:rPr>
              <a:t> If the client and database exist on the same computer, a client connection can be passed directly to a dedicated server process without going through the listener</a:t>
            </a:r>
            <a:r>
              <a:rPr lang="en-US" altLang="en-US" dirty="0" smtClean="0">
                <a:solidFill>
                  <a:schemeClr val="tx1"/>
                </a:solidFill>
                <a:latin typeface="Arial" charset="0"/>
                <a:cs typeface="Arial" charset="0"/>
              </a:rPr>
              <a:t>.</a:t>
            </a:r>
          </a:p>
          <a:p>
            <a:pPr lvl="2" eaLnBrk="1" hangingPunct="1">
              <a:buNone/>
            </a:pPr>
            <a:r>
              <a:rPr lang="zh-CN" altLang="en-US" dirty="0" smtClean="0">
                <a:latin typeface="Arial" charset="0"/>
              </a:rPr>
              <a:t>要创建数据库连接，请执行以下步骤：</a:t>
            </a:r>
          </a:p>
          <a:p>
            <a:pPr lvl="2" eaLnBrk="1" hangingPunct="1">
              <a:buNone/>
            </a:pPr>
            <a:r>
              <a:rPr lang="en-US" altLang="zh-CN" dirty="0" smtClean="0">
                <a:latin typeface="Arial" charset="0"/>
              </a:rPr>
              <a:t>1.</a:t>
            </a:r>
            <a:r>
              <a:rPr lang="zh-CN" altLang="en-US" dirty="0" smtClean="0">
                <a:latin typeface="Arial" charset="0"/>
              </a:rPr>
              <a:t>在“连接”选项卡上，右键单击“连接”，然后选择“新建连接”。</a:t>
            </a:r>
          </a:p>
          <a:p>
            <a:pPr lvl="2" eaLnBrk="1" hangingPunct="1">
              <a:buNone/>
            </a:pPr>
            <a:r>
              <a:rPr lang="en-US" altLang="zh-CN" dirty="0" smtClean="0">
                <a:latin typeface="Arial" charset="0"/>
              </a:rPr>
              <a:t>2.</a:t>
            </a:r>
            <a:r>
              <a:rPr lang="zh-CN" altLang="en-US" dirty="0" smtClean="0">
                <a:latin typeface="Arial" charset="0"/>
              </a:rPr>
              <a:t>在“新建</a:t>
            </a:r>
            <a:r>
              <a:rPr lang="en-US" altLang="zh-CN" dirty="0" smtClean="0">
                <a:latin typeface="Arial" charset="0"/>
              </a:rPr>
              <a:t>/</a:t>
            </a:r>
            <a:r>
              <a:rPr lang="zh-CN" altLang="en-US" dirty="0" smtClean="0">
                <a:latin typeface="Arial" charset="0"/>
              </a:rPr>
              <a:t>选择数据库连接”窗口中，输入连接名称。输入要连接到的模式的用户名和密码。</a:t>
            </a:r>
          </a:p>
          <a:p>
            <a:pPr lvl="3" eaLnBrk="1" hangingPunct="1">
              <a:buFont typeface="+mj-lt"/>
              <a:buAutoNum type="arabicPeriod"/>
            </a:pPr>
            <a:r>
              <a:rPr lang="zh-CN" altLang="en-US" dirty="0" smtClean="0">
                <a:latin typeface="Arial" charset="0"/>
              </a:rPr>
              <a:t>一个。从“角色”下拉列表中，您可以选择默认或</a:t>
            </a:r>
            <a:r>
              <a:rPr lang="en-US" altLang="zh-CN" dirty="0" err="1" smtClean="0">
                <a:latin typeface="Arial" charset="0"/>
              </a:rPr>
              <a:t>SYSDBA</a:t>
            </a:r>
            <a:r>
              <a:rPr lang="zh-CN" altLang="en-US" dirty="0" smtClean="0">
                <a:latin typeface="Arial" charset="0"/>
              </a:rPr>
              <a:t>。 （您为</a:t>
            </a:r>
            <a:r>
              <a:rPr lang="en-US" altLang="zh-CN" dirty="0" smtClean="0">
                <a:latin typeface="Arial" charset="0"/>
              </a:rPr>
              <a:t>sys</a:t>
            </a:r>
            <a:r>
              <a:rPr lang="zh-CN" altLang="en-US" dirty="0" smtClean="0">
                <a:latin typeface="Arial" charset="0"/>
              </a:rPr>
              <a:t>用户或具有数据库管理员权限的任何用户选择</a:t>
            </a:r>
            <a:r>
              <a:rPr lang="en-US" altLang="zh-CN" dirty="0" err="1" smtClean="0">
                <a:latin typeface="Arial" charset="0"/>
              </a:rPr>
              <a:t>SYSDBA</a:t>
            </a:r>
            <a:r>
              <a:rPr lang="zh-CN" altLang="en-US" dirty="0" smtClean="0">
                <a:latin typeface="Arial" charset="0"/>
              </a:rPr>
              <a:t>。）</a:t>
            </a:r>
          </a:p>
          <a:p>
            <a:pPr lvl="3" eaLnBrk="1" hangingPunct="1">
              <a:buFont typeface="+mj-lt"/>
              <a:buAutoNum type="arabicPeriod"/>
            </a:pPr>
            <a:r>
              <a:rPr lang="zh-CN" altLang="en-US" dirty="0" smtClean="0">
                <a:latin typeface="Arial" charset="0"/>
              </a:rPr>
              <a:t>湾您可以选择连接类型为：</a:t>
            </a:r>
          </a:p>
          <a:p>
            <a:pPr marL="323823" lvl="4" indent="-171450" eaLnBrk="1" hangingPunct="1">
              <a:buFont typeface="Arial" panose="020B0604020202020204" pitchFamily="34" charset="0"/>
              <a:buChar char="•"/>
            </a:pPr>
            <a:r>
              <a:rPr lang="zh-CN" altLang="en-US" dirty="0" smtClean="0">
                <a:latin typeface="Arial" charset="0"/>
              </a:rPr>
              <a:t>基本：在此类型中，输入要连接到的数据库的主机名和</a:t>
            </a:r>
            <a:r>
              <a:rPr lang="en-US" altLang="zh-CN" dirty="0" smtClean="0">
                <a:latin typeface="Arial" charset="0"/>
              </a:rPr>
              <a:t>SID</a:t>
            </a:r>
            <a:r>
              <a:rPr lang="zh-CN" altLang="en-US" dirty="0" smtClean="0">
                <a:latin typeface="Arial" charset="0"/>
              </a:rPr>
              <a:t>。端口已设置为</a:t>
            </a:r>
            <a:r>
              <a:rPr lang="en-US" altLang="zh-CN" dirty="0" smtClean="0">
                <a:latin typeface="Arial" charset="0"/>
              </a:rPr>
              <a:t>1521.</a:t>
            </a:r>
            <a:r>
              <a:rPr lang="zh-CN" altLang="en-US" dirty="0" smtClean="0">
                <a:latin typeface="Arial" charset="0"/>
              </a:rPr>
              <a:t>如果使用远程数据库连接，还可以选择直接输入服务名称。</a:t>
            </a:r>
          </a:p>
          <a:p>
            <a:pPr marL="323823" lvl="4" indent="-171450" eaLnBrk="1" hangingPunct="1">
              <a:buFont typeface="Arial" panose="020B0604020202020204" pitchFamily="34" charset="0"/>
              <a:buChar char="•"/>
            </a:pPr>
            <a:r>
              <a:rPr lang="en-US" altLang="zh-CN" dirty="0" err="1" smtClean="0">
                <a:latin typeface="Arial" charset="0"/>
              </a:rPr>
              <a:t>TNS</a:t>
            </a:r>
            <a:r>
              <a:rPr lang="zh-CN" altLang="en-US" dirty="0" smtClean="0">
                <a:latin typeface="Arial" charset="0"/>
              </a:rPr>
              <a:t>：您可以选择从</a:t>
            </a:r>
            <a:r>
              <a:rPr lang="en-US" altLang="zh-CN" dirty="0" err="1" smtClean="0">
                <a:latin typeface="Arial" charset="0"/>
              </a:rPr>
              <a:t>tnsnames.ora</a:t>
            </a:r>
            <a:r>
              <a:rPr lang="zh-CN" altLang="en-US" dirty="0" smtClean="0">
                <a:latin typeface="Arial" charset="0"/>
              </a:rPr>
              <a:t>文件导入的任何一个数据库别名。</a:t>
            </a:r>
          </a:p>
          <a:p>
            <a:pPr marL="323823" lvl="4" indent="-171450" eaLnBrk="1" hangingPunct="1">
              <a:buFont typeface="Arial" panose="020B0604020202020204" pitchFamily="34" charset="0"/>
              <a:buChar char="•"/>
            </a:pPr>
            <a:r>
              <a:rPr lang="en-US" altLang="zh-CN" dirty="0" err="1" smtClean="0">
                <a:latin typeface="Arial" charset="0"/>
              </a:rPr>
              <a:t>LDAP</a:t>
            </a:r>
            <a:r>
              <a:rPr lang="zh-CN" altLang="en-US" dirty="0" smtClean="0">
                <a:latin typeface="Arial" charset="0"/>
              </a:rPr>
              <a:t>：您可以在</a:t>
            </a:r>
            <a:r>
              <a:rPr lang="en-US" altLang="zh-CN" dirty="0" smtClean="0">
                <a:latin typeface="Arial" charset="0"/>
              </a:rPr>
              <a:t>Oracle Internet Directory</a:t>
            </a:r>
            <a:r>
              <a:rPr lang="zh-CN" altLang="en-US" dirty="0" smtClean="0">
                <a:latin typeface="Arial" charset="0"/>
              </a:rPr>
              <a:t>中查找数据库服务，</a:t>
            </a:r>
            <a:r>
              <a:rPr lang="en-US" altLang="zh-CN" dirty="0" smtClean="0">
                <a:latin typeface="Arial" charset="0"/>
              </a:rPr>
              <a:t>Oracle Internet Directory</a:t>
            </a:r>
            <a:r>
              <a:rPr lang="zh-CN" altLang="en-US" dirty="0" smtClean="0">
                <a:latin typeface="Arial" charset="0"/>
              </a:rPr>
              <a:t>是</a:t>
            </a:r>
            <a:r>
              <a:rPr lang="en-US" altLang="zh-CN" dirty="0" smtClean="0">
                <a:latin typeface="Arial" charset="0"/>
              </a:rPr>
              <a:t>Oracle</a:t>
            </a:r>
            <a:r>
              <a:rPr lang="zh-CN" altLang="en-US" dirty="0" smtClean="0">
                <a:latin typeface="Arial" charset="0"/>
              </a:rPr>
              <a:t>身份管理的组件。</a:t>
            </a:r>
          </a:p>
          <a:p>
            <a:pPr marL="323823" lvl="4" indent="-171450" eaLnBrk="1" hangingPunct="1">
              <a:buFont typeface="Arial" panose="020B0604020202020204" pitchFamily="34" charset="0"/>
              <a:buChar char="•"/>
            </a:pPr>
            <a:r>
              <a:rPr lang="zh-CN" altLang="en-US" dirty="0" smtClean="0">
                <a:latin typeface="Arial" charset="0"/>
              </a:rPr>
              <a:t>高级：您可以定义一个自定义的</a:t>
            </a:r>
            <a:r>
              <a:rPr lang="en-US" altLang="zh-CN" dirty="0" smtClean="0">
                <a:latin typeface="Arial" charset="0"/>
              </a:rPr>
              <a:t>Java</a:t>
            </a:r>
            <a:r>
              <a:rPr lang="zh-CN" altLang="en-US" dirty="0" smtClean="0">
                <a:latin typeface="Arial" charset="0"/>
              </a:rPr>
              <a:t>数据库连接（</a:t>
            </a:r>
            <a:r>
              <a:rPr lang="en-US" altLang="zh-CN" dirty="0" err="1" smtClean="0">
                <a:latin typeface="Arial" charset="0"/>
              </a:rPr>
              <a:t>JDBC</a:t>
            </a:r>
            <a:r>
              <a:rPr lang="zh-CN" altLang="en-US" dirty="0" smtClean="0">
                <a:latin typeface="Arial" charset="0"/>
              </a:rPr>
              <a:t>）</a:t>
            </a:r>
            <a:r>
              <a:rPr lang="en-US" altLang="zh-CN" dirty="0" smtClean="0">
                <a:latin typeface="Arial" charset="0"/>
              </a:rPr>
              <a:t>URL</a:t>
            </a:r>
            <a:r>
              <a:rPr lang="zh-CN" altLang="en-US" dirty="0" smtClean="0">
                <a:latin typeface="Arial" charset="0"/>
              </a:rPr>
              <a:t>来连接数据库。</a:t>
            </a:r>
          </a:p>
          <a:p>
            <a:pPr marL="323823" lvl="4" indent="-171450" eaLnBrk="1" hangingPunct="1">
              <a:buFont typeface="Arial" panose="020B0604020202020204" pitchFamily="34" charset="0"/>
              <a:buChar char="•"/>
            </a:pPr>
            <a:r>
              <a:rPr lang="zh-CN" altLang="en-US" dirty="0" smtClean="0">
                <a:latin typeface="Arial" charset="0"/>
              </a:rPr>
              <a:t>本地</a:t>
            </a:r>
            <a:r>
              <a:rPr lang="en-US" altLang="zh-CN" dirty="0" smtClean="0">
                <a:latin typeface="Arial" charset="0"/>
              </a:rPr>
              <a:t>/ Bequeath</a:t>
            </a:r>
            <a:r>
              <a:rPr lang="zh-CN" altLang="en-US" dirty="0" smtClean="0">
                <a:latin typeface="Arial" charset="0"/>
              </a:rPr>
              <a:t>：如果客户端和数据库存在于同一台计算机上，则可以将客户端连接直接传递到专用服务器进程，而无需通过侦听器。</a:t>
            </a:r>
            <a:endParaRPr lang="en-US" altLang="en-US" dirty="0" smtClean="0">
              <a:latin typeface="Arial" charset="0"/>
            </a:endParaRPr>
          </a:p>
        </p:txBody>
      </p:sp>
      <p:sp>
        <p:nvSpPr>
          <p:cNvPr id="204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B - </a:t>
            </a:r>
            <a:fld id="{66E54007-16A5-4DA1-8D43-B37602205869}" type="slidenum">
              <a:rPr lang="en-US" altLang="en-US" smtClean="0">
                <a:latin typeface="Arial" charset="0"/>
                <a:cs typeface="Arial" charset="0"/>
              </a:rPr>
              <a:t>8</a:t>
            </a:fld>
            <a:endParaRPr lang="en-US" altLang="en-US" smtClean="0">
              <a:latin typeface="Arial" charset="0"/>
              <a:cs typeface="Arial" charset="0"/>
            </a:endParaRPr>
          </a:p>
        </p:txBody>
      </p:sp>
      <p:sp>
        <p:nvSpPr>
          <p:cNvPr id="204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90183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B - </a:t>
            </a:r>
            <a:fld id="{55F2895E-6CFB-41B0-8662-2AB14C932B8F}" type="slidenum">
              <a:rPr lang="en-US" altLang="en-US" smtClean="0"/>
              <a:t>9</a:t>
            </a:fld>
            <a:endParaRPr lang="en-US" altLang="en-US" smtClean="0"/>
          </a:p>
        </p:txBody>
      </p:sp>
      <p:sp>
        <p:nvSpPr>
          <p:cNvPr id="6" name="Notes Placeholder 5"/>
          <p:cNvSpPr>
            <a:spLocks noGrp="1"/>
          </p:cNvSpPr>
          <p:nvPr>
            <p:ph type="body" idx="1"/>
          </p:nvPr>
        </p:nvSpPr>
        <p:spPr>
          <a:xfrm>
            <a:off x="292608" y="449263"/>
            <a:ext cx="6400800" cy="8191817"/>
          </a:xfrm>
        </p:spPr>
        <p:txBody>
          <a:bodyPr>
            <a:normAutofit/>
          </a:bodyPr>
          <a:lstStyle/>
          <a:p>
            <a:pPr lvl="3" eaLnBrk="1" hangingPunct="1">
              <a:buNone/>
            </a:pPr>
            <a:r>
              <a:rPr lang="en-US" altLang="en-US" dirty="0" smtClean="0">
                <a:latin typeface="Arial" charset="0"/>
              </a:rPr>
              <a:t>c.	Click Test</a:t>
            </a:r>
            <a:r>
              <a:rPr lang="en-US" altLang="en-US" b="1" dirty="0" smtClean="0">
                <a:latin typeface="Arial" charset="0"/>
              </a:rPr>
              <a:t> </a:t>
            </a:r>
            <a:r>
              <a:rPr lang="en-US" altLang="en-US" dirty="0" smtClean="0">
                <a:latin typeface="Arial" charset="0"/>
              </a:rPr>
              <a:t>to ensure that the connection has been set correctly.</a:t>
            </a:r>
          </a:p>
          <a:p>
            <a:pPr lvl="3" eaLnBrk="1" hangingPunct="1">
              <a:buFontTx/>
              <a:buNone/>
            </a:pPr>
            <a:r>
              <a:rPr lang="en-US" altLang="en-US" dirty="0" smtClean="0">
                <a:latin typeface="Arial" charset="0"/>
              </a:rPr>
              <a:t>d.	Click Connect.	</a:t>
            </a:r>
          </a:p>
          <a:p>
            <a:pPr lvl="2" eaLnBrk="1" hangingPunct="1">
              <a:spcBef>
                <a:spcPct val="25000"/>
              </a:spcBef>
              <a:buNone/>
            </a:pPr>
            <a:r>
              <a:rPr lang="en-US" altLang="en-US" dirty="0" smtClean="0">
                <a:latin typeface="Arial" charset="0"/>
              </a:rPr>
              <a:t>	If you select the Save Password check box, the password is saved to an XML file. So, after you close the SQL Developer connection and open it again, you are not prompted for the password.</a:t>
            </a:r>
          </a:p>
          <a:p>
            <a:pPr lvl="2" eaLnBrk="1" hangingPunct="1">
              <a:buNone/>
            </a:pPr>
            <a:r>
              <a:rPr lang="en-US" altLang="en-US" dirty="0" smtClean="0">
                <a:latin typeface="Arial" charset="0"/>
              </a:rPr>
              <a:t>3.	The connection gets added in the Connections Navigator. You can expand the connection to view the database objects and view object definitions (dependencies, details, statistics, and so on).</a:t>
            </a:r>
            <a:endParaRPr lang="en-US" altLang="en-US" b="1" dirty="0" smtClean="0">
              <a:latin typeface="Arial" charset="0"/>
            </a:endParaRPr>
          </a:p>
          <a:p>
            <a:pPr lvl="1" eaLnBrk="1" hangingPunct="1"/>
            <a:r>
              <a:rPr lang="en-US" altLang="en-US" b="1" dirty="0" smtClean="0">
                <a:latin typeface="Arial" charset="0"/>
              </a:rPr>
              <a:t>Note:</a:t>
            </a:r>
            <a:r>
              <a:rPr lang="en-US" altLang="en-US" dirty="0" smtClean="0">
                <a:latin typeface="Arial" charset="0"/>
              </a:rPr>
              <a:t> From the same New/Select Database Connection window, you can define connections to non-Oracle data sources using the Access, </a:t>
            </a:r>
            <a:r>
              <a:rPr lang="en-US" altLang="en-US" dirty="0" err="1" smtClean="0">
                <a:latin typeface="Arial" charset="0"/>
              </a:rPr>
              <a:t>MySQL</a:t>
            </a:r>
            <a:r>
              <a:rPr lang="en-US" altLang="en-US" dirty="0" smtClean="0">
                <a:latin typeface="Arial" charset="0"/>
              </a:rPr>
              <a:t>, and SQL Server tabs. However, these connections are read-only connections that enable you to browse objects and data in that data source</a:t>
            </a:r>
            <a:r>
              <a:rPr lang="en-US" altLang="en-US" dirty="0" smtClean="0">
                <a:latin typeface="Arial" charset="0"/>
              </a:rPr>
              <a:t>.</a:t>
            </a:r>
          </a:p>
          <a:p>
            <a:pPr lvl="2" eaLnBrk="1" hangingPunct="1"/>
            <a:r>
              <a:rPr lang="en-US" altLang="zh-CN" dirty="0" smtClean="0">
                <a:latin typeface="Arial" charset="0"/>
              </a:rPr>
              <a:t>C</a:t>
            </a:r>
            <a:r>
              <a:rPr lang="zh-CN" altLang="en-US" dirty="0" smtClean="0">
                <a:latin typeface="Arial" charset="0"/>
              </a:rPr>
              <a:t>。 单击测试以确保连接设置正确。</a:t>
            </a:r>
          </a:p>
          <a:p>
            <a:pPr lvl="2" eaLnBrk="1" hangingPunct="1"/>
            <a:r>
              <a:rPr lang="en-US" altLang="zh-CN" dirty="0" smtClean="0">
                <a:latin typeface="Arial" charset="0"/>
              </a:rPr>
              <a:t>D</a:t>
            </a:r>
            <a:r>
              <a:rPr lang="zh-CN" altLang="en-US" dirty="0" smtClean="0">
                <a:latin typeface="Arial" charset="0"/>
              </a:rPr>
              <a:t>。 单击连接。</a:t>
            </a:r>
          </a:p>
          <a:p>
            <a:pPr lvl="1" eaLnBrk="1" hangingPunct="1"/>
            <a:r>
              <a:rPr lang="zh-CN" altLang="en-US" dirty="0" smtClean="0">
                <a:latin typeface="Arial" charset="0"/>
              </a:rPr>
              <a:t>      如果选择保存密码复选框，密码将保存到</a:t>
            </a:r>
            <a:r>
              <a:rPr lang="en-US" altLang="zh-CN" dirty="0" smtClean="0">
                <a:latin typeface="Arial" charset="0"/>
              </a:rPr>
              <a:t>XML</a:t>
            </a:r>
            <a:r>
              <a:rPr lang="zh-CN" altLang="en-US" dirty="0" smtClean="0">
                <a:latin typeface="Arial" charset="0"/>
              </a:rPr>
              <a:t>文件。 因此，在关闭</a:t>
            </a:r>
            <a:r>
              <a:rPr lang="en-US" altLang="zh-CN" dirty="0" smtClean="0">
                <a:latin typeface="Arial" charset="0"/>
              </a:rPr>
              <a:t>SQL Developer</a:t>
            </a:r>
            <a:r>
              <a:rPr lang="zh-CN" altLang="en-US" dirty="0" smtClean="0">
                <a:latin typeface="Arial" charset="0"/>
              </a:rPr>
              <a:t>连接并重新打开后，不会提示您输入密码。</a:t>
            </a:r>
          </a:p>
          <a:p>
            <a:pPr lvl="1" eaLnBrk="1" hangingPunct="1"/>
            <a:r>
              <a:rPr lang="en-US" altLang="zh-CN" dirty="0" smtClean="0">
                <a:latin typeface="Arial" charset="0"/>
              </a:rPr>
              <a:t>3.</a:t>
            </a:r>
            <a:r>
              <a:rPr lang="zh-CN" altLang="en-US" dirty="0" smtClean="0">
                <a:latin typeface="Arial" charset="0"/>
              </a:rPr>
              <a:t>连接被添加到</a:t>
            </a:r>
            <a:r>
              <a:rPr lang="en-US" altLang="zh-CN" dirty="0" smtClean="0">
                <a:latin typeface="Arial" charset="0"/>
              </a:rPr>
              <a:t>Connections Navigator</a:t>
            </a:r>
            <a:r>
              <a:rPr lang="zh-CN" altLang="en-US" dirty="0" smtClean="0">
                <a:latin typeface="Arial" charset="0"/>
              </a:rPr>
              <a:t>中。 您可以扩展连接以查看数据库对象并查看对象定义（依赖关系，详细信息，统计信息等）。</a:t>
            </a:r>
          </a:p>
          <a:p>
            <a:pPr lvl="1" eaLnBrk="1" hangingPunct="1"/>
            <a:r>
              <a:rPr lang="zh-CN" altLang="en-US" b="1" dirty="0" smtClean="0">
                <a:latin typeface="Arial" charset="0"/>
              </a:rPr>
              <a:t>注意</a:t>
            </a:r>
            <a:r>
              <a:rPr lang="zh-CN" altLang="en-US" dirty="0" smtClean="0">
                <a:latin typeface="Arial" charset="0"/>
              </a:rPr>
              <a:t>：在同一个新建</a:t>
            </a:r>
            <a:r>
              <a:rPr lang="en-US" altLang="zh-CN" dirty="0" smtClean="0">
                <a:latin typeface="Arial" charset="0"/>
              </a:rPr>
              <a:t>/</a:t>
            </a:r>
            <a:r>
              <a:rPr lang="zh-CN" altLang="en-US" dirty="0" smtClean="0">
                <a:latin typeface="Arial" charset="0"/>
              </a:rPr>
              <a:t>选择数据库连接窗口中，您可以使用</a:t>
            </a:r>
            <a:r>
              <a:rPr lang="en-US" altLang="zh-CN" dirty="0" smtClean="0">
                <a:latin typeface="Arial" charset="0"/>
              </a:rPr>
              <a:t>Access</a:t>
            </a:r>
            <a:r>
              <a:rPr lang="zh-CN" altLang="en-US" dirty="0" smtClean="0">
                <a:latin typeface="Arial" charset="0"/>
              </a:rPr>
              <a:t>，</a:t>
            </a:r>
            <a:r>
              <a:rPr lang="en-US" altLang="zh-CN" dirty="0" smtClean="0">
                <a:latin typeface="Arial" charset="0"/>
              </a:rPr>
              <a:t>MySQL</a:t>
            </a:r>
            <a:r>
              <a:rPr lang="zh-CN" altLang="en-US" dirty="0" smtClean="0">
                <a:latin typeface="Arial" charset="0"/>
              </a:rPr>
              <a:t>和</a:t>
            </a:r>
            <a:r>
              <a:rPr lang="en-US" altLang="zh-CN" dirty="0" smtClean="0">
                <a:latin typeface="Arial" charset="0"/>
              </a:rPr>
              <a:t>SQL Server</a:t>
            </a:r>
            <a:r>
              <a:rPr lang="zh-CN" altLang="en-US" dirty="0" smtClean="0">
                <a:latin typeface="Arial" charset="0"/>
              </a:rPr>
              <a:t>选项卡定义与非</a:t>
            </a:r>
            <a:r>
              <a:rPr lang="en-US" altLang="zh-CN" dirty="0" smtClean="0">
                <a:latin typeface="Arial" charset="0"/>
              </a:rPr>
              <a:t>Oracle</a:t>
            </a:r>
            <a:r>
              <a:rPr lang="zh-CN" altLang="en-US" dirty="0" smtClean="0">
                <a:latin typeface="Arial" charset="0"/>
              </a:rPr>
              <a:t>数据源的连接。 但是，这些连接是只读连接，使您能够浏览该数据源中的对象和数据。</a:t>
            </a:r>
            <a:endParaRPr lang="en-US" altLang="en-US" dirty="0" smtClean="0">
              <a:latin typeface="Arial" charset="0"/>
            </a:endParaRPr>
          </a:p>
        </p:txBody>
      </p:sp>
    </p:spTree>
    <p:extLst>
      <p:ext uri="{BB962C8B-B14F-4D97-AF65-F5344CB8AC3E}">
        <p14:creationId xmlns:p14="http://schemas.microsoft.com/office/powerpoint/2010/main" val="1545366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B</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23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B - </a:t>
            </a:r>
            <a:fld id="{04A825B0-D6A1-4C30-8B81-E00CC3E6D984}"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Using SQL Developer</a:t>
            </a:r>
            <a:endParaRPr lang="en-US" altLang="en-US" dirty="0" smtClean="0"/>
          </a:p>
        </p:txBody>
      </p:sp>
      <p:sp>
        <p:nvSpPr>
          <p:cNvPr id="5" name="Subtitle 4"/>
          <p:cNvSpPr>
            <a:spLocks noGrp="1"/>
          </p:cNvSpPr>
          <p:nvPr>
            <p:ph type="subTitle" idx="1"/>
          </p:nvPr>
        </p:nvSpPr>
        <p:spPr/>
        <p:txBody>
          <a:bodyPr/>
          <a:lstStyle/>
          <a:p>
            <a:endParaRPr lang="en-US"/>
          </a:p>
        </p:txBody>
      </p:sp>
      <p:sp>
        <p:nvSpPr>
          <p:cNvPr id="6148" name="Line 3" hidden="1"/>
          <p:cNvSpPr>
            <a:spLocks noChangeShapeType="1"/>
          </p:cNvSpPr>
          <p:nvPr/>
        </p:nvSpPr>
        <p:spPr bwMode="auto">
          <a:xfrm>
            <a:off x="3351212" y="4495800"/>
            <a:ext cx="990600" cy="0"/>
          </a:xfrm>
          <a:prstGeom prst="line">
            <a:avLst/>
          </a:prstGeom>
          <a:noFill/>
          <a:ln w="9525">
            <a:noFill/>
            <a:round/>
            <a:headEnd/>
            <a:tailEnd type="triangle" w="med" len="med"/>
          </a:ln>
        </p:spPr>
        <p:txBody>
          <a:bodyPr lIns="12700" tIns="12700" rIns="12700" bIns="12700">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mtClean="0"/>
              <a:t>Browsing Database Objects</a:t>
            </a:r>
          </a:p>
        </p:txBody>
      </p:sp>
      <p:sp>
        <p:nvSpPr>
          <p:cNvPr id="22531" name="Rectangle 4"/>
          <p:cNvSpPr>
            <a:spLocks noGrp="1" noChangeArrowheads="1"/>
          </p:cNvSpPr>
          <p:nvPr>
            <p:ph idx="1"/>
          </p:nvPr>
        </p:nvSpPr>
        <p:spPr/>
        <p:txBody>
          <a:bodyPr/>
          <a:lstStyle/>
          <a:p>
            <a:pPr eaLnBrk="1" hangingPunct="1"/>
            <a:r>
              <a:rPr lang="en-US" altLang="en-US" smtClean="0">
                <a:latin typeface="Arial" charset="0"/>
              </a:rPr>
              <a:t>Use the Connections Navigator to:</a:t>
            </a:r>
          </a:p>
          <a:p>
            <a:pPr lvl="1" eaLnBrk="1" hangingPunct="1"/>
            <a:r>
              <a:rPr lang="en-US" altLang="en-US" smtClean="0"/>
              <a:t>Browse through many objects in a database schema</a:t>
            </a:r>
          </a:p>
          <a:p>
            <a:pPr lvl="1" eaLnBrk="1" hangingPunct="1"/>
            <a:r>
              <a:rPr lang="en-US" altLang="en-US" smtClean="0"/>
              <a:t>Review the definitions of objects at a glance</a:t>
            </a:r>
          </a:p>
        </p:txBody>
      </p:sp>
      <p:grpSp>
        <p:nvGrpSpPr>
          <p:cNvPr id="2" name="Group 1"/>
          <p:cNvGrpSpPr/>
          <p:nvPr/>
        </p:nvGrpSpPr>
        <p:grpSpPr>
          <a:xfrm>
            <a:off x="2399867" y="2610428"/>
            <a:ext cx="7389091" cy="3440545"/>
            <a:chOff x="2055812" y="2438400"/>
            <a:chExt cx="8128000" cy="3784600"/>
          </a:xfrm>
        </p:grpSpPr>
        <p:pic>
          <p:nvPicPr>
            <p:cNvPr id="22535" name="Picture 7"/>
            <p:cNvPicPr>
              <a:picLocks noChangeAspect="1" noChangeArrowheads="1"/>
            </p:cNvPicPr>
            <p:nvPr/>
          </p:nvPicPr>
          <p:blipFill>
            <a:blip r:embed="rId3" cstate="print"/>
            <a:srcRect/>
            <a:stretch>
              <a:fillRect/>
            </a:stretch>
          </p:blipFill>
          <p:spPr bwMode="auto">
            <a:xfrm>
              <a:off x="2055812" y="2438400"/>
              <a:ext cx="8128000" cy="3784600"/>
            </a:xfrm>
            <a:prstGeom prst="rect">
              <a:avLst/>
            </a:prstGeom>
            <a:noFill/>
            <a:ln w="9525">
              <a:noFill/>
              <a:miter lim="800000"/>
              <a:headEnd/>
              <a:tailEnd/>
            </a:ln>
          </p:spPr>
        </p:pic>
        <p:sp>
          <p:nvSpPr>
            <p:cNvPr id="22534" name="Rectangle 6"/>
            <p:cNvSpPr>
              <a:spLocks noChangeArrowheads="1"/>
            </p:cNvSpPr>
            <p:nvPr/>
          </p:nvSpPr>
          <p:spPr bwMode="gray">
            <a:xfrm>
              <a:off x="3808412" y="3141452"/>
              <a:ext cx="4114800" cy="152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8" name="Rectangle 7"/>
            <p:cNvSpPr/>
            <p:nvPr/>
          </p:nvSpPr>
          <p:spPr bwMode="auto">
            <a:xfrm>
              <a:off x="2067101" y="3310467"/>
              <a:ext cx="1752600" cy="28956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Displaying the Table Structure</a:t>
            </a:r>
          </a:p>
        </p:txBody>
      </p:sp>
      <p:sp>
        <p:nvSpPr>
          <p:cNvPr id="24579" name="Rectangle 3"/>
          <p:cNvSpPr>
            <a:spLocks noGrp="1" noChangeArrowheads="1"/>
          </p:cNvSpPr>
          <p:nvPr>
            <p:ph idx="1"/>
          </p:nvPr>
        </p:nvSpPr>
        <p:spPr/>
        <p:txBody>
          <a:bodyPr/>
          <a:lstStyle/>
          <a:p>
            <a:pPr eaLnBrk="1" hangingPunct="1"/>
            <a:r>
              <a:rPr lang="en-US" altLang="en-US" smtClean="0">
                <a:latin typeface="Arial" charset="0"/>
              </a:rPr>
              <a:t>Use the </a:t>
            </a:r>
            <a:r>
              <a:rPr lang="en-US" altLang="en-US" smtClean="0">
                <a:latin typeface="Courier New" pitchFamily="49" charset="0"/>
                <a:cs typeface="Courier New" pitchFamily="49" charset="0"/>
              </a:rPr>
              <a:t>DESCRIBE</a:t>
            </a:r>
            <a:r>
              <a:rPr lang="en-US" altLang="en-US" smtClean="0">
                <a:latin typeface="Arial" charset="0"/>
              </a:rPr>
              <a:t> command to display the structure of a table:</a:t>
            </a:r>
          </a:p>
        </p:txBody>
      </p:sp>
      <p:pic>
        <p:nvPicPr>
          <p:cNvPr id="24580" name="Picture 5"/>
          <p:cNvPicPr>
            <a:picLocks noChangeAspect="1" noChangeArrowheads="1"/>
          </p:cNvPicPr>
          <p:nvPr/>
        </p:nvPicPr>
        <p:blipFill>
          <a:blip r:embed="rId3" cstate="print"/>
          <a:stretch>
            <a:fillRect/>
          </a:stretch>
        </p:blipFill>
        <p:spPr bwMode="auto">
          <a:xfrm>
            <a:off x="1293812" y="1809816"/>
            <a:ext cx="4085714" cy="3476190"/>
          </a:xfrm>
          <a:prstGeom prst="rect">
            <a:avLst/>
          </a:prstGeom>
          <a:noFill/>
          <a:ln w="12700">
            <a:solidFill>
              <a:schemeClr val="tx1"/>
            </a:solidFill>
            <a:miter lim="800000"/>
            <a:headEnd type="none" w="sm" len="sm"/>
            <a:tailEnd type="none" w="sm" len="sm"/>
          </a:ln>
        </p:spPr>
      </p:pic>
      <p:pic>
        <p:nvPicPr>
          <p:cNvPr id="9" name="Picture 8"/>
          <p:cNvPicPr>
            <a:picLocks noChangeAspect="1"/>
          </p:cNvPicPr>
          <p:nvPr/>
        </p:nvPicPr>
        <p:blipFill>
          <a:blip r:embed="rId4" cstate="print"/>
          <a:stretch>
            <a:fillRect/>
          </a:stretch>
        </p:blipFill>
        <p:spPr>
          <a:xfrm>
            <a:off x="8532812" y="163688"/>
            <a:ext cx="3459480" cy="6237111"/>
          </a:xfrm>
          <a:prstGeom prst="rect">
            <a:avLst/>
          </a:prstGeom>
        </p:spPr>
      </p:pic>
      <p:grpSp>
        <p:nvGrpSpPr>
          <p:cNvPr id="10" name="Group 9"/>
          <p:cNvGrpSpPr/>
          <p:nvPr/>
        </p:nvGrpSpPr>
        <p:grpSpPr>
          <a:xfrm>
            <a:off x="9108545" y="3393216"/>
            <a:ext cx="2722482" cy="2719716"/>
            <a:chOff x="9299501" y="4057696"/>
            <a:chExt cx="2459118" cy="2456620"/>
          </a:xfrm>
        </p:grpSpPr>
        <p:sp>
          <p:nvSpPr>
            <p:cNvPr id="11" name="Oval 10"/>
            <p:cNvSpPr>
              <a:spLocks noChangeAspect="1"/>
            </p:cNvSpPr>
            <p:nvPr/>
          </p:nvSpPr>
          <p:spPr bwMode="auto">
            <a:xfrm>
              <a:off x="9299501" y="4057696"/>
              <a:ext cx="2459118" cy="2456620"/>
            </a:xfrm>
            <a:prstGeom prst="ellipse">
              <a:avLst/>
            </a:prstGeom>
            <a:solidFill>
              <a:schemeClr val="bg1"/>
            </a:solidFill>
            <a:ln w="50800"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3140" y="4445560"/>
              <a:ext cx="1651840" cy="1680893"/>
            </a:xfrm>
            <a:prstGeom prst="rect">
              <a:avLst/>
            </a:prstGeom>
          </p:spPr>
        </p:pic>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a:off x="10217294" y="1405467"/>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5" name="Oval 14"/>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 name="Oval 15"/>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6626" name="Rectangle 3"/>
          <p:cNvSpPr>
            <a:spLocks noGrp="1" noChangeArrowheads="1"/>
          </p:cNvSpPr>
          <p:nvPr>
            <p:ph type="title"/>
          </p:nvPr>
        </p:nvSpPr>
        <p:spPr/>
        <p:txBody>
          <a:bodyPr/>
          <a:lstStyle/>
          <a:p>
            <a:pPr eaLnBrk="1" hangingPunct="1"/>
            <a:r>
              <a:rPr lang="en-US" altLang="en-US" smtClean="0"/>
              <a:t>Browsing Files</a:t>
            </a:r>
          </a:p>
        </p:txBody>
      </p:sp>
      <p:sp>
        <p:nvSpPr>
          <p:cNvPr id="26627" name="Rectangle 4"/>
          <p:cNvSpPr>
            <a:spLocks noGrp="1" noChangeArrowheads="1"/>
          </p:cNvSpPr>
          <p:nvPr>
            <p:ph idx="1"/>
          </p:nvPr>
        </p:nvSpPr>
        <p:spPr/>
        <p:txBody>
          <a:bodyPr/>
          <a:lstStyle/>
          <a:p>
            <a:pPr eaLnBrk="1" hangingPunct="1"/>
            <a:r>
              <a:rPr lang="en-US" altLang="en-US" dirty="0" smtClean="0">
                <a:latin typeface="Arial" charset="0"/>
              </a:rPr>
              <a:t>Use the File Navigator to explore the file system and open system files.</a:t>
            </a:r>
          </a:p>
        </p:txBody>
      </p:sp>
      <p:pic>
        <p:nvPicPr>
          <p:cNvPr id="9" name="Picture 8"/>
          <p:cNvPicPr>
            <a:picLocks noChangeAspect="1" noChangeArrowheads="1"/>
          </p:cNvPicPr>
          <p:nvPr/>
        </p:nvPicPr>
        <p:blipFill>
          <a:blip r:embed="rId3" cstate="print"/>
          <a:stretch>
            <a:fillRect/>
          </a:stretch>
        </p:blipFill>
        <p:spPr bwMode="auto">
          <a:xfrm>
            <a:off x="2732508" y="1905000"/>
            <a:ext cx="6723809" cy="3504762"/>
          </a:xfrm>
          <a:prstGeom prst="rect">
            <a:avLst/>
          </a:prstGeom>
          <a:noFill/>
          <a:ln w="12700">
            <a:solidFill>
              <a:schemeClr val="tx1"/>
            </a:solidFill>
            <a:miter lim="800000"/>
            <a:headEnd type="none" w="sm" len="sm"/>
            <a:tailEnd type="none" w="sm" len="sm"/>
          </a:ln>
        </p:spPr>
      </p:pic>
      <p:sp>
        <p:nvSpPr>
          <p:cNvPr id="10" name="Rectangle 5"/>
          <p:cNvSpPr>
            <a:spLocks noChangeArrowheads="1"/>
          </p:cNvSpPr>
          <p:nvPr/>
        </p:nvSpPr>
        <p:spPr bwMode="gray">
          <a:xfrm>
            <a:off x="2798057" y="3124200"/>
            <a:ext cx="2381955" cy="1905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1" name="Rectangle 6"/>
          <p:cNvSpPr>
            <a:spLocks noChangeArrowheads="1"/>
          </p:cNvSpPr>
          <p:nvPr/>
        </p:nvSpPr>
        <p:spPr bwMode="gray">
          <a:xfrm>
            <a:off x="5360370" y="2678289"/>
            <a:ext cx="1203942"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2" name="Rectangle 7"/>
          <p:cNvSpPr>
            <a:spLocks noChangeArrowheads="1"/>
          </p:cNvSpPr>
          <p:nvPr/>
        </p:nvSpPr>
        <p:spPr bwMode="gray">
          <a:xfrm>
            <a:off x="4604279" y="2667000"/>
            <a:ext cx="4572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2" name="Picture 1"/>
          <p:cNvPicPr>
            <a:picLocks noChangeAspect="1"/>
          </p:cNvPicPr>
          <p:nvPr/>
        </p:nvPicPr>
        <p:blipFill>
          <a:blip r:embed="rId4" cstate="print">
            <a:duotone>
              <a:prstClr val="black"/>
              <a:srgbClr val="51C14C">
                <a:tint val="45000"/>
                <a:satMod val="400000"/>
              </a:srgbClr>
            </a:duotone>
            <a:extLst>
              <a:ext uri="{28A0092B-C50C-407E-A947-70E740481C1C}">
                <a14:useLocalDpi xmlns:a14="http://schemas.microsoft.com/office/drawing/2010/main" val="0"/>
              </a:ext>
            </a:extLst>
          </a:blip>
          <a:stretch>
            <a:fillRect/>
          </a:stretch>
        </p:blipFill>
        <p:spPr>
          <a:xfrm>
            <a:off x="10419344" y="4572000"/>
            <a:ext cx="837762" cy="83776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Creating a Schema Object</a:t>
            </a:r>
          </a:p>
        </p:txBody>
      </p:sp>
      <p:sp>
        <p:nvSpPr>
          <p:cNvPr id="28675" name="Rectangle 3"/>
          <p:cNvSpPr>
            <a:spLocks noGrp="1" noChangeArrowheads="1"/>
          </p:cNvSpPr>
          <p:nvPr>
            <p:ph idx="1"/>
          </p:nvPr>
        </p:nvSpPr>
        <p:spPr/>
        <p:txBody>
          <a:bodyPr/>
          <a:lstStyle/>
          <a:p>
            <a:pPr lvl="1" eaLnBrk="1" hangingPunct="1"/>
            <a:r>
              <a:rPr lang="en-US" altLang="en-US" smtClean="0"/>
              <a:t>SQL Developer supports the creation of any schema object by:</a:t>
            </a:r>
          </a:p>
          <a:p>
            <a:pPr lvl="2" eaLnBrk="1" hangingPunct="1"/>
            <a:r>
              <a:rPr lang="en-US" altLang="en-US" smtClean="0"/>
              <a:t>Executing a SQL statement in SQL Worksheet</a:t>
            </a:r>
          </a:p>
          <a:p>
            <a:pPr lvl="2" eaLnBrk="1" hangingPunct="1"/>
            <a:r>
              <a:rPr lang="en-US" altLang="en-US" smtClean="0"/>
              <a:t>Using the context menu</a:t>
            </a:r>
          </a:p>
          <a:p>
            <a:pPr lvl="1" eaLnBrk="1" hangingPunct="1"/>
            <a:r>
              <a:rPr lang="en-US" altLang="en-US" smtClean="0"/>
              <a:t>Edit the objects by using an edit dialog box or one of the many context-sensitive menus.</a:t>
            </a:r>
          </a:p>
          <a:p>
            <a:pPr lvl="1" eaLnBrk="1" hangingPunct="1"/>
            <a:r>
              <a:rPr lang="en-US" altLang="en-US" smtClean="0"/>
              <a:t>View the data definition language (DDL) for adjustments such as creating a new object or editing an existing schema object.</a:t>
            </a:r>
          </a:p>
        </p:txBody>
      </p:sp>
      <p:pic>
        <p:nvPicPr>
          <p:cNvPr id="28676" name="Picture 5"/>
          <p:cNvPicPr>
            <a:picLocks noChangeAspect="1" noChangeArrowheads="1"/>
          </p:cNvPicPr>
          <p:nvPr/>
        </p:nvPicPr>
        <p:blipFill>
          <a:blip r:embed="rId3" cstate="print"/>
          <a:stretch>
            <a:fillRect/>
          </a:stretch>
        </p:blipFill>
        <p:spPr bwMode="auto">
          <a:xfrm>
            <a:off x="4961079" y="3860800"/>
            <a:ext cx="2266667" cy="1838095"/>
          </a:xfrm>
          <a:prstGeom prst="rect">
            <a:avLst/>
          </a:prstGeom>
          <a:noFill/>
          <a:ln w="12700">
            <a:solidFill>
              <a:schemeClr val="tx1"/>
            </a:solidFill>
            <a:miter lim="800000"/>
            <a:headEnd type="none" w="sm" len="sm"/>
            <a:tailEnd type="none" w="sm" len="sm"/>
          </a:ln>
        </p:spPr>
      </p:pic>
      <p:sp>
        <p:nvSpPr>
          <p:cNvPr id="6" name="Rectangle 5"/>
          <p:cNvSpPr/>
          <p:nvPr/>
        </p:nvSpPr>
        <p:spPr bwMode="auto">
          <a:xfrm rot="16200000" flipV="1">
            <a:off x="9577387" y="349260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709036"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1520" y="4841894"/>
            <a:ext cx="1034158" cy="1104441"/>
          </a:xfrm>
          <a:prstGeom prst="rect">
            <a:avLst/>
          </a:prstGeom>
        </p:spPr>
      </p:pic>
      <p:grpSp>
        <p:nvGrpSpPr>
          <p:cNvPr id="9" name="Group 8"/>
          <p:cNvGrpSpPr>
            <a:grpSpLocks noChangeAspect="1"/>
          </p:cNvGrpSpPr>
          <p:nvPr/>
        </p:nvGrpSpPr>
        <p:grpSpPr>
          <a:xfrm>
            <a:off x="10909014" y="5674605"/>
            <a:ext cx="548640" cy="54864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10263186" y="4178405"/>
            <a:ext cx="1165225" cy="23399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9904412"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0722" name="Rectangle 3"/>
          <p:cNvSpPr>
            <a:spLocks noGrp="1" noChangeArrowheads="1"/>
          </p:cNvSpPr>
          <p:nvPr>
            <p:ph type="title"/>
          </p:nvPr>
        </p:nvSpPr>
        <p:spPr/>
        <p:txBody>
          <a:bodyPr/>
          <a:lstStyle/>
          <a:p>
            <a:pPr eaLnBrk="1" hangingPunct="1"/>
            <a:r>
              <a:rPr lang="en-US" altLang="en-US" smtClean="0"/>
              <a:t>Creating a New Table: Example </a:t>
            </a:r>
          </a:p>
        </p:txBody>
      </p:sp>
      <p:pic>
        <p:nvPicPr>
          <p:cNvPr id="30723" name="Picture 6"/>
          <p:cNvPicPr>
            <a:picLocks noChangeAspect="1" noChangeArrowheads="1"/>
          </p:cNvPicPr>
          <p:nvPr/>
        </p:nvPicPr>
        <p:blipFill>
          <a:blip r:embed="rId3" cstate="print"/>
          <a:srcRect/>
          <a:stretch>
            <a:fillRect/>
          </a:stretch>
        </p:blipFill>
        <p:spPr bwMode="auto">
          <a:xfrm>
            <a:off x="2762250" y="1042989"/>
            <a:ext cx="6665912" cy="4772025"/>
          </a:xfrm>
          <a:prstGeom prst="rect">
            <a:avLst/>
          </a:prstGeom>
          <a:noFill/>
          <a:ln w="12700">
            <a:noFill/>
            <a:miter lim="800000"/>
            <a:headEnd type="none" w="sm" len="sm"/>
            <a:tailEnd type="none" w="sm" len="sm"/>
          </a:ln>
        </p:spPr>
      </p:pic>
      <p:sp>
        <p:nvSpPr>
          <p:cNvPr id="30724" name="Rectangle 4"/>
          <p:cNvSpPr>
            <a:spLocks noChangeArrowheads="1"/>
          </p:cNvSpPr>
          <p:nvPr/>
        </p:nvSpPr>
        <p:spPr bwMode="gray">
          <a:xfrm>
            <a:off x="7943850" y="1347788"/>
            <a:ext cx="9144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0725" name="Rectangle 5"/>
          <p:cNvSpPr>
            <a:spLocks noChangeArrowheads="1"/>
          </p:cNvSpPr>
          <p:nvPr/>
        </p:nvSpPr>
        <p:spPr bwMode="gray">
          <a:xfrm>
            <a:off x="2866255" y="2338388"/>
            <a:ext cx="1643368" cy="3048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208977" y="4819179"/>
            <a:ext cx="1129997" cy="1149871"/>
          </a:xfrm>
          <a:prstGeom prst="rect">
            <a:avLst/>
          </a:prstGeom>
        </p:spPr>
      </p:pic>
      <p:grpSp>
        <p:nvGrpSpPr>
          <p:cNvPr id="10" name="Group 9"/>
          <p:cNvGrpSpPr>
            <a:grpSpLocks noChangeAspect="1"/>
          </p:cNvGrpSpPr>
          <p:nvPr/>
        </p:nvGrpSpPr>
        <p:grpSpPr>
          <a:xfrm>
            <a:off x="11104390" y="5674605"/>
            <a:ext cx="548640" cy="548640"/>
            <a:chOff x="8335971" y="4966354"/>
            <a:chExt cx="594359" cy="594359"/>
          </a:xfrm>
        </p:grpSpPr>
        <p:sp>
          <p:nvSpPr>
            <p:cNvPr id="11" name="Oval 10"/>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2" name="Cross 11"/>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en-US" smtClean="0"/>
              <a:t>Using the SQL Worksheet</a:t>
            </a:r>
          </a:p>
        </p:txBody>
      </p:sp>
      <p:sp>
        <p:nvSpPr>
          <p:cNvPr id="32771" name="Rectangle 5"/>
          <p:cNvSpPr>
            <a:spLocks noGrp="1" noChangeArrowheads="1"/>
          </p:cNvSpPr>
          <p:nvPr>
            <p:ph idx="1"/>
          </p:nvPr>
        </p:nvSpPr>
        <p:spPr/>
        <p:txBody>
          <a:bodyPr/>
          <a:lstStyle/>
          <a:p>
            <a:pPr lvl="1" eaLnBrk="1" hangingPunct="1"/>
            <a:r>
              <a:rPr lang="en-US" altLang="en-US" smtClean="0"/>
              <a:t>Use the SQL Worksheet to enter and execute SQL, PL/SQL, and SQL*Plus statements.</a:t>
            </a:r>
          </a:p>
          <a:p>
            <a:pPr lvl="1" eaLnBrk="1" hangingPunct="1"/>
            <a:r>
              <a:rPr lang="en-US" altLang="en-US" smtClean="0"/>
              <a:t>Specify any actions that can be processed by the database connection associated with the worksheet.</a:t>
            </a:r>
          </a:p>
        </p:txBody>
      </p:sp>
      <p:grpSp>
        <p:nvGrpSpPr>
          <p:cNvPr id="11" name="Group 10"/>
          <p:cNvGrpSpPr/>
          <p:nvPr/>
        </p:nvGrpSpPr>
        <p:grpSpPr>
          <a:xfrm>
            <a:off x="2284412" y="2514600"/>
            <a:ext cx="8782050" cy="3581400"/>
            <a:chOff x="2284412" y="2514600"/>
            <a:chExt cx="8782050" cy="3581400"/>
          </a:xfrm>
        </p:grpSpPr>
        <p:pic>
          <p:nvPicPr>
            <p:cNvPr id="12" name="Picture 13"/>
            <p:cNvPicPr>
              <a:picLocks noChangeAspect="1" noChangeArrowheads="1"/>
            </p:cNvPicPr>
            <p:nvPr/>
          </p:nvPicPr>
          <p:blipFill>
            <a:blip r:embed="rId3" cstate="print"/>
            <a:srcRect/>
            <a:stretch>
              <a:fillRect/>
            </a:stretch>
          </p:blipFill>
          <p:spPr bwMode="auto">
            <a:xfrm>
              <a:off x="2284412" y="2514600"/>
              <a:ext cx="4343400" cy="2673350"/>
            </a:xfrm>
            <a:prstGeom prst="rect">
              <a:avLst/>
            </a:prstGeom>
            <a:noFill/>
            <a:ln w="28575">
              <a:solidFill>
                <a:srgbClr val="CCCCFF"/>
              </a:solidFill>
              <a:miter lim="800000"/>
              <a:headEnd type="none" w="sm" len="sm"/>
              <a:tailEnd type="none" w="sm" len="sm"/>
            </a:ln>
          </p:spPr>
        </p:pic>
        <p:pic>
          <p:nvPicPr>
            <p:cNvPr id="13" name="Picture 11"/>
            <p:cNvPicPr>
              <a:picLocks noChangeAspect="1" noChangeArrowheads="1"/>
            </p:cNvPicPr>
            <p:nvPr/>
          </p:nvPicPr>
          <p:blipFill>
            <a:blip r:embed="rId4" cstate="print"/>
            <a:stretch>
              <a:fillRect/>
            </a:stretch>
          </p:blipFill>
          <p:spPr bwMode="auto">
            <a:xfrm>
              <a:off x="4341812" y="5264150"/>
              <a:ext cx="6724650" cy="571500"/>
            </a:xfrm>
            <a:prstGeom prst="rect">
              <a:avLst/>
            </a:prstGeom>
            <a:noFill/>
            <a:ln w="28575">
              <a:noFill/>
              <a:miter lim="800000"/>
              <a:headEnd type="none" w="sm" len="sm"/>
              <a:tailEnd type="none" w="sm" len="sm"/>
            </a:ln>
          </p:spPr>
        </p:pic>
        <p:sp>
          <p:nvSpPr>
            <p:cNvPr id="14" name="Rectangle 6"/>
            <p:cNvSpPr>
              <a:spLocks noChangeArrowheads="1"/>
            </p:cNvSpPr>
            <p:nvPr/>
          </p:nvSpPr>
          <p:spPr bwMode="gray">
            <a:xfrm>
              <a:off x="4418012" y="4121150"/>
              <a:ext cx="14478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5" name="AutoShape 7"/>
            <p:cNvSpPr>
              <a:spLocks noChangeArrowheads="1"/>
            </p:cNvSpPr>
            <p:nvPr/>
          </p:nvSpPr>
          <p:spPr bwMode="auto">
            <a:xfrm>
              <a:off x="7618412" y="3724276"/>
              <a:ext cx="1828800" cy="923925"/>
            </a:xfrm>
            <a:prstGeom prst="wedgeRectCallout">
              <a:avLst>
                <a:gd name="adj1" fmla="val -33758"/>
                <a:gd name="adj2" fmla="val 14659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Or, click the Open SQL Worksheet icon.</a:t>
              </a:r>
            </a:p>
          </p:txBody>
        </p:sp>
        <p:sp>
          <p:nvSpPr>
            <p:cNvPr id="16" name="Rectangle 8"/>
            <p:cNvSpPr>
              <a:spLocks noChangeArrowheads="1"/>
            </p:cNvSpPr>
            <p:nvPr/>
          </p:nvSpPr>
          <p:spPr bwMode="gray">
            <a:xfrm>
              <a:off x="7291034" y="5492750"/>
              <a:ext cx="609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7" name="AutoShape 9"/>
            <p:cNvSpPr>
              <a:spLocks noChangeArrowheads="1"/>
            </p:cNvSpPr>
            <p:nvPr/>
          </p:nvSpPr>
          <p:spPr bwMode="auto">
            <a:xfrm>
              <a:off x="2284412" y="5265737"/>
              <a:ext cx="1981200" cy="830263"/>
            </a:xfrm>
            <a:prstGeom prst="wedgeRectCallout">
              <a:avLst>
                <a:gd name="adj1" fmla="val 64449"/>
                <a:gd name="adj2" fmla="val -167745"/>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Select SQL Worksheet from the Tools menu.</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pPr eaLnBrk="1" hangingPunct="1"/>
            <a:r>
              <a:rPr lang="en-US" altLang="en-US" smtClean="0"/>
              <a:t>Using the SQL Worksheet</a:t>
            </a:r>
          </a:p>
        </p:txBody>
      </p:sp>
      <p:grpSp>
        <p:nvGrpSpPr>
          <p:cNvPr id="34819" name="Group 1"/>
          <p:cNvGrpSpPr>
            <a:grpSpLocks/>
          </p:cNvGrpSpPr>
          <p:nvPr/>
        </p:nvGrpSpPr>
        <p:grpSpPr bwMode="auto">
          <a:xfrm>
            <a:off x="2849562" y="1763713"/>
            <a:ext cx="6489700" cy="3330575"/>
            <a:chOff x="1337984" y="1678489"/>
            <a:chExt cx="6488391" cy="3331661"/>
          </a:xfrm>
        </p:grpSpPr>
        <p:pic>
          <p:nvPicPr>
            <p:cNvPr id="34820" name="Picture 27"/>
            <p:cNvPicPr>
              <a:picLocks noChangeAspect="1" noChangeArrowheads="1"/>
            </p:cNvPicPr>
            <p:nvPr/>
          </p:nvPicPr>
          <p:blipFill>
            <a:blip r:embed="rId3" cstate="print"/>
            <a:srcRect/>
            <a:stretch>
              <a:fillRect/>
            </a:stretch>
          </p:blipFill>
          <p:spPr bwMode="auto">
            <a:xfrm>
              <a:off x="1379538" y="2286000"/>
              <a:ext cx="6446837" cy="2724150"/>
            </a:xfrm>
            <a:prstGeom prst="rect">
              <a:avLst/>
            </a:prstGeom>
            <a:noFill/>
            <a:ln w="12700">
              <a:solidFill>
                <a:schemeClr val="tx1"/>
              </a:solidFill>
              <a:miter lim="800000"/>
              <a:headEnd type="none" w="sm" len="sm"/>
              <a:tailEnd type="none" w="sm" len="sm"/>
            </a:ln>
          </p:spPr>
        </p:pic>
        <p:sp>
          <p:nvSpPr>
            <p:cNvPr id="34821" name="Line 4"/>
            <p:cNvSpPr>
              <a:spLocks noChangeShapeType="1"/>
            </p:cNvSpPr>
            <p:nvPr/>
          </p:nvSpPr>
          <p:spPr bwMode="gray">
            <a:xfrm flipV="1">
              <a:off x="1500188"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2" name="Line 5"/>
            <p:cNvSpPr>
              <a:spLocks noChangeShapeType="1"/>
            </p:cNvSpPr>
            <p:nvPr/>
          </p:nvSpPr>
          <p:spPr bwMode="gray">
            <a:xfrm>
              <a:off x="1711325"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3" name="Line 6"/>
            <p:cNvSpPr>
              <a:spLocks noChangeShapeType="1"/>
            </p:cNvSpPr>
            <p:nvPr/>
          </p:nvSpPr>
          <p:spPr bwMode="gray">
            <a:xfrm>
              <a:off x="2159000"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4" name="Line 8"/>
            <p:cNvSpPr>
              <a:spLocks noChangeShapeType="1"/>
            </p:cNvSpPr>
            <p:nvPr/>
          </p:nvSpPr>
          <p:spPr bwMode="gray">
            <a:xfrm>
              <a:off x="2649538"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5" name="Line 9"/>
            <p:cNvSpPr>
              <a:spLocks noChangeShapeType="1"/>
            </p:cNvSpPr>
            <p:nvPr/>
          </p:nvSpPr>
          <p:spPr bwMode="gray">
            <a:xfrm>
              <a:off x="3186113"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34826" name="Line 13"/>
            <p:cNvSpPr>
              <a:spLocks noChangeShapeType="1"/>
            </p:cNvSpPr>
            <p:nvPr/>
          </p:nvSpPr>
          <p:spPr bwMode="gray">
            <a:xfrm flipV="1">
              <a:off x="195897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7" name="Line 18"/>
            <p:cNvSpPr>
              <a:spLocks noChangeShapeType="1"/>
            </p:cNvSpPr>
            <p:nvPr/>
          </p:nvSpPr>
          <p:spPr bwMode="gray">
            <a:xfrm flipV="1">
              <a:off x="287972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8" name="Line 21"/>
            <p:cNvSpPr>
              <a:spLocks noChangeShapeType="1"/>
            </p:cNvSpPr>
            <p:nvPr/>
          </p:nvSpPr>
          <p:spPr bwMode="gray">
            <a:xfrm flipV="1">
              <a:off x="3360738"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29" name="Line 7"/>
            <p:cNvSpPr>
              <a:spLocks noChangeShapeType="1"/>
            </p:cNvSpPr>
            <p:nvPr/>
          </p:nvSpPr>
          <p:spPr bwMode="gray">
            <a:xfrm flipV="1">
              <a:off x="238442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30" name="Line 21"/>
            <p:cNvSpPr>
              <a:spLocks noChangeShapeType="1"/>
            </p:cNvSpPr>
            <p:nvPr/>
          </p:nvSpPr>
          <p:spPr bwMode="gray">
            <a:xfrm flipV="1">
              <a:off x="3851275" y="2819400"/>
              <a:ext cx="0" cy="533400"/>
            </a:xfrm>
            <a:prstGeom prst="line">
              <a:avLst/>
            </a:prstGeom>
            <a:noFill/>
            <a:ln w="28575">
              <a:solidFill>
                <a:srgbClr val="FF0000"/>
              </a:solidFill>
              <a:round/>
              <a:headEnd type="triangle" w="lg" len="lg"/>
              <a:tailEnd type="none" w="lg" len="lg"/>
            </a:ln>
          </p:spPr>
          <p:txBody>
            <a:bodyPr/>
            <a:lstStyle/>
            <a:p>
              <a:endParaRPr lang="en-US"/>
            </a:p>
          </p:txBody>
        </p:sp>
        <p:sp>
          <p:nvSpPr>
            <p:cNvPr id="34831" name="Line 9"/>
            <p:cNvSpPr>
              <a:spLocks noChangeShapeType="1"/>
            </p:cNvSpPr>
            <p:nvPr/>
          </p:nvSpPr>
          <p:spPr bwMode="gray">
            <a:xfrm>
              <a:off x="3643313" y="2109788"/>
              <a:ext cx="0" cy="457200"/>
            </a:xfrm>
            <a:prstGeom prst="line">
              <a:avLst/>
            </a:prstGeom>
            <a:noFill/>
            <a:ln w="28575">
              <a:solidFill>
                <a:srgbClr val="FF0000"/>
              </a:solidFill>
              <a:round/>
              <a:headEnd type="triangle" w="lg" len="lg"/>
              <a:tailEnd type="none" w="lg" len="lg"/>
            </a:ln>
          </p:spPr>
          <p:txBody>
            <a:bodyPr/>
            <a:lstStyle/>
            <a:p>
              <a:endParaRPr lang="en-US"/>
            </a:p>
          </p:txBody>
        </p:sp>
        <p:sp>
          <p:nvSpPr>
            <p:cNvPr id="26" name="Oval 33"/>
            <p:cNvSpPr>
              <a:spLocks noChangeAspect="1" noChangeArrowheads="1"/>
            </p:cNvSpPr>
            <p:nvPr/>
          </p:nvSpPr>
          <p:spPr bwMode="auto">
            <a:xfrm>
              <a:off x="1337984"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7" name="Oval 33"/>
            <p:cNvSpPr>
              <a:spLocks noChangeAspect="1" noChangeArrowheads="1"/>
            </p:cNvSpPr>
            <p:nvPr/>
          </p:nvSpPr>
          <p:spPr bwMode="auto">
            <a:xfrm>
              <a:off x="1791026"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8" name="Oval 33"/>
            <p:cNvSpPr>
              <a:spLocks noChangeAspect="1" noChangeArrowheads="1"/>
            </p:cNvSpPr>
            <p:nvPr/>
          </p:nvSpPr>
          <p:spPr bwMode="auto">
            <a:xfrm>
              <a:off x="2211903"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5</a:t>
              </a:r>
            </a:p>
          </p:txBody>
        </p:sp>
        <p:sp>
          <p:nvSpPr>
            <p:cNvPr id="29" name="Oval 33"/>
            <p:cNvSpPr>
              <a:spLocks noChangeAspect="1" noChangeArrowheads="1"/>
            </p:cNvSpPr>
            <p:nvPr/>
          </p:nvSpPr>
          <p:spPr bwMode="auto">
            <a:xfrm>
              <a:off x="2707203"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7</a:t>
              </a:r>
            </a:p>
          </p:txBody>
        </p:sp>
        <p:sp>
          <p:nvSpPr>
            <p:cNvPr id="30" name="Oval 33"/>
            <p:cNvSpPr>
              <a:spLocks noChangeAspect="1" noChangeArrowheads="1"/>
            </p:cNvSpPr>
            <p:nvPr/>
          </p:nvSpPr>
          <p:spPr bwMode="auto">
            <a:xfrm>
              <a:off x="3216614"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9</a:t>
              </a:r>
            </a:p>
          </p:txBody>
        </p:sp>
        <p:sp>
          <p:nvSpPr>
            <p:cNvPr id="31" name="Oval 33"/>
            <p:cNvSpPr>
              <a:spLocks noChangeAspect="1" noChangeArrowheads="1"/>
            </p:cNvSpPr>
            <p:nvPr/>
          </p:nvSpPr>
          <p:spPr bwMode="auto">
            <a:xfrm>
              <a:off x="3677166" y="3429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11</a:t>
              </a:r>
            </a:p>
          </p:txBody>
        </p:sp>
        <p:sp>
          <p:nvSpPr>
            <p:cNvPr id="32" name="Oval 33"/>
            <p:cNvSpPr>
              <a:spLocks noChangeAspect="1" noChangeArrowheads="1"/>
            </p:cNvSpPr>
            <p:nvPr/>
          </p:nvSpPr>
          <p:spPr bwMode="auto">
            <a:xfrm>
              <a:off x="1555162"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33" name="Oval 33"/>
            <p:cNvSpPr>
              <a:spLocks noChangeAspect="1" noChangeArrowheads="1"/>
            </p:cNvSpPr>
            <p:nvPr/>
          </p:nvSpPr>
          <p:spPr bwMode="auto">
            <a:xfrm>
              <a:off x="1986478"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4</a:t>
              </a:r>
            </a:p>
          </p:txBody>
        </p:sp>
        <p:sp>
          <p:nvSpPr>
            <p:cNvPr id="34" name="Oval 33"/>
            <p:cNvSpPr>
              <a:spLocks noChangeAspect="1" noChangeArrowheads="1"/>
            </p:cNvSpPr>
            <p:nvPr/>
          </p:nvSpPr>
          <p:spPr bwMode="auto">
            <a:xfrm>
              <a:off x="2477016"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6</a:t>
              </a:r>
            </a:p>
          </p:txBody>
        </p:sp>
        <p:sp>
          <p:nvSpPr>
            <p:cNvPr id="35" name="Oval 34"/>
            <p:cNvSpPr>
              <a:spLocks noChangeAspect="1" noChangeArrowheads="1"/>
            </p:cNvSpPr>
            <p:nvPr/>
          </p:nvSpPr>
          <p:spPr bwMode="auto">
            <a:xfrm>
              <a:off x="2998788"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8</a:t>
              </a:r>
            </a:p>
          </p:txBody>
        </p:sp>
        <p:sp>
          <p:nvSpPr>
            <p:cNvPr id="36" name="Oval 35"/>
            <p:cNvSpPr>
              <a:spLocks noChangeAspect="1" noChangeArrowheads="1"/>
            </p:cNvSpPr>
            <p:nvPr/>
          </p:nvSpPr>
          <p:spPr bwMode="auto">
            <a:xfrm>
              <a:off x="3494603" y="1678489"/>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10</a:t>
              </a: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Using the SQL Worksheet</a:t>
            </a:r>
          </a:p>
        </p:txBody>
      </p:sp>
      <p:sp>
        <p:nvSpPr>
          <p:cNvPr id="37891" name="Content Placeholder 11"/>
          <p:cNvSpPr>
            <a:spLocks noGrp="1"/>
          </p:cNvSpPr>
          <p:nvPr>
            <p:ph idx="1"/>
          </p:nvPr>
        </p:nvSpPr>
        <p:spPr/>
        <p:txBody>
          <a:bodyPr/>
          <a:lstStyle/>
          <a:p>
            <a:pPr lvl="1" eaLnBrk="1" hangingPunct="1"/>
            <a:r>
              <a:rPr lang="en-US" altLang="en-US" smtClean="0"/>
              <a:t>Use the SQL Worksheet to enter and execute SQL, PL/SQL, and SQL*Plus statements.</a:t>
            </a:r>
          </a:p>
          <a:p>
            <a:pPr lvl="1" eaLnBrk="1" hangingPunct="1"/>
            <a:r>
              <a:rPr lang="en-US" altLang="en-US" smtClean="0"/>
              <a:t>Specify any actions that can be processed by the database connection associated with the worksheet.</a:t>
            </a:r>
          </a:p>
        </p:txBody>
      </p:sp>
      <p:grpSp>
        <p:nvGrpSpPr>
          <p:cNvPr id="37892" name="Group 1"/>
          <p:cNvGrpSpPr>
            <a:grpSpLocks/>
          </p:cNvGrpSpPr>
          <p:nvPr/>
        </p:nvGrpSpPr>
        <p:grpSpPr bwMode="auto">
          <a:xfrm>
            <a:off x="3094037" y="2667000"/>
            <a:ext cx="6000750" cy="3228975"/>
            <a:chOff x="990600" y="2971800"/>
            <a:chExt cx="6000750" cy="3228975"/>
          </a:xfrm>
        </p:grpSpPr>
        <p:pic>
          <p:nvPicPr>
            <p:cNvPr id="37893" name="Picture 13"/>
            <p:cNvPicPr>
              <a:picLocks noChangeAspect="1" noChangeArrowheads="1"/>
            </p:cNvPicPr>
            <p:nvPr/>
          </p:nvPicPr>
          <p:blipFill>
            <a:blip r:embed="rId3" cstate="print"/>
            <a:srcRect/>
            <a:stretch>
              <a:fillRect/>
            </a:stretch>
          </p:blipFill>
          <p:spPr bwMode="auto">
            <a:xfrm>
              <a:off x="990600" y="2971800"/>
              <a:ext cx="3848100" cy="3228975"/>
            </a:xfrm>
            <a:prstGeom prst="rect">
              <a:avLst/>
            </a:prstGeom>
            <a:noFill/>
            <a:ln w="28575">
              <a:noFill/>
              <a:miter lim="800000"/>
              <a:headEnd type="none" w="sm" len="sm"/>
              <a:tailEnd type="none" w="sm" len="sm"/>
            </a:ln>
          </p:spPr>
        </p:pic>
        <p:sp>
          <p:nvSpPr>
            <p:cNvPr id="37894" name="Line 5"/>
            <p:cNvSpPr>
              <a:spLocks noChangeShapeType="1"/>
            </p:cNvSpPr>
            <p:nvPr/>
          </p:nvSpPr>
          <p:spPr bwMode="gray">
            <a:xfrm flipH="1">
              <a:off x="4495800" y="4038600"/>
              <a:ext cx="990600" cy="0"/>
            </a:xfrm>
            <a:prstGeom prst="line">
              <a:avLst/>
            </a:prstGeom>
            <a:noFill/>
            <a:ln w="28575">
              <a:solidFill>
                <a:srgbClr val="FF0000"/>
              </a:solidFill>
              <a:round/>
              <a:headEnd type="none" w="sm" len="sm"/>
              <a:tailEnd type="triangle" w="lg" len="lg"/>
            </a:ln>
          </p:spPr>
          <p:txBody>
            <a:bodyPr/>
            <a:lstStyle/>
            <a:p>
              <a:endParaRPr lang="en-US"/>
            </a:p>
          </p:txBody>
        </p:sp>
        <p:sp>
          <p:nvSpPr>
            <p:cNvPr id="37895" name="Rectangle 6"/>
            <p:cNvSpPr>
              <a:spLocks noChangeArrowheads="1"/>
            </p:cNvSpPr>
            <p:nvPr/>
          </p:nvSpPr>
          <p:spPr bwMode="gray">
            <a:xfrm>
              <a:off x="1118344" y="3493911"/>
              <a:ext cx="3402113" cy="1295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7896" name="Text Box 7"/>
            <p:cNvSpPr txBox="1">
              <a:spLocks noChangeArrowheads="1"/>
            </p:cNvSpPr>
            <p:nvPr/>
          </p:nvSpPr>
          <p:spPr bwMode="auto">
            <a:xfrm>
              <a:off x="5558367" y="3733800"/>
              <a:ext cx="1432983" cy="641350"/>
            </a:xfrm>
            <a:prstGeom prst="rect">
              <a:avLst/>
            </a:prstGeom>
            <a:noFill/>
            <a:ln w="28575">
              <a:noFill/>
              <a:miter lim="800000"/>
              <a:headEnd type="none" w="sm" len="sm"/>
              <a:tailEnd type="none" w="sm" len="sm"/>
            </a:ln>
          </p:spPr>
          <p:txBody>
            <a:bodyPr wrap="square">
              <a:spAutoFit/>
            </a:bodyPr>
            <a:lstStyle/>
            <a:p>
              <a:pPr defTabSz="228600"/>
              <a:r>
                <a:rPr lang="en-US" altLang="en-US" dirty="0"/>
                <a:t>Enter SQL statements.</a:t>
              </a:r>
            </a:p>
          </p:txBody>
        </p:sp>
        <p:sp>
          <p:nvSpPr>
            <p:cNvPr id="37897" name="Rectangle 8"/>
            <p:cNvSpPr>
              <a:spLocks noChangeArrowheads="1"/>
            </p:cNvSpPr>
            <p:nvPr/>
          </p:nvSpPr>
          <p:spPr bwMode="gray">
            <a:xfrm>
              <a:off x="1010518" y="5421489"/>
              <a:ext cx="3550031" cy="762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37898" name="Text Box 10"/>
            <p:cNvSpPr txBox="1">
              <a:spLocks noChangeArrowheads="1"/>
            </p:cNvSpPr>
            <p:nvPr/>
          </p:nvSpPr>
          <p:spPr bwMode="auto">
            <a:xfrm>
              <a:off x="5558367" y="5257800"/>
              <a:ext cx="1432983" cy="641350"/>
            </a:xfrm>
            <a:prstGeom prst="rect">
              <a:avLst/>
            </a:prstGeom>
            <a:noFill/>
            <a:ln w="28575">
              <a:noFill/>
              <a:miter lim="800000"/>
              <a:headEnd type="none" w="sm" len="sm"/>
              <a:tailEnd type="none" w="sm" len="sm"/>
            </a:ln>
          </p:spPr>
          <p:txBody>
            <a:bodyPr wrap="square">
              <a:spAutoFit/>
            </a:bodyPr>
            <a:lstStyle/>
            <a:p>
              <a:pPr defTabSz="228600"/>
              <a:r>
                <a:rPr lang="en-US" altLang="en-US" dirty="0"/>
                <a:t>Results are shown here.</a:t>
              </a:r>
            </a:p>
          </p:txBody>
        </p:sp>
        <p:sp>
          <p:nvSpPr>
            <p:cNvPr id="37899" name="Line 11"/>
            <p:cNvSpPr>
              <a:spLocks noChangeShapeType="1"/>
            </p:cNvSpPr>
            <p:nvPr/>
          </p:nvSpPr>
          <p:spPr bwMode="gray">
            <a:xfrm flipH="1">
              <a:off x="4557713" y="5608638"/>
              <a:ext cx="990600" cy="0"/>
            </a:xfrm>
            <a:prstGeom prst="line">
              <a:avLst/>
            </a:prstGeom>
            <a:noFill/>
            <a:ln w="28575">
              <a:solidFill>
                <a:srgbClr val="FF0000"/>
              </a:solidFill>
              <a:round/>
              <a:headEnd type="none" w="sm" len="sm"/>
              <a:tailEnd type="triangle" w="lg" len="lg"/>
            </a:ln>
          </p:spPr>
          <p:txBody>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Executing SQL Statements</a:t>
            </a:r>
          </a:p>
        </p:txBody>
      </p:sp>
      <p:sp>
        <p:nvSpPr>
          <p:cNvPr id="39939" name="Rectangle 3"/>
          <p:cNvSpPr>
            <a:spLocks noGrp="1" noChangeArrowheads="1"/>
          </p:cNvSpPr>
          <p:nvPr>
            <p:ph idx="1"/>
          </p:nvPr>
        </p:nvSpPr>
        <p:spPr/>
        <p:txBody>
          <a:bodyPr/>
          <a:lstStyle/>
          <a:p>
            <a:pPr eaLnBrk="1" hangingPunct="1"/>
            <a:r>
              <a:rPr lang="en-US" altLang="en-US" smtClean="0">
                <a:latin typeface="Arial" charset="0"/>
              </a:rPr>
              <a:t>Use the Enter SQL Statement box to enter single or multiple SQL statements.</a:t>
            </a:r>
          </a:p>
        </p:txBody>
      </p:sp>
      <p:grpSp>
        <p:nvGrpSpPr>
          <p:cNvPr id="17" name="Group 16"/>
          <p:cNvGrpSpPr/>
          <p:nvPr/>
        </p:nvGrpSpPr>
        <p:grpSpPr>
          <a:xfrm>
            <a:off x="2009857" y="1928005"/>
            <a:ext cx="8169110" cy="3786995"/>
            <a:chOff x="2030941" y="2137555"/>
            <a:chExt cx="8169110" cy="3786995"/>
          </a:xfrm>
        </p:grpSpPr>
        <p:pic>
          <p:nvPicPr>
            <p:cNvPr id="18" name="Picture 18"/>
            <p:cNvPicPr>
              <a:picLocks noChangeAspect="1" noChangeArrowheads="1"/>
            </p:cNvPicPr>
            <p:nvPr/>
          </p:nvPicPr>
          <p:blipFill>
            <a:blip r:embed="rId3" cstate="print"/>
            <a:srcRect/>
            <a:stretch>
              <a:fillRect/>
            </a:stretch>
          </p:blipFill>
          <p:spPr bwMode="auto">
            <a:xfrm>
              <a:off x="6704012" y="3978275"/>
              <a:ext cx="3352800" cy="1946275"/>
            </a:xfrm>
            <a:prstGeom prst="rect">
              <a:avLst/>
            </a:prstGeom>
            <a:noFill/>
            <a:ln w="28575">
              <a:noFill/>
              <a:round/>
              <a:headEnd/>
              <a:tailEnd/>
            </a:ln>
          </p:spPr>
        </p:pic>
        <p:pic>
          <p:nvPicPr>
            <p:cNvPr id="19" name="Picture 17"/>
            <p:cNvPicPr>
              <a:picLocks noChangeAspect="1" noChangeArrowheads="1"/>
            </p:cNvPicPr>
            <p:nvPr/>
          </p:nvPicPr>
          <p:blipFill>
            <a:blip r:embed="rId4" cstate="print"/>
            <a:srcRect/>
            <a:stretch>
              <a:fillRect/>
            </a:stretch>
          </p:blipFill>
          <p:spPr bwMode="auto">
            <a:xfrm>
              <a:off x="2945341" y="2137555"/>
              <a:ext cx="3400425" cy="1809750"/>
            </a:xfrm>
            <a:prstGeom prst="rect">
              <a:avLst/>
            </a:prstGeom>
            <a:noFill/>
            <a:ln w="28575">
              <a:noFill/>
              <a:round/>
              <a:headEnd/>
              <a:tailEnd/>
            </a:ln>
          </p:spPr>
        </p:pic>
        <p:sp>
          <p:nvSpPr>
            <p:cNvPr id="20" name="Rectangle 5"/>
            <p:cNvSpPr>
              <a:spLocks noChangeArrowheads="1"/>
            </p:cNvSpPr>
            <p:nvPr/>
          </p:nvSpPr>
          <p:spPr bwMode="gray">
            <a:xfrm>
              <a:off x="2964391" y="2366155"/>
              <a:ext cx="228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1" name="Rectangle 6"/>
            <p:cNvSpPr>
              <a:spLocks noChangeArrowheads="1"/>
            </p:cNvSpPr>
            <p:nvPr/>
          </p:nvSpPr>
          <p:spPr bwMode="gray">
            <a:xfrm>
              <a:off x="3192991" y="2366155"/>
              <a:ext cx="2286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Oval 9"/>
            <p:cNvSpPr>
              <a:spLocks noChangeArrowheads="1"/>
            </p:cNvSpPr>
            <p:nvPr/>
          </p:nvSpPr>
          <p:spPr bwMode="blackWhite">
            <a:xfrm>
              <a:off x="2030941" y="2401874"/>
              <a:ext cx="347472" cy="34528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F9</a:t>
              </a:r>
            </a:p>
          </p:txBody>
        </p:sp>
        <p:sp>
          <p:nvSpPr>
            <p:cNvPr id="23" name="Line 10"/>
            <p:cNvSpPr>
              <a:spLocks noChangeShapeType="1"/>
            </p:cNvSpPr>
            <p:nvPr/>
          </p:nvSpPr>
          <p:spPr bwMode="gray">
            <a:xfrm flipH="1">
              <a:off x="2507191" y="2518555"/>
              <a:ext cx="457200" cy="0"/>
            </a:xfrm>
            <a:prstGeom prst="line">
              <a:avLst/>
            </a:prstGeom>
            <a:noFill/>
            <a:ln w="28575">
              <a:solidFill>
                <a:srgbClr val="FF0000"/>
              </a:solidFill>
              <a:round/>
              <a:headEnd/>
              <a:tailEnd type="triangle" w="lg" len="lg"/>
            </a:ln>
          </p:spPr>
          <p:txBody>
            <a:bodyPr/>
            <a:lstStyle/>
            <a:p>
              <a:endParaRPr lang="en-US"/>
            </a:p>
          </p:txBody>
        </p:sp>
        <p:sp>
          <p:nvSpPr>
            <p:cNvPr id="24" name="Oval 11"/>
            <p:cNvSpPr>
              <a:spLocks noChangeArrowheads="1"/>
            </p:cNvSpPr>
            <p:nvPr/>
          </p:nvSpPr>
          <p:spPr bwMode="blackWhite">
            <a:xfrm>
              <a:off x="3895387" y="2359011"/>
              <a:ext cx="347472" cy="34528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F5</a:t>
              </a:r>
            </a:p>
          </p:txBody>
        </p:sp>
        <p:sp>
          <p:nvSpPr>
            <p:cNvPr id="25" name="Line 12"/>
            <p:cNvSpPr>
              <a:spLocks noChangeShapeType="1"/>
            </p:cNvSpPr>
            <p:nvPr/>
          </p:nvSpPr>
          <p:spPr bwMode="gray">
            <a:xfrm>
              <a:off x="3421591" y="2518555"/>
              <a:ext cx="457200" cy="0"/>
            </a:xfrm>
            <a:prstGeom prst="line">
              <a:avLst/>
            </a:prstGeom>
            <a:noFill/>
            <a:ln w="28575">
              <a:solidFill>
                <a:srgbClr val="FF0000"/>
              </a:solidFill>
              <a:round/>
              <a:headEnd/>
              <a:tailEnd type="triangle" w="lg" len="lg"/>
            </a:ln>
          </p:spPr>
          <p:txBody>
            <a:bodyPr/>
            <a:lstStyle/>
            <a:p>
              <a:endParaRPr lang="en-US"/>
            </a:p>
          </p:txBody>
        </p:sp>
        <p:pic>
          <p:nvPicPr>
            <p:cNvPr id="26" name="Picture 19"/>
            <p:cNvPicPr>
              <a:picLocks noChangeAspect="1" noChangeArrowheads="1"/>
            </p:cNvPicPr>
            <p:nvPr/>
          </p:nvPicPr>
          <p:blipFill>
            <a:blip r:embed="rId5" cstate="print"/>
            <a:srcRect/>
            <a:stretch>
              <a:fillRect/>
            </a:stretch>
          </p:blipFill>
          <p:spPr bwMode="auto">
            <a:xfrm>
              <a:off x="2945341" y="4095750"/>
              <a:ext cx="3605213" cy="1828800"/>
            </a:xfrm>
            <a:prstGeom prst="rect">
              <a:avLst/>
            </a:prstGeom>
            <a:noFill/>
            <a:ln w="28575">
              <a:noFill/>
              <a:round/>
              <a:headEnd/>
              <a:tailEnd/>
            </a:ln>
          </p:spPr>
        </p:pic>
        <p:sp>
          <p:nvSpPr>
            <p:cNvPr id="27" name="Oval 33"/>
            <p:cNvSpPr>
              <a:spLocks noChangeAspect="1" noChangeArrowheads="1"/>
            </p:cNvSpPr>
            <p:nvPr/>
          </p:nvSpPr>
          <p:spPr bwMode="auto">
            <a:xfrm>
              <a:off x="9855008" y="3805753"/>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400" b="1" dirty="0">
                  <a:solidFill>
                    <a:schemeClr val="bg1"/>
                  </a:solidFill>
                  <a:latin typeface="Arial" panose="020B0604020202020204" pitchFamily="34" charset="0"/>
                  <a:cs typeface="Arial" panose="020B0604020202020204" pitchFamily="34" charset="0"/>
                </a:rPr>
                <a:t>F5</a:t>
              </a:r>
            </a:p>
          </p:txBody>
        </p:sp>
        <p:sp>
          <p:nvSpPr>
            <p:cNvPr id="28" name="Oval 13"/>
            <p:cNvSpPr>
              <a:spLocks noChangeArrowheads="1"/>
            </p:cNvSpPr>
            <p:nvPr/>
          </p:nvSpPr>
          <p:spPr bwMode="blackWhite">
            <a:xfrm>
              <a:off x="6277312" y="4035497"/>
              <a:ext cx="349971" cy="34528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400" b="1" dirty="0">
                  <a:solidFill>
                    <a:schemeClr val="bg1"/>
                  </a:solidFill>
                  <a:latin typeface="Arial" panose="020B0604020202020204" pitchFamily="34" charset="0"/>
                  <a:cs typeface="Arial" panose="020B0604020202020204" pitchFamily="34" charset="0"/>
                </a:rPr>
                <a:t>F9</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eaLnBrk="1" hangingPunct="1"/>
            <a:r>
              <a:rPr lang="en-US" altLang="en-US" dirty="0" smtClean="0">
                <a:latin typeface="Arial" charset="0"/>
              </a:rPr>
              <a:t>After completing this appendix, you should be able to:</a:t>
            </a:r>
          </a:p>
          <a:p>
            <a:pPr lvl="1" eaLnBrk="1" hangingPunct="1"/>
            <a:r>
              <a:rPr lang="en-US" altLang="en-US" dirty="0" smtClean="0"/>
              <a:t>List the key features of Oracle SQL Developer</a:t>
            </a:r>
          </a:p>
          <a:p>
            <a:pPr lvl="1" eaLnBrk="1" hangingPunct="1"/>
            <a:r>
              <a:rPr lang="en-US" altLang="en-US" dirty="0" smtClean="0"/>
              <a:t>Identify the menu items of Oracle SQL Developer</a:t>
            </a:r>
          </a:p>
          <a:p>
            <a:pPr lvl="1" eaLnBrk="1" hangingPunct="1"/>
            <a:r>
              <a:rPr lang="en-US" altLang="en-US" dirty="0" smtClean="0"/>
              <a:t>Create a database connection</a:t>
            </a:r>
          </a:p>
          <a:p>
            <a:pPr lvl="1" eaLnBrk="1" hangingPunct="1"/>
            <a:r>
              <a:rPr lang="en-US" altLang="en-US" dirty="0" smtClean="0"/>
              <a:t>Manage database objects</a:t>
            </a:r>
          </a:p>
          <a:p>
            <a:pPr lvl="1" eaLnBrk="1" hangingPunct="1"/>
            <a:r>
              <a:rPr lang="en-US" altLang="en-US" dirty="0" smtClean="0"/>
              <a:t>Use SQL Worksheet</a:t>
            </a:r>
          </a:p>
          <a:p>
            <a:pPr lvl="1" eaLnBrk="1" hangingPunct="1"/>
            <a:r>
              <a:rPr lang="en-US" altLang="en-US" dirty="0" smtClean="0"/>
              <a:t>Save and run SQL scripts</a:t>
            </a:r>
          </a:p>
          <a:p>
            <a:pPr lvl="1" eaLnBrk="1" hangingPunct="1"/>
            <a:r>
              <a:rPr lang="en-US" altLang="en-US" dirty="0" smtClean="0"/>
              <a:t>Create and save reports</a:t>
            </a:r>
          </a:p>
          <a:p>
            <a:pPr lvl="1" eaLnBrk="1" hangingPunct="1"/>
            <a:r>
              <a:rPr lang="en-US" altLang="en-US" dirty="0" smtClean="0"/>
              <a:t>Browse the Data Modeling options in SQL Developer</a:t>
            </a:r>
          </a:p>
        </p:txBody>
      </p:sp>
    </p:spTree>
    <p:custDataLst>
      <p:tags r:id="rId1"/>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smtClean="0"/>
              <a:t>Saving SQL Scripts</a:t>
            </a:r>
          </a:p>
        </p:txBody>
      </p:sp>
      <p:grpSp>
        <p:nvGrpSpPr>
          <p:cNvPr id="2" name="Group 1"/>
          <p:cNvGrpSpPr/>
          <p:nvPr/>
        </p:nvGrpSpPr>
        <p:grpSpPr>
          <a:xfrm>
            <a:off x="2360612" y="891059"/>
            <a:ext cx="7467600" cy="5075882"/>
            <a:chOff x="2589212" y="872489"/>
            <a:chExt cx="7467600" cy="5075882"/>
          </a:xfrm>
        </p:grpSpPr>
        <p:pic>
          <p:nvPicPr>
            <p:cNvPr id="41988" name="Picture 16"/>
            <p:cNvPicPr>
              <a:picLocks noChangeAspect="1" noChangeArrowheads="1"/>
            </p:cNvPicPr>
            <p:nvPr/>
          </p:nvPicPr>
          <p:blipFill>
            <a:blip r:embed="rId3" cstate="print"/>
            <a:srcRect/>
            <a:stretch>
              <a:fillRect/>
            </a:stretch>
          </p:blipFill>
          <p:spPr bwMode="auto">
            <a:xfrm>
              <a:off x="5561012" y="2556653"/>
              <a:ext cx="4495800" cy="3391718"/>
            </a:xfrm>
            <a:prstGeom prst="rect">
              <a:avLst/>
            </a:prstGeom>
            <a:solidFill>
              <a:schemeClr val="accent1">
                <a:lumMod val="60000"/>
                <a:lumOff val="40000"/>
              </a:schemeClr>
            </a:solidFill>
            <a:ln w="9525">
              <a:solidFill>
                <a:schemeClr val="tx2"/>
              </a:solidFill>
              <a:headEnd type="none" w="sm" len="sm"/>
              <a:tailEnd type="none" w="sm" len="sm"/>
            </a:ln>
          </p:spPr>
        </p:pic>
        <p:pic>
          <p:nvPicPr>
            <p:cNvPr id="41989" name="Picture 15"/>
            <p:cNvPicPr>
              <a:picLocks noChangeAspect="1" noChangeArrowheads="1"/>
            </p:cNvPicPr>
            <p:nvPr/>
          </p:nvPicPr>
          <p:blipFill>
            <a:blip r:embed="rId4" cstate="print"/>
            <a:srcRect/>
            <a:stretch>
              <a:fillRect/>
            </a:stretch>
          </p:blipFill>
          <p:spPr bwMode="auto">
            <a:xfrm>
              <a:off x="2589212" y="1819581"/>
              <a:ext cx="3886200" cy="560261"/>
            </a:xfrm>
            <a:prstGeom prst="rect">
              <a:avLst/>
            </a:prstGeom>
            <a:solidFill>
              <a:schemeClr val="accent1">
                <a:lumMod val="60000"/>
                <a:lumOff val="40000"/>
              </a:schemeClr>
            </a:solidFill>
            <a:ln w="9525">
              <a:solidFill>
                <a:schemeClr val="tx2"/>
              </a:solidFill>
              <a:headEnd type="none" w="sm" len="sm"/>
              <a:tailEnd type="none" w="sm" len="sm"/>
            </a:ln>
          </p:spPr>
        </p:pic>
        <p:pic>
          <p:nvPicPr>
            <p:cNvPr id="41990" name="Picture 14"/>
            <p:cNvPicPr>
              <a:picLocks noChangeAspect="1" noChangeArrowheads="1"/>
            </p:cNvPicPr>
            <p:nvPr/>
          </p:nvPicPr>
          <p:blipFill>
            <a:blip r:embed="rId5" cstate="print"/>
            <a:srcRect/>
            <a:stretch>
              <a:fillRect/>
            </a:stretch>
          </p:blipFill>
          <p:spPr bwMode="auto">
            <a:xfrm>
              <a:off x="2589212" y="4371804"/>
              <a:ext cx="2819400" cy="1574443"/>
            </a:xfrm>
            <a:prstGeom prst="rect">
              <a:avLst/>
            </a:prstGeom>
            <a:solidFill>
              <a:schemeClr val="accent1">
                <a:lumMod val="60000"/>
                <a:lumOff val="40000"/>
              </a:schemeClr>
            </a:solidFill>
            <a:ln w="9525">
              <a:solidFill>
                <a:schemeClr val="tx2"/>
              </a:solidFill>
              <a:headEnd type="none" w="sm" len="sm"/>
              <a:tailEnd type="none" w="sm" len="sm"/>
            </a:ln>
          </p:spPr>
        </p:pic>
        <p:sp>
          <p:nvSpPr>
            <p:cNvPr id="20487" name="AutoShape 5"/>
            <p:cNvSpPr>
              <a:spLocks noChangeArrowheads="1"/>
            </p:cNvSpPr>
            <p:nvPr/>
          </p:nvSpPr>
          <p:spPr bwMode="auto">
            <a:xfrm>
              <a:off x="3265487" y="872489"/>
              <a:ext cx="1990725" cy="830262"/>
            </a:xfrm>
            <a:prstGeom prst="wedgeRectCallout">
              <a:avLst>
                <a:gd name="adj1" fmla="val -51435"/>
                <a:gd name="adj2" fmla="val 10085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Click the Save icon to save your SQL statement to a file.</a:t>
              </a:r>
            </a:p>
          </p:txBody>
        </p:sp>
        <p:sp>
          <p:nvSpPr>
            <p:cNvPr id="20488" name="AutoShape 6"/>
            <p:cNvSpPr>
              <a:spLocks noChangeArrowheads="1"/>
            </p:cNvSpPr>
            <p:nvPr/>
          </p:nvSpPr>
          <p:spPr bwMode="auto">
            <a:xfrm>
              <a:off x="2620962" y="3131609"/>
              <a:ext cx="2603500" cy="993775"/>
            </a:xfrm>
            <a:prstGeom prst="wedgeRectCallout">
              <a:avLst>
                <a:gd name="adj1" fmla="val 1043"/>
                <a:gd name="adj2" fmla="val 11261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The contents of the saved file are visible and editable in your SQL Worksheet window.</a:t>
              </a:r>
            </a:p>
          </p:txBody>
        </p:sp>
        <p:sp>
          <p:nvSpPr>
            <p:cNvPr id="41993" name="Rectangle 7"/>
            <p:cNvSpPr>
              <a:spLocks noChangeArrowheads="1"/>
            </p:cNvSpPr>
            <p:nvPr/>
          </p:nvSpPr>
          <p:spPr bwMode="gray">
            <a:xfrm>
              <a:off x="3023834" y="2114789"/>
              <a:ext cx="228600" cy="228548"/>
            </a:xfrm>
            <a:prstGeom prst="rect">
              <a:avLst/>
            </a:prstGeom>
            <a:noFill/>
            <a:ln w="28575">
              <a:solidFill>
                <a:schemeClr val="accent1"/>
              </a:solidFill>
              <a:miter lim="800000"/>
              <a:headEnd/>
              <a:tailEnd/>
            </a:ln>
          </p:spPr>
          <p:txBody>
            <a:bodyPr wrap="none" anchor="ctr"/>
            <a:lstStyle/>
            <a:p>
              <a:pPr eaLnBrk="1" hangingPunct="1"/>
              <a:endParaRPr lang="en-US" altLang="en-US"/>
            </a:p>
          </p:txBody>
        </p:sp>
        <p:sp>
          <p:nvSpPr>
            <p:cNvPr id="20490" name="AutoShape 8"/>
            <p:cNvSpPr>
              <a:spLocks noChangeArrowheads="1"/>
            </p:cNvSpPr>
            <p:nvPr/>
          </p:nvSpPr>
          <p:spPr bwMode="auto">
            <a:xfrm>
              <a:off x="7150100" y="3351214"/>
              <a:ext cx="1927225" cy="890587"/>
            </a:xfrm>
            <a:prstGeom prst="wedgeRectCallout">
              <a:avLst>
                <a:gd name="adj1" fmla="val -36144"/>
                <a:gd name="adj2" fmla="val 18519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eaLnBrk="0" hangingPunct="0">
                <a:spcBef>
                  <a:spcPct val="20000"/>
                </a:spcBef>
                <a:buClr>
                  <a:srgbClr val="FF0000"/>
                </a:buClr>
              </a:pPr>
              <a:r>
                <a:rPr lang="en-US" altLang="en-US" sz="1600" dirty="0"/>
                <a:t>Identify a location, enter a file name, and click Save. </a:t>
              </a:r>
            </a:p>
          </p:txBody>
        </p:sp>
        <p:sp>
          <p:nvSpPr>
            <p:cNvPr id="41995" name="Rectangle 10"/>
            <p:cNvSpPr>
              <a:spLocks noChangeArrowheads="1"/>
            </p:cNvSpPr>
            <p:nvPr/>
          </p:nvSpPr>
          <p:spPr bwMode="gray">
            <a:xfrm>
              <a:off x="2589212" y="4405671"/>
              <a:ext cx="1295400" cy="228548"/>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US" altLang="en-US"/>
            </a:p>
          </p:txBody>
        </p:sp>
        <p:sp>
          <p:nvSpPr>
            <p:cNvPr id="20492" name="Oval 11"/>
            <p:cNvSpPr>
              <a:spLocks noChangeArrowheads="1"/>
            </p:cNvSpPr>
            <p:nvPr/>
          </p:nvSpPr>
          <p:spPr bwMode="blackWhite">
            <a:xfrm>
              <a:off x="5408612" y="1113034"/>
              <a:ext cx="349251" cy="34917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1</a:t>
              </a:r>
            </a:p>
          </p:txBody>
        </p:sp>
        <p:sp>
          <p:nvSpPr>
            <p:cNvPr id="20493" name="Oval 12"/>
            <p:cNvSpPr>
              <a:spLocks noChangeArrowheads="1"/>
            </p:cNvSpPr>
            <p:nvPr/>
          </p:nvSpPr>
          <p:spPr bwMode="blackWhite">
            <a:xfrm>
              <a:off x="9229725" y="3621921"/>
              <a:ext cx="349251" cy="34917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0494" name="Oval 13"/>
            <p:cNvSpPr>
              <a:spLocks noChangeArrowheads="1"/>
            </p:cNvSpPr>
            <p:nvPr/>
          </p:nvSpPr>
          <p:spPr bwMode="blackWhite">
            <a:xfrm>
              <a:off x="3748086" y="2659228"/>
              <a:ext cx="349251" cy="349171"/>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3</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ltLang="en-US" smtClean="0"/>
              <a:t>Executing Saved Script Files: Method 1</a:t>
            </a:r>
          </a:p>
        </p:txBody>
      </p:sp>
      <p:grpSp>
        <p:nvGrpSpPr>
          <p:cNvPr id="15" name="Group 14"/>
          <p:cNvGrpSpPr/>
          <p:nvPr/>
        </p:nvGrpSpPr>
        <p:grpSpPr>
          <a:xfrm>
            <a:off x="1320264" y="1140461"/>
            <a:ext cx="9548297" cy="4803139"/>
            <a:chOff x="1590158" y="1173220"/>
            <a:chExt cx="9548297" cy="4803139"/>
          </a:xfrm>
        </p:grpSpPr>
        <p:pic>
          <p:nvPicPr>
            <p:cNvPr id="16" name="Picture 16"/>
            <p:cNvPicPr>
              <a:picLocks noChangeAspect="1" noChangeArrowheads="1"/>
            </p:cNvPicPr>
            <p:nvPr/>
          </p:nvPicPr>
          <p:blipFill>
            <a:blip r:embed="rId3" cstate="print"/>
            <a:srcRect/>
            <a:stretch>
              <a:fillRect/>
            </a:stretch>
          </p:blipFill>
          <p:spPr bwMode="auto">
            <a:xfrm>
              <a:off x="5301238" y="3681303"/>
              <a:ext cx="4572751" cy="2292461"/>
            </a:xfrm>
            <a:prstGeom prst="rect">
              <a:avLst/>
            </a:prstGeom>
            <a:noFill/>
            <a:ln w="28575">
              <a:noFill/>
              <a:miter lim="800000"/>
              <a:headEnd type="none" w="sm" len="sm"/>
              <a:tailEnd type="none" w="sm" len="sm"/>
            </a:ln>
          </p:spPr>
        </p:pic>
        <p:pic>
          <p:nvPicPr>
            <p:cNvPr id="17" name="Picture 15"/>
            <p:cNvPicPr>
              <a:picLocks noChangeAspect="1" noChangeArrowheads="1"/>
            </p:cNvPicPr>
            <p:nvPr/>
          </p:nvPicPr>
          <p:blipFill>
            <a:blip r:embed="rId4" cstate="print"/>
            <a:srcRect/>
            <a:stretch>
              <a:fillRect/>
            </a:stretch>
          </p:blipFill>
          <p:spPr bwMode="auto">
            <a:xfrm>
              <a:off x="1590158" y="1223026"/>
              <a:ext cx="2880476" cy="4753333"/>
            </a:xfrm>
            <a:prstGeom prst="rect">
              <a:avLst/>
            </a:prstGeom>
            <a:noFill/>
            <a:ln w="28575">
              <a:noFill/>
              <a:miter lim="800000"/>
              <a:headEnd type="none" w="sm" len="sm"/>
              <a:tailEnd type="none" w="sm" len="sm"/>
            </a:ln>
          </p:spPr>
        </p:pic>
        <p:sp>
          <p:nvSpPr>
            <p:cNvPr id="21" name="Rectangle 4"/>
            <p:cNvSpPr>
              <a:spLocks noChangeArrowheads="1"/>
            </p:cNvSpPr>
            <p:nvPr/>
          </p:nvSpPr>
          <p:spPr bwMode="gray">
            <a:xfrm>
              <a:off x="2938980" y="2899507"/>
              <a:ext cx="1219400" cy="228611"/>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Rectangle 7"/>
            <p:cNvSpPr>
              <a:spLocks noChangeArrowheads="1"/>
            </p:cNvSpPr>
            <p:nvPr/>
          </p:nvSpPr>
          <p:spPr bwMode="gray">
            <a:xfrm>
              <a:off x="5377450" y="4214729"/>
              <a:ext cx="533488" cy="28576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Rectangle 9"/>
            <p:cNvSpPr>
              <a:spLocks noChangeArrowheads="1"/>
            </p:cNvSpPr>
            <p:nvPr/>
          </p:nvSpPr>
          <p:spPr bwMode="gray">
            <a:xfrm>
              <a:off x="8730801" y="4214729"/>
              <a:ext cx="1143188" cy="30481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4" name="Oval 10"/>
            <p:cNvSpPr>
              <a:spLocks noChangeArrowheads="1"/>
            </p:cNvSpPr>
            <p:nvPr/>
          </p:nvSpPr>
          <p:spPr bwMode="blackWhite">
            <a:xfrm>
              <a:off x="8020964" y="1532439"/>
              <a:ext cx="338194"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25" name="Oval 13"/>
            <p:cNvSpPr>
              <a:spLocks noChangeArrowheads="1"/>
            </p:cNvSpPr>
            <p:nvPr/>
          </p:nvSpPr>
          <p:spPr bwMode="blackWhite">
            <a:xfrm>
              <a:off x="10800262" y="2786482"/>
              <a:ext cx="338193"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6" name="Oval 11"/>
            <p:cNvSpPr>
              <a:spLocks noChangeArrowheads="1"/>
            </p:cNvSpPr>
            <p:nvPr/>
          </p:nvSpPr>
          <p:spPr bwMode="blackWhite">
            <a:xfrm>
              <a:off x="8021902" y="2786482"/>
              <a:ext cx="338194" cy="33815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3</a:t>
              </a:r>
            </a:p>
          </p:txBody>
        </p:sp>
        <p:sp>
          <p:nvSpPr>
            <p:cNvPr id="27" name="AutoShape 56"/>
            <p:cNvSpPr>
              <a:spLocks noChangeArrowheads="1"/>
            </p:cNvSpPr>
            <p:nvPr/>
          </p:nvSpPr>
          <p:spPr bwMode="auto">
            <a:xfrm>
              <a:off x="4570412" y="1173220"/>
              <a:ext cx="3266828" cy="1056593"/>
            </a:xfrm>
            <a:prstGeom prst="wedgeRectCallout">
              <a:avLst>
                <a:gd name="adj1" fmla="val -63766"/>
                <a:gd name="adj2" fmla="val 112975"/>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accent1"/>
                </a:buClr>
                <a:buFont typeface="Arial" pitchFamily="34" charset="0"/>
                <a:buChar char="•"/>
                <a:defRPr/>
              </a:pPr>
              <a:r>
                <a:rPr lang="en-US" altLang="en-US" sz="1400" dirty="0">
                  <a:solidFill>
                    <a:schemeClr val="tx1"/>
                  </a:solidFill>
                </a:rPr>
                <a:t> Use the Files tab to locate the script file that you want to open.</a:t>
              </a:r>
            </a:p>
            <a:p>
              <a:pPr eaLnBrk="1" hangingPunct="1">
                <a:buClr>
                  <a:schemeClr val="accent1"/>
                </a:buClr>
                <a:buFont typeface="Arial" pitchFamily="34" charset="0"/>
                <a:buChar char="•"/>
                <a:defRPr/>
              </a:pPr>
              <a:r>
                <a:rPr lang="en-US" altLang="en-US" sz="1400" dirty="0">
                  <a:solidFill>
                    <a:schemeClr val="tx1"/>
                  </a:solidFill>
                </a:rPr>
                <a:t> Double-click the script to display the code in the SQL Worksheet.</a:t>
              </a:r>
            </a:p>
          </p:txBody>
        </p:sp>
        <p:sp>
          <p:nvSpPr>
            <p:cNvPr id="28" name="AutoShape 56"/>
            <p:cNvSpPr>
              <a:spLocks noChangeArrowheads="1"/>
            </p:cNvSpPr>
            <p:nvPr/>
          </p:nvSpPr>
          <p:spPr bwMode="auto">
            <a:xfrm>
              <a:off x="5137382" y="2620880"/>
              <a:ext cx="2699858" cy="793834"/>
            </a:xfrm>
            <a:prstGeom prst="wedgeRectCallout">
              <a:avLst>
                <a:gd name="adj1" fmla="val -21953"/>
                <a:gd name="adj2" fmla="val 14639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accent1"/>
                </a:buClr>
                <a:buFont typeface="Arial" pitchFamily="34" charset="0"/>
                <a:buChar char="•"/>
                <a:defRPr/>
              </a:pPr>
              <a:r>
                <a:rPr lang="en-US" altLang="en-US" sz="1400" dirty="0">
                  <a:solidFill>
                    <a:schemeClr val="tx1"/>
                  </a:solidFill>
                </a:rPr>
                <a:t>To run the code, click either:</a:t>
              </a:r>
            </a:p>
            <a:p>
              <a:pPr lvl="1" eaLnBrk="1" hangingPunct="1">
                <a:buClr>
                  <a:schemeClr val="accent1"/>
                </a:buClr>
                <a:buFont typeface="Arial" pitchFamily="34" charset="0"/>
                <a:buChar char="•"/>
                <a:defRPr/>
              </a:pPr>
              <a:r>
                <a:rPr lang="en-US" altLang="en-US" sz="1400" dirty="0">
                  <a:solidFill>
                    <a:schemeClr val="tx1"/>
                  </a:solidFill>
                </a:rPr>
                <a:t>Execute Script (F9), or</a:t>
              </a:r>
            </a:p>
            <a:p>
              <a:pPr lvl="1" eaLnBrk="1" hangingPunct="1">
                <a:buClr>
                  <a:schemeClr val="accent1"/>
                </a:buClr>
                <a:buFont typeface="Arial" pitchFamily="34" charset="0"/>
                <a:buChar char="•"/>
                <a:defRPr/>
              </a:pPr>
              <a:r>
                <a:rPr lang="en-US" altLang="en-US" sz="1400" dirty="0">
                  <a:solidFill>
                    <a:schemeClr val="tx1"/>
                  </a:solidFill>
                </a:rPr>
                <a:t>Run Script (F5)</a:t>
              </a:r>
            </a:p>
          </p:txBody>
        </p:sp>
        <p:sp>
          <p:nvSpPr>
            <p:cNvPr id="29" name="AutoShape 56"/>
            <p:cNvSpPr>
              <a:spLocks noChangeArrowheads="1"/>
            </p:cNvSpPr>
            <p:nvPr/>
          </p:nvSpPr>
          <p:spPr bwMode="auto">
            <a:xfrm>
              <a:off x="8544758" y="2692923"/>
              <a:ext cx="2070842" cy="721667"/>
            </a:xfrm>
            <a:prstGeom prst="wedgeRectCallout">
              <a:avLst>
                <a:gd name="adj1" fmla="val -31220"/>
                <a:gd name="adj2" fmla="val 16359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eaLnBrk="1" hangingPunct="1">
                <a:buClr>
                  <a:schemeClr val="bg1"/>
                </a:buClr>
                <a:defRPr/>
              </a:pPr>
              <a:r>
                <a:rPr lang="en-US" altLang="en-US" sz="1400" dirty="0">
                  <a:solidFill>
                    <a:schemeClr val="tx1"/>
                  </a:solidFill>
                </a:rPr>
                <a:t>Select a connection from the drop-down list.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a:lstStyle/>
          <a:p>
            <a:pPr eaLnBrk="1" hangingPunct="1"/>
            <a:r>
              <a:rPr lang="en-US" altLang="en-US" smtClean="0"/>
              <a:t>Executing Saved Script Files: Method 2</a:t>
            </a:r>
          </a:p>
        </p:txBody>
      </p:sp>
      <p:grpSp>
        <p:nvGrpSpPr>
          <p:cNvPr id="3" name="Group 2"/>
          <p:cNvGrpSpPr/>
          <p:nvPr/>
        </p:nvGrpSpPr>
        <p:grpSpPr>
          <a:xfrm>
            <a:off x="4018222" y="1376619"/>
            <a:ext cx="4152381" cy="4104762"/>
            <a:chOff x="4418013" y="1943100"/>
            <a:chExt cx="4152381" cy="4104762"/>
          </a:xfrm>
        </p:grpSpPr>
        <p:pic>
          <p:nvPicPr>
            <p:cNvPr id="46084" name="Picture 10"/>
            <p:cNvPicPr>
              <a:picLocks noChangeAspect="1" noChangeArrowheads="1"/>
            </p:cNvPicPr>
            <p:nvPr/>
          </p:nvPicPr>
          <p:blipFill>
            <a:blip r:embed="rId3" cstate="print"/>
            <a:srcRect/>
            <a:stretch>
              <a:fillRect/>
            </a:stretch>
          </p:blipFill>
          <p:spPr bwMode="auto">
            <a:xfrm>
              <a:off x="4418013" y="1943100"/>
              <a:ext cx="4152381" cy="4104762"/>
            </a:xfrm>
            <a:prstGeom prst="rect">
              <a:avLst/>
            </a:prstGeom>
            <a:noFill/>
            <a:ln w="28575">
              <a:noFill/>
              <a:miter lim="800000"/>
              <a:headEnd type="none" w="sm" len="sm"/>
              <a:tailEnd type="none" w="sm" len="sm"/>
            </a:ln>
          </p:spPr>
        </p:pic>
        <p:sp>
          <p:nvSpPr>
            <p:cNvPr id="46087" name="Rectangle 6"/>
            <p:cNvSpPr>
              <a:spLocks noChangeArrowheads="1"/>
            </p:cNvSpPr>
            <p:nvPr/>
          </p:nvSpPr>
          <p:spPr bwMode="gray">
            <a:xfrm>
              <a:off x="4646612" y="2171700"/>
              <a:ext cx="304800" cy="228600"/>
            </a:xfrm>
            <a:prstGeom prst="rect">
              <a:avLst/>
            </a:prstGeom>
            <a:noFill/>
            <a:ln w="28575">
              <a:solidFill>
                <a:schemeClr val="hlink"/>
              </a:solidFill>
              <a:miter lim="800000"/>
              <a:headEnd/>
              <a:tailEnd/>
            </a:ln>
          </p:spPr>
          <p:txBody>
            <a:bodyPr wrap="none" anchor="ctr"/>
            <a:lstStyle/>
            <a:p>
              <a:pPr eaLnBrk="1" hangingPunct="1"/>
              <a:endParaRPr lang="en-US" altLang="en-US"/>
            </a:p>
          </p:txBody>
        </p:sp>
        <p:sp>
          <p:nvSpPr>
            <p:cNvPr id="46088" name="Rectangle 7"/>
            <p:cNvSpPr>
              <a:spLocks noChangeArrowheads="1"/>
            </p:cNvSpPr>
            <p:nvPr/>
          </p:nvSpPr>
          <p:spPr bwMode="gray">
            <a:xfrm>
              <a:off x="4428274" y="4164189"/>
              <a:ext cx="1108364" cy="228600"/>
            </a:xfrm>
            <a:prstGeom prst="rect">
              <a:avLst/>
            </a:prstGeom>
            <a:noFill/>
            <a:ln w="28575">
              <a:solidFill>
                <a:srgbClr val="FF0000"/>
              </a:solidFill>
              <a:miter lim="800000"/>
              <a:headEnd/>
              <a:tailEnd/>
            </a:ln>
          </p:spPr>
          <p:txBody>
            <a:bodyPr wrap="none" anchor="ctr"/>
            <a:lstStyle/>
            <a:p>
              <a:pPr defTabSz="228600"/>
              <a:endParaRPr lang="en-US" altLang="en-US"/>
            </a:p>
          </p:txBody>
        </p:sp>
        <p:sp>
          <p:nvSpPr>
            <p:cNvPr id="46089" name="Rectangle 8"/>
            <p:cNvSpPr>
              <a:spLocks noChangeArrowheads="1"/>
            </p:cNvSpPr>
            <p:nvPr/>
          </p:nvSpPr>
          <p:spPr bwMode="gray">
            <a:xfrm>
              <a:off x="4556300" y="2628900"/>
              <a:ext cx="2701636" cy="228600"/>
            </a:xfrm>
            <a:prstGeom prst="rect">
              <a:avLst/>
            </a:prstGeom>
            <a:noFill/>
            <a:ln w="28575">
              <a:solidFill>
                <a:srgbClr val="FF0000"/>
              </a:solidFill>
              <a:miter lim="800000"/>
              <a:headEnd/>
              <a:tailEnd/>
            </a:ln>
          </p:spPr>
          <p:txBody>
            <a:bodyPr wrap="none" anchor="ctr"/>
            <a:lstStyle/>
            <a:p>
              <a:pPr defTabSz="228600"/>
              <a:endParaRPr lang="en-US" altLang="en-US"/>
            </a:p>
          </p:txBody>
        </p:sp>
      </p:grpSp>
      <p:sp>
        <p:nvSpPr>
          <p:cNvPr id="46085" name="AutoShape 4"/>
          <p:cNvSpPr>
            <a:spLocks noChangeArrowheads="1"/>
          </p:cNvSpPr>
          <p:nvPr/>
        </p:nvSpPr>
        <p:spPr bwMode="auto">
          <a:xfrm>
            <a:off x="7180002" y="1134525"/>
            <a:ext cx="2438400" cy="1169988"/>
          </a:xfrm>
          <a:prstGeom prst="wedgeRectCallout">
            <a:avLst>
              <a:gd name="adj1" fmla="val -64532"/>
              <a:gd name="adj2" fmla="val 3103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buClr>
                <a:schemeClr val="bg1"/>
              </a:buClr>
            </a:pPr>
            <a:r>
              <a:rPr lang="en-US" altLang="en-US" sz="1400" dirty="0">
                <a:solidFill>
                  <a:schemeClr val="dk1"/>
                </a:solidFill>
                <a:latin typeface="+mn-lt"/>
                <a:cs typeface="+mn-cs"/>
                <a:sym typeface="Arial" charset="0"/>
              </a:rPr>
              <a:t>Use the @ command followed by the location and name of the file that you want to execute and click the Run Script icon.</a:t>
            </a:r>
          </a:p>
        </p:txBody>
      </p:sp>
      <p:sp>
        <p:nvSpPr>
          <p:cNvPr id="46086" name="AutoShape 5"/>
          <p:cNvSpPr>
            <a:spLocks noChangeArrowheads="1"/>
          </p:cNvSpPr>
          <p:nvPr/>
        </p:nvSpPr>
        <p:spPr bwMode="auto">
          <a:xfrm>
            <a:off x="1827212" y="3400778"/>
            <a:ext cx="2044700" cy="954087"/>
          </a:xfrm>
          <a:prstGeom prst="wedgeRectCallout">
            <a:avLst>
              <a:gd name="adj1" fmla="val 57375"/>
              <a:gd name="adj2" fmla="val 92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buClr>
                <a:schemeClr val="bg1"/>
              </a:buClr>
            </a:pPr>
            <a:r>
              <a:rPr lang="en-US" altLang="en-US" sz="1400" dirty="0">
                <a:latin typeface="+mn-lt"/>
                <a:cs typeface="+mn-cs"/>
                <a:sym typeface="Arial" charset="0"/>
              </a:rPr>
              <a:t>The output from the script is displayed on the Script Output tabbed page.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smtClean="0"/>
              <a:t>Formatting the SQL Code</a:t>
            </a:r>
          </a:p>
        </p:txBody>
      </p:sp>
      <p:grpSp>
        <p:nvGrpSpPr>
          <p:cNvPr id="2" name="Group 1"/>
          <p:cNvGrpSpPr/>
          <p:nvPr/>
        </p:nvGrpSpPr>
        <p:grpSpPr>
          <a:xfrm>
            <a:off x="4037012" y="865188"/>
            <a:ext cx="4114800" cy="5127625"/>
            <a:chOff x="4989512" y="892176"/>
            <a:chExt cx="4114800" cy="5127625"/>
          </a:xfrm>
        </p:grpSpPr>
        <p:sp>
          <p:nvSpPr>
            <p:cNvPr id="48134" name="Rectangle 9"/>
            <p:cNvSpPr>
              <a:spLocks noChangeArrowheads="1"/>
            </p:cNvSpPr>
            <p:nvPr/>
          </p:nvSpPr>
          <p:spPr bwMode="gray">
            <a:xfrm>
              <a:off x="6437312" y="4397859"/>
              <a:ext cx="2133600" cy="152421"/>
            </a:xfrm>
            <a:prstGeom prst="rect">
              <a:avLst/>
            </a:prstGeom>
            <a:noFill/>
            <a:ln w="28575">
              <a:solidFill>
                <a:schemeClr val="accent2"/>
              </a:solidFill>
              <a:miter lim="800000"/>
              <a:headEnd type="none" w="sm" len="sm"/>
              <a:tailEnd type="none" w="sm" len="sm"/>
            </a:ln>
          </p:spPr>
          <p:txBody>
            <a:bodyPr wrap="none" anchor="ctr"/>
            <a:lstStyle/>
            <a:p>
              <a:pPr eaLnBrk="1" hangingPunct="1"/>
              <a:endParaRPr lang="en-US" altLang="en-US"/>
            </a:p>
          </p:txBody>
        </p:sp>
        <p:pic>
          <p:nvPicPr>
            <p:cNvPr id="48135" name="Picture 14"/>
            <p:cNvPicPr>
              <a:picLocks noChangeAspect="1" noChangeArrowheads="1"/>
            </p:cNvPicPr>
            <p:nvPr/>
          </p:nvPicPr>
          <p:blipFill>
            <a:blip r:embed="rId3" cstate="print"/>
            <a:srcRect/>
            <a:stretch>
              <a:fillRect/>
            </a:stretch>
          </p:blipFill>
          <p:spPr bwMode="auto">
            <a:xfrm>
              <a:off x="4989512" y="892176"/>
              <a:ext cx="4114800" cy="3897850"/>
            </a:xfrm>
            <a:prstGeom prst="rect">
              <a:avLst/>
            </a:prstGeom>
            <a:noFill/>
            <a:ln w="28575">
              <a:noFill/>
              <a:miter lim="800000"/>
              <a:headEnd type="none" w="sm" len="sm"/>
              <a:tailEnd type="none" w="sm" len="sm"/>
            </a:ln>
          </p:spPr>
        </p:pic>
        <p:pic>
          <p:nvPicPr>
            <p:cNvPr id="48138" name="Picture 16"/>
            <p:cNvPicPr>
              <a:picLocks noChangeAspect="1" noChangeArrowheads="1"/>
            </p:cNvPicPr>
            <p:nvPr/>
          </p:nvPicPr>
          <p:blipFill>
            <a:blip r:embed="rId4" cstate="print"/>
            <a:srcRect/>
            <a:stretch>
              <a:fillRect/>
            </a:stretch>
          </p:blipFill>
          <p:spPr bwMode="auto">
            <a:xfrm>
              <a:off x="4989512" y="4886170"/>
              <a:ext cx="2686050" cy="1133631"/>
            </a:xfrm>
            <a:prstGeom prst="rect">
              <a:avLst/>
            </a:prstGeom>
            <a:noFill/>
            <a:ln w="28575">
              <a:noFill/>
              <a:miter lim="800000"/>
              <a:headEnd type="none" w="sm" len="sm"/>
              <a:tailEnd type="none" w="sm" len="sm"/>
            </a:ln>
          </p:spPr>
        </p:pic>
        <p:sp>
          <p:nvSpPr>
            <p:cNvPr id="48139" name="Rectangle 9"/>
            <p:cNvSpPr>
              <a:spLocks noChangeArrowheads="1"/>
            </p:cNvSpPr>
            <p:nvPr/>
          </p:nvSpPr>
          <p:spPr bwMode="auto">
            <a:xfrm>
              <a:off x="6109934" y="4005517"/>
              <a:ext cx="2667000" cy="152421"/>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
        <p:nvSpPr>
          <p:cNvPr id="12" name="AutoShape 5"/>
          <p:cNvSpPr>
            <a:spLocks noChangeArrowheads="1"/>
          </p:cNvSpPr>
          <p:nvPr/>
        </p:nvSpPr>
        <p:spPr bwMode="auto">
          <a:xfrm>
            <a:off x="2436812" y="1779277"/>
            <a:ext cx="1269598" cy="716820"/>
          </a:xfrm>
          <a:prstGeom prst="wedgeRectCallout">
            <a:avLst>
              <a:gd name="adj1" fmla="val 82272"/>
              <a:gd name="adj2" fmla="val -9699"/>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Before </a:t>
            </a:r>
          </a:p>
          <a:p>
            <a:pPr algn="ctr">
              <a:defRPr/>
            </a:pPr>
            <a:r>
              <a:rPr lang="en-US" altLang="en-US" sz="1400" dirty="0">
                <a:solidFill>
                  <a:schemeClr val="tx1">
                    <a:lumMod val="50000"/>
                  </a:schemeClr>
                </a:solidFill>
              </a:rPr>
              <a:t>formatting</a:t>
            </a:r>
          </a:p>
        </p:txBody>
      </p:sp>
      <p:sp>
        <p:nvSpPr>
          <p:cNvPr id="13" name="AutoShape 5"/>
          <p:cNvSpPr>
            <a:spLocks noChangeArrowheads="1"/>
          </p:cNvSpPr>
          <p:nvPr/>
        </p:nvSpPr>
        <p:spPr bwMode="auto">
          <a:xfrm>
            <a:off x="2436812" y="4765860"/>
            <a:ext cx="1269598" cy="716820"/>
          </a:xfrm>
          <a:prstGeom prst="wedgeRectCallout">
            <a:avLst>
              <a:gd name="adj1" fmla="val 80493"/>
              <a:gd name="adj2" fmla="val 26523"/>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smtClean="0">
                <a:solidFill>
                  <a:schemeClr val="tx1">
                    <a:lumMod val="50000"/>
                  </a:schemeClr>
                </a:solidFill>
              </a:rPr>
              <a:t>After </a:t>
            </a:r>
            <a:endParaRPr lang="en-US" altLang="en-US" sz="1400" dirty="0">
              <a:solidFill>
                <a:schemeClr val="tx1">
                  <a:lumMod val="50000"/>
                </a:schemeClr>
              </a:solidFill>
            </a:endParaRPr>
          </a:p>
          <a:p>
            <a:pPr algn="ctr">
              <a:defRPr/>
            </a:pPr>
            <a:r>
              <a:rPr lang="en-US" altLang="en-US" sz="1400" dirty="0">
                <a:solidFill>
                  <a:schemeClr val="tx1">
                    <a:lumMod val="50000"/>
                  </a:schemeClr>
                </a:solidFill>
              </a:rPr>
              <a:t>formatting</a:t>
            </a:r>
          </a:p>
        </p:txBody>
      </p:sp>
      <p:sp>
        <p:nvSpPr>
          <p:cNvPr id="10" name="Rectangle 9"/>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1" name="Round Diagonal Corner Rectangle 10"/>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14" name="Round Diagonal Corner Rectangle 13"/>
          <p:cNvSpPr/>
          <p:nvPr/>
        </p:nvSpPr>
        <p:spPr bwMode="auto">
          <a:xfrm>
            <a:off x="10061141" y="668868"/>
            <a:ext cx="1524000" cy="1772444"/>
          </a:xfrm>
          <a:prstGeom prst="round2DiagRect">
            <a:avLst/>
          </a:prstGeom>
          <a:solidFill>
            <a:schemeClr val="bg1"/>
          </a:solidFill>
          <a:ln w="50800" cap="flat" cmpd="sng" algn="ctr">
            <a:solidFill>
              <a:srgbClr val="DBF3D9"/>
            </a:solid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grpSp>
        <p:nvGrpSpPr>
          <p:cNvPr id="15" name="Group 14"/>
          <p:cNvGrpSpPr/>
          <p:nvPr/>
        </p:nvGrpSpPr>
        <p:grpSpPr>
          <a:xfrm>
            <a:off x="10216970" y="909748"/>
            <a:ext cx="1212342" cy="1290684"/>
            <a:chOff x="10673270" y="3979729"/>
            <a:chExt cx="1212342" cy="1290684"/>
          </a:xfrm>
        </p:grpSpPr>
        <p:sp>
          <p:nvSpPr>
            <p:cNvPr id="16" name="Action Button: Document 4099">
              <a:hlinkClick r:id="" action="ppaction://noaction" highlightClick="1"/>
            </p:cNvPr>
            <p:cNvSpPr/>
            <p:nvPr/>
          </p:nvSpPr>
          <p:spPr bwMode="auto">
            <a:xfrm>
              <a:off x="10673270" y="3979729"/>
              <a:ext cx="974068" cy="1290684"/>
            </a:xfrm>
            <a:custGeom>
              <a:avLst/>
              <a:gdLst>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0 w 2286000"/>
                <a:gd name="connsiteY0" fmla="*/ 1507703 h 1507703"/>
                <a:gd name="connsiteX1" fmla="*/ 2286000 w 2286000"/>
                <a:gd name="connsiteY1" fmla="*/ 1507703 h 1507703"/>
                <a:gd name="connsiteX2" fmla="*/ 0 w 2286000"/>
                <a:gd name="connsiteY2" fmla="*/ 1507703 h 1507703"/>
                <a:gd name="connsiteX0" fmla="*/ 0 w 2377440"/>
                <a:gd name="connsiteY0" fmla="*/ 0 h 1599143"/>
                <a:gd name="connsiteX1" fmla="*/ 2286000 w 2377440"/>
                <a:gd name="connsiteY1" fmla="*/ 0 h 1599143"/>
                <a:gd name="connsiteX2" fmla="*/ 2286000 w 2377440"/>
                <a:gd name="connsiteY2" fmla="*/ 1507703 h 1599143"/>
                <a:gd name="connsiteX3" fmla="*/ 0 w 2377440"/>
                <a:gd name="connsiteY3" fmla="*/ 1507703 h 1599143"/>
                <a:gd name="connsiteX4" fmla="*/ 0 w 2377440"/>
                <a:gd name="connsiteY4" fmla="*/ 0 h 1599143"/>
                <a:gd name="connsiteX5" fmla="*/ 718959 w 2377440"/>
                <a:gd name="connsiteY5" fmla="*/ 188463 h 1599143"/>
                <a:gd name="connsiteX6" fmla="*/ 1284347 w 2377440"/>
                <a:gd name="connsiteY6" fmla="*/ 188463 h 1599143"/>
                <a:gd name="connsiteX7" fmla="*/ 1567041 w 2377440"/>
                <a:gd name="connsiteY7" fmla="*/ 471157 h 1599143"/>
                <a:gd name="connsiteX8" fmla="*/ 1567041 w 2377440"/>
                <a:gd name="connsiteY8" fmla="*/ 1319240 h 1599143"/>
                <a:gd name="connsiteX9" fmla="*/ 718959 w 2377440"/>
                <a:gd name="connsiteY9" fmla="*/ 1319240 h 1599143"/>
                <a:gd name="connsiteX10" fmla="*/ 718959 w 2377440"/>
                <a:gd name="connsiteY10" fmla="*/ 188463 h 1599143"/>
                <a:gd name="connsiteX0" fmla="*/ 718959 w 2377440"/>
                <a:gd name="connsiteY0" fmla="*/ 188463 h 1599143"/>
                <a:gd name="connsiteX1" fmla="*/ 1284347 w 2377440"/>
                <a:gd name="connsiteY1" fmla="*/ 188463 h 1599143"/>
                <a:gd name="connsiteX2" fmla="*/ 1284347 w 2377440"/>
                <a:gd name="connsiteY2" fmla="*/ 471157 h 1599143"/>
                <a:gd name="connsiteX3" fmla="*/ 1567041 w 2377440"/>
                <a:gd name="connsiteY3" fmla="*/ 471157 h 1599143"/>
                <a:gd name="connsiteX4" fmla="*/ 1567041 w 2377440"/>
                <a:gd name="connsiteY4" fmla="*/ 1319240 h 1599143"/>
                <a:gd name="connsiteX5" fmla="*/ 718959 w 2377440"/>
                <a:gd name="connsiteY5" fmla="*/ 1319240 h 1599143"/>
                <a:gd name="connsiteX6" fmla="*/ 718959 w 2377440"/>
                <a:gd name="connsiteY6" fmla="*/ 188463 h 1599143"/>
                <a:gd name="connsiteX0" fmla="*/ 1284347 w 2377440"/>
                <a:gd name="connsiteY0" fmla="*/ 188463 h 1599143"/>
                <a:gd name="connsiteX1" fmla="*/ 1284347 w 2377440"/>
                <a:gd name="connsiteY1" fmla="*/ 471157 h 1599143"/>
                <a:gd name="connsiteX2" fmla="*/ 1567041 w 2377440"/>
                <a:gd name="connsiteY2" fmla="*/ 471157 h 1599143"/>
                <a:gd name="connsiteX3" fmla="*/ 1284347 w 2377440"/>
                <a:gd name="connsiteY3" fmla="*/ 188463 h 1599143"/>
                <a:gd name="connsiteX0" fmla="*/ 718959 w 2377440"/>
                <a:gd name="connsiteY0" fmla="*/ 188463 h 1599143"/>
                <a:gd name="connsiteX1" fmla="*/ 1284347 w 2377440"/>
                <a:gd name="connsiteY1" fmla="*/ 188463 h 1599143"/>
                <a:gd name="connsiteX2" fmla="*/ 1567041 w 2377440"/>
                <a:gd name="connsiteY2" fmla="*/ 471157 h 1599143"/>
                <a:gd name="connsiteX3" fmla="*/ 1567041 w 2377440"/>
                <a:gd name="connsiteY3" fmla="*/ 1319240 h 1599143"/>
                <a:gd name="connsiteX4" fmla="*/ 718959 w 2377440"/>
                <a:gd name="connsiteY4" fmla="*/ 1319240 h 1599143"/>
                <a:gd name="connsiteX5" fmla="*/ 718959 w 2377440"/>
                <a:gd name="connsiteY5" fmla="*/ 188463 h 1599143"/>
                <a:gd name="connsiteX6" fmla="*/ 1567041 w 2377440"/>
                <a:gd name="connsiteY6" fmla="*/ 471157 h 1599143"/>
                <a:gd name="connsiteX7" fmla="*/ 1284347 w 2377440"/>
                <a:gd name="connsiteY7" fmla="*/ 471157 h 1599143"/>
                <a:gd name="connsiteX8" fmla="*/ 1284347 w 2377440"/>
                <a:gd name="connsiteY8" fmla="*/ 188463 h 1599143"/>
                <a:gd name="connsiteX0" fmla="*/ 2286000 w 2377440"/>
                <a:gd name="connsiteY0" fmla="*/ 1507703 h 1599143"/>
                <a:gd name="connsiteX1" fmla="*/ 0 w 2377440"/>
                <a:gd name="connsiteY1" fmla="*/ 1507703 h 1599143"/>
                <a:gd name="connsiteX2" fmla="*/ 2377440 w 2377440"/>
                <a:gd name="connsiteY2" fmla="*/ 1599143 h 159914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0 h 1507703"/>
                <a:gd name="connsiteX1" fmla="*/ 2286000 w 2286000"/>
                <a:gd name="connsiteY1" fmla="*/ 0 h 1507703"/>
                <a:gd name="connsiteX2" fmla="*/ 2286000 w 2286000"/>
                <a:gd name="connsiteY2" fmla="*/ 1507703 h 1507703"/>
                <a:gd name="connsiteX3" fmla="*/ 0 w 2286000"/>
                <a:gd name="connsiteY3" fmla="*/ 1507703 h 1507703"/>
                <a:gd name="connsiteX4" fmla="*/ 0 w 2286000"/>
                <a:gd name="connsiteY4" fmla="*/ 0 h 1507703"/>
                <a:gd name="connsiteX5" fmla="*/ 718959 w 2286000"/>
                <a:gd name="connsiteY5" fmla="*/ 188463 h 1507703"/>
                <a:gd name="connsiteX6" fmla="*/ 1284347 w 2286000"/>
                <a:gd name="connsiteY6" fmla="*/ 188463 h 1507703"/>
                <a:gd name="connsiteX7" fmla="*/ 1567041 w 2286000"/>
                <a:gd name="connsiteY7" fmla="*/ 471157 h 1507703"/>
                <a:gd name="connsiteX8" fmla="*/ 1567041 w 2286000"/>
                <a:gd name="connsiteY8" fmla="*/ 1319240 h 1507703"/>
                <a:gd name="connsiteX9" fmla="*/ 718959 w 2286000"/>
                <a:gd name="connsiteY9" fmla="*/ 1319240 h 1507703"/>
                <a:gd name="connsiteX10" fmla="*/ 718959 w 2286000"/>
                <a:gd name="connsiteY10"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507703 h 1507703"/>
                <a:gd name="connsiteX1" fmla="*/ 2286000 w 2286000"/>
                <a:gd name="connsiteY1" fmla="*/ 0 h 1507703"/>
                <a:gd name="connsiteX2" fmla="*/ 2286000 w 2286000"/>
                <a:gd name="connsiteY2" fmla="*/ 1507703 h 1507703"/>
                <a:gd name="connsiteX3" fmla="*/ 0 w 2286000"/>
                <a:gd name="connsiteY3" fmla="*/ 1507703 h 1507703"/>
                <a:gd name="connsiteX4" fmla="*/ 718959 w 2286000"/>
                <a:gd name="connsiteY4" fmla="*/ 188463 h 1507703"/>
                <a:gd name="connsiteX5" fmla="*/ 1284347 w 2286000"/>
                <a:gd name="connsiteY5" fmla="*/ 188463 h 1507703"/>
                <a:gd name="connsiteX6" fmla="*/ 1567041 w 2286000"/>
                <a:gd name="connsiteY6" fmla="*/ 471157 h 1507703"/>
                <a:gd name="connsiteX7" fmla="*/ 1567041 w 2286000"/>
                <a:gd name="connsiteY7" fmla="*/ 1319240 h 1507703"/>
                <a:gd name="connsiteX8" fmla="*/ 718959 w 2286000"/>
                <a:gd name="connsiteY8" fmla="*/ 1319240 h 1507703"/>
                <a:gd name="connsiteX9" fmla="*/ 718959 w 2286000"/>
                <a:gd name="connsiteY9" fmla="*/ 188463 h 1507703"/>
                <a:gd name="connsiteX0" fmla="*/ 718959 w 2286000"/>
                <a:gd name="connsiteY0" fmla="*/ 188463 h 1507703"/>
                <a:gd name="connsiteX1" fmla="*/ 1284347 w 2286000"/>
                <a:gd name="connsiteY1" fmla="*/ 188463 h 1507703"/>
                <a:gd name="connsiteX2" fmla="*/ 1284347 w 2286000"/>
                <a:gd name="connsiteY2" fmla="*/ 471157 h 1507703"/>
                <a:gd name="connsiteX3" fmla="*/ 1567041 w 2286000"/>
                <a:gd name="connsiteY3" fmla="*/ 471157 h 1507703"/>
                <a:gd name="connsiteX4" fmla="*/ 1567041 w 2286000"/>
                <a:gd name="connsiteY4" fmla="*/ 1319240 h 1507703"/>
                <a:gd name="connsiteX5" fmla="*/ 718959 w 2286000"/>
                <a:gd name="connsiteY5" fmla="*/ 1319240 h 1507703"/>
                <a:gd name="connsiteX6" fmla="*/ 718959 w 2286000"/>
                <a:gd name="connsiteY6" fmla="*/ 188463 h 1507703"/>
                <a:gd name="connsiteX0" fmla="*/ 1284347 w 2286000"/>
                <a:gd name="connsiteY0" fmla="*/ 188463 h 1507703"/>
                <a:gd name="connsiteX1" fmla="*/ 1284347 w 2286000"/>
                <a:gd name="connsiteY1" fmla="*/ 471157 h 1507703"/>
                <a:gd name="connsiteX2" fmla="*/ 1567041 w 2286000"/>
                <a:gd name="connsiteY2" fmla="*/ 471157 h 1507703"/>
                <a:gd name="connsiteX3" fmla="*/ 1284347 w 2286000"/>
                <a:gd name="connsiteY3" fmla="*/ 188463 h 1507703"/>
                <a:gd name="connsiteX0" fmla="*/ 718959 w 2286000"/>
                <a:gd name="connsiteY0" fmla="*/ 188463 h 1507703"/>
                <a:gd name="connsiteX1" fmla="*/ 1284347 w 2286000"/>
                <a:gd name="connsiteY1" fmla="*/ 188463 h 1507703"/>
                <a:gd name="connsiteX2" fmla="*/ 1567041 w 2286000"/>
                <a:gd name="connsiteY2" fmla="*/ 471157 h 1507703"/>
                <a:gd name="connsiteX3" fmla="*/ 1567041 w 2286000"/>
                <a:gd name="connsiteY3" fmla="*/ 1319240 h 1507703"/>
                <a:gd name="connsiteX4" fmla="*/ 718959 w 2286000"/>
                <a:gd name="connsiteY4" fmla="*/ 1319240 h 1507703"/>
                <a:gd name="connsiteX5" fmla="*/ 718959 w 2286000"/>
                <a:gd name="connsiteY5" fmla="*/ 188463 h 1507703"/>
                <a:gd name="connsiteX6" fmla="*/ 1567041 w 2286000"/>
                <a:gd name="connsiteY6" fmla="*/ 471157 h 1507703"/>
                <a:gd name="connsiteX7" fmla="*/ 1284347 w 2286000"/>
                <a:gd name="connsiteY7" fmla="*/ 471157 h 1507703"/>
                <a:gd name="connsiteX8" fmla="*/ 1284347 w 2286000"/>
                <a:gd name="connsiteY8" fmla="*/ 188463 h 1507703"/>
                <a:gd name="connsiteX0" fmla="*/ 2286000 w 2286000"/>
                <a:gd name="connsiteY0" fmla="*/ 1507703 h 1507703"/>
                <a:gd name="connsiteX1" fmla="*/ 0 w 2286000"/>
                <a:gd name="connsiteY1" fmla="*/ 1507703 h 1507703"/>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0" fmla="*/ 0 w 2286000"/>
                <a:gd name="connsiteY0" fmla="*/ 1319240 h 1319240"/>
                <a:gd name="connsiteX1" fmla="*/ 2286000 w 2286000"/>
                <a:gd name="connsiteY1" fmla="*/ 1319240 h 1319240"/>
                <a:gd name="connsiteX2" fmla="*/ 0 w 2286000"/>
                <a:gd name="connsiteY2" fmla="*/ 1319240 h 1319240"/>
                <a:gd name="connsiteX3" fmla="*/ 718959 w 2286000"/>
                <a:gd name="connsiteY3" fmla="*/ 0 h 1319240"/>
                <a:gd name="connsiteX4" fmla="*/ 1284347 w 2286000"/>
                <a:gd name="connsiteY4" fmla="*/ 0 h 1319240"/>
                <a:gd name="connsiteX5" fmla="*/ 1567041 w 2286000"/>
                <a:gd name="connsiteY5" fmla="*/ 282694 h 1319240"/>
                <a:gd name="connsiteX6" fmla="*/ 1567041 w 2286000"/>
                <a:gd name="connsiteY6" fmla="*/ 1130777 h 1319240"/>
                <a:gd name="connsiteX7" fmla="*/ 718959 w 2286000"/>
                <a:gd name="connsiteY7" fmla="*/ 1130777 h 1319240"/>
                <a:gd name="connsiteX8" fmla="*/ 718959 w 2286000"/>
                <a:gd name="connsiteY8" fmla="*/ 0 h 1319240"/>
                <a:gd name="connsiteX0" fmla="*/ 718959 w 2286000"/>
                <a:gd name="connsiteY0" fmla="*/ 0 h 1319240"/>
                <a:gd name="connsiteX1" fmla="*/ 1284347 w 2286000"/>
                <a:gd name="connsiteY1" fmla="*/ 0 h 1319240"/>
                <a:gd name="connsiteX2" fmla="*/ 1284347 w 2286000"/>
                <a:gd name="connsiteY2" fmla="*/ 282694 h 1319240"/>
                <a:gd name="connsiteX3" fmla="*/ 1567041 w 2286000"/>
                <a:gd name="connsiteY3" fmla="*/ 282694 h 1319240"/>
                <a:gd name="connsiteX4" fmla="*/ 1567041 w 2286000"/>
                <a:gd name="connsiteY4" fmla="*/ 1130777 h 1319240"/>
                <a:gd name="connsiteX5" fmla="*/ 718959 w 2286000"/>
                <a:gd name="connsiteY5" fmla="*/ 1130777 h 1319240"/>
                <a:gd name="connsiteX6" fmla="*/ 718959 w 2286000"/>
                <a:gd name="connsiteY6" fmla="*/ 0 h 1319240"/>
                <a:gd name="connsiteX0" fmla="*/ 1284347 w 2286000"/>
                <a:gd name="connsiteY0" fmla="*/ 0 h 1319240"/>
                <a:gd name="connsiteX1" fmla="*/ 1284347 w 2286000"/>
                <a:gd name="connsiteY1" fmla="*/ 282694 h 1319240"/>
                <a:gd name="connsiteX2" fmla="*/ 1567041 w 2286000"/>
                <a:gd name="connsiteY2" fmla="*/ 282694 h 1319240"/>
                <a:gd name="connsiteX3" fmla="*/ 1284347 w 2286000"/>
                <a:gd name="connsiteY3" fmla="*/ 0 h 1319240"/>
                <a:gd name="connsiteX0" fmla="*/ 718959 w 2286000"/>
                <a:gd name="connsiteY0" fmla="*/ 0 h 1319240"/>
                <a:gd name="connsiteX1" fmla="*/ 1284347 w 2286000"/>
                <a:gd name="connsiteY1" fmla="*/ 0 h 1319240"/>
                <a:gd name="connsiteX2" fmla="*/ 1567041 w 2286000"/>
                <a:gd name="connsiteY2" fmla="*/ 282694 h 1319240"/>
                <a:gd name="connsiteX3" fmla="*/ 1567041 w 2286000"/>
                <a:gd name="connsiteY3" fmla="*/ 1130777 h 1319240"/>
                <a:gd name="connsiteX4" fmla="*/ 718959 w 2286000"/>
                <a:gd name="connsiteY4" fmla="*/ 1130777 h 1319240"/>
                <a:gd name="connsiteX5" fmla="*/ 718959 w 2286000"/>
                <a:gd name="connsiteY5" fmla="*/ 0 h 1319240"/>
                <a:gd name="connsiteX6" fmla="*/ 1567041 w 2286000"/>
                <a:gd name="connsiteY6" fmla="*/ 282694 h 1319240"/>
                <a:gd name="connsiteX7" fmla="*/ 1284347 w 2286000"/>
                <a:gd name="connsiteY7" fmla="*/ 282694 h 1319240"/>
                <a:gd name="connsiteX8" fmla="*/ 1284347 w 2286000"/>
                <a:gd name="connsiteY8" fmla="*/ 0 h 1319240"/>
                <a:gd name="connsiteX0" fmla="*/ 2286000 w 2286000"/>
                <a:gd name="connsiteY0" fmla="*/ 1319240 h 1319240"/>
                <a:gd name="connsiteX1" fmla="*/ 0 w 2286000"/>
                <a:gd name="connsiteY1" fmla="*/ 1319240 h 1319240"/>
                <a:gd name="connsiteX2" fmla="*/ 2286000 w 2286000"/>
                <a:gd name="connsiteY2" fmla="*/ 1319240 h 1319240"/>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86000"/>
                <a:gd name="connsiteY0" fmla="*/ 1319240 h 1519931"/>
                <a:gd name="connsiteX1" fmla="*/ 2286000 w 2286000"/>
                <a:gd name="connsiteY1" fmla="*/ 1319240 h 1519931"/>
                <a:gd name="connsiteX2" fmla="*/ 0 w 2286000"/>
                <a:gd name="connsiteY2" fmla="*/ 1319240 h 1519931"/>
                <a:gd name="connsiteX3" fmla="*/ 718959 w 2286000"/>
                <a:gd name="connsiteY3" fmla="*/ 0 h 1519931"/>
                <a:gd name="connsiteX4" fmla="*/ 1284347 w 2286000"/>
                <a:gd name="connsiteY4" fmla="*/ 0 h 1519931"/>
                <a:gd name="connsiteX5" fmla="*/ 1567041 w 2286000"/>
                <a:gd name="connsiteY5" fmla="*/ 282694 h 1519931"/>
                <a:gd name="connsiteX6" fmla="*/ 1567041 w 2286000"/>
                <a:gd name="connsiteY6" fmla="*/ 1130777 h 1519931"/>
                <a:gd name="connsiteX7" fmla="*/ 718959 w 2286000"/>
                <a:gd name="connsiteY7" fmla="*/ 1130777 h 1519931"/>
                <a:gd name="connsiteX8" fmla="*/ 718959 w 2286000"/>
                <a:gd name="connsiteY8" fmla="*/ 0 h 1519931"/>
                <a:gd name="connsiteX0" fmla="*/ 718959 w 2286000"/>
                <a:gd name="connsiteY0" fmla="*/ 0 h 1519931"/>
                <a:gd name="connsiteX1" fmla="*/ 1284347 w 2286000"/>
                <a:gd name="connsiteY1" fmla="*/ 0 h 1519931"/>
                <a:gd name="connsiteX2" fmla="*/ 1284347 w 2286000"/>
                <a:gd name="connsiteY2" fmla="*/ 282694 h 1519931"/>
                <a:gd name="connsiteX3" fmla="*/ 1567041 w 2286000"/>
                <a:gd name="connsiteY3" fmla="*/ 282694 h 1519931"/>
                <a:gd name="connsiteX4" fmla="*/ 1567041 w 2286000"/>
                <a:gd name="connsiteY4" fmla="*/ 1130777 h 1519931"/>
                <a:gd name="connsiteX5" fmla="*/ 718959 w 2286000"/>
                <a:gd name="connsiteY5" fmla="*/ 1130777 h 1519931"/>
                <a:gd name="connsiteX6" fmla="*/ 718959 w 2286000"/>
                <a:gd name="connsiteY6" fmla="*/ 0 h 1519931"/>
                <a:gd name="connsiteX0" fmla="*/ 1284347 w 2286000"/>
                <a:gd name="connsiteY0" fmla="*/ 0 h 1519931"/>
                <a:gd name="connsiteX1" fmla="*/ 1284347 w 2286000"/>
                <a:gd name="connsiteY1" fmla="*/ 282694 h 1519931"/>
                <a:gd name="connsiteX2" fmla="*/ 1567041 w 2286000"/>
                <a:gd name="connsiteY2" fmla="*/ 282694 h 1519931"/>
                <a:gd name="connsiteX3" fmla="*/ 1284347 w 2286000"/>
                <a:gd name="connsiteY3" fmla="*/ 0 h 1519931"/>
                <a:gd name="connsiteX0" fmla="*/ 718959 w 2286000"/>
                <a:gd name="connsiteY0" fmla="*/ 0 h 1519931"/>
                <a:gd name="connsiteX1" fmla="*/ 1284347 w 2286000"/>
                <a:gd name="connsiteY1" fmla="*/ 0 h 1519931"/>
                <a:gd name="connsiteX2" fmla="*/ 1567041 w 2286000"/>
                <a:gd name="connsiteY2" fmla="*/ 282694 h 1519931"/>
                <a:gd name="connsiteX3" fmla="*/ 1567041 w 2286000"/>
                <a:gd name="connsiteY3" fmla="*/ 1130777 h 1519931"/>
                <a:gd name="connsiteX4" fmla="*/ 718959 w 2286000"/>
                <a:gd name="connsiteY4" fmla="*/ 1130777 h 1519931"/>
                <a:gd name="connsiteX5" fmla="*/ 718959 w 2286000"/>
                <a:gd name="connsiteY5" fmla="*/ 0 h 1519931"/>
                <a:gd name="connsiteX6" fmla="*/ 1567041 w 2286000"/>
                <a:gd name="connsiteY6" fmla="*/ 282694 h 1519931"/>
                <a:gd name="connsiteX7" fmla="*/ 1284347 w 2286000"/>
                <a:gd name="connsiteY7" fmla="*/ 282694 h 1519931"/>
                <a:gd name="connsiteX8" fmla="*/ 1284347 w 2286000"/>
                <a:gd name="connsiteY8" fmla="*/ 0 h 1519931"/>
                <a:gd name="connsiteX0" fmla="*/ 2286000 w 2286000"/>
                <a:gd name="connsiteY0" fmla="*/ 1319240 h 1519931"/>
                <a:gd name="connsiteX1" fmla="*/ 0 w 2286000"/>
                <a:gd name="connsiteY1" fmla="*/ 1319240 h 1519931"/>
                <a:gd name="connsiteX2" fmla="*/ 2286000 w 2286000"/>
                <a:gd name="connsiteY2" fmla="*/ 1319240 h 1519931"/>
                <a:gd name="connsiteX0" fmla="*/ 0 w 2292654"/>
                <a:gd name="connsiteY0" fmla="*/ 1319240 h 1430494"/>
                <a:gd name="connsiteX1" fmla="*/ 2286000 w 2292654"/>
                <a:gd name="connsiteY1" fmla="*/ 1319240 h 1430494"/>
                <a:gd name="connsiteX2" fmla="*/ 1957838 w 2292654"/>
                <a:gd name="connsiteY2" fmla="*/ 1360983 h 1430494"/>
                <a:gd name="connsiteX3" fmla="*/ 0 w 2292654"/>
                <a:gd name="connsiteY3" fmla="*/ 1319240 h 1430494"/>
                <a:gd name="connsiteX4" fmla="*/ 718959 w 2292654"/>
                <a:gd name="connsiteY4" fmla="*/ 0 h 1430494"/>
                <a:gd name="connsiteX5" fmla="*/ 1284347 w 2292654"/>
                <a:gd name="connsiteY5" fmla="*/ 0 h 1430494"/>
                <a:gd name="connsiteX6" fmla="*/ 1567041 w 2292654"/>
                <a:gd name="connsiteY6" fmla="*/ 282694 h 1430494"/>
                <a:gd name="connsiteX7" fmla="*/ 1567041 w 2292654"/>
                <a:gd name="connsiteY7" fmla="*/ 1130777 h 1430494"/>
                <a:gd name="connsiteX8" fmla="*/ 718959 w 2292654"/>
                <a:gd name="connsiteY8" fmla="*/ 1130777 h 1430494"/>
                <a:gd name="connsiteX9" fmla="*/ 718959 w 2292654"/>
                <a:gd name="connsiteY9" fmla="*/ 0 h 1430494"/>
                <a:gd name="connsiteX0" fmla="*/ 718959 w 2292654"/>
                <a:gd name="connsiteY0" fmla="*/ 0 h 1430494"/>
                <a:gd name="connsiteX1" fmla="*/ 1284347 w 2292654"/>
                <a:gd name="connsiteY1" fmla="*/ 0 h 1430494"/>
                <a:gd name="connsiteX2" fmla="*/ 1284347 w 2292654"/>
                <a:gd name="connsiteY2" fmla="*/ 282694 h 1430494"/>
                <a:gd name="connsiteX3" fmla="*/ 1567041 w 2292654"/>
                <a:gd name="connsiteY3" fmla="*/ 282694 h 1430494"/>
                <a:gd name="connsiteX4" fmla="*/ 1567041 w 2292654"/>
                <a:gd name="connsiteY4" fmla="*/ 1130777 h 1430494"/>
                <a:gd name="connsiteX5" fmla="*/ 718959 w 2292654"/>
                <a:gd name="connsiteY5" fmla="*/ 1130777 h 1430494"/>
                <a:gd name="connsiteX6" fmla="*/ 718959 w 2292654"/>
                <a:gd name="connsiteY6" fmla="*/ 0 h 1430494"/>
                <a:gd name="connsiteX0" fmla="*/ 1284347 w 2292654"/>
                <a:gd name="connsiteY0" fmla="*/ 0 h 1430494"/>
                <a:gd name="connsiteX1" fmla="*/ 1284347 w 2292654"/>
                <a:gd name="connsiteY1" fmla="*/ 282694 h 1430494"/>
                <a:gd name="connsiteX2" fmla="*/ 1567041 w 2292654"/>
                <a:gd name="connsiteY2" fmla="*/ 282694 h 1430494"/>
                <a:gd name="connsiteX3" fmla="*/ 1284347 w 2292654"/>
                <a:gd name="connsiteY3" fmla="*/ 0 h 1430494"/>
                <a:gd name="connsiteX0" fmla="*/ 718959 w 2292654"/>
                <a:gd name="connsiteY0" fmla="*/ 0 h 1430494"/>
                <a:gd name="connsiteX1" fmla="*/ 1284347 w 2292654"/>
                <a:gd name="connsiteY1" fmla="*/ 0 h 1430494"/>
                <a:gd name="connsiteX2" fmla="*/ 1567041 w 2292654"/>
                <a:gd name="connsiteY2" fmla="*/ 282694 h 1430494"/>
                <a:gd name="connsiteX3" fmla="*/ 1567041 w 2292654"/>
                <a:gd name="connsiteY3" fmla="*/ 1130777 h 1430494"/>
                <a:gd name="connsiteX4" fmla="*/ 718959 w 2292654"/>
                <a:gd name="connsiteY4" fmla="*/ 1130777 h 1430494"/>
                <a:gd name="connsiteX5" fmla="*/ 718959 w 2292654"/>
                <a:gd name="connsiteY5" fmla="*/ 0 h 1430494"/>
                <a:gd name="connsiteX6" fmla="*/ 1567041 w 2292654"/>
                <a:gd name="connsiteY6" fmla="*/ 282694 h 1430494"/>
                <a:gd name="connsiteX7" fmla="*/ 1284347 w 2292654"/>
                <a:gd name="connsiteY7" fmla="*/ 282694 h 1430494"/>
                <a:gd name="connsiteX8" fmla="*/ 1284347 w 2292654"/>
                <a:gd name="connsiteY8" fmla="*/ 0 h 1430494"/>
                <a:gd name="connsiteX0" fmla="*/ 2286000 w 2292654"/>
                <a:gd name="connsiteY0" fmla="*/ 1319240 h 1430494"/>
                <a:gd name="connsiteX1" fmla="*/ 0 w 2292654"/>
                <a:gd name="connsiteY1" fmla="*/ 1319240 h 1430494"/>
                <a:gd name="connsiteX2" fmla="*/ 2286000 w 2292654"/>
                <a:gd name="connsiteY2" fmla="*/ 1319240 h 1430494"/>
                <a:gd name="connsiteX0" fmla="*/ 0 w 2292654"/>
                <a:gd name="connsiteY0" fmla="*/ 1319240 h 1488573"/>
                <a:gd name="connsiteX1" fmla="*/ 2286000 w 2292654"/>
                <a:gd name="connsiteY1" fmla="*/ 1319240 h 1488573"/>
                <a:gd name="connsiteX2" fmla="*/ 1957838 w 2292654"/>
                <a:gd name="connsiteY2" fmla="*/ 1360983 h 1488573"/>
                <a:gd name="connsiteX3" fmla="*/ 0 w 2292654"/>
                <a:gd name="connsiteY3" fmla="*/ 1319240 h 1488573"/>
                <a:gd name="connsiteX4" fmla="*/ 718959 w 2292654"/>
                <a:gd name="connsiteY4" fmla="*/ 0 h 1488573"/>
                <a:gd name="connsiteX5" fmla="*/ 1284347 w 2292654"/>
                <a:gd name="connsiteY5" fmla="*/ 0 h 1488573"/>
                <a:gd name="connsiteX6" fmla="*/ 1567041 w 2292654"/>
                <a:gd name="connsiteY6" fmla="*/ 282694 h 1488573"/>
                <a:gd name="connsiteX7" fmla="*/ 1567041 w 2292654"/>
                <a:gd name="connsiteY7" fmla="*/ 1130777 h 1488573"/>
                <a:gd name="connsiteX8" fmla="*/ 718959 w 2292654"/>
                <a:gd name="connsiteY8" fmla="*/ 1130777 h 1488573"/>
                <a:gd name="connsiteX9" fmla="*/ 718959 w 2292654"/>
                <a:gd name="connsiteY9" fmla="*/ 0 h 1488573"/>
                <a:gd name="connsiteX0" fmla="*/ 718959 w 2292654"/>
                <a:gd name="connsiteY0" fmla="*/ 0 h 1488573"/>
                <a:gd name="connsiteX1" fmla="*/ 1284347 w 2292654"/>
                <a:gd name="connsiteY1" fmla="*/ 0 h 1488573"/>
                <a:gd name="connsiteX2" fmla="*/ 1284347 w 2292654"/>
                <a:gd name="connsiteY2" fmla="*/ 282694 h 1488573"/>
                <a:gd name="connsiteX3" fmla="*/ 1567041 w 2292654"/>
                <a:gd name="connsiteY3" fmla="*/ 282694 h 1488573"/>
                <a:gd name="connsiteX4" fmla="*/ 1567041 w 2292654"/>
                <a:gd name="connsiteY4" fmla="*/ 1130777 h 1488573"/>
                <a:gd name="connsiteX5" fmla="*/ 718959 w 2292654"/>
                <a:gd name="connsiteY5" fmla="*/ 1130777 h 1488573"/>
                <a:gd name="connsiteX6" fmla="*/ 718959 w 2292654"/>
                <a:gd name="connsiteY6" fmla="*/ 0 h 1488573"/>
                <a:gd name="connsiteX0" fmla="*/ 1284347 w 2292654"/>
                <a:gd name="connsiteY0" fmla="*/ 0 h 1488573"/>
                <a:gd name="connsiteX1" fmla="*/ 1284347 w 2292654"/>
                <a:gd name="connsiteY1" fmla="*/ 282694 h 1488573"/>
                <a:gd name="connsiteX2" fmla="*/ 1567041 w 2292654"/>
                <a:gd name="connsiteY2" fmla="*/ 282694 h 1488573"/>
                <a:gd name="connsiteX3" fmla="*/ 1284347 w 2292654"/>
                <a:gd name="connsiteY3" fmla="*/ 0 h 1488573"/>
                <a:gd name="connsiteX0" fmla="*/ 718959 w 2292654"/>
                <a:gd name="connsiteY0" fmla="*/ 0 h 1488573"/>
                <a:gd name="connsiteX1" fmla="*/ 1284347 w 2292654"/>
                <a:gd name="connsiteY1" fmla="*/ 0 h 1488573"/>
                <a:gd name="connsiteX2" fmla="*/ 1567041 w 2292654"/>
                <a:gd name="connsiteY2" fmla="*/ 282694 h 1488573"/>
                <a:gd name="connsiteX3" fmla="*/ 1567041 w 2292654"/>
                <a:gd name="connsiteY3" fmla="*/ 1130777 h 1488573"/>
                <a:gd name="connsiteX4" fmla="*/ 718959 w 2292654"/>
                <a:gd name="connsiteY4" fmla="*/ 1130777 h 1488573"/>
                <a:gd name="connsiteX5" fmla="*/ 718959 w 2292654"/>
                <a:gd name="connsiteY5" fmla="*/ 0 h 1488573"/>
                <a:gd name="connsiteX6" fmla="*/ 1567041 w 2292654"/>
                <a:gd name="connsiteY6" fmla="*/ 282694 h 1488573"/>
                <a:gd name="connsiteX7" fmla="*/ 1284347 w 2292654"/>
                <a:gd name="connsiteY7" fmla="*/ 282694 h 1488573"/>
                <a:gd name="connsiteX8" fmla="*/ 1284347 w 2292654"/>
                <a:gd name="connsiteY8" fmla="*/ 0 h 1488573"/>
                <a:gd name="connsiteX0" fmla="*/ 2286000 w 2292654"/>
                <a:gd name="connsiteY0" fmla="*/ 1319240 h 1488573"/>
                <a:gd name="connsiteX1" fmla="*/ 1490133 w 2292654"/>
                <a:gd name="connsiteY1" fmla="*/ 1488573 h 1488573"/>
                <a:gd name="connsiteX2" fmla="*/ 2286000 w 2292654"/>
                <a:gd name="connsiteY2" fmla="*/ 1319240 h 1488573"/>
                <a:gd name="connsiteX0" fmla="*/ 1238879 w 1567267"/>
                <a:gd name="connsiteY0" fmla="*/ 1360983 h 1488573"/>
                <a:gd name="connsiteX1" fmla="*/ 1567041 w 1567267"/>
                <a:gd name="connsiteY1" fmla="*/ 1319240 h 1488573"/>
                <a:gd name="connsiteX2" fmla="*/ 1238879 w 1567267"/>
                <a:gd name="connsiteY2" fmla="*/ 1360983 h 1488573"/>
                <a:gd name="connsiteX3" fmla="*/ 0 w 1567267"/>
                <a:gd name="connsiteY3" fmla="*/ 0 h 1488573"/>
                <a:gd name="connsiteX4" fmla="*/ 565388 w 1567267"/>
                <a:gd name="connsiteY4" fmla="*/ 0 h 1488573"/>
                <a:gd name="connsiteX5" fmla="*/ 848082 w 1567267"/>
                <a:gd name="connsiteY5" fmla="*/ 282694 h 1488573"/>
                <a:gd name="connsiteX6" fmla="*/ 848082 w 1567267"/>
                <a:gd name="connsiteY6" fmla="*/ 1130777 h 1488573"/>
                <a:gd name="connsiteX7" fmla="*/ 0 w 1567267"/>
                <a:gd name="connsiteY7" fmla="*/ 1130777 h 1488573"/>
                <a:gd name="connsiteX8" fmla="*/ 0 w 1567267"/>
                <a:gd name="connsiteY8" fmla="*/ 0 h 1488573"/>
                <a:gd name="connsiteX0" fmla="*/ 0 w 1567267"/>
                <a:gd name="connsiteY0" fmla="*/ 0 h 1488573"/>
                <a:gd name="connsiteX1" fmla="*/ 565388 w 1567267"/>
                <a:gd name="connsiteY1" fmla="*/ 0 h 1488573"/>
                <a:gd name="connsiteX2" fmla="*/ 565388 w 1567267"/>
                <a:gd name="connsiteY2" fmla="*/ 282694 h 1488573"/>
                <a:gd name="connsiteX3" fmla="*/ 848082 w 1567267"/>
                <a:gd name="connsiteY3" fmla="*/ 282694 h 1488573"/>
                <a:gd name="connsiteX4" fmla="*/ 848082 w 1567267"/>
                <a:gd name="connsiteY4" fmla="*/ 1130777 h 1488573"/>
                <a:gd name="connsiteX5" fmla="*/ 0 w 1567267"/>
                <a:gd name="connsiteY5" fmla="*/ 1130777 h 1488573"/>
                <a:gd name="connsiteX6" fmla="*/ 0 w 1567267"/>
                <a:gd name="connsiteY6" fmla="*/ 0 h 1488573"/>
                <a:gd name="connsiteX0" fmla="*/ 565388 w 1567267"/>
                <a:gd name="connsiteY0" fmla="*/ 0 h 1488573"/>
                <a:gd name="connsiteX1" fmla="*/ 565388 w 1567267"/>
                <a:gd name="connsiteY1" fmla="*/ 282694 h 1488573"/>
                <a:gd name="connsiteX2" fmla="*/ 848082 w 1567267"/>
                <a:gd name="connsiteY2" fmla="*/ 282694 h 1488573"/>
                <a:gd name="connsiteX3" fmla="*/ 565388 w 1567267"/>
                <a:gd name="connsiteY3" fmla="*/ 0 h 1488573"/>
                <a:gd name="connsiteX0" fmla="*/ 0 w 1567267"/>
                <a:gd name="connsiteY0" fmla="*/ 0 h 1488573"/>
                <a:gd name="connsiteX1" fmla="*/ 565388 w 1567267"/>
                <a:gd name="connsiteY1" fmla="*/ 0 h 1488573"/>
                <a:gd name="connsiteX2" fmla="*/ 848082 w 1567267"/>
                <a:gd name="connsiteY2" fmla="*/ 282694 h 1488573"/>
                <a:gd name="connsiteX3" fmla="*/ 848082 w 1567267"/>
                <a:gd name="connsiteY3" fmla="*/ 1130777 h 1488573"/>
                <a:gd name="connsiteX4" fmla="*/ 0 w 1567267"/>
                <a:gd name="connsiteY4" fmla="*/ 1130777 h 1488573"/>
                <a:gd name="connsiteX5" fmla="*/ 0 w 1567267"/>
                <a:gd name="connsiteY5" fmla="*/ 0 h 1488573"/>
                <a:gd name="connsiteX6" fmla="*/ 848082 w 1567267"/>
                <a:gd name="connsiteY6" fmla="*/ 282694 h 1488573"/>
                <a:gd name="connsiteX7" fmla="*/ 565388 w 1567267"/>
                <a:gd name="connsiteY7" fmla="*/ 282694 h 1488573"/>
                <a:gd name="connsiteX8" fmla="*/ 565388 w 1567267"/>
                <a:gd name="connsiteY8" fmla="*/ 0 h 1488573"/>
                <a:gd name="connsiteX0" fmla="*/ 1567041 w 1567267"/>
                <a:gd name="connsiteY0" fmla="*/ 1319240 h 1488573"/>
                <a:gd name="connsiteX1" fmla="*/ 771174 w 1567267"/>
                <a:gd name="connsiteY1" fmla="*/ 1488573 h 1488573"/>
                <a:gd name="connsiteX2" fmla="*/ 1567041 w 1567267"/>
                <a:gd name="connsiteY2" fmla="*/ 1319240 h 1488573"/>
                <a:gd name="connsiteX0" fmla="*/ 1238879 w 1567267"/>
                <a:gd name="connsiteY0" fmla="*/ 1360983 h 1499862"/>
                <a:gd name="connsiteX1" fmla="*/ 1567041 w 1567267"/>
                <a:gd name="connsiteY1" fmla="*/ 1319240 h 1499862"/>
                <a:gd name="connsiteX2" fmla="*/ 1238879 w 1567267"/>
                <a:gd name="connsiteY2" fmla="*/ 1360983 h 1499862"/>
                <a:gd name="connsiteX3" fmla="*/ 0 w 1567267"/>
                <a:gd name="connsiteY3" fmla="*/ 0 h 1499862"/>
                <a:gd name="connsiteX4" fmla="*/ 565388 w 1567267"/>
                <a:gd name="connsiteY4" fmla="*/ 0 h 1499862"/>
                <a:gd name="connsiteX5" fmla="*/ 848082 w 1567267"/>
                <a:gd name="connsiteY5" fmla="*/ 282694 h 1499862"/>
                <a:gd name="connsiteX6" fmla="*/ 848082 w 1567267"/>
                <a:gd name="connsiteY6" fmla="*/ 1130777 h 1499862"/>
                <a:gd name="connsiteX7" fmla="*/ 0 w 1567267"/>
                <a:gd name="connsiteY7" fmla="*/ 1130777 h 1499862"/>
                <a:gd name="connsiteX8" fmla="*/ 0 w 1567267"/>
                <a:gd name="connsiteY8" fmla="*/ 0 h 1499862"/>
                <a:gd name="connsiteX0" fmla="*/ 0 w 1567267"/>
                <a:gd name="connsiteY0" fmla="*/ 0 h 1499862"/>
                <a:gd name="connsiteX1" fmla="*/ 565388 w 1567267"/>
                <a:gd name="connsiteY1" fmla="*/ 0 h 1499862"/>
                <a:gd name="connsiteX2" fmla="*/ 565388 w 1567267"/>
                <a:gd name="connsiteY2" fmla="*/ 282694 h 1499862"/>
                <a:gd name="connsiteX3" fmla="*/ 848082 w 1567267"/>
                <a:gd name="connsiteY3" fmla="*/ 282694 h 1499862"/>
                <a:gd name="connsiteX4" fmla="*/ 848082 w 1567267"/>
                <a:gd name="connsiteY4" fmla="*/ 1130777 h 1499862"/>
                <a:gd name="connsiteX5" fmla="*/ 0 w 1567267"/>
                <a:gd name="connsiteY5" fmla="*/ 1130777 h 1499862"/>
                <a:gd name="connsiteX6" fmla="*/ 0 w 1567267"/>
                <a:gd name="connsiteY6" fmla="*/ 0 h 1499862"/>
                <a:gd name="connsiteX0" fmla="*/ 565388 w 1567267"/>
                <a:gd name="connsiteY0" fmla="*/ 0 h 1499862"/>
                <a:gd name="connsiteX1" fmla="*/ 565388 w 1567267"/>
                <a:gd name="connsiteY1" fmla="*/ 282694 h 1499862"/>
                <a:gd name="connsiteX2" fmla="*/ 848082 w 1567267"/>
                <a:gd name="connsiteY2" fmla="*/ 282694 h 1499862"/>
                <a:gd name="connsiteX3" fmla="*/ 565388 w 1567267"/>
                <a:gd name="connsiteY3" fmla="*/ 0 h 1499862"/>
                <a:gd name="connsiteX0" fmla="*/ 0 w 1567267"/>
                <a:gd name="connsiteY0" fmla="*/ 0 h 1499862"/>
                <a:gd name="connsiteX1" fmla="*/ 565388 w 1567267"/>
                <a:gd name="connsiteY1" fmla="*/ 0 h 1499862"/>
                <a:gd name="connsiteX2" fmla="*/ 848082 w 1567267"/>
                <a:gd name="connsiteY2" fmla="*/ 282694 h 1499862"/>
                <a:gd name="connsiteX3" fmla="*/ 848082 w 1567267"/>
                <a:gd name="connsiteY3" fmla="*/ 1130777 h 1499862"/>
                <a:gd name="connsiteX4" fmla="*/ 0 w 1567267"/>
                <a:gd name="connsiteY4" fmla="*/ 1130777 h 1499862"/>
                <a:gd name="connsiteX5" fmla="*/ 0 w 1567267"/>
                <a:gd name="connsiteY5" fmla="*/ 0 h 1499862"/>
                <a:gd name="connsiteX6" fmla="*/ 848082 w 1567267"/>
                <a:gd name="connsiteY6" fmla="*/ 282694 h 1499862"/>
                <a:gd name="connsiteX7" fmla="*/ 565388 w 1567267"/>
                <a:gd name="connsiteY7" fmla="*/ 282694 h 1499862"/>
                <a:gd name="connsiteX8" fmla="*/ 565388 w 1567267"/>
                <a:gd name="connsiteY8" fmla="*/ 0 h 1499862"/>
                <a:gd name="connsiteX0" fmla="*/ 1567041 w 1567267"/>
                <a:gd name="connsiteY0" fmla="*/ 1319240 h 1499862"/>
                <a:gd name="connsiteX1" fmla="*/ 432508 w 1567267"/>
                <a:gd name="connsiteY1" fmla="*/ 1499862 h 1499862"/>
                <a:gd name="connsiteX2" fmla="*/ 1567041 w 1567267"/>
                <a:gd name="connsiteY2" fmla="*/ 1319240 h 1499862"/>
                <a:gd name="connsiteX0" fmla="*/ 1238879 w 1567267"/>
                <a:gd name="connsiteY0" fmla="*/ 1360983 h 1646617"/>
                <a:gd name="connsiteX1" fmla="*/ 1567041 w 1567267"/>
                <a:gd name="connsiteY1" fmla="*/ 1319240 h 1646617"/>
                <a:gd name="connsiteX2" fmla="*/ 1238879 w 1567267"/>
                <a:gd name="connsiteY2" fmla="*/ 1360983 h 1646617"/>
                <a:gd name="connsiteX3" fmla="*/ 0 w 1567267"/>
                <a:gd name="connsiteY3" fmla="*/ 0 h 1646617"/>
                <a:gd name="connsiteX4" fmla="*/ 565388 w 1567267"/>
                <a:gd name="connsiteY4" fmla="*/ 0 h 1646617"/>
                <a:gd name="connsiteX5" fmla="*/ 848082 w 1567267"/>
                <a:gd name="connsiteY5" fmla="*/ 282694 h 1646617"/>
                <a:gd name="connsiteX6" fmla="*/ 848082 w 1567267"/>
                <a:gd name="connsiteY6" fmla="*/ 1130777 h 1646617"/>
                <a:gd name="connsiteX7" fmla="*/ 0 w 1567267"/>
                <a:gd name="connsiteY7" fmla="*/ 1130777 h 1646617"/>
                <a:gd name="connsiteX8" fmla="*/ 0 w 1567267"/>
                <a:gd name="connsiteY8" fmla="*/ 0 h 1646617"/>
                <a:gd name="connsiteX0" fmla="*/ 0 w 1567267"/>
                <a:gd name="connsiteY0" fmla="*/ 0 h 1646617"/>
                <a:gd name="connsiteX1" fmla="*/ 565388 w 1567267"/>
                <a:gd name="connsiteY1" fmla="*/ 0 h 1646617"/>
                <a:gd name="connsiteX2" fmla="*/ 565388 w 1567267"/>
                <a:gd name="connsiteY2" fmla="*/ 282694 h 1646617"/>
                <a:gd name="connsiteX3" fmla="*/ 848082 w 1567267"/>
                <a:gd name="connsiteY3" fmla="*/ 282694 h 1646617"/>
                <a:gd name="connsiteX4" fmla="*/ 848082 w 1567267"/>
                <a:gd name="connsiteY4" fmla="*/ 1130777 h 1646617"/>
                <a:gd name="connsiteX5" fmla="*/ 0 w 1567267"/>
                <a:gd name="connsiteY5" fmla="*/ 1130777 h 1646617"/>
                <a:gd name="connsiteX6" fmla="*/ 0 w 1567267"/>
                <a:gd name="connsiteY6" fmla="*/ 0 h 1646617"/>
                <a:gd name="connsiteX0" fmla="*/ 565388 w 1567267"/>
                <a:gd name="connsiteY0" fmla="*/ 0 h 1646617"/>
                <a:gd name="connsiteX1" fmla="*/ 565388 w 1567267"/>
                <a:gd name="connsiteY1" fmla="*/ 282694 h 1646617"/>
                <a:gd name="connsiteX2" fmla="*/ 848082 w 1567267"/>
                <a:gd name="connsiteY2" fmla="*/ 282694 h 1646617"/>
                <a:gd name="connsiteX3" fmla="*/ 565388 w 1567267"/>
                <a:gd name="connsiteY3" fmla="*/ 0 h 1646617"/>
                <a:gd name="connsiteX0" fmla="*/ 0 w 1567267"/>
                <a:gd name="connsiteY0" fmla="*/ 0 h 1646617"/>
                <a:gd name="connsiteX1" fmla="*/ 565388 w 1567267"/>
                <a:gd name="connsiteY1" fmla="*/ 0 h 1646617"/>
                <a:gd name="connsiteX2" fmla="*/ 848082 w 1567267"/>
                <a:gd name="connsiteY2" fmla="*/ 282694 h 1646617"/>
                <a:gd name="connsiteX3" fmla="*/ 848082 w 1567267"/>
                <a:gd name="connsiteY3" fmla="*/ 1130777 h 1646617"/>
                <a:gd name="connsiteX4" fmla="*/ 0 w 1567267"/>
                <a:gd name="connsiteY4" fmla="*/ 1130777 h 1646617"/>
                <a:gd name="connsiteX5" fmla="*/ 0 w 1567267"/>
                <a:gd name="connsiteY5" fmla="*/ 0 h 1646617"/>
                <a:gd name="connsiteX6" fmla="*/ 848082 w 1567267"/>
                <a:gd name="connsiteY6" fmla="*/ 282694 h 1646617"/>
                <a:gd name="connsiteX7" fmla="*/ 565388 w 1567267"/>
                <a:gd name="connsiteY7" fmla="*/ 282694 h 1646617"/>
                <a:gd name="connsiteX8" fmla="*/ 565388 w 1567267"/>
                <a:gd name="connsiteY8" fmla="*/ 0 h 1646617"/>
                <a:gd name="connsiteX0" fmla="*/ 1363841 w 1567267"/>
                <a:gd name="connsiteY0" fmla="*/ 1646617 h 1646617"/>
                <a:gd name="connsiteX1" fmla="*/ 432508 w 1567267"/>
                <a:gd name="connsiteY1" fmla="*/ 1499862 h 1646617"/>
                <a:gd name="connsiteX2" fmla="*/ 1363841 w 1567267"/>
                <a:gd name="connsiteY2" fmla="*/ 1646617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0" fmla="*/ 0 w 1363841"/>
                <a:gd name="connsiteY0" fmla="*/ 0 h 1646617"/>
                <a:gd name="connsiteX1" fmla="*/ 565388 w 1363841"/>
                <a:gd name="connsiteY1" fmla="*/ 0 h 1646617"/>
                <a:gd name="connsiteX2" fmla="*/ 565388 w 1363841"/>
                <a:gd name="connsiteY2" fmla="*/ 282694 h 1646617"/>
                <a:gd name="connsiteX3" fmla="*/ 848082 w 1363841"/>
                <a:gd name="connsiteY3" fmla="*/ 282694 h 1646617"/>
                <a:gd name="connsiteX4" fmla="*/ 848082 w 1363841"/>
                <a:gd name="connsiteY4" fmla="*/ 1130777 h 1646617"/>
                <a:gd name="connsiteX5" fmla="*/ 0 w 1363841"/>
                <a:gd name="connsiteY5" fmla="*/ 1130777 h 1646617"/>
                <a:gd name="connsiteX6" fmla="*/ 0 w 1363841"/>
                <a:gd name="connsiteY6" fmla="*/ 0 h 1646617"/>
                <a:gd name="connsiteX0" fmla="*/ 565388 w 1363841"/>
                <a:gd name="connsiteY0" fmla="*/ 0 h 1646617"/>
                <a:gd name="connsiteX1" fmla="*/ 565388 w 1363841"/>
                <a:gd name="connsiteY1" fmla="*/ 282694 h 1646617"/>
                <a:gd name="connsiteX2" fmla="*/ 848082 w 1363841"/>
                <a:gd name="connsiteY2" fmla="*/ 282694 h 1646617"/>
                <a:gd name="connsiteX3" fmla="*/ 565388 w 1363841"/>
                <a:gd name="connsiteY3" fmla="*/ 0 h 1646617"/>
                <a:gd name="connsiteX0" fmla="*/ 0 w 1363841"/>
                <a:gd name="connsiteY0" fmla="*/ 0 h 1646617"/>
                <a:gd name="connsiteX1" fmla="*/ 565388 w 1363841"/>
                <a:gd name="connsiteY1" fmla="*/ 0 h 1646617"/>
                <a:gd name="connsiteX2" fmla="*/ 848082 w 1363841"/>
                <a:gd name="connsiteY2" fmla="*/ 282694 h 1646617"/>
                <a:gd name="connsiteX3" fmla="*/ 848082 w 1363841"/>
                <a:gd name="connsiteY3" fmla="*/ 1130777 h 1646617"/>
                <a:gd name="connsiteX4" fmla="*/ 0 w 1363841"/>
                <a:gd name="connsiteY4" fmla="*/ 1130777 h 1646617"/>
                <a:gd name="connsiteX5" fmla="*/ 0 w 1363841"/>
                <a:gd name="connsiteY5" fmla="*/ 0 h 1646617"/>
                <a:gd name="connsiteX6" fmla="*/ 848082 w 1363841"/>
                <a:gd name="connsiteY6" fmla="*/ 282694 h 1646617"/>
                <a:gd name="connsiteX7" fmla="*/ 565388 w 1363841"/>
                <a:gd name="connsiteY7" fmla="*/ 282694 h 1646617"/>
                <a:gd name="connsiteX8" fmla="*/ 565388 w 1363841"/>
                <a:gd name="connsiteY8" fmla="*/ 0 h 1646617"/>
                <a:gd name="connsiteX0" fmla="*/ 1363841 w 1363841"/>
                <a:gd name="connsiteY0" fmla="*/ 1646617 h 1646617"/>
                <a:gd name="connsiteX1" fmla="*/ 432508 w 1363841"/>
                <a:gd name="connsiteY1" fmla="*/ 1499862 h 1646617"/>
                <a:gd name="connsiteX2" fmla="*/ 1363841 w 1363841"/>
                <a:gd name="connsiteY2" fmla="*/ 1646617 h 164661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1363841 w 1455281"/>
                <a:gd name="connsiteY0" fmla="*/ 1646617 h 1738057"/>
                <a:gd name="connsiteX1" fmla="*/ 432508 w 1455281"/>
                <a:gd name="connsiteY1" fmla="*/ 1499862 h 1738057"/>
                <a:gd name="connsiteX2" fmla="*/ 1455281 w 1455281"/>
                <a:gd name="connsiteY2" fmla="*/ 1738057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0" fmla="*/ 0 w 1455281"/>
                <a:gd name="connsiteY0" fmla="*/ 0 h 1738057"/>
                <a:gd name="connsiteX1" fmla="*/ 565388 w 1455281"/>
                <a:gd name="connsiteY1" fmla="*/ 0 h 1738057"/>
                <a:gd name="connsiteX2" fmla="*/ 565388 w 1455281"/>
                <a:gd name="connsiteY2" fmla="*/ 282694 h 1738057"/>
                <a:gd name="connsiteX3" fmla="*/ 848082 w 1455281"/>
                <a:gd name="connsiteY3" fmla="*/ 282694 h 1738057"/>
                <a:gd name="connsiteX4" fmla="*/ 848082 w 1455281"/>
                <a:gd name="connsiteY4" fmla="*/ 1130777 h 1738057"/>
                <a:gd name="connsiteX5" fmla="*/ 0 w 1455281"/>
                <a:gd name="connsiteY5" fmla="*/ 1130777 h 1738057"/>
                <a:gd name="connsiteX6" fmla="*/ 0 w 1455281"/>
                <a:gd name="connsiteY6" fmla="*/ 0 h 1738057"/>
                <a:gd name="connsiteX0" fmla="*/ 565388 w 1455281"/>
                <a:gd name="connsiteY0" fmla="*/ 0 h 1738057"/>
                <a:gd name="connsiteX1" fmla="*/ 565388 w 1455281"/>
                <a:gd name="connsiteY1" fmla="*/ 282694 h 1738057"/>
                <a:gd name="connsiteX2" fmla="*/ 848082 w 1455281"/>
                <a:gd name="connsiteY2" fmla="*/ 282694 h 1738057"/>
                <a:gd name="connsiteX3" fmla="*/ 565388 w 1455281"/>
                <a:gd name="connsiteY3" fmla="*/ 0 h 1738057"/>
                <a:gd name="connsiteX0" fmla="*/ 0 w 1455281"/>
                <a:gd name="connsiteY0" fmla="*/ 0 h 1738057"/>
                <a:gd name="connsiteX1" fmla="*/ 565388 w 1455281"/>
                <a:gd name="connsiteY1" fmla="*/ 0 h 1738057"/>
                <a:gd name="connsiteX2" fmla="*/ 848082 w 1455281"/>
                <a:gd name="connsiteY2" fmla="*/ 282694 h 1738057"/>
                <a:gd name="connsiteX3" fmla="*/ 848082 w 1455281"/>
                <a:gd name="connsiteY3" fmla="*/ 1130777 h 1738057"/>
                <a:gd name="connsiteX4" fmla="*/ 0 w 1455281"/>
                <a:gd name="connsiteY4" fmla="*/ 1130777 h 1738057"/>
                <a:gd name="connsiteX5" fmla="*/ 0 w 1455281"/>
                <a:gd name="connsiteY5" fmla="*/ 0 h 1738057"/>
                <a:gd name="connsiteX6" fmla="*/ 848082 w 1455281"/>
                <a:gd name="connsiteY6" fmla="*/ 282694 h 1738057"/>
                <a:gd name="connsiteX7" fmla="*/ 565388 w 1455281"/>
                <a:gd name="connsiteY7" fmla="*/ 282694 h 1738057"/>
                <a:gd name="connsiteX8" fmla="*/ 565388 w 1455281"/>
                <a:gd name="connsiteY8" fmla="*/ 0 h 1738057"/>
                <a:gd name="connsiteX0" fmla="*/ 432508 w 1455281"/>
                <a:gd name="connsiteY0" fmla="*/ 1499862 h 1738057"/>
                <a:gd name="connsiteX1" fmla="*/ 1455281 w 1455281"/>
                <a:gd name="connsiteY1" fmla="*/ 1738057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0" fmla="*/ 0 w 1648978"/>
                <a:gd name="connsiteY0" fmla="*/ 0 h 1738057"/>
                <a:gd name="connsiteX1" fmla="*/ 565388 w 1648978"/>
                <a:gd name="connsiteY1" fmla="*/ 0 h 1738057"/>
                <a:gd name="connsiteX2" fmla="*/ 565388 w 1648978"/>
                <a:gd name="connsiteY2" fmla="*/ 282694 h 1738057"/>
                <a:gd name="connsiteX3" fmla="*/ 848082 w 1648978"/>
                <a:gd name="connsiteY3" fmla="*/ 282694 h 1738057"/>
                <a:gd name="connsiteX4" fmla="*/ 848082 w 1648978"/>
                <a:gd name="connsiteY4" fmla="*/ 1130777 h 1738057"/>
                <a:gd name="connsiteX5" fmla="*/ 0 w 1648978"/>
                <a:gd name="connsiteY5" fmla="*/ 1130777 h 1738057"/>
                <a:gd name="connsiteX6" fmla="*/ 0 w 1648978"/>
                <a:gd name="connsiteY6" fmla="*/ 0 h 1738057"/>
                <a:gd name="connsiteX0" fmla="*/ 565388 w 1648978"/>
                <a:gd name="connsiteY0" fmla="*/ 0 h 1738057"/>
                <a:gd name="connsiteX1" fmla="*/ 565388 w 1648978"/>
                <a:gd name="connsiteY1" fmla="*/ 282694 h 1738057"/>
                <a:gd name="connsiteX2" fmla="*/ 848082 w 1648978"/>
                <a:gd name="connsiteY2" fmla="*/ 282694 h 1738057"/>
                <a:gd name="connsiteX3" fmla="*/ 565388 w 1648978"/>
                <a:gd name="connsiteY3" fmla="*/ 0 h 1738057"/>
                <a:gd name="connsiteX0" fmla="*/ 0 w 1648978"/>
                <a:gd name="connsiteY0" fmla="*/ 0 h 1738057"/>
                <a:gd name="connsiteX1" fmla="*/ 565388 w 1648978"/>
                <a:gd name="connsiteY1" fmla="*/ 0 h 1738057"/>
                <a:gd name="connsiteX2" fmla="*/ 848082 w 1648978"/>
                <a:gd name="connsiteY2" fmla="*/ 282694 h 1738057"/>
                <a:gd name="connsiteX3" fmla="*/ 848082 w 1648978"/>
                <a:gd name="connsiteY3" fmla="*/ 1130777 h 1738057"/>
                <a:gd name="connsiteX4" fmla="*/ 0 w 1648978"/>
                <a:gd name="connsiteY4" fmla="*/ 1130777 h 1738057"/>
                <a:gd name="connsiteX5" fmla="*/ 0 w 1648978"/>
                <a:gd name="connsiteY5" fmla="*/ 0 h 1738057"/>
                <a:gd name="connsiteX6" fmla="*/ 848082 w 1648978"/>
                <a:gd name="connsiteY6" fmla="*/ 282694 h 1738057"/>
                <a:gd name="connsiteX7" fmla="*/ 565388 w 1648978"/>
                <a:gd name="connsiteY7" fmla="*/ 282694 h 1738057"/>
                <a:gd name="connsiteX8" fmla="*/ 565388 w 1648978"/>
                <a:gd name="connsiteY8" fmla="*/ 0 h 1738057"/>
                <a:gd name="connsiteX0" fmla="*/ 1527530 w 1648978"/>
                <a:gd name="connsiteY0" fmla="*/ 732218 h 1738057"/>
                <a:gd name="connsiteX1" fmla="*/ 1455281 w 1648978"/>
                <a:gd name="connsiteY1" fmla="*/ 1738057 h 17380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527530 w 1653708"/>
                <a:gd name="connsiteY2" fmla="*/ 73221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2" fmla="*/ 1618970 w 1653708"/>
                <a:gd name="connsiteY2" fmla="*/ 823658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0" fmla="*/ 0 w 1653708"/>
                <a:gd name="connsiteY0" fmla="*/ 0 h 1433257"/>
                <a:gd name="connsiteX1" fmla="*/ 565388 w 1653708"/>
                <a:gd name="connsiteY1" fmla="*/ 0 h 1433257"/>
                <a:gd name="connsiteX2" fmla="*/ 565388 w 1653708"/>
                <a:gd name="connsiteY2" fmla="*/ 282694 h 1433257"/>
                <a:gd name="connsiteX3" fmla="*/ 848082 w 1653708"/>
                <a:gd name="connsiteY3" fmla="*/ 282694 h 1433257"/>
                <a:gd name="connsiteX4" fmla="*/ 848082 w 1653708"/>
                <a:gd name="connsiteY4" fmla="*/ 1130777 h 1433257"/>
                <a:gd name="connsiteX5" fmla="*/ 0 w 1653708"/>
                <a:gd name="connsiteY5" fmla="*/ 1130777 h 1433257"/>
                <a:gd name="connsiteX6" fmla="*/ 0 w 1653708"/>
                <a:gd name="connsiteY6" fmla="*/ 0 h 1433257"/>
                <a:gd name="connsiteX0" fmla="*/ 565388 w 1653708"/>
                <a:gd name="connsiteY0" fmla="*/ 0 h 1433257"/>
                <a:gd name="connsiteX1" fmla="*/ 565388 w 1653708"/>
                <a:gd name="connsiteY1" fmla="*/ 282694 h 1433257"/>
                <a:gd name="connsiteX2" fmla="*/ 848082 w 1653708"/>
                <a:gd name="connsiteY2" fmla="*/ 282694 h 1433257"/>
                <a:gd name="connsiteX3" fmla="*/ 565388 w 1653708"/>
                <a:gd name="connsiteY3" fmla="*/ 0 h 1433257"/>
                <a:gd name="connsiteX0" fmla="*/ 0 w 1653708"/>
                <a:gd name="connsiteY0" fmla="*/ 0 h 1433257"/>
                <a:gd name="connsiteX1" fmla="*/ 565388 w 1653708"/>
                <a:gd name="connsiteY1" fmla="*/ 0 h 1433257"/>
                <a:gd name="connsiteX2" fmla="*/ 848082 w 1653708"/>
                <a:gd name="connsiteY2" fmla="*/ 282694 h 1433257"/>
                <a:gd name="connsiteX3" fmla="*/ 848082 w 1653708"/>
                <a:gd name="connsiteY3" fmla="*/ 1130777 h 1433257"/>
                <a:gd name="connsiteX4" fmla="*/ 0 w 1653708"/>
                <a:gd name="connsiteY4" fmla="*/ 1130777 h 1433257"/>
                <a:gd name="connsiteX5" fmla="*/ 0 w 1653708"/>
                <a:gd name="connsiteY5" fmla="*/ 0 h 1433257"/>
                <a:gd name="connsiteX6" fmla="*/ 848082 w 1653708"/>
                <a:gd name="connsiteY6" fmla="*/ 282694 h 1433257"/>
                <a:gd name="connsiteX7" fmla="*/ 565388 w 1653708"/>
                <a:gd name="connsiteY7" fmla="*/ 282694 h 1433257"/>
                <a:gd name="connsiteX8" fmla="*/ 565388 w 1653708"/>
                <a:gd name="connsiteY8" fmla="*/ 0 h 1433257"/>
                <a:gd name="connsiteX0" fmla="*/ 1527530 w 1653708"/>
                <a:gd name="connsiteY0" fmla="*/ 732218 h 1433257"/>
                <a:gd name="connsiteX1" fmla="*/ 1477859 w 1653708"/>
                <a:gd name="connsiteY1" fmla="*/ 1433257 h 1433257"/>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0" fmla="*/ 0 w 1604195"/>
                <a:gd name="connsiteY0" fmla="*/ 0 h 1467124"/>
                <a:gd name="connsiteX1" fmla="*/ 565388 w 1604195"/>
                <a:gd name="connsiteY1" fmla="*/ 0 h 1467124"/>
                <a:gd name="connsiteX2" fmla="*/ 565388 w 1604195"/>
                <a:gd name="connsiteY2" fmla="*/ 282694 h 1467124"/>
                <a:gd name="connsiteX3" fmla="*/ 848082 w 1604195"/>
                <a:gd name="connsiteY3" fmla="*/ 282694 h 1467124"/>
                <a:gd name="connsiteX4" fmla="*/ 848082 w 1604195"/>
                <a:gd name="connsiteY4" fmla="*/ 1130777 h 1467124"/>
                <a:gd name="connsiteX5" fmla="*/ 0 w 1604195"/>
                <a:gd name="connsiteY5" fmla="*/ 1130777 h 1467124"/>
                <a:gd name="connsiteX6" fmla="*/ 0 w 1604195"/>
                <a:gd name="connsiteY6" fmla="*/ 0 h 1467124"/>
                <a:gd name="connsiteX0" fmla="*/ 565388 w 1604195"/>
                <a:gd name="connsiteY0" fmla="*/ 0 h 1467124"/>
                <a:gd name="connsiteX1" fmla="*/ 565388 w 1604195"/>
                <a:gd name="connsiteY1" fmla="*/ 282694 h 1467124"/>
                <a:gd name="connsiteX2" fmla="*/ 848082 w 1604195"/>
                <a:gd name="connsiteY2" fmla="*/ 282694 h 1467124"/>
                <a:gd name="connsiteX3" fmla="*/ 565388 w 1604195"/>
                <a:gd name="connsiteY3" fmla="*/ 0 h 1467124"/>
                <a:gd name="connsiteX0" fmla="*/ 0 w 1604195"/>
                <a:gd name="connsiteY0" fmla="*/ 0 h 1467124"/>
                <a:gd name="connsiteX1" fmla="*/ 565388 w 1604195"/>
                <a:gd name="connsiteY1" fmla="*/ 0 h 1467124"/>
                <a:gd name="connsiteX2" fmla="*/ 848082 w 1604195"/>
                <a:gd name="connsiteY2" fmla="*/ 282694 h 1467124"/>
                <a:gd name="connsiteX3" fmla="*/ 848082 w 1604195"/>
                <a:gd name="connsiteY3" fmla="*/ 1130777 h 1467124"/>
                <a:gd name="connsiteX4" fmla="*/ 0 w 1604195"/>
                <a:gd name="connsiteY4" fmla="*/ 1130777 h 1467124"/>
                <a:gd name="connsiteX5" fmla="*/ 0 w 1604195"/>
                <a:gd name="connsiteY5" fmla="*/ 0 h 1467124"/>
                <a:gd name="connsiteX6" fmla="*/ 848082 w 1604195"/>
                <a:gd name="connsiteY6" fmla="*/ 282694 h 1467124"/>
                <a:gd name="connsiteX7" fmla="*/ 565388 w 1604195"/>
                <a:gd name="connsiteY7" fmla="*/ 282694 h 1467124"/>
                <a:gd name="connsiteX8" fmla="*/ 565388 w 1604195"/>
                <a:gd name="connsiteY8" fmla="*/ 0 h 1467124"/>
                <a:gd name="connsiteX0" fmla="*/ 1527530 w 1604195"/>
                <a:gd name="connsiteY0" fmla="*/ 732218 h 1467124"/>
                <a:gd name="connsiteX1" fmla="*/ 1105325 w 1604195"/>
                <a:gd name="connsiteY1" fmla="*/ 1467124 h 1467124"/>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0" fmla="*/ 987 w 1563822"/>
                <a:gd name="connsiteY0" fmla="*/ 0 h 1139746"/>
                <a:gd name="connsiteX1" fmla="*/ 566375 w 1563822"/>
                <a:gd name="connsiteY1" fmla="*/ 0 h 1139746"/>
                <a:gd name="connsiteX2" fmla="*/ 566375 w 1563822"/>
                <a:gd name="connsiteY2" fmla="*/ 282694 h 1139746"/>
                <a:gd name="connsiteX3" fmla="*/ 849069 w 1563822"/>
                <a:gd name="connsiteY3" fmla="*/ 282694 h 1139746"/>
                <a:gd name="connsiteX4" fmla="*/ 849069 w 1563822"/>
                <a:gd name="connsiteY4" fmla="*/ 1130777 h 1139746"/>
                <a:gd name="connsiteX5" fmla="*/ 987 w 1563822"/>
                <a:gd name="connsiteY5" fmla="*/ 1130777 h 1139746"/>
                <a:gd name="connsiteX6" fmla="*/ 987 w 1563822"/>
                <a:gd name="connsiteY6" fmla="*/ 0 h 1139746"/>
                <a:gd name="connsiteX0" fmla="*/ 566375 w 1563822"/>
                <a:gd name="connsiteY0" fmla="*/ 0 h 1139746"/>
                <a:gd name="connsiteX1" fmla="*/ 566375 w 1563822"/>
                <a:gd name="connsiteY1" fmla="*/ 282694 h 1139746"/>
                <a:gd name="connsiteX2" fmla="*/ 849069 w 1563822"/>
                <a:gd name="connsiteY2" fmla="*/ 282694 h 1139746"/>
                <a:gd name="connsiteX3" fmla="*/ 566375 w 1563822"/>
                <a:gd name="connsiteY3" fmla="*/ 0 h 1139746"/>
                <a:gd name="connsiteX0" fmla="*/ 987 w 1563822"/>
                <a:gd name="connsiteY0" fmla="*/ 0 h 1139746"/>
                <a:gd name="connsiteX1" fmla="*/ 566375 w 1563822"/>
                <a:gd name="connsiteY1" fmla="*/ 0 h 1139746"/>
                <a:gd name="connsiteX2" fmla="*/ 849069 w 1563822"/>
                <a:gd name="connsiteY2" fmla="*/ 282694 h 1139746"/>
                <a:gd name="connsiteX3" fmla="*/ 849069 w 1563822"/>
                <a:gd name="connsiteY3" fmla="*/ 1130777 h 1139746"/>
                <a:gd name="connsiteX4" fmla="*/ 987 w 1563822"/>
                <a:gd name="connsiteY4" fmla="*/ 1130777 h 1139746"/>
                <a:gd name="connsiteX5" fmla="*/ 987 w 1563822"/>
                <a:gd name="connsiteY5" fmla="*/ 0 h 1139746"/>
                <a:gd name="connsiteX6" fmla="*/ 849069 w 1563822"/>
                <a:gd name="connsiteY6" fmla="*/ 282694 h 1139746"/>
                <a:gd name="connsiteX7" fmla="*/ 566375 w 1563822"/>
                <a:gd name="connsiteY7" fmla="*/ 282694 h 1139746"/>
                <a:gd name="connsiteX8" fmla="*/ 566375 w 1563822"/>
                <a:gd name="connsiteY8" fmla="*/ 0 h 1139746"/>
                <a:gd name="connsiteX0" fmla="*/ 1528517 w 1563822"/>
                <a:gd name="connsiteY0" fmla="*/ 732218 h 1139746"/>
                <a:gd name="connsiteX1" fmla="*/ 0 w 1563822"/>
                <a:gd name="connsiteY1" fmla="*/ 1139746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0" fmla="*/ 987 w 893065"/>
                <a:gd name="connsiteY0" fmla="*/ 0 h 1139746"/>
                <a:gd name="connsiteX1" fmla="*/ 566375 w 893065"/>
                <a:gd name="connsiteY1" fmla="*/ 0 h 1139746"/>
                <a:gd name="connsiteX2" fmla="*/ 566375 w 893065"/>
                <a:gd name="connsiteY2" fmla="*/ 282694 h 1139746"/>
                <a:gd name="connsiteX3" fmla="*/ 849069 w 893065"/>
                <a:gd name="connsiteY3" fmla="*/ 282694 h 1139746"/>
                <a:gd name="connsiteX4" fmla="*/ 849069 w 893065"/>
                <a:gd name="connsiteY4" fmla="*/ 1130777 h 1139746"/>
                <a:gd name="connsiteX5" fmla="*/ 987 w 893065"/>
                <a:gd name="connsiteY5" fmla="*/ 1130777 h 1139746"/>
                <a:gd name="connsiteX6" fmla="*/ 987 w 893065"/>
                <a:gd name="connsiteY6" fmla="*/ 0 h 1139746"/>
                <a:gd name="connsiteX0" fmla="*/ 566375 w 893065"/>
                <a:gd name="connsiteY0" fmla="*/ 0 h 1139746"/>
                <a:gd name="connsiteX1" fmla="*/ 566375 w 893065"/>
                <a:gd name="connsiteY1" fmla="*/ 282694 h 1139746"/>
                <a:gd name="connsiteX2" fmla="*/ 849069 w 893065"/>
                <a:gd name="connsiteY2" fmla="*/ 282694 h 1139746"/>
                <a:gd name="connsiteX3" fmla="*/ 566375 w 893065"/>
                <a:gd name="connsiteY3" fmla="*/ 0 h 1139746"/>
                <a:gd name="connsiteX0" fmla="*/ 987 w 893065"/>
                <a:gd name="connsiteY0" fmla="*/ 0 h 1139746"/>
                <a:gd name="connsiteX1" fmla="*/ 566375 w 893065"/>
                <a:gd name="connsiteY1" fmla="*/ 0 h 1139746"/>
                <a:gd name="connsiteX2" fmla="*/ 849069 w 893065"/>
                <a:gd name="connsiteY2" fmla="*/ 282694 h 1139746"/>
                <a:gd name="connsiteX3" fmla="*/ 849069 w 893065"/>
                <a:gd name="connsiteY3" fmla="*/ 1130777 h 1139746"/>
                <a:gd name="connsiteX4" fmla="*/ 987 w 893065"/>
                <a:gd name="connsiteY4" fmla="*/ 1130777 h 1139746"/>
                <a:gd name="connsiteX5" fmla="*/ 987 w 893065"/>
                <a:gd name="connsiteY5" fmla="*/ 0 h 1139746"/>
                <a:gd name="connsiteX6" fmla="*/ 849069 w 893065"/>
                <a:gd name="connsiteY6" fmla="*/ 282694 h 1139746"/>
                <a:gd name="connsiteX7" fmla="*/ 566375 w 893065"/>
                <a:gd name="connsiteY7" fmla="*/ 282694 h 1139746"/>
                <a:gd name="connsiteX8" fmla="*/ 566375 w 893065"/>
                <a:gd name="connsiteY8" fmla="*/ 0 h 1139746"/>
                <a:gd name="connsiteX0" fmla="*/ 839895 w 893065"/>
                <a:gd name="connsiteY0" fmla="*/ 1082174 h 1139746"/>
                <a:gd name="connsiteX1" fmla="*/ 0 w 893065"/>
                <a:gd name="connsiteY1" fmla="*/ 1139746 h 1139746"/>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0" fmla="*/ 987 w 849069"/>
                <a:gd name="connsiteY0" fmla="*/ 0 h 1631421"/>
                <a:gd name="connsiteX1" fmla="*/ 566375 w 849069"/>
                <a:gd name="connsiteY1" fmla="*/ 0 h 1631421"/>
                <a:gd name="connsiteX2" fmla="*/ 566375 w 849069"/>
                <a:gd name="connsiteY2" fmla="*/ 282694 h 1631421"/>
                <a:gd name="connsiteX3" fmla="*/ 849069 w 849069"/>
                <a:gd name="connsiteY3" fmla="*/ 282694 h 1631421"/>
                <a:gd name="connsiteX4" fmla="*/ 849069 w 849069"/>
                <a:gd name="connsiteY4" fmla="*/ 1130777 h 1631421"/>
                <a:gd name="connsiteX5" fmla="*/ 987 w 849069"/>
                <a:gd name="connsiteY5" fmla="*/ 1130777 h 1631421"/>
                <a:gd name="connsiteX6" fmla="*/ 987 w 849069"/>
                <a:gd name="connsiteY6" fmla="*/ 0 h 1631421"/>
                <a:gd name="connsiteX0" fmla="*/ 566375 w 849069"/>
                <a:gd name="connsiteY0" fmla="*/ 0 h 1631421"/>
                <a:gd name="connsiteX1" fmla="*/ 566375 w 849069"/>
                <a:gd name="connsiteY1" fmla="*/ 282694 h 1631421"/>
                <a:gd name="connsiteX2" fmla="*/ 849069 w 849069"/>
                <a:gd name="connsiteY2" fmla="*/ 282694 h 1631421"/>
                <a:gd name="connsiteX3" fmla="*/ 566375 w 849069"/>
                <a:gd name="connsiteY3" fmla="*/ 0 h 1631421"/>
                <a:gd name="connsiteX0" fmla="*/ 987 w 849069"/>
                <a:gd name="connsiteY0" fmla="*/ 0 h 1631421"/>
                <a:gd name="connsiteX1" fmla="*/ 566375 w 849069"/>
                <a:gd name="connsiteY1" fmla="*/ 0 h 1631421"/>
                <a:gd name="connsiteX2" fmla="*/ 849069 w 849069"/>
                <a:gd name="connsiteY2" fmla="*/ 282694 h 1631421"/>
                <a:gd name="connsiteX3" fmla="*/ 849069 w 849069"/>
                <a:gd name="connsiteY3" fmla="*/ 1130777 h 1631421"/>
                <a:gd name="connsiteX4" fmla="*/ 987 w 849069"/>
                <a:gd name="connsiteY4" fmla="*/ 1130777 h 1631421"/>
                <a:gd name="connsiteX5" fmla="*/ 987 w 849069"/>
                <a:gd name="connsiteY5" fmla="*/ 0 h 1631421"/>
                <a:gd name="connsiteX6" fmla="*/ 849069 w 849069"/>
                <a:gd name="connsiteY6" fmla="*/ 282694 h 1631421"/>
                <a:gd name="connsiteX7" fmla="*/ 566375 w 849069"/>
                <a:gd name="connsiteY7" fmla="*/ 282694 h 1631421"/>
                <a:gd name="connsiteX8" fmla="*/ 566375 w 849069"/>
                <a:gd name="connsiteY8" fmla="*/ 0 h 1631421"/>
                <a:gd name="connsiteX0" fmla="*/ 528745 w 849069"/>
                <a:gd name="connsiteY0" fmla="*/ 1628274 h 1631421"/>
                <a:gd name="connsiteX1" fmla="*/ 0 w 849069"/>
                <a:gd name="connsiteY1" fmla="*/ 1139746 h 1631421"/>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0" fmla="*/ 987 w 849069"/>
                <a:gd name="connsiteY0" fmla="*/ 0 h 1628274"/>
                <a:gd name="connsiteX1" fmla="*/ 566375 w 849069"/>
                <a:gd name="connsiteY1" fmla="*/ 0 h 1628274"/>
                <a:gd name="connsiteX2" fmla="*/ 566375 w 849069"/>
                <a:gd name="connsiteY2" fmla="*/ 282694 h 1628274"/>
                <a:gd name="connsiteX3" fmla="*/ 849069 w 849069"/>
                <a:gd name="connsiteY3" fmla="*/ 282694 h 1628274"/>
                <a:gd name="connsiteX4" fmla="*/ 849069 w 849069"/>
                <a:gd name="connsiteY4" fmla="*/ 1130777 h 1628274"/>
                <a:gd name="connsiteX5" fmla="*/ 987 w 849069"/>
                <a:gd name="connsiteY5" fmla="*/ 1130777 h 1628274"/>
                <a:gd name="connsiteX6" fmla="*/ 987 w 849069"/>
                <a:gd name="connsiteY6" fmla="*/ 0 h 1628274"/>
                <a:gd name="connsiteX0" fmla="*/ 566375 w 849069"/>
                <a:gd name="connsiteY0" fmla="*/ 0 h 1628274"/>
                <a:gd name="connsiteX1" fmla="*/ 566375 w 849069"/>
                <a:gd name="connsiteY1" fmla="*/ 282694 h 1628274"/>
                <a:gd name="connsiteX2" fmla="*/ 849069 w 849069"/>
                <a:gd name="connsiteY2" fmla="*/ 282694 h 1628274"/>
                <a:gd name="connsiteX3" fmla="*/ 566375 w 849069"/>
                <a:gd name="connsiteY3" fmla="*/ 0 h 1628274"/>
                <a:gd name="connsiteX0" fmla="*/ 987 w 849069"/>
                <a:gd name="connsiteY0" fmla="*/ 0 h 1628274"/>
                <a:gd name="connsiteX1" fmla="*/ 566375 w 849069"/>
                <a:gd name="connsiteY1" fmla="*/ 0 h 1628274"/>
                <a:gd name="connsiteX2" fmla="*/ 849069 w 849069"/>
                <a:gd name="connsiteY2" fmla="*/ 282694 h 1628274"/>
                <a:gd name="connsiteX3" fmla="*/ 849069 w 849069"/>
                <a:gd name="connsiteY3" fmla="*/ 1130777 h 1628274"/>
                <a:gd name="connsiteX4" fmla="*/ 987 w 849069"/>
                <a:gd name="connsiteY4" fmla="*/ 1130777 h 1628274"/>
                <a:gd name="connsiteX5" fmla="*/ 987 w 849069"/>
                <a:gd name="connsiteY5" fmla="*/ 0 h 1628274"/>
                <a:gd name="connsiteX6" fmla="*/ 849069 w 849069"/>
                <a:gd name="connsiteY6" fmla="*/ 282694 h 1628274"/>
                <a:gd name="connsiteX7" fmla="*/ 566375 w 849069"/>
                <a:gd name="connsiteY7" fmla="*/ 282694 h 1628274"/>
                <a:gd name="connsiteX8" fmla="*/ 566375 w 849069"/>
                <a:gd name="connsiteY8" fmla="*/ 0 h 1628274"/>
                <a:gd name="connsiteX0" fmla="*/ 528745 w 849069"/>
                <a:gd name="connsiteY0" fmla="*/ 1628274 h 1628274"/>
                <a:gd name="connsiteX1" fmla="*/ 0 w 849069"/>
                <a:gd name="connsiteY1" fmla="*/ 1139746 h 16282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0" fmla="*/ 987 w 865295"/>
                <a:gd name="connsiteY0" fmla="*/ 0 h 1145674"/>
                <a:gd name="connsiteX1" fmla="*/ 566375 w 865295"/>
                <a:gd name="connsiteY1" fmla="*/ 0 h 1145674"/>
                <a:gd name="connsiteX2" fmla="*/ 566375 w 865295"/>
                <a:gd name="connsiteY2" fmla="*/ 282694 h 1145674"/>
                <a:gd name="connsiteX3" fmla="*/ 849069 w 865295"/>
                <a:gd name="connsiteY3" fmla="*/ 282694 h 1145674"/>
                <a:gd name="connsiteX4" fmla="*/ 849069 w 865295"/>
                <a:gd name="connsiteY4" fmla="*/ 1130777 h 1145674"/>
                <a:gd name="connsiteX5" fmla="*/ 987 w 865295"/>
                <a:gd name="connsiteY5" fmla="*/ 1130777 h 1145674"/>
                <a:gd name="connsiteX6" fmla="*/ 987 w 865295"/>
                <a:gd name="connsiteY6" fmla="*/ 0 h 1145674"/>
                <a:gd name="connsiteX0" fmla="*/ 566375 w 865295"/>
                <a:gd name="connsiteY0" fmla="*/ 0 h 1145674"/>
                <a:gd name="connsiteX1" fmla="*/ 566375 w 865295"/>
                <a:gd name="connsiteY1" fmla="*/ 282694 h 1145674"/>
                <a:gd name="connsiteX2" fmla="*/ 849069 w 865295"/>
                <a:gd name="connsiteY2" fmla="*/ 282694 h 1145674"/>
                <a:gd name="connsiteX3" fmla="*/ 566375 w 865295"/>
                <a:gd name="connsiteY3" fmla="*/ 0 h 1145674"/>
                <a:gd name="connsiteX0" fmla="*/ 987 w 865295"/>
                <a:gd name="connsiteY0" fmla="*/ 0 h 1145674"/>
                <a:gd name="connsiteX1" fmla="*/ 566375 w 865295"/>
                <a:gd name="connsiteY1" fmla="*/ 0 h 1145674"/>
                <a:gd name="connsiteX2" fmla="*/ 849069 w 865295"/>
                <a:gd name="connsiteY2" fmla="*/ 282694 h 1145674"/>
                <a:gd name="connsiteX3" fmla="*/ 849069 w 865295"/>
                <a:gd name="connsiteY3" fmla="*/ 1130777 h 1145674"/>
                <a:gd name="connsiteX4" fmla="*/ 987 w 865295"/>
                <a:gd name="connsiteY4" fmla="*/ 1130777 h 1145674"/>
                <a:gd name="connsiteX5" fmla="*/ 987 w 865295"/>
                <a:gd name="connsiteY5" fmla="*/ 0 h 1145674"/>
                <a:gd name="connsiteX6" fmla="*/ 849069 w 865295"/>
                <a:gd name="connsiteY6" fmla="*/ 282694 h 1145674"/>
                <a:gd name="connsiteX7" fmla="*/ 566375 w 865295"/>
                <a:gd name="connsiteY7" fmla="*/ 282694 h 1145674"/>
                <a:gd name="connsiteX8" fmla="*/ 566375 w 865295"/>
                <a:gd name="connsiteY8" fmla="*/ 0 h 1145674"/>
                <a:gd name="connsiteX0" fmla="*/ 865295 w 865295"/>
                <a:gd name="connsiteY0" fmla="*/ 1145674 h 1145674"/>
                <a:gd name="connsiteX1" fmla="*/ 0 w 865295"/>
                <a:gd name="connsiteY1" fmla="*/ 1139746 h 1145674"/>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0" fmla="*/ 987 w 853389"/>
                <a:gd name="connsiteY0" fmla="*/ 0 h 1139746"/>
                <a:gd name="connsiteX1" fmla="*/ 566375 w 853389"/>
                <a:gd name="connsiteY1" fmla="*/ 0 h 1139746"/>
                <a:gd name="connsiteX2" fmla="*/ 566375 w 853389"/>
                <a:gd name="connsiteY2" fmla="*/ 282694 h 1139746"/>
                <a:gd name="connsiteX3" fmla="*/ 849069 w 853389"/>
                <a:gd name="connsiteY3" fmla="*/ 282694 h 1139746"/>
                <a:gd name="connsiteX4" fmla="*/ 849069 w 853389"/>
                <a:gd name="connsiteY4" fmla="*/ 1130777 h 1139746"/>
                <a:gd name="connsiteX5" fmla="*/ 987 w 853389"/>
                <a:gd name="connsiteY5" fmla="*/ 1130777 h 1139746"/>
                <a:gd name="connsiteX6" fmla="*/ 987 w 853389"/>
                <a:gd name="connsiteY6" fmla="*/ 0 h 1139746"/>
                <a:gd name="connsiteX0" fmla="*/ 566375 w 853389"/>
                <a:gd name="connsiteY0" fmla="*/ 0 h 1139746"/>
                <a:gd name="connsiteX1" fmla="*/ 566375 w 853389"/>
                <a:gd name="connsiteY1" fmla="*/ 282694 h 1139746"/>
                <a:gd name="connsiteX2" fmla="*/ 849069 w 853389"/>
                <a:gd name="connsiteY2" fmla="*/ 282694 h 1139746"/>
                <a:gd name="connsiteX3" fmla="*/ 566375 w 853389"/>
                <a:gd name="connsiteY3" fmla="*/ 0 h 1139746"/>
                <a:gd name="connsiteX0" fmla="*/ 987 w 853389"/>
                <a:gd name="connsiteY0" fmla="*/ 0 h 1139746"/>
                <a:gd name="connsiteX1" fmla="*/ 566375 w 853389"/>
                <a:gd name="connsiteY1" fmla="*/ 0 h 1139746"/>
                <a:gd name="connsiteX2" fmla="*/ 849069 w 853389"/>
                <a:gd name="connsiteY2" fmla="*/ 282694 h 1139746"/>
                <a:gd name="connsiteX3" fmla="*/ 849069 w 853389"/>
                <a:gd name="connsiteY3" fmla="*/ 1130777 h 1139746"/>
                <a:gd name="connsiteX4" fmla="*/ 987 w 853389"/>
                <a:gd name="connsiteY4" fmla="*/ 1130777 h 1139746"/>
                <a:gd name="connsiteX5" fmla="*/ 987 w 853389"/>
                <a:gd name="connsiteY5" fmla="*/ 0 h 1139746"/>
                <a:gd name="connsiteX6" fmla="*/ 849069 w 853389"/>
                <a:gd name="connsiteY6" fmla="*/ 282694 h 1139746"/>
                <a:gd name="connsiteX7" fmla="*/ 566375 w 853389"/>
                <a:gd name="connsiteY7" fmla="*/ 282694 h 1139746"/>
                <a:gd name="connsiteX8" fmla="*/ 566375 w 853389"/>
                <a:gd name="connsiteY8" fmla="*/ 0 h 1139746"/>
                <a:gd name="connsiteX0" fmla="*/ 853389 w 853389"/>
                <a:gd name="connsiteY0" fmla="*/ 1131387 h 1139746"/>
                <a:gd name="connsiteX1" fmla="*/ 0 w 853389"/>
                <a:gd name="connsiteY1" fmla="*/ 1139746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0" fmla="*/ 987 w 858151"/>
                <a:gd name="connsiteY0" fmla="*/ 0 h 1139746"/>
                <a:gd name="connsiteX1" fmla="*/ 566375 w 858151"/>
                <a:gd name="connsiteY1" fmla="*/ 0 h 1139746"/>
                <a:gd name="connsiteX2" fmla="*/ 566375 w 858151"/>
                <a:gd name="connsiteY2" fmla="*/ 282694 h 1139746"/>
                <a:gd name="connsiteX3" fmla="*/ 849069 w 858151"/>
                <a:gd name="connsiteY3" fmla="*/ 282694 h 1139746"/>
                <a:gd name="connsiteX4" fmla="*/ 849069 w 858151"/>
                <a:gd name="connsiteY4" fmla="*/ 1130777 h 1139746"/>
                <a:gd name="connsiteX5" fmla="*/ 987 w 858151"/>
                <a:gd name="connsiteY5" fmla="*/ 1130777 h 1139746"/>
                <a:gd name="connsiteX6" fmla="*/ 987 w 858151"/>
                <a:gd name="connsiteY6" fmla="*/ 0 h 1139746"/>
                <a:gd name="connsiteX0" fmla="*/ 566375 w 858151"/>
                <a:gd name="connsiteY0" fmla="*/ 0 h 1139746"/>
                <a:gd name="connsiteX1" fmla="*/ 566375 w 858151"/>
                <a:gd name="connsiteY1" fmla="*/ 282694 h 1139746"/>
                <a:gd name="connsiteX2" fmla="*/ 849069 w 858151"/>
                <a:gd name="connsiteY2" fmla="*/ 282694 h 1139746"/>
                <a:gd name="connsiteX3" fmla="*/ 566375 w 858151"/>
                <a:gd name="connsiteY3" fmla="*/ 0 h 1139746"/>
                <a:gd name="connsiteX0" fmla="*/ 987 w 858151"/>
                <a:gd name="connsiteY0" fmla="*/ 0 h 1139746"/>
                <a:gd name="connsiteX1" fmla="*/ 566375 w 858151"/>
                <a:gd name="connsiteY1" fmla="*/ 0 h 1139746"/>
                <a:gd name="connsiteX2" fmla="*/ 849069 w 858151"/>
                <a:gd name="connsiteY2" fmla="*/ 282694 h 1139746"/>
                <a:gd name="connsiteX3" fmla="*/ 849069 w 858151"/>
                <a:gd name="connsiteY3" fmla="*/ 1130777 h 1139746"/>
                <a:gd name="connsiteX4" fmla="*/ 987 w 858151"/>
                <a:gd name="connsiteY4" fmla="*/ 1130777 h 1139746"/>
                <a:gd name="connsiteX5" fmla="*/ 987 w 858151"/>
                <a:gd name="connsiteY5" fmla="*/ 0 h 1139746"/>
                <a:gd name="connsiteX6" fmla="*/ 849069 w 858151"/>
                <a:gd name="connsiteY6" fmla="*/ 282694 h 1139746"/>
                <a:gd name="connsiteX7" fmla="*/ 566375 w 858151"/>
                <a:gd name="connsiteY7" fmla="*/ 282694 h 1139746"/>
                <a:gd name="connsiteX8" fmla="*/ 566375 w 858151"/>
                <a:gd name="connsiteY8" fmla="*/ 0 h 1139746"/>
                <a:gd name="connsiteX0" fmla="*/ 858151 w 858151"/>
                <a:gd name="connsiteY0" fmla="*/ 1126625 h 1139746"/>
                <a:gd name="connsiteX1" fmla="*/ 0 w 858151"/>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0" fmla="*/ 987 w 849069"/>
                <a:gd name="connsiteY0" fmla="*/ 0 h 1139746"/>
                <a:gd name="connsiteX1" fmla="*/ 566375 w 849069"/>
                <a:gd name="connsiteY1" fmla="*/ 0 h 1139746"/>
                <a:gd name="connsiteX2" fmla="*/ 566375 w 849069"/>
                <a:gd name="connsiteY2" fmla="*/ 282694 h 1139746"/>
                <a:gd name="connsiteX3" fmla="*/ 849069 w 849069"/>
                <a:gd name="connsiteY3" fmla="*/ 282694 h 1139746"/>
                <a:gd name="connsiteX4" fmla="*/ 849069 w 849069"/>
                <a:gd name="connsiteY4" fmla="*/ 1130777 h 1139746"/>
                <a:gd name="connsiteX5" fmla="*/ 987 w 849069"/>
                <a:gd name="connsiteY5" fmla="*/ 1130777 h 1139746"/>
                <a:gd name="connsiteX6" fmla="*/ 987 w 849069"/>
                <a:gd name="connsiteY6" fmla="*/ 0 h 1139746"/>
                <a:gd name="connsiteX0" fmla="*/ 566375 w 849069"/>
                <a:gd name="connsiteY0" fmla="*/ 0 h 1139746"/>
                <a:gd name="connsiteX1" fmla="*/ 566375 w 849069"/>
                <a:gd name="connsiteY1" fmla="*/ 282694 h 1139746"/>
                <a:gd name="connsiteX2" fmla="*/ 849069 w 849069"/>
                <a:gd name="connsiteY2" fmla="*/ 282694 h 1139746"/>
                <a:gd name="connsiteX3" fmla="*/ 566375 w 849069"/>
                <a:gd name="connsiteY3" fmla="*/ 0 h 1139746"/>
                <a:gd name="connsiteX0" fmla="*/ 987 w 849069"/>
                <a:gd name="connsiteY0" fmla="*/ 0 h 1139746"/>
                <a:gd name="connsiteX1" fmla="*/ 566375 w 849069"/>
                <a:gd name="connsiteY1" fmla="*/ 0 h 1139746"/>
                <a:gd name="connsiteX2" fmla="*/ 849069 w 849069"/>
                <a:gd name="connsiteY2" fmla="*/ 282694 h 1139746"/>
                <a:gd name="connsiteX3" fmla="*/ 849069 w 849069"/>
                <a:gd name="connsiteY3" fmla="*/ 1130777 h 1139746"/>
                <a:gd name="connsiteX4" fmla="*/ 987 w 849069"/>
                <a:gd name="connsiteY4" fmla="*/ 1130777 h 1139746"/>
                <a:gd name="connsiteX5" fmla="*/ 987 w 849069"/>
                <a:gd name="connsiteY5" fmla="*/ 0 h 1139746"/>
                <a:gd name="connsiteX6" fmla="*/ 849069 w 849069"/>
                <a:gd name="connsiteY6" fmla="*/ 282694 h 1139746"/>
                <a:gd name="connsiteX7" fmla="*/ 566375 w 849069"/>
                <a:gd name="connsiteY7" fmla="*/ 282694 h 1139746"/>
                <a:gd name="connsiteX8" fmla="*/ 566375 w 849069"/>
                <a:gd name="connsiteY8" fmla="*/ 0 h 1139746"/>
                <a:gd name="connsiteX0" fmla="*/ 770045 w 849069"/>
                <a:gd name="connsiteY0" fmla="*/ 1002800 h 1139746"/>
                <a:gd name="connsiteX1" fmla="*/ 0 w 849069"/>
                <a:gd name="connsiteY1" fmla="*/ 1139746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0" fmla="*/ 987 w 853388"/>
                <a:gd name="connsiteY0" fmla="*/ 0 h 1139746"/>
                <a:gd name="connsiteX1" fmla="*/ 566375 w 853388"/>
                <a:gd name="connsiteY1" fmla="*/ 0 h 1139746"/>
                <a:gd name="connsiteX2" fmla="*/ 566375 w 853388"/>
                <a:gd name="connsiteY2" fmla="*/ 282694 h 1139746"/>
                <a:gd name="connsiteX3" fmla="*/ 849069 w 853388"/>
                <a:gd name="connsiteY3" fmla="*/ 282694 h 1139746"/>
                <a:gd name="connsiteX4" fmla="*/ 849069 w 853388"/>
                <a:gd name="connsiteY4" fmla="*/ 1130777 h 1139746"/>
                <a:gd name="connsiteX5" fmla="*/ 987 w 853388"/>
                <a:gd name="connsiteY5" fmla="*/ 1130777 h 1139746"/>
                <a:gd name="connsiteX6" fmla="*/ 987 w 853388"/>
                <a:gd name="connsiteY6" fmla="*/ 0 h 1139746"/>
                <a:gd name="connsiteX0" fmla="*/ 566375 w 853388"/>
                <a:gd name="connsiteY0" fmla="*/ 0 h 1139746"/>
                <a:gd name="connsiteX1" fmla="*/ 566375 w 853388"/>
                <a:gd name="connsiteY1" fmla="*/ 282694 h 1139746"/>
                <a:gd name="connsiteX2" fmla="*/ 849069 w 853388"/>
                <a:gd name="connsiteY2" fmla="*/ 282694 h 1139746"/>
                <a:gd name="connsiteX3" fmla="*/ 566375 w 853388"/>
                <a:gd name="connsiteY3" fmla="*/ 0 h 1139746"/>
                <a:gd name="connsiteX0" fmla="*/ 987 w 853388"/>
                <a:gd name="connsiteY0" fmla="*/ 0 h 1139746"/>
                <a:gd name="connsiteX1" fmla="*/ 566375 w 853388"/>
                <a:gd name="connsiteY1" fmla="*/ 0 h 1139746"/>
                <a:gd name="connsiteX2" fmla="*/ 849069 w 853388"/>
                <a:gd name="connsiteY2" fmla="*/ 282694 h 1139746"/>
                <a:gd name="connsiteX3" fmla="*/ 849069 w 853388"/>
                <a:gd name="connsiteY3" fmla="*/ 1130777 h 1139746"/>
                <a:gd name="connsiteX4" fmla="*/ 987 w 853388"/>
                <a:gd name="connsiteY4" fmla="*/ 1130777 h 1139746"/>
                <a:gd name="connsiteX5" fmla="*/ 987 w 853388"/>
                <a:gd name="connsiteY5" fmla="*/ 0 h 1139746"/>
                <a:gd name="connsiteX6" fmla="*/ 849069 w 853388"/>
                <a:gd name="connsiteY6" fmla="*/ 282694 h 1139746"/>
                <a:gd name="connsiteX7" fmla="*/ 566375 w 853388"/>
                <a:gd name="connsiteY7" fmla="*/ 282694 h 1139746"/>
                <a:gd name="connsiteX8" fmla="*/ 566375 w 853388"/>
                <a:gd name="connsiteY8" fmla="*/ 0 h 1139746"/>
                <a:gd name="connsiteX0" fmla="*/ 853388 w 853388"/>
                <a:gd name="connsiteY0" fmla="*/ 1129007 h 1139746"/>
                <a:gd name="connsiteX1" fmla="*/ 0 w 853388"/>
                <a:gd name="connsiteY1" fmla="*/ 1139746 h 1139746"/>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30777 h 1130777"/>
                <a:gd name="connsiteX5" fmla="*/ 987 w 853388"/>
                <a:gd name="connsiteY5" fmla="*/ 0 h 1130777"/>
                <a:gd name="connsiteX0" fmla="*/ 987 w 853388"/>
                <a:gd name="connsiteY0" fmla="*/ 0 h 1130777"/>
                <a:gd name="connsiteX1" fmla="*/ 566375 w 853388"/>
                <a:gd name="connsiteY1" fmla="*/ 0 h 1130777"/>
                <a:gd name="connsiteX2" fmla="*/ 566375 w 853388"/>
                <a:gd name="connsiteY2" fmla="*/ 282694 h 1130777"/>
                <a:gd name="connsiteX3" fmla="*/ 849069 w 853388"/>
                <a:gd name="connsiteY3" fmla="*/ 282694 h 1130777"/>
                <a:gd name="connsiteX4" fmla="*/ 849069 w 853388"/>
                <a:gd name="connsiteY4" fmla="*/ 1130777 h 1130777"/>
                <a:gd name="connsiteX5" fmla="*/ 987 w 853388"/>
                <a:gd name="connsiteY5" fmla="*/ 1130777 h 1130777"/>
                <a:gd name="connsiteX6" fmla="*/ 987 w 853388"/>
                <a:gd name="connsiteY6" fmla="*/ 0 h 1130777"/>
                <a:gd name="connsiteX0" fmla="*/ 566375 w 853388"/>
                <a:gd name="connsiteY0" fmla="*/ 0 h 1130777"/>
                <a:gd name="connsiteX1" fmla="*/ 566375 w 853388"/>
                <a:gd name="connsiteY1" fmla="*/ 282694 h 1130777"/>
                <a:gd name="connsiteX2" fmla="*/ 849069 w 853388"/>
                <a:gd name="connsiteY2" fmla="*/ 282694 h 1130777"/>
                <a:gd name="connsiteX3" fmla="*/ 566375 w 853388"/>
                <a:gd name="connsiteY3" fmla="*/ 0 h 1130777"/>
                <a:gd name="connsiteX0" fmla="*/ 987 w 853388"/>
                <a:gd name="connsiteY0" fmla="*/ 0 h 1130777"/>
                <a:gd name="connsiteX1" fmla="*/ 566375 w 853388"/>
                <a:gd name="connsiteY1" fmla="*/ 0 h 1130777"/>
                <a:gd name="connsiteX2" fmla="*/ 849069 w 853388"/>
                <a:gd name="connsiteY2" fmla="*/ 282694 h 1130777"/>
                <a:gd name="connsiteX3" fmla="*/ 849069 w 853388"/>
                <a:gd name="connsiteY3" fmla="*/ 1130777 h 1130777"/>
                <a:gd name="connsiteX4" fmla="*/ 987 w 853388"/>
                <a:gd name="connsiteY4" fmla="*/ 1123633 h 1130777"/>
                <a:gd name="connsiteX5" fmla="*/ 987 w 853388"/>
                <a:gd name="connsiteY5" fmla="*/ 0 h 1130777"/>
                <a:gd name="connsiteX6" fmla="*/ 849069 w 853388"/>
                <a:gd name="connsiteY6" fmla="*/ 282694 h 1130777"/>
                <a:gd name="connsiteX7" fmla="*/ 566375 w 853388"/>
                <a:gd name="connsiteY7" fmla="*/ 282694 h 1130777"/>
                <a:gd name="connsiteX8" fmla="*/ 566375 w 853388"/>
                <a:gd name="connsiteY8" fmla="*/ 0 h 1130777"/>
                <a:gd name="connsiteX0" fmla="*/ 853388 w 853388"/>
                <a:gd name="connsiteY0" fmla="*/ 1129007 h 1130777"/>
                <a:gd name="connsiteX1" fmla="*/ 0 w 853388"/>
                <a:gd name="connsiteY1" fmla="*/ 1125459 h 1130777"/>
              </a:gdLst>
              <a:ahLst/>
              <a:cxnLst>
                <a:cxn ang="0">
                  <a:pos x="connsiteX0" y="connsiteY0"/>
                </a:cxn>
                <a:cxn ang="0">
                  <a:pos x="connsiteX1" y="connsiteY1"/>
                </a:cxn>
              </a:cxnLst>
              <a:rect l="l" t="t" r="r" b="b"/>
              <a:pathLst>
                <a:path w="853388" h="1130777" stroke="0" extrusionOk="0">
                  <a:moveTo>
                    <a:pt x="987" y="0"/>
                  </a:moveTo>
                  <a:lnTo>
                    <a:pt x="566375" y="0"/>
                  </a:lnTo>
                  <a:lnTo>
                    <a:pt x="849069" y="282694"/>
                  </a:lnTo>
                  <a:lnTo>
                    <a:pt x="849069" y="1130777"/>
                  </a:lnTo>
                  <a:lnTo>
                    <a:pt x="987" y="1130777"/>
                  </a:lnTo>
                  <a:lnTo>
                    <a:pt x="987" y="0"/>
                  </a:lnTo>
                  <a:close/>
                </a:path>
                <a:path w="853388" h="1130777" fill="darkenLess" stroke="0" extrusionOk="0">
                  <a:moveTo>
                    <a:pt x="987" y="0"/>
                  </a:moveTo>
                  <a:lnTo>
                    <a:pt x="566375" y="0"/>
                  </a:lnTo>
                  <a:lnTo>
                    <a:pt x="566375" y="282694"/>
                  </a:lnTo>
                  <a:lnTo>
                    <a:pt x="849069" y="282694"/>
                  </a:lnTo>
                  <a:lnTo>
                    <a:pt x="849069" y="1130777"/>
                  </a:lnTo>
                  <a:lnTo>
                    <a:pt x="987" y="1130777"/>
                  </a:lnTo>
                  <a:lnTo>
                    <a:pt x="987" y="0"/>
                  </a:lnTo>
                  <a:close/>
                </a:path>
                <a:path w="853388" h="1130777" fill="darken" stroke="0" extrusionOk="0">
                  <a:moveTo>
                    <a:pt x="566375" y="0"/>
                  </a:moveTo>
                  <a:lnTo>
                    <a:pt x="566375" y="282694"/>
                  </a:lnTo>
                  <a:lnTo>
                    <a:pt x="849069" y="282694"/>
                  </a:lnTo>
                  <a:lnTo>
                    <a:pt x="566375" y="0"/>
                  </a:lnTo>
                  <a:close/>
                </a:path>
                <a:path w="853388" h="1130777" fill="none" extrusionOk="0">
                  <a:moveTo>
                    <a:pt x="987" y="0"/>
                  </a:moveTo>
                  <a:lnTo>
                    <a:pt x="566375" y="0"/>
                  </a:lnTo>
                  <a:lnTo>
                    <a:pt x="849069" y="282694"/>
                  </a:lnTo>
                  <a:lnTo>
                    <a:pt x="849069" y="1130777"/>
                  </a:lnTo>
                  <a:lnTo>
                    <a:pt x="987" y="1123633"/>
                  </a:lnTo>
                  <a:lnTo>
                    <a:pt x="987" y="0"/>
                  </a:lnTo>
                  <a:close/>
                  <a:moveTo>
                    <a:pt x="849069" y="282694"/>
                  </a:moveTo>
                  <a:lnTo>
                    <a:pt x="566375" y="282694"/>
                  </a:lnTo>
                  <a:lnTo>
                    <a:pt x="566375" y="0"/>
                  </a:lnTo>
                </a:path>
                <a:path w="853388" h="1130777" fill="none">
                  <a:moveTo>
                    <a:pt x="853388" y="1129007"/>
                  </a:moveTo>
                  <a:lnTo>
                    <a:pt x="0" y="1125459"/>
                  </a:lnTo>
                </a:path>
              </a:pathLst>
            </a:custGeom>
            <a:solidFill>
              <a:srgbClr val="FBFBFB"/>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lang="en-US" sz="1600" b="1" dirty="0" smtClean="0">
                <a:solidFill>
                  <a:schemeClr val="bg1"/>
                </a:solidFill>
                <a:latin typeface="Arial" pitchFamily="34" charset="0"/>
              </a:endParaRP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__________________________________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800" b="1" i="0" u="none" strike="noStrike" cap="none" normalizeH="0" baseline="0" dirty="0" smtClean="0">
                  <a:ln>
                    <a:noFill/>
                  </a:ln>
                  <a:solidFill>
                    <a:schemeClr val="bg1"/>
                  </a:solidFill>
                  <a:effectLst/>
                  <a:latin typeface="Arial" pitchFamily="34" charset="0"/>
                </a:rPr>
                <a:t>_________</a:t>
              </a:r>
              <a:r>
                <a:rPr lang="en-US" sz="800" b="1" dirty="0" smtClean="0">
                  <a:solidFill>
                    <a:schemeClr val="bg1"/>
                  </a:solidFill>
                  <a:latin typeface="Arial" pitchFamily="34" charset="0"/>
                </a:rPr>
                <a:t>___________</a:t>
              </a:r>
            </a:p>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sz="800" b="1" dirty="0" smtClean="0">
                  <a:solidFill>
                    <a:schemeClr val="bg1"/>
                  </a:solidFill>
                  <a:latin typeface="Arial" pitchFamily="34" charset="0"/>
                </a:rPr>
                <a:t>_____</a:t>
              </a:r>
              <a:endParaRPr kumimoji="0" lang="en-US" sz="800" b="1" i="0" u="none" strike="noStrike" cap="none" normalizeH="0" baseline="0" dirty="0" smtClean="0">
                <a:ln>
                  <a:noFill/>
                </a:ln>
                <a:solidFill>
                  <a:schemeClr val="bg1"/>
                </a:solidFill>
                <a:effectLst/>
                <a:latin typeface="Arial" pitchFamily="34" charset="0"/>
              </a:endParaRPr>
            </a:p>
          </p:txBody>
        </p:sp>
        <p:sp>
          <p:nvSpPr>
            <p:cNvPr id="17" name="Rounded Rectangle 16"/>
            <p:cNvSpPr/>
            <p:nvPr/>
          </p:nvSpPr>
          <p:spPr bwMode="auto">
            <a:xfrm>
              <a:off x="11055064" y="4625071"/>
              <a:ext cx="830548" cy="327212"/>
            </a:xfrm>
            <a:prstGeom prst="roundRect">
              <a:avLst/>
            </a:prstGeom>
            <a:solidFill>
              <a:srgbClr val="56C94C"/>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600" b="1" i="0" u="none" strike="noStrike" cap="none" normalizeH="0" baseline="0" dirty="0" smtClean="0">
                  <a:ln>
                    <a:noFill/>
                  </a:ln>
                  <a:solidFill>
                    <a:schemeClr val="bg1"/>
                  </a:solidFill>
                  <a:effectLst/>
                  <a:latin typeface="Arial" pitchFamily="34" charset="0"/>
                </a:rPr>
                <a:t>.SQL</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en-US" altLang="en-US" smtClean="0"/>
              <a:t>Using Snippets</a:t>
            </a:r>
          </a:p>
        </p:txBody>
      </p:sp>
      <p:sp>
        <p:nvSpPr>
          <p:cNvPr id="50179" name="Rectangle 4"/>
          <p:cNvSpPr>
            <a:spLocks noGrp="1" noChangeArrowheads="1"/>
          </p:cNvSpPr>
          <p:nvPr>
            <p:ph idx="1"/>
          </p:nvPr>
        </p:nvSpPr>
        <p:spPr/>
        <p:txBody>
          <a:bodyPr/>
          <a:lstStyle/>
          <a:p>
            <a:pPr eaLnBrk="1" hangingPunct="1"/>
            <a:r>
              <a:rPr lang="en-US" altLang="en-US" smtClean="0">
                <a:latin typeface="Arial" charset="0"/>
              </a:rPr>
              <a:t>Snippets are code fragments that may be just syntax or examples.</a:t>
            </a:r>
          </a:p>
        </p:txBody>
      </p:sp>
      <p:grpSp>
        <p:nvGrpSpPr>
          <p:cNvPr id="3" name="Group 2"/>
          <p:cNvGrpSpPr/>
          <p:nvPr/>
        </p:nvGrpSpPr>
        <p:grpSpPr>
          <a:xfrm>
            <a:off x="1857107" y="1828800"/>
            <a:ext cx="8474611" cy="4052571"/>
            <a:chOff x="1903412" y="2076450"/>
            <a:chExt cx="8474611" cy="4052571"/>
          </a:xfrm>
        </p:grpSpPr>
        <p:pic>
          <p:nvPicPr>
            <p:cNvPr id="50181" name="Picture 10"/>
            <p:cNvPicPr>
              <a:picLocks noChangeAspect="1" noChangeArrowheads="1"/>
            </p:cNvPicPr>
            <p:nvPr/>
          </p:nvPicPr>
          <p:blipFill>
            <a:blip r:embed="rId3" cstate="print"/>
            <a:srcRect/>
            <a:stretch>
              <a:fillRect/>
            </a:stretch>
          </p:blipFill>
          <p:spPr bwMode="auto">
            <a:xfrm>
              <a:off x="1903412" y="2076450"/>
              <a:ext cx="4800000" cy="4052571"/>
            </a:xfrm>
            <a:prstGeom prst="rect">
              <a:avLst/>
            </a:prstGeom>
            <a:noFill/>
            <a:ln w="28575">
              <a:noFill/>
              <a:miter lim="800000"/>
              <a:headEnd type="none" w="sm" len="sm"/>
              <a:tailEnd type="none" w="sm" len="sm"/>
            </a:ln>
          </p:spPr>
        </p:pic>
        <p:sp>
          <p:nvSpPr>
            <p:cNvPr id="50182" name="Rectangle 5"/>
            <p:cNvSpPr>
              <a:spLocks noChangeArrowheads="1"/>
            </p:cNvSpPr>
            <p:nvPr/>
          </p:nvSpPr>
          <p:spPr bwMode="gray">
            <a:xfrm>
              <a:off x="2434165" y="5364339"/>
              <a:ext cx="1537760" cy="152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50184" name="Rectangle 5"/>
            <p:cNvSpPr>
              <a:spLocks noChangeArrowheads="1"/>
            </p:cNvSpPr>
            <p:nvPr/>
          </p:nvSpPr>
          <p:spPr bwMode="gray">
            <a:xfrm>
              <a:off x="6537500" y="2652183"/>
              <a:ext cx="152400" cy="609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50186" name="Picture 12"/>
            <p:cNvPicPr>
              <a:picLocks noChangeAspect="1" noChangeArrowheads="1"/>
            </p:cNvPicPr>
            <p:nvPr/>
          </p:nvPicPr>
          <p:blipFill>
            <a:blip r:embed="rId4" cstate="print"/>
            <a:srcRect/>
            <a:stretch>
              <a:fillRect/>
            </a:stretch>
          </p:blipFill>
          <p:spPr bwMode="auto">
            <a:xfrm>
              <a:off x="7085012" y="3651402"/>
              <a:ext cx="2443048" cy="2477619"/>
            </a:xfrm>
            <a:prstGeom prst="rect">
              <a:avLst/>
            </a:prstGeom>
            <a:noFill/>
            <a:ln w="28575">
              <a:noFill/>
              <a:miter lim="800000"/>
              <a:headEnd type="none" w="sm" len="sm"/>
              <a:tailEnd type="none" w="sm" len="sm"/>
            </a:ln>
          </p:spPr>
        </p:pic>
        <p:sp>
          <p:nvSpPr>
            <p:cNvPr id="12" name="AutoShape 5"/>
            <p:cNvSpPr>
              <a:spLocks noChangeArrowheads="1"/>
            </p:cNvSpPr>
            <p:nvPr/>
          </p:nvSpPr>
          <p:spPr bwMode="auto">
            <a:xfrm>
              <a:off x="7085012" y="2076450"/>
              <a:ext cx="3293011" cy="1154446"/>
            </a:xfrm>
            <a:prstGeom prst="wedgeRectCallout">
              <a:avLst>
                <a:gd name="adj1" fmla="val -58153"/>
                <a:gd name="adj2" fmla="val 18349"/>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defTabSz="228600"/>
              <a:r>
                <a:rPr lang="en-US" altLang="en-US" sz="1400" dirty="0"/>
                <a:t>When you place your cursor here, it shows the Snippets window. From the drop-down list, you can select the functions category that you want. </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Using Snippets: Example</a:t>
            </a:r>
          </a:p>
        </p:txBody>
      </p:sp>
      <p:pic>
        <p:nvPicPr>
          <p:cNvPr id="52232" name="Picture 10"/>
          <p:cNvPicPr>
            <a:picLocks noChangeAspect="1" noChangeArrowheads="1"/>
          </p:cNvPicPr>
          <p:nvPr/>
        </p:nvPicPr>
        <p:blipFill>
          <a:blip r:embed="rId3" cstate="print"/>
          <a:srcRect/>
          <a:stretch>
            <a:fillRect/>
          </a:stretch>
        </p:blipFill>
        <p:spPr bwMode="auto">
          <a:xfrm>
            <a:off x="3541712" y="3513959"/>
            <a:ext cx="5105400" cy="2421705"/>
          </a:xfrm>
          <a:prstGeom prst="rect">
            <a:avLst/>
          </a:prstGeom>
          <a:noFill/>
          <a:ln w="28575">
            <a:noFill/>
            <a:miter lim="800000"/>
            <a:headEnd type="none" w="sm" len="sm"/>
            <a:tailEnd type="none" w="sm" len="sm"/>
          </a:ln>
        </p:spPr>
      </p:pic>
      <p:pic>
        <p:nvPicPr>
          <p:cNvPr id="52233" name="Picture 11"/>
          <p:cNvPicPr>
            <a:picLocks noChangeAspect="1" noChangeArrowheads="1"/>
          </p:cNvPicPr>
          <p:nvPr/>
        </p:nvPicPr>
        <p:blipFill>
          <a:blip r:embed="rId4" cstate="print"/>
          <a:srcRect/>
          <a:stretch>
            <a:fillRect/>
          </a:stretch>
        </p:blipFill>
        <p:spPr bwMode="auto">
          <a:xfrm>
            <a:off x="3527425" y="922339"/>
            <a:ext cx="5133975" cy="2415353"/>
          </a:xfrm>
          <a:prstGeom prst="rect">
            <a:avLst/>
          </a:prstGeom>
          <a:noFill/>
          <a:ln w="28575">
            <a:noFill/>
            <a:miter lim="800000"/>
            <a:headEnd type="none" w="sm" len="sm"/>
            <a:tailEnd type="none" w="sm" len="sm"/>
          </a:ln>
        </p:spPr>
      </p:pic>
      <p:sp>
        <p:nvSpPr>
          <p:cNvPr id="10" name="AutoShape 5"/>
          <p:cNvSpPr>
            <a:spLocks noChangeArrowheads="1"/>
          </p:cNvSpPr>
          <p:nvPr/>
        </p:nvSpPr>
        <p:spPr bwMode="auto">
          <a:xfrm>
            <a:off x="1979612" y="1771605"/>
            <a:ext cx="1269598" cy="716820"/>
          </a:xfrm>
          <a:prstGeom prst="wedgeRectCallout">
            <a:avLst>
              <a:gd name="adj1" fmla="val 84114"/>
              <a:gd name="adj2" fmla="val -212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Inserting a</a:t>
            </a:r>
          </a:p>
          <a:p>
            <a:pPr algn="ctr">
              <a:defRPr/>
            </a:pPr>
            <a:r>
              <a:rPr lang="en-US" altLang="en-US" sz="1400" dirty="0">
                <a:solidFill>
                  <a:schemeClr val="tx1">
                    <a:lumMod val="50000"/>
                  </a:schemeClr>
                </a:solidFill>
              </a:rPr>
              <a:t>snippet</a:t>
            </a:r>
          </a:p>
        </p:txBody>
      </p:sp>
      <p:sp>
        <p:nvSpPr>
          <p:cNvPr id="11" name="AutoShape 5"/>
          <p:cNvSpPr>
            <a:spLocks noChangeArrowheads="1"/>
          </p:cNvSpPr>
          <p:nvPr/>
        </p:nvSpPr>
        <p:spPr bwMode="auto">
          <a:xfrm>
            <a:off x="1979612" y="4366401"/>
            <a:ext cx="1269598" cy="716820"/>
          </a:xfrm>
          <a:prstGeom prst="wedgeRectCallout">
            <a:avLst>
              <a:gd name="adj1" fmla="val 74333"/>
              <a:gd name="adj2" fmla="val 1677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en-US" sz="1400" dirty="0">
                <a:solidFill>
                  <a:schemeClr val="tx1">
                    <a:lumMod val="50000"/>
                  </a:schemeClr>
                </a:solidFill>
              </a:rPr>
              <a:t>Editing the </a:t>
            </a:r>
          </a:p>
          <a:p>
            <a:pPr algn="ctr">
              <a:defRPr/>
            </a:pPr>
            <a:r>
              <a:rPr lang="en-US" altLang="en-US" sz="1400" dirty="0">
                <a:solidFill>
                  <a:schemeClr val="tx1">
                    <a:lumMod val="50000"/>
                  </a:schemeClr>
                </a:solidFill>
              </a:rPr>
              <a:t>snippet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smtClean="0"/>
              <a:t>Using the Recycle Bin</a:t>
            </a:r>
          </a:p>
        </p:txBody>
      </p:sp>
      <p:sp>
        <p:nvSpPr>
          <p:cNvPr id="54275" name="Content Placeholder 2"/>
          <p:cNvSpPr>
            <a:spLocks noGrp="1"/>
          </p:cNvSpPr>
          <p:nvPr>
            <p:ph idx="1"/>
          </p:nvPr>
        </p:nvSpPr>
        <p:spPr/>
        <p:txBody>
          <a:bodyPr/>
          <a:lstStyle/>
          <a:p>
            <a:pPr eaLnBrk="1" hangingPunct="1"/>
            <a:r>
              <a:rPr lang="en-US" altLang="en-US" smtClean="0">
                <a:latin typeface="Arial" charset="0"/>
              </a:rPr>
              <a:t>The recycle bin holds objects that have been dropped.</a:t>
            </a:r>
          </a:p>
        </p:txBody>
      </p:sp>
      <p:grpSp>
        <p:nvGrpSpPr>
          <p:cNvPr id="19" name="Group 18"/>
          <p:cNvGrpSpPr/>
          <p:nvPr/>
        </p:nvGrpSpPr>
        <p:grpSpPr>
          <a:xfrm>
            <a:off x="1745012" y="1752601"/>
            <a:ext cx="8698800" cy="4267357"/>
            <a:chOff x="1906587" y="1752601"/>
            <a:chExt cx="8698800" cy="4267357"/>
          </a:xfrm>
        </p:grpSpPr>
        <p:pic>
          <p:nvPicPr>
            <p:cNvPr id="20" name="Picture 4" descr="Snap1.gif"/>
            <p:cNvPicPr>
              <a:picLocks noChangeAspect="1"/>
            </p:cNvPicPr>
            <p:nvPr/>
          </p:nvPicPr>
          <p:blipFill>
            <a:blip r:embed="rId3" cstate="print"/>
            <a:srcRect/>
            <a:stretch>
              <a:fillRect/>
            </a:stretch>
          </p:blipFill>
          <p:spPr bwMode="auto">
            <a:xfrm>
              <a:off x="1906587" y="2003426"/>
              <a:ext cx="1966913" cy="2460625"/>
            </a:xfrm>
            <a:prstGeom prst="rect">
              <a:avLst/>
            </a:prstGeom>
            <a:noFill/>
            <a:ln w="15875">
              <a:solidFill>
                <a:schemeClr val="tx1"/>
              </a:solidFill>
              <a:miter lim="800000"/>
              <a:headEnd/>
              <a:tailEnd/>
            </a:ln>
          </p:spPr>
        </p:pic>
        <p:pic>
          <p:nvPicPr>
            <p:cNvPr id="21" name="Picture 5" descr="Snap3.bmp"/>
            <p:cNvPicPr>
              <a:picLocks noChangeAspect="1"/>
            </p:cNvPicPr>
            <p:nvPr/>
          </p:nvPicPr>
          <p:blipFill>
            <a:blip r:embed="rId4" cstate="print"/>
            <a:srcRect/>
            <a:stretch>
              <a:fillRect/>
            </a:stretch>
          </p:blipFill>
          <p:spPr bwMode="auto">
            <a:xfrm>
              <a:off x="1906587" y="4670426"/>
              <a:ext cx="1990246" cy="1331764"/>
            </a:xfrm>
            <a:prstGeom prst="rect">
              <a:avLst/>
            </a:prstGeom>
            <a:noFill/>
            <a:ln w="15875">
              <a:solidFill>
                <a:schemeClr val="tx1"/>
              </a:solidFill>
              <a:miter lim="800000"/>
              <a:headEnd/>
              <a:tailEnd/>
            </a:ln>
          </p:spPr>
        </p:pic>
        <p:pic>
          <p:nvPicPr>
            <p:cNvPr id="22" name="Picture 3"/>
            <p:cNvPicPr>
              <a:picLocks noChangeAspect="1" noChangeArrowheads="1"/>
            </p:cNvPicPr>
            <p:nvPr/>
          </p:nvPicPr>
          <p:blipFill>
            <a:blip r:embed="rId5" cstate="print"/>
            <a:srcRect/>
            <a:stretch>
              <a:fillRect/>
            </a:stretch>
          </p:blipFill>
          <p:spPr bwMode="auto">
            <a:xfrm>
              <a:off x="4192587" y="2719387"/>
              <a:ext cx="2893714" cy="3300571"/>
            </a:xfrm>
            <a:prstGeom prst="rect">
              <a:avLst/>
            </a:prstGeom>
            <a:noFill/>
            <a:ln w="15875">
              <a:solidFill>
                <a:schemeClr val="tx1"/>
              </a:solidFill>
              <a:miter lim="800000"/>
              <a:headEnd type="none" w="sm" len="sm"/>
              <a:tailEnd type="none" w="sm" len="sm"/>
            </a:ln>
          </p:spPr>
        </p:pic>
        <p:pic>
          <p:nvPicPr>
            <p:cNvPr id="23" name="Picture 4"/>
            <p:cNvPicPr>
              <a:picLocks noChangeAspect="1" noChangeArrowheads="1"/>
            </p:cNvPicPr>
            <p:nvPr/>
          </p:nvPicPr>
          <p:blipFill>
            <a:blip r:embed="rId6" cstate="print"/>
            <a:srcRect/>
            <a:stretch>
              <a:fillRect/>
            </a:stretch>
          </p:blipFill>
          <p:spPr bwMode="auto">
            <a:xfrm>
              <a:off x="7545387" y="2003427"/>
              <a:ext cx="3060000" cy="1353333"/>
            </a:xfrm>
            <a:prstGeom prst="rect">
              <a:avLst/>
            </a:prstGeom>
            <a:noFill/>
            <a:ln w="15875">
              <a:solidFill>
                <a:schemeClr val="tx1"/>
              </a:solidFill>
              <a:miter lim="800000"/>
              <a:headEnd type="none" w="sm" len="sm"/>
              <a:tailEnd type="none" w="sm" len="sm"/>
            </a:ln>
          </p:spPr>
        </p:pic>
        <p:sp>
          <p:nvSpPr>
            <p:cNvPr id="28" name="Rectangle 10"/>
            <p:cNvSpPr>
              <a:spLocks noChangeArrowheads="1"/>
            </p:cNvSpPr>
            <p:nvPr/>
          </p:nvSpPr>
          <p:spPr bwMode="auto">
            <a:xfrm>
              <a:off x="1982787" y="3527426"/>
              <a:ext cx="12954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29" name="Rectangle 11"/>
            <p:cNvSpPr>
              <a:spLocks noChangeArrowheads="1"/>
            </p:cNvSpPr>
            <p:nvPr/>
          </p:nvSpPr>
          <p:spPr bwMode="auto">
            <a:xfrm>
              <a:off x="2058987" y="4746626"/>
              <a:ext cx="1447800" cy="685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0" name="Rectangle 12"/>
            <p:cNvSpPr>
              <a:spLocks noChangeArrowheads="1"/>
            </p:cNvSpPr>
            <p:nvPr/>
          </p:nvSpPr>
          <p:spPr bwMode="auto">
            <a:xfrm>
              <a:off x="4268787" y="5246511"/>
              <a:ext cx="990600" cy="4572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1" name="Rectangle 13"/>
            <p:cNvSpPr>
              <a:spLocks noChangeArrowheads="1"/>
            </p:cNvSpPr>
            <p:nvPr/>
          </p:nvSpPr>
          <p:spPr bwMode="auto">
            <a:xfrm>
              <a:off x="5458883" y="3176587"/>
              <a:ext cx="685800" cy="1524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2" name="Rectangle 14"/>
            <p:cNvSpPr>
              <a:spLocks noChangeArrowheads="1"/>
            </p:cNvSpPr>
            <p:nvPr/>
          </p:nvSpPr>
          <p:spPr bwMode="auto">
            <a:xfrm>
              <a:off x="8167156" y="2384426"/>
              <a:ext cx="1792817" cy="685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sp>
          <p:nvSpPr>
            <p:cNvPr id="33" name="AutoShape 4"/>
            <p:cNvSpPr>
              <a:spLocks noChangeArrowheads="1"/>
            </p:cNvSpPr>
            <p:nvPr/>
          </p:nvSpPr>
          <p:spPr bwMode="auto">
            <a:xfrm>
              <a:off x="7545387" y="3908426"/>
              <a:ext cx="2667000" cy="1816100"/>
            </a:xfrm>
            <a:prstGeom prst="wedgeRectCallout">
              <a:avLst>
                <a:gd name="adj1" fmla="val -7625"/>
                <a:gd name="adj2" fmla="val -10009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Purge: Removes the object from the Recycle bin and deletes it</a:t>
              </a:r>
            </a:p>
            <a:p>
              <a:pPr algn="ctr"/>
              <a:r>
                <a:rPr lang="en-US" altLang="en-US" sz="1400" b="1" dirty="0">
                  <a:solidFill>
                    <a:schemeClr val="tx1">
                      <a:lumMod val="50000"/>
                    </a:schemeClr>
                  </a:solidFill>
                  <a:latin typeface="+mn-lt"/>
                  <a:cs typeface="+mn-cs"/>
                  <a:sym typeface="Arial" charset="0"/>
                </a:rPr>
                <a:t>Flashback to Before Drop: </a:t>
              </a:r>
              <a:r>
                <a:rPr lang="en-US" altLang="en-US" sz="1400" dirty="0">
                  <a:solidFill>
                    <a:schemeClr val="tx1">
                      <a:lumMod val="50000"/>
                    </a:schemeClr>
                  </a:solidFill>
                  <a:latin typeface="+mn-lt"/>
                  <a:cs typeface="+mn-cs"/>
                  <a:sym typeface="Arial" charset="0"/>
                </a:rPr>
                <a:t>Moves the object from the recycle bin back to its appropriate place in the Connections navigator display</a:t>
              </a:r>
            </a:p>
          </p:txBody>
        </p:sp>
        <p:sp>
          <p:nvSpPr>
            <p:cNvPr id="34" name="AutoShape 12"/>
            <p:cNvSpPr>
              <a:spLocks noChangeArrowheads="1"/>
            </p:cNvSpPr>
            <p:nvPr/>
          </p:nvSpPr>
          <p:spPr bwMode="auto">
            <a:xfrm>
              <a:off x="4268787" y="1905000"/>
              <a:ext cx="2193925" cy="738187"/>
            </a:xfrm>
            <a:prstGeom prst="wedgeRectCallout">
              <a:avLst>
                <a:gd name="adj1" fmla="val 24435"/>
                <a:gd name="adj2" fmla="val 11585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a:solidFill>
                    <a:schemeClr val="tx1">
                      <a:lumMod val="50000"/>
                    </a:schemeClr>
                  </a:solidFill>
                  <a:latin typeface="+mn-lt"/>
                  <a:cs typeface="+mn-cs"/>
                  <a:sym typeface="Arial" charset="0"/>
                </a:rPr>
                <a:t>Select the operations from the drop-down Actions list.</a:t>
              </a:r>
            </a:p>
          </p:txBody>
        </p:sp>
        <p:sp>
          <p:nvSpPr>
            <p:cNvPr id="35" name="Oval 12"/>
            <p:cNvSpPr>
              <a:spLocks noChangeArrowheads="1"/>
            </p:cNvSpPr>
            <p:nvPr/>
          </p:nvSpPr>
          <p:spPr bwMode="blackWhite">
            <a:xfrm>
              <a:off x="3659187" y="4588670"/>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2</a:t>
              </a:r>
            </a:p>
          </p:txBody>
        </p:sp>
        <p:sp>
          <p:nvSpPr>
            <p:cNvPr id="36" name="Oval 12"/>
            <p:cNvSpPr>
              <a:spLocks noChangeArrowheads="1"/>
            </p:cNvSpPr>
            <p:nvPr/>
          </p:nvSpPr>
          <p:spPr bwMode="blackWhite">
            <a:xfrm>
              <a:off x="3698874" y="2511426"/>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37" name="Oval 12"/>
            <p:cNvSpPr>
              <a:spLocks noChangeArrowheads="1"/>
            </p:cNvSpPr>
            <p:nvPr/>
          </p:nvSpPr>
          <p:spPr bwMode="blackWhite">
            <a:xfrm>
              <a:off x="6301139" y="2849562"/>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3</a:t>
              </a:r>
            </a:p>
          </p:txBody>
        </p:sp>
        <p:sp>
          <p:nvSpPr>
            <p:cNvPr id="38" name="Oval 12"/>
            <p:cNvSpPr>
              <a:spLocks noChangeArrowheads="1"/>
            </p:cNvSpPr>
            <p:nvPr/>
          </p:nvSpPr>
          <p:spPr bwMode="blackWhite">
            <a:xfrm>
              <a:off x="9642650" y="1752601"/>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4</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Debugging Procedures and Functions</a:t>
            </a:r>
          </a:p>
        </p:txBody>
      </p:sp>
      <p:sp>
        <p:nvSpPr>
          <p:cNvPr id="56323" name="Rectangle 3"/>
          <p:cNvSpPr>
            <a:spLocks noGrp="1" noChangeArrowheads="1"/>
          </p:cNvSpPr>
          <p:nvPr>
            <p:ph idx="1"/>
          </p:nvPr>
        </p:nvSpPr>
        <p:spPr>
          <a:xfrm>
            <a:off x="622139" y="1242485"/>
            <a:ext cx="7860870" cy="1831606"/>
          </a:xfrm>
        </p:spPr>
        <p:txBody>
          <a:bodyPr/>
          <a:lstStyle/>
          <a:p>
            <a:pPr lvl="1" eaLnBrk="1" hangingPunct="1"/>
            <a:r>
              <a:rPr lang="en-US" altLang="en-US" dirty="0" smtClean="0"/>
              <a:t>Use SQL Developer to debug PL/SQL functions and procedures.</a:t>
            </a:r>
          </a:p>
          <a:p>
            <a:pPr lvl="1" eaLnBrk="1" hangingPunct="1"/>
            <a:r>
              <a:rPr lang="en-US" altLang="en-US" dirty="0" smtClean="0"/>
              <a:t>Use the Compile for Debug option to perform a PL/SQL compilation so that the procedure can be debugged.</a:t>
            </a:r>
          </a:p>
          <a:p>
            <a:pPr lvl="1" eaLnBrk="1" hangingPunct="1"/>
            <a:r>
              <a:rPr lang="en-US" altLang="en-US" dirty="0" smtClean="0"/>
              <a:t>Use the Debug menu options to set breakpoints, and to perform Step Into and Step Over tasks.</a:t>
            </a:r>
          </a:p>
        </p:txBody>
      </p:sp>
      <p:pic>
        <p:nvPicPr>
          <p:cNvPr id="56324" name="Picture 5"/>
          <p:cNvPicPr>
            <a:picLocks noChangeAspect="1" noChangeArrowheads="1"/>
          </p:cNvPicPr>
          <p:nvPr/>
        </p:nvPicPr>
        <p:blipFill>
          <a:blip r:embed="rId3" cstate="print"/>
          <a:srcRect/>
          <a:stretch>
            <a:fillRect/>
          </a:stretch>
        </p:blipFill>
        <p:spPr bwMode="auto">
          <a:xfrm>
            <a:off x="8380412" y="1583039"/>
            <a:ext cx="2945404" cy="3691922"/>
          </a:xfrm>
          <a:prstGeom prst="rect">
            <a:avLst/>
          </a:prstGeom>
          <a:noFill/>
          <a:ln w="28575">
            <a:noFill/>
            <a:miter lim="800000"/>
            <a:headEnd type="none" w="sm" len="sm"/>
            <a:tailEnd type="none" w="sm" len="sm"/>
          </a:ln>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pPr eaLnBrk="1" hangingPunct="1"/>
            <a:r>
              <a:rPr lang="en-US" altLang="en-US" smtClean="0"/>
              <a:t>Database Reporting</a:t>
            </a:r>
          </a:p>
        </p:txBody>
      </p:sp>
      <p:sp>
        <p:nvSpPr>
          <p:cNvPr id="58372" name="Rectangle 4"/>
          <p:cNvSpPr>
            <a:spLocks noGrp="1" noChangeArrowheads="1"/>
          </p:cNvSpPr>
          <p:nvPr>
            <p:ph idx="1"/>
          </p:nvPr>
        </p:nvSpPr>
        <p:spPr/>
        <p:txBody>
          <a:bodyPr/>
          <a:lstStyle/>
          <a:p>
            <a:pPr eaLnBrk="1" hangingPunct="1"/>
            <a:r>
              <a:rPr lang="en-US" altLang="en-US" smtClean="0">
                <a:latin typeface="Arial" charset="0"/>
              </a:rPr>
              <a:t>SQL Developer provides a number of predefined reports about the database and its objects.</a:t>
            </a:r>
          </a:p>
        </p:txBody>
      </p:sp>
      <p:grpSp>
        <p:nvGrpSpPr>
          <p:cNvPr id="2" name="Group 1"/>
          <p:cNvGrpSpPr/>
          <p:nvPr/>
        </p:nvGrpSpPr>
        <p:grpSpPr>
          <a:xfrm>
            <a:off x="2185746" y="1992312"/>
            <a:ext cx="7817333" cy="3779810"/>
            <a:chOff x="1979613" y="2133600"/>
            <a:chExt cx="7817333" cy="3779810"/>
          </a:xfrm>
        </p:grpSpPr>
        <p:pic>
          <p:nvPicPr>
            <p:cNvPr id="58370" name="Picture 7"/>
            <p:cNvPicPr>
              <a:picLocks noChangeAspect="1" noChangeArrowheads="1"/>
            </p:cNvPicPr>
            <p:nvPr/>
          </p:nvPicPr>
          <p:blipFill>
            <a:blip r:embed="rId3" cstate="print"/>
            <a:srcRect/>
            <a:stretch>
              <a:fillRect/>
            </a:stretch>
          </p:blipFill>
          <p:spPr bwMode="auto">
            <a:xfrm>
              <a:off x="1979613" y="2133600"/>
              <a:ext cx="7817333" cy="3779810"/>
            </a:xfrm>
            <a:prstGeom prst="rect">
              <a:avLst/>
            </a:prstGeom>
            <a:noFill/>
            <a:ln w="28575">
              <a:noFill/>
              <a:miter lim="800000"/>
              <a:headEnd type="none" w="sm" len="sm"/>
              <a:tailEnd type="none" w="sm" len="sm"/>
            </a:ln>
          </p:spPr>
        </p:pic>
        <p:sp>
          <p:nvSpPr>
            <p:cNvPr id="58373" name="Rectangle 5"/>
            <p:cNvSpPr>
              <a:spLocks noChangeArrowheads="1"/>
            </p:cNvSpPr>
            <p:nvPr/>
          </p:nvSpPr>
          <p:spPr bwMode="gray">
            <a:xfrm>
              <a:off x="2741612" y="2133600"/>
              <a:ext cx="381000" cy="2286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Creating a User-Defined Report</a:t>
            </a:r>
          </a:p>
        </p:txBody>
      </p:sp>
      <p:sp>
        <p:nvSpPr>
          <p:cNvPr id="60419" name="Rectangle 3"/>
          <p:cNvSpPr>
            <a:spLocks noGrp="1" noChangeArrowheads="1"/>
          </p:cNvSpPr>
          <p:nvPr>
            <p:ph idx="1"/>
          </p:nvPr>
        </p:nvSpPr>
        <p:spPr/>
        <p:txBody>
          <a:bodyPr/>
          <a:lstStyle/>
          <a:p>
            <a:pPr eaLnBrk="1" hangingPunct="1"/>
            <a:r>
              <a:rPr lang="en-US" altLang="en-US" smtClean="0">
                <a:latin typeface="Arial" charset="0"/>
              </a:rPr>
              <a:t>Create and save user-defined reports for repeated use.</a:t>
            </a:r>
          </a:p>
        </p:txBody>
      </p:sp>
      <p:grpSp>
        <p:nvGrpSpPr>
          <p:cNvPr id="60420" name="Group 1"/>
          <p:cNvGrpSpPr>
            <a:grpSpLocks/>
          </p:cNvGrpSpPr>
          <p:nvPr/>
        </p:nvGrpSpPr>
        <p:grpSpPr bwMode="auto">
          <a:xfrm>
            <a:off x="2513012" y="1800226"/>
            <a:ext cx="7353300" cy="4295775"/>
            <a:chOff x="952500" y="1905000"/>
            <a:chExt cx="7353300" cy="4295775"/>
          </a:xfrm>
        </p:grpSpPr>
        <p:sp>
          <p:nvSpPr>
            <p:cNvPr id="60421" name="Line 5"/>
            <p:cNvSpPr>
              <a:spLocks noChangeShapeType="1"/>
            </p:cNvSpPr>
            <p:nvPr/>
          </p:nvSpPr>
          <p:spPr bwMode="gray">
            <a:xfrm>
              <a:off x="3444522" y="5881688"/>
              <a:ext cx="609600" cy="0"/>
            </a:xfrm>
            <a:prstGeom prst="line">
              <a:avLst/>
            </a:prstGeom>
            <a:noFill/>
            <a:ln w="28575">
              <a:solidFill>
                <a:srgbClr val="FF0000"/>
              </a:solidFill>
              <a:round/>
              <a:headEnd/>
              <a:tailEnd type="triangle" w="lg" len="lg"/>
            </a:ln>
          </p:spPr>
          <p:txBody>
            <a:bodyPr/>
            <a:lstStyle/>
            <a:p>
              <a:endParaRPr lang="en-US"/>
            </a:p>
          </p:txBody>
        </p:sp>
        <p:sp>
          <p:nvSpPr>
            <p:cNvPr id="60422" name="Text Box 6"/>
            <p:cNvSpPr txBox="1">
              <a:spLocks noChangeArrowheads="1"/>
            </p:cNvSpPr>
            <p:nvPr/>
          </p:nvSpPr>
          <p:spPr bwMode="auto">
            <a:xfrm>
              <a:off x="4076700" y="5692422"/>
              <a:ext cx="2967479" cy="369332"/>
            </a:xfrm>
            <a:prstGeom prst="rect">
              <a:avLst/>
            </a:prstGeom>
            <a:noFill/>
            <a:ln w="28575">
              <a:noFill/>
              <a:miter lim="800000"/>
              <a:headEnd type="none" w="sm" len="sm"/>
              <a:tailEnd type="none" w="sm" len="sm"/>
            </a:ln>
          </p:spPr>
          <p:txBody>
            <a:bodyPr wrap="none">
              <a:spAutoFit/>
            </a:bodyPr>
            <a:lstStyle/>
            <a:p>
              <a:pPr defTabSz="228600"/>
              <a:r>
                <a:rPr lang="en-US" altLang="en-US" dirty="0"/>
                <a:t>Organize reports in folders.</a:t>
              </a:r>
            </a:p>
          </p:txBody>
        </p:sp>
        <p:sp>
          <p:nvSpPr>
            <p:cNvPr id="60423" name="Line 7"/>
            <p:cNvSpPr>
              <a:spLocks noChangeShapeType="1"/>
            </p:cNvSpPr>
            <p:nvPr/>
          </p:nvSpPr>
          <p:spPr bwMode="gray">
            <a:xfrm>
              <a:off x="3444522" y="3429000"/>
              <a:ext cx="381000" cy="0"/>
            </a:xfrm>
            <a:prstGeom prst="line">
              <a:avLst/>
            </a:prstGeom>
            <a:noFill/>
            <a:ln w="28575">
              <a:solidFill>
                <a:srgbClr val="FF0000"/>
              </a:solidFill>
              <a:round/>
              <a:headEnd/>
              <a:tailEnd type="triangle" w="lg" len="lg"/>
            </a:ln>
          </p:spPr>
          <p:txBody>
            <a:bodyPr/>
            <a:lstStyle/>
            <a:p>
              <a:endParaRPr lang="en-US"/>
            </a:p>
          </p:txBody>
        </p:sp>
        <p:pic>
          <p:nvPicPr>
            <p:cNvPr id="60424" name="Picture 10"/>
            <p:cNvPicPr>
              <a:picLocks noChangeAspect="1" noChangeArrowheads="1"/>
            </p:cNvPicPr>
            <p:nvPr/>
          </p:nvPicPr>
          <p:blipFill>
            <a:blip r:embed="rId3" cstate="print"/>
            <a:srcRect/>
            <a:stretch>
              <a:fillRect/>
            </a:stretch>
          </p:blipFill>
          <p:spPr bwMode="auto">
            <a:xfrm>
              <a:off x="952500" y="1905000"/>
              <a:ext cx="2438400" cy="2371725"/>
            </a:xfrm>
            <a:prstGeom prst="rect">
              <a:avLst/>
            </a:prstGeom>
            <a:noFill/>
            <a:ln w="28575">
              <a:noFill/>
              <a:miter lim="800000"/>
              <a:headEnd type="none" w="sm" len="sm"/>
              <a:tailEnd type="none" w="sm" len="sm"/>
            </a:ln>
          </p:spPr>
        </p:pic>
        <p:pic>
          <p:nvPicPr>
            <p:cNvPr id="60425" name="Picture 11"/>
            <p:cNvPicPr>
              <a:picLocks noChangeAspect="1" noChangeArrowheads="1"/>
            </p:cNvPicPr>
            <p:nvPr/>
          </p:nvPicPr>
          <p:blipFill>
            <a:blip r:embed="rId4" cstate="print"/>
            <a:srcRect/>
            <a:stretch>
              <a:fillRect/>
            </a:stretch>
          </p:blipFill>
          <p:spPr bwMode="auto">
            <a:xfrm>
              <a:off x="3886200" y="1905000"/>
              <a:ext cx="4419600" cy="3603625"/>
            </a:xfrm>
            <a:prstGeom prst="rect">
              <a:avLst/>
            </a:prstGeom>
            <a:noFill/>
            <a:ln w="28575">
              <a:noFill/>
              <a:miter lim="800000"/>
              <a:headEnd type="none" w="sm" len="sm"/>
              <a:tailEnd type="none" w="sm" len="sm"/>
            </a:ln>
          </p:spPr>
        </p:pic>
        <p:pic>
          <p:nvPicPr>
            <p:cNvPr id="60426" name="Picture 12"/>
            <p:cNvPicPr>
              <a:picLocks noChangeAspect="1" noChangeArrowheads="1"/>
            </p:cNvPicPr>
            <p:nvPr/>
          </p:nvPicPr>
          <p:blipFill>
            <a:blip r:embed="rId5" cstate="print"/>
            <a:srcRect/>
            <a:stretch>
              <a:fillRect/>
            </a:stretch>
          </p:blipFill>
          <p:spPr bwMode="auto">
            <a:xfrm>
              <a:off x="952500" y="4724400"/>
              <a:ext cx="2438400" cy="1476375"/>
            </a:xfrm>
            <a:prstGeom prst="rect">
              <a:avLst/>
            </a:prstGeom>
            <a:noFill/>
            <a:ln w="28575">
              <a:noFill/>
              <a:miter lim="800000"/>
              <a:headEnd type="none" w="sm" len="sm"/>
              <a:tailEnd type="none" w="sm" len="sm"/>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What Is Oracle SQL Developer?</a:t>
            </a:r>
          </a:p>
        </p:txBody>
      </p:sp>
      <p:sp>
        <p:nvSpPr>
          <p:cNvPr id="10243" name="Rectangle 3"/>
          <p:cNvSpPr>
            <a:spLocks noGrp="1" noChangeArrowheads="1"/>
          </p:cNvSpPr>
          <p:nvPr>
            <p:ph idx="1"/>
          </p:nvPr>
        </p:nvSpPr>
        <p:spPr/>
        <p:txBody>
          <a:bodyPr/>
          <a:lstStyle/>
          <a:p>
            <a:pPr lvl="1" eaLnBrk="1" hangingPunct="1"/>
            <a:r>
              <a:rPr lang="en-US" altLang="en-US" dirty="0" smtClean="0"/>
              <a:t>Oracle SQL Developer is a graphical tool that enhances productivity and simplifies database development tasks.</a:t>
            </a:r>
          </a:p>
          <a:p>
            <a:pPr lvl="1" eaLnBrk="1" hangingPunct="1"/>
            <a:r>
              <a:rPr lang="en-US" altLang="en-US" dirty="0" smtClean="0"/>
              <a:t>You can connect to any target Oracle database schema by using standard Oracle database authentication.</a:t>
            </a:r>
          </a:p>
        </p:txBody>
      </p:sp>
      <p:sp>
        <p:nvSpPr>
          <p:cNvPr id="7" name="Rounded Rectangle 6"/>
          <p:cNvSpPr/>
          <p:nvPr/>
        </p:nvSpPr>
        <p:spPr bwMode="auto">
          <a:xfrm>
            <a:off x="4951412" y="3276600"/>
            <a:ext cx="2133600" cy="19812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a:p>
        </p:txBody>
      </p:sp>
      <p:sp>
        <p:nvSpPr>
          <p:cNvPr id="8" name="Text Box 6"/>
          <p:cNvSpPr txBox="1">
            <a:spLocks noChangeArrowheads="1"/>
          </p:cNvSpPr>
          <p:nvPr/>
        </p:nvSpPr>
        <p:spPr bwMode="auto">
          <a:xfrm>
            <a:off x="5263355" y="5400667"/>
            <a:ext cx="1662113" cy="336550"/>
          </a:xfrm>
          <a:prstGeom prst="rect">
            <a:avLst/>
          </a:prstGeom>
          <a:noFill/>
          <a:ln w="28575">
            <a:noFill/>
            <a:miter lim="800000"/>
            <a:headEnd type="none" w="sm" len="sm"/>
            <a:tailEnd type="none" w="sm" len="sm"/>
          </a:ln>
        </p:spPr>
        <p:txBody>
          <a:bodyPr wrap="square">
            <a:spAutoFit/>
          </a:bodyPr>
          <a:lstStyle/>
          <a:p>
            <a:pPr defTabSz="228600">
              <a:spcBef>
                <a:spcPct val="50000"/>
              </a:spcBef>
            </a:pPr>
            <a:r>
              <a:rPr lang="en-US" altLang="en-US" sz="1600" dirty="0"/>
              <a:t>SQL Developer</a:t>
            </a:r>
          </a:p>
        </p:txBody>
      </p:sp>
      <p:pic>
        <p:nvPicPr>
          <p:cNvPr id="9" name="Picture 8" descr="D:\Projects\SQL_Workshop_12cR2\OU Graphics\Batch 1 SQL course icons\Batch 1 SQL course icons\SQL Generic Icon.png"/>
          <p:cNvPicPr>
            <a:picLocks noChangeAspect="1" noChangeArrowheads="1"/>
          </p:cNvPicPr>
          <p:nvPr/>
        </p:nvPicPr>
        <p:blipFill>
          <a:blip r:embed="rId4" cstate="print"/>
          <a:srcRect/>
          <a:stretch>
            <a:fillRect/>
          </a:stretch>
        </p:blipFill>
        <p:spPr bwMode="auto">
          <a:xfrm>
            <a:off x="5384800" y="3470620"/>
            <a:ext cx="1419225" cy="1619250"/>
          </a:xfrm>
          <a:prstGeom prst="rect">
            <a:avLst/>
          </a:prstGeom>
          <a:noFill/>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Search Engines and External Tools</a:t>
            </a:r>
          </a:p>
        </p:txBody>
      </p:sp>
      <p:grpSp>
        <p:nvGrpSpPr>
          <p:cNvPr id="17" name="Group 16"/>
          <p:cNvGrpSpPr/>
          <p:nvPr/>
        </p:nvGrpSpPr>
        <p:grpSpPr>
          <a:xfrm>
            <a:off x="608012" y="855752"/>
            <a:ext cx="8283574" cy="5247776"/>
            <a:chOff x="527050" y="855752"/>
            <a:chExt cx="8283574" cy="5247776"/>
          </a:xfrm>
        </p:grpSpPr>
        <p:pic>
          <p:nvPicPr>
            <p:cNvPr id="18" name="Picture 15"/>
            <p:cNvPicPr>
              <a:picLocks noChangeAspect="1" noChangeArrowheads="1"/>
            </p:cNvPicPr>
            <p:nvPr/>
          </p:nvPicPr>
          <p:blipFill>
            <a:blip r:embed="rId3" cstate="print"/>
            <a:srcRect/>
            <a:stretch>
              <a:fillRect/>
            </a:stretch>
          </p:blipFill>
          <p:spPr bwMode="auto">
            <a:xfrm>
              <a:off x="3122612" y="990600"/>
              <a:ext cx="1577975" cy="2438399"/>
            </a:xfrm>
            <a:prstGeom prst="rect">
              <a:avLst/>
            </a:prstGeom>
            <a:noFill/>
            <a:ln w="28575">
              <a:noFill/>
              <a:miter lim="800000"/>
              <a:headEnd type="none" w="sm" len="sm"/>
              <a:tailEnd type="none" w="sm" len="sm"/>
            </a:ln>
          </p:spPr>
        </p:pic>
        <p:pic>
          <p:nvPicPr>
            <p:cNvPr id="19" name="Picture 16"/>
            <p:cNvPicPr>
              <a:picLocks noChangeAspect="1" noChangeArrowheads="1"/>
            </p:cNvPicPr>
            <p:nvPr/>
          </p:nvPicPr>
          <p:blipFill>
            <a:blip r:embed="rId4" cstate="print"/>
            <a:srcRect/>
            <a:stretch>
              <a:fillRect/>
            </a:stretch>
          </p:blipFill>
          <p:spPr bwMode="auto">
            <a:xfrm>
              <a:off x="4500705" y="3703517"/>
              <a:ext cx="3416012" cy="2400011"/>
            </a:xfrm>
            <a:prstGeom prst="rect">
              <a:avLst/>
            </a:prstGeom>
            <a:noFill/>
            <a:ln w="28575">
              <a:noFill/>
              <a:miter lim="800000"/>
              <a:headEnd type="none" w="sm" len="sm"/>
              <a:tailEnd type="none" w="sm" len="sm"/>
            </a:ln>
          </p:spPr>
        </p:pic>
        <p:pic>
          <p:nvPicPr>
            <p:cNvPr id="20" name="Picture 16"/>
            <p:cNvPicPr>
              <a:picLocks noChangeAspect="1" noChangeArrowheads="1"/>
            </p:cNvPicPr>
            <p:nvPr/>
          </p:nvPicPr>
          <p:blipFill>
            <a:blip r:embed="rId5" cstate="print"/>
            <a:srcRect/>
            <a:stretch>
              <a:fillRect/>
            </a:stretch>
          </p:blipFill>
          <p:spPr bwMode="auto">
            <a:xfrm>
              <a:off x="4951412" y="990600"/>
              <a:ext cx="1938338" cy="1752600"/>
            </a:xfrm>
            <a:prstGeom prst="rect">
              <a:avLst/>
            </a:prstGeom>
            <a:noFill/>
            <a:ln w="28575">
              <a:noFill/>
              <a:miter lim="800000"/>
              <a:headEnd type="none" w="sm" len="sm"/>
              <a:tailEnd type="none" w="sm" len="sm"/>
            </a:ln>
          </p:spPr>
        </p:pic>
        <p:pic>
          <p:nvPicPr>
            <p:cNvPr id="21" name="Picture 15"/>
            <p:cNvPicPr>
              <a:picLocks noChangeAspect="1" noChangeArrowheads="1"/>
            </p:cNvPicPr>
            <p:nvPr/>
          </p:nvPicPr>
          <p:blipFill>
            <a:blip r:embed="rId6" cstate="print"/>
            <a:srcRect/>
            <a:stretch>
              <a:fillRect/>
            </a:stretch>
          </p:blipFill>
          <p:spPr bwMode="auto">
            <a:xfrm>
              <a:off x="7140574" y="1004888"/>
              <a:ext cx="1495425" cy="2051050"/>
            </a:xfrm>
            <a:prstGeom prst="rect">
              <a:avLst/>
            </a:prstGeom>
            <a:noFill/>
            <a:ln w="28575">
              <a:noFill/>
              <a:miter lim="800000"/>
              <a:headEnd type="none" w="sm" len="sm"/>
              <a:tailEnd type="none" w="sm" len="sm"/>
            </a:ln>
          </p:spPr>
        </p:pic>
        <p:sp>
          <p:nvSpPr>
            <p:cNvPr id="22" name="Rectangle 4"/>
            <p:cNvSpPr>
              <a:spLocks noChangeArrowheads="1"/>
            </p:cNvSpPr>
            <p:nvPr/>
          </p:nvSpPr>
          <p:spPr bwMode="gray">
            <a:xfrm>
              <a:off x="3122612" y="1316421"/>
              <a:ext cx="1371600" cy="2091559"/>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Rectangle 5"/>
            <p:cNvSpPr>
              <a:spLocks noChangeArrowheads="1"/>
            </p:cNvSpPr>
            <p:nvPr/>
          </p:nvSpPr>
          <p:spPr bwMode="gray">
            <a:xfrm>
              <a:off x="5561012" y="1600200"/>
              <a:ext cx="1295400" cy="3048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4" name="Text Box 7"/>
            <p:cNvSpPr txBox="1">
              <a:spLocks noChangeArrowheads="1"/>
            </p:cNvSpPr>
            <p:nvPr/>
          </p:nvSpPr>
          <p:spPr bwMode="auto">
            <a:xfrm>
              <a:off x="527050" y="1797050"/>
              <a:ext cx="2593975" cy="915988"/>
            </a:xfrm>
            <a:prstGeom prst="rect">
              <a:avLst/>
            </a:prstGeom>
            <a:noFill/>
            <a:ln w="28575">
              <a:noFill/>
              <a:miter lim="800000"/>
              <a:headEnd type="none" w="sm" len="sm"/>
              <a:tailEnd type="none" w="sm" len="sm"/>
            </a:ln>
          </p:spPr>
          <p:txBody>
            <a:bodyPr>
              <a:spAutoFit/>
            </a:bodyPr>
            <a:lstStyle/>
            <a:p>
              <a:pPr algn="ctr" defTabSz="228600"/>
              <a:r>
                <a:rPr lang="en-US" altLang="en-US" dirty="0">
                  <a:latin typeface="+mj-lt"/>
                </a:rPr>
                <a:t>Links to popular search engines and discussion forums</a:t>
              </a:r>
            </a:p>
          </p:txBody>
        </p:sp>
        <p:sp>
          <p:nvSpPr>
            <p:cNvPr id="25" name="Line 8"/>
            <p:cNvSpPr>
              <a:spLocks noChangeShapeType="1"/>
            </p:cNvSpPr>
            <p:nvPr/>
          </p:nvSpPr>
          <p:spPr bwMode="gray">
            <a:xfrm flipV="1">
              <a:off x="6018212" y="1981200"/>
              <a:ext cx="0" cy="685800"/>
            </a:xfrm>
            <a:prstGeom prst="line">
              <a:avLst/>
            </a:prstGeom>
            <a:noFill/>
            <a:ln w="28575">
              <a:solidFill>
                <a:srgbClr val="FF0000"/>
              </a:solidFill>
              <a:round/>
              <a:headEnd/>
              <a:tailEnd type="triangle" w="lg" len="lg"/>
            </a:ln>
          </p:spPr>
          <p:txBody>
            <a:bodyPr/>
            <a:lstStyle/>
            <a:p>
              <a:endParaRPr lang="en-US"/>
            </a:p>
          </p:txBody>
        </p:sp>
        <p:sp>
          <p:nvSpPr>
            <p:cNvPr id="26" name="Text Box 9"/>
            <p:cNvSpPr txBox="1">
              <a:spLocks noChangeArrowheads="1"/>
            </p:cNvSpPr>
            <p:nvPr/>
          </p:nvSpPr>
          <p:spPr bwMode="auto">
            <a:xfrm>
              <a:off x="4646612" y="2859088"/>
              <a:ext cx="2667000" cy="646112"/>
            </a:xfrm>
            <a:prstGeom prst="rect">
              <a:avLst/>
            </a:prstGeom>
            <a:noFill/>
            <a:ln w="28575">
              <a:noFill/>
              <a:miter lim="800000"/>
              <a:headEnd type="none" w="sm" len="sm"/>
              <a:tailEnd type="none" w="sm" len="sm"/>
            </a:ln>
          </p:spPr>
          <p:txBody>
            <a:bodyPr>
              <a:spAutoFit/>
            </a:bodyPr>
            <a:lstStyle/>
            <a:p>
              <a:pPr algn="ctr" defTabSz="228600"/>
              <a:r>
                <a:rPr lang="en-US" altLang="en-US" dirty="0">
                  <a:latin typeface="+mj-lt"/>
                </a:rPr>
                <a:t>Shortcut to switch between connections</a:t>
              </a:r>
            </a:p>
          </p:txBody>
        </p:sp>
        <p:sp>
          <p:nvSpPr>
            <p:cNvPr id="27" name="Oval 12"/>
            <p:cNvSpPr>
              <a:spLocks noChangeArrowheads="1"/>
            </p:cNvSpPr>
            <p:nvPr/>
          </p:nvSpPr>
          <p:spPr bwMode="blackWhite">
            <a:xfrm>
              <a:off x="4297361" y="3652011"/>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a:solidFill>
                    <a:schemeClr val="bg1"/>
                  </a:solidFill>
                  <a:latin typeface="Arial" panose="020B0604020202020204" pitchFamily="34" charset="0"/>
                  <a:cs typeface="Arial" panose="020B0604020202020204" pitchFamily="34" charset="0"/>
                </a:rPr>
                <a:t>2</a:t>
              </a:r>
            </a:p>
          </p:txBody>
        </p:sp>
        <p:sp>
          <p:nvSpPr>
            <p:cNvPr id="28" name="Oval 12"/>
            <p:cNvSpPr>
              <a:spLocks noChangeArrowheads="1"/>
            </p:cNvSpPr>
            <p:nvPr/>
          </p:nvSpPr>
          <p:spPr bwMode="blackWhite">
            <a:xfrm>
              <a:off x="8461373" y="855752"/>
              <a:ext cx="349251"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cxnSp>
          <p:nvCxnSpPr>
            <p:cNvPr id="29" name="Elbow Connector 28"/>
            <p:cNvCxnSpPr>
              <a:stCxn id="24" idx="2"/>
            </p:cNvCxnSpPr>
            <p:nvPr/>
          </p:nvCxnSpPr>
          <p:spPr bwMode="auto">
            <a:xfrm rot="16200000" flipH="1">
              <a:off x="2221706" y="2315369"/>
              <a:ext cx="501650" cy="1296987"/>
            </a:xfrm>
            <a:prstGeom prst="bentConnector2">
              <a:avLst/>
            </a:prstGeom>
            <a:noFill/>
            <a:ln w="28575">
              <a:solidFill>
                <a:srgbClr val="FF0000"/>
              </a:solidFill>
              <a:round/>
              <a:headEnd/>
              <a:tailEnd type="triangle" w="lg" len="lg"/>
            </a:ln>
          </p:spPr>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rot="5400000">
            <a:off x="7344648" y="1569163"/>
            <a:ext cx="5410202" cy="2576675"/>
          </a:xfrm>
          <a:prstGeom prst="rect">
            <a:avLst/>
          </a:prstGeom>
          <a:gradFill flip="none" rotWithShape="1">
            <a:gsLst>
              <a:gs pos="100000">
                <a:schemeClr val="bg2"/>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64514" name="Rectangle 2"/>
          <p:cNvSpPr>
            <a:spLocks noGrp="1" noChangeArrowheads="1"/>
          </p:cNvSpPr>
          <p:nvPr>
            <p:ph type="title"/>
          </p:nvPr>
        </p:nvSpPr>
        <p:spPr/>
        <p:txBody>
          <a:bodyPr/>
          <a:lstStyle/>
          <a:p>
            <a:pPr eaLnBrk="1" hangingPunct="1"/>
            <a:r>
              <a:rPr lang="en-US" altLang="en-US" smtClean="0"/>
              <a:t>Setting Preferences</a:t>
            </a:r>
          </a:p>
        </p:txBody>
      </p:sp>
      <p:sp>
        <p:nvSpPr>
          <p:cNvPr id="64515" name="Rectangle 3"/>
          <p:cNvSpPr>
            <a:spLocks noGrp="1" noChangeArrowheads="1"/>
          </p:cNvSpPr>
          <p:nvPr>
            <p:ph idx="1"/>
          </p:nvPr>
        </p:nvSpPr>
        <p:spPr/>
        <p:txBody>
          <a:bodyPr/>
          <a:lstStyle/>
          <a:p>
            <a:pPr lvl="1" eaLnBrk="1" hangingPunct="1"/>
            <a:r>
              <a:rPr lang="en-US" altLang="en-US" smtClean="0"/>
              <a:t>Customize the SQL Developer interface and environment.</a:t>
            </a:r>
          </a:p>
          <a:p>
            <a:pPr lvl="1" eaLnBrk="1" hangingPunct="1"/>
            <a:r>
              <a:rPr lang="en-US" altLang="en-US" smtClean="0"/>
              <a:t>In the Tools menu, select Preferences.</a:t>
            </a:r>
          </a:p>
        </p:txBody>
      </p:sp>
      <p:pic>
        <p:nvPicPr>
          <p:cNvPr id="64516" name="Picture 5"/>
          <p:cNvPicPr>
            <a:picLocks noChangeAspect="1" noChangeArrowheads="1"/>
          </p:cNvPicPr>
          <p:nvPr/>
        </p:nvPicPr>
        <p:blipFill>
          <a:blip r:embed="rId3" cstate="print"/>
          <a:srcRect/>
          <a:stretch>
            <a:fillRect/>
          </a:stretch>
        </p:blipFill>
        <p:spPr bwMode="auto">
          <a:xfrm>
            <a:off x="1820156" y="2270258"/>
            <a:ext cx="4961659" cy="3560329"/>
          </a:xfrm>
          <a:prstGeom prst="rect">
            <a:avLst/>
          </a:prstGeom>
          <a:noFill/>
          <a:ln w="28575">
            <a:noFill/>
            <a:miter lim="800000"/>
            <a:headEnd type="none" w="sm" len="sm"/>
            <a:tailEnd type="none" w="sm" len="sm"/>
          </a:ln>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9785879" y="1030474"/>
            <a:ext cx="2018217" cy="2018217"/>
          </a:xfrm>
          <a:prstGeom prst="rect">
            <a:avLst/>
          </a:prstGeom>
        </p:spPr>
      </p:pic>
      <p:pic>
        <p:nvPicPr>
          <p:cNvPr id="4" name="Picture 3"/>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8389770" y="1563332"/>
            <a:ext cx="1666875" cy="9525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0800000">
            <a:off x="10217294" y="1405467"/>
            <a:ext cx="1165225"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a:spLocks noChangeAspect="1"/>
          </p:cNvSpPr>
          <p:nvPr/>
        </p:nvSpPr>
        <p:spPr bwMode="auto">
          <a:xfrm>
            <a:off x="9924358" y="4170171"/>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10001834" y="4247568"/>
            <a:ext cx="1564853" cy="1563263"/>
          </a:xfrm>
          <a:prstGeom prst="ellipse">
            <a:avLst/>
          </a:prstGeom>
          <a:solidFill>
            <a:schemeClr val="bg1"/>
          </a:solidFill>
          <a:ln w="28575" cap="flat" cmpd="sng" algn="ctr">
            <a:solidFill>
              <a:srgbClr val="C1E0FF"/>
            </a:solidFill>
            <a:prstDash val="solid"/>
            <a:round/>
            <a:headEnd type="none" w="sm" len="sm"/>
            <a:tailEnd type="none" w="sm" len="sm"/>
          </a:ln>
          <a:effectLst>
            <a:innerShdw blurRad="114300">
              <a:srgbClr val="51C14C"/>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7586" name="Rectangle 2"/>
          <p:cNvSpPr>
            <a:spLocks noGrp="1" noChangeArrowheads="1"/>
          </p:cNvSpPr>
          <p:nvPr>
            <p:ph type="title"/>
          </p:nvPr>
        </p:nvSpPr>
        <p:spPr/>
        <p:txBody>
          <a:bodyPr/>
          <a:lstStyle/>
          <a:p>
            <a:pPr eaLnBrk="1" hangingPunct="1"/>
            <a:r>
              <a:rPr lang="en-US" altLang="en-US" smtClean="0"/>
              <a:t>Resetting the SQL Developer Layout</a:t>
            </a:r>
          </a:p>
        </p:txBody>
      </p:sp>
      <p:grpSp>
        <p:nvGrpSpPr>
          <p:cNvPr id="67587" name="Group 1"/>
          <p:cNvGrpSpPr>
            <a:grpSpLocks/>
          </p:cNvGrpSpPr>
          <p:nvPr/>
        </p:nvGrpSpPr>
        <p:grpSpPr bwMode="auto">
          <a:xfrm>
            <a:off x="3422984" y="2419476"/>
            <a:ext cx="5342857" cy="2019048"/>
            <a:chOff x="1219200" y="1905000"/>
            <a:chExt cx="5342857" cy="2019048"/>
          </a:xfrm>
        </p:grpSpPr>
        <p:pic>
          <p:nvPicPr>
            <p:cNvPr id="67588" name="Picture 6"/>
            <p:cNvPicPr>
              <a:picLocks noChangeAspect="1" noChangeArrowheads="1"/>
            </p:cNvPicPr>
            <p:nvPr/>
          </p:nvPicPr>
          <p:blipFill>
            <a:blip r:embed="rId3" cstate="print"/>
            <a:srcRect/>
            <a:stretch>
              <a:fillRect/>
            </a:stretch>
          </p:blipFill>
          <p:spPr bwMode="auto">
            <a:xfrm>
              <a:off x="1219200" y="1905000"/>
              <a:ext cx="5342857" cy="2019048"/>
            </a:xfrm>
            <a:prstGeom prst="rect">
              <a:avLst/>
            </a:prstGeom>
            <a:noFill/>
            <a:ln w="28575">
              <a:noFill/>
              <a:miter lim="800000"/>
              <a:headEnd type="none" w="sm" len="sm"/>
              <a:tailEnd type="none" w="sm" len="sm"/>
            </a:ln>
          </p:spPr>
        </p:pic>
        <p:sp>
          <p:nvSpPr>
            <p:cNvPr id="67589" name="Rectangle 4"/>
            <p:cNvSpPr>
              <a:spLocks noChangeArrowheads="1"/>
            </p:cNvSpPr>
            <p:nvPr/>
          </p:nvSpPr>
          <p:spPr bwMode="gray">
            <a:xfrm>
              <a:off x="2809191" y="2314278"/>
              <a:ext cx="1826281" cy="15613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67590" name="Rectangle 5"/>
            <p:cNvSpPr>
              <a:spLocks noChangeArrowheads="1"/>
            </p:cNvSpPr>
            <p:nvPr/>
          </p:nvSpPr>
          <p:spPr bwMode="gray">
            <a:xfrm>
              <a:off x="5059541" y="2442633"/>
              <a:ext cx="1259505" cy="156136"/>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pic>
        <p:nvPicPr>
          <p:cNvPr id="2" name="Picture 1"/>
          <p:cNvPicPr>
            <a:picLocks noChangeAspect="1"/>
          </p:cNvPicPr>
          <p:nvPr/>
        </p:nvPicPr>
        <p:blipFill>
          <a:blip r:embed="rId4"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10374622" y="4614974"/>
            <a:ext cx="819275" cy="8192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smtClean="0"/>
              <a:t>Data Modeler in SQL Developer</a:t>
            </a:r>
          </a:p>
        </p:txBody>
      </p:sp>
      <p:sp>
        <p:nvSpPr>
          <p:cNvPr id="69635" name="Content Placeholder 2"/>
          <p:cNvSpPr>
            <a:spLocks noGrp="1"/>
          </p:cNvSpPr>
          <p:nvPr>
            <p:ph idx="1"/>
          </p:nvPr>
        </p:nvSpPr>
        <p:spPr/>
        <p:txBody>
          <a:bodyPr/>
          <a:lstStyle/>
          <a:p>
            <a:pPr eaLnBrk="1" hangingPunct="1"/>
            <a:r>
              <a:rPr lang="en-US" altLang="en-US" smtClean="0">
                <a:latin typeface="Arial" charset="0"/>
              </a:rPr>
              <a:t>SQL Developer includes an integrated version of SQL Developer Data Modeler.</a:t>
            </a:r>
          </a:p>
        </p:txBody>
      </p:sp>
      <p:grpSp>
        <p:nvGrpSpPr>
          <p:cNvPr id="2" name="Group 1"/>
          <p:cNvGrpSpPr/>
          <p:nvPr/>
        </p:nvGrpSpPr>
        <p:grpSpPr>
          <a:xfrm>
            <a:off x="2122487" y="1757363"/>
            <a:ext cx="7943850" cy="4110037"/>
            <a:chOff x="2122487" y="2062164"/>
            <a:chExt cx="7943850" cy="4110037"/>
          </a:xfrm>
        </p:grpSpPr>
        <p:pic>
          <p:nvPicPr>
            <p:cNvPr id="69637" name="Picture 10"/>
            <p:cNvPicPr>
              <a:picLocks noChangeAspect="1" noChangeArrowheads="1"/>
            </p:cNvPicPr>
            <p:nvPr/>
          </p:nvPicPr>
          <p:blipFill>
            <a:blip r:embed="rId3" cstate="print"/>
            <a:srcRect/>
            <a:stretch>
              <a:fillRect/>
            </a:stretch>
          </p:blipFill>
          <p:spPr bwMode="auto">
            <a:xfrm>
              <a:off x="2122487" y="2062164"/>
              <a:ext cx="2557690" cy="3032124"/>
            </a:xfrm>
            <a:prstGeom prst="rect">
              <a:avLst/>
            </a:prstGeom>
            <a:noFill/>
            <a:ln w="28575">
              <a:noFill/>
              <a:miter lim="800000"/>
              <a:headEnd type="none" w="sm" len="sm"/>
              <a:tailEnd type="none" w="sm" len="sm"/>
            </a:ln>
          </p:spPr>
        </p:pic>
        <p:pic>
          <p:nvPicPr>
            <p:cNvPr id="69638" name="Picture 2"/>
            <p:cNvPicPr>
              <a:picLocks noChangeAspect="1" noChangeArrowheads="1"/>
            </p:cNvPicPr>
            <p:nvPr/>
          </p:nvPicPr>
          <p:blipFill>
            <a:blip r:embed="rId4" cstate="print"/>
            <a:srcRect/>
            <a:stretch>
              <a:fillRect/>
            </a:stretch>
          </p:blipFill>
          <p:spPr bwMode="auto">
            <a:xfrm>
              <a:off x="4789724" y="2062164"/>
              <a:ext cx="3276891" cy="2084387"/>
            </a:xfrm>
            <a:prstGeom prst="rect">
              <a:avLst/>
            </a:prstGeom>
            <a:noFill/>
            <a:ln w="28575">
              <a:noFill/>
              <a:miter lim="800000"/>
              <a:headEnd type="none" w="sm" len="sm"/>
              <a:tailEnd type="none" w="sm" len="sm"/>
            </a:ln>
          </p:spPr>
        </p:pic>
        <p:pic>
          <p:nvPicPr>
            <p:cNvPr id="69639" name="Picture 4"/>
            <p:cNvPicPr>
              <a:picLocks noChangeAspect="1" noChangeArrowheads="1"/>
            </p:cNvPicPr>
            <p:nvPr/>
          </p:nvPicPr>
          <p:blipFill>
            <a:blip r:embed="rId5" cstate="print"/>
            <a:srcRect/>
            <a:stretch>
              <a:fillRect/>
            </a:stretch>
          </p:blipFill>
          <p:spPr bwMode="auto">
            <a:xfrm>
              <a:off x="4789724" y="4195763"/>
              <a:ext cx="2895857" cy="1976438"/>
            </a:xfrm>
            <a:prstGeom prst="rect">
              <a:avLst/>
            </a:prstGeom>
            <a:noFill/>
            <a:ln w="28575">
              <a:noFill/>
              <a:miter lim="800000"/>
              <a:headEnd type="none" w="sm" len="sm"/>
              <a:tailEnd type="none" w="sm" len="sm"/>
            </a:ln>
          </p:spPr>
        </p:pic>
        <p:sp>
          <p:nvSpPr>
            <p:cNvPr id="69640" name="AutoShape 5"/>
            <p:cNvSpPr>
              <a:spLocks noChangeArrowheads="1"/>
            </p:cNvSpPr>
            <p:nvPr/>
          </p:nvSpPr>
          <p:spPr bwMode="auto">
            <a:xfrm>
              <a:off x="2198694" y="4132263"/>
              <a:ext cx="2044882" cy="1169988"/>
            </a:xfrm>
            <a:prstGeom prst="wedgeRectCallout">
              <a:avLst>
                <a:gd name="adj1" fmla="val -19769"/>
                <a:gd name="adj2" fmla="val -8870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The File &gt; Data Modeler menu options allow you to open, save, and print design models.</a:t>
              </a:r>
            </a:p>
          </p:txBody>
        </p:sp>
        <p:sp>
          <p:nvSpPr>
            <p:cNvPr id="69641" name="AutoShape 5"/>
            <p:cNvSpPr>
              <a:spLocks noChangeArrowheads="1"/>
            </p:cNvSpPr>
            <p:nvPr/>
          </p:nvSpPr>
          <p:spPr bwMode="auto">
            <a:xfrm>
              <a:off x="8219029" y="2339977"/>
              <a:ext cx="1828963" cy="1169987"/>
            </a:xfrm>
            <a:prstGeom prst="wedgeRectCallout">
              <a:avLst>
                <a:gd name="adj1" fmla="val -72505"/>
                <a:gd name="adj2" fmla="val -3395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a:solidFill>
                    <a:schemeClr val="tx1">
                      <a:lumMod val="50000"/>
                    </a:schemeClr>
                  </a:solidFill>
                  <a:latin typeface="+mn-lt"/>
                  <a:cs typeface="+mn-cs"/>
                  <a:sym typeface="Arial" charset="0"/>
                </a:rPr>
                <a:t>The Tools &gt; Data Modeler menu options provide the administration and wizard options.</a:t>
              </a:r>
            </a:p>
          </p:txBody>
        </p:sp>
        <p:sp>
          <p:nvSpPr>
            <p:cNvPr id="69642" name="AutoShape 5"/>
            <p:cNvSpPr>
              <a:spLocks noChangeArrowheads="1"/>
            </p:cNvSpPr>
            <p:nvPr/>
          </p:nvSpPr>
          <p:spPr bwMode="auto">
            <a:xfrm>
              <a:off x="8237374" y="4348163"/>
              <a:ext cx="1828963" cy="1169987"/>
            </a:xfrm>
            <a:prstGeom prst="wedgeRectCallout">
              <a:avLst>
                <a:gd name="adj1" fmla="val -88556"/>
                <a:gd name="adj2" fmla="val -3395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pPr algn="ctr"/>
              <a:r>
                <a:rPr lang="en-US" altLang="en-US" sz="1400" dirty="0">
                  <a:solidFill>
                    <a:schemeClr val="tx1">
                      <a:lumMod val="50000"/>
                    </a:schemeClr>
                  </a:solidFill>
                  <a:latin typeface="+mn-lt"/>
                  <a:cs typeface="+mn-cs"/>
                  <a:sym typeface="Arial" charset="0"/>
                </a:rPr>
                <a:t>The View &gt; Data Modeler menu options provide navigation and view options.</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Summary</a:t>
            </a:r>
          </a:p>
        </p:txBody>
      </p:sp>
      <p:sp>
        <p:nvSpPr>
          <p:cNvPr id="71683" name="Rectangle 3"/>
          <p:cNvSpPr>
            <a:spLocks noGrp="1" noChangeArrowheads="1"/>
          </p:cNvSpPr>
          <p:nvPr>
            <p:ph idx="1"/>
          </p:nvPr>
        </p:nvSpPr>
        <p:spPr/>
        <p:txBody>
          <a:bodyPr/>
          <a:lstStyle/>
          <a:p>
            <a:pPr eaLnBrk="1" hangingPunct="1"/>
            <a:r>
              <a:rPr lang="en-US" altLang="en-US" smtClean="0">
                <a:latin typeface="Arial" charset="0"/>
              </a:rPr>
              <a:t>In this appendix, you should have learned how to use SQL Developer to do:</a:t>
            </a:r>
          </a:p>
          <a:p>
            <a:pPr lvl="1" eaLnBrk="1" hangingPunct="1"/>
            <a:r>
              <a:rPr lang="en-US" altLang="en-US" smtClean="0"/>
              <a:t>Browse, create, and edit database objects</a:t>
            </a:r>
          </a:p>
          <a:p>
            <a:pPr lvl="1" eaLnBrk="1" hangingPunct="1"/>
            <a:r>
              <a:rPr lang="en-US" altLang="en-US" smtClean="0"/>
              <a:t>Execute SQL statements and scripts in SQL Worksheet</a:t>
            </a:r>
          </a:p>
          <a:p>
            <a:pPr lvl="1" eaLnBrk="1" hangingPunct="1"/>
            <a:r>
              <a:rPr lang="en-US" altLang="en-US" smtClean="0"/>
              <a:t>Create and save custom reports</a:t>
            </a:r>
          </a:p>
          <a:p>
            <a:pPr lvl="1" eaLnBrk="1" hangingPunct="1"/>
            <a:r>
              <a:rPr lang="en-US" altLang="en-US" smtClean="0"/>
              <a:t>Browse the Data Modeling options in SQL Developer</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8330838" y="71247"/>
            <a:ext cx="2946900" cy="578961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2290" name="Rectangle 2"/>
          <p:cNvSpPr>
            <a:spLocks noGrp="1" noChangeArrowheads="1"/>
          </p:cNvSpPr>
          <p:nvPr>
            <p:ph type="title"/>
          </p:nvPr>
        </p:nvSpPr>
        <p:spPr/>
        <p:txBody>
          <a:bodyPr/>
          <a:lstStyle/>
          <a:p>
            <a:pPr eaLnBrk="1" hangingPunct="1"/>
            <a:r>
              <a:rPr lang="en-US" altLang="en-US" smtClean="0"/>
              <a:t>Specifications of SQL Developer</a:t>
            </a:r>
          </a:p>
        </p:txBody>
      </p:sp>
      <p:sp>
        <p:nvSpPr>
          <p:cNvPr id="12291" name="Rectangle 3"/>
          <p:cNvSpPr>
            <a:spLocks noGrp="1" noChangeArrowheads="1"/>
          </p:cNvSpPr>
          <p:nvPr>
            <p:ph idx="1"/>
          </p:nvPr>
        </p:nvSpPr>
        <p:spPr/>
        <p:txBody>
          <a:bodyPr/>
          <a:lstStyle/>
          <a:p>
            <a:pPr lvl="1" eaLnBrk="1" hangingPunct="1"/>
            <a:r>
              <a:rPr lang="en-US" altLang="en-US" dirty="0" smtClean="0"/>
              <a:t>Is shipped along with Oracle Database </a:t>
            </a:r>
            <a:r>
              <a:rPr lang="en-US" altLang="en-US" dirty="0" err="1" smtClean="0"/>
              <a:t>12</a:t>
            </a:r>
            <a:r>
              <a:rPr lang="en-US" altLang="en-US" i="1" dirty="0" err="1" smtClean="0"/>
              <a:t>c</a:t>
            </a:r>
            <a:r>
              <a:rPr lang="en-US" altLang="en-US" dirty="0" smtClean="0"/>
              <a:t> Release 1</a:t>
            </a:r>
          </a:p>
          <a:p>
            <a:pPr lvl="1" eaLnBrk="1" hangingPunct="1"/>
            <a:r>
              <a:rPr lang="en-US" altLang="en-US" dirty="0" smtClean="0"/>
              <a:t>Is developed in Java</a:t>
            </a:r>
          </a:p>
          <a:p>
            <a:pPr lvl="1" eaLnBrk="1" hangingPunct="1"/>
            <a:r>
              <a:rPr lang="en-US" altLang="en-US" dirty="0" smtClean="0"/>
              <a:t>Supports Windows, Linux, and Mac OS X platforms</a:t>
            </a:r>
          </a:p>
          <a:p>
            <a:pPr lvl="1" eaLnBrk="1" hangingPunct="1"/>
            <a:r>
              <a:rPr lang="en-US" altLang="en-US" dirty="0" smtClean="0"/>
              <a:t>Enables default connectivity using the </a:t>
            </a:r>
            <a:r>
              <a:rPr lang="en-US" altLang="en-US" dirty="0" err="1" smtClean="0"/>
              <a:t>JDBC</a:t>
            </a:r>
            <a:r>
              <a:rPr lang="en-US" altLang="en-US" dirty="0" smtClean="0"/>
              <a:t> Thin driver</a:t>
            </a:r>
          </a:p>
          <a:p>
            <a:pPr lvl="1" eaLnBrk="1" hangingPunct="1"/>
            <a:r>
              <a:rPr lang="en-US" altLang="en-US" dirty="0" smtClean="0"/>
              <a:t>Connects to Oracle Database version 9.2.0.1 and later</a:t>
            </a:r>
          </a:p>
        </p:txBody>
      </p:sp>
      <p:pic>
        <p:nvPicPr>
          <p:cNvPr id="2" name="Picture 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107001" y="1154213"/>
            <a:ext cx="2881476" cy="2881476"/>
          </a:xfrm>
          <a:prstGeom prst="rect">
            <a:avLst/>
          </a:prstGeom>
        </p:spPr>
      </p:pic>
      <p:grpSp>
        <p:nvGrpSpPr>
          <p:cNvPr id="3" name="Group 2"/>
          <p:cNvGrpSpPr/>
          <p:nvPr/>
        </p:nvGrpSpPr>
        <p:grpSpPr>
          <a:xfrm>
            <a:off x="8544543" y="3733800"/>
            <a:ext cx="2519490" cy="2515890"/>
            <a:chOff x="9015661" y="3926469"/>
            <a:chExt cx="2133600" cy="2130552"/>
          </a:xfrm>
        </p:grpSpPr>
        <p:sp>
          <p:nvSpPr>
            <p:cNvPr id="8" name="Oval 7"/>
            <p:cNvSpPr/>
            <p:nvPr/>
          </p:nvSpPr>
          <p:spPr bwMode="auto">
            <a:xfrm>
              <a:off x="9015661" y="3926469"/>
              <a:ext cx="2133600" cy="2130552"/>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pPr>
              <a:endParaRPr lang="en-US"/>
            </a:p>
          </p:txBody>
        </p:sp>
        <p:pic>
          <p:nvPicPr>
            <p:cNvPr id="5" name="Picture 4" descr="D:\Projects\SQL_Workshop_12cR2\OU Graphics\Batch 1 SQL course icons\Batch 1 SQL course icons\SQL Generic Icon.png"/>
            <p:cNvPicPr>
              <a:picLocks noChangeAspect="1" noChangeArrowheads="1"/>
            </p:cNvPicPr>
            <p:nvPr/>
          </p:nvPicPr>
          <p:blipFill>
            <a:blip r:embed="rId4" cstate="print"/>
            <a:srcRect/>
            <a:stretch>
              <a:fillRect/>
            </a:stretch>
          </p:blipFill>
          <p:spPr bwMode="auto">
            <a:xfrm>
              <a:off x="9372849" y="4182120"/>
              <a:ext cx="1419225" cy="1619250"/>
            </a:xfrm>
            <a:prstGeom prst="rect">
              <a:avLst/>
            </a:prstGeom>
            <a:noFill/>
          </p:spPr>
        </p:pic>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altLang="en-US" smtClean="0"/>
              <a:t>SQL Developer 3.2 Interface</a:t>
            </a:r>
          </a:p>
        </p:txBody>
      </p:sp>
      <p:pic>
        <p:nvPicPr>
          <p:cNvPr id="11" name="Picture 10"/>
          <p:cNvPicPr>
            <a:picLocks noChangeAspect="1"/>
          </p:cNvPicPr>
          <p:nvPr/>
        </p:nvPicPr>
        <p:blipFill>
          <a:blip r:embed="rId3" cstate="print"/>
          <a:stretch>
            <a:fillRect/>
          </a:stretch>
        </p:blipFill>
        <p:spPr bwMode="auto">
          <a:xfrm>
            <a:off x="1803980" y="990600"/>
            <a:ext cx="8580864" cy="4389500"/>
          </a:xfrm>
          <a:prstGeom prst="rect">
            <a:avLst/>
          </a:prstGeom>
          <a:noFill/>
          <a:ln w="9525">
            <a:solidFill>
              <a:schemeClr val="tx1">
                <a:lumMod val="85000"/>
                <a:lumOff val="15000"/>
              </a:schemeClr>
            </a:solidFill>
            <a:miter lim="800000"/>
            <a:headEnd/>
            <a:tailEnd/>
          </a:ln>
        </p:spPr>
      </p:pic>
      <p:sp>
        <p:nvSpPr>
          <p:cNvPr id="12" name="Rectangle 4"/>
          <p:cNvSpPr>
            <a:spLocks noChangeArrowheads="1"/>
          </p:cNvSpPr>
          <p:nvPr/>
        </p:nvSpPr>
        <p:spPr bwMode="gray">
          <a:xfrm>
            <a:off x="1834909" y="1646126"/>
            <a:ext cx="762000" cy="17775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3" name="Rectangle 5"/>
          <p:cNvSpPr>
            <a:spLocks noChangeArrowheads="1"/>
          </p:cNvSpPr>
          <p:nvPr/>
        </p:nvSpPr>
        <p:spPr bwMode="gray">
          <a:xfrm>
            <a:off x="1834909" y="3485188"/>
            <a:ext cx="623455" cy="138545"/>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5" name="Rectangle 6"/>
          <p:cNvSpPr>
            <a:spLocks noChangeArrowheads="1"/>
          </p:cNvSpPr>
          <p:nvPr/>
        </p:nvSpPr>
        <p:spPr bwMode="gray">
          <a:xfrm>
            <a:off x="1834909" y="2026356"/>
            <a:ext cx="900545" cy="173182"/>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16" name="Text Box 7"/>
          <p:cNvSpPr txBox="1">
            <a:spLocks noChangeArrowheads="1"/>
          </p:cNvSpPr>
          <p:nvPr/>
        </p:nvSpPr>
        <p:spPr bwMode="auto">
          <a:xfrm>
            <a:off x="2769321" y="5388567"/>
            <a:ext cx="6650182" cy="587574"/>
          </a:xfrm>
          <a:prstGeom prst="rect">
            <a:avLst/>
          </a:prstGeom>
          <a:noFill/>
          <a:ln w="28575">
            <a:noFill/>
            <a:miter lim="800000"/>
            <a:headEnd type="none" w="sm" len="sm"/>
            <a:tailEnd type="none" w="sm" len="sm"/>
          </a:ln>
        </p:spPr>
        <p:txBody>
          <a:bodyPr wrap="square">
            <a:spAutoFit/>
          </a:bodyPr>
          <a:lstStyle/>
          <a:p>
            <a:pPr algn="ctr" defTabSz="228600"/>
            <a:r>
              <a:rPr lang="en-US" altLang="en-US" dirty="0"/>
              <a:t>You must define a connection to start using SQL Developer for running SQL queries on a database schema. </a:t>
            </a:r>
          </a:p>
        </p:txBody>
      </p:sp>
      <p:cxnSp>
        <p:nvCxnSpPr>
          <p:cNvPr id="17" name="Elbow Connector 16"/>
          <p:cNvCxnSpPr>
            <a:stCxn id="15" idx="1"/>
          </p:cNvCxnSpPr>
          <p:nvPr/>
        </p:nvCxnSpPr>
        <p:spPr bwMode="auto">
          <a:xfrm rot="10800000" flipH="1" flipV="1">
            <a:off x="1834909" y="2112947"/>
            <a:ext cx="138545" cy="3498896"/>
          </a:xfrm>
          <a:prstGeom prst="bentConnector3">
            <a:avLst>
              <a:gd name="adj1" fmla="val -150000"/>
            </a:avLst>
          </a:prstGeom>
          <a:noFill/>
          <a:ln w="28575" cap="flat" cmpd="sng" algn="ctr">
            <a:solidFill>
              <a:schemeClr val="accent1"/>
            </a:solidFill>
            <a:prstDash val="solid"/>
            <a:round/>
            <a:headEnd type="none" w="sm" len="sm"/>
            <a:tailEnd type="triangle" w="lg" len="lg"/>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9577387" y="349260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7410" name="Rectangle 2"/>
          <p:cNvSpPr>
            <a:spLocks noGrp="1" noChangeArrowheads="1"/>
          </p:cNvSpPr>
          <p:nvPr>
            <p:ph type="title"/>
          </p:nvPr>
        </p:nvSpPr>
        <p:spPr/>
        <p:txBody>
          <a:bodyPr/>
          <a:lstStyle/>
          <a:p>
            <a:pPr eaLnBrk="1" hangingPunct="1"/>
            <a:r>
              <a:rPr lang="en-US" altLang="en-US" smtClean="0"/>
              <a:t>Creating a Database Connection</a:t>
            </a:r>
          </a:p>
        </p:txBody>
      </p:sp>
      <p:sp>
        <p:nvSpPr>
          <p:cNvPr id="17411" name="Rectangle 3"/>
          <p:cNvSpPr>
            <a:spLocks noGrp="1" noChangeArrowheads="1"/>
          </p:cNvSpPr>
          <p:nvPr>
            <p:ph idx="1"/>
          </p:nvPr>
        </p:nvSpPr>
        <p:spPr/>
        <p:txBody>
          <a:bodyPr/>
          <a:lstStyle/>
          <a:p>
            <a:pPr lvl="1" eaLnBrk="1" hangingPunct="1"/>
            <a:r>
              <a:rPr lang="en-US" altLang="en-US" dirty="0" smtClean="0"/>
              <a:t>You must have at least one database connection to use SQL Developer.</a:t>
            </a:r>
          </a:p>
          <a:p>
            <a:pPr lvl="1" eaLnBrk="1" hangingPunct="1"/>
            <a:r>
              <a:rPr lang="en-US" altLang="en-US" dirty="0" smtClean="0"/>
              <a:t>You can create and test connections for:</a:t>
            </a:r>
          </a:p>
          <a:p>
            <a:pPr lvl="2" eaLnBrk="1" hangingPunct="1"/>
            <a:r>
              <a:rPr lang="en-US" altLang="en-US" dirty="0" smtClean="0"/>
              <a:t>Multiple databases</a:t>
            </a:r>
          </a:p>
          <a:p>
            <a:pPr lvl="2" eaLnBrk="1" hangingPunct="1"/>
            <a:r>
              <a:rPr lang="en-US" altLang="en-US" dirty="0" smtClean="0"/>
              <a:t>Multiple schemas</a:t>
            </a:r>
          </a:p>
          <a:p>
            <a:pPr lvl="1" eaLnBrk="1" hangingPunct="1"/>
            <a:r>
              <a:rPr lang="en-US" altLang="en-US" dirty="0" smtClean="0"/>
              <a:t>SQL Developer automatically imports any connections defined in the </a:t>
            </a:r>
            <a:r>
              <a:rPr lang="en-US" altLang="en-US" dirty="0" err="1" smtClean="0">
                <a:latin typeface="Courier New" pitchFamily="49" charset="0"/>
              </a:rPr>
              <a:t>tnsnames.ora</a:t>
            </a:r>
            <a:r>
              <a:rPr lang="en-US" altLang="en-US" dirty="0" smtClean="0"/>
              <a:t> file on your system.</a:t>
            </a:r>
          </a:p>
          <a:p>
            <a:pPr lvl="1" eaLnBrk="1" hangingPunct="1"/>
            <a:r>
              <a:rPr lang="en-US" altLang="en-US" dirty="0" smtClean="0"/>
              <a:t>You can export connections to an Extensible Markup Language (XML) file.</a:t>
            </a:r>
          </a:p>
          <a:p>
            <a:pPr lvl="1" eaLnBrk="1" hangingPunct="1"/>
            <a:r>
              <a:rPr lang="en-US" altLang="en-US" dirty="0" smtClean="0"/>
              <a:t>Each additional database connection created is listed in the Connections Navigator hierarchy.</a:t>
            </a:r>
          </a:p>
        </p:txBody>
      </p:sp>
      <p:sp>
        <p:nvSpPr>
          <p:cNvPr id="8" name="Oval 7"/>
          <p:cNvSpPr>
            <a:spLocks noChangeAspect="1"/>
          </p:cNvSpPr>
          <p:nvPr/>
        </p:nvSpPr>
        <p:spPr bwMode="auto">
          <a:xfrm>
            <a:off x="9709036" y="4525434"/>
            <a:ext cx="1739126" cy="173736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p>
            <a:pPr algn="ctr" defTabSz="228600">
              <a:spcBef>
                <a:spcPct val="20000"/>
              </a:spcBef>
              <a:buClr>
                <a:srgbClr val="FF0000"/>
              </a:buCl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8129" y="4783699"/>
            <a:ext cx="1258363" cy="1311142"/>
          </a:xfrm>
          <a:prstGeom prst="rect">
            <a:avLst/>
          </a:prstGeom>
        </p:spPr>
      </p:pic>
      <p:grpSp>
        <p:nvGrpSpPr>
          <p:cNvPr id="9" name="Group 8"/>
          <p:cNvGrpSpPr>
            <a:grpSpLocks noChangeAspect="1"/>
          </p:cNvGrpSpPr>
          <p:nvPr/>
        </p:nvGrpSpPr>
        <p:grpSpPr>
          <a:xfrm>
            <a:off x="10909014" y="5674605"/>
            <a:ext cx="548640" cy="548640"/>
            <a:chOff x="8335971" y="4966354"/>
            <a:chExt cx="594359" cy="594359"/>
          </a:xfrm>
        </p:grpSpPr>
        <p:sp>
          <p:nvSpPr>
            <p:cNvPr id="11" name="Oval 10"/>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4" name="Cross 3"/>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smtClean="0"/>
              <a:t>Creating a Database Connection</a:t>
            </a:r>
          </a:p>
        </p:txBody>
      </p:sp>
      <p:grpSp>
        <p:nvGrpSpPr>
          <p:cNvPr id="13" name="Group 12"/>
          <p:cNvGrpSpPr/>
          <p:nvPr/>
        </p:nvGrpSpPr>
        <p:grpSpPr>
          <a:xfrm>
            <a:off x="2138088" y="1170388"/>
            <a:ext cx="7912649" cy="4517225"/>
            <a:chOff x="1984638" y="1297095"/>
            <a:chExt cx="7912649" cy="4517225"/>
          </a:xfrm>
        </p:grpSpPr>
        <p:pic>
          <p:nvPicPr>
            <p:cNvPr id="18" name="Picture 18"/>
            <p:cNvPicPr>
              <a:picLocks noChangeAspect="1" noChangeArrowheads="1"/>
            </p:cNvPicPr>
            <p:nvPr/>
          </p:nvPicPr>
          <p:blipFill>
            <a:blip r:embed="rId3" cstate="print"/>
            <a:srcRect/>
            <a:stretch>
              <a:fillRect/>
            </a:stretch>
          </p:blipFill>
          <p:spPr bwMode="auto">
            <a:xfrm>
              <a:off x="1984638" y="2004320"/>
              <a:ext cx="2081213" cy="3810000"/>
            </a:xfrm>
            <a:prstGeom prst="rect">
              <a:avLst/>
            </a:prstGeom>
            <a:noFill/>
            <a:ln w="9525">
              <a:noFill/>
              <a:miter lim="800000"/>
              <a:headEnd/>
              <a:tailEnd/>
            </a:ln>
          </p:spPr>
        </p:pic>
        <p:pic>
          <p:nvPicPr>
            <p:cNvPr id="19" name="Picture 18"/>
            <p:cNvPicPr>
              <a:picLocks noChangeAspect="1"/>
            </p:cNvPicPr>
            <p:nvPr/>
          </p:nvPicPr>
          <p:blipFill>
            <a:blip r:embed="rId4" cstate="print"/>
            <a:stretch>
              <a:fillRect/>
            </a:stretch>
          </p:blipFill>
          <p:spPr bwMode="auto">
            <a:xfrm>
              <a:off x="4189412" y="2819400"/>
              <a:ext cx="5707875" cy="2994920"/>
            </a:xfrm>
            <a:prstGeom prst="rect">
              <a:avLst/>
            </a:prstGeom>
            <a:noFill/>
            <a:ln w="9525">
              <a:solidFill>
                <a:schemeClr val="tx1">
                  <a:lumMod val="85000"/>
                  <a:lumOff val="15000"/>
                </a:schemeClr>
              </a:solidFill>
              <a:miter lim="800000"/>
              <a:headEnd/>
              <a:tailEnd/>
            </a:ln>
          </p:spPr>
        </p:pic>
        <p:pic>
          <p:nvPicPr>
            <p:cNvPr id="20" name="Picture 19"/>
            <p:cNvPicPr>
              <a:picLocks noChangeAspect="1"/>
            </p:cNvPicPr>
            <p:nvPr/>
          </p:nvPicPr>
          <p:blipFill>
            <a:blip r:embed="rId5" cstate="print"/>
            <a:srcRect/>
            <a:stretch>
              <a:fillRect/>
            </a:stretch>
          </p:blipFill>
          <p:spPr bwMode="auto">
            <a:xfrm>
              <a:off x="4189412" y="1297095"/>
              <a:ext cx="2689860" cy="1363980"/>
            </a:xfrm>
            <a:prstGeom prst="rect">
              <a:avLst/>
            </a:prstGeom>
            <a:noFill/>
            <a:ln w="9525">
              <a:solidFill>
                <a:schemeClr val="tx1">
                  <a:lumMod val="85000"/>
                  <a:lumOff val="15000"/>
                </a:schemeClr>
              </a:solidFill>
              <a:miter lim="800000"/>
              <a:headEnd/>
              <a:tailEnd/>
            </a:ln>
          </p:spPr>
        </p:pic>
        <p:sp>
          <p:nvSpPr>
            <p:cNvPr id="21" name="Rectangle 5"/>
            <p:cNvSpPr>
              <a:spLocks noChangeArrowheads="1"/>
            </p:cNvSpPr>
            <p:nvPr/>
          </p:nvSpPr>
          <p:spPr bwMode="gray">
            <a:xfrm>
              <a:off x="6125456" y="3064369"/>
              <a:ext cx="1828800" cy="5334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2" name="Rectangle 6"/>
            <p:cNvSpPr>
              <a:spLocks noChangeArrowheads="1"/>
            </p:cNvSpPr>
            <p:nvPr/>
          </p:nvSpPr>
          <p:spPr bwMode="gray">
            <a:xfrm>
              <a:off x="6167789" y="4306147"/>
              <a:ext cx="1981200" cy="762000"/>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23" name="Oval 33"/>
            <p:cNvSpPr>
              <a:spLocks noChangeAspect="1" noChangeArrowheads="1"/>
            </p:cNvSpPr>
            <p:nvPr/>
          </p:nvSpPr>
          <p:spPr bwMode="auto">
            <a:xfrm>
              <a:off x="5942013" y="1373295"/>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4" name="Oval 33"/>
            <p:cNvSpPr>
              <a:spLocks noChangeAspect="1" noChangeArrowheads="1"/>
            </p:cNvSpPr>
            <p:nvPr/>
          </p:nvSpPr>
          <p:spPr bwMode="auto">
            <a:xfrm>
              <a:off x="9218613" y="39624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5" name="Oval 33"/>
            <p:cNvSpPr>
              <a:spLocks noChangeAspect="1" noChangeArrowheads="1"/>
            </p:cNvSpPr>
            <p:nvPr/>
          </p:nvSpPr>
          <p:spPr bwMode="auto">
            <a:xfrm>
              <a:off x="3432438" y="246152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3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472</TotalTime>
  <Words>7716</Words>
  <Application>Microsoft Office PowerPoint</Application>
  <PresentationFormat>自定义</PresentationFormat>
  <Paragraphs>598</Paragraphs>
  <Slides>35</Slides>
  <Notes>35</Notes>
  <HiddenSlides>4</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OU7_16_9 (13.33x7.5)</vt:lpstr>
      <vt:lpstr>Using SQL Developer</vt:lpstr>
      <vt:lpstr>Objectives</vt:lpstr>
      <vt:lpstr>What Is Oracle SQL Developer?</vt:lpstr>
      <vt:lpstr>Specifications of SQL Developer</vt:lpstr>
      <vt:lpstr>SQL Developer 3.2 Interface</vt:lpstr>
      <vt:lpstr>PowerPoint 演示文稿</vt:lpstr>
      <vt:lpstr>Creating a Database Connection</vt:lpstr>
      <vt:lpstr>Creating a Database Connection</vt:lpstr>
      <vt:lpstr>PowerPoint 演示文稿</vt:lpstr>
      <vt:lpstr>Browsing Database Objects</vt:lpstr>
      <vt:lpstr>Displaying the Table Structure</vt:lpstr>
      <vt:lpstr>Browsing Files</vt:lpstr>
      <vt:lpstr>Creating a Schema Object</vt:lpstr>
      <vt:lpstr>Creating a New Table: Example </vt:lpstr>
      <vt:lpstr>Using the SQL Worksheet</vt:lpstr>
      <vt:lpstr>Using the SQL Worksheet</vt:lpstr>
      <vt:lpstr>PowerPoint 演示文稿</vt:lpstr>
      <vt:lpstr>Using the SQL Worksheet</vt:lpstr>
      <vt:lpstr>Executing SQL Statements</vt:lpstr>
      <vt:lpstr>Saving SQL Scripts</vt:lpstr>
      <vt:lpstr>Executing Saved Script Files: Method 1</vt:lpstr>
      <vt:lpstr>Executing Saved Script Files: Method 2</vt:lpstr>
      <vt:lpstr>Formatting the SQL Code</vt:lpstr>
      <vt:lpstr>Using Snippets</vt:lpstr>
      <vt:lpstr>Using Snippets: Example</vt:lpstr>
      <vt:lpstr>Using the Recycle Bin</vt:lpstr>
      <vt:lpstr>Debugging Procedures and Functions</vt:lpstr>
      <vt:lpstr>Database Reporting</vt:lpstr>
      <vt:lpstr>Creating a User-Defined Report</vt:lpstr>
      <vt:lpstr>Search Engines and External Tools</vt:lpstr>
      <vt:lpstr>Setting Preferences</vt:lpstr>
      <vt:lpstr>PowerPoint 演示文稿</vt:lpstr>
      <vt:lpstr>Resetting the SQL Developer Layout</vt:lpstr>
      <vt:lpstr>Data Modeler in SQL Developer</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Developer</dc:title>
  <dc:subject>OU7_July2016</dc:subject>
  <dc:creator>pdharmal</dc:creator>
  <cp:keywords>OU7 PowerPoint Template</cp:keywords>
  <dc:description>Oracle University Production Services PowerPoint Template</dc:description>
  <cp:lastModifiedBy>张宇</cp:lastModifiedBy>
  <cp:revision>59</cp:revision>
  <cp:lastPrinted>2002-03-28T23:57:22Z</cp:lastPrinted>
  <dcterms:created xsi:type="dcterms:W3CDTF">2016-07-30T08:28:24Z</dcterms:created>
  <dcterms:modified xsi:type="dcterms:W3CDTF">2017-10-14T04:11:49Z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